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85" r:id="rId3"/>
    <p:sldId id="286" r:id="rId4"/>
    <p:sldId id="287" r:id="rId5"/>
    <p:sldId id="288" r:id="rId6"/>
    <p:sldId id="289" r:id="rId7"/>
    <p:sldId id="290" r:id="rId8"/>
    <p:sldId id="291" r:id="rId9"/>
    <p:sldId id="292" r:id="rId10"/>
    <p:sldId id="293" r:id="rId11"/>
    <p:sldId id="29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4BFAF-5F38-467D-AFF1-45D197BF21B6}"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0458-D6CD-483D-A297-CB2BF6A22F6F}" type="slidenum">
              <a:rPr lang="en-US" smtClean="0"/>
              <a:t>‹#›</a:t>
            </a:fld>
            <a:endParaRPr lang="en-US"/>
          </a:p>
        </p:txBody>
      </p:sp>
    </p:spTree>
    <p:extLst>
      <p:ext uri="{BB962C8B-B14F-4D97-AF65-F5344CB8AC3E}">
        <p14:creationId xmlns:p14="http://schemas.microsoft.com/office/powerpoint/2010/main" val="9435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30458-D6CD-483D-A297-CB2BF6A22F6F}" type="slidenum">
              <a:rPr lang="en-US" smtClean="0"/>
              <a:t>1</a:t>
            </a:fld>
            <a:endParaRPr lang="en-US"/>
          </a:p>
        </p:txBody>
      </p:sp>
    </p:spTree>
    <p:extLst>
      <p:ext uri="{BB962C8B-B14F-4D97-AF65-F5344CB8AC3E}">
        <p14:creationId xmlns:p14="http://schemas.microsoft.com/office/powerpoint/2010/main" val="168721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6C8F66-0191-4567-84E6-3E7B511B9BBD}"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5700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955C9-83B5-47C1-B621-51EC075EC1B4}"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69034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20C6-9CEE-4807-A3C7-C66F6AC7EA78}"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39316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5C56F-699A-4489-94C3-55C90372A7FA}"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17832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A0417-E3C6-4E9F-BE02-C9DA17FB75C6}" type="datetime1">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2574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88AD-63D6-40FE-8650-8DC7B3EE4280}"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807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1284AB-2925-4A32-8F51-640C545B7590}" type="datetime1">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666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BC03CE-062E-4E21-8147-506ACBF62E17}" type="datetime1">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3689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C6C2-30E9-466C-86A2-0F6BCD0D4FCA}" type="datetime1">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56204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61632-79B7-4FFB-9014-EBA4AFC8BBA1}"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995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E29D-F7B6-4174-B822-541289D75FD5}" type="datetime1">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8593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504" y="26504"/>
            <a:ext cx="2412005"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A798-9C94-422D-B6C9-7619864F2046}" type="datetime1">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5972" y="6426475"/>
            <a:ext cx="2743200" cy="365125"/>
          </a:xfrm>
          <a:prstGeom prst="rect">
            <a:avLst/>
          </a:prstGeom>
        </p:spPr>
        <p:txBody>
          <a:bodyPr vert="horz" lIns="91440" tIns="45720" rIns="91440" bIns="45720" rtlCol="0" anchor="ctr"/>
          <a:lstStyle>
            <a:lvl1pPr algn="r">
              <a:defRPr sz="1600" b="1">
                <a:solidFill>
                  <a:schemeClr val="tx1"/>
                </a:solidFill>
              </a:defRPr>
            </a:lvl1pPr>
          </a:lstStyle>
          <a:p>
            <a:fld id="{01433A5C-A324-44F3-9AD9-9CE9975D1B38}" type="slidenum">
              <a:rPr lang="en-US" smtClean="0"/>
              <a:pPr/>
              <a:t>‹#›</a:t>
            </a:fld>
            <a:endParaRPr lang="en-US" dirty="0"/>
          </a:p>
        </p:txBody>
      </p:sp>
    </p:spTree>
    <p:extLst>
      <p:ext uri="{BB962C8B-B14F-4D97-AF65-F5344CB8AC3E}">
        <p14:creationId xmlns:p14="http://schemas.microsoft.com/office/powerpoint/2010/main" val="212486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Memory Management</a:t>
            </a:r>
          </a:p>
        </p:txBody>
      </p:sp>
      <p:sp>
        <p:nvSpPr>
          <p:cNvPr id="3" name="Subtitle 2"/>
          <p:cNvSpPr>
            <a:spLocks noGrp="1"/>
          </p:cNvSpPr>
          <p:nvPr>
            <p:ph type="subTitle" idx="1"/>
          </p:nvPr>
        </p:nvSpPr>
        <p:spPr/>
        <p:txBody>
          <a:bodyPr/>
          <a:lstStyle/>
          <a:p>
            <a:r>
              <a:rPr lang="en-US" sz="3800" dirty="0"/>
              <a:t>Covers Chapter#07 from Textbook</a:t>
            </a:r>
          </a:p>
        </p:txBody>
      </p:sp>
    </p:spTree>
    <p:extLst>
      <p:ext uri="{BB962C8B-B14F-4D97-AF65-F5344CB8AC3E}">
        <p14:creationId xmlns:p14="http://schemas.microsoft.com/office/powerpoint/2010/main" val="258588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Fixed Partitioning</a:t>
            </a:r>
          </a:p>
        </p:txBody>
      </p:sp>
      <p:sp>
        <p:nvSpPr>
          <p:cNvPr id="3" name="Content Placeholder 2"/>
          <p:cNvSpPr>
            <a:spLocks noGrp="1"/>
          </p:cNvSpPr>
          <p:nvPr>
            <p:ph idx="1"/>
          </p:nvPr>
        </p:nvSpPr>
        <p:spPr/>
        <p:txBody>
          <a:bodyPr>
            <a:normAutofit/>
          </a:bodyPr>
          <a:lstStyle/>
          <a:p>
            <a:r>
              <a:rPr lang="en-US" dirty="0"/>
              <a:t>When the fixed partition scheme is used, we can expect that a process will always be assigned to the same partition. </a:t>
            </a:r>
          </a:p>
          <a:p>
            <a:r>
              <a:rPr lang="en-US" dirty="0"/>
              <a:t>The partition selected for a new process to be loaded, will always be used to swap that process back into memory after it has been swapped out. </a:t>
            </a:r>
          </a:p>
          <a:p>
            <a:r>
              <a:rPr lang="en-US" dirty="0"/>
              <a:t>In fixed partitioning, a simple relocating loader can be used.</a:t>
            </a:r>
          </a:p>
          <a:p>
            <a:r>
              <a:rPr lang="en-US" dirty="0"/>
              <a:t>When the process is first loaded, all relative memory references in the code are replaced by absolute main memory addresses, determined by the base address of the loaded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10</a:t>
            </a:fld>
            <a:endParaRPr lang="en-US"/>
          </a:p>
        </p:txBody>
      </p:sp>
    </p:spTree>
    <p:extLst>
      <p:ext uri="{BB962C8B-B14F-4D97-AF65-F5344CB8AC3E}">
        <p14:creationId xmlns:p14="http://schemas.microsoft.com/office/powerpoint/2010/main" val="265539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Dynamic Partitioning</a:t>
            </a:r>
          </a:p>
        </p:txBody>
      </p:sp>
      <p:sp>
        <p:nvSpPr>
          <p:cNvPr id="3" name="Content Placeholder 2"/>
          <p:cNvSpPr>
            <a:spLocks noGrp="1"/>
          </p:cNvSpPr>
          <p:nvPr>
            <p:ph idx="1"/>
          </p:nvPr>
        </p:nvSpPr>
        <p:spPr/>
        <p:txBody>
          <a:bodyPr>
            <a:normAutofit/>
          </a:bodyPr>
          <a:lstStyle/>
          <a:p>
            <a:r>
              <a:rPr lang="en-US" dirty="0"/>
              <a:t>In the case of dynamic partitioning, a process may occupy different partitions during the course of its life.</a:t>
            </a:r>
          </a:p>
          <a:p>
            <a:r>
              <a:rPr lang="en-US" dirty="0"/>
              <a:t>When a process image is first created, it is loaded into some partition in main memory. </a:t>
            </a:r>
          </a:p>
          <a:p>
            <a:r>
              <a:rPr lang="en-US" dirty="0"/>
              <a:t>Later, the process may be swapped out; when it is subsequently swapped back in, it may be assigned to a different partition than the last time.</a:t>
            </a:r>
          </a:p>
          <a:p>
            <a:r>
              <a:rPr lang="en-US" dirty="0"/>
              <a:t>The locations (of instructions and data) referenced by a process are not fixed. They will change each time a process is swapped in or shifted.</a:t>
            </a:r>
          </a:p>
        </p:txBody>
      </p:sp>
      <p:sp>
        <p:nvSpPr>
          <p:cNvPr id="4" name="Slide Number Placeholder 3"/>
          <p:cNvSpPr>
            <a:spLocks noGrp="1"/>
          </p:cNvSpPr>
          <p:nvPr>
            <p:ph type="sldNum" sz="quarter" idx="12"/>
          </p:nvPr>
        </p:nvSpPr>
        <p:spPr/>
        <p:txBody>
          <a:bodyPr/>
          <a:lstStyle/>
          <a:p>
            <a:fld id="{01433A5C-A324-44F3-9AD9-9CE9975D1B38}" type="slidenum">
              <a:rPr lang="en-US" smtClean="0"/>
              <a:t>11</a:t>
            </a:fld>
            <a:endParaRPr lang="en-US"/>
          </a:p>
        </p:txBody>
      </p:sp>
    </p:spTree>
    <p:extLst>
      <p:ext uri="{BB962C8B-B14F-4D97-AF65-F5344CB8AC3E}">
        <p14:creationId xmlns:p14="http://schemas.microsoft.com/office/powerpoint/2010/main" val="370800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12</a:t>
            </a:fld>
            <a:endParaRPr lang="en-US"/>
          </a:p>
        </p:txBody>
      </p:sp>
    </p:spTree>
    <p:extLst>
      <p:ext uri="{BB962C8B-B14F-4D97-AF65-F5344CB8AC3E}">
        <p14:creationId xmlns:p14="http://schemas.microsoft.com/office/powerpoint/2010/main" val="34892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Terms</a:t>
            </a:r>
          </a:p>
        </p:txBody>
      </p:sp>
      <p:sp>
        <p:nvSpPr>
          <p:cNvPr id="3" name="Content Placeholder 2"/>
          <p:cNvSpPr>
            <a:spLocks noGrp="1"/>
          </p:cNvSpPr>
          <p:nvPr>
            <p:ph idx="1"/>
          </p:nvPr>
        </p:nvSpPr>
        <p:spPr>
          <a:xfrm>
            <a:off x="838200" y="1825624"/>
            <a:ext cx="10515600" cy="4778375"/>
          </a:xfrm>
        </p:spPr>
        <p:txBody>
          <a:bodyPr>
            <a:normAutofit/>
          </a:bodyPr>
          <a:lstStyle/>
          <a:p>
            <a:pPr>
              <a:lnSpc>
                <a:spcPct val="100000"/>
              </a:lnSpc>
            </a:pPr>
            <a:r>
              <a:rPr lang="en-US" sz="3000" b="1" dirty="0">
                <a:solidFill>
                  <a:srgbClr val="FF0000"/>
                </a:solidFill>
              </a:rPr>
              <a:t>Frame:</a:t>
            </a:r>
            <a:r>
              <a:rPr lang="en-US" sz="3000" b="1" dirty="0"/>
              <a:t> </a:t>
            </a:r>
            <a:r>
              <a:rPr lang="en-US" sz="3000" dirty="0"/>
              <a:t>A fixed-length block of main memory.</a:t>
            </a:r>
          </a:p>
          <a:p>
            <a:pPr>
              <a:lnSpc>
                <a:spcPct val="100000"/>
              </a:lnSpc>
            </a:pPr>
            <a:r>
              <a:rPr lang="en-US" sz="3000" b="1" dirty="0">
                <a:solidFill>
                  <a:srgbClr val="FF0000"/>
                </a:solidFill>
              </a:rPr>
              <a:t>Page:</a:t>
            </a:r>
            <a:r>
              <a:rPr lang="en-US" sz="3000" b="1" dirty="0"/>
              <a:t> </a:t>
            </a:r>
            <a:r>
              <a:rPr lang="en-US" sz="3000" dirty="0"/>
              <a:t>A fixed-length block of data that resides in secondary memory (such as hard disk). </a:t>
            </a:r>
          </a:p>
          <a:p>
            <a:pPr marL="465138" lvl="1">
              <a:lnSpc>
                <a:spcPct val="100000"/>
              </a:lnSpc>
              <a:spcBef>
                <a:spcPts val="1000"/>
              </a:spcBef>
            </a:pPr>
            <a:r>
              <a:rPr lang="en-US" sz="2800" b="1" i="1" dirty="0">
                <a:solidFill>
                  <a:srgbClr val="0070C0"/>
                </a:solidFill>
              </a:rPr>
              <a:t>A page of data may temporarily be copied into a frame of main memory.</a:t>
            </a:r>
          </a:p>
          <a:p>
            <a:pPr>
              <a:lnSpc>
                <a:spcPct val="100000"/>
              </a:lnSpc>
            </a:pPr>
            <a:r>
              <a:rPr lang="en-US" sz="3000" b="1" dirty="0">
                <a:solidFill>
                  <a:srgbClr val="FF0000"/>
                </a:solidFill>
              </a:rPr>
              <a:t>Segment:</a:t>
            </a:r>
            <a:r>
              <a:rPr lang="en-US" sz="3000" b="1" dirty="0"/>
              <a:t> </a:t>
            </a:r>
            <a:r>
              <a:rPr lang="en-US" sz="3000" dirty="0"/>
              <a:t>A variable-length block of data that resides in secondary memory (such as hard disk).</a:t>
            </a:r>
          </a:p>
        </p:txBody>
      </p:sp>
      <p:sp>
        <p:nvSpPr>
          <p:cNvPr id="4" name="Slide Number Placeholder 3"/>
          <p:cNvSpPr>
            <a:spLocks noGrp="1"/>
          </p:cNvSpPr>
          <p:nvPr>
            <p:ph type="sldNum" sz="quarter" idx="12"/>
          </p:nvPr>
        </p:nvSpPr>
        <p:spPr/>
        <p:txBody>
          <a:bodyPr/>
          <a:lstStyle/>
          <a:p>
            <a:fld id="{01433A5C-A324-44F3-9AD9-9CE9975D1B38}" type="slidenum">
              <a:rPr lang="en-US" smtClean="0"/>
              <a:t>2</a:t>
            </a:fld>
            <a:endParaRPr lang="en-US"/>
          </a:p>
        </p:txBody>
      </p:sp>
    </p:spTree>
    <p:extLst>
      <p:ext uri="{BB962C8B-B14F-4D97-AF65-F5344CB8AC3E}">
        <p14:creationId xmlns:p14="http://schemas.microsoft.com/office/powerpoint/2010/main" val="350315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Partitioning</a:t>
            </a:r>
          </a:p>
        </p:txBody>
      </p:sp>
      <p:sp>
        <p:nvSpPr>
          <p:cNvPr id="3" name="Content Placeholder 2"/>
          <p:cNvSpPr>
            <a:spLocks noGrp="1"/>
          </p:cNvSpPr>
          <p:nvPr>
            <p:ph idx="1"/>
          </p:nvPr>
        </p:nvSpPr>
        <p:spPr>
          <a:xfrm>
            <a:off x="838199" y="1825625"/>
            <a:ext cx="10791826" cy="4846638"/>
          </a:xfrm>
        </p:spPr>
        <p:txBody>
          <a:bodyPr>
            <a:normAutofit/>
          </a:bodyPr>
          <a:lstStyle/>
          <a:p>
            <a:pPr>
              <a:lnSpc>
                <a:spcPct val="100000"/>
              </a:lnSpc>
              <a:spcBef>
                <a:spcPts val="2000"/>
              </a:spcBef>
            </a:pPr>
            <a:r>
              <a:rPr lang="en-US" dirty="0">
                <a:solidFill>
                  <a:srgbClr val="00B050"/>
                </a:solidFill>
                <a:effectLst>
                  <a:outerShdw blurRad="38100" dist="38100" dir="2700000" algn="tl">
                    <a:srgbClr val="000000">
                      <a:alpha val="43137"/>
                    </a:srgbClr>
                  </a:outerShdw>
                </a:effectLst>
              </a:rPr>
              <a:t>The principal operation of memory management is to bring processes into main memory for execution by the processor. </a:t>
            </a:r>
          </a:p>
          <a:p>
            <a:pPr>
              <a:lnSpc>
                <a:spcPct val="100000"/>
              </a:lnSpc>
              <a:spcBef>
                <a:spcPts val="2000"/>
              </a:spcBef>
            </a:pPr>
            <a:r>
              <a:rPr lang="en-US" dirty="0"/>
              <a:t>In almost all modern multiprogramming systems, memory management involves virtual memory, which is based on usage of one or both of two techniques: </a:t>
            </a:r>
            <a:r>
              <a:rPr lang="en-US" b="1" dirty="0">
                <a:solidFill>
                  <a:srgbClr val="C00000"/>
                </a:solidFill>
              </a:rPr>
              <a:t>segmentation and paging</a:t>
            </a:r>
            <a:r>
              <a:rPr lang="en-US" dirty="0"/>
              <a:t>.</a:t>
            </a:r>
          </a:p>
          <a:p>
            <a:pPr>
              <a:lnSpc>
                <a:spcPct val="100000"/>
              </a:lnSpc>
              <a:spcBef>
                <a:spcPts val="2000"/>
              </a:spcBef>
            </a:pPr>
            <a:r>
              <a:rPr lang="en-US" dirty="0"/>
              <a:t>However, we must first prepare the ground by looking at simpler techniques that do not involve virtual memory, including </a:t>
            </a:r>
            <a:r>
              <a:rPr lang="en-US" b="1" dirty="0">
                <a:solidFill>
                  <a:srgbClr val="0070C0"/>
                </a:solidFill>
              </a:rPr>
              <a:t>partitioning</a:t>
            </a:r>
            <a:r>
              <a:rPr lang="en-US" dirty="0"/>
              <a:t>, </a:t>
            </a:r>
            <a:r>
              <a:rPr lang="en-US" b="1" dirty="0">
                <a:solidFill>
                  <a:srgbClr val="0070C0"/>
                </a:solidFill>
              </a:rPr>
              <a:t>simple paging </a:t>
            </a:r>
            <a:r>
              <a:rPr lang="en-US" dirty="0"/>
              <a:t>and </a:t>
            </a:r>
            <a:r>
              <a:rPr lang="en-US" b="1" dirty="0">
                <a:solidFill>
                  <a:srgbClr val="0070C0"/>
                </a:solidFill>
              </a:rPr>
              <a:t>simple segmentation</a:t>
            </a:r>
            <a:r>
              <a:rPr lang="en-US" dirty="0"/>
              <a:t>.</a:t>
            </a:r>
          </a:p>
        </p:txBody>
      </p:sp>
      <p:sp>
        <p:nvSpPr>
          <p:cNvPr id="4" name="Slide Number Placeholder 3"/>
          <p:cNvSpPr>
            <a:spLocks noGrp="1"/>
          </p:cNvSpPr>
          <p:nvPr>
            <p:ph type="sldNum" sz="quarter" idx="12"/>
          </p:nvPr>
        </p:nvSpPr>
        <p:spPr/>
        <p:txBody>
          <a:bodyPr/>
          <a:lstStyle/>
          <a:p>
            <a:fld id="{01433A5C-A324-44F3-9AD9-9CE9975D1B38}" type="slidenum">
              <a:rPr lang="en-US" smtClean="0"/>
              <a:t>3</a:t>
            </a:fld>
            <a:endParaRPr lang="en-US"/>
          </a:p>
        </p:txBody>
      </p:sp>
    </p:spTree>
    <p:extLst>
      <p:ext uri="{BB962C8B-B14F-4D97-AF65-F5344CB8AC3E}">
        <p14:creationId xmlns:p14="http://schemas.microsoft.com/office/powerpoint/2010/main" val="225015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Partitioning</a:t>
            </a:r>
          </a:p>
        </p:txBody>
      </p:sp>
      <p:sp>
        <p:nvSpPr>
          <p:cNvPr id="3" name="Content Placeholder 2"/>
          <p:cNvSpPr>
            <a:spLocks noGrp="1"/>
          </p:cNvSpPr>
          <p:nvPr>
            <p:ph idx="1"/>
          </p:nvPr>
        </p:nvSpPr>
        <p:spPr>
          <a:xfrm>
            <a:off x="838200" y="1825624"/>
            <a:ext cx="10515600" cy="4846639"/>
          </a:xfrm>
        </p:spPr>
        <p:txBody>
          <a:bodyPr>
            <a:normAutofit/>
          </a:bodyPr>
          <a:lstStyle/>
          <a:p>
            <a:pPr>
              <a:lnSpc>
                <a:spcPct val="100000"/>
              </a:lnSpc>
            </a:pPr>
            <a:r>
              <a:rPr lang="en-US" b="1" dirty="0">
                <a:solidFill>
                  <a:srgbClr val="C00000"/>
                </a:solidFill>
              </a:rPr>
              <a:t>For OS:</a:t>
            </a:r>
            <a:r>
              <a:rPr lang="en-US" dirty="0"/>
              <a:t> It can be assumed that OS occupies some fixed portion of main memory and that rest of main memory is available for use by multiple processes.</a:t>
            </a:r>
          </a:p>
          <a:p>
            <a:pPr>
              <a:lnSpc>
                <a:spcPct val="100000"/>
              </a:lnSpc>
            </a:pPr>
            <a:r>
              <a:rPr lang="en-US" dirty="0"/>
              <a:t>The simplest scheme for managing memory is to partition it into regions with </a:t>
            </a:r>
            <a:r>
              <a:rPr lang="en-US" b="1" dirty="0">
                <a:solidFill>
                  <a:srgbClr val="0070C0"/>
                </a:solidFill>
              </a:rPr>
              <a:t>fixed boundaries</a:t>
            </a:r>
            <a:r>
              <a:rPr lang="en-US" dirty="0"/>
              <a:t>.</a:t>
            </a:r>
          </a:p>
          <a:p>
            <a:pPr>
              <a:lnSpc>
                <a:spcPct val="100000"/>
              </a:lnSpc>
            </a:pPr>
            <a:r>
              <a:rPr lang="en-US" dirty="0"/>
              <a:t>One possibility is to make use of </a:t>
            </a:r>
            <a:r>
              <a:rPr lang="en-US" b="1" dirty="0">
                <a:solidFill>
                  <a:srgbClr val="0070C0"/>
                </a:solidFill>
              </a:rPr>
              <a:t>equal-size partitions</a:t>
            </a:r>
            <a:r>
              <a:rPr lang="en-US" dirty="0"/>
              <a:t>, in which any process with size less than or equal to the partition size can be loaded into any available partition. If all partitions are full, the OS can swap a process out of any of the partitions and load in another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4</a:t>
            </a:fld>
            <a:endParaRPr lang="en-US"/>
          </a:p>
        </p:txBody>
      </p:sp>
    </p:spTree>
    <p:extLst>
      <p:ext uri="{BB962C8B-B14F-4D97-AF65-F5344CB8AC3E}">
        <p14:creationId xmlns:p14="http://schemas.microsoft.com/office/powerpoint/2010/main" val="28299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Partitioning (Cont.)</a:t>
            </a:r>
          </a:p>
        </p:txBody>
      </p:sp>
      <p:sp>
        <p:nvSpPr>
          <p:cNvPr id="3" name="Content Placeholder 2"/>
          <p:cNvSpPr>
            <a:spLocks noGrp="1"/>
          </p:cNvSpPr>
          <p:nvPr>
            <p:ph idx="1"/>
          </p:nvPr>
        </p:nvSpPr>
        <p:spPr>
          <a:xfrm>
            <a:off x="838200" y="1825624"/>
            <a:ext cx="11049000" cy="4965975"/>
          </a:xfrm>
        </p:spPr>
        <p:txBody>
          <a:bodyPr>
            <a:normAutofit fontScale="92500" lnSpcReduction="10000"/>
          </a:bodyPr>
          <a:lstStyle/>
          <a:p>
            <a:pPr marL="0" indent="0">
              <a:lnSpc>
                <a:spcPct val="100000"/>
              </a:lnSpc>
              <a:buNone/>
            </a:pPr>
            <a:r>
              <a:rPr lang="en-US" b="1" dirty="0">
                <a:solidFill>
                  <a:srgbClr val="C00000"/>
                </a:solidFill>
              </a:rPr>
              <a:t>There are two difficulties with the use of equal-size fixed partitions:</a:t>
            </a:r>
          </a:p>
          <a:p>
            <a:pPr marL="514350" indent="-514350">
              <a:lnSpc>
                <a:spcPct val="100000"/>
              </a:lnSpc>
              <a:buFont typeface="+mj-lt"/>
              <a:buAutoNum type="arabicPeriod"/>
            </a:pPr>
            <a:r>
              <a:rPr lang="en-US" dirty="0"/>
              <a:t>A program may be too big to fit into a partition.</a:t>
            </a:r>
          </a:p>
          <a:p>
            <a:pPr marL="514350" indent="-514350">
              <a:lnSpc>
                <a:spcPct val="100000"/>
              </a:lnSpc>
              <a:buFont typeface="+mj-lt"/>
              <a:buAutoNum type="arabicPeriod"/>
            </a:pPr>
            <a:r>
              <a:rPr lang="en-US" dirty="0"/>
              <a:t>Main memory utilization is extremely inefficient. Any program, no matter how small, occupies an entire partition.</a:t>
            </a:r>
          </a:p>
          <a:p>
            <a:pPr lvl="1">
              <a:lnSpc>
                <a:spcPct val="100000"/>
              </a:lnSpc>
            </a:pPr>
            <a:r>
              <a:rPr lang="en-US" sz="2600" b="1" dirty="0">
                <a:solidFill>
                  <a:srgbClr val="FF0000"/>
                </a:solidFill>
              </a:rPr>
              <a:t>Internal fragmentation:</a:t>
            </a:r>
            <a:r>
              <a:rPr lang="en-US" sz="2600" dirty="0"/>
              <a:t> a phenomenon, in which there is wasted space internal to a partition due to the fact that the block of data loaded is smaller than the partition.</a:t>
            </a:r>
          </a:p>
          <a:p>
            <a:pPr marL="0" indent="0">
              <a:lnSpc>
                <a:spcPct val="100000"/>
              </a:lnSpc>
              <a:buNone/>
            </a:pPr>
            <a:r>
              <a:rPr lang="en-US" b="1" dirty="0">
                <a:solidFill>
                  <a:srgbClr val="C00000"/>
                </a:solidFill>
              </a:rPr>
              <a:t>Disadvantage:</a:t>
            </a:r>
            <a:r>
              <a:rPr lang="en-US" dirty="0"/>
              <a:t> </a:t>
            </a:r>
          </a:p>
          <a:p>
            <a:pPr marL="514350" indent="-514350">
              <a:lnSpc>
                <a:spcPct val="100000"/>
              </a:lnSpc>
              <a:buFont typeface="+mj-lt"/>
              <a:buAutoNum type="arabicPeriod"/>
            </a:pPr>
            <a:r>
              <a:rPr lang="en-US" dirty="0"/>
              <a:t>Limits the number of active processes.</a:t>
            </a:r>
          </a:p>
          <a:p>
            <a:pPr marL="514350" indent="-514350">
              <a:lnSpc>
                <a:spcPct val="100000"/>
              </a:lnSpc>
              <a:buFont typeface="+mj-lt"/>
              <a:buAutoNum type="arabicPeriod"/>
            </a:pPr>
            <a:r>
              <a:rPr lang="en-US" dirty="0"/>
              <a:t>May use space inefficiently, in case of poor match between available partition sizes and process sizes.</a:t>
            </a:r>
          </a:p>
        </p:txBody>
      </p:sp>
      <p:sp>
        <p:nvSpPr>
          <p:cNvPr id="4" name="Slide Number Placeholder 3"/>
          <p:cNvSpPr>
            <a:spLocks noGrp="1"/>
          </p:cNvSpPr>
          <p:nvPr>
            <p:ph type="sldNum" sz="quarter" idx="12"/>
          </p:nvPr>
        </p:nvSpPr>
        <p:spPr/>
        <p:txBody>
          <a:bodyPr/>
          <a:lstStyle/>
          <a:p>
            <a:fld id="{01433A5C-A324-44F3-9AD9-9CE9975D1B38}" type="slidenum">
              <a:rPr lang="en-US" smtClean="0"/>
              <a:t>5</a:t>
            </a:fld>
            <a:endParaRPr lang="en-US"/>
          </a:p>
        </p:txBody>
      </p:sp>
    </p:spTree>
    <p:extLst>
      <p:ext uri="{BB962C8B-B14F-4D97-AF65-F5344CB8AC3E}">
        <p14:creationId xmlns:p14="http://schemas.microsoft.com/office/powerpoint/2010/main" val="211333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a:t>
            </a:r>
          </a:p>
        </p:txBody>
      </p:sp>
      <p:sp>
        <p:nvSpPr>
          <p:cNvPr id="3" name="Content Placeholder 2"/>
          <p:cNvSpPr>
            <a:spLocks noGrp="1"/>
          </p:cNvSpPr>
          <p:nvPr>
            <p:ph idx="1"/>
          </p:nvPr>
        </p:nvSpPr>
        <p:spPr/>
        <p:txBody>
          <a:bodyPr/>
          <a:lstStyle/>
          <a:p>
            <a:pPr>
              <a:lnSpc>
                <a:spcPct val="100000"/>
              </a:lnSpc>
            </a:pPr>
            <a:r>
              <a:rPr lang="en-US" dirty="0"/>
              <a:t>To overcome some of the difficulties with </a:t>
            </a:r>
            <a:r>
              <a:rPr lang="en-US" b="1" dirty="0">
                <a:solidFill>
                  <a:srgbClr val="0070C0"/>
                </a:solidFill>
              </a:rPr>
              <a:t>fixed partitioning</a:t>
            </a:r>
            <a:r>
              <a:rPr lang="en-US" dirty="0"/>
              <a:t>, an approach known as </a:t>
            </a:r>
            <a:r>
              <a:rPr lang="en-US" b="1" dirty="0">
                <a:solidFill>
                  <a:srgbClr val="0070C0"/>
                </a:solidFill>
              </a:rPr>
              <a:t>dynamic partitioning</a:t>
            </a:r>
            <a:r>
              <a:rPr lang="en-US" dirty="0"/>
              <a:t> was developed.</a:t>
            </a:r>
          </a:p>
          <a:p>
            <a:pPr>
              <a:lnSpc>
                <a:spcPct val="100000"/>
              </a:lnSpc>
            </a:pPr>
            <a:r>
              <a:rPr lang="en-US" dirty="0"/>
              <a:t>With dynamic partitioning, the partitions are of variable length and number.</a:t>
            </a:r>
          </a:p>
          <a:p>
            <a:pPr>
              <a:lnSpc>
                <a:spcPct val="100000"/>
              </a:lnSpc>
            </a:pPr>
            <a:r>
              <a:rPr lang="en-US" dirty="0"/>
              <a:t>When a process is brought into main memory, it is allocated exactly as much memory as it requires and no more.</a:t>
            </a:r>
          </a:p>
          <a:p>
            <a:pPr>
              <a:lnSpc>
                <a:spcPct val="100000"/>
              </a:lnSpc>
            </a:pPr>
            <a:r>
              <a:rPr lang="en-US" dirty="0"/>
              <a:t>An example of using 64 Mbytes of main memory is shown in Figure below.</a:t>
            </a:r>
          </a:p>
          <a:p>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6</a:t>
            </a:fld>
            <a:endParaRPr lang="en-US"/>
          </a:p>
        </p:txBody>
      </p:sp>
    </p:spTree>
    <p:extLst>
      <p:ext uri="{BB962C8B-B14F-4D97-AF65-F5344CB8AC3E}">
        <p14:creationId xmlns:p14="http://schemas.microsoft.com/office/powerpoint/2010/main" val="364797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7</a:t>
            </a:fld>
            <a:endParaRPr lang="en-US"/>
          </a:p>
        </p:txBody>
      </p:sp>
      <p:grpSp>
        <p:nvGrpSpPr>
          <p:cNvPr id="7" name="Group 6"/>
          <p:cNvGrpSpPr/>
          <p:nvPr/>
        </p:nvGrpSpPr>
        <p:grpSpPr>
          <a:xfrm>
            <a:off x="3070746" y="-143298"/>
            <a:ext cx="7901288" cy="7001298"/>
            <a:chOff x="2333765" y="-143298"/>
            <a:chExt cx="7901288" cy="7001298"/>
          </a:xfrm>
        </p:grpSpPr>
        <p:pic>
          <p:nvPicPr>
            <p:cNvPr id="5" name="Picture 4" descr="f4.pdf"/>
            <p:cNvPicPr>
              <a:picLocks noChangeAspect="1"/>
            </p:cNvPicPr>
            <p:nvPr/>
          </p:nvPicPr>
          <p:blipFill rotWithShape="1">
            <a:blip r:embed="rId2"/>
            <a:srcRect l="8828" t="8063" r="9071" b="62663"/>
            <a:stretch/>
          </p:blipFill>
          <p:spPr>
            <a:xfrm>
              <a:off x="2333765" y="-143298"/>
              <a:ext cx="7901288" cy="3645960"/>
            </a:xfrm>
            <a:prstGeom prst="rect">
              <a:avLst/>
            </a:prstGeom>
          </p:spPr>
        </p:pic>
        <p:pic>
          <p:nvPicPr>
            <p:cNvPr id="6" name="Picture 5" descr="f4.pdf"/>
            <p:cNvPicPr>
              <a:picLocks noChangeAspect="1"/>
            </p:cNvPicPr>
            <p:nvPr/>
          </p:nvPicPr>
          <p:blipFill rotWithShape="1">
            <a:blip r:embed="rId2"/>
            <a:srcRect l="8828" t="40765" r="9071" b="31125"/>
            <a:stretch/>
          </p:blipFill>
          <p:spPr>
            <a:xfrm>
              <a:off x="2333765" y="3366803"/>
              <a:ext cx="7879307" cy="3491197"/>
            </a:xfrm>
            <a:prstGeom prst="rect">
              <a:avLst/>
            </a:prstGeom>
          </p:spPr>
        </p:pic>
      </p:grpSp>
      <p:sp>
        <p:nvSpPr>
          <p:cNvPr id="9" name="Rectangle 8"/>
          <p:cNvSpPr/>
          <p:nvPr/>
        </p:nvSpPr>
        <p:spPr>
          <a:xfrm>
            <a:off x="295627" y="5962706"/>
            <a:ext cx="2775119" cy="646331"/>
          </a:xfrm>
          <a:prstGeom prst="rect">
            <a:avLst/>
          </a:prstGeom>
        </p:spPr>
        <p:txBody>
          <a:bodyPr wrap="none">
            <a:spAutoFit/>
          </a:bodyPr>
          <a:lstStyle/>
          <a:p>
            <a:r>
              <a:rPr lang="en-US" b="1" dirty="0">
                <a:latin typeface="TimesTenLTStd-Bold"/>
              </a:rPr>
              <a:t>Figure 7.4: The Effect </a:t>
            </a:r>
          </a:p>
          <a:p>
            <a:r>
              <a:rPr lang="en-US" b="1" dirty="0">
                <a:latin typeface="TimesTenLTStd-Bold"/>
              </a:rPr>
              <a:t>of Dynamic Partitioning</a:t>
            </a:r>
            <a:endParaRPr lang="en-US" dirty="0"/>
          </a:p>
        </p:txBody>
      </p:sp>
    </p:spTree>
    <p:extLst>
      <p:ext uri="{BB962C8B-B14F-4D97-AF65-F5344CB8AC3E}">
        <p14:creationId xmlns:p14="http://schemas.microsoft.com/office/powerpoint/2010/main" val="37096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 (Cont.)</a:t>
            </a:r>
          </a:p>
        </p:txBody>
      </p:sp>
      <p:sp>
        <p:nvSpPr>
          <p:cNvPr id="3" name="Content Placeholder 2"/>
          <p:cNvSpPr>
            <a:spLocks noGrp="1"/>
          </p:cNvSpPr>
          <p:nvPr>
            <p:ph idx="1"/>
          </p:nvPr>
        </p:nvSpPr>
        <p:spPr/>
        <p:txBody>
          <a:bodyPr>
            <a:normAutofit/>
          </a:bodyPr>
          <a:lstStyle/>
          <a:p>
            <a:r>
              <a:rPr lang="en-US" dirty="0"/>
              <a:t>As the previous example shows, dynamic partitioning method starts out well, but eventually it leads to a situation in which there are a lot of small holes in memory.</a:t>
            </a:r>
          </a:p>
          <a:p>
            <a:r>
              <a:rPr lang="en-US" b="1" dirty="0">
                <a:solidFill>
                  <a:srgbClr val="FF0000"/>
                </a:solidFill>
              </a:rPr>
              <a:t>External fragmentation: </a:t>
            </a:r>
            <a:r>
              <a:rPr lang="en-US" dirty="0"/>
              <a:t>In dynamic portioning, as time goes on, the memory becomes more and more fragmented and memory utilization declines.</a:t>
            </a:r>
          </a:p>
          <a:p>
            <a:r>
              <a:rPr lang="en-US" b="1" dirty="0">
                <a:solidFill>
                  <a:srgbClr val="FF0000"/>
                </a:solidFill>
              </a:rPr>
              <a:t>Compaction:</a:t>
            </a:r>
            <a:r>
              <a:rPr lang="en-US" b="1" dirty="0"/>
              <a:t> </a:t>
            </a:r>
            <a:r>
              <a:rPr lang="en-US" dirty="0"/>
              <a:t>a technique used for overcoming external fragmentation, where from time to time, the OS shifts the processes so that they are contiguous and so that all of the free memory is together in one block.</a:t>
            </a:r>
          </a:p>
        </p:txBody>
      </p:sp>
      <p:sp>
        <p:nvSpPr>
          <p:cNvPr id="4" name="Slide Number Placeholder 3"/>
          <p:cNvSpPr>
            <a:spLocks noGrp="1"/>
          </p:cNvSpPr>
          <p:nvPr>
            <p:ph type="sldNum" sz="quarter" idx="12"/>
          </p:nvPr>
        </p:nvSpPr>
        <p:spPr/>
        <p:txBody>
          <a:bodyPr/>
          <a:lstStyle/>
          <a:p>
            <a:fld id="{01433A5C-A324-44F3-9AD9-9CE9975D1B38}" type="slidenum">
              <a:rPr lang="en-US" smtClean="0"/>
              <a:t>8</a:t>
            </a:fld>
            <a:endParaRPr lang="en-US"/>
          </a:p>
        </p:txBody>
      </p:sp>
    </p:spTree>
    <p:extLst>
      <p:ext uri="{BB962C8B-B14F-4D97-AF65-F5344CB8AC3E}">
        <p14:creationId xmlns:p14="http://schemas.microsoft.com/office/powerpoint/2010/main" val="167227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Partitioning (Cont.)</a:t>
            </a:r>
          </a:p>
        </p:txBody>
      </p:sp>
      <p:sp>
        <p:nvSpPr>
          <p:cNvPr id="3" name="Content Placeholder 2"/>
          <p:cNvSpPr>
            <a:spLocks noGrp="1"/>
          </p:cNvSpPr>
          <p:nvPr>
            <p:ph idx="1"/>
          </p:nvPr>
        </p:nvSpPr>
        <p:spPr>
          <a:xfrm>
            <a:off x="838200" y="1825625"/>
            <a:ext cx="10721454" cy="4351338"/>
          </a:xfrm>
        </p:spPr>
        <p:txBody>
          <a:bodyPr/>
          <a:lstStyle/>
          <a:p>
            <a:r>
              <a:rPr lang="en-US" dirty="0"/>
              <a:t>The difficulty with compaction is that it is a time consuming procedure and wasteful of processor time. </a:t>
            </a:r>
          </a:p>
          <a:p>
            <a:r>
              <a:rPr lang="en-US" dirty="0"/>
              <a:t>Compaction implies the need for a dynamic relocation capability, i.e. it must be possible to move a program from one region to another in main memory without invalidating the memory references in the program.</a:t>
            </a:r>
          </a:p>
          <a:p>
            <a:pPr marL="0" indent="0">
              <a:buNone/>
            </a:pPr>
            <a:r>
              <a:rPr lang="en-US" b="1" dirty="0">
                <a:solidFill>
                  <a:srgbClr val="C00000"/>
                </a:solidFill>
              </a:rPr>
              <a:t>Disadvantage:</a:t>
            </a:r>
          </a:p>
          <a:p>
            <a:pPr marL="514350" indent="-514350">
              <a:buFont typeface="+mj-lt"/>
              <a:buAutoNum type="arabicPeriod"/>
            </a:pPr>
            <a:r>
              <a:rPr lang="en-US" dirty="0"/>
              <a:t>More complex to maintain.</a:t>
            </a:r>
          </a:p>
          <a:p>
            <a:pPr marL="514350" indent="-514350">
              <a:buFont typeface="+mj-lt"/>
              <a:buAutoNum type="arabicPeriod"/>
            </a:pPr>
            <a:r>
              <a:rPr lang="en-US" dirty="0"/>
              <a:t>Includes the overhead of compaction.</a:t>
            </a:r>
          </a:p>
          <a:p>
            <a:pPr marL="514350" indent="-514350">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9</a:t>
            </a:fld>
            <a:endParaRPr lang="en-US"/>
          </a:p>
        </p:txBody>
      </p:sp>
    </p:spTree>
    <p:extLst>
      <p:ext uri="{BB962C8B-B14F-4D97-AF65-F5344CB8AC3E}">
        <p14:creationId xmlns:p14="http://schemas.microsoft.com/office/powerpoint/2010/main" val="365466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16825</TotalTime>
  <Words>835</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 Antiqua</vt:lpstr>
      <vt:lpstr>Calibri</vt:lpstr>
      <vt:lpstr>TimesTenLTStd-Bold</vt:lpstr>
      <vt:lpstr>Office Theme</vt:lpstr>
      <vt:lpstr>Memory Management</vt:lpstr>
      <vt:lpstr>Memory Management Terms</vt:lpstr>
      <vt:lpstr>Memory Partitioning</vt:lpstr>
      <vt:lpstr>Fixed Partitioning</vt:lpstr>
      <vt:lpstr>Fixed Partitioning (Cont.)</vt:lpstr>
      <vt:lpstr>Dynamic Partitioning</vt:lpstr>
      <vt:lpstr>PowerPoint Presentation</vt:lpstr>
      <vt:lpstr>Dynamic Partitioning (Cont.)</vt:lpstr>
      <vt:lpstr>Dynamic Partitioning (Cont.)</vt:lpstr>
      <vt:lpstr>Relocation: Fixed Partitioning</vt:lpstr>
      <vt:lpstr>Relocation: Dynamic Partitioning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USER</cp:lastModifiedBy>
  <cp:revision>2017</cp:revision>
  <dcterms:created xsi:type="dcterms:W3CDTF">2017-01-29T14:04:38Z</dcterms:created>
  <dcterms:modified xsi:type="dcterms:W3CDTF">2023-07-08T19:30:25Z</dcterms:modified>
</cp:coreProperties>
</file>