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1" r:id="rId3"/>
    <p:sldId id="257" r:id="rId4"/>
    <p:sldId id="272" r:id="rId5"/>
    <p:sldId id="258" r:id="rId6"/>
    <p:sldId id="259" r:id="rId7"/>
    <p:sldId id="262" r:id="rId8"/>
    <p:sldId id="260" r:id="rId9"/>
    <p:sldId id="261" r:id="rId10"/>
    <p:sldId id="263" r:id="rId11"/>
    <p:sldId id="270" r:id="rId12"/>
    <p:sldId id="264" r:id="rId13"/>
    <p:sldId id="293" r:id="rId14"/>
    <p:sldId id="300" r:id="rId15"/>
    <p:sldId id="294" r:id="rId16"/>
    <p:sldId id="295" r:id="rId17"/>
    <p:sldId id="274" r:id="rId18"/>
    <p:sldId id="275" r:id="rId19"/>
    <p:sldId id="276" r:id="rId20"/>
    <p:sldId id="277" r:id="rId21"/>
    <p:sldId id="301" r:id="rId22"/>
    <p:sldId id="278" r:id="rId23"/>
    <p:sldId id="302" r:id="rId24"/>
    <p:sldId id="279" r:id="rId25"/>
    <p:sldId id="280" r:id="rId26"/>
    <p:sldId id="281" r:id="rId27"/>
    <p:sldId id="296" r:id="rId28"/>
    <p:sldId id="282" r:id="rId29"/>
    <p:sldId id="298" r:id="rId30"/>
    <p:sldId id="283" r:id="rId31"/>
    <p:sldId id="284" r:id="rId32"/>
    <p:sldId id="285" r:id="rId33"/>
    <p:sldId id="287" r:id="rId34"/>
    <p:sldId id="303" r:id="rId35"/>
    <p:sldId id="288" r:id="rId36"/>
    <p:sldId id="297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2301741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2765" y="6449112"/>
            <a:ext cx="4706470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Dr. Osama Rehman, Department of Software Engineering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Fall 2022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6382" y="6356350"/>
            <a:ext cx="4639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informationisbeautiful.net/visualizations/million-lines-of-cod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632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altLang="en-US" sz="4000" i="1" dirty="0"/>
              <a:t>Covers Chapter# 01 from Text Book</a:t>
            </a:r>
            <a:endParaRPr lang="en-US" sz="4000" i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813" y="3600861"/>
            <a:ext cx="11046373" cy="2158808"/>
          </a:xfrm>
        </p:spPr>
        <p:txBody>
          <a:bodyPr>
            <a:noAutofit/>
          </a:bodyPr>
          <a:lstStyle/>
          <a:p>
            <a:r>
              <a:rPr lang="en-US" sz="4000" dirty="0"/>
              <a:t>Computer Communication &amp; Networks </a:t>
            </a:r>
          </a:p>
          <a:p>
            <a:r>
              <a:rPr lang="en-US" sz="4000" dirty="0"/>
              <a:t>(CEN-223)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Data Flow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91" y="1577009"/>
            <a:ext cx="5265681" cy="459995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Aft>
                <a:spcPts val="30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rgbClr val="FF0000"/>
                </a:solidFill>
              </a:rPr>
              <a:t>Simplex:</a:t>
            </a:r>
            <a:r>
              <a:rPr lang="en-US" altLang="en-US" dirty="0"/>
              <a:t> communication is </a:t>
            </a:r>
            <a:r>
              <a:rPr lang="en-US" altLang="en-US" dirty="0" err="1"/>
              <a:t>uni</a:t>
            </a:r>
            <a:r>
              <a:rPr lang="en-US" altLang="en-US" dirty="0"/>
              <a:t>-directional.</a:t>
            </a:r>
          </a:p>
          <a:p>
            <a:pPr marL="514350" indent="-514350" algn="just">
              <a:lnSpc>
                <a:spcPct val="100000"/>
              </a:lnSpc>
              <a:spcAft>
                <a:spcPts val="30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rgbClr val="FF0000"/>
                </a:solidFill>
              </a:rPr>
              <a:t>Half-duplex:</a:t>
            </a:r>
            <a:r>
              <a:rPr lang="en-US" altLang="en-US" dirty="0"/>
              <a:t> each of both stations can transmit and receive but one at a time.</a:t>
            </a:r>
          </a:p>
          <a:p>
            <a:pPr marL="514350" indent="-514350" algn="just">
              <a:lnSpc>
                <a:spcPct val="100000"/>
              </a:lnSpc>
              <a:spcAft>
                <a:spcPts val="30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rgbClr val="FF0000"/>
                </a:solidFill>
              </a:rPr>
              <a:t>Full-duplex:</a:t>
            </a:r>
            <a:r>
              <a:rPr lang="en-US" altLang="en-US" dirty="0"/>
              <a:t> each of both stations can transmit and receive simultaneously.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1569305"/>
            <a:ext cx="6251575" cy="474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58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81824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6382"/>
            <a:ext cx="6676368" cy="502699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500"/>
              </a:spcBef>
            </a:pPr>
            <a:r>
              <a:rPr lang="en-US" sz="3000" b="1" dirty="0">
                <a:solidFill>
                  <a:srgbClr val="FF0000"/>
                </a:solidFill>
              </a:rPr>
              <a:t>Network:</a:t>
            </a:r>
            <a:r>
              <a:rPr lang="en-US" sz="3000" dirty="0"/>
              <a:t> is a set of devices </a:t>
            </a:r>
            <a:r>
              <a:rPr lang="en-US" sz="3000" i="1" dirty="0"/>
              <a:t>(often referred to as </a:t>
            </a:r>
            <a:r>
              <a:rPr lang="en-US" sz="3000" b="1" i="1" dirty="0">
                <a:solidFill>
                  <a:srgbClr val="0070C0"/>
                </a:solidFill>
              </a:rPr>
              <a:t>nodes</a:t>
            </a:r>
            <a:r>
              <a:rPr lang="en-US" sz="3000" i="1" dirty="0"/>
              <a:t>)</a:t>
            </a:r>
            <a:r>
              <a:rPr lang="en-US" sz="3000" dirty="0"/>
              <a:t> connected by communication</a:t>
            </a:r>
            <a:r>
              <a:rPr lang="en-US" sz="3000" b="1" i="1" dirty="0">
                <a:solidFill>
                  <a:srgbClr val="0070C0"/>
                </a:solidFill>
              </a:rPr>
              <a:t> links</a:t>
            </a:r>
            <a:r>
              <a:rPr lang="en-US" sz="3000" dirty="0"/>
              <a:t>.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</a:pPr>
            <a:endParaRPr lang="en-US" sz="3000" dirty="0"/>
          </a:p>
          <a:p>
            <a:pPr algn="just">
              <a:lnSpc>
                <a:spcPct val="110000"/>
              </a:lnSpc>
              <a:spcBef>
                <a:spcPts val="500"/>
              </a:spcBef>
            </a:pPr>
            <a:endParaRPr lang="en-US" sz="3000" b="1" dirty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  <a:spcBef>
                <a:spcPts val="500"/>
              </a:spcBef>
            </a:pPr>
            <a:r>
              <a:rPr lang="en-US" sz="3000" b="1" dirty="0">
                <a:solidFill>
                  <a:srgbClr val="FF0000"/>
                </a:solidFill>
              </a:rPr>
              <a:t>Internetwork (Internet):</a:t>
            </a:r>
            <a:r>
              <a:rPr lang="en-US" sz="3000" dirty="0"/>
              <a:t> the inter-connection of networks.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Picture 2" descr="Image result for inter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885891"/>
            <a:ext cx="3889827" cy="25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thernet L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87" y="1155256"/>
            <a:ext cx="4163236" cy="262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2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52" y="1577008"/>
            <a:ext cx="6462318" cy="4599954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3000" b="1" u="sng" dirty="0">
                <a:solidFill>
                  <a:srgbClr val="002060"/>
                </a:solidFill>
              </a:rPr>
              <a:t>Types of nodes in a network</a:t>
            </a:r>
            <a:r>
              <a:rPr lang="en-US" sz="3000" b="1" dirty="0">
                <a:solidFill>
                  <a:srgbClr val="002060"/>
                </a:solidFill>
              </a:rPr>
              <a:t>:</a:t>
            </a:r>
          </a:p>
          <a:p>
            <a:pPr marL="742950" lvl="1" indent="-514350" algn="just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/>
              <a:t>A node can be a </a:t>
            </a:r>
            <a:r>
              <a:rPr lang="en-US" sz="3000" b="1" dirty="0">
                <a:solidFill>
                  <a:srgbClr val="0070C0"/>
                </a:solidFill>
              </a:rPr>
              <a:t>host</a:t>
            </a:r>
            <a:r>
              <a:rPr lang="en-US" sz="3000" dirty="0"/>
              <a:t> </a:t>
            </a:r>
            <a:r>
              <a:rPr lang="en-US" sz="3000" b="1" i="1" dirty="0">
                <a:solidFill>
                  <a:srgbClr val="C00000"/>
                </a:solidFill>
              </a:rPr>
              <a:t>(i.e. an end system)</a:t>
            </a:r>
            <a:r>
              <a:rPr lang="en-US" sz="3000" dirty="0"/>
              <a:t>, such as desktop, laptop, workstation, cellular phone, printer or any other device.</a:t>
            </a:r>
          </a:p>
          <a:p>
            <a:pPr marL="742950" lvl="1" indent="-514350" algn="just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000" dirty="0"/>
              <a:t>A node can be a </a:t>
            </a:r>
            <a:r>
              <a:rPr lang="en-US" sz="3000" b="1" dirty="0">
                <a:solidFill>
                  <a:srgbClr val="0070C0"/>
                </a:solidFill>
              </a:rPr>
              <a:t>connecting device</a:t>
            </a:r>
            <a:r>
              <a:rPr lang="en-US" sz="3000" dirty="0"/>
              <a:t> such as router, switch and modem (modulator-demodulator).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Host (networking) - Network Encyclop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4"/>
          <a:stretch/>
        </p:blipFill>
        <p:spPr bwMode="auto">
          <a:xfrm>
            <a:off x="7300518" y="2570733"/>
            <a:ext cx="4750686" cy="26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2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Nodes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 descr="Amazon.com: TP-Link N450 WiFi Router - Wireless Internet Router for Home  (TL-WR940N) : Everything 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5" y="1444488"/>
            <a:ext cx="2671707" cy="20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est Wi-Fi 6E router 2021 | Windows Cent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551" y="3942856"/>
            <a:ext cx="3370318" cy="250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P-Link TL-SG1048 48-Port Gigabit Rackmount Switc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5" b="39310"/>
          <a:stretch/>
        </p:blipFill>
        <p:spPr bwMode="auto">
          <a:xfrm>
            <a:off x="4121601" y="1553599"/>
            <a:ext cx="7232199" cy="18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view: Top 5 Cisco Routers for Small/Large Businesses | Latest Blog Posts  | Comms Expr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95" y="3606454"/>
            <a:ext cx="3848866" cy="25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he Star LabTop Mk III: Open Source Edition Launches on Kickstarter -  Hackster.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5" y="4219603"/>
            <a:ext cx="3471576" cy="195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dmi Note 10S Price in India, Specifications, Comparison (9th October 2021)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5" r="19525"/>
          <a:stretch/>
        </p:blipFill>
        <p:spPr bwMode="auto">
          <a:xfrm>
            <a:off x="3137667" y="2956461"/>
            <a:ext cx="967839" cy="230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0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5257800" cy="459995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b="1" dirty="0">
                <a:solidFill>
                  <a:srgbClr val="FF0000"/>
                </a:solidFill>
              </a:rPr>
              <a:t>Link:</a:t>
            </a:r>
            <a:r>
              <a:rPr lang="en-US" dirty="0"/>
              <a:t> a </a:t>
            </a:r>
            <a:r>
              <a:rPr lang="en-US" b="1" dirty="0">
                <a:solidFill>
                  <a:srgbClr val="002060"/>
                </a:solidFill>
              </a:rPr>
              <a:t>“communication channel”</a:t>
            </a:r>
            <a:r>
              <a:rPr lang="en-US" dirty="0"/>
              <a:t> that transfers data from one device to another.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en-US" dirty="0"/>
              <a:t>A link can be a </a:t>
            </a:r>
            <a:r>
              <a:rPr lang="en-US" b="1" i="1" dirty="0">
                <a:solidFill>
                  <a:srgbClr val="002060"/>
                </a:solidFill>
              </a:rPr>
              <a:t>cable, air, optical fiber</a:t>
            </a:r>
            <a:r>
              <a:rPr lang="en-US" dirty="0"/>
              <a:t>, or any medium which can transport a signal carrying 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100" name="Picture 4" descr="Transponder â Earth communication link Â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3681"/>
            <a:ext cx="5979303" cy="448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2174195"/>
            <a:ext cx="10515600" cy="2027375"/>
          </a:xfrm>
        </p:spPr>
        <p:txBody>
          <a:bodyPr/>
          <a:lstStyle/>
          <a:p>
            <a:pPr algn="ctr"/>
            <a:r>
              <a:rPr lang="en-US" dirty="0"/>
              <a:t>Physical Structures &amp; Network Topologies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00"/>
            <a:ext cx="2743200" cy="365125"/>
          </a:xfrm>
        </p:spPr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Structures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77008"/>
            <a:ext cx="10777538" cy="48721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000" b="1" u="sng" dirty="0">
                <a:solidFill>
                  <a:srgbClr val="0070C0"/>
                </a:solidFill>
              </a:rPr>
              <a:t>Type of Connections</a:t>
            </a:r>
            <a:r>
              <a:rPr lang="en-US" sz="3000" b="1" dirty="0">
                <a:solidFill>
                  <a:srgbClr val="0070C0"/>
                </a:solidFill>
              </a:rPr>
              <a:t>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Point-to-Point: </a:t>
            </a:r>
            <a:r>
              <a:rPr lang="en-US" dirty="0"/>
              <a:t>dedicated “link” between two devices.</a:t>
            </a:r>
            <a:endParaRPr lang="en-US" dirty="0">
              <a:solidFill>
                <a:srgbClr val="FF0000"/>
              </a:solidFill>
            </a:endParaRPr>
          </a:p>
          <a:p>
            <a:pPr marL="628650" lvl="1" algn="just">
              <a:lnSpc>
                <a:spcPct val="100000"/>
              </a:lnSpc>
            </a:pPr>
            <a:r>
              <a:rPr lang="en-US" sz="2800" dirty="0"/>
              <a:t>Single transmitter and single receiver.</a:t>
            </a:r>
          </a:p>
          <a:p>
            <a:pPr marL="628650" lvl="1" algn="just">
              <a:lnSpc>
                <a:spcPct val="100000"/>
              </a:lnSpc>
            </a:pPr>
            <a:r>
              <a:rPr lang="en-US" sz="2800" dirty="0"/>
              <a:t>Entire </a:t>
            </a:r>
            <a:r>
              <a:rPr lang="en-US" sz="2800" b="1" dirty="0">
                <a:solidFill>
                  <a:srgbClr val="002060"/>
                </a:solidFill>
              </a:rPr>
              <a:t>channel capacity </a:t>
            </a:r>
            <a:r>
              <a:rPr lang="en-US" sz="2800" dirty="0"/>
              <a:t>is reserved for the two devices.</a:t>
            </a:r>
          </a:p>
          <a:p>
            <a:pPr marL="628650" lvl="1" algn="just">
              <a:lnSpc>
                <a:spcPct val="100000"/>
              </a:lnSpc>
              <a:spcAft>
                <a:spcPts val="1000"/>
              </a:spcAft>
            </a:pPr>
            <a:r>
              <a:rPr lang="en-US" sz="2800" dirty="0"/>
              <a:t>Mostly, they are actual wires or cables. However, wireless microware or satellite “links” are also possible.</a:t>
            </a:r>
          </a:p>
          <a:p>
            <a:pPr marL="2857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Multipoint:</a:t>
            </a:r>
            <a:r>
              <a:rPr lang="en-US" b="1" dirty="0"/>
              <a:t> </a:t>
            </a:r>
            <a:r>
              <a:rPr lang="en-US" dirty="0"/>
              <a:t>more than two devices share a single “link”.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Multiple recipients of single transmission.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002060"/>
                </a:solidFill>
              </a:rPr>
              <a:t>channel capacity</a:t>
            </a:r>
            <a:r>
              <a:rPr lang="en-US" sz="2800" dirty="0"/>
              <a:t> is shared.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9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Structures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36" y="1741003"/>
            <a:ext cx="7535127" cy="441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15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Structures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Network Topology:</a:t>
            </a:r>
            <a:r>
              <a:rPr lang="en-US" dirty="0"/>
              <a:t> the way the network is physically laid out.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</a:rPr>
              <a:t>Network Topology:</a:t>
            </a:r>
            <a:r>
              <a:rPr lang="en-US" dirty="0"/>
              <a:t> the geometric representation of the relationship of all links and linking devices to one another.</a:t>
            </a:r>
          </a:p>
          <a:p>
            <a:pPr algn="just">
              <a:lnSpc>
                <a:spcPct val="100000"/>
              </a:lnSpc>
            </a:pPr>
            <a:r>
              <a:rPr lang="en-US" u="sng" dirty="0">
                <a:solidFill>
                  <a:srgbClr val="C00000"/>
                </a:solidFill>
              </a:rPr>
              <a:t>Four basic topologies: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34" y="3941221"/>
            <a:ext cx="7357331" cy="250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14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2000"/>
              </a:spcAft>
            </a:pPr>
            <a:r>
              <a:rPr lang="en-US" dirty="0"/>
              <a:t>Software Development is everywhere! </a:t>
            </a:r>
          </a:p>
          <a:p>
            <a:pPr algn="just">
              <a:lnSpc>
                <a:spcPct val="114000"/>
              </a:lnSpc>
              <a:spcAft>
                <a:spcPts val="2000"/>
              </a:spcAft>
            </a:pPr>
            <a:r>
              <a:rPr lang="en-US" b="1" i="1" dirty="0">
                <a:solidFill>
                  <a:srgbClr val="C00000"/>
                </a:solidFill>
              </a:rPr>
              <a:t>Codebases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>
                <a:hlinkClick r:id="rId2"/>
              </a:rPr>
              <a:t>https://informationisbeautiful.net/visualizations/million-lines-of-code/</a:t>
            </a:r>
            <a:endParaRPr lang="en-US" dirty="0"/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C00000"/>
                </a:solidFill>
              </a:rPr>
              <a:t>Highlights:</a:t>
            </a:r>
            <a:r>
              <a:rPr lang="en-US" dirty="0"/>
              <a:t> </a:t>
            </a:r>
          </a:p>
          <a:p>
            <a:pPr marL="693738" lvl="1" indent="-457200" algn="just">
              <a:lnSpc>
                <a:spcPct val="114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Average modern high-end car </a:t>
            </a:r>
            <a:r>
              <a:rPr lang="en-US" sz="2800" b="1" dirty="0">
                <a:solidFill>
                  <a:srgbClr val="002060"/>
                </a:solidFill>
              </a:rPr>
              <a:t>(100 million)</a:t>
            </a:r>
            <a:r>
              <a:rPr lang="en-US" sz="2800" dirty="0"/>
              <a:t> line-of-codes.</a:t>
            </a:r>
          </a:p>
          <a:p>
            <a:pPr marL="693738" lvl="1" indent="-457200" algn="just">
              <a:lnSpc>
                <a:spcPct val="114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Google’s all internet services </a:t>
            </a:r>
            <a:r>
              <a:rPr lang="en-US" sz="2800" b="1" dirty="0">
                <a:solidFill>
                  <a:srgbClr val="002060"/>
                </a:solidFill>
              </a:rPr>
              <a:t>(2 Billion)</a:t>
            </a:r>
            <a:r>
              <a:rPr lang="en-US" sz="2800" dirty="0"/>
              <a:t> line-of-codes.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Web Application Development - Ultimate Guide to 10 Different Types in 2021  — Clust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1061603"/>
            <a:ext cx="4196802" cy="19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27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27" y="1577008"/>
            <a:ext cx="11283402" cy="487210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dirty="0">
                <a:cs typeface="Arial" panose="020B0604020202020204" pitchFamily="34" charset="0"/>
              </a:rPr>
              <a:t>Every device has dedicated </a:t>
            </a:r>
            <a:r>
              <a:rPr lang="en-US" b="1" dirty="0">
                <a:solidFill>
                  <a:srgbClr val="FF0000"/>
                </a:solidFill>
                <a:cs typeface="Arial" panose="020B0604020202020204" pitchFamily="34" charset="0"/>
              </a:rPr>
              <a:t>point-to-point</a:t>
            </a:r>
            <a:r>
              <a:rPr lang="en-US" dirty="0">
                <a:cs typeface="Arial" panose="020B0604020202020204" pitchFamily="34" charset="0"/>
              </a:rPr>
              <a:t> link to every other device.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dirty="0">
                <a:cs typeface="Arial" panose="020B0604020202020204" pitchFamily="34" charset="0"/>
              </a:rPr>
              <a:t>Number of links in a fully connected </a:t>
            </a:r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simplex</a:t>
            </a:r>
            <a:r>
              <a:rPr lang="en-US" dirty="0">
                <a:cs typeface="Arial" panose="020B0604020202020204" pitchFamily="34" charset="0"/>
              </a:rPr>
              <a:t> mesh network with </a:t>
            </a:r>
            <a:r>
              <a:rPr lang="en-US" i="1" dirty="0">
                <a:solidFill>
                  <a:srgbClr val="0033CC"/>
                </a:solidFill>
                <a:cs typeface="Arial" panose="020B0604020202020204" pitchFamily="34" charset="0"/>
              </a:rPr>
              <a:t>n</a:t>
            </a:r>
            <a:r>
              <a:rPr lang="en-US" dirty="0">
                <a:cs typeface="Arial" panose="020B0604020202020204" pitchFamily="34" charset="0"/>
              </a:rPr>
              <a:t> nodes is </a:t>
            </a:r>
            <a:r>
              <a:rPr lang="en-US" i="1" dirty="0">
                <a:solidFill>
                  <a:srgbClr val="0033CC"/>
                </a:solidFill>
                <a:cs typeface="Arial" panose="020B0604020202020204" pitchFamily="34" charset="0"/>
              </a:rPr>
              <a:t>n*</a:t>
            </a:r>
            <a:r>
              <a:rPr lang="en-US" dirty="0">
                <a:solidFill>
                  <a:srgbClr val="0033CC"/>
                </a:solidFill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33CC"/>
                </a:solidFill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33CC"/>
                </a:solidFill>
                <a:cs typeface="Arial" panose="020B0604020202020204" pitchFamily="34" charset="0"/>
              </a:rPr>
              <a:t>-1)</a:t>
            </a:r>
            <a:r>
              <a:rPr lang="en-US" dirty="0">
                <a:cs typeface="Arial" panose="020B0604020202020204" pitchFamily="34" charset="0"/>
              </a:rPr>
              <a:t>. In </a:t>
            </a:r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duplex</a:t>
            </a:r>
            <a:r>
              <a:rPr lang="en-US" dirty="0">
                <a:cs typeface="Arial" panose="020B0604020202020204" pitchFamily="34" charset="0"/>
              </a:rPr>
              <a:t> mode </a:t>
            </a:r>
            <a:r>
              <a:rPr lang="en-US" i="1" dirty="0">
                <a:solidFill>
                  <a:srgbClr val="0033CC"/>
                </a:solidFill>
                <a:cs typeface="Arial" panose="020B0604020202020204" pitchFamily="34" charset="0"/>
              </a:rPr>
              <a:t>n*</a:t>
            </a:r>
            <a:r>
              <a:rPr lang="en-US" dirty="0">
                <a:solidFill>
                  <a:srgbClr val="0033CC"/>
                </a:solidFill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33CC"/>
                </a:solidFill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33CC"/>
                </a:solidFill>
                <a:cs typeface="Arial" panose="020B0604020202020204" pitchFamily="34" charset="0"/>
              </a:rPr>
              <a:t>-1)/2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Advantages:</a:t>
            </a:r>
            <a:r>
              <a:rPr lang="en-US" dirty="0">
                <a:cs typeface="Arial" panose="020B0604020202020204" pitchFamily="34" charset="0"/>
              </a:rPr>
              <a:t> reliable, secure, robust,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dirty="0">
                <a:cs typeface="Arial" panose="020B0604020202020204" pitchFamily="34" charset="0"/>
              </a:rPr>
              <a:t>   easy fault isolation.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Disadvantages:</a:t>
            </a:r>
            <a:r>
              <a:rPr lang="en-US" dirty="0">
                <a:cs typeface="Arial" panose="020B0604020202020204" pitchFamily="34" charset="0"/>
              </a:rPr>
              <a:t> costly, installation efforts.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Applications:</a:t>
            </a:r>
            <a:r>
              <a:rPr lang="en-US" dirty="0">
                <a:cs typeface="Arial" panose="020B0604020202020204" pitchFamily="34" charset="0"/>
              </a:rPr>
              <a:t> backbone networks.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How many I/O (i.e. comm.) devices?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14" y="2951392"/>
            <a:ext cx="4690288" cy="348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08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Topology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 descr="What Is Mesh Topology? Advantages And Disadvantages Of Mesh 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83" y="1314585"/>
            <a:ext cx="7814633" cy="513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3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6" y="3302684"/>
            <a:ext cx="59055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34" y="1577009"/>
            <a:ext cx="11445766" cy="199942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dirty="0">
                <a:cs typeface="Arial" panose="020B0604020202020204" pitchFamily="34" charset="0"/>
              </a:rPr>
              <a:t>Every device has dedicated </a:t>
            </a:r>
            <a:r>
              <a:rPr lang="en-US" b="1" dirty="0">
                <a:solidFill>
                  <a:srgbClr val="FF0000"/>
                </a:solidFill>
                <a:cs typeface="Arial" panose="020B0604020202020204" pitchFamily="34" charset="0"/>
              </a:rPr>
              <a:t>point-to-point</a:t>
            </a:r>
            <a:r>
              <a:rPr lang="en-US" dirty="0">
                <a:cs typeface="Arial" panose="020B0604020202020204" pitchFamily="34" charset="0"/>
              </a:rPr>
              <a:t> link to a </a:t>
            </a:r>
            <a:r>
              <a:rPr lang="en-US" b="1" dirty="0">
                <a:solidFill>
                  <a:srgbClr val="0070C0"/>
                </a:solidFill>
                <a:cs typeface="Arial" panose="020B0604020202020204" pitchFamily="34" charset="0"/>
              </a:rPr>
              <a:t>central controller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dirty="0">
                <a:cs typeface="Arial" panose="020B0604020202020204" pitchFamily="34" charset="0"/>
              </a:rPr>
              <a:t>Centrally controlled setup implies that devices are not directly connected to each other.</a:t>
            </a:r>
            <a:endParaRPr lang="en-US" dirty="0"/>
          </a:p>
          <a:p>
            <a:pPr algn="just">
              <a:lnSpc>
                <a:spcPct val="100000"/>
              </a:lnSpc>
              <a:defRPr/>
            </a:pPr>
            <a:r>
              <a:rPr lang="en-US" dirty="0">
                <a:cs typeface="Arial" panose="020B0604020202020204" pitchFamily="34" charset="0"/>
              </a:rPr>
              <a:t>One link and one I/O is required at each device.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235" y="3487077"/>
            <a:ext cx="5926028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Advantages:</a:t>
            </a:r>
            <a:r>
              <a:rPr lang="en-US" sz="2800" dirty="0">
                <a:latin typeface="Book Antiqua" panose="02040602050305030304" pitchFamily="18" charset="0"/>
                <a:cs typeface="Arial" panose="020B0604020202020204" pitchFamily="34" charset="0"/>
              </a:rPr>
              <a:t> less expensive and less resources required than mesh, easy fault isolation.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Disadvantages:</a:t>
            </a:r>
            <a:r>
              <a:rPr lang="en-US" sz="2800" dirty="0">
                <a:latin typeface="Book Antiqua" panose="02040602050305030304" pitchFamily="18" charset="0"/>
                <a:cs typeface="Arial" panose="020B0604020202020204" pitchFamily="34" charset="0"/>
              </a:rPr>
              <a:t> controller loss.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0070C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Applications:</a:t>
            </a:r>
            <a:r>
              <a:rPr lang="en-US" sz="2800" dirty="0">
                <a:latin typeface="Book Antiqua" panose="02040602050305030304" pitchFamily="18" charset="0"/>
                <a:cs typeface="Arial" panose="020B0604020202020204" pitchFamily="34" charset="0"/>
              </a:rPr>
              <a:t> Local Area Networks (LANs).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7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Topology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10" y="1324564"/>
            <a:ext cx="9122979" cy="51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4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9293"/>
            <a:ext cx="11020425" cy="459995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2700" dirty="0">
                <a:cs typeface="Arial" panose="020B0604020202020204" pitchFamily="34" charset="0"/>
              </a:rPr>
              <a:t>Bus topology is a </a:t>
            </a:r>
            <a:r>
              <a:rPr lang="en-US" sz="2700" b="1" dirty="0">
                <a:solidFill>
                  <a:srgbClr val="FF0000"/>
                </a:solidFill>
                <a:cs typeface="Arial" panose="020B0604020202020204" pitchFamily="34" charset="0"/>
              </a:rPr>
              <a:t>multipoint</a:t>
            </a:r>
            <a:r>
              <a:rPr lang="en-US" sz="2700" dirty="0">
                <a:cs typeface="Arial" panose="020B0604020202020204" pitchFamily="34" charset="0"/>
              </a:rPr>
              <a:t> connection example.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2700" dirty="0">
                <a:cs typeface="Arial" panose="020B0604020202020204" pitchFamily="34" charset="0"/>
              </a:rPr>
              <a:t>Nodes connected to bus cable by </a:t>
            </a:r>
            <a:r>
              <a:rPr lang="en-US" sz="2700" b="1" dirty="0">
                <a:solidFill>
                  <a:srgbClr val="0070C0"/>
                </a:solidFill>
                <a:cs typeface="Arial" panose="020B0604020202020204" pitchFamily="34" charset="0"/>
              </a:rPr>
              <a:t>drop lines</a:t>
            </a:r>
            <a:r>
              <a:rPr lang="en-US" sz="27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sz="2700" dirty="0">
                <a:cs typeface="Arial" panose="020B0604020202020204" pitchFamily="34" charset="0"/>
              </a:rPr>
              <a:t>and </a:t>
            </a:r>
            <a:r>
              <a:rPr lang="en-US" sz="2700" b="1" dirty="0">
                <a:solidFill>
                  <a:srgbClr val="0070C0"/>
                </a:solidFill>
                <a:cs typeface="Arial" panose="020B0604020202020204" pitchFamily="34" charset="0"/>
              </a:rPr>
              <a:t>taps</a:t>
            </a:r>
            <a:r>
              <a:rPr lang="en-US" sz="2700" dirty="0">
                <a:cs typeface="Arial" panose="020B0604020202020204" pitchFamily="34" charset="0"/>
              </a:rPr>
              <a:t>.</a:t>
            </a:r>
            <a:endParaRPr lang="en-US" sz="2700" dirty="0"/>
          </a:p>
          <a:p>
            <a:pPr algn="just"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2700" dirty="0">
                <a:cs typeface="Arial" panose="020B0604020202020204" pitchFamily="34" charset="0"/>
              </a:rPr>
              <a:t>There are limitations on number of taps and distance between taps.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2700" b="1" dirty="0">
                <a:solidFill>
                  <a:srgbClr val="0070C0"/>
                </a:solidFill>
                <a:cs typeface="Arial" panose="020B0604020202020204" pitchFamily="34" charset="0"/>
              </a:rPr>
              <a:t>Advantages:</a:t>
            </a:r>
            <a:r>
              <a:rPr lang="en-US" sz="2700" dirty="0">
                <a:cs typeface="Arial" panose="020B0604020202020204" pitchFamily="34" charset="0"/>
              </a:rPr>
              <a:t> easy to install, less resources than star.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2700" b="1" dirty="0">
                <a:solidFill>
                  <a:srgbClr val="0070C0"/>
                </a:solidFill>
                <a:cs typeface="Arial" panose="020B0604020202020204" pitchFamily="34" charset="0"/>
              </a:rPr>
              <a:t>Disadvantages:</a:t>
            </a:r>
            <a:r>
              <a:rPr lang="en-US" sz="2700" dirty="0">
                <a:cs typeface="Arial" panose="020B0604020202020204" pitchFamily="34" charset="0"/>
              </a:rPr>
              <a:t> difficult reconnection, addition &amp; fault isolation. Any break stops all transmission due to </a:t>
            </a:r>
            <a:r>
              <a:rPr lang="en-US" sz="2700" b="1" dirty="0">
                <a:solidFill>
                  <a:srgbClr val="C00000"/>
                </a:solidFill>
                <a:cs typeface="Arial" panose="020B0604020202020204" pitchFamily="34" charset="0"/>
              </a:rPr>
              <a:t>signal reflection</a:t>
            </a:r>
            <a:r>
              <a:rPr lang="en-US" sz="2700" dirty="0"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2700" b="1" dirty="0">
                <a:solidFill>
                  <a:srgbClr val="0070C0"/>
                </a:solidFill>
                <a:cs typeface="Arial" panose="020B0604020202020204" pitchFamily="34" charset="0"/>
              </a:rPr>
              <a:t>Applications:</a:t>
            </a:r>
            <a:r>
              <a:rPr lang="en-US" sz="2700" dirty="0">
                <a:cs typeface="Arial" panose="020B0604020202020204" pitchFamily="34" charset="0"/>
              </a:rPr>
              <a:t> traditional LANs, i.e. less popular nowadays.</a:t>
            </a:r>
            <a:endParaRPr lang="en-U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14" y="4718285"/>
            <a:ext cx="8251772" cy="174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416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645396"/>
            <a:ext cx="7858130" cy="283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800"/>
              </a:spcBef>
              <a:defRPr/>
            </a:pPr>
            <a:r>
              <a:rPr lang="en-US" sz="2700" dirty="0">
                <a:cs typeface="Arial" panose="020B0604020202020204" pitchFamily="34" charset="0"/>
              </a:rPr>
              <a:t>Every device has a dedicated </a:t>
            </a:r>
            <a:r>
              <a:rPr lang="en-US" sz="2700" b="1" dirty="0">
                <a:solidFill>
                  <a:srgbClr val="FF0000"/>
                </a:solidFill>
                <a:cs typeface="Arial" panose="020B0604020202020204" pitchFamily="34" charset="0"/>
              </a:rPr>
              <a:t>point-to-point</a:t>
            </a:r>
            <a:r>
              <a:rPr lang="en-US" sz="2700" dirty="0">
                <a:cs typeface="Arial" panose="020B0604020202020204" pitchFamily="34" charset="0"/>
              </a:rPr>
              <a:t> connection with only the two devices on either side of it.</a:t>
            </a:r>
          </a:p>
          <a:p>
            <a:pPr algn="just">
              <a:spcBef>
                <a:spcPts val="800"/>
              </a:spcBef>
              <a:defRPr/>
            </a:pPr>
            <a:r>
              <a:rPr lang="en-US" sz="2700" dirty="0">
                <a:cs typeface="Arial" panose="020B0604020202020204" pitchFamily="34" charset="0"/>
              </a:rPr>
              <a:t>Signal passes in one direction.</a:t>
            </a:r>
          </a:p>
          <a:p>
            <a:pPr algn="just">
              <a:spcBef>
                <a:spcPts val="800"/>
              </a:spcBef>
              <a:defRPr/>
            </a:pPr>
            <a:r>
              <a:rPr lang="en-US" sz="2700" b="1" dirty="0">
                <a:solidFill>
                  <a:srgbClr val="0070C0"/>
                </a:solidFill>
                <a:cs typeface="Arial" panose="020B0604020202020204" pitchFamily="34" charset="0"/>
              </a:rPr>
              <a:t>Advantages:</a:t>
            </a:r>
            <a:r>
              <a:rPr lang="en-US" sz="2700" dirty="0">
                <a:cs typeface="Arial" panose="020B0604020202020204" pitchFamily="34" charset="0"/>
              </a:rPr>
              <a:t> easy to install, addition, fault isolation.</a:t>
            </a:r>
          </a:p>
          <a:p>
            <a:pPr algn="just">
              <a:spcBef>
                <a:spcPts val="800"/>
              </a:spcBef>
              <a:defRPr/>
            </a:pPr>
            <a:r>
              <a:rPr lang="en-US" sz="2700" b="1" dirty="0">
                <a:solidFill>
                  <a:srgbClr val="0070C0"/>
                </a:solidFill>
                <a:cs typeface="Arial" panose="020B0604020202020204" pitchFamily="34" charset="0"/>
              </a:rPr>
              <a:t>Disadvantage:</a:t>
            </a:r>
            <a:r>
              <a:rPr lang="en-US" sz="2700" dirty="0">
                <a:cs typeface="Arial" panose="020B0604020202020204" pitchFamily="34" charset="0"/>
              </a:rPr>
              <a:t> link break can </a:t>
            </a:r>
          </a:p>
          <a:p>
            <a:pPr marL="0" indent="0" algn="just">
              <a:spcBef>
                <a:spcPts val="800"/>
              </a:spcBef>
              <a:buNone/>
              <a:defRPr/>
            </a:pPr>
            <a:r>
              <a:rPr lang="en-US" sz="2700" dirty="0">
                <a:cs typeface="Arial" panose="020B0604020202020204" pitchFamily="34" charset="0"/>
              </a:rPr>
              <a:t>   disable entire network.</a:t>
            </a:r>
          </a:p>
          <a:p>
            <a:pPr algn="just">
              <a:spcBef>
                <a:spcPts val="800"/>
              </a:spcBef>
              <a:defRPr/>
            </a:pPr>
            <a:r>
              <a:rPr lang="en-US" sz="2700" b="1" dirty="0">
                <a:solidFill>
                  <a:srgbClr val="0070C0"/>
                </a:solidFill>
                <a:cs typeface="Arial" panose="020B0604020202020204" pitchFamily="34" charset="0"/>
              </a:rPr>
              <a:t>Application:</a:t>
            </a:r>
            <a:r>
              <a:rPr lang="en-US" sz="2700" dirty="0">
                <a:cs typeface="Arial" panose="020B0604020202020204" pitchFamily="34" charset="0"/>
              </a:rPr>
              <a:t> less popular.</a:t>
            </a:r>
            <a:endParaRPr lang="en-U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2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81" y="2548754"/>
            <a:ext cx="6472238" cy="390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hybrid topology in the example below is a combination of a star backbone with three bus networks.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79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Categories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00"/>
            <a:ext cx="2743200" cy="365125"/>
          </a:xfrm>
        </p:spPr>
        <p:txBody>
          <a:bodyPr/>
          <a:lstStyle/>
          <a:p>
            <a:fld id="{7F683324-014B-4814-998C-17F202EA78D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1" y="1460896"/>
            <a:ext cx="11369131" cy="523723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000" b="1" dirty="0">
                <a:solidFill>
                  <a:srgbClr val="0070C0"/>
                </a:solidFill>
              </a:rPr>
              <a:t>Categorizing networks in terms of size: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3000" b="1" dirty="0">
                <a:solidFill>
                  <a:srgbClr val="FF0000"/>
                </a:solidFill>
              </a:rPr>
              <a:t>Personal Area Networks (PANs)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/>
              <a:t>Short range 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Approx</a:t>
            </a:r>
            <a:r>
              <a:rPr lang="en-US" sz="2800" b="1" dirty="0">
                <a:solidFill>
                  <a:srgbClr val="002060"/>
                </a:solidFill>
              </a:rPr>
              <a:t> 10 m)</a:t>
            </a:r>
            <a:r>
              <a:rPr lang="en-US" sz="2800" dirty="0"/>
              <a:t>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/>
              <a:t>Low power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/>
              <a:t>Low cost</a:t>
            </a:r>
            <a:endParaRPr lang="en-US" sz="3000" b="1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3000" b="1" dirty="0">
                <a:solidFill>
                  <a:srgbClr val="FF0000"/>
                </a:solidFill>
              </a:rPr>
              <a:t>Local Area Networks (LANs)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/>
              <a:t>Distances within coverage area of a building or a campus, </a:t>
            </a:r>
            <a:r>
              <a:rPr lang="en-US" sz="2800" b="1" dirty="0">
                <a:solidFill>
                  <a:srgbClr val="002060"/>
                </a:solidFill>
              </a:rPr>
              <a:t>(usually &gt; 2 miles)</a:t>
            </a:r>
            <a:r>
              <a:rPr lang="en-US" sz="2800" dirty="0"/>
              <a:t>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/>
              <a:t>Designed to provide local interconnectivity.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Networks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70C0"/>
                </a:solidFill>
              </a:rPr>
              <a:t>Categorizing networks in terms of size (Cont.):</a:t>
            </a:r>
            <a:endParaRPr lang="en-US" sz="30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sz="3000" b="1" dirty="0">
                <a:solidFill>
                  <a:srgbClr val="FF0000"/>
                </a:solidFill>
              </a:rPr>
              <a:t>Metropolitan Area Networks (MANs)</a:t>
            </a:r>
          </a:p>
          <a:p>
            <a:pPr lvl="1" algn="just">
              <a:lnSpc>
                <a:spcPct val="110000"/>
              </a:lnSpc>
              <a:spcBef>
                <a:spcPts val="1000"/>
              </a:spcBef>
            </a:pPr>
            <a:r>
              <a:rPr lang="en-US" sz="2800" dirty="0"/>
              <a:t>Provide connectivity over areas such as a city </a:t>
            </a:r>
            <a:r>
              <a:rPr lang="en-US" sz="2800" b="1" dirty="0">
                <a:solidFill>
                  <a:srgbClr val="002060"/>
                </a:solidFill>
              </a:rPr>
              <a:t>(10s of miles)</a:t>
            </a:r>
            <a:r>
              <a:rPr lang="en-US" sz="2800" dirty="0"/>
              <a:t>, e.g. cable TV networks.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sz="3000" b="1" dirty="0">
                <a:solidFill>
                  <a:srgbClr val="FF0000"/>
                </a:solidFill>
              </a:rPr>
              <a:t>Wide Area Networks (WANs)</a:t>
            </a:r>
          </a:p>
          <a:p>
            <a:pPr lvl="1" algn="just">
              <a:lnSpc>
                <a:spcPct val="110000"/>
              </a:lnSpc>
              <a:spcBef>
                <a:spcPts val="1000"/>
              </a:spcBef>
            </a:pPr>
            <a:r>
              <a:rPr lang="en-US" sz="2800" dirty="0"/>
              <a:t>Long distances and provide connectivity over large areas, such as inter-cities, countries and continents.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Lines of Code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9371" y="6439371"/>
            <a:ext cx="4833257" cy="365125"/>
          </a:xfrm>
        </p:spPr>
        <p:txBody>
          <a:bodyPr/>
          <a:lstStyle/>
          <a:p>
            <a:r>
              <a:rPr lang="en-US" dirty="0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3339" b="1939"/>
          <a:stretch/>
        </p:blipFill>
        <p:spPr bwMode="auto">
          <a:xfrm>
            <a:off x="493985" y="1253803"/>
            <a:ext cx="11204028" cy="519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28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An isolated LAN connecting 12 computers to a switch in a closet.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19" y="2384428"/>
            <a:ext cx="6151562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571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577009"/>
            <a:ext cx="4065587" cy="4599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Switched WAN (internet).</a:t>
            </a:r>
          </a:p>
          <a:p>
            <a:pPr>
              <a:lnSpc>
                <a:spcPct val="100000"/>
              </a:lnSpc>
            </a:pPr>
            <a:r>
              <a:rPr lang="en-US" dirty="0"/>
              <a:t>Point-to-point WAN (leased line).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7" y="1444488"/>
            <a:ext cx="71120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869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98983"/>
            <a:ext cx="7035251" cy="635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		Heterogeneous </a:t>
            </a:r>
            <a:br>
              <a:rPr lang="en-US" dirty="0"/>
            </a:br>
            <a:r>
              <a:rPr lang="en-US" dirty="0"/>
              <a:t>		Network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4617763" cy="4599954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/>
              <a:t>A heterogeneous network made of four WANs and two LANs.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35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720"/>
            <a:ext cx="11019971" cy="48721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3000" b="1" i="1" dirty="0">
                <a:solidFill>
                  <a:srgbClr val="C00000"/>
                </a:solidFill>
              </a:rPr>
              <a:t>A protocol is synonymous with rule.</a:t>
            </a:r>
            <a:endParaRPr lang="en-US" sz="3000" b="1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3000" b="1" dirty="0">
                <a:solidFill>
                  <a:srgbClr val="FF0000"/>
                </a:solidFill>
              </a:rPr>
              <a:t>Protocol:</a:t>
            </a:r>
            <a:r>
              <a:rPr lang="en-US" sz="3000" dirty="0"/>
              <a:t> set of rules that govern data communications. 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3000" dirty="0"/>
              <a:t>Key elements of a protocol are </a:t>
            </a:r>
            <a:r>
              <a:rPr lang="en-US" sz="3000" b="1" dirty="0">
                <a:solidFill>
                  <a:srgbClr val="0070C0"/>
                </a:solidFill>
              </a:rPr>
              <a:t>syntax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semantics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70C0"/>
                </a:solidFill>
              </a:rPr>
              <a:t>timing</a:t>
            </a:r>
            <a:r>
              <a:rPr lang="en-US" sz="3000" dirty="0"/>
              <a:t>.</a:t>
            </a:r>
          </a:p>
          <a:p>
            <a:pPr marL="347663" lvl="1" algn="just">
              <a:lnSpc>
                <a:spcPct val="100000"/>
              </a:lnSpc>
              <a:spcAft>
                <a:spcPts val="1000"/>
              </a:spcAft>
            </a:pPr>
            <a:r>
              <a:rPr lang="en-US" altLang="en-US" sz="2800" b="1" dirty="0">
                <a:solidFill>
                  <a:srgbClr val="FF0000"/>
                </a:solidFill>
              </a:rPr>
              <a:t>Syntax: </a:t>
            </a:r>
            <a:r>
              <a:rPr lang="en-US" altLang="en-US" sz="2800" dirty="0"/>
              <a:t>s</a:t>
            </a:r>
            <a:r>
              <a:rPr lang="en-US" altLang="en-US" sz="2800" dirty="0">
                <a:cs typeface="Arial" panose="020B0604020202020204" pitchFamily="34" charset="0"/>
              </a:rPr>
              <a:t>tructure or format of the data which indicates how to read the bits or field description.</a:t>
            </a:r>
          </a:p>
          <a:p>
            <a:pPr marL="347663" lvl="1" algn="just">
              <a:lnSpc>
                <a:spcPct val="100000"/>
              </a:lnSpc>
              <a:spcAft>
                <a:spcPts val="1000"/>
              </a:spcAft>
            </a:pPr>
            <a:r>
              <a:rPr lang="en-US" altLang="en-US" sz="2800" b="1" dirty="0">
                <a:solidFill>
                  <a:srgbClr val="FF0000"/>
                </a:solidFill>
              </a:rPr>
              <a:t>Semantics:</a:t>
            </a:r>
            <a:r>
              <a:rPr lang="en-US" altLang="en-US" sz="2800" dirty="0"/>
              <a:t> i</a:t>
            </a:r>
            <a:r>
              <a:rPr lang="en-US" altLang="en-US" sz="2800" dirty="0">
                <a:cs typeface="Arial" panose="020B0604020202020204" pitchFamily="34" charset="0"/>
              </a:rPr>
              <a:t>nterprets the meaning of the bits which identifies that which fields define what action.</a:t>
            </a:r>
          </a:p>
          <a:p>
            <a:pPr marL="347663" lvl="1" algn="just">
              <a:lnSpc>
                <a:spcPct val="100000"/>
              </a:lnSpc>
              <a:spcAft>
                <a:spcPts val="1000"/>
              </a:spcAft>
            </a:pPr>
            <a:r>
              <a:rPr lang="en-US" altLang="en-US" sz="2800" b="1" dirty="0">
                <a:solidFill>
                  <a:srgbClr val="FF0000"/>
                </a:solidFill>
              </a:rPr>
              <a:t>Timing:</a:t>
            </a:r>
            <a:r>
              <a:rPr lang="en-US" altLang="en-US" sz="2800" dirty="0"/>
              <a:t> it determines w</a:t>
            </a:r>
            <a:r>
              <a:rPr lang="en-US" altLang="en-US" sz="2800" dirty="0">
                <a:cs typeface="Arial" panose="020B0604020202020204" pitchFamily="34" charset="0"/>
              </a:rPr>
              <a:t>hen the data should be sent and how fast.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28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0" name="Picture 2" descr="IPv4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47" y="1842139"/>
            <a:ext cx="10106706" cy="460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33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748963" cy="487210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500"/>
              </a:spcBef>
            </a:pPr>
            <a:r>
              <a:rPr lang="en-US" altLang="en-US" dirty="0">
                <a:cs typeface="Arial" panose="020B0604020202020204" pitchFamily="34" charset="0"/>
              </a:rPr>
              <a:t>Standards provide guidelines to manufacturers, vendors, government agencies and other service providers to ensure the interconnectivity that is necessary in today's marketplace.</a:t>
            </a:r>
          </a:p>
          <a:p>
            <a:pPr algn="just">
              <a:lnSpc>
                <a:spcPct val="110000"/>
              </a:lnSpc>
              <a:spcBef>
                <a:spcPts val="500"/>
              </a:spcBef>
            </a:pPr>
            <a:r>
              <a:rPr lang="en-US" altLang="en-US" dirty="0">
                <a:cs typeface="Arial" panose="020B0604020202020204" pitchFamily="34" charset="0"/>
              </a:rPr>
              <a:t>Essential for guaranteeing national and international </a:t>
            </a:r>
            <a:r>
              <a:rPr lang="en-US" altLang="en-US" b="1" dirty="0">
                <a:solidFill>
                  <a:srgbClr val="0070C0"/>
                </a:solidFill>
                <a:cs typeface="Arial" panose="020B0604020202020204" pitchFamily="34" charset="0"/>
              </a:rPr>
              <a:t>interoperability</a:t>
            </a:r>
            <a:r>
              <a:rPr lang="en-US" altLang="en-US" dirty="0">
                <a:cs typeface="Arial" panose="020B0604020202020204" pitchFamily="34" charset="0"/>
              </a:rPr>
              <a:t> of data and telecommunications technology.</a:t>
            </a:r>
            <a:endParaRPr lang="en-US" altLang="en-US" b="1" dirty="0"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ts val="500"/>
              </a:spcBef>
            </a:pP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Data communication standards categories: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en-US" sz="2600" b="1" i="1" dirty="0">
                <a:solidFill>
                  <a:srgbClr val="002060"/>
                </a:solidFill>
                <a:cs typeface="Arial" panose="020B0604020202020204" pitchFamily="34" charset="0"/>
              </a:rPr>
              <a:t>De facto</a:t>
            </a:r>
            <a:r>
              <a:rPr lang="en-US" altLang="en-US" sz="2600" b="1" dirty="0">
                <a:solidFill>
                  <a:srgbClr val="002060"/>
                </a:solidFill>
                <a:cs typeface="Arial" panose="020B0604020202020204" pitchFamily="34" charset="0"/>
              </a:rPr>
              <a:t> (in practice) standards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600" dirty="0"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600" dirty="0">
                <a:cs typeface="Arial" panose="020B0604020202020204" pitchFamily="34" charset="0"/>
              </a:rPr>
              <a:t>Not approved but widely adopted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en-US" sz="2600" b="1" i="1" dirty="0">
                <a:solidFill>
                  <a:srgbClr val="002060"/>
                </a:solidFill>
                <a:cs typeface="Arial" panose="020B0604020202020204" pitchFamily="34" charset="0"/>
              </a:rPr>
              <a:t>De jure</a:t>
            </a:r>
            <a:r>
              <a:rPr lang="en-US" altLang="en-US" sz="2600" b="1" dirty="0">
                <a:solidFill>
                  <a:srgbClr val="002060"/>
                </a:solidFill>
                <a:cs typeface="Arial" panose="020B0604020202020204" pitchFamily="34" charset="0"/>
              </a:rPr>
              <a:t> (in law) standards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Char char="®"/>
            </a:pPr>
            <a:r>
              <a:rPr lang="en-US" altLang="en-US" sz="2600" dirty="0">
                <a:cs typeface="Arial" panose="020B0604020202020204" pitchFamily="34" charset="0"/>
              </a:rPr>
              <a:t> Approved by an organization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0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Organizations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729686" cy="48721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000" b="1" dirty="0">
                <a:solidFill>
                  <a:srgbClr val="C00000"/>
                </a:solidFill>
                <a:cs typeface="Arial" panose="020B0604020202020204" pitchFamily="34" charset="0"/>
              </a:rPr>
              <a:t>Standards Creation Committees:</a:t>
            </a:r>
          </a:p>
          <a:p>
            <a:pPr marL="457200" lvl="1" algn="just">
              <a:lnSpc>
                <a:spcPct val="120000"/>
              </a:lnSpc>
              <a:spcBef>
                <a:spcPts val="1000"/>
              </a:spcBef>
            </a:pPr>
            <a:r>
              <a:rPr lang="en-US" altLang="en-US" sz="2800" dirty="0">
                <a:cs typeface="Arial" panose="020B0604020202020204" pitchFamily="34" charset="0"/>
              </a:rPr>
              <a:t>International Organization of Standardization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(ISO)</a:t>
            </a:r>
          </a:p>
          <a:p>
            <a:pPr marL="457200" lvl="1" algn="just">
              <a:lnSpc>
                <a:spcPct val="120000"/>
              </a:lnSpc>
              <a:spcBef>
                <a:spcPts val="1000"/>
              </a:spcBef>
            </a:pPr>
            <a:r>
              <a:rPr lang="en-US" altLang="en-US" sz="2800" dirty="0">
                <a:cs typeface="Arial" panose="020B0604020202020204" pitchFamily="34" charset="0"/>
              </a:rPr>
              <a:t>International Telecommunications Union – Telecommunication Standardization Sector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(ITU – T)</a:t>
            </a:r>
          </a:p>
          <a:p>
            <a:pPr marL="457200" lvl="1" algn="just">
              <a:lnSpc>
                <a:spcPct val="120000"/>
              </a:lnSpc>
              <a:spcBef>
                <a:spcPts val="1000"/>
              </a:spcBef>
            </a:pPr>
            <a:r>
              <a:rPr lang="en-US" altLang="en-US" sz="2800" dirty="0">
                <a:cs typeface="Arial" panose="020B0604020202020204" pitchFamily="34" charset="0"/>
              </a:rPr>
              <a:t>Institute of Electrical and Electronic Engineers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(IEEE)</a:t>
            </a:r>
          </a:p>
          <a:p>
            <a:pPr marL="457200" lvl="1" algn="just">
              <a:lnSpc>
                <a:spcPct val="120000"/>
              </a:lnSpc>
              <a:spcBef>
                <a:spcPts val="1000"/>
              </a:spcBef>
            </a:pPr>
            <a:r>
              <a:rPr lang="en-US" altLang="en-US" sz="2800" dirty="0">
                <a:cs typeface="Arial" panose="020B0604020202020204" pitchFamily="34" charset="0"/>
              </a:rPr>
              <a:t>Internet Engineering Task Force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(IETF)</a:t>
            </a:r>
          </a:p>
          <a:p>
            <a:pPr marL="457200" lvl="1" algn="just">
              <a:lnSpc>
                <a:spcPct val="120000"/>
              </a:lnSpc>
              <a:spcBef>
                <a:spcPts val="1000"/>
              </a:spcBef>
            </a:pPr>
            <a:r>
              <a:rPr lang="en-US" altLang="en-US" sz="2800" dirty="0">
                <a:cs typeface="Arial" panose="020B0604020202020204" pitchFamily="34" charset="0"/>
              </a:rPr>
              <a:t>American National Standards Institute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(ANSI)</a:t>
            </a:r>
          </a:p>
          <a:p>
            <a:pPr algn="just">
              <a:lnSpc>
                <a:spcPct val="120000"/>
              </a:lnSpc>
            </a:pP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Regulatory Agencies</a:t>
            </a:r>
            <a:r>
              <a:rPr lang="en-US" altLang="en-US" sz="2600" b="1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</a:rPr>
              <a:t>e.g. Federal Communication Commission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(FCC)</a:t>
            </a:r>
          </a:p>
          <a:p>
            <a:pPr algn="just">
              <a:lnSpc>
                <a:spcPct val="120000"/>
              </a:lnSpc>
            </a:pP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Forums</a:t>
            </a:r>
            <a:r>
              <a:rPr lang="en-US" altLang="en-US" dirty="0">
                <a:cs typeface="Arial" panose="020B0604020202020204" pitchFamily="34" charset="0"/>
              </a:rPr>
              <a:t>, e.g. </a:t>
            </a:r>
            <a:r>
              <a:rPr lang="en-US" altLang="en-US" dirty="0" err="1">
                <a:cs typeface="Arial" panose="020B0604020202020204" pitchFamily="34" charset="0"/>
              </a:rPr>
              <a:t>IoT</a:t>
            </a:r>
            <a:r>
              <a:rPr lang="en-US" altLang="en-US" dirty="0">
                <a:cs typeface="Arial" panose="020B0604020202020204" pitchFamily="34" charset="0"/>
              </a:rPr>
              <a:t>, 6LoWPAN, ZigBee.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07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6953" y="1930455"/>
            <a:ext cx="10515600" cy="2027375"/>
          </a:xfrm>
        </p:spPr>
        <p:txBody>
          <a:bodyPr/>
          <a:lstStyle/>
          <a:p>
            <a:pPr algn="ctr"/>
            <a:r>
              <a:rPr lang="en-US" dirty="0"/>
              <a:t>Computer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8538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734675" cy="4599954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Bef>
                <a:spcPts val="2000"/>
              </a:spcBef>
            </a:pPr>
            <a:r>
              <a:rPr lang="en-US" sz="3000" b="1" dirty="0">
                <a:solidFill>
                  <a:srgbClr val="FF0000"/>
                </a:solidFill>
              </a:rPr>
              <a:t>Communications:</a:t>
            </a:r>
            <a:r>
              <a:rPr lang="en-US" sz="3000" dirty="0"/>
              <a:t> the exchange of data between two devices via some form of </a:t>
            </a:r>
            <a:r>
              <a:rPr lang="en-US" sz="3000" dirty="0">
                <a:solidFill>
                  <a:srgbClr val="0070C0"/>
                </a:solidFill>
              </a:rPr>
              <a:t>transmission medium</a:t>
            </a:r>
            <a:r>
              <a:rPr lang="en-US" sz="3000" dirty="0"/>
              <a:t>.</a:t>
            </a:r>
          </a:p>
          <a:p>
            <a:pPr algn="just">
              <a:lnSpc>
                <a:spcPct val="114000"/>
              </a:lnSpc>
              <a:spcBef>
                <a:spcPts val="2000"/>
              </a:spcBef>
            </a:pPr>
            <a:r>
              <a:rPr lang="en-US" sz="3000" b="1" dirty="0">
                <a:solidFill>
                  <a:srgbClr val="FF0000"/>
                </a:solidFill>
              </a:rPr>
              <a:t>Telecommunication:</a:t>
            </a:r>
            <a:r>
              <a:rPr lang="en-US" sz="3000" dirty="0"/>
              <a:t> communication at a distance, e.g. </a:t>
            </a:r>
            <a:r>
              <a:rPr lang="en-US" sz="3000" dirty="0">
                <a:solidFill>
                  <a:srgbClr val="0070C0"/>
                </a:solidFill>
              </a:rPr>
              <a:t>telephony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70C0"/>
                </a:solidFill>
              </a:rPr>
              <a:t>television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70C0"/>
                </a:solidFill>
              </a:rPr>
              <a:t>telegraphy</a:t>
            </a:r>
            <a:r>
              <a:rPr lang="en-US" sz="3000" dirty="0"/>
              <a:t>.</a:t>
            </a:r>
          </a:p>
          <a:p>
            <a:pPr algn="just">
              <a:lnSpc>
                <a:spcPct val="114000"/>
              </a:lnSpc>
              <a:spcBef>
                <a:spcPts val="2000"/>
              </a:spcBef>
            </a:pPr>
            <a:r>
              <a:rPr lang="en-US" sz="3000" b="1" dirty="0">
                <a:solidFill>
                  <a:srgbClr val="FF0000"/>
                </a:solidFill>
              </a:rPr>
              <a:t>Data:</a:t>
            </a:r>
            <a:r>
              <a:rPr lang="en-US" sz="3000" dirty="0"/>
              <a:t> the </a:t>
            </a:r>
            <a:r>
              <a:rPr lang="en-US" sz="3000" dirty="0">
                <a:solidFill>
                  <a:srgbClr val="0070C0"/>
                </a:solidFill>
              </a:rPr>
              <a:t>information</a:t>
            </a:r>
            <a:r>
              <a:rPr lang="en-US" sz="3000" dirty="0"/>
              <a:t> presented in whatever form that is agreed upon by the parties creating and using the data </a:t>
            </a:r>
            <a:r>
              <a:rPr lang="en-US" sz="3000" dirty="0">
                <a:solidFill>
                  <a:srgbClr val="C00000"/>
                </a:solidFill>
              </a:rPr>
              <a:t>(text, numbers, images, audio, videos)</a:t>
            </a:r>
            <a:r>
              <a:rPr lang="en-US" sz="3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2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altLang="en-US" sz="3200" dirty="0">
                <a:cs typeface="Arial" panose="020B0604020202020204" pitchFamily="34" charset="0"/>
              </a:rPr>
              <a:t>Communication devices must be part of a system, know as </a:t>
            </a:r>
            <a:r>
              <a:rPr lang="en-US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computer communication systems</a:t>
            </a:r>
            <a:r>
              <a:rPr lang="en-US" altLang="en-US" sz="3200" dirty="0"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altLang="en-US" sz="3200" dirty="0">
                <a:cs typeface="Arial" panose="020B0604020202020204" pitchFamily="34" charset="0"/>
              </a:rPr>
              <a:t>Communication systems are made up of a combination:</a:t>
            </a:r>
          </a:p>
          <a:p>
            <a:pPr lvl="1" indent="-457200" algn="just">
              <a:lnSpc>
                <a:spcPct val="114000"/>
              </a:lnSpc>
              <a:spcAft>
                <a:spcPts val="10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sz="2900" b="1" dirty="0">
                <a:solidFill>
                  <a:srgbClr val="002060"/>
                </a:solidFill>
                <a:cs typeface="Arial" panose="020B0604020202020204" pitchFamily="34" charset="0"/>
              </a:rPr>
              <a:t>Hardware (physical equipment)</a:t>
            </a:r>
          </a:p>
          <a:p>
            <a:pPr lvl="1" indent="-457200" algn="just">
              <a:lnSpc>
                <a:spcPct val="114000"/>
              </a:lnSpc>
              <a:spcAft>
                <a:spcPts val="1000"/>
              </a:spcAft>
              <a:buFont typeface="Calibri Light" panose="020F0302020204030204" pitchFamily="34" charset="0"/>
              <a:buAutoNum type="arabicPeriod"/>
            </a:pPr>
            <a:r>
              <a:rPr lang="en-US" altLang="en-US" sz="2900" b="1" dirty="0">
                <a:solidFill>
                  <a:srgbClr val="002060"/>
                </a:solidFill>
                <a:cs typeface="Arial" panose="020B0604020202020204" pitchFamily="34" charset="0"/>
              </a:rPr>
              <a:t>Software (programs)</a:t>
            </a:r>
            <a:endParaRPr lang="en-US" sz="29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Computer </a:t>
            </a:r>
            <a:br>
              <a:rPr lang="en-US" dirty="0"/>
            </a:br>
            <a:r>
              <a:rPr lang="en-US" dirty="0"/>
              <a:t>Communication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" name="Group 138"/>
          <p:cNvGrpSpPr>
            <a:grpSpLocks/>
          </p:cNvGrpSpPr>
          <p:nvPr/>
        </p:nvGrpSpPr>
        <p:grpSpPr bwMode="auto">
          <a:xfrm>
            <a:off x="840263" y="1593756"/>
            <a:ext cx="10654308" cy="4660622"/>
            <a:chOff x="990600" y="1423790"/>
            <a:chExt cx="9981968" cy="4367410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990600" y="3200400"/>
              <a:ext cx="2133600" cy="2114550"/>
              <a:chOff x="5184" y="1008"/>
              <a:chExt cx="462" cy="564"/>
            </a:xfrm>
          </p:grpSpPr>
          <p:pic>
            <p:nvPicPr>
              <p:cNvPr id="55" name="Picture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5" y="1156"/>
                <a:ext cx="291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6" name="Group 5"/>
              <p:cNvGrpSpPr>
                <a:grpSpLocks/>
              </p:cNvGrpSpPr>
              <p:nvPr/>
            </p:nvGrpSpPr>
            <p:grpSpPr bwMode="auto">
              <a:xfrm>
                <a:off x="5184" y="1008"/>
                <a:ext cx="270" cy="564"/>
                <a:chOff x="5184" y="1008"/>
                <a:chExt cx="270" cy="564"/>
              </a:xfrm>
            </p:grpSpPr>
            <p:grpSp>
              <p:nvGrpSpPr>
                <p:cNvPr id="57" name="Group 6"/>
                <p:cNvGrpSpPr>
                  <a:grpSpLocks/>
                </p:cNvGrpSpPr>
                <p:nvPr/>
              </p:nvGrpSpPr>
              <p:grpSpPr bwMode="auto">
                <a:xfrm>
                  <a:off x="5281" y="1127"/>
                  <a:ext cx="37" cy="91"/>
                  <a:chOff x="5281" y="1127"/>
                  <a:chExt cx="37" cy="91"/>
                </a:xfrm>
              </p:grpSpPr>
              <p:sp>
                <p:nvSpPr>
                  <p:cNvPr id="143" name="Freeform 7"/>
                  <p:cNvSpPr>
                    <a:spLocks/>
                  </p:cNvSpPr>
                  <p:nvPr/>
                </p:nvSpPr>
                <p:spPr bwMode="auto">
                  <a:xfrm>
                    <a:off x="5281" y="1127"/>
                    <a:ext cx="37" cy="91"/>
                  </a:xfrm>
                  <a:custGeom>
                    <a:avLst/>
                    <a:gdLst>
                      <a:gd name="T0" fmla="*/ 0 w 37"/>
                      <a:gd name="T1" fmla="*/ 31 h 91"/>
                      <a:gd name="T2" fmla="*/ 6 w 37"/>
                      <a:gd name="T3" fmla="*/ 19 h 91"/>
                      <a:gd name="T4" fmla="*/ 13 w 37"/>
                      <a:gd name="T5" fmla="*/ 14 h 91"/>
                      <a:gd name="T6" fmla="*/ 15 w 37"/>
                      <a:gd name="T7" fmla="*/ 5 h 91"/>
                      <a:gd name="T8" fmla="*/ 18 w 37"/>
                      <a:gd name="T9" fmla="*/ 1 h 91"/>
                      <a:gd name="T10" fmla="*/ 25 w 37"/>
                      <a:gd name="T11" fmla="*/ 0 h 91"/>
                      <a:gd name="T12" fmla="*/ 36 w 37"/>
                      <a:gd name="T13" fmla="*/ 7 h 91"/>
                      <a:gd name="T14" fmla="*/ 33 w 37"/>
                      <a:gd name="T15" fmla="*/ 23 h 91"/>
                      <a:gd name="T16" fmla="*/ 29 w 37"/>
                      <a:gd name="T17" fmla="*/ 33 h 91"/>
                      <a:gd name="T18" fmla="*/ 23 w 37"/>
                      <a:gd name="T19" fmla="*/ 60 h 91"/>
                      <a:gd name="T20" fmla="*/ 11 w 37"/>
                      <a:gd name="T21" fmla="*/ 90 h 91"/>
                      <a:gd name="T22" fmla="*/ 0 w 37"/>
                      <a:gd name="T23" fmla="*/ 31 h 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37"/>
                      <a:gd name="T37" fmla="*/ 0 h 91"/>
                      <a:gd name="T38" fmla="*/ 37 w 37"/>
                      <a:gd name="T39" fmla="*/ 91 h 91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37" h="91">
                        <a:moveTo>
                          <a:pt x="0" y="31"/>
                        </a:moveTo>
                        <a:lnTo>
                          <a:pt x="6" y="19"/>
                        </a:lnTo>
                        <a:lnTo>
                          <a:pt x="13" y="14"/>
                        </a:lnTo>
                        <a:lnTo>
                          <a:pt x="15" y="5"/>
                        </a:lnTo>
                        <a:lnTo>
                          <a:pt x="18" y="1"/>
                        </a:lnTo>
                        <a:lnTo>
                          <a:pt x="25" y="0"/>
                        </a:lnTo>
                        <a:lnTo>
                          <a:pt x="36" y="7"/>
                        </a:lnTo>
                        <a:lnTo>
                          <a:pt x="33" y="23"/>
                        </a:lnTo>
                        <a:lnTo>
                          <a:pt x="29" y="33"/>
                        </a:lnTo>
                        <a:lnTo>
                          <a:pt x="23" y="60"/>
                        </a:lnTo>
                        <a:lnTo>
                          <a:pt x="11" y="90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8"/>
                  <p:cNvSpPr>
                    <a:spLocks/>
                  </p:cNvSpPr>
                  <p:nvPr/>
                </p:nvSpPr>
                <p:spPr bwMode="auto">
                  <a:xfrm>
                    <a:off x="5287" y="1134"/>
                    <a:ext cx="29" cy="66"/>
                  </a:xfrm>
                  <a:custGeom>
                    <a:avLst/>
                    <a:gdLst>
                      <a:gd name="T0" fmla="*/ 11 w 29"/>
                      <a:gd name="T1" fmla="*/ 0 h 66"/>
                      <a:gd name="T2" fmla="*/ 14 w 29"/>
                      <a:gd name="T3" fmla="*/ 4 h 66"/>
                      <a:gd name="T4" fmla="*/ 21 w 29"/>
                      <a:gd name="T5" fmla="*/ 8 h 66"/>
                      <a:gd name="T6" fmla="*/ 28 w 29"/>
                      <a:gd name="T7" fmla="*/ 8 h 66"/>
                      <a:gd name="T8" fmla="*/ 24 w 29"/>
                      <a:gd name="T9" fmla="*/ 22 h 66"/>
                      <a:gd name="T10" fmla="*/ 18 w 29"/>
                      <a:gd name="T11" fmla="*/ 21 h 66"/>
                      <a:gd name="T12" fmla="*/ 15 w 29"/>
                      <a:gd name="T13" fmla="*/ 19 h 66"/>
                      <a:gd name="T14" fmla="*/ 17 w 29"/>
                      <a:gd name="T15" fmla="*/ 23 h 66"/>
                      <a:gd name="T16" fmla="*/ 23 w 29"/>
                      <a:gd name="T17" fmla="*/ 24 h 66"/>
                      <a:gd name="T18" fmla="*/ 18 w 29"/>
                      <a:gd name="T19" fmla="*/ 40 h 66"/>
                      <a:gd name="T20" fmla="*/ 16 w 29"/>
                      <a:gd name="T21" fmla="*/ 52 h 66"/>
                      <a:gd name="T22" fmla="*/ 14 w 29"/>
                      <a:gd name="T23" fmla="*/ 45 h 66"/>
                      <a:gd name="T24" fmla="*/ 13 w 29"/>
                      <a:gd name="T25" fmla="*/ 32 h 66"/>
                      <a:gd name="T26" fmla="*/ 13 w 29"/>
                      <a:gd name="T27" fmla="*/ 26 h 66"/>
                      <a:gd name="T28" fmla="*/ 11 w 29"/>
                      <a:gd name="T29" fmla="*/ 28 h 66"/>
                      <a:gd name="T30" fmla="*/ 11 w 29"/>
                      <a:gd name="T31" fmla="*/ 37 h 66"/>
                      <a:gd name="T32" fmla="*/ 13 w 29"/>
                      <a:gd name="T33" fmla="*/ 48 h 66"/>
                      <a:gd name="T34" fmla="*/ 14 w 29"/>
                      <a:gd name="T35" fmla="*/ 56 h 66"/>
                      <a:gd name="T36" fmla="*/ 11 w 29"/>
                      <a:gd name="T37" fmla="*/ 65 h 66"/>
                      <a:gd name="T38" fmla="*/ 7 w 29"/>
                      <a:gd name="T39" fmla="*/ 41 h 66"/>
                      <a:gd name="T40" fmla="*/ 4 w 29"/>
                      <a:gd name="T41" fmla="*/ 34 h 66"/>
                      <a:gd name="T42" fmla="*/ 1 w 29"/>
                      <a:gd name="T43" fmla="*/ 22 h 66"/>
                      <a:gd name="T44" fmla="*/ 0 w 29"/>
                      <a:gd name="T45" fmla="*/ 19 h 66"/>
                      <a:gd name="T46" fmla="*/ 2 w 29"/>
                      <a:gd name="T47" fmla="*/ 15 h 66"/>
                      <a:gd name="T48" fmla="*/ 8 w 29"/>
                      <a:gd name="T49" fmla="*/ 11 h 66"/>
                      <a:gd name="T50" fmla="*/ 10 w 29"/>
                      <a:gd name="T51" fmla="*/ 14 h 66"/>
                      <a:gd name="T52" fmla="*/ 9 w 29"/>
                      <a:gd name="T53" fmla="*/ 8 h 66"/>
                      <a:gd name="T54" fmla="*/ 11 w 29"/>
                      <a:gd name="T55" fmla="*/ 0 h 6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29"/>
                      <a:gd name="T85" fmla="*/ 0 h 66"/>
                      <a:gd name="T86" fmla="*/ 29 w 29"/>
                      <a:gd name="T87" fmla="*/ 66 h 6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29" h="66">
                        <a:moveTo>
                          <a:pt x="11" y="0"/>
                        </a:moveTo>
                        <a:lnTo>
                          <a:pt x="14" y="4"/>
                        </a:lnTo>
                        <a:lnTo>
                          <a:pt x="21" y="8"/>
                        </a:lnTo>
                        <a:lnTo>
                          <a:pt x="28" y="8"/>
                        </a:lnTo>
                        <a:lnTo>
                          <a:pt x="24" y="22"/>
                        </a:lnTo>
                        <a:lnTo>
                          <a:pt x="18" y="21"/>
                        </a:lnTo>
                        <a:lnTo>
                          <a:pt x="15" y="19"/>
                        </a:lnTo>
                        <a:lnTo>
                          <a:pt x="17" y="23"/>
                        </a:lnTo>
                        <a:lnTo>
                          <a:pt x="23" y="24"/>
                        </a:lnTo>
                        <a:lnTo>
                          <a:pt x="18" y="40"/>
                        </a:lnTo>
                        <a:lnTo>
                          <a:pt x="16" y="52"/>
                        </a:lnTo>
                        <a:lnTo>
                          <a:pt x="14" y="45"/>
                        </a:lnTo>
                        <a:lnTo>
                          <a:pt x="13" y="32"/>
                        </a:lnTo>
                        <a:lnTo>
                          <a:pt x="13" y="26"/>
                        </a:lnTo>
                        <a:lnTo>
                          <a:pt x="11" y="28"/>
                        </a:lnTo>
                        <a:lnTo>
                          <a:pt x="11" y="37"/>
                        </a:lnTo>
                        <a:lnTo>
                          <a:pt x="13" y="48"/>
                        </a:lnTo>
                        <a:lnTo>
                          <a:pt x="14" y="56"/>
                        </a:lnTo>
                        <a:lnTo>
                          <a:pt x="11" y="65"/>
                        </a:lnTo>
                        <a:lnTo>
                          <a:pt x="7" y="41"/>
                        </a:lnTo>
                        <a:lnTo>
                          <a:pt x="4" y="34"/>
                        </a:lnTo>
                        <a:lnTo>
                          <a:pt x="1" y="22"/>
                        </a:lnTo>
                        <a:lnTo>
                          <a:pt x="0" y="19"/>
                        </a:lnTo>
                        <a:lnTo>
                          <a:pt x="2" y="15"/>
                        </a:lnTo>
                        <a:lnTo>
                          <a:pt x="8" y="11"/>
                        </a:lnTo>
                        <a:lnTo>
                          <a:pt x="10" y="14"/>
                        </a:lnTo>
                        <a:lnTo>
                          <a:pt x="9" y="8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8" name="Group 9"/>
                <p:cNvGrpSpPr>
                  <a:grpSpLocks/>
                </p:cNvGrpSpPr>
                <p:nvPr/>
              </p:nvGrpSpPr>
              <p:grpSpPr bwMode="auto">
                <a:xfrm>
                  <a:off x="5275" y="1075"/>
                  <a:ext cx="58" cy="65"/>
                  <a:chOff x="5275" y="1075"/>
                  <a:chExt cx="58" cy="65"/>
                </a:xfrm>
              </p:grpSpPr>
              <p:sp>
                <p:nvSpPr>
                  <p:cNvPr id="128" name="Freeform 10"/>
                  <p:cNvSpPr>
                    <a:spLocks/>
                  </p:cNvSpPr>
                  <p:nvPr/>
                </p:nvSpPr>
                <p:spPr bwMode="auto">
                  <a:xfrm>
                    <a:off x="5287" y="1080"/>
                    <a:ext cx="36" cy="60"/>
                  </a:xfrm>
                  <a:custGeom>
                    <a:avLst/>
                    <a:gdLst>
                      <a:gd name="T0" fmla="*/ 0 w 36"/>
                      <a:gd name="T1" fmla="*/ 21 h 60"/>
                      <a:gd name="T2" fmla="*/ 1 w 36"/>
                      <a:gd name="T3" fmla="*/ 25 h 60"/>
                      <a:gd name="T4" fmla="*/ 3 w 36"/>
                      <a:gd name="T5" fmla="*/ 27 h 60"/>
                      <a:gd name="T6" fmla="*/ 5 w 36"/>
                      <a:gd name="T7" fmla="*/ 31 h 60"/>
                      <a:gd name="T8" fmla="*/ 6 w 36"/>
                      <a:gd name="T9" fmla="*/ 33 h 60"/>
                      <a:gd name="T10" fmla="*/ 8 w 36"/>
                      <a:gd name="T11" fmla="*/ 36 h 60"/>
                      <a:gd name="T12" fmla="*/ 10 w 36"/>
                      <a:gd name="T13" fmla="*/ 37 h 60"/>
                      <a:gd name="T14" fmla="*/ 12 w 36"/>
                      <a:gd name="T15" fmla="*/ 39 h 60"/>
                      <a:gd name="T16" fmla="*/ 12 w 36"/>
                      <a:gd name="T17" fmla="*/ 42 h 60"/>
                      <a:gd name="T18" fmla="*/ 12 w 36"/>
                      <a:gd name="T19" fmla="*/ 45 h 60"/>
                      <a:gd name="T20" fmla="*/ 12 w 36"/>
                      <a:gd name="T21" fmla="*/ 52 h 60"/>
                      <a:gd name="T22" fmla="*/ 17 w 36"/>
                      <a:gd name="T23" fmla="*/ 56 h 60"/>
                      <a:gd name="T24" fmla="*/ 21 w 36"/>
                      <a:gd name="T25" fmla="*/ 59 h 60"/>
                      <a:gd name="T26" fmla="*/ 24 w 36"/>
                      <a:gd name="T27" fmla="*/ 59 h 60"/>
                      <a:gd name="T28" fmla="*/ 27 w 36"/>
                      <a:gd name="T29" fmla="*/ 59 h 60"/>
                      <a:gd name="T30" fmla="*/ 29 w 36"/>
                      <a:gd name="T31" fmla="*/ 54 h 60"/>
                      <a:gd name="T32" fmla="*/ 30 w 36"/>
                      <a:gd name="T33" fmla="*/ 43 h 60"/>
                      <a:gd name="T34" fmla="*/ 32 w 36"/>
                      <a:gd name="T35" fmla="*/ 39 h 60"/>
                      <a:gd name="T36" fmla="*/ 33 w 36"/>
                      <a:gd name="T37" fmla="*/ 34 h 60"/>
                      <a:gd name="T38" fmla="*/ 33 w 36"/>
                      <a:gd name="T39" fmla="*/ 28 h 60"/>
                      <a:gd name="T40" fmla="*/ 34 w 36"/>
                      <a:gd name="T41" fmla="*/ 21 h 60"/>
                      <a:gd name="T42" fmla="*/ 35 w 36"/>
                      <a:gd name="T43" fmla="*/ 17 h 60"/>
                      <a:gd name="T44" fmla="*/ 34 w 36"/>
                      <a:gd name="T45" fmla="*/ 15 h 60"/>
                      <a:gd name="T46" fmla="*/ 33 w 36"/>
                      <a:gd name="T47" fmla="*/ 11 h 60"/>
                      <a:gd name="T48" fmla="*/ 31 w 36"/>
                      <a:gd name="T49" fmla="*/ 8 h 60"/>
                      <a:gd name="T50" fmla="*/ 29 w 36"/>
                      <a:gd name="T51" fmla="*/ 7 h 60"/>
                      <a:gd name="T52" fmla="*/ 27 w 36"/>
                      <a:gd name="T53" fmla="*/ 5 h 60"/>
                      <a:gd name="T54" fmla="*/ 25 w 36"/>
                      <a:gd name="T55" fmla="*/ 3 h 60"/>
                      <a:gd name="T56" fmla="*/ 23 w 36"/>
                      <a:gd name="T57" fmla="*/ 5 h 60"/>
                      <a:gd name="T58" fmla="*/ 21 w 36"/>
                      <a:gd name="T59" fmla="*/ 2 h 60"/>
                      <a:gd name="T60" fmla="*/ 18 w 36"/>
                      <a:gd name="T61" fmla="*/ 0 h 60"/>
                      <a:gd name="T62" fmla="*/ 15 w 36"/>
                      <a:gd name="T63" fmla="*/ 3 h 60"/>
                      <a:gd name="T64" fmla="*/ 14 w 36"/>
                      <a:gd name="T65" fmla="*/ 0 h 60"/>
                      <a:gd name="T66" fmla="*/ 10 w 36"/>
                      <a:gd name="T67" fmla="*/ 0 h 60"/>
                      <a:gd name="T68" fmla="*/ 8 w 36"/>
                      <a:gd name="T69" fmla="*/ 7 h 60"/>
                      <a:gd name="T70" fmla="*/ 7 w 36"/>
                      <a:gd name="T71" fmla="*/ 10 h 60"/>
                      <a:gd name="T72" fmla="*/ 7 w 36"/>
                      <a:gd name="T73" fmla="*/ 15 h 60"/>
                      <a:gd name="T74" fmla="*/ 7 w 36"/>
                      <a:gd name="T75" fmla="*/ 21 h 60"/>
                      <a:gd name="T76" fmla="*/ 5 w 36"/>
                      <a:gd name="T77" fmla="*/ 19 h 60"/>
                      <a:gd name="T78" fmla="*/ 5 w 36"/>
                      <a:gd name="T79" fmla="*/ 15 h 60"/>
                      <a:gd name="T80" fmla="*/ 4 w 36"/>
                      <a:gd name="T81" fmla="*/ 11 h 60"/>
                      <a:gd name="T82" fmla="*/ 3 w 36"/>
                      <a:gd name="T83" fmla="*/ 10 h 60"/>
                      <a:gd name="T84" fmla="*/ 1 w 36"/>
                      <a:gd name="T85" fmla="*/ 8 h 60"/>
                      <a:gd name="T86" fmla="*/ 0 w 36"/>
                      <a:gd name="T87" fmla="*/ 9 h 60"/>
                      <a:gd name="T88" fmla="*/ 0 w 36"/>
                      <a:gd name="T89" fmla="*/ 11 h 60"/>
                      <a:gd name="T90" fmla="*/ 0 w 36"/>
                      <a:gd name="T91" fmla="*/ 13 h 60"/>
                      <a:gd name="T92" fmla="*/ 0 w 36"/>
                      <a:gd name="T93" fmla="*/ 17 h 60"/>
                      <a:gd name="T94" fmla="*/ 0 w 36"/>
                      <a:gd name="T95" fmla="*/ 21 h 6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36"/>
                      <a:gd name="T145" fmla="*/ 0 h 60"/>
                      <a:gd name="T146" fmla="*/ 36 w 36"/>
                      <a:gd name="T147" fmla="*/ 60 h 6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36" h="60">
                        <a:moveTo>
                          <a:pt x="0" y="21"/>
                        </a:move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31"/>
                        </a:lnTo>
                        <a:lnTo>
                          <a:pt x="6" y="33"/>
                        </a:lnTo>
                        <a:lnTo>
                          <a:pt x="8" y="36"/>
                        </a:lnTo>
                        <a:lnTo>
                          <a:pt x="10" y="37"/>
                        </a:lnTo>
                        <a:lnTo>
                          <a:pt x="12" y="39"/>
                        </a:lnTo>
                        <a:lnTo>
                          <a:pt x="12" y="42"/>
                        </a:lnTo>
                        <a:lnTo>
                          <a:pt x="12" y="45"/>
                        </a:lnTo>
                        <a:lnTo>
                          <a:pt x="12" y="52"/>
                        </a:lnTo>
                        <a:lnTo>
                          <a:pt x="17" y="56"/>
                        </a:lnTo>
                        <a:lnTo>
                          <a:pt x="21" y="59"/>
                        </a:lnTo>
                        <a:lnTo>
                          <a:pt x="24" y="59"/>
                        </a:lnTo>
                        <a:lnTo>
                          <a:pt x="27" y="59"/>
                        </a:lnTo>
                        <a:lnTo>
                          <a:pt x="29" y="54"/>
                        </a:lnTo>
                        <a:lnTo>
                          <a:pt x="30" y="43"/>
                        </a:lnTo>
                        <a:lnTo>
                          <a:pt x="32" y="39"/>
                        </a:lnTo>
                        <a:lnTo>
                          <a:pt x="33" y="34"/>
                        </a:lnTo>
                        <a:lnTo>
                          <a:pt x="33" y="28"/>
                        </a:lnTo>
                        <a:lnTo>
                          <a:pt x="34" y="21"/>
                        </a:lnTo>
                        <a:lnTo>
                          <a:pt x="35" y="17"/>
                        </a:lnTo>
                        <a:lnTo>
                          <a:pt x="34" y="15"/>
                        </a:lnTo>
                        <a:lnTo>
                          <a:pt x="33" y="11"/>
                        </a:lnTo>
                        <a:lnTo>
                          <a:pt x="31" y="8"/>
                        </a:lnTo>
                        <a:lnTo>
                          <a:pt x="29" y="7"/>
                        </a:lnTo>
                        <a:lnTo>
                          <a:pt x="27" y="5"/>
                        </a:lnTo>
                        <a:lnTo>
                          <a:pt x="25" y="3"/>
                        </a:lnTo>
                        <a:lnTo>
                          <a:pt x="23" y="5"/>
                        </a:lnTo>
                        <a:lnTo>
                          <a:pt x="21" y="2"/>
                        </a:lnTo>
                        <a:lnTo>
                          <a:pt x="18" y="0"/>
                        </a:lnTo>
                        <a:lnTo>
                          <a:pt x="15" y="3"/>
                        </a:lnTo>
                        <a:lnTo>
                          <a:pt x="14" y="0"/>
                        </a:lnTo>
                        <a:lnTo>
                          <a:pt x="10" y="0"/>
                        </a:lnTo>
                        <a:lnTo>
                          <a:pt x="8" y="7"/>
                        </a:lnTo>
                        <a:lnTo>
                          <a:pt x="7" y="10"/>
                        </a:lnTo>
                        <a:lnTo>
                          <a:pt x="7" y="15"/>
                        </a:lnTo>
                        <a:lnTo>
                          <a:pt x="7" y="21"/>
                        </a:lnTo>
                        <a:lnTo>
                          <a:pt x="5" y="19"/>
                        </a:lnTo>
                        <a:lnTo>
                          <a:pt x="5" y="15"/>
                        </a:lnTo>
                        <a:lnTo>
                          <a:pt x="4" y="11"/>
                        </a:lnTo>
                        <a:lnTo>
                          <a:pt x="3" y="10"/>
                        </a:lnTo>
                        <a:lnTo>
                          <a:pt x="1" y="8"/>
                        </a:lnTo>
                        <a:lnTo>
                          <a:pt x="0" y="9"/>
                        </a:lnTo>
                        <a:lnTo>
                          <a:pt x="0" y="11"/>
                        </a:lnTo>
                        <a:lnTo>
                          <a:pt x="0" y="13"/>
                        </a:lnTo>
                        <a:lnTo>
                          <a:pt x="0" y="17"/>
                        </a:lnTo>
                        <a:lnTo>
                          <a:pt x="0" y="21"/>
                        </a:lnTo>
                      </a:path>
                    </a:pathLst>
                  </a:custGeom>
                  <a:solidFill>
                    <a:srgbClr val="FFC080"/>
                  </a:solidFill>
                  <a:ln w="12700" cap="rnd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1"/>
                  <p:cNvSpPr>
                    <a:spLocks/>
                  </p:cNvSpPr>
                  <p:nvPr/>
                </p:nvSpPr>
                <p:spPr bwMode="auto">
                  <a:xfrm>
                    <a:off x="5302" y="1084"/>
                    <a:ext cx="18" cy="23"/>
                  </a:xfrm>
                  <a:custGeom>
                    <a:avLst/>
                    <a:gdLst>
                      <a:gd name="T0" fmla="*/ 1 w 18"/>
                      <a:gd name="T1" fmla="*/ 0 h 23"/>
                      <a:gd name="T2" fmla="*/ 2 w 18"/>
                      <a:gd name="T3" fmla="*/ 4 h 23"/>
                      <a:gd name="T4" fmla="*/ 3 w 18"/>
                      <a:gd name="T5" fmla="*/ 7 h 23"/>
                      <a:gd name="T6" fmla="*/ 1 w 18"/>
                      <a:gd name="T7" fmla="*/ 14 h 23"/>
                      <a:gd name="T8" fmla="*/ 2 w 18"/>
                      <a:gd name="T9" fmla="*/ 16 h 23"/>
                      <a:gd name="T10" fmla="*/ 4 w 18"/>
                      <a:gd name="T11" fmla="*/ 17 h 23"/>
                      <a:gd name="T12" fmla="*/ 5 w 18"/>
                      <a:gd name="T13" fmla="*/ 16 h 23"/>
                      <a:gd name="T14" fmla="*/ 6 w 18"/>
                      <a:gd name="T15" fmla="*/ 13 h 23"/>
                      <a:gd name="T16" fmla="*/ 8 w 18"/>
                      <a:gd name="T17" fmla="*/ 10 h 23"/>
                      <a:gd name="T18" fmla="*/ 7 w 18"/>
                      <a:gd name="T19" fmla="*/ 5 h 23"/>
                      <a:gd name="T20" fmla="*/ 6 w 18"/>
                      <a:gd name="T21" fmla="*/ 1 h 23"/>
                      <a:gd name="T22" fmla="*/ 8 w 18"/>
                      <a:gd name="T23" fmla="*/ 1 h 23"/>
                      <a:gd name="T24" fmla="*/ 8 w 18"/>
                      <a:gd name="T25" fmla="*/ 6 h 23"/>
                      <a:gd name="T26" fmla="*/ 8 w 18"/>
                      <a:gd name="T27" fmla="*/ 8 h 23"/>
                      <a:gd name="T28" fmla="*/ 8 w 18"/>
                      <a:gd name="T29" fmla="*/ 11 h 23"/>
                      <a:gd name="T30" fmla="*/ 7 w 18"/>
                      <a:gd name="T31" fmla="*/ 13 h 23"/>
                      <a:gd name="T32" fmla="*/ 6 w 18"/>
                      <a:gd name="T33" fmla="*/ 16 h 23"/>
                      <a:gd name="T34" fmla="*/ 6 w 18"/>
                      <a:gd name="T35" fmla="*/ 18 h 23"/>
                      <a:gd name="T36" fmla="*/ 7 w 18"/>
                      <a:gd name="T37" fmla="*/ 20 h 23"/>
                      <a:gd name="T38" fmla="*/ 10 w 18"/>
                      <a:gd name="T39" fmla="*/ 19 h 23"/>
                      <a:gd name="T40" fmla="*/ 11 w 18"/>
                      <a:gd name="T41" fmla="*/ 17 h 23"/>
                      <a:gd name="T42" fmla="*/ 13 w 18"/>
                      <a:gd name="T43" fmla="*/ 13 h 23"/>
                      <a:gd name="T44" fmla="*/ 13 w 18"/>
                      <a:gd name="T45" fmla="*/ 11 h 23"/>
                      <a:gd name="T46" fmla="*/ 13 w 18"/>
                      <a:gd name="T47" fmla="*/ 7 h 23"/>
                      <a:gd name="T48" fmla="*/ 14 w 18"/>
                      <a:gd name="T49" fmla="*/ 10 h 23"/>
                      <a:gd name="T50" fmla="*/ 14 w 18"/>
                      <a:gd name="T51" fmla="*/ 13 h 23"/>
                      <a:gd name="T52" fmla="*/ 12 w 18"/>
                      <a:gd name="T53" fmla="*/ 17 h 23"/>
                      <a:gd name="T54" fmla="*/ 12 w 18"/>
                      <a:gd name="T55" fmla="*/ 18 h 23"/>
                      <a:gd name="T56" fmla="*/ 12 w 18"/>
                      <a:gd name="T57" fmla="*/ 21 h 23"/>
                      <a:gd name="T58" fmla="*/ 13 w 18"/>
                      <a:gd name="T59" fmla="*/ 21 h 23"/>
                      <a:gd name="T60" fmla="*/ 14 w 18"/>
                      <a:gd name="T61" fmla="*/ 20 h 23"/>
                      <a:gd name="T62" fmla="*/ 17 w 18"/>
                      <a:gd name="T63" fmla="*/ 18 h 23"/>
                      <a:gd name="T64" fmla="*/ 14 w 18"/>
                      <a:gd name="T65" fmla="*/ 21 h 23"/>
                      <a:gd name="T66" fmla="*/ 14 w 18"/>
                      <a:gd name="T67" fmla="*/ 22 h 23"/>
                      <a:gd name="T68" fmla="*/ 12 w 18"/>
                      <a:gd name="T69" fmla="*/ 22 h 23"/>
                      <a:gd name="T70" fmla="*/ 12 w 18"/>
                      <a:gd name="T71" fmla="*/ 20 h 23"/>
                      <a:gd name="T72" fmla="*/ 11 w 18"/>
                      <a:gd name="T73" fmla="*/ 18 h 23"/>
                      <a:gd name="T74" fmla="*/ 10 w 18"/>
                      <a:gd name="T75" fmla="*/ 20 h 23"/>
                      <a:gd name="T76" fmla="*/ 8 w 18"/>
                      <a:gd name="T77" fmla="*/ 21 h 23"/>
                      <a:gd name="T78" fmla="*/ 6 w 18"/>
                      <a:gd name="T79" fmla="*/ 21 h 23"/>
                      <a:gd name="T80" fmla="*/ 5 w 18"/>
                      <a:gd name="T81" fmla="*/ 18 h 23"/>
                      <a:gd name="T82" fmla="*/ 5 w 18"/>
                      <a:gd name="T83" fmla="*/ 17 h 23"/>
                      <a:gd name="T84" fmla="*/ 4 w 18"/>
                      <a:gd name="T85" fmla="*/ 18 h 23"/>
                      <a:gd name="T86" fmla="*/ 3 w 18"/>
                      <a:gd name="T87" fmla="*/ 18 h 23"/>
                      <a:gd name="T88" fmla="*/ 1 w 18"/>
                      <a:gd name="T89" fmla="*/ 16 h 23"/>
                      <a:gd name="T90" fmla="*/ 1 w 18"/>
                      <a:gd name="T91" fmla="*/ 14 h 23"/>
                      <a:gd name="T92" fmla="*/ 2 w 18"/>
                      <a:gd name="T93" fmla="*/ 8 h 23"/>
                      <a:gd name="T94" fmla="*/ 1 w 18"/>
                      <a:gd name="T95" fmla="*/ 4 h 23"/>
                      <a:gd name="T96" fmla="*/ 0 w 18"/>
                      <a:gd name="T97" fmla="*/ 0 h 23"/>
                      <a:gd name="T98" fmla="*/ 1 w 18"/>
                      <a:gd name="T99" fmla="*/ 0 h 23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18"/>
                      <a:gd name="T151" fmla="*/ 0 h 23"/>
                      <a:gd name="T152" fmla="*/ 18 w 18"/>
                      <a:gd name="T153" fmla="*/ 23 h 23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18" h="23">
                        <a:moveTo>
                          <a:pt x="1" y="0"/>
                        </a:moveTo>
                        <a:lnTo>
                          <a:pt x="2" y="4"/>
                        </a:lnTo>
                        <a:lnTo>
                          <a:pt x="3" y="7"/>
                        </a:lnTo>
                        <a:lnTo>
                          <a:pt x="1" y="14"/>
                        </a:lnTo>
                        <a:lnTo>
                          <a:pt x="2" y="16"/>
                        </a:lnTo>
                        <a:lnTo>
                          <a:pt x="4" y="17"/>
                        </a:lnTo>
                        <a:lnTo>
                          <a:pt x="5" y="16"/>
                        </a:lnTo>
                        <a:lnTo>
                          <a:pt x="6" y="13"/>
                        </a:lnTo>
                        <a:lnTo>
                          <a:pt x="8" y="10"/>
                        </a:lnTo>
                        <a:lnTo>
                          <a:pt x="7" y="5"/>
                        </a:lnTo>
                        <a:lnTo>
                          <a:pt x="6" y="1"/>
                        </a:lnTo>
                        <a:lnTo>
                          <a:pt x="8" y="1"/>
                        </a:lnTo>
                        <a:lnTo>
                          <a:pt x="8" y="6"/>
                        </a:lnTo>
                        <a:lnTo>
                          <a:pt x="8" y="8"/>
                        </a:lnTo>
                        <a:lnTo>
                          <a:pt x="8" y="11"/>
                        </a:lnTo>
                        <a:lnTo>
                          <a:pt x="7" y="13"/>
                        </a:lnTo>
                        <a:lnTo>
                          <a:pt x="6" y="16"/>
                        </a:lnTo>
                        <a:lnTo>
                          <a:pt x="6" y="18"/>
                        </a:lnTo>
                        <a:lnTo>
                          <a:pt x="7" y="20"/>
                        </a:lnTo>
                        <a:lnTo>
                          <a:pt x="10" y="19"/>
                        </a:lnTo>
                        <a:lnTo>
                          <a:pt x="11" y="17"/>
                        </a:lnTo>
                        <a:lnTo>
                          <a:pt x="13" y="13"/>
                        </a:lnTo>
                        <a:lnTo>
                          <a:pt x="13" y="11"/>
                        </a:lnTo>
                        <a:lnTo>
                          <a:pt x="13" y="7"/>
                        </a:lnTo>
                        <a:lnTo>
                          <a:pt x="14" y="10"/>
                        </a:lnTo>
                        <a:lnTo>
                          <a:pt x="14" y="13"/>
                        </a:lnTo>
                        <a:lnTo>
                          <a:pt x="12" y="17"/>
                        </a:lnTo>
                        <a:lnTo>
                          <a:pt x="12" y="18"/>
                        </a:lnTo>
                        <a:lnTo>
                          <a:pt x="12" y="21"/>
                        </a:lnTo>
                        <a:lnTo>
                          <a:pt x="13" y="21"/>
                        </a:lnTo>
                        <a:lnTo>
                          <a:pt x="14" y="20"/>
                        </a:lnTo>
                        <a:lnTo>
                          <a:pt x="17" y="18"/>
                        </a:lnTo>
                        <a:lnTo>
                          <a:pt x="14" y="21"/>
                        </a:lnTo>
                        <a:lnTo>
                          <a:pt x="14" y="22"/>
                        </a:lnTo>
                        <a:lnTo>
                          <a:pt x="12" y="22"/>
                        </a:lnTo>
                        <a:lnTo>
                          <a:pt x="12" y="20"/>
                        </a:lnTo>
                        <a:lnTo>
                          <a:pt x="11" y="18"/>
                        </a:lnTo>
                        <a:lnTo>
                          <a:pt x="10" y="20"/>
                        </a:lnTo>
                        <a:lnTo>
                          <a:pt x="8" y="21"/>
                        </a:lnTo>
                        <a:lnTo>
                          <a:pt x="6" y="21"/>
                        </a:lnTo>
                        <a:lnTo>
                          <a:pt x="5" y="18"/>
                        </a:lnTo>
                        <a:lnTo>
                          <a:pt x="5" y="17"/>
                        </a:lnTo>
                        <a:lnTo>
                          <a:pt x="4" y="18"/>
                        </a:lnTo>
                        <a:lnTo>
                          <a:pt x="3" y="18"/>
                        </a:lnTo>
                        <a:lnTo>
                          <a:pt x="1" y="16"/>
                        </a:lnTo>
                        <a:lnTo>
                          <a:pt x="1" y="14"/>
                        </a:lnTo>
                        <a:lnTo>
                          <a:pt x="2" y="8"/>
                        </a:lnTo>
                        <a:lnTo>
                          <a:pt x="1" y="4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2"/>
                  <p:cNvSpPr>
                    <a:spLocks/>
                  </p:cNvSpPr>
                  <p:nvPr/>
                </p:nvSpPr>
                <p:spPr bwMode="auto">
                  <a:xfrm>
                    <a:off x="5306" y="1096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4 w 17"/>
                      <a:gd name="T7" fmla="*/ 0 h 17"/>
                      <a:gd name="T8" fmla="*/ 0 w 17"/>
                      <a:gd name="T9" fmla="*/ 16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4" y="0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3"/>
                  <p:cNvSpPr>
                    <a:spLocks/>
                  </p:cNvSpPr>
                  <p:nvPr/>
                </p:nvSpPr>
                <p:spPr bwMode="auto">
                  <a:xfrm>
                    <a:off x="5309" y="1099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3 w 17"/>
                      <a:gd name="T3" fmla="*/ 8 h 17"/>
                      <a:gd name="T4" fmla="*/ 10 w 17"/>
                      <a:gd name="T5" fmla="*/ 8 h 17"/>
                      <a:gd name="T6" fmla="*/ 5 w 17"/>
                      <a:gd name="T7" fmla="*/ 0 h 17"/>
                      <a:gd name="T8" fmla="*/ 0 w 17"/>
                      <a:gd name="T9" fmla="*/ 16 h 17"/>
                      <a:gd name="T10" fmla="*/ 5 w 17"/>
                      <a:gd name="T11" fmla="*/ 8 h 17"/>
                      <a:gd name="T12" fmla="*/ 8 w 17"/>
                      <a:gd name="T13" fmla="*/ 8 h 17"/>
                      <a:gd name="T14" fmla="*/ 16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16" y="16"/>
                        </a:moveTo>
                        <a:lnTo>
                          <a:pt x="13" y="8"/>
                        </a:lnTo>
                        <a:lnTo>
                          <a:pt x="10" y="8"/>
                        </a:lnTo>
                        <a:lnTo>
                          <a:pt x="5" y="0"/>
                        </a:lnTo>
                        <a:lnTo>
                          <a:pt x="0" y="16"/>
                        </a:lnTo>
                        <a:lnTo>
                          <a:pt x="5" y="8"/>
                        </a:lnTo>
                        <a:lnTo>
                          <a:pt x="8" y="8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4"/>
                  <p:cNvSpPr>
                    <a:spLocks/>
                  </p:cNvSpPr>
                  <p:nvPr/>
                </p:nvSpPr>
                <p:spPr bwMode="auto">
                  <a:xfrm>
                    <a:off x="5316" y="1102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0 w 17"/>
                      <a:gd name="T3" fmla="*/ 0 h 17"/>
                      <a:gd name="T4" fmla="*/ 10 w 17"/>
                      <a:gd name="T5" fmla="*/ 0 h 17"/>
                      <a:gd name="T6" fmla="*/ 16 w 17"/>
                      <a:gd name="T7" fmla="*/ 16 h 17"/>
                      <a:gd name="T8" fmla="*/ 10 w 17"/>
                      <a:gd name="T9" fmla="*/ 16 h 17"/>
                      <a:gd name="T10" fmla="*/ 10 w 17"/>
                      <a:gd name="T11" fmla="*/ 16 h 17"/>
                      <a:gd name="T12" fmla="*/ 0 w 17"/>
                      <a:gd name="T13" fmla="*/ 16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0" y="16"/>
                        </a:moveTo>
                        <a:lnTo>
                          <a:pt x="0" y="0"/>
                        </a:lnTo>
                        <a:lnTo>
                          <a:pt x="10" y="0"/>
                        </a:lnTo>
                        <a:lnTo>
                          <a:pt x="16" y="16"/>
                        </a:lnTo>
                        <a:lnTo>
                          <a:pt x="10" y="16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5"/>
                  <p:cNvSpPr>
                    <a:spLocks/>
                  </p:cNvSpPr>
                  <p:nvPr/>
                </p:nvSpPr>
                <p:spPr bwMode="auto">
                  <a:xfrm>
                    <a:off x="5304" y="110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8 w 17"/>
                      <a:gd name="T3" fmla="*/ 3 h 17"/>
                      <a:gd name="T4" fmla="*/ 13 w 17"/>
                      <a:gd name="T5" fmla="*/ 8 h 17"/>
                      <a:gd name="T6" fmla="*/ 13 w 17"/>
                      <a:gd name="T7" fmla="*/ 16 h 17"/>
                      <a:gd name="T8" fmla="*/ 16 w 17"/>
                      <a:gd name="T9" fmla="*/ 10 h 17"/>
                      <a:gd name="T10" fmla="*/ 13 w 17"/>
                      <a:gd name="T11" fmla="*/ 5 h 17"/>
                      <a:gd name="T12" fmla="*/ 13 w 17"/>
                      <a:gd name="T13" fmla="*/ 4 h 17"/>
                      <a:gd name="T14" fmla="*/ 0 w 17"/>
                      <a:gd name="T15" fmla="*/ 0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0" y="0"/>
                        </a:moveTo>
                        <a:lnTo>
                          <a:pt x="8" y="3"/>
                        </a:lnTo>
                        <a:lnTo>
                          <a:pt x="13" y="8"/>
                        </a:lnTo>
                        <a:lnTo>
                          <a:pt x="13" y="16"/>
                        </a:lnTo>
                        <a:lnTo>
                          <a:pt x="16" y="10"/>
                        </a:lnTo>
                        <a:lnTo>
                          <a:pt x="13" y="5"/>
                        </a:lnTo>
                        <a:lnTo>
                          <a:pt x="13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6"/>
                  <p:cNvSpPr>
                    <a:spLocks/>
                  </p:cNvSpPr>
                  <p:nvPr/>
                </p:nvSpPr>
                <p:spPr bwMode="auto">
                  <a:xfrm>
                    <a:off x="5294" y="1100"/>
                    <a:ext cx="17" cy="17"/>
                  </a:xfrm>
                  <a:custGeom>
                    <a:avLst/>
                    <a:gdLst>
                      <a:gd name="T0" fmla="*/ 0 w 17"/>
                      <a:gd name="T1" fmla="*/ 8 h 17"/>
                      <a:gd name="T2" fmla="*/ 6 w 17"/>
                      <a:gd name="T3" fmla="*/ 8 h 17"/>
                      <a:gd name="T4" fmla="*/ 16 w 17"/>
                      <a:gd name="T5" fmla="*/ 16 h 17"/>
                      <a:gd name="T6" fmla="*/ 8 w 17"/>
                      <a:gd name="T7" fmla="*/ 5 h 17"/>
                      <a:gd name="T8" fmla="*/ 0 w 17"/>
                      <a:gd name="T9" fmla="*/ 0 h 17"/>
                      <a:gd name="T10" fmla="*/ 0 w 17"/>
                      <a:gd name="T11" fmla="*/ 8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7"/>
                      <a:gd name="T20" fmla="*/ 17 w 17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7">
                        <a:moveTo>
                          <a:pt x="0" y="8"/>
                        </a:moveTo>
                        <a:lnTo>
                          <a:pt x="6" y="8"/>
                        </a:lnTo>
                        <a:lnTo>
                          <a:pt x="16" y="16"/>
                        </a:lnTo>
                        <a:lnTo>
                          <a:pt x="8" y="5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7"/>
                  <p:cNvSpPr>
                    <a:spLocks/>
                  </p:cNvSpPr>
                  <p:nvPr/>
                </p:nvSpPr>
                <p:spPr bwMode="auto">
                  <a:xfrm>
                    <a:off x="5303" y="1119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9 w 17"/>
                      <a:gd name="T3" fmla="*/ 9 h 17"/>
                      <a:gd name="T4" fmla="*/ 0 w 17"/>
                      <a:gd name="T5" fmla="*/ 16 h 17"/>
                      <a:gd name="T6" fmla="*/ 11 w 17"/>
                      <a:gd name="T7" fmla="*/ 11 h 17"/>
                      <a:gd name="T8" fmla="*/ 16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6" y="0"/>
                        </a:moveTo>
                        <a:lnTo>
                          <a:pt x="9" y="9"/>
                        </a:lnTo>
                        <a:lnTo>
                          <a:pt x="0" y="16"/>
                        </a:lnTo>
                        <a:lnTo>
                          <a:pt x="11" y="11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8"/>
                  <p:cNvSpPr>
                    <a:spLocks/>
                  </p:cNvSpPr>
                  <p:nvPr/>
                </p:nvSpPr>
                <p:spPr bwMode="auto">
                  <a:xfrm>
                    <a:off x="5310" y="111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4 h 17"/>
                      <a:gd name="T4" fmla="*/ 9 w 17"/>
                      <a:gd name="T5" fmla="*/ 13 h 17"/>
                      <a:gd name="T6" fmla="*/ 16 w 17"/>
                      <a:gd name="T7" fmla="*/ 16 h 17"/>
                      <a:gd name="T8" fmla="*/ 4 w 17"/>
                      <a:gd name="T9" fmla="*/ 13 h 17"/>
                      <a:gd name="T10" fmla="*/ 0 w 17"/>
                      <a:gd name="T11" fmla="*/ 9 h 17"/>
                      <a:gd name="T12" fmla="*/ 0 w 17"/>
                      <a:gd name="T13" fmla="*/ 4 h 17"/>
                      <a:gd name="T14" fmla="*/ 0 w 17"/>
                      <a:gd name="T15" fmla="*/ 0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0" y="0"/>
                        </a:moveTo>
                        <a:lnTo>
                          <a:pt x="0" y="4"/>
                        </a:lnTo>
                        <a:lnTo>
                          <a:pt x="9" y="13"/>
                        </a:lnTo>
                        <a:lnTo>
                          <a:pt x="16" y="16"/>
                        </a:lnTo>
                        <a:lnTo>
                          <a:pt x="4" y="13"/>
                        </a:lnTo>
                        <a:lnTo>
                          <a:pt x="0" y="9"/>
                        </a:lnTo>
                        <a:lnTo>
                          <a:pt x="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9"/>
                  <p:cNvSpPr>
                    <a:spLocks/>
                  </p:cNvSpPr>
                  <p:nvPr/>
                </p:nvSpPr>
                <p:spPr bwMode="auto">
                  <a:xfrm>
                    <a:off x="5275" y="1075"/>
                    <a:ext cx="27" cy="28"/>
                  </a:xfrm>
                  <a:custGeom>
                    <a:avLst/>
                    <a:gdLst>
                      <a:gd name="T0" fmla="*/ 21 w 27"/>
                      <a:gd name="T1" fmla="*/ 27 h 28"/>
                      <a:gd name="T2" fmla="*/ 26 w 27"/>
                      <a:gd name="T3" fmla="*/ 13 h 28"/>
                      <a:gd name="T4" fmla="*/ 17 w 27"/>
                      <a:gd name="T5" fmla="*/ 5 h 28"/>
                      <a:gd name="T6" fmla="*/ 4 w 27"/>
                      <a:gd name="T7" fmla="*/ 0 h 28"/>
                      <a:gd name="T8" fmla="*/ 0 w 27"/>
                      <a:gd name="T9" fmla="*/ 14 h 28"/>
                      <a:gd name="T10" fmla="*/ 12 w 27"/>
                      <a:gd name="T11" fmla="*/ 19 h 28"/>
                      <a:gd name="T12" fmla="*/ 21 w 27"/>
                      <a:gd name="T13" fmla="*/ 27 h 2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28"/>
                      <a:gd name="T23" fmla="*/ 27 w 27"/>
                      <a:gd name="T24" fmla="*/ 28 h 2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28">
                        <a:moveTo>
                          <a:pt x="21" y="27"/>
                        </a:moveTo>
                        <a:lnTo>
                          <a:pt x="26" y="13"/>
                        </a:lnTo>
                        <a:lnTo>
                          <a:pt x="17" y="5"/>
                        </a:lnTo>
                        <a:lnTo>
                          <a:pt x="4" y="0"/>
                        </a:lnTo>
                        <a:lnTo>
                          <a:pt x="0" y="14"/>
                        </a:lnTo>
                        <a:lnTo>
                          <a:pt x="12" y="19"/>
                        </a:lnTo>
                        <a:lnTo>
                          <a:pt x="21" y="2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5295" y="1091"/>
                    <a:ext cx="8" cy="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2400">
                      <a:ea typeface="Angsana New" pitchFamily="18" charset="-120"/>
                      <a:cs typeface="Angsana New" pitchFamily="18" charset="-120"/>
                    </a:endParaRPr>
                  </a:p>
                </p:txBody>
              </p:sp>
              <p:sp>
                <p:nvSpPr>
                  <p:cNvPr id="139" name="Freeform 21"/>
                  <p:cNvSpPr>
                    <a:spLocks/>
                  </p:cNvSpPr>
                  <p:nvPr/>
                </p:nvSpPr>
                <p:spPr bwMode="auto">
                  <a:xfrm>
                    <a:off x="5287" y="1089"/>
                    <a:ext cx="17" cy="19"/>
                  </a:xfrm>
                  <a:custGeom>
                    <a:avLst/>
                    <a:gdLst>
                      <a:gd name="T0" fmla="*/ 0 w 17"/>
                      <a:gd name="T1" fmla="*/ 12 h 19"/>
                      <a:gd name="T2" fmla="*/ 1 w 17"/>
                      <a:gd name="T3" fmla="*/ 9 h 19"/>
                      <a:gd name="T4" fmla="*/ 1 w 17"/>
                      <a:gd name="T5" fmla="*/ 6 h 19"/>
                      <a:gd name="T6" fmla="*/ 0 w 17"/>
                      <a:gd name="T7" fmla="*/ 3 h 19"/>
                      <a:gd name="T8" fmla="*/ 0 w 17"/>
                      <a:gd name="T9" fmla="*/ 2 h 19"/>
                      <a:gd name="T10" fmla="*/ 0 w 17"/>
                      <a:gd name="T11" fmla="*/ 0 h 19"/>
                      <a:gd name="T12" fmla="*/ 3 w 17"/>
                      <a:gd name="T13" fmla="*/ 0 h 19"/>
                      <a:gd name="T14" fmla="*/ 8 w 17"/>
                      <a:gd name="T15" fmla="*/ 0 h 19"/>
                      <a:gd name="T16" fmla="*/ 9 w 17"/>
                      <a:gd name="T17" fmla="*/ 3 h 19"/>
                      <a:gd name="T18" fmla="*/ 11 w 17"/>
                      <a:gd name="T19" fmla="*/ 4 h 19"/>
                      <a:gd name="T20" fmla="*/ 11 w 17"/>
                      <a:gd name="T21" fmla="*/ 6 h 19"/>
                      <a:gd name="T22" fmla="*/ 11 w 17"/>
                      <a:gd name="T23" fmla="*/ 9 h 19"/>
                      <a:gd name="T24" fmla="*/ 16 w 17"/>
                      <a:gd name="T25" fmla="*/ 13 h 19"/>
                      <a:gd name="T26" fmla="*/ 6 w 17"/>
                      <a:gd name="T27" fmla="*/ 18 h 19"/>
                      <a:gd name="T28" fmla="*/ 3 w 17"/>
                      <a:gd name="T29" fmla="*/ 17 h 19"/>
                      <a:gd name="T30" fmla="*/ 0 w 17"/>
                      <a:gd name="T31" fmla="*/ 12 h 1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"/>
                      <a:gd name="T49" fmla="*/ 0 h 19"/>
                      <a:gd name="T50" fmla="*/ 17 w 17"/>
                      <a:gd name="T51" fmla="*/ 19 h 1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" h="19">
                        <a:moveTo>
                          <a:pt x="0" y="12"/>
                        </a:moveTo>
                        <a:lnTo>
                          <a:pt x="1" y="9"/>
                        </a:lnTo>
                        <a:lnTo>
                          <a:pt x="1" y="6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8" y="0"/>
                        </a:lnTo>
                        <a:lnTo>
                          <a:pt x="9" y="3"/>
                        </a:lnTo>
                        <a:lnTo>
                          <a:pt x="11" y="4"/>
                        </a:lnTo>
                        <a:lnTo>
                          <a:pt x="11" y="6"/>
                        </a:lnTo>
                        <a:lnTo>
                          <a:pt x="11" y="9"/>
                        </a:lnTo>
                        <a:lnTo>
                          <a:pt x="16" y="13"/>
                        </a:lnTo>
                        <a:lnTo>
                          <a:pt x="6" y="18"/>
                        </a:lnTo>
                        <a:lnTo>
                          <a:pt x="3" y="17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FFC080"/>
                  </a:solidFill>
                  <a:ln w="12700" cap="rnd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22"/>
                  <p:cNvSpPr>
                    <a:spLocks/>
                  </p:cNvSpPr>
                  <p:nvPr/>
                </p:nvSpPr>
                <p:spPr bwMode="auto">
                  <a:xfrm>
                    <a:off x="5290" y="1102"/>
                    <a:ext cx="17" cy="17"/>
                  </a:xfrm>
                  <a:custGeom>
                    <a:avLst/>
                    <a:gdLst>
                      <a:gd name="T0" fmla="*/ 10 w 17"/>
                      <a:gd name="T1" fmla="*/ 0 h 17"/>
                      <a:gd name="T2" fmla="*/ 16 w 17"/>
                      <a:gd name="T3" fmla="*/ 2 h 17"/>
                      <a:gd name="T4" fmla="*/ 2 w 17"/>
                      <a:gd name="T5" fmla="*/ 16 h 17"/>
                      <a:gd name="T6" fmla="*/ 0 w 17"/>
                      <a:gd name="T7" fmla="*/ 13 h 17"/>
                      <a:gd name="T8" fmla="*/ 1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0" y="0"/>
                        </a:moveTo>
                        <a:lnTo>
                          <a:pt x="16" y="2"/>
                        </a:lnTo>
                        <a:lnTo>
                          <a:pt x="2" y="16"/>
                        </a:lnTo>
                        <a:lnTo>
                          <a:pt x="0" y="13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23"/>
                  <p:cNvSpPr>
                    <a:spLocks/>
                  </p:cNvSpPr>
                  <p:nvPr/>
                </p:nvSpPr>
                <p:spPr bwMode="auto">
                  <a:xfrm>
                    <a:off x="5297" y="1080"/>
                    <a:ext cx="17" cy="18"/>
                  </a:xfrm>
                  <a:custGeom>
                    <a:avLst/>
                    <a:gdLst>
                      <a:gd name="T0" fmla="*/ 0 w 17"/>
                      <a:gd name="T1" fmla="*/ 4 h 18"/>
                      <a:gd name="T2" fmla="*/ 1 w 17"/>
                      <a:gd name="T3" fmla="*/ 7 h 18"/>
                      <a:gd name="T4" fmla="*/ 1 w 17"/>
                      <a:gd name="T5" fmla="*/ 8 h 18"/>
                      <a:gd name="T6" fmla="*/ 1 w 17"/>
                      <a:gd name="T7" fmla="*/ 11 h 18"/>
                      <a:gd name="T8" fmla="*/ 1 w 17"/>
                      <a:gd name="T9" fmla="*/ 12 h 18"/>
                      <a:gd name="T10" fmla="*/ 1 w 17"/>
                      <a:gd name="T11" fmla="*/ 14 h 18"/>
                      <a:gd name="T12" fmla="*/ 5 w 17"/>
                      <a:gd name="T13" fmla="*/ 16 h 18"/>
                      <a:gd name="T14" fmla="*/ 7 w 17"/>
                      <a:gd name="T15" fmla="*/ 16 h 18"/>
                      <a:gd name="T16" fmla="*/ 10 w 17"/>
                      <a:gd name="T17" fmla="*/ 17 h 18"/>
                      <a:gd name="T18" fmla="*/ 14 w 17"/>
                      <a:gd name="T19" fmla="*/ 15 h 18"/>
                      <a:gd name="T20" fmla="*/ 16 w 17"/>
                      <a:gd name="T21" fmla="*/ 15 h 18"/>
                      <a:gd name="T22" fmla="*/ 16 w 17"/>
                      <a:gd name="T23" fmla="*/ 13 h 18"/>
                      <a:gd name="T24" fmla="*/ 16 w 17"/>
                      <a:gd name="T25" fmla="*/ 10 h 18"/>
                      <a:gd name="T26" fmla="*/ 16 w 17"/>
                      <a:gd name="T27" fmla="*/ 8 h 18"/>
                      <a:gd name="T28" fmla="*/ 16 w 17"/>
                      <a:gd name="T29" fmla="*/ 5 h 18"/>
                      <a:gd name="T30" fmla="*/ 14 w 17"/>
                      <a:gd name="T31" fmla="*/ 4 h 18"/>
                      <a:gd name="T32" fmla="*/ 12 w 17"/>
                      <a:gd name="T33" fmla="*/ 0 h 18"/>
                      <a:gd name="T34" fmla="*/ 1 w 17"/>
                      <a:gd name="T35" fmla="*/ 0 h 18"/>
                      <a:gd name="T36" fmla="*/ 0 w 17"/>
                      <a:gd name="T37" fmla="*/ 4 h 1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18"/>
                      <a:gd name="T59" fmla="*/ 17 w 17"/>
                      <a:gd name="T60" fmla="*/ 18 h 1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18">
                        <a:moveTo>
                          <a:pt x="0" y="4"/>
                        </a:moveTo>
                        <a:lnTo>
                          <a:pt x="1" y="7"/>
                        </a:lnTo>
                        <a:lnTo>
                          <a:pt x="1" y="8"/>
                        </a:lnTo>
                        <a:lnTo>
                          <a:pt x="1" y="11"/>
                        </a:lnTo>
                        <a:lnTo>
                          <a:pt x="1" y="12"/>
                        </a:lnTo>
                        <a:lnTo>
                          <a:pt x="1" y="14"/>
                        </a:lnTo>
                        <a:lnTo>
                          <a:pt x="5" y="16"/>
                        </a:lnTo>
                        <a:lnTo>
                          <a:pt x="7" y="16"/>
                        </a:lnTo>
                        <a:lnTo>
                          <a:pt x="10" y="17"/>
                        </a:lnTo>
                        <a:lnTo>
                          <a:pt x="14" y="15"/>
                        </a:lnTo>
                        <a:lnTo>
                          <a:pt x="16" y="15"/>
                        </a:lnTo>
                        <a:lnTo>
                          <a:pt x="16" y="13"/>
                        </a:lnTo>
                        <a:lnTo>
                          <a:pt x="16" y="10"/>
                        </a:lnTo>
                        <a:lnTo>
                          <a:pt x="16" y="8"/>
                        </a:lnTo>
                        <a:lnTo>
                          <a:pt x="16" y="5"/>
                        </a:lnTo>
                        <a:lnTo>
                          <a:pt x="14" y="4"/>
                        </a:lnTo>
                        <a:lnTo>
                          <a:pt x="12" y="0"/>
                        </a:lnTo>
                        <a:lnTo>
                          <a:pt x="1" y="0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FFC080"/>
                  </a:solidFill>
                  <a:ln w="12700" cap="rnd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24"/>
                  <p:cNvSpPr>
                    <a:spLocks/>
                  </p:cNvSpPr>
                  <p:nvPr/>
                </p:nvSpPr>
                <p:spPr bwMode="auto">
                  <a:xfrm>
                    <a:off x="5300" y="1091"/>
                    <a:ext cx="17" cy="17"/>
                  </a:xfrm>
                  <a:custGeom>
                    <a:avLst/>
                    <a:gdLst>
                      <a:gd name="T0" fmla="*/ 16 w 17"/>
                      <a:gd name="T1" fmla="*/ 6 h 17"/>
                      <a:gd name="T2" fmla="*/ 9 w 17"/>
                      <a:gd name="T3" fmla="*/ 0 h 17"/>
                      <a:gd name="T4" fmla="*/ 3 w 17"/>
                      <a:gd name="T5" fmla="*/ 3 h 17"/>
                      <a:gd name="T6" fmla="*/ 0 w 17"/>
                      <a:gd name="T7" fmla="*/ 6 h 17"/>
                      <a:gd name="T8" fmla="*/ 0 w 17"/>
                      <a:gd name="T9" fmla="*/ 16 h 17"/>
                      <a:gd name="T10" fmla="*/ 3 w 17"/>
                      <a:gd name="T11" fmla="*/ 6 h 17"/>
                      <a:gd name="T12" fmla="*/ 3 w 17"/>
                      <a:gd name="T13" fmla="*/ 3 h 17"/>
                      <a:gd name="T14" fmla="*/ 16 w 17"/>
                      <a:gd name="T15" fmla="*/ 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16" y="6"/>
                        </a:moveTo>
                        <a:lnTo>
                          <a:pt x="9" y="0"/>
                        </a:lnTo>
                        <a:lnTo>
                          <a:pt x="3" y="3"/>
                        </a:lnTo>
                        <a:lnTo>
                          <a:pt x="0" y="6"/>
                        </a:lnTo>
                        <a:lnTo>
                          <a:pt x="0" y="16"/>
                        </a:lnTo>
                        <a:lnTo>
                          <a:pt x="3" y="6"/>
                        </a:lnTo>
                        <a:lnTo>
                          <a:pt x="3" y="3"/>
                        </a:lnTo>
                        <a:lnTo>
                          <a:pt x="16" y="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" name="Group 25"/>
                <p:cNvGrpSpPr>
                  <a:grpSpLocks/>
                </p:cNvGrpSpPr>
                <p:nvPr/>
              </p:nvGrpSpPr>
              <p:grpSpPr bwMode="auto">
                <a:xfrm>
                  <a:off x="5339" y="1496"/>
                  <a:ext cx="91" cy="59"/>
                  <a:chOff x="5339" y="1496"/>
                  <a:chExt cx="91" cy="59"/>
                </a:xfrm>
              </p:grpSpPr>
              <p:sp>
                <p:nvSpPr>
                  <p:cNvPr id="123" name="Freeform 26"/>
                  <p:cNvSpPr>
                    <a:spLocks/>
                  </p:cNvSpPr>
                  <p:nvPr/>
                </p:nvSpPr>
                <p:spPr bwMode="auto">
                  <a:xfrm>
                    <a:off x="5339" y="1496"/>
                    <a:ext cx="91" cy="59"/>
                  </a:xfrm>
                  <a:custGeom>
                    <a:avLst/>
                    <a:gdLst>
                      <a:gd name="T0" fmla="*/ 36 w 91"/>
                      <a:gd name="T1" fmla="*/ 1 h 59"/>
                      <a:gd name="T2" fmla="*/ 35 w 91"/>
                      <a:gd name="T3" fmla="*/ 16 h 59"/>
                      <a:gd name="T4" fmla="*/ 59 w 91"/>
                      <a:gd name="T5" fmla="*/ 30 h 59"/>
                      <a:gd name="T6" fmla="*/ 79 w 91"/>
                      <a:gd name="T7" fmla="*/ 36 h 59"/>
                      <a:gd name="T8" fmla="*/ 90 w 91"/>
                      <a:gd name="T9" fmla="*/ 43 h 59"/>
                      <a:gd name="T10" fmla="*/ 89 w 91"/>
                      <a:gd name="T11" fmla="*/ 50 h 59"/>
                      <a:gd name="T12" fmla="*/ 75 w 91"/>
                      <a:gd name="T13" fmla="*/ 55 h 59"/>
                      <a:gd name="T14" fmla="*/ 53 w 91"/>
                      <a:gd name="T15" fmla="*/ 58 h 59"/>
                      <a:gd name="T16" fmla="*/ 35 w 91"/>
                      <a:gd name="T17" fmla="*/ 54 h 59"/>
                      <a:gd name="T18" fmla="*/ 24 w 91"/>
                      <a:gd name="T19" fmla="*/ 50 h 59"/>
                      <a:gd name="T20" fmla="*/ 24 w 91"/>
                      <a:gd name="T21" fmla="*/ 54 h 59"/>
                      <a:gd name="T22" fmla="*/ 9 w 91"/>
                      <a:gd name="T23" fmla="*/ 54 h 59"/>
                      <a:gd name="T24" fmla="*/ 0 w 91"/>
                      <a:gd name="T25" fmla="*/ 51 h 59"/>
                      <a:gd name="T26" fmla="*/ 0 w 91"/>
                      <a:gd name="T27" fmla="*/ 43 h 59"/>
                      <a:gd name="T28" fmla="*/ 0 w 91"/>
                      <a:gd name="T29" fmla="*/ 39 h 59"/>
                      <a:gd name="T30" fmla="*/ 0 w 91"/>
                      <a:gd name="T31" fmla="*/ 28 h 59"/>
                      <a:gd name="T32" fmla="*/ 2 w 91"/>
                      <a:gd name="T33" fmla="*/ 21 h 59"/>
                      <a:gd name="T34" fmla="*/ 6 w 91"/>
                      <a:gd name="T35" fmla="*/ 14 h 59"/>
                      <a:gd name="T36" fmla="*/ 8 w 91"/>
                      <a:gd name="T37" fmla="*/ 0 h 59"/>
                      <a:gd name="T38" fmla="*/ 36 w 91"/>
                      <a:gd name="T39" fmla="*/ 1 h 5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91"/>
                      <a:gd name="T61" fmla="*/ 0 h 59"/>
                      <a:gd name="T62" fmla="*/ 91 w 91"/>
                      <a:gd name="T63" fmla="*/ 59 h 5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91" h="59">
                        <a:moveTo>
                          <a:pt x="36" y="1"/>
                        </a:moveTo>
                        <a:lnTo>
                          <a:pt x="35" y="16"/>
                        </a:lnTo>
                        <a:lnTo>
                          <a:pt x="59" y="30"/>
                        </a:lnTo>
                        <a:lnTo>
                          <a:pt x="79" y="36"/>
                        </a:lnTo>
                        <a:lnTo>
                          <a:pt x="90" y="43"/>
                        </a:lnTo>
                        <a:lnTo>
                          <a:pt x="89" y="50"/>
                        </a:lnTo>
                        <a:lnTo>
                          <a:pt x="75" y="55"/>
                        </a:lnTo>
                        <a:lnTo>
                          <a:pt x="53" y="58"/>
                        </a:lnTo>
                        <a:lnTo>
                          <a:pt x="35" y="54"/>
                        </a:lnTo>
                        <a:lnTo>
                          <a:pt x="24" y="50"/>
                        </a:lnTo>
                        <a:lnTo>
                          <a:pt x="24" y="54"/>
                        </a:lnTo>
                        <a:lnTo>
                          <a:pt x="9" y="54"/>
                        </a:lnTo>
                        <a:lnTo>
                          <a:pt x="0" y="51"/>
                        </a:lnTo>
                        <a:lnTo>
                          <a:pt x="0" y="43"/>
                        </a:lnTo>
                        <a:lnTo>
                          <a:pt x="0" y="39"/>
                        </a:lnTo>
                        <a:lnTo>
                          <a:pt x="0" y="28"/>
                        </a:lnTo>
                        <a:lnTo>
                          <a:pt x="2" y="21"/>
                        </a:lnTo>
                        <a:lnTo>
                          <a:pt x="6" y="14"/>
                        </a:lnTo>
                        <a:lnTo>
                          <a:pt x="8" y="0"/>
                        </a:lnTo>
                        <a:lnTo>
                          <a:pt x="36" y="1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27"/>
                  <p:cNvSpPr>
                    <a:spLocks/>
                  </p:cNvSpPr>
                  <p:nvPr/>
                </p:nvSpPr>
                <p:spPr bwMode="auto">
                  <a:xfrm>
                    <a:off x="5370" y="1516"/>
                    <a:ext cx="27" cy="19"/>
                  </a:xfrm>
                  <a:custGeom>
                    <a:avLst/>
                    <a:gdLst>
                      <a:gd name="T0" fmla="*/ 6 w 27"/>
                      <a:gd name="T1" fmla="*/ 0 h 19"/>
                      <a:gd name="T2" fmla="*/ 0 w 27"/>
                      <a:gd name="T3" fmla="*/ 9 h 19"/>
                      <a:gd name="T4" fmla="*/ 23 w 27"/>
                      <a:gd name="T5" fmla="*/ 18 h 19"/>
                      <a:gd name="T6" fmla="*/ 26 w 27"/>
                      <a:gd name="T7" fmla="*/ 11 h 19"/>
                      <a:gd name="T8" fmla="*/ 6 w 27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19"/>
                      <a:gd name="T17" fmla="*/ 27 w 27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19">
                        <a:moveTo>
                          <a:pt x="6" y="0"/>
                        </a:moveTo>
                        <a:lnTo>
                          <a:pt x="0" y="9"/>
                        </a:lnTo>
                        <a:lnTo>
                          <a:pt x="23" y="18"/>
                        </a:lnTo>
                        <a:lnTo>
                          <a:pt x="26" y="11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28"/>
                  <p:cNvSpPr>
                    <a:spLocks/>
                  </p:cNvSpPr>
                  <p:nvPr/>
                </p:nvSpPr>
                <p:spPr bwMode="auto">
                  <a:xfrm>
                    <a:off x="5396" y="1529"/>
                    <a:ext cx="32" cy="17"/>
                  </a:xfrm>
                  <a:custGeom>
                    <a:avLst/>
                    <a:gdLst>
                      <a:gd name="T0" fmla="*/ 3 w 32"/>
                      <a:gd name="T1" fmla="*/ 0 h 17"/>
                      <a:gd name="T2" fmla="*/ 0 w 32"/>
                      <a:gd name="T3" fmla="*/ 8 h 17"/>
                      <a:gd name="T4" fmla="*/ 15 w 32"/>
                      <a:gd name="T5" fmla="*/ 14 h 17"/>
                      <a:gd name="T6" fmla="*/ 22 w 32"/>
                      <a:gd name="T7" fmla="*/ 16 h 17"/>
                      <a:gd name="T8" fmla="*/ 31 w 32"/>
                      <a:gd name="T9" fmla="*/ 16 h 17"/>
                      <a:gd name="T10" fmla="*/ 21 w 32"/>
                      <a:gd name="T11" fmla="*/ 6 h 17"/>
                      <a:gd name="T12" fmla="*/ 3 w 32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"/>
                      <a:gd name="T22" fmla="*/ 0 h 17"/>
                      <a:gd name="T23" fmla="*/ 32 w 32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" h="17">
                        <a:moveTo>
                          <a:pt x="3" y="0"/>
                        </a:moveTo>
                        <a:lnTo>
                          <a:pt x="0" y="8"/>
                        </a:lnTo>
                        <a:lnTo>
                          <a:pt x="15" y="14"/>
                        </a:lnTo>
                        <a:lnTo>
                          <a:pt x="22" y="16"/>
                        </a:lnTo>
                        <a:lnTo>
                          <a:pt x="31" y="16"/>
                        </a:lnTo>
                        <a:lnTo>
                          <a:pt x="21" y="6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29"/>
                  <p:cNvSpPr>
                    <a:spLocks/>
                  </p:cNvSpPr>
                  <p:nvPr/>
                </p:nvSpPr>
                <p:spPr bwMode="auto">
                  <a:xfrm>
                    <a:off x="5340" y="1516"/>
                    <a:ext cx="89" cy="36"/>
                  </a:xfrm>
                  <a:custGeom>
                    <a:avLst/>
                    <a:gdLst>
                      <a:gd name="T0" fmla="*/ 88 w 89"/>
                      <a:gd name="T1" fmla="*/ 29 h 36"/>
                      <a:gd name="T2" fmla="*/ 88 w 89"/>
                      <a:gd name="T3" fmla="*/ 24 h 36"/>
                      <a:gd name="T4" fmla="*/ 76 w 89"/>
                      <a:gd name="T5" fmla="*/ 25 h 36"/>
                      <a:gd name="T6" fmla="*/ 58 w 89"/>
                      <a:gd name="T7" fmla="*/ 22 h 36"/>
                      <a:gd name="T8" fmla="*/ 47 w 89"/>
                      <a:gd name="T9" fmla="*/ 19 h 36"/>
                      <a:gd name="T10" fmla="*/ 27 w 89"/>
                      <a:gd name="T11" fmla="*/ 11 h 36"/>
                      <a:gd name="T12" fmla="*/ 18 w 89"/>
                      <a:gd name="T13" fmla="*/ 9 h 36"/>
                      <a:gd name="T14" fmla="*/ 9 w 89"/>
                      <a:gd name="T15" fmla="*/ 5 h 36"/>
                      <a:gd name="T16" fmla="*/ 5 w 89"/>
                      <a:gd name="T17" fmla="*/ 0 h 36"/>
                      <a:gd name="T18" fmla="*/ 0 w 89"/>
                      <a:gd name="T19" fmla="*/ 7 h 36"/>
                      <a:gd name="T20" fmla="*/ 0 w 89"/>
                      <a:gd name="T21" fmla="*/ 22 h 36"/>
                      <a:gd name="T22" fmla="*/ 6 w 89"/>
                      <a:gd name="T23" fmla="*/ 24 h 36"/>
                      <a:gd name="T24" fmla="*/ 22 w 89"/>
                      <a:gd name="T25" fmla="*/ 27 h 36"/>
                      <a:gd name="T26" fmla="*/ 29 w 89"/>
                      <a:gd name="T27" fmla="*/ 27 h 36"/>
                      <a:gd name="T28" fmla="*/ 39 w 89"/>
                      <a:gd name="T29" fmla="*/ 32 h 36"/>
                      <a:gd name="T30" fmla="*/ 51 w 89"/>
                      <a:gd name="T31" fmla="*/ 35 h 36"/>
                      <a:gd name="T32" fmla="*/ 59 w 89"/>
                      <a:gd name="T33" fmla="*/ 35 h 36"/>
                      <a:gd name="T34" fmla="*/ 72 w 89"/>
                      <a:gd name="T35" fmla="*/ 35 h 36"/>
                      <a:gd name="T36" fmla="*/ 88 w 89"/>
                      <a:gd name="T37" fmla="*/ 29 h 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89"/>
                      <a:gd name="T58" fmla="*/ 0 h 36"/>
                      <a:gd name="T59" fmla="*/ 89 w 89"/>
                      <a:gd name="T60" fmla="*/ 36 h 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89" h="36">
                        <a:moveTo>
                          <a:pt x="88" y="29"/>
                        </a:moveTo>
                        <a:lnTo>
                          <a:pt x="88" y="24"/>
                        </a:lnTo>
                        <a:lnTo>
                          <a:pt x="76" y="25"/>
                        </a:lnTo>
                        <a:lnTo>
                          <a:pt x="58" y="22"/>
                        </a:lnTo>
                        <a:lnTo>
                          <a:pt x="47" y="19"/>
                        </a:lnTo>
                        <a:lnTo>
                          <a:pt x="27" y="11"/>
                        </a:lnTo>
                        <a:lnTo>
                          <a:pt x="18" y="9"/>
                        </a:lnTo>
                        <a:lnTo>
                          <a:pt x="9" y="5"/>
                        </a:lnTo>
                        <a:lnTo>
                          <a:pt x="5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6" y="24"/>
                        </a:lnTo>
                        <a:lnTo>
                          <a:pt x="22" y="27"/>
                        </a:lnTo>
                        <a:lnTo>
                          <a:pt x="29" y="27"/>
                        </a:lnTo>
                        <a:lnTo>
                          <a:pt x="39" y="32"/>
                        </a:lnTo>
                        <a:lnTo>
                          <a:pt x="51" y="35"/>
                        </a:lnTo>
                        <a:lnTo>
                          <a:pt x="59" y="35"/>
                        </a:lnTo>
                        <a:lnTo>
                          <a:pt x="72" y="35"/>
                        </a:lnTo>
                        <a:lnTo>
                          <a:pt x="88" y="29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30"/>
                  <p:cNvSpPr>
                    <a:spLocks/>
                  </p:cNvSpPr>
                  <p:nvPr/>
                </p:nvSpPr>
                <p:spPr bwMode="auto">
                  <a:xfrm>
                    <a:off x="5346" y="1496"/>
                    <a:ext cx="30" cy="30"/>
                  </a:xfrm>
                  <a:custGeom>
                    <a:avLst/>
                    <a:gdLst>
                      <a:gd name="T0" fmla="*/ 28 w 30"/>
                      <a:gd name="T1" fmla="*/ 1 h 30"/>
                      <a:gd name="T2" fmla="*/ 26 w 30"/>
                      <a:gd name="T3" fmla="*/ 16 h 30"/>
                      <a:gd name="T4" fmla="*/ 29 w 30"/>
                      <a:gd name="T5" fmla="*/ 19 h 30"/>
                      <a:gd name="T6" fmla="*/ 22 w 30"/>
                      <a:gd name="T7" fmla="*/ 29 h 30"/>
                      <a:gd name="T8" fmla="*/ 13 w 30"/>
                      <a:gd name="T9" fmla="*/ 29 h 30"/>
                      <a:gd name="T10" fmla="*/ 3 w 30"/>
                      <a:gd name="T11" fmla="*/ 24 h 30"/>
                      <a:gd name="T12" fmla="*/ 0 w 30"/>
                      <a:gd name="T13" fmla="*/ 18 h 30"/>
                      <a:gd name="T14" fmla="*/ 2 w 30"/>
                      <a:gd name="T15" fmla="*/ 15 h 30"/>
                      <a:gd name="T16" fmla="*/ 2 w 30"/>
                      <a:gd name="T17" fmla="*/ 0 h 30"/>
                      <a:gd name="T18" fmla="*/ 28 w 30"/>
                      <a:gd name="T19" fmla="*/ 1 h 3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"/>
                      <a:gd name="T31" fmla="*/ 0 h 30"/>
                      <a:gd name="T32" fmla="*/ 30 w 30"/>
                      <a:gd name="T33" fmla="*/ 30 h 3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" h="30">
                        <a:moveTo>
                          <a:pt x="28" y="1"/>
                        </a:moveTo>
                        <a:lnTo>
                          <a:pt x="26" y="16"/>
                        </a:lnTo>
                        <a:lnTo>
                          <a:pt x="29" y="19"/>
                        </a:lnTo>
                        <a:lnTo>
                          <a:pt x="22" y="29"/>
                        </a:lnTo>
                        <a:lnTo>
                          <a:pt x="13" y="29"/>
                        </a:lnTo>
                        <a:lnTo>
                          <a:pt x="3" y="24"/>
                        </a:lnTo>
                        <a:lnTo>
                          <a:pt x="0" y="18"/>
                        </a:lnTo>
                        <a:lnTo>
                          <a:pt x="2" y="15"/>
                        </a:lnTo>
                        <a:lnTo>
                          <a:pt x="2" y="0"/>
                        </a:lnTo>
                        <a:lnTo>
                          <a:pt x="28" y="1"/>
                        </a:lnTo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" name="Group 31"/>
                <p:cNvGrpSpPr>
                  <a:grpSpLocks/>
                </p:cNvGrpSpPr>
                <p:nvPr/>
              </p:nvGrpSpPr>
              <p:grpSpPr bwMode="auto">
                <a:xfrm>
                  <a:off x="5340" y="1392"/>
                  <a:ext cx="40" cy="119"/>
                  <a:chOff x="5340" y="1392"/>
                  <a:chExt cx="40" cy="119"/>
                </a:xfrm>
              </p:grpSpPr>
              <p:sp>
                <p:nvSpPr>
                  <p:cNvPr id="121" name="Freeform 32"/>
                  <p:cNvSpPr>
                    <a:spLocks/>
                  </p:cNvSpPr>
                  <p:nvPr/>
                </p:nvSpPr>
                <p:spPr bwMode="auto">
                  <a:xfrm>
                    <a:off x="5340" y="1392"/>
                    <a:ext cx="40" cy="119"/>
                  </a:xfrm>
                  <a:custGeom>
                    <a:avLst/>
                    <a:gdLst>
                      <a:gd name="T0" fmla="*/ 3 w 40"/>
                      <a:gd name="T1" fmla="*/ 2 h 119"/>
                      <a:gd name="T2" fmla="*/ 1 w 40"/>
                      <a:gd name="T3" fmla="*/ 42 h 119"/>
                      <a:gd name="T4" fmla="*/ 1 w 40"/>
                      <a:gd name="T5" fmla="*/ 75 h 119"/>
                      <a:gd name="T6" fmla="*/ 0 w 40"/>
                      <a:gd name="T7" fmla="*/ 112 h 119"/>
                      <a:gd name="T8" fmla="*/ 19 w 40"/>
                      <a:gd name="T9" fmla="*/ 118 h 119"/>
                      <a:gd name="T10" fmla="*/ 37 w 40"/>
                      <a:gd name="T11" fmla="*/ 118 h 119"/>
                      <a:gd name="T12" fmla="*/ 39 w 40"/>
                      <a:gd name="T13" fmla="*/ 0 h 119"/>
                      <a:gd name="T14" fmla="*/ 3 w 40"/>
                      <a:gd name="T15" fmla="*/ 2 h 1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0"/>
                      <a:gd name="T25" fmla="*/ 0 h 119"/>
                      <a:gd name="T26" fmla="*/ 40 w 40"/>
                      <a:gd name="T27" fmla="*/ 119 h 1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0" h="119">
                        <a:moveTo>
                          <a:pt x="3" y="2"/>
                        </a:moveTo>
                        <a:lnTo>
                          <a:pt x="1" y="42"/>
                        </a:lnTo>
                        <a:lnTo>
                          <a:pt x="1" y="75"/>
                        </a:lnTo>
                        <a:lnTo>
                          <a:pt x="0" y="112"/>
                        </a:lnTo>
                        <a:lnTo>
                          <a:pt x="19" y="118"/>
                        </a:lnTo>
                        <a:lnTo>
                          <a:pt x="37" y="118"/>
                        </a:lnTo>
                        <a:lnTo>
                          <a:pt x="39" y="0"/>
                        </a:lnTo>
                        <a:lnTo>
                          <a:pt x="3" y="2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33"/>
                  <p:cNvSpPr>
                    <a:spLocks/>
                  </p:cNvSpPr>
                  <p:nvPr/>
                </p:nvSpPr>
                <p:spPr bwMode="auto">
                  <a:xfrm>
                    <a:off x="5344" y="1394"/>
                    <a:ext cx="34" cy="114"/>
                  </a:xfrm>
                  <a:custGeom>
                    <a:avLst/>
                    <a:gdLst>
                      <a:gd name="T0" fmla="*/ 2 w 34"/>
                      <a:gd name="T1" fmla="*/ 3 h 114"/>
                      <a:gd name="T2" fmla="*/ 0 w 34"/>
                      <a:gd name="T3" fmla="*/ 37 h 114"/>
                      <a:gd name="T4" fmla="*/ 0 w 34"/>
                      <a:gd name="T5" fmla="*/ 63 h 114"/>
                      <a:gd name="T6" fmla="*/ 0 w 34"/>
                      <a:gd name="T7" fmla="*/ 105 h 114"/>
                      <a:gd name="T8" fmla="*/ 16 w 34"/>
                      <a:gd name="T9" fmla="*/ 113 h 114"/>
                      <a:gd name="T10" fmla="*/ 30 w 34"/>
                      <a:gd name="T11" fmla="*/ 113 h 114"/>
                      <a:gd name="T12" fmla="*/ 33 w 34"/>
                      <a:gd name="T13" fmla="*/ 0 h 114"/>
                      <a:gd name="T14" fmla="*/ 2 w 34"/>
                      <a:gd name="T15" fmla="*/ 3 h 11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4"/>
                      <a:gd name="T25" fmla="*/ 0 h 114"/>
                      <a:gd name="T26" fmla="*/ 34 w 34"/>
                      <a:gd name="T27" fmla="*/ 114 h 11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4" h="114">
                        <a:moveTo>
                          <a:pt x="2" y="3"/>
                        </a:moveTo>
                        <a:lnTo>
                          <a:pt x="0" y="37"/>
                        </a:lnTo>
                        <a:lnTo>
                          <a:pt x="0" y="63"/>
                        </a:lnTo>
                        <a:lnTo>
                          <a:pt x="0" y="105"/>
                        </a:lnTo>
                        <a:lnTo>
                          <a:pt x="16" y="113"/>
                        </a:lnTo>
                        <a:lnTo>
                          <a:pt x="30" y="113"/>
                        </a:lnTo>
                        <a:lnTo>
                          <a:pt x="33" y="0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" name="Group 34"/>
                <p:cNvGrpSpPr>
                  <a:grpSpLocks/>
                </p:cNvGrpSpPr>
                <p:nvPr/>
              </p:nvGrpSpPr>
              <p:grpSpPr bwMode="auto">
                <a:xfrm>
                  <a:off x="5360" y="1512"/>
                  <a:ext cx="94" cy="60"/>
                  <a:chOff x="5360" y="1512"/>
                  <a:chExt cx="94" cy="60"/>
                </a:xfrm>
              </p:grpSpPr>
              <p:sp>
                <p:nvSpPr>
                  <p:cNvPr id="116" name="Freeform 35"/>
                  <p:cNvSpPr>
                    <a:spLocks/>
                  </p:cNvSpPr>
                  <p:nvPr/>
                </p:nvSpPr>
                <p:spPr bwMode="auto">
                  <a:xfrm>
                    <a:off x="5360" y="1512"/>
                    <a:ext cx="94" cy="60"/>
                  </a:xfrm>
                  <a:custGeom>
                    <a:avLst/>
                    <a:gdLst>
                      <a:gd name="T0" fmla="*/ 37 w 94"/>
                      <a:gd name="T1" fmla="*/ 1 h 60"/>
                      <a:gd name="T2" fmla="*/ 36 w 94"/>
                      <a:gd name="T3" fmla="*/ 16 h 60"/>
                      <a:gd name="T4" fmla="*/ 61 w 94"/>
                      <a:gd name="T5" fmla="*/ 31 h 60"/>
                      <a:gd name="T6" fmla="*/ 81 w 94"/>
                      <a:gd name="T7" fmla="*/ 37 h 60"/>
                      <a:gd name="T8" fmla="*/ 93 w 94"/>
                      <a:gd name="T9" fmla="*/ 43 h 60"/>
                      <a:gd name="T10" fmla="*/ 92 w 94"/>
                      <a:gd name="T11" fmla="*/ 51 h 60"/>
                      <a:gd name="T12" fmla="*/ 77 w 94"/>
                      <a:gd name="T13" fmla="*/ 57 h 60"/>
                      <a:gd name="T14" fmla="*/ 55 w 94"/>
                      <a:gd name="T15" fmla="*/ 59 h 60"/>
                      <a:gd name="T16" fmla="*/ 36 w 94"/>
                      <a:gd name="T17" fmla="*/ 55 h 60"/>
                      <a:gd name="T18" fmla="*/ 25 w 94"/>
                      <a:gd name="T19" fmla="*/ 51 h 60"/>
                      <a:gd name="T20" fmla="*/ 24 w 94"/>
                      <a:gd name="T21" fmla="*/ 55 h 60"/>
                      <a:gd name="T22" fmla="*/ 10 w 94"/>
                      <a:gd name="T23" fmla="*/ 55 h 60"/>
                      <a:gd name="T24" fmla="*/ 1 w 94"/>
                      <a:gd name="T25" fmla="*/ 52 h 60"/>
                      <a:gd name="T26" fmla="*/ 1 w 94"/>
                      <a:gd name="T27" fmla="*/ 44 h 60"/>
                      <a:gd name="T28" fmla="*/ 0 w 94"/>
                      <a:gd name="T29" fmla="*/ 39 h 60"/>
                      <a:gd name="T30" fmla="*/ 0 w 94"/>
                      <a:gd name="T31" fmla="*/ 28 h 60"/>
                      <a:gd name="T32" fmla="*/ 2 w 94"/>
                      <a:gd name="T33" fmla="*/ 22 h 60"/>
                      <a:gd name="T34" fmla="*/ 7 w 94"/>
                      <a:gd name="T35" fmla="*/ 15 h 60"/>
                      <a:gd name="T36" fmla="*/ 8 w 94"/>
                      <a:gd name="T37" fmla="*/ 0 h 60"/>
                      <a:gd name="T38" fmla="*/ 37 w 94"/>
                      <a:gd name="T39" fmla="*/ 1 h 60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94"/>
                      <a:gd name="T61" fmla="*/ 0 h 60"/>
                      <a:gd name="T62" fmla="*/ 94 w 94"/>
                      <a:gd name="T63" fmla="*/ 60 h 60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94" h="60">
                        <a:moveTo>
                          <a:pt x="37" y="1"/>
                        </a:moveTo>
                        <a:lnTo>
                          <a:pt x="36" y="16"/>
                        </a:lnTo>
                        <a:lnTo>
                          <a:pt x="61" y="31"/>
                        </a:lnTo>
                        <a:lnTo>
                          <a:pt x="81" y="37"/>
                        </a:lnTo>
                        <a:lnTo>
                          <a:pt x="93" y="43"/>
                        </a:lnTo>
                        <a:lnTo>
                          <a:pt x="92" y="51"/>
                        </a:lnTo>
                        <a:lnTo>
                          <a:pt x="77" y="57"/>
                        </a:lnTo>
                        <a:lnTo>
                          <a:pt x="55" y="59"/>
                        </a:lnTo>
                        <a:lnTo>
                          <a:pt x="36" y="55"/>
                        </a:lnTo>
                        <a:lnTo>
                          <a:pt x="25" y="51"/>
                        </a:lnTo>
                        <a:lnTo>
                          <a:pt x="24" y="55"/>
                        </a:lnTo>
                        <a:lnTo>
                          <a:pt x="10" y="55"/>
                        </a:lnTo>
                        <a:lnTo>
                          <a:pt x="1" y="52"/>
                        </a:lnTo>
                        <a:lnTo>
                          <a:pt x="1" y="44"/>
                        </a:lnTo>
                        <a:lnTo>
                          <a:pt x="0" y="39"/>
                        </a:lnTo>
                        <a:lnTo>
                          <a:pt x="0" y="28"/>
                        </a:lnTo>
                        <a:lnTo>
                          <a:pt x="2" y="22"/>
                        </a:lnTo>
                        <a:lnTo>
                          <a:pt x="7" y="15"/>
                        </a:lnTo>
                        <a:lnTo>
                          <a:pt x="8" y="0"/>
                        </a:lnTo>
                        <a:lnTo>
                          <a:pt x="37" y="1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36"/>
                  <p:cNvSpPr>
                    <a:spLocks/>
                  </p:cNvSpPr>
                  <p:nvPr/>
                </p:nvSpPr>
                <p:spPr bwMode="auto">
                  <a:xfrm>
                    <a:off x="5391" y="1533"/>
                    <a:ext cx="30" cy="19"/>
                  </a:xfrm>
                  <a:custGeom>
                    <a:avLst/>
                    <a:gdLst>
                      <a:gd name="T0" fmla="*/ 7 w 30"/>
                      <a:gd name="T1" fmla="*/ 0 h 19"/>
                      <a:gd name="T2" fmla="*/ 0 w 30"/>
                      <a:gd name="T3" fmla="*/ 10 h 19"/>
                      <a:gd name="T4" fmla="*/ 26 w 30"/>
                      <a:gd name="T5" fmla="*/ 18 h 19"/>
                      <a:gd name="T6" fmla="*/ 29 w 30"/>
                      <a:gd name="T7" fmla="*/ 11 h 19"/>
                      <a:gd name="T8" fmla="*/ 7 w 30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19"/>
                      <a:gd name="T17" fmla="*/ 30 w 30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19">
                        <a:moveTo>
                          <a:pt x="7" y="0"/>
                        </a:moveTo>
                        <a:lnTo>
                          <a:pt x="0" y="10"/>
                        </a:lnTo>
                        <a:lnTo>
                          <a:pt x="26" y="18"/>
                        </a:lnTo>
                        <a:lnTo>
                          <a:pt x="29" y="11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37"/>
                  <p:cNvSpPr>
                    <a:spLocks/>
                  </p:cNvSpPr>
                  <p:nvPr/>
                </p:nvSpPr>
                <p:spPr bwMode="auto">
                  <a:xfrm>
                    <a:off x="5419" y="1546"/>
                    <a:ext cx="32" cy="17"/>
                  </a:xfrm>
                  <a:custGeom>
                    <a:avLst/>
                    <a:gdLst>
                      <a:gd name="T0" fmla="*/ 4 w 32"/>
                      <a:gd name="T1" fmla="*/ 0 h 17"/>
                      <a:gd name="T2" fmla="*/ 0 w 32"/>
                      <a:gd name="T3" fmla="*/ 7 h 17"/>
                      <a:gd name="T4" fmla="*/ 15 w 32"/>
                      <a:gd name="T5" fmla="*/ 14 h 17"/>
                      <a:gd name="T6" fmla="*/ 22 w 32"/>
                      <a:gd name="T7" fmla="*/ 16 h 17"/>
                      <a:gd name="T8" fmla="*/ 31 w 32"/>
                      <a:gd name="T9" fmla="*/ 16 h 17"/>
                      <a:gd name="T10" fmla="*/ 22 w 32"/>
                      <a:gd name="T11" fmla="*/ 7 h 17"/>
                      <a:gd name="T12" fmla="*/ 4 w 32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"/>
                      <a:gd name="T22" fmla="*/ 0 h 17"/>
                      <a:gd name="T23" fmla="*/ 32 w 32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" h="17">
                        <a:moveTo>
                          <a:pt x="4" y="0"/>
                        </a:moveTo>
                        <a:lnTo>
                          <a:pt x="0" y="7"/>
                        </a:lnTo>
                        <a:lnTo>
                          <a:pt x="15" y="14"/>
                        </a:lnTo>
                        <a:lnTo>
                          <a:pt x="22" y="16"/>
                        </a:lnTo>
                        <a:lnTo>
                          <a:pt x="31" y="16"/>
                        </a:lnTo>
                        <a:lnTo>
                          <a:pt x="22" y="7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38"/>
                  <p:cNvSpPr>
                    <a:spLocks/>
                  </p:cNvSpPr>
                  <p:nvPr/>
                </p:nvSpPr>
                <p:spPr bwMode="auto">
                  <a:xfrm>
                    <a:off x="5362" y="1533"/>
                    <a:ext cx="90" cy="36"/>
                  </a:xfrm>
                  <a:custGeom>
                    <a:avLst/>
                    <a:gdLst>
                      <a:gd name="T0" fmla="*/ 89 w 90"/>
                      <a:gd name="T1" fmla="*/ 29 h 36"/>
                      <a:gd name="T2" fmla="*/ 89 w 90"/>
                      <a:gd name="T3" fmla="*/ 24 h 36"/>
                      <a:gd name="T4" fmla="*/ 77 w 90"/>
                      <a:gd name="T5" fmla="*/ 26 h 36"/>
                      <a:gd name="T6" fmla="*/ 58 w 90"/>
                      <a:gd name="T7" fmla="*/ 22 h 36"/>
                      <a:gd name="T8" fmla="*/ 47 w 90"/>
                      <a:gd name="T9" fmla="*/ 19 h 36"/>
                      <a:gd name="T10" fmla="*/ 27 w 90"/>
                      <a:gd name="T11" fmla="*/ 11 h 36"/>
                      <a:gd name="T12" fmla="*/ 18 w 90"/>
                      <a:gd name="T13" fmla="*/ 10 h 36"/>
                      <a:gd name="T14" fmla="*/ 9 w 90"/>
                      <a:gd name="T15" fmla="*/ 5 h 36"/>
                      <a:gd name="T16" fmla="*/ 4 w 90"/>
                      <a:gd name="T17" fmla="*/ 0 h 36"/>
                      <a:gd name="T18" fmla="*/ 0 w 90"/>
                      <a:gd name="T19" fmla="*/ 7 h 36"/>
                      <a:gd name="T20" fmla="*/ 0 w 90"/>
                      <a:gd name="T21" fmla="*/ 22 h 36"/>
                      <a:gd name="T22" fmla="*/ 6 w 90"/>
                      <a:gd name="T23" fmla="*/ 24 h 36"/>
                      <a:gd name="T24" fmla="*/ 22 w 90"/>
                      <a:gd name="T25" fmla="*/ 27 h 36"/>
                      <a:gd name="T26" fmla="*/ 29 w 90"/>
                      <a:gd name="T27" fmla="*/ 27 h 36"/>
                      <a:gd name="T28" fmla="*/ 39 w 90"/>
                      <a:gd name="T29" fmla="*/ 32 h 36"/>
                      <a:gd name="T30" fmla="*/ 51 w 90"/>
                      <a:gd name="T31" fmla="*/ 35 h 36"/>
                      <a:gd name="T32" fmla="*/ 60 w 90"/>
                      <a:gd name="T33" fmla="*/ 35 h 36"/>
                      <a:gd name="T34" fmla="*/ 73 w 90"/>
                      <a:gd name="T35" fmla="*/ 35 h 36"/>
                      <a:gd name="T36" fmla="*/ 89 w 90"/>
                      <a:gd name="T37" fmla="*/ 29 h 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90"/>
                      <a:gd name="T58" fmla="*/ 0 h 36"/>
                      <a:gd name="T59" fmla="*/ 90 w 90"/>
                      <a:gd name="T60" fmla="*/ 36 h 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90" h="36">
                        <a:moveTo>
                          <a:pt x="89" y="29"/>
                        </a:moveTo>
                        <a:lnTo>
                          <a:pt x="89" y="24"/>
                        </a:lnTo>
                        <a:lnTo>
                          <a:pt x="77" y="26"/>
                        </a:lnTo>
                        <a:lnTo>
                          <a:pt x="58" y="22"/>
                        </a:lnTo>
                        <a:lnTo>
                          <a:pt x="47" y="19"/>
                        </a:lnTo>
                        <a:lnTo>
                          <a:pt x="27" y="11"/>
                        </a:lnTo>
                        <a:lnTo>
                          <a:pt x="18" y="10"/>
                        </a:lnTo>
                        <a:lnTo>
                          <a:pt x="9" y="5"/>
                        </a:lnTo>
                        <a:lnTo>
                          <a:pt x="4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6" y="24"/>
                        </a:lnTo>
                        <a:lnTo>
                          <a:pt x="22" y="27"/>
                        </a:lnTo>
                        <a:lnTo>
                          <a:pt x="29" y="27"/>
                        </a:lnTo>
                        <a:lnTo>
                          <a:pt x="39" y="32"/>
                        </a:lnTo>
                        <a:lnTo>
                          <a:pt x="51" y="35"/>
                        </a:lnTo>
                        <a:lnTo>
                          <a:pt x="60" y="35"/>
                        </a:lnTo>
                        <a:lnTo>
                          <a:pt x="73" y="35"/>
                        </a:lnTo>
                        <a:lnTo>
                          <a:pt x="89" y="29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39"/>
                  <p:cNvSpPr>
                    <a:spLocks/>
                  </p:cNvSpPr>
                  <p:nvPr/>
                </p:nvSpPr>
                <p:spPr bwMode="auto">
                  <a:xfrm>
                    <a:off x="5367" y="1513"/>
                    <a:ext cx="31" cy="30"/>
                  </a:xfrm>
                  <a:custGeom>
                    <a:avLst/>
                    <a:gdLst>
                      <a:gd name="T0" fmla="*/ 29 w 31"/>
                      <a:gd name="T1" fmla="*/ 2 h 30"/>
                      <a:gd name="T2" fmla="*/ 27 w 31"/>
                      <a:gd name="T3" fmla="*/ 16 h 30"/>
                      <a:gd name="T4" fmla="*/ 30 w 31"/>
                      <a:gd name="T5" fmla="*/ 19 h 30"/>
                      <a:gd name="T6" fmla="*/ 23 w 31"/>
                      <a:gd name="T7" fmla="*/ 29 h 30"/>
                      <a:gd name="T8" fmla="*/ 13 w 31"/>
                      <a:gd name="T9" fmla="*/ 29 h 30"/>
                      <a:gd name="T10" fmla="*/ 4 w 31"/>
                      <a:gd name="T11" fmla="*/ 24 h 30"/>
                      <a:gd name="T12" fmla="*/ 0 w 31"/>
                      <a:gd name="T13" fmla="*/ 19 h 30"/>
                      <a:gd name="T14" fmla="*/ 2 w 31"/>
                      <a:gd name="T15" fmla="*/ 15 h 30"/>
                      <a:gd name="T16" fmla="*/ 2 w 31"/>
                      <a:gd name="T17" fmla="*/ 0 h 30"/>
                      <a:gd name="T18" fmla="*/ 29 w 31"/>
                      <a:gd name="T19" fmla="*/ 2 h 3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1"/>
                      <a:gd name="T31" fmla="*/ 0 h 30"/>
                      <a:gd name="T32" fmla="*/ 31 w 31"/>
                      <a:gd name="T33" fmla="*/ 30 h 3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1" h="30">
                        <a:moveTo>
                          <a:pt x="29" y="2"/>
                        </a:moveTo>
                        <a:lnTo>
                          <a:pt x="27" y="16"/>
                        </a:lnTo>
                        <a:lnTo>
                          <a:pt x="30" y="19"/>
                        </a:lnTo>
                        <a:lnTo>
                          <a:pt x="23" y="29"/>
                        </a:lnTo>
                        <a:lnTo>
                          <a:pt x="13" y="29"/>
                        </a:lnTo>
                        <a:lnTo>
                          <a:pt x="4" y="24"/>
                        </a:lnTo>
                        <a:lnTo>
                          <a:pt x="0" y="19"/>
                        </a:lnTo>
                        <a:lnTo>
                          <a:pt x="2" y="15"/>
                        </a:lnTo>
                        <a:lnTo>
                          <a:pt x="2" y="0"/>
                        </a:lnTo>
                        <a:lnTo>
                          <a:pt x="29" y="2"/>
                        </a:lnTo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Oval 40"/>
                <p:cNvSpPr>
                  <a:spLocks noChangeArrowheads="1"/>
                </p:cNvSpPr>
                <p:nvPr/>
              </p:nvSpPr>
              <p:spPr bwMode="auto">
                <a:xfrm>
                  <a:off x="5225" y="1515"/>
                  <a:ext cx="103" cy="49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>
                  <a:off x="5265" y="1408"/>
                  <a:ext cx="23" cy="117"/>
                </a:xfrm>
                <a:prstGeom prst="rect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grpSp>
              <p:nvGrpSpPr>
                <p:cNvPr id="64" name="Group 42"/>
                <p:cNvGrpSpPr>
                  <a:grpSpLocks/>
                </p:cNvGrpSpPr>
                <p:nvPr/>
              </p:nvGrpSpPr>
              <p:grpSpPr bwMode="auto">
                <a:xfrm>
                  <a:off x="5212" y="1359"/>
                  <a:ext cx="146" cy="65"/>
                  <a:chOff x="5212" y="1359"/>
                  <a:chExt cx="146" cy="65"/>
                </a:xfrm>
              </p:grpSpPr>
              <p:sp>
                <p:nvSpPr>
                  <p:cNvPr id="114" name="Freeform 43"/>
                  <p:cNvSpPr>
                    <a:spLocks/>
                  </p:cNvSpPr>
                  <p:nvPr/>
                </p:nvSpPr>
                <p:spPr bwMode="auto">
                  <a:xfrm>
                    <a:off x="5212" y="1359"/>
                    <a:ext cx="146" cy="65"/>
                  </a:xfrm>
                  <a:custGeom>
                    <a:avLst/>
                    <a:gdLst>
                      <a:gd name="T0" fmla="*/ 145 w 146"/>
                      <a:gd name="T1" fmla="*/ 33 h 65"/>
                      <a:gd name="T2" fmla="*/ 143 w 146"/>
                      <a:gd name="T3" fmla="*/ 52 h 65"/>
                      <a:gd name="T4" fmla="*/ 95 w 146"/>
                      <a:gd name="T5" fmla="*/ 64 h 65"/>
                      <a:gd name="T6" fmla="*/ 43 w 146"/>
                      <a:gd name="T7" fmla="*/ 64 h 65"/>
                      <a:gd name="T8" fmla="*/ 2 w 146"/>
                      <a:gd name="T9" fmla="*/ 47 h 65"/>
                      <a:gd name="T10" fmla="*/ 0 w 146"/>
                      <a:gd name="T11" fmla="*/ 1 h 65"/>
                      <a:gd name="T12" fmla="*/ 81 w 146"/>
                      <a:gd name="T13" fmla="*/ 0 h 65"/>
                      <a:gd name="T14" fmla="*/ 145 w 146"/>
                      <a:gd name="T15" fmla="*/ 33 h 6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46"/>
                      <a:gd name="T25" fmla="*/ 0 h 65"/>
                      <a:gd name="T26" fmla="*/ 146 w 146"/>
                      <a:gd name="T27" fmla="*/ 65 h 6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46" h="65">
                        <a:moveTo>
                          <a:pt x="145" y="33"/>
                        </a:moveTo>
                        <a:lnTo>
                          <a:pt x="143" y="52"/>
                        </a:lnTo>
                        <a:lnTo>
                          <a:pt x="95" y="64"/>
                        </a:lnTo>
                        <a:lnTo>
                          <a:pt x="43" y="64"/>
                        </a:lnTo>
                        <a:lnTo>
                          <a:pt x="2" y="47"/>
                        </a:lnTo>
                        <a:lnTo>
                          <a:pt x="0" y="1"/>
                        </a:lnTo>
                        <a:lnTo>
                          <a:pt x="81" y="0"/>
                        </a:lnTo>
                        <a:lnTo>
                          <a:pt x="145" y="33"/>
                        </a:lnTo>
                      </a:path>
                    </a:pathLst>
                  </a:custGeom>
                  <a:solidFill>
                    <a:srgbClr val="40404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44"/>
                  <p:cNvSpPr>
                    <a:spLocks/>
                  </p:cNvSpPr>
                  <p:nvPr/>
                </p:nvSpPr>
                <p:spPr bwMode="auto">
                  <a:xfrm>
                    <a:off x="5215" y="1384"/>
                    <a:ext cx="140" cy="37"/>
                  </a:xfrm>
                  <a:custGeom>
                    <a:avLst/>
                    <a:gdLst>
                      <a:gd name="T0" fmla="*/ 139 w 140"/>
                      <a:gd name="T1" fmla="*/ 11 h 37"/>
                      <a:gd name="T2" fmla="*/ 137 w 140"/>
                      <a:gd name="T3" fmla="*/ 26 h 37"/>
                      <a:gd name="T4" fmla="*/ 94 w 140"/>
                      <a:gd name="T5" fmla="*/ 36 h 37"/>
                      <a:gd name="T6" fmla="*/ 38 w 140"/>
                      <a:gd name="T7" fmla="*/ 36 h 37"/>
                      <a:gd name="T8" fmla="*/ 0 w 140"/>
                      <a:gd name="T9" fmla="*/ 18 h 37"/>
                      <a:gd name="T10" fmla="*/ 0 w 140"/>
                      <a:gd name="T11" fmla="*/ 0 h 37"/>
                      <a:gd name="T12" fmla="*/ 36 w 140"/>
                      <a:gd name="T13" fmla="*/ 18 h 37"/>
                      <a:gd name="T14" fmla="*/ 93 w 140"/>
                      <a:gd name="T15" fmla="*/ 20 h 37"/>
                      <a:gd name="T16" fmla="*/ 139 w 140"/>
                      <a:gd name="T17" fmla="*/ 11 h 3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0"/>
                      <a:gd name="T28" fmla="*/ 0 h 37"/>
                      <a:gd name="T29" fmla="*/ 140 w 140"/>
                      <a:gd name="T30" fmla="*/ 37 h 3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0" h="37">
                        <a:moveTo>
                          <a:pt x="139" y="11"/>
                        </a:moveTo>
                        <a:lnTo>
                          <a:pt x="137" y="26"/>
                        </a:lnTo>
                        <a:lnTo>
                          <a:pt x="94" y="36"/>
                        </a:lnTo>
                        <a:lnTo>
                          <a:pt x="38" y="36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36" y="18"/>
                        </a:lnTo>
                        <a:lnTo>
                          <a:pt x="93" y="20"/>
                        </a:lnTo>
                        <a:lnTo>
                          <a:pt x="139" y="11"/>
                        </a:lnTo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Freeform 45"/>
                <p:cNvSpPr>
                  <a:spLocks/>
                </p:cNvSpPr>
                <p:nvPr/>
              </p:nvSpPr>
              <p:spPr bwMode="auto">
                <a:xfrm>
                  <a:off x="5207" y="1291"/>
                  <a:ext cx="199" cy="234"/>
                </a:xfrm>
                <a:custGeom>
                  <a:avLst/>
                  <a:gdLst>
                    <a:gd name="T0" fmla="*/ 197 w 199"/>
                    <a:gd name="T1" fmla="*/ 131 h 234"/>
                    <a:gd name="T2" fmla="*/ 196 w 199"/>
                    <a:gd name="T3" fmla="*/ 107 h 234"/>
                    <a:gd name="T4" fmla="*/ 196 w 199"/>
                    <a:gd name="T5" fmla="*/ 82 h 234"/>
                    <a:gd name="T6" fmla="*/ 195 w 199"/>
                    <a:gd name="T7" fmla="*/ 63 h 234"/>
                    <a:gd name="T8" fmla="*/ 187 w 199"/>
                    <a:gd name="T9" fmla="*/ 52 h 234"/>
                    <a:gd name="T10" fmla="*/ 177 w 199"/>
                    <a:gd name="T11" fmla="*/ 46 h 234"/>
                    <a:gd name="T12" fmla="*/ 153 w 199"/>
                    <a:gd name="T13" fmla="*/ 34 h 234"/>
                    <a:gd name="T14" fmla="*/ 119 w 199"/>
                    <a:gd name="T15" fmla="*/ 24 h 234"/>
                    <a:gd name="T16" fmla="*/ 112 w 199"/>
                    <a:gd name="T17" fmla="*/ 23 h 234"/>
                    <a:gd name="T18" fmla="*/ 107 w 199"/>
                    <a:gd name="T19" fmla="*/ 24 h 234"/>
                    <a:gd name="T20" fmla="*/ 106 w 199"/>
                    <a:gd name="T21" fmla="*/ 22 h 234"/>
                    <a:gd name="T22" fmla="*/ 104 w 199"/>
                    <a:gd name="T23" fmla="*/ 19 h 234"/>
                    <a:gd name="T24" fmla="*/ 102 w 199"/>
                    <a:gd name="T25" fmla="*/ 20 h 234"/>
                    <a:gd name="T26" fmla="*/ 99 w 199"/>
                    <a:gd name="T27" fmla="*/ 20 h 234"/>
                    <a:gd name="T28" fmla="*/ 98 w 199"/>
                    <a:gd name="T29" fmla="*/ 16 h 234"/>
                    <a:gd name="T30" fmla="*/ 95 w 199"/>
                    <a:gd name="T31" fmla="*/ 14 h 234"/>
                    <a:gd name="T32" fmla="*/ 92 w 199"/>
                    <a:gd name="T33" fmla="*/ 13 h 234"/>
                    <a:gd name="T34" fmla="*/ 89 w 199"/>
                    <a:gd name="T35" fmla="*/ 13 h 234"/>
                    <a:gd name="T36" fmla="*/ 90 w 199"/>
                    <a:gd name="T37" fmla="*/ 9 h 234"/>
                    <a:gd name="T38" fmla="*/ 85 w 199"/>
                    <a:gd name="T39" fmla="*/ 0 h 234"/>
                    <a:gd name="T40" fmla="*/ 4 w 199"/>
                    <a:gd name="T41" fmla="*/ 2 h 234"/>
                    <a:gd name="T42" fmla="*/ 5 w 199"/>
                    <a:gd name="T43" fmla="*/ 13 h 234"/>
                    <a:gd name="T44" fmla="*/ 4 w 199"/>
                    <a:gd name="T45" fmla="*/ 22 h 234"/>
                    <a:gd name="T46" fmla="*/ 2 w 199"/>
                    <a:gd name="T47" fmla="*/ 29 h 234"/>
                    <a:gd name="T48" fmla="*/ 1 w 199"/>
                    <a:gd name="T49" fmla="*/ 37 h 234"/>
                    <a:gd name="T50" fmla="*/ 0 w 199"/>
                    <a:gd name="T51" fmla="*/ 50 h 234"/>
                    <a:gd name="T52" fmla="*/ 1 w 199"/>
                    <a:gd name="T53" fmla="*/ 58 h 234"/>
                    <a:gd name="T54" fmla="*/ 4 w 199"/>
                    <a:gd name="T55" fmla="*/ 66 h 234"/>
                    <a:gd name="T56" fmla="*/ 6 w 199"/>
                    <a:gd name="T57" fmla="*/ 72 h 234"/>
                    <a:gd name="T58" fmla="*/ 10 w 199"/>
                    <a:gd name="T59" fmla="*/ 74 h 234"/>
                    <a:gd name="T60" fmla="*/ 16 w 199"/>
                    <a:gd name="T61" fmla="*/ 77 h 234"/>
                    <a:gd name="T62" fmla="*/ 24 w 199"/>
                    <a:gd name="T63" fmla="*/ 80 h 234"/>
                    <a:gd name="T64" fmla="*/ 27 w 199"/>
                    <a:gd name="T65" fmla="*/ 85 h 234"/>
                    <a:gd name="T66" fmla="*/ 31 w 199"/>
                    <a:gd name="T67" fmla="*/ 89 h 234"/>
                    <a:gd name="T68" fmla="*/ 38 w 199"/>
                    <a:gd name="T69" fmla="*/ 93 h 234"/>
                    <a:gd name="T70" fmla="*/ 46 w 199"/>
                    <a:gd name="T71" fmla="*/ 97 h 234"/>
                    <a:gd name="T72" fmla="*/ 58 w 199"/>
                    <a:gd name="T73" fmla="*/ 98 h 234"/>
                    <a:gd name="T74" fmla="*/ 68 w 199"/>
                    <a:gd name="T75" fmla="*/ 98 h 234"/>
                    <a:gd name="T76" fmla="*/ 76 w 199"/>
                    <a:gd name="T77" fmla="*/ 97 h 234"/>
                    <a:gd name="T78" fmla="*/ 83 w 199"/>
                    <a:gd name="T79" fmla="*/ 97 h 234"/>
                    <a:gd name="T80" fmla="*/ 89 w 199"/>
                    <a:gd name="T81" fmla="*/ 100 h 234"/>
                    <a:gd name="T82" fmla="*/ 99 w 199"/>
                    <a:gd name="T83" fmla="*/ 99 h 234"/>
                    <a:gd name="T84" fmla="*/ 141 w 199"/>
                    <a:gd name="T85" fmla="*/ 107 h 234"/>
                    <a:gd name="T86" fmla="*/ 153 w 199"/>
                    <a:gd name="T87" fmla="*/ 108 h 234"/>
                    <a:gd name="T88" fmla="*/ 148 w 199"/>
                    <a:gd name="T89" fmla="*/ 139 h 234"/>
                    <a:gd name="T90" fmla="*/ 148 w 199"/>
                    <a:gd name="T91" fmla="*/ 156 h 234"/>
                    <a:gd name="T92" fmla="*/ 150 w 199"/>
                    <a:gd name="T93" fmla="*/ 177 h 234"/>
                    <a:gd name="T94" fmla="*/ 153 w 199"/>
                    <a:gd name="T95" fmla="*/ 201 h 234"/>
                    <a:gd name="T96" fmla="*/ 153 w 199"/>
                    <a:gd name="T97" fmla="*/ 226 h 234"/>
                    <a:gd name="T98" fmla="*/ 163 w 199"/>
                    <a:gd name="T99" fmla="*/ 229 h 234"/>
                    <a:gd name="T100" fmla="*/ 175 w 199"/>
                    <a:gd name="T101" fmla="*/ 231 h 234"/>
                    <a:gd name="T102" fmla="*/ 186 w 199"/>
                    <a:gd name="T103" fmla="*/ 233 h 234"/>
                    <a:gd name="T104" fmla="*/ 198 w 199"/>
                    <a:gd name="T105" fmla="*/ 231 h 234"/>
                    <a:gd name="T106" fmla="*/ 197 w 199"/>
                    <a:gd name="T107" fmla="*/ 208 h 234"/>
                    <a:gd name="T108" fmla="*/ 197 w 199"/>
                    <a:gd name="T109" fmla="*/ 170 h 234"/>
                    <a:gd name="T110" fmla="*/ 197 w 199"/>
                    <a:gd name="T111" fmla="*/ 136 h 234"/>
                    <a:gd name="T112" fmla="*/ 197 w 199"/>
                    <a:gd name="T113" fmla="*/ 131 h 23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99"/>
                    <a:gd name="T172" fmla="*/ 0 h 234"/>
                    <a:gd name="T173" fmla="*/ 199 w 199"/>
                    <a:gd name="T174" fmla="*/ 234 h 23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99" h="234">
                      <a:moveTo>
                        <a:pt x="197" y="131"/>
                      </a:moveTo>
                      <a:lnTo>
                        <a:pt x="196" y="107"/>
                      </a:lnTo>
                      <a:lnTo>
                        <a:pt x="196" y="82"/>
                      </a:lnTo>
                      <a:lnTo>
                        <a:pt x="195" y="63"/>
                      </a:lnTo>
                      <a:lnTo>
                        <a:pt x="187" y="52"/>
                      </a:lnTo>
                      <a:lnTo>
                        <a:pt x="177" y="46"/>
                      </a:lnTo>
                      <a:lnTo>
                        <a:pt x="153" y="34"/>
                      </a:lnTo>
                      <a:lnTo>
                        <a:pt x="119" y="24"/>
                      </a:lnTo>
                      <a:lnTo>
                        <a:pt x="112" y="23"/>
                      </a:lnTo>
                      <a:lnTo>
                        <a:pt x="107" y="24"/>
                      </a:lnTo>
                      <a:lnTo>
                        <a:pt x="106" y="22"/>
                      </a:lnTo>
                      <a:lnTo>
                        <a:pt x="104" y="19"/>
                      </a:lnTo>
                      <a:lnTo>
                        <a:pt x="102" y="20"/>
                      </a:lnTo>
                      <a:lnTo>
                        <a:pt x="99" y="20"/>
                      </a:lnTo>
                      <a:lnTo>
                        <a:pt x="98" y="16"/>
                      </a:lnTo>
                      <a:lnTo>
                        <a:pt x="95" y="14"/>
                      </a:lnTo>
                      <a:lnTo>
                        <a:pt x="92" y="13"/>
                      </a:lnTo>
                      <a:lnTo>
                        <a:pt x="89" y="13"/>
                      </a:lnTo>
                      <a:lnTo>
                        <a:pt x="90" y="9"/>
                      </a:lnTo>
                      <a:lnTo>
                        <a:pt x="85" y="0"/>
                      </a:lnTo>
                      <a:lnTo>
                        <a:pt x="4" y="2"/>
                      </a:lnTo>
                      <a:lnTo>
                        <a:pt x="5" y="13"/>
                      </a:lnTo>
                      <a:lnTo>
                        <a:pt x="4" y="22"/>
                      </a:lnTo>
                      <a:lnTo>
                        <a:pt x="2" y="29"/>
                      </a:lnTo>
                      <a:lnTo>
                        <a:pt x="1" y="37"/>
                      </a:lnTo>
                      <a:lnTo>
                        <a:pt x="0" y="50"/>
                      </a:lnTo>
                      <a:lnTo>
                        <a:pt x="1" y="58"/>
                      </a:lnTo>
                      <a:lnTo>
                        <a:pt x="4" y="66"/>
                      </a:lnTo>
                      <a:lnTo>
                        <a:pt x="6" y="72"/>
                      </a:lnTo>
                      <a:lnTo>
                        <a:pt x="10" y="74"/>
                      </a:lnTo>
                      <a:lnTo>
                        <a:pt x="16" y="77"/>
                      </a:lnTo>
                      <a:lnTo>
                        <a:pt x="24" y="80"/>
                      </a:lnTo>
                      <a:lnTo>
                        <a:pt x="27" y="85"/>
                      </a:lnTo>
                      <a:lnTo>
                        <a:pt x="31" y="89"/>
                      </a:lnTo>
                      <a:lnTo>
                        <a:pt x="38" y="93"/>
                      </a:lnTo>
                      <a:lnTo>
                        <a:pt x="46" y="97"/>
                      </a:lnTo>
                      <a:lnTo>
                        <a:pt x="58" y="98"/>
                      </a:lnTo>
                      <a:lnTo>
                        <a:pt x="68" y="98"/>
                      </a:lnTo>
                      <a:lnTo>
                        <a:pt x="76" y="97"/>
                      </a:lnTo>
                      <a:lnTo>
                        <a:pt x="83" y="97"/>
                      </a:lnTo>
                      <a:lnTo>
                        <a:pt x="89" y="100"/>
                      </a:lnTo>
                      <a:lnTo>
                        <a:pt x="99" y="99"/>
                      </a:lnTo>
                      <a:lnTo>
                        <a:pt x="141" y="107"/>
                      </a:lnTo>
                      <a:lnTo>
                        <a:pt x="153" y="108"/>
                      </a:lnTo>
                      <a:lnTo>
                        <a:pt x="148" y="139"/>
                      </a:lnTo>
                      <a:lnTo>
                        <a:pt x="148" y="156"/>
                      </a:lnTo>
                      <a:lnTo>
                        <a:pt x="150" y="177"/>
                      </a:lnTo>
                      <a:lnTo>
                        <a:pt x="153" y="201"/>
                      </a:lnTo>
                      <a:lnTo>
                        <a:pt x="153" y="226"/>
                      </a:lnTo>
                      <a:lnTo>
                        <a:pt x="163" y="229"/>
                      </a:lnTo>
                      <a:lnTo>
                        <a:pt x="175" y="231"/>
                      </a:lnTo>
                      <a:lnTo>
                        <a:pt x="186" y="233"/>
                      </a:lnTo>
                      <a:lnTo>
                        <a:pt x="198" y="231"/>
                      </a:lnTo>
                      <a:lnTo>
                        <a:pt x="197" y="208"/>
                      </a:lnTo>
                      <a:lnTo>
                        <a:pt x="197" y="170"/>
                      </a:lnTo>
                      <a:lnTo>
                        <a:pt x="197" y="136"/>
                      </a:lnTo>
                      <a:lnTo>
                        <a:pt x="197" y="131"/>
                      </a:lnTo>
                    </a:path>
                  </a:pathLst>
                </a:custGeom>
                <a:solidFill>
                  <a:srgbClr val="60606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46"/>
                <p:cNvSpPr>
                  <a:spLocks/>
                </p:cNvSpPr>
                <p:nvPr/>
              </p:nvSpPr>
              <p:spPr bwMode="auto">
                <a:xfrm>
                  <a:off x="5210" y="1301"/>
                  <a:ext cx="195" cy="221"/>
                </a:xfrm>
                <a:custGeom>
                  <a:avLst/>
                  <a:gdLst>
                    <a:gd name="T0" fmla="*/ 6 w 195"/>
                    <a:gd name="T1" fmla="*/ 11 h 221"/>
                    <a:gd name="T2" fmla="*/ 1 w 195"/>
                    <a:gd name="T3" fmla="*/ 23 h 221"/>
                    <a:gd name="T4" fmla="*/ 4 w 195"/>
                    <a:gd name="T5" fmla="*/ 61 h 221"/>
                    <a:gd name="T6" fmla="*/ 15 w 195"/>
                    <a:gd name="T7" fmla="*/ 61 h 221"/>
                    <a:gd name="T8" fmla="*/ 27 w 195"/>
                    <a:gd name="T9" fmla="*/ 74 h 221"/>
                    <a:gd name="T10" fmla="*/ 55 w 195"/>
                    <a:gd name="T11" fmla="*/ 84 h 221"/>
                    <a:gd name="T12" fmla="*/ 81 w 195"/>
                    <a:gd name="T13" fmla="*/ 84 h 221"/>
                    <a:gd name="T14" fmla="*/ 71 w 195"/>
                    <a:gd name="T15" fmla="*/ 70 h 221"/>
                    <a:gd name="T16" fmla="*/ 84 w 195"/>
                    <a:gd name="T17" fmla="*/ 83 h 221"/>
                    <a:gd name="T18" fmla="*/ 97 w 195"/>
                    <a:gd name="T19" fmla="*/ 86 h 221"/>
                    <a:gd name="T20" fmla="*/ 88 w 195"/>
                    <a:gd name="T21" fmla="*/ 77 h 221"/>
                    <a:gd name="T22" fmla="*/ 102 w 195"/>
                    <a:gd name="T23" fmla="*/ 87 h 221"/>
                    <a:gd name="T24" fmla="*/ 146 w 195"/>
                    <a:gd name="T25" fmla="*/ 95 h 221"/>
                    <a:gd name="T26" fmla="*/ 148 w 195"/>
                    <a:gd name="T27" fmla="*/ 138 h 221"/>
                    <a:gd name="T28" fmla="*/ 152 w 195"/>
                    <a:gd name="T29" fmla="*/ 213 h 221"/>
                    <a:gd name="T30" fmla="*/ 179 w 195"/>
                    <a:gd name="T31" fmla="*/ 220 h 221"/>
                    <a:gd name="T32" fmla="*/ 193 w 195"/>
                    <a:gd name="T33" fmla="*/ 165 h 221"/>
                    <a:gd name="T34" fmla="*/ 191 w 195"/>
                    <a:gd name="T35" fmla="*/ 96 h 221"/>
                    <a:gd name="T36" fmla="*/ 191 w 195"/>
                    <a:gd name="T37" fmla="*/ 63 h 221"/>
                    <a:gd name="T38" fmla="*/ 178 w 195"/>
                    <a:gd name="T39" fmla="*/ 43 h 221"/>
                    <a:gd name="T40" fmla="*/ 139 w 195"/>
                    <a:gd name="T41" fmla="*/ 25 h 221"/>
                    <a:gd name="T42" fmla="*/ 106 w 195"/>
                    <a:gd name="T43" fmla="*/ 16 h 221"/>
                    <a:gd name="T44" fmla="*/ 86 w 195"/>
                    <a:gd name="T45" fmla="*/ 34 h 221"/>
                    <a:gd name="T46" fmla="*/ 100 w 195"/>
                    <a:gd name="T47" fmla="*/ 22 h 221"/>
                    <a:gd name="T48" fmla="*/ 102 w 195"/>
                    <a:gd name="T49" fmla="*/ 13 h 221"/>
                    <a:gd name="T50" fmla="*/ 95 w 195"/>
                    <a:gd name="T51" fmla="*/ 16 h 221"/>
                    <a:gd name="T52" fmla="*/ 86 w 195"/>
                    <a:gd name="T53" fmla="*/ 23 h 221"/>
                    <a:gd name="T54" fmla="*/ 95 w 195"/>
                    <a:gd name="T55" fmla="*/ 11 h 221"/>
                    <a:gd name="T56" fmla="*/ 88 w 195"/>
                    <a:gd name="T57" fmla="*/ 6 h 221"/>
                    <a:gd name="T58" fmla="*/ 75 w 195"/>
                    <a:gd name="T59" fmla="*/ 19 h 221"/>
                    <a:gd name="T60" fmla="*/ 84 w 195"/>
                    <a:gd name="T61" fmla="*/ 3 h 221"/>
                    <a:gd name="T62" fmla="*/ 78 w 195"/>
                    <a:gd name="T63" fmla="*/ 1 h 221"/>
                    <a:gd name="T64" fmla="*/ 68 w 195"/>
                    <a:gd name="T65" fmla="*/ 10 h 221"/>
                    <a:gd name="T66" fmla="*/ 50 w 195"/>
                    <a:gd name="T67" fmla="*/ 7 h 221"/>
                    <a:gd name="T68" fmla="*/ 45 w 195"/>
                    <a:gd name="T69" fmla="*/ 11 h 221"/>
                    <a:gd name="T70" fmla="*/ 27 w 195"/>
                    <a:gd name="T71" fmla="*/ 15 h 221"/>
                    <a:gd name="T72" fmla="*/ 24 w 195"/>
                    <a:gd name="T73" fmla="*/ 7 h 221"/>
                    <a:gd name="T74" fmla="*/ 17 w 195"/>
                    <a:gd name="T75" fmla="*/ 15 h 221"/>
                    <a:gd name="T76" fmla="*/ 9 w 195"/>
                    <a:gd name="T77" fmla="*/ 7 h 22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95"/>
                    <a:gd name="T118" fmla="*/ 0 h 221"/>
                    <a:gd name="T119" fmla="*/ 195 w 195"/>
                    <a:gd name="T120" fmla="*/ 221 h 22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95" h="221">
                      <a:moveTo>
                        <a:pt x="6" y="3"/>
                      </a:moveTo>
                      <a:lnTo>
                        <a:pt x="6" y="11"/>
                      </a:lnTo>
                      <a:lnTo>
                        <a:pt x="3" y="7"/>
                      </a:lnTo>
                      <a:lnTo>
                        <a:pt x="1" y="23"/>
                      </a:lnTo>
                      <a:lnTo>
                        <a:pt x="0" y="42"/>
                      </a:lnTo>
                      <a:lnTo>
                        <a:pt x="4" y="61"/>
                      </a:lnTo>
                      <a:lnTo>
                        <a:pt x="17" y="65"/>
                      </a:lnTo>
                      <a:lnTo>
                        <a:pt x="15" y="61"/>
                      </a:lnTo>
                      <a:lnTo>
                        <a:pt x="22" y="67"/>
                      </a:lnTo>
                      <a:lnTo>
                        <a:pt x="27" y="74"/>
                      </a:lnTo>
                      <a:lnTo>
                        <a:pt x="40" y="81"/>
                      </a:lnTo>
                      <a:lnTo>
                        <a:pt x="55" y="84"/>
                      </a:lnTo>
                      <a:lnTo>
                        <a:pt x="73" y="84"/>
                      </a:lnTo>
                      <a:lnTo>
                        <a:pt x="81" y="84"/>
                      </a:lnTo>
                      <a:lnTo>
                        <a:pt x="75" y="80"/>
                      </a:lnTo>
                      <a:lnTo>
                        <a:pt x="71" y="70"/>
                      </a:lnTo>
                      <a:lnTo>
                        <a:pt x="77" y="78"/>
                      </a:lnTo>
                      <a:lnTo>
                        <a:pt x="84" y="83"/>
                      </a:lnTo>
                      <a:lnTo>
                        <a:pt x="90" y="87"/>
                      </a:lnTo>
                      <a:lnTo>
                        <a:pt x="97" y="86"/>
                      </a:lnTo>
                      <a:lnTo>
                        <a:pt x="93" y="82"/>
                      </a:lnTo>
                      <a:lnTo>
                        <a:pt x="88" y="77"/>
                      </a:lnTo>
                      <a:lnTo>
                        <a:pt x="95" y="81"/>
                      </a:lnTo>
                      <a:lnTo>
                        <a:pt x="102" y="87"/>
                      </a:lnTo>
                      <a:lnTo>
                        <a:pt x="124" y="90"/>
                      </a:lnTo>
                      <a:lnTo>
                        <a:pt x="146" y="95"/>
                      </a:lnTo>
                      <a:lnTo>
                        <a:pt x="153" y="97"/>
                      </a:lnTo>
                      <a:lnTo>
                        <a:pt x="148" y="138"/>
                      </a:lnTo>
                      <a:lnTo>
                        <a:pt x="152" y="176"/>
                      </a:lnTo>
                      <a:lnTo>
                        <a:pt x="152" y="213"/>
                      </a:lnTo>
                      <a:lnTo>
                        <a:pt x="166" y="217"/>
                      </a:lnTo>
                      <a:lnTo>
                        <a:pt x="179" y="220"/>
                      </a:lnTo>
                      <a:lnTo>
                        <a:pt x="194" y="219"/>
                      </a:lnTo>
                      <a:lnTo>
                        <a:pt x="193" y="165"/>
                      </a:lnTo>
                      <a:lnTo>
                        <a:pt x="193" y="121"/>
                      </a:lnTo>
                      <a:lnTo>
                        <a:pt x="191" y="96"/>
                      </a:lnTo>
                      <a:lnTo>
                        <a:pt x="193" y="81"/>
                      </a:lnTo>
                      <a:lnTo>
                        <a:pt x="191" y="63"/>
                      </a:lnTo>
                      <a:lnTo>
                        <a:pt x="189" y="52"/>
                      </a:lnTo>
                      <a:lnTo>
                        <a:pt x="178" y="43"/>
                      </a:lnTo>
                      <a:lnTo>
                        <a:pt x="165" y="35"/>
                      </a:lnTo>
                      <a:lnTo>
                        <a:pt x="139" y="25"/>
                      </a:lnTo>
                      <a:lnTo>
                        <a:pt x="118" y="17"/>
                      </a:lnTo>
                      <a:lnTo>
                        <a:pt x="106" y="16"/>
                      </a:lnTo>
                      <a:lnTo>
                        <a:pt x="101" y="25"/>
                      </a:lnTo>
                      <a:lnTo>
                        <a:pt x="86" y="34"/>
                      </a:lnTo>
                      <a:lnTo>
                        <a:pt x="95" y="26"/>
                      </a:lnTo>
                      <a:lnTo>
                        <a:pt x="100" y="22"/>
                      </a:lnTo>
                      <a:lnTo>
                        <a:pt x="102" y="15"/>
                      </a:lnTo>
                      <a:lnTo>
                        <a:pt x="102" y="13"/>
                      </a:lnTo>
                      <a:lnTo>
                        <a:pt x="98" y="13"/>
                      </a:lnTo>
                      <a:lnTo>
                        <a:pt x="95" y="16"/>
                      </a:lnTo>
                      <a:lnTo>
                        <a:pt x="93" y="19"/>
                      </a:lnTo>
                      <a:lnTo>
                        <a:pt x="86" y="23"/>
                      </a:lnTo>
                      <a:lnTo>
                        <a:pt x="92" y="16"/>
                      </a:lnTo>
                      <a:lnTo>
                        <a:pt x="95" y="11"/>
                      </a:lnTo>
                      <a:lnTo>
                        <a:pt x="93" y="7"/>
                      </a:lnTo>
                      <a:lnTo>
                        <a:pt x="88" y="6"/>
                      </a:lnTo>
                      <a:lnTo>
                        <a:pt x="81" y="13"/>
                      </a:lnTo>
                      <a:lnTo>
                        <a:pt x="75" y="19"/>
                      </a:lnTo>
                      <a:lnTo>
                        <a:pt x="82" y="7"/>
                      </a:lnTo>
                      <a:lnTo>
                        <a:pt x="84" y="3"/>
                      </a:lnTo>
                      <a:lnTo>
                        <a:pt x="84" y="0"/>
                      </a:lnTo>
                      <a:lnTo>
                        <a:pt x="78" y="1"/>
                      </a:lnTo>
                      <a:lnTo>
                        <a:pt x="73" y="7"/>
                      </a:lnTo>
                      <a:lnTo>
                        <a:pt x="68" y="10"/>
                      </a:lnTo>
                      <a:lnTo>
                        <a:pt x="50" y="12"/>
                      </a:lnTo>
                      <a:lnTo>
                        <a:pt x="50" y="7"/>
                      </a:lnTo>
                      <a:lnTo>
                        <a:pt x="45" y="4"/>
                      </a:lnTo>
                      <a:lnTo>
                        <a:pt x="45" y="11"/>
                      </a:lnTo>
                      <a:lnTo>
                        <a:pt x="39" y="13"/>
                      </a:lnTo>
                      <a:lnTo>
                        <a:pt x="27" y="15"/>
                      </a:lnTo>
                      <a:lnTo>
                        <a:pt x="28" y="7"/>
                      </a:lnTo>
                      <a:lnTo>
                        <a:pt x="24" y="7"/>
                      </a:lnTo>
                      <a:lnTo>
                        <a:pt x="23" y="15"/>
                      </a:lnTo>
                      <a:lnTo>
                        <a:pt x="17" y="15"/>
                      </a:lnTo>
                      <a:lnTo>
                        <a:pt x="9" y="13"/>
                      </a:lnTo>
                      <a:lnTo>
                        <a:pt x="9" y="7"/>
                      </a:lnTo>
                      <a:lnTo>
                        <a:pt x="6" y="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47"/>
                <p:cNvSpPr>
                  <a:spLocks/>
                </p:cNvSpPr>
                <p:nvPr/>
              </p:nvSpPr>
              <p:spPr bwMode="auto">
                <a:xfrm>
                  <a:off x="5236" y="1338"/>
                  <a:ext cx="28" cy="17"/>
                </a:xfrm>
                <a:custGeom>
                  <a:avLst/>
                  <a:gdLst>
                    <a:gd name="T0" fmla="*/ 0 w 28"/>
                    <a:gd name="T1" fmla="*/ 0 h 17"/>
                    <a:gd name="T2" fmla="*/ 12 w 28"/>
                    <a:gd name="T3" fmla="*/ 16 h 17"/>
                    <a:gd name="T4" fmla="*/ 27 w 28"/>
                    <a:gd name="T5" fmla="*/ 11 h 17"/>
                    <a:gd name="T6" fmla="*/ 0 w 2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"/>
                    <a:gd name="T13" fmla="*/ 0 h 17"/>
                    <a:gd name="T14" fmla="*/ 28 w 2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" h="17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7" y="1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48"/>
                <p:cNvSpPr>
                  <a:spLocks/>
                </p:cNvSpPr>
                <p:nvPr/>
              </p:nvSpPr>
              <p:spPr bwMode="auto">
                <a:xfrm>
                  <a:off x="5211" y="132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4 w 17"/>
                    <a:gd name="T3" fmla="*/ 10 h 17"/>
                    <a:gd name="T4" fmla="*/ 16 w 17"/>
                    <a:gd name="T5" fmla="*/ 14 h 17"/>
                    <a:gd name="T6" fmla="*/ 4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4" y="10"/>
                      </a:lnTo>
                      <a:lnTo>
                        <a:pt x="16" y="14"/>
                      </a:lnTo>
                      <a:lnTo>
                        <a:pt x="4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49"/>
                <p:cNvSpPr>
                  <a:spLocks/>
                </p:cNvSpPr>
                <p:nvPr/>
              </p:nvSpPr>
              <p:spPr bwMode="auto">
                <a:xfrm>
                  <a:off x="5277" y="1323"/>
                  <a:ext cx="26" cy="18"/>
                </a:xfrm>
                <a:custGeom>
                  <a:avLst/>
                  <a:gdLst>
                    <a:gd name="T0" fmla="*/ 0 w 26"/>
                    <a:gd name="T1" fmla="*/ 0 h 18"/>
                    <a:gd name="T2" fmla="*/ 11 w 26"/>
                    <a:gd name="T3" fmla="*/ 1 h 18"/>
                    <a:gd name="T4" fmla="*/ 13 w 26"/>
                    <a:gd name="T5" fmla="*/ 3 h 18"/>
                    <a:gd name="T6" fmla="*/ 13 w 26"/>
                    <a:gd name="T7" fmla="*/ 8 h 18"/>
                    <a:gd name="T8" fmla="*/ 14 w 26"/>
                    <a:gd name="T9" fmla="*/ 14 h 18"/>
                    <a:gd name="T10" fmla="*/ 25 w 26"/>
                    <a:gd name="T11" fmla="*/ 17 h 18"/>
                    <a:gd name="T12" fmla="*/ 12 w 26"/>
                    <a:gd name="T13" fmla="*/ 16 h 18"/>
                    <a:gd name="T14" fmla="*/ 10 w 26"/>
                    <a:gd name="T15" fmla="*/ 5 h 18"/>
                    <a:gd name="T16" fmla="*/ 0 w 26"/>
                    <a:gd name="T17" fmla="*/ 0 h 1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6"/>
                    <a:gd name="T28" fmla="*/ 0 h 18"/>
                    <a:gd name="T29" fmla="*/ 26 w 26"/>
                    <a:gd name="T30" fmla="*/ 18 h 1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6" h="18">
                      <a:moveTo>
                        <a:pt x="0" y="0"/>
                      </a:moveTo>
                      <a:lnTo>
                        <a:pt x="11" y="1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14"/>
                      </a:lnTo>
                      <a:lnTo>
                        <a:pt x="25" y="17"/>
                      </a:lnTo>
                      <a:lnTo>
                        <a:pt x="12" y="16"/>
                      </a:lnTo>
                      <a:lnTo>
                        <a:pt x="10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50"/>
                <p:cNvSpPr>
                  <a:spLocks/>
                </p:cNvSpPr>
                <p:nvPr/>
              </p:nvSpPr>
              <p:spPr bwMode="auto">
                <a:xfrm>
                  <a:off x="5303" y="1361"/>
                  <a:ext cx="80" cy="27"/>
                </a:xfrm>
                <a:custGeom>
                  <a:avLst/>
                  <a:gdLst>
                    <a:gd name="T0" fmla="*/ 0 w 80"/>
                    <a:gd name="T1" fmla="*/ 0 h 27"/>
                    <a:gd name="T2" fmla="*/ 19 w 80"/>
                    <a:gd name="T3" fmla="*/ 1 h 27"/>
                    <a:gd name="T4" fmla="*/ 40 w 80"/>
                    <a:gd name="T5" fmla="*/ 8 h 27"/>
                    <a:gd name="T6" fmla="*/ 56 w 80"/>
                    <a:gd name="T7" fmla="*/ 8 h 27"/>
                    <a:gd name="T8" fmla="*/ 68 w 80"/>
                    <a:gd name="T9" fmla="*/ 12 h 27"/>
                    <a:gd name="T10" fmla="*/ 73 w 80"/>
                    <a:gd name="T11" fmla="*/ 21 h 27"/>
                    <a:gd name="T12" fmla="*/ 79 w 80"/>
                    <a:gd name="T13" fmla="*/ 26 h 27"/>
                    <a:gd name="T14" fmla="*/ 73 w 80"/>
                    <a:gd name="T15" fmla="*/ 24 h 27"/>
                    <a:gd name="T16" fmla="*/ 68 w 80"/>
                    <a:gd name="T17" fmla="*/ 14 h 27"/>
                    <a:gd name="T18" fmla="*/ 50 w 80"/>
                    <a:gd name="T19" fmla="*/ 10 h 27"/>
                    <a:gd name="T20" fmla="*/ 40 w 80"/>
                    <a:gd name="T21" fmla="*/ 10 h 27"/>
                    <a:gd name="T22" fmla="*/ 32 w 80"/>
                    <a:gd name="T23" fmla="*/ 8 h 27"/>
                    <a:gd name="T24" fmla="*/ 19 w 80"/>
                    <a:gd name="T25" fmla="*/ 3 h 27"/>
                    <a:gd name="T26" fmla="*/ 0 w 80"/>
                    <a:gd name="T27" fmla="*/ 0 h 2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0"/>
                    <a:gd name="T43" fmla="*/ 0 h 27"/>
                    <a:gd name="T44" fmla="*/ 80 w 80"/>
                    <a:gd name="T45" fmla="*/ 27 h 2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0" h="27">
                      <a:moveTo>
                        <a:pt x="0" y="0"/>
                      </a:moveTo>
                      <a:lnTo>
                        <a:pt x="19" y="1"/>
                      </a:lnTo>
                      <a:lnTo>
                        <a:pt x="40" y="8"/>
                      </a:lnTo>
                      <a:lnTo>
                        <a:pt x="56" y="8"/>
                      </a:lnTo>
                      <a:lnTo>
                        <a:pt x="68" y="12"/>
                      </a:lnTo>
                      <a:lnTo>
                        <a:pt x="73" y="21"/>
                      </a:lnTo>
                      <a:lnTo>
                        <a:pt x="79" y="26"/>
                      </a:lnTo>
                      <a:lnTo>
                        <a:pt x="73" y="24"/>
                      </a:lnTo>
                      <a:lnTo>
                        <a:pt x="68" y="14"/>
                      </a:lnTo>
                      <a:lnTo>
                        <a:pt x="50" y="10"/>
                      </a:lnTo>
                      <a:lnTo>
                        <a:pt x="40" y="10"/>
                      </a:lnTo>
                      <a:lnTo>
                        <a:pt x="32" y="8"/>
                      </a:lnTo>
                      <a:lnTo>
                        <a:pt x="19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51"/>
                <p:cNvSpPr>
                  <a:spLocks/>
                </p:cNvSpPr>
                <p:nvPr/>
              </p:nvSpPr>
              <p:spPr bwMode="auto">
                <a:xfrm>
                  <a:off x="5222" y="1021"/>
                  <a:ext cx="71" cy="98"/>
                </a:xfrm>
                <a:custGeom>
                  <a:avLst/>
                  <a:gdLst>
                    <a:gd name="T0" fmla="*/ 46 w 71"/>
                    <a:gd name="T1" fmla="*/ 3 h 98"/>
                    <a:gd name="T2" fmla="*/ 53 w 71"/>
                    <a:gd name="T3" fmla="*/ 8 h 98"/>
                    <a:gd name="T4" fmla="*/ 56 w 71"/>
                    <a:gd name="T5" fmla="*/ 16 h 98"/>
                    <a:gd name="T6" fmla="*/ 59 w 71"/>
                    <a:gd name="T7" fmla="*/ 23 h 98"/>
                    <a:gd name="T8" fmla="*/ 61 w 71"/>
                    <a:gd name="T9" fmla="*/ 27 h 98"/>
                    <a:gd name="T10" fmla="*/ 61 w 71"/>
                    <a:gd name="T11" fmla="*/ 31 h 98"/>
                    <a:gd name="T12" fmla="*/ 60 w 71"/>
                    <a:gd name="T13" fmla="*/ 36 h 98"/>
                    <a:gd name="T14" fmla="*/ 63 w 71"/>
                    <a:gd name="T15" fmla="*/ 40 h 98"/>
                    <a:gd name="T16" fmla="*/ 67 w 71"/>
                    <a:gd name="T17" fmla="*/ 50 h 98"/>
                    <a:gd name="T18" fmla="*/ 70 w 71"/>
                    <a:gd name="T19" fmla="*/ 56 h 98"/>
                    <a:gd name="T20" fmla="*/ 70 w 71"/>
                    <a:gd name="T21" fmla="*/ 57 h 98"/>
                    <a:gd name="T22" fmla="*/ 69 w 71"/>
                    <a:gd name="T23" fmla="*/ 60 h 98"/>
                    <a:gd name="T24" fmla="*/ 67 w 71"/>
                    <a:gd name="T25" fmla="*/ 60 h 98"/>
                    <a:gd name="T26" fmla="*/ 64 w 71"/>
                    <a:gd name="T27" fmla="*/ 60 h 98"/>
                    <a:gd name="T28" fmla="*/ 63 w 71"/>
                    <a:gd name="T29" fmla="*/ 61 h 98"/>
                    <a:gd name="T30" fmla="*/ 63 w 71"/>
                    <a:gd name="T31" fmla="*/ 65 h 98"/>
                    <a:gd name="T32" fmla="*/ 63 w 71"/>
                    <a:gd name="T33" fmla="*/ 70 h 98"/>
                    <a:gd name="T34" fmla="*/ 62 w 71"/>
                    <a:gd name="T35" fmla="*/ 72 h 98"/>
                    <a:gd name="T36" fmla="*/ 63 w 71"/>
                    <a:gd name="T37" fmla="*/ 76 h 98"/>
                    <a:gd name="T38" fmla="*/ 60 w 71"/>
                    <a:gd name="T39" fmla="*/ 79 h 98"/>
                    <a:gd name="T40" fmla="*/ 59 w 71"/>
                    <a:gd name="T41" fmla="*/ 85 h 98"/>
                    <a:gd name="T42" fmla="*/ 57 w 71"/>
                    <a:gd name="T43" fmla="*/ 87 h 98"/>
                    <a:gd name="T44" fmla="*/ 54 w 71"/>
                    <a:gd name="T45" fmla="*/ 87 h 98"/>
                    <a:gd name="T46" fmla="*/ 49 w 71"/>
                    <a:gd name="T47" fmla="*/ 86 h 98"/>
                    <a:gd name="T48" fmla="*/ 44 w 71"/>
                    <a:gd name="T49" fmla="*/ 85 h 98"/>
                    <a:gd name="T50" fmla="*/ 45 w 71"/>
                    <a:gd name="T51" fmla="*/ 97 h 98"/>
                    <a:gd name="T52" fmla="*/ 7 w 71"/>
                    <a:gd name="T53" fmla="*/ 81 h 98"/>
                    <a:gd name="T54" fmla="*/ 11 w 71"/>
                    <a:gd name="T55" fmla="*/ 72 h 98"/>
                    <a:gd name="T56" fmla="*/ 9 w 71"/>
                    <a:gd name="T57" fmla="*/ 65 h 98"/>
                    <a:gd name="T58" fmla="*/ 0 w 71"/>
                    <a:gd name="T59" fmla="*/ 52 h 98"/>
                    <a:gd name="T60" fmla="*/ 0 w 71"/>
                    <a:gd name="T61" fmla="*/ 18 h 98"/>
                    <a:gd name="T62" fmla="*/ 7 w 71"/>
                    <a:gd name="T63" fmla="*/ 9 h 98"/>
                    <a:gd name="T64" fmla="*/ 15 w 71"/>
                    <a:gd name="T65" fmla="*/ 4 h 98"/>
                    <a:gd name="T66" fmla="*/ 24 w 71"/>
                    <a:gd name="T67" fmla="*/ 0 h 98"/>
                    <a:gd name="T68" fmla="*/ 36 w 71"/>
                    <a:gd name="T69" fmla="*/ 2 h 98"/>
                    <a:gd name="T70" fmla="*/ 46 w 71"/>
                    <a:gd name="T71" fmla="*/ 3 h 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1"/>
                    <a:gd name="T109" fmla="*/ 0 h 98"/>
                    <a:gd name="T110" fmla="*/ 71 w 71"/>
                    <a:gd name="T111" fmla="*/ 98 h 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1" h="98">
                      <a:moveTo>
                        <a:pt x="46" y="3"/>
                      </a:moveTo>
                      <a:lnTo>
                        <a:pt x="53" y="8"/>
                      </a:lnTo>
                      <a:lnTo>
                        <a:pt x="56" y="16"/>
                      </a:lnTo>
                      <a:lnTo>
                        <a:pt x="59" y="23"/>
                      </a:lnTo>
                      <a:lnTo>
                        <a:pt x="61" y="27"/>
                      </a:lnTo>
                      <a:lnTo>
                        <a:pt x="61" y="31"/>
                      </a:lnTo>
                      <a:lnTo>
                        <a:pt x="60" y="36"/>
                      </a:lnTo>
                      <a:lnTo>
                        <a:pt x="63" y="40"/>
                      </a:lnTo>
                      <a:lnTo>
                        <a:pt x="67" y="50"/>
                      </a:lnTo>
                      <a:lnTo>
                        <a:pt x="70" y="56"/>
                      </a:lnTo>
                      <a:lnTo>
                        <a:pt x="70" y="57"/>
                      </a:lnTo>
                      <a:lnTo>
                        <a:pt x="69" y="60"/>
                      </a:lnTo>
                      <a:lnTo>
                        <a:pt x="67" y="60"/>
                      </a:lnTo>
                      <a:lnTo>
                        <a:pt x="64" y="60"/>
                      </a:lnTo>
                      <a:lnTo>
                        <a:pt x="63" y="61"/>
                      </a:lnTo>
                      <a:lnTo>
                        <a:pt x="63" y="65"/>
                      </a:lnTo>
                      <a:lnTo>
                        <a:pt x="63" y="70"/>
                      </a:lnTo>
                      <a:lnTo>
                        <a:pt x="62" y="72"/>
                      </a:lnTo>
                      <a:lnTo>
                        <a:pt x="63" y="76"/>
                      </a:lnTo>
                      <a:lnTo>
                        <a:pt x="60" y="79"/>
                      </a:lnTo>
                      <a:lnTo>
                        <a:pt x="59" y="85"/>
                      </a:lnTo>
                      <a:lnTo>
                        <a:pt x="57" y="87"/>
                      </a:lnTo>
                      <a:lnTo>
                        <a:pt x="54" y="87"/>
                      </a:lnTo>
                      <a:lnTo>
                        <a:pt x="49" y="86"/>
                      </a:lnTo>
                      <a:lnTo>
                        <a:pt x="44" y="85"/>
                      </a:lnTo>
                      <a:lnTo>
                        <a:pt x="45" y="97"/>
                      </a:lnTo>
                      <a:lnTo>
                        <a:pt x="7" y="81"/>
                      </a:lnTo>
                      <a:lnTo>
                        <a:pt x="11" y="72"/>
                      </a:lnTo>
                      <a:lnTo>
                        <a:pt x="9" y="65"/>
                      </a:lnTo>
                      <a:lnTo>
                        <a:pt x="0" y="52"/>
                      </a:lnTo>
                      <a:lnTo>
                        <a:pt x="0" y="18"/>
                      </a:lnTo>
                      <a:lnTo>
                        <a:pt x="7" y="9"/>
                      </a:lnTo>
                      <a:lnTo>
                        <a:pt x="15" y="4"/>
                      </a:lnTo>
                      <a:lnTo>
                        <a:pt x="24" y="0"/>
                      </a:lnTo>
                      <a:lnTo>
                        <a:pt x="36" y="2"/>
                      </a:lnTo>
                      <a:lnTo>
                        <a:pt x="46" y="3"/>
                      </a:lnTo>
                    </a:path>
                  </a:pathLst>
                </a:custGeom>
                <a:solidFill>
                  <a:srgbClr val="FFC080"/>
                </a:solidFill>
                <a:ln w="12700" cap="rnd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52"/>
                <p:cNvSpPr>
                  <a:spLocks/>
                </p:cNvSpPr>
                <p:nvPr/>
              </p:nvSpPr>
              <p:spPr bwMode="auto">
                <a:xfrm>
                  <a:off x="5284" y="1079"/>
                  <a:ext cx="17" cy="17"/>
                </a:xfrm>
                <a:custGeom>
                  <a:avLst/>
                  <a:gdLst>
                    <a:gd name="T0" fmla="*/ 16 w 17"/>
                    <a:gd name="T1" fmla="*/ 16 h 17"/>
                    <a:gd name="T2" fmla="*/ 12 w 17"/>
                    <a:gd name="T3" fmla="*/ 16 h 17"/>
                    <a:gd name="T4" fmla="*/ 3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3 w 17"/>
                    <a:gd name="T11" fmla="*/ 0 h 17"/>
                    <a:gd name="T12" fmla="*/ 16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16" y="16"/>
                      </a:moveTo>
                      <a:lnTo>
                        <a:pt x="12" y="16"/>
                      </a:lnTo>
                      <a:lnTo>
                        <a:pt x="3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16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53"/>
                <p:cNvSpPr>
                  <a:spLocks/>
                </p:cNvSpPr>
                <p:nvPr/>
              </p:nvSpPr>
              <p:spPr bwMode="auto">
                <a:xfrm>
                  <a:off x="5283" y="107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8 w 17"/>
                    <a:gd name="T3" fmla="*/ 6 h 17"/>
                    <a:gd name="T4" fmla="*/ 8 w 17"/>
                    <a:gd name="T5" fmla="*/ 9 h 17"/>
                    <a:gd name="T6" fmla="*/ 0 w 17"/>
                    <a:gd name="T7" fmla="*/ 16 h 17"/>
                    <a:gd name="T8" fmla="*/ 0 w 17"/>
                    <a:gd name="T9" fmla="*/ 6 h 17"/>
                    <a:gd name="T10" fmla="*/ 0 w 17"/>
                    <a:gd name="T11" fmla="*/ 3 h 17"/>
                    <a:gd name="T12" fmla="*/ 16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16" y="0"/>
                      </a:moveTo>
                      <a:lnTo>
                        <a:pt x="8" y="6"/>
                      </a:lnTo>
                      <a:lnTo>
                        <a:pt x="8" y="9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54"/>
                <p:cNvSpPr>
                  <a:spLocks/>
                </p:cNvSpPr>
                <p:nvPr/>
              </p:nvSpPr>
              <p:spPr bwMode="auto">
                <a:xfrm>
                  <a:off x="5280" y="106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0 h 17"/>
                    <a:gd name="T4" fmla="*/ 16 w 17"/>
                    <a:gd name="T5" fmla="*/ 16 h 17"/>
                    <a:gd name="T6" fmla="*/ 8 w 17"/>
                    <a:gd name="T7" fmla="*/ 12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16" y="16"/>
                      </a:lnTo>
                      <a:lnTo>
                        <a:pt x="8" y="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55"/>
                <p:cNvSpPr>
                  <a:spLocks/>
                </p:cNvSpPr>
                <p:nvPr/>
              </p:nvSpPr>
              <p:spPr bwMode="auto">
                <a:xfrm>
                  <a:off x="5272" y="1057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3 w 17"/>
                    <a:gd name="T3" fmla="*/ 9 h 17"/>
                    <a:gd name="T4" fmla="*/ 13 w 17"/>
                    <a:gd name="T5" fmla="*/ 11 h 17"/>
                    <a:gd name="T6" fmla="*/ 13 w 17"/>
                    <a:gd name="T7" fmla="*/ 13 h 17"/>
                    <a:gd name="T8" fmla="*/ 14 w 17"/>
                    <a:gd name="T9" fmla="*/ 16 h 17"/>
                    <a:gd name="T10" fmla="*/ 11 w 17"/>
                    <a:gd name="T11" fmla="*/ 11 h 17"/>
                    <a:gd name="T12" fmla="*/ 8 w 17"/>
                    <a:gd name="T13" fmla="*/ 11 h 17"/>
                    <a:gd name="T14" fmla="*/ 5 w 17"/>
                    <a:gd name="T15" fmla="*/ 9 h 17"/>
                    <a:gd name="T16" fmla="*/ 0 w 17"/>
                    <a:gd name="T17" fmla="*/ 9 h 17"/>
                    <a:gd name="T18" fmla="*/ 5 w 17"/>
                    <a:gd name="T19" fmla="*/ 2 h 17"/>
                    <a:gd name="T20" fmla="*/ 16 w 17"/>
                    <a:gd name="T21" fmla="*/ 0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17"/>
                    <a:gd name="T35" fmla="*/ 17 w 17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17">
                      <a:moveTo>
                        <a:pt x="16" y="0"/>
                      </a:moveTo>
                      <a:lnTo>
                        <a:pt x="13" y="9"/>
                      </a:lnTo>
                      <a:lnTo>
                        <a:pt x="13" y="11"/>
                      </a:lnTo>
                      <a:lnTo>
                        <a:pt x="13" y="13"/>
                      </a:lnTo>
                      <a:lnTo>
                        <a:pt x="14" y="16"/>
                      </a:lnTo>
                      <a:lnTo>
                        <a:pt x="11" y="11"/>
                      </a:lnTo>
                      <a:lnTo>
                        <a:pt x="8" y="11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56"/>
                <p:cNvSpPr>
                  <a:spLocks/>
                </p:cNvSpPr>
                <p:nvPr/>
              </p:nvSpPr>
              <p:spPr bwMode="auto">
                <a:xfrm>
                  <a:off x="5269" y="1048"/>
                  <a:ext cx="17" cy="17"/>
                </a:xfrm>
                <a:custGeom>
                  <a:avLst/>
                  <a:gdLst>
                    <a:gd name="T0" fmla="*/ 16 w 17"/>
                    <a:gd name="T1" fmla="*/ 9 h 17"/>
                    <a:gd name="T2" fmla="*/ 15 w 17"/>
                    <a:gd name="T3" fmla="*/ 13 h 17"/>
                    <a:gd name="T4" fmla="*/ 13 w 17"/>
                    <a:gd name="T5" fmla="*/ 16 h 17"/>
                    <a:gd name="T6" fmla="*/ 10 w 17"/>
                    <a:gd name="T7" fmla="*/ 11 h 17"/>
                    <a:gd name="T8" fmla="*/ 8 w 17"/>
                    <a:gd name="T9" fmla="*/ 9 h 17"/>
                    <a:gd name="T10" fmla="*/ 1 w 17"/>
                    <a:gd name="T11" fmla="*/ 9 h 17"/>
                    <a:gd name="T12" fmla="*/ 0 w 17"/>
                    <a:gd name="T13" fmla="*/ 9 h 17"/>
                    <a:gd name="T14" fmla="*/ 3 w 17"/>
                    <a:gd name="T15" fmla="*/ 4 h 17"/>
                    <a:gd name="T16" fmla="*/ 6 w 17"/>
                    <a:gd name="T17" fmla="*/ 2 h 17"/>
                    <a:gd name="T18" fmla="*/ 6 w 17"/>
                    <a:gd name="T19" fmla="*/ 0 h 17"/>
                    <a:gd name="T20" fmla="*/ 8 w 17"/>
                    <a:gd name="T21" fmla="*/ 4 h 17"/>
                    <a:gd name="T22" fmla="*/ 8 w 17"/>
                    <a:gd name="T23" fmla="*/ 2 h 17"/>
                    <a:gd name="T24" fmla="*/ 10 w 17"/>
                    <a:gd name="T25" fmla="*/ 4 h 17"/>
                    <a:gd name="T26" fmla="*/ 13 w 17"/>
                    <a:gd name="T27" fmla="*/ 4 h 17"/>
                    <a:gd name="T28" fmla="*/ 16 w 17"/>
                    <a:gd name="T29" fmla="*/ 9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16" y="9"/>
                      </a:moveTo>
                      <a:lnTo>
                        <a:pt x="15" y="13"/>
                      </a:lnTo>
                      <a:lnTo>
                        <a:pt x="13" y="16"/>
                      </a:lnTo>
                      <a:lnTo>
                        <a:pt x="10" y="11"/>
                      </a:lnTo>
                      <a:lnTo>
                        <a:pt x="8" y="9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8" y="2"/>
                      </a:lnTo>
                      <a:lnTo>
                        <a:pt x="10" y="4"/>
                      </a:lnTo>
                      <a:lnTo>
                        <a:pt x="13" y="4"/>
                      </a:lnTo>
                      <a:lnTo>
                        <a:pt x="16" y="9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57"/>
                <p:cNvSpPr>
                  <a:spLocks/>
                </p:cNvSpPr>
                <p:nvPr/>
              </p:nvSpPr>
              <p:spPr bwMode="auto">
                <a:xfrm>
                  <a:off x="5246" y="1056"/>
                  <a:ext cx="17" cy="20"/>
                </a:xfrm>
                <a:custGeom>
                  <a:avLst/>
                  <a:gdLst>
                    <a:gd name="T0" fmla="*/ 16 w 17"/>
                    <a:gd name="T1" fmla="*/ 3 h 20"/>
                    <a:gd name="T2" fmla="*/ 10 w 17"/>
                    <a:gd name="T3" fmla="*/ 1 h 20"/>
                    <a:gd name="T4" fmla="*/ 5 w 17"/>
                    <a:gd name="T5" fmla="*/ 2 h 20"/>
                    <a:gd name="T6" fmla="*/ 2 w 17"/>
                    <a:gd name="T7" fmla="*/ 5 h 20"/>
                    <a:gd name="T8" fmla="*/ 1 w 17"/>
                    <a:gd name="T9" fmla="*/ 9 h 20"/>
                    <a:gd name="T10" fmla="*/ 2 w 17"/>
                    <a:gd name="T11" fmla="*/ 12 h 20"/>
                    <a:gd name="T12" fmla="*/ 4 w 17"/>
                    <a:gd name="T13" fmla="*/ 15 h 20"/>
                    <a:gd name="T14" fmla="*/ 7 w 17"/>
                    <a:gd name="T15" fmla="*/ 11 h 20"/>
                    <a:gd name="T16" fmla="*/ 10 w 17"/>
                    <a:gd name="T17" fmla="*/ 8 h 20"/>
                    <a:gd name="T18" fmla="*/ 14 w 17"/>
                    <a:gd name="T19" fmla="*/ 7 h 20"/>
                    <a:gd name="T20" fmla="*/ 10 w 17"/>
                    <a:gd name="T21" fmla="*/ 10 h 20"/>
                    <a:gd name="T22" fmla="*/ 5 w 17"/>
                    <a:gd name="T23" fmla="*/ 13 h 20"/>
                    <a:gd name="T24" fmla="*/ 5 w 17"/>
                    <a:gd name="T25" fmla="*/ 15 h 20"/>
                    <a:gd name="T26" fmla="*/ 7 w 17"/>
                    <a:gd name="T27" fmla="*/ 18 h 20"/>
                    <a:gd name="T28" fmla="*/ 10 w 17"/>
                    <a:gd name="T29" fmla="*/ 19 h 20"/>
                    <a:gd name="T30" fmla="*/ 4 w 17"/>
                    <a:gd name="T31" fmla="*/ 18 h 20"/>
                    <a:gd name="T32" fmla="*/ 0 w 17"/>
                    <a:gd name="T33" fmla="*/ 14 h 20"/>
                    <a:gd name="T34" fmla="*/ 0 w 17"/>
                    <a:gd name="T35" fmla="*/ 8 h 20"/>
                    <a:gd name="T36" fmla="*/ 0 w 17"/>
                    <a:gd name="T37" fmla="*/ 3 h 20"/>
                    <a:gd name="T38" fmla="*/ 4 w 17"/>
                    <a:gd name="T39" fmla="*/ 0 h 20"/>
                    <a:gd name="T40" fmla="*/ 8 w 17"/>
                    <a:gd name="T41" fmla="*/ 0 h 20"/>
                    <a:gd name="T42" fmla="*/ 13 w 17"/>
                    <a:gd name="T43" fmla="*/ 0 h 20"/>
                    <a:gd name="T44" fmla="*/ 16 w 17"/>
                    <a:gd name="T45" fmla="*/ 3 h 2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7"/>
                    <a:gd name="T70" fmla="*/ 0 h 20"/>
                    <a:gd name="T71" fmla="*/ 17 w 17"/>
                    <a:gd name="T72" fmla="*/ 20 h 2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7" h="20">
                      <a:moveTo>
                        <a:pt x="16" y="3"/>
                      </a:moveTo>
                      <a:lnTo>
                        <a:pt x="10" y="1"/>
                      </a:lnTo>
                      <a:lnTo>
                        <a:pt x="5" y="2"/>
                      </a:lnTo>
                      <a:lnTo>
                        <a:pt x="2" y="5"/>
                      </a:lnTo>
                      <a:lnTo>
                        <a:pt x="1" y="9"/>
                      </a:lnTo>
                      <a:lnTo>
                        <a:pt x="2" y="12"/>
                      </a:lnTo>
                      <a:lnTo>
                        <a:pt x="4" y="15"/>
                      </a:lnTo>
                      <a:lnTo>
                        <a:pt x="7" y="11"/>
                      </a:lnTo>
                      <a:lnTo>
                        <a:pt x="10" y="8"/>
                      </a:lnTo>
                      <a:lnTo>
                        <a:pt x="14" y="7"/>
                      </a:lnTo>
                      <a:lnTo>
                        <a:pt x="10" y="10"/>
                      </a:lnTo>
                      <a:lnTo>
                        <a:pt x="5" y="13"/>
                      </a:lnTo>
                      <a:lnTo>
                        <a:pt x="5" y="15"/>
                      </a:lnTo>
                      <a:lnTo>
                        <a:pt x="7" y="18"/>
                      </a:lnTo>
                      <a:lnTo>
                        <a:pt x="10" y="19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3" y="0"/>
                      </a:lnTo>
                      <a:lnTo>
                        <a:pt x="16" y="3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58"/>
                <p:cNvSpPr>
                  <a:spLocks/>
                </p:cNvSpPr>
                <p:nvPr/>
              </p:nvSpPr>
              <p:spPr bwMode="auto">
                <a:xfrm>
                  <a:off x="5243" y="1052"/>
                  <a:ext cx="17" cy="27"/>
                </a:xfrm>
                <a:custGeom>
                  <a:avLst/>
                  <a:gdLst>
                    <a:gd name="T0" fmla="*/ 16 w 17"/>
                    <a:gd name="T1" fmla="*/ 6 h 27"/>
                    <a:gd name="T2" fmla="*/ 13 w 17"/>
                    <a:gd name="T3" fmla="*/ 2 h 27"/>
                    <a:gd name="T4" fmla="*/ 9 w 17"/>
                    <a:gd name="T5" fmla="*/ 1 h 27"/>
                    <a:gd name="T6" fmla="*/ 4 w 17"/>
                    <a:gd name="T7" fmla="*/ 2 h 27"/>
                    <a:gd name="T8" fmla="*/ 2 w 17"/>
                    <a:gd name="T9" fmla="*/ 4 h 27"/>
                    <a:gd name="T10" fmla="*/ 1 w 17"/>
                    <a:gd name="T11" fmla="*/ 8 h 27"/>
                    <a:gd name="T12" fmla="*/ 1 w 17"/>
                    <a:gd name="T13" fmla="*/ 11 h 27"/>
                    <a:gd name="T14" fmla="*/ 2 w 17"/>
                    <a:gd name="T15" fmla="*/ 13 h 27"/>
                    <a:gd name="T16" fmla="*/ 2 w 17"/>
                    <a:gd name="T17" fmla="*/ 17 h 27"/>
                    <a:gd name="T18" fmla="*/ 2 w 17"/>
                    <a:gd name="T19" fmla="*/ 21 h 27"/>
                    <a:gd name="T20" fmla="*/ 6 w 17"/>
                    <a:gd name="T21" fmla="*/ 24 h 27"/>
                    <a:gd name="T22" fmla="*/ 8 w 17"/>
                    <a:gd name="T23" fmla="*/ 24 h 27"/>
                    <a:gd name="T24" fmla="*/ 10 w 17"/>
                    <a:gd name="T25" fmla="*/ 24 h 27"/>
                    <a:gd name="T26" fmla="*/ 10 w 17"/>
                    <a:gd name="T27" fmla="*/ 25 h 27"/>
                    <a:gd name="T28" fmla="*/ 8 w 17"/>
                    <a:gd name="T29" fmla="*/ 26 h 27"/>
                    <a:gd name="T30" fmla="*/ 6 w 17"/>
                    <a:gd name="T31" fmla="*/ 26 h 27"/>
                    <a:gd name="T32" fmla="*/ 3 w 17"/>
                    <a:gd name="T33" fmla="*/ 25 h 27"/>
                    <a:gd name="T34" fmla="*/ 1 w 17"/>
                    <a:gd name="T35" fmla="*/ 21 h 27"/>
                    <a:gd name="T36" fmla="*/ 0 w 17"/>
                    <a:gd name="T37" fmla="*/ 14 h 27"/>
                    <a:gd name="T38" fmla="*/ 0 w 17"/>
                    <a:gd name="T39" fmla="*/ 10 h 27"/>
                    <a:gd name="T40" fmla="*/ 0 w 17"/>
                    <a:gd name="T41" fmla="*/ 7 h 27"/>
                    <a:gd name="T42" fmla="*/ 1 w 17"/>
                    <a:gd name="T43" fmla="*/ 4 h 27"/>
                    <a:gd name="T44" fmla="*/ 3 w 17"/>
                    <a:gd name="T45" fmla="*/ 1 h 27"/>
                    <a:gd name="T46" fmla="*/ 7 w 17"/>
                    <a:gd name="T47" fmla="*/ 0 h 27"/>
                    <a:gd name="T48" fmla="*/ 13 w 17"/>
                    <a:gd name="T49" fmla="*/ 0 h 27"/>
                    <a:gd name="T50" fmla="*/ 15 w 17"/>
                    <a:gd name="T51" fmla="*/ 2 h 27"/>
                    <a:gd name="T52" fmla="*/ 16 w 17"/>
                    <a:gd name="T53" fmla="*/ 6 h 2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7"/>
                    <a:gd name="T82" fmla="*/ 0 h 27"/>
                    <a:gd name="T83" fmla="*/ 17 w 17"/>
                    <a:gd name="T84" fmla="*/ 27 h 2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7" h="27">
                      <a:moveTo>
                        <a:pt x="16" y="6"/>
                      </a:moveTo>
                      <a:lnTo>
                        <a:pt x="13" y="2"/>
                      </a:lnTo>
                      <a:lnTo>
                        <a:pt x="9" y="1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1" y="8"/>
                      </a:lnTo>
                      <a:lnTo>
                        <a:pt x="1" y="11"/>
                      </a:lnTo>
                      <a:lnTo>
                        <a:pt x="2" y="13"/>
                      </a:lnTo>
                      <a:lnTo>
                        <a:pt x="2" y="17"/>
                      </a:lnTo>
                      <a:lnTo>
                        <a:pt x="2" y="21"/>
                      </a:lnTo>
                      <a:lnTo>
                        <a:pt x="6" y="24"/>
                      </a:lnTo>
                      <a:lnTo>
                        <a:pt x="8" y="24"/>
                      </a:lnTo>
                      <a:lnTo>
                        <a:pt x="10" y="24"/>
                      </a:lnTo>
                      <a:lnTo>
                        <a:pt x="10" y="25"/>
                      </a:lnTo>
                      <a:lnTo>
                        <a:pt x="8" y="26"/>
                      </a:lnTo>
                      <a:lnTo>
                        <a:pt x="6" y="26"/>
                      </a:lnTo>
                      <a:lnTo>
                        <a:pt x="3" y="25"/>
                      </a:lnTo>
                      <a:lnTo>
                        <a:pt x="1" y="21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7"/>
                      </a:lnTo>
                      <a:lnTo>
                        <a:pt x="1" y="4"/>
                      </a:lnTo>
                      <a:lnTo>
                        <a:pt x="3" y="1"/>
                      </a:lnTo>
                      <a:lnTo>
                        <a:pt x="7" y="0"/>
                      </a:lnTo>
                      <a:lnTo>
                        <a:pt x="13" y="0"/>
                      </a:lnTo>
                      <a:lnTo>
                        <a:pt x="15" y="2"/>
                      </a:lnTo>
                      <a:lnTo>
                        <a:pt x="16" y="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59"/>
                <p:cNvSpPr>
                  <a:spLocks/>
                </p:cNvSpPr>
                <p:nvPr/>
              </p:nvSpPr>
              <p:spPr bwMode="auto">
                <a:xfrm>
                  <a:off x="5251" y="1080"/>
                  <a:ext cx="17" cy="23"/>
                </a:xfrm>
                <a:custGeom>
                  <a:avLst/>
                  <a:gdLst>
                    <a:gd name="T0" fmla="*/ 0 w 17"/>
                    <a:gd name="T1" fmla="*/ 0 h 23"/>
                    <a:gd name="T2" fmla="*/ 2 w 17"/>
                    <a:gd name="T3" fmla="*/ 4 h 23"/>
                    <a:gd name="T4" fmla="*/ 5 w 17"/>
                    <a:gd name="T5" fmla="*/ 9 h 23"/>
                    <a:gd name="T6" fmla="*/ 8 w 17"/>
                    <a:gd name="T7" fmla="*/ 13 h 23"/>
                    <a:gd name="T8" fmla="*/ 13 w 17"/>
                    <a:gd name="T9" fmla="*/ 19 h 23"/>
                    <a:gd name="T10" fmla="*/ 16 w 17"/>
                    <a:gd name="T11" fmla="*/ 22 h 23"/>
                    <a:gd name="T12" fmla="*/ 10 w 17"/>
                    <a:gd name="T13" fmla="*/ 19 h 23"/>
                    <a:gd name="T14" fmla="*/ 6 w 17"/>
                    <a:gd name="T15" fmla="*/ 13 h 23"/>
                    <a:gd name="T16" fmla="*/ 2 w 17"/>
                    <a:gd name="T17" fmla="*/ 8 h 23"/>
                    <a:gd name="T18" fmla="*/ 0 w 17"/>
                    <a:gd name="T19" fmla="*/ 0 h 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23"/>
                    <a:gd name="T32" fmla="*/ 17 w 17"/>
                    <a:gd name="T33" fmla="*/ 23 h 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23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5" y="9"/>
                      </a:lnTo>
                      <a:lnTo>
                        <a:pt x="8" y="13"/>
                      </a:lnTo>
                      <a:lnTo>
                        <a:pt x="13" y="19"/>
                      </a:lnTo>
                      <a:lnTo>
                        <a:pt x="16" y="22"/>
                      </a:lnTo>
                      <a:lnTo>
                        <a:pt x="10" y="19"/>
                      </a:lnTo>
                      <a:lnTo>
                        <a:pt x="6" y="13"/>
                      </a:lnTo>
                      <a:lnTo>
                        <a:pt x="2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60"/>
                <p:cNvSpPr>
                  <a:spLocks/>
                </p:cNvSpPr>
                <p:nvPr/>
              </p:nvSpPr>
              <p:spPr bwMode="auto">
                <a:xfrm>
                  <a:off x="5217" y="1008"/>
                  <a:ext cx="64" cy="80"/>
                </a:xfrm>
                <a:custGeom>
                  <a:avLst/>
                  <a:gdLst>
                    <a:gd name="T0" fmla="*/ 58 w 64"/>
                    <a:gd name="T1" fmla="*/ 22 h 80"/>
                    <a:gd name="T2" fmla="*/ 48 w 64"/>
                    <a:gd name="T3" fmla="*/ 20 h 80"/>
                    <a:gd name="T4" fmla="*/ 42 w 64"/>
                    <a:gd name="T5" fmla="*/ 22 h 80"/>
                    <a:gd name="T6" fmla="*/ 38 w 64"/>
                    <a:gd name="T7" fmla="*/ 27 h 80"/>
                    <a:gd name="T8" fmla="*/ 40 w 64"/>
                    <a:gd name="T9" fmla="*/ 34 h 80"/>
                    <a:gd name="T10" fmla="*/ 43 w 64"/>
                    <a:gd name="T11" fmla="*/ 37 h 80"/>
                    <a:gd name="T12" fmla="*/ 44 w 64"/>
                    <a:gd name="T13" fmla="*/ 43 h 80"/>
                    <a:gd name="T14" fmla="*/ 42 w 64"/>
                    <a:gd name="T15" fmla="*/ 47 h 80"/>
                    <a:gd name="T16" fmla="*/ 44 w 64"/>
                    <a:gd name="T17" fmla="*/ 53 h 80"/>
                    <a:gd name="T18" fmla="*/ 40 w 64"/>
                    <a:gd name="T19" fmla="*/ 53 h 80"/>
                    <a:gd name="T20" fmla="*/ 39 w 64"/>
                    <a:gd name="T21" fmla="*/ 46 h 80"/>
                    <a:gd name="T22" fmla="*/ 36 w 64"/>
                    <a:gd name="T23" fmla="*/ 43 h 80"/>
                    <a:gd name="T24" fmla="*/ 31 w 64"/>
                    <a:gd name="T25" fmla="*/ 43 h 80"/>
                    <a:gd name="T26" fmla="*/ 27 w 64"/>
                    <a:gd name="T27" fmla="*/ 45 h 80"/>
                    <a:gd name="T28" fmla="*/ 26 w 64"/>
                    <a:gd name="T29" fmla="*/ 49 h 80"/>
                    <a:gd name="T30" fmla="*/ 25 w 64"/>
                    <a:gd name="T31" fmla="*/ 56 h 80"/>
                    <a:gd name="T32" fmla="*/ 26 w 64"/>
                    <a:gd name="T33" fmla="*/ 60 h 80"/>
                    <a:gd name="T34" fmla="*/ 26 w 64"/>
                    <a:gd name="T35" fmla="*/ 64 h 80"/>
                    <a:gd name="T36" fmla="*/ 25 w 64"/>
                    <a:gd name="T37" fmla="*/ 68 h 80"/>
                    <a:gd name="T38" fmla="*/ 22 w 64"/>
                    <a:gd name="T39" fmla="*/ 72 h 80"/>
                    <a:gd name="T40" fmla="*/ 20 w 64"/>
                    <a:gd name="T41" fmla="*/ 75 h 80"/>
                    <a:gd name="T42" fmla="*/ 15 w 64"/>
                    <a:gd name="T43" fmla="*/ 79 h 80"/>
                    <a:gd name="T44" fmla="*/ 4 w 64"/>
                    <a:gd name="T45" fmla="*/ 65 h 80"/>
                    <a:gd name="T46" fmla="*/ 2 w 64"/>
                    <a:gd name="T47" fmla="*/ 55 h 80"/>
                    <a:gd name="T48" fmla="*/ 0 w 64"/>
                    <a:gd name="T49" fmla="*/ 37 h 80"/>
                    <a:gd name="T50" fmla="*/ 0 w 64"/>
                    <a:gd name="T51" fmla="*/ 25 h 80"/>
                    <a:gd name="T52" fmla="*/ 1 w 64"/>
                    <a:gd name="T53" fmla="*/ 13 h 80"/>
                    <a:gd name="T54" fmla="*/ 4 w 64"/>
                    <a:gd name="T55" fmla="*/ 7 h 80"/>
                    <a:gd name="T56" fmla="*/ 10 w 64"/>
                    <a:gd name="T57" fmla="*/ 2 h 80"/>
                    <a:gd name="T58" fmla="*/ 15 w 64"/>
                    <a:gd name="T59" fmla="*/ 0 h 80"/>
                    <a:gd name="T60" fmla="*/ 27 w 64"/>
                    <a:gd name="T61" fmla="*/ 0 h 80"/>
                    <a:gd name="T62" fmla="*/ 37 w 64"/>
                    <a:gd name="T63" fmla="*/ 0 h 80"/>
                    <a:gd name="T64" fmla="*/ 50 w 64"/>
                    <a:gd name="T65" fmla="*/ 3 h 80"/>
                    <a:gd name="T66" fmla="*/ 56 w 64"/>
                    <a:gd name="T67" fmla="*/ 7 h 80"/>
                    <a:gd name="T68" fmla="*/ 59 w 64"/>
                    <a:gd name="T69" fmla="*/ 11 h 80"/>
                    <a:gd name="T70" fmla="*/ 63 w 64"/>
                    <a:gd name="T71" fmla="*/ 16 h 80"/>
                    <a:gd name="T72" fmla="*/ 62 w 64"/>
                    <a:gd name="T73" fmla="*/ 19 h 80"/>
                    <a:gd name="T74" fmla="*/ 58 w 64"/>
                    <a:gd name="T75" fmla="*/ 22 h 8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4"/>
                    <a:gd name="T115" fmla="*/ 0 h 80"/>
                    <a:gd name="T116" fmla="*/ 64 w 64"/>
                    <a:gd name="T117" fmla="*/ 80 h 8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4" h="80">
                      <a:moveTo>
                        <a:pt x="58" y="22"/>
                      </a:moveTo>
                      <a:lnTo>
                        <a:pt x="48" y="20"/>
                      </a:lnTo>
                      <a:lnTo>
                        <a:pt x="42" y="22"/>
                      </a:lnTo>
                      <a:lnTo>
                        <a:pt x="38" y="27"/>
                      </a:lnTo>
                      <a:lnTo>
                        <a:pt x="40" y="34"/>
                      </a:lnTo>
                      <a:lnTo>
                        <a:pt x="43" y="37"/>
                      </a:lnTo>
                      <a:lnTo>
                        <a:pt x="44" y="43"/>
                      </a:lnTo>
                      <a:lnTo>
                        <a:pt x="42" y="47"/>
                      </a:lnTo>
                      <a:lnTo>
                        <a:pt x="44" y="53"/>
                      </a:lnTo>
                      <a:lnTo>
                        <a:pt x="40" y="53"/>
                      </a:lnTo>
                      <a:lnTo>
                        <a:pt x="39" y="46"/>
                      </a:lnTo>
                      <a:lnTo>
                        <a:pt x="36" y="43"/>
                      </a:lnTo>
                      <a:lnTo>
                        <a:pt x="31" y="43"/>
                      </a:lnTo>
                      <a:lnTo>
                        <a:pt x="27" y="45"/>
                      </a:lnTo>
                      <a:lnTo>
                        <a:pt x="26" y="49"/>
                      </a:lnTo>
                      <a:lnTo>
                        <a:pt x="25" y="56"/>
                      </a:lnTo>
                      <a:lnTo>
                        <a:pt x="26" y="60"/>
                      </a:lnTo>
                      <a:lnTo>
                        <a:pt x="26" y="64"/>
                      </a:lnTo>
                      <a:lnTo>
                        <a:pt x="25" y="68"/>
                      </a:lnTo>
                      <a:lnTo>
                        <a:pt x="22" y="72"/>
                      </a:lnTo>
                      <a:lnTo>
                        <a:pt x="20" y="75"/>
                      </a:lnTo>
                      <a:lnTo>
                        <a:pt x="15" y="79"/>
                      </a:lnTo>
                      <a:lnTo>
                        <a:pt x="4" y="65"/>
                      </a:lnTo>
                      <a:lnTo>
                        <a:pt x="2" y="55"/>
                      </a:lnTo>
                      <a:lnTo>
                        <a:pt x="0" y="37"/>
                      </a:lnTo>
                      <a:lnTo>
                        <a:pt x="0" y="25"/>
                      </a:lnTo>
                      <a:lnTo>
                        <a:pt x="1" y="13"/>
                      </a:lnTo>
                      <a:lnTo>
                        <a:pt x="4" y="7"/>
                      </a:lnTo>
                      <a:lnTo>
                        <a:pt x="10" y="2"/>
                      </a:lnTo>
                      <a:lnTo>
                        <a:pt x="15" y="0"/>
                      </a:lnTo>
                      <a:lnTo>
                        <a:pt x="27" y="0"/>
                      </a:lnTo>
                      <a:lnTo>
                        <a:pt x="37" y="0"/>
                      </a:lnTo>
                      <a:lnTo>
                        <a:pt x="50" y="3"/>
                      </a:lnTo>
                      <a:lnTo>
                        <a:pt x="56" y="7"/>
                      </a:lnTo>
                      <a:lnTo>
                        <a:pt x="59" y="11"/>
                      </a:lnTo>
                      <a:lnTo>
                        <a:pt x="63" y="16"/>
                      </a:lnTo>
                      <a:lnTo>
                        <a:pt x="62" y="19"/>
                      </a:lnTo>
                      <a:lnTo>
                        <a:pt x="58" y="22"/>
                      </a:lnTo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61"/>
                <p:cNvSpPr>
                  <a:spLocks/>
                </p:cNvSpPr>
                <p:nvPr/>
              </p:nvSpPr>
              <p:spPr bwMode="auto">
                <a:xfrm>
                  <a:off x="5218" y="1009"/>
                  <a:ext cx="60" cy="77"/>
                </a:xfrm>
                <a:custGeom>
                  <a:avLst/>
                  <a:gdLst>
                    <a:gd name="T0" fmla="*/ 56 w 60"/>
                    <a:gd name="T1" fmla="*/ 11 h 77"/>
                    <a:gd name="T2" fmla="*/ 57 w 60"/>
                    <a:gd name="T3" fmla="*/ 18 h 77"/>
                    <a:gd name="T4" fmla="*/ 44 w 60"/>
                    <a:gd name="T5" fmla="*/ 19 h 77"/>
                    <a:gd name="T6" fmla="*/ 32 w 60"/>
                    <a:gd name="T7" fmla="*/ 15 h 77"/>
                    <a:gd name="T8" fmla="*/ 37 w 60"/>
                    <a:gd name="T9" fmla="*/ 17 h 77"/>
                    <a:gd name="T10" fmla="*/ 39 w 60"/>
                    <a:gd name="T11" fmla="*/ 19 h 77"/>
                    <a:gd name="T12" fmla="*/ 33 w 60"/>
                    <a:gd name="T13" fmla="*/ 19 h 77"/>
                    <a:gd name="T14" fmla="*/ 32 w 60"/>
                    <a:gd name="T15" fmla="*/ 20 h 77"/>
                    <a:gd name="T16" fmla="*/ 35 w 60"/>
                    <a:gd name="T17" fmla="*/ 26 h 77"/>
                    <a:gd name="T18" fmla="*/ 34 w 60"/>
                    <a:gd name="T19" fmla="*/ 26 h 77"/>
                    <a:gd name="T20" fmla="*/ 37 w 60"/>
                    <a:gd name="T21" fmla="*/ 33 h 77"/>
                    <a:gd name="T22" fmla="*/ 26 w 60"/>
                    <a:gd name="T23" fmla="*/ 30 h 77"/>
                    <a:gd name="T24" fmla="*/ 41 w 60"/>
                    <a:gd name="T25" fmla="*/ 37 h 77"/>
                    <a:gd name="T26" fmla="*/ 32 w 60"/>
                    <a:gd name="T27" fmla="*/ 35 h 77"/>
                    <a:gd name="T28" fmla="*/ 40 w 60"/>
                    <a:gd name="T29" fmla="*/ 40 h 77"/>
                    <a:gd name="T30" fmla="*/ 37 w 60"/>
                    <a:gd name="T31" fmla="*/ 42 h 77"/>
                    <a:gd name="T32" fmla="*/ 26 w 60"/>
                    <a:gd name="T33" fmla="*/ 41 h 77"/>
                    <a:gd name="T34" fmla="*/ 17 w 60"/>
                    <a:gd name="T35" fmla="*/ 41 h 77"/>
                    <a:gd name="T36" fmla="*/ 18 w 60"/>
                    <a:gd name="T37" fmla="*/ 45 h 77"/>
                    <a:gd name="T38" fmla="*/ 16 w 60"/>
                    <a:gd name="T39" fmla="*/ 46 h 77"/>
                    <a:gd name="T40" fmla="*/ 23 w 60"/>
                    <a:gd name="T41" fmla="*/ 53 h 77"/>
                    <a:gd name="T42" fmla="*/ 17 w 60"/>
                    <a:gd name="T43" fmla="*/ 52 h 77"/>
                    <a:gd name="T44" fmla="*/ 23 w 60"/>
                    <a:gd name="T45" fmla="*/ 60 h 77"/>
                    <a:gd name="T46" fmla="*/ 19 w 60"/>
                    <a:gd name="T47" fmla="*/ 60 h 77"/>
                    <a:gd name="T48" fmla="*/ 20 w 60"/>
                    <a:gd name="T49" fmla="*/ 69 h 77"/>
                    <a:gd name="T50" fmla="*/ 13 w 60"/>
                    <a:gd name="T51" fmla="*/ 56 h 77"/>
                    <a:gd name="T52" fmla="*/ 20 w 60"/>
                    <a:gd name="T53" fmla="*/ 71 h 77"/>
                    <a:gd name="T54" fmla="*/ 11 w 60"/>
                    <a:gd name="T55" fmla="*/ 65 h 77"/>
                    <a:gd name="T56" fmla="*/ 13 w 60"/>
                    <a:gd name="T57" fmla="*/ 71 h 77"/>
                    <a:gd name="T58" fmla="*/ 8 w 60"/>
                    <a:gd name="T59" fmla="*/ 71 h 77"/>
                    <a:gd name="T60" fmla="*/ 1 w 60"/>
                    <a:gd name="T61" fmla="*/ 45 h 77"/>
                    <a:gd name="T62" fmla="*/ 5 w 60"/>
                    <a:gd name="T63" fmla="*/ 30 h 77"/>
                    <a:gd name="T64" fmla="*/ 11 w 60"/>
                    <a:gd name="T65" fmla="*/ 31 h 77"/>
                    <a:gd name="T66" fmla="*/ 0 w 60"/>
                    <a:gd name="T67" fmla="*/ 26 h 77"/>
                    <a:gd name="T68" fmla="*/ 8 w 60"/>
                    <a:gd name="T69" fmla="*/ 16 h 77"/>
                    <a:gd name="T70" fmla="*/ 13 w 60"/>
                    <a:gd name="T71" fmla="*/ 16 h 77"/>
                    <a:gd name="T72" fmla="*/ 2 w 60"/>
                    <a:gd name="T73" fmla="*/ 8 h 77"/>
                    <a:gd name="T74" fmla="*/ 14 w 60"/>
                    <a:gd name="T75" fmla="*/ 4 h 77"/>
                    <a:gd name="T76" fmla="*/ 11 w 60"/>
                    <a:gd name="T77" fmla="*/ 2 h 77"/>
                    <a:gd name="T78" fmla="*/ 26 w 60"/>
                    <a:gd name="T79" fmla="*/ 1 h 77"/>
                    <a:gd name="T80" fmla="*/ 31 w 60"/>
                    <a:gd name="T81" fmla="*/ 3 h 77"/>
                    <a:gd name="T82" fmla="*/ 32 w 60"/>
                    <a:gd name="T83" fmla="*/ 0 h 77"/>
                    <a:gd name="T84" fmla="*/ 43 w 60"/>
                    <a:gd name="T85" fmla="*/ 6 h 77"/>
                    <a:gd name="T86" fmla="*/ 41 w 60"/>
                    <a:gd name="T87" fmla="*/ 2 h 7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60"/>
                    <a:gd name="T133" fmla="*/ 0 h 77"/>
                    <a:gd name="T134" fmla="*/ 60 w 60"/>
                    <a:gd name="T135" fmla="*/ 77 h 7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60" h="77">
                      <a:moveTo>
                        <a:pt x="49" y="4"/>
                      </a:moveTo>
                      <a:lnTo>
                        <a:pt x="54" y="7"/>
                      </a:lnTo>
                      <a:lnTo>
                        <a:pt x="56" y="11"/>
                      </a:lnTo>
                      <a:lnTo>
                        <a:pt x="58" y="14"/>
                      </a:lnTo>
                      <a:lnTo>
                        <a:pt x="59" y="16"/>
                      </a:lnTo>
                      <a:lnTo>
                        <a:pt x="57" y="18"/>
                      </a:lnTo>
                      <a:lnTo>
                        <a:pt x="55" y="19"/>
                      </a:lnTo>
                      <a:lnTo>
                        <a:pt x="48" y="19"/>
                      </a:lnTo>
                      <a:lnTo>
                        <a:pt x="44" y="19"/>
                      </a:lnTo>
                      <a:lnTo>
                        <a:pt x="41" y="16"/>
                      </a:lnTo>
                      <a:lnTo>
                        <a:pt x="36" y="15"/>
                      </a:lnTo>
                      <a:lnTo>
                        <a:pt x="32" y="15"/>
                      </a:lnTo>
                      <a:lnTo>
                        <a:pt x="27" y="15"/>
                      </a:lnTo>
                      <a:lnTo>
                        <a:pt x="34" y="16"/>
                      </a:lnTo>
                      <a:lnTo>
                        <a:pt x="37" y="17"/>
                      </a:lnTo>
                      <a:lnTo>
                        <a:pt x="40" y="19"/>
                      </a:lnTo>
                      <a:lnTo>
                        <a:pt x="41" y="19"/>
                      </a:lnTo>
                      <a:lnTo>
                        <a:pt x="39" y="19"/>
                      </a:lnTo>
                      <a:lnTo>
                        <a:pt x="37" y="22"/>
                      </a:lnTo>
                      <a:lnTo>
                        <a:pt x="35" y="19"/>
                      </a:lnTo>
                      <a:lnTo>
                        <a:pt x="33" y="19"/>
                      </a:lnTo>
                      <a:lnTo>
                        <a:pt x="28" y="19"/>
                      </a:lnTo>
                      <a:lnTo>
                        <a:pt x="27" y="19"/>
                      </a:lnTo>
                      <a:lnTo>
                        <a:pt x="32" y="20"/>
                      </a:lnTo>
                      <a:lnTo>
                        <a:pt x="34" y="22"/>
                      </a:lnTo>
                      <a:lnTo>
                        <a:pt x="37" y="23"/>
                      </a:lnTo>
                      <a:lnTo>
                        <a:pt x="35" y="26"/>
                      </a:lnTo>
                      <a:lnTo>
                        <a:pt x="32" y="24"/>
                      </a:lnTo>
                      <a:lnTo>
                        <a:pt x="28" y="23"/>
                      </a:lnTo>
                      <a:lnTo>
                        <a:pt x="34" y="26"/>
                      </a:lnTo>
                      <a:lnTo>
                        <a:pt x="36" y="28"/>
                      </a:lnTo>
                      <a:lnTo>
                        <a:pt x="37" y="31"/>
                      </a:lnTo>
                      <a:lnTo>
                        <a:pt x="37" y="33"/>
                      </a:lnTo>
                      <a:lnTo>
                        <a:pt x="34" y="31"/>
                      </a:lnTo>
                      <a:lnTo>
                        <a:pt x="31" y="30"/>
                      </a:lnTo>
                      <a:lnTo>
                        <a:pt x="26" y="30"/>
                      </a:lnTo>
                      <a:lnTo>
                        <a:pt x="33" y="33"/>
                      </a:lnTo>
                      <a:lnTo>
                        <a:pt x="38" y="34"/>
                      </a:lnTo>
                      <a:lnTo>
                        <a:pt x="41" y="37"/>
                      </a:lnTo>
                      <a:lnTo>
                        <a:pt x="41" y="39"/>
                      </a:lnTo>
                      <a:lnTo>
                        <a:pt x="37" y="38"/>
                      </a:lnTo>
                      <a:lnTo>
                        <a:pt x="32" y="35"/>
                      </a:lnTo>
                      <a:lnTo>
                        <a:pt x="30" y="35"/>
                      </a:lnTo>
                      <a:lnTo>
                        <a:pt x="36" y="38"/>
                      </a:lnTo>
                      <a:lnTo>
                        <a:pt x="40" y="40"/>
                      </a:lnTo>
                      <a:lnTo>
                        <a:pt x="41" y="41"/>
                      </a:lnTo>
                      <a:lnTo>
                        <a:pt x="41" y="44"/>
                      </a:lnTo>
                      <a:lnTo>
                        <a:pt x="37" y="42"/>
                      </a:lnTo>
                      <a:lnTo>
                        <a:pt x="34" y="41"/>
                      </a:lnTo>
                      <a:lnTo>
                        <a:pt x="28" y="40"/>
                      </a:lnTo>
                      <a:lnTo>
                        <a:pt x="26" y="41"/>
                      </a:lnTo>
                      <a:lnTo>
                        <a:pt x="20" y="41"/>
                      </a:lnTo>
                      <a:lnTo>
                        <a:pt x="13" y="40"/>
                      </a:lnTo>
                      <a:lnTo>
                        <a:pt x="17" y="41"/>
                      </a:lnTo>
                      <a:lnTo>
                        <a:pt x="24" y="43"/>
                      </a:lnTo>
                      <a:lnTo>
                        <a:pt x="23" y="46"/>
                      </a:lnTo>
                      <a:lnTo>
                        <a:pt x="18" y="45"/>
                      </a:lnTo>
                      <a:lnTo>
                        <a:pt x="13" y="42"/>
                      </a:lnTo>
                      <a:lnTo>
                        <a:pt x="10" y="41"/>
                      </a:lnTo>
                      <a:lnTo>
                        <a:pt x="16" y="46"/>
                      </a:lnTo>
                      <a:lnTo>
                        <a:pt x="20" y="48"/>
                      </a:lnTo>
                      <a:lnTo>
                        <a:pt x="23" y="49"/>
                      </a:lnTo>
                      <a:lnTo>
                        <a:pt x="23" y="53"/>
                      </a:lnTo>
                      <a:lnTo>
                        <a:pt x="18" y="51"/>
                      </a:lnTo>
                      <a:lnTo>
                        <a:pt x="15" y="50"/>
                      </a:lnTo>
                      <a:lnTo>
                        <a:pt x="17" y="52"/>
                      </a:lnTo>
                      <a:lnTo>
                        <a:pt x="21" y="53"/>
                      </a:lnTo>
                      <a:lnTo>
                        <a:pt x="23" y="53"/>
                      </a:lnTo>
                      <a:lnTo>
                        <a:pt x="23" y="60"/>
                      </a:lnTo>
                      <a:lnTo>
                        <a:pt x="18" y="58"/>
                      </a:lnTo>
                      <a:lnTo>
                        <a:pt x="15" y="57"/>
                      </a:lnTo>
                      <a:lnTo>
                        <a:pt x="19" y="60"/>
                      </a:lnTo>
                      <a:lnTo>
                        <a:pt x="24" y="63"/>
                      </a:lnTo>
                      <a:lnTo>
                        <a:pt x="23" y="65"/>
                      </a:lnTo>
                      <a:lnTo>
                        <a:pt x="20" y="69"/>
                      </a:lnTo>
                      <a:lnTo>
                        <a:pt x="18" y="65"/>
                      </a:lnTo>
                      <a:lnTo>
                        <a:pt x="15" y="60"/>
                      </a:lnTo>
                      <a:lnTo>
                        <a:pt x="13" y="56"/>
                      </a:lnTo>
                      <a:lnTo>
                        <a:pt x="15" y="63"/>
                      </a:lnTo>
                      <a:lnTo>
                        <a:pt x="17" y="65"/>
                      </a:lnTo>
                      <a:lnTo>
                        <a:pt x="20" y="71"/>
                      </a:lnTo>
                      <a:lnTo>
                        <a:pt x="17" y="74"/>
                      </a:lnTo>
                      <a:lnTo>
                        <a:pt x="14" y="70"/>
                      </a:lnTo>
                      <a:lnTo>
                        <a:pt x="11" y="65"/>
                      </a:lnTo>
                      <a:lnTo>
                        <a:pt x="8" y="60"/>
                      </a:lnTo>
                      <a:lnTo>
                        <a:pt x="11" y="68"/>
                      </a:lnTo>
                      <a:lnTo>
                        <a:pt x="13" y="71"/>
                      </a:lnTo>
                      <a:lnTo>
                        <a:pt x="15" y="75"/>
                      </a:lnTo>
                      <a:lnTo>
                        <a:pt x="13" y="76"/>
                      </a:lnTo>
                      <a:lnTo>
                        <a:pt x="8" y="71"/>
                      </a:lnTo>
                      <a:lnTo>
                        <a:pt x="4" y="63"/>
                      </a:lnTo>
                      <a:lnTo>
                        <a:pt x="2" y="57"/>
                      </a:lnTo>
                      <a:lnTo>
                        <a:pt x="1" y="45"/>
                      </a:lnTo>
                      <a:lnTo>
                        <a:pt x="1" y="38"/>
                      </a:lnTo>
                      <a:lnTo>
                        <a:pt x="0" y="28"/>
                      </a:lnTo>
                      <a:lnTo>
                        <a:pt x="5" y="30"/>
                      </a:lnTo>
                      <a:lnTo>
                        <a:pt x="10" y="33"/>
                      </a:lnTo>
                      <a:lnTo>
                        <a:pt x="19" y="35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3" y="26"/>
                      </a:lnTo>
                      <a:lnTo>
                        <a:pt x="0" y="26"/>
                      </a:lnTo>
                      <a:lnTo>
                        <a:pt x="0" y="21"/>
                      </a:lnTo>
                      <a:lnTo>
                        <a:pt x="1" y="15"/>
                      </a:lnTo>
                      <a:lnTo>
                        <a:pt x="8" y="16"/>
                      </a:lnTo>
                      <a:lnTo>
                        <a:pt x="12" y="19"/>
                      </a:lnTo>
                      <a:lnTo>
                        <a:pt x="17" y="21"/>
                      </a:lnTo>
                      <a:lnTo>
                        <a:pt x="13" y="16"/>
                      </a:lnTo>
                      <a:lnTo>
                        <a:pt x="6" y="15"/>
                      </a:lnTo>
                      <a:lnTo>
                        <a:pt x="1" y="13"/>
                      </a:lnTo>
                      <a:lnTo>
                        <a:pt x="2" y="8"/>
                      </a:lnTo>
                      <a:lnTo>
                        <a:pt x="4" y="5"/>
                      </a:lnTo>
                      <a:lnTo>
                        <a:pt x="9" y="3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15" y="4"/>
                      </a:lnTo>
                      <a:lnTo>
                        <a:pt x="11" y="2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6" y="1"/>
                      </a:lnTo>
                      <a:lnTo>
                        <a:pt x="29" y="4"/>
                      </a:lnTo>
                      <a:lnTo>
                        <a:pt x="35" y="6"/>
                      </a:lnTo>
                      <a:lnTo>
                        <a:pt x="31" y="3"/>
                      </a:lnTo>
                      <a:lnTo>
                        <a:pt x="28" y="1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1" y="3"/>
                      </a:lnTo>
                      <a:lnTo>
                        <a:pt x="43" y="6"/>
                      </a:lnTo>
                      <a:lnTo>
                        <a:pt x="46" y="11"/>
                      </a:lnTo>
                      <a:lnTo>
                        <a:pt x="45" y="5"/>
                      </a:lnTo>
                      <a:lnTo>
                        <a:pt x="41" y="2"/>
                      </a:lnTo>
                      <a:lnTo>
                        <a:pt x="49" y="4"/>
                      </a:lnTo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2" name="Group 62"/>
                <p:cNvGrpSpPr>
                  <a:grpSpLocks/>
                </p:cNvGrpSpPr>
                <p:nvPr/>
              </p:nvGrpSpPr>
              <p:grpSpPr bwMode="auto">
                <a:xfrm>
                  <a:off x="5340" y="1203"/>
                  <a:ext cx="78" cy="51"/>
                  <a:chOff x="5340" y="1203"/>
                  <a:chExt cx="78" cy="51"/>
                </a:xfrm>
              </p:grpSpPr>
              <p:sp>
                <p:nvSpPr>
                  <p:cNvPr id="104" name="Freeform 63"/>
                  <p:cNvSpPr>
                    <a:spLocks/>
                  </p:cNvSpPr>
                  <p:nvPr/>
                </p:nvSpPr>
                <p:spPr bwMode="auto">
                  <a:xfrm>
                    <a:off x="5340" y="1203"/>
                    <a:ext cx="66" cy="51"/>
                  </a:xfrm>
                  <a:custGeom>
                    <a:avLst/>
                    <a:gdLst>
                      <a:gd name="T0" fmla="*/ 0 w 66"/>
                      <a:gd name="T1" fmla="*/ 29 h 51"/>
                      <a:gd name="T2" fmla="*/ 8 w 66"/>
                      <a:gd name="T3" fmla="*/ 27 h 51"/>
                      <a:gd name="T4" fmla="*/ 10 w 66"/>
                      <a:gd name="T5" fmla="*/ 26 h 51"/>
                      <a:gd name="T6" fmla="*/ 13 w 66"/>
                      <a:gd name="T7" fmla="*/ 24 h 51"/>
                      <a:gd name="T8" fmla="*/ 15 w 66"/>
                      <a:gd name="T9" fmla="*/ 21 h 51"/>
                      <a:gd name="T10" fmla="*/ 18 w 66"/>
                      <a:gd name="T11" fmla="*/ 16 h 51"/>
                      <a:gd name="T12" fmla="*/ 26 w 66"/>
                      <a:gd name="T13" fmla="*/ 8 h 51"/>
                      <a:gd name="T14" fmla="*/ 27 w 66"/>
                      <a:gd name="T15" fmla="*/ 6 h 51"/>
                      <a:gd name="T16" fmla="*/ 28 w 66"/>
                      <a:gd name="T17" fmla="*/ 3 h 51"/>
                      <a:gd name="T18" fmla="*/ 32 w 66"/>
                      <a:gd name="T19" fmla="*/ 3 h 51"/>
                      <a:gd name="T20" fmla="*/ 43 w 66"/>
                      <a:gd name="T21" fmla="*/ 0 h 51"/>
                      <a:gd name="T22" fmla="*/ 47 w 66"/>
                      <a:gd name="T23" fmla="*/ 0 h 51"/>
                      <a:gd name="T24" fmla="*/ 49 w 66"/>
                      <a:gd name="T25" fmla="*/ 1 h 51"/>
                      <a:gd name="T26" fmla="*/ 51 w 66"/>
                      <a:gd name="T27" fmla="*/ 3 h 51"/>
                      <a:gd name="T28" fmla="*/ 58 w 66"/>
                      <a:gd name="T29" fmla="*/ 5 h 51"/>
                      <a:gd name="T30" fmla="*/ 60 w 66"/>
                      <a:gd name="T31" fmla="*/ 7 h 51"/>
                      <a:gd name="T32" fmla="*/ 61 w 66"/>
                      <a:gd name="T33" fmla="*/ 8 h 51"/>
                      <a:gd name="T34" fmla="*/ 62 w 66"/>
                      <a:gd name="T35" fmla="*/ 12 h 51"/>
                      <a:gd name="T36" fmla="*/ 63 w 66"/>
                      <a:gd name="T37" fmla="*/ 15 h 51"/>
                      <a:gd name="T38" fmla="*/ 63 w 66"/>
                      <a:gd name="T39" fmla="*/ 16 h 51"/>
                      <a:gd name="T40" fmla="*/ 65 w 66"/>
                      <a:gd name="T41" fmla="*/ 19 h 51"/>
                      <a:gd name="T42" fmla="*/ 65 w 66"/>
                      <a:gd name="T43" fmla="*/ 20 h 51"/>
                      <a:gd name="T44" fmla="*/ 63 w 66"/>
                      <a:gd name="T45" fmla="*/ 22 h 51"/>
                      <a:gd name="T46" fmla="*/ 60 w 66"/>
                      <a:gd name="T47" fmla="*/ 22 h 51"/>
                      <a:gd name="T48" fmla="*/ 56 w 66"/>
                      <a:gd name="T49" fmla="*/ 19 h 51"/>
                      <a:gd name="T50" fmla="*/ 51 w 66"/>
                      <a:gd name="T51" fmla="*/ 18 h 51"/>
                      <a:gd name="T52" fmla="*/ 46 w 66"/>
                      <a:gd name="T53" fmla="*/ 19 h 51"/>
                      <a:gd name="T54" fmla="*/ 51 w 66"/>
                      <a:gd name="T55" fmla="*/ 20 h 51"/>
                      <a:gd name="T56" fmla="*/ 54 w 66"/>
                      <a:gd name="T57" fmla="*/ 22 h 51"/>
                      <a:gd name="T58" fmla="*/ 59 w 66"/>
                      <a:gd name="T59" fmla="*/ 24 h 51"/>
                      <a:gd name="T60" fmla="*/ 60 w 66"/>
                      <a:gd name="T61" fmla="*/ 26 h 51"/>
                      <a:gd name="T62" fmla="*/ 60 w 66"/>
                      <a:gd name="T63" fmla="*/ 28 h 51"/>
                      <a:gd name="T64" fmla="*/ 58 w 66"/>
                      <a:gd name="T65" fmla="*/ 29 h 51"/>
                      <a:gd name="T66" fmla="*/ 56 w 66"/>
                      <a:gd name="T67" fmla="*/ 29 h 51"/>
                      <a:gd name="T68" fmla="*/ 51 w 66"/>
                      <a:gd name="T69" fmla="*/ 27 h 51"/>
                      <a:gd name="T70" fmla="*/ 45 w 66"/>
                      <a:gd name="T71" fmla="*/ 26 h 51"/>
                      <a:gd name="T72" fmla="*/ 41 w 66"/>
                      <a:gd name="T73" fmla="*/ 27 h 51"/>
                      <a:gd name="T74" fmla="*/ 39 w 66"/>
                      <a:gd name="T75" fmla="*/ 29 h 51"/>
                      <a:gd name="T76" fmla="*/ 36 w 66"/>
                      <a:gd name="T77" fmla="*/ 32 h 51"/>
                      <a:gd name="T78" fmla="*/ 34 w 66"/>
                      <a:gd name="T79" fmla="*/ 36 h 51"/>
                      <a:gd name="T80" fmla="*/ 32 w 66"/>
                      <a:gd name="T81" fmla="*/ 40 h 51"/>
                      <a:gd name="T82" fmla="*/ 30 w 66"/>
                      <a:gd name="T83" fmla="*/ 42 h 51"/>
                      <a:gd name="T84" fmla="*/ 28 w 66"/>
                      <a:gd name="T85" fmla="*/ 46 h 51"/>
                      <a:gd name="T86" fmla="*/ 25 w 66"/>
                      <a:gd name="T87" fmla="*/ 46 h 51"/>
                      <a:gd name="T88" fmla="*/ 21 w 66"/>
                      <a:gd name="T89" fmla="*/ 46 h 51"/>
                      <a:gd name="T90" fmla="*/ 17 w 66"/>
                      <a:gd name="T91" fmla="*/ 46 h 51"/>
                      <a:gd name="T92" fmla="*/ 15 w 66"/>
                      <a:gd name="T93" fmla="*/ 46 h 51"/>
                      <a:gd name="T94" fmla="*/ 10 w 66"/>
                      <a:gd name="T95" fmla="*/ 47 h 51"/>
                      <a:gd name="T96" fmla="*/ 0 w 66"/>
                      <a:gd name="T97" fmla="*/ 50 h 51"/>
                      <a:gd name="T98" fmla="*/ 0 w 66"/>
                      <a:gd name="T99" fmla="*/ 29 h 51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66"/>
                      <a:gd name="T151" fmla="*/ 0 h 51"/>
                      <a:gd name="T152" fmla="*/ 66 w 66"/>
                      <a:gd name="T153" fmla="*/ 51 h 51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66" h="51">
                        <a:moveTo>
                          <a:pt x="0" y="29"/>
                        </a:moveTo>
                        <a:lnTo>
                          <a:pt x="8" y="27"/>
                        </a:lnTo>
                        <a:lnTo>
                          <a:pt x="10" y="26"/>
                        </a:lnTo>
                        <a:lnTo>
                          <a:pt x="13" y="24"/>
                        </a:lnTo>
                        <a:lnTo>
                          <a:pt x="15" y="21"/>
                        </a:lnTo>
                        <a:lnTo>
                          <a:pt x="18" y="16"/>
                        </a:lnTo>
                        <a:lnTo>
                          <a:pt x="26" y="8"/>
                        </a:lnTo>
                        <a:lnTo>
                          <a:pt x="27" y="6"/>
                        </a:lnTo>
                        <a:lnTo>
                          <a:pt x="28" y="3"/>
                        </a:lnTo>
                        <a:lnTo>
                          <a:pt x="32" y="3"/>
                        </a:lnTo>
                        <a:lnTo>
                          <a:pt x="43" y="0"/>
                        </a:lnTo>
                        <a:lnTo>
                          <a:pt x="47" y="0"/>
                        </a:lnTo>
                        <a:lnTo>
                          <a:pt x="49" y="1"/>
                        </a:lnTo>
                        <a:lnTo>
                          <a:pt x="51" y="3"/>
                        </a:lnTo>
                        <a:lnTo>
                          <a:pt x="58" y="5"/>
                        </a:lnTo>
                        <a:lnTo>
                          <a:pt x="60" y="7"/>
                        </a:lnTo>
                        <a:lnTo>
                          <a:pt x="61" y="8"/>
                        </a:lnTo>
                        <a:lnTo>
                          <a:pt x="62" y="12"/>
                        </a:lnTo>
                        <a:lnTo>
                          <a:pt x="63" y="15"/>
                        </a:lnTo>
                        <a:lnTo>
                          <a:pt x="63" y="16"/>
                        </a:lnTo>
                        <a:lnTo>
                          <a:pt x="65" y="19"/>
                        </a:lnTo>
                        <a:lnTo>
                          <a:pt x="65" y="20"/>
                        </a:lnTo>
                        <a:lnTo>
                          <a:pt x="63" y="22"/>
                        </a:lnTo>
                        <a:lnTo>
                          <a:pt x="60" y="22"/>
                        </a:lnTo>
                        <a:lnTo>
                          <a:pt x="56" y="19"/>
                        </a:lnTo>
                        <a:lnTo>
                          <a:pt x="51" y="18"/>
                        </a:lnTo>
                        <a:lnTo>
                          <a:pt x="46" y="19"/>
                        </a:lnTo>
                        <a:lnTo>
                          <a:pt x="51" y="20"/>
                        </a:lnTo>
                        <a:lnTo>
                          <a:pt x="54" y="22"/>
                        </a:lnTo>
                        <a:lnTo>
                          <a:pt x="59" y="24"/>
                        </a:lnTo>
                        <a:lnTo>
                          <a:pt x="60" y="26"/>
                        </a:lnTo>
                        <a:lnTo>
                          <a:pt x="60" y="28"/>
                        </a:lnTo>
                        <a:lnTo>
                          <a:pt x="58" y="29"/>
                        </a:lnTo>
                        <a:lnTo>
                          <a:pt x="56" y="29"/>
                        </a:lnTo>
                        <a:lnTo>
                          <a:pt x="51" y="27"/>
                        </a:lnTo>
                        <a:lnTo>
                          <a:pt x="45" y="26"/>
                        </a:lnTo>
                        <a:lnTo>
                          <a:pt x="41" y="27"/>
                        </a:lnTo>
                        <a:lnTo>
                          <a:pt x="39" y="29"/>
                        </a:lnTo>
                        <a:lnTo>
                          <a:pt x="36" y="32"/>
                        </a:lnTo>
                        <a:lnTo>
                          <a:pt x="34" y="36"/>
                        </a:lnTo>
                        <a:lnTo>
                          <a:pt x="32" y="40"/>
                        </a:lnTo>
                        <a:lnTo>
                          <a:pt x="30" y="42"/>
                        </a:lnTo>
                        <a:lnTo>
                          <a:pt x="28" y="46"/>
                        </a:lnTo>
                        <a:lnTo>
                          <a:pt x="25" y="46"/>
                        </a:lnTo>
                        <a:lnTo>
                          <a:pt x="21" y="46"/>
                        </a:lnTo>
                        <a:lnTo>
                          <a:pt x="17" y="46"/>
                        </a:lnTo>
                        <a:lnTo>
                          <a:pt x="15" y="46"/>
                        </a:lnTo>
                        <a:lnTo>
                          <a:pt x="10" y="47"/>
                        </a:lnTo>
                        <a:lnTo>
                          <a:pt x="0" y="50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FFC080"/>
                  </a:solidFill>
                  <a:ln w="12700" cap="rnd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64"/>
                  <p:cNvSpPr>
                    <a:spLocks/>
                  </p:cNvSpPr>
                  <p:nvPr/>
                </p:nvSpPr>
                <p:spPr bwMode="auto">
                  <a:xfrm>
                    <a:off x="5381" y="1211"/>
                    <a:ext cx="22" cy="17"/>
                  </a:xfrm>
                  <a:custGeom>
                    <a:avLst/>
                    <a:gdLst>
                      <a:gd name="T0" fmla="*/ 21 w 22"/>
                      <a:gd name="T1" fmla="*/ 16 h 17"/>
                      <a:gd name="T2" fmla="*/ 17 w 22"/>
                      <a:gd name="T3" fmla="*/ 10 h 17"/>
                      <a:gd name="T4" fmla="*/ 14 w 22"/>
                      <a:gd name="T5" fmla="*/ 8 h 17"/>
                      <a:gd name="T6" fmla="*/ 11 w 22"/>
                      <a:gd name="T7" fmla="*/ 6 h 17"/>
                      <a:gd name="T8" fmla="*/ 7 w 22"/>
                      <a:gd name="T9" fmla="*/ 2 h 17"/>
                      <a:gd name="T10" fmla="*/ 3 w 22"/>
                      <a:gd name="T11" fmla="*/ 4 h 17"/>
                      <a:gd name="T12" fmla="*/ 0 w 22"/>
                      <a:gd name="T13" fmla="*/ 6 h 17"/>
                      <a:gd name="T14" fmla="*/ 4 w 22"/>
                      <a:gd name="T15" fmla="*/ 2 h 17"/>
                      <a:gd name="T16" fmla="*/ 9 w 22"/>
                      <a:gd name="T17" fmla="*/ 0 h 17"/>
                      <a:gd name="T18" fmla="*/ 14 w 22"/>
                      <a:gd name="T19" fmla="*/ 8 h 17"/>
                      <a:gd name="T20" fmla="*/ 17 w 22"/>
                      <a:gd name="T21" fmla="*/ 8 h 17"/>
                      <a:gd name="T22" fmla="*/ 21 w 22"/>
                      <a:gd name="T23" fmla="*/ 12 h 17"/>
                      <a:gd name="T24" fmla="*/ 21 w 22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2"/>
                      <a:gd name="T40" fmla="*/ 0 h 17"/>
                      <a:gd name="T41" fmla="*/ 22 w 22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2" h="17">
                        <a:moveTo>
                          <a:pt x="21" y="16"/>
                        </a:moveTo>
                        <a:lnTo>
                          <a:pt x="17" y="10"/>
                        </a:lnTo>
                        <a:lnTo>
                          <a:pt x="14" y="8"/>
                        </a:lnTo>
                        <a:lnTo>
                          <a:pt x="11" y="6"/>
                        </a:lnTo>
                        <a:lnTo>
                          <a:pt x="7" y="2"/>
                        </a:lnTo>
                        <a:lnTo>
                          <a:pt x="3" y="4"/>
                        </a:lnTo>
                        <a:lnTo>
                          <a:pt x="0" y="6"/>
                        </a:lnTo>
                        <a:lnTo>
                          <a:pt x="4" y="2"/>
                        </a:lnTo>
                        <a:lnTo>
                          <a:pt x="9" y="0"/>
                        </a:lnTo>
                        <a:lnTo>
                          <a:pt x="14" y="8"/>
                        </a:lnTo>
                        <a:lnTo>
                          <a:pt x="17" y="8"/>
                        </a:lnTo>
                        <a:lnTo>
                          <a:pt x="21" y="12"/>
                        </a:lnTo>
                        <a:lnTo>
                          <a:pt x="21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65"/>
                  <p:cNvSpPr>
                    <a:spLocks/>
                  </p:cNvSpPr>
                  <p:nvPr/>
                </p:nvSpPr>
                <p:spPr bwMode="auto">
                  <a:xfrm>
                    <a:off x="5372" y="1204"/>
                    <a:ext cx="20" cy="17"/>
                  </a:xfrm>
                  <a:custGeom>
                    <a:avLst/>
                    <a:gdLst>
                      <a:gd name="T0" fmla="*/ 13 w 20"/>
                      <a:gd name="T1" fmla="*/ 0 h 17"/>
                      <a:gd name="T2" fmla="*/ 16 w 20"/>
                      <a:gd name="T3" fmla="*/ 2 h 17"/>
                      <a:gd name="T4" fmla="*/ 19 w 20"/>
                      <a:gd name="T5" fmla="*/ 5 h 17"/>
                      <a:gd name="T6" fmla="*/ 16 w 20"/>
                      <a:gd name="T7" fmla="*/ 5 h 17"/>
                      <a:gd name="T8" fmla="*/ 13 w 20"/>
                      <a:gd name="T9" fmla="*/ 2 h 17"/>
                      <a:gd name="T10" fmla="*/ 8 w 20"/>
                      <a:gd name="T11" fmla="*/ 10 h 17"/>
                      <a:gd name="T12" fmla="*/ 4 w 20"/>
                      <a:gd name="T13" fmla="*/ 13 h 17"/>
                      <a:gd name="T14" fmla="*/ 0 w 20"/>
                      <a:gd name="T15" fmla="*/ 16 h 17"/>
                      <a:gd name="T16" fmla="*/ 0 w 20"/>
                      <a:gd name="T17" fmla="*/ 13 h 17"/>
                      <a:gd name="T18" fmla="*/ 4 w 20"/>
                      <a:gd name="T19" fmla="*/ 10 h 17"/>
                      <a:gd name="T20" fmla="*/ 9 w 20"/>
                      <a:gd name="T21" fmla="*/ 5 h 17"/>
                      <a:gd name="T22" fmla="*/ 13 w 20"/>
                      <a:gd name="T23" fmla="*/ 0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3" y="0"/>
                        </a:moveTo>
                        <a:lnTo>
                          <a:pt x="16" y="2"/>
                        </a:lnTo>
                        <a:lnTo>
                          <a:pt x="19" y="5"/>
                        </a:lnTo>
                        <a:lnTo>
                          <a:pt x="16" y="5"/>
                        </a:lnTo>
                        <a:lnTo>
                          <a:pt x="13" y="2"/>
                        </a:lnTo>
                        <a:lnTo>
                          <a:pt x="8" y="10"/>
                        </a:lnTo>
                        <a:lnTo>
                          <a:pt x="4" y="13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4" y="10"/>
                        </a:lnTo>
                        <a:lnTo>
                          <a:pt x="9" y="5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6"/>
                  <p:cNvSpPr>
                    <a:spLocks/>
                  </p:cNvSpPr>
                  <p:nvPr/>
                </p:nvSpPr>
                <p:spPr bwMode="auto">
                  <a:xfrm>
                    <a:off x="5380" y="1220"/>
                    <a:ext cx="17" cy="17"/>
                  </a:xfrm>
                  <a:custGeom>
                    <a:avLst/>
                    <a:gdLst>
                      <a:gd name="T0" fmla="*/ 16 w 17"/>
                      <a:gd name="T1" fmla="*/ 5 h 17"/>
                      <a:gd name="T2" fmla="*/ 14 w 17"/>
                      <a:gd name="T3" fmla="*/ 16 h 17"/>
                      <a:gd name="T4" fmla="*/ 8 w 17"/>
                      <a:gd name="T5" fmla="*/ 10 h 17"/>
                      <a:gd name="T6" fmla="*/ 1 w 17"/>
                      <a:gd name="T7" fmla="*/ 10 h 17"/>
                      <a:gd name="T8" fmla="*/ 0 w 17"/>
                      <a:gd name="T9" fmla="*/ 0 h 17"/>
                      <a:gd name="T10" fmla="*/ 4 w 17"/>
                      <a:gd name="T11" fmla="*/ 5 h 17"/>
                      <a:gd name="T12" fmla="*/ 16 w 17"/>
                      <a:gd name="T13" fmla="*/ 5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16" y="5"/>
                        </a:moveTo>
                        <a:lnTo>
                          <a:pt x="14" y="16"/>
                        </a:lnTo>
                        <a:lnTo>
                          <a:pt x="8" y="10"/>
                        </a:lnTo>
                        <a:lnTo>
                          <a:pt x="1" y="10"/>
                        </a:lnTo>
                        <a:lnTo>
                          <a:pt x="0" y="0"/>
                        </a:lnTo>
                        <a:lnTo>
                          <a:pt x="4" y="5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7"/>
                  <p:cNvSpPr>
                    <a:spLocks/>
                  </p:cNvSpPr>
                  <p:nvPr/>
                </p:nvSpPr>
                <p:spPr bwMode="auto">
                  <a:xfrm>
                    <a:off x="5401" y="1218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3 h 17"/>
                      <a:gd name="T4" fmla="*/ 8 w 17"/>
                      <a:gd name="T5" fmla="*/ 12 h 17"/>
                      <a:gd name="T6" fmla="*/ 16 w 17"/>
                      <a:gd name="T7" fmla="*/ 16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0" y="3"/>
                        </a:lnTo>
                        <a:lnTo>
                          <a:pt x="8" y="12"/>
                        </a:lnTo>
                        <a:lnTo>
                          <a:pt x="16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68"/>
                  <p:cNvSpPr>
                    <a:spLocks/>
                  </p:cNvSpPr>
                  <p:nvPr/>
                </p:nvSpPr>
                <p:spPr bwMode="auto">
                  <a:xfrm>
                    <a:off x="5396" y="1228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8 w 17"/>
                      <a:gd name="T3" fmla="*/ 8 h 17"/>
                      <a:gd name="T4" fmla="*/ 16 w 17"/>
                      <a:gd name="T5" fmla="*/ 16 h 17"/>
                      <a:gd name="T6" fmla="*/ 0 w 17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17"/>
                      <a:gd name="T14" fmla="*/ 17 w 17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17">
                        <a:moveTo>
                          <a:pt x="0" y="0"/>
                        </a:moveTo>
                        <a:lnTo>
                          <a:pt x="8" y="8"/>
                        </a:lnTo>
                        <a:lnTo>
                          <a:pt x="16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69"/>
                  <p:cNvSpPr>
                    <a:spLocks/>
                  </p:cNvSpPr>
                  <p:nvPr/>
                </p:nvSpPr>
                <p:spPr bwMode="auto">
                  <a:xfrm>
                    <a:off x="5371" y="1214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12 w 17"/>
                      <a:gd name="T3" fmla="*/ 5 h 17"/>
                      <a:gd name="T4" fmla="*/ 12 w 17"/>
                      <a:gd name="T5" fmla="*/ 10 h 17"/>
                      <a:gd name="T6" fmla="*/ 0 w 17"/>
                      <a:gd name="T7" fmla="*/ 16 h 17"/>
                      <a:gd name="T8" fmla="*/ 16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6" y="0"/>
                        </a:moveTo>
                        <a:lnTo>
                          <a:pt x="12" y="5"/>
                        </a:lnTo>
                        <a:lnTo>
                          <a:pt x="12" y="10"/>
                        </a:lnTo>
                        <a:lnTo>
                          <a:pt x="0" y="1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70"/>
                  <p:cNvSpPr>
                    <a:spLocks/>
                  </p:cNvSpPr>
                  <p:nvPr/>
                </p:nvSpPr>
                <p:spPr bwMode="auto">
                  <a:xfrm>
                    <a:off x="5356" y="1214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13 w 17"/>
                      <a:gd name="T3" fmla="*/ 4 h 17"/>
                      <a:gd name="T4" fmla="*/ 10 w 17"/>
                      <a:gd name="T5" fmla="*/ 9 h 17"/>
                      <a:gd name="T6" fmla="*/ 0 w 17"/>
                      <a:gd name="T7" fmla="*/ 16 h 17"/>
                      <a:gd name="T8" fmla="*/ 9 w 17"/>
                      <a:gd name="T9" fmla="*/ 7 h 17"/>
                      <a:gd name="T10" fmla="*/ 16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7"/>
                      <a:gd name="T20" fmla="*/ 17 w 17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7">
                        <a:moveTo>
                          <a:pt x="16" y="0"/>
                        </a:moveTo>
                        <a:lnTo>
                          <a:pt x="13" y="4"/>
                        </a:lnTo>
                        <a:lnTo>
                          <a:pt x="10" y="9"/>
                        </a:lnTo>
                        <a:lnTo>
                          <a:pt x="0" y="16"/>
                        </a:lnTo>
                        <a:lnTo>
                          <a:pt x="9" y="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71"/>
                  <p:cNvSpPr>
                    <a:spLocks/>
                  </p:cNvSpPr>
                  <p:nvPr/>
                </p:nvSpPr>
                <p:spPr bwMode="auto">
                  <a:xfrm>
                    <a:off x="5352" y="1234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10 w 17"/>
                      <a:gd name="T3" fmla="*/ 5 h 17"/>
                      <a:gd name="T4" fmla="*/ 16 w 17"/>
                      <a:gd name="T5" fmla="*/ 12 h 17"/>
                      <a:gd name="T6" fmla="*/ 16 w 17"/>
                      <a:gd name="T7" fmla="*/ 16 h 17"/>
                      <a:gd name="T8" fmla="*/ 16 w 17"/>
                      <a:gd name="T9" fmla="*/ 9 h 17"/>
                      <a:gd name="T10" fmla="*/ 16 w 17"/>
                      <a:gd name="T11" fmla="*/ 4 h 17"/>
                      <a:gd name="T12" fmla="*/ 0 w 17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0" y="0"/>
                        </a:moveTo>
                        <a:lnTo>
                          <a:pt x="10" y="5"/>
                        </a:lnTo>
                        <a:lnTo>
                          <a:pt x="16" y="12"/>
                        </a:ln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72"/>
                  <p:cNvSpPr>
                    <a:spLocks/>
                  </p:cNvSpPr>
                  <p:nvPr/>
                </p:nvSpPr>
                <p:spPr bwMode="auto">
                  <a:xfrm>
                    <a:off x="5376" y="1223"/>
                    <a:ext cx="17" cy="17"/>
                  </a:xfrm>
                  <a:custGeom>
                    <a:avLst/>
                    <a:gdLst>
                      <a:gd name="T0" fmla="*/ 8 w 17"/>
                      <a:gd name="T1" fmla="*/ 0 h 17"/>
                      <a:gd name="T2" fmla="*/ 0 w 17"/>
                      <a:gd name="T3" fmla="*/ 6 h 17"/>
                      <a:gd name="T4" fmla="*/ 16 w 17"/>
                      <a:gd name="T5" fmla="*/ 16 h 17"/>
                      <a:gd name="T6" fmla="*/ 8 w 17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17"/>
                      <a:gd name="T14" fmla="*/ 17 w 17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17">
                        <a:moveTo>
                          <a:pt x="8" y="0"/>
                        </a:moveTo>
                        <a:lnTo>
                          <a:pt x="0" y="6"/>
                        </a:lnTo>
                        <a:lnTo>
                          <a:pt x="16" y="16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3" name="Group 73"/>
                <p:cNvGrpSpPr>
                  <a:grpSpLocks/>
                </p:cNvGrpSpPr>
                <p:nvPr/>
              </p:nvGrpSpPr>
              <p:grpSpPr bwMode="auto">
                <a:xfrm>
                  <a:off x="5198" y="1091"/>
                  <a:ext cx="152" cy="219"/>
                  <a:chOff x="5198" y="1091"/>
                  <a:chExt cx="152" cy="219"/>
                </a:xfrm>
              </p:grpSpPr>
              <p:sp>
                <p:nvSpPr>
                  <p:cNvPr id="90" name="Freeform 74"/>
                  <p:cNvSpPr>
                    <a:spLocks/>
                  </p:cNvSpPr>
                  <p:nvPr/>
                </p:nvSpPr>
                <p:spPr bwMode="auto">
                  <a:xfrm>
                    <a:off x="5280" y="1091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11 w 17"/>
                      <a:gd name="T3" fmla="*/ 3 h 17"/>
                      <a:gd name="T4" fmla="*/ 6 w 17"/>
                      <a:gd name="T5" fmla="*/ 6 h 17"/>
                      <a:gd name="T6" fmla="*/ 2 w 17"/>
                      <a:gd name="T7" fmla="*/ 9 h 17"/>
                      <a:gd name="T8" fmla="*/ 0 w 17"/>
                      <a:gd name="T9" fmla="*/ 16 h 17"/>
                      <a:gd name="T10" fmla="*/ 4 w 17"/>
                      <a:gd name="T11" fmla="*/ 12 h 17"/>
                      <a:gd name="T12" fmla="*/ 11 w 17"/>
                      <a:gd name="T13" fmla="*/ 9 h 17"/>
                      <a:gd name="T14" fmla="*/ 16 w 17"/>
                      <a:gd name="T15" fmla="*/ 0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16" y="0"/>
                        </a:moveTo>
                        <a:lnTo>
                          <a:pt x="11" y="3"/>
                        </a:lnTo>
                        <a:lnTo>
                          <a:pt x="6" y="6"/>
                        </a:lnTo>
                        <a:lnTo>
                          <a:pt x="2" y="9"/>
                        </a:lnTo>
                        <a:lnTo>
                          <a:pt x="0" y="16"/>
                        </a:lnTo>
                        <a:lnTo>
                          <a:pt x="4" y="12"/>
                        </a:lnTo>
                        <a:lnTo>
                          <a:pt x="11" y="9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75"/>
                  <p:cNvSpPr>
                    <a:spLocks/>
                  </p:cNvSpPr>
                  <p:nvPr/>
                </p:nvSpPr>
                <p:spPr bwMode="auto">
                  <a:xfrm>
                    <a:off x="5282" y="1098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0 w 17"/>
                      <a:gd name="T3" fmla="*/ 0 h 17"/>
                      <a:gd name="T4" fmla="*/ 0 w 17"/>
                      <a:gd name="T5" fmla="*/ 16 h 17"/>
                      <a:gd name="T6" fmla="*/ 16 w 17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17"/>
                      <a:gd name="T14" fmla="*/ 17 w 17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17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76"/>
                  <p:cNvSpPr>
                    <a:spLocks/>
                  </p:cNvSpPr>
                  <p:nvPr/>
                </p:nvSpPr>
                <p:spPr bwMode="auto">
                  <a:xfrm>
                    <a:off x="5263" y="1120"/>
                    <a:ext cx="41" cy="129"/>
                  </a:xfrm>
                  <a:custGeom>
                    <a:avLst/>
                    <a:gdLst>
                      <a:gd name="T0" fmla="*/ 5 w 41"/>
                      <a:gd name="T1" fmla="*/ 0 h 129"/>
                      <a:gd name="T2" fmla="*/ 9 w 41"/>
                      <a:gd name="T3" fmla="*/ 5 h 129"/>
                      <a:gd name="T4" fmla="*/ 11 w 41"/>
                      <a:gd name="T5" fmla="*/ 12 h 129"/>
                      <a:gd name="T6" fmla="*/ 16 w 41"/>
                      <a:gd name="T7" fmla="*/ 19 h 129"/>
                      <a:gd name="T8" fmla="*/ 28 w 41"/>
                      <a:gd name="T9" fmla="*/ 54 h 129"/>
                      <a:gd name="T10" fmla="*/ 35 w 41"/>
                      <a:gd name="T11" fmla="*/ 85 h 129"/>
                      <a:gd name="T12" fmla="*/ 40 w 41"/>
                      <a:gd name="T13" fmla="*/ 128 h 129"/>
                      <a:gd name="T14" fmla="*/ 23 w 41"/>
                      <a:gd name="T15" fmla="*/ 109 h 129"/>
                      <a:gd name="T16" fmla="*/ 0 w 41"/>
                      <a:gd name="T17" fmla="*/ 16 h 129"/>
                      <a:gd name="T18" fmla="*/ 5 w 41"/>
                      <a:gd name="T19" fmla="*/ 0 h 12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"/>
                      <a:gd name="T31" fmla="*/ 0 h 129"/>
                      <a:gd name="T32" fmla="*/ 41 w 41"/>
                      <a:gd name="T33" fmla="*/ 129 h 12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" h="129">
                        <a:moveTo>
                          <a:pt x="5" y="0"/>
                        </a:moveTo>
                        <a:lnTo>
                          <a:pt x="9" y="5"/>
                        </a:lnTo>
                        <a:lnTo>
                          <a:pt x="11" y="12"/>
                        </a:lnTo>
                        <a:lnTo>
                          <a:pt x="16" y="19"/>
                        </a:lnTo>
                        <a:lnTo>
                          <a:pt x="28" y="54"/>
                        </a:lnTo>
                        <a:lnTo>
                          <a:pt x="35" y="85"/>
                        </a:lnTo>
                        <a:lnTo>
                          <a:pt x="40" y="128"/>
                        </a:lnTo>
                        <a:lnTo>
                          <a:pt x="23" y="109"/>
                        </a:lnTo>
                        <a:lnTo>
                          <a:pt x="0" y="16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4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77"/>
                  <p:cNvSpPr>
                    <a:spLocks/>
                  </p:cNvSpPr>
                  <p:nvPr/>
                </p:nvSpPr>
                <p:spPr bwMode="auto">
                  <a:xfrm>
                    <a:off x="5198" y="1095"/>
                    <a:ext cx="152" cy="215"/>
                  </a:xfrm>
                  <a:custGeom>
                    <a:avLst/>
                    <a:gdLst>
                      <a:gd name="T0" fmla="*/ 27 w 152"/>
                      <a:gd name="T1" fmla="*/ 11 h 215"/>
                      <a:gd name="T2" fmla="*/ 32 w 152"/>
                      <a:gd name="T3" fmla="*/ 0 h 215"/>
                      <a:gd name="T4" fmla="*/ 69 w 152"/>
                      <a:gd name="T5" fmla="*/ 19 h 215"/>
                      <a:gd name="T6" fmla="*/ 70 w 152"/>
                      <a:gd name="T7" fmla="*/ 34 h 215"/>
                      <a:gd name="T8" fmla="*/ 74 w 152"/>
                      <a:gd name="T9" fmla="*/ 39 h 215"/>
                      <a:gd name="T10" fmla="*/ 78 w 152"/>
                      <a:gd name="T11" fmla="*/ 45 h 215"/>
                      <a:gd name="T12" fmla="*/ 80 w 152"/>
                      <a:gd name="T13" fmla="*/ 56 h 215"/>
                      <a:gd name="T14" fmla="*/ 89 w 152"/>
                      <a:gd name="T15" fmla="*/ 81 h 215"/>
                      <a:gd name="T16" fmla="*/ 96 w 152"/>
                      <a:gd name="T17" fmla="*/ 109 h 215"/>
                      <a:gd name="T18" fmla="*/ 98 w 152"/>
                      <a:gd name="T19" fmla="*/ 129 h 215"/>
                      <a:gd name="T20" fmla="*/ 128 w 152"/>
                      <a:gd name="T21" fmla="*/ 130 h 215"/>
                      <a:gd name="T22" fmla="*/ 132 w 152"/>
                      <a:gd name="T23" fmla="*/ 134 h 215"/>
                      <a:gd name="T24" fmla="*/ 146 w 152"/>
                      <a:gd name="T25" fmla="*/ 134 h 215"/>
                      <a:gd name="T26" fmla="*/ 151 w 152"/>
                      <a:gd name="T27" fmla="*/ 141 h 215"/>
                      <a:gd name="T28" fmla="*/ 151 w 152"/>
                      <a:gd name="T29" fmla="*/ 150 h 215"/>
                      <a:gd name="T30" fmla="*/ 150 w 152"/>
                      <a:gd name="T31" fmla="*/ 159 h 215"/>
                      <a:gd name="T32" fmla="*/ 137 w 152"/>
                      <a:gd name="T33" fmla="*/ 161 h 215"/>
                      <a:gd name="T34" fmla="*/ 131 w 152"/>
                      <a:gd name="T35" fmla="*/ 173 h 215"/>
                      <a:gd name="T36" fmla="*/ 119 w 152"/>
                      <a:gd name="T37" fmla="*/ 176 h 215"/>
                      <a:gd name="T38" fmla="*/ 110 w 152"/>
                      <a:gd name="T39" fmla="*/ 176 h 215"/>
                      <a:gd name="T40" fmla="*/ 100 w 152"/>
                      <a:gd name="T41" fmla="*/ 178 h 215"/>
                      <a:gd name="T42" fmla="*/ 100 w 152"/>
                      <a:gd name="T43" fmla="*/ 184 h 215"/>
                      <a:gd name="T44" fmla="*/ 100 w 152"/>
                      <a:gd name="T45" fmla="*/ 195 h 215"/>
                      <a:gd name="T46" fmla="*/ 99 w 152"/>
                      <a:gd name="T47" fmla="*/ 202 h 215"/>
                      <a:gd name="T48" fmla="*/ 93 w 152"/>
                      <a:gd name="T49" fmla="*/ 203 h 215"/>
                      <a:gd name="T50" fmla="*/ 86 w 152"/>
                      <a:gd name="T51" fmla="*/ 205 h 215"/>
                      <a:gd name="T52" fmla="*/ 80 w 152"/>
                      <a:gd name="T53" fmla="*/ 213 h 215"/>
                      <a:gd name="T54" fmla="*/ 73 w 152"/>
                      <a:gd name="T55" fmla="*/ 213 h 215"/>
                      <a:gd name="T56" fmla="*/ 66 w 152"/>
                      <a:gd name="T57" fmla="*/ 212 h 215"/>
                      <a:gd name="T58" fmla="*/ 54 w 152"/>
                      <a:gd name="T59" fmla="*/ 207 h 215"/>
                      <a:gd name="T60" fmla="*/ 43 w 152"/>
                      <a:gd name="T61" fmla="*/ 209 h 215"/>
                      <a:gd name="T62" fmla="*/ 31 w 152"/>
                      <a:gd name="T63" fmla="*/ 214 h 215"/>
                      <a:gd name="T64" fmla="*/ 20 w 152"/>
                      <a:gd name="T65" fmla="*/ 210 h 215"/>
                      <a:gd name="T66" fmla="*/ 12 w 152"/>
                      <a:gd name="T67" fmla="*/ 199 h 215"/>
                      <a:gd name="T68" fmla="*/ 13 w 152"/>
                      <a:gd name="T69" fmla="*/ 187 h 215"/>
                      <a:gd name="T70" fmla="*/ 9 w 152"/>
                      <a:gd name="T71" fmla="*/ 172 h 215"/>
                      <a:gd name="T72" fmla="*/ 8 w 152"/>
                      <a:gd name="T73" fmla="*/ 152 h 215"/>
                      <a:gd name="T74" fmla="*/ 4 w 152"/>
                      <a:gd name="T75" fmla="*/ 135 h 215"/>
                      <a:gd name="T76" fmla="*/ 0 w 152"/>
                      <a:gd name="T77" fmla="*/ 108 h 215"/>
                      <a:gd name="T78" fmla="*/ 0 w 152"/>
                      <a:gd name="T79" fmla="*/ 81 h 215"/>
                      <a:gd name="T80" fmla="*/ 0 w 152"/>
                      <a:gd name="T81" fmla="*/ 56 h 215"/>
                      <a:gd name="T82" fmla="*/ 1 w 152"/>
                      <a:gd name="T83" fmla="*/ 40 h 215"/>
                      <a:gd name="T84" fmla="*/ 4 w 152"/>
                      <a:gd name="T85" fmla="*/ 32 h 215"/>
                      <a:gd name="T86" fmla="*/ 11 w 152"/>
                      <a:gd name="T87" fmla="*/ 27 h 215"/>
                      <a:gd name="T88" fmla="*/ 18 w 152"/>
                      <a:gd name="T89" fmla="*/ 16 h 215"/>
                      <a:gd name="T90" fmla="*/ 27 w 152"/>
                      <a:gd name="T91" fmla="*/ 11 h 215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152"/>
                      <a:gd name="T139" fmla="*/ 0 h 215"/>
                      <a:gd name="T140" fmla="*/ 152 w 152"/>
                      <a:gd name="T141" fmla="*/ 215 h 215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152" h="215">
                        <a:moveTo>
                          <a:pt x="27" y="11"/>
                        </a:moveTo>
                        <a:lnTo>
                          <a:pt x="32" y="0"/>
                        </a:lnTo>
                        <a:lnTo>
                          <a:pt x="69" y="19"/>
                        </a:lnTo>
                        <a:lnTo>
                          <a:pt x="70" y="34"/>
                        </a:lnTo>
                        <a:lnTo>
                          <a:pt x="74" y="39"/>
                        </a:lnTo>
                        <a:lnTo>
                          <a:pt x="78" y="45"/>
                        </a:lnTo>
                        <a:lnTo>
                          <a:pt x="80" y="56"/>
                        </a:lnTo>
                        <a:lnTo>
                          <a:pt x="89" y="81"/>
                        </a:lnTo>
                        <a:lnTo>
                          <a:pt x="96" y="109"/>
                        </a:lnTo>
                        <a:lnTo>
                          <a:pt x="98" y="129"/>
                        </a:lnTo>
                        <a:lnTo>
                          <a:pt x="128" y="130"/>
                        </a:lnTo>
                        <a:lnTo>
                          <a:pt x="132" y="134"/>
                        </a:lnTo>
                        <a:lnTo>
                          <a:pt x="146" y="134"/>
                        </a:lnTo>
                        <a:lnTo>
                          <a:pt x="151" y="141"/>
                        </a:lnTo>
                        <a:lnTo>
                          <a:pt x="151" y="150"/>
                        </a:lnTo>
                        <a:lnTo>
                          <a:pt x="150" y="159"/>
                        </a:lnTo>
                        <a:lnTo>
                          <a:pt x="137" y="161"/>
                        </a:lnTo>
                        <a:lnTo>
                          <a:pt x="131" y="173"/>
                        </a:lnTo>
                        <a:lnTo>
                          <a:pt x="119" y="176"/>
                        </a:lnTo>
                        <a:lnTo>
                          <a:pt x="110" y="176"/>
                        </a:lnTo>
                        <a:lnTo>
                          <a:pt x="100" y="178"/>
                        </a:lnTo>
                        <a:lnTo>
                          <a:pt x="100" y="184"/>
                        </a:lnTo>
                        <a:lnTo>
                          <a:pt x="100" y="195"/>
                        </a:lnTo>
                        <a:lnTo>
                          <a:pt x="99" y="202"/>
                        </a:lnTo>
                        <a:lnTo>
                          <a:pt x="93" y="203"/>
                        </a:lnTo>
                        <a:lnTo>
                          <a:pt x="86" y="205"/>
                        </a:lnTo>
                        <a:lnTo>
                          <a:pt x="80" y="213"/>
                        </a:lnTo>
                        <a:lnTo>
                          <a:pt x="73" y="213"/>
                        </a:lnTo>
                        <a:lnTo>
                          <a:pt x="66" y="212"/>
                        </a:lnTo>
                        <a:lnTo>
                          <a:pt x="54" y="207"/>
                        </a:lnTo>
                        <a:lnTo>
                          <a:pt x="43" y="209"/>
                        </a:lnTo>
                        <a:lnTo>
                          <a:pt x="31" y="214"/>
                        </a:lnTo>
                        <a:lnTo>
                          <a:pt x="20" y="210"/>
                        </a:lnTo>
                        <a:lnTo>
                          <a:pt x="12" y="199"/>
                        </a:lnTo>
                        <a:lnTo>
                          <a:pt x="13" y="187"/>
                        </a:lnTo>
                        <a:lnTo>
                          <a:pt x="9" y="172"/>
                        </a:lnTo>
                        <a:lnTo>
                          <a:pt x="8" y="152"/>
                        </a:lnTo>
                        <a:lnTo>
                          <a:pt x="4" y="135"/>
                        </a:lnTo>
                        <a:lnTo>
                          <a:pt x="0" y="108"/>
                        </a:lnTo>
                        <a:lnTo>
                          <a:pt x="0" y="81"/>
                        </a:lnTo>
                        <a:lnTo>
                          <a:pt x="0" y="56"/>
                        </a:lnTo>
                        <a:lnTo>
                          <a:pt x="1" y="40"/>
                        </a:lnTo>
                        <a:lnTo>
                          <a:pt x="4" y="32"/>
                        </a:lnTo>
                        <a:lnTo>
                          <a:pt x="11" y="27"/>
                        </a:lnTo>
                        <a:lnTo>
                          <a:pt x="18" y="16"/>
                        </a:lnTo>
                        <a:lnTo>
                          <a:pt x="27" y="11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78"/>
                  <p:cNvSpPr>
                    <a:spLocks/>
                  </p:cNvSpPr>
                  <p:nvPr/>
                </p:nvSpPr>
                <p:spPr bwMode="auto">
                  <a:xfrm>
                    <a:off x="5201" y="1108"/>
                    <a:ext cx="97" cy="200"/>
                  </a:xfrm>
                  <a:custGeom>
                    <a:avLst/>
                    <a:gdLst>
                      <a:gd name="T0" fmla="*/ 83 w 97"/>
                      <a:gd name="T1" fmla="*/ 164 h 200"/>
                      <a:gd name="T2" fmla="*/ 60 w 97"/>
                      <a:gd name="T3" fmla="*/ 162 h 200"/>
                      <a:gd name="T4" fmla="*/ 41 w 97"/>
                      <a:gd name="T5" fmla="*/ 155 h 200"/>
                      <a:gd name="T6" fmla="*/ 34 w 97"/>
                      <a:gd name="T7" fmla="*/ 136 h 200"/>
                      <a:gd name="T8" fmla="*/ 36 w 97"/>
                      <a:gd name="T9" fmla="*/ 124 h 200"/>
                      <a:gd name="T10" fmla="*/ 21 w 97"/>
                      <a:gd name="T11" fmla="*/ 99 h 200"/>
                      <a:gd name="T12" fmla="*/ 35 w 97"/>
                      <a:gd name="T13" fmla="*/ 110 h 200"/>
                      <a:gd name="T14" fmla="*/ 27 w 97"/>
                      <a:gd name="T15" fmla="*/ 88 h 200"/>
                      <a:gd name="T16" fmla="*/ 16 w 97"/>
                      <a:gd name="T17" fmla="*/ 58 h 200"/>
                      <a:gd name="T18" fmla="*/ 34 w 97"/>
                      <a:gd name="T19" fmla="*/ 83 h 200"/>
                      <a:gd name="T20" fmla="*/ 36 w 97"/>
                      <a:gd name="T21" fmla="*/ 44 h 200"/>
                      <a:gd name="T22" fmla="*/ 45 w 97"/>
                      <a:gd name="T23" fmla="*/ 31 h 200"/>
                      <a:gd name="T24" fmla="*/ 57 w 97"/>
                      <a:gd name="T25" fmla="*/ 25 h 200"/>
                      <a:gd name="T26" fmla="*/ 33 w 97"/>
                      <a:gd name="T27" fmla="*/ 15 h 200"/>
                      <a:gd name="T28" fmla="*/ 22 w 97"/>
                      <a:gd name="T29" fmla="*/ 27 h 200"/>
                      <a:gd name="T30" fmla="*/ 29 w 97"/>
                      <a:gd name="T31" fmla="*/ 15 h 200"/>
                      <a:gd name="T32" fmla="*/ 43 w 97"/>
                      <a:gd name="T33" fmla="*/ 9 h 200"/>
                      <a:gd name="T34" fmla="*/ 33 w 97"/>
                      <a:gd name="T35" fmla="*/ 5 h 200"/>
                      <a:gd name="T36" fmla="*/ 25 w 97"/>
                      <a:gd name="T37" fmla="*/ 0 h 200"/>
                      <a:gd name="T38" fmla="*/ 13 w 97"/>
                      <a:gd name="T39" fmla="*/ 11 h 200"/>
                      <a:gd name="T40" fmla="*/ 3 w 97"/>
                      <a:gd name="T41" fmla="*/ 21 h 200"/>
                      <a:gd name="T42" fmla="*/ 0 w 97"/>
                      <a:gd name="T43" fmla="*/ 39 h 200"/>
                      <a:gd name="T44" fmla="*/ 0 w 97"/>
                      <a:gd name="T45" fmla="*/ 74 h 200"/>
                      <a:gd name="T46" fmla="*/ 4 w 97"/>
                      <a:gd name="T47" fmla="*/ 116 h 200"/>
                      <a:gd name="T48" fmla="*/ 9 w 97"/>
                      <a:gd name="T49" fmla="*/ 156 h 200"/>
                      <a:gd name="T50" fmla="*/ 11 w 97"/>
                      <a:gd name="T51" fmla="*/ 182 h 200"/>
                      <a:gd name="T52" fmla="*/ 17 w 97"/>
                      <a:gd name="T53" fmla="*/ 193 h 200"/>
                      <a:gd name="T54" fmla="*/ 29 w 97"/>
                      <a:gd name="T55" fmla="*/ 199 h 200"/>
                      <a:gd name="T56" fmla="*/ 38 w 97"/>
                      <a:gd name="T57" fmla="*/ 196 h 200"/>
                      <a:gd name="T58" fmla="*/ 44 w 97"/>
                      <a:gd name="T59" fmla="*/ 185 h 200"/>
                      <a:gd name="T60" fmla="*/ 47 w 97"/>
                      <a:gd name="T61" fmla="*/ 182 h 200"/>
                      <a:gd name="T62" fmla="*/ 57 w 97"/>
                      <a:gd name="T63" fmla="*/ 193 h 200"/>
                      <a:gd name="T64" fmla="*/ 69 w 97"/>
                      <a:gd name="T65" fmla="*/ 197 h 200"/>
                      <a:gd name="T66" fmla="*/ 79 w 97"/>
                      <a:gd name="T67" fmla="*/ 195 h 200"/>
                      <a:gd name="T68" fmla="*/ 73 w 97"/>
                      <a:gd name="T69" fmla="*/ 186 h 200"/>
                      <a:gd name="T70" fmla="*/ 62 w 97"/>
                      <a:gd name="T71" fmla="*/ 171 h 200"/>
                      <a:gd name="T72" fmla="*/ 79 w 97"/>
                      <a:gd name="T73" fmla="*/ 183 h 200"/>
                      <a:gd name="T74" fmla="*/ 92 w 97"/>
                      <a:gd name="T75" fmla="*/ 189 h 200"/>
                      <a:gd name="T76" fmla="*/ 96 w 97"/>
                      <a:gd name="T77" fmla="*/ 182 h 200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97"/>
                      <a:gd name="T118" fmla="*/ 0 h 200"/>
                      <a:gd name="T119" fmla="*/ 97 w 97"/>
                      <a:gd name="T120" fmla="*/ 200 h 200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97" h="200">
                        <a:moveTo>
                          <a:pt x="96" y="167"/>
                        </a:moveTo>
                        <a:lnTo>
                          <a:pt x="83" y="164"/>
                        </a:lnTo>
                        <a:lnTo>
                          <a:pt x="72" y="163"/>
                        </a:lnTo>
                        <a:lnTo>
                          <a:pt x="60" y="162"/>
                        </a:lnTo>
                        <a:lnTo>
                          <a:pt x="47" y="159"/>
                        </a:lnTo>
                        <a:lnTo>
                          <a:pt x="41" y="155"/>
                        </a:lnTo>
                        <a:lnTo>
                          <a:pt x="25" y="129"/>
                        </a:lnTo>
                        <a:lnTo>
                          <a:pt x="34" y="136"/>
                        </a:lnTo>
                        <a:lnTo>
                          <a:pt x="38" y="143"/>
                        </a:lnTo>
                        <a:lnTo>
                          <a:pt x="36" y="124"/>
                        </a:lnTo>
                        <a:lnTo>
                          <a:pt x="29" y="118"/>
                        </a:lnTo>
                        <a:lnTo>
                          <a:pt x="21" y="99"/>
                        </a:lnTo>
                        <a:lnTo>
                          <a:pt x="29" y="108"/>
                        </a:lnTo>
                        <a:lnTo>
                          <a:pt x="35" y="110"/>
                        </a:lnTo>
                        <a:lnTo>
                          <a:pt x="34" y="97"/>
                        </a:lnTo>
                        <a:lnTo>
                          <a:pt x="27" y="88"/>
                        </a:lnTo>
                        <a:lnTo>
                          <a:pt x="22" y="81"/>
                        </a:lnTo>
                        <a:lnTo>
                          <a:pt x="16" y="58"/>
                        </a:lnTo>
                        <a:lnTo>
                          <a:pt x="27" y="77"/>
                        </a:lnTo>
                        <a:lnTo>
                          <a:pt x="34" y="83"/>
                        </a:lnTo>
                        <a:lnTo>
                          <a:pt x="34" y="55"/>
                        </a:lnTo>
                        <a:lnTo>
                          <a:pt x="36" y="44"/>
                        </a:lnTo>
                        <a:lnTo>
                          <a:pt x="39" y="39"/>
                        </a:lnTo>
                        <a:lnTo>
                          <a:pt x="45" y="31"/>
                        </a:lnTo>
                        <a:lnTo>
                          <a:pt x="53" y="27"/>
                        </a:lnTo>
                        <a:lnTo>
                          <a:pt x="57" y="25"/>
                        </a:lnTo>
                        <a:lnTo>
                          <a:pt x="45" y="11"/>
                        </a:lnTo>
                        <a:lnTo>
                          <a:pt x="33" y="15"/>
                        </a:lnTo>
                        <a:lnTo>
                          <a:pt x="25" y="20"/>
                        </a:lnTo>
                        <a:lnTo>
                          <a:pt x="22" y="27"/>
                        </a:lnTo>
                        <a:lnTo>
                          <a:pt x="24" y="17"/>
                        </a:lnTo>
                        <a:lnTo>
                          <a:pt x="29" y="15"/>
                        </a:lnTo>
                        <a:lnTo>
                          <a:pt x="36" y="11"/>
                        </a:lnTo>
                        <a:lnTo>
                          <a:pt x="43" y="9"/>
                        </a:lnTo>
                        <a:lnTo>
                          <a:pt x="38" y="7"/>
                        </a:lnTo>
                        <a:lnTo>
                          <a:pt x="33" y="5"/>
                        </a:lnTo>
                        <a:lnTo>
                          <a:pt x="27" y="2"/>
                        </a:lnTo>
                        <a:lnTo>
                          <a:pt x="25" y="0"/>
                        </a:lnTo>
                        <a:lnTo>
                          <a:pt x="18" y="5"/>
                        </a:lnTo>
                        <a:lnTo>
                          <a:pt x="13" y="11"/>
                        </a:lnTo>
                        <a:lnTo>
                          <a:pt x="9" y="17"/>
                        </a:lnTo>
                        <a:lnTo>
                          <a:pt x="3" y="21"/>
                        </a:lnTo>
                        <a:lnTo>
                          <a:pt x="2" y="28"/>
                        </a:lnTo>
                        <a:lnTo>
                          <a:pt x="0" y="39"/>
                        </a:lnTo>
                        <a:lnTo>
                          <a:pt x="0" y="56"/>
                        </a:lnTo>
                        <a:lnTo>
                          <a:pt x="0" y="74"/>
                        </a:lnTo>
                        <a:lnTo>
                          <a:pt x="1" y="95"/>
                        </a:lnTo>
                        <a:lnTo>
                          <a:pt x="4" y="116"/>
                        </a:lnTo>
                        <a:lnTo>
                          <a:pt x="7" y="137"/>
                        </a:lnTo>
                        <a:lnTo>
                          <a:pt x="9" y="156"/>
                        </a:lnTo>
                        <a:lnTo>
                          <a:pt x="12" y="169"/>
                        </a:lnTo>
                        <a:lnTo>
                          <a:pt x="11" y="182"/>
                        </a:lnTo>
                        <a:lnTo>
                          <a:pt x="13" y="188"/>
                        </a:lnTo>
                        <a:lnTo>
                          <a:pt x="17" y="193"/>
                        </a:lnTo>
                        <a:lnTo>
                          <a:pt x="22" y="198"/>
                        </a:lnTo>
                        <a:lnTo>
                          <a:pt x="29" y="199"/>
                        </a:lnTo>
                        <a:lnTo>
                          <a:pt x="33" y="197"/>
                        </a:lnTo>
                        <a:lnTo>
                          <a:pt x="38" y="196"/>
                        </a:lnTo>
                        <a:lnTo>
                          <a:pt x="49" y="193"/>
                        </a:lnTo>
                        <a:lnTo>
                          <a:pt x="44" y="185"/>
                        </a:lnTo>
                        <a:lnTo>
                          <a:pt x="38" y="175"/>
                        </a:lnTo>
                        <a:lnTo>
                          <a:pt x="47" y="182"/>
                        </a:lnTo>
                        <a:lnTo>
                          <a:pt x="52" y="189"/>
                        </a:lnTo>
                        <a:lnTo>
                          <a:pt x="57" y="193"/>
                        </a:lnTo>
                        <a:lnTo>
                          <a:pt x="63" y="197"/>
                        </a:lnTo>
                        <a:lnTo>
                          <a:pt x="69" y="197"/>
                        </a:lnTo>
                        <a:lnTo>
                          <a:pt x="75" y="197"/>
                        </a:lnTo>
                        <a:lnTo>
                          <a:pt x="79" y="195"/>
                        </a:lnTo>
                        <a:lnTo>
                          <a:pt x="81" y="192"/>
                        </a:lnTo>
                        <a:lnTo>
                          <a:pt x="73" y="186"/>
                        </a:lnTo>
                        <a:lnTo>
                          <a:pt x="64" y="176"/>
                        </a:lnTo>
                        <a:lnTo>
                          <a:pt x="62" y="171"/>
                        </a:lnTo>
                        <a:lnTo>
                          <a:pt x="68" y="174"/>
                        </a:lnTo>
                        <a:lnTo>
                          <a:pt x="79" y="183"/>
                        </a:lnTo>
                        <a:lnTo>
                          <a:pt x="83" y="188"/>
                        </a:lnTo>
                        <a:lnTo>
                          <a:pt x="92" y="189"/>
                        </a:lnTo>
                        <a:lnTo>
                          <a:pt x="96" y="187"/>
                        </a:lnTo>
                        <a:lnTo>
                          <a:pt x="96" y="182"/>
                        </a:lnTo>
                        <a:lnTo>
                          <a:pt x="96" y="167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79"/>
                  <p:cNvSpPr>
                    <a:spLocks/>
                  </p:cNvSpPr>
                  <p:nvPr/>
                </p:nvSpPr>
                <p:spPr bwMode="auto">
                  <a:xfrm>
                    <a:off x="5208" y="1207"/>
                    <a:ext cx="29" cy="93"/>
                  </a:xfrm>
                  <a:custGeom>
                    <a:avLst/>
                    <a:gdLst>
                      <a:gd name="T0" fmla="*/ 28 w 29"/>
                      <a:gd name="T1" fmla="*/ 92 h 93"/>
                      <a:gd name="T2" fmla="*/ 23 w 29"/>
                      <a:gd name="T3" fmla="*/ 88 h 93"/>
                      <a:gd name="T4" fmla="*/ 18 w 29"/>
                      <a:gd name="T5" fmla="*/ 81 h 93"/>
                      <a:gd name="T6" fmla="*/ 13 w 29"/>
                      <a:gd name="T7" fmla="*/ 68 h 93"/>
                      <a:gd name="T8" fmla="*/ 11 w 29"/>
                      <a:gd name="T9" fmla="*/ 57 h 93"/>
                      <a:gd name="T10" fmla="*/ 7 w 29"/>
                      <a:gd name="T11" fmla="*/ 44 h 93"/>
                      <a:gd name="T12" fmla="*/ 5 w 29"/>
                      <a:gd name="T13" fmla="*/ 32 h 93"/>
                      <a:gd name="T14" fmla="*/ 2 w 29"/>
                      <a:gd name="T15" fmla="*/ 13 h 93"/>
                      <a:gd name="T16" fmla="*/ 0 w 29"/>
                      <a:gd name="T17" fmla="*/ 0 h 93"/>
                      <a:gd name="T18" fmla="*/ 6 w 29"/>
                      <a:gd name="T19" fmla="*/ 26 h 93"/>
                      <a:gd name="T20" fmla="*/ 11 w 29"/>
                      <a:gd name="T21" fmla="*/ 47 h 93"/>
                      <a:gd name="T22" fmla="*/ 16 w 29"/>
                      <a:gd name="T23" fmla="*/ 61 h 93"/>
                      <a:gd name="T24" fmla="*/ 24 w 29"/>
                      <a:gd name="T25" fmla="*/ 76 h 93"/>
                      <a:gd name="T26" fmla="*/ 28 w 29"/>
                      <a:gd name="T27" fmla="*/ 92 h 93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9"/>
                      <a:gd name="T43" fmla="*/ 0 h 93"/>
                      <a:gd name="T44" fmla="*/ 29 w 29"/>
                      <a:gd name="T45" fmla="*/ 93 h 93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9" h="93">
                        <a:moveTo>
                          <a:pt x="28" y="92"/>
                        </a:moveTo>
                        <a:lnTo>
                          <a:pt x="23" y="88"/>
                        </a:lnTo>
                        <a:lnTo>
                          <a:pt x="18" y="81"/>
                        </a:lnTo>
                        <a:lnTo>
                          <a:pt x="13" y="68"/>
                        </a:lnTo>
                        <a:lnTo>
                          <a:pt x="11" y="57"/>
                        </a:lnTo>
                        <a:lnTo>
                          <a:pt x="7" y="44"/>
                        </a:lnTo>
                        <a:lnTo>
                          <a:pt x="5" y="32"/>
                        </a:lnTo>
                        <a:lnTo>
                          <a:pt x="2" y="13"/>
                        </a:lnTo>
                        <a:lnTo>
                          <a:pt x="0" y="0"/>
                        </a:lnTo>
                        <a:lnTo>
                          <a:pt x="6" y="26"/>
                        </a:lnTo>
                        <a:lnTo>
                          <a:pt x="11" y="47"/>
                        </a:lnTo>
                        <a:lnTo>
                          <a:pt x="16" y="61"/>
                        </a:lnTo>
                        <a:lnTo>
                          <a:pt x="24" y="76"/>
                        </a:lnTo>
                        <a:lnTo>
                          <a:pt x="28" y="92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80"/>
                  <p:cNvSpPr>
                    <a:spLocks/>
                  </p:cNvSpPr>
                  <p:nvPr/>
                </p:nvSpPr>
                <p:spPr bwMode="auto">
                  <a:xfrm>
                    <a:off x="5236" y="1133"/>
                    <a:ext cx="112" cy="139"/>
                  </a:xfrm>
                  <a:custGeom>
                    <a:avLst/>
                    <a:gdLst>
                      <a:gd name="T0" fmla="*/ 33 w 112"/>
                      <a:gd name="T1" fmla="*/ 5 h 139"/>
                      <a:gd name="T2" fmla="*/ 43 w 112"/>
                      <a:gd name="T3" fmla="*/ 25 h 139"/>
                      <a:gd name="T4" fmla="*/ 41 w 112"/>
                      <a:gd name="T5" fmla="*/ 45 h 139"/>
                      <a:gd name="T6" fmla="*/ 42 w 112"/>
                      <a:gd name="T7" fmla="*/ 67 h 139"/>
                      <a:gd name="T8" fmla="*/ 42 w 112"/>
                      <a:gd name="T9" fmla="*/ 73 h 139"/>
                      <a:gd name="T10" fmla="*/ 41 w 112"/>
                      <a:gd name="T11" fmla="*/ 81 h 139"/>
                      <a:gd name="T12" fmla="*/ 46 w 112"/>
                      <a:gd name="T13" fmla="*/ 86 h 139"/>
                      <a:gd name="T14" fmla="*/ 50 w 112"/>
                      <a:gd name="T15" fmla="*/ 92 h 139"/>
                      <a:gd name="T16" fmla="*/ 57 w 112"/>
                      <a:gd name="T17" fmla="*/ 92 h 139"/>
                      <a:gd name="T18" fmla="*/ 82 w 112"/>
                      <a:gd name="T19" fmla="*/ 94 h 139"/>
                      <a:gd name="T20" fmla="*/ 94 w 112"/>
                      <a:gd name="T21" fmla="*/ 98 h 139"/>
                      <a:gd name="T22" fmla="*/ 111 w 112"/>
                      <a:gd name="T23" fmla="*/ 103 h 139"/>
                      <a:gd name="T24" fmla="*/ 110 w 112"/>
                      <a:gd name="T25" fmla="*/ 118 h 139"/>
                      <a:gd name="T26" fmla="*/ 101 w 112"/>
                      <a:gd name="T27" fmla="*/ 115 h 139"/>
                      <a:gd name="T28" fmla="*/ 98 w 112"/>
                      <a:gd name="T29" fmla="*/ 108 h 139"/>
                      <a:gd name="T30" fmla="*/ 97 w 112"/>
                      <a:gd name="T31" fmla="*/ 122 h 139"/>
                      <a:gd name="T32" fmla="*/ 90 w 112"/>
                      <a:gd name="T33" fmla="*/ 132 h 139"/>
                      <a:gd name="T34" fmla="*/ 73 w 112"/>
                      <a:gd name="T35" fmla="*/ 137 h 139"/>
                      <a:gd name="T36" fmla="*/ 75 w 112"/>
                      <a:gd name="T37" fmla="*/ 130 h 139"/>
                      <a:gd name="T38" fmla="*/ 85 w 112"/>
                      <a:gd name="T39" fmla="*/ 115 h 139"/>
                      <a:gd name="T40" fmla="*/ 77 w 112"/>
                      <a:gd name="T41" fmla="*/ 110 h 139"/>
                      <a:gd name="T42" fmla="*/ 73 w 112"/>
                      <a:gd name="T43" fmla="*/ 122 h 139"/>
                      <a:gd name="T44" fmla="*/ 60 w 112"/>
                      <a:gd name="T45" fmla="*/ 136 h 139"/>
                      <a:gd name="T46" fmla="*/ 43 w 112"/>
                      <a:gd name="T47" fmla="*/ 136 h 139"/>
                      <a:gd name="T48" fmla="*/ 62 w 112"/>
                      <a:gd name="T49" fmla="*/ 120 h 139"/>
                      <a:gd name="T50" fmla="*/ 69 w 112"/>
                      <a:gd name="T51" fmla="*/ 110 h 139"/>
                      <a:gd name="T52" fmla="*/ 66 w 112"/>
                      <a:gd name="T53" fmla="*/ 104 h 139"/>
                      <a:gd name="T54" fmla="*/ 59 w 112"/>
                      <a:gd name="T55" fmla="*/ 115 h 139"/>
                      <a:gd name="T56" fmla="*/ 47 w 112"/>
                      <a:gd name="T57" fmla="*/ 126 h 139"/>
                      <a:gd name="T58" fmla="*/ 37 w 112"/>
                      <a:gd name="T59" fmla="*/ 133 h 139"/>
                      <a:gd name="T60" fmla="*/ 24 w 112"/>
                      <a:gd name="T61" fmla="*/ 134 h 139"/>
                      <a:gd name="T62" fmla="*/ 32 w 112"/>
                      <a:gd name="T63" fmla="*/ 126 h 139"/>
                      <a:gd name="T64" fmla="*/ 42 w 112"/>
                      <a:gd name="T65" fmla="*/ 115 h 139"/>
                      <a:gd name="T66" fmla="*/ 39 w 112"/>
                      <a:gd name="T67" fmla="*/ 110 h 139"/>
                      <a:gd name="T68" fmla="*/ 34 w 112"/>
                      <a:gd name="T69" fmla="*/ 119 h 139"/>
                      <a:gd name="T70" fmla="*/ 25 w 112"/>
                      <a:gd name="T71" fmla="*/ 129 h 139"/>
                      <a:gd name="T72" fmla="*/ 12 w 112"/>
                      <a:gd name="T73" fmla="*/ 130 h 139"/>
                      <a:gd name="T74" fmla="*/ 5 w 112"/>
                      <a:gd name="T75" fmla="*/ 117 h 139"/>
                      <a:gd name="T76" fmla="*/ 28 w 112"/>
                      <a:gd name="T77" fmla="*/ 113 h 139"/>
                      <a:gd name="T78" fmla="*/ 41 w 112"/>
                      <a:gd name="T79" fmla="*/ 103 h 139"/>
                      <a:gd name="T80" fmla="*/ 44 w 112"/>
                      <a:gd name="T81" fmla="*/ 94 h 139"/>
                      <a:gd name="T82" fmla="*/ 39 w 112"/>
                      <a:gd name="T83" fmla="*/ 98 h 139"/>
                      <a:gd name="T84" fmla="*/ 23 w 112"/>
                      <a:gd name="T85" fmla="*/ 111 h 139"/>
                      <a:gd name="T86" fmla="*/ 5 w 112"/>
                      <a:gd name="T87" fmla="*/ 117 h 139"/>
                      <a:gd name="T88" fmla="*/ 2 w 112"/>
                      <a:gd name="T89" fmla="*/ 91 h 139"/>
                      <a:gd name="T90" fmla="*/ 12 w 112"/>
                      <a:gd name="T91" fmla="*/ 88 h 139"/>
                      <a:gd name="T92" fmla="*/ 33 w 112"/>
                      <a:gd name="T93" fmla="*/ 90 h 139"/>
                      <a:gd name="T94" fmla="*/ 37 w 112"/>
                      <a:gd name="T95" fmla="*/ 84 h 139"/>
                      <a:gd name="T96" fmla="*/ 25 w 112"/>
                      <a:gd name="T97" fmla="*/ 87 h 139"/>
                      <a:gd name="T98" fmla="*/ 2 w 112"/>
                      <a:gd name="T99" fmla="*/ 81 h 139"/>
                      <a:gd name="T100" fmla="*/ 0 w 112"/>
                      <a:gd name="T101" fmla="*/ 57 h 139"/>
                      <a:gd name="T102" fmla="*/ 1 w 112"/>
                      <a:gd name="T103" fmla="*/ 30 h 139"/>
                      <a:gd name="T104" fmla="*/ 13 w 112"/>
                      <a:gd name="T105" fmla="*/ 18 h 139"/>
                      <a:gd name="T106" fmla="*/ 1 w 112"/>
                      <a:gd name="T107" fmla="*/ 23 h 139"/>
                      <a:gd name="T108" fmla="*/ 8 w 112"/>
                      <a:gd name="T109" fmla="*/ 7 h 139"/>
                      <a:gd name="T110" fmla="*/ 20 w 112"/>
                      <a:gd name="T111" fmla="*/ 0 h 13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112"/>
                      <a:gd name="T169" fmla="*/ 0 h 139"/>
                      <a:gd name="T170" fmla="*/ 112 w 112"/>
                      <a:gd name="T171" fmla="*/ 139 h 13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112" h="139">
                        <a:moveTo>
                          <a:pt x="20" y="0"/>
                        </a:moveTo>
                        <a:lnTo>
                          <a:pt x="33" y="5"/>
                        </a:lnTo>
                        <a:lnTo>
                          <a:pt x="39" y="11"/>
                        </a:lnTo>
                        <a:lnTo>
                          <a:pt x="43" y="25"/>
                        </a:lnTo>
                        <a:lnTo>
                          <a:pt x="43" y="38"/>
                        </a:lnTo>
                        <a:lnTo>
                          <a:pt x="41" y="45"/>
                        </a:lnTo>
                        <a:lnTo>
                          <a:pt x="42" y="57"/>
                        </a:lnTo>
                        <a:lnTo>
                          <a:pt x="42" y="67"/>
                        </a:lnTo>
                        <a:lnTo>
                          <a:pt x="40" y="70"/>
                        </a:lnTo>
                        <a:lnTo>
                          <a:pt x="42" y="73"/>
                        </a:lnTo>
                        <a:lnTo>
                          <a:pt x="43" y="77"/>
                        </a:lnTo>
                        <a:lnTo>
                          <a:pt x="41" y="81"/>
                        </a:lnTo>
                        <a:lnTo>
                          <a:pt x="41" y="84"/>
                        </a:lnTo>
                        <a:lnTo>
                          <a:pt x="46" y="86"/>
                        </a:lnTo>
                        <a:lnTo>
                          <a:pt x="45" y="90"/>
                        </a:lnTo>
                        <a:lnTo>
                          <a:pt x="50" y="92"/>
                        </a:lnTo>
                        <a:lnTo>
                          <a:pt x="54" y="91"/>
                        </a:lnTo>
                        <a:lnTo>
                          <a:pt x="57" y="92"/>
                        </a:lnTo>
                        <a:lnTo>
                          <a:pt x="70" y="95"/>
                        </a:lnTo>
                        <a:lnTo>
                          <a:pt x="82" y="94"/>
                        </a:lnTo>
                        <a:lnTo>
                          <a:pt x="90" y="95"/>
                        </a:lnTo>
                        <a:lnTo>
                          <a:pt x="94" y="98"/>
                        </a:lnTo>
                        <a:lnTo>
                          <a:pt x="106" y="98"/>
                        </a:lnTo>
                        <a:lnTo>
                          <a:pt x="111" y="103"/>
                        </a:lnTo>
                        <a:lnTo>
                          <a:pt x="111" y="109"/>
                        </a:lnTo>
                        <a:lnTo>
                          <a:pt x="110" y="118"/>
                        </a:lnTo>
                        <a:lnTo>
                          <a:pt x="101" y="122"/>
                        </a:lnTo>
                        <a:lnTo>
                          <a:pt x="101" y="115"/>
                        </a:lnTo>
                        <a:lnTo>
                          <a:pt x="100" y="111"/>
                        </a:lnTo>
                        <a:lnTo>
                          <a:pt x="98" y="108"/>
                        </a:lnTo>
                        <a:lnTo>
                          <a:pt x="98" y="115"/>
                        </a:lnTo>
                        <a:lnTo>
                          <a:pt x="97" y="122"/>
                        </a:lnTo>
                        <a:lnTo>
                          <a:pt x="94" y="126"/>
                        </a:lnTo>
                        <a:lnTo>
                          <a:pt x="90" y="132"/>
                        </a:lnTo>
                        <a:lnTo>
                          <a:pt x="80" y="135"/>
                        </a:lnTo>
                        <a:lnTo>
                          <a:pt x="73" y="137"/>
                        </a:lnTo>
                        <a:lnTo>
                          <a:pt x="64" y="138"/>
                        </a:lnTo>
                        <a:lnTo>
                          <a:pt x="75" y="130"/>
                        </a:lnTo>
                        <a:lnTo>
                          <a:pt x="83" y="122"/>
                        </a:lnTo>
                        <a:lnTo>
                          <a:pt x="85" y="115"/>
                        </a:lnTo>
                        <a:lnTo>
                          <a:pt x="83" y="111"/>
                        </a:lnTo>
                        <a:lnTo>
                          <a:pt x="77" y="110"/>
                        </a:lnTo>
                        <a:lnTo>
                          <a:pt x="74" y="115"/>
                        </a:lnTo>
                        <a:lnTo>
                          <a:pt x="73" y="122"/>
                        </a:lnTo>
                        <a:lnTo>
                          <a:pt x="67" y="130"/>
                        </a:lnTo>
                        <a:lnTo>
                          <a:pt x="60" y="136"/>
                        </a:lnTo>
                        <a:lnTo>
                          <a:pt x="53" y="137"/>
                        </a:lnTo>
                        <a:lnTo>
                          <a:pt x="43" y="136"/>
                        </a:lnTo>
                        <a:lnTo>
                          <a:pt x="54" y="126"/>
                        </a:lnTo>
                        <a:lnTo>
                          <a:pt x="62" y="120"/>
                        </a:lnTo>
                        <a:lnTo>
                          <a:pt x="68" y="115"/>
                        </a:lnTo>
                        <a:lnTo>
                          <a:pt x="69" y="110"/>
                        </a:lnTo>
                        <a:lnTo>
                          <a:pt x="69" y="105"/>
                        </a:lnTo>
                        <a:lnTo>
                          <a:pt x="66" y="104"/>
                        </a:lnTo>
                        <a:lnTo>
                          <a:pt x="62" y="109"/>
                        </a:lnTo>
                        <a:lnTo>
                          <a:pt x="59" y="115"/>
                        </a:lnTo>
                        <a:lnTo>
                          <a:pt x="53" y="122"/>
                        </a:lnTo>
                        <a:lnTo>
                          <a:pt x="47" y="126"/>
                        </a:lnTo>
                        <a:lnTo>
                          <a:pt x="42" y="130"/>
                        </a:lnTo>
                        <a:lnTo>
                          <a:pt x="37" y="133"/>
                        </a:lnTo>
                        <a:lnTo>
                          <a:pt x="31" y="134"/>
                        </a:lnTo>
                        <a:lnTo>
                          <a:pt x="24" y="134"/>
                        </a:lnTo>
                        <a:lnTo>
                          <a:pt x="17" y="133"/>
                        </a:lnTo>
                        <a:lnTo>
                          <a:pt x="32" y="126"/>
                        </a:lnTo>
                        <a:lnTo>
                          <a:pt x="38" y="122"/>
                        </a:lnTo>
                        <a:lnTo>
                          <a:pt x="42" y="115"/>
                        </a:lnTo>
                        <a:lnTo>
                          <a:pt x="43" y="110"/>
                        </a:lnTo>
                        <a:lnTo>
                          <a:pt x="39" y="110"/>
                        </a:lnTo>
                        <a:lnTo>
                          <a:pt x="37" y="115"/>
                        </a:lnTo>
                        <a:lnTo>
                          <a:pt x="34" y="119"/>
                        </a:lnTo>
                        <a:lnTo>
                          <a:pt x="30" y="124"/>
                        </a:lnTo>
                        <a:lnTo>
                          <a:pt x="25" y="129"/>
                        </a:lnTo>
                        <a:lnTo>
                          <a:pt x="17" y="133"/>
                        </a:lnTo>
                        <a:lnTo>
                          <a:pt x="12" y="130"/>
                        </a:lnTo>
                        <a:lnTo>
                          <a:pt x="9" y="126"/>
                        </a:lnTo>
                        <a:lnTo>
                          <a:pt x="5" y="117"/>
                        </a:lnTo>
                        <a:lnTo>
                          <a:pt x="13" y="115"/>
                        </a:lnTo>
                        <a:lnTo>
                          <a:pt x="28" y="113"/>
                        </a:lnTo>
                        <a:lnTo>
                          <a:pt x="37" y="107"/>
                        </a:lnTo>
                        <a:lnTo>
                          <a:pt x="41" y="103"/>
                        </a:lnTo>
                        <a:lnTo>
                          <a:pt x="43" y="96"/>
                        </a:lnTo>
                        <a:lnTo>
                          <a:pt x="44" y="94"/>
                        </a:lnTo>
                        <a:lnTo>
                          <a:pt x="41" y="94"/>
                        </a:lnTo>
                        <a:lnTo>
                          <a:pt x="39" y="98"/>
                        </a:lnTo>
                        <a:lnTo>
                          <a:pt x="34" y="106"/>
                        </a:lnTo>
                        <a:lnTo>
                          <a:pt x="23" y="111"/>
                        </a:lnTo>
                        <a:lnTo>
                          <a:pt x="13" y="115"/>
                        </a:lnTo>
                        <a:lnTo>
                          <a:pt x="5" y="117"/>
                        </a:lnTo>
                        <a:lnTo>
                          <a:pt x="2" y="102"/>
                        </a:lnTo>
                        <a:lnTo>
                          <a:pt x="2" y="91"/>
                        </a:lnTo>
                        <a:lnTo>
                          <a:pt x="2" y="80"/>
                        </a:lnTo>
                        <a:lnTo>
                          <a:pt x="12" y="88"/>
                        </a:lnTo>
                        <a:lnTo>
                          <a:pt x="24" y="91"/>
                        </a:lnTo>
                        <a:lnTo>
                          <a:pt x="33" y="90"/>
                        </a:lnTo>
                        <a:lnTo>
                          <a:pt x="36" y="88"/>
                        </a:lnTo>
                        <a:lnTo>
                          <a:pt x="37" y="84"/>
                        </a:lnTo>
                        <a:lnTo>
                          <a:pt x="32" y="84"/>
                        </a:lnTo>
                        <a:lnTo>
                          <a:pt x="25" y="87"/>
                        </a:lnTo>
                        <a:lnTo>
                          <a:pt x="11" y="88"/>
                        </a:lnTo>
                        <a:lnTo>
                          <a:pt x="2" y="81"/>
                        </a:lnTo>
                        <a:lnTo>
                          <a:pt x="1" y="67"/>
                        </a:lnTo>
                        <a:lnTo>
                          <a:pt x="0" y="57"/>
                        </a:lnTo>
                        <a:lnTo>
                          <a:pt x="0" y="47"/>
                        </a:lnTo>
                        <a:lnTo>
                          <a:pt x="1" y="30"/>
                        </a:lnTo>
                        <a:lnTo>
                          <a:pt x="4" y="25"/>
                        </a:lnTo>
                        <a:lnTo>
                          <a:pt x="13" y="18"/>
                        </a:lnTo>
                        <a:lnTo>
                          <a:pt x="10" y="19"/>
                        </a:lnTo>
                        <a:lnTo>
                          <a:pt x="1" y="23"/>
                        </a:lnTo>
                        <a:lnTo>
                          <a:pt x="4" y="13"/>
                        </a:lnTo>
                        <a:lnTo>
                          <a:pt x="8" y="7"/>
                        </a:lnTo>
                        <a:lnTo>
                          <a:pt x="10" y="4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81"/>
                  <p:cNvSpPr>
                    <a:spLocks/>
                  </p:cNvSpPr>
                  <p:nvPr/>
                </p:nvSpPr>
                <p:spPr bwMode="auto">
                  <a:xfrm>
                    <a:off x="5244" y="1184"/>
                    <a:ext cx="28" cy="32"/>
                  </a:xfrm>
                  <a:custGeom>
                    <a:avLst/>
                    <a:gdLst>
                      <a:gd name="T0" fmla="*/ 27 w 28"/>
                      <a:gd name="T1" fmla="*/ 0 h 32"/>
                      <a:gd name="T2" fmla="*/ 27 w 28"/>
                      <a:gd name="T3" fmla="*/ 2 h 32"/>
                      <a:gd name="T4" fmla="*/ 23 w 28"/>
                      <a:gd name="T5" fmla="*/ 8 h 32"/>
                      <a:gd name="T6" fmla="*/ 20 w 28"/>
                      <a:gd name="T7" fmla="*/ 11 h 32"/>
                      <a:gd name="T8" fmla="*/ 12 w 28"/>
                      <a:gd name="T9" fmla="*/ 19 h 32"/>
                      <a:gd name="T10" fmla="*/ 10 w 28"/>
                      <a:gd name="T11" fmla="*/ 21 h 32"/>
                      <a:gd name="T12" fmla="*/ 3 w 28"/>
                      <a:gd name="T13" fmla="*/ 27 h 32"/>
                      <a:gd name="T14" fmla="*/ 10 w 28"/>
                      <a:gd name="T15" fmla="*/ 25 h 32"/>
                      <a:gd name="T16" fmla="*/ 18 w 28"/>
                      <a:gd name="T17" fmla="*/ 22 h 32"/>
                      <a:gd name="T18" fmla="*/ 25 w 28"/>
                      <a:gd name="T19" fmla="*/ 21 h 32"/>
                      <a:gd name="T20" fmla="*/ 24 w 28"/>
                      <a:gd name="T21" fmla="*/ 24 h 32"/>
                      <a:gd name="T22" fmla="*/ 12 w 28"/>
                      <a:gd name="T23" fmla="*/ 27 h 32"/>
                      <a:gd name="T24" fmla="*/ 6 w 28"/>
                      <a:gd name="T25" fmla="*/ 30 h 32"/>
                      <a:gd name="T26" fmla="*/ 3 w 28"/>
                      <a:gd name="T27" fmla="*/ 31 h 32"/>
                      <a:gd name="T28" fmla="*/ 0 w 28"/>
                      <a:gd name="T29" fmla="*/ 30 h 32"/>
                      <a:gd name="T30" fmla="*/ 0 w 28"/>
                      <a:gd name="T31" fmla="*/ 26 h 32"/>
                      <a:gd name="T32" fmla="*/ 2 w 28"/>
                      <a:gd name="T33" fmla="*/ 23 h 32"/>
                      <a:gd name="T34" fmla="*/ 6 w 28"/>
                      <a:gd name="T35" fmla="*/ 19 h 32"/>
                      <a:gd name="T36" fmla="*/ 10 w 28"/>
                      <a:gd name="T37" fmla="*/ 13 h 32"/>
                      <a:gd name="T38" fmla="*/ 14 w 28"/>
                      <a:gd name="T39" fmla="*/ 6 h 32"/>
                      <a:gd name="T40" fmla="*/ 18 w 28"/>
                      <a:gd name="T41" fmla="*/ 2 h 32"/>
                      <a:gd name="T42" fmla="*/ 23 w 28"/>
                      <a:gd name="T43" fmla="*/ 0 h 32"/>
                      <a:gd name="T44" fmla="*/ 27 w 28"/>
                      <a:gd name="T45" fmla="*/ 0 h 32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8"/>
                      <a:gd name="T70" fmla="*/ 0 h 32"/>
                      <a:gd name="T71" fmla="*/ 28 w 28"/>
                      <a:gd name="T72" fmla="*/ 32 h 32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8" h="32">
                        <a:moveTo>
                          <a:pt x="27" y="0"/>
                        </a:moveTo>
                        <a:lnTo>
                          <a:pt x="27" y="2"/>
                        </a:lnTo>
                        <a:lnTo>
                          <a:pt x="23" y="8"/>
                        </a:lnTo>
                        <a:lnTo>
                          <a:pt x="20" y="11"/>
                        </a:lnTo>
                        <a:lnTo>
                          <a:pt x="12" y="19"/>
                        </a:lnTo>
                        <a:lnTo>
                          <a:pt x="10" y="21"/>
                        </a:lnTo>
                        <a:lnTo>
                          <a:pt x="3" y="27"/>
                        </a:lnTo>
                        <a:lnTo>
                          <a:pt x="10" y="25"/>
                        </a:lnTo>
                        <a:lnTo>
                          <a:pt x="18" y="22"/>
                        </a:lnTo>
                        <a:lnTo>
                          <a:pt x="25" y="21"/>
                        </a:lnTo>
                        <a:lnTo>
                          <a:pt x="24" y="24"/>
                        </a:lnTo>
                        <a:lnTo>
                          <a:pt x="12" y="27"/>
                        </a:lnTo>
                        <a:lnTo>
                          <a:pt x="6" y="30"/>
                        </a:lnTo>
                        <a:lnTo>
                          <a:pt x="3" y="31"/>
                        </a:lnTo>
                        <a:lnTo>
                          <a:pt x="0" y="30"/>
                        </a:lnTo>
                        <a:lnTo>
                          <a:pt x="0" y="26"/>
                        </a:lnTo>
                        <a:lnTo>
                          <a:pt x="2" y="23"/>
                        </a:lnTo>
                        <a:lnTo>
                          <a:pt x="6" y="19"/>
                        </a:lnTo>
                        <a:lnTo>
                          <a:pt x="10" y="13"/>
                        </a:lnTo>
                        <a:lnTo>
                          <a:pt x="14" y="6"/>
                        </a:lnTo>
                        <a:lnTo>
                          <a:pt x="18" y="2"/>
                        </a:lnTo>
                        <a:lnTo>
                          <a:pt x="23" y="0"/>
                        </a:lnTo>
                        <a:lnTo>
                          <a:pt x="27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82"/>
                  <p:cNvSpPr>
                    <a:spLocks/>
                  </p:cNvSpPr>
                  <p:nvPr/>
                </p:nvSpPr>
                <p:spPr bwMode="auto">
                  <a:xfrm>
                    <a:off x="5245" y="1158"/>
                    <a:ext cx="26" cy="42"/>
                  </a:xfrm>
                  <a:custGeom>
                    <a:avLst/>
                    <a:gdLst>
                      <a:gd name="T0" fmla="*/ 20 w 26"/>
                      <a:gd name="T1" fmla="*/ 0 h 42"/>
                      <a:gd name="T2" fmla="*/ 23 w 26"/>
                      <a:gd name="T3" fmla="*/ 0 h 42"/>
                      <a:gd name="T4" fmla="*/ 25 w 26"/>
                      <a:gd name="T5" fmla="*/ 4 h 42"/>
                      <a:gd name="T6" fmla="*/ 25 w 26"/>
                      <a:gd name="T7" fmla="*/ 7 h 42"/>
                      <a:gd name="T8" fmla="*/ 22 w 26"/>
                      <a:gd name="T9" fmla="*/ 11 h 42"/>
                      <a:gd name="T10" fmla="*/ 19 w 26"/>
                      <a:gd name="T11" fmla="*/ 12 h 42"/>
                      <a:gd name="T12" fmla="*/ 13 w 26"/>
                      <a:gd name="T13" fmla="*/ 17 h 42"/>
                      <a:gd name="T14" fmla="*/ 9 w 26"/>
                      <a:gd name="T15" fmla="*/ 22 h 42"/>
                      <a:gd name="T16" fmla="*/ 4 w 26"/>
                      <a:gd name="T17" fmla="*/ 30 h 42"/>
                      <a:gd name="T18" fmla="*/ 0 w 26"/>
                      <a:gd name="T19" fmla="*/ 37 h 42"/>
                      <a:gd name="T20" fmla="*/ 0 w 26"/>
                      <a:gd name="T21" fmla="*/ 41 h 42"/>
                      <a:gd name="T22" fmla="*/ 0 w 26"/>
                      <a:gd name="T23" fmla="*/ 31 h 42"/>
                      <a:gd name="T24" fmla="*/ 2 w 26"/>
                      <a:gd name="T25" fmla="*/ 23 h 42"/>
                      <a:gd name="T26" fmla="*/ 3 w 26"/>
                      <a:gd name="T27" fmla="*/ 16 h 42"/>
                      <a:gd name="T28" fmla="*/ 6 w 26"/>
                      <a:gd name="T29" fmla="*/ 10 h 42"/>
                      <a:gd name="T30" fmla="*/ 16 w 26"/>
                      <a:gd name="T31" fmla="*/ 0 h 42"/>
                      <a:gd name="T32" fmla="*/ 20 w 26"/>
                      <a:gd name="T33" fmla="*/ 0 h 4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6"/>
                      <a:gd name="T52" fmla="*/ 0 h 42"/>
                      <a:gd name="T53" fmla="*/ 26 w 26"/>
                      <a:gd name="T54" fmla="*/ 42 h 4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6" h="42">
                        <a:moveTo>
                          <a:pt x="20" y="0"/>
                        </a:moveTo>
                        <a:lnTo>
                          <a:pt x="23" y="0"/>
                        </a:lnTo>
                        <a:lnTo>
                          <a:pt x="25" y="4"/>
                        </a:lnTo>
                        <a:lnTo>
                          <a:pt x="25" y="7"/>
                        </a:lnTo>
                        <a:lnTo>
                          <a:pt x="22" y="11"/>
                        </a:lnTo>
                        <a:lnTo>
                          <a:pt x="19" y="12"/>
                        </a:lnTo>
                        <a:lnTo>
                          <a:pt x="13" y="17"/>
                        </a:lnTo>
                        <a:lnTo>
                          <a:pt x="9" y="22"/>
                        </a:lnTo>
                        <a:lnTo>
                          <a:pt x="4" y="30"/>
                        </a:lnTo>
                        <a:lnTo>
                          <a:pt x="0" y="37"/>
                        </a:lnTo>
                        <a:lnTo>
                          <a:pt x="0" y="41"/>
                        </a:lnTo>
                        <a:lnTo>
                          <a:pt x="0" y="31"/>
                        </a:lnTo>
                        <a:lnTo>
                          <a:pt x="2" y="23"/>
                        </a:lnTo>
                        <a:lnTo>
                          <a:pt x="3" y="16"/>
                        </a:lnTo>
                        <a:lnTo>
                          <a:pt x="6" y="10"/>
                        </a:lnTo>
                        <a:lnTo>
                          <a:pt x="16" y="0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83"/>
                  <p:cNvSpPr>
                    <a:spLocks/>
                  </p:cNvSpPr>
                  <p:nvPr/>
                </p:nvSpPr>
                <p:spPr bwMode="auto">
                  <a:xfrm>
                    <a:off x="5248" y="1118"/>
                    <a:ext cx="28" cy="24"/>
                  </a:xfrm>
                  <a:custGeom>
                    <a:avLst/>
                    <a:gdLst>
                      <a:gd name="T0" fmla="*/ 27 w 28"/>
                      <a:gd name="T1" fmla="*/ 23 h 24"/>
                      <a:gd name="T2" fmla="*/ 22 w 28"/>
                      <a:gd name="T3" fmla="*/ 17 h 24"/>
                      <a:gd name="T4" fmla="*/ 14 w 28"/>
                      <a:gd name="T5" fmla="*/ 14 h 24"/>
                      <a:gd name="T6" fmla="*/ 9 w 28"/>
                      <a:gd name="T7" fmla="*/ 13 h 24"/>
                      <a:gd name="T8" fmla="*/ 0 w 28"/>
                      <a:gd name="T9" fmla="*/ 0 h 24"/>
                      <a:gd name="T10" fmla="*/ 6 w 28"/>
                      <a:gd name="T11" fmla="*/ 5 h 24"/>
                      <a:gd name="T12" fmla="*/ 13 w 28"/>
                      <a:gd name="T13" fmla="*/ 8 h 24"/>
                      <a:gd name="T14" fmla="*/ 18 w 28"/>
                      <a:gd name="T15" fmla="*/ 11 h 24"/>
                      <a:gd name="T16" fmla="*/ 20 w 28"/>
                      <a:gd name="T17" fmla="*/ 14 h 24"/>
                      <a:gd name="T18" fmla="*/ 27 w 28"/>
                      <a:gd name="T19" fmla="*/ 23 h 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"/>
                      <a:gd name="T31" fmla="*/ 0 h 24"/>
                      <a:gd name="T32" fmla="*/ 28 w 28"/>
                      <a:gd name="T33" fmla="*/ 24 h 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" h="24">
                        <a:moveTo>
                          <a:pt x="27" y="23"/>
                        </a:moveTo>
                        <a:lnTo>
                          <a:pt x="22" y="17"/>
                        </a:lnTo>
                        <a:lnTo>
                          <a:pt x="14" y="14"/>
                        </a:lnTo>
                        <a:lnTo>
                          <a:pt x="9" y="13"/>
                        </a:lnTo>
                        <a:lnTo>
                          <a:pt x="0" y="0"/>
                        </a:lnTo>
                        <a:lnTo>
                          <a:pt x="6" y="5"/>
                        </a:lnTo>
                        <a:lnTo>
                          <a:pt x="13" y="8"/>
                        </a:lnTo>
                        <a:lnTo>
                          <a:pt x="18" y="11"/>
                        </a:lnTo>
                        <a:lnTo>
                          <a:pt x="20" y="14"/>
                        </a:lnTo>
                        <a:lnTo>
                          <a:pt x="27" y="23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84"/>
                  <p:cNvSpPr>
                    <a:spLocks/>
                  </p:cNvSpPr>
                  <p:nvPr/>
                </p:nvSpPr>
                <p:spPr bwMode="auto">
                  <a:xfrm>
                    <a:off x="5280" y="1161"/>
                    <a:ext cx="17" cy="62"/>
                  </a:xfrm>
                  <a:custGeom>
                    <a:avLst/>
                    <a:gdLst>
                      <a:gd name="T0" fmla="*/ 16 w 17"/>
                      <a:gd name="T1" fmla="*/ 61 h 62"/>
                      <a:gd name="T2" fmla="*/ 8 w 17"/>
                      <a:gd name="T3" fmla="*/ 61 h 62"/>
                      <a:gd name="T4" fmla="*/ 5 w 17"/>
                      <a:gd name="T5" fmla="*/ 60 h 62"/>
                      <a:gd name="T6" fmla="*/ 5 w 17"/>
                      <a:gd name="T7" fmla="*/ 57 h 62"/>
                      <a:gd name="T8" fmla="*/ 3 w 17"/>
                      <a:gd name="T9" fmla="*/ 55 h 62"/>
                      <a:gd name="T10" fmla="*/ 1 w 17"/>
                      <a:gd name="T11" fmla="*/ 53 h 62"/>
                      <a:gd name="T12" fmla="*/ 2 w 17"/>
                      <a:gd name="T13" fmla="*/ 50 h 62"/>
                      <a:gd name="T14" fmla="*/ 2 w 17"/>
                      <a:gd name="T15" fmla="*/ 48 h 62"/>
                      <a:gd name="T16" fmla="*/ 0 w 17"/>
                      <a:gd name="T17" fmla="*/ 44 h 62"/>
                      <a:gd name="T18" fmla="*/ 0 w 17"/>
                      <a:gd name="T19" fmla="*/ 40 h 62"/>
                      <a:gd name="T20" fmla="*/ 2 w 17"/>
                      <a:gd name="T21" fmla="*/ 36 h 62"/>
                      <a:gd name="T22" fmla="*/ 2 w 17"/>
                      <a:gd name="T23" fmla="*/ 26 h 62"/>
                      <a:gd name="T24" fmla="*/ 0 w 17"/>
                      <a:gd name="T25" fmla="*/ 17 h 62"/>
                      <a:gd name="T26" fmla="*/ 0 w 17"/>
                      <a:gd name="T27" fmla="*/ 11 h 62"/>
                      <a:gd name="T28" fmla="*/ 0 w 17"/>
                      <a:gd name="T29" fmla="*/ 0 h 62"/>
                      <a:gd name="T30" fmla="*/ 5 w 17"/>
                      <a:gd name="T31" fmla="*/ 16 h 62"/>
                      <a:gd name="T32" fmla="*/ 9 w 17"/>
                      <a:gd name="T33" fmla="*/ 32 h 62"/>
                      <a:gd name="T34" fmla="*/ 13 w 17"/>
                      <a:gd name="T35" fmla="*/ 49 h 62"/>
                      <a:gd name="T36" fmla="*/ 16 w 17"/>
                      <a:gd name="T37" fmla="*/ 61 h 62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62"/>
                      <a:gd name="T59" fmla="*/ 17 w 17"/>
                      <a:gd name="T60" fmla="*/ 62 h 62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62">
                        <a:moveTo>
                          <a:pt x="16" y="61"/>
                        </a:moveTo>
                        <a:lnTo>
                          <a:pt x="8" y="61"/>
                        </a:lnTo>
                        <a:lnTo>
                          <a:pt x="5" y="60"/>
                        </a:lnTo>
                        <a:lnTo>
                          <a:pt x="5" y="57"/>
                        </a:lnTo>
                        <a:lnTo>
                          <a:pt x="3" y="55"/>
                        </a:lnTo>
                        <a:lnTo>
                          <a:pt x="1" y="53"/>
                        </a:lnTo>
                        <a:lnTo>
                          <a:pt x="2" y="50"/>
                        </a:lnTo>
                        <a:lnTo>
                          <a:pt x="2" y="48"/>
                        </a:lnTo>
                        <a:lnTo>
                          <a:pt x="0" y="44"/>
                        </a:lnTo>
                        <a:lnTo>
                          <a:pt x="0" y="40"/>
                        </a:lnTo>
                        <a:lnTo>
                          <a:pt x="2" y="36"/>
                        </a:lnTo>
                        <a:lnTo>
                          <a:pt x="2" y="26"/>
                        </a:lnTo>
                        <a:lnTo>
                          <a:pt x="0" y="17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lnTo>
                          <a:pt x="5" y="16"/>
                        </a:lnTo>
                        <a:lnTo>
                          <a:pt x="9" y="32"/>
                        </a:lnTo>
                        <a:lnTo>
                          <a:pt x="13" y="49"/>
                        </a:lnTo>
                        <a:lnTo>
                          <a:pt x="16" y="61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85"/>
                  <p:cNvSpPr>
                    <a:spLocks/>
                  </p:cNvSpPr>
                  <p:nvPr/>
                </p:nvSpPr>
                <p:spPr bwMode="auto">
                  <a:xfrm>
                    <a:off x="5245" y="1227"/>
                    <a:ext cx="28" cy="17"/>
                  </a:xfrm>
                  <a:custGeom>
                    <a:avLst/>
                    <a:gdLst>
                      <a:gd name="T0" fmla="*/ 5 w 28"/>
                      <a:gd name="T1" fmla="*/ 8 h 17"/>
                      <a:gd name="T2" fmla="*/ 11 w 28"/>
                      <a:gd name="T3" fmla="*/ 3 h 17"/>
                      <a:gd name="T4" fmla="*/ 17 w 28"/>
                      <a:gd name="T5" fmla="*/ 1 h 17"/>
                      <a:gd name="T6" fmla="*/ 24 w 28"/>
                      <a:gd name="T7" fmla="*/ 0 h 17"/>
                      <a:gd name="T8" fmla="*/ 27 w 28"/>
                      <a:gd name="T9" fmla="*/ 1 h 17"/>
                      <a:gd name="T10" fmla="*/ 25 w 28"/>
                      <a:gd name="T11" fmla="*/ 5 h 17"/>
                      <a:gd name="T12" fmla="*/ 22 w 28"/>
                      <a:gd name="T13" fmla="*/ 10 h 17"/>
                      <a:gd name="T14" fmla="*/ 16 w 28"/>
                      <a:gd name="T15" fmla="*/ 13 h 17"/>
                      <a:gd name="T16" fmla="*/ 6 w 28"/>
                      <a:gd name="T17" fmla="*/ 16 h 17"/>
                      <a:gd name="T18" fmla="*/ 0 w 28"/>
                      <a:gd name="T19" fmla="*/ 14 h 17"/>
                      <a:gd name="T20" fmla="*/ 5 w 28"/>
                      <a:gd name="T21" fmla="*/ 8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8"/>
                      <a:gd name="T34" fmla="*/ 0 h 17"/>
                      <a:gd name="T35" fmla="*/ 28 w 28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8" h="17">
                        <a:moveTo>
                          <a:pt x="5" y="8"/>
                        </a:moveTo>
                        <a:lnTo>
                          <a:pt x="11" y="3"/>
                        </a:lnTo>
                        <a:lnTo>
                          <a:pt x="17" y="1"/>
                        </a:lnTo>
                        <a:lnTo>
                          <a:pt x="24" y="0"/>
                        </a:lnTo>
                        <a:lnTo>
                          <a:pt x="27" y="1"/>
                        </a:lnTo>
                        <a:lnTo>
                          <a:pt x="25" y="5"/>
                        </a:lnTo>
                        <a:lnTo>
                          <a:pt x="22" y="10"/>
                        </a:lnTo>
                        <a:lnTo>
                          <a:pt x="16" y="13"/>
                        </a:lnTo>
                        <a:lnTo>
                          <a:pt x="6" y="16"/>
                        </a:lnTo>
                        <a:lnTo>
                          <a:pt x="0" y="14"/>
                        </a:lnTo>
                        <a:lnTo>
                          <a:pt x="5" y="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86"/>
                  <p:cNvSpPr>
                    <a:spLocks/>
                  </p:cNvSpPr>
                  <p:nvPr/>
                </p:nvSpPr>
                <p:spPr bwMode="auto">
                  <a:xfrm>
                    <a:off x="5278" y="1234"/>
                    <a:ext cx="18" cy="26"/>
                  </a:xfrm>
                  <a:custGeom>
                    <a:avLst/>
                    <a:gdLst>
                      <a:gd name="T0" fmla="*/ 9 w 18"/>
                      <a:gd name="T1" fmla="*/ 6 h 26"/>
                      <a:gd name="T2" fmla="*/ 11 w 18"/>
                      <a:gd name="T3" fmla="*/ 1 h 26"/>
                      <a:gd name="T4" fmla="*/ 14 w 18"/>
                      <a:gd name="T5" fmla="*/ 0 h 26"/>
                      <a:gd name="T6" fmla="*/ 16 w 18"/>
                      <a:gd name="T7" fmla="*/ 0 h 26"/>
                      <a:gd name="T8" fmla="*/ 17 w 18"/>
                      <a:gd name="T9" fmla="*/ 3 h 26"/>
                      <a:gd name="T10" fmla="*/ 15 w 18"/>
                      <a:gd name="T11" fmla="*/ 8 h 26"/>
                      <a:gd name="T12" fmla="*/ 12 w 18"/>
                      <a:gd name="T13" fmla="*/ 13 h 26"/>
                      <a:gd name="T14" fmla="*/ 9 w 18"/>
                      <a:gd name="T15" fmla="*/ 17 h 26"/>
                      <a:gd name="T16" fmla="*/ 6 w 18"/>
                      <a:gd name="T17" fmla="*/ 21 h 26"/>
                      <a:gd name="T18" fmla="*/ 0 w 18"/>
                      <a:gd name="T19" fmla="*/ 25 h 26"/>
                      <a:gd name="T20" fmla="*/ 5 w 18"/>
                      <a:gd name="T21" fmla="*/ 17 h 26"/>
                      <a:gd name="T22" fmla="*/ 7 w 18"/>
                      <a:gd name="T23" fmla="*/ 12 h 26"/>
                      <a:gd name="T24" fmla="*/ 9 w 18"/>
                      <a:gd name="T25" fmla="*/ 6 h 2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"/>
                      <a:gd name="T40" fmla="*/ 0 h 26"/>
                      <a:gd name="T41" fmla="*/ 18 w 18"/>
                      <a:gd name="T42" fmla="*/ 26 h 2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" h="26">
                        <a:moveTo>
                          <a:pt x="9" y="6"/>
                        </a:moveTo>
                        <a:lnTo>
                          <a:pt x="11" y="1"/>
                        </a:lnTo>
                        <a:lnTo>
                          <a:pt x="14" y="0"/>
                        </a:lnTo>
                        <a:lnTo>
                          <a:pt x="16" y="0"/>
                        </a:lnTo>
                        <a:lnTo>
                          <a:pt x="17" y="3"/>
                        </a:lnTo>
                        <a:lnTo>
                          <a:pt x="15" y="8"/>
                        </a:lnTo>
                        <a:lnTo>
                          <a:pt x="12" y="13"/>
                        </a:lnTo>
                        <a:lnTo>
                          <a:pt x="9" y="17"/>
                        </a:lnTo>
                        <a:lnTo>
                          <a:pt x="6" y="21"/>
                        </a:lnTo>
                        <a:lnTo>
                          <a:pt x="0" y="25"/>
                        </a:lnTo>
                        <a:lnTo>
                          <a:pt x="5" y="17"/>
                        </a:lnTo>
                        <a:lnTo>
                          <a:pt x="7" y="12"/>
                        </a:lnTo>
                        <a:lnTo>
                          <a:pt x="9" y="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87"/>
                  <p:cNvSpPr>
                    <a:spLocks/>
                  </p:cNvSpPr>
                  <p:nvPr/>
                </p:nvSpPr>
                <p:spPr bwMode="auto">
                  <a:xfrm>
                    <a:off x="5228" y="1098"/>
                    <a:ext cx="41" cy="32"/>
                  </a:xfrm>
                  <a:custGeom>
                    <a:avLst/>
                    <a:gdLst>
                      <a:gd name="T0" fmla="*/ 40 w 41"/>
                      <a:gd name="T1" fmla="*/ 31 h 32"/>
                      <a:gd name="T2" fmla="*/ 38 w 41"/>
                      <a:gd name="T3" fmla="*/ 18 h 32"/>
                      <a:gd name="T4" fmla="*/ 30 w 41"/>
                      <a:gd name="T5" fmla="*/ 13 h 32"/>
                      <a:gd name="T6" fmla="*/ 18 w 41"/>
                      <a:gd name="T7" fmla="*/ 7 h 32"/>
                      <a:gd name="T8" fmla="*/ 11 w 41"/>
                      <a:gd name="T9" fmla="*/ 3 h 32"/>
                      <a:gd name="T10" fmla="*/ 3 w 41"/>
                      <a:gd name="T11" fmla="*/ 0 h 32"/>
                      <a:gd name="T12" fmla="*/ 0 w 41"/>
                      <a:gd name="T13" fmla="*/ 8 h 32"/>
                      <a:gd name="T14" fmla="*/ 7 w 41"/>
                      <a:gd name="T15" fmla="*/ 14 h 32"/>
                      <a:gd name="T16" fmla="*/ 16 w 41"/>
                      <a:gd name="T17" fmla="*/ 17 h 32"/>
                      <a:gd name="T18" fmla="*/ 22 w 41"/>
                      <a:gd name="T19" fmla="*/ 19 h 32"/>
                      <a:gd name="T20" fmla="*/ 30 w 41"/>
                      <a:gd name="T21" fmla="*/ 25 h 32"/>
                      <a:gd name="T22" fmla="*/ 40 w 41"/>
                      <a:gd name="T23" fmla="*/ 31 h 3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1"/>
                      <a:gd name="T37" fmla="*/ 0 h 32"/>
                      <a:gd name="T38" fmla="*/ 41 w 41"/>
                      <a:gd name="T39" fmla="*/ 32 h 3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1" h="32">
                        <a:moveTo>
                          <a:pt x="40" y="31"/>
                        </a:moveTo>
                        <a:lnTo>
                          <a:pt x="38" y="18"/>
                        </a:lnTo>
                        <a:lnTo>
                          <a:pt x="30" y="13"/>
                        </a:lnTo>
                        <a:lnTo>
                          <a:pt x="18" y="7"/>
                        </a:lnTo>
                        <a:lnTo>
                          <a:pt x="11" y="3"/>
                        </a:lnTo>
                        <a:lnTo>
                          <a:pt x="3" y="0"/>
                        </a:lnTo>
                        <a:lnTo>
                          <a:pt x="0" y="8"/>
                        </a:lnTo>
                        <a:lnTo>
                          <a:pt x="7" y="14"/>
                        </a:lnTo>
                        <a:lnTo>
                          <a:pt x="16" y="17"/>
                        </a:lnTo>
                        <a:lnTo>
                          <a:pt x="22" y="19"/>
                        </a:lnTo>
                        <a:lnTo>
                          <a:pt x="30" y="25"/>
                        </a:lnTo>
                        <a:lnTo>
                          <a:pt x="40" y="31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" name="Group 88"/>
                <p:cNvGrpSpPr>
                  <a:grpSpLocks/>
                </p:cNvGrpSpPr>
                <p:nvPr/>
              </p:nvGrpSpPr>
              <p:grpSpPr bwMode="auto">
                <a:xfrm>
                  <a:off x="5184" y="1242"/>
                  <a:ext cx="82" cy="140"/>
                  <a:chOff x="5184" y="1242"/>
                  <a:chExt cx="82" cy="140"/>
                </a:xfrm>
              </p:grpSpPr>
              <p:sp>
                <p:nvSpPr>
                  <p:cNvPr id="88" name="Freeform 89"/>
                  <p:cNvSpPr>
                    <a:spLocks/>
                  </p:cNvSpPr>
                  <p:nvPr/>
                </p:nvSpPr>
                <p:spPr bwMode="auto">
                  <a:xfrm>
                    <a:off x="5184" y="1242"/>
                    <a:ext cx="82" cy="140"/>
                  </a:xfrm>
                  <a:custGeom>
                    <a:avLst/>
                    <a:gdLst>
                      <a:gd name="T0" fmla="*/ 45 w 82"/>
                      <a:gd name="T1" fmla="*/ 20 h 140"/>
                      <a:gd name="T2" fmla="*/ 30 w 82"/>
                      <a:gd name="T3" fmla="*/ 19 h 140"/>
                      <a:gd name="T4" fmla="*/ 21 w 82"/>
                      <a:gd name="T5" fmla="*/ 15 h 140"/>
                      <a:gd name="T6" fmla="*/ 18 w 82"/>
                      <a:gd name="T7" fmla="*/ 10 h 140"/>
                      <a:gd name="T8" fmla="*/ 18 w 82"/>
                      <a:gd name="T9" fmla="*/ 6 h 140"/>
                      <a:gd name="T10" fmla="*/ 15 w 82"/>
                      <a:gd name="T11" fmla="*/ 2 h 140"/>
                      <a:gd name="T12" fmla="*/ 7 w 82"/>
                      <a:gd name="T13" fmla="*/ 0 h 140"/>
                      <a:gd name="T14" fmla="*/ 0 w 82"/>
                      <a:gd name="T15" fmla="*/ 0 h 140"/>
                      <a:gd name="T16" fmla="*/ 9 w 82"/>
                      <a:gd name="T17" fmla="*/ 108 h 140"/>
                      <a:gd name="T18" fmla="*/ 15 w 82"/>
                      <a:gd name="T19" fmla="*/ 117 h 140"/>
                      <a:gd name="T20" fmla="*/ 24 w 82"/>
                      <a:gd name="T21" fmla="*/ 127 h 140"/>
                      <a:gd name="T22" fmla="*/ 36 w 82"/>
                      <a:gd name="T23" fmla="*/ 135 h 140"/>
                      <a:gd name="T24" fmla="*/ 49 w 82"/>
                      <a:gd name="T25" fmla="*/ 137 h 140"/>
                      <a:gd name="T26" fmla="*/ 68 w 82"/>
                      <a:gd name="T27" fmla="*/ 139 h 140"/>
                      <a:gd name="T28" fmla="*/ 78 w 82"/>
                      <a:gd name="T29" fmla="*/ 136 h 140"/>
                      <a:gd name="T30" fmla="*/ 81 w 82"/>
                      <a:gd name="T31" fmla="*/ 128 h 140"/>
                      <a:gd name="T32" fmla="*/ 80 w 82"/>
                      <a:gd name="T33" fmla="*/ 119 h 140"/>
                      <a:gd name="T34" fmla="*/ 72 w 82"/>
                      <a:gd name="T35" fmla="*/ 88 h 140"/>
                      <a:gd name="T36" fmla="*/ 65 w 82"/>
                      <a:gd name="T37" fmla="*/ 59 h 140"/>
                      <a:gd name="T38" fmla="*/ 63 w 82"/>
                      <a:gd name="T39" fmla="*/ 36 h 140"/>
                      <a:gd name="T40" fmla="*/ 63 w 82"/>
                      <a:gd name="T41" fmla="*/ 30 h 140"/>
                      <a:gd name="T42" fmla="*/ 58 w 82"/>
                      <a:gd name="T43" fmla="*/ 22 h 140"/>
                      <a:gd name="T44" fmla="*/ 54 w 82"/>
                      <a:gd name="T45" fmla="*/ 20 h 140"/>
                      <a:gd name="T46" fmla="*/ 45 w 82"/>
                      <a:gd name="T47" fmla="*/ 20 h 14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82"/>
                      <a:gd name="T73" fmla="*/ 0 h 140"/>
                      <a:gd name="T74" fmla="*/ 82 w 82"/>
                      <a:gd name="T75" fmla="*/ 140 h 14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82" h="140">
                        <a:moveTo>
                          <a:pt x="45" y="20"/>
                        </a:moveTo>
                        <a:lnTo>
                          <a:pt x="30" y="19"/>
                        </a:lnTo>
                        <a:lnTo>
                          <a:pt x="21" y="15"/>
                        </a:lnTo>
                        <a:lnTo>
                          <a:pt x="18" y="10"/>
                        </a:lnTo>
                        <a:lnTo>
                          <a:pt x="18" y="6"/>
                        </a:lnTo>
                        <a:lnTo>
                          <a:pt x="15" y="2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9" y="108"/>
                        </a:lnTo>
                        <a:lnTo>
                          <a:pt x="15" y="117"/>
                        </a:lnTo>
                        <a:lnTo>
                          <a:pt x="24" y="127"/>
                        </a:lnTo>
                        <a:lnTo>
                          <a:pt x="36" y="135"/>
                        </a:lnTo>
                        <a:lnTo>
                          <a:pt x="49" y="137"/>
                        </a:lnTo>
                        <a:lnTo>
                          <a:pt x="68" y="139"/>
                        </a:lnTo>
                        <a:lnTo>
                          <a:pt x="78" y="136"/>
                        </a:lnTo>
                        <a:lnTo>
                          <a:pt x="81" y="128"/>
                        </a:lnTo>
                        <a:lnTo>
                          <a:pt x="80" y="119"/>
                        </a:lnTo>
                        <a:lnTo>
                          <a:pt x="72" y="88"/>
                        </a:lnTo>
                        <a:lnTo>
                          <a:pt x="65" y="59"/>
                        </a:lnTo>
                        <a:lnTo>
                          <a:pt x="63" y="36"/>
                        </a:lnTo>
                        <a:lnTo>
                          <a:pt x="63" y="30"/>
                        </a:lnTo>
                        <a:lnTo>
                          <a:pt x="58" y="22"/>
                        </a:lnTo>
                        <a:lnTo>
                          <a:pt x="54" y="20"/>
                        </a:lnTo>
                        <a:lnTo>
                          <a:pt x="45" y="20"/>
                        </a:lnTo>
                      </a:path>
                    </a:pathLst>
                  </a:custGeom>
                  <a:solidFill>
                    <a:srgbClr val="40404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90"/>
                  <p:cNvSpPr>
                    <a:spLocks/>
                  </p:cNvSpPr>
                  <p:nvPr/>
                </p:nvSpPr>
                <p:spPr bwMode="auto">
                  <a:xfrm>
                    <a:off x="5186" y="1249"/>
                    <a:ext cx="70" cy="128"/>
                  </a:xfrm>
                  <a:custGeom>
                    <a:avLst/>
                    <a:gdLst>
                      <a:gd name="T0" fmla="*/ 45 w 70"/>
                      <a:gd name="T1" fmla="*/ 25 h 128"/>
                      <a:gd name="T2" fmla="*/ 32 w 70"/>
                      <a:gd name="T3" fmla="*/ 24 h 128"/>
                      <a:gd name="T4" fmla="*/ 18 w 70"/>
                      <a:gd name="T5" fmla="*/ 21 h 128"/>
                      <a:gd name="T6" fmla="*/ 10 w 70"/>
                      <a:gd name="T7" fmla="*/ 15 h 128"/>
                      <a:gd name="T8" fmla="*/ 5 w 70"/>
                      <a:gd name="T9" fmla="*/ 11 h 128"/>
                      <a:gd name="T10" fmla="*/ 0 w 70"/>
                      <a:gd name="T11" fmla="*/ 0 h 128"/>
                      <a:gd name="T12" fmla="*/ 8 w 70"/>
                      <a:gd name="T13" fmla="*/ 97 h 128"/>
                      <a:gd name="T14" fmla="*/ 14 w 70"/>
                      <a:gd name="T15" fmla="*/ 106 h 128"/>
                      <a:gd name="T16" fmla="*/ 20 w 70"/>
                      <a:gd name="T17" fmla="*/ 115 h 128"/>
                      <a:gd name="T18" fmla="*/ 28 w 70"/>
                      <a:gd name="T19" fmla="*/ 120 h 128"/>
                      <a:gd name="T20" fmla="*/ 36 w 70"/>
                      <a:gd name="T21" fmla="*/ 123 h 128"/>
                      <a:gd name="T22" fmla="*/ 45 w 70"/>
                      <a:gd name="T23" fmla="*/ 125 h 128"/>
                      <a:gd name="T24" fmla="*/ 53 w 70"/>
                      <a:gd name="T25" fmla="*/ 127 h 128"/>
                      <a:gd name="T26" fmla="*/ 62 w 70"/>
                      <a:gd name="T27" fmla="*/ 127 h 128"/>
                      <a:gd name="T28" fmla="*/ 66 w 70"/>
                      <a:gd name="T29" fmla="*/ 125 h 128"/>
                      <a:gd name="T30" fmla="*/ 69 w 70"/>
                      <a:gd name="T31" fmla="*/ 120 h 128"/>
                      <a:gd name="T32" fmla="*/ 68 w 70"/>
                      <a:gd name="T33" fmla="*/ 113 h 128"/>
                      <a:gd name="T34" fmla="*/ 62 w 70"/>
                      <a:gd name="T35" fmla="*/ 96 h 128"/>
                      <a:gd name="T36" fmla="*/ 52 w 70"/>
                      <a:gd name="T37" fmla="*/ 38 h 128"/>
                      <a:gd name="T38" fmla="*/ 50 w 70"/>
                      <a:gd name="T39" fmla="*/ 29 h 128"/>
                      <a:gd name="T40" fmla="*/ 45 w 70"/>
                      <a:gd name="T41" fmla="*/ 25 h 12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70"/>
                      <a:gd name="T64" fmla="*/ 0 h 128"/>
                      <a:gd name="T65" fmla="*/ 70 w 70"/>
                      <a:gd name="T66" fmla="*/ 128 h 12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70" h="128">
                        <a:moveTo>
                          <a:pt x="45" y="25"/>
                        </a:moveTo>
                        <a:lnTo>
                          <a:pt x="32" y="24"/>
                        </a:lnTo>
                        <a:lnTo>
                          <a:pt x="18" y="21"/>
                        </a:lnTo>
                        <a:lnTo>
                          <a:pt x="10" y="15"/>
                        </a:lnTo>
                        <a:lnTo>
                          <a:pt x="5" y="11"/>
                        </a:lnTo>
                        <a:lnTo>
                          <a:pt x="0" y="0"/>
                        </a:lnTo>
                        <a:lnTo>
                          <a:pt x="8" y="97"/>
                        </a:lnTo>
                        <a:lnTo>
                          <a:pt x="14" y="106"/>
                        </a:lnTo>
                        <a:lnTo>
                          <a:pt x="20" y="115"/>
                        </a:lnTo>
                        <a:lnTo>
                          <a:pt x="28" y="120"/>
                        </a:lnTo>
                        <a:lnTo>
                          <a:pt x="36" y="123"/>
                        </a:lnTo>
                        <a:lnTo>
                          <a:pt x="45" y="125"/>
                        </a:lnTo>
                        <a:lnTo>
                          <a:pt x="53" y="127"/>
                        </a:lnTo>
                        <a:lnTo>
                          <a:pt x="62" y="127"/>
                        </a:lnTo>
                        <a:lnTo>
                          <a:pt x="66" y="125"/>
                        </a:lnTo>
                        <a:lnTo>
                          <a:pt x="69" y="120"/>
                        </a:lnTo>
                        <a:lnTo>
                          <a:pt x="68" y="113"/>
                        </a:lnTo>
                        <a:lnTo>
                          <a:pt x="62" y="96"/>
                        </a:lnTo>
                        <a:lnTo>
                          <a:pt x="52" y="38"/>
                        </a:lnTo>
                        <a:lnTo>
                          <a:pt x="50" y="29"/>
                        </a:lnTo>
                        <a:lnTo>
                          <a:pt x="45" y="25"/>
                        </a:lnTo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Freeform 91"/>
                <p:cNvSpPr>
                  <a:spLocks/>
                </p:cNvSpPr>
                <p:nvPr/>
              </p:nvSpPr>
              <p:spPr bwMode="auto">
                <a:xfrm>
                  <a:off x="5383" y="1400"/>
                  <a:ext cx="17" cy="117"/>
                </a:xfrm>
                <a:custGeom>
                  <a:avLst/>
                  <a:gdLst>
                    <a:gd name="T0" fmla="*/ 10 w 17"/>
                    <a:gd name="T1" fmla="*/ 0 h 117"/>
                    <a:gd name="T2" fmla="*/ 16 w 17"/>
                    <a:gd name="T3" fmla="*/ 5 h 117"/>
                    <a:gd name="T4" fmla="*/ 10 w 17"/>
                    <a:gd name="T5" fmla="*/ 10 h 117"/>
                    <a:gd name="T6" fmla="*/ 5 w 17"/>
                    <a:gd name="T7" fmla="*/ 19 h 117"/>
                    <a:gd name="T8" fmla="*/ 10 w 17"/>
                    <a:gd name="T9" fmla="*/ 28 h 117"/>
                    <a:gd name="T10" fmla="*/ 7 w 17"/>
                    <a:gd name="T11" fmla="*/ 81 h 117"/>
                    <a:gd name="T12" fmla="*/ 7 w 17"/>
                    <a:gd name="T13" fmla="*/ 114 h 117"/>
                    <a:gd name="T14" fmla="*/ 0 w 17"/>
                    <a:gd name="T15" fmla="*/ 116 h 117"/>
                    <a:gd name="T16" fmla="*/ 1 w 17"/>
                    <a:gd name="T17" fmla="*/ 46 h 117"/>
                    <a:gd name="T18" fmla="*/ 7 w 17"/>
                    <a:gd name="T19" fmla="*/ 30 h 117"/>
                    <a:gd name="T20" fmla="*/ 3 w 17"/>
                    <a:gd name="T21" fmla="*/ 22 h 117"/>
                    <a:gd name="T22" fmla="*/ 1 w 17"/>
                    <a:gd name="T23" fmla="*/ 19 h 117"/>
                    <a:gd name="T24" fmla="*/ 5 w 17"/>
                    <a:gd name="T25" fmla="*/ 11 h 117"/>
                    <a:gd name="T26" fmla="*/ 10 w 17"/>
                    <a:gd name="T27" fmla="*/ 6 h 117"/>
                    <a:gd name="T28" fmla="*/ 10 w 17"/>
                    <a:gd name="T29" fmla="*/ 0 h 1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17"/>
                    <a:gd name="T47" fmla="*/ 17 w 17"/>
                    <a:gd name="T48" fmla="*/ 117 h 1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17">
                      <a:moveTo>
                        <a:pt x="10" y="0"/>
                      </a:moveTo>
                      <a:lnTo>
                        <a:pt x="16" y="5"/>
                      </a:lnTo>
                      <a:lnTo>
                        <a:pt x="10" y="10"/>
                      </a:lnTo>
                      <a:lnTo>
                        <a:pt x="5" y="19"/>
                      </a:lnTo>
                      <a:lnTo>
                        <a:pt x="10" y="28"/>
                      </a:lnTo>
                      <a:lnTo>
                        <a:pt x="7" y="81"/>
                      </a:lnTo>
                      <a:lnTo>
                        <a:pt x="7" y="114"/>
                      </a:lnTo>
                      <a:lnTo>
                        <a:pt x="0" y="116"/>
                      </a:lnTo>
                      <a:lnTo>
                        <a:pt x="1" y="46"/>
                      </a:lnTo>
                      <a:lnTo>
                        <a:pt x="7" y="30"/>
                      </a:lnTo>
                      <a:lnTo>
                        <a:pt x="3" y="22"/>
                      </a:lnTo>
                      <a:lnTo>
                        <a:pt x="1" y="19"/>
                      </a:lnTo>
                      <a:lnTo>
                        <a:pt x="5" y="11"/>
                      </a:lnTo>
                      <a:lnTo>
                        <a:pt x="10" y="6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92"/>
                <p:cNvSpPr>
                  <a:spLocks/>
                </p:cNvSpPr>
                <p:nvPr/>
              </p:nvSpPr>
              <p:spPr bwMode="auto">
                <a:xfrm>
                  <a:off x="5360" y="1401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8 w 17"/>
                    <a:gd name="T3" fmla="*/ 12 h 17"/>
                    <a:gd name="T4" fmla="*/ 1 w 17"/>
                    <a:gd name="T5" fmla="*/ 16 h 17"/>
                    <a:gd name="T6" fmla="*/ 0 w 17"/>
                    <a:gd name="T7" fmla="*/ 16 h 17"/>
                    <a:gd name="T8" fmla="*/ 3 w 17"/>
                    <a:gd name="T9" fmla="*/ 4 h 17"/>
                    <a:gd name="T10" fmla="*/ 16 w 17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7"/>
                    <a:gd name="T20" fmla="*/ 17 w 17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7">
                      <a:moveTo>
                        <a:pt x="16" y="0"/>
                      </a:moveTo>
                      <a:lnTo>
                        <a:pt x="8" y="12"/>
                      </a:lnTo>
                      <a:lnTo>
                        <a:pt x="1" y="16"/>
                      </a:lnTo>
                      <a:lnTo>
                        <a:pt x="0" y="16"/>
                      </a:lnTo>
                      <a:lnTo>
                        <a:pt x="3" y="4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93"/>
                <p:cNvSpPr>
                  <a:spLocks/>
                </p:cNvSpPr>
                <p:nvPr/>
              </p:nvSpPr>
              <p:spPr bwMode="auto">
                <a:xfrm>
                  <a:off x="5299" y="1098"/>
                  <a:ext cx="20" cy="68"/>
                </a:xfrm>
                <a:custGeom>
                  <a:avLst/>
                  <a:gdLst>
                    <a:gd name="T0" fmla="*/ 0 w 20"/>
                    <a:gd name="T1" fmla="*/ 0 h 68"/>
                    <a:gd name="T2" fmla="*/ 2 w 20"/>
                    <a:gd name="T3" fmla="*/ 1 h 68"/>
                    <a:gd name="T4" fmla="*/ 2 w 20"/>
                    <a:gd name="T5" fmla="*/ 5 h 68"/>
                    <a:gd name="T6" fmla="*/ 4 w 20"/>
                    <a:gd name="T7" fmla="*/ 3 h 68"/>
                    <a:gd name="T8" fmla="*/ 4 w 20"/>
                    <a:gd name="T9" fmla="*/ 7 h 68"/>
                    <a:gd name="T10" fmla="*/ 7 w 20"/>
                    <a:gd name="T11" fmla="*/ 7 h 68"/>
                    <a:gd name="T12" fmla="*/ 4 w 20"/>
                    <a:gd name="T13" fmla="*/ 11 h 68"/>
                    <a:gd name="T14" fmla="*/ 11 w 20"/>
                    <a:gd name="T15" fmla="*/ 11 h 68"/>
                    <a:gd name="T16" fmla="*/ 8 w 20"/>
                    <a:gd name="T17" fmla="*/ 16 h 68"/>
                    <a:gd name="T18" fmla="*/ 13 w 20"/>
                    <a:gd name="T19" fmla="*/ 16 h 68"/>
                    <a:gd name="T20" fmla="*/ 9 w 20"/>
                    <a:gd name="T21" fmla="*/ 21 h 68"/>
                    <a:gd name="T22" fmla="*/ 15 w 20"/>
                    <a:gd name="T23" fmla="*/ 20 h 68"/>
                    <a:gd name="T24" fmla="*/ 11 w 20"/>
                    <a:gd name="T25" fmla="*/ 27 h 68"/>
                    <a:gd name="T26" fmla="*/ 16 w 20"/>
                    <a:gd name="T27" fmla="*/ 26 h 68"/>
                    <a:gd name="T28" fmla="*/ 12 w 20"/>
                    <a:gd name="T29" fmla="*/ 32 h 68"/>
                    <a:gd name="T30" fmla="*/ 19 w 20"/>
                    <a:gd name="T31" fmla="*/ 33 h 68"/>
                    <a:gd name="T32" fmla="*/ 13 w 20"/>
                    <a:gd name="T33" fmla="*/ 38 h 68"/>
                    <a:gd name="T34" fmla="*/ 19 w 20"/>
                    <a:gd name="T35" fmla="*/ 40 h 68"/>
                    <a:gd name="T36" fmla="*/ 12 w 20"/>
                    <a:gd name="T37" fmla="*/ 44 h 68"/>
                    <a:gd name="T38" fmla="*/ 19 w 20"/>
                    <a:gd name="T39" fmla="*/ 48 h 68"/>
                    <a:gd name="T40" fmla="*/ 12 w 20"/>
                    <a:gd name="T41" fmla="*/ 51 h 68"/>
                    <a:gd name="T42" fmla="*/ 17 w 20"/>
                    <a:gd name="T43" fmla="*/ 55 h 68"/>
                    <a:gd name="T44" fmla="*/ 12 w 20"/>
                    <a:gd name="T45" fmla="*/ 58 h 68"/>
                    <a:gd name="T46" fmla="*/ 15 w 20"/>
                    <a:gd name="T47" fmla="*/ 63 h 68"/>
                    <a:gd name="T48" fmla="*/ 11 w 20"/>
                    <a:gd name="T49" fmla="*/ 67 h 6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0"/>
                    <a:gd name="T76" fmla="*/ 0 h 68"/>
                    <a:gd name="T77" fmla="*/ 20 w 20"/>
                    <a:gd name="T78" fmla="*/ 68 h 6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0" h="68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2" y="5"/>
                      </a:lnTo>
                      <a:lnTo>
                        <a:pt x="4" y="3"/>
                      </a:lnTo>
                      <a:lnTo>
                        <a:pt x="4" y="7"/>
                      </a:lnTo>
                      <a:lnTo>
                        <a:pt x="7" y="7"/>
                      </a:lnTo>
                      <a:lnTo>
                        <a:pt x="4" y="11"/>
                      </a:lnTo>
                      <a:lnTo>
                        <a:pt x="11" y="11"/>
                      </a:lnTo>
                      <a:lnTo>
                        <a:pt x="8" y="16"/>
                      </a:lnTo>
                      <a:lnTo>
                        <a:pt x="13" y="16"/>
                      </a:lnTo>
                      <a:lnTo>
                        <a:pt x="9" y="21"/>
                      </a:lnTo>
                      <a:lnTo>
                        <a:pt x="15" y="20"/>
                      </a:lnTo>
                      <a:lnTo>
                        <a:pt x="11" y="27"/>
                      </a:lnTo>
                      <a:lnTo>
                        <a:pt x="16" y="26"/>
                      </a:lnTo>
                      <a:lnTo>
                        <a:pt x="12" y="32"/>
                      </a:lnTo>
                      <a:lnTo>
                        <a:pt x="19" y="33"/>
                      </a:lnTo>
                      <a:lnTo>
                        <a:pt x="13" y="38"/>
                      </a:lnTo>
                      <a:lnTo>
                        <a:pt x="19" y="40"/>
                      </a:lnTo>
                      <a:lnTo>
                        <a:pt x="12" y="44"/>
                      </a:lnTo>
                      <a:lnTo>
                        <a:pt x="19" y="48"/>
                      </a:lnTo>
                      <a:lnTo>
                        <a:pt x="12" y="51"/>
                      </a:lnTo>
                      <a:lnTo>
                        <a:pt x="17" y="55"/>
                      </a:lnTo>
                      <a:lnTo>
                        <a:pt x="12" y="58"/>
                      </a:lnTo>
                      <a:lnTo>
                        <a:pt x="15" y="63"/>
                      </a:lnTo>
                      <a:lnTo>
                        <a:pt x="11" y="6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" name="AutoShape 94"/>
            <p:cNvSpPr>
              <a:spLocks noChangeArrowheads="1"/>
            </p:cNvSpPr>
            <p:nvPr/>
          </p:nvSpPr>
          <p:spPr bwMode="auto">
            <a:xfrm>
              <a:off x="1447800" y="2209800"/>
              <a:ext cx="2133600" cy="533400"/>
            </a:xfrm>
            <a:prstGeom prst="wedgeRoundRectCallout">
              <a:avLst>
                <a:gd name="adj1" fmla="val -44866"/>
                <a:gd name="adj2" fmla="val 8988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000">
                  <a:latin typeface="Times New Roman" panose="02020603050405020304" pitchFamily="18" charset="0"/>
                  <a:ea typeface="Angsana New" pitchFamily="18" charset="-120"/>
                  <a:cs typeface="Angsana New" pitchFamily="18" charset="-120"/>
                </a:rPr>
                <a:t>Hi, how are you?</a:t>
              </a:r>
            </a:p>
          </p:txBody>
        </p:sp>
        <p:cxnSp>
          <p:nvCxnSpPr>
            <p:cNvPr id="13" name="AutoShape 98"/>
            <p:cNvCxnSpPr>
              <a:cxnSpLocks noChangeShapeType="1"/>
            </p:cNvCxnSpPr>
            <p:nvPr/>
          </p:nvCxnSpPr>
          <p:spPr bwMode="auto">
            <a:xfrm rot="16200000" flipH="1">
              <a:off x="5114925" y="2514600"/>
              <a:ext cx="165100" cy="5016500"/>
            </a:xfrm>
            <a:prstGeom prst="bentConnector3">
              <a:avLst>
                <a:gd name="adj1" fmla="val 238463"/>
              </a:avLst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45"/>
            <p:cNvGrpSpPr>
              <a:grpSpLocks/>
            </p:cNvGrpSpPr>
            <p:nvPr/>
          </p:nvGrpSpPr>
          <p:grpSpPr bwMode="auto">
            <a:xfrm>
              <a:off x="3810000" y="2743200"/>
              <a:ext cx="1752600" cy="457200"/>
              <a:chOff x="3840" y="1344"/>
              <a:chExt cx="1104" cy="288"/>
            </a:xfrm>
          </p:grpSpPr>
          <p:sp>
            <p:nvSpPr>
              <p:cNvPr id="53" name="Oval 135"/>
              <p:cNvSpPr>
                <a:spLocks noChangeArrowheads="1"/>
              </p:cNvSpPr>
              <p:nvPr/>
            </p:nvSpPr>
            <p:spPr bwMode="auto">
              <a:xfrm>
                <a:off x="3840" y="1344"/>
                <a:ext cx="288" cy="28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 dirty="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5</a:t>
                </a:r>
              </a:p>
            </p:txBody>
          </p:sp>
          <p:sp>
            <p:nvSpPr>
              <p:cNvPr id="54" name="AutoShape 13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768" cy="2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 dirty="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Protocol</a:t>
                </a:r>
              </a:p>
            </p:txBody>
          </p:sp>
        </p:grpSp>
        <p:grpSp>
          <p:nvGrpSpPr>
            <p:cNvPr id="15" name="Group 144"/>
            <p:cNvGrpSpPr>
              <a:grpSpLocks/>
            </p:cNvGrpSpPr>
            <p:nvPr/>
          </p:nvGrpSpPr>
          <p:grpSpPr bwMode="auto">
            <a:xfrm>
              <a:off x="3810000" y="5334000"/>
              <a:ext cx="1752600" cy="457200"/>
              <a:chOff x="2448" y="3600"/>
              <a:chExt cx="1104" cy="288"/>
            </a:xfrm>
          </p:grpSpPr>
          <p:sp>
            <p:nvSpPr>
              <p:cNvPr id="51" name="Oval 133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88" cy="28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4</a:t>
                </a:r>
              </a:p>
            </p:txBody>
          </p:sp>
          <p:sp>
            <p:nvSpPr>
              <p:cNvPr id="52" name="AutoShape 137"/>
              <p:cNvSpPr>
                <a:spLocks noChangeArrowheads="1"/>
              </p:cNvSpPr>
              <p:nvPr/>
            </p:nvSpPr>
            <p:spPr bwMode="auto">
              <a:xfrm>
                <a:off x="2784" y="3600"/>
                <a:ext cx="768" cy="2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Medium</a:t>
                </a:r>
              </a:p>
            </p:txBody>
          </p:sp>
        </p:grpSp>
        <p:grpSp>
          <p:nvGrpSpPr>
            <p:cNvPr id="16" name="Group 143"/>
            <p:cNvGrpSpPr>
              <a:grpSpLocks/>
            </p:cNvGrpSpPr>
            <p:nvPr/>
          </p:nvGrpSpPr>
          <p:grpSpPr bwMode="auto">
            <a:xfrm>
              <a:off x="6629400" y="3429000"/>
              <a:ext cx="1752600" cy="457200"/>
              <a:chOff x="4176" y="2448"/>
              <a:chExt cx="1104" cy="288"/>
            </a:xfrm>
          </p:grpSpPr>
          <p:sp>
            <p:nvSpPr>
              <p:cNvPr id="49" name="Oval 134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288" cy="28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3</a:t>
                </a:r>
              </a:p>
            </p:txBody>
          </p:sp>
          <p:sp>
            <p:nvSpPr>
              <p:cNvPr id="50" name="AutoShape 138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768" cy="2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Receiver</a:t>
                </a:r>
              </a:p>
            </p:txBody>
          </p:sp>
        </p:grpSp>
        <p:grpSp>
          <p:nvGrpSpPr>
            <p:cNvPr id="17" name="Group 142"/>
            <p:cNvGrpSpPr>
              <a:grpSpLocks/>
            </p:cNvGrpSpPr>
            <p:nvPr/>
          </p:nvGrpSpPr>
          <p:grpSpPr bwMode="auto">
            <a:xfrm>
              <a:off x="1676400" y="3352800"/>
              <a:ext cx="1752600" cy="457200"/>
              <a:chOff x="1632" y="2256"/>
              <a:chExt cx="1104" cy="288"/>
            </a:xfrm>
          </p:grpSpPr>
          <p:sp>
            <p:nvSpPr>
              <p:cNvPr id="47" name="Oval 132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288" cy="28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2</a:t>
                </a:r>
              </a:p>
            </p:txBody>
          </p:sp>
          <p:sp>
            <p:nvSpPr>
              <p:cNvPr id="48" name="AutoShape 139"/>
              <p:cNvSpPr>
                <a:spLocks noChangeArrowheads="1"/>
              </p:cNvSpPr>
              <p:nvPr/>
            </p:nvSpPr>
            <p:spPr bwMode="auto">
              <a:xfrm>
                <a:off x="1968" y="2256"/>
                <a:ext cx="768" cy="2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Sender</a:t>
                </a:r>
              </a:p>
            </p:txBody>
          </p:sp>
        </p:grpSp>
        <p:grpSp>
          <p:nvGrpSpPr>
            <p:cNvPr id="18" name="Group 141"/>
            <p:cNvGrpSpPr>
              <a:grpSpLocks/>
            </p:cNvGrpSpPr>
            <p:nvPr/>
          </p:nvGrpSpPr>
          <p:grpSpPr bwMode="auto">
            <a:xfrm>
              <a:off x="1447800" y="1828800"/>
              <a:ext cx="1752600" cy="457200"/>
              <a:chOff x="2304" y="1872"/>
              <a:chExt cx="1104" cy="288"/>
            </a:xfrm>
          </p:grpSpPr>
          <p:sp>
            <p:nvSpPr>
              <p:cNvPr id="45" name="Oval 131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288" cy="28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1</a:t>
                </a:r>
              </a:p>
            </p:txBody>
          </p:sp>
          <p:sp>
            <p:nvSpPr>
              <p:cNvPr id="46" name="AutoShape 140"/>
              <p:cNvSpPr>
                <a:spLocks noChangeArrowheads="1"/>
              </p:cNvSpPr>
              <p:nvPr/>
            </p:nvSpPr>
            <p:spPr bwMode="auto">
              <a:xfrm>
                <a:off x="2640" y="1872"/>
                <a:ext cx="768" cy="2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ea typeface="Angsana New" pitchFamily="18" charset="-120"/>
                    <a:cs typeface="Angsana New" pitchFamily="18" charset="-120"/>
                  </a:rPr>
                  <a:t>Message</a:t>
                </a:r>
              </a:p>
            </p:txBody>
          </p:sp>
        </p:grpSp>
        <p:grpSp>
          <p:nvGrpSpPr>
            <p:cNvPr id="19" name="Group 191"/>
            <p:cNvGrpSpPr>
              <a:grpSpLocks/>
            </p:cNvGrpSpPr>
            <p:nvPr/>
          </p:nvGrpSpPr>
          <p:grpSpPr bwMode="auto">
            <a:xfrm>
              <a:off x="6372225" y="3962400"/>
              <a:ext cx="1943100" cy="1104900"/>
              <a:chOff x="4560" y="1200"/>
              <a:chExt cx="1327" cy="696"/>
            </a:xfrm>
          </p:grpSpPr>
          <p:grpSp>
            <p:nvGrpSpPr>
              <p:cNvPr id="21" name="Group 189"/>
              <p:cNvGrpSpPr>
                <a:grpSpLocks/>
              </p:cNvGrpSpPr>
              <p:nvPr/>
            </p:nvGrpSpPr>
            <p:grpSpPr bwMode="auto">
              <a:xfrm>
                <a:off x="5317" y="1336"/>
                <a:ext cx="570" cy="560"/>
                <a:chOff x="5317" y="1336"/>
                <a:chExt cx="570" cy="560"/>
              </a:xfrm>
            </p:grpSpPr>
            <p:sp>
              <p:nvSpPr>
                <p:cNvPr id="37" name="Freeform 180"/>
                <p:cNvSpPr>
                  <a:spLocks/>
                </p:cNvSpPr>
                <p:nvPr/>
              </p:nvSpPr>
              <p:spPr bwMode="auto">
                <a:xfrm>
                  <a:off x="5343" y="1608"/>
                  <a:ext cx="544" cy="288"/>
                </a:xfrm>
                <a:custGeom>
                  <a:avLst/>
                  <a:gdLst>
                    <a:gd name="T0" fmla="*/ 0 w 1631"/>
                    <a:gd name="T1" fmla="*/ 0 h 864"/>
                    <a:gd name="T2" fmla="*/ 0 w 1631"/>
                    <a:gd name="T3" fmla="*/ 0 h 864"/>
                    <a:gd name="T4" fmla="*/ 0 w 1631"/>
                    <a:gd name="T5" fmla="*/ 0 h 864"/>
                    <a:gd name="T6" fmla="*/ 0 w 1631"/>
                    <a:gd name="T7" fmla="*/ 0 h 864"/>
                    <a:gd name="T8" fmla="*/ 0 w 1631"/>
                    <a:gd name="T9" fmla="*/ 0 h 864"/>
                    <a:gd name="T10" fmla="*/ 0 w 1631"/>
                    <a:gd name="T11" fmla="*/ 0 h 864"/>
                    <a:gd name="T12" fmla="*/ 0 w 1631"/>
                    <a:gd name="T13" fmla="*/ 0 h 864"/>
                    <a:gd name="T14" fmla="*/ 0 w 1631"/>
                    <a:gd name="T15" fmla="*/ 0 h 864"/>
                    <a:gd name="T16" fmla="*/ 0 w 1631"/>
                    <a:gd name="T17" fmla="*/ 0 h 864"/>
                    <a:gd name="T18" fmla="*/ 0 w 1631"/>
                    <a:gd name="T19" fmla="*/ 0 h 864"/>
                    <a:gd name="T20" fmla="*/ 0 w 1631"/>
                    <a:gd name="T21" fmla="*/ 0 h 864"/>
                    <a:gd name="T22" fmla="*/ 0 w 1631"/>
                    <a:gd name="T23" fmla="*/ 0 h 864"/>
                    <a:gd name="T24" fmla="*/ 0 w 1631"/>
                    <a:gd name="T25" fmla="*/ 0 h 864"/>
                    <a:gd name="T26" fmla="*/ 0 w 1631"/>
                    <a:gd name="T27" fmla="*/ 0 h 864"/>
                    <a:gd name="T28" fmla="*/ 0 w 1631"/>
                    <a:gd name="T29" fmla="*/ 0 h 864"/>
                    <a:gd name="T30" fmla="*/ 0 w 1631"/>
                    <a:gd name="T31" fmla="*/ 0 h 864"/>
                    <a:gd name="T32" fmla="*/ 0 w 1631"/>
                    <a:gd name="T33" fmla="*/ 0 h 864"/>
                    <a:gd name="T34" fmla="*/ 0 w 1631"/>
                    <a:gd name="T35" fmla="*/ 0 h 864"/>
                    <a:gd name="T36" fmla="*/ 0 w 1631"/>
                    <a:gd name="T37" fmla="*/ 0 h 864"/>
                    <a:gd name="T38" fmla="*/ 0 w 1631"/>
                    <a:gd name="T39" fmla="*/ 0 h 864"/>
                    <a:gd name="T40" fmla="*/ 0 w 1631"/>
                    <a:gd name="T41" fmla="*/ 0 h 864"/>
                    <a:gd name="T42" fmla="*/ 0 w 1631"/>
                    <a:gd name="T43" fmla="*/ 0 h 864"/>
                    <a:gd name="T44" fmla="*/ 0 w 1631"/>
                    <a:gd name="T45" fmla="*/ 0 h 864"/>
                    <a:gd name="T46" fmla="*/ 0 w 1631"/>
                    <a:gd name="T47" fmla="*/ 0 h 864"/>
                    <a:gd name="T48" fmla="*/ 0 w 1631"/>
                    <a:gd name="T49" fmla="*/ 0 h 864"/>
                    <a:gd name="T50" fmla="*/ 0 w 1631"/>
                    <a:gd name="T51" fmla="*/ 0 h 864"/>
                    <a:gd name="T52" fmla="*/ 0 w 1631"/>
                    <a:gd name="T53" fmla="*/ 0 h 864"/>
                    <a:gd name="T54" fmla="*/ 0 w 1631"/>
                    <a:gd name="T55" fmla="*/ 0 h 864"/>
                    <a:gd name="T56" fmla="*/ 0 w 1631"/>
                    <a:gd name="T57" fmla="*/ 0 h 864"/>
                    <a:gd name="T58" fmla="*/ 0 w 1631"/>
                    <a:gd name="T59" fmla="*/ 0 h 864"/>
                    <a:gd name="T60" fmla="*/ 0 w 1631"/>
                    <a:gd name="T61" fmla="*/ 0 h 864"/>
                    <a:gd name="T62" fmla="*/ 0 w 1631"/>
                    <a:gd name="T63" fmla="*/ 0 h 864"/>
                    <a:gd name="T64" fmla="*/ 0 w 1631"/>
                    <a:gd name="T65" fmla="*/ 0 h 864"/>
                    <a:gd name="T66" fmla="*/ 0 w 1631"/>
                    <a:gd name="T67" fmla="*/ 0 h 864"/>
                    <a:gd name="T68" fmla="*/ 0 w 1631"/>
                    <a:gd name="T69" fmla="*/ 0 h 864"/>
                    <a:gd name="T70" fmla="*/ 0 w 1631"/>
                    <a:gd name="T71" fmla="*/ 0 h 864"/>
                    <a:gd name="T72" fmla="*/ 0 w 1631"/>
                    <a:gd name="T73" fmla="*/ 0 h 864"/>
                    <a:gd name="T74" fmla="*/ 0 w 1631"/>
                    <a:gd name="T75" fmla="*/ 0 h 864"/>
                    <a:gd name="T76" fmla="*/ 0 w 1631"/>
                    <a:gd name="T77" fmla="*/ 0 h 864"/>
                    <a:gd name="T78" fmla="*/ 0 w 1631"/>
                    <a:gd name="T79" fmla="*/ 0 h 864"/>
                    <a:gd name="T80" fmla="*/ 0 w 1631"/>
                    <a:gd name="T81" fmla="*/ 0 h 864"/>
                    <a:gd name="T82" fmla="*/ 0 w 1631"/>
                    <a:gd name="T83" fmla="*/ 0 h 864"/>
                    <a:gd name="T84" fmla="*/ 0 w 1631"/>
                    <a:gd name="T85" fmla="*/ 0 h 864"/>
                    <a:gd name="T86" fmla="*/ 0 w 1631"/>
                    <a:gd name="T87" fmla="*/ 0 h 864"/>
                    <a:gd name="T88" fmla="*/ 0 w 1631"/>
                    <a:gd name="T89" fmla="*/ 0 h 864"/>
                    <a:gd name="T90" fmla="*/ 0 w 1631"/>
                    <a:gd name="T91" fmla="*/ 0 h 864"/>
                    <a:gd name="T92" fmla="*/ 0 w 1631"/>
                    <a:gd name="T93" fmla="*/ 0 h 864"/>
                    <a:gd name="T94" fmla="*/ 0 w 1631"/>
                    <a:gd name="T95" fmla="*/ 0 h 864"/>
                    <a:gd name="T96" fmla="*/ 0 w 1631"/>
                    <a:gd name="T97" fmla="*/ 0 h 86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631"/>
                    <a:gd name="T148" fmla="*/ 0 h 864"/>
                    <a:gd name="T149" fmla="*/ 1631 w 1631"/>
                    <a:gd name="T150" fmla="*/ 864 h 86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631" h="864">
                      <a:moveTo>
                        <a:pt x="326" y="864"/>
                      </a:moveTo>
                      <a:lnTo>
                        <a:pt x="1631" y="864"/>
                      </a:lnTo>
                      <a:lnTo>
                        <a:pt x="1631" y="289"/>
                      </a:lnTo>
                      <a:lnTo>
                        <a:pt x="1598" y="245"/>
                      </a:lnTo>
                      <a:lnTo>
                        <a:pt x="1562" y="206"/>
                      </a:lnTo>
                      <a:lnTo>
                        <a:pt x="1524" y="168"/>
                      </a:lnTo>
                      <a:lnTo>
                        <a:pt x="1482" y="133"/>
                      </a:lnTo>
                      <a:lnTo>
                        <a:pt x="1437" y="104"/>
                      </a:lnTo>
                      <a:lnTo>
                        <a:pt x="1392" y="76"/>
                      </a:lnTo>
                      <a:lnTo>
                        <a:pt x="1344" y="54"/>
                      </a:lnTo>
                      <a:lnTo>
                        <a:pt x="1294" y="35"/>
                      </a:lnTo>
                      <a:lnTo>
                        <a:pt x="1244" y="20"/>
                      </a:lnTo>
                      <a:lnTo>
                        <a:pt x="1192" y="9"/>
                      </a:lnTo>
                      <a:lnTo>
                        <a:pt x="1140" y="3"/>
                      </a:lnTo>
                      <a:lnTo>
                        <a:pt x="1088" y="0"/>
                      </a:lnTo>
                      <a:lnTo>
                        <a:pt x="1075" y="36"/>
                      </a:lnTo>
                      <a:lnTo>
                        <a:pt x="1059" y="71"/>
                      </a:lnTo>
                      <a:lnTo>
                        <a:pt x="1037" y="102"/>
                      </a:lnTo>
                      <a:lnTo>
                        <a:pt x="1013" y="131"/>
                      </a:lnTo>
                      <a:lnTo>
                        <a:pt x="985" y="157"/>
                      </a:lnTo>
                      <a:lnTo>
                        <a:pt x="955" y="178"/>
                      </a:lnTo>
                      <a:lnTo>
                        <a:pt x="922" y="194"/>
                      </a:lnTo>
                      <a:lnTo>
                        <a:pt x="888" y="207"/>
                      </a:lnTo>
                      <a:lnTo>
                        <a:pt x="852" y="214"/>
                      </a:lnTo>
                      <a:lnTo>
                        <a:pt x="815" y="217"/>
                      </a:lnTo>
                      <a:lnTo>
                        <a:pt x="779" y="214"/>
                      </a:lnTo>
                      <a:lnTo>
                        <a:pt x="743" y="207"/>
                      </a:lnTo>
                      <a:lnTo>
                        <a:pt x="709" y="194"/>
                      </a:lnTo>
                      <a:lnTo>
                        <a:pt x="676" y="178"/>
                      </a:lnTo>
                      <a:lnTo>
                        <a:pt x="646" y="157"/>
                      </a:lnTo>
                      <a:lnTo>
                        <a:pt x="618" y="131"/>
                      </a:lnTo>
                      <a:lnTo>
                        <a:pt x="594" y="102"/>
                      </a:lnTo>
                      <a:lnTo>
                        <a:pt x="572" y="71"/>
                      </a:lnTo>
                      <a:lnTo>
                        <a:pt x="556" y="36"/>
                      </a:lnTo>
                      <a:lnTo>
                        <a:pt x="543" y="0"/>
                      </a:lnTo>
                      <a:lnTo>
                        <a:pt x="491" y="3"/>
                      </a:lnTo>
                      <a:lnTo>
                        <a:pt x="439" y="9"/>
                      </a:lnTo>
                      <a:lnTo>
                        <a:pt x="387" y="20"/>
                      </a:lnTo>
                      <a:lnTo>
                        <a:pt x="337" y="35"/>
                      </a:lnTo>
                      <a:lnTo>
                        <a:pt x="287" y="54"/>
                      </a:lnTo>
                      <a:lnTo>
                        <a:pt x="239" y="76"/>
                      </a:lnTo>
                      <a:lnTo>
                        <a:pt x="193" y="104"/>
                      </a:lnTo>
                      <a:lnTo>
                        <a:pt x="149" y="133"/>
                      </a:lnTo>
                      <a:lnTo>
                        <a:pt x="107" y="168"/>
                      </a:lnTo>
                      <a:lnTo>
                        <a:pt x="69" y="206"/>
                      </a:lnTo>
                      <a:lnTo>
                        <a:pt x="33" y="245"/>
                      </a:lnTo>
                      <a:lnTo>
                        <a:pt x="0" y="289"/>
                      </a:lnTo>
                      <a:lnTo>
                        <a:pt x="0" y="864"/>
                      </a:lnTo>
                      <a:lnTo>
                        <a:pt x="326" y="86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181"/>
                <p:cNvSpPr>
                  <a:spLocks/>
                </p:cNvSpPr>
                <p:nvPr/>
              </p:nvSpPr>
              <p:spPr bwMode="auto">
                <a:xfrm>
                  <a:off x="5501" y="1351"/>
                  <a:ext cx="238" cy="324"/>
                </a:xfrm>
                <a:custGeom>
                  <a:avLst/>
                  <a:gdLst>
                    <a:gd name="T0" fmla="*/ 0 w 714"/>
                    <a:gd name="T1" fmla="*/ 0 h 971"/>
                    <a:gd name="T2" fmla="*/ 0 w 714"/>
                    <a:gd name="T3" fmla="*/ 0 h 971"/>
                    <a:gd name="T4" fmla="*/ 0 w 714"/>
                    <a:gd name="T5" fmla="*/ 0 h 971"/>
                    <a:gd name="T6" fmla="*/ 0 w 714"/>
                    <a:gd name="T7" fmla="*/ 0 h 971"/>
                    <a:gd name="T8" fmla="*/ 0 w 714"/>
                    <a:gd name="T9" fmla="*/ 0 h 971"/>
                    <a:gd name="T10" fmla="*/ 0 w 714"/>
                    <a:gd name="T11" fmla="*/ 0 h 971"/>
                    <a:gd name="T12" fmla="*/ 0 w 714"/>
                    <a:gd name="T13" fmla="*/ 0 h 971"/>
                    <a:gd name="T14" fmla="*/ 0 w 714"/>
                    <a:gd name="T15" fmla="*/ 0 h 971"/>
                    <a:gd name="T16" fmla="*/ 0 w 714"/>
                    <a:gd name="T17" fmla="*/ 0 h 971"/>
                    <a:gd name="T18" fmla="*/ 0 w 714"/>
                    <a:gd name="T19" fmla="*/ 0 h 971"/>
                    <a:gd name="T20" fmla="*/ 0 w 714"/>
                    <a:gd name="T21" fmla="*/ 0 h 971"/>
                    <a:gd name="T22" fmla="*/ 0 w 714"/>
                    <a:gd name="T23" fmla="*/ 0 h 971"/>
                    <a:gd name="T24" fmla="*/ 0 w 714"/>
                    <a:gd name="T25" fmla="*/ 0 h 971"/>
                    <a:gd name="T26" fmla="*/ 0 w 714"/>
                    <a:gd name="T27" fmla="*/ 0 h 971"/>
                    <a:gd name="T28" fmla="*/ 0 w 714"/>
                    <a:gd name="T29" fmla="*/ 0 h 971"/>
                    <a:gd name="T30" fmla="*/ 0 w 714"/>
                    <a:gd name="T31" fmla="*/ 0 h 971"/>
                    <a:gd name="T32" fmla="*/ 0 w 714"/>
                    <a:gd name="T33" fmla="*/ 0 h 971"/>
                    <a:gd name="T34" fmla="*/ 0 w 714"/>
                    <a:gd name="T35" fmla="*/ 0 h 971"/>
                    <a:gd name="T36" fmla="*/ 0 w 714"/>
                    <a:gd name="T37" fmla="*/ 0 h 971"/>
                    <a:gd name="T38" fmla="*/ 0 w 714"/>
                    <a:gd name="T39" fmla="*/ 0 h 971"/>
                    <a:gd name="T40" fmla="*/ 0 w 714"/>
                    <a:gd name="T41" fmla="*/ 0 h 971"/>
                    <a:gd name="T42" fmla="*/ 0 w 714"/>
                    <a:gd name="T43" fmla="*/ 0 h 971"/>
                    <a:gd name="T44" fmla="*/ 0 w 714"/>
                    <a:gd name="T45" fmla="*/ 0 h 971"/>
                    <a:gd name="T46" fmla="*/ 0 w 714"/>
                    <a:gd name="T47" fmla="*/ 0 h 971"/>
                    <a:gd name="T48" fmla="*/ 0 w 714"/>
                    <a:gd name="T49" fmla="*/ 0 h 971"/>
                    <a:gd name="T50" fmla="*/ 0 w 714"/>
                    <a:gd name="T51" fmla="*/ 0 h 971"/>
                    <a:gd name="T52" fmla="*/ 0 w 714"/>
                    <a:gd name="T53" fmla="*/ 0 h 971"/>
                    <a:gd name="T54" fmla="*/ 0 w 714"/>
                    <a:gd name="T55" fmla="*/ 0 h 971"/>
                    <a:gd name="T56" fmla="*/ 0 w 714"/>
                    <a:gd name="T57" fmla="*/ 0 h 971"/>
                    <a:gd name="T58" fmla="*/ 0 w 714"/>
                    <a:gd name="T59" fmla="*/ 0 h 971"/>
                    <a:gd name="T60" fmla="*/ 0 w 714"/>
                    <a:gd name="T61" fmla="*/ 0 h 971"/>
                    <a:gd name="T62" fmla="*/ 0 w 714"/>
                    <a:gd name="T63" fmla="*/ 0 h 971"/>
                    <a:gd name="T64" fmla="*/ 0 w 714"/>
                    <a:gd name="T65" fmla="*/ 0 h 971"/>
                    <a:gd name="T66" fmla="*/ 0 w 714"/>
                    <a:gd name="T67" fmla="*/ 0 h 971"/>
                    <a:gd name="T68" fmla="*/ 0 w 714"/>
                    <a:gd name="T69" fmla="*/ 0 h 971"/>
                    <a:gd name="T70" fmla="*/ 0 w 714"/>
                    <a:gd name="T71" fmla="*/ 0 h 971"/>
                    <a:gd name="T72" fmla="*/ 0 w 714"/>
                    <a:gd name="T73" fmla="*/ 0 h 971"/>
                    <a:gd name="T74" fmla="*/ 0 w 714"/>
                    <a:gd name="T75" fmla="*/ 0 h 971"/>
                    <a:gd name="T76" fmla="*/ 0 w 714"/>
                    <a:gd name="T77" fmla="*/ 0 h 971"/>
                    <a:gd name="T78" fmla="*/ 0 w 714"/>
                    <a:gd name="T79" fmla="*/ 0 h 971"/>
                    <a:gd name="T80" fmla="*/ 0 w 714"/>
                    <a:gd name="T81" fmla="*/ 0 h 971"/>
                    <a:gd name="T82" fmla="*/ 0 w 714"/>
                    <a:gd name="T83" fmla="*/ 0 h 971"/>
                    <a:gd name="T84" fmla="*/ 0 w 714"/>
                    <a:gd name="T85" fmla="*/ 0 h 971"/>
                    <a:gd name="T86" fmla="*/ 0 w 714"/>
                    <a:gd name="T87" fmla="*/ 0 h 971"/>
                    <a:gd name="T88" fmla="*/ 0 w 714"/>
                    <a:gd name="T89" fmla="*/ 0 h 971"/>
                    <a:gd name="T90" fmla="*/ 0 w 714"/>
                    <a:gd name="T91" fmla="*/ 0 h 971"/>
                    <a:gd name="T92" fmla="*/ 0 w 714"/>
                    <a:gd name="T93" fmla="*/ 0 h 971"/>
                    <a:gd name="T94" fmla="*/ 0 w 714"/>
                    <a:gd name="T95" fmla="*/ 0 h 971"/>
                    <a:gd name="T96" fmla="*/ 0 w 714"/>
                    <a:gd name="T97" fmla="*/ 0 h 971"/>
                    <a:gd name="T98" fmla="*/ 0 w 714"/>
                    <a:gd name="T99" fmla="*/ 0 h 97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14"/>
                    <a:gd name="T151" fmla="*/ 0 h 971"/>
                    <a:gd name="T152" fmla="*/ 714 w 714"/>
                    <a:gd name="T153" fmla="*/ 971 h 971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14" h="971">
                      <a:moveTo>
                        <a:pt x="581" y="665"/>
                      </a:moveTo>
                      <a:lnTo>
                        <a:pt x="610" y="637"/>
                      </a:lnTo>
                      <a:lnTo>
                        <a:pt x="636" y="606"/>
                      </a:lnTo>
                      <a:lnTo>
                        <a:pt x="659" y="571"/>
                      </a:lnTo>
                      <a:lnTo>
                        <a:pt x="678" y="535"/>
                      </a:lnTo>
                      <a:lnTo>
                        <a:pt x="693" y="497"/>
                      </a:lnTo>
                      <a:lnTo>
                        <a:pt x="705" y="457"/>
                      </a:lnTo>
                      <a:lnTo>
                        <a:pt x="711" y="416"/>
                      </a:lnTo>
                      <a:lnTo>
                        <a:pt x="714" y="374"/>
                      </a:lnTo>
                      <a:lnTo>
                        <a:pt x="711" y="332"/>
                      </a:lnTo>
                      <a:lnTo>
                        <a:pt x="705" y="290"/>
                      </a:lnTo>
                      <a:lnTo>
                        <a:pt x="693" y="250"/>
                      </a:lnTo>
                      <a:lnTo>
                        <a:pt x="678" y="212"/>
                      </a:lnTo>
                      <a:lnTo>
                        <a:pt x="659" y="175"/>
                      </a:lnTo>
                      <a:lnTo>
                        <a:pt x="635" y="141"/>
                      </a:lnTo>
                      <a:lnTo>
                        <a:pt x="608" y="110"/>
                      </a:lnTo>
                      <a:lnTo>
                        <a:pt x="579" y="81"/>
                      </a:lnTo>
                      <a:lnTo>
                        <a:pt x="546" y="58"/>
                      </a:lnTo>
                      <a:lnTo>
                        <a:pt x="511" y="36"/>
                      </a:lnTo>
                      <a:lnTo>
                        <a:pt x="474" y="22"/>
                      </a:lnTo>
                      <a:lnTo>
                        <a:pt x="436" y="9"/>
                      </a:lnTo>
                      <a:lnTo>
                        <a:pt x="397" y="3"/>
                      </a:lnTo>
                      <a:lnTo>
                        <a:pt x="356" y="0"/>
                      </a:lnTo>
                      <a:lnTo>
                        <a:pt x="317" y="3"/>
                      </a:lnTo>
                      <a:lnTo>
                        <a:pt x="278" y="9"/>
                      </a:lnTo>
                      <a:lnTo>
                        <a:pt x="240" y="22"/>
                      </a:lnTo>
                      <a:lnTo>
                        <a:pt x="203" y="36"/>
                      </a:lnTo>
                      <a:lnTo>
                        <a:pt x="168" y="58"/>
                      </a:lnTo>
                      <a:lnTo>
                        <a:pt x="135" y="81"/>
                      </a:lnTo>
                      <a:lnTo>
                        <a:pt x="106" y="110"/>
                      </a:lnTo>
                      <a:lnTo>
                        <a:pt x="79" y="141"/>
                      </a:lnTo>
                      <a:lnTo>
                        <a:pt x="55" y="175"/>
                      </a:lnTo>
                      <a:lnTo>
                        <a:pt x="36" y="212"/>
                      </a:lnTo>
                      <a:lnTo>
                        <a:pt x="21" y="250"/>
                      </a:lnTo>
                      <a:lnTo>
                        <a:pt x="9" y="290"/>
                      </a:lnTo>
                      <a:lnTo>
                        <a:pt x="3" y="332"/>
                      </a:lnTo>
                      <a:lnTo>
                        <a:pt x="0" y="374"/>
                      </a:lnTo>
                      <a:lnTo>
                        <a:pt x="3" y="416"/>
                      </a:lnTo>
                      <a:lnTo>
                        <a:pt x="9" y="457"/>
                      </a:lnTo>
                      <a:lnTo>
                        <a:pt x="21" y="497"/>
                      </a:lnTo>
                      <a:lnTo>
                        <a:pt x="36" y="535"/>
                      </a:lnTo>
                      <a:lnTo>
                        <a:pt x="55" y="571"/>
                      </a:lnTo>
                      <a:lnTo>
                        <a:pt x="78" y="606"/>
                      </a:lnTo>
                      <a:lnTo>
                        <a:pt x="104" y="637"/>
                      </a:lnTo>
                      <a:lnTo>
                        <a:pt x="133" y="665"/>
                      </a:lnTo>
                      <a:lnTo>
                        <a:pt x="80" y="726"/>
                      </a:lnTo>
                      <a:lnTo>
                        <a:pt x="80" y="971"/>
                      </a:lnTo>
                      <a:lnTo>
                        <a:pt x="634" y="971"/>
                      </a:lnTo>
                      <a:lnTo>
                        <a:pt x="634" y="726"/>
                      </a:lnTo>
                      <a:lnTo>
                        <a:pt x="581" y="665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182"/>
                <p:cNvSpPr>
                  <a:spLocks/>
                </p:cNvSpPr>
                <p:nvPr/>
              </p:nvSpPr>
              <p:spPr bwMode="auto">
                <a:xfrm>
                  <a:off x="5474" y="1336"/>
                  <a:ext cx="238" cy="324"/>
                </a:xfrm>
                <a:custGeom>
                  <a:avLst/>
                  <a:gdLst>
                    <a:gd name="T0" fmla="*/ 0 w 713"/>
                    <a:gd name="T1" fmla="*/ 0 h 971"/>
                    <a:gd name="T2" fmla="*/ 0 w 713"/>
                    <a:gd name="T3" fmla="*/ 0 h 971"/>
                    <a:gd name="T4" fmla="*/ 0 w 713"/>
                    <a:gd name="T5" fmla="*/ 0 h 971"/>
                    <a:gd name="T6" fmla="*/ 0 w 713"/>
                    <a:gd name="T7" fmla="*/ 0 h 971"/>
                    <a:gd name="T8" fmla="*/ 0 w 713"/>
                    <a:gd name="T9" fmla="*/ 0 h 971"/>
                    <a:gd name="T10" fmla="*/ 0 w 713"/>
                    <a:gd name="T11" fmla="*/ 0 h 971"/>
                    <a:gd name="T12" fmla="*/ 0 w 713"/>
                    <a:gd name="T13" fmla="*/ 0 h 971"/>
                    <a:gd name="T14" fmla="*/ 0 w 713"/>
                    <a:gd name="T15" fmla="*/ 0 h 971"/>
                    <a:gd name="T16" fmla="*/ 0 w 713"/>
                    <a:gd name="T17" fmla="*/ 0 h 971"/>
                    <a:gd name="T18" fmla="*/ 0 w 713"/>
                    <a:gd name="T19" fmla="*/ 0 h 971"/>
                    <a:gd name="T20" fmla="*/ 0 w 713"/>
                    <a:gd name="T21" fmla="*/ 0 h 971"/>
                    <a:gd name="T22" fmla="*/ 0 w 713"/>
                    <a:gd name="T23" fmla="*/ 0 h 971"/>
                    <a:gd name="T24" fmla="*/ 0 w 713"/>
                    <a:gd name="T25" fmla="*/ 0 h 971"/>
                    <a:gd name="T26" fmla="*/ 0 w 713"/>
                    <a:gd name="T27" fmla="*/ 0 h 971"/>
                    <a:gd name="T28" fmla="*/ 0 w 713"/>
                    <a:gd name="T29" fmla="*/ 0 h 971"/>
                    <a:gd name="T30" fmla="*/ 0 w 713"/>
                    <a:gd name="T31" fmla="*/ 0 h 971"/>
                    <a:gd name="T32" fmla="*/ 0 w 713"/>
                    <a:gd name="T33" fmla="*/ 0 h 971"/>
                    <a:gd name="T34" fmla="*/ 0 w 713"/>
                    <a:gd name="T35" fmla="*/ 0 h 971"/>
                    <a:gd name="T36" fmla="*/ 0 w 713"/>
                    <a:gd name="T37" fmla="*/ 0 h 971"/>
                    <a:gd name="T38" fmla="*/ 0 w 713"/>
                    <a:gd name="T39" fmla="*/ 0 h 971"/>
                    <a:gd name="T40" fmla="*/ 0 w 713"/>
                    <a:gd name="T41" fmla="*/ 0 h 971"/>
                    <a:gd name="T42" fmla="*/ 0 w 713"/>
                    <a:gd name="T43" fmla="*/ 0 h 971"/>
                    <a:gd name="T44" fmla="*/ 0 w 713"/>
                    <a:gd name="T45" fmla="*/ 0 h 971"/>
                    <a:gd name="T46" fmla="*/ 0 w 713"/>
                    <a:gd name="T47" fmla="*/ 0 h 971"/>
                    <a:gd name="T48" fmla="*/ 0 w 713"/>
                    <a:gd name="T49" fmla="*/ 0 h 971"/>
                    <a:gd name="T50" fmla="*/ 0 w 713"/>
                    <a:gd name="T51" fmla="*/ 0 h 971"/>
                    <a:gd name="T52" fmla="*/ 0 w 713"/>
                    <a:gd name="T53" fmla="*/ 0 h 971"/>
                    <a:gd name="T54" fmla="*/ 0 w 713"/>
                    <a:gd name="T55" fmla="*/ 0 h 971"/>
                    <a:gd name="T56" fmla="*/ 0 w 713"/>
                    <a:gd name="T57" fmla="*/ 0 h 971"/>
                    <a:gd name="T58" fmla="*/ 0 w 713"/>
                    <a:gd name="T59" fmla="*/ 0 h 971"/>
                    <a:gd name="T60" fmla="*/ 0 w 713"/>
                    <a:gd name="T61" fmla="*/ 0 h 971"/>
                    <a:gd name="T62" fmla="*/ 0 w 713"/>
                    <a:gd name="T63" fmla="*/ 0 h 971"/>
                    <a:gd name="T64" fmla="*/ 0 w 713"/>
                    <a:gd name="T65" fmla="*/ 0 h 971"/>
                    <a:gd name="T66" fmla="*/ 0 w 713"/>
                    <a:gd name="T67" fmla="*/ 0 h 971"/>
                    <a:gd name="T68" fmla="*/ 0 w 713"/>
                    <a:gd name="T69" fmla="*/ 0 h 971"/>
                    <a:gd name="T70" fmla="*/ 0 w 713"/>
                    <a:gd name="T71" fmla="*/ 0 h 971"/>
                    <a:gd name="T72" fmla="*/ 0 w 713"/>
                    <a:gd name="T73" fmla="*/ 0 h 971"/>
                    <a:gd name="T74" fmla="*/ 0 w 713"/>
                    <a:gd name="T75" fmla="*/ 0 h 971"/>
                    <a:gd name="T76" fmla="*/ 0 w 713"/>
                    <a:gd name="T77" fmla="*/ 0 h 971"/>
                    <a:gd name="T78" fmla="*/ 0 w 713"/>
                    <a:gd name="T79" fmla="*/ 0 h 971"/>
                    <a:gd name="T80" fmla="*/ 0 w 713"/>
                    <a:gd name="T81" fmla="*/ 0 h 971"/>
                    <a:gd name="T82" fmla="*/ 0 w 713"/>
                    <a:gd name="T83" fmla="*/ 0 h 971"/>
                    <a:gd name="T84" fmla="*/ 0 w 713"/>
                    <a:gd name="T85" fmla="*/ 0 h 971"/>
                    <a:gd name="T86" fmla="*/ 0 w 713"/>
                    <a:gd name="T87" fmla="*/ 0 h 971"/>
                    <a:gd name="T88" fmla="*/ 0 w 713"/>
                    <a:gd name="T89" fmla="*/ 0 h 971"/>
                    <a:gd name="T90" fmla="*/ 0 w 713"/>
                    <a:gd name="T91" fmla="*/ 0 h 971"/>
                    <a:gd name="T92" fmla="*/ 0 w 713"/>
                    <a:gd name="T93" fmla="*/ 0 h 971"/>
                    <a:gd name="T94" fmla="*/ 0 w 713"/>
                    <a:gd name="T95" fmla="*/ 0 h 971"/>
                    <a:gd name="T96" fmla="*/ 0 w 713"/>
                    <a:gd name="T97" fmla="*/ 0 h 971"/>
                    <a:gd name="T98" fmla="*/ 0 w 713"/>
                    <a:gd name="T99" fmla="*/ 0 h 97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13"/>
                    <a:gd name="T151" fmla="*/ 0 h 971"/>
                    <a:gd name="T152" fmla="*/ 713 w 713"/>
                    <a:gd name="T153" fmla="*/ 971 h 971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13" h="971">
                      <a:moveTo>
                        <a:pt x="580" y="666"/>
                      </a:moveTo>
                      <a:lnTo>
                        <a:pt x="609" y="637"/>
                      </a:lnTo>
                      <a:lnTo>
                        <a:pt x="636" y="606"/>
                      </a:lnTo>
                      <a:lnTo>
                        <a:pt x="658" y="573"/>
                      </a:lnTo>
                      <a:lnTo>
                        <a:pt x="677" y="536"/>
                      </a:lnTo>
                      <a:lnTo>
                        <a:pt x="693" y="498"/>
                      </a:lnTo>
                      <a:lnTo>
                        <a:pt x="704" y="457"/>
                      </a:lnTo>
                      <a:lnTo>
                        <a:pt x="710" y="416"/>
                      </a:lnTo>
                      <a:lnTo>
                        <a:pt x="713" y="375"/>
                      </a:lnTo>
                      <a:lnTo>
                        <a:pt x="710" y="332"/>
                      </a:lnTo>
                      <a:lnTo>
                        <a:pt x="704" y="291"/>
                      </a:lnTo>
                      <a:lnTo>
                        <a:pt x="693" y="252"/>
                      </a:lnTo>
                      <a:lnTo>
                        <a:pt x="677" y="212"/>
                      </a:lnTo>
                      <a:lnTo>
                        <a:pt x="658" y="176"/>
                      </a:lnTo>
                      <a:lnTo>
                        <a:pt x="634" y="141"/>
                      </a:lnTo>
                      <a:lnTo>
                        <a:pt x="608" y="110"/>
                      </a:lnTo>
                      <a:lnTo>
                        <a:pt x="579" y="82"/>
                      </a:lnTo>
                      <a:lnTo>
                        <a:pt x="546" y="58"/>
                      </a:lnTo>
                      <a:lnTo>
                        <a:pt x="511" y="38"/>
                      </a:lnTo>
                      <a:lnTo>
                        <a:pt x="473" y="22"/>
                      </a:lnTo>
                      <a:lnTo>
                        <a:pt x="435" y="10"/>
                      </a:lnTo>
                      <a:lnTo>
                        <a:pt x="396" y="3"/>
                      </a:lnTo>
                      <a:lnTo>
                        <a:pt x="357" y="0"/>
                      </a:lnTo>
                      <a:lnTo>
                        <a:pt x="316" y="3"/>
                      </a:lnTo>
                      <a:lnTo>
                        <a:pt x="277" y="10"/>
                      </a:lnTo>
                      <a:lnTo>
                        <a:pt x="239" y="22"/>
                      </a:lnTo>
                      <a:lnTo>
                        <a:pt x="202" y="38"/>
                      </a:lnTo>
                      <a:lnTo>
                        <a:pt x="167" y="58"/>
                      </a:lnTo>
                      <a:lnTo>
                        <a:pt x="134" y="82"/>
                      </a:lnTo>
                      <a:lnTo>
                        <a:pt x="105" y="110"/>
                      </a:lnTo>
                      <a:lnTo>
                        <a:pt x="78" y="141"/>
                      </a:lnTo>
                      <a:lnTo>
                        <a:pt x="54" y="176"/>
                      </a:lnTo>
                      <a:lnTo>
                        <a:pt x="35" y="212"/>
                      </a:lnTo>
                      <a:lnTo>
                        <a:pt x="20" y="252"/>
                      </a:lnTo>
                      <a:lnTo>
                        <a:pt x="9" y="291"/>
                      </a:lnTo>
                      <a:lnTo>
                        <a:pt x="2" y="332"/>
                      </a:lnTo>
                      <a:lnTo>
                        <a:pt x="0" y="375"/>
                      </a:lnTo>
                      <a:lnTo>
                        <a:pt x="2" y="416"/>
                      </a:lnTo>
                      <a:lnTo>
                        <a:pt x="9" y="457"/>
                      </a:lnTo>
                      <a:lnTo>
                        <a:pt x="20" y="498"/>
                      </a:lnTo>
                      <a:lnTo>
                        <a:pt x="35" y="536"/>
                      </a:lnTo>
                      <a:lnTo>
                        <a:pt x="54" y="573"/>
                      </a:lnTo>
                      <a:lnTo>
                        <a:pt x="77" y="606"/>
                      </a:lnTo>
                      <a:lnTo>
                        <a:pt x="104" y="637"/>
                      </a:lnTo>
                      <a:lnTo>
                        <a:pt x="133" y="666"/>
                      </a:lnTo>
                      <a:lnTo>
                        <a:pt x="79" y="726"/>
                      </a:lnTo>
                      <a:lnTo>
                        <a:pt x="79" y="971"/>
                      </a:lnTo>
                      <a:lnTo>
                        <a:pt x="633" y="971"/>
                      </a:lnTo>
                      <a:lnTo>
                        <a:pt x="633" y="726"/>
                      </a:lnTo>
                      <a:lnTo>
                        <a:pt x="580" y="666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183"/>
                <p:cNvSpPr>
                  <a:spLocks/>
                </p:cNvSpPr>
                <p:nvPr/>
              </p:nvSpPr>
              <p:spPr bwMode="auto">
                <a:xfrm>
                  <a:off x="5473" y="1337"/>
                  <a:ext cx="240" cy="124"/>
                </a:xfrm>
                <a:custGeom>
                  <a:avLst/>
                  <a:gdLst>
                    <a:gd name="T0" fmla="*/ 0 w 718"/>
                    <a:gd name="T1" fmla="*/ 0 h 373"/>
                    <a:gd name="T2" fmla="*/ 0 w 718"/>
                    <a:gd name="T3" fmla="*/ 0 h 373"/>
                    <a:gd name="T4" fmla="*/ 0 w 718"/>
                    <a:gd name="T5" fmla="*/ 0 h 373"/>
                    <a:gd name="T6" fmla="*/ 0 w 718"/>
                    <a:gd name="T7" fmla="*/ 0 h 373"/>
                    <a:gd name="T8" fmla="*/ 0 w 718"/>
                    <a:gd name="T9" fmla="*/ 0 h 373"/>
                    <a:gd name="T10" fmla="*/ 0 w 718"/>
                    <a:gd name="T11" fmla="*/ 0 h 373"/>
                    <a:gd name="T12" fmla="*/ 0 w 718"/>
                    <a:gd name="T13" fmla="*/ 0 h 373"/>
                    <a:gd name="T14" fmla="*/ 0 w 718"/>
                    <a:gd name="T15" fmla="*/ 0 h 373"/>
                    <a:gd name="T16" fmla="*/ 0 w 718"/>
                    <a:gd name="T17" fmla="*/ 0 h 373"/>
                    <a:gd name="T18" fmla="*/ 0 w 718"/>
                    <a:gd name="T19" fmla="*/ 0 h 373"/>
                    <a:gd name="T20" fmla="*/ 0 w 718"/>
                    <a:gd name="T21" fmla="*/ 0 h 373"/>
                    <a:gd name="T22" fmla="*/ 0 w 718"/>
                    <a:gd name="T23" fmla="*/ 0 h 373"/>
                    <a:gd name="T24" fmla="*/ 0 w 718"/>
                    <a:gd name="T25" fmla="*/ 0 h 373"/>
                    <a:gd name="T26" fmla="*/ 0 w 718"/>
                    <a:gd name="T27" fmla="*/ 0 h 373"/>
                    <a:gd name="T28" fmla="*/ 0 w 718"/>
                    <a:gd name="T29" fmla="*/ 0 h 373"/>
                    <a:gd name="T30" fmla="*/ 0 w 718"/>
                    <a:gd name="T31" fmla="*/ 0 h 373"/>
                    <a:gd name="T32" fmla="*/ 0 w 718"/>
                    <a:gd name="T33" fmla="*/ 0 h 373"/>
                    <a:gd name="T34" fmla="*/ 0 w 718"/>
                    <a:gd name="T35" fmla="*/ 0 h 373"/>
                    <a:gd name="T36" fmla="*/ 0 w 718"/>
                    <a:gd name="T37" fmla="*/ 0 h 373"/>
                    <a:gd name="T38" fmla="*/ 0 w 718"/>
                    <a:gd name="T39" fmla="*/ 0 h 373"/>
                    <a:gd name="T40" fmla="*/ 0 w 718"/>
                    <a:gd name="T41" fmla="*/ 0 h 373"/>
                    <a:gd name="T42" fmla="*/ 0 w 718"/>
                    <a:gd name="T43" fmla="*/ 0 h 373"/>
                    <a:gd name="T44" fmla="*/ 0 w 718"/>
                    <a:gd name="T45" fmla="*/ 0 h 373"/>
                    <a:gd name="T46" fmla="*/ 0 w 718"/>
                    <a:gd name="T47" fmla="*/ 0 h 373"/>
                    <a:gd name="T48" fmla="*/ 0 w 718"/>
                    <a:gd name="T49" fmla="*/ 0 h 373"/>
                    <a:gd name="T50" fmla="*/ 0 w 718"/>
                    <a:gd name="T51" fmla="*/ 0 h 373"/>
                    <a:gd name="T52" fmla="*/ 0 w 718"/>
                    <a:gd name="T53" fmla="*/ 0 h 373"/>
                    <a:gd name="T54" fmla="*/ 0 w 718"/>
                    <a:gd name="T55" fmla="*/ 0 h 373"/>
                    <a:gd name="T56" fmla="*/ 0 w 718"/>
                    <a:gd name="T57" fmla="*/ 0 h 373"/>
                    <a:gd name="T58" fmla="*/ 0 w 718"/>
                    <a:gd name="T59" fmla="*/ 0 h 373"/>
                    <a:gd name="T60" fmla="*/ 0 w 718"/>
                    <a:gd name="T61" fmla="*/ 0 h 373"/>
                    <a:gd name="T62" fmla="*/ 0 w 718"/>
                    <a:gd name="T63" fmla="*/ 0 h 373"/>
                    <a:gd name="T64" fmla="*/ 0 w 718"/>
                    <a:gd name="T65" fmla="*/ 0 h 373"/>
                    <a:gd name="T66" fmla="*/ 0 w 718"/>
                    <a:gd name="T67" fmla="*/ 0 h 373"/>
                    <a:gd name="T68" fmla="*/ 0 w 718"/>
                    <a:gd name="T69" fmla="*/ 0 h 373"/>
                    <a:gd name="T70" fmla="*/ 0 w 718"/>
                    <a:gd name="T71" fmla="*/ 0 h 373"/>
                    <a:gd name="T72" fmla="*/ 0 w 718"/>
                    <a:gd name="T73" fmla="*/ 0 h 373"/>
                    <a:gd name="T74" fmla="*/ 0 w 718"/>
                    <a:gd name="T75" fmla="*/ 0 h 373"/>
                    <a:gd name="T76" fmla="*/ 0 w 718"/>
                    <a:gd name="T77" fmla="*/ 0 h 373"/>
                    <a:gd name="T78" fmla="*/ 0 w 718"/>
                    <a:gd name="T79" fmla="*/ 0 h 373"/>
                    <a:gd name="T80" fmla="*/ 0 w 718"/>
                    <a:gd name="T81" fmla="*/ 0 h 373"/>
                    <a:gd name="T82" fmla="*/ 0 w 718"/>
                    <a:gd name="T83" fmla="*/ 0 h 373"/>
                    <a:gd name="T84" fmla="*/ 0 w 718"/>
                    <a:gd name="T85" fmla="*/ 0 h 373"/>
                    <a:gd name="T86" fmla="*/ 0 w 718"/>
                    <a:gd name="T87" fmla="*/ 0 h 373"/>
                    <a:gd name="T88" fmla="*/ 0 w 718"/>
                    <a:gd name="T89" fmla="*/ 0 h 373"/>
                    <a:gd name="T90" fmla="*/ 0 w 718"/>
                    <a:gd name="T91" fmla="*/ 0 h 373"/>
                    <a:gd name="T92" fmla="*/ 0 w 718"/>
                    <a:gd name="T93" fmla="*/ 0 h 373"/>
                    <a:gd name="T94" fmla="*/ 0 w 718"/>
                    <a:gd name="T95" fmla="*/ 0 h 373"/>
                    <a:gd name="T96" fmla="*/ 0 w 718"/>
                    <a:gd name="T97" fmla="*/ 0 h 373"/>
                    <a:gd name="T98" fmla="*/ 0 w 718"/>
                    <a:gd name="T99" fmla="*/ 0 h 373"/>
                    <a:gd name="T100" fmla="*/ 0 w 718"/>
                    <a:gd name="T101" fmla="*/ 0 h 373"/>
                    <a:gd name="T102" fmla="*/ 0 w 718"/>
                    <a:gd name="T103" fmla="*/ 0 h 373"/>
                    <a:gd name="T104" fmla="*/ 0 w 718"/>
                    <a:gd name="T105" fmla="*/ 0 h 373"/>
                    <a:gd name="T106" fmla="*/ 0 w 718"/>
                    <a:gd name="T107" fmla="*/ 0 h 373"/>
                    <a:gd name="T108" fmla="*/ 0 w 718"/>
                    <a:gd name="T109" fmla="*/ 0 h 373"/>
                    <a:gd name="T110" fmla="*/ 0 w 718"/>
                    <a:gd name="T111" fmla="*/ 0 h 373"/>
                    <a:gd name="T112" fmla="*/ 0 w 718"/>
                    <a:gd name="T113" fmla="*/ 0 h 37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718"/>
                    <a:gd name="T172" fmla="*/ 0 h 373"/>
                    <a:gd name="T173" fmla="*/ 718 w 718"/>
                    <a:gd name="T174" fmla="*/ 373 h 373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718" h="373">
                      <a:moveTo>
                        <a:pt x="3" y="373"/>
                      </a:moveTo>
                      <a:lnTo>
                        <a:pt x="51" y="372"/>
                      </a:lnTo>
                      <a:lnTo>
                        <a:pt x="99" y="370"/>
                      </a:lnTo>
                      <a:lnTo>
                        <a:pt x="145" y="368"/>
                      </a:lnTo>
                      <a:lnTo>
                        <a:pt x="189" y="364"/>
                      </a:lnTo>
                      <a:lnTo>
                        <a:pt x="232" y="360"/>
                      </a:lnTo>
                      <a:lnTo>
                        <a:pt x="272" y="355"/>
                      </a:lnTo>
                      <a:lnTo>
                        <a:pt x="309" y="349"/>
                      </a:lnTo>
                      <a:lnTo>
                        <a:pt x="343" y="342"/>
                      </a:lnTo>
                      <a:lnTo>
                        <a:pt x="374" y="334"/>
                      </a:lnTo>
                      <a:lnTo>
                        <a:pt x="399" y="325"/>
                      </a:lnTo>
                      <a:lnTo>
                        <a:pt x="422" y="317"/>
                      </a:lnTo>
                      <a:lnTo>
                        <a:pt x="438" y="308"/>
                      </a:lnTo>
                      <a:lnTo>
                        <a:pt x="451" y="298"/>
                      </a:lnTo>
                      <a:lnTo>
                        <a:pt x="459" y="289"/>
                      </a:lnTo>
                      <a:lnTo>
                        <a:pt x="461" y="279"/>
                      </a:lnTo>
                      <a:lnTo>
                        <a:pt x="464" y="292"/>
                      </a:lnTo>
                      <a:lnTo>
                        <a:pt x="470" y="303"/>
                      </a:lnTo>
                      <a:lnTo>
                        <a:pt x="480" y="316"/>
                      </a:lnTo>
                      <a:lnTo>
                        <a:pt x="495" y="325"/>
                      </a:lnTo>
                      <a:lnTo>
                        <a:pt x="513" y="337"/>
                      </a:lnTo>
                      <a:lnTo>
                        <a:pt x="536" y="345"/>
                      </a:lnTo>
                      <a:lnTo>
                        <a:pt x="560" y="353"/>
                      </a:lnTo>
                      <a:lnTo>
                        <a:pt x="588" y="360"/>
                      </a:lnTo>
                      <a:lnTo>
                        <a:pt x="618" y="365"/>
                      </a:lnTo>
                      <a:lnTo>
                        <a:pt x="650" y="369"/>
                      </a:lnTo>
                      <a:lnTo>
                        <a:pt x="682" y="372"/>
                      </a:lnTo>
                      <a:lnTo>
                        <a:pt x="716" y="373"/>
                      </a:lnTo>
                      <a:lnTo>
                        <a:pt x="718" y="334"/>
                      </a:lnTo>
                      <a:lnTo>
                        <a:pt x="717" y="296"/>
                      </a:lnTo>
                      <a:lnTo>
                        <a:pt x="709" y="257"/>
                      </a:lnTo>
                      <a:lnTo>
                        <a:pt x="698" y="220"/>
                      </a:lnTo>
                      <a:lnTo>
                        <a:pt x="682" y="184"/>
                      </a:lnTo>
                      <a:lnTo>
                        <a:pt x="661" y="150"/>
                      </a:lnTo>
                      <a:lnTo>
                        <a:pt x="636" y="119"/>
                      </a:lnTo>
                      <a:lnTo>
                        <a:pt x="608" y="90"/>
                      </a:lnTo>
                      <a:lnTo>
                        <a:pt x="575" y="66"/>
                      </a:lnTo>
                      <a:lnTo>
                        <a:pt x="541" y="44"/>
                      </a:lnTo>
                      <a:lnTo>
                        <a:pt x="503" y="26"/>
                      </a:lnTo>
                      <a:lnTo>
                        <a:pt x="464" y="13"/>
                      </a:lnTo>
                      <a:lnTo>
                        <a:pt x="422" y="3"/>
                      </a:lnTo>
                      <a:lnTo>
                        <a:pt x="380" y="0"/>
                      </a:lnTo>
                      <a:lnTo>
                        <a:pt x="338" y="0"/>
                      </a:lnTo>
                      <a:lnTo>
                        <a:pt x="297" y="3"/>
                      </a:lnTo>
                      <a:lnTo>
                        <a:pt x="255" y="13"/>
                      </a:lnTo>
                      <a:lnTo>
                        <a:pt x="215" y="26"/>
                      </a:lnTo>
                      <a:lnTo>
                        <a:pt x="177" y="44"/>
                      </a:lnTo>
                      <a:lnTo>
                        <a:pt x="143" y="66"/>
                      </a:lnTo>
                      <a:lnTo>
                        <a:pt x="110" y="90"/>
                      </a:lnTo>
                      <a:lnTo>
                        <a:pt x="82" y="119"/>
                      </a:lnTo>
                      <a:lnTo>
                        <a:pt x="57" y="150"/>
                      </a:lnTo>
                      <a:lnTo>
                        <a:pt x="37" y="184"/>
                      </a:lnTo>
                      <a:lnTo>
                        <a:pt x="20" y="220"/>
                      </a:lnTo>
                      <a:lnTo>
                        <a:pt x="9" y="257"/>
                      </a:lnTo>
                      <a:lnTo>
                        <a:pt x="1" y="296"/>
                      </a:lnTo>
                      <a:lnTo>
                        <a:pt x="0" y="334"/>
                      </a:lnTo>
                      <a:lnTo>
                        <a:pt x="3" y="3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184"/>
                <p:cNvSpPr>
                  <a:spLocks/>
                </p:cNvSpPr>
                <p:nvPr/>
              </p:nvSpPr>
              <p:spPr bwMode="auto">
                <a:xfrm>
                  <a:off x="5317" y="1578"/>
                  <a:ext cx="552" cy="302"/>
                </a:xfrm>
                <a:custGeom>
                  <a:avLst/>
                  <a:gdLst>
                    <a:gd name="T0" fmla="*/ 0 w 1658"/>
                    <a:gd name="T1" fmla="*/ 0 h 906"/>
                    <a:gd name="T2" fmla="*/ 0 w 1658"/>
                    <a:gd name="T3" fmla="*/ 0 h 906"/>
                    <a:gd name="T4" fmla="*/ 0 w 1658"/>
                    <a:gd name="T5" fmla="*/ 0 h 906"/>
                    <a:gd name="T6" fmla="*/ 0 w 1658"/>
                    <a:gd name="T7" fmla="*/ 0 h 906"/>
                    <a:gd name="T8" fmla="*/ 0 w 1658"/>
                    <a:gd name="T9" fmla="*/ 0 h 906"/>
                    <a:gd name="T10" fmla="*/ 0 w 1658"/>
                    <a:gd name="T11" fmla="*/ 0 h 906"/>
                    <a:gd name="T12" fmla="*/ 0 w 1658"/>
                    <a:gd name="T13" fmla="*/ 0 h 906"/>
                    <a:gd name="T14" fmla="*/ 0 w 1658"/>
                    <a:gd name="T15" fmla="*/ 0 h 906"/>
                    <a:gd name="T16" fmla="*/ 0 w 1658"/>
                    <a:gd name="T17" fmla="*/ 0 h 906"/>
                    <a:gd name="T18" fmla="*/ 0 w 1658"/>
                    <a:gd name="T19" fmla="*/ 0 h 906"/>
                    <a:gd name="T20" fmla="*/ 0 w 1658"/>
                    <a:gd name="T21" fmla="*/ 0 h 906"/>
                    <a:gd name="T22" fmla="*/ 0 w 1658"/>
                    <a:gd name="T23" fmla="*/ 0 h 906"/>
                    <a:gd name="T24" fmla="*/ 0 w 1658"/>
                    <a:gd name="T25" fmla="*/ 0 h 906"/>
                    <a:gd name="T26" fmla="*/ 0 w 1658"/>
                    <a:gd name="T27" fmla="*/ 0 h 906"/>
                    <a:gd name="T28" fmla="*/ 0 w 1658"/>
                    <a:gd name="T29" fmla="*/ 0 h 906"/>
                    <a:gd name="T30" fmla="*/ 0 w 1658"/>
                    <a:gd name="T31" fmla="*/ 0 h 906"/>
                    <a:gd name="T32" fmla="*/ 0 w 1658"/>
                    <a:gd name="T33" fmla="*/ 0 h 906"/>
                    <a:gd name="T34" fmla="*/ 0 w 1658"/>
                    <a:gd name="T35" fmla="*/ 0 h 906"/>
                    <a:gd name="T36" fmla="*/ 0 w 1658"/>
                    <a:gd name="T37" fmla="*/ 0 h 906"/>
                    <a:gd name="T38" fmla="*/ 0 w 1658"/>
                    <a:gd name="T39" fmla="*/ 0 h 906"/>
                    <a:gd name="T40" fmla="*/ 0 w 1658"/>
                    <a:gd name="T41" fmla="*/ 0 h 906"/>
                    <a:gd name="T42" fmla="*/ 0 w 1658"/>
                    <a:gd name="T43" fmla="*/ 0 h 906"/>
                    <a:gd name="T44" fmla="*/ 0 w 1658"/>
                    <a:gd name="T45" fmla="*/ 0 h 906"/>
                    <a:gd name="T46" fmla="*/ 0 w 1658"/>
                    <a:gd name="T47" fmla="*/ 0 h 906"/>
                    <a:gd name="T48" fmla="*/ 0 w 1658"/>
                    <a:gd name="T49" fmla="*/ 0 h 906"/>
                    <a:gd name="T50" fmla="*/ 0 w 1658"/>
                    <a:gd name="T51" fmla="*/ 0 h 906"/>
                    <a:gd name="T52" fmla="*/ 0 w 1658"/>
                    <a:gd name="T53" fmla="*/ 0 h 906"/>
                    <a:gd name="T54" fmla="*/ 0 w 1658"/>
                    <a:gd name="T55" fmla="*/ 0 h 906"/>
                    <a:gd name="T56" fmla="*/ 0 w 1658"/>
                    <a:gd name="T57" fmla="*/ 0 h 906"/>
                    <a:gd name="T58" fmla="*/ 0 w 1658"/>
                    <a:gd name="T59" fmla="*/ 0 h 906"/>
                    <a:gd name="T60" fmla="*/ 0 w 1658"/>
                    <a:gd name="T61" fmla="*/ 0 h 906"/>
                    <a:gd name="T62" fmla="*/ 0 w 1658"/>
                    <a:gd name="T63" fmla="*/ 0 h 906"/>
                    <a:gd name="T64" fmla="*/ 0 w 1658"/>
                    <a:gd name="T65" fmla="*/ 0 h 906"/>
                    <a:gd name="T66" fmla="*/ 0 w 1658"/>
                    <a:gd name="T67" fmla="*/ 0 h 906"/>
                    <a:gd name="T68" fmla="*/ 0 w 1658"/>
                    <a:gd name="T69" fmla="*/ 0 h 906"/>
                    <a:gd name="T70" fmla="*/ 0 w 1658"/>
                    <a:gd name="T71" fmla="*/ 0 h 906"/>
                    <a:gd name="T72" fmla="*/ 0 w 1658"/>
                    <a:gd name="T73" fmla="*/ 0 h 906"/>
                    <a:gd name="T74" fmla="*/ 0 w 1658"/>
                    <a:gd name="T75" fmla="*/ 0 h 906"/>
                    <a:gd name="T76" fmla="*/ 0 w 1658"/>
                    <a:gd name="T77" fmla="*/ 0 h 906"/>
                    <a:gd name="T78" fmla="*/ 0 w 1658"/>
                    <a:gd name="T79" fmla="*/ 0 h 906"/>
                    <a:gd name="T80" fmla="*/ 0 w 1658"/>
                    <a:gd name="T81" fmla="*/ 0 h 906"/>
                    <a:gd name="T82" fmla="*/ 0 w 1658"/>
                    <a:gd name="T83" fmla="*/ 0 h 906"/>
                    <a:gd name="T84" fmla="*/ 0 w 1658"/>
                    <a:gd name="T85" fmla="*/ 0 h 906"/>
                    <a:gd name="T86" fmla="*/ 0 w 1658"/>
                    <a:gd name="T87" fmla="*/ 0 h 906"/>
                    <a:gd name="T88" fmla="*/ 0 w 1658"/>
                    <a:gd name="T89" fmla="*/ 0 h 906"/>
                    <a:gd name="T90" fmla="*/ 0 w 1658"/>
                    <a:gd name="T91" fmla="*/ 0 h 906"/>
                    <a:gd name="T92" fmla="*/ 0 w 1658"/>
                    <a:gd name="T93" fmla="*/ 0 h 906"/>
                    <a:gd name="T94" fmla="*/ 0 w 1658"/>
                    <a:gd name="T95" fmla="*/ 0 h 906"/>
                    <a:gd name="T96" fmla="*/ 0 w 1658"/>
                    <a:gd name="T97" fmla="*/ 0 h 906"/>
                    <a:gd name="T98" fmla="*/ 0 w 1658"/>
                    <a:gd name="T99" fmla="*/ 0 h 90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658"/>
                    <a:gd name="T151" fmla="*/ 0 h 906"/>
                    <a:gd name="T152" fmla="*/ 1658 w 1658"/>
                    <a:gd name="T153" fmla="*/ 906 h 90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658" h="906">
                      <a:moveTo>
                        <a:pt x="276" y="906"/>
                      </a:moveTo>
                      <a:lnTo>
                        <a:pt x="1658" y="906"/>
                      </a:lnTo>
                      <a:lnTo>
                        <a:pt x="1658" y="302"/>
                      </a:lnTo>
                      <a:lnTo>
                        <a:pt x="1625" y="257"/>
                      </a:lnTo>
                      <a:lnTo>
                        <a:pt x="1589" y="215"/>
                      </a:lnTo>
                      <a:lnTo>
                        <a:pt x="1548" y="175"/>
                      </a:lnTo>
                      <a:lnTo>
                        <a:pt x="1506" y="140"/>
                      </a:lnTo>
                      <a:lnTo>
                        <a:pt x="1462" y="108"/>
                      </a:lnTo>
                      <a:lnTo>
                        <a:pt x="1415" y="79"/>
                      </a:lnTo>
                      <a:lnTo>
                        <a:pt x="1366" y="56"/>
                      </a:lnTo>
                      <a:lnTo>
                        <a:pt x="1316" y="36"/>
                      </a:lnTo>
                      <a:lnTo>
                        <a:pt x="1264" y="21"/>
                      </a:lnTo>
                      <a:lnTo>
                        <a:pt x="1212" y="9"/>
                      </a:lnTo>
                      <a:lnTo>
                        <a:pt x="1159" y="2"/>
                      </a:lnTo>
                      <a:lnTo>
                        <a:pt x="1106" y="0"/>
                      </a:lnTo>
                      <a:lnTo>
                        <a:pt x="1093" y="37"/>
                      </a:lnTo>
                      <a:lnTo>
                        <a:pt x="1078" y="70"/>
                      </a:lnTo>
                      <a:lnTo>
                        <a:pt x="1058" y="103"/>
                      </a:lnTo>
                      <a:lnTo>
                        <a:pt x="1035" y="131"/>
                      </a:lnTo>
                      <a:lnTo>
                        <a:pt x="1008" y="158"/>
                      </a:lnTo>
                      <a:lnTo>
                        <a:pt x="981" y="180"/>
                      </a:lnTo>
                      <a:lnTo>
                        <a:pt x="949" y="199"/>
                      </a:lnTo>
                      <a:lnTo>
                        <a:pt x="916" y="212"/>
                      </a:lnTo>
                      <a:lnTo>
                        <a:pt x="882" y="221"/>
                      </a:lnTo>
                      <a:lnTo>
                        <a:pt x="846" y="226"/>
                      </a:lnTo>
                      <a:lnTo>
                        <a:pt x="812" y="226"/>
                      </a:lnTo>
                      <a:lnTo>
                        <a:pt x="777" y="221"/>
                      </a:lnTo>
                      <a:lnTo>
                        <a:pt x="742" y="212"/>
                      </a:lnTo>
                      <a:lnTo>
                        <a:pt x="710" y="199"/>
                      </a:lnTo>
                      <a:lnTo>
                        <a:pt x="678" y="180"/>
                      </a:lnTo>
                      <a:lnTo>
                        <a:pt x="650" y="158"/>
                      </a:lnTo>
                      <a:lnTo>
                        <a:pt x="623" y="131"/>
                      </a:lnTo>
                      <a:lnTo>
                        <a:pt x="601" y="103"/>
                      </a:lnTo>
                      <a:lnTo>
                        <a:pt x="580" y="70"/>
                      </a:lnTo>
                      <a:lnTo>
                        <a:pt x="565" y="37"/>
                      </a:lnTo>
                      <a:lnTo>
                        <a:pt x="552" y="0"/>
                      </a:lnTo>
                      <a:lnTo>
                        <a:pt x="499" y="2"/>
                      </a:lnTo>
                      <a:lnTo>
                        <a:pt x="446" y="9"/>
                      </a:lnTo>
                      <a:lnTo>
                        <a:pt x="394" y="21"/>
                      </a:lnTo>
                      <a:lnTo>
                        <a:pt x="342" y="36"/>
                      </a:lnTo>
                      <a:lnTo>
                        <a:pt x="293" y="56"/>
                      </a:lnTo>
                      <a:lnTo>
                        <a:pt x="243" y="79"/>
                      </a:lnTo>
                      <a:lnTo>
                        <a:pt x="196" y="108"/>
                      </a:lnTo>
                      <a:lnTo>
                        <a:pt x="152" y="140"/>
                      </a:lnTo>
                      <a:lnTo>
                        <a:pt x="110" y="175"/>
                      </a:lnTo>
                      <a:lnTo>
                        <a:pt x="71" y="215"/>
                      </a:lnTo>
                      <a:lnTo>
                        <a:pt x="33" y="257"/>
                      </a:lnTo>
                      <a:lnTo>
                        <a:pt x="0" y="302"/>
                      </a:lnTo>
                      <a:lnTo>
                        <a:pt x="0" y="906"/>
                      </a:lnTo>
                      <a:lnTo>
                        <a:pt x="276" y="90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185"/>
                <p:cNvSpPr>
                  <a:spLocks noChangeShapeType="1"/>
                </p:cNvSpPr>
                <p:nvPr/>
              </p:nvSpPr>
              <p:spPr bwMode="auto">
                <a:xfrm>
                  <a:off x="5427" y="1779"/>
                  <a:ext cx="1" cy="10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5759" y="1779"/>
                  <a:ext cx="1" cy="101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187"/>
                <p:cNvSpPr>
                  <a:spLocks/>
                </p:cNvSpPr>
                <p:nvPr/>
              </p:nvSpPr>
              <p:spPr bwMode="auto">
                <a:xfrm>
                  <a:off x="5317" y="1578"/>
                  <a:ext cx="552" cy="302"/>
                </a:xfrm>
                <a:custGeom>
                  <a:avLst/>
                  <a:gdLst>
                    <a:gd name="T0" fmla="*/ 0 w 1658"/>
                    <a:gd name="T1" fmla="*/ 0 h 906"/>
                    <a:gd name="T2" fmla="*/ 0 w 1658"/>
                    <a:gd name="T3" fmla="*/ 0 h 906"/>
                    <a:gd name="T4" fmla="*/ 0 w 1658"/>
                    <a:gd name="T5" fmla="*/ 0 h 906"/>
                    <a:gd name="T6" fmla="*/ 0 w 1658"/>
                    <a:gd name="T7" fmla="*/ 0 h 906"/>
                    <a:gd name="T8" fmla="*/ 0 w 1658"/>
                    <a:gd name="T9" fmla="*/ 0 h 906"/>
                    <a:gd name="T10" fmla="*/ 0 w 1658"/>
                    <a:gd name="T11" fmla="*/ 0 h 906"/>
                    <a:gd name="T12" fmla="*/ 0 w 1658"/>
                    <a:gd name="T13" fmla="*/ 0 h 906"/>
                    <a:gd name="T14" fmla="*/ 0 w 1658"/>
                    <a:gd name="T15" fmla="*/ 0 h 906"/>
                    <a:gd name="T16" fmla="*/ 0 w 1658"/>
                    <a:gd name="T17" fmla="*/ 0 h 906"/>
                    <a:gd name="T18" fmla="*/ 0 w 1658"/>
                    <a:gd name="T19" fmla="*/ 0 h 906"/>
                    <a:gd name="T20" fmla="*/ 0 w 1658"/>
                    <a:gd name="T21" fmla="*/ 0 h 906"/>
                    <a:gd name="T22" fmla="*/ 0 w 1658"/>
                    <a:gd name="T23" fmla="*/ 0 h 906"/>
                    <a:gd name="T24" fmla="*/ 0 w 1658"/>
                    <a:gd name="T25" fmla="*/ 0 h 906"/>
                    <a:gd name="T26" fmla="*/ 0 w 1658"/>
                    <a:gd name="T27" fmla="*/ 0 h 906"/>
                    <a:gd name="T28" fmla="*/ 0 w 1658"/>
                    <a:gd name="T29" fmla="*/ 0 h 906"/>
                    <a:gd name="T30" fmla="*/ 0 w 1658"/>
                    <a:gd name="T31" fmla="*/ 0 h 906"/>
                    <a:gd name="T32" fmla="*/ 0 w 1658"/>
                    <a:gd name="T33" fmla="*/ 0 h 906"/>
                    <a:gd name="T34" fmla="*/ 0 w 1658"/>
                    <a:gd name="T35" fmla="*/ 0 h 906"/>
                    <a:gd name="T36" fmla="*/ 0 w 1658"/>
                    <a:gd name="T37" fmla="*/ 0 h 906"/>
                    <a:gd name="T38" fmla="*/ 0 w 1658"/>
                    <a:gd name="T39" fmla="*/ 0 h 906"/>
                    <a:gd name="T40" fmla="*/ 0 w 1658"/>
                    <a:gd name="T41" fmla="*/ 0 h 906"/>
                    <a:gd name="T42" fmla="*/ 0 w 1658"/>
                    <a:gd name="T43" fmla="*/ 0 h 906"/>
                    <a:gd name="T44" fmla="*/ 0 w 1658"/>
                    <a:gd name="T45" fmla="*/ 0 h 906"/>
                    <a:gd name="T46" fmla="*/ 0 w 1658"/>
                    <a:gd name="T47" fmla="*/ 0 h 906"/>
                    <a:gd name="T48" fmla="*/ 0 w 1658"/>
                    <a:gd name="T49" fmla="*/ 0 h 906"/>
                    <a:gd name="T50" fmla="*/ 0 w 1658"/>
                    <a:gd name="T51" fmla="*/ 0 h 906"/>
                    <a:gd name="T52" fmla="*/ 0 w 1658"/>
                    <a:gd name="T53" fmla="*/ 0 h 906"/>
                    <a:gd name="T54" fmla="*/ 0 w 1658"/>
                    <a:gd name="T55" fmla="*/ 0 h 906"/>
                    <a:gd name="T56" fmla="*/ 0 w 1658"/>
                    <a:gd name="T57" fmla="*/ 0 h 906"/>
                    <a:gd name="T58" fmla="*/ 0 w 1658"/>
                    <a:gd name="T59" fmla="*/ 0 h 906"/>
                    <a:gd name="T60" fmla="*/ 0 w 1658"/>
                    <a:gd name="T61" fmla="*/ 0 h 906"/>
                    <a:gd name="T62" fmla="*/ 0 w 1658"/>
                    <a:gd name="T63" fmla="*/ 0 h 906"/>
                    <a:gd name="T64" fmla="*/ 0 w 1658"/>
                    <a:gd name="T65" fmla="*/ 0 h 906"/>
                    <a:gd name="T66" fmla="*/ 0 w 1658"/>
                    <a:gd name="T67" fmla="*/ 0 h 906"/>
                    <a:gd name="T68" fmla="*/ 0 w 1658"/>
                    <a:gd name="T69" fmla="*/ 0 h 906"/>
                    <a:gd name="T70" fmla="*/ 0 w 1658"/>
                    <a:gd name="T71" fmla="*/ 0 h 906"/>
                    <a:gd name="T72" fmla="*/ 0 w 1658"/>
                    <a:gd name="T73" fmla="*/ 0 h 906"/>
                    <a:gd name="T74" fmla="*/ 0 w 1658"/>
                    <a:gd name="T75" fmla="*/ 0 h 906"/>
                    <a:gd name="T76" fmla="*/ 0 w 1658"/>
                    <a:gd name="T77" fmla="*/ 0 h 906"/>
                    <a:gd name="T78" fmla="*/ 0 w 1658"/>
                    <a:gd name="T79" fmla="*/ 0 h 906"/>
                    <a:gd name="T80" fmla="*/ 0 w 1658"/>
                    <a:gd name="T81" fmla="*/ 0 h 906"/>
                    <a:gd name="T82" fmla="*/ 0 w 1658"/>
                    <a:gd name="T83" fmla="*/ 0 h 906"/>
                    <a:gd name="T84" fmla="*/ 0 w 1658"/>
                    <a:gd name="T85" fmla="*/ 0 h 906"/>
                    <a:gd name="T86" fmla="*/ 0 w 1658"/>
                    <a:gd name="T87" fmla="*/ 0 h 906"/>
                    <a:gd name="T88" fmla="*/ 0 w 1658"/>
                    <a:gd name="T89" fmla="*/ 0 h 906"/>
                    <a:gd name="T90" fmla="*/ 0 w 1658"/>
                    <a:gd name="T91" fmla="*/ 0 h 906"/>
                    <a:gd name="T92" fmla="*/ 0 w 1658"/>
                    <a:gd name="T93" fmla="*/ 0 h 906"/>
                    <a:gd name="T94" fmla="*/ 0 w 1658"/>
                    <a:gd name="T95" fmla="*/ 0 h 906"/>
                    <a:gd name="T96" fmla="*/ 0 w 1658"/>
                    <a:gd name="T97" fmla="*/ 0 h 906"/>
                    <a:gd name="T98" fmla="*/ 0 w 1658"/>
                    <a:gd name="T99" fmla="*/ 0 h 90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658"/>
                    <a:gd name="T151" fmla="*/ 0 h 906"/>
                    <a:gd name="T152" fmla="*/ 1658 w 1658"/>
                    <a:gd name="T153" fmla="*/ 906 h 90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658" h="906">
                      <a:moveTo>
                        <a:pt x="276" y="906"/>
                      </a:moveTo>
                      <a:lnTo>
                        <a:pt x="1658" y="906"/>
                      </a:lnTo>
                      <a:lnTo>
                        <a:pt x="1658" y="302"/>
                      </a:lnTo>
                      <a:lnTo>
                        <a:pt x="1625" y="257"/>
                      </a:lnTo>
                      <a:lnTo>
                        <a:pt x="1589" y="215"/>
                      </a:lnTo>
                      <a:lnTo>
                        <a:pt x="1548" y="175"/>
                      </a:lnTo>
                      <a:lnTo>
                        <a:pt x="1506" y="140"/>
                      </a:lnTo>
                      <a:lnTo>
                        <a:pt x="1462" y="108"/>
                      </a:lnTo>
                      <a:lnTo>
                        <a:pt x="1415" y="79"/>
                      </a:lnTo>
                      <a:lnTo>
                        <a:pt x="1366" y="56"/>
                      </a:lnTo>
                      <a:lnTo>
                        <a:pt x="1316" y="36"/>
                      </a:lnTo>
                      <a:lnTo>
                        <a:pt x="1264" y="21"/>
                      </a:lnTo>
                      <a:lnTo>
                        <a:pt x="1212" y="9"/>
                      </a:lnTo>
                      <a:lnTo>
                        <a:pt x="1159" y="2"/>
                      </a:lnTo>
                      <a:lnTo>
                        <a:pt x="1106" y="0"/>
                      </a:lnTo>
                      <a:lnTo>
                        <a:pt x="1093" y="37"/>
                      </a:lnTo>
                      <a:lnTo>
                        <a:pt x="1078" y="70"/>
                      </a:lnTo>
                      <a:lnTo>
                        <a:pt x="1058" y="103"/>
                      </a:lnTo>
                      <a:lnTo>
                        <a:pt x="1035" y="131"/>
                      </a:lnTo>
                      <a:lnTo>
                        <a:pt x="1008" y="158"/>
                      </a:lnTo>
                      <a:lnTo>
                        <a:pt x="981" y="180"/>
                      </a:lnTo>
                      <a:lnTo>
                        <a:pt x="949" y="199"/>
                      </a:lnTo>
                      <a:lnTo>
                        <a:pt x="916" y="212"/>
                      </a:lnTo>
                      <a:lnTo>
                        <a:pt x="882" y="221"/>
                      </a:lnTo>
                      <a:lnTo>
                        <a:pt x="846" y="226"/>
                      </a:lnTo>
                      <a:lnTo>
                        <a:pt x="812" y="226"/>
                      </a:lnTo>
                      <a:lnTo>
                        <a:pt x="777" y="221"/>
                      </a:lnTo>
                      <a:lnTo>
                        <a:pt x="742" y="212"/>
                      </a:lnTo>
                      <a:lnTo>
                        <a:pt x="710" y="199"/>
                      </a:lnTo>
                      <a:lnTo>
                        <a:pt x="678" y="180"/>
                      </a:lnTo>
                      <a:lnTo>
                        <a:pt x="650" y="158"/>
                      </a:lnTo>
                      <a:lnTo>
                        <a:pt x="623" y="131"/>
                      </a:lnTo>
                      <a:lnTo>
                        <a:pt x="601" y="103"/>
                      </a:lnTo>
                      <a:lnTo>
                        <a:pt x="580" y="70"/>
                      </a:lnTo>
                      <a:lnTo>
                        <a:pt x="565" y="37"/>
                      </a:lnTo>
                      <a:lnTo>
                        <a:pt x="552" y="0"/>
                      </a:lnTo>
                      <a:lnTo>
                        <a:pt x="499" y="2"/>
                      </a:lnTo>
                      <a:lnTo>
                        <a:pt x="446" y="9"/>
                      </a:lnTo>
                      <a:lnTo>
                        <a:pt x="394" y="21"/>
                      </a:lnTo>
                      <a:lnTo>
                        <a:pt x="342" y="36"/>
                      </a:lnTo>
                      <a:lnTo>
                        <a:pt x="293" y="56"/>
                      </a:lnTo>
                      <a:lnTo>
                        <a:pt x="243" y="79"/>
                      </a:lnTo>
                      <a:lnTo>
                        <a:pt x="196" y="108"/>
                      </a:lnTo>
                      <a:lnTo>
                        <a:pt x="152" y="140"/>
                      </a:lnTo>
                      <a:lnTo>
                        <a:pt x="110" y="175"/>
                      </a:lnTo>
                      <a:lnTo>
                        <a:pt x="71" y="215"/>
                      </a:lnTo>
                      <a:lnTo>
                        <a:pt x="33" y="257"/>
                      </a:lnTo>
                      <a:lnTo>
                        <a:pt x="0" y="302"/>
                      </a:lnTo>
                      <a:lnTo>
                        <a:pt x="0" y="906"/>
                      </a:lnTo>
                      <a:lnTo>
                        <a:pt x="276" y="906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90"/>
              <p:cNvGrpSpPr>
                <a:grpSpLocks/>
              </p:cNvGrpSpPr>
              <p:nvPr/>
            </p:nvGrpSpPr>
            <p:grpSpPr bwMode="auto">
              <a:xfrm>
                <a:off x="4560" y="1200"/>
                <a:ext cx="698" cy="696"/>
                <a:chOff x="4560" y="1200"/>
                <a:chExt cx="698" cy="696"/>
              </a:xfrm>
            </p:grpSpPr>
            <p:grpSp>
              <p:nvGrpSpPr>
                <p:cNvPr id="23" name="Group 165"/>
                <p:cNvGrpSpPr>
                  <a:grpSpLocks/>
                </p:cNvGrpSpPr>
                <p:nvPr/>
              </p:nvGrpSpPr>
              <p:grpSpPr bwMode="auto">
                <a:xfrm>
                  <a:off x="4560" y="1703"/>
                  <a:ext cx="698" cy="193"/>
                  <a:chOff x="4745" y="3239"/>
                  <a:chExt cx="698" cy="193"/>
                </a:xfrm>
              </p:grpSpPr>
              <p:sp>
                <p:nvSpPr>
                  <p:cNvPr id="32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4745" y="3239"/>
                    <a:ext cx="698" cy="193"/>
                  </a:xfrm>
                  <a:prstGeom prst="rect">
                    <a:avLst/>
                  </a:prstGeom>
                  <a:noFill/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2400">
                      <a:ea typeface="Angsana New" pitchFamily="18" charset="-120"/>
                      <a:cs typeface="Angsana New" pitchFamily="18" charset="-120"/>
                    </a:endParaRPr>
                  </a:p>
                </p:txBody>
              </p:sp>
              <p:sp>
                <p:nvSpPr>
                  <p:cNvPr id="33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4767" y="3261"/>
                    <a:ext cx="655" cy="149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2400">
                      <a:ea typeface="Angsana New" pitchFamily="18" charset="-120"/>
                      <a:cs typeface="Angsana New" pitchFamily="18" charset="-120"/>
                    </a:endParaRPr>
                  </a:p>
                </p:txBody>
              </p:sp>
              <p:sp>
                <p:nvSpPr>
                  <p:cNvPr id="34" name="Freeform 168"/>
                  <p:cNvSpPr>
                    <a:spLocks/>
                  </p:cNvSpPr>
                  <p:nvPr/>
                </p:nvSpPr>
                <p:spPr bwMode="auto">
                  <a:xfrm>
                    <a:off x="4745" y="3239"/>
                    <a:ext cx="698" cy="193"/>
                  </a:xfrm>
                  <a:custGeom>
                    <a:avLst/>
                    <a:gdLst>
                      <a:gd name="T0" fmla="*/ 0 w 2094"/>
                      <a:gd name="T1" fmla="*/ 0 h 577"/>
                      <a:gd name="T2" fmla="*/ 0 w 2094"/>
                      <a:gd name="T3" fmla="*/ 0 h 577"/>
                      <a:gd name="T4" fmla="*/ 0 w 2094"/>
                      <a:gd name="T5" fmla="*/ 0 h 577"/>
                      <a:gd name="T6" fmla="*/ 0 w 2094"/>
                      <a:gd name="T7" fmla="*/ 0 h 577"/>
                      <a:gd name="T8" fmla="*/ 0 w 2094"/>
                      <a:gd name="T9" fmla="*/ 0 h 577"/>
                      <a:gd name="T10" fmla="*/ 0 w 2094"/>
                      <a:gd name="T11" fmla="*/ 0 h 577"/>
                      <a:gd name="T12" fmla="*/ 0 w 2094"/>
                      <a:gd name="T13" fmla="*/ 0 h 57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94"/>
                      <a:gd name="T22" fmla="*/ 0 h 577"/>
                      <a:gd name="T23" fmla="*/ 2094 w 2094"/>
                      <a:gd name="T24" fmla="*/ 577 h 57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94" h="577">
                        <a:moveTo>
                          <a:pt x="0" y="577"/>
                        </a:moveTo>
                        <a:lnTo>
                          <a:pt x="65" y="513"/>
                        </a:lnTo>
                        <a:lnTo>
                          <a:pt x="2030" y="513"/>
                        </a:lnTo>
                        <a:lnTo>
                          <a:pt x="2030" y="65"/>
                        </a:lnTo>
                        <a:lnTo>
                          <a:pt x="2094" y="0"/>
                        </a:lnTo>
                        <a:lnTo>
                          <a:pt x="2094" y="577"/>
                        </a:lnTo>
                        <a:lnTo>
                          <a:pt x="0" y="577"/>
                        </a:lnTo>
                        <a:close/>
                      </a:path>
                    </a:pathLst>
                  </a:custGeom>
                  <a:solidFill>
                    <a:srgbClr val="9A9A9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169"/>
                  <p:cNvSpPr>
                    <a:spLocks/>
                  </p:cNvSpPr>
                  <p:nvPr/>
                </p:nvSpPr>
                <p:spPr bwMode="auto">
                  <a:xfrm>
                    <a:off x="4745" y="3239"/>
                    <a:ext cx="698" cy="193"/>
                  </a:xfrm>
                  <a:custGeom>
                    <a:avLst/>
                    <a:gdLst>
                      <a:gd name="T0" fmla="*/ 0 w 2094"/>
                      <a:gd name="T1" fmla="*/ 0 h 577"/>
                      <a:gd name="T2" fmla="*/ 0 w 2094"/>
                      <a:gd name="T3" fmla="*/ 0 h 577"/>
                      <a:gd name="T4" fmla="*/ 0 w 2094"/>
                      <a:gd name="T5" fmla="*/ 0 h 577"/>
                      <a:gd name="T6" fmla="*/ 0 w 2094"/>
                      <a:gd name="T7" fmla="*/ 0 h 577"/>
                      <a:gd name="T8" fmla="*/ 0 w 2094"/>
                      <a:gd name="T9" fmla="*/ 0 h 577"/>
                      <a:gd name="T10" fmla="*/ 0 w 2094"/>
                      <a:gd name="T11" fmla="*/ 0 h 577"/>
                      <a:gd name="T12" fmla="*/ 0 w 2094"/>
                      <a:gd name="T13" fmla="*/ 0 h 57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94"/>
                      <a:gd name="T22" fmla="*/ 0 h 577"/>
                      <a:gd name="T23" fmla="*/ 2094 w 2094"/>
                      <a:gd name="T24" fmla="*/ 577 h 57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94" h="577">
                        <a:moveTo>
                          <a:pt x="0" y="577"/>
                        </a:moveTo>
                        <a:lnTo>
                          <a:pt x="65" y="513"/>
                        </a:lnTo>
                        <a:lnTo>
                          <a:pt x="65" y="65"/>
                        </a:lnTo>
                        <a:lnTo>
                          <a:pt x="2030" y="65"/>
                        </a:lnTo>
                        <a:lnTo>
                          <a:pt x="2094" y="0"/>
                        </a:lnTo>
                        <a:lnTo>
                          <a:pt x="0" y="0"/>
                        </a:lnTo>
                        <a:lnTo>
                          <a:pt x="0" y="5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170"/>
                  <p:cNvSpPr>
                    <a:spLocks/>
                  </p:cNvSpPr>
                  <p:nvPr/>
                </p:nvSpPr>
                <p:spPr bwMode="auto">
                  <a:xfrm>
                    <a:off x="5181" y="3293"/>
                    <a:ext cx="219" cy="42"/>
                  </a:xfrm>
                  <a:custGeom>
                    <a:avLst/>
                    <a:gdLst>
                      <a:gd name="T0" fmla="*/ 0 w 655"/>
                      <a:gd name="T1" fmla="*/ 0 h 127"/>
                      <a:gd name="T2" fmla="*/ 0 w 655"/>
                      <a:gd name="T3" fmla="*/ 0 h 127"/>
                      <a:gd name="T4" fmla="*/ 0 w 655"/>
                      <a:gd name="T5" fmla="*/ 0 h 127"/>
                      <a:gd name="T6" fmla="*/ 0 w 655"/>
                      <a:gd name="T7" fmla="*/ 0 h 127"/>
                      <a:gd name="T8" fmla="*/ 0 w 655"/>
                      <a:gd name="T9" fmla="*/ 0 h 127"/>
                      <a:gd name="T10" fmla="*/ 0 w 655"/>
                      <a:gd name="T11" fmla="*/ 0 h 127"/>
                      <a:gd name="T12" fmla="*/ 0 w 655"/>
                      <a:gd name="T13" fmla="*/ 0 h 127"/>
                      <a:gd name="T14" fmla="*/ 0 w 655"/>
                      <a:gd name="T15" fmla="*/ 0 h 127"/>
                      <a:gd name="T16" fmla="*/ 0 w 655"/>
                      <a:gd name="T17" fmla="*/ 0 h 127"/>
                      <a:gd name="T18" fmla="*/ 0 w 655"/>
                      <a:gd name="T19" fmla="*/ 0 h 127"/>
                      <a:gd name="T20" fmla="*/ 0 w 655"/>
                      <a:gd name="T21" fmla="*/ 0 h 127"/>
                      <a:gd name="T22" fmla="*/ 0 w 655"/>
                      <a:gd name="T23" fmla="*/ 0 h 127"/>
                      <a:gd name="T24" fmla="*/ 0 w 655"/>
                      <a:gd name="T25" fmla="*/ 0 h 1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55"/>
                      <a:gd name="T40" fmla="*/ 0 h 127"/>
                      <a:gd name="T41" fmla="*/ 655 w 655"/>
                      <a:gd name="T42" fmla="*/ 127 h 12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55" h="127">
                        <a:moveTo>
                          <a:pt x="131" y="96"/>
                        </a:moveTo>
                        <a:lnTo>
                          <a:pt x="131" y="127"/>
                        </a:lnTo>
                        <a:lnTo>
                          <a:pt x="524" y="127"/>
                        </a:lnTo>
                        <a:lnTo>
                          <a:pt x="524" y="96"/>
                        </a:lnTo>
                        <a:lnTo>
                          <a:pt x="655" y="96"/>
                        </a:lnTo>
                        <a:lnTo>
                          <a:pt x="655" y="32"/>
                        </a:lnTo>
                        <a:lnTo>
                          <a:pt x="524" y="32"/>
                        </a:lnTo>
                        <a:lnTo>
                          <a:pt x="524" y="0"/>
                        </a:lnTo>
                        <a:lnTo>
                          <a:pt x="131" y="0"/>
                        </a:lnTo>
                        <a:lnTo>
                          <a:pt x="131" y="32"/>
                        </a:lnTo>
                        <a:lnTo>
                          <a:pt x="0" y="32"/>
                        </a:lnTo>
                        <a:lnTo>
                          <a:pt x="0" y="96"/>
                        </a:lnTo>
                        <a:lnTo>
                          <a:pt x="131" y="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Rectangle 171"/>
                <p:cNvSpPr>
                  <a:spLocks noChangeArrowheads="1"/>
                </p:cNvSpPr>
                <p:nvPr/>
              </p:nvSpPr>
              <p:spPr bwMode="auto">
                <a:xfrm>
                  <a:off x="4778" y="1640"/>
                  <a:ext cx="262" cy="4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sp>
              <p:nvSpPr>
                <p:cNvPr id="25" name="Rectangle 172"/>
                <p:cNvSpPr>
                  <a:spLocks noChangeArrowheads="1"/>
                </p:cNvSpPr>
                <p:nvPr/>
              </p:nvSpPr>
              <p:spPr bwMode="auto">
                <a:xfrm>
                  <a:off x="4604" y="1746"/>
                  <a:ext cx="43" cy="32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sp>
              <p:nvSpPr>
                <p:cNvPr id="26" name="Rectangle 173"/>
                <p:cNvSpPr>
                  <a:spLocks noChangeArrowheads="1"/>
                </p:cNvSpPr>
                <p:nvPr/>
              </p:nvSpPr>
              <p:spPr bwMode="auto">
                <a:xfrm>
                  <a:off x="4604" y="1746"/>
                  <a:ext cx="22" cy="16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grpSp>
              <p:nvGrpSpPr>
                <p:cNvPr id="27" name="Group 175"/>
                <p:cNvGrpSpPr>
                  <a:grpSpLocks/>
                </p:cNvGrpSpPr>
                <p:nvPr/>
              </p:nvGrpSpPr>
              <p:grpSpPr bwMode="auto">
                <a:xfrm>
                  <a:off x="4615" y="1200"/>
                  <a:ext cx="611" cy="428"/>
                  <a:chOff x="3744" y="2592"/>
                  <a:chExt cx="611" cy="428"/>
                </a:xfrm>
              </p:grpSpPr>
              <p:sp>
                <p:nvSpPr>
                  <p:cNvPr id="28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592"/>
                    <a:ext cx="611" cy="428"/>
                  </a:xfrm>
                  <a:prstGeom prst="rect">
                    <a:avLst/>
                  </a:prstGeom>
                  <a:noFill/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2400">
                      <a:ea typeface="Angsana New" pitchFamily="18" charset="-120"/>
                      <a:cs typeface="Angsana New" pitchFamily="18" charset="-120"/>
                    </a:endParaRPr>
                  </a:p>
                </p:txBody>
              </p:sp>
              <p:sp>
                <p:nvSpPr>
                  <p:cNvPr id="29" name="Freeform 177"/>
                  <p:cNvSpPr>
                    <a:spLocks noEditPoints="1"/>
                  </p:cNvSpPr>
                  <p:nvPr/>
                </p:nvSpPr>
                <p:spPr bwMode="auto">
                  <a:xfrm>
                    <a:off x="3744" y="2592"/>
                    <a:ext cx="611" cy="428"/>
                  </a:xfrm>
                  <a:custGeom>
                    <a:avLst/>
                    <a:gdLst>
                      <a:gd name="T0" fmla="*/ 0 w 1833"/>
                      <a:gd name="T1" fmla="*/ 0 h 1282"/>
                      <a:gd name="T2" fmla="*/ 0 w 1833"/>
                      <a:gd name="T3" fmla="*/ 0 h 1282"/>
                      <a:gd name="T4" fmla="*/ 0 w 1833"/>
                      <a:gd name="T5" fmla="*/ 0 h 1282"/>
                      <a:gd name="T6" fmla="*/ 0 w 1833"/>
                      <a:gd name="T7" fmla="*/ 0 h 1282"/>
                      <a:gd name="T8" fmla="*/ 0 w 1833"/>
                      <a:gd name="T9" fmla="*/ 0 h 1282"/>
                      <a:gd name="T10" fmla="*/ 0 w 1833"/>
                      <a:gd name="T11" fmla="*/ 0 h 1282"/>
                      <a:gd name="T12" fmla="*/ 0 w 1833"/>
                      <a:gd name="T13" fmla="*/ 0 h 1282"/>
                      <a:gd name="T14" fmla="*/ 0 w 1833"/>
                      <a:gd name="T15" fmla="*/ 0 h 1282"/>
                      <a:gd name="T16" fmla="*/ 0 w 1833"/>
                      <a:gd name="T17" fmla="*/ 0 h 1282"/>
                      <a:gd name="T18" fmla="*/ 0 w 1833"/>
                      <a:gd name="T19" fmla="*/ 0 h 12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33"/>
                      <a:gd name="T31" fmla="*/ 0 h 1282"/>
                      <a:gd name="T32" fmla="*/ 1833 w 1833"/>
                      <a:gd name="T33" fmla="*/ 1282 h 12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33" h="1282">
                        <a:moveTo>
                          <a:pt x="0" y="1282"/>
                        </a:moveTo>
                        <a:lnTo>
                          <a:pt x="1833" y="1282"/>
                        </a:lnTo>
                        <a:lnTo>
                          <a:pt x="1833" y="0"/>
                        </a:lnTo>
                        <a:lnTo>
                          <a:pt x="0" y="0"/>
                        </a:lnTo>
                        <a:lnTo>
                          <a:pt x="0" y="1282"/>
                        </a:lnTo>
                        <a:close/>
                        <a:moveTo>
                          <a:pt x="66" y="1217"/>
                        </a:moveTo>
                        <a:lnTo>
                          <a:pt x="1767" y="1217"/>
                        </a:lnTo>
                        <a:lnTo>
                          <a:pt x="1767" y="65"/>
                        </a:lnTo>
                        <a:lnTo>
                          <a:pt x="66" y="65"/>
                        </a:lnTo>
                        <a:lnTo>
                          <a:pt x="66" y="12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178"/>
                  <p:cNvSpPr>
                    <a:spLocks/>
                  </p:cNvSpPr>
                  <p:nvPr/>
                </p:nvSpPr>
                <p:spPr bwMode="auto">
                  <a:xfrm>
                    <a:off x="3744" y="2592"/>
                    <a:ext cx="567" cy="384"/>
                  </a:xfrm>
                  <a:custGeom>
                    <a:avLst/>
                    <a:gdLst>
                      <a:gd name="T0" fmla="*/ 0 w 1701"/>
                      <a:gd name="T1" fmla="*/ 0 h 1152"/>
                      <a:gd name="T2" fmla="*/ 0 w 1701"/>
                      <a:gd name="T3" fmla="*/ 0 h 1152"/>
                      <a:gd name="T4" fmla="*/ 0 w 1701"/>
                      <a:gd name="T5" fmla="*/ 0 h 1152"/>
                      <a:gd name="T6" fmla="*/ 0 w 1701"/>
                      <a:gd name="T7" fmla="*/ 0 h 1152"/>
                      <a:gd name="T8" fmla="*/ 0 w 1701"/>
                      <a:gd name="T9" fmla="*/ 0 h 1152"/>
                      <a:gd name="T10" fmla="*/ 0 w 1701"/>
                      <a:gd name="T11" fmla="*/ 0 h 1152"/>
                      <a:gd name="T12" fmla="*/ 0 w 1701"/>
                      <a:gd name="T13" fmla="*/ 0 h 11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01"/>
                      <a:gd name="T22" fmla="*/ 0 h 1152"/>
                      <a:gd name="T23" fmla="*/ 1701 w 1701"/>
                      <a:gd name="T24" fmla="*/ 1152 h 11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01" h="1152">
                        <a:moveTo>
                          <a:pt x="65" y="1088"/>
                        </a:moveTo>
                        <a:lnTo>
                          <a:pt x="0" y="1152"/>
                        </a:lnTo>
                        <a:lnTo>
                          <a:pt x="0" y="0"/>
                        </a:lnTo>
                        <a:lnTo>
                          <a:pt x="1701" y="0"/>
                        </a:lnTo>
                        <a:lnTo>
                          <a:pt x="1636" y="63"/>
                        </a:lnTo>
                        <a:lnTo>
                          <a:pt x="65" y="63"/>
                        </a:lnTo>
                        <a:lnTo>
                          <a:pt x="65" y="1088"/>
                        </a:lnTo>
                        <a:close/>
                      </a:path>
                    </a:pathLst>
                  </a:custGeom>
                  <a:solidFill>
                    <a:srgbClr val="9A9A9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2640"/>
                    <a:ext cx="528" cy="336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2400">
                      <a:ea typeface="Angsana New" pitchFamily="18" charset="-120"/>
                      <a:cs typeface="Angsana New" pitchFamily="18" charset="-120"/>
                    </a:endParaRPr>
                  </a:p>
                </p:txBody>
              </p:sp>
            </p:grpSp>
          </p:grpSp>
        </p:grpSp>
        <p:sp>
          <p:nvSpPr>
            <p:cNvPr id="20" name="TextBox 136"/>
            <p:cNvSpPr txBox="1">
              <a:spLocks noChangeArrowheads="1"/>
            </p:cNvSpPr>
            <p:nvPr/>
          </p:nvSpPr>
          <p:spPr bwMode="auto">
            <a:xfrm>
              <a:off x="8881155" y="1423790"/>
              <a:ext cx="2091413" cy="210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Times New Roman" panose="02020603050405020304" pitchFamily="18" charset="0"/>
                <a:buAutoNum type="arabicPeriod"/>
              </a:pPr>
              <a:r>
                <a:rPr lang="en-US" altLang="en-US" sz="2800" dirty="0">
                  <a:latin typeface="Book Antiqua" panose="02040602050305030304" pitchFamily="18" charset="0"/>
                </a:rPr>
                <a:t>Message</a:t>
              </a:r>
            </a:p>
            <a:p>
              <a:pPr>
                <a:buFont typeface="Times New Roman" panose="02020603050405020304" pitchFamily="18" charset="0"/>
                <a:buAutoNum type="arabicPeriod"/>
              </a:pPr>
              <a:r>
                <a:rPr lang="en-US" altLang="en-US" sz="2800" dirty="0">
                  <a:latin typeface="Book Antiqua" panose="02040602050305030304" pitchFamily="18" charset="0"/>
                </a:rPr>
                <a:t>Sender</a:t>
              </a:r>
            </a:p>
            <a:p>
              <a:pPr>
                <a:buFont typeface="Times New Roman" panose="02020603050405020304" pitchFamily="18" charset="0"/>
                <a:buAutoNum type="arabicPeriod"/>
              </a:pPr>
              <a:r>
                <a:rPr lang="en-US" altLang="en-US" sz="2800" dirty="0">
                  <a:latin typeface="Book Antiqua" panose="02040602050305030304" pitchFamily="18" charset="0"/>
                </a:rPr>
                <a:t>Receiver</a:t>
              </a:r>
            </a:p>
            <a:p>
              <a:pPr>
                <a:buFont typeface="Times New Roman" panose="02020603050405020304" pitchFamily="18" charset="0"/>
                <a:buAutoNum type="arabicPeriod"/>
              </a:pPr>
              <a:r>
                <a:rPr lang="en-US" altLang="en-US" sz="2800" dirty="0">
                  <a:latin typeface="Book Antiqua" panose="02040602050305030304" pitchFamily="18" charset="0"/>
                </a:rPr>
                <a:t>Medium</a:t>
              </a:r>
            </a:p>
            <a:p>
              <a:pPr>
                <a:buFont typeface="Times New Roman" panose="02020603050405020304" pitchFamily="18" charset="0"/>
                <a:buAutoNum type="arabicPeriod"/>
              </a:pPr>
              <a:r>
                <a:rPr lang="en-US" altLang="en-US" sz="2800" dirty="0">
                  <a:latin typeface="Book Antiqua" panose="02040602050305030304" pitchFamily="18" charset="0"/>
                </a:rPr>
                <a:t>Protocol</a:t>
              </a:r>
              <a:r>
                <a:rPr lang="en-US" altLang="en-US" sz="2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42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Characteristics of Computer </a:t>
            </a:r>
            <a:br>
              <a:rPr lang="en-US" altLang="en-US" dirty="0"/>
            </a:br>
            <a:r>
              <a:rPr lang="en-US" altLang="en-US" dirty="0"/>
              <a:t>Communication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976430" cy="50415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Aft>
                <a:spcPts val="1000"/>
              </a:spcAft>
              <a:defRPr/>
            </a:pP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Fundamental characteristics required in computer communication system for an effective communication: </a:t>
            </a:r>
          </a:p>
          <a:p>
            <a:pPr lvl="1" indent="-51435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Delivery:</a:t>
            </a: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 system must deliver data to the correct destination.</a:t>
            </a:r>
          </a:p>
          <a:p>
            <a:pPr lvl="1" indent="-51435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Accuracy:</a:t>
            </a: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 system must deliver data without alteration.</a:t>
            </a:r>
          </a:p>
          <a:p>
            <a:pPr lvl="1" indent="-51435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Timeliness:</a:t>
            </a: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 system must </a:t>
            </a:r>
            <a:r>
              <a:rPr lang="en-US" sz="2800" dirty="0"/>
              <a:t>deliver data in a timely manner.</a:t>
            </a:r>
            <a:endParaRPr lang="en-US" sz="2800" dirty="0">
              <a:cs typeface="Tahoma" panose="020B0604030504040204" pitchFamily="34" charset="0"/>
            </a:endParaRPr>
          </a:p>
          <a:p>
            <a:pPr lvl="1" indent="-514350" algn="just">
              <a:lnSpc>
                <a:spcPct val="110000"/>
              </a:lnSpc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C00000"/>
                </a:solidFill>
                <a:cs typeface="Tahoma" panose="020B0604030504040204" pitchFamily="34" charset="0"/>
              </a:rPr>
              <a:t>Jitter:</a:t>
            </a:r>
            <a:r>
              <a:rPr lang="en-US" sz="2800" dirty="0">
                <a:cs typeface="Tahoma" panose="020B0604030504040204" pitchFamily="34" charset="0"/>
              </a:rPr>
              <a:t> system should have a proper variation in packets inter-arrival time to their destination.</a:t>
            </a:r>
          </a:p>
          <a:p>
            <a:pPr marL="171450" lvl="1" indent="0" algn="just">
              <a:lnSpc>
                <a:spcPct val="110000"/>
              </a:lnSpc>
              <a:spcBef>
                <a:spcPts val="2000"/>
              </a:spcBef>
              <a:buNone/>
              <a:defRPr/>
            </a:pPr>
            <a:r>
              <a:rPr lang="en-US" sz="2800" b="1" dirty="0">
                <a:solidFill>
                  <a:srgbClr val="FF0000"/>
                </a:solidFill>
                <a:cs typeface="Tahoma" panose="020B0604030504040204" pitchFamily="34" charset="0"/>
              </a:rPr>
              <a:t>*Jitter:</a:t>
            </a:r>
            <a:r>
              <a:rPr lang="en-US" sz="2800" dirty="0">
                <a:cs typeface="Tahoma" panose="020B0604030504040204" pitchFamily="34" charset="0"/>
              </a:rPr>
              <a:t> usually referred for the </a:t>
            </a:r>
            <a:r>
              <a:rPr lang="en-US" sz="2800" b="1" dirty="0">
                <a:solidFill>
                  <a:srgbClr val="002060"/>
                </a:solidFill>
                <a:cs typeface="Tahoma" panose="020B0604030504040204" pitchFamily="34" charset="0"/>
              </a:rPr>
              <a:t>uneven delay</a:t>
            </a:r>
            <a:r>
              <a:rPr lang="en-US" sz="2800" dirty="0">
                <a:cs typeface="Tahoma" panose="020B0604030504040204" pitchFamily="34" charset="0"/>
              </a:rPr>
              <a:t> in delivery of packets.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7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Characteristics of Computer </a:t>
            </a:r>
            <a:br>
              <a:rPr lang="en-US" altLang="en-US" dirty="0"/>
            </a:br>
            <a:r>
              <a:rPr lang="en-US" altLang="en-US" dirty="0"/>
              <a:t>Communication Systems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2825202" y="1752601"/>
            <a:ext cx="6553200" cy="4424362"/>
            <a:chOff x="2286000" y="2052637"/>
            <a:chExt cx="7772400" cy="4800600"/>
          </a:xfrm>
        </p:grpSpPr>
        <p:pic>
          <p:nvPicPr>
            <p:cNvPr id="8" name="Picture 147" descr="t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6194425"/>
              <a:ext cx="1524000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2286000" y="3957637"/>
              <a:ext cx="2133600" cy="2114550"/>
              <a:chOff x="5184" y="1008"/>
              <a:chExt cx="462" cy="564"/>
            </a:xfrm>
          </p:grpSpPr>
          <p:pic>
            <p:nvPicPr>
              <p:cNvPr id="40" name="Picture 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5" y="1156"/>
                <a:ext cx="291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1" name="Group 6"/>
              <p:cNvGrpSpPr>
                <a:grpSpLocks/>
              </p:cNvGrpSpPr>
              <p:nvPr/>
            </p:nvGrpSpPr>
            <p:grpSpPr bwMode="auto">
              <a:xfrm>
                <a:off x="5184" y="1008"/>
                <a:ext cx="270" cy="564"/>
                <a:chOff x="5184" y="1008"/>
                <a:chExt cx="270" cy="564"/>
              </a:xfrm>
            </p:grpSpPr>
            <p:grpSp>
              <p:nvGrpSpPr>
                <p:cNvPr id="42" name="Group 7"/>
                <p:cNvGrpSpPr>
                  <a:grpSpLocks/>
                </p:cNvGrpSpPr>
                <p:nvPr/>
              </p:nvGrpSpPr>
              <p:grpSpPr bwMode="auto">
                <a:xfrm>
                  <a:off x="5281" y="1127"/>
                  <a:ext cx="37" cy="91"/>
                  <a:chOff x="5281" y="1127"/>
                  <a:chExt cx="37" cy="91"/>
                </a:xfrm>
              </p:grpSpPr>
              <p:sp>
                <p:nvSpPr>
                  <p:cNvPr id="128" name="Freeform 8"/>
                  <p:cNvSpPr>
                    <a:spLocks/>
                  </p:cNvSpPr>
                  <p:nvPr/>
                </p:nvSpPr>
                <p:spPr bwMode="auto">
                  <a:xfrm>
                    <a:off x="5281" y="1127"/>
                    <a:ext cx="37" cy="91"/>
                  </a:xfrm>
                  <a:custGeom>
                    <a:avLst/>
                    <a:gdLst>
                      <a:gd name="T0" fmla="*/ 0 w 37"/>
                      <a:gd name="T1" fmla="*/ 31 h 91"/>
                      <a:gd name="T2" fmla="*/ 6 w 37"/>
                      <a:gd name="T3" fmla="*/ 19 h 91"/>
                      <a:gd name="T4" fmla="*/ 13 w 37"/>
                      <a:gd name="T5" fmla="*/ 14 h 91"/>
                      <a:gd name="T6" fmla="*/ 15 w 37"/>
                      <a:gd name="T7" fmla="*/ 5 h 91"/>
                      <a:gd name="T8" fmla="*/ 18 w 37"/>
                      <a:gd name="T9" fmla="*/ 1 h 91"/>
                      <a:gd name="T10" fmla="*/ 25 w 37"/>
                      <a:gd name="T11" fmla="*/ 0 h 91"/>
                      <a:gd name="T12" fmla="*/ 36 w 37"/>
                      <a:gd name="T13" fmla="*/ 7 h 91"/>
                      <a:gd name="T14" fmla="*/ 33 w 37"/>
                      <a:gd name="T15" fmla="*/ 23 h 91"/>
                      <a:gd name="T16" fmla="*/ 29 w 37"/>
                      <a:gd name="T17" fmla="*/ 33 h 91"/>
                      <a:gd name="T18" fmla="*/ 23 w 37"/>
                      <a:gd name="T19" fmla="*/ 60 h 91"/>
                      <a:gd name="T20" fmla="*/ 11 w 37"/>
                      <a:gd name="T21" fmla="*/ 90 h 91"/>
                      <a:gd name="T22" fmla="*/ 0 w 37"/>
                      <a:gd name="T23" fmla="*/ 31 h 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37"/>
                      <a:gd name="T37" fmla="*/ 0 h 91"/>
                      <a:gd name="T38" fmla="*/ 37 w 37"/>
                      <a:gd name="T39" fmla="*/ 91 h 91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37" h="91">
                        <a:moveTo>
                          <a:pt x="0" y="31"/>
                        </a:moveTo>
                        <a:lnTo>
                          <a:pt x="6" y="19"/>
                        </a:lnTo>
                        <a:lnTo>
                          <a:pt x="13" y="14"/>
                        </a:lnTo>
                        <a:lnTo>
                          <a:pt x="15" y="5"/>
                        </a:lnTo>
                        <a:lnTo>
                          <a:pt x="18" y="1"/>
                        </a:lnTo>
                        <a:lnTo>
                          <a:pt x="25" y="0"/>
                        </a:lnTo>
                        <a:lnTo>
                          <a:pt x="36" y="7"/>
                        </a:lnTo>
                        <a:lnTo>
                          <a:pt x="33" y="23"/>
                        </a:lnTo>
                        <a:lnTo>
                          <a:pt x="29" y="33"/>
                        </a:lnTo>
                        <a:lnTo>
                          <a:pt x="23" y="60"/>
                        </a:lnTo>
                        <a:lnTo>
                          <a:pt x="11" y="90"/>
                        </a:lnTo>
                        <a:lnTo>
                          <a:pt x="0" y="31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9"/>
                  <p:cNvSpPr>
                    <a:spLocks/>
                  </p:cNvSpPr>
                  <p:nvPr/>
                </p:nvSpPr>
                <p:spPr bwMode="auto">
                  <a:xfrm>
                    <a:off x="5287" y="1134"/>
                    <a:ext cx="29" cy="66"/>
                  </a:xfrm>
                  <a:custGeom>
                    <a:avLst/>
                    <a:gdLst>
                      <a:gd name="T0" fmla="*/ 11 w 29"/>
                      <a:gd name="T1" fmla="*/ 0 h 66"/>
                      <a:gd name="T2" fmla="*/ 14 w 29"/>
                      <a:gd name="T3" fmla="*/ 4 h 66"/>
                      <a:gd name="T4" fmla="*/ 21 w 29"/>
                      <a:gd name="T5" fmla="*/ 8 h 66"/>
                      <a:gd name="T6" fmla="*/ 28 w 29"/>
                      <a:gd name="T7" fmla="*/ 8 h 66"/>
                      <a:gd name="T8" fmla="*/ 24 w 29"/>
                      <a:gd name="T9" fmla="*/ 22 h 66"/>
                      <a:gd name="T10" fmla="*/ 18 w 29"/>
                      <a:gd name="T11" fmla="*/ 21 h 66"/>
                      <a:gd name="T12" fmla="*/ 15 w 29"/>
                      <a:gd name="T13" fmla="*/ 19 h 66"/>
                      <a:gd name="T14" fmla="*/ 17 w 29"/>
                      <a:gd name="T15" fmla="*/ 23 h 66"/>
                      <a:gd name="T16" fmla="*/ 23 w 29"/>
                      <a:gd name="T17" fmla="*/ 24 h 66"/>
                      <a:gd name="T18" fmla="*/ 18 w 29"/>
                      <a:gd name="T19" fmla="*/ 40 h 66"/>
                      <a:gd name="T20" fmla="*/ 16 w 29"/>
                      <a:gd name="T21" fmla="*/ 52 h 66"/>
                      <a:gd name="T22" fmla="*/ 14 w 29"/>
                      <a:gd name="T23" fmla="*/ 45 h 66"/>
                      <a:gd name="T24" fmla="*/ 13 w 29"/>
                      <a:gd name="T25" fmla="*/ 32 h 66"/>
                      <a:gd name="T26" fmla="*/ 13 w 29"/>
                      <a:gd name="T27" fmla="*/ 26 h 66"/>
                      <a:gd name="T28" fmla="*/ 11 w 29"/>
                      <a:gd name="T29" fmla="*/ 28 h 66"/>
                      <a:gd name="T30" fmla="*/ 11 w 29"/>
                      <a:gd name="T31" fmla="*/ 37 h 66"/>
                      <a:gd name="T32" fmla="*/ 13 w 29"/>
                      <a:gd name="T33" fmla="*/ 48 h 66"/>
                      <a:gd name="T34" fmla="*/ 14 w 29"/>
                      <a:gd name="T35" fmla="*/ 56 h 66"/>
                      <a:gd name="T36" fmla="*/ 11 w 29"/>
                      <a:gd name="T37" fmla="*/ 65 h 66"/>
                      <a:gd name="T38" fmla="*/ 7 w 29"/>
                      <a:gd name="T39" fmla="*/ 41 h 66"/>
                      <a:gd name="T40" fmla="*/ 4 w 29"/>
                      <a:gd name="T41" fmla="*/ 34 h 66"/>
                      <a:gd name="T42" fmla="*/ 1 w 29"/>
                      <a:gd name="T43" fmla="*/ 22 h 66"/>
                      <a:gd name="T44" fmla="*/ 0 w 29"/>
                      <a:gd name="T45" fmla="*/ 19 h 66"/>
                      <a:gd name="T46" fmla="*/ 2 w 29"/>
                      <a:gd name="T47" fmla="*/ 15 h 66"/>
                      <a:gd name="T48" fmla="*/ 8 w 29"/>
                      <a:gd name="T49" fmla="*/ 11 h 66"/>
                      <a:gd name="T50" fmla="*/ 10 w 29"/>
                      <a:gd name="T51" fmla="*/ 14 h 66"/>
                      <a:gd name="T52" fmla="*/ 9 w 29"/>
                      <a:gd name="T53" fmla="*/ 8 h 66"/>
                      <a:gd name="T54" fmla="*/ 11 w 29"/>
                      <a:gd name="T55" fmla="*/ 0 h 6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29"/>
                      <a:gd name="T85" fmla="*/ 0 h 66"/>
                      <a:gd name="T86" fmla="*/ 29 w 29"/>
                      <a:gd name="T87" fmla="*/ 66 h 6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29" h="66">
                        <a:moveTo>
                          <a:pt x="11" y="0"/>
                        </a:moveTo>
                        <a:lnTo>
                          <a:pt x="14" y="4"/>
                        </a:lnTo>
                        <a:lnTo>
                          <a:pt x="21" y="8"/>
                        </a:lnTo>
                        <a:lnTo>
                          <a:pt x="28" y="8"/>
                        </a:lnTo>
                        <a:lnTo>
                          <a:pt x="24" y="22"/>
                        </a:lnTo>
                        <a:lnTo>
                          <a:pt x="18" y="21"/>
                        </a:lnTo>
                        <a:lnTo>
                          <a:pt x="15" y="19"/>
                        </a:lnTo>
                        <a:lnTo>
                          <a:pt x="17" y="23"/>
                        </a:lnTo>
                        <a:lnTo>
                          <a:pt x="23" y="24"/>
                        </a:lnTo>
                        <a:lnTo>
                          <a:pt x="18" y="40"/>
                        </a:lnTo>
                        <a:lnTo>
                          <a:pt x="16" y="52"/>
                        </a:lnTo>
                        <a:lnTo>
                          <a:pt x="14" y="45"/>
                        </a:lnTo>
                        <a:lnTo>
                          <a:pt x="13" y="32"/>
                        </a:lnTo>
                        <a:lnTo>
                          <a:pt x="13" y="26"/>
                        </a:lnTo>
                        <a:lnTo>
                          <a:pt x="11" y="28"/>
                        </a:lnTo>
                        <a:lnTo>
                          <a:pt x="11" y="37"/>
                        </a:lnTo>
                        <a:lnTo>
                          <a:pt x="13" y="48"/>
                        </a:lnTo>
                        <a:lnTo>
                          <a:pt x="14" y="56"/>
                        </a:lnTo>
                        <a:lnTo>
                          <a:pt x="11" y="65"/>
                        </a:lnTo>
                        <a:lnTo>
                          <a:pt x="7" y="41"/>
                        </a:lnTo>
                        <a:lnTo>
                          <a:pt x="4" y="34"/>
                        </a:lnTo>
                        <a:lnTo>
                          <a:pt x="1" y="22"/>
                        </a:lnTo>
                        <a:lnTo>
                          <a:pt x="0" y="19"/>
                        </a:lnTo>
                        <a:lnTo>
                          <a:pt x="2" y="15"/>
                        </a:lnTo>
                        <a:lnTo>
                          <a:pt x="8" y="11"/>
                        </a:lnTo>
                        <a:lnTo>
                          <a:pt x="10" y="14"/>
                        </a:lnTo>
                        <a:lnTo>
                          <a:pt x="9" y="8"/>
                        </a:lnTo>
                        <a:lnTo>
                          <a:pt x="11" y="0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" name="Group 10"/>
                <p:cNvGrpSpPr>
                  <a:grpSpLocks/>
                </p:cNvGrpSpPr>
                <p:nvPr/>
              </p:nvGrpSpPr>
              <p:grpSpPr bwMode="auto">
                <a:xfrm>
                  <a:off x="5275" y="1075"/>
                  <a:ext cx="58" cy="65"/>
                  <a:chOff x="5275" y="1075"/>
                  <a:chExt cx="58" cy="65"/>
                </a:xfrm>
              </p:grpSpPr>
              <p:sp>
                <p:nvSpPr>
                  <p:cNvPr id="113" name="Freeform 11"/>
                  <p:cNvSpPr>
                    <a:spLocks/>
                  </p:cNvSpPr>
                  <p:nvPr/>
                </p:nvSpPr>
                <p:spPr bwMode="auto">
                  <a:xfrm>
                    <a:off x="5287" y="1080"/>
                    <a:ext cx="36" cy="60"/>
                  </a:xfrm>
                  <a:custGeom>
                    <a:avLst/>
                    <a:gdLst>
                      <a:gd name="T0" fmla="*/ 0 w 36"/>
                      <a:gd name="T1" fmla="*/ 21 h 60"/>
                      <a:gd name="T2" fmla="*/ 1 w 36"/>
                      <a:gd name="T3" fmla="*/ 25 h 60"/>
                      <a:gd name="T4" fmla="*/ 3 w 36"/>
                      <a:gd name="T5" fmla="*/ 27 h 60"/>
                      <a:gd name="T6" fmla="*/ 5 w 36"/>
                      <a:gd name="T7" fmla="*/ 31 h 60"/>
                      <a:gd name="T8" fmla="*/ 6 w 36"/>
                      <a:gd name="T9" fmla="*/ 33 h 60"/>
                      <a:gd name="T10" fmla="*/ 8 w 36"/>
                      <a:gd name="T11" fmla="*/ 36 h 60"/>
                      <a:gd name="T12" fmla="*/ 10 w 36"/>
                      <a:gd name="T13" fmla="*/ 37 h 60"/>
                      <a:gd name="T14" fmla="*/ 12 w 36"/>
                      <a:gd name="T15" fmla="*/ 39 h 60"/>
                      <a:gd name="T16" fmla="*/ 12 w 36"/>
                      <a:gd name="T17" fmla="*/ 42 h 60"/>
                      <a:gd name="T18" fmla="*/ 12 w 36"/>
                      <a:gd name="T19" fmla="*/ 45 h 60"/>
                      <a:gd name="T20" fmla="*/ 12 w 36"/>
                      <a:gd name="T21" fmla="*/ 52 h 60"/>
                      <a:gd name="T22" fmla="*/ 17 w 36"/>
                      <a:gd name="T23" fmla="*/ 56 h 60"/>
                      <a:gd name="T24" fmla="*/ 21 w 36"/>
                      <a:gd name="T25" fmla="*/ 59 h 60"/>
                      <a:gd name="T26" fmla="*/ 24 w 36"/>
                      <a:gd name="T27" fmla="*/ 59 h 60"/>
                      <a:gd name="T28" fmla="*/ 27 w 36"/>
                      <a:gd name="T29" fmla="*/ 59 h 60"/>
                      <a:gd name="T30" fmla="*/ 29 w 36"/>
                      <a:gd name="T31" fmla="*/ 54 h 60"/>
                      <a:gd name="T32" fmla="*/ 30 w 36"/>
                      <a:gd name="T33" fmla="*/ 43 h 60"/>
                      <a:gd name="T34" fmla="*/ 32 w 36"/>
                      <a:gd name="T35" fmla="*/ 39 h 60"/>
                      <a:gd name="T36" fmla="*/ 33 w 36"/>
                      <a:gd name="T37" fmla="*/ 34 h 60"/>
                      <a:gd name="T38" fmla="*/ 33 w 36"/>
                      <a:gd name="T39" fmla="*/ 28 h 60"/>
                      <a:gd name="T40" fmla="*/ 34 w 36"/>
                      <a:gd name="T41" fmla="*/ 21 h 60"/>
                      <a:gd name="T42" fmla="*/ 35 w 36"/>
                      <a:gd name="T43" fmla="*/ 17 h 60"/>
                      <a:gd name="T44" fmla="*/ 34 w 36"/>
                      <a:gd name="T45" fmla="*/ 15 h 60"/>
                      <a:gd name="T46" fmla="*/ 33 w 36"/>
                      <a:gd name="T47" fmla="*/ 11 h 60"/>
                      <a:gd name="T48" fmla="*/ 31 w 36"/>
                      <a:gd name="T49" fmla="*/ 8 h 60"/>
                      <a:gd name="T50" fmla="*/ 29 w 36"/>
                      <a:gd name="T51" fmla="*/ 7 h 60"/>
                      <a:gd name="T52" fmla="*/ 27 w 36"/>
                      <a:gd name="T53" fmla="*/ 5 h 60"/>
                      <a:gd name="T54" fmla="*/ 25 w 36"/>
                      <a:gd name="T55" fmla="*/ 3 h 60"/>
                      <a:gd name="T56" fmla="*/ 23 w 36"/>
                      <a:gd name="T57" fmla="*/ 5 h 60"/>
                      <a:gd name="T58" fmla="*/ 21 w 36"/>
                      <a:gd name="T59" fmla="*/ 2 h 60"/>
                      <a:gd name="T60" fmla="*/ 18 w 36"/>
                      <a:gd name="T61" fmla="*/ 0 h 60"/>
                      <a:gd name="T62" fmla="*/ 15 w 36"/>
                      <a:gd name="T63" fmla="*/ 3 h 60"/>
                      <a:gd name="T64" fmla="*/ 14 w 36"/>
                      <a:gd name="T65" fmla="*/ 0 h 60"/>
                      <a:gd name="T66" fmla="*/ 10 w 36"/>
                      <a:gd name="T67" fmla="*/ 0 h 60"/>
                      <a:gd name="T68" fmla="*/ 8 w 36"/>
                      <a:gd name="T69" fmla="*/ 7 h 60"/>
                      <a:gd name="T70" fmla="*/ 7 w 36"/>
                      <a:gd name="T71" fmla="*/ 10 h 60"/>
                      <a:gd name="T72" fmla="*/ 7 w 36"/>
                      <a:gd name="T73" fmla="*/ 15 h 60"/>
                      <a:gd name="T74" fmla="*/ 7 w 36"/>
                      <a:gd name="T75" fmla="*/ 21 h 60"/>
                      <a:gd name="T76" fmla="*/ 5 w 36"/>
                      <a:gd name="T77" fmla="*/ 19 h 60"/>
                      <a:gd name="T78" fmla="*/ 5 w 36"/>
                      <a:gd name="T79" fmla="*/ 15 h 60"/>
                      <a:gd name="T80" fmla="*/ 4 w 36"/>
                      <a:gd name="T81" fmla="*/ 11 h 60"/>
                      <a:gd name="T82" fmla="*/ 3 w 36"/>
                      <a:gd name="T83" fmla="*/ 10 h 60"/>
                      <a:gd name="T84" fmla="*/ 1 w 36"/>
                      <a:gd name="T85" fmla="*/ 8 h 60"/>
                      <a:gd name="T86" fmla="*/ 0 w 36"/>
                      <a:gd name="T87" fmla="*/ 9 h 60"/>
                      <a:gd name="T88" fmla="*/ 0 w 36"/>
                      <a:gd name="T89" fmla="*/ 11 h 60"/>
                      <a:gd name="T90" fmla="*/ 0 w 36"/>
                      <a:gd name="T91" fmla="*/ 13 h 60"/>
                      <a:gd name="T92" fmla="*/ 0 w 36"/>
                      <a:gd name="T93" fmla="*/ 17 h 60"/>
                      <a:gd name="T94" fmla="*/ 0 w 36"/>
                      <a:gd name="T95" fmla="*/ 21 h 6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36"/>
                      <a:gd name="T145" fmla="*/ 0 h 60"/>
                      <a:gd name="T146" fmla="*/ 36 w 36"/>
                      <a:gd name="T147" fmla="*/ 60 h 6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36" h="60">
                        <a:moveTo>
                          <a:pt x="0" y="21"/>
                        </a:move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31"/>
                        </a:lnTo>
                        <a:lnTo>
                          <a:pt x="6" y="33"/>
                        </a:lnTo>
                        <a:lnTo>
                          <a:pt x="8" y="36"/>
                        </a:lnTo>
                        <a:lnTo>
                          <a:pt x="10" y="37"/>
                        </a:lnTo>
                        <a:lnTo>
                          <a:pt x="12" y="39"/>
                        </a:lnTo>
                        <a:lnTo>
                          <a:pt x="12" y="42"/>
                        </a:lnTo>
                        <a:lnTo>
                          <a:pt x="12" y="45"/>
                        </a:lnTo>
                        <a:lnTo>
                          <a:pt x="12" y="52"/>
                        </a:lnTo>
                        <a:lnTo>
                          <a:pt x="17" y="56"/>
                        </a:lnTo>
                        <a:lnTo>
                          <a:pt x="21" y="59"/>
                        </a:lnTo>
                        <a:lnTo>
                          <a:pt x="24" y="59"/>
                        </a:lnTo>
                        <a:lnTo>
                          <a:pt x="27" y="59"/>
                        </a:lnTo>
                        <a:lnTo>
                          <a:pt x="29" y="54"/>
                        </a:lnTo>
                        <a:lnTo>
                          <a:pt x="30" y="43"/>
                        </a:lnTo>
                        <a:lnTo>
                          <a:pt x="32" y="39"/>
                        </a:lnTo>
                        <a:lnTo>
                          <a:pt x="33" y="34"/>
                        </a:lnTo>
                        <a:lnTo>
                          <a:pt x="33" y="28"/>
                        </a:lnTo>
                        <a:lnTo>
                          <a:pt x="34" y="21"/>
                        </a:lnTo>
                        <a:lnTo>
                          <a:pt x="35" y="17"/>
                        </a:lnTo>
                        <a:lnTo>
                          <a:pt x="34" y="15"/>
                        </a:lnTo>
                        <a:lnTo>
                          <a:pt x="33" y="11"/>
                        </a:lnTo>
                        <a:lnTo>
                          <a:pt x="31" y="8"/>
                        </a:lnTo>
                        <a:lnTo>
                          <a:pt x="29" y="7"/>
                        </a:lnTo>
                        <a:lnTo>
                          <a:pt x="27" y="5"/>
                        </a:lnTo>
                        <a:lnTo>
                          <a:pt x="25" y="3"/>
                        </a:lnTo>
                        <a:lnTo>
                          <a:pt x="23" y="5"/>
                        </a:lnTo>
                        <a:lnTo>
                          <a:pt x="21" y="2"/>
                        </a:lnTo>
                        <a:lnTo>
                          <a:pt x="18" y="0"/>
                        </a:lnTo>
                        <a:lnTo>
                          <a:pt x="15" y="3"/>
                        </a:lnTo>
                        <a:lnTo>
                          <a:pt x="14" y="0"/>
                        </a:lnTo>
                        <a:lnTo>
                          <a:pt x="10" y="0"/>
                        </a:lnTo>
                        <a:lnTo>
                          <a:pt x="8" y="7"/>
                        </a:lnTo>
                        <a:lnTo>
                          <a:pt x="7" y="10"/>
                        </a:lnTo>
                        <a:lnTo>
                          <a:pt x="7" y="15"/>
                        </a:lnTo>
                        <a:lnTo>
                          <a:pt x="7" y="21"/>
                        </a:lnTo>
                        <a:lnTo>
                          <a:pt x="5" y="19"/>
                        </a:lnTo>
                        <a:lnTo>
                          <a:pt x="5" y="15"/>
                        </a:lnTo>
                        <a:lnTo>
                          <a:pt x="4" y="11"/>
                        </a:lnTo>
                        <a:lnTo>
                          <a:pt x="3" y="10"/>
                        </a:lnTo>
                        <a:lnTo>
                          <a:pt x="1" y="8"/>
                        </a:lnTo>
                        <a:lnTo>
                          <a:pt x="0" y="9"/>
                        </a:lnTo>
                        <a:lnTo>
                          <a:pt x="0" y="11"/>
                        </a:lnTo>
                        <a:lnTo>
                          <a:pt x="0" y="13"/>
                        </a:lnTo>
                        <a:lnTo>
                          <a:pt x="0" y="17"/>
                        </a:lnTo>
                        <a:lnTo>
                          <a:pt x="0" y="21"/>
                        </a:lnTo>
                      </a:path>
                    </a:pathLst>
                  </a:custGeom>
                  <a:solidFill>
                    <a:srgbClr val="FFC080"/>
                  </a:solidFill>
                  <a:ln w="12700" cap="rnd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2"/>
                  <p:cNvSpPr>
                    <a:spLocks/>
                  </p:cNvSpPr>
                  <p:nvPr/>
                </p:nvSpPr>
                <p:spPr bwMode="auto">
                  <a:xfrm>
                    <a:off x="5302" y="1084"/>
                    <a:ext cx="18" cy="23"/>
                  </a:xfrm>
                  <a:custGeom>
                    <a:avLst/>
                    <a:gdLst>
                      <a:gd name="T0" fmla="*/ 1 w 18"/>
                      <a:gd name="T1" fmla="*/ 0 h 23"/>
                      <a:gd name="T2" fmla="*/ 2 w 18"/>
                      <a:gd name="T3" fmla="*/ 4 h 23"/>
                      <a:gd name="T4" fmla="*/ 3 w 18"/>
                      <a:gd name="T5" fmla="*/ 7 h 23"/>
                      <a:gd name="T6" fmla="*/ 1 w 18"/>
                      <a:gd name="T7" fmla="*/ 14 h 23"/>
                      <a:gd name="T8" fmla="*/ 2 w 18"/>
                      <a:gd name="T9" fmla="*/ 16 h 23"/>
                      <a:gd name="T10" fmla="*/ 4 w 18"/>
                      <a:gd name="T11" fmla="*/ 17 h 23"/>
                      <a:gd name="T12" fmla="*/ 5 w 18"/>
                      <a:gd name="T13" fmla="*/ 16 h 23"/>
                      <a:gd name="T14" fmla="*/ 6 w 18"/>
                      <a:gd name="T15" fmla="*/ 13 h 23"/>
                      <a:gd name="T16" fmla="*/ 8 w 18"/>
                      <a:gd name="T17" fmla="*/ 10 h 23"/>
                      <a:gd name="T18" fmla="*/ 7 w 18"/>
                      <a:gd name="T19" fmla="*/ 5 h 23"/>
                      <a:gd name="T20" fmla="*/ 6 w 18"/>
                      <a:gd name="T21" fmla="*/ 1 h 23"/>
                      <a:gd name="T22" fmla="*/ 8 w 18"/>
                      <a:gd name="T23" fmla="*/ 1 h 23"/>
                      <a:gd name="T24" fmla="*/ 8 w 18"/>
                      <a:gd name="T25" fmla="*/ 6 h 23"/>
                      <a:gd name="T26" fmla="*/ 8 w 18"/>
                      <a:gd name="T27" fmla="*/ 8 h 23"/>
                      <a:gd name="T28" fmla="*/ 8 w 18"/>
                      <a:gd name="T29" fmla="*/ 11 h 23"/>
                      <a:gd name="T30" fmla="*/ 7 w 18"/>
                      <a:gd name="T31" fmla="*/ 13 h 23"/>
                      <a:gd name="T32" fmla="*/ 6 w 18"/>
                      <a:gd name="T33" fmla="*/ 16 h 23"/>
                      <a:gd name="T34" fmla="*/ 6 w 18"/>
                      <a:gd name="T35" fmla="*/ 18 h 23"/>
                      <a:gd name="T36" fmla="*/ 7 w 18"/>
                      <a:gd name="T37" fmla="*/ 20 h 23"/>
                      <a:gd name="T38" fmla="*/ 10 w 18"/>
                      <a:gd name="T39" fmla="*/ 19 h 23"/>
                      <a:gd name="T40" fmla="*/ 11 w 18"/>
                      <a:gd name="T41" fmla="*/ 17 h 23"/>
                      <a:gd name="T42" fmla="*/ 13 w 18"/>
                      <a:gd name="T43" fmla="*/ 13 h 23"/>
                      <a:gd name="T44" fmla="*/ 13 w 18"/>
                      <a:gd name="T45" fmla="*/ 11 h 23"/>
                      <a:gd name="T46" fmla="*/ 13 w 18"/>
                      <a:gd name="T47" fmla="*/ 7 h 23"/>
                      <a:gd name="T48" fmla="*/ 14 w 18"/>
                      <a:gd name="T49" fmla="*/ 10 h 23"/>
                      <a:gd name="T50" fmla="*/ 14 w 18"/>
                      <a:gd name="T51" fmla="*/ 13 h 23"/>
                      <a:gd name="T52" fmla="*/ 12 w 18"/>
                      <a:gd name="T53" fmla="*/ 17 h 23"/>
                      <a:gd name="T54" fmla="*/ 12 w 18"/>
                      <a:gd name="T55" fmla="*/ 18 h 23"/>
                      <a:gd name="T56" fmla="*/ 12 w 18"/>
                      <a:gd name="T57" fmla="*/ 21 h 23"/>
                      <a:gd name="T58" fmla="*/ 13 w 18"/>
                      <a:gd name="T59" fmla="*/ 21 h 23"/>
                      <a:gd name="T60" fmla="*/ 14 w 18"/>
                      <a:gd name="T61" fmla="*/ 20 h 23"/>
                      <a:gd name="T62" fmla="*/ 17 w 18"/>
                      <a:gd name="T63" fmla="*/ 18 h 23"/>
                      <a:gd name="T64" fmla="*/ 14 w 18"/>
                      <a:gd name="T65" fmla="*/ 21 h 23"/>
                      <a:gd name="T66" fmla="*/ 14 w 18"/>
                      <a:gd name="T67" fmla="*/ 22 h 23"/>
                      <a:gd name="T68" fmla="*/ 12 w 18"/>
                      <a:gd name="T69" fmla="*/ 22 h 23"/>
                      <a:gd name="T70" fmla="*/ 12 w 18"/>
                      <a:gd name="T71" fmla="*/ 20 h 23"/>
                      <a:gd name="T72" fmla="*/ 11 w 18"/>
                      <a:gd name="T73" fmla="*/ 18 h 23"/>
                      <a:gd name="T74" fmla="*/ 10 w 18"/>
                      <a:gd name="T75" fmla="*/ 20 h 23"/>
                      <a:gd name="T76" fmla="*/ 8 w 18"/>
                      <a:gd name="T77" fmla="*/ 21 h 23"/>
                      <a:gd name="T78" fmla="*/ 6 w 18"/>
                      <a:gd name="T79" fmla="*/ 21 h 23"/>
                      <a:gd name="T80" fmla="*/ 5 w 18"/>
                      <a:gd name="T81" fmla="*/ 18 h 23"/>
                      <a:gd name="T82" fmla="*/ 5 w 18"/>
                      <a:gd name="T83" fmla="*/ 17 h 23"/>
                      <a:gd name="T84" fmla="*/ 4 w 18"/>
                      <a:gd name="T85" fmla="*/ 18 h 23"/>
                      <a:gd name="T86" fmla="*/ 3 w 18"/>
                      <a:gd name="T87" fmla="*/ 18 h 23"/>
                      <a:gd name="T88" fmla="*/ 1 w 18"/>
                      <a:gd name="T89" fmla="*/ 16 h 23"/>
                      <a:gd name="T90" fmla="*/ 1 w 18"/>
                      <a:gd name="T91" fmla="*/ 14 h 23"/>
                      <a:gd name="T92" fmla="*/ 2 w 18"/>
                      <a:gd name="T93" fmla="*/ 8 h 23"/>
                      <a:gd name="T94" fmla="*/ 1 w 18"/>
                      <a:gd name="T95" fmla="*/ 4 h 23"/>
                      <a:gd name="T96" fmla="*/ 0 w 18"/>
                      <a:gd name="T97" fmla="*/ 0 h 23"/>
                      <a:gd name="T98" fmla="*/ 1 w 18"/>
                      <a:gd name="T99" fmla="*/ 0 h 23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18"/>
                      <a:gd name="T151" fmla="*/ 0 h 23"/>
                      <a:gd name="T152" fmla="*/ 18 w 18"/>
                      <a:gd name="T153" fmla="*/ 23 h 23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18" h="23">
                        <a:moveTo>
                          <a:pt x="1" y="0"/>
                        </a:moveTo>
                        <a:lnTo>
                          <a:pt x="2" y="4"/>
                        </a:lnTo>
                        <a:lnTo>
                          <a:pt x="3" y="7"/>
                        </a:lnTo>
                        <a:lnTo>
                          <a:pt x="1" y="14"/>
                        </a:lnTo>
                        <a:lnTo>
                          <a:pt x="2" y="16"/>
                        </a:lnTo>
                        <a:lnTo>
                          <a:pt x="4" y="17"/>
                        </a:lnTo>
                        <a:lnTo>
                          <a:pt x="5" y="16"/>
                        </a:lnTo>
                        <a:lnTo>
                          <a:pt x="6" y="13"/>
                        </a:lnTo>
                        <a:lnTo>
                          <a:pt x="8" y="10"/>
                        </a:lnTo>
                        <a:lnTo>
                          <a:pt x="7" y="5"/>
                        </a:lnTo>
                        <a:lnTo>
                          <a:pt x="6" y="1"/>
                        </a:lnTo>
                        <a:lnTo>
                          <a:pt x="8" y="1"/>
                        </a:lnTo>
                        <a:lnTo>
                          <a:pt x="8" y="6"/>
                        </a:lnTo>
                        <a:lnTo>
                          <a:pt x="8" y="8"/>
                        </a:lnTo>
                        <a:lnTo>
                          <a:pt x="8" y="11"/>
                        </a:lnTo>
                        <a:lnTo>
                          <a:pt x="7" y="13"/>
                        </a:lnTo>
                        <a:lnTo>
                          <a:pt x="6" y="16"/>
                        </a:lnTo>
                        <a:lnTo>
                          <a:pt x="6" y="18"/>
                        </a:lnTo>
                        <a:lnTo>
                          <a:pt x="7" y="20"/>
                        </a:lnTo>
                        <a:lnTo>
                          <a:pt x="10" y="19"/>
                        </a:lnTo>
                        <a:lnTo>
                          <a:pt x="11" y="17"/>
                        </a:lnTo>
                        <a:lnTo>
                          <a:pt x="13" y="13"/>
                        </a:lnTo>
                        <a:lnTo>
                          <a:pt x="13" y="11"/>
                        </a:lnTo>
                        <a:lnTo>
                          <a:pt x="13" y="7"/>
                        </a:lnTo>
                        <a:lnTo>
                          <a:pt x="14" y="10"/>
                        </a:lnTo>
                        <a:lnTo>
                          <a:pt x="14" y="13"/>
                        </a:lnTo>
                        <a:lnTo>
                          <a:pt x="12" y="17"/>
                        </a:lnTo>
                        <a:lnTo>
                          <a:pt x="12" y="18"/>
                        </a:lnTo>
                        <a:lnTo>
                          <a:pt x="12" y="21"/>
                        </a:lnTo>
                        <a:lnTo>
                          <a:pt x="13" y="21"/>
                        </a:lnTo>
                        <a:lnTo>
                          <a:pt x="14" y="20"/>
                        </a:lnTo>
                        <a:lnTo>
                          <a:pt x="17" y="18"/>
                        </a:lnTo>
                        <a:lnTo>
                          <a:pt x="14" y="21"/>
                        </a:lnTo>
                        <a:lnTo>
                          <a:pt x="14" y="22"/>
                        </a:lnTo>
                        <a:lnTo>
                          <a:pt x="12" y="22"/>
                        </a:lnTo>
                        <a:lnTo>
                          <a:pt x="12" y="20"/>
                        </a:lnTo>
                        <a:lnTo>
                          <a:pt x="11" y="18"/>
                        </a:lnTo>
                        <a:lnTo>
                          <a:pt x="10" y="20"/>
                        </a:lnTo>
                        <a:lnTo>
                          <a:pt x="8" y="21"/>
                        </a:lnTo>
                        <a:lnTo>
                          <a:pt x="6" y="21"/>
                        </a:lnTo>
                        <a:lnTo>
                          <a:pt x="5" y="18"/>
                        </a:lnTo>
                        <a:lnTo>
                          <a:pt x="5" y="17"/>
                        </a:lnTo>
                        <a:lnTo>
                          <a:pt x="4" y="18"/>
                        </a:lnTo>
                        <a:lnTo>
                          <a:pt x="3" y="18"/>
                        </a:lnTo>
                        <a:lnTo>
                          <a:pt x="1" y="16"/>
                        </a:lnTo>
                        <a:lnTo>
                          <a:pt x="1" y="14"/>
                        </a:lnTo>
                        <a:lnTo>
                          <a:pt x="2" y="8"/>
                        </a:lnTo>
                        <a:lnTo>
                          <a:pt x="1" y="4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3"/>
                  <p:cNvSpPr>
                    <a:spLocks/>
                  </p:cNvSpPr>
                  <p:nvPr/>
                </p:nvSpPr>
                <p:spPr bwMode="auto">
                  <a:xfrm>
                    <a:off x="5306" y="1096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8 w 17"/>
                      <a:gd name="T3" fmla="*/ 16 h 17"/>
                      <a:gd name="T4" fmla="*/ 16 w 17"/>
                      <a:gd name="T5" fmla="*/ 16 h 17"/>
                      <a:gd name="T6" fmla="*/ 4 w 17"/>
                      <a:gd name="T7" fmla="*/ 0 h 17"/>
                      <a:gd name="T8" fmla="*/ 0 w 17"/>
                      <a:gd name="T9" fmla="*/ 16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16"/>
                        </a:moveTo>
                        <a:lnTo>
                          <a:pt x="8" y="16"/>
                        </a:lnTo>
                        <a:lnTo>
                          <a:pt x="16" y="16"/>
                        </a:lnTo>
                        <a:lnTo>
                          <a:pt x="4" y="0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4"/>
                  <p:cNvSpPr>
                    <a:spLocks/>
                  </p:cNvSpPr>
                  <p:nvPr/>
                </p:nvSpPr>
                <p:spPr bwMode="auto">
                  <a:xfrm>
                    <a:off x="5309" y="1099"/>
                    <a:ext cx="17" cy="17"/>
                  </a:xfrm>
                  <a:custGeom>
                    <a:avLst/>
                    <a:gdLst>
                      <a:gd name="T0" fmla="*/ 16 w 17"/>
                      <a:gd name="T1" fmla="*/ 16 h 17"/>
                      <a:gd name="T2" fmla="*/ 13 w 17"/>
                      <a:gd name="T3" fmla="*/ 8 h 17"/>
                      <a:gd name="T4" fmla="*/ 10 w 17"/>
                      <a:gd name="T5" fmla="*/ 8 h 17"/>
                      <a:gd name="T6" fmla="*/ 5 w 17"/>
                      <a:gd name="T7" fmla="*/ 0 h 17"/>
                      <a:gd name="T8" fmla="*/ 0 w 17"/>
                      <a:gd name="T9" fmla="*/ 16 h 17"/>
                      <a:gd name="T10" fmla="*/ 5 w 17"/>
                      <a:gd name="T11" fmla="*/ 8 h 17"/>
                      <a:gd name="T12" fmla="*/ 8 w 17"/>
                      <a:gd name="T13" fmla="*/ 8 h 17"/>
                      <a:gd name="T14" fmla="*/ 16 w 17"/>
                      <a:gd name="T15" fmla="*/ 1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16" y="16"/>
                        </a:moveTo>
                        <a:lnTo>
                          <a:pt x="13" y="8"/>
                        </a:lnTo>
                        <a:lnTo>
                          <a:pt x="10" y="8"/>
                        </a:lnTo>
                        <a:lnTo>
                          <a:pt x="5" y="0"/>
                        </a:lnTo>
                        <a:lnTo>
                          <a:pt x="0" y="16"/>
                        </a:lnTo>
                        <a:lnTo>
                          <a:pt x="5" y="8"/>
                        </a:lnTo>
                        <a:lnTo>
                          <a:pt x="8" y="8"/>
                        </a:lnTo>
                        <a:lnTo>
                          <a:pt x="16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5"/>
                  <p:cNvSpPr>
                    <a:spLocks/>
                  </p:cNvSpPr>
                  <p:nvPr/>
                </p:nvSpPr>
                <p:spPr bwMode="auto">
                  <a:xfrm>
                    <a:off x="5316" y="1102"/>
                    <a:ext cx="17" cy="17"/>
                  </a:xfrm>
                  <a:custGeom>
                    <a:avLst/>
                    <a:gdLst>
                      <a:gd name="T0" fmla="*/ 0 w 17"/>
                      <a:gd name="T1" fmla="*/ 16 h 17"/>
                      <a:gd name="T2" fmla="*/ 0 w 17"/>
                      <a:gd name="T3" fmla="*/ 0 h 17"/>
                      <a:gd name="T4" fmla="*/ 10 w 17"/>
                      <a:gd name="T5" fmla="*/ 0 h 17"/>
                      <a:gd name="T6" fmla="*/ 16 w 17"/>
                      <a:gd name="T7" fmla="*/ 16 h 17"/>
                      <a:gd name="T8" fmla="*/ 10 w 17"/>
                      <a:gd name="T9" fmla="*/ 16 h 17"/>
                      <a:gd name="T10" fmla="*/ 10 w 17"/>
                      <a:gd name="T11" fmla="*/ 16 h 17"/>
                      <a:gd name="T12" fmla="*/ 0 w 17"/>
                      <a:gd name="T13" fmla="*/ 16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0" y="16"/>
                        </a:moveTo>
                        <a:lnTo>
                          <a:pt x="0" y="0"/>
                        </a:lnTo>
                        <a:lnTo>
                          <a:pt x="10" y="0"/>
                        </a:lnTo>
                        <a:lnTo>
                          <a:pt x="16" y="16"/>
                        </a:lnTo>
                        <a:lnTo>
                          <a:pt x="10" y="16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6"/>
                  <p:cNvSpPr>
                    <a:spLocks/>
                  </p:cNvSpPr>
                  <p:nvPr/>
                </p:nvSpPr>
                <p:spPr bwMode="auto">
                  <a:xfrm>
                    <a:off x="5304" y="110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8 w 17"/>
                      <a:gd name="T3" fmla="*/ 3 h 17"/>
                      <a:gd name="T4" fmla="*/ 13 w 17"/>
                      <a:gd name="T5" fmla="*/ 8 h 17"/>
                      <a:gd name="T6" fmla="*/ 13 w 17"/>
                      <a:gd name="T7" fmla="*/ 16 h 17"/>
                      <a:gd name="T8" fmla="*/ 16 w 17"/>
                      <a:gd name="T9" fmla="*/ 10 h 17"/>
                      <a:gd name="T10" fmla="*/ 13 w 17"/>
                      <a:gd name="T11" fmla="*/ 5 h 17"/>
                      <a:gd name="T12" fmla="*/ 13 w 17"/>
                      <a:gd name="T13" fmla="*/ 4 h 17"/>
                      <a:gd name="T14" fmla="*/ 0 w 17"/>
                      <a:gd name="T15" fmla="*/ 0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0" y="0"/>
                        </a:moveTo>
                        <a:lnTo>
                          <a:pt x="8" y="3"/>
                        </a:lnTo>
                        <a:lnTo>
                          <a:pt x="13" y="8"/>
                        </a:lnTo>
                        <a:lnTo>
                          <a:pt x="13" y="16"/>
                        </a:lnTo>
                        <a:lnTo>
                          <a:pt x="16" y="10"/>
                        </a:lnTo>
                        <a:lnTo>
                          <a:pt x="13" y="5"/>
                        </a:lnTo>
                        <a:lnTo>
                          <a:pt x="13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7"/>
                  <p:cNvSpPr>
                    <a:spLocks/>
                  </p:cNvSpPr>
                  <p:nvPr/>
                </p:nvSpPr>
                <p:spPr bwMode="auto">
                  <a:xfrm>
                    <a:off x="5294" y="1100"/>
                    <a:ext cx="17" cy="17"/>
                  </a:xfrm>
                  <a:custGeom>
                    <a:avLst/>
                    <a:gdLst>
                      <a:gd name="T0" fmla="*/ 0 w 17"/>
                      <a:gd name="T1" fmla="*/ 8 h 17"/>
                      <a:gd name="T2" fmla="*/ 6 w 17"/>
                      <a:gd name="T3" fmla="*/ 8 h 17"/>
                      <a:gd name="T4" fmla="*/ 16 w 17"/>
                      <a:gd name="T5" fmla="*/ 16 h 17"/>
                      <a:gd name="T6" fmla="*/ 8 w 17"/>
                      <a:gd name="T7" fmla="*/ 5 h 17"/>
                      <a:gd name="T8" fmla="*/ 0 w 17"/>
                      <a:gd name="T9" fmla="*/ 0 h 17"/>
                      <a:gd name="T10" fmla="*/ 0 w 17"/>
                      <a:gd name="T11" fmla="*/ 8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7"/>
                      <a:gd name="T20" fmla="*/ 17 w 17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7">
                        <a:moveTo>
                          <a:pt x="0" y="8"/>
                        </a:moveTo>
                        <a:lnTo>
                          <a:pt x="6" y="8"/>
                        </a:lnTo>
                        <a:lnTo>
                          <a:pt x="16" y="16"/>
                        </a:lnTo>
                        <a:lnTo>
                          <a:pt x="8" y="5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8"/>
                  <p:cNvSpPr>
                    <a:spLocks/>
                  </p:cNvSpPr>
                  <p:nvPr/>
                </p:nvSpPr>
                <p:spPr bwMode="auto">
                  <a:xfrm>
                    <a:off x="5303" y="1119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9 w 17"/>
                      <a:gd name="T3" fmla="*/ 9 h 17"/>
                      <a:gd name="T4" fmla="*/ 0 w 17"/>
                      <a:gd name="T5" fmla="*/ 16 h 17"/>
                      <a:gd name="T6" fmla="*/ 11 w 17"/>
                      <a:gd name="T7" fmla="*/ 11 h 17"/>
                      <a:gd name="T8" fmla="*/ 16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6" y="0"/>
                        </a:moveTo>
                        <a:lnTo>
                          <a:pt x="9" y="9"/>
                        </a:lnTo>
                        <a:lnTo>
                          <a:pt x="0" y="16"/>
                        </a:lnTo>
                        <a:lnTo>
                          <a:pt x="11" y="11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9"/>
                  <p:cNvSpPr>
                    <a:spLocks/>
                  </p:cNvSpPr>
                  <p:nvPr/>
                </p:nvSpPr>
                <p:spPr bwMode="auto">
                  <a:xfrm>
                    <a:off x="5310" y="111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4 h 17"/>
                      <a:gd name="T4" fmla="*/ 9 w 17"/>
                      <a:gd name="T5" fmla="*/ 13 h 17"/>
                      <a:gd name="T6" fmla="*/ 16 w 17"/>
                      <a:gd name="T7" fmla="*/ 16 h 17"/>
                      <a:gd name="T8" fmla="*/ 4 w 17"/>
                      <a:gd name="T9" fmla="*/ 13 h 17"/>
                      <a:gd name="T10" fmla="*/ 0 w 17"/>
                      <a:gd name="T11" fmla="*/ 9 h 17"/>
                      <a:gd name="T12" fmla="*/ 0 w 17"/>
                      <a:gd name="T13" fmla="*/ 4 h 17"/>
                      <a:gd name="T14" fmla="*/ 0 w 17"/>
                      <a:gd name="T15" fmla="*/ 0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0" y="0"/>
                        </a:moveTo>
                        <a:lnTo>
                          <a:pt x="0" y="4"/>
                        </a:lnTo>
                        <a:lnTo>
                          <a:pt x="9" y="13"/>
                        </a:lnTo>
                        <a:lnTo>
                          <a:pt x="16" y="16"/>
                        </a:lnTo>
                        <a:lnTo>
                          <a:pt x="4" y="13"/>
                        </a:lnTo>
                        <a:lnTo>
                          <a:pt x="0" y="9"/>
                        </a:lnTo>
                        <a:lnTo>
                          <a:pt x="0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20"/>
                  <p:cNvSpPr>
                    <a:spLocks/>
                  </p:cNvSpPr>
                  <p:nvPr/>
                </p:nvSpPr>
                <p:spPr bwMode="auto">
                  <a:xfrm>
                    <a:off x="5275" y="1075"/>
                    <a:ext cx="27" cy="28"/>
                  </a:xfrm>
                  <a:custGeom>
                    <a:avLst/>
                    <a:gdLst>
                      <a:gd name="T0" fmla="*/ 21 w 27"/>
                      <a:gd name="T1" fmla="*/ 27 h 28"/>
                      <a:gd name="T2" fmla="*/ 26 w 27"/>
                      <a:gd name="T3" fmla="*/ 13 h 28"/>
                      <a:gd name="T4" fmla="*/ 17 w 27"/>
                      <a:gd name="T5" fmla="*/ 5 h 28"/>
                      <a:gd name="T6" fmla="*/ 4 w 27"/>
                      <a:gd name="T7" fmla="*/ 0 h 28"/>
                      <a:gd name="T8" fmla="*/ 0 w 27"/>
                      <a:gd name="T9" fmla="*/ 14 h 28"/>
                      <a:gd name="T10" fmla="*/ 12 w 27"/>
                      <a:gd name="T11" fmla="*/ 19 h 28"/>
                      <a:gd name="T12" fmla="*/ 21 w 27"/>
                      <a:gd name="T13" fmla="*/ 27 h 2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"/>
                      <a:gd name="T22" fmla="*/ 0 h 28"/>
                      <a:gd name="T23" fmla="*/ 27 w 27"/>
                      <a:gd name="T24" fmla="*/ 28 h 2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" h="28">
                        <a:moveTo>
                          <a:pt x="21" y="27"/>
                        </a:moveTo>
                        <a:lnTo>
                          <a:pt x="26" y="13"/>
                        </a:lnTo>
                        <a:lnTo>
                          <a:pt x="17" y="5"/>
                        </a:lnTo>
                        <a:lnTo>
                          <a:pt x="4" y="0"/>
                        </a:lnTo>
                        <a:lnTo>
                          <a:pt x="0" y="14"/>
                        </a:lnTo>
                        <a:lnTo>
                          <a:pt x="12" y="19"/>
                        </a:lnTo>
                        <a:lnTo>
                          <a:pt x="21" y="2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5295" y="1091"/>
                    <a:ext cx="8" cy="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 sz="2400">
                      <a:ea typeface="Angsana New" pitchFamily="18" charset="-120"/>
                      <a:cs typeface="Angsana New" pitchFamily="18" charset="-120"/>
                    </a:endParaRPr>
                  </a:p>
                </p:txBody>
              </p:sp>
              <p:sp>
                <p:nvSpPr>
                  <p:cNvPr id="124" name="Freeform 22"/>
                  <p:cNvSpPr>
                    <a:spLocks/>
                  </p:cNvSpPr>
                  <p:nvPr/>
                </p:nvSpPr>
                <p:spPr bwMode="auto">
                  <a:xfrm>
                    <a:off x="5287" y="1089"/>
                    <a:ext cx="17" cy="19"/>
                  </a:xfrm>
                  <a:custGeom>
                    <a:avLst/>
                    <a:gdLst>
                      <a:gd name="T0" fmla="*/ 0 w 17"/>
                      <a:gd name="T1" fmla="*/ 12 h 19"/>
                      <a:gd name="T2" fmla="*/ 1 w 17"/>
                      <a:gd name="T3" fmla="*/ 9 h 19"/>
                      <a:gd name="T4" fmla="*/ 1 w 17"/>
                      <a:gd name="T5" fmla="*/ 6 h 19"/>
                      <a:gd name="T6" fmla="*/ 0 w 17"/>
                      <a:gd name="T7" fmla="*/ 3 h 19"/>
                      <a:gd name="T8" fmla="*/ 0 w 17"/>
                      <a:gd name="T9" fmla="*/ 2 h 19"/>
                      <a:gd name="T10" fmla="*/ 0 w 17"/>
                      <a:gd name="T11" fmla="*/ 0 h 19"/>
                      <a:gd name="T12" fmla="*/ 3 w 17"/>
                      <a:gd name="T13" fmla="*/ 0 h 19"/>
                      <a:gd name="T14" fmla="*/ 8 w 17"/>
                      <a:gd name="T15" fmla="*/ 0 h 19"/>
                      <a:gd name="T16" fmla="*/ 9 w 17"/>
                      <a:gd name="T17" fmla="*/ 3 h 19"/>
                      <a:gd name="T18" fmla="*/ 11 w 17"/>
                      <a:gd name="T19" fmla="*/ 4 h 19"/>
                      <a:gd name="T20" fmla="*/ 11 w 17"/>
                      <a:gd name="T21" fmla="*/ 6 h 19"/>
                      <a:gd name="T22" fmla="*/ 11 w 17"/>
                      <a:gd name="T23" fmla="*/ 9 h 19"/>
                      <a:gd name="T24" fmla="*/ 16 w 17"/>
                      <a:gd name="T25" fmla="*/ 13 h 19"/>
                      <a:gd name="T26" fmla="*/ 6 w 17"/>
                      <a:gd name="T27" fmla="*/ 18 h 19"/>
                      <a:gd name="T28" fmla="*/ 3 w 17"/>
                      <a:gd name="T29" fmla="*/ 17 h 19"/>
                      <a:gd name="T30" fmla="*/ 0 w 17"/>
                      <a:gd name="T31" fmla="*/ 12 h 1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"/>
                      <a:gd name="T49" fmla="*/ 0 h 19"/>
                      <a:gd name="T50" fmla="*/ 17 w 17"/>
                      <a:gd name="T51" fmla="*/ 19 h 1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" h="19">
                        <a:moveTo>
                          <a:pt x="0" y="12"/>
                        </a:moveTo>
                        <a:lnTo>
                          <a:pt x="1" y="9"/>
                        </a:lnTo>
                        <a:lnTo>
                          <a:pt x="1" y="6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8" y="0"/>
                        </a:lnTo>
                        <a:lnTo>
                          <a:pt x="9" y="3"/>
                        </a:lnTo>
                        <a:lnTo>
                          <a:pt x="11" y="4"/>
                        </a:lnTo>
                        <a:lnTo>
                          <a:pt x="11" y="6"/>
                        </a:lnTo>
                        <a:lnTo>
                          <a:pt x="11" y="9"/>
                        </a:lnTo>
                        <a:lnTo>
                          <a:pt x="16" y="13"/>
                        </a:lnTo>
                        <a:lnTo>
                          <a:pt x="6" y="18"/>
                        </a:lnTo>
                        <a:lnTo>
                          <a:pt x="3" y="17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FFC080"/>
                  </a:solidFill>
                  <a:ln w="12700" cap="rnd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23"/>
                  <p:cNvSpPr>
                    <a:spLocks/>
                  </p:cNvSpPr>
                  <p:nvPr/>
                </p:nvSpPr>
                <p:spPr bwMode="auto">
                  <a:xfrm>
                    <a:off x="5290" y="1102"/>
                    <a:ext cx="17" cy="17"/>
                  </a:xfrm>
                  <a:custGeom>
                    <a:avLst/>
                    <a:gdLst>
                      <a:gd name="T0" fmla="*/ 10 w 17"/>
                      <a:gd name="T1" fmla="*/ 0 h 17"/>
                      <a:gd name="T2" fmla="*/ 16 w 17"/>
                      <a:gd name="T3" fmla="*/ 2 h 17"/>
                      <a:gd name="T4" fmla="*/ 2 w 17"/>
                      <a:gd name="T5" fmla="*/ 16 h 17"/>
                      <a:gd name="T6" fmla="*/ 0 w 17"/>
                      <a:gd name="T7" fmla="*/ 13 h 17"/>
                      <a:gd name="T8" fmla="*/ 1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0" y="0"/>
                        </a:moveTo>
                        <a:lnTo>
                          <a:pt x="16" y="2"/>
                        </a:lnTo>
                        <a:lnTo>
                          <a:pt x="2" y="16"/>
                        </a:lnTo>
                        <a:lnTo>
                          <a:pt x="0" y="13"/>
                        </a:lnTo>
                        <a:lnTo>
                          <a:pt x="10" y="0"/>
                        </a:lnTo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24"/>
                  <p:cNvSpPr>
                    <a:spLocks/>
                  </p:cNvSpPr>
                  <p:nvPr/>
                </p:nvSpPr>
                <p:spPr bwMode="auto">
                  <a:xfrm>
                    <a:off x="5297" y="1080"/>
                    <a:ext cx="17" cy="18"/>
                  </a:xfrm>
                  <a:custGeom>
                    <a:avLst/>
                    <a:gdLst>
                      <a:gd name="T0" fmla="*/ 0 w 17"/>
                      <a:gd name="T1" fmla="*/ 4 h 18"/>
                      <a:gd name="T2" fmla="*/ 1 w 17"/>
                      <a:gd name="T3" fmla="*/ 7 h 18"/>
                      <a:gd name="T4" fmla="*/ 1 w 17"/>
                      <a:gd name="T5" fmla="*/ 8 h 18"/>
                      <a:gd name="T6" fmla="*/ 1 w 17"/>
                      <a:gd name="T7" fmla="*/ 11 h 18"/>
                      <a:gd name="T8" fmla="*/ 1 w 17"/>
                      <a:gd name="T9" fmla="*/ 12 h 18"/>
                      <a:gd name="T10" fmla="*/ 1 w 17"/>
                      <a:gd name="T11" fmla="*/ 14 h 18"/>
                      <a:gd name="T12" fmla="*/ 5 w 17"/>
                      <a:gd name="T13" fmla="*/ 16 h 18"/>
                      <a:gd name="T14" fmla="*/ 7 w 17"/>
                      <a:gd name="T15" fmla="*/ 16 h 18"/>
                      <a:gd name="T16" fmla="*/ 10 w 17"/>
                      <a:gd name="T17" fmla="*/ 17 h 18"/>
                      <a:gd name="T18" fmla="*/ 14 w 17"/>
                      <a:gd name="T19" fmla="*/ 15 h 18"/>
                      <a:gd name="T20" fmla="*/ 16 w 17"/>
                      <a:gd name="T21" fmla="*/ 15 h 18"/>
                      <a:gd name="T22" fmla="*/ 16 w 17"/>
                      <a:gd name="T23" fmla="*/ 13 h 18"/>
                      <a:gd name="T24" fmla="*/ 16 w 17"/>
                      <a:gd name="T25" fmla="*/ 10 h 18"/>
                      <a:gd name="T26" fmla="*/ 16 w 17"/>
                      <a:gd name="T27" fmla="*/ 8 h 18"/>
                      <a:gd name="T28" fmla="*/ 16 w 17"/>
                      <a:gd name="T29" fmla="*/ 5 h 18"/>
                      <a:gd name="T30" fmla="*/ 14 w 17"/>
                      <a:gd name="T31" fmla="*/ 4 h 18"/>
                      <a:gd name="T32" fmla="*/ 12 w 17"/>
                      <a:gd name="T33" fmla="*/ 0 h 18"/>
                      <a:gd name="T34" fmla="*/ 1 w 17"/>
                      <a:gd name="T35" fmla="*/ 0 h 18"/>
                      <a:gd name="T36" fmla="*/ 0 w 17"/>
                      <a:gd name="T37" fmla="*/ 4 h 1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18"/>
                      <a:gd name="T59" fmla="*/ 17 w 17"/>
                      <a:gd name="T60" fmla="*/ 18 h 1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18">
                        <a:moveTo>
                          <a:pt x="0" y="4"/>
                        </a:moveTo>
                        <a:lnTo>
                          <a:pt x="1" y="7"/>
                        </a:lnTo>
                        <a:lnTo>
                          <a:pt x="1" y="8"/>
                        </a:lnTo>
                        <a:lnTo>
                          <a:pt x="1" y="11"/>
                        </a:lnTo>
                        <a:lnTo>
                          <a:pt x="1" y="12"/>
                        </a:lnTo>
                        <a:lnTo>
                          <a:pt x="1" y="14"/>
                        </a:lnTo>
                        <a:lnTo>
                          <a:pt x="5" y="16"/>
                        </a:lnTo>
                        <a:lnTo>
                          <a:pt x="7" y="16"/>
                        </a:lnTo>
                        <a:lnTo>
                          <a:pt x="10" y="17"/>
                        </a:lnTo>
                        <a:lnTo>
                          <a:pt x="14" y="15"/>
                        </a:lnTo>
                        <a:lnTo>
                          <a:pt x="16" y="15"/>
                        </a:lnTo>
                        <a:lnTo>
                          <a:pt x="16" y="13"/>
                        </a:lnTo>
                        <a:lnTo>
                          <a:pt x="16" y="10"/>
                        </a:lnTo>
                        <a:lnTo>
                          <a:pt x="16" y="8"/>
                        </a:lnTo>
                        <a:lnTo>
                          <a:pt x="16" y="5"/>
                        </a:lnTo>
                        <a:lnTo>
                          <a:pt x="14" y="4"/>
                        </a:lnTo>
                        <a:lnTo>
                          <a:pt x="12" y="0"/>
                        </a:lnTo>
                        <a:lnTo>
                          <a:pt x="1" y="0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FFC080"/>
                  </a:solidFill>
                  <a:ln w="12700" cap="rnd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25"/>
                  <p:cNvSpPr>
                    <a:spLocks/>
                  </p:cNvSpPr>
                  <p:nvPr/>
                </p:nvSpPr>
                <p:spPr bwMode="auto">
                  <a:xfrm>
                    <a:off x="5300" y="1091"/>
                    <a:ext cx="17" cy="17"/>
                  </a:xfrm>
                  <a:custGeom>
                    <a:avLst/>
                    <a:gdLst>
                      <a:gd name="T0" fmla="*/ 16 w 17"/>
                      <a:gd name="T1" fmla="*/ 6 h 17"/>
                      <a:gd name="T2" fmla="*/ 9 w 17"/>
                      <a:gd name="T3" fmla="*/ 0 h 17"/>
                      <a:gd name="T4" fmla="*/ 3 w 17"/>
                      <a:gd name="T5" fmla="*/ 3 h 17"/>
                      <a:gd name="T6" fmla="*/ 0 w 17"/>
                      <a:gd name="T7" fmla="*/ 6 h 17"/>
                      <a:gd name="T8" fmla="*/ 0 w 17"/>
                      <a:gd name="T9" fmla="*/ 16 h 17"/>
                      <a:gd name="T10" fmla="*/ 3 w 17"/>
                      <a:gd name="T11" fmla="*/ 6 h 17"/>
                      <a:gd name="T12" fmla="*/ 3 w 17"/>
                      <a:gd name="T13" fmla="*/ 3 h 17"/>
                      <a:gd name="T14" fmla="*/ 16 w 17"/>
                      <a:gd name="T15" fmla="*/ 6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16" y="6"/>
                        </a:moveTo>
                        <a:lnTo>
                          <a:pt x="9" y="0"/>
                        </a:lnTo>
                        <a:lnTo>
                          <a:pt x="3" y="3"/>
                        </a:lnTo>
                        <a:lnTo>
                          <a:pt x="0" y="6"/>
                        </a:lnTo>
                        <a:lnTo>
                          <a:pt x="0" y="16"/>
                        </a:lnTo>
                        <a:lnTo>
                          <a:pt x="3" y="6"/>
                        </a:lnTo>
                        <a:lnTo>
                          <a:pt x="3" y="3"/>
                        </a:lnTo>
                        <a:lnTo>
                          <a:pt x="16" y="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" name="Group 26"/>
                <p:cNvGrpSpPr>
                  <a:grpSpLocks/>
                </p:cNvGrpSpPr>
                <p:nvPr/>
              </p:nvGrpSpPr>
              <p:grpSpPr bwMode="auto">
                <a:xfrm>
                  <a:off x="5339" y="1496"/>
                  <a:ext cx="91" cy="59"/>
                  <a:chOff x="5339" y="1496"/>
                  <a:chExt cx="91" cy="59"/>
                </a:xfrm>
              </p:grpSpPr>
              <p:sp>
                <p:nvSpPr>
                  <p:cNvPr id="108" name="Freeform 27"/>
                  <p:cNvSpPr>
                    <a:spLocks/>
                  </p:cNvSpPr>
                  <p:nvPr/>
                </p:nvSpPr>
                <p:spPr bwMode="auto">
                  <a:xfrm>
                    <a:off x="5339" y="1496"/>
                    <a:ext cx="91" cy="59"/>
                  </a:xfrm>
                  <a:custGeom>
                    <a:avLst/>
                    <a:gdLst>
                      <a:gd name="T0" fmla="*/ 36 w 91"/>
                      <a:gd name="T1" fmla="*/ 1 h 59"/>
                      <a:gd name="T2" fmla="*/ 35 w 91"/>
                      <a:gd name="T3" fmla="*/ 16 h 59"/>
                      <a:gd name="T4" fmla="*/ 59 w 91"/>
                      <a:gd name="T5" fmla="*/ 30 h 59"/>
                      <a:gd name="T6" fmla="*/ 79 w 91"/>
                      <a:gd name="T7" fmla="*/ 36 h 59"/>
                      <a:gd name="T8" fmla="*/ 90 w 91"/>
                      <a:gd name="T9" fmla="*/ 43 h 59"/>
                      <a:gd name="T10" fmla="*/ 89 w 91"/>
                      <a:gd name="T11" fmla="*/ 50 h 59"/>
                      <a:gd name="T12" fmla="*/ 75 w 91"/>
                      <a:gd name="T13" fmla="*/ 55 h 59"/>
                      <a:gd name="T14" fmla="*/ 53 w 91"/>
                      <a:gd name="T15" fmla="*/ 58 h 59"/>
                      <a:gd name="T16" fmla="*/ 35 w 91"/>
                      <a:gd name="T17" fmla="*/ 54 h 59"/>
                      <a:gd name="T18" fmla="*/ 24 w 91"/>
                      <a:gd name="T19" fmla="*/ 50 h 59"/>
                      <a:gd name="T20" fmla="*/ 24 w 91"/>
                      <a:gd name="T21" fmla="*/ 54 h 59"/>
                      <a:gd name="T22" fmla="*/ 9 w 91"/>
                      <a:gd name="T23" fmla="*/ 54 h 59"/>
                      <a:gd name="T24" fmla="*/ 0 w 91"/>
                      <a:gd name="T25" fmla="*/ 51 h 59"/>
                      <a:gd name="T26" fmla="*/ 0 w 91"/>
                      <a:gd name="T27" fmla="*/ 43 h 59"/>
                      <a:gd name="T28" fmla="*/ 0 w 91"/>
                      <a:gd name="T29" fmla="*/ 39 h 59"/>
                      <a:gd name="T30" fmla="*/ 0 w 91"/>
                      <a:gd name="T31" fmla="*/ 28 h 59"/>
                      <a:gd name="T32" fmla="*/ 2 w 91"/>
                      <a:gd name="T33" fmla="*/ 21 h 59"/>
                      <a:gd name="T34" fmla="*/ 6 w 91"/>
                      <a:gd name="T35" fmla="*/ 14 h 59"/>
                      <a:gd name="T36" fmla="*/ 8 w 91"/>
                      <a:gd name="T37" fmla="*/ 0 h 59"/>
                      <a:gd name="T38" fmla="*/ 36 w 91"/>
                      <a:gd name="T39" fmla="*/ 1 h 5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91"/>
                      <a:gd name="T61" fmla="*/ 0 h 59"/>
                      <a:gd name="T62" fmla="*/ 91 w 91"/>
                      <a:gd name="T63" fmla="*/ 59 h 5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91" h="59">
                        <a:moveTo>
                          <a:pt x="36" y="1"/>
                        </a:moveTo>
                        <a:lnTo>
                          <a:pt x="35" y="16"/>
                        </a:lnTo>
                        <a:lnTo>
                          <a:pt x="59" y="30"/>
                        </a:lnTo>
                        <a:lnTo>
                          <a:pt x="79" y="36"/>
                        </a:lnTo>
                        <a:lnTo>
                          <a:pt x="90" y="43"/>
                        </a:lnTo>
                        <a:lnTo>
                          <a:pt x="89" y="50"/>
                        </a:lnTo>
                        <a:lnTo>
                          <a:pt x="75" y="55"/>
                        </a:lnTo>
                        <a:lnTo>
                          <a:pt x="53" y="58"/>
                        </a:lnTo>
                        <a:lnTo>
                          <a:pt x="35" y="54"/>
                        </a:lnTo>
                        <a:lnTo>
                          <a:pt x="24" y="50"/>
                        </a:lnTo>
                        <a:lnTo>
                          <a:pt x="24" y="54"/>
                        </a:lnTo>
                        <a:lnTo>
                          <a:pt x="9" y="54"/>
                        </a:lnTo>
                        <a:lnTo>
                          <a:pt x="0" y="51"/>
                        </a:lnTo>
                        <a:lnTo>
                          <a:pt x="0" y="43"/>
                        </a:lnTo>
                        <a:lnTo>
                          <a:pt x="0" y="39"/>
                        </a:lnTo>
                        <a:lnTo>
                          <a:pt x="0" y="28"/>
                        </a:lnTo>
                        <a:lnTo>
                          <a:pt x="2" y="21"/>
                        </a:lnTo>
                        <a:lnTo>
                          <a:pt x="6" y="14"/>
                        </a:lnTo>
                        <a:lnTo>
                          <a:pt x="8" y="0"/>
                        </a:lnTo>
                        <a:lnTo>
                          <a:pt x="36" y="1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28"/>
                  <p:cNvSpPr>
                    <a:spLocks/>
                  </p:cNvSpPr>
                  <p:nvPr/>
                </p:nvSpPr>
                <p:spPr bwMode="auto">
                  <a:xfrm>
                    <a:off x="5370" y="1516"/>
                    <a:ext cx="27" cy="19"/>
                  </a:xfrm>
                  <a:custGeom>
                    <a:avLst/>
                    <a:gdLst>
                      <a:gd name="T0" fmla="*/ 6 w 27"/>
                      <a:gd name="T1" fmla="*/ 0 h 19"/>
                      <a:gd name="T2" fmla="*/ 0 w 27"/>
                      <a:gd name="T3" fmla="*/ 9 h 19"/>
                      <a:gd name="T4" fmla="*/ 23 w 27"/>
                      <a:gd name="T5" fmla="*/ 18 h 19"/>
                      <a:gd name="T6" fmla="*/ 26 w 27"/>
                      <a:gd name="T7" fmla="*/ 11 h 19"/>
                      <a:gd name="T8" fmla="*/ 6 w 27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19"/>
                      <a:gd name="T17" fmla="*/ 27 w 27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19">
                        <a:moveTo>
                          <a:pt x="6" y="0"/>
                        </a:moveTo>
                        <a:lnTo>
                          <a:pt x="0" y="9"/>
                        </a:lnTo>
                        <a:lnTo>
                          <a:pt x="23" y="18"/>
                        </a:lnTo>
                        <a:lnTo>
                          <a:pt x="26" y="11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29"/>
                  <p:cNvSpPr>
                    <a:spLocks/>
                  </p:cNvSpPr>
                  <p:nvPr/>
                </p:nvSpPr>
                <p:spPr bwMode="auto">
                  <a:xfrm>
                    <a:off x="5396" y="1529"/>
                    <a:ext cx="32" cy="17"/>
                  </a:xfrm>
                  <a:custGeom>
                    <a:avLst/>
                    <a:gdLst>
                      <a:gd name="T0" fmla="*/ 3 w 32"/>
                      <a:gd name="T1" fmla="*/ 0 h 17"/>
                      <a:gd name="T2" fmla="*/ 0 w 32"/>
                      <a:gd name="T3" fmla="*/ 8 h 17"/>
                      <a:gd name="T4" fmla="*/ 15 w 32"/>
                      <a:gd name="T5" fmla="*/ 14 h 17"/>
                      <a:gd name="T6" fmla="*/ 22 w 32"/>
                      <a:gd name="T7" fmla="*/ 16 h 17"/>
                      <a:gd name="T8" fmla="*/ 31 w 32"/>
                      <a:gd name="T9" fmla="*/ 16 h 17"/>
                      <a:gd name="T10" fmla="*/ 21 w 32"/>
                      <a:gd name="T11" fmla="*/ 6 h 17"/>
                      <a:gd name="T12" fmla="*/ 3 w 32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"/>
                      <a:gd name="T22" fmla="*/ 0 h 17"/>
                      <a:gd name="T23" fmla="*/ 32 w 32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" h="17">
                        <a:moveTo>
                          <a:pt x="3" y="0"/>
                        </a:moveTo>
                        <a:lnTo>
                          <a:pt x="0" y="8"/>
                        </a:lnTo>
                        <a:lnTo>
                          <a:pt x="15" y="14"/>
                        </a:lnTo>
                        <a:lnTo>
                          <a:pt x="22" y="16"/>
                        </a:lnTo>
                        <a:lnTo>
                          <a:pt x="31" y="16"/>
                        </a:lnTo>
                        <a:lnTo>
                          <a:pt x="21" y="6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30"/>
                  <p:cNvSpPr>
                    <a:spLocks/>
                  </p:cNvSpPr>
                  <p:nvPr/>
                </p:nvSpPr>
                <p:spPr bwMode="auto">
                  <a:xfrm>
                    <a:off x="5340" y="1516"/>
                    <a:ext cx="89" cy="36"/>
                  </a:xfrm>
                  <a:custGeom>
                    <a:avLst/>
                    <a:gdLst>
                      <a:gd name="T0" fmla="*/ 88 w 89"/>
                      <a:gd name="T1" fmla="*/ 29 h 36"/>
                      <a:gd name="T2" fmla="*/ 88 w 89"/>
                      <a:gd name="T3" fmla="*/ 24 h 36"/>
                      <a:gd name="T4" fmla="*/ 76 w 89"/>
                      <a:gd name="T5" fmla="*/ 25 h 36"/>
                      <a:gd name="T6" fmla="*/ 58 w 89"/>
                      <a:gd name="T7" fmla="*/ 22 h 36"/>
                      <a:gd name="T8" fmla="*/ 47 w 89"/>
                      <a:gd name="T9" fmla="*/ 19 h 36"/>
                      <a:gd name="T10" fmla="*/ 27 w 89"/>
                      <a:gd name="T11" fmla="*/ 11 h 36"/>
                      <a:gd name="T12" fmla="*/ 18 w 89"/>
                      <a:gd name="T13" fmla="*/ 9 h 36"/>
                      <a:gd name="T14" fmla="*/ 9 w 89"/>
                      <a:gd name="T15" fmla="*/ 5 h 36"/>
                      <a:gd name="T16" fmla="*/ 5 w 89"/>
                      <a:gd name="T17" fmla="*/ 0 h 36"/>
                      <a:gd name="T18" fmla="*/ 0 w 89"/>
                      <a:gd name="T19" fmla="*/ 7 h 36"/>
                      <a:gd name="T20" fmla="*/ 0 w 89"/>
                      <a:gd name="T21" fmla="*/ 22 h 36"/>
                      <a:gd name="T22" fmla="*/ 6 w 89"/>
                      <a:gd name="T23" fmla="*/ 24 h 36"/>
                      <a:gd name="T24" fmla="*/ 22 w 89"/>
                      <a:gd name="T25" fmla="*/ 27 h 36"/>
                      <a:gd name="T26" fmla="*/ 29 w 89"/>
                      <a:gd name="T27" fmla="*/ 27 h 36"/>
                      <a:gd name="T28" fmla="*/ 39 w 89"/>
                      <a:gd name="T29" fmla="*/ 32 h 36"/>
                      <a:gd name="T30" fmla="*/ 51 w 89"/>
                      <a:gd name="T31" fmla="*/ 35 h 36"/>
                      <a:gd name="T32" fmla="*/ 59 w 89"/>
                      <a:gd name="T33" fmla="*/ 35 h 36"/>
                      <a:gd name="T34" fmla="*/ 72 w 89"/>
                      <a:gd name="T35" fmla="*/ 35 h 36"/>
                      <a:gd name="T36" fmla="*/ 88 w 89"/>
                      <a:gd name="T37" fmla="*/ 29 h 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89"/>
                      <a:gd name="T58" fmla="*/ 0 h 36"/>
                      <a:gd name="T59" fmla="*/ 89 w 89"/>
                      <a:gd name="T60" fmla="*/ 36 h 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89" h="36">
                        <a:moveTo>
                          <a:pt x="88" y="29"/>
                        </a:moveTo>
                        <a:lnTo>
                          <a:pt x="88" y="24"/>
                        </a:lnTo>
                        <a:lnTo>
                          <a:pt x="76" y="25"/>
                        </a:lnTo>
                        <a:lnTo>
                          <a:pt x="58" y="22"/>
                        </a:lnTo>
                        <a:lnTo>
                          <a:pt x="47" y="19"/>
                        </a:lnTo>
                        <a:lnTo>
                          <a:pt x="27" y="11"/>
                        </a:lnTo>
                        <a:lnTo>
                          <a:pt x="18" y="9"/>
                        </a:lnTo>
                        <a:lnTo>
                          <a:pt x="9" y="5"/>
                        </a:lnTo>
                        <a:lnTo>
                          <a:pt x="5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6" y="24"/>
                        </a:lnTo>
                        <a:lnTo>
                          <a:pt x="22" y="27"/>
                        </a:lnTo>
                        <a:lnTo>
                          <a:pt x="29" y="27"/>
                        </a:lnTo>
                        <a:lnTo>
                          <a:pt x="39" y="32"/>
                        </a:lnTo>
                        <a:lnTo>
                          <a:pt x="51" y="35"/>
                        </a:lnTo>
                        <a:lnTo>
                          <a:pt x="59" y="35"/>
                        </a:lnTo>
                        <a:lnTo>
                          <a:pt x="72" y="35"/>
                        </a:lnTo>
                        <a:lnTo>
                          <a:pt x="88" y="29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31"/>
                  <p:cNvSpPr>
                    <a:spLocks/>
                  </p:cNvSpPr>
                  <p:nvPr/>
                </p:nvSpPr>
                <p:spPr bwMode="auto">
                  <a:xfrm>
                    <a:off x="5346" y="1496"/>
                    <a:ext cx="30" cy="30"/>
                  </a:xfrm>
                  <a:custGeom>
                    <a:avLst/>
                    <a:gdLst>
                      <a:gd name="T0" fmla="*/ 28 w 30"/>
                      <a:gd name="T1" fmla="*/ 1 h 30"/>
                      <a:gd name="T2" fmla="*/ 26 w 30"/>
                      <a:gd name="T3" fmla="*/ 16 h 30"/>
                      <a:gd name="T4" fmla="*/ 29 w 30"/>
                      <a:gd name="T5" fmla="*/ 19 h 30"/>
                      <a:gd name="T6" fmla="*/ 22 w 30"/>
                      <a:gd name="T7" fmla="*/ 29 h 30"/>
                      <a:gd name="T8" fmla="*/ 13 w 30"/>
                      <a:gd name="T9" fmla="*/ 29 h 30"/>
                      <a:gd name="T10" fmla="*/ 3 w 30"/>
                      <a:gd name="T11" fmla="*/ 24 h 30"/>
                      <a:gd name="T12" fmla="*/ 0 w 30"/>
                      <a:gd name="T13" fmla="*/ 18 h 30"/>
                      <a:gd name="T14" fmla="*/ 2 w 30"/>
                      <a:gd name="T15" fmla="*/ 15 h 30"/>
                      <a:gd name="T16" fmla="*/ 2 w 30"/>
                      <a:gd name="T17" fmla="*/ 0 h 30"/>
                      <a:gd name="T18" fmla="*/ 28 w 30"/>
                      <a:gd name="T19" fmla="*/ 1 h 3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"/>
                      <a:gd name="T31" fmla="*/ 0 h 30"/>
                      <a:gd name="T32" fmla="*/ 30 w 30"/>
                      <a:gd name="T33" fmla="*/ 30 h 3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" h="30">
                        <a:moveTo>
                          <a:pt x="28" y="1"/>
                        </a:moveTo>
                        <a:lnTo>
                          <a:pt x="26" y="16"/>
                        </a:lnTo>
                        <a:lnTo>
                          <a:pt x="29" y="19"/>
                        </a:lnTo>
                        <a:lnTo>
                          <a:pt x="22" y="29"/>
                        </a:lnTo>
                        <a:lnTo>
                          <a:pt x="13" y="29"/>
                        </a:lnTo>
                        <a:lnTo>
                          <a:pt x="3" y="24"/>
                        </a:lnTo>
                        <a:lnTo>
                          <a:pt x="0" y="18"/>
                        </a:lnTo>
                        <a:lnTo>
                          <a:pt x="2" y="15"/>
                        </a:lnTo>
                        <a:lnTo>
                          <a:pt x="2" y="0"/>
                        </a:lnTo>
                        <a:lnTo>
                          <a:pt x="28" y="1"/>
                        </a:lnTo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" name="Group 32"/>
                <p:cNvGrpSpPr>
                  <a:grpSpLocks/>
                </p:cNvGrpSpPr>
                <p:nvPr/>
              </p:nvGrpSpPr>
              <p:grpSpPr bwMode="auto">
                <a:xfrm>
                  <a:off x="5340" y="1392"/>
                  <a:ext cx="40" cy="119"/>
                  <a:chOff x="5340" y="1392"/>
                  <a:chExt cx="40" cy="119"/>
                </a:xfrm>
              </p:grpSpPr>
              <p:sp>
                <p:nvSpPr>
                  <p:cNvPr id="106" name="Freeform 33"/>
                  <p:cNvSpPr>
                    <a:spLocks/>
                  </p:cNvSpPr>
                  <p:nvPr/>
                </p:nvSpPr>
                <p:spPr bwMode="auto">
                  <a:xfrm>
                    <a:off x="5340" y="1392"/>
                    <a:ext cx="40" cy="119"/>
                  </a:xfrm>
                  <a:custGeom>
                    <a:avLst/>
                    <a:gdLst>
                      <a:gd name="T0" fmla="*/ 3 w 40"/>
                      <a:gd name="T1" fmla="*/ 2 h 119"/>
                      <a:gd name="T2" fmla="*/ 1 w 40"/>
                      <a:gd name="T3" fmla="*/ 42 h 119"/>
                      <a:gd name="T4" fmla="*/ 1 w 40"/>
                      <a:gd name="T5" fmla="*/ 75 h 119"/>
                      <a:gd name="T6" fmla="*/ 0 w 40"/>
                      <a:gd name="T7" fmla="*/ 112 h 119"/>
                      <a:gd name="T8" fmla="*/ 19 w 40"/>
                      <a:gd name="T9" fmla="*/ 118 h 119"/>
                      <a:gd name="T10" fmla="*/ 37 w 40"/>
                      <a:gd name="T11" fmla="*/ 118 h 119"/>
                      <a:gd name="T12" fmla="*/ 39 w 40"/>
                      <a:gd name="T13" fmla="*/ 0 h 119"/>
                      <a:gd name="T14" fmla="*/ 3 w 40"/>
                      <a:gd name="T15" fmla="*/ 2 h 1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0"/>
                      <a:gd name="T25" fmla="*/ 0 h 119"/>
                      <a:gd name="T26" fmla="*/ 40 w 40"/>
                      <a:gd name="T27" fmla="*/ 119 h 1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0" h="119">
                        <a:moveTo>
                          <a:pt x="3" y="2"/>
                        </a:moveTo>
                        <a:lnTo>
                          <a:pt x="1" y="42"/>
                        </a:lnTo>
                        <a:lnTo>
                          <a:pt x="1" y="75"/>
                        </a:lnTo>
                        <a:lnTo>
                          <a:pt x="0" y="112"/>
                        </a:lnTo>
                        <a:lnTo>
                          <a:pt x="19" y="118"/>
                        </a:lnTo>
                        <a:lnTo>
                          <a:pt x="37" y="118"/>
                        </a:lnTo>
                        <a:lnTo>
                          <a:pt x="39" y="0"/>
                        </a:lnTo>
                        <a:lnTo>
                          <a:pt x="3" y="2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34"/>
                  <p:cNvSpPr>
                    <a:spLocks/>
                  </p:cNvSpPr>
                  <p:nvPr/>
                </p:nvSpPr>
                <p:spPr bwMode="auto">
                  <a:xfrm>
                    <a:off x="5344" y="1394"/>
                    <a:ext cx="34" cy="114"/>
                  </a:xfrm>
                  <a:custGeom>
                    <a:avLst/>
                    <a:gdLst>
                      <a:gd name="T0" fmla="*/ 2 w 34"/>
                      <a:gd name="T1" fmla="*/ 3 h 114"/>
                      <a:gd name="T2" fmla="*/ 0 w 34"/>
                      <a:gd name="T3" fmla="*/ 37 h 114"/>
                      <a:gd name="T4" fmla="*/ 0 w 34"/>
                      <a:gd name="T5" fmla="*/ 63 h 114"/>
                      <a:gd name="T6" fmla="*/ 0 w 34"/>
                      <a:gd name="T7" fmla="*/ 105 h 114"/>
                      <a:gd name="T8" fmla="*/ 16 w 34"/>
                      <a:gd name="T9" fmla="*/ 113 h 114"/>
                      <a:gd name="T10" fmla="*/ 30 w 34"/>
                      <a:gd name="T11" fmla="*/ 113 h 114"/>
                      <a:gd name="T12" fmla="*/ 33 w 34"/>
                      <a:gd name="T13" fmla="*/ 0 h 114"/>
                      <a:gd name="T14" fmla="*/ 2 w 34"/>
                      <a:gd name="T15" fmla="*/ 3 h 11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4"/>
                      <a:gd name="T25" fmla="*/ 0 h 114"/>
                      <a:gd name="T26" fmla="*/ 34 w 34"/>
                      <a:gd name="T27" fmla="*/ 114 h 11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4" h="114">
                        <a:moveTo>
                          <a:pt x="2" y="3"/>
                        </a:moveTo>
                        <a:lnTo>
                          <a:pt x="0" y="37"/>
                        </a:lnTo>
                        <a:lnTo>
                          <a:pt x="0" y="63"/>
                        </a:lnTo>
                        <a:lnTo>
                          <a:pt x="0" y="105"/>
                        </a:lnTo>
                        <a:lnTo>
                          <a:pt x="16" y="113"/>
                        </a:lnTo>
                        <a:lnTo>
                          <a:pt x="30" y="113"/>
                        </a:lnTo>
                        <a:lnTo>
                          <a:pt x="33" y="0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" name="Group 35"/>
                <p:cNvGrpSpPr>
                  <a:grpSpLocks/>
                </p:cNvGrpSpPr>
                <p:nvPr/>
              </p:nvGrpSpPr>
              <p:grpSpPr bwMode="auto">
                <a:xfrm>
                  <a:off x="5360" y="1512"/>
                  <a:ext cx="94" cy="60"/>
                  <a:chOff x="5360" y="1512"/>
                  <a:chExt cx="94" cy="60"/>
                </a:xfrm>
              </p:grpSpPr>
              <p:sp>
                <p:nvSpPr>
                  <p:cNvPr id="101" name="Freeform 36"/>
                  <p:cNvSpPr>
                    <a:spLocks/>
                  </p:cNvSpPr>
                  <p:nvPr/>
                </p:nvSpPr>
                <p:spPr bwMode="auto">
                  <a:xfrm>
                    <a:off x="5360" y="1512"/>
                    <a:ext cx="94" cy="60"/>
                  </a:xfrm>
                  <a:custGeom>
                    <a:avLst/>
                    <a:gdLst>
                      <a:gd name="T0" fmla="*/ 37 w 94"/>
                      <a:gd name="T1" fmla="*/ 1 h 60"/>
                      <a:gd name="T2" fmla="*/ 36 w 94"/>
                      <a:gd name="T3" fmla="*/ 16 h 60"/>
                      <a:gd name="T4" fmla="*/ 61 w 94"/>
                      <a:gd name="T5" fmla="*/ 31 h 60"/>
                      <a:gd name="T6" fmla="*/ 81 w 94"/>
                      <a:gd name="T7" fmla="*/ 37 h 60"/>
                      <a:gd name="T8" fmla="*/ 93 w 94"/>
                      <a:gd name="T9" fmla="*/ 43 h 60"/>
                      <a:gd name="T10" fmla="*/ 92 w 94"/>
                      <a:gd name="T11" fmla="*/ 51 h 60"/>
                      <a:gd name="T12" fmla="*/ 77 w 94"/>
                      <a:gd name="T13" fmla="*/ 57 h 60"/>
                      <a:gd name="T14" fmla="*/ 55 w 94"/>
                      <a:gd name="T15" fmla="*/ 59 h 60"/>
                      <a:gd name="T16" fmla="*/ 36 w 94"/>
                      <a:gd name="T17" fmla="*/ 55 h 60"/>
                      <a:gd name="T18" fmla="*/ 25 w 94"/>
                      <a:gd name="T19" fmla="*/ 51 h 60"/>
                      <a:gd name="T20" fmla="*/ 24 w 94"/>
                      <a:gd name="T21" fmla="*/ 55 h 60"/>
                      <a:gd name="T22" fmla="*/ 10 w 94"/>
                      <a:gd name="T23" fmla="*/ 55 h 60"/>
                      <a:gd name="T24" fmla="*/ 1 w 94"/>
                      <a:gd name="T25" fmla="*/ 52 h 60"/>
                      <a:gd name="T26" fmla="*/ 1 w 94"/>
                      <a:gd name="T27" fmla="*/ 44 h 60"/>
                      <a:gd name="T28" fmla="*/ 0 w 94"/>
                      <a:gd name="T29" fmla="*/ 39 h 60"/>
                      <a:gd name="T30" fmla="*/ 0 w 94"/>
                      <a:gd name="T31" fmla="*/ 28 h 60"/>
                      <a:gd name="T32" fmla="*/ 2 w 94"/>
                      <a:gd name="T33" fmla="*/ 22 h 60"/>
                      <a:gd name="T34" fmla="*/ 7 w 94"/>
                      <a:gd name="T35" fmla="*/ 15 h 60"/>
                      <a:gd name="T36" fmla="*/ 8 w 94"/>
                      <a:gd name="T37" fmla="*/ 0 h 60"/>
                      <a:gd name="T38" fmla="*/ 37 w 94"/>
                      <a:gd name="T39" fmla="*/ 1 h 60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94"/>
                      <a:gd name="T61" fmla="*/ 0 h 60"/>
                      <a:gd name="T62" fmla="*/ 94 w 94"/>
                      <a:gd name="T63" fmla="*/ 60 h 60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94" h="60">
                        <a:moveTo>
                          <a:pt x="37" y="1"/>
                        </a:moveTo>
                        <a:lnTo>
                          <a:pt x="36" y="16"/>
                        </a:lnTo>
                        <a:lnTo>
                          <a:pt x="61" y="31"/>
                        </a:lnTo>
                        <a:lnTo>
                          <a:pt x="81" y="37"/>
                        </a:lnTo>
                        <a:lnTo>
                          <a:pt x="93" y="43"/>
                        </a:lnTo>
                        <a:lnTo>
                          <a:pt x="92" y="51"/>
                        </a:lnTo>
                        <a:lnTo>
                          <a:pt x="77" y="57"/>
                        </a:lnTo>
                        <a:lnTo>
                          <a:pt x="55" y="59"/>
                        </a:lnTo>
                        <a:lnTo>
                          <a:pt x="36" y="55"/>
                        </a:lnTo>
                        <a:lnTo>
                          <a:pt x="25" y="51"/>
                        </a:lnTo>
                        <a:lnTo>
                          <a:pt x="24" y="55"/>
                        </a:lnTo>
                        <a:lnTo>
                          <a:pt x="10" y="55"/>
                        </a:lnTo>
                        <a:lnTo>
                          <a:pt x="1" y="52"/>
                        </a:lnTo>
                        <a:lnTo>
                          <a:pt x="1" y="44"/>
                        </a:lnTo>
                        <a:lnTo>
                          <a:pt x="0" y="39"/>
                        </a:lnTo>
                        <a:lnTo>
                          <a:pt x="0" y="28"/>
                        </a:lnTo>
                        <a:lnTo>
                          <a:pt x="2" y="22"/>
                        </a:lnTo>
                        <a:lnTo>
                          <a:pt x="7" y="15"/>
                        </a:lnTo>
                        <a:lnTo>
                          <a:pt x="8" y="0"/>
                        </a:lnTo>
                        <a:lnTo>
                          <a:pt x="37" y="1"/>
                        </a:lnTo>
                      </a:path>
                    </a:pathLst>
                  </a:custGeom>
                  <a:solidFill>
                    <a:srgbClr val="60606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37"/>
                  <p:cNvSpPr>
                    <a:spLocks/>
                  </p:cNvSpPr>
                  <p:nvPr/>
                </p:nvSpPr>
                <p:spPr bwMode="auto">
                  <a:xfrm>
                    <a:off x="5391" y="1533"/>
                    <a:ext cx="30" cy="19"/>
                  </a:xfrm>
                  <a:custGeom>
                    <a:avLst/>
                    <a:gdLst>
                      <a:gd name="T0" fmla="*/ 7 w 30"/>
                      <a:gd name="T1" fmla="*/ 0 h 19"/>
                      <a:gd name="T2" fmla="*/ 0 w 30"/>
                      <a:gd name="T3" fmla="*/ 10 h 19"/>
                      <a:gd name="T4" fmla="*/ 26 w 30"/>
                      <a:gd name="T5" fmla="*/ 18 h 19"/>
                      <a:gd name="T6" fmla="*/ 29 w 30"/>
                      <a:gd name="T7" fmla="*/ 11 h 19"/>
                      <a:gd name="T8" fmla="*/ 7 w 30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"/>
                      <a:gd name="T16" fmla="*/ 0 h 19"/>
                      <a:gd name="T17" fmla="*/ 30 w 30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" h="19">
                        <a:moveTo>
                          <a:pt x="7" y="0"/>
                        </a:moveTo>
                        <a:lnTo>
                          <a:pt x="0" y="10"/>
                        </a:lnTo>
                        <a:lnTo>
                          <a:pt x="26" y="18"/>
                        </a:lnTo>
                        <a:lnTo>
                          <a:pt x="29" y="11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38"/>
                  <p:cNvSpPr>
                    <a:spLocks/>
                  </p:cNvSpPr>
                  <p:nvPr/>
                </p:nvSpPr>
                <p:spPr bwMode="auto">
                  <a:xfrm>
                    <a:off x="5419" y="1546"/>
                    <a:ext cx="32" cy="17"/>
                  </a:xfrm>
                  <a:custGeom>
                    <a:avLst/>
                    <a:gdLst>
                      <a:gd name="T0" fmla="*/ 4 w 32"/>
                      <a:gd name="T1" fmla="*/ 0 h 17"/>
                      <a:gd name="T2" fmla="*/ 0 w 32"/>
                      <a:gd name="T3" fmla="*/ 7 h 17"/>
                      <a:gd name="T4" fmla="*/ 15 w 32"/>
                      <a:gd name="T5" fmla="*/ 14 h 17"/>
                      <a:gd name="T6" fmla="*/ 22 w 32"/>
                      <a:gd name="T7" fmla="*/ 16 h 17"/>
                      <a:gd name="T8" fmla="*/ 31 w 32"/>
                      <a:gd name="T9" fmla="*/ 16 h 17"/>
                      <a:gd name="T10" fmla="*/ 22 w 32"/>
                      <a:gd name="T11" fmla="*/ 7 h 17"/>
                      <a:gd name="T12" fmla="*/ 4 w 32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"/>
                      <a:gd name="T22" fmla="*/ 0 h 17"/>
                      <a:gd name="T23" fmla="*/ 32 w 32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" h="17">
                        <a:moveTo>
                          <a:pt x="4" y="0"/>
                        </a:moveTo>
                        <a:lnTo>
                          <a:pt x="0" y="7"/>
                        </a:lnTo>
                        <a:lnTo>
                          <a:pt x="15" y="14"/>
                        </a:lnTo>
                        <a:lnTo>
                          <a:pt x="22" y="16"/>
                        </a:lnTo>
                        <a:lnTo>
                          <a:pt x="31" y="16"/>
                        </a:lnTo>
                        <a:lnTo>
                          <a:pt x="22" y="7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39"/>
                  <p:cNvSpPr>
                    <a:spLocks/>
                  </p:cNvSpPr>
                  <p:nvPr/>
                </p:nvSpPr>
                <p:spPr bwMode="auto">
                  <a:xfrm>
                    <a:off x="5362" y="1533"/>
                    <a:ext cx="90" cy="36"/>
                  </a:xfrm>
                  <a:custGeom>
                    <a:avLst/>
                    <a:gdLst>
                      <a:gd name="T0" fmla="*/ 89 w 90"/>
                      <a:gd name="T1" fmla="*/ 29 h 36"/>
                      <a:gd name="T2" fmla="*/ 89 w 90"/>
                      <a:gd name="T3" fmla="*/ 24 h 36"/>
                      <a:gd name="T4" fmla="*/ 77 w 90"/>
                      <a:gd name="T5" fmla="*/ 26 h 36"/>
                      <a:gd name="T6" fmla="*/ 58 w 90"/>
                      <a:gd name="T7" fmla="*/ 22 h 36"/>
                      <a:gd name="T8" fmla="*/ 47 w 90"/>
                      <a:gd name="T9" fmla="*/ 19 h 36"/>
                      <a:gd name="T10" fmla="*/ 27 w 90"/>
                      <a:gd name="T11" fmla="*/ 11 h 36"/>
                      <a:gd name="T12" fmla="*/ 18 w 90"/>
                      <a:gd name="T13" fmla="*/ 10 h 36"/>
                      <a:gd name="T14" fmla="*/ 9 w 90"/>
                      <a:gd name="T15" fmla="*/ 5 h 36"/>
                      <a:gd name="T16" fmla="*/ 4 w 90"/>
                      <a:gd name="T17" fmla="*/ 0 h 36"/>
                      <a:gd name="T18" fmla="*/ 0 w 90"/>
                      <a:gd name="T19" fmla="*/ 7 h 36"/>
                      <a:gd name="T20" fmla="*/ 0 w 90"/>
                      <a:gd name="T21" fmla="*/ 22 h 36"/>
                      <a:gd name="T22" fmla="*/ 6 w 90"/>
                      <a:gd name="T23" fmla="*/ 24 h 36"/>
                      <a:gd name="T24" fmla="*/ 22 w 90"/>
                      <a:gd name="T25" fmla="*/ 27 h 36"/>
                      <a:gd name="T26" fmla="*/ 29 w 90"/>
                      <a:gd name="T27" fmla="*/ 27 h 36"/>
                      <a:gd name="T28" fmla="*/ 39 w 90"/>
                      <a:gd name="T29" fmla="*/ 32 h 36"/>
                      <a:gd name="T30" fmla="*/ 51 w 90"/>
                      <a:gd name="T31" fmla="*/ 35 h 36"/>
                      <a:gd name="T32" fmla="*/ 60 w 90"/>
                      <a:gd name="T33" fmla="*/ 35 h 36"/>
                      <a:gd name="T34" fmla="*/ 73 w 90"/>
                      <a:gd name="T35" fmla="*/ 35 h 36"/>
                      <a:gd name="T36" fmla="*/ 89 w 90"/>
                      <a:gd name="T37" fmla="*/ 29 h 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90"/>
                      <a:gd name="T58" fmla="*/ 0 h 36"/>
                      <a:gd name="T59" fmla="*/ 90 w 90"/>
                      <a:gd name="T60" fmla="*/ 36 h 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90" h="36">
                        <a:moveTo>
                          <a:pt x="89" y="29"/>
                        </a:moveTo>
                        <a:lnTo>
                          <a:pt x="89" y="24"/>
                        </a:lnTo>
                        <a:lnTo>
                          <a:pt x="77" y="26"/>
                        </a:lnTo>
                        <a:lnTo>
                          <a:pt x="58" y="22"/>
                        </a:lnTo>
                        <a:lnTo>
                          <a:pt x="47" y="19"/>
                        </a:lnTo>
                        <a:lnTo>
                          <a:pt x="27" y="11"/>
                        </a:lnTo>
                        <a:lnTo>
                          <a:pt x="18" y="10"/>
                        </a:lnTo>
                        <a:lnTo>
                          <a:pt x="9" y="5"/>
                        </a:lnTo>
                        <a:lnTo>
                          <a:pt x="4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6" y="24"/>
                        </a:lnTo>
                        <a:lnTo>
                          <a:pt x="22" y="27"/>
                        </a:lnTo>
                        <a:lnTo>
                          <a:pt x="29" y="27"/>
                        </a:lnTo>
                        <a:lnTo>
                          <a:pt x="39" y="32"/>
                        </a:lnTo>
                        <a:lnTo>
                          <a:pt x="51" y="35"/>
                        </a:lnTo>
                        <a:lnTo>
                          <a:pt x="60" y="35"/>
                        </a:lnTo>
                        <a:lnTo>
                          <a:pt x="73" y="35"/>
                        </a:lnTo>
                        <a:lnTo>
                          <a:pt x="89" y="29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40"/>
                  <p:cNvSpPr>
                    <a:spLocks/>
                  </p:cNvSpPr>
                  <p:nvPr/>
                </p:nvSpPr>
                <p:spPr bwMode="auto">
                  <a:xfrm>
                    <a:off x="5367" y="1513"/>
                    <a:ext cx="31" cy="30"/>
                  </a:xfrm>
                  <a:custGeom>
                    <a:avLst/>
                    <a:gdLst>
                      <a:gd name="T0" fmla="*/ 29 w 31"/>
                      <a:gd name="T1" fmla="*/ 2 h 30"/>
                      <a:gd name="T2" fmla="*/ 27 w 31"/>
                      <a:gd name="T3" fmla="*/ 16 h 30"/>
                      <a:gd name="T4" fmla="*/ 30 w 31"/>
                      <a:gd name="T5" fmla="*/ 19 h 30"/>
                      <a:gd name="T6" fmla="*/ 23 w 31"/>
                      <a:gd name="T7" fmla="*/ 29 h 30"/>
                      <a:gd name="T8" fmla="*/ 13 w 31"/>
                      <a:gd name="T9" fmla="*/ 29 h 30"/>
                      <a:gd name="T10" fmla="*/ 4 w 31"/>
                      <a:gd name="T11" fmla="*/ 24 h 30"/>
                      <a:gd name="T12" fmla="*/ 0 w 31"/>
                      <a:gd name="T13" fmla="*/ 19 h 30"/>
                      <a:gd name="T14" fmla="*/ 2 w 31"/>
                      <a:gd name="T15" fmla="*/ 15 h 30"/>
                      <a:gd name="T16" fmla="*/ 2 w 31"/>
                      <a:gd name="T17" fmla="*/ 0 h 30"/>
                      <a:gd name="T18" fmla="*/ 29 w 31"/>
                      <a:gd name="T19" fmla="*/ 2 h 3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1"/>
                      <a:gd name="T31" fmla="*/ 0 h 30"/>
                      <a:gd name="T32" fmla="*/ 31 w 31"/>
                      <a:gd name="T33" fmla="*/ 30 h 3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1" h="30">
                        <a:moveTo>
                          <a:pt x="29" y="2"/>
                        </a:moveTo>
                        <a:lnTo>
                          <a:pt x="27" y="16"/>
                        </a:lnTo>
                        <a:lnTo>
                          <a:pt x="30" y="19"/>
                        </a:lnTo>
                        <a:lnTo>
                          <a:pt x="23" y="29"/>
                        </a:lnTo>
                        <a:lnTo>
                          <a:pt x="13" y="29"/>
                        </a:lnTo>
                        <a:lnTo>
                          <a:pt x="4" y="24"/>
                        </a:lnTo>
                        <a:lnTo>
                          <a:pt x="0" y="19"/>
                        </a:lnTo>
                        <a:lnTo>
                          <a:pt x="2" y="15"/>
                        </a:lnTo>
                        <a:lnTo>
                          <a:pt x="2" y="0"/>
                        </a:lnTo>
                        <a:lnTo>
                          <a:pt x="29" y="2"/>
                        </a:lnTo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" name="Oval 41"/>
                <p:cNvSpPr>
                  <a:spLocks noChangeArrowheads="1"/>
                </p:cNvSpPr>
                <p:nvPr/>
              </p:nvSpPr>
              <p:spPr bwMode="auto">
                <a:xfrm>
                  <a:off x="5225" y="1515"/>
                  <a:ext cx="103" cy="49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sp>
              <p:nvSpPr>
                <p:cNvPr id="48" name="Rectangle 42"/>
                <p:cNvSpPr>
                  <a:spLocks noChangeArrowheads="1"/>
                </p:cNvSpPr>
                <p:nvPr/>
              </p:nvSpPr>
              <p:spPr bwMode="auto">
                <a:xfrm>
                  <a:off x="5265" y="1408"/>
                  <a:ext cx="23" cy="117"/>
                </a:xfrm>
                <a:prstGeom prst="rect">
                  <a:avLst/>
                </a:prstGeom>
                <a:solidFill>
                  <a:srgbClr val="60606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grpSp>
              <p:nvGrpSpPr>
                <p:cNvPr id="49" name="Group 43"/>
                <p:cNvGrpSpPr>
                  <a:grpSpLocks/>
                </p:cNvGrpSpPr>
                <p:nvPr/>
              </p:nvGrpSpPr>
              <p:grpSpPr bwMode="auto">
                <a:xfrm>
                  <a:off x="5212" y="1359"/>
                  <a:ext cx="146" cy="65"/>
                  <a:chOff x="5212" y="1359"/>
                  <a:chExt cx="146" cy="65"/>
                </a:xfrm>
              </p:grpSpPr>
              <p:sp>
                <p:nvSpPr>
                  <p:cNvPr id="99" name="Freeform 44"/>
                  <p:cNvSpPr>
                    <a:spLocks/>
                  </p:cNvSpPr>
                  <p:nvPr/>
                </p:nvSpPr>
                <p:spPr bwMode="auto">
                  <a:xfrm>
                    <a:off x="5212" y="1359"/>
                    <a:ext cx="146" cy="65"/>
                  </a:xfrm>
                  <a:custGeom>
                    <a:avLst/>
                    <a:gdLst>
                      <a:gd name="T0" fmla="*/ 145 w 146"/>
                      <a:gd name="T1" fmla="*/ 33 h 65"/>
                      <a:gd name="T2" fmla="*/ 143 w 146"/>
                      <a:gd name="T3" fmla="*/ 52 h 65"/>
                      <a:gd name="T4" fmla="*/ 95 w 146"/>
                      <a:gd name="T5" fmla="*/ 64 h 65"/>
                      <a:gd name="T6" fmla="*/ 43 w 146"/>
                      <a:gd name="T7" fmla="*/ 64 h 65"/>
                      <a:gd name="T8" fmla="*/ 2 w 146"/>
                      <a:gd name="T9" fmla="*/ 47 h 65"/>
                      <a:gd name="T10" fmla="*/ 0 w 146"/>
                      <a:gd name="T11" fmla="*/ 1 h 65"/>
                      <a:gd name="T12" fmla="*/ 81 w 146"/>
                      <a:gd name="T13" fmla="*/ 0 h 65"/>
                      <a:gd name="T14" fmla="*/ 145 w 146"/>
                      <a:gd name="T15" fmla="*/ 33 h 6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46"/>
                      <a:gd name="T25" fmla="*/ 0 h 65"/>
                      <a:gd name="T26" fmla="*/ 146 w 146"/>
                      <a:gd name="T27" fmla="*/ 65 h 6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46" h="65">
                        <a:moveTo>
                          <a:pt x="145" y="33"/>
                        </a:moveTo>
                        <a:lnTo>
                          <a:pt x="143" y="52"/>
                        </a:lnTo>
                        <a:lnTo>
                          <a:pt x="95" y="64"/>
                        </a:lnTo>
                        <a:lnTo>
                          <a:pt x="43" y="64"/>
                        </a:lnTo>
                        <a:lnTo>
                          <a:pt x="2" y="47"/>
                        </a:lnTo>
                        <a:lnTo>
                          <a:pt x="0" y="1"/>
                        </a:lnTo>
                        <a:lnTo>
                          <a:pt x="81" y="0"/>
                        </a:lnTo>
                        <a:lnTo>
                          <a:pt x="145" y="33"/>
                        </a:lnTo>
                      </a:path>
                    </a:pathLst>
                  </a:custGeom>
                  <a:solidFill>
                    <a:srgbClr val="40404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45"/>
                  <p:cNvSpPr>
                    <a:spLocks/>
                  </p:cNvSpPr>
                  <p:nvPr/>
                </p:nvSpPr>
                <p:spPr bwMode="auto">
                  <a:xfrm>
                    <a:off x="5215" y="1384"/>
                    <a:ext cx="140" cy="37"/>
                  </a:xfrm>
                  <a:custGeom>
                    <a:avLst/>
                    <a:gdLst>
                      <a:gd name="T0" fmla="*/ 139 w 140"/>
                      <a:gd name="T1" fmla="*/ 11 h 37"/>
                      <a:gd name="T2" fmla="*/ 137 w 140"/>
                      <a:gd name="T3" fmla="*/ 26 h 37"/>
                      <a:gd name="T4" fmla="*/ 94 w 140"/>
                      <a:gd name="T5" fmla="*/ 36 h 37"/>
                      <a:gd name="T6" fmla="*/ 38 w 140"/>
                      <a:gd name="T7" fmla="*/ 36 h 37"/>
                      <a:gd name="T8" fmla="*/ 0 w 140"/>
                      <a:gd name="T9" fmla="*/ 18 h 37"/>
                      <a:gd name="T10" fmla="*/ 0 w 140"/>
                      <a:gd name="T11" fmla="*/ 0 h 37"/>
                      <a:gd name="T12" fmla="*/ 36 w 140"/>
                      <a:gd name="T13" fmla="*/ 18 h 37"/>
                      <a:gd name="T14" fmla="*/ 93 w 140"/>
                      <a:gd name="T15" fmla="*/ 20 h 37"/>
                      <a:gd name="T16" fmla="*/ 139 w 140"/>
                      <a:gd name="T17" fmla="*/ 11 h 3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0"/>
                      <a:gd name="T28" fmla="*/ 0 h 37"/>
                      <a:gd name="T29" fmla="*/ 140 w 140"/>
                      <a:gd name="T30" fmla="*/ 37 h 3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0" h="37">
                        <a:moveTo>
                          <a:pt x="139" y="11"/>
                        </a:moveTo>
                        <a:lnTo>
                          <a:pt x="137" y="26"/>
                        </a:lnTo>
                        <a:lnTo>
                          <a:pt x="94" y="36"/>
                        </a:lnTo>
                        <a:lnTo>
                          <a:pt x="38" y="36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36" y="18"/>
                        </a:lnTo>
                        <a:lnTo>
                          <a:pt x="93" y="20"/>
                        </a:lnTo>
                        <a:lnTo>
                          <a:pt x="139" y="11"/>
                        </a:lnTo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0" name="Freeform 46"/>
                <p:cNvSpPr>
                  <a:spLocks/>
                </p:cNvSpPr>
                <p:nvPr/>
              </p:nvSpPr>
              <p:spPr bwMode="auto">
                <a:xfrm>
                  <a:off x="5207" y="1291"/>
                  <a:ext cx="199" cy="234"/>
                </a:xfrm>
                <a:custGeom>
                  <a:avLst/>
                  <a:gdLst>
                    <a:gd name="T0" fmla="*/ 197 w 199"/>
                    <a:gd name="T1" fmla="*/ 131 h 234"/>
                    <a:gd name="T2" fmla="*/ 196 w 199"/>
                    <a:gd name="T3" fmla="*/ 107 h 234"/>
                    <a:gd name="T4" fmla="*/ 196 w 199"/>
                    <a:gd name="T5" fmla="*/ 82 h 234"/>
                    <a:gd name="T6" fmla="*/ 195 w 199"/>
                    <a:gd name="T7" fmla="*/ 63 h 234"/>
                    <a:gd name="T8" fmla="*/ 187 w 199"/>
                    <a:gd name="T9" fmla="*/ 52 h 234"/>
                    <a:gd name="T10" fmla="*/ 177 w 199"/>
                    <a:gd name="T11" fmla="*/ 46 h 234"/>
                    <a:gd name="T12" fmla="*/ 153 w 199"/>
                    <a:gd name="T13" fmla="*/ 34 h 234"/>
                    <a:gd name="T14" fmla="*/ 119 w 199"/>
                    <a:gd name="T15" fmla="*/ 24 h 234"/>
                    <a:gd name="T16" fmla="*/ 112 w 199"/>
                    <a:gd name="T17" fmla="*/ 23 h 234"/>
                    <a:gd name="T18" fmla="*/ 107 w 199"/>
                    <a:gd name="T19" fmla="*/ 24 h 234"/>
                    <a:gd name="T20" fmla="*/ 106 w 199"/>
                    <a:gd name="T21" fmla="*/ 22 h 234"/>
                    <a:gd name="T22" fmla="*/ 104 w 199"/>
                    <a:gd name="T23" fmla="*/ 19 h 234"/>
                    <a:gd name="T24" fmla="*/ 102 w 199"/>
                    <a:gd name="T25" fmla="*/ 20 h 234"/>
                    <a:gd name="T26" fmla="*/ 99 w 199"/>
                    <a:gd name="T27" fmla="*/ 20 h 234"/>
                    <a:gd name="T28" fmla="*/ 98 w 199"/>
                    <a:gd name="T29" fmla="*/ 16 h 234"/>
                    <a:gd name="T30" fmla="*/ 95 w 199"/>
                    <a:gd name="T31" fmla="*/ 14 h 234"/>
                    <a:gd name="T32" fmla="*/ 92 w 199"/>
                    <a:gd name="T33" fmla="*/ 13 h 234"/>
                    <a:gd name="T34" fmla="*/ 89 w 199"/>
                    <a:gd name="T35" fmla="*/ 13 h 234"/>
                    <a:gd name="T36" fmla="*/ 90 w 199"/>
                    <a:gd name="T37" fmla="*/ 9 h 234"/>
                    <a:gd name="T38" fmla="*/ 85 w 199"/>
                    <a:gd name="T39" fmla="*/ 0 h 234"/>
                    <a:gd name="T40" fmla="*/ 4 w 199"/>
                    <a:gd name="T41" fmla="*/ 2 h 234"/>
                    <a:gd name="T42" fmla="*/ 5 w 199"/>
                    <a:gd name="T43" fmla="*/ 13 h 234"/>
                    <a:gd name="T44" fmla="*/ 4 w 199"/>
                    <a:gd name="T45" fmla="*/ 22 h 234"/>
                    <a:gd name="T46" fmla="*/ 2 w 199"/>
                    <a:gd name="T47" fmla="*/ 29 h 234"/>
                    <a:gd name="T48" fmla="*/ 1 w 199"/>
                    <a:gd name="T49" fmla="*/ 37 h 234"/>
                    <a:gd name="T50" fmla="*/ 0 w 199"/>
                    <a:gd name="T51" fmla="*/ 50 h 234"/>
                    <a:gd name="T52" fmla="*/ 1 w 199"/>
                    <a:gd name="T53" fmla="*/ 58 h 234"/>
                    <a:gd name="T54" fmla="*/ 4 w 199"/>
                    <a:gd name="T55" fmla="*/ 66 h 234"/>
                    <a:gd name="T56" fmla="*/ 6 w 199"/>
                    <a:gd name="T57" fmla="*/ 72 h 234"/>
                    <a:gd name="T58" fmla="*/ 10 w 199"/>
                    <a:gd name="T59" fmla="*/ 74 h 234"/>
                    <a:gd name="T60" fmla="*/ 16 w 199"/>
                    <a:gd name="T61" fmla="*/ 77 h 234"/>
                    <a:gd name="T62" fmla="*/ 24 w 199"/>
                    <a:gd name="T63" fmla="*/ 80 h 234"/>
                    <a:gd name="T64" fmla="*/ 27 w 199"/>
                    <a:gd name="T65" fmla="*/ 85 h 234"/>
                    <a:gd name="T66" fmla="*/ 31 w 199"/>
                    <a:gd name="T67" fmla="*/ 89 h 234"/>
                    <a:gd name="T68" fmla="*/ 38 w 199"/>
                    <a:gd name="T69" fmla="*/ 93 h 234"/>
                    <a:gd name="T70" fmla="*/ 46 w 199"/>
                    <a:gd name="T71" fmla="*/ 97 h 234"/>
                    <a:gd name="T72" fmla="*/ 58 w 199"/>
                    <a:gd name="T73" fmla="*/ 98 h 234"/>
                    <a:gd name="T74" fmla="*/ 68 w 199"/>
                    <a:gd name="T75" fmla="*/ 98 h 234"/>
                    <a:gd name="T76" fmla="*/ 76 w 199"/>
                    <a:gd name="T77" fmla="*/ 97 h 234"/>
                    <a:gd name="T78" fmla="*/ 83 w 199"/>
                    <a:gd name="T79" fmla="*/ 97 h 234"/>
                    <a:gd name="T80" fmla="*/ 89 w 199"/>
                    <a:gd name="T81" fmla="*/ 100 h 234"/>
                    <a:gd name="T82" fmla="*/ 99 w 199"/>
                    <a:gd name="T83" fmla="*/ 99 h 234"/>
                    <a:gd name="T84" fmla="*/ 141 w 199"/>
                    <a:gd name="T85" fmla="*/ 107 h 234"/>
                    <a:gd name="T86" fmla="*/ 153 w 199"/>
                    <a:gd name="T87" fmla="*/ 108 h 234"/>
                    <a:gd name="T88" fmla="*/ 148 w 199"/>
                    <a:gd name="T89" fmla="*/ 139 h 234"/>
                    <a:gd name="T90" fmla="*/ 148 w 199"/>
                    <a:gd name="T91" fmla="*/ 156 h 234"/>
                    <a:gd name="T92" fmla="*/ 150 w 199"/>
                    <a:gd name="T93" fmla="*/ 177 h 234"/>
                    <a:gd name="T94" fmla="*/ 153 w 199"/>
                    <a:gd name="T95" fmla="*/ 201 h 234"/>
                    <a:gd name="T96" fmla="*/ 153 w 199"/>
                    <a:gd name="T97" fmla="*/ 226 h 234"/>
                    <a:gd name="T98" fmla="*/ 163 w 199"/>
                    <a:gd name="T99" fmla="*/ 229 h 234"/>
                    <a:gd name="T100" fmla="*/ 175 w 199"/>
                    <a:gd name="T101" fmla="*/ 231 h 234"/>
                    <a:gd name="T102" fmla="*/ 186 w 199"/>
                    <a:gd name="T103" fmla="*/ 233 h 234"/>
                    <a:gd name="T104" fmla="*/ 198 w 199"/>
                    <a:gd name="T105" fmla="*/ 231 h 234"/>
                    <a:gd name="T106" fmla="*/ 197 w 199"/>
                    <a:gd name="T107" fmla="*/ 208 h 234"/>
                    <a:gd name="T108" fmla="*/ 197 w 199"/>
                    <a:gd name="T109" fmla="*/ 170 h 234"/>
                    <a:gd name="T110" fmla="*/ 197 w 199"/>
                    <a:gd name="T111" fmla="*/ 136 h 234"/>
                    <a:gd name="T112" fmla="*/ 197 w 199"/>
                    <a:gd name="T113" fmla="*/ 131 h 234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99"/>
                    <a:gd name="T172" fmla="*/ 0 h 234"/>
                    <a:gd name="T173" fmla="*/ 199 w 199"/>
                    <a:gd name="T174" fmla="*/ 234 h 234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99" h="234">
                      <a:moveTo>
                        <a:pt x="197" y="131"/>
                      </a:moveTo>
                      <a:lnTo>
                        <a:pt x="196" y="107"/>
                      </a:lnTo>
                      <a:lnTo>
                        <a:pt x="196" y="82"/>
                      </a:lnTo>
                      <a:lnTo>
                        <a:pt x="195" y="63"/>
                      </a:lnTo>
                      <a:lnTo>
                        <a:pt x="187" y="52"/>
                      </a:lnTo>
                      <a:lnTo>
                        <a:pt x="177" y="46"/>
                      </a:lnTo>
                      <a:lnTo>
                        <a:pt x="153" y="34"/>
                      </a:lnTo>
                      <a:lnTo>
                        <a:pt x="119" y="24"/>
                      </a:lnTo>
                      <a:lnTo>
                        <a:pt x="112" y="23"/>
                      </a:lnTo>
                      <a:lnTo>
                        <a:pt x="107" y="24"/>
                      </a:lnTo>
                      <a:lnTo>
                        <a:pt x="106" y="22"/>
                      </a:lnTo>
                      <a:lnTo>
                        <a:pt x="104" y="19"/>
                      </a:lnTo>
                      <a:lnTo>
                        <a:pt x="102" y="20"/>
                      </a:lnTo>
                      <a:lnTo>
                        <a:pt x="99" y="20"/>
                      </a:lnTo>
                      <a:lnTo>
                        <a:pt x="98" y="16"/>
                      </a:lnTo>
                      <a:lnTo>
                        <a:pt x="95" y="14"/>
                      </a:lnTo>
                      <a:lnTo>
                        <a:pt x="92" y="13"/>
                      </a:lnTo>
                      <a:lnTo>
                        <a:pt x="89" y="13"/>
                      </a:lnTo>
                      <a:lnTo>
                        <a:pt x="90" y="9"/>
                      </a:lnTo>
                      <a:lnTo>
                        <a:pt x="85" y="0"/>
                      </a:lnTo>
                      <a:lnTo>
                        <a:pt x="4" y="2"/>
                      </a:lnTo>
                      <a:lnTo>
                        <a:pt x="5" y="13"/>
                      </a:lnTo>
                      <a:lnTo>
                        <a:pt x="4" y="22"/>
                      </a:lnTo>
                      <a:lnTo>
                        <a:pt x="2" y="29"/>
                      </a:lnTo>
                      <a:lnTo>
                        <a:pt x="1" y="37"/>
                      </a:lnTo>
                      <a:lnTo>
                        <a:pt x="0" y="50"/>
                      </a:lnTo>
                      <a:lnTo>
                        <a:pt x="1" y="58"/>
                      </a:lnTo>
                      <a:lnTo>
                        <a:pt x="4" y="66"/>
                      </a:lnTo>
                      <a:lnTo>
                        <a:pt x="6" y="72"/>
                      </a:lnTo>
                      <a:lnTo>
                        <a:pt x="10" y="74"/>
                      </a:lnTo>
                      <a:lnTo>
                        <a:pt x="16" y="77"/>
                      </a:lnTo>
                      <a:lnTo>
                        <a:pt x="24" y="80"/>
                      </a:lnTo>
                      <a:lnTo>
                        <a:pt x="27" y="85"/>
                      </a:lnTo>
                      <a:lnTo>
                        <a:pt x="31" y="89"/>
                      </a:lnTo>
                      <a:lnTo>
                        <a:pt x="38" y="93"/>
                      </a:lnTo>
                      <a:lnTo>
                        <a:pt x="46" y="97"/>
                      </a:lnTo>
                      <a:lnTo>
                        <a:pt x="58" y="98"/>
                      </a:lnTo>
                      <a:lnTo>
                        <a:pt x="68" y="98"/>
                      </a:lnTo>
                      <a:lnTo>
                        <a:pt x="76" y="97"/>
                      </a:lnTo>
                      <a:lnTo>
                        <a:pt x="83" y="97"/>
                      </a:lnTo>
                      <a:lnTo>
                        <a:pt x="89" y="100"/>
                      </a:lnTo>
                      <a:lnTo>
                        <a:pt x="99" y="99"/>
                      </a:lnTo>
                      <a:lnTo>
                        <a:pt x="141" y="107"/>
                      </a:lnTo>
                      <a:lnTo>
                        <a:pt x="153" y="108"/>
                      </a:lnTo>
                      <a:lnTo>
                        <a:pt x="148" y="139"/>
                      </a:lnTo>
                      <a:lnTo>
                        <a:pt x="148" y="156"/>
                      </a:lnTo>
                      <a:lnTo>
                        <a:pt x="150" y="177"/>
                      </a:lnTo>
                      <a:lnTo>
                        <a:pt x="153" y="201"/>
                      </a:lnTo>
                      <a:lnTo>
                        <a:pt x="153" y="226"/>
                      </a:lnTo>
                      <a:lnTo>
                        <a:pt x="163" y="229"/>
                      </a:lnTo>
                      <a:lnTo>
                        <a:pt x="175" y="231"/>
                      </a:lnTo>
                      <a:lnTo>
                        <a:pt x="186" y="233"/>
                      </a:lnTo>
                      <a:lnTo>
                        <a:pt x="198" y="231"/>
                      </a:lnTo>
                      <a:lnTo>
                        <a:pt x="197" y="208"/>
                      </a:lnTo>
                      <a:lnTo>
                        <a:pt x="197" y="170"/>
                      </a:lnTo>
                      <a:lnTo>
                        <a:pt x="197" y="136"/>
                      </a:lnTo>
                      <a:lnTo>
                        <a:pt x="197" y="131"/>
                      </a:lnTo>
                    </a:path>
                  </a:pathLst>
                </a:custGeom>
                <a:solidFill>
                  <a:srgbClr val="60606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47"/>
                <p:cNvSpPr>
                  <a:spLocks/>
                </p:cNvSpPr>
                <p:nvPr/>
              </p:nvSpPr>
              <p:spPr bwMode="auto">
                <a:xfrm>
                  <a:off x="5210" y="1301"/>
                  <a:ext cx="195" cy="221"/>
                </a:xfrm>
                <a:custGeom>
                  <a:avLst/>
                  <a:gdLst>
                    <a:gd name="T0" fmla="*/ 6 w 195"/>
                    <a:gd name="T1" fmla="*/ 11 h 221"/>
                    <a:gd name="T2" fmla="*/ 1 w 195"/>
                    <a:gd name="T3" fmla="*/ 23 h 221"/>
                    <a:gd name="T4" fmla="*/ 4 w 195"/>
                    <a:gd name="T5" fmla="*/ 61 h 221"/>
                    <a:gd name="T6" fmla="*/ 15 w 195"/>
                    <a:gd name="T7" fmla="*/ 61 h 221"/>
                    <a:gd name="T8" fmla="*/ 27 w 195"/>
                    <a:gd name="T9" fmla="*/ 74 h 221"/>
                    <a:gd name="T10" fmla="*/ 55 w 195"/>
                    <a:gd name="T11" fmla="*/ 84 h 221"/>
                    <a:gd name="T12" fmla="*/ 81 w 195"/>
                    <a:gd name="T13" fmla="*/ 84 h 221"/>
                    <a:gd name="T14" fmla="*/ 71 w 195"/>
                    <a:gd name="T15" fmla="*/ 70 h 221"/>
                    <a:gd name="T16" fmla="*/ 84 w 195"/>
                    <a:gd name="T17" fmla="*/ 83 h 221"/>
                    <a:gd name="T18" fmla="*/ 97 w 195"/>
                    <a:gd name="T19" fmla="*/ 86 h 221"/>
                    <a:gd name="T20" fmla="*/ 88 w 195"/>
                    <a:gd name="T21" fmla="*/ 77 h 221"/>
                    <a:gd name="T22" fmla="*/ 102 w 195"/>
                    <a:gd name="T23" fmla="*/ 87 h 221"/>
                    <a:gd name="T24" fmla="*/ 146 w 195"/>
                    <a:gd name="T25" fmla="*/ 95 h 221"/>
                    <a:gd name="T26" fmla="*/ 148 w 195"/>
                    <a:gd name="T27" fmla="*/ 138 h 221"/>
                    <a:gd name="T28" fmla="*/ 152 w 195"/>
                    <a:gd name="T29" fmla="*/ 213 h 221"/>
                    <a:gd name="T30" fmla="*/ 179 w 195"/>
                    <a:gd name="T31" fmla="*/ 220 h 221"/>
                    <a:gd name="T32" fmla="*/ 193 w 195"/>
                    <a:gd name="T33" fmla="*/ 165 h 221"/>
                    <a:gd name="T34" fmla="*/ 191 w 195"/>
                    <a:gd name="T35" fmla="*/ 96 h 221"/>
                    <a:gd name="T36" fmla="*/ 191 w 195"/>
                    <a:gd name="T37" fmla="*/ 63 h 221"/>
                    <a:gd name="T38" fmla="*/ 178 w 195"/>
                    <a:gd name="T39" fmla="*/ 43 h 221"/>
                    <a:gd name="T40" fmla="*/ 139 w 195"/>
                    <a:gd name="T41" fmla="*/ 25 h 221"/>
                    <a:gd name="T42" fmla="*/ 106 w 195"/>
                    <a:gd name="T43" fmla="*/ 16 h 221"/>
                    <a:gd name="T44" fmla="*/ 86 w 195"/>
                    <a:gd name="T45" fmla="*/ 34 h 221"/>
                    <a:gd name="T46" fmla="*/ 100 w 195"/>
                    <a:gd name="T47" fmla="*/ 22 h 221"/>
                    <a:gd name="T48" fmla="*/ 102 w 195"/>
                    <a:gd name="T49" fmla="*/ 13 h 221"/>
                    <a:gd name="T50" fmla="*/ 95 w 195"/>
                    <a:gd name="T51" fmla="*/ 16 h 221"/>
                    <a:gd name="T52" fmla="*/ 86 w 195"/>
                    <a:gd name="T53" fmla="*/ 23 h 221"/>
                    <a:gd name="T54" fmla="*/ 95 w 195"/>
                    <a:gd name="T55" fmla="*/ 11 h 221"/>
                    <a:gd name="T56" fmla="*/ 88 w 195"/>
                    <a:gd name="T57" fmla="*/ 6 h 221"/>
                    <a:gd name="T58" fmla="*/ 75 w 195"/>
                    <a:gd name="T59" fmla="*/ 19 h 221"/>
                    <a:gd name="T60" fmla="*/ 84 w 195"/>
                    <a:gd name="T61" fmla="*/ 3 h 221"/>
                    <a:gd name="T62" fmla="*/ 78 w 195"/>
                    <a:gd name="T63" fmla="*/ 1 h 221"/>
                    <a:gd name="T64" fmla="*/ 68 w 195"/>
                    <a:gd name="T65" fmla="*/ 10 h 221"/>
                    <a:gd name="T66" fmla="*/ 50 w 195"/>
                    <a:gd name="T67" fmla="*/ 7 h 221"/>
                    <a:gd name="T68" fmla="*/ 45 w 195"/>
                    <a:gd name="T69" fmla="*/ 11 h 221"/>
                    <a:gd name="T70" fmla="*/ 27 w 195"/>
                    <a:gd name="T71" fmla="*/ 15 h 221"/>
                    <a:gd name="T72" fmla="*/ 24 w 195"/>
                    <a:gd name="T73" fmla="*/ 7 h 221"/>
                    <a:gd name="T74" fmla="*/ 17 w 195"/>
                    <a:gd name="T75" fmla="*/ 15 h 221"/>
                    <a:gd name="T76" fmla="*/ 9 w 195"/>
                    <a:gd name="T77" fmla="*/ 7 h 22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95"/>
                    <a:gd name="T118" fmla="*/ 0 h 221"/>
                    <a:gd name="T119" fmla="*/ 195 w 195"/>
                    <a:gd name="T120" fmla="*/ 221 h 22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95" h="221">
                      <a:moveTo>
                        <a:pt x="6" y="3"/>
                      </a:moveTo>
                      <a:lnTo>
                        <a:pt x="6" y="11"/>
                      </a:lnTo>
                      <a:lnTo>
                        <a:pt x="3" y="7"/>
                      </a:lnTo>
                      <a:lnTo>
                        <a:pt x="1" y="23"/>
                      </a:lnTo>
                      <a:lnTo>
                        <a:pt x="0" y="42"/>
                      </a:lnTo>
                      <a:lnTo>
                        <a:pt x="4" y="61"/>
                      </a:lnTo>
                      <a:lnTo>
                        <a:pt x="17" y="65"/>
                      </a:lnTo>
                      <a:lnTo>
                        <a:pt x="15" y="61"/>
                      </a:lnTo>
                      <a:lnTo>
                        <a:pt x="22" y="67"/>
                      </a:lnTo>
                      <a:lnTo>
                        <a:pt x="27" y="74"/>
                      </a:lnTo>
                      <a:lnTo>
                        <a:pt x="40" y="81"/>
                      </a:lnTo>
                      <a:lnTo>
                        <a:pt x="55" y="84"/>
                      </a:lnTo>
                      <a:lnTo>
                        <a:pt x="73" y="84"/>
                      </a:lnTo>
                      <a:lnTo>
                        <a:pt x="81" y="84"/>
                      </a:lnTo>
                      <a:lnTo>
                        <a:pt x="75" y="80"/>
                      </a:lnTo>
                      <a:lnTo>
                        <a:pt x="71" y="70"/>
                      </a:lnTo>
                      <a:lnTo>
                        <a:pt x="77" y="78"/>
                      </a:lnTo>
                      <a:lnTo>
                        <a:pt x="84" y="83"/>
                      </a:lnTo>
                      <a:lnTo>
                        <a:pt x="90" y="87"/>
                      </a:lnTo>
                      <a:lnTo>
                        <a:pt x="97" y="86"/>
                      </a:lnTo>
                      <a:lnTo>
                        <a:pt x="93" y="82"/>
                      </a:lnTo>
                      <a:lnTo>
                        <a:pt x="88" y="77"/>
                      </a:lnTo>
                      <a:lnTo>
                        <a:pt x="95" y="81"/>
                      </a:lnTo>
                      <a:lnTo>
                        <a:pt x="102" y="87"/>
                      </a:lnTo>
                      <a:lnTo>
                        <a:pt x="124" y="90"/>
                      </a:lnTo>
                      <a:lnTo>
                        <a:pt x="146" y="95"/>
                      </a:lnTo>
                      <a:lnTo>
                        <a:pt x="153" y="97"/>
                      </a:lnTo>
                      <a:lnTo>
                        <a:pt x="148" y="138"/>
                      </a:lnTo>
                      <a:lnTo>
                        <a:pt x="152" y="176"/>
                      </a:lnTo>
                      <a:lnTo>
                        <a:pt x="152" y="213"/>
                      </a:lnTo>
                      <a:lnTo>
                        <a:pt x="166" y="217"/>
                      </a:lnTo>
                      <a:lnTo>
                        <a:pt x="179" y="220"/>
                      </a:lnTo>
                      <a:lnTo>
                        <a:pt x="194" y="219"/>
                      </a:lnTo>
                      <a:lnTo>
                        <a:pt x="193" y="165"/>
                      </a:lnTo>
                      <a:lnTo>
                        <a:pt x="193" y="121"/>
                      </a:lnTo>
                      <a:lnTo>
                        <a:pt x="191" y="96"/>
                      </a:lnTo>
                      <a:lnTo>
                        <a:pt x="193" y="81"/>
                      </a:lnTo>
                      <a:lnTo>
                        <a:pt x="191" y="63"/>
                      </a:lnTo>
                      <a:lnTo>
                        <a:pt x="189" y="52"/>
                      </a:lnTo>
                      <a:lnTo>
                        <a:pt x="178" y="43"/>
                      </a:lnTo>
                      <a:lnTo>
                        <a:pt x="165" y="35"/>
                      </a:lnTo>
                      <a:lnTo>
                        <a:pt x="139" y="25"/>
                      </a:lnTo>
                      <a:lnTo>
                        <a:pt x="118" y="17"/>
                      </a:lnTo>
                      <a:lnTo>
                        <a:pt x="106" y="16"/>
                      </a:lnTo>
                      <a:lnTo>
                        <a:pt x="101" y="25"/>
                      </a:lnTo>
                      <a:lnTo>
                        <a:pt x="86" y="34"/>
                      </a:lnTo>
                      <a:lnTo>
                        <a:pt x="95" y="26"/>
                      </a:lnTo>
                      <a:lnTo>
                        <a:pt x="100" y="22"/>
                      </a:lnTo>
                      <a:lnTo>
                        <a:pt x="102" y="15"/>
                      </a:lnTo>
                      <a:lnTo>
                        <a:pt x="102" y="13"/>
                      </a:lnTo>
                      <a:lnTo>
                        <a:pt x="98" y="13"/>
                      </a:lnTo>
                      <a:lnTo>
                        <a:pt x="95" y="16"/>
                      </a:lnTo>
                      <a:lnTo>
                        <a:pt x="93" y="19"/>
                      </a:lnTo>
                      <a:lnTo>
                        <a:pt x="86" y="23"/>
                      </a:lnTo>
                      <a:lnTo>
                        <a:pt x="92" y="16"/>
                      </a:lnTo>
                      <a:lnTo>
                        <a:pt x="95" y="11"/>
                      </a:lnTo>
                      <a:lnTo>
                        <a:pt x="93" y="7"/>
                      </a:lnTo>
                      <a:lnTo>
                        <a:pt x="88" y="6"/>
                      </a:lnTo>
                      <a:lnTo>
                        <a:pt x="81" y="13"/>
                      </a:lnTo>
                      <a:lnTo>
                        <a:pt x="75" y="19"/>
                      </a:lnTo>
                      <a:lnTo>
                        <a:pt x="82" y="7"/>
                      </a:lnTo>
                      <a:lnTo>
                        <a:pt x="84" y="3"/>
                      </a:lnTo>
                      <a:lnTo>
                        <a:pt x="84" y="0"/>
                      </a:lnTo>
                      <a:lnTo>
                        <a:pt x="78" y="1"/>
                      </a:lnTo>
                      <a:lnTo>
                        <a:pt x="73" y="7"/>
                      </a:lnTo>
                      <a:lnTo>
                        <a:pt x="68" y="10"/>
                      </a:lnTo>
                      <a:lnTo>
                        <a:pt x="50" y="12"/>
                      </a:lnTo>
                      <a:lnTo>
                        <a:pt x="50" y="7"/>
                      </a:lnTo>
                      <a:lnTo>
                        <a:pt x="45" y="4"/>
                      </a:lnTo>
                      <a:lnTo>
                        <a:pt x="45" y="11"/>
                      </a:lnTo>
                      <a:lnTo>
                        <a:pt x="39" y="13"/>
                      </a:lnTo>
                      <a:lnTo>
                        <a:pt x="27" y="15"/>
                      </a:lnTo>
                      <a:lnTo>
                        <a:pt x="28" y="7"/>
                      </a:lnTo>
                      <a:lnTo>
                        <a:pt x="24" y="7"/>
                      </a:lnTo>
                      <a:lnTo>
                        <a:pt x="23" y="15"/>
                      </a:lnTo>
                      <a:lnTo>
                        <a:pt x="17" y="15"/>
                      </a:lnTo>
                      <a:lnTo>
                        <a:pt x="9" y="13"/>
                      </a:lnTo>
                      <a:lnTo>
                        <a:pt x="9" y="7"/>
                      </a:lnTo>
                      <a:lnTo>
                        <a:pt x="6" y="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48"/>
                <p:cNvSpPr>
                  <a:spLocks/>
                </p:cNvSpPr>
                <p:nvPr/>
              </p:nvSpPr>
              <p:spPr bwMode="auto">
                <a:xfrm>
                  <a:off x="5236" y="1338"/>
                  <a:ext cx="28" cy="17"/>
                </a:xfrm>
                <a:custGeom>
                  <a:avLst/>
                  <a:gdLst>
                    <a:gd name="T0" fmla="*/ 0 w 28"/>
                    <a:gd name="T1" fmla="*/ 0 h 17"/>
                    <a:gd name="T2" fmla="*/ 12 w 28"/>
                    <a:gd name="T3" fmla="*/ 16 h 17"/>
                    <a:gd name="T4" fmla="*/ 27 w 28"/>
                    <a:gd name="T5" fmla="*/ 11 h 17"/>
                    <a:gd name="T6" fmla="*/ 0 w 2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"/>
                    <a:gd name="T13" fmla="*/ 0 h 17"/>
                    <a:gd name="T14" fmla="*/ 28 w 2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" h="17">
                      <a:moveTo>
                        <a:pt x="0" y="0"/>
                      </a:moveTo>
                      <a:lnTo>
                        <a:pt x="12" y="16"/>
                      </a:lnTo>
                      <a:lnTo>
                        <a:pt x="27" y="1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49"/>
                <p:cNvSpPr>
                  <a:spLocks/>
                </p:cNvSpPr>
                <p:nvPr/>
              </p:nvSpPr>
              <p:spPr bwMode="auto">
                <a:xfrm>
                  <a:off x="5211" y="1328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4 w 17"/>
                    <a:gd name="T3" fmla="*/ 10 h 17"/>
                    <a:gd name="T4" fmla="*/ 16 w 17"/>
                    <a:gd name="T5" fmla="*/ 14 h 17"/>
                    <a:gd name="T6" fmla="*/ 4 w 17"/>
                    <a:gd name="T7" fmla="*/ 16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4" y="10"/>
                      </a:lnTo>
                      <a:lnTo>
                        <a:pt x="16" y="14"/>
                      </a:lnTo>
                      <a:lnTo>
                        <a:pt x="4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50"/>
                <p:cNvSpPr>
                  <a:spLocks/>
                </p:cNvSpPr>
                <p:nvPr/>
              </p:nvSpPr>
              <p:spPr bwMode="auto">
                <a:xfrm>
                  <a:off x="5277" y="1323"/>
                  <a:ext cx="26" cy="18"/>
                </a:xfrm>
                <a:custGeom>
                  <a:avLst/>
                  <a:gdLst>
                    <a:gd name="T0" fmla="*/ 0 w 26"/>
                    <a:gd name="T1" fmla="*/ 0 h 18"/>
                    <a:gd name="T2" fmla="*/ 11 w 26"/>
                    <a:gd name="T3" fmla="*/ 1 h 18"/>
                    <a:gd name="T4" fmla="*/ 13 w 26"/>
                    <a:gd name="T5" fmla="*/ 3 h 18"/>
                    <a:gd name="T6" fmla="*/ 13 w 26"/>
                    <a:gd name="T7" fmla="*/ 8 h 18"/>
                    <a:gd name="T8" fmla="*/ 14 w 26"/>
                    <a:gd name="T9" fmla="*/ 14 h 18"/>
                    <a:gd name="T10" fmla="*/ 25 w 26"/>
                    <a:gd name="T11" fmla="*/ 17 h 18"/>
                    <a:gd name="T12" fmla="*/ 12 w 26"/>
                    <a:gd name="T13" fmla="*/ 16 h 18"/>
                    <a:gd name="T14" fmla="*/ 10 w 26"/>
                    <a:gd name="T15" fmla="*/ 5 h 18"/>
                    <a:gd name="T16" fmla="*/ 0 w 26"/>
                    <a:gd name="T17" fmla="*/ 0 h 1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6"/>
                    <a:gd name="T28" fmla="*/ 0 h 18"/>
                    <a:gd name="T29" fmla="*/ 26 w 26"/>
                    <a:gd name="T30" fmla="*/ 18 h 1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6" h="18">
                      <a:moveTo>
                        <a:pt x="0" y="0"/>
                      </a:moveTo>
                      <a:lnTo>
                        <a:pt x="11" y="1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14"/>
                      </a:lnTo>
                      <a:lnTo>
                        <a:pt x="25" y="17"/>
                      </a:lnTo>
                      <a:lnTo>
                        <a:pt x="12" y="16"/>
                      </a:lnTo>
                      <a:lnTo>
                        <a:pt x="10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51"/>
                <p:cNvSpPr>
                  <a:spLocks/>
                </p:cNvSpPr>
                <p:nvPr/>
              </p:nvSpPr>
              <p:spPr bwMode="auto">
                <a:xfrm>
                  <a:off x="5303" y="1361"/>
                  <a:ext cx="80" cy="27"/>
                </a:xfrm>
                <a:custGeom>
                  <a:avLst/>
                  <a:gdLst>
                    <a:gd name="T0" fmla="*/ 0 w 80"/>
                    <a:gd name="T1" fmla="*/ 0 h 27"/>
                    <a:gd name="T2" fmla="*/ 19 w 80"/>
                    <a:gd name="T3" fmla="*/ 1 h 27"/>
                    <a:gd name="T4" fmla="*/ 40 w 80"/>
                    <a:gd name="T5" fmla="*/ 8 h 27"/>
                    <a:gd name="T6" fmla="*/ 56 w 80"/>
                    <a:gd name="T7" fmla="*/ 8 h 27"/>
                    <a:gd name="T8" fmla="*/ 68 w 80"/>
                    <a:gd name="T9" fmla="*/ 12 h 27"/>
                    <a:gd name="T10" fmla="*/ 73 w 80"/>
                    <a:gd name="T11" fmla="*/ 21 h 27"/>
                    <a:gd name="T12" fmla="*/ 79 w 80"/>
                    <a:gd name="T13" fmla="*/ 26 h 27"/>
                    <a:gd name="T14" fmla="*/ 73 w 80"/>
                    <a:gd name="T15" fmla="*/ 24 h 27"/>
                    <a:gd name="T16" fmla="*/ 68 w 80"/>
                    <a:gd name="T17" fmla="*/ 14 h 27"/>
                    <a:gd name="T18" fmla="*/ 50 w 80"/>
                    <a:gd name="T19" fmla="*/ 10 h 27"/>
                    <a:gd name="T20" fmla="*/ 40 w 80"/>
                    <a:gd name="T21" fmla="*/ 10 h 27"/>
                    <a:gd name="T22" fmla="*/ 32 w 80"/>
                    <a:gd name="T23" fmla="*/ 8 h 27"/>
                    <a:gd name="T24" fmla="*/ 19 w 80"/>
                    <a:gd name="T25" fmla="*/ 3 h 27"/>
                    <a:gd name="T26" fmla="*/ 0 w 80"/>
                    <a:gd name="T27" fmla="*/ 0 h 2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0"/>
                    <a:gd name="T43" fmla="*/ 0 h 27"/>
                    <a:gd name="T44" fmla="*/ 80 w 80"/>
                    <a:gd name="T45" fmla="*/ 27 h 2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0" h="27">
                      <a:moveTo>
                        <a:pt x="0" y="0"/>
                      </a:moveTo>
                      <a:lnTo>
                        <a:pt x="19" y="1"/>
                      </a:lnTo>
                      <a:lnTo>
                        <a:pt x="40" y="8"/>
                      </a:lnTo>
                      <a:lnTo>
                        <a:pt x="56" y="8"/>
                      </a:lnTo>
                      <a:lnTo>
                        <a:pt x="68" y="12"/>
                      </a:lnTo>
                      <a:lnTo>
                        <a:pt x="73" y="21"/>
                      </a:lnTo>
                      <a:lnTo>
                        <a:pt x="79" y="26"/>
                      </a:lnTo>
                      <a:lnTo>
                        <a:pt x="73" y="24"/>
                      </a:lnTo>
                      <a:lnTo>
                        <a:pt x="68" y="14"/>
                      </a:lnTo>
                      <a:lnTo>
                        <a:pt x="50" y="10"/>
                      </a:lnTo>
                      <a:lnTo>
                        <a:pt x="40" y="10"/>
                      </a:lnTo>
                      <a:lnTo>
                        <a:pt x="32" y="8"/>
                      </a:lnTo>
                      <a:lnTo>
                        <a:pt x="19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52"/>
                <p:cNvSpPr>
                  <a:spLocks/>
                </p:cNvSpPr>
                <p:nvPr/>
              </p:nvSpPr>
              <p:spPr bwMode="auto">
                <a:xfrm>
                  <a:off x="5222" y="1021"/>
                  <a:ext cx="71" cy="98"/>
                </a:xfrm>
                <a:custGeom>
                  <a:avLst/>
                  <a:gdLst>
                    <a:gd name="T0" fmla="*/ 46 w 71"/>
                    <a:gd name="T1" fmla="*/ 3 h 98"/>
                    <a:gd name="T2" fmla="*/ 53 w 71"/>
                    <a:gd name="T3" fmla="*/ 8 h 98"/>
                    <a:gd name="T4" fmla="*/ 56 w 71"/>
                    <a:gd name="T5" fmla="*/ 16 h 98"/>
                    <a:gd name="T6" fmla="*/ 59 w 71"/>
                    <a:gd name="T7" fmla="*/ 23 h 98"/>
                    <a:gd name="T8" fmla="*/ 61 w 71"/>
                    <a:gd name="T9" fmla="*/ 27 h 98"/>
                    <a:gd name="T10" fmla="*/ 61 w 71"/>
                    <a:gd name="T11" fmla="*/ 31 h 98"/>
                    <a:gd name="T12" fmla="*/ 60 w 71"/>
                    <a:gd name="T13" fmla="*/ 36 h 98"/>
                    <a:gd name="T14" fmla="*/ 63 w 71"/>
                    <a:gd name="T15" fmla="*/ 40 h 98"/>
                    <a:gd name="T16" fmla="*/ 67 w 71"/>
                    <a:gd name="T17" fmla="*/ 50 h 98"/>
                    <a:gd name="T18" fmla="*/ 70 w 71"/>
                    <a:gd name="T19" fmla="*/ 56 h 98"/>
                    <a:gd name="T20" fmla="*/ 70 w 71"/>
                    <a:gd name="T21" fmla="*/ 57 h 98"/>
                    <a:gd name="T22" fmla="*/ 69 w 71"/>
                    <a:gd name="T23" fmla="*/ 60 h 98"/>
                    <a:gd name="T24" fmla="*/ 67 w 71"/>
                    <a:gd name="T25" fmla="*/ 60 h 98"/>
                    <a:gd name="T26" fmla="*/ 64 w 71"/>
                    <a:gd name="T27" fmla="*/ 60 h 98"/>
                    <a:gd name="T28" fmla="*/ 63 w 71"/>
                    <a:gd name="T29" fmla="*/ 61 h 98"/>
                    <a:gd name="T30" fmla="*/ 63 w 71"/>
                    <a:gd name="T31" fmla="*/ 65 h 98"/>
                    <a:gd name="T32" fmla="*/ 63 w 71"/>
                    <a:gd name="T33" fmla="*/ 70 h 98"/>
                    <a:gd name="T34" fmla="*/ 62 w 71"/>
                    <a:gd name="T35" fmla="*/ 72 h 98"/>
                    <a:gd name="T36" fmla="*/ 63 w 71"/>
                    <a:gd name="T37" fmla="*/ 76 h 98"/>
                    <a:gd name="T38" fmla="*/ 60 w 71"/>
                    <a:gd name="T39" fmla="*/ 79 h 98"/>
                    <a:gd name="T40" fmla="*/ 59 w 71"/>
                    <a:gd name="T41" fmla="*/ 85 h 98"/>
                    <a:gd name="T42" fmla="*/ 57 w 71"/>
                    <a:gd name="T43" fmla="*/ 87 h 98"/>
                    <a:gd name="T44" fmla="*/ 54 w 71"/>
                    <a:gd name="T45" fmla="*/ 87 h 98"/>
                    <a:gd name="T46" fmla="*/ 49 w 71"/>
                    <a:gd name="T47" fmla="*/ 86 h 98"/>
                    <a:gd name="T48" fmla="*/ 44 w 71"/>
                    <a:gd name="T49" fmla="*/ 85 h 98"/>
                    <a:gd name="T50" fmla="*/ 45 w 71"/>
                    <a:gd name="T51" fmla="*/ 97 h 98"/>
                    <a:gd name="T52" fmla="*/ 7 w 71"/>
                    <a:gd name="T53" fmla="*/ 81 h 98"/>
                    <a:gd name="T54" fmla="*/ 11 w 71"/>
                    <a:gd name="T55" fmla="*/ 72 h 98"/>
                    <a:gd name="T56" fmla="*/ 9 w 71"/>
                    <a:gd name="T57" fmla="*/ 65 h 98"/>
                    <a:gd name="T58" fmla="*/ 0 w 71"/>
                    <a:gd name="T59" fmla="*/ 52 h 98"/>
                    <a:gd name="T60" fmla="*/ 0 w 71"/>
                    <a:gd name="T61" fmla="*/ 18 h 98"/>
                    <a:gd name="T62" fmla="*/ 7 w 71"/>
                    <a:gd name="T63" fmla="*/ 9 h 98"/>
                    <a:gd name="T64" fmla="*/ 15 w 71"/>
                    <a:gd name="T65" fmla="*/ 4 h 98"/>
                    <a:gd name="T66" fmla="*/ 24 w 71"/>
                    <a:gd name="T67" fmla="*/ 0 h 98"/>
                    <a:gd name="T68" fmla="*/ 36 w 71"/>
                    <a:gd name="T69" fmla="*/ 2 h 98"/>
                    <a:gd name="T70" fmla="*/ 46 w 71"/>
                    <a:gd name="T71" fmla="*/ 3 h 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1"/>
                    <a:gd name="T109" fmla="*/ 0 h 98"/>
                    <a:gd name="T110" fmla="*/ 71 w 71"/>
                    <a:gd name="T111" fmla="*/ 98 h 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1" h="98">
                      <a:moveTo>
                        <a:pt x="46" y="3"/>
                      </a:moveTo>
                      <a:lnTo>
                        <a:pt x="53" y="8"/>
                      </a:lnTo>
                      <a:lnTo>
                        <a:pt x="56" y="16"/>
                      </a:lnTo>
                      <a:lnTo>
                        <a:pt x="59" y="23"/>
                      </a:lnTo>
                      <a:lnTo>
                        <a:pt x="61" y="27"/>
                      </a:lnTo>
                      <a:lnTo>
                        <a:pt x="61" y="31"/>
                      </a:lnTo>
                      <a:lnTo>
                        <a:pt x="60" y="36"/>
                      </a:lnTo>
                      <a:lnTo>
                        <a:pt x="63" y="40"/>
                      </a:lnTo>
                      <a:lnTo>
                        <a:pt x="67" y="50"/>
                      </a:lnTo>
                      <a:lnTo>
                        <a:pt x="70" y="56"/>
                      </a:lnTo>
                      <a:lnTo>
                        <a:pt x="70" y="57"/>
                      </a:lnTo>
                      <a:lnTo>
                        <a:pt x="69" y="60"/>
                      </a:lnTo>
                      <a:lnTo>
                        <a:pt x="67" y="60"/>
                      </a:lnTo>
                      <a:lnTo>
                        <a:pt x="64" y="60"/>
                      </a:lnTo>
                      <a:lnTo>
                        <a:pt x="63" y="61"/>
                      </a:lnTo>
                      <a:lnTo>
                        <a:pt x="63" y="65"/>
                      </a:lnTo>
                      <a:lnTo>
                        <a:pt x="63" y="70"/>
                      </a:lnTo>
                      <a:lnTo>
                        <a:pt x="62" y="72"/>
                      </a:lnTo>
                      <a:lnTo>
                        <a:pt x="63" y="76"/>
                      </a:lnTo>
                      <a:lnTo>
                        <a:pt x="60" y="79"/>
                      </a:lnTo>
                      <a:lnTo>
                        <a:pt x="59" y="85"/>
                      </a:lnTo>
                      <a:lnTo>
                        <a:pt x="57" y="87"/>
                      </a:lnTo>
                      <a:lnTo>
                        <a:pt x="54" y="87"/>
                      </a:lnTo>
                      <a:lnTo>
                        <a:pt x="49" y="86"/>
                      </a:lnTo>
                      <a:lnTo>
                        <a:pt x="44" y="85"/>
                      </a:lnTo>
                      <a:lnTo>
                        <a:pt x="45" y="97"/>
                      </a:lnTo>
                      <a:lnTo>
                        <a:pt x="7" y="81"/>
                      </a:lnTo>
                      <a:lnTo>
                        <a:pt x="11" y="72"/>
                      </a:lnTo>
                      <a:lnTo>
                        <a:pt x="9" y="65"/>
                      </a:lnTo>
                      <a:lnTo>
                        <a:pt x="0" y="52"/>
                      </a:lnTo>
                      <a:lnTo>
                        <a:pt x="0" y="18"/>
                      </a:lnTo>
                      <a:lnTo>
                        <a:pt x="7" y="9"/>
                      </a:lnTo>
                      <a:lnTo>
                        <a:pt x="15" y="4"/>
                      </a:lnTo>
                      <a:lnTo>
                        <a:pt x="24" y="0"/>
                      </a:lnTo>
                      <a:lnTo>
                        <a:pt x="36" y="2"/>
                      </a:lnTo>
                      <a:lnTo>
                        <a:pt x="46" y="3"/>
                      </a:lnTo>
                    </a:path>
                  </a:pathLst>
                </a:custGeom>
                <a:solidFill>
                  <a:srgbClr val="FFC080"/>
                </a:solidFill>
                <a:ln w="12700" cap="rnd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53"/>
                <p:cNvSpPr>
                  <a:spLocks/>
                </p:cNvSpPr>
                <p:nvPr/>
              </p:nvSpPr>
              <p:spPr bwMode="auto">
                <a:xfrm>
                  <a:off x="5284" y="1079"/>
                  <a:ext cx="17" cy="17"/>
                </a:xfrm>
                <a:custGeom>
                  <a:avLst/>
                  <a:gdLst>
                    <a:gd name="T0" fmla="*/ 16 w 17"/>
                    <a:gd name="T1" fmla="*/ 16 h 17"/>
                    <a:gd name="T2" fmla="*/ 12 w 17"/>
                    <a:gd name="T3" fmla="*/ 16 h 17"/>
                    <a:gd name="T4" fmla="*/ 3 w 17"/>
                    <a:gd name="T5" fmla="*/ 16 h 17"/>
                    <a:gd name="T6" fmla="*/ 0 w 17"/>
                    <a:gd name="T7" fmla="*/ 16 h 17"/>
                    <a:gd name="T8" fmla="*/ 0 w 17"/>
                    <a:gd name="T9" fmla="*/ 0 h 17"/>
                    <a:gd name="T10" fmla="*/ 3 w 17"/>
                    <a:gd name="T11" fmla="*/ 0 h 17"/>
                    <a:gd name="T12" fmla="*/ 16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16" y="16"/>
                      </a:moveTo>
                      <a:lnTo>
                        <a:pt x="12" y="16"/>
                      </a:lnTo>
                      <a:lnTo>
                        <a:pt x="3" y="16"/>
                      </a:lnTo>
                      <a:lnTo>
                        <a:pt x="0" y="16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16" y="1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5283" y="1075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8 w 17"/>
                    <a:gd name="T3" fmla="*/ 6 h 17"/>
                    <a:gd name="T4" fmla="*/ 8 w 17"/>
                    <a:gd name="T5" fmla="*/ 9 h 17"/>
                    <a:gd name="T6" fmla="*/ 0 w 17"/>
                    <a:gd name="T7" fmla="*/ 16 h 17"/>
                    <a:gd name="T8" fmla="*/ 0 w 17"/>
                    <a:gd name="T9" fmla="*/ 6 h 17"/>
                    <a:gd name="T10" fmla="*/ 0 w 17"/>
                    <a:gd name="T11" fmla="*/ 3 h 17"/>
                    <a:gd name="T12" fmla="*/ 16 w 17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17"/>
                    <a:gd name="T23" fmla="*/ 17 w 17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17">
                      <a:moveTo>
                        <a:pt x="16" y="0"/>
                      </a:moveTo>
                      <a:lnTo>
                        <a:pt x="8" y="6"/>
                      </a:lnTo>
                      <a:lnTo>
                        <a:pt x="8" y="9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55"/>
                <p:cNvSpPr>
                  <a:spLocks/>
                </p:cNvSpPr>
                <p:nvPr/>
              </p:nvSpPr>
              <p:spPr bwMode="auto">
                <a:xfrm>
                  <a:off x="5280" y="1064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10 h 17"/>
                    <a:gd name="T4" fmla="*/ 16 w 17"/>
                    <a:gd name="T5" fmla="*/ 16 h 17"/>
                    <a:gd name="T6" fmla="*/ 8 w 17"/>
                    <a:gd name="T7" fmla="*/ 12 h 17"/>
                    <a:gd name="T8" fmla="*/ 0 w 17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16" y="16"/>
                      </a:lnTo>
                      <a:lnTo>
                        <a:pt x="8" y="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56"/>
                <p:cNvSpPr>
                  <a:spLocks/>
                </p:cNvSpPr>
                <p:nvPr/>
              </p:nvSpPr>
              <p:spPr bwMode="auto">
                <a:xfrm>
                  <a:off x="5272" y="1057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13 w 17"/>
                    <a:gd name="T3" fmla="*/ 9 h 17"/>
                    <a:gd name="T4" fmla="*/ 13 w 17"/>
                    <a:gd name="T5" fmla="*/ 11 h 17"/>
                    <a:gd name="T6" fmla="*/ 13 w 17"/>
                    <a:gd name="T7" fmla="*/ 13 h 17"/>
                    <a:gd name="T8" fmla="*/ 14 w 17"/>
                    <a:gd name="T9" fmla="*/ 16 h 17"/>
                    <a:gd name="T10" fmla="*/ 11 w 17"/>
                    <a:gd name="T11" fmla="*/ 11 h 17"/>
                    <a:gd name="T12" fmla="*/ 8 w 17"/>
                    <a:gd name="T13" fmla="*/ 11 h 17"/>
                    <a:gd name="T14" fmla="*/ 5 w 17"/>
                    <a:gd name="T15" fmla="*/ 9 h 17"/>
                    <a:gd name="T16" fmla="*/ 0 w 17"/>
                    <a:gd name="T17" fmla="*/ 9 h 17"/>
                    <a:gd name="T18" fmla="*/ 5 w 17"/>
                    <a:gd name="T19" fmla="*/ 2 h 17"/>
                    <a:gd name="T20" fmla="*/ 16 w 17"/>
                    <a:gd name="T21" fmla="*/ 0 h 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"/>
                    <a:gd name="T34" fmla="*/ 0 h 17"/>
                    <a:gd name="T35" fmla="*/ 17 w 17"/>
                    <a:gd name="T36" fmla="*/ 17 h 1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" h="17">
                      <a:moveTo>
                        <a:pt x="16" y="0"/>
                      </a:moveTo>
                      <a:lnTo>
                        <a:pt x="13" y="9"/>
                      </a:lnTo>
                      <a:lnTo>
                        <a:pt x="13" y="11"/>
                      </a:lnTo>
                      <a:lnTo>
                        <a:pt x="13" y="13"/>
                      </a:lnTo>
                      <a:lnTo>
                        <a:pt x="14" y="16"/>
                      </a:lnTo>
                      <a:lnTo>
                        <a:pt x="11" y="11"/>
                      </a:lnTo>
                      <a:lnTo>
                        <a:pt x="8" y="11"/>
                      </a:lnTo>
                      <a:lnTo>
                        <a:pt x="5" y="9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57"/>
                <p:cNvSpPr>
                  <a:spLocks/>
                </p:cNvSpPr>
                <p:nvPr/>
              </p:nvSpPr>
              <p:spPr bwMode="auto">
                <a:xfrm>
                  <a:off x="5269" y="1048"/>
                  <a:ext cx="17" cy="17"/>
                </a:xfrm>
                <a:custGeom>
                  <a:avLst/>
                  <a:gdLst>
                    <a:gd name="T0" fmla="*/ 16 w 17"/>
                    <a:gd name="T1" fmla="*/ 9 h 17"/>
                    <a:gd name="T2" fmla="*/ 15 w 17"/>
                    <a:gd name="T3" fmla="*/ 13 h 17"/>
                    <a:gd name="T4" fmla="*/ 13 w 17"/>
                    <a:gd name="T5" fmla="*/ 16 h 17"/>
                    <a:gd name="T6" fmla="*/ 10 w 17"/>
                    <a:gd name="T7" fmla="*/ 11 h 17"/>
                    <a:gd name="T8" fmla="*/ 8 w 17"/>
                    <a:gd name="T9" fmla="*/ 9 h 17"/>
                    <a:gd name="T10" fmla="*/ 1 w 17"/>
                    <a:gd name="T11" fmla="*/ 9 h 17"/>
                    <a:gd name="T12" fmla="*/ 0 w 17"/>
                    <a:gd name="T13" fmla="*/ 9 h 17"/>
                    <a:gd name="T14" fmla="*/ 3 w 17"/>
                    <a:gd name="T15" fmla="*/ 4 h 17"/>
                    <a:gd name="T16" fmla="*/ 6 w 17"/>
                    <a:gd name="T17" fmla="*/ 2 h 17"/>
                    <a:gd name="T18" fmla="*/ 6 w 17"/>
                    <a:gd name="T19" fmla="*/ 0 h 17"/>
                    <a:gd name="T20" fmla="*/ 8 w 17"/>
                    <a:gd name="T21" fmla="*/ 4 h 17"/>
                    <a:gd name="T22" fmla="*/ 8 w 17"/>
                    <a:gd name="T23" fmla="*/ 2 h 17"/>
                    <a:gd name="T24" fmla="*/ 10 w 17"/>
                    <a:gd name="T25" fmla="*/ 4 h 17"/>
                    <a:gd name="T26" fmla="*/ 13 w 17"/>
                    <a:gd name="T27" fmla="*/ 4 h 17"/>
                    <a:gd name="T28" fmla="*/ 16 w 17"/>
                    <a:gd name="T29" fmla="*/ 9 h 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7"/>
                    <a:gd name="T47" fmla="*/ 17 w 17"/>
                    <a:gd name="T48" fmla="*/ 17 h 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7">
                      <a:moveTo>
                        <a:pt x="16" y="9"/>
                      </a:moveTo>
                      <a:lnTo>
                        <a:pt x="15" y="13"/>
                      </a:lnTo>
                      <a:lnTo>
                        <a:pt x="13" y="16"/>
                      </a:lnTo>
                      <a:lnTo>
                        <a:pt x="10" y="11"/>
                      </a:lnTo>
                      <a:lnTo>
                        <a:pt x="8" y="9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8" y="2"/>
                      </a:lnTo>
                      <a:lnTo>
                        <a:pt x="10" y="4"/>
                      </a:lnTo>
                      <a:lnTo>
                        <a:pt x="13" y="4"/>
                      </a:lnTo>
                      <a:lnTo>
                        <a:pt x="16" y="9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58"/>
                <p:cNvSpPr>
                  <a:spLocks/>
                </p:cNvSpPr>
                <p:nvPr/>
              </p:nvSpPr>
              <p:spPr bwMode="auto">
                <a:xfrm>
                  <a:off x="5246" y="1056"/>
                  <a:ext cx="17" cy="20"/>
                </a:xfrm>
                <a:custGeom>
                  <a:avLst/>
                  <a:gdLst>
                    <a:gd name="T0" fmla="*/ 16 w 17"/>
                    <a:gd name="T1" fmla="*/ 3 h 20"/>
                    <a:gd name="T2" fmla="*/ 10 w 17"/>
                    <a:gd name="T3" fmla="*/ 1 h 20"/>
                    <a:gd name="T4" fmla="*/ 5 w 17"/>
                    <a:gd name="T5" fmla="*/ 2 h 20"/>
                    <a:gd name="T6" fmla="*/ 2 w 17"/>
                    <a:gd name="T7" fmla="*/ 5 h 20"/>
                    <a:gd name="T8" fmla="*/ 1 w 17"/>
                    <a:gd name="T9" fmla="*/ 9 h 20"/>
                    <a:gd name="T10" fmla="*/ 2 w 17"/>
                    <a:gd name="T11" fmla="*/ 12 h 20"/>
                    <a:gd name="T12" fmla="*/ 4 w 17"/>
                    <a:gd name="T13" fmla="*/ 15 h 20"/>
                    <a:gd name="T14" fmla="*/ 7 w 17"/>
                    <a:gd name="T15" fmla="*/ 11 h 20"/>
                    <a:gd name="T16" fmla="*/ 10 w 17"/>
                    <a:gd name="T17" fmla="*/ 8 h 20"/>
                    <a:gd name="T18" fmla="*/ 14 w 17"/>
                    <a:gd name="T19" fmla="*/ 7 h 20"/>
                    <a:gd name="T20" fmla="*/ 10 w 17"/>
                    <a:gd name="T21" fmla="*/ 10 h 20"/>
                    <a:gd name="T22" fmla="*/ 5 w 17"/>
                    <a:gd name="T23" fmla="*/ 13 h 20"/>
                    <a:gd name="T24" fmla="*/ 5 w 17"/>
                    <a:gd name="T25" fmla="*/ 15 h 20"/>
                    <a:gd name="T26" fmla="*/ 7 w 17"/>
                    <a:gd name="T27" fmla="*/ 18 h 20"/>
                    <a:gd name="T28" fmla="*/ 10 w 17"/>
                    <a:gd name="T29" fmla="*/ 19 h 20"/>
                    <a:gd name="T30" fmla="*/ 4 w 17"/>
                    <a:gd name="T31" fmla="*/ 18 h 20"/>
                    <a:gd name="T32" fmla="*/ 0 w 17"/>
                    <a:gd name="T33" fmla="*/ 14 h 20"/>
                    <a:gd name="T34" fmla="*/ 0 w 17"/>
                    <a:gd name="T35" fmla="*/ 8 h 20"/>
                    <a:gd name="T36" fmla="*/ 0 w 17"/>
                    <a:gd name="T37" fmla="*/ 3 h 20"/>
                    <a:gd name="T38" fmla="*/ 4 w 17"/>
                    <a:gd name="T39" fmla="*/ 0 h 20"/>
                    <a:gd name="T40" fmla="*/ 8 w 17"/>
                    <a:gd name="T41" fmla="*/ 0 h 20"/>
                    <a:gd name="T42" fmla="*/ 13 w 17"/>
                    <a:gd name="T43" fmla="*/ 0 h 20"/>
                    <a:gd name="T44" fmla="*/ 16 w 17"/>
                    <a:gd name="T45" fmla="*/ 3 h 2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7"/>
                    <a:gd name="T70" fmla="*/ 0 h 20"/>
                    <a:gd name="T71" fmla="*/ 17 w 17"/>
                    <a:gd name="T72" fmla="*/ 20 h 2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7" h="20">
                      <a:moveTo>
                        <a:pt x="16" y="3"/>
                      </a:moveTo>
                      <a:lnTo>
                        <a:pt x="10" y="1"/>
                      </a:lnTo>
                      <a:lnTo>
                        <a:pt x="5" y="2"/>
                      </a:lnTo>
                      <a:lnTo>
                        <a:pt x="2" y="5"/>
                      </a:lnTo>
                      <a:lnTo>
                        <a:pt x="1" y="9"/>
                      </a:lnTo>
                      <a:lnTo>
                        <a:pt x="2" y="12"/>
                      </a:lnTo>
                      <a:lnTo>
                        <a:pt x="4" y="15"/>
                      </a:lnTo>
                      <a:lnTo>
                        <a:pt x="7" y="11"/>
                      </a:lnTo>
                      <a:lnTo>
                        <a:pt x="10" y="8"/>
                      </a:lnTo>
                      <a:lnTo>
                        <a:pt x="14" y="7"/>
                      </a:lnTo>
                      <a:lnTo>
                        <a:pt x="10" y="10"/>
                      </a:lnTo>
                      <a:lnTo>
                        <a:pt x="5" y="13"/>
                      </a:lnTo>
                      <a:lnTo>
                        <a:pt x="5" y="15"/>
                      </a:lnTo>
                      <a:lnTo>
                        <a:pt x="7" y="18"/>
                      </a:lnTo>
                      <a:lnTo>
                        <a:pt x="10" y="19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0" y="3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3" y="0"/>
                      </a:lnTo>
                      <a:lnTo>
                        <a:pt x="16" y="3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59"/>
                <p:cNvSpPr>
                  <a:spLocks/>
                </p:cNvSpPr>
                <p:nvPr/>
              </p:nvSpPr>
              <p:spPr bwMode="auto">
                <a:xfrm>
                  <a:off x="5243" y="1052"/>
                  <a:ext cx="17" cy="27"/>
                </a:xfrm>
                <a:custGeom>
                  <a:avLst/>
                  <a:gdLst>
                    <a:gd name="T0" fmla="*/ 16 w 17"/>
                    <a:gd name="T1" fmla="*/ 6 h 27"/>
                    <a:gd name="T2" fmla="*/ 13 w 17"/>
                    <a:gd name="T3" fmla="*/ 2 h 27"/>
                    <a:gd name="T4" fmla="*/ 9 w 17"/>
                    <a:gd name="T5" fmla="*/ 1 h 27"/>
                    <a:gd name="T6" fmla="*/ 4 w 17"/>
                    <a:gd name="T7" fmla="*/ 2 h 27"/>
                    <a:gd name="T8" fmla="*/ 2 w 17"/>
                    <a:gd name="T9" fmla="*/ 4 h 27"/>
                    <a:gd name="T10" fmla="*/ 1 w 17"/>
                    <a:gd name="T11" fmla="*/ 8 h 27"/>
                    <a:gd name="T12" fmla="*/ 1 w 17"/>
                    <a:gd name="T13" fmla="*/ 11 h 27"/>
                    <a:gd name="T14" fmla="*/ 2 w 17"/>
                    <a:gd name="T15" fmla="*/ 13 h 27"/>
                    <a:gd name="T16" fmla="*/ 2 w 17"/>
                    <a:gd name="T17" fmla="*/ 17 h 27"/>
                    <a:gd name="T18" fmla="*/ 2 w 17"/>
                    <a:gd name="T19" fmla="*/ 21 h 27"/>
                    <a:gd name="T20" fmla="*/ 6 w 17"/>
                    <a:gd name="T21" fmla="*/ 24 h 27"/>
                    <a:gd name="T22" fmla="*/ 8 w 17"/>
                    <a:gd name="T23" fmla="*/ 24 h 27"/>
                    <a:gd name="T24" fmla="*/ 10 w 17"/>
                    <a:gd name="T25" fmla="*/ 24 h 27"/>
                    <a:gd name="T26" fmla="*/ 10 w 17"/>
                    <a:gd name="T27" fmla="*/ 25 h 27"/>
                    <a:gd name="T28" fmla="*/ 8 w 17"/>
                    <a:gd name="T29" fmla="*/ 26 h 27"/>
                    <a:gd name="T30" fmla="*/ 6 w 17"/>
                    <a:gd name="T31" fmla="*/ 26 h 27"/>
                    <a:gd name="T32" fmla="*/ 3 w 17"/>
                    <a:gd name="T33" fmla="*/ 25 h 27"/>
                    <a:gd name="T34" fmla="*/ 1 w 17"/>
                    <a:gd name="T35" fmla="*/ 21 h 27"/>
                    <a:gd name="T36" fmla="*/ 0 w 17"/>
                    <a:gd name="T37" fmla="*/ 14 h 27"/>
                    <a:gd name="T38" fmla="*/ 0 w 17"/>
                    <a:gd name="T39" fmla="*/ 10 h 27"/>
                    <a:gd name="T40" fmla="*/ 0 w 17"/>
                    <a:gd name="T41" fmla="*/ 7 h 27"/>
                    <a:gd name="T42" fmla="*/ 1 w 17"/>
                    <a:gd name="T43" fmla="*/ 4 h 27"/>
                    <a:gd name="T44" fmla="*/ 3 w 17"/>
                    <a:gd name="T45" fmla="*/ 1 h 27"/>
                    <a:gd name="T46" fmla="*/ 7 w 17"/>
                    <a:gd name="T47" fmla="*/ 0 h 27"/>
                    <a:gd name="T48" fmla="*/ 13 w 17"/>
                    <a:gd name="T49" fmla="*/ 0 h 27"/>
                    <a:gd name="T50" fmla="*/ 15 w 17"/>
                    <a:gd name="T51" fmla="*/ 2 h 27"/>
                    <a:gd name="T52" fmla="*/ 16 w 17"/>
                    <a:gd name="T53" fmla="*/ 6 h 2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7"/>
                    <a:gd name="T82" fmla="*/ 0 h 27"/>
                    <a:gd name="T83" fmla="*/ 17 w 17"/>
                    <a:gd name="T84" fmla="*/ 27 h 2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7" h="27">
                      <a:moveTo>
                        <a:pt x="16" y="6"/>
                      </a:moveTo>
                      <a:lnTo>
                        <a:pt x="13" y="2"/>
                      </a:lnTo>
                      <a:lnTo>
                        <a:pt x="9" y="1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1" y="8"/>
                      </a:lnTo>
                      <a:lnTo>
                        <a:pt x="1" y="11"/>
                      </a:lnTo>
                      <a:lnTo>
                        <a:pt x="2" y="13"/>
                      </a:lnTo>
                      <a:lnTo>
                        <a:pt x="2" y="17"/>
                      </a:lnTo>
                      <a:lnTo>
                        <a:pt x="2" y="21"/>
                      </a:lnTo>
                      <a:lnTo>
                        <a:pt x="6" y="24"/>
                      </a:lnTo>
                      <a:lnTo>
                        <a:pt x="8" y="24"/>
                      </a:lnTo>
                      <a:lnTo>
                        <a:pt x="10" y="24"/>
                      </a:lnTo>
                      <a:lnTo>
                        <a:pt x="10" y="25"/>
                      </a:lnTo>
                      <a:lnTo>
                        <a:pt x="8" y="26"/>
                      </a:lnTo>
                      <a:lnTo>
                        <a:pt x="6" y="26"/>
                      </a:lnTo>
                      <a:lnTo>
                        <a:pt x="3" y="25"/>
                      </a:lnTo>
                      <a:lnTo>
                        <a:pt x="1" y="21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7"/>
                      </a:lnTo>
                      <a:lnTo>
                        <a:pt x="1" y="4"/>
                      </a:lnTo>
                      <a:lnTo>
                        <a:pt x="3" y="1"/>
                      </a:lnTo>
                      <a:lnTo>
                        <a:pt x="7" y="0"/>
                      </a:lnTo>
                      <a:lnTo>
                        <a:pt x="13" y="0"/>
                      </a:lnTo>
                      <a:lnTo>
                        <a:pt x="15" y="2"/>
                      </a:lnTo>
                      <a:lnTo>
                        <a:pt x="16" y="6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60"/>
                <p:cNvSpPr>
                  <a:spLocks/>
                </p:cNvSpPr>
                <p:nvPr/>
              </p:nvSpPr>
              <p:spPr bwMode="auto">
                <a:xfrm>
                  <a:off x="5251" y="1080"/>
                  <a:ext cx="17" cy="23"/>
                </a:xfrm>
                <a:custGeom>
                  <a:avLst/>
                  <a:gdLst>
                    <a:gd name="T0" fmla="*/ 0 w 17"/>
                    <a:gd name="T1" fmla="*/ 0 h 23"/>
                    <a:gd name="T2" fmla="*/ 2 w 17"/>
                    <a:gd name="T3" fmla="*/ 4 h 23"/>
                    <a:gd name="T4" fmla="*/ 5 w 17"/>
                    <a:gd name="T5" fmla="*/ 9 h 23"/>
                    <a:gd name="T6" fmla="*/ 8 w 17"/>
                    <a:gd name="T7" fmla="*/ 13 h 23"/>
                    <a:gd name="T8" fmla="*/ 13 w 17"/>
                    <a:gd name="T9" fmla="*/ 19 h 23"/>
                    <a:gd name="T10" fmla="*/ 16 w 17"/>
                    <a:gd name="T11" fmla="*/ 22 h 23"/>
                    <a:gd name="T12" fmla="*/ 10 w 17"/>
                    <a:gd name="T13" fmla="*/ 19 h 23"/>
                    <a:gd name="T14" fmla="*/ 6 w 17"/>
                    <a:gd name="T15" fmla="*/ 13 h 23"/>
                    <a:gd name="T16" fmla="*/ 2 w 17"/>
                    <a:gd name="T17" fmla="*/ 8 h 23"/>
                    <a:gd name="T18" fmla="*/ 0 w 17"/>
                    <a:gd name="T19" fmla="*/ 0 h 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7"/>
                    <a:gd name="T31" fmla="*/ 0 h 23"/>
                    <a:gd name="T32" fmla="*/ 17 w 17"/>
                    <a:gd name="T33" fmla="*/ 23 h 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7" h="23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5" y="9"/>
                      </a:lnTo>
                      <a:lnTo>
                        <a:pt x="8" y="13"/>
                      </a:lnTo>
                      <a:lnTo>
                        <a:pt x="13" y="19"/>
                      </a:lnTo>
                      <a:lnTo>
                        <a:pt x="16" y="22"/>
                      </a:lnTo>
                      <a:lnTo>
                        <a:pt x="10" y="19"/>
                      </a:lnTo>
                      <a:lnTo>
                        <a:pt x="6" y="13"/>
                      </a:lnTo>
                      <a:lnTo>
                        <a:pt x="2" y="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61"/>
                <p:cNvSpPr>
                  <a:spLocks/>
                </p:cNvSpPr>
                <p:nvPr/>
              </p:nvSpPr>
              <p:spPr bwMode="auto">
                <a:xfrm>
                  <a:off x="5217" y="1008"/>
                  <a:ext cx="64" cy="80"/>
                </a:xfrm>
                <a:custGeom>
                  <a:avLst/>
                  <a:gdLst>
                    <a:gd name="T0" fmla="*/ 58 w 64"/>
                    <a:gd name="T1" fmla="*/ 22 h 80"/>
                    <a:gd name="T2" fmla="*/ 48 w 64"/>
                    <a:gd name="T3" fmla="*/ 20 h 80"/>
                    <a:gd name="T4" fmla="*/ 42 w 64"/>
                    <a:gd name="T5" fmla="*/ 22 h 80"/>
                    <a:gd name="T6" fmla="*/ 38 w 64"/>
                    <a:gd name="T7" fmla="*/ 27 h 80"/>
                    <a:gd name="T8" fmla="*/ 40 w 64"/>
                    <a:gd name="T9" fmla="*/ 34 h 80"/>
                    <a:gd name="T10" fmla="*/ 43 w 64"/>
                    <a:gd name="T11" fmla="*/ 37 h 80"/>
                    <a:gd name="T12" fmla="*/ 44 w 64"/>
                    <a:gd name="T13" fmla="*/ 43 h 80"/>
                    <a:gd name="T14" fmla="*/ 42 w 64"/>
                    <a:gd name="T15" fmla="*/ 47 h 80"/>
                    <a:gd name="T16" fmla="*/ 44 w 64"/>
                    <a:gd name="T17" fmla="*/ 53 h 80"/>
                    <a:gd name="T18" fmla="*/ 40 w 64"/>
                    <a:gd name="T19" fmla="*/ 53 h 80"/>
                    <a:gd name="T20" fmla="*/ 39 w 64"/>
                    <a:gd name="T21" fmla="*/ 46 h 80"/>
                    <a:gd name="T22" fmla="*/ 36 w 64"/>
                    <a:gd name="T23" fmla="*/ 43 h 80"/>
                    <a:gd name="T24" fmla="*/ 31 w 64"/>
                    <a:gd name="T25" fmla="*/ 43 h 80"/>
                    <a:gd name="T26" fmla="*/ 27 w 64"/>
                    <a:gd name="T27" fmla="*/ 45 h 80"/>
                    <a:gd name="T28" fmla="*/ 26 w 64"/>
                    <a:gd name="T29" fmla="*/ 49 h 80"/>
                    <a:gd name="T30" fmla="*/ 25 w 64"/>
                    <a:gd name="T31" fmla="*/ 56 h 80"/>
                    <a:gd name="T32" fmla="*/ 26 w 64"/>
                    <a:gd name="T33" fmla="*/ 60 h 80"/>
                    <a:gd name="T34" fmla="*/ 26 w 64"/>
                    <a:gd name="T35" fmla="*/ 64 h 80"/>
                    <a:gd name="T36" fmla="*/ 25 w 64"/>
                    <a:gd name="T37" fmla="*/ 68 h 80"/>
                    <a:gd name="T38" fmla="*/ 22 w 64"/>
                    <a:gd name="T39" fmla="*/ 72 h 80"/>
                    <a:gd name="T40" fmla="*/ 20 w 64"/>
                    <a:gd name="T41" fmla="*/ 75 h 80"/>
                    <a:gd name="T42" fmla="*/ 15 w 64"/>
                    <a:gd name="T43" fmla="*/ 79 h 80"/>
                    <a:gd name="T44" fmla="*/ 4 w 64"/>
                    <a:gd name="T45" fmla="*/ 65 h 80"/>
                    <a:gd name="T46" fmla="*/ 2 w 64"/>
                    <a:gd name="T47" fmla="*/ 55 h 80"/>
                    <a:gd name="T48" fmla="*/ 0 w 64"/>
                    <a:gd name="T49" fmla="*/ 37 h 80"/>
                    <a:gd name="T50" fmla="*/ 0 w 64"/>
                    <a:gd name="T51" fmla="*/ 25 h 80"/>
                    <a:gd name="T52" fmla="*/ 1 w 64"/>
                    <a:gd name="T53" fmla="*/ 13 h 80"/>
                    <a:gd name="T54" fmla="*/ 4 w 64"/>
                    <a:gd name="T55" fmla="*/ 7 h 80"/>
                    <a:gd name="T56" fmla="*/ 10 w 64"/>
                    <a:gd name="T57" fmla="*/ 2 h 80"/>
                    <a:gd name="T58" fmla="*/ 15 w 64"/>
                    <a:gd name="T59" fmla="*/ 0 h 80"/>
                    <a:gd name="T60" fmla="*/ 27 w 64"/>
                    <a:gd name="T61" fmla="*/ 0 h 80"/>
                    <a:gd name="T62" fmla="*/ 37 w 64"/>
                    <a:gd name="T63" fmla="*/ 0 h 80"/>
                    <a:gd name="T64" fmla="*/ 50 w 64"/>
                    <a:gd name="T65" fmla="*/ 3 h 80"/>
                    <a:gd name="T66" fmla="*/ 56 w 64"/>
                    <a:gd name="T67" fmla="*/ 7 h 80"/>
                    <a:gd name="T68" fmla="*/ 59 w 64"/>
                    <a:gd name="T69" fmla="*/ 11 h 80"/>
                    <a:gd name="T70" fmla="*/ 63 w 64"/>
                    <a:gd name="T71" fmla="*/ 16 h 80"/>
                    <a:gd name="T72" fmla="*/ 62 w 64"/>
                    <a:gd name="T73" fmla="*/ 19 h 80"/>
                    <a:gd name="T74" fmla="*/ 58 w 64"/>
                    <a:gd name="T75" fmla="*/ 22 h 8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4"/>
                    <a:gd name="T115" fmla="*/ 0 h 80"/>
                    <a:gd name="T116" fmla="*/ 64 w 64"/>
                    <a:gd name="T117" fmla="*/ 80 h 8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4" h="80">
                      <a:moveTo>
                        <a:pt x="58" y="22"/>
                      </a:moveTo>
                      <a:lnTo>
                        <a:pt x="48" y="20"/>
                      </a:lnTo>
                      <a:lnTo>
                        <a:pt x="42" y="22"/>
                      </a:lnTo>
                      <a:lnTo>
                        <a:pt x="38" y="27"/>
                      </a:lnTo>
                      <a:lnTo>
                        <a:pt x="40" y="34"/>
                      </a:lnTo>
                      <a:lnTo>
                        <a:pt x="43" y="37"/>
                      </a:lnTo>
                      <a:lnTo>
                        <a:pt x="44" y="43"/>
                      </a:lnTo>
                      <a:lnTo>
                        <a:pt x="42" y="47"/>
                      </a:lnTo>
                      <a:lnTo>
                        <a:pt x="44" y="53"/>
                      </a:lnTo>
                      <a:lnTo>
                        <a:pt x="40" y="53"/>
                      </a:lnTo>
                      <a:lnTo>
                        <a:pt x="39" y="46"/>
                      </a:lnTo>
                      <a:lnTo>
                        <a:pt x="36" y="43"/>
                      </a:lnTo>
                      <a:lnTo>
                        <a:pt x="31" y="43"/>
                      </a:lnTo>
                      <a:lnTo>
                        <a:pt x="27" y="45"/>
                      </a:lnTo>
                      <a:lnTo>
                        <a:pt x="26" y="49"/>
                      </a:lnTo>
                      <a:lnTo>
                        <a:pt x="25" y="56"/>
                      </a:lnTo>
                      <a:lnTo>
                        <a:pt x="26" y="60"/>
                      </a:lnTo>
                      <a:lnTo>
                        <a:pt x="26" y="64"/>
                      </a:lnTo>
                      <a:lnTo>
                        <a:pt x="25" y="68"/>
                      </a:lnTo>
                      <a:lnTo>
                        <a:pt x="22" y="72"/>
                      </a:lnTo>
                      <a:lnTo>
                        <a:pt x="20" y="75"/>
                      </a:lnTo>
                      <a:lnTo>
                        <a:pt x="15" y="79"/>
                      </a:lnTo>
                      <a:lnTo>
                        <a:pt x="4" y="65"/>
                      </a:lnTo>
                      <a:lnTo>
                        <a:pt x="2" y="55"/>
                      </a:lnTo>
                      <a:lnTo>
                        <a:pt x="0" y="37"/>
                      </a:lnTo>
                      <a:lnTo>
                        <a:pt x="0" y="25"/>
                      </a:lnTo>
                      <a:lnTo>
                        <a:pt x="1" y="13"/>
                      </a:lnTo>
                      <a:lnTo>
                        <a:pt x="4" y="7"/>
                      </a:lnTo>
                      <a:lnTo>
                        <a:pt x="10" y="2"/>
                      </a:lnTo>
                      <a:lnTo>
                        <a:pt x="15" y="0"/>
                      </a:lnTo>
                      <a:lnTo>
                        <a:pt x="27" y="0"/>
                      </a:lnTo>
                      <a:lnTo>
                        <a:pt x="37" y="0"/>
                      </a:lnTo>
                      <a:lnTo>
                        <a:pt x="50" y="3"/>
                      </a:lnTo>
                      <a:lnTo>
                        <a:pt x="56" y="7"/>
                      </a:lnTo>
                      <a:lnTo>
                        <a:pt x="59" y="11"/>
                      </a:lnTo>
                      <a:lnTo>
                        <a:pt x="63" y="16"/>
                      </a:lnTo>
                      <a:lnTo>
                        <a:pt x="62" y="19"/>
                      </a:lnTo>
                      <a:lnTo>
                        <a:pt x="58" y="22"/>
                      </a:lnTo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62"/>
                <p:cNvSpPr>
                  <a:spLocks/>
                </p:cNvSpPr>
                <p:nvPr/>
              </p:nvSpPr>
              <p:spPr bwMode="auto">
                <a:xfrm>
                  <a:off x="5218" y="1009"/>
                  <a:ext cx="60" cy="77"/>
                </a:xfrm>
                <a:custGeom>
                  <a:avLst/>
                  <a:gdLst>
                    <a:gd name="T0" fmla="*/ 56 w 60"/>
                    <a:gd name="T1" fmla="*/ 11 h 77"/>
                    <a:gd name="T2" fmla="*/ 57 w 60"/>
                    <a:gd name="T3" fmla="*/ 18 h 77"/>
                    <a:gd name="T4" fmla="*/ 44 w 60"/>
                    <a:gd name="T5" fmla="*/ 19 h 77"/>
                    <a:gd name="T6" fmla="*/ 32 w 60"/>
                    <a:gd name="T7" fmla="*/ 15 h 77"/>
                    <a:gd name="T8" fmla="*/ 37 w 60"/>
                    <a:gd name="T9" fmla="*/ 17 h 77"/>
                    <a:gd name="T10" fmla="*/ 39 w 60"/>
                    <a:gd name="T11" fmla="*/ 19 h 77"/>
                    <a:gd name="T12" fmla="*/ 33 w 60"/>
                    <a:gd name="T13" fmla="*/ 19 h 77"/>
                    <a:gd name="T14" fmla="*/ 32 w 60"/>
                    <a:gd name="T15" fmla="*/ 20 h 77"/>
                    <a:gd name="T16" fmla="*/ 35 w 60"/>
                    <a:gd name="T17" fmla="*/ 26 h 77"/>
                    <a:gd name="T18" fmla="*/ 34 w 60"/>
                    <a:gd name="T19" fmla="*/ 26 h 77"/>
                    <a:gd name="T20" fmla="*/ 37 w 60"/>
                    <a:gd name="T21" fmla="*/ 33 h 77"/>
                    <a:gd name="T22" fmla="*/ 26 w 60"/>
                    <a:gd name="T23" fmla="*/ 30 h 77"/>
                    <a:gd name="T24" fmla="*/ 41 w 60"/>
                    <a:gd name="T25" fmla="*/ 37 h 77"/>
                    <a:gd name="T26" fmla="*/ 32 w 60"/>
                    <a:gd name="T27" fmla="*/ 35 h 77"/>
                    <a:gd name="T28" fmla="*/ 40 w 60"/>
                    <a:gd name="T29" fmla="*/ 40 h 77"/>
                    <a:gd name="T30" fmla="*/ 37 w 60"/>
                    <a:gd name="T31" fmla="*/ 42 h 77"/>
                    <a:gd name="T32" fmla="*/ 26 w 60"/>
                    <a:gd name="T33" fmla="*/ 41 h 77"/>
                    <a:gd name="T34" fmla="*/ 17 w 60"/>
                    <a:gd name="T35" fmla="*/ 41 h 77"/>
                    <a:gd name="T36" fmla="*/ 18 w 60"/>
                    <a:gd name="T37" fmla="*/ 45 h 77"/>
                    <a:gd name="T38" fmla="*/ 16 w 60"/>
                    <a:gd name="T39" fmla="*/ 46 h 77"/>
                    <a:gd name="T40" fmla="*/ 23 w 60"/>
                    <a:gd name="T41" fmla="*/ 53 h 77"/>
                    <a:gd name="T42" fmla="*/ 17 w 60"/>
                    <a:gd name="T43" fmla="*/ 52 h 77"/>
                    <a:gd name="T44" fmla="*/ 23 w 60"/>
                    <a:gd name="T45" fmla="*/ 60 h 77"/>
                    <a:gd name="T46" fmla="*/ 19 w 60"/>
                    <a:gd name="T47" fmla="*/ 60 h 77"/>
                    <a:gd name="T48" fmla="*/ 20 w 60"/>
                    <a:gd name="T49" fmla="*/ 69 h 77"/>
                    <a:gd name="T50" fmla="*/ 13 w 60"/>
                    <a:gd name="T51" fmla="*/ 56 h 77"/>
                    <a:gd name="T52" fmla="*/ 20 w 60"/>
                    <a:gd name="T53" fmla="*/ 71 h 77"/>
                    <a:gd name="T54" fmla="*/ 11 w 60"/>
                    <a:gd name="T55" fmla="*/ 65 h 77"/>
                    <a:gd name="T56" fmla="*/ 13 w 60"/>
                    <a:gd name="T57" fmla="*/ 71 h 77"/>
                    <a:gd name="T58" fmla="*/ 8 w 60"/>
                    <a:gd name="T59" fmla="*/ 71 h 77"/>
                    <a:gd name="T60" fmla="*/ 1 w 60"/>
                    <a:gd name="T61" fmla="*/ 45 h 77"/>
                    <a:gd name="T62" fmla="*/ 5 w 60"/>
                    <a:gd name="T63" fmla="*/ 30 h 77"/>
                    <a:gd name="T64" fmla="*/ 11 w 60"/>
                    <a:gd name="T65" fmla="*/ 31 h 77"/>
                    <a:gd name="T66" fmla="*/ 0 w 60"/>
                    <a:gd name="T67" fmla="*/ 26 h 77"/>
                    <a:gd name="T68" fmla="*/ 8 w 60"/>
                    <a:gd name="T69" fmla="*/ 16 h 77"/>
                    <a:gd name="T70" fmla="*/ 13 w 60"/>
                    <a:gd name="T71" fmla="*/ 16 h 77"/>
                    <a:gd name="T72" fmla="*/ 2 w 60"/>
                    <a:gd name="T73" fmla="*/ 8 h 77"/>
                    <a:gd name="T74" fmla="*/ 14 w 60"/>
                    <a:gd name="T75" fmla="*/ 4 h 77"/>
                    <a:gd name="T76" fmla="*/ 11 w 60"/>
                    <a:gd name="T77" fmla="*/ 2 h 77"/>
                    <a:gd name="T78" fmla="*/ 26 w 60"/>
                    <a:gd name="T79" fmla="*/ 1 h 77"/>
                    <a:gd name="T80" fmla="*/ 31 w 60"/>
                    <a:gd name="T81" fmla="*/ 3 h 77"/>
                    <a:gd name="T82" fmla="*/ 32 w 60"/>
                    <a:gd name="T83" fmla="*/ 0 h 77"/>
                    <a:gd name="T84" fmla="*/ 43 w 60"/>
                    <a:gd name="T85" fmla="*/ 6 h 77"/>
                    <a:gd name="T86" fmla="*/ 41 w 60"/>
                    <a:gd name="T87" fmla="*/ 2 h 77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60"/>
                    <a:gd name="T133" fmla="*/ 0 h 77"/>
                    <a:gd name="T134" fmla="*/ 60 w 60"/>
                    <a:gd name="T135" fmla="*/ 77 h 77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60" h="77">
                      <a:moveTo>
                        <a:pt x="49" y="4"/>
                      </a:moveTo>
                      <a:lnTo>
                        <a:pt x="54" y="7"/>
                      </a:lnTo>
                      <a:lnTo>
                        <a:pt x="56" y="11"/>
                      </a:lnTo>
                      <a:lnTo>
                        <a:pt x="58" y="14"/>
                      </a:lnTo>
                      <a:lnTo>
                        <a:pt x="59" y="16"/>
                      </a:lnTo>
                      <a:lnTo>
                        <a:pt x="57" y="18"/>
                      </a:lnTo>
                      <a:lnTo>
                        <a:pt x="55" y="19"/>
                      </a:lnTo>
                      <a:lnTo>
                        <a:pt x="48" y="19"/>
                      </a:lnTo>
                      <a:lnTo>
                        <a:pt x="44" y="19"/>
                      </a:lnTo>
                      <a:lnTo>
                        <a:pt x="41" y="16"/>
                      </a:lnTo>
                      <a:lnTo>
                        <a:pt x="36" y="15"/>
                      </a:lnTo>
                      <a:lnTo>
                        <a:pt x="32" y="15"/>
                      </a:lnTo>
                      <a:lnTo>
                        <a:pt x="27" y="15"/>
                      </a:lnTo>
                      <a:lnTo>
                        <a:pt x="34" y="16"/>
                      </a:lnTo>
                      <a:lnTo>
                        <a:pt x="37" y="17"/>
                      </a:lnTo>
                      <a:lnTo>
                        <a:pt x="40" y="19"/>
                      </a:lnTo>
                      <a:lnTo>
                        <a:pt x="41" y="19"/>
                      </a:lnTo>
                      <a:lnTo>
                        <a:pt x="39" y="19"/>
                      </a:lnTo>
                      <a:lnTo>
                        <a:pt x="37" y="22"/>
                      </a:lnTo>
                      <a:lnTo>
                        <a:pt x="35" y="19"/>
                      </a:lnTo>
                      <a:lnTo>
                        <a:pt x="33" y="19"/>
                      </a:lnTo>
                      <a:lnTo>
                        <a:pt x="28" y="19"/>
                      </a:lnTo>
                      <a:lnTo>
                        <a:pt x="27" y="19"/>
                      </a:lnTo>
                      <a:lnTo>
                        <a:pt x="32" y="20"/>
                      </a:lnTo>
                      <a:lnTo>
                        <a:pt x="34" y="22"/>
                      </a:lnTo>
                      <a:lnTo>
                        <a:pt x="37" y="23"/>
                      </a:lnTo>
                      <a:lnTo>
                        <a:pt x="35" y="26"/>
                      </a:lnTo>
                      <a:lnTo>
                        <a:pt x="32" y="24"/>
                      </a:lnTo>
                      <a:lnTo>
                        <a:pt x="28" y="23"/>
                      </a:lnTo>
                      <a:lnTo>
                        <a:pt x="34" y="26"/>
                      </a:lnTo>
                      <a:lnTo>
                        <a:pt x="36" y="28"/>
                      </a:lnTo>
                      <a:lnTo>
                        <a:pt x="37" y="31"/>
                      </a:lnTo>
                      <a:lnTo>
                        <a:pt x="37" y="33"/>
                      </a:lnTo>
                      <a:lnTo>
                        <a:pt x="34" y="31"/>
                      </a:lnTo>
                      <a:lnTo>
                        <a:pt x="31" y="30"/>
                      </a:lnTo>
                      <a:lnTo>
                        <a:pt x="26" y="30"/>
                      </a:lnTo>
                      <a:lnTo>
                        <a:pt x="33" y="33"/>
                      </a:lnTo>
                      <a:lnTo>
                        <a:pt x="38" y="34"/>
                      </a:lnTo>
                      <a:lnTo>
                        <a:pt x="41" y="37"/>
                      </a:lnTo>
                      <a:lnTo>
                        <a:pt x="41" y="39"/>
                      </a:lnTo>
                      <a:lnTo>
                        <a:pt x="37" y="38"/>
                      </a:lnTo>
                      <a:lnTo>
                        <a:pt x="32" y="35"/>
                      </a:lnTo>
                      <a:lnTo>
                        <a:pt x="30" y="35"/>
                      </a:lnTo>
                      <a:lnTo>
                        <a:pt x="36" y="38"/>
                      </a:lnTo>
                      <a:lnTo>
                        <a:pt x="40" y="40"/>
                      </a:lnTo>
                      <a:lnTo>
                        <a:pt x="41" y="41"/>
                      </a:lnTo>
                      <a:lnTo>
                        <a:pt x="41" y="44"/>
                      </a:lnTo>
                      <a:lnTo>
                        <a:pt x="37" y="42"/>
                      </a:lnTo>
                      <a:lnTo>
                        <a:pt x="34" y="41"/>
                      </a:lnTo>
                      <a:lnTo>
                        <a:pt x="28" y="40"/>
                      </a:lnTo>
                      <a:lnTo>
                        <a:pt x="26" y="41"/>
                      </a:lnTo>
                      <a:lnTo>
                        <a:pt x="20" y="41"/>
                      </a:lnTo>
                      <a:lnTo>
                        <a:pt x="13" y="40"/>
                      </a:lnTo>
                      <a:lnTo>
                        <a:pt x="17" y="41"/>
                      </a:lnTo>
                      <a:lnTo>
                        <a:pt x="24" y="43"/>
                      </a:lnTo>
                      <a:lnTo>
                        <a:pt x="23" y="46"/>
                      </a:lnTo>
                      <a:lnTo>
                        <a:pt x="18" y="45"/>
                      </a:lnTo>
                      <a:lnTo>
                        <a:pt x="13" y="42"/>
                      </a:lnTo>
                      <a:lnTo>
                        <a:pt x="10" y="41"/>
                      </a:lnTo>
                      <a:lnTo>
                        <a:pt x="16" y="46"/>
                      </a:lnTo>
                      <a:lnTo>
                        <a:pt x="20" y="48"/>
                      </a:lnTo>
                      <a:lnTo>
                        <a:pt x="23" y="49"/>
                      </a:lnTo>
                      <a:lnTo>
                        <a:pt x="23" y="53"/>
                      </a:lnTo>
                      <a:lnTo>
                        <a:pt x="18" y="51"/>
                      </a:lnTo>
                      <a:lnTo>
                        <a:pt x="15" y="50"/>
                      </a:lnTo>
                      <a:lnTo>
                        <a:pt x="17" y="52"/>
                      </a:lnTo>
                      <a:lnTo>
                        <a:pt x="21" y="53"/>
                      </a:lnTo>
                      <a:lnTo>
                        <a:pt x="23" y="53"/>
                      </a:lnTo>
                      <a:lnTo>
                        <a:pt x="23" y="60"/>
                      </a:lnTo>
                      <a:lnTo>
                        <a:pt x="18" y="58"/>
                      </a:lnTo>
                      <a:lnTo>
                        <a:pt x="15" y="57"/>
                      </a:lnTo>
                      <a:lnTo>
                        <a:pt x="19" y="60"/>
                      </a:lnTo>
                      <a:lnTo>
                        <a:pt x="24" y="63"/>
                      </a:lnTo>
                      <a:lnTo>
                        <a:pt x="23" y="65"/>
                      </a:lnTo>
                      <a:lnTo>
                        <a:pt x="20" y="69"/>
                      </a:lnTo>
                      <a:lnTo>
                        <a:pt x="18" y="65"/>
                      </a:lnTo>
                      <a:lnTo>
                        <a:pt x="15" y="60"/>
                      </a:lnTo>
                      <a:lnTo>
                        <a:pt x="13" y="56"/>
                      </a:lnTo>
                      <a:lnTo>
                        <a:pt x="15" y="63"/>
                      </a:lnTo>
                      <a:lnTo>
                        <a:pt x="17" y="65"/>
                      </a:lnTo>
                      <a:lnTo>
                        <a:pt x="20" y="71"/>
                      </a:lnTo>
                      <a:lnTo>
                        <a:pt x="17" y="74"/>
                      </a:lnTo>
                      <a:lnTo>
                        <a:pt x="14" y="70"/>
                      </a:lnTo>
                      <a:lnTo>
                        <a:pt x="11" y="65"/>
                      </a:lnTo>
                      <a:lnTo>
                        <a:pt x="8" y="60"/>
                      </a:lnTo>
                      <a:lnTo>
                        <a:pt x="11" y="68"/>
                      </a:lnTo>
                      <a:lnTo>
                        <a:pt x="13" y="71"/>
                      </a:lnTo>
                      <a:lnTo>
                        <a:pt x="15" y="75"/>
                      </a:lnTo>
                      <a:lnTo>
                        <a:pt x="13" y="76"/>
                      </a:lnTo>
                      <a:lnTo>
                        <a:pt x="8" y="71"/>
                      </a:lnTo>
                      <a:lnTo>
                        <a:pt x="4" y="63"/>
                      </a:lnTo>
                      <a:lnTo>
                        <a:pt x="2" y="57"/>
                      </a:lnTo>
                      <a:lnTo>
                        <a:pt x="1" y="45"/>
                      </a:lnTo>
                      <a:lnTo>
                        <a:pt x="1" y="38"/>
                      </a:lnTo>
                      <a:lnTo>
                        <a:pt x="0" y="28"/>
                      </a:lnTo>
                      <a:lnTo>
                        <a:pt x="5" y="30"/>
                      </a:lnTo>
                      <a:lnTo>
                        <a:pt x="10" y="33"/>
                      </a:lnTo>
                      <a:lnTo>
                        <a:pt x="19" y="35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3" y="26"/>
                      </a:lnTo>
                      <a:lnTo>
                        <a:pt x="0" y="26"/>
                      </a:lnTo>
                      <a:lnTo>
                        <a:pt x="0" y="21"/>
                      </a:lnTo>
                      <a:lnTo>
                        <a:pt x="1" y="15"/>
                      </a:lnTo>
                      <a:lnTo>
                        <a:pt x="8" y="16"/>
                      </a:lnTo>
                      <a:lnTo>
                        <a:pt x="12" y="19"/>
                      </a:lnTo>
                      <a:lnTo>
                        <a:pt x="17" y="21"/>
                      </a:lnTo>
                      <a:lnTo>
                        <a:pt x="13" y="16"/>
                      </a:lnTo>
                      <a:lnTo>
                        <a:pt x="6" y="15"/>
                      </a:lnTo>
                      <a:lnTo>
                        <a:pt x="1" y="13"/>
                      </a:lnTo>
                      <a:lnTo>
                        <a:pt x="2" y="8"/>
                      </a:lnTo>
                      <a:lnTo>
                        <a:pt x="4" y="5"/>
                      </a:lnTo>
                      <a:lnTo>
                        <a:pt x="9" y="3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15" y="4"/>
                      </a:lnTo>
                      <a:lnTo>
                        <a:pt x="11" y="2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6" y="1"/>
                      </a:lnTo>
                      <a:lnTo>
                        <a:pt x="29" y="4"/>
                      </a:lnTo>
                      <a:lnTo>
                        <a:pt x="35" y="6"/>
                      </a:lnTo>
                      <a:lnTo>
                        <a:pt x="31" y="3"/>
                      </a:lnTo>
                      <a:lnTo>
                        <a:pt x="28" y="1"/>
                      </a:lnTo>
                      <a:lnTo>
                        <a:pt x="26" y="0"/>
                      </a:lnTo>
                      <a:lnTo>
                        <a:pt x="32" y="0"/>
                      </a:lnTo>
                      <a:lnTo>
                        <a:pt x="37" y="0"/>
                      </a:lnTo>
                      <a:lnTo>
                        <a:pt x="41" y="3"/>
                      </a:lnTo>
                      <a:lnTo>
                        <a:pt x="43" y="6"/>
                      </a:lnTo>
                      <a:lnTo>
                        <a:pt x="46" y="11"/>
                      </a:lnTo>
                      <a:lnTo>
                        <a:pt x="45" y="5"/>
                      </a:lnTo>
                      <a:lnTo>
                        <a:pt x="41" y="2"/>
                      </a:lnTo>
                      <a:lnTo>
                        <a:pt x="49" y="4"/>
                      </a:lnTo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7" name="Group 63"/>
                <p:cNvGrpSpPr>
                  <a:grpSpLocks/>
                </p:cNvGrpSpPr>
                <p:nvPr/>
              </p:nvGrpSpPr>
              <p:grpSpPr bwMode="auto">
                <a:xfrm>
                  <a:off x="5340" y="1203"/>
                  <a:ext cx="78" cy="51"/>
                  <a:chOff x="5340" y="1203"/>
                  <a:chExt cx="78" cy="51"/>
                </a:xfrm>
              </p:grpSpPr>
              <p:sp>
                <p:nvSpPr>
                  <p:cNvPr id="89" name="Freeform 64"/>
                  <p:cNvSpPr>
                    <a:spLocks/>
                  </p:cNvSpPr>
                  <p:nvPr/>
                </p:nvSpPr>
                <p:spPr bwMode="auto">
                  <a:xfrm>
                    <a:off x="5340" y="1203"/>
                    <a:ext cx="66" cy="51"/>
                  </a:xfrm>
                  <a:custGeom>
                    <a:avLst/>
                    <a:gdLst>
                      <a:gd name="T0" fmla="*/ 0 w 66"/>
                      <a:gd name="T1" fmla="*/ 29 h 51"/>
                      <a:gd name="T2" fmla="*/ 8 w 66"/>
                      <a:gd name="T3" fmla="*/ 27 h 51"/>
                      <a:gd name="T4" fmla="*/ 10 w 66"/>
                      <a:gd name="T5" fmla="*/ 26 h 51"/>
                      <a:gd name="T6" fmla="*/ 13 w 66"/>
                      <a:gd name="T7" fmla="*/ 24 h 51"/>
                      <a:gd name="T8" fmla="*/ 15 w 66"/>
                      <a:gd name="T9" fmla="*/ 21 h 51"/>
                      <a:gd name="T10" fmla="*/ 18 w 66"/>
                      <a:gd name="T11" fmla="*/ 16 h 51"/>
                      <a:gd name="T12" fmla="*/ 26 w 66"/>
                      <a:gd name="T13" fmla="*/ 8 h 51"/>
                      <a:gd name="T14" fmla="*/ 27 w 66"/>
                      <a:gd name="T15" fmla="*/ 6 h 51"/>
                      <a:gd name="T16" fmla="*/ 28 w 66"/>
                      <a:gd name="T17" fmla="*/ 3 h 51"/>
                      <a:gd name="T18" fmla="*/ 32 w 66"/>
                      <a:gd name="T19" fmla="*/ 3 h 51"/>
                      <a:gd name="T20" fmla="*/ 43 w 66"/>
                      <a:gd name="T21" fmla="*/ 0 h 51"/>
                      <a:gd name="T22" fmla="*/ 47 w 66"/>
                      <a:gd name="T23" fmla="*/ 0 h 51"/>
                      <a:gd name="T24" fmla="*/ 49 w 66"/>
                      <a:gd name="T25" fmla="*/ 1 h 51"/>
                      <a:gd name="T26" fmla="*/ 51 w 66"/>
                      <a:gd name="T27" fmla="*/ 3 h 51"/>
                      <a:gd name="T28" fmla="*/ 58 w 66"/>
                      <a:gd name="T29" fmla="*/ 5 h 51"/>
                      <a:gd name="T30" fmla="*/ 60 w 66"/>
                      <a:gd name="T31" fmla="*/ 7 h 51"/>
                      <a:gd name="T32" fmla="*/ 61 w 66"/>
                      <a:gd name="T33" fmla="*/ 8 h 51"/>
                      <a:gd name="T34" fmla="*/ 62 w 66"/>
                      <a:gd name="T35" fmla="*/ 12 h 51"/>
                      <a:gd name="T36" fmla="*/ 63 w 66"/>
                      <a:gd name="T37" fmla="*/ 15 h 51"/>
                      <a:gd name="T38" fmla="*/ 63 w 66"/>
                      <a:gd name="T39" fmla="*/ 16 h 51"/>
                      <a:gd name="T40" fmla="*/ 65 w 66"/>
                      <a:gd name="T41" fmla="*/ 19 h 51"/>
                      <a:gd name="T42" fmla="*/ 65 w 66"/>
                      <a:gd name="T43" fmla="*/ 20 h 51"/>
                      <a:gd name="T44" fmla="*/ 63 w 66"/>
                      <a:gd name="T45" fmla="*/ 22 h 51"/>
                      <a:gd name="T46" fmla="*/ 60 w 66"/>
                      <a:gd name="T47" fmla="*/ 22 h 51"/>
                      <a:gd name="T48" fmla="*/ 56 w 66"/>
                      <a:gd name="T49" fmla="*/ 19 h 51"/>
                      <a:gd name="T50" fmla="*/ 51 w 66"/>
                      <a:gd name="T51" fmla="*/ 18 h 51"/>
                      <a:gd name="T52" fmla="*/ 46 w 66"/>
                      <a:gd name="T53" fmla="*/ 19 h 51"/>
                      <a:gd name="T54" fmla="*/ 51 w 66"/>
                      <a:gd name="T55" fmla="*/ 20 h 51"/>
                      <a:gd name="T56" fmla="*/ 54 w 66"/>
                      <a:gd name="T57" fmla="*/ 22 h 51"/>
                      <a:gd name="T58" fmla="*/ 59 w 66"/>
                      <a:gd name="T59" fmla="*/ 24 h 51"/>
                      <a:gd name="T60" fmla="*/ 60 w 66"/>
                      <a:gd name="T61" fmla="*/ 26 h 51"/>
                      <a:gd name="T62" fmla="*/ 60 w 66"/>
                      <a:gd name="T63" fmla="*/ 28 h 51"/>
                      <a:gd name="T64" fmla="*/ 58 w 66"/>
                      <a:gd name="T65" fmla="*/ 29 h 51"/>
                      <a:gd name="T66" fmla="*/ 56 w 66"/>
                      <a:gd name="T67" fmla="*/ 29 h 51"/>
                      <a:gd name="T68" fmla="*/ 51 w 66"/>
                      <a:gd name="T69" fmla="*/ 27 h 51"/>
                      <a:gd name="T70" fmla="*/ 45 w 66"/>
                      <a:gd name="T71" fmla="*/ 26 h 51"/>
                      <a:gd name="T72" fmla="*/ 41 w 66"/>
                      <a:gd name="T73" fmla="*/ 27 h 51"/>
                      <a:gd name="T74" fmla="*/ 39 w 66"/>
                      <a:gd name="T75" fmla="*/ 29 h 51"/>
                      <a:gd name="T76" fmla="*/ 36 w 66"/>
                      <a:gd name="T77" fmla="*/ 32 h 51"/>
                      <a:gd name="T78" fmla="*/ 34 w 66"/>
                      <a:gd name="T79" fmla="*/ 36 h 51"/>
                      <a:gd name="T80" fmla="*/ 32 w 66"/>
                      <a:gd name="T81" fmla="*/ 40 h 51"/>
                      <a:gd name="T82" fmla="*/ 30 w 66"/>
                      <a:gd name="T83" fmla="*/ 42 h 51"/>
                      <a:gd name="T84" fmla="*/ 28 w 66"/>
                      <a:gd name="T85" fmla="*/ 46 h 51"/>
                      <a:gd name="T86" fmla="*/ 25 w 66"/>
                      <a:gd name="T87" fmla="*/ 46 h 51"/>
                      <a:gd name="T88" fmla="*/ 21 w 66"/>
                      <a:gd name="T89" fmla="*/ 46 h 51"/>
                      <a:gd name="T90" fmla="*/ 17 w 66"/>
                      <a:gd name="T91" fmla="*/ 46 h 51"/>
                      <a:gd name="T92" fmla="*/ 15 w 66"/>
                      <a:gd name="T93" fmla="*/ 46 h 51"/>
                      <a:gd name="T94" fmla="*/ 10 w 66"/>
                      <a:gd name="T95" fmla="*/ 47 h 51"/>
                      <a:gd name="T96" fmla="*/ 0 w 66"/>
                      <a:gd name="T97" fmla="*/ 50 h 51"/>
                      <a:gd name="T98" fmla="*/ 0 w 66"/>
                      <a:gd name="T99" fmla="*/ 29 h 51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66"/>
                      <a:gd name="T151" fmla="*/ 0 h 51"/>
                      <a:gd name="T152" fmla="*/ 66 w 66"/>
                      <a:gd name="T153" fmla="*/ 51 h 51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66" h="51">
                        <a:moveTo>
                          <a:pt x="0" y="29"/>
                        </a:moveTo>
                        <a:lnTo>
                          <a:pt x="8" y="27"/>
                        </a:lnTo>
                        <a:lnTo>
                          <a:pt x="10" y="26"/>
                        </a:lnTo>
                        <a:lnTo>
                          <a:pt x="13" y="24"/>
                        </a:lnTo>
                        <a:lnTo>
                          <a:pt x="15" y="21"/>
                        </a:lnTo>
                        <a:lnTo>
                          <a:pt x="18" y="16"/>
                        </a:lnTo>
                        <a:lnTo>
                          <a:pt x="26" y="8"/>
                        </a:lnTo>
                        <a:lnTo>
                          <a:pt x="27" y="6"/>
                        </a:lnTo>
                        <a:lnTo>
                          <a:pt x="28" y="3"/>
                        </a:lnTo>
                        <a:lnTo>
                          <a:pt x="32" y="3"/>
                        </a:lnTo>
                        <a:lnTo>
                          <a:pt x="43" y="0"/>
                        </a:lnTo>
                        <a:lnTo>
                          <a:pt x="47" y="0"/>
                        </a:lnTo>
                        <a:lnTo>
                          <a:pt x="49" y="1"/>
                        </a:lnTo>
                        <a:lnTo>
                          <a:pt x="51" y="3"/>
                        </a:lnTo>
                        <a:lnTo>
                          <a:pt x="58" y="5"/>
                        </a:lnTo>
                        <a:lnTo>
                          <a:pt x="60" y="7"/>
                        </a:lnTo>
                        <a:lnTo>
                          <a:pt x="61" y="8"/>
                        </a:lnTo>
                        <a:lnTo>
                          <a:pt x="62" y="12"/>
                        </a:lnTo>
                        <a:lnTo>
                          <a:pt x="63" y="15"/>
                        </a:lnTo>
                        <a:lnTo>
                          <a:pt x="63" y="16"/>
                        </a:lnTo>
                        <a:lnTo>
                          <a:pt x="65" y="19"/>
                        </a:lnTo>
                        <a:lnTo>
                          <a:pt x="65" y="20"/>
                        </a:lnTo>
                        <a:lnTo>
                          <a:pt x="63" y="22"/>
                        </a:lnTo>
                        <a:lnTo>
                          <a:pt x="60" y="22"/>
                        </a:lnTo>
                        <a:lnTo>
                          <a:pt x="56" y="19"/>
                        </a:lnTo>
                        <a:lnTo>
                          <a:pt x="51" y="18"/>
                        </a:lnTo>
                        <a:lnTo>
                          <a:pt x="46" y="19"/>
                        </a:lnTo>
                        <a:lnTo>
                          <a:pt x="51" y="20"/>
                        </a:lnTo>
                        <a:lnTo>
                          <a:pt x="54" y="22"/>
                        </a:lnTo>
                        <a:lnTo>
                          <a:pt x="59" y="24"/>
                        </a:lnTo>
                        <a:lnTo>
                          <a:pt x="60" y="26"/>
                        </a:lnTo>
                        <a:lnTo>
                          <a:pt x="60" y="28"/>
                        </a:lnTo>
                        <a:lnTo>
                          <a:pt x="58" y="29"/>
                        </a:lnTo>
                        <a:lnTo>
                          <a:pt x="56" y="29"/>
                        </a:lnTo>
                        <a:lnTo>
                          <a:pt x="51" y="27"/>
                        </a:lnTo>
                        <a:lnTo>
                          <a:pt x="45" y="26"/>
                        </a:lnTo>
                        <a:lnTo>
                          <a:pt x="41" y="27"/>
                        </a:lnTo>
                        <a:lnTo>
                          <a:pt x="39" y="29"/>
                        </a:lnTo>
                        <a:lnTo>
                          <a:pt x="36" y="32"/>
                        </a:lnTo>
                        <a:lnTo>
                          <a:pt x="34" y="36"/>
                        </a:lnTo>
                        <a:lnTo>
                          <a:pt x="32" y="40"/>
                        </a:lnTo>
                        <a:lnTo>
                          <a:pt x="30" y="42"/>
                        </a:lnTo>
                        <a:lnTo>
                          <a:pt x="28" y="46"/>
                        </a:lnTo>
                        <a:lnTo>
                          <a:pt x="25" y="46"/>
                        </a:lnTo>
                        <a:lnTo>
                          <a:pt x="21" y="46"/>
                        </a:lnTo>
                        <a:lnTo>
                          <a:pt x="17" y="46"/>
                        </a:lnTo>
                        <a:lnTo>
                          <a:pt x="15" y="46"/>
                        </a:lnTo>
                        <a:lnTo>
                          <a:pt x="10" y="47"/>
                        </a:lnTo>
                        <a:lnTo>
                          <a:pt x="0" y="50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FFC080"/>
                  </a:solidFill>
                  <a:ln w="12700" cap="rnd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65"/>
                  <p:cNvSpPr>
                    <a:spLocks/>
                  </p:cNvSpPr>
                  <p:nvPr/>
                </p:nvSpPr>
                <p:spPr bwMode="auto">
                  <a:xfrm>
                    <a:off x="5381" y="1211"/>
                    <a:ext cx="22" cy="17"/>
                  </a:xfrm>
                  <a:custGeom>
                    <a:avLst/>
                    <a:gdLst>
                      <a:gd name="T0" fmla="*/ 21 w 22"/>
                      <a:gd name="T1" fmla="*/ 16 h 17"/>
                      <a:gd name="T2" fmla="*/ 17 w 22"/>
                      <a:gd name="T3" fmla="*/ 10 h 17"/>
                      <a:gd name="T4" fmla="*/ 14 w 22"/>
                      <a:gd name="T5" fmla="*/ 8 h 17"/>
                      <a:gd name="T6" fmla="*/ 11 w 22"/>
                      <a:gd name="T7" fmla="*/ 6 h 17"/>
                      <a:gd name="T8" fmla="*/ 7 w 22"/>
                      <a:gd name="T9" fmla="*/ 2 h 17"/>
                      <a:gd name="T10" fmla="*/ 3 w 22"/>
                      <a:gd name="T11" fmla="*/ 4 h 17"/>
                      <a:gd name="T12" fmla="*/ 0 w 22"/>
                      <a:gd name="T13" fmla="*/ 6 h 17"/>
                      <a:gd name="T14" fmla="*/ 4 w 22"/>
                      <a:gd name="T15" fmla="*/ 2 h 17"/>
                      <a:gd name="T16" fmla="*/ 9 w 22"/>
                      <a:gd name="T17" fmla="*/ 0 h 17"/>
                      <a:gd name="T18" fmla="*/ 14 w 22"/>
                      <a:gd name="T19" fmla="*/ 8 h 17"/>
                      <a:gd name="T20" fmla="*/ 17 w 22"/>
                      <a:gd name="T21" fmla="*/ 8 h 17"/>
                      <a:gd name="T22" fmla="*/ 21 w 22"/>
                      <a:gd name="T23" fmla="*/ 12 h 17"/>
                      <a:gd name="T24" fmla="*/ 21 w 22"/>
                      <a:gd name="T25" fmla="*/ 16 h 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2"/>
                      <a:gd name="T40" fmla="*/ 0 h 17"/>
                      <a:gd name="T41" fmla="*/ 22 w 22"/>
                      <a:gd name="T42" fmla="*/ 17 h 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2" h="17">
                        <a:moveTo>
                          <a:pt x="21" y="16"/>
                        </a:moveTo>
                        <a:lnTo>
                          <a:pt x="17" y="10"/>
                        </a:lnTo>
                        <a:lnTo>
                          <a:pt x="14" y="8"/>
                        </a:lnTo>
                        <a:lnTo>
                          <a:pt x="11" y="6"/>
                        </a:lnTo>
                        <a:lnTo>
                          <a:pt x="7" y="2"/>
                        </a:lnTo>
                        <a:lnTo>
                          <a:pt x="3" y="4"/>
                        </a:lnTo>
                        <a:lnTo>
                          <a:pt x="0" y="6"/>
                        </a:lnTo>
                        <a:lnTo>
                          <a:pt x="4" y="2"/>
                        </a:lnTo>
                        <a:lnTo>
                          <a:pt x="9" y="0"/>
                        </a:lnTo>
                        <a:lnTo>
                          <a:pt x="14" y="8"/>
                        </a:lnTo>
                        <a:lnTo>
                          <a:pt x="17" y="8"/>
                        </a:lnTo>
                        <a:lnTo>
                          <a:pt x="21" y="12"/>
                        </a:lnTo>
                        <a:lnTo>
                          <a:pt x="21" y="16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6"/>
                  <p:cNvSpPr>
                    <a:spLocks/>
                  </p:cNvSpPr>
                  <p:nvPr/>
                </p:nvSpPr>
                <p:spPr bwMode="auto">
                  <a:xfrm>
                    <a:off x="5372" y="1204"/>
                    <a:ext cx="20" cy="17"/>
                  </a:xfrm>
                  <a:custGeom>
                    <a:avLst/>
                    <a:gdLst>
                      <a:gd name="T0" fmla="*/ 13 w 20"/>
                      <a:gd name="T1" fmla="*/ 0 h 17"/>
                      <a:gd name="T2" fmla="*/ 16 w 20"/>
                      <a:gd name="T3" fmla="*/ 2 h 17"/>
                      <a:gd name="T4" fmla="*/ 19 w 20"/>
                      <a:gd name="T5" fmla="*/ 5 h 17"/>
                      <a:gd name="T6" fmla="*/ 16 w 20"/>
                      <a:gd name="T7" fmla="*/ 5 h 17"/>
                      <a:gd name="T8" fmla="*/ 13 w 20"/>
                      <a:gd name="T9" fmla="*/ 2 h 17"/>
                      <a:gd name="T10" fmla="*/ 8 w 20"/>
                      <a:gd name="T11" fmla="*/ 10 h 17"/>
                      <a:gd name="T12" fmla="*/ 4 w 20"/>
                      <a:gd name="T13" fmla="*/ 13 h 17"/>
                      <a:gd name="T14" fmla="*/ 0 w 20"/>
                      <a:gd name="T15" fmla="*/ 16 h 17"/>
                      <a:gd name="T16" fmla="*/ 0 w 20"/>
                      <a:gd name="T17" fmla="*/ 13 h 17"/>
                      <a:gd name="T18" fmla="*/ 4 w 20"/>
                      <a:gd name="T19" fmla="*/ 10 h 17"/>
                      <a:gd name="T20" fmla="*/ 9 w 20"/>
                      <a:gd name="T21" fmla="*/ 5 h 17"/>
                      <a:gd name="T22" fmla="*/ 13 w 20"/>
                      <a:gd name="T23" fmla="*/ 0 h 1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7"/>
                      <a:gd name="T38" fmla="*/ 20 w 20"/>
                      <a:gd name="T39" fmla="*/ 17 h 1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7">
                        <a:moveTo>
                          <a:pt x="13" y="0"/>
                        </a:moveTo>
                        <a:lnTo>
                          <a:pt x="16" y="2"/>
                        </a:lnTo>
                        <a:lnTo>
                          <a:pt x="19" y="5"/>
                        </a:lnTo>
                        <a:lnTo>
                          <a:pt x="16" y="5"/>
                        </a:lnTo>
                        <a:lnTo>
                          <a:pt x="13" y="2"/>
                        </a:lnTo>
                        <a:lnTo>
                          <a:pt x="8" y="10"/>
                        </a:lnTo>
                        <a:lnTo>
                          <a:pt x="4" y="13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4" y="10"/>
                        </a:lnTo>
                        <a:lnTo>
                          <a:pt x="9" y="5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7"/>
                  <p:cNvSpPr>
                    <a:spLocks/>
                  </p:cNvSpPr>
                  <p:nvPr/>
                </p:nvSpPr>
                <p:spPr bwMode="auto">
                  <a:xfrm>
                    <a:off x="5380" y="1220"/>
                    <a:ext cx="17" cy="17"/>
                  </a:xfrm>
                  <a:custGeom>
                    <a:avLst/>
                    <a:gdLst>
                      <a:gd name="T0" fmla="*/ 16 w 17"/>
                      <a:gd name="T1" fmla="*/ 5 h 17"/>
                      <a:gd name="T2" fmla="*/ 14 w 17"/>
                      <a:gd name="T3" fmla="*/ 16 h 17"/>
                      <a:gd name="T4" fmla="*/ 8 w 17"/>
                      <a:gd name="T5" fmla="*/ 10 h 17"/>
                      <a:gd name="T6" fmla="*/ 1 w 17"/>
                      <a:gd name="T7" fmla="*/ 10 h 17"/>
                      <a:gd name="T8" fmla="*/ 0 w 17"/>
                      <a:gd name="T9" fmla="*/ 0 h 17"/>
                      <a:gd name="T10" fmla="*/ 4 w 17"/>
                      <a:gd name="T11" fmla="*/ 5 h 17"/>
                      <a:gd name="T12" fmla="*/ 16 w 17"/>
                      <a:gd name="T13" fmla="*/ 5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16" y="5"/>
                        </a:moveTo>
                        <a:lnTo>
                          <a:pt x="14" y="16"/>
                        </a:lnTo>
                        <a:lnTo>
                          <a:pt x="8" y="10"/>
                        </a:lnTo>
                        <a:lnTo>
                          <a:pt x="1" y="10"/>
                        </a:lnTo>
                        <a:lnTo>
                          <a:pt x="0" y="0"/>
                        </a:lnTo>
                        <a:lnTo>
                          <a:pt x="4" y="5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68"/>
                  <p:cNvSpPr>
                    <a:spLocks/>
                  </p:cNvSpPr>
                  <p:nvPr/>
                </p:nvSpPr>
                <p:spPr bwMode="auto">
                  <a:xfrm>
                    <a:off x="5401" y="1218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3 h 17"/>
                      <a:gd name="T4" fmla="*/ 8 w 17"/>
                      <a:gd name="T5" fmla="*/ 12 h 17"/>
                      <a:gd name="T6" fmla="*/ 16 w 17"/>
                      <a:gd name="T7" fmla="*/ 16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0" y="3"/>
                        </a:lnTo>
                        <a:lnTo>
                          <a:pt x="8" y="12"/>
                        </a:lnTo>
                        <a:lnTo>
                          <a:pt x="16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69"/>
                  <p:cNvSpPr>
                    <a:spLocks/>
                  </p:cNvSpPr>
                  <p:nvPr/>
                </p:nvSpPr>
                <p:spPr bwMode="auto">
                  <a:xfrm>
                    <a:off x="5396" y="1228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8 w 17"/>
                      <a:gd name="T3" fmla="*/ 8 h 17"/>
                      <a:gd name="T4" fmla="*/ 16 w 17"/>
                      <a:gd name="T5" fmla="*/ 16 h 17"/>
                      <a:gd name="T6" fmla="*/ 0 w 17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17"/>
                      <a:gd name="T14" fmla="*/ 17 w 17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17">
                        <a:moveTo>
                          <a:pt x="0" y="0"/>
                        </a:moveTo>
                        <a:lnTo>
                          <a:pt x="8" y="8"/>
                        </a:lnTo>
                        <a:lnTo>
                          <a:pt x="16" y="1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70"/>
                  <p:cNvSpPr>
                    <a:spLocks/>
                  </p:cNvSpPr>
                  <p:nvPr/>
                </p:nvSpPr>
                <p:spPr bwMode="auto">
                  <a:xfrm>
                    <a:off x="5371" y="1214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12 w 17"/>
                      <a:gd name="T3" fmla="*/ 5 h 17"/>
                      <a:gd name="T4" fmla="*/ 12 w 17"/>
                      <a:gd name="T5" fmla="*/ 10 h 17"/>
                      <a:gd name="T6" fmla="*/ 0 w 17"/>
                      <a:gd name="T7" fmla="*/ 16 h 17"/>
                      <a:gd name="T8" fmla="*/ 16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6" y="0"/>
                        </a:moveTo>
                        <a:lnTo>
                          <a:pt x="12" y="5"/>
                        </a:lnTo>
                        <a:lnTo>
                          <a:pt x="12" y="10"/>
                        </a:lnTo>
                        <a:lnTo>
                          <a:pt x="0" y="1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71"/>
                  <p:cNvSpPr>
                    <a:spLocks/>
                  </p:cNvSpPr>
                  <p:nvPr/>
                </p:nvSpPr>
                <p:spPr bwMode="auto">
                  <a:xfrm>
                    <a:off x="5356" y="1214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13 w 17"/>
                      <a:gd name="T3" fmla="*/ 4 h 17"/>
                      <a:gd name="T4" fmla="*/ 10 w 17"/>
                      <a:gd name="T5" fmla="*/ 9 h 17"/>
                      <a:gd name="T6" fmla="*/ 0 w 17"/>
                      <a:gd name="T7" fmla="*/ 16 h 17"/>
                      <a:gd name="T8" fmla="*/ 9 w 17"/>
                      <a:gd name="T9" fmla="*/ 7 h 17"/>
                      <a:gd name="T10" fmla="*/ 16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7"/>
                      <a:gd name="T20" fmla="*/ 17 w 17"/>
                      <a:gd name="T21" fmla="*/ 17 h 1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7">
                        <a:moveTo>
                          <a:pt x="16" y="0"/>
                        </a:moveTo>
                        <a:lnTo>
                          <a:pt x="13" y="4"/>
                        </a:lnTo>
                        <a:lnTo>
                          <a:pt x="10" y="9"/>
                        </a:lnTo>
                        <a:lnTo>
                          <a:pt x="0" y="16"/>
                        </a:lnTo>
                        <a:lnTo>
                          <a:pt x="9" y="7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72"/>
                  <p:cNvSpPr>
                    <a:spLocks/>
                  </p:cNvSpPr>
                  <p:nvPr/>
                </p:nvSpPr>
                <p:spPr bwMode="auto">
                  <a:xfrm>
                    <a:off x="5352" y="1234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10 w 17"/>
                      <a:gd name="T3" fmla="*/ 5 h 17"/>
                      <a:gd name="T4" fmla="*/ 16 w 17"/>
                      <a:gd name="T5" fmla="*/ 12 h 17"/>
                      <a:gd name="T6" fmla="*/ 16 w 17"/>
                      <a:gd name="T7" fmla="*/ 16 h 17"/>
                      <a:gd name="T8" fmla="*/ 16 w 17"/>
                      <a:gd name="T9" fmla="*/ 9 h 17"/>
                      <a:gd name="T10" fmla="*/ 16 w 17"/>
                      <a:gd name="T11" fmla="*/ 4 h 17"/>
                      <a:gd name="T12" fmla="*/ 0 w 17"/>
                      <a:gd name="T13" fmla="*/ 0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7"/>
                      <a:gd name="T22" fmla="*/ 0 h 17"/>
                      <a:gd name="T23" fmla="*/ 17 w 17"/>
                      <a:gd name="T24" fmla="*/ 17 h 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7" h="17">
                        <a:moveTo>
                          <a:pt x="0" y="0"/>
                        </a:moveTo>
                        <a:lnTo>
                          <a:pt x="10" y="5"/>
                        </a:lnTo>
                        <a:lnTo>
                          <a:pt x="16" y="12"/>
                        </a:lnTo>
                        <a:lnTo>
                          <a:pt x="16" y="16"/>
                        </a:lnTo>
                        <a:lnTo>
                          <a:pt x="16" y="9"/>
                        </a:lnTo>
                        <a:lnTo>
                          <a:pt x="16" y="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73"/>
                  <p:cNvSpPr>
                    <a:spLocks/>
                  </p:cNvSpPr>
                  <p:nvPr/>
                </p:nvSpPr>
                <p:spPr bwMode="auto">
                  <a:xfrm>
                    <a:off x="5376" y="1223"/>
                    <a:ext cx="17" cy="17"/>
                  </a:xfrm>
                  <a:custGeom>
                    <a:avLst/>
                    <a:gdLst>
                      <a:gd name="T0" fmla="*/ 8 w 17"/>
                      <a:gd name="T1" fmla="*/ 0 h 17"/>
                      <a:gd name="T2" fmla="*/ 0 w 17"/>
                      <a:gd name="T3" fmla="*/ 6 h 17"/>
                      <a:gd name="T4" fmla="*/ 16 w 17"/>
                      <a:gd name="T5" fmla="*/ 16 h 17"/>
                      <a:gd name="T6" fmla="*/ 8 w 17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17"/>
                      <a:gd name="T14" fmla="*/ 17 w 17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17">
                        <a:moveTo>
                          <a:pt x="8" y="0"/>
                        </a:moveTo>
                        <a:lnTo>
                          <a:pt x="0" y="6"/>
                        </a:lnTo>
                        <a:lnTo>
                          <a:pt x="16" y="16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" name="Group 74"/>
                <p:cNvGrpSpPr>
                  <a:grpSpLocks/>
                </p:cNvGrpSpPr>
                <p:nvPr/>
              </p:nvGrpSpPr>
              <p:grpSpPr bwMode="auto">
                <a:xfrm>
                  <a:off x="5198" y="1091"/>
                  <a:ext cx="152" cy="219"/>
                  <a:chOff x="5198" y="1091"/>
                  <a:chExt cx="152" cy="219"/>
                </a:xfrm>
              </p:grpSpPr>
              <p:sp>
                <p:nvSpPr>
                  <p:cNvPr id="75" name="Freeform 75"/>
                  <p:cNvSpPr>
                    <a:spLocks/>
                  </p:cNvSpPr>
                  <p:nvPr/>
                </p:nvSpPr>
                <p:spPr bwMode="auto">
                  <a:xfrm>
                    <a:off x="5280" y="1091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11 w 17"/>
                      <a:gd name="T3" fmla="*/ 3 h 17"/>
                      <a:gd name="T4" fmla="*/ 6 w 17"/>
                      <a:gd name="T5" fmla="*/ 6 h 17"/>
                      <a:gd name="T6" fmla="*/ 2 w 17"/>
                      <a:gd name="T7" fmla="*/ 9 h 17"/>
                      <a:gd name="T8" fmla="*/ 0 w 17"/>
                      <a:gd name="T9" fmla="*/ 16 h 17"/>
                      <a:gd name="T10" fmla="*/ 4 w 17"/>
                      <a:gd name="T11" fmla="*/ 12 h 17"/>
                      <a:gd name="T12" fmla="*/ 11 w 17"/>
                      <a:gd name="T13" fmla="*/ 9 h 17"/>
                      <a:gd name="T14" fmla="*/ 16 w 17"/>
                      <a:gd name="T15" fmla="*/ 0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17"/>
                      <a:gd name="T26" fmla="*/ 17 w 17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17">
                        <a:moveTo>
                          <a:pt x="16" y="0"/>
                        </a:moveTo>
                        <a:lnTo>
                          <a:pt x="11" y="3"/>
                        </a:lnTo>
                        <a:lnTo>
                          <a:pt x="6" y="6"/>
                        </a:lnTo>
                        <a:lnTo>
                          <a:pt x="2" y="9"/>
                        </a:lnTo>
                        <a:lnTo>
                          <a:pt x="0" y="16"/>
                        </a:lnTo>
                        <a:lnTo>
                          <a:pt x="4" y="12"/>
                        </a:lnTo>
                        <a:lnTo>
                          <a:pt x="11" y="9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76"/>
                  <p:cNvSpPr>
                    <a:spLocks/>
                  </p:cNvSpPr>
                  <p:nvPr/>
                </p:nvSpPr>
                <p:spPr bwMode="auto">
                  <a:xfrm>
                    <a:off x="5282" y="1098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0 w 17"/>
                      <a:gd name="T3" fmla="*/ 0 h 17"/>
                      <a:gd name="T4" fmla="*/ 0 w 17"/>
                      <a:gd name="T5" fmla="*/ 16 h 17"/>
                      <a:gd name="T6" fmla="*/ 16 w 17"/>
                      <a:gd name="T7" fmla="*/ 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17"/>
                      <a:gd name="T14" fmla="*/ 17 w 17"/>
                      <a:gd name="T15" fmla="*/ 17 h 1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17">
                        <a:moveTo>
                          <a:pt x="16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6" y="0"/>
                        </a:lnTo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77"/>
                  <p:cNvSpPr>
                    <a:spLocks/>
                  </p:cNvSpPr>
                  <p:nvPr/>
                </p:nvSpPr>
                <p:spPr bwMode="auto">
                  <a:xfrm>
                    <a:off x="5263" y="1120"/>
                    <a:ext cx="41" cy="129"/>
                  </a:xfrm>
                  <a:custGeom>
                    <a:avLst/>
                    <a:gdLst>
                      <a:gd name="T0" fmla="*/ 5 w 41"/>
                      <a:gd name="T1" fmla="*/ 0 h 129"/>
                      <a:gd name="T2" fmla="*/ 9 w 41"/>
                      <a:gd name="T3" fmla="*/ 5 h 129"/>
                      <a:gd name="T4" fmla="*/ 11 w 41"/>
                      <a:gd name="T5" fmla="*/ 12 h 129"/>
                      <a:gd name="T6" fmla="*/ 16 w 41"/>
                      <a:gd name="T7" fmla="*/ 19 h 129"/>
                      <a:gd name="T8" fmla="*/ 28 w 41"/>
                      <a:gd name="T9" fmla="*/ 54 h 129"/>
                      <a:gd name="T10" fmla="*/ 35 w 41"/>
                      <a:gd name="T11" fmla="*/ 85 h 129"/>
                      <a:gd name="T12" fmla="*/ 40 w 41"/>
                      <a:gd name="T13" fmla="*/ 128 h 129"/>
                      <a:gd name="T14" fmla="*/ 23 w 41"/>
                      <a:gd name="T15" fmla="*/ 109 h 129"/>
                      <a:gd name="T16" fmla="*/ 0 w 41"/>
                      <a:gd name="T17" fmla="*/ 16 h 129"/>
                      <a:gd name="T18" fmla="*/ 5 w 41"/>
                      <a:gd name="T19" fmla="*/ 0 h 12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"/>
                      <a:gd name="T31" fmla="*/ 0 h 129"/>
                      <a:gd name="T32" fmla="*/ 41 w 41"/>
                      <a:gd name="T33" fmla="*/ 129 h 12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" h="129">
                        <a:moveTo>
                          <a:pt x="5" y="0"/>
                        </a:moveTo>
                        <a:lnTo>
                          <a:pt x="9" y="5"/>
                        </a:lnTo>
                        <a:lnTo>
                          <a:pt x="11" y="12"/>
                        </a:lnTo>
                        <a:lnTo>
                          <a:pt x="16" y="19"/>
                        </a:lnTo>
                        <a:lnTo>
                          <a:pt x="28" y="54"/>
                        </a:lnTo>
                        <a:lnTo>
                          <a:pt x="35" y="85"/>
                        </a:lnTo>
                        <a:lnTo>
                          <a:pt x="40" y="128"/>
                        </a:lnTo>
                        <a:lnTo>
                          <a:pt x="23" y="109"/>
                        </a:lnTo>
                        <a:lnTo>
                          <a:pt x="0" y="16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4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78"/>
                  <p:cNvSpPr>
                    <a:spLocks/>
                  </p:cNvSpPr>
                  <p:nvPr/>
                </p:nvSpPr>
                <p:spPr bwMode="auto">
                  <a:xfrm>
                    <a:off x="5198" y="1095"/>
                    <a:ext cx="152" cy="215"/>
                  </a:xfrm>
                  <a:custGeom>
                    <a:avLst/>
                    <a:gdLst>
                      <a:gd name="T0" fmla="*/ 27 w 152"/>
                      <a:gd name="T1" fmla="*/ 11 h 215"/>
                      <a:gd name="T2" fmla="*/ 32 w 152"/>
                      <a:gd name="T3" fmla="*/ 0 h 215"/>
                      <a:gd name="T4" fmla="*/ 69 w 152"/>
                      <a:gd name="T5" fmla="*/ 19 h 215"/>
                      <a:gd name="T6" fmla="*/ 70 w 152"/>
                      <a:gd name="T7" fmla="*/ 34 h 215"/>
                      <a:gd name="T8" fmla="*/ 74 w 152"/>
                      <a:gd name="T9" fmla="*/ 39 h 215"/>
                      <a:gd name="T10" fmla="*/ 78 w 152"/>
                      <a:gd name="T11" fmla="*/ 45 h 215"/>
                      <a:gd name="T12" fmla="*/ 80 w 152"/>
                      <a:gd name="T13" fmla="*/ 56 h 215"/>
                      <a:gd name="T14" fmla="*/ 89 w 152"/>
                      <a:gd name="T15" fmla="*/ 81 h 215"/>
                      <a:gd name="T16" fmla="*/ 96 w 152"/>
                      <a:gd name="T17" fmla="*/ 109 h 215"/>
                      <a:gd name="T18" fmla="*/ 98 w 152"/>
                      <a:gd name="T19" fmla="*/ 129 h 215"/>
                      <a:gd name="T20" fmla="*/ 128 w 152"/>
                      <a:gd name="T21" fmla="*/ 130 h 215"/>
                      <a:gd name="T22" fmla="*/ 132 w 152"/>
                      <a:gd name="T23" fmla="*/ 134 h 215"/>
                      <a:gd name="T24" fmla="*/ 146 w 152"/>
                      <a:gd name="T25" fmla="*/ 134 h 215"/>
                      <a:gd name="T26" fmla="*/ 151 w 152"/>
                      <a:gd name="T27" fmla="*/ 141 h 215"/>
                      <a:gd name="T28" fmla="*/ 151 w 152"/>
                      <a:gd name="T29" fmla="*/ 150 h 215"/>
                      <a:gd name="T30" fmla="*/ 150 w 152"/>
                      <a:gd name="T31" fmla="*/ 159 h 215"/>
                      <a:gd name="T32" fmla="*/ 137 w 152"/>
                      <a:gd name="T33" fmla="*/ 161 h 215"/>
                      <a:gd name="T34" fmla="*/ 131 w 152"/>
                      <a:gd name="T35" fmla="*/ 173 h 215"/>
                      <a:gd name="T36" fmla="*/ 119 w 152"/>
                      <a:gd name="T37" fmla="*/ 176 h 215"/>
                      <a:gd name="T38" fmla="*/ 110 w 152"/>
                      <a:gd name="T39" fmla="*/ 176 h 215"/>
                      <a:gd name="T40" fmla="*/ 100 w 152"/>
                      <a:gd name="T41" fmla="*/ 178 h 215"/>
                      <a:gd name="T42" fmla="*/ 100 w 152"/>
                      <a:gd name="T43" fmla="*/ 184 h 215"/>
                      <a:gd name="T44" fmla="*/ 100 w 152"/>
                      <a:gd name="T45" fmla="*/ 195 h 215"/>
                      <a:gd name="T46" fmla="*/ 99 w 152"/>
                      <a:gd name="T47" fmla="*/ 202 h 215"/>
                      <a:gd name="T48" fmla="*/ 93 w 152"/>
                      <a:gd name="T49" fmla="*/ 203 h 215"/>
                      <a:gd name="T50" fmla="*/ 86 w 152"/>
                      <a:gd name="T51" fmla="*/ 205 h 215"/>
                      <a:gd name="T52" fmla="*/ 80 w 152"/>
                      <a:gd name="T53" fmla="*/ 213 h 215"/>
                      <a:gd name="T54" fmla="*/ 73 w 152"/>
                      <a:gd name="T55" fmla="*/ 213 h 215"/>
                      <a:gd name="T56" fmla="*/ 66 w 152"/>
                      <a:gd name="T57" fmla="*/ 212 h 215"/>
                      <a:gd name="T58" fmla="*/ 54 w 152"/>
                      <a:gd name="T59" fmla="*/ 207 h 215"/>
                      <a:gd name="T60" fmla="*/ 43 w 152"/>
                      <a:gd name="T61" fmla="*/ 209 h 215"/>
                      <a:gd name="T62" fmla="*/ 31 w 152"/>
                      <a:gd name="T63" fmla="*/ 214 h 215"/>
                      <a:gd name="T64" fmla="*/ 20 w 152"/>
                      <a:gd name="T65" fmla="*/ 210 h 215"/>
                      <a:gd name="T66" fmla="*/ 12 w 152"/>
                      <a:gd name="T67" fmla="*/ 199 h 215"/>
                      <a:gd name="T68" fmla="*/ 13 w 152"/>
                      <a:gd name="T69" fmla="*/ 187 h 215"/>
                      <a:gd name="T70" fmla="*/ 9 w 152"/>
                      <a:gd name="T71" fmla="*/ 172 h 215"/>
                      <a:gd name="T72" fmla="*/ 8 w 152"/>
                      <a:gd name="T73" fmla="*/ 152 h 215"/>
                      <a:gd name="T74" fmla="*/ 4 w 152"/>
                      <a:gd name="T75" fmla="*/ 135 h 215"/>
                      <a:gd name="T76" fmla="*/ 0 w 152"/>
                      <a:gd name="T77" fmla="*/ 108 h 215"/>
                      <a:gd name="T78" fmla="*/ 0 w 152"/>
                      <a:gd name="T79" fmla="*/ 81 h 215"/>
                      <a:gd name="T80" fmla="*/ 0 w 152"/>
                      <a:gd name="T81" fmla="*/ 56 h 215"/>
                      <a:gd name="T82" fmla="*/ 1 w 152"/>
                      <a:gd name="T83" fmla="*/ 40 h 215"/>
                      <a:gd name="T84" fmla="*/ 4 w 152"/>
                      <a:gd name="T85" fmla="*/ 32 h 215"/>
                      <a:gd name="T86" fmla="*/ 11 w 152"/>
                      <a:gd name="T87" fmla="*/ 27 h 215"/>
                      <a:gd name="T88" fmla="*/ 18 w 152"/>
                      <a:gd name="T89" fmla="*/ 16 h 215"/>
                      <a:gd name="T90" fmla="*/ 27 w 152"/>
                      <a:gd name="T91" fmla="*/ 11 h 215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152"/>
                      <a:gd name="T139" fmla="*/ 0 h 215"/>
                      <a:gd name="T140" fmla="*/ 152 w 152"/>
                      <a:gd name="T141" fmla="*/ 215 h 215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152" h="215">
                        <a:moveTo>
                          <a:pt x="27" y="11"/>
                        </a:moveTo>
                        <a:lnTo>
                          <a:pt x="32" y="0"/>
                        </a:lnTo>
                        <a:lnTo>
                          <a:pt x="69" y="19"/>
                        </a:lnTo>
                        <a:lnTo>
                          <a:pt x="70" y="34"/>
                        </a:lnTo>
                        <a:lnTo>
                          <a:pt x="74" y="39"/>
                        </a:lnTo>
                        <a:lnTo>
                          <a:pt x="78" y="45"/>
                        </a:lnTo>
                        <a:lnTo>
                          <a:pt x="80" y="56"/>
                        </a:lnTo>
                        <a:lnTo>
                          <a:pt x="89" y="81"/>
                        </a:lnTo>
                        <a:lnTo>
                          <a:pt x="96" y="109"/>
                        </a:lnTo>
                        <a:lnTo>
                          <a:pt x="98" y="129"/>
                        </a:lnTo>
                        <a:lnTo>
                          <a:pt x="128" y="130"/>
                        </a:lnTo>
                        <a:lnTo>
                          <a:pt x="132" y="134"/>
                        </a:lnTo>
                        <a:lnTo>
                          <a:pt x="146" y="134"/>
                        </a:lnTo>
                        <a:lnTo>
                          <a:pt x="151" y="141"/>
                        </a:lnTo>
                        <a:lnTo>
                          <a:pt x="151" y="150"/>
                        </a:lnTo>
                        <a:lnTo>
                          <a:pt x="150" y="159"/>
                        </a:lnTo>
                        <a:lnTo>
                          <a:pt x="137" y="161"/>
                        </a:lnTo>
                        <a:lnTo>
                          <a:pt x="131" y="173"/>
                        </a:lnTo>
                        <a:lnTo>
                          <a:pt x="119" y="176"/>
                        </a:lnTo>
                        <a:lnTo>
                          <a:pt x="110" y="176"/>
                        </a:lnTo>
                        <a:lnTo>
                          <a:pt x="100" y="178"/>
                        </a:lnTo>
                        <a:lnTo>
                          <a:pt x="100" y="184"/>
                        </a:lnTo>
                        <a:lnTo>
                          <a:pt x="100" y="195"/>
                        </a:lnTo>
                        <a:lnTo>
                          <a:pt x="99" y="202"/>
                        </a:lnTo>
                        <a:lnTo>
                          <a:pt x="93" y="203"/>
                        </a:lnTo>
                        <a:lnTo>
                          <a:pt x="86" y="205"/>
                        </a:lnTo>
                        <a:lnTo>
                          <a:pt x="80" y="213"/>
                        </a:lnTo>
                        <a:lnTo>
                          <a:pt x="73" y="213"/>
                        </a:lnTo>
                        <a:lnTo>
                          <a:pt x="66" y="212"/>
                        </a:lnTo>
                        <a:lnTo>
                          <a:pt x="54" y="207"/>
                        </a:lnTo>
                        <a:lnTo>
                          <a:pt x="43" y="209"/>
                        </a:lnTo>
                        <a:lnTo>
                          <a:pt x="31" y="214"/>
                        </a:lnTo>
                        <a:lnTo>
                          <a:pt x="20" y="210"/>
                        </a:lnTo>
                        <a:lnTo>
                          <a:pt x="12" y="199"/>
                        </a:lnTo>
                        <a:lnTo>
                          <a:pt x="13" y="187"/>
                        </a:lnTo>
                        <a:lnTo>
                          <a:pt x="9" y="172"/>
                        </a:lnTo>
                        <a:lnTo>
                          <a:pt x="8" y="152"/>
                        </a:lnTo>
                        <a:lnTo>
                          <a:pt x="4" y="135"/>
                        </a:lnTo>
                        <a:lnTo>
                          <a:pt x="0" y="108"/>
                        </a:lnTo>
                        <a:lnTo>
                          <a:pt x="0" y="81"/>
                        </a:lnTo>
                        <a:lnTo>
                          <a:pt x="0" y="56"/>
                        </a:lnTo>
                        <a:lnTo>
                          <a:pt x="1" y="40"/>
                        </a:lnTo>
                        <a:lnTo>
                          <a:pt x="4" y="32"/>
                        </a:lnTo>
                        <a:lnTo>
                          <a:pt x="11" y="27"/>
                        </a:lnTo>
                        <a:lnTo>
                          <a:pt x="18" y="16"/>
                        </a:lnTo>
                        <a:lnTo>
                          <a:pt x="27" y="11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79"/>
                  <p:cNvSpPr>
                    <a:spLocks/>
                  </p:cNvSpPr>
                  <p:nvPr/>
                </p:nvSpPr>
                <p:spPr bwMode="auto">
                  <a:xfrm>
                    <a:off x="5201" y="1108"/>
                    <a:ext cx="97" cy="200"/>
                  </a:xfrm>
                  <a:custGeom>
                    <a:avLst/>
                    <a:gdLst>
                      <a:gd name="T0" fmla="*/ 83 w 97"/>
                      <a:gd name="T1" fmla="*/ 164 h 200"/>
                      <a:gd name="T2" fmla="*/ 60 w 97"/>
                      <a:gd name="T3" fmla="*/ 162 h 200"/>
                      <a:gd name="T4" fmla="*/ 41 w 97"/>
                      <a:gd name="T5" fmla="*/ 155 h 200"/>
                      <a:gd name="T6" fmla="*/ 34 w 97"/>
                      <a:gd name="T7" fmla="*/ 136 h 200"/>
                      <a:gd name="T8" fmla="*/ 36 w 97"/>
                      <a:gd name="T9" fmla="*/ 124 h 200"/>
                      <a:gd name="T10" fmla="*/ 21 w 97"/>
                      <a:gd name="T11" fmla="*/ 99 h 200"/>
                      <a:gd name="T12" fmla="*/ 35 w 97"/>
                      <a:gd name="T13" fmla="*/ 110 h 200"/>
                      <a:gd name="T14" fmla="*/ 27 w 97"/>
                      <a:gd name="T15" fmla="*/ 88 h 200"/>
                      <a:gd name="T16" fmla="*/ 16 w 97"/>
                      <a:gd name="T17" fmla="*/ 58 h 200"/>
                      <a:gd name="T18" fmla="*/ 34 w 97"/>
                      <a:gd name="T19" fmla="*/ 83 h 200"/>
                      <a:gd name="T20" fmla="*/ 36 w 97"/>
                      <a:gd name="T21" fmla="*/ 44 h 200"/>
                      <a:gd name="T22" fmla="*/ 45 w 97"/>
                      <a:gd name="T23" fmla="*/ 31 h 200"/>
                      <a:gd name="T24" fmla="*/ 57 w 97"/>
                      <a:gd name="T25" fmla="*/ 25 h 200"/>
                      <a:gd name="T26" fmla="*/ 33 w 97"/>
                      <a:gd name="T27" fmla="*/ 15 h 200"/>
                      <a:gd name="T28" fmla="*/ 22 w 97"/>
                      <a:gd name="T29" fmla="*/ 27 h 200"/>
                      <a:gd name="T30" fmla="*/ 29 w 97"/>
                      <a:gd name="T31" fmla="*/ 15 h 200"/>
                      <a:gd name="T32" fmla="*/ 43 w 97"/>
                      <a:gd name="T33" fmla="*/ 9 h 200"/>
                      <a:gd name="T34" fmla="*/ 33 w 97"/>
                      <a:gd name="T35" fmla="*/ 5 h 200"/>
                      <a:gd name="T36" fmla="*/ 25 w 97"/>
                      <a:gd name="T37" fmla="*/ 0 h 200"/>
                      <a:gd name="T38" fmla="*/ 13 w 97"/>
                      <a:gd name="T39" fmla="*/ 11 h 200"/>
                      <a:gd name="T40" fmla="*/ 3 w 97"/>
                      <a:gd name="T41" fmla="*/ 21 h 200"/>
                      <a:gd name="T42" fmla="*/ 0 w 97"/>
                      <a:gd name="T43" fmla="*/ 39 h 200"/>
                      <a:gd name="T44" fmla="*/ 0 w 97"/>
                      <a:gd name="T45" fmla="*/ 74 h 200"/>
                      <a:gd name="T46" fmla="*/ 4 w 97"/>
                      <a:gd name="T47" fmla="*/ 116 h 200"/>
                      <a:gd name="T48" fmla="*/ 9 w 97"/>
                      <a:gd name="T49" fmla="*/ 156 h 200"/>
                      <a:gd name="T50" fmla="*/ 11 w 97"/>
                      <a:gd name="T51" fmla="*/ 182 h 200"/>
                      <a:gd name="T52" fmla="*/ 17 w 97"/>
                      <a:gd name="T53" fmla="*/ 193 h 200"/>
                      <a:gd name="T54" fmla="*/ 29 w 97"/>
                      <a:gd name="T55" fmla="*/ 199 h 200"/>
                      <a:gd name="T56" fmla="*/ 38 w 97"/>
                      <a:gd name="T57" fmla="*/ 196 h 200"/>
                      <a:gd name="T58" fmla="*/ 44 w 97"/>
                      <a:gd name="T59" fmla="*/ 185 h 200"/>
                      <a:gd name="T60" fmla="*/ 47 w 97"/>
                      <a:gd name="T61" fmla="*/ 182 h 200"/>
                      <a:gd name="T62" fmla="*/ 57 w 97"/>
                      <a:gd name="T63" fmla="*/ 193 h 200"/>
                      <a:gd name="T64" fmla="*/ 69 w 97"/>
                      <a:gd name="T65" fmla="*/ 197 h 200"/>
                      <a:gd name="T66" fmla="*/ 79 w 97"/>
                      <a:gd name="T67" fmla="*/ 195 h 200"/>
                      <a:gd name="T68" fmla="*/ 73 w 97"/>
                      <a:gd name="T69" fmla="*/ 186 h 200"/>
                      <a:gd name="T70" fmla="*/ 62 w 97"/>
                      <a:gd name="T71" fmla="*/ 171 h 200"/>
                      <a:gd name="T72" fmla="*/ 79 w 97"/>
                      <a:gd name="T73" fmla="*/ 183 h 200"/>
                      <a:gd name="T74" fmla="*/ 92 w 97"/>
                      <a:gd name="T75" fmla="*/ 189 h 200"/>
                      <a:gd name="T76" fmla="*/ 96 w 97"/>
                      <a:gd name="T77" fmla="*/ 182 h 200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97"/>
                      <a:gd name="T118" fmla="*/ 0 h 200"/>
                      <a:gd name="T119" fmla="*/ 97 w 97"/>
                      <a:gd name="T120" fmla="*/ 200 h 200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97" h="200">
                        <a:moveTo>
                          <a:pt x="96" y="167"/>
                        </a:moveTo>
                        <a:lnTo>
                          <a:pt x="83" y="164"/>
                        </a:lnTo>
                        <a:lnTo>
                          <a:pt x="72" y="163"/>
                        </a:lnTo>
                        <a:lnTo>
                          <a:pt x="60" y="162"/>
                        </a:lnTo>
                        <a:lnTo>
                          <a:pt x="47" y="159"/>
                        </a:lnTo>
                        <a:lnTo>
                          <a:pt x="41" y="155"/>
                        </a:lnTo>
                        <a:lnTo>
                          <a:pt x="25" y="129"/>
                        </a:lnTo>
                        <a:lnTo>
                          <a:pt x="34" y="136"/>
                        </a:lnTo>
                        <a:lnTo>
                          <a:pt x="38" y="143"/>
                        </a:lnTo>
                        <a:lnTo>
                          <a:pt x="36" y="124"/>
                        </a:lnTo>
                        <a:lnTo>
                          <a:pt x="29" y="118"/>
                        </a:lnTo>
                        <a:lnTo>
                          <a:pt x="21" y="99"/>
                        </a:lnTo>
                        <a:lnTo>
                          <a:pt x="29" y="108"/>
                        </a:lnTo>
                        <a:lnTo>
                          <a:pt x="35" y="110"/>
                        </a:lnTo>
                        <a:lnTo>
                          <a:pt x="34" y="97"/>
                        </a:lnTo>
                        <a:lnTo>
                          <a:pt x="27" y="88"/>
                        </a:lnTo>
                        <a:lnTo>
                          <a:pt x="22" y="81"/>
                        </a:lnTo>
                        <a:lnTo>
                          <a:pt x="16" y="58"/>
                        </a:lnTo>
                        <a:lnTo>
                          <a:pt x="27" y="77"/>
                        </a:lnTo>
                        <a:lnTo>
                          <a:pt x="34" y="83"/>
                        </a:lnTo>
                        <a:lnTo>
                          <a:pt x="34" y="55"/>
                        </a:lnTo>
                        <a:lnTo>
                          <a:pt x="36" y="44"/>
                        </a:lnTo>
                        <a:lnTo>
                          <a:pt x="39" y="39"/>
                        </a:lnTo>
                        <a:lnTo>
                          <a:pt x="45" y="31"/>
                        </a:lnTo>
                        <a:lnTo>
                          <a:pt x="53" y="27"/>
                        </a:lnTo>
                        <a:lnTo>
                          <a:pt x="57" y="25"/>
                        </a:lnTo>
                        <a:lnTo>
                          <a:pt x="45" y="11"/>
                        </a:lnTo>
                        <a:lnTo>
                          <a:pt x="33" y="15"/>
                        </a:lnTo>
                        <a:lnTo>
                          <a:pt x="25" y="20"/>
                        </a:lnTo>
                        <a:lnTo>
                          <a:pt x="22" y="27"/>
                        </a:lnTo>
                        <a:lnTo>
                          <a:pt x="24" y="17"/>
                        </a:lnTo>
                        <a:lnTo>
                          <a:pt x="29" y="15"/>
                        </a:lnTo>
                        <a:lnTo>
                          <a:pt x="36" y="11"/>
                        </a:lnTo>
                        <a:lnTo>
                          <a:pt x="43" y="9"/>
                        </a:lnTo>
                        <a:lnTo>
                          <a:pt x="38" y="7"/>
                        </a:lnTo>
                        <a:lnTo>
                          <a:pt x="33" y="5"/>
                        </a:lnTo>
                        <a:lnTo>
                          <a:pt x="27" y="2"/>
                        </a:lnTo>
                        <a:lnTo>
                          <a:pt x="25" y="0"/>
                        </a:lnTo>
                        <a:lnTo>
                          <a:pt x="18" y="5"/>
                        </a:lnTo>
                        <a:lnTo>
                          <a:pt x="13" y="11"/>
                        </a:lnTo>
                        <a:lnTo>
                          <a:pt x="9" y="17"/>
                        </a:lnTo>
                        <a:lnTo>
                          <a:pt x="3" y="21"/>
                        </a:lnTo>
                        <a:lnTo>
                          <a:pt x="2" y="28"/>
                        </a:lnTo>
                        <a:lnTo>
                          <a:pt x="0" y="39"/>
                        </a:lnTo>
                        <a:lnTo>
                          <a:pt x="0" y="56"/>
                        </a:lnTo>
                        <a:lnTo>
                          <a:pt x="0" y="74"/>
                        </a:lnTo>
                        <a:lnTo>
                          <a:pt x="1" y="95"/>
                        </a:lnTo>
                        <a:lnTo>
                          <a:pt x="4" y="116"/>
                        </a:lnTo>
                        <a:lnTo>
                          <a:pt x="7" y="137"/>
                        </a:lnTo>
                        <a:lnTo>
                          <a:pt x="9" y="156"/>
                        </a:lnTo>
                        <a:lnTo>
                          <a:pt x="12" y="169"/>
                        </a:lnTo>
                        <a:lnTo>
                          <a:pt x="11" y="182"/>
                        </a:lnTo>
                        <a:lnTo>
                          <a:pt x="13" y="188"/>
                        </a:lnTo>
                        <a:lnTo>
                          <a:pt x="17" y="193"/>
                        </a:lnTo>
                        <a:lnTo>
                          <a:pt x="22" y="198"/>
                        </a:lnTo>
                        <a:lnTo>
                          <a:pt x="29" y="199"/>
                        </a:lnTo>
                        <a:lnTo>
                          <a:pt x="33" y="197"/>
                        </a:lnTo>
                        <a:lnTo>
                          <a:pt x="38" y="196"/>
                        </a:lnTo>
                        <a:lnTo>
                          <a:pt x="49" y="193"/>
                        </a:lnTo>
                        <a:lnTo>
                          <a:pt x="44" y="185"/>
                        </a:lnTo>
                        <a:lnTo>
                          <a:pt x="38" y="175"/>
                        </a:lnTo>
                        <a:lnTo>
                          <a:pt x="47" y="182"/>
                        </a:lnTo>
                        <a:lnTo>
                          <a:pt x="52" y="189"/>
                        </a:lnTo>
                        <a:lnTo>
                          <a:pt x="57" y="193"/>
                        </a:lnTo>
                        <a:lnTo>
                          <a:pt x="63" y="197"/>
                        </a:lnTo>
                        <a:lnTo>
                          <a:pt x="69" y="197"/>
                        </a:lnTo>
                        <a:lnTo>
                          <a:pt x="75" y="197"/>
                        </a:lnTo>
                        <a:lnTo>
                          <a:pt x="79" y="195"/>
                        </a:lnTo>
                        <a:lnTo>
                          <a:pt x="81" y="192"/>
                        </a:lnTo>
                        <a:lnTo>
                          <a:pt x="73" y="186"/>
                        </a:lnTo>
                        <a:lnTo>
                          <a:pt x="64" y="176"/>
                        </a:lnTo>
                        <a:lnTo>
                          <a:pt x="62" y="171"/>
                        </a:lnTo>
                        <a:lnTo>
                          <a:pt x="68" y="174"/>
                        </a:lnTo>
                        <a:lnTo>
                          <a:pt x="79" y="183"/>
                        </a:lnTo>
                        <a:lnTo>
                          <a:pt x="83" y="188"/>
                        </a:lnTo>
                        <a:lnTo>
                          <a:pt x="92" y="189"/>
                        </a:lnTo>
                        <a:lnTo>
                          <a:pt x="96" y="187"/>
                        </a:lnTo>
                        <a:lnTo>
                          <a:pt x="96" y="182"/>
                        </a:lnTo>
                        <a:lnTo>
                          <a:pt x="96" y="167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80"/>
                  <p:cNvSpPr>
                    <a:spLocks/>
                  </p:cNvSpPr>
                  <p:nvPr/>
                </p:nvSpPr>
                <p:spPr bwMode="auto">
                  <a:xfrm>
                    <a:off x="5208" y="1207"/>
                    <a:ext cx="29" cy="93"/>
                  </a:xfrm>
                  <a:custGeom>
                    <a:avLst/>
                    <a:gdLst>
                      <a:gd name="T0" fmla="*/ 28 w 29"/>
                      <a:gd name="T1" fmla="*/ 92 h 93"/>
                      <a:gd name="T2" fmla="*/ 23 w 29"/>
                      <a:gd name="T3" fmla="*/ 88 h 93"/>
                      <a:gd name="T4" fmla="*/ 18 w 29"/>
                      <a:gd name="T5" fmla="*/ 81 h 93"/>
                      <a:gd name="T6" fmla="*/ 13 w 29"/>
                      <a:gd name="T7" fmla="*/ 68 h 93"/>
                      <a:gd name="T8" fmla="*/ 11 w 29"/>
                      <a:gd name="T9" fmla="*/ 57 h 93"/>
                      <a:gd name="T10" fmla="*/ 7 w 29"/>
                      <a:gd name="T11" fmla="*/ 44 h 93"/>
                      <a:gd name="T12" fmla="*/ 5 w 29"/>
                      <a:gd name="T13" fmla="*/ 32 h 93"/>
                      <a:gd name="T14" fmla="*/ 2 w 29"/>
                      <a:gd name="T15" fmla="*/ 13 h 93"/>
                      <a:gd name="T16" fmla="*/ 0 w 29"/>
                      <a:gd name="T17" fmla="*/ 0 h 93"/>
                      <a:gd name="T18" fmla="*/ 6 w 29"/>
                      <a:gd name="T19" fmla="*/ 26 h 93"/>
                      <a:gd name="T20" fmla="*/ 11 w 29"/>
                      <a:gd name="T21" fmla="*/ 47 h 93"/>
                      <a:gd name="T22" fmla="*/ 16 w 29"/>
                      <a:gd name="T23" fmla="*/ 61 h 93"/>
                      <a:gd name="T24" fmla="*/ 24 w 29"/>
                      <a:gd name="T25" fmla="*/ 76 h 93"/>
                      <a:gd name="T26" fmla="*/ 28 w 29"/>
                      <a:gd name="T27" fmla="*/ 92 h 93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9"/>
                      <a:gd name="T43" fmla="*/ 0 h 93"/>
                      <a:gd name="T44" fmla="*/ 29 w 29"/>
                      <a:gd name="T45" fmla="*/ 93 h 93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9" h="93">
                        <a:moveTo>
                          <a:pt x="28" y="92"/>
                        </a:moveTo>
                        <a:lnTo>
                          <a:pt x="23" y="88"/>
                        </a:lnTo>
                        <a:lnTo>
                          <a:pt x="18" y="81"/>
                        </a:lnTo>
                        <a:lnTo>
                          <a:pt x="13" y="68"/>
                        </a:lnTo>
                        <a:lnTo>
                          <a:pt x="11" y="57"/>
                        </a:lnTo>
                        <a:lnTo>
                          <a:pt x="7" y="44"/>
                        </a:lnTo>
                        <a:lnTo>
                          <a:pt x="5" y="32"/>
                        </a:lnTo>
                        <a:lnTo>
                          <a:pt x="2" y="13"/>
                        </a:lnTo>
                        <a:lnTo>
                          <a:pt x="0" y="0"/>
                        </a:lnTo>
                        <a:lnTo>
                          <a:pt x="6" y="26"/>
                        </a:lnTo>
                        <a:lnTo>
                          <a:pt x="11" y="47"/>
                        </a:lnTo>
                        <a:lnTo>
                          <a:pt x="16" y="61"/>
                        </a:lnTo>
                        <a:lnTo>
                          <a:pt x="24" y="76"/>
                        </a:lnTo>
                        <a:lnTo>
                          <a:pt x="28" y="92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81"/>
                  <p:cNvSpPr>
                    <a:spLocks/>
                  </p:cNvSpPr>
                  <p:nvPr/>
                </p:nvSpPr>
                <p:spPr bwMode="auto">
                  <a:xfrm>
                    <a:off x="5236" y="1133"/>
                    <a:ext cx="112" cy="139"/>
                  </a:xfrm>
                  <a:custGeom>
                    <a:avLst/>
                    <a:gdLst>
                      <a:gd name="T0" fmla="*/ 33 w 112"/>
                      <a:gd name="T1" fmla="*/ 5 h 139"/>
                      <a:gd name="T2" fmla="*/ 43 w 112"/>
                      <a:gd name="T3" fmla="*/ 25 h 139"/>
                      <a:gd name="T4" fmla="*/ 41 w 112"/>
                      <a:gd name="T5" fmla="*/ 45 h 139"/>
                      <a:gd name="T6" fmla="*/ 42 w 112"/>
                      <a:gd name="T7" fmla="*/ 67 h 139"/>
                      <a:gd name="T8" fmla="*/ 42 w 112"/>
                      <a:gd name="T9" fmla="*/ 73 h 139"/>
                      <a:gd name="T10" fmla="*/ 41 w 112"/>
                      <a:gd name="T11" fmla="*/ 81 h 139"/>
                      <a:gd name="T12" fmla="*/ 46 w 112"/>
                      <a:gd name="T13" fmla="*/ 86 h 139"/>
                      <a:gd name="T14" fmla="*/ 50 w 112"/>
                      <a:gd name="T15" fmla="*/ 92 h 139"/>
                      <a:gd name="T16" fmla="*/ 57 w 112"/>
                      <a:gd name="T17" fmla="*/ 92 h 139"/>
                      <a:gd name="T18" fmla="*/ 82 w 112"/>
                      <a:gd name="T19" fmla="*/ 94 h 139"/>
                      <a:gd name="T20" fmla="*/ 94 w 112"/>
                      <a:gd name="T21" fmla="*/ 98 h 139"/>
                      <a:gd name="T22" fmla="*/ 111 w 112"/>
                      <a:gd name="T23" fmla="*/ 103 h 139"/>
                      <a:gd name="T24" fmla="*/ 110 w 112"/>
                      <a:gd name="T25" fmla="*/ 118 h 139"/>
                      <a:gd name="T26" fmla="*/ 101 w 112"/>
                      <a:gd name="T27" fmla="*/ 115 h 139"/>
                      <a:gd name="T28" fmla="*/ 98 w 112"/>
                      <a:gd name="T29" fmla="*/ 108 h 139"/>
                      <a:gd name="T30" fmla="*/ 97 w 112"/>
                      <a:gd name="T31" fmla="*/ 122 h 139"/>
                      <a:gd name="T32" fmla="*/ 90 w 112"/>
                      <a:gd name="T33" fmla="*/ 132 h 139"/>
                      <a:gd name="T34" fmla="*/ 73 w 112"/>
                      <a:gd name="T35" fmla="*/ 137 h 139"/>
                      <a:gd name="T36" fmla="*/ 75 w 112"/>
                      <a:gd name="T37" fmla="*/ 130 h 139"/>
                      <a:gd name="T38" fmla="*/ 85 w 112"/>
                      <a:gd name="T39" fmla="*/ 115 h 139"/>
                      <a:gd name="T40" fmla="*/ 77 w 112"/>
                      <a:gd name="T41" fmla="*/ 110 h 139"/>
                      <a:gd name="T42" fmla="*/ 73 w 112"/>
                      <a:gd name="T43" fmla="*/ 122 h 139"/>
                      <a:gd name="T44" fmla="*/ 60 w 112"/>
                      <a:gd name="T45" fmla="*/ 136 h 139"/>
                      <a:gd name="T46" fmla="*/ 43 w 112"/>
                      <a:gd name="T47" fmla="*/ 136 h 139"/>
                      <a:gd name="T48" fmla="*/ 62 w 112"/>
                      <a:gd name="T49" fmla="*/ 120 h 139"/>
                      <a:gd name="T50" fmla="*/ 69 w 112"/>
                      <a:gd name="T51" fmla="*/ 110 h 139"/>
                      <a:gd name="T52" fmla="*/ 66 w 112"/>
                      <a:gd name="T53" fmla="*/ 104 h 139"/>
                      <a:gd name="T54" fmla="*/ 59 w 112"/>
                      <a:gd name="T55" fmla="*/ 115 h 139"/>
                      <a:gd name="T56" fmla="*/ 47 w 112"/>
                      <a:gd name="T57" fmla="*/ 126 h 139"/>
                      <a:gd name="T58" fmla="*/ 37 w 112"/>
                      <a:gd name="T59" fmla="*/ 133 h 139"/>
                      <a:gd name="T60" fmla="*/ 24 w 112"/>
                      <a:gd name="T61" fmla="*/ 134 h 139"/>
                      <a:gd name="T62" fmla="*/ 32 w 112"/>
                      <a:gd name="T63" fmla="*/ 126 h 139"/>
                      <a:gd name="T64" fmla="*/ 42 w 112"/>
                      <a:gd name="T65" fmla="*/ 115 h 139"/>
                      <a:gd name="T66" fmla="*/ 39 w 112"/>
                      <a:gd name="T67" fmla="*/ 110 h 139"/>
                      <a:gd name="T68" fmla="*/ 34 w 112"/>
                      <a:gd name="T69" fmla="*/ 119 h 139"/>
                      <a:gd name="T70" fmla="*/ 25 w 112"/>
                      <a:gd name="T71" fmla="*/ 129 h 139"/>
                      <a:gd name="T72" fmla="*/ 12 w 112"/>
                      <a:gd name="T73" fmla="*/ 130 h 139"/>
                      <a:gd name="T74" fmla="*/ 5 w 112"/>
                      <a:gd name="T75" fmla="*/ 117 h 139"/>
                      <a:gd name="T76" fmla="*/ 28 w 112"/>
                      <a:gd name="T77" fmla="*/ 113 h 139"/>
                      <a:gd name="T78" fmla="*/ 41 w 112"/>
                      <a:gd name="T79" fmla="*/ 103 h 139"/>
                      <a:gd name="T80" fmla="*/ 44 w 112"/>
                      <a:gd name="T81" fmla="*/ 94 h 139"/>
                      <a:gd name="T82" fmla="*/ 39 w 112"/>
                      <a:gd name="T83" fmla="*/ 98 h 139"/>
                      <a:gd name="T84" fmla="*/ 23 w 112"/>
                      <a:gd name="T85" fmla="*/ 111 h 139"/>
                      <a:gd name="T86" fmla="*/ 5 w 112"/>
                      <a:gd name="T87" fmla="*/ 117 h 139"/>
                      <a:gd name="T88" fmla="*/ 2 w 112"/>
                      <a:gd name="T89" fmla="*/ 91 h 139"/>
                      <a:gd name="T90" fmla="*/ 12 w 112"/>
                      <a:gd name="T91" fmla="*/ 88 h 139"/>
                      <a:gd name="T92" fmla="*/ 33 w 112"/>
                      <a:gd name="T93" fmla="*/ 90 h 139"/>
                      <a:gd name="T94" fmla="*/ 37 w 112"/>
                      <a:gd name="T95" fmla="*/ 84 h 139"/>
                      <a:gd name="T96" fmla="*/ 25 w 112"/>
                      <a:gd name="T97" fmla="*/ 87 h 139"/>
                      <a:gd name="T98" fmla="*/ 2 w 112"/>
                      <a:gd name="T99" fmla="*/ 81 h 139"/>
                      <a:gd name="T100" fmla="*/ 0 w 112"/>
                      <a:gd name="T101" fmla="*/ 57 h 139"/>
                      <a:gd name="T102" fmla="*/ 1 w 112"/>
                      <a:gd name="T103" fmla="*/ 30 h 139"/>
                      <a:gd name="T104" fmla="*/ 13 w 112"/>
                      <a:gd name="T105" fmla="*/ 18 h 139"/>
                      <a:gd name="T106" fmla="*/ 1 w 112"/>
                      <a:gd name="T107" fmla="*/ 23 h 139"/>
                      <a:gd name="T108" fmla="*/ 8 w 112"/>
                      <a:gd name="T109" fmla="*/ 7 h 139"/>
                      <a:gd name="T110" fmla="*/ 20 w 112"/>
                      <a:gd name="T111" fmla="*/ 0 h 13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112"/>
                      <a:gd name="T169" fmla="*/ 0 h 139"/>
                      <a:gd name="T170" fmla="*/ 112 w 112"/>
                      <a:gd name="T171" fmla="*/ 139 h 13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112" h="139">
                        <a:moveTo>
                          <a:pt x="20" y="0"/>
                        </a:moveTo>
                        <a:lnTo>
                          <a:pt x="33" y="5"/>
                        </a:lnTo>
                        <a:lnTo>
                          <a:pt x="39" y="11"/>
                        </a:lnTo>
                        <a:lnTo>
                          <a:pt x="43" y="25"/>
                        </a:lnTo>
                        <a:lnTo>
                          <a:pt x="43" y="38"/>
                        </a:lnTo>
                        <a:lnTo>
                          <a:pt x="41" y="45"/>
                        </a:lnTo>
                        <a:lnTo>
                          <a:pt x="42" y="57"/>
                        </a:lnTo>
                        <a:lnTo>
                          <a:pt x="42" y="67"/>
                        </a:lnTo>
                        <a:lnTo>
                          <a:pt x="40" y="70"/>
                        </a:lnTo>
                        <a:lnTo>
                          <a:pt x="42" y="73"/>
                        </a:lnTo>
                        <a:lnTo>
                          <a:pt x="43" y="77"/>
                        </a:lnTo>
                        <a:lnTo>
                          <a:pt x="41" y="81"/>
                        </a:lnTo>
                        <a:lnTo>
                          <a:pt x="41" y="84"/>
                        </a:lnTo>
                        <a:lnTo>
                          <a:pt x="46" y="86"/>
                        </a:lnTo>
                        <a:lnTo>
                          <a:pt x="45" y="90"/>
                        </a:lnTo>
                        <a:lnTo>
                          <a:pt x="50" y="92"/>
                        </a:lnTo>
                        <a:lnTo>
                          <a:pt x="54" y="91"/>
                        </a:lnTo>
                        <a:lnTo>
                          <a:pt x="57" y="92"/>
                        </a:lnTo>
                        <a:lnTo>
                          <a:pt x="70" y="95"/>
                        </a:lnTo>
                        <a:lnTo>
                          <a:pt x="82" y="94"/>
                        </a:lnTo>
                        <a:lnTo>
                          <a:pt x="90" y="95"/>
                        </a:lnTo>
                        <a:lnTo>
                          <a:pt x="94" y="98"/>
                        </a:lnTo>
                        <a:lnTo>
                          <a:pt x="106" y="98"/>
                        </a:lnTo>
                        <a:lnTo>
                          <a:pt x="111" y="103"/>
                        </a:lnTo>
                        <a:lnTo>
                          <a:pt x="111" y="109"/>
                        </a:lnTo>
                        <a:lnTo>
                          <a:pt x="110" y="118"/>
                        </a:lnTo>
                        <a:lnTo>
                          <a:pt x="101" y="122"/>
                        </a:lnTo>
                        <a:lnTo>
                          <a:pt x="101" y="115"/>
                        </a:lnTo>
                        <a:lnTo>
                          <a:pt x="100" y="111"/>
                        </a:lnTo>
                        <a:lnTo>
                          <a:pt x="98" y="108"/>
                        </a:lnTo>
                        <a:lnTo>
                          <a:pt x="98" y="115"/>
                        </a:lnTo>
                        <a:lnTo>
                          <a:pt x="97" y="122"/>
                        </a:lnTo>
                        <a:lnTo>
                          <a:pt x="94" y="126"/>
                        </a:lnTo>
                        <a:lnTo>
                          <a:pt x="90" y="132"/>
                        </a:lnTo>
                        <a:lnTo>
                          <a:pt x="80" y="135"/>
                        </a:lnTo>
                        <a:lnTo>
                          <a:pt x="73" y="137"/>
                        </a:lnTo>
                        <a:lnTo>
                          <a:pt x="64" y="138"/>
                        </a:lnTo>
                        <a:lnTo>
                          <a:pt x="75" y="130"/>
                        </a:lnTo>
                        <a:lnTo>
                          <a:pt x="83" y="122"/>
                        </a:lnTo>
                        <a:lnTo>
                          <a:pt x="85" y="115"/>
                        </a:lnTo>
                        <a:lnTo>
                          <a:pt x="83" y="111"/>
                        </a:lnTo>
                        <a:lnTo>
                          <a:pt x="77" y="110"/>
                        </a:lnTo>
                        <a:lnTo>
                          <a:pt x="74" y="115"/>
                        </a:lnTo>
                        <a:lnTo>
                          <a:pt x="73" y="122"/>
                        </a:lnTo>
                        <a:lnTo>
                          <a:pt x="67" y="130"/>
                        </a:lnTo>
                        <a:lnTo>
                          <a:pt x="60" y="136"/>
                        </a:lnTo>
                        <a:lnTo>
                          <a:pt x="53" y="137"/>
                        </a:lnTo>
                        <a:lnTo>
                          <a:pt x="43" y="136"/>
                        </a:lnTo>
                        <a:lnTo>
                          <a:pt x="54" y="126"/>
                        </a:lnTo>
                        <a:lnTo>
                          <a:pt x="62" y="120"/>
                        </a:lnTo>
                        <a:lnTo>
                          <a:pt x="68" y="115"/>
                        </a:lnTo>
                        <a:lnTo>
                          <a:pt x="69" y="110"/>
                        </a:lnTo>
                        <a:lnTo>
                          <a:pt x="69" y="105"/>
                        </a:lnTo>
                        <a:lnTo>
                          <a:pt x="66" y="104"/>
                        </a:lnTo>
                        <a:lnTo>
                          <a:pt x="62" y="109"/>
                        </a:lnTo>
                        <a:lnTo>
                          <a:pt x="59" y="115"/>
                        </a:lnTo>
                        <a:lnTo>
                          <a:pt x="53" y="122"/>
                        </a:lnTo>
                        <a:lnTo>
                          <a:pt x="47" y="126"/>
                        </a:lnTo>
                        <a:lnTo>
                          <a:pt x="42" y="130"/>
                        </a:lnTo>
                        <a:lnTo>
                          <a:pt x="37" y="133"/>
                        </a:lnTo>
                        <a:lnTo>
                          <a:pt x="31" y="134"/>
                        </a:lnTo>
                        <a:lnTo>
                          <a:pt x="24" y="134"/>
                        </a:lnTo>
                        <a:lnTo>
                          <a:pt x="17" y="133"/>
                        </a:lnTo>
                        <a:lnTo>
                          <a:pt x="32" y="126"/>
                        </a:lnTo>
                        <a:lnTo>
                          <a:pt x="38" y="122"/>
                        </a:lnTo>
                        <a:lnTo>
                          <a:pt x="42" y="115"/>
                        </a:lnTo>
                        <a:lnTo>
                          <a:pt x="43" y="110"/>
                        </a:lnTo>
                        <a:lnTo>
                          <a:pt x="39" y="110"/>
                        </a:lnTo>
                        <a:lnTo>
                          <a:pt x="37" y="115"/>
                        </a:lnTo>
                        <a:lnTo>
                          <a:pt x="34" y="119"/>
                        </a:lnTo>
                        <a:lnTo>
                          <a:pt x="30" y="124"/>
                        </a:lnTo>
                        <a:lnTo>
                          <a:pt x="25" y="129"/>
                        </a:lnTo>
                        <a:lnTo>
                          <a:pt x="17" y="133"/>
                        </a:lnTo>
                        <a:lnTo>
                          <a:pt x="12" y="130"/>
                        </a:lnTo>
                        <a:lnTo>
                          <a:pt x="9" y="126"/>
                        </a:lnTo>
                        <a:lnTo>
                          <a:pt x="5" y="117"/>
                        </a:lnTo>
                        <a:lnTo>
                          <a:pt x="13" y="115"/>
                        </a:lnTo>
                        <a:lnTo>
                          <a:pt x="28" y="113"/>
                        </a:lnTo>
                        <a:lnTo>
                          <a:pt x="37" y="107"/>
                        </a:lnTo>
                        <a:lnTo>
                          <a:pt x="41" y="103"/>
                        </a:lnTo>
                        <a:lnTo>
                          <a:pt x="43" y="96"/>
                        </a:lnTo>
                        <a:lnTo>
                          <a:pt x="44" y="94"/>
                        </a:lnTo>
                        <a:lnTo>
                          <a:pt x="41" y="94"/>
                        </a:lnTo>
                        <a:lnTo>
                          <a:pt x="39" y="98"/>
                        </a:lnTo>
                        <a:lnTo>
                          <a:pt x="34" y="106"/>
                        </a:lnTo>
                        <a:lnTo>
                          <a:pt x="23" y="111"/>
                        </a:lnTo>
                        <a:lnTo>
                          <a:pt x="13" y="115"/>
                        </a:lnTo>
                        <a:lnTo>
                          <a:pt x="5" y="117"/>
                        </a:lnTo>
                        <a:lnTo>
                          <a:pt x="2" y="102"/>
                        </a:lnTo>
                        <a:lnTo>
                          <a:pt x="2" y="91"/>
                        </a:lnTo>
                        <a:lnTo>
                          <a:pt x="2" y="80"/>
                        </a:lnTo>
                        <a:lnTo>
                          <a:pt x="12" y="88"/>
                        </a:lnTo>
                        <a:lnTo>
                          <a:pt x="24" y="91"/>
                        </a:lnTo>
                        <a:lnTo>
                          <a:pt x="33" y="90"/>
                        </a:lnTo>
                        <a:lnTo>
                          <a:pt x="36" y="88"/>
                        </a:lnTo>
                        <a:lnTo>
                          <a:pt x="37" y="84"/>
                        </a:lnTo>
                        <a:lnTo>
                          <a:pt x="32" y="84"/>
                        </a:lnTo>
                        <a:lnTo>
                          <a:pt x="25" y="87"/>
                        </a:lnTo>
                        <a:lnTo>
                          <a:pt x="11" y="88"/>
                        </a:lnTo>
                        <a:lnTo>
                          <a:pt x="2" y="81"/>
                        </a:lnTo>
                        <a:lnTo>
                          <a:pt x="1" y="67"/>
                        </a:lnTo>
                        <a:lnTo>
                          <a:pt x="0" y="57"/>
                        </a:lnTo>
                        <a:lnTo>
                          <a:pt x="0" y="47"/>
                        </a:lnTo>
                        <a:lnTo>
                          <a:pt x="1" y="30"/>
                        </a:lnTo>
                        <a:lnTo>
                          <a:pt x="4" y="25"/>
                        </a:lnTo>
                        <a:lnTo>
                          <a:pt x="13" y="18"/>
                        </a:lnTo>
                        <a:lnTo>
                          <a:pt x="10" y="19"/>
                        </a:lnTo>
                        <a:lnTo>
                          <a:pt x="1" y="23"/>
                        </a:lnTo>
                        <a:lnTo>
                          <a:pt x="4" y="13"/>
                        </a:lnTo>
                        <a:lnTo>
                          <a:pt x="8" y="7"/>
                        </a:lnTo>
                        <a:lnTo>
                          <a:pt x="10" y="4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82"/>
                  <p:cNvSpPr>
                    <a:spLocks/>
                  </p:cNvSpPr>
                  <p:nvPr/>
                </p:nvSpPr>
                <p:spPr bwMode="auto">
                  <a:xfrm>
                    <a:off x="5244" y="1184"/>
                    <a:ext cx="28" cy="32"/>
                  </a:xfrm>
                  <a:custGeom>
                    <a:avLst/>
                    <a:gdLst>
                      <a:gd name="T0" fmla="*/ 27 w 28"/>
                      <a:gd name="T1" fmla="*/ 0 h 32"/>
                      <a:gd name="T2" fmla="*/ 27 w 28"/>
                      <a:gd name="T3" fmla="*/ 2 h 32"/>
                      <a:gd name="T4" fmla="*/ 23 w 28"/>
                      <a:gd name="T5" fmla="*/ 8 h 32"/>
                      <a:gd name="T6" fmla="*/ 20 w 28"/>
                      <a:gd name="T7" fmla="*/ 11 h 32"/>
                      <a:gd name="T8" fmla="*/ 12 w 28"/>
                      <a:gd name="T9" fmla="*/ 19 h 32"/>
                      <a:gd name="T10" fmla="*/ 10 w 28"/>
                      <a:gd name="T11" fmla="*/ 21 h 32"/>
                      <a:gd name="T12" fmla="*/ 3 w 28"/>
                      <a:gd name="T13" fmla="*/ 27 h 32"/>
                      <a:gd name="T14" fmla="*/ 10 w 28"/>
                      <a:gd name="T15" fmla="*/ 25 h 32"/>
                      <a:gd name="T16" fmla="*/ 18 w 28"/>
                      <a:gd name="T17" fmla="*/ 22 h 32"/>
                      <a:gd name="T18" fmla="*/ 25 w 28"/>
                      <a:gd name="T19" fmla="*/ 21 h 32"/>
                      <a:gd name="T20" fmla="*/ 24 w 28"/>
                      <a:gd name="T21" fmla="*/ 24 h 32"/>
                      <a:gd name="T22" fmla="*/ 12 w 28"/>
                      <a:gd name="T23" fmla="*/ 27 h 32"/>
                      <a:gd name="T24" fmla="*/ 6 w 28"/>
                      <a:gd name="T25" fmla="*/ 30 h 32"/>
                      <a:gd name="T26" fmla="*/ 3 w 28"/>
                      <a:gd name="T27" fmla="*/ 31 h 32"/>
                      <a:gd name="T28" fmla="*/ 0 w 28"/>
                      <a:gd name="T29" fmla="*/ 30 h 32"/>
                      <a:gd name="T30" fmla="*/ 0 w 28"/>
                      <a:gd name="T31" fmla="*/ 26 h 32"/>
                      <a:gd name="T32" fmla="*/ 2 w 28"/>
                      <a:gd name="T33" fmla="*/ 23 h 32"/>
                      <a:gd name="T34" fmla="*/ 6 w 28"/>
                      <a:gd name="T35" fmla="*/ 19 h 32"/>
                      <a:gd name="T36" fmla="*/ 10 w 28"/>
                      <a:gd name="T37" fmla="*/ 13 h 32"/>
                      <a:gd name="T38" fmla="*/ 14 w 28"/>
                      <a:gd name="T39" fmla="*/ 6 h 32"/>
                      <a:gd name="T40" fmla="*/ 18 w 28"/>
                      <a:gd name="T41" fmla="*/ 2 h 32"/>
                      <a:gd name="T42" fmla="*/ 23 w 28"/>
                      <a:gd name="T43" fmla="*/ 0 h 32"/>
                      <a:gd name="T44" fmla="*/ 27 w 28"/>
                      <a:gd name="T45" fmla="*/ 0 h 32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8"/>
                      <a:gd name="T70" fmla="*/ 0 h 32"/>
                      <a:gd name="T71" fmla="*/ 28 w 28"/>
                      <a:gd name="T72" fmla="*/ 32 h 32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8" h="32">
                        <a:moveTo>
                          <a:pt x="27" y="0"/>
                        </a:moveTo>
                        <a:lnTo>
                          <a:pt x="27" y="2"/>
                        </a:lnTo>
                        <a:lnTo>
                          <a:pt x="23" y="8"/>
                        </a:lnTo>
                        <a:lnTo>
                          <a:pt x="20" y="11"/>
                        </a:lnTo>
                        <a:lnTo>
                          <a:pt x="12" y="19"/>
                        </a:lnTo>
                        <a:lnTo>
                          <a:pt x="10" y="21"/>
                        </a:lnTo>
                        <a:lnTo>
                          <a:pt x="3" y="27"/>
                        </a:lnTo>
                        <a:lnTo>
                          <a:pt x="10" y="25"/>
                        </a:lnTo>
                        <a:lnTo>
                          <a:pt x="18" y="22"/>
                        </a:lnTo>
                        <a:lnTo>
                          <a:pt x="25" y="21"/>
                        </a:lnTo>
                        <a:lnTo>
                          <a:pt x="24" y="24"/>
                        </a:lnTo>
                        <a:lnTo>
                          <a:pt x="12" y="27"/>
                        </a:lnTo>
                        <a:lnTo>
                          <a:pt x="6" y="30"/>
                        </a:lnTo>
                        <a:lnTo>
                          <a:pt x="3" y="31"/>
                        </a:lnTo>
                        <a:lnTo>
                          <a:pt x="0" y="30"/>
                        </a:lnTo>
                        <a:lnTo>
                          <a:pt x="0" y="26"/>
                        </a:lnTo>
                        <a:lnTo>
                          <a:pt x="2" y="23"/>
                        </a:lnTo>
                        <a:lnTo>
                          <a:pt x="6" y="19"/>
                        </a:lnTo>
                        <a:lnTo>
                          <a:pt x="10" y="13"/>
                        </a:lnTo>
                        <a:lnTo>
                          <a:pt x="14" y="6"/>
                        </a:lnTo>
                        <a:lnTo>
                          <a:pt x="18" y="2"/>
                        </a:lnTo>
                        <a:lnTo>
                          <a:pt x="23" y="0"/>
                        </a:lnTo>
                        <a:lnTo>
                          <a:pt x="27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3"/>
                  <p:cNvSpPr>
                    <a:spLocks/>
                  </p:cNvSpPr>
                  <p:nvPr/>
                </p:nvSpPr>
                <p:spPr bwMode="auto">
                  <a:xfrm>
                    <a:off x="5245" y="1158"/>
                    <a:ext cx="26" cy="42"/>
                  </a:xfrm>
                  <a:custGeom>
                    <a:avLst/>
                    <a:gdLst>
                      <a:gd name="T0" fmla="*/ 20 w 26"/>
                      <a:gd name="T1" fmla="*/ 0 h 42"/>
                      <a:gd name="T2" fmla="*/ 23 w 26"/>
                      <a:gd name="T3" fmla="*/ 0 h 42"/>
                      <a:gd name="T4" fmla="*/ 25 w 26"/>
                      <a:gd name="T5" fmla="*/ 4 h 42"/>
                      <a:gd name="T6" fmla="*/ 25 w 26"/>
                      <a:gd name="T7" fmla="*/ 7 h 42"/>
                      <a:gd name="T8" fmla="*/ 22 w 26"/>
                      <a:gd name="T9" fmla="*/ 11 h 42"/>
                      <a:gd name="T10" fmla="*/ 19 w 26"/>
                      <a:gd name="T11" fmla="*/ 12 h 42"/>
                      <a:gd name="T12" fmla="*/ 13 w 26"/>
                      <a:gd name="T13" fmla="*/ 17 h 42"/>
                      <a:gd name="T14" fmla="*/ 9 w 26"/>
                      <a:gd name="T15" fmla="*/ 22 h 42"/>
                      <a:gd name="T16" fmla="*/ 4 w 26"/>
                      <a:gd name="T17" fmla="*/ 30 h 42"/>
                      <a:gd name="T18" fmla="*/ 0 w 26"/>
                      <a:gd name="T19" fmla="*/ 37 h 42"/>
                      <a:gd name="T20" fmla="*/ 0 w 26"/>
                      <a:gd name="T21" fmla="*/ 41 h 42"/>
                      <a:gd name="T22" fmla="*/ 0 w 26"/>
                      <a:gd name="T23" fmla="*/ 31 h 42"/>
                      <a:gd name="T24" fmla="*/ 2 w 26"/>
                      <a:gd name="T25" fmla="*/ 23 h 42"/>
                      <a:gd name="T26" fmla="*/ 3 w 26"/>
                      <a:gd name="T27" fmla="*/ 16 h 42"/>
                      <a:gd name="T28" fmla="*/ 6 w 26"/>
                      <a:gd name="T29" fmla="*/ 10 h 42"/>
                      <a:gd name="T30" fmla="*/ 16 w 26"/>
                      <a:gd name="T31" fmla="*/ 0 h 42"/>
                      <a:gd name="T32" fmla="*/ 20 w 26"/>
                      <a:gd name="T33" fmla="*/ 0 h 4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6"/>
                      <a:gd name="T52" fmla="*/ 0 h 42"/>
                      <a:gd name="T53" fmla="*/ 26 w 26"/>
                      <a:gd name="T54" fmla="*/ 42 h 4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6" h="42">
                        <a:moveTo>
                          <a:pt x="20" y="0"/>
                        </a:moveTo>
                        <a:lnTo>
                          <a:pt x="23" y="0"/>
                        </a:lnTo>
                        <a:lnTo>
                          <a:pt x="25" y="4"/>
                        </a:lnTo>
                        <a:lnTo>
                          <a:pt x="25" y="7"/>
                        </a:lnTo>
                        <a:lnTo>
                          <a:pt x="22" y="11"/>
                        </a:lnTo>
                        <a:lnTo>
                          <a:pt x="19" y="12"/>
                        </a:lnTo>
                        <a:lnTo>
                          <a:pt x="13" y="17"/>
                        </a:lnTo>
                        <a:lnTo>
                          <a:pt x="9" y="22"/>
                        </a:lnTo>
                        <a:lnTo>
                          <a:pt x="4" y="30"/>
                        </a:lnTo>
                        <a:lnTo>
                          <a:pt x="0" y="37"/>
                        </a:lnTo>
                        <a:lnTo>
                          <a:pt x="0" y="41"/>
                        </a:lnTo>
                        <a:lnTo>
                          <a:pt x="0" y="31"/>
                        </a:lnTo>
                        <a:lnTo>
                          <a:pt x="2" y="23"/>
                        </a:lnTo>
                        <a:lnTo>
                          <a:pt x="3" y="16"/>
                        </a:lnTo>
                        <a:lnTo>
                          <a:pt x="6" y="10"/>
                        </a:lnTo>
                        <a:lnTo>
                          <a:pt x="16" y="0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84"/>
                  <p:cNvSpPr>
                    <a:spLocks/>
                  </p:cNvSpPr>
                  <p:nvPr/>
                </p:nvSpPr>
                <p:spPr bwMode="auto">
                  <a:xfrm>
                    <a:off x="5248" y="1118"/>
                    <a:ext cx="28" cy="24"/>
                  </a:xfrm>
                  <a:custGeom>
                    <a:avLst/>
                    <a:gdLst>
                      <a:gd name="T0" fmla="*/ 27 w 28"/>
                      <a:gd name="T1" fmla="*/ 23 h 24"/>
                      <a:gd name="T2" fmla="*/ 22 w 28"/>
                      <a:gd name="T3" fmla="*/ 17 h 24"/>
                      <a:gd name="T4" fmla="*/ 14 w 28"/>
                      <a:gd name="T5" fmla="*/ 14 h 24"/>
                      <a:gd name="T6" fmla="*/ 9 w 28"/>
                      <a:gd name="T7" fmla="*/ 13 h 24"/>
                      <a:gd name="T8" fmla="*/ 0 w 28"/>
                      <a:gd name="T9" fmla="*/ 0 h 24"/>
                      <a:gd name="T10" fmla="*/ 6 w 28"/>
                      <a:gd name="T11" fmla="*/ 5 h 24"/>
                      <a:gd name="T12" fmla="*/ 13 w 28"/>
                      <a:gd name="T13" fmla="*/ 8 h 24"/>
                      <a:gd name="T14" fmla="*/ 18 w 28"/>
                      <a:gd name="T15" fmla="*/ 11 h 24"/>
                      <a:gd name="T16" fmla="*/ 20 w 28"/>
                      <a:gd name="T17" fmla="*/ 14 h 24"/>
                      <a:gd name="T18" fmla="*/ 27 w 28"/>
                      <a:gd name="T19" fmla="*/ 23 h 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"/>
                      <a:gd name="T31" fmla="*/ 0 h 24"/>
                      <a:gd name="T32" fmla="*/ 28 w 28"/>
                      <a:gd name="T33" fmla="*/ 24 h 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" h="24">
                        <a:moveTo>
                          <a:pt x="27" y="23"/>
                        </a:moveTo>
                        <a:lnTo>
                          <a:pt x="22" y="17"/>
                        </a:lnTo>
                        <a:lnTo>
                          <a:pt x="14" y="14"/>
                        </a:lnTo>
                        <a:lnTo>
                          <a:pt x="9" y="13"/>
                        </a:lnTo>
                        <a:lnTo>
                          <a:pt x="0" y="0"/>
                        </a:lnTo>
                        <a:lnTo>
                          <a:pt x="6" y="5"/>
                        </a:lnTo>
                        <a:lnTo>
                          <a:pt x="13" y="8"/>
                        </a:lnTo>
                        <a:lnTo>
                          <a:pt x="18" y="11"/>
                        </a:lnTo>
                        <a:lnTo>
                          <a:pt x="20" y="14"/>
                        </a:lnTo>
                        <a:lnTo>
                          <a:pt x="27" y="23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85"/>
                  <p:cNvSpPr>
                    <a:spLocks/>
                  </p:cNvSpPr>
                  <p:nvPr/>
                </p:nvSpPr>
                <p:spPr bwMode="auto">
                  <a:xfrm>
                    <a:off x="5280" y="1161"/>
                    <a:ext cx="17" cy="62"/>
                  </a:xfrm>
                  <a:custGeom>
                    <a:avLst/>
                    <a:gdLst>
                      <a:gd name="T0" fmla="*/ 16 w 17"/>
                      <a:gd name="T1" fmla="*/ 61 h 62"/>
                      <a:gd name="T2" fmla="*/ 8 w 17"/>
                      <a:gd name="T3" fmla="*/ 61 h 62"/>
                      <a:gd name="T4" fmla="*/ 5 w 17"/>
                      <a:gd name="T5" fmla="*/ 60 h 62"/>
                      <a:gd name="T6" fmla="*/ 5 w 17"/>
                      <a:gd name="T7" fmla="*/ 57 h 62"/>
                      <a:gd name="T8" fmla="*/ 3 w 17"/>
                      <a:gd name="T9" fmla="*/ 55 h 62"/>
                      <a:gd name="T10" fmla="*/ 1 w 17"/>
                      <a:gd name="T11" fmla="*/ 53 h 62"/>
                      <a:gd name="T12" fmla="*/ 2 w 17"/>
                      <a:gd name="T13" fmla="*/ 50 h 62"/>
                      <a:gd name="T14" fmla="*/ 2 w 17"/>
                      <a:gd name="T15" fmla="*/ 48 h 62"/>
                      <a:gd name="T16" fmla="*/ 0 w 17"/>
                      <a:gd name="T17" fmla="*/ 44 h 62"/>
                      <a:gd name="T18" fmla="*/ 0 w 17"/>
                      <a:gd name="T19" fmla="*/ 40 h 62"/>
                      <a:gd name="T20" fmla="*/ 2 w 17"/>
                      <a:gd name="T21" fmla="*/ 36 h 62"/>
                      <a:gd name="T22" fmla="*/ 2 w 17"/>
                      <a:gd name="T23" fmla="*/ 26 h 62"/>
                      <a:gd name="T24" fmla="*/ 0 w 17"/>
                      <a:gd name="T25" fmla="*/ 17 h 62"/>
                      <a:gd name="T26" fmla="*/ 0 w 17"/>
                      <a:gd name="T27" fmla="*/ 11 h 62"/>
                      <a:gd name="T28" fmla="*/ 0 w 17"/>
                      <a:gd name="T29" fmla="*/ 0 h 62"/>
                      <a:gd name="T30" fmla="*/ 5 w 17"/>
                      <a:gd name="T31" fmla="*/ 16 h 62"/>
                      <a:gd name="T32" fmla="*/ 9 w 17"/>
                      <a:gd name="T33" fmla="*/ 32 h 62"/>
                      <a:gd name="T34" fmla="*/ 13 w 17"/>
                      <a:gd name="T35" fmla="*/ 49 h 62"/>
                      <a:gd name="T36" fmla="*/ 16 w 17"/>
                      <a:gd name="T37" fmla="*/ 61 h 62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7"/>
                      <a:gd name="T58" fmla="*/ 0 h 62"/>
                      <a:gd name="T59" fmla="*/ 17 w 17"/>
                      <a:gd name="T60" fmla="*/ 62 h 62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7" h="62">
                        <a:moveTo>
                          <a:pt x="16" y="61"/>
                        </a:moveTo>
                        <a:lnTo>
                          <a:pt x="8" y="61"/>
                        </a:lnTo>
                        <a:lnTo>
                          <a:pt x="5" y="60"/>
                        </a:lnTo>
                        <a:lnTo>
                          <a:pt x="5" y="57"/>
                        </a:lnTo>
                        <a:lnTo>
                          <a:pt x="3" y="55"/>
                        </a:lnTo>
                        <a:lnTo>
                          <a:pt x="1" y="53"/>
                        </a:lnTo>
                        <a:lnTo>
                          <a:pt x="2" y="50"/>
                        </a:lnTo>
                        <a:lnTo>
                          <a:pt x="2" y="48"/>
                        </a:lnTo>
                        <a:lnTo>
                          <a:pt x="0" y="44"/>
                        </a:lnTo>
                        <a:lnTo>
                          <a:pt x="0" y="40"/>
                        </a:lnTo>
                        <a:lnTo>
                          <a:pt x="2" y="36"/>
                        </a:lnTo>
                        <a:lnTo>
                          <a:pt x="2" y="26"/>
                        </a:lnTo>
                        <a:lnTo>
                          <a:pt x="0" y="17"/>
                        </a:lnTo>
                        <a:lnTo>
                          <a:pt x="0" y="11"/>
                        </a:lnTo>
                        <a:lnTo>
                          <a:pt x="0" y="0"/>
                        </a:lnTo>
                        <a:lnTo>
                          <a:pt x="5" y="16"/>
                        </a:lnTo>
                        <a:lnTo>
                          <a:pt x="9" y="32"/>
                        </a:lnTo>
                        <a:lnTo>
                          <a:pt x="13" y="49"/>
                        </a:lnTo>
                        <a:lnTo>
                          <a:pt x="16" y="61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86"/>
                  <p:cNvSpPr>
                    <a:spLocks/>
                  </p:cNvSpPr>
                  <p:nvPr/>
                </p:nvSpPr>
                <p:spPr bwMode="auto">
                  <a:xfrm>
                    <a:off x="5245" y="1227"/>
                    <a:ext cx="28" cy="17"/>
                  </a:xfrm>
                  <a:custGeom>
                    <a:avLst/>
                    <a:gdLst>
                      <a:gd name="T0" fmla="*/ 5 w 28"/>
                      <a:gd name="T1" fmla="*/ 8 h 17"/>
                      <a:gd name="T2" fmla="*/ 11 w 28"/>
                      <a:gd name="T3" fmla="*/ 3 h 17"/>
                      <a:gd name="T4" fmla="*/ 17 w 28"/>
                      <a:gd name="T5" fmla="*/ 1 h 17"/>
                      <a:gd name="T6" fmla="*/ 24 w 28"/>
                      <a:gd name="T7" fmla="*/ 0 h 17"/>
                      <a:gd name="T8" fmla="*/ 27 w 28"/>
                      <a:gd name="T9" fmla="*/ 1 h 17"/>
                      <a:gd name="T10" fmla="*/ 25 w 28"/>
                      <a:gd name="T11" fmla="*/ 5 h 17"/>
                      <a:gd name="T12" fmla="*/ 22 w 28"/>
                      <a:gd name="T13" fmla="*/ 10 h 17"/>
                      <a:gd name="T14" fmla="*/ 16 w 28"/>
                      <a:gd name="T15" fmla="*/ 13 h 17"/>
                      <a:gd name="T16" fmla="*/ 6 w 28"/>
                      <a:gd name="T17" fmla="*/ 16 h 17"/>
                      <a:gd name="T18" fmla="*/ 0 w 28"/>
                      <a:gd name="T19" fmla="*/ 14 h 17"/>
                      <a:gd name="T20" fmla="*/ 5 w 28"/>
                      <a:gd name="T21" fmla="*/ 8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8"/>
                      <a:gd name="T34" fmla="*/ 0 h 17"/>
                      <a:gd name="T35" fmla="*/ 28 w 28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8" h="17">
                        <a:moveTo>
                          <a:pt x="5" y="8"/>
                        </a:moveTo>
                        <a:lnTo>
                          <a:pt x="11" y="3"/>
                        </a:lnTo>
                        <a:lnTo>
                          <a:pt x="17" y="1"/>
                        </a:lnTo>
                        <a:lnTo>
                          <a:pt x="24" y="0"/>
                        </a:lnTo>
                        <a:lnTo>
                          <a:pt x="27" y="1"/>
                        </a:lnTo>
                        <a:lnTo>
                          <a:pt x="25" y="5"/>
                        </a:lnTo>
                        <a:lnTo>
                          <a:pt x="22" y="10"/>
                        </a:lnTo>
                        <a:lnTo>
                          <a:pt x="16" y="13"/>
                        </a:lnTo>
                        <a:lnTo>
                          <a:pt x="6" y="16"/>
                        </a:lnTo>
                        <a:lnTo>
                          <a:pt x="0" y="14"/>
                        </a:lnTo>
                        <a:lnTo>
                          <a:pt x="5" y="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87"/>
                  <p:cNvSpPr>
                    <a:spLocks/>
                  </p:cNvSpPr>
                  <p:nvPr/>
                </p:nvSpPr>
                <p:spPr bwMode="auto">
                  <a:xfrm>
                    <a:off x="5278" y="1234"/>
                    <a:ext cx="18" cy="26"/>
                  </a:xfrm>
                  <a:custGeom>
                    <a:avLst/>
                    <a:gdLst>
                      <a:gd name="T0" fmla="*/ 9 w 18"/>
                      <a:gd name="T1" fmla="*/ 6 h 26"/>
                      <a:gd name="T2" fmla="*/ 11 w 18"/>
                      <a:gd name="T3" fmla="*/ 1 h 26"/>
                      <a:gd name="T4" fmla="*/ 14 w 18"/>
                      <a:gd name="T5" fmla="*/ 0 h 26"/>
                      <a:gd name="T6" fmla="*/ 16 w 18"/>
                      <a:gd name="T7" fmla="*/ 0 h 26"/>
                      <a:gd name="T8" fmla="*/ 17 w 18"/>
                      <a:gd name="T9" fmla="*/ 3 h 26"/>
                      <a:gd name="T10" fmla="*/ 15 w 18"/>
                      <a:gd name="T11" fmla="*/ 8 h 26"/>
                      <a:gd name="T12" fmla="*/ 12 w 18"/>
                      <a:gd name="T13" fmla="*/ 13 h 26"/>
                      <a:gd name="T14" fmla="*/ 9 w 18"/>
                      <a:gd name="T15" fmla="*/ 17 h 26"/>
                      <a:gd name="T16" fmla="*/ 6 w 18"/>
                      <a:gd name="T17" fmla="*/ 21 h 26"/>
                      <a:gd name="T18" fmla="*/ 0 w 18"/>
                      <a:gd name="T19" fmla="*/ 25 h 26"/>
                      <a:gd name="T20" fmla="*/ 5 w 18"/>
                      <a:gd name="T21" fmla="*/ 17 h 26"/>
                      <a:gd name="T22" fmla="*/ 7 w 18"/>
                      <a:gd name="T23" fmla="*/ 12 h 26"/>
                      <a:gd name="T24" fmla="*/ 9 w 18"/>
                      <a:gd name="T25" fmla="*/ 6 h 2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"/>
                      <a:gd name="T40" fmla="*/ 0 h 26"/>
                      <a:gd name="T41" fmla="*/ 18 w 18"/>
                      <a:gd name="T42" fmla="*/ 26 h 2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" h="26">
                        <a:moveTo>
                          <a:pt x="9" y="6"/>
                        </a:moveTo>
                        <a:lnTo>
                          <a:pt x="11" y="1"/>
                        </a:lnTo>
                        <a:lnTo>
                          <a:pt x="14" y="0"/>
                        </a:lnTo>
                        <a:lnTo>
                          <a:pt x="16" y="0"/>
                        </a:lnTo>
                        <a:lnTo>
                          <a:pt x="17" y="3"/>
                        </a:lnTo>
                        <a:lnTo>
                          <a:pt x="15" y="8"/>
                        </a:lnTo>
                        <a:lnTo>
                          <a:pt x="12" y="13"/>
                        </a:lnTo>
                        <a:lnTo>
                          <a:pt x="9" y="17"/>
                        </a:lnTo>
                        <a:lnTo>
                          <a:pt x="6" y="21"/>
                        </a:lnTo>
                        <a:lnTo>
                          <a:pt x="0" y="25"/>
                        </a:lnTo>
                        <a:lnTo>
                          <a:pt x="5" y="17"/>
                        </a:lnTo>
                        <a:lnTo>
                          <a:pt x="7" y="12"/>
                        </a:lnTo>
                        <a:lnTo>
                          <a:pt x="9" y="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88"/>
                  <p:cNvSpPr>
                    <a:spLocks/>
                  </p:cNvSpPr>
                  <p:nvPr/>
                </p:nvSpPr>
                <p:spPr bwMode="auto">
                  <a:xfrm>
                    <a:off x="5228" y="1098"/>
                    <a:ext cx="41" cy="32"/>
                  </a:xfrm>
                  <a:custGeom>
                    <a:avLst/>
                    <a:gdLst>
                      <a:gd name="T0" fmla="*/ 40 w 41"/>
                      <a:gd name="T1" fmla="*/ 31 h 32"/>
                      <a:gd name="T2" fmla="*/ 38 w 41"/>
                      <a:gd name="T3" fmla="*/ 18 h 32"/>
                      <a:gd name="T4" fmla="*/ 30 w 41"/>
                      <a:gd name="T5" fmla="*/ 13 h 32"/>
                      <a:gd name="T6" fmla="*/ 18 w 41"/>
                      <a:gd name="T7" fmla="*/ 7 h 32"/>
                      <a:gd name="T8" fmla="*/ 11 w 41"/>
                      <a:gd name="T9" fmla="*/ 3 h 32"/>
                      <a:gd name="T10" fmla="*/ 3 w 41"/>
                      <a:gd name="T11" fmla="*/ 0 h 32"/>
                      <a:gd name="T12" fmla="*/ 0 w 41"/>
                      <a:gd name="T13" fmla="*/ 8 h 32"/>
                      <a:gd name="T14" fmla="*/ 7 w 41"/>
                      <a:gd name="T15" fmla="*/ 14 h 32"/>
                      <a:gd name="T16" fmla="*/ 16 w 41"/>
                      <a:gd name="T17" fmla="*/ 17 h 32"/>
                      <a:gd name="T18" fmla="*/ 22 w 41"/>
                      <a:gd name="T19" fmla="*/ 19 h 32"/>
                      <a:gd name="T20" fmla="*/ 30 w 41"/>
                      <a:gd name="T21" fmla="*/ 25 h 32"/>
                      <a:gd name="T22" fmla="*/ 40 w 41"/>
                      <a:gd name="T23" fmla="*/ 31 h 3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1"/>
                      <a:gd name="T37" fmla="*/ 0 h 32"/>
                      <a:gd name="T38" fmla="*/ 41 w 41"/>
                      <a:gd name="T39" fmla="*/ 32 h 3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1" h="32">
                        <a:moveTo>
                          <a:pt x="40" y="31"/>
                        </a:moveTo>
                        <a:lnTo>
                          <a:pt x="38" y="18"/>
                        </a:lnTo>
                        <a:lnTo>
                          <a:pt x="30" y="13"/>
                        </a:lnTo>
                        <a:lnTo>
                          <a:pt x="18" y="7"/>
                        </a:lnTo>
                        <a:lnTo>
                          <a:pt x="11" y="3"/>
                        </a:lnTo>
                        <a:lnTo>
                          <a:pt x="3" y="0"/>
                        </a:lnTo>
                        <a:lnTo>
                          <a:pt x="0" y="8"/>
                        </a:lnTo>
                        <a:lnTo>
                          <a:pt x="7" y="14"/>
                        </a:lnTo>
                        <a:lnTo>
                          <a:pt x="16" y="17"/>
                        </a:lnTo>
                        <a:lnTo>
                          <a:pt x="22" y="19"/>
                        </a:lnTo>
                        <a:lnTo>
                          <a:pt x="30" y="25"/>
                        </a:lnTo>
                        <a:lnTo>
                          <a:pt x="40" y="31"/>
                        </a:lnTo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" name="Group 89"/>
                <p:cNvGrpSpPr>
                  <a:grpSpLocks/>
                </p:cNvGrpSpPr>
                <p:nvPr/>
              </p:nvGrpSpPr>
              <p:grpSpPr bwMode="auto">
                <a:xfrm>
                  <a:off x="5184" y="1242"/>
                  <a:ext cx="82" cy="140"/>
                  <a:chOff x="5184" y="1242"/>
                  <a:chExt cx="82" cy="140"/>
                </a:xfrm>
              </p:grpSpPr>
              <p:sp>
                <p:nvSpPr>
                  <p:cNvPr id="73" name="Freeform 90"/>
                  <p:cNvSpPr>
                    <a:spLocks/>
                  </p:cNvSpPr>
                  <p:nvPr/>
                </p:nvSpPr>
                <p:spPr bwMode="auto">
                  <a:xfrm>
                    <a:off x="5184" y="1242"/>
                    <a:ext cx="82" cy="140"/>
                  </a:xfrm>
                  <a:custGeom>
                    <a:avLst/>
                    <a:gdLst>
                      <a:gd name="T0" fmla="*/ 45 w 82"/>
                      <a:gd name="T1" fmla="*/ 20 h 140"/>
                      <a:gd name="T2" fmla="*/ 30 w 82"/>
                      <a:gd name="T3" fmla="*/ 19 h 140"/>
                      <a:gd name="T4" fmla="*/ 21 w 82"/>
                      <a:gd name="T5" fmla="*/ 15 h 140"/>
                      <a:gd name="T6" fmla="*/ 18 w 82"/>
                      <a:gd name="T7" fmla="*/ 10 h 140"/>
                      <a:gd name="T8" fmla="*/ 18 w 82"/>
                      <a:gd name="T9" fmla="*/ 6 h 140"/>
                      <a:gd name="T10" fmla="*/ 15 w 82"/>
                      <a:gd name="T11" fmla="*/ 2 h 140"/>
                      <a:gd name="T12" fmla="*/ 7 w 82"/>
                      <a:gd name="T13" fmla="*/ 0 h 140"/>
                      <a:gd name="T14" fmla="*/ 0 w 82"/>
                      <a:gd name="T15" fmla="*/ 0 h 140"/>
                      <a:gd name="T16" fmla="*/ 9 w 82"/>
                      <a:gd name="T17" fmla="*/ 108 h 140"/>
                      <a:gd name="T18" fmla="*/ 15 w 82"/>
                      <a:gd name="T19" fmla="*/ 117 h 140"/>
                      <a:gd name="T20" fmla="*/ 24 w 82"/>
                      <a:gd name="T21" fmla="*/ 127 h 140"/>
                      <a:gd name="T22" fmla="*/ 36 w 82"/>
                      <a:gd name="T23" fmla="*/ 135 h 140"/>
                      <a:gd name="T24" fmla="*/ 49 w 82"/>
                      <a:gd name="T25" fmla="*/ 137 h 140"/>
                      <a:gd name="T26" fmla="*/ 68 w 82"/>
                      <a:gd name="T27" fmla="*/ 139 h 140"/>
                      <a:gd name="T28" fmla="*/ 78 w 82"/>
                      <a:gd name="T29" fmla="*/ 136 h 140"/>
                      <a:gd name="T30" fmla="*/ 81 w 82"/>
                      <a:gd name="T31" fmla="*/ 128 h 140"/>
                      <a:gd name="T32" fmla="*/ 80 w 82"/>
                      <a:gd name="T33" fmla="*/ 119 h 140"/>
                      <a:gd name="T34" fmla="*/ 72 w 82"/>
                      <a:gd name="T35" fmla="*/ 88 h 140"/>
                      <a:gd name="T36" fmla="*/ 65 w 82"/>
                      <a:gd name="T37" fmla="*/ 59 h 140"/>
                      <a:gd name="T38" fmla="*/ 63 w 82"/>
                      <a:gd name="T39" fmla="*/ 36 h 140"/>
                      <a:gd name="T40" fmla="*/ 63 w 82"/>
                      <a:gd name="T41" fmla="*/ 30 h 140"/>
                      <a:gd name="T42" fmla="*/ 58 w 82"/>
                      <a:gd name="T43" fmla="*/ 22 h 140"/>
                      <a:gd name="T44" fmla="*/ 54 w 82"/>
                      <a:gd name="T45" fmla="*/ 20 h 140"/>
                      <a:gd name="T46" fmla="*/ 45 w 82"/>
                      <a:gd name="T47" fmla="*/ 20 h 14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82"/>
                      <a:gd name="T73" fmla="*/ 0 h 140"/>
                      <a:gd name="T74" fmla="*/ 82 w 82"/>
                      <a:gd name="T75" fmla="*/ 140 h 14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82" h="140">
                        <a:moveTo>
                          <a:pt x="45" y="20"/>
                        </a:moveTo>
                        <a:lnTo>
                          <a:pt x="30" y="19"/>
                        </a:lnTo>
                        <a:lnTo>
                          <a:pt x="21" y="15"/>
                        </a:lnTo>
                        <a:lnTo>
                          <a:pt x="18" y="10"/>
                        </a:lnTo>
                        <a:lnTo>
                          <a:pt x="18" y="6"/>
                        </a:lnTo>
                        <a:lnTo>
                          <a:pt x="15" y="2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9" y="108"/>
                        </a:lnTo>
                        <a:lnTo>
                          <a:pt x="15" y="117"/>
                        </a:lnTo>
                        <a:lnTo>
                          <a:pt x="24" y="127"/>
                        </a:lnTo>
                        <a:lnTo>
                          <a:pt x="36" y="135"/>
                        </a:lnTo>
                        <a:lnTo>
                          <a:pt x="49" y="137"/>
                        </a:lnTo>
                        <a:lnTo>
                          <a:pt x="68" y="139"/>
                        </a:lnTo>
                        <a:lnTo>
                          <a:pt x="78" y="136"/>
                        </a:lnTo>
                        <a:lnTo>
                          <a:pt x="81" y="128"/>
                        </a:lnTo>
                        <a:lnTo>
                          <a:pt x="80" y="119"/>
                        </a:lnTo>
                        <a:lnTo>
                          <a:pt x="72" y="88"/>
                        </a:lnTo>
                        <a:lnTo>
                          <a:pt x="65" y="59"/>
                        </a:lnTo>
                        <a:lnTo>
                          <a:pt x="63" y="36"/>
                        </a:lnTo>
                        <a:lnTo>
                          <a:pt x="63" y="30"/>
                        </a:lnTo>
                        <a:lnTo>
                          <a:pt x="58" y="22"/>
                        </a:lnTo>
                        <a:lnTo>
                          <a:pt x="54" y="20"/>
                        </a:lnTo>
                        <a:lnTo>
                          <a:pt x="45" y="20"/>
                        </a:lnTo>
                      </a:path>
                    </a:pathLst>
                  </a:custGeom>
                  <a:solidFill>
                    <a:srgbClr val="40404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91"/>
                  <p:cNvSpPr>
                    <a:spLocks/>
                  </p:cNvSpPr>
                  <p:nvPr/>
                </p:nvSpPr>
                <p:spPr bwMode="auto">
                  <a:xfrm>
                    <a:off x="5186" y="1249"/>
                    <a:ext cx="70" cy="128"/>
                  </a:xfrm>
                  <a:custGeom>
                    <a:avLst/>
                    <a:gdLst>
                      <a:gd name="T0" fmla="*/ 45 w 70"/>
                      <a:gd name="T1" fmla="*/ 25 h 128"/>
                      <a:gd name="T2" fmla="*/ 32 w 70"/>
                      <a:gd name="T3" fmla="*/ 24 h 128"/>
                      <a:gd name="T4" fmla="*/ 18 w 70"/>
                      <a:gd name="T5" fmla="*/ 21 h 128"/>
                      <a:gd name="T6" fmla="*/ 10 w 70"/>
                      <a:gd name="T7" fmla="*/ 15 h 128"/>
                      <a:gd name="T8" fmla="*/ 5 w 70"/>
                      <a:gd name="T9" fmla="*/ 11 h 128"/>
                      <a:gd name="T10" fmla="*/ 0 w 70"/>
                      <a:gd name="T11" fmla="*/ 0 h 128"/>
                      <a:gd name="T12" fmla="*/ 8 w 70"/>
                      <a:gd name="T13" fmla="*/ 97 h 128"/>
                      <a:gd name="T14" fmla="*/ 14 w 70"/>
                      <a:gd name="T15" fmla="*/ 106 h 128"/>
                      <a:gd name="T16" fmla="*/ 20 w 70"/>
                      <a:gd name="T17" fmla="*/ 115 h 128"/>
                      <a:gd name="T18" fmla="*/ 28 w 70"/>
                      <a:gd name="T19" fmla="*/ 120 h 128"/>
                      <a:gd name="T20" fmla="*/ 36 w 70"/>
                      <a:gd name="T21" fmla="*/ 123 h 128"/>
                      <a:gd name="T22" fmla="*/ 45 w 70"/>
                      <a:gd name="T23" fmla="*/ 125 h 128"/>
                      <a:gd name="T24" fmla="*/ 53 w 70"/>
                      <a:gd name="T25" fmla="*/ 127 h 128"/>
                      <a:gd name="T26" fmla="*/ 62 w 70"/>
                      <a:gd name="T27" fmla="*/ 127 h 128"/>
                      <a:gd name="T28" fmla="*/ 66 w 70"/>
                      <a:gd name="T29" fmla="*/ 125 h 128"/>
                      <a:gd name="T30" fmla="*/ 69 w 70"/>
                      <a:gd name="T31" fmla="*/ 120 h 128"/>
                      <a:gd name="T32" fmla="*/ 68 w 70"/>
                      <a:gd name="T33" fmla="*/ 113 h 128"/>
                      <a:gd name="T34" fmla="*/ 62 w 70"/>
                      <a:gd name="T35" fmla="*/ 96 h 128"/>
                      <a:gd name="T36" fmla="*/ 52 w 70"/>
                      <a:gd name="T37" fmla="*/ 38 h 128"/>
                      <a:gd name="T38" fmla="*/ 50 w 70"/>
                      <a:gd name="T39" fmla="*/ 29 h 128"/>
                      <a:gd name="T40" fmla="*/ 45 w 70"/>
                      <a:gd name="T41" fmla="*/ 25 h 12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70"/>
                      <a:gd name="T64" fmla="*/ 0 h 128"/>
                      <a:gd name="T65" fmla="*/ 70 w 70"/>
                      <a:gd name="T66" fmla="*/ 128 h 12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70" h="128">
                        <a:moveTo>
                          <a:pt x="45" y="25"/>
                        </a:moveTo>
                        <a:lnTo>
                          <a:pt x="32" y="24"/>
                        </a:lnTo>
                        <a:lnTo>
                          <a:pt x="18" y="21"/>
                        </a:lnTo>
                        <a:lnTo>
                          <a:pt x="10" y="15"/>
                        </a:lnTo>
                        <a:lnTo>
                          <a:pt x="5" y="11"/>
                        </a:lnTo>
                        <a:lnTo>
                          <a:pt x="0" y="0"/>
                        </a:lnTo>
                        <a:lnTo>
                          <a:pt x="8" y="97"/>
                        </a:lnTo>
                        <a:lnTo>
                          <a:pt x="14" y="106"/>
                        </a:lnTo>
                        <a:lnTo>
                          <a:pt x="20" y="115"/>
                        </a:lnTo>
                        <a:lnTo>
                          <a:pt x="28" y="120"/>
                        </a:lnTo>
                        <a:lnTo>
                          <a:pt x="36" y="123"/>
                        </a:lnTo>
                        <a:lnTo>
                          <a:pt x="45" y="125"/>
                        </a:lnTo>
                        <a:lnTo>
                          <a:pt x="53" y="127"/>
                        </a:lnTo>
                        <a:lnTo>
                          <a:pt x="62" y="127"/>
                        </a:lnTo>
                        <a:lnTo>
                          <a:pt x="66" y="125"/>
                        </a:lnTo>
                        <a:lnTo>
                          <a:pt x="69" y="120"/>
                        </a:lnTo>
                        <a:lnTo>
                          <a:pt x="68" y="113"/>
                        </a:lnTo>
                        <a:lnTo>
                          <a:pt x="62" y="96"/>
                        </a:lnTo>
                        <a:lnTo>
                          <a:pt x="52" y="38"/>
                        </a:lnTo>
                        <a:lnTo>
                          <a:pt x="50" y="29"/>
                        </a:lnTo>
                        <a:lnTo>
                          <a:pt x="45" y="25"/>
                        </a:lnTo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" name="Freeform 92"/>
                <p:cNvSpPr>
                  <a:spLocks/>
                </p:cNvSpPr>
                <p:nvPr/>
              </p:nvSpPr>
              <p:spPr bwMode="auto">
                <a:xfrm>
                  <a:off x="5383" y="1400"/>
                  <a:ext cx="17" cy="117"/>
                </a:xfrm>
                <a:custGeom>
                  <a:avLst/>
                  <a:gdLst>
                    <a:gd name="T0" fmla="*/ 10 w 17"/>
                    <a:gd name="T1" fmla="*/ 0 h 117"/>
                    <a:gd name="T2" fmla="*/ 16 w 17"/>
                    <a:gd name="T3" fmla="*/ 5 h 117"/>
                    <a:gd name="T4" fmla="*/ 10 w 17"/>
                    <a:gd name="T5" fmla="*/ 10 h 117"/>
                    <a:gd name="T6" fmla="*/ 5 w 17"/>
                    <a:gd name="T7" fmla="*/ 19 h 117"/>
                    <a:gd name="T8" fmla="*/ 10 w 17"/>
                    <a:gd name="T9" fmla="*/ 28 h 117"/>
                    <a:gd name="T10" fmla="*/ 7 w 17"/>
                    <a:gd name="T11" fmla="*/ 81 h 117"/>
                    <a:gd name="T12" fmla="*/ 7 w 17"/>
                    <a:gd name="T13" fmla="*/ 114 h 117"/>
                    <a:gd name="T14" fmla="*/ 0 w 17"/>
                    <a:gd name="T15" fmla="*/ 116 h 117"/>
                    <a:gd name="T16" fmla="*/ 1 w 17"/>
                    <a:gd name="T17" fmla="*/ 46 h 117"/>
                    <a:gd name="T18" fmla="*/ 7 w 17"/>
                    <a:gd name="T19" fmla="*/ 30 h 117"/>
                    <a:gd name="T20" fmla="*/ 3 w 17"/>
                    <a:gd name="T21" fmla="*/ 22 h 117"/>
                    <a:gd name="T22" fmla="*/ 1 w 17"/>
                    <a:gd name="T23" fmla="*/ 19 h 117"/>
                    <a:gd name="T24" fmla="*/ 5 w 17"/>
                    <a:gd name="T25" fmla="*/ 11 h 117"/>
                    <a:gd name="T26" fmla="*/ 10 w 17"/>
                    <a:gd name="T27" fmla="*/ 6 h 117"/>
                    <a:gd name="T28" fmla="*/ 10 w 17"/>
                    <a:gd name="T29" fmla="*/ 0 h 11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7"/>
                    <a:gd name="T46" fmla="*/ 0 h 117"/>
                    <a:gd name="T47" fmla="*/ 17 w 17"/>
                    <a:gd name="T48" fmla="*/ 117 h 11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7" h="117">
                      <a:moveTo>
                        <a:pt x="10" y="0"/>
                      </a:moveTo>
                      <a:lnTo>
                        <a:pt x="16" y="5"/>
                      </a:lnTo>
                      <a:lnTo>
                        <a:pt x="10" y="10"/>
                      </a:lnTo>
                      <a:lnTo>
                        <a:pt x="5" y="19"/>
                      </a:lnTo>
                      <a:lnTo>
                        <a:pt x="10" y="28"/>
                      </a:lnTo>
                      <a:lnTo>
                        <a:pt x="7" y="81"/>
                      </a:lnTo>
                      <a:lnTo>
                        <a:pt x="7" y="114"/>
                      </a:lnTo>
                      <a:lnTo>
                        <a:pt x="0" y="116"/>
                      </a:lnTo>
                      <a:lnTo>
                        <a:pt x="1" y="46"/>
                      </a:lnTo>
                      <a:lnTo>
                        <a:pt x="7" y="30"/>
                      </a:lnTo>
                      <a:lnTo>
                        <a:pt x="3" y="22"/>
                      </a:lnTo>
                      <a:lnTo>
                        <a:pt x="1" y="19"/>
                      </a:lnTo>
                      <a:lnTo>
                        <a:pt x="5" y="11"/>
                      </a:lnTo>
                      <a:lnTo>
                        <a:pt x="10" y="6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93"/>
                <p:cNvSpPr>
                  <a:spLocks/>
                </p:cNvSpPr>
                <p:nvPr/>
              </p:nvSpPr>
              <p:spPr bwMode="auto">
                <a:xfrm>
                  <a:off x="5360" y="1401"/>
                  <a:ext cx="17" cy="17"/>
                </a:xfrm>
                <a:custGeom>
                  <a:avLst/>
                  <a:gdLst>
                    <a:gd name="T0" fmla="*/ 16 w 17"/>
                    <a:gd name="T1" fmla="*/ 0 h 17"/>
                    <a:gd name="T2" fmla="*/ 8 w 17"/>
                    <a:gd name="T3" fmla="*/ 12 h 17"/>
                    <a:gd name="T4" fmla="*/ 1 w 17"/>
                    <a:gd name="T5" fmla="*/ 16 h 17"/>
                    <a:gd name="T6" fmla="*/ 0 w 17"/>
                    <a:gd name="T7" fmla="*/ 16 h 17"/>
                    <a:gd name="T8" fmla="*/ 3 w 17"/>
                    <a:gd name="T9" fmla="*/ 4 h 17"/>
                    <a:gd name="T10" fmla="*/ 16 w 17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17"/>
                    <a:gd name="T20" fmla="*/ 17 w 17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17">
                      <a:moveTo>
                        <a:pt x="16" y="0"/>
                      </a:moveTo>
                      <a:lnTo>
                        <a:pt x="8" y="12"/>
                      </a:lnTo>
                      <a:lnTo>
                        <a:pt x="1" y="16"/>
                      </a:lnTo>
                      <a:lnTo>
                        <a:pt x="0" y="16"/>
                      </a:lnTo>
                      <a:lnTo>
                        <a:pt x="3" y="4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94"/>
                <p:cNvSpPr>
                  <a:spLocks/>
                </p:cNvSpPr>
                <p:nvPr/>
              </p:nvSpPr>
              <p:spPr bwMode="auto">
                <a:xfrm>
                  <a:off x="5299" y="1098"/>
                  <a:ext cx="20" cy="68"/>
                </a:xfrm>
                <a:custGeom>
                  <a:avLst/>
                  <a:gdLst>
                    <a:gd name="T0" fmla="*/ 0 w 20"/>
                    <a:gd name="T1" fmla="*/ 0 h 68"/>
                    <a:gd name="T2" fmla="*/ 2 w 20"/>
                    <a:gd name="T3" fmla="*/ 1 h 68"/>
                    <a:gd name="T4" fmla="*/ 2 w 20"/>
                    <a:gd name="T5" fmla="*/ 5 h 68"/>
                    <a:gd name="T6" fmla="*/ 4 w 20"/>
                    <a:gd name="T7" fmla="*/ 3 h 68"/>
                    <a:gd name="T8" fmla="*/ 4 w 20"/>
                    <a:gd name="T9" fmla="*/ 7 h 68"/>
                    <a:gd name="T10" fmla="*/ 7 w 20"/>
                    <a:gd name="T11" fmla="*/ 7 h 68"/>
                    <a:gd name="T12" fmla="*/ 4 w 20"/>
                    <a:gd name="T13" fmla="*/ 11 h 68"/>
                    <a:gd name="T14" fmla="*/ 11 w 20"/>
                    <a:gd name="T15" fmla="*/ 11 h 68"/>
                    <a:gd name="T16" fmla="*/ 8 w 20"/>
                    <a:gd name="T17" fmla="*/ 16 h 68"/>
                    <a:gd name="T18" fmla="*/ 13 w 20"/>
                    <a:gd name="T19" fmla="*/ 16 h 68"/>
                    <a:gd name="T20" fmla="*/ 9 w 20"/>
                    <a:gd name="T21" fmla="*/ 21 h 68"/>
                    <a:gd name="T22" fmla="*/ 15 w 20"/>
                    <a:gd name="T23" fmla="*/ 20 h 68"/>
                    <a:gd name="T24" fmla="*/ 11 w 20"/>
                    <a:gd name="T25" fmla="*/ 27 h 68"/>
                    <a:gd name="T26" fmla="*/ 16 w 20"/>
                    <a:gd name="T27" fmla="*/ 26 h 68"/>
                    <a:gd name="T28" fmla="*/ 12 w 20"/>
                    <a:gd name="T29" fmla="*/ 32 h 68"/>
                    <a:gd name="T30" fmla="*/ 19 w 20"/>
                    <a:gd name="T31" fmla="*/ 33 h 68"/>
                    <a:gd name="T32" fmla="*/ 13 w 20"/>
                    <a:gd name="T33" fmla="*/ 38 h 68"/>
                    <a:gd name="T34" fmla="*/ 19 w 20"/>
                    <a:gd name="T35" fmla="*/ 40 h 68"/>
                    <a:gd name="T36" fmla="*/ 12 w 20"/>
                    <a:gd name="T37" fmla="*/ 44 h 68"/>
                    <a:gd name="T38" fmla="*/ 19 w 20"/>
                    <a:gd name="T39" fmla="*/ 48 h 68"/>
                    <a:gd name="T40" fmla="*/ 12 w 20"/>
                    <a:gd name="T41" fmla="*/ 51 h 68"/>
                    <a:gd name="T42" fmla="*/ 17 w 20"/>
                    <a:gd name="T43" fmla="*/ 55 h 68"/>
                    <a:gd name="T44" fmla="*/ 12 w 20"/>
                    <a:gd name="T45" fmla="*/ 58 h 68"/>
                    <a:gd name="T46" fmla="*/ 15 w 20"/>
                    <a:gd name="T47" fmla="*/ 63 h 68"/>
                    <a:gd name="T48" fmla="*/ 11 w 20"/>
                    <a:gd name="T49" fmla="*/ 67 h 6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0"/>
                    <a:gd name="T76" fmla="*/ 0 h 68"/>
                    <a:gd name="T77" fmla="*/ 20 w 20"/>
                    <a:gd name="T78" fmla="*/ 68 h 6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0" h="68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2" y="5"/>
                      </a:lnTo>
                      <a:lnTo>
                        <a:pt x="4" y="3"/>
                      </a:lnTo>
                      <a:lnTo>
                        <a:pt x="4" y="7"/>
                      </a:lnTo>
                      <a:lnTo>
                        <a:pt x="7" y="7"/>
                      </a:lnTo>
                      <a:lnTo>
                        <a:pt x="4" y="11"/>
                      </a:lnTo>
                      <a:lnTo>
                        <a:pt x="11" y="11"/>
                      </a:lnTo>
                      <a:lnTo>
                        <a:pt x="8" y="16"/>
                      </a:lnTo>
                      <a:lnTo>
                        <a:pt x="13" y="16"/>
                      </a:lnTo>
                      <a:lnTo>
                        <a:pt x="9" y="21"/>
                      </a:lnTo>
                      <a:lnTo>
                        <a:pt x="15" y="20"/>
                      </a:lnTo>
                      <a:lnTo>
                        <a:pt x="11" y="27"/>
                      </a:lnTo>
                      <a:lnTo>
                        <a:pt x="16" y="26"/>
                      </a:lnTo>
                      <a:lnTo>
                        <a:pt x="12" y="32"/>
                      </a:lnTo>
                      <a:lnTo>
                        <a:pt x="19" y="33"/>
                      </a:lnTo>
                      <a:lnTo>
                        <a:pt x="13" y="38"/>
                      </a:lnTo>
                      <a:lnTo>
                        <a:pt x="19" y="40"/>
                      </a:lnTo>
                      <a:lnTo>
                        <a:pt x="12" y="44"/>
                      </a:lnTo>
                      <a:lnTo>
                        <a:pt x="19" y="48"/>
                      </a:lnTo>
                      <a:lnTo>
                        <a:pt x="12" y="51"/>
                      </a:lnTo>
                      <a:lnTo>
                        <a:pt x="17" y="55"/>
                      </a:lnTo>
                      <a:lnTo>
                        <a:pt x="12" y="58"/>
                      </a:lnTo>
                      <a:lnTo>
                        <a:pt x="15" y="63"/>
                      </a:lnTo>
                      <a:lnTo>
                        <a:pt x="11" y="67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AutoShape 95"/>
            <p:cNvSpPr>
              <a:spLocks noChangeArrowheads="1"/>
            </p:cNvSpPr>
            <p:nvPr/>
          </p:nvSpPr>
          <p:spPr bwMode="auto">
            <a:xfrm>
              <a:off x="2667000" y="3271837"/>
              <a:ext cx="2209800" cy="457200"/>
            </a:xfrm>
            <a:prstGeom prst="wedgeRoundRectCallout">
              <a:avLst>
                <a:gd name="adj1" fmla="val -45042"/>
                <a:gd name="adj2" fmla="val 9652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000" dirty="0">
                  <a:latin typeface="Times New Roman" panose="02020603050405020304" pitchFamily="18" charset="0"/>
                  <a:ea typeface="Angsana New" pitchFamily="18" charset="-120"/>
                  <a:cs typeface="Angsana New" pitchFamily="18" charset="-120"/>
                </a:rPr>
                <a:t>Hi, how are you?</a:t>
              </a:r>
            </a:p>
          </p:txBody>
        </p:sp>
        <p:cxnSp>
          <p:nvCxnSpPr>
            <p:cNvPr id="11" name="AutoShape 96"/>
            <p:cNvCxnSpPr>
              <a:cxnSpLocks noChangeShapeType="1"/>
            </p:cNvCxnSpPr>
            <p:nvPr/>
          </p:nvCxnSpPr>
          <p:spPr bwMode="auto">
            <a:xfrm rot="16200000" flipH="1">
              <a:off x="6410325" y="3271837"/>
              <a:ext cx="165100" cy="5016500"/>
            </a:xfrm>
            <a:prstGeom prst="bentConnector3">
              <a:avLst>
                <a:gd name="adj1" fmla="val 238463"/>
              </a:avLst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102"/>
            <p:cNvSpPr>
              <a:spLocks noChangeArrowheads="1"/>
            </p:cNvSpPr>
            <p:nvPr/>
          </p:nvSpPr>
          <p:spPr bwMode="auto">
            <a:xfrm>
              <a:off x="2438400" y="6319837"/>
              <a:ext cx="1752600" cy="30480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  <a:ea typeface="Angsana New" pitchFamily="18" charset="-120"/>
                  <a:cs typeface="Angsana New" pitchFamily="18" charset="-120"/>
                </a:rPr>
                <a:t>01010001</a:t>
              </a:r>
            </a:p>
          </p:txBody>
        </p:sp>
        <p:sp>
          <p:nvSpPr>
            <p:cNvPr id="13" name="Rectangle 128"/>
            <p:cNvSpPr>
              <a:spLocks noChangeArrowheads="1"/>
            </p:cNvSpPr>
            <p:nvPr/>
          </p:nvSpPr>
          <p:spPr bwMode="auto">
            <a:xfrm>
              <a:off x="7467600" y="3271837"/>
              <a:ext cx="1752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>
                  <a:latin typeface="Times New Roman" panose="02020603050405020304" pitchFamily="18" charset="0"/>
                  <a:ea typeface="Angsana New" pitchFamily="18" charset="-120"/>
                  <a:cs typeface="Angsana New" pitchFamily="18" charset="-120"/>
                </a:rPr>
                <a:t>Hi, how are you?</a:t>
              </a:r>
            </a:p>
          </p:txBody>
        </p:sp>
        <p:grpSp>
          <p:nvGrpSpPr>
            <p:cNvPr id="14" name="Group 129"/>
            <p:cNvGrpSpPr>
              <a:grpSpLocks/>
            </p:cNvGrpSpPr>
            <p:nvPr/>
          </p:nvGrpSpPr>
          <p:grpSpPr bwMode="auto">
            <a:xfrm>
              <a:off x="7867650" y="4643437"/>
              <a:ext cx="1962150" cy="1219200"/>
              <a:chOff x="4745" y="2736"/>
              <a:chExt cx="1339" cy="768"/>
            </a:xfrm>
          </p:grpSpPr>
          <p:graphicFrame>
            <p:nvGraphicFramePr>
              <p:cNvPr id="24" name="Object 130"/>
              <p:cNvGraphicFramePr>
                <a:graphicFrameLocks noChangeAspect="1"/>
              </p:cNvGraphicFramePr>
              <p:nvPr/>
            </p:nvGraphicFramePr>
            <p:xfrm>
              <a:off x="5492" y="2863"/>
              <a:ext cx="592" cy="6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4" imgW="1068324" imgH="1178052" progId="Visio.Drawing.6">
                      <p:embed/>
                    </p:oleObj>
                  </mc:Choice>
                  <mc:Fallback>
                    <p:oleObj name="VISIO" r:id="rId4" imgW="1068324" imgH="1178052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92" y="2863"/>
                            <a:ext cx="592" cy="6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" name="Group 131"/>
              <p:cNvGrpSpPr>
                <a:grpSpLocks/>
              </p:cNvGrpSpPr>
              <p:nvPr/>
            </p:nvGrpSpPr>
            <p:grpSpPr bwMode="auto">
              <a:xfrm>
                <a:off x="4745" y="3239"/>
                <a:ext cx="698" cy="193"/>
                <a:chOff x="4745" y="3239"/>
                <a:chExt cx="698" cy="193"/>
              </a:xfrm>
            </p:grpSpPr>
            <p:sp>
              <p:nvSpPr>
                <p:cNvPr id="35" name="Rectangle 132"/>
                <p:cNvSpPr>
                  <a:spLocks noChangeArrowheads="1"/>
                </p:cNvSpPr>
                <p:nvPr/>
              </p:nvSpPr>
              <p:spPr bwMode="auto">
                <a:xfrm>
                  <a:off x="4745" y="3239"/>
                  <a:ext cx="698" cy="193"/>
                </a:xfrm>
                <a:prstGeom prst="rect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sp>
              <p:nvSpPr>
                <p:cNvPr id="36" name="Rectangle 133"/>
                <p:cNvSpPr>
                  <a:spLocks noChangeArrowheads="1"/>
                </p:cNvSpPr>
                <p:nvPr/>
              </p:nvSpPr>
              <p:spPr bwMode="auto">
                <a:xfrm>
                  <a:off x="4767" y="3261"/>
                  <a:ext cx="655" cy="14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sp>
              <p:nvSpPr>
                <p:cNvPr id="37" name="Freeform 134"/>
                <p:cNvSpPr>
                  <a:spLocks/>
                </p:cNvSpPr>
                <p:nvPr/>
              </p:nvSpPr>
              <p:spPr bwMode="auto">
                <a:xfrm>
                  <a:off x="4745" y="3239"/>
                  <a:ext cx="698" cy="193"/>
                </a:xfrm>
                <a:custGeom>
                  <a:avLst/>
                  <a:gdLst>
                    <a:gd name="T0" fmla="*/ 0 w 2094"/>
                    <a:gd name="T1" fmla="*/ 0 h 577"/>
                    <a:gd name="T2" fmla="*/ 0 w 2094"/>
                    <a:gd name="T3" fmla="*/ 0 h 577"/>
                    <a:gd name="T4" fmla="*/ 0 w 2094"/>
                    <a:gd name="T5" fmla="*/ 0 h 577"/>
                    <a:gd name="T6" fmla="*/ 0 w 2094"/>
                    <a:gd name="T7" fmla="*/ 0 h 577"/>
                    <a:gd name="T8" fmla="*/ 0 w 2094"/>
                    <a:gd name="T9" fmla="*/ 0 h 577"/>
                    <a:gd name="T10" fmla="*/ 0 w 2094"/>
                    <a:gd name="T11" fmla="*/ 0 h 577"/>
                    <a:gd name="T12" fmla="*/ 0 w 2094"/>
                    <a:gd name="T13" fmla="*/ 0 h 57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94"/>
                    <a:gd name="T22" fmla="*/ 0 h 577"/>
                    <a:gd name="T23" fmla="*/ 2094 w 2094"/>
                    <a:gd name="T24" fmla="*/ 577 h 57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94" h="577">
                      <a:moveTo>
                        <a:pt x="0" y="577"/>
                      </a:moveTo>
                      <a:lnTo>
                        <a:pt x="65" y="513"/>
                      </a:lnTo>
                      <a:lnTo>
                        <a:pt x="2030" y="513"/>
                      </a:lnTo>
                      <a:lnTo>
                        <a:pt x="2030" y="65"/>
                      </a:lnTo>
                      <a:lnTo>
                        <a:pt x="2094" y="0"/>
                      </a:lnTo>
                      <a:lnTo>
                        <a:pt x="2094" y="577"/>
                      </a:lnTo>
                      <a:lnTo>
                        <a:pt x="0" y="577"/>
                      </a:lnTo>
                      <a:close/>
                    </a:path>
                  </a:pathLst>
                </a:cu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135"/>
                <p:cNvSpPr>
                  <a:spLocks/>
                </p:cNvSpPr>
                <p:nvPr/>
              </p:nvSpPr>
              <p:spPr bwMode="auto">
                <a:xfrm>
                  <a:off x="4745" y="3239"/>
                  <a:ext cx="698" cy="193"/>
                </a:xfrm>
                <a:custGeom>
                  <a:avLst/>
                  <a:gdLst>
                    <a:gd name="T0" fmla="*/ 0 w 2094"/>
                    <a:gd name="T1" fmla="*/ 0 h 577"/>
                    <a:gd name="T2" fmla="*/ 0 w 2094"/>
                    <a:gd name="T3" fmla="*/ 0 h 577"/>
                    <a:gd name="T4" fmla="*/ 0 w 2094"/>
                    <a:gd name="T5" fmla="*/ 0 h 577"/>
                    <a:gd name="T6" fmla="*/ 0 w 2094"/>
                    <a:gd name="T7" fmla="*/ 0 h 577"/>
                    <a:gd name="T8" fmla="*/ 0 w 2094"/>
                    <a:gd name="T9" fmla="*/ 0 h 577"/>
                    <a:gd name="T10" fmla="*/ 0 w 2094"/>
                    <a:gd name="T11" fmla="*/ 0 h 577"/>
                    <a:gd name="T12" fmla="*/ 0 w 2094"/>
                    <a:gd name="T13" fmla="*/ 0 h 57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94"/>
                    <a:gd name="T22" fmla="*/ 0 h 577"/>
                    <a:gd name="T23" fmla="*/ 2094 w 2094"/>
                    <a:gd name="T24" fmla="*/ 577 h 57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94" h="577">
                      <a:moveTo>
                        <a:pt x="0" y="577"/>
                      </a:moveTo>
                      <a:lnTo>
                        <a:pt x="65" y="513"/>
                      </a:lnTo>
                      <a:lnTo>
                        <a:pt x="65" y="65"/>
                      </a:lnTo>
                      <a:lnTo>
                        <a:pt x="2030" y="65"/>
                      </a:lnTo>
                      <a:lnTo>
                        <a:pt x="2094" y="0"/>
                      </a:lnTo>
                      <a:lnTo>
                        <a:pt x="0" y="0"/>
                      </a:lnTo>
                      <a:lnTo>
                        <a:pt x="0" y="5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136"/>
                <p:cNvSpPr>
                  <a:spLocks/>
                </p:cNvSpPr>
                <p:nvPr/>
              </p:nvSpPr>
              <p:spPr bwMode="auto">
                <a:xfrm>
                  <a:off x="5181" y="3293"/>
                  <a:ext cx="219" cy="42"/>
                </a:xfrm>
                <a:custGeom>
                  <a:avLst/>
                  <a:gdLst>
                    <a:gd name="T0" fmla="*/ 0 w 655"/>
                    <a:gd name="T1" fmla="*/ 0 h 127"/>
                    <a:gd name="T2" fmla="*/ 0 w 655"/>
                    <a:gd name="T3" fmla="*/ 0 h 127"/>
                    <a:gd name="T4" fmla="*/ 0 w 655"/>
                    <a:gd name="T5" fmla="*/ 0 h 127"/>
                    <a:gd name="T6" fmla="*/ 0 w 655"/>
                    <a:gd name="T7" fmla="*/ 0 h 127"/>
                    <a:gd name="T8" fmla="*/ 0 w 655"/>
                    <a:gd name="T9" fmla="*/ 0 h 127"/>
                    <a:gd name="T10" fmla="*/ 0 w 655"/>
                    <a:gd name="T11" fmla="*/ 0 h 127"/>
                    <a:gd name="T12" fmla="*/ 0 w 655"/>
                    <a:gd name="T13" fmla="*/ 0 h 127"/>
                    <a:gd name="T14" fmla="*/ 0 w 655"/>
                    <a:gd name="T15" fmla="*/ 0 h 127"/>
                    <a:gd name="T16" fmla="*/ 0 w 655"/>
                    <a:gd name="T17" fmla="*/ 0 h 127"/>
                    <a:gd name="T18" fmla="*/ 0 w 655"/>
                    <a:gd name="T19" fmla="*/ 0 h 127"/>
                    <a:gd name="T20" fmla="*/ 0 w 655"/>
                    <a:gd name="T21" fmla="*/ 0 h 127"/>
                    <a:gd name="T22" fmla="*/ 0 w 655"/>
                    <a:gd name="T23" fmla="*/ 0 h 127"/>
                    <a:gd name="T24" fmla="*/ 0 w 655"/>
                    <a:gd name="T25" fmla="*/ 0 h 12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5"/>
                    <a:gd name="T40" fmla="*/ 0 h 127"/>
                    <a:gd name="T41" fmla="*/ 655 w 655"/>
                    <a:gd name="T42" fmla="*/ 127 h 12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5" h="127">
                      <a:moveTo>
                        <a:pt x="131" y="96"/>
                      </a:moveTo>
                      <a:lnTo>
                        <a:pt x="131" y="127"/>
                      </a:lnTo>
                      <a:lnTo>
                        <a:pt x="524" y="127"/>
                      </a:lnTo>
                      <a:lnTo>
                        <a:pt x="524" y="96"/>
                      </a:lnTo>
                      <a:lnTo>
                        <a:pt x="655" y="96"/>
                      </a:lnTo>
                      <a:lnTo>
                        <a:pt x="655" y="32"/>
                      </a:lnTo>
                      <a:lnTo>
                        <a:pt x="524" y="32"/>
                      </a:lnTo>
                      <a:lnTo>
                        <a:pt x="524" y="0"/>
                      </a:lnTo>
                      <a:lnTo>
                        <a:pt x="131" y="0"/>
                      </a:lnTo>
                      <a:lnTo>
                        <a:pt x="131" y="32"/>
                      </a:lnTo>
                      <a:lnTo>
                        <a:pt x="0" y="32"/>
                      </a:lnTo>
                      <a:lnTo>
                        <a:pt x="0" y="96"/>
                      </a:lnTo>
                      <a:lnTo>
                        <a:pt x="131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" name="Rectangle 137"/>
              <p:cNvSpPr>
                <a:spLocks noChangeArrowheads="1"/>
              </p:cNvSpPr>
              <p:nvPr/>
            </p:nvSpPr>
            <p:spPr bwMode="auto">
              <a:xfrm>
                <a:off x="4963" y="3176"/>
                <a:ext cx="262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ea typeface="Angsana New" pitchFamily="18" charset="-120"/>
                  <a:cs typeface="Angsana New" pitchFamily="18" charset="-120"/>
                </a:endParaRPr>
              </a:p>
            </p:txBody>
          </p:sp>
          <p:sp>
            <p:nvSpPr>
              <p:cNvPr id="27" name="Rectangle 138"/>
              <p:cNvSpPr>
                <a:spLocks noChangeArrowheads="1"/>
              </p:cNvSpPr>
              <p:nvPr/>
            </p:nvSpPr>
            <p:spPr bwMode="auto">
              <a:xfrm>
                <a:off x="4789" y="3282"/>
                <a:ext cx="43" cy="3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ea typeface="Angsana New" pitchFamily="18" charset="-120"/>
                  <a:cs typeface="Angsana New" pitchFamily="18" charset="-120"/>
                </a:endParaRPr>
              </a:p>
            </p:txBody>
          </p:sp>
          <p:sp>
            <p:nvSpPr>
              <p:cNvPr id="28" name="Rectangle 139"/>
              <p:cNvSpPr>
                <a:spLocks noChangeArrowheads="1"/>
              </p:cNvSpPr>
              <p:nvPr/>
            </p:nvSpPr>
            <p:spPr bwMode="auto">
              <a:xfrm>
                <a:off x="4789" y="3282"/>
                <a:ext cx="22" cy="1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ea typeface="Angsana New" pitchFamily="18" charset="-120"/>
                  <a:cs typeface="Angsana New" pitchFamily="18" charset="-120"/>
                </a:endParaRPr>
              </a:p>
            </p:txBody>
          </p:sp>
          <p:sp>
            <p:nvSpPr>
              <p:cNvPr id="29" name="Rectangle 140"/>
              <p:cNvSpPr>
                <a:spLocks noChangeArrowheads="1"/>
              </p:cNvSpPr>
              <p:nvPr/>
            </p:nvSpPr>
            <p:spPr bwMode="auto">
              <a:xfrm>
                <a:off x="5001" y="3443"/>
                <a:ext cx="18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500">
                    <a:solidFill>
                      <a:srgbClr val="000000"/>
                    </a:solidFill>
                  </a:rPr>
                  <a:t>Computer</a:t>
                </a:r>
                <a:endParaRPr lang="en-US" altLang="en-US" sz="2400">
                  <a:latin typeface="Times New Roman" panose="02020603050405020304" pitchFamily="18" charset="0"/>
                  <a:ea typeface="Angsana New" pitchFamily="18" charset="-120"/>
                  <a:cs typeface="Angsana New" pitchFamily="18" charset="-120"/>
                </a:endParaRPr>
              </a:p>
            </p:txBody>
          </p:sp>
          <p:grpSp>
            <p:nvGrpSpPr>
              <p:cNvPr id="30" name="Group 141"/>
              <p:cNvGrpSpPr>
                <a:grpSpLocks/>
              </p:cNvGrpSpPr>
              <p:nvPr/>
            </p:nvGrpSpPr>
            <p:grpSpPr bwMode="auto">
              <a:xfrm>
                <a:off x="4800" y="2736"/>
                <a:ext cx="611" cy="428"/>
                <a:chOff x="3744" y="2592"/>
                <a:chExt cx="611" cy="428"/>
              </a:xfrm>
            </p:grpSpPr>
            <p:sp>
              <p:nvSpPr>
                <p:cNvPr id="31" name="Rectangle 142"/>
                <p:cNvSpPr>
                  <a:spLocks noChangeArrowheads="1"/>
                </p:cNvSpPr>
                <p:nvPr/>
              </p:nvSpPr>
              <p:spPr bwMode="auto">
                <a:xfrm>
                  <a:off x="3744" y="2592"/>
                  <a:ext cx="611" cy="428"/>
                </a:xfrm>
                <a:prstGeom prst="rect">
                  <a:avLst/>
                </a:prstGeom>
                <a:noFill/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  <p:sp>
              <p:nvSpPr>
                <p:cNvPr id="32" name="Freeform 143"/>
                <p:cNvSpPr>
                  <a:spLocks noEditPoints="1"/>
                </p:cNvSpPr>
                <p:nvPr/>
              </p:nvSpPr>
              <p:spPr bwMode="auto">
                <a:xfrm>
                  <a:off x="3744" y="2592"/>
                  <a:ext cx="611" cy="428"/>
                </a:xfrm>
                <a:custGeom>
                  <a:avLst/>
                  <a:gdLst>
                    <a:gd name="T0" fmla="*/ 0 w 1833"/>
                    <a:gd name="T1" fmla="*/ 0 h 1282"/>
                    <a:gd name="T2" fmla="*/ 0 w 1833"/>
                    <a:gd name="T3" fmla="*/ 0 h 1282"/>
                    <a:gd name="T4" fmla="*/ 0 w 1833"/>
                    <a:gd name="T5" fmla="*/ 0 h 1282"/>
                    <a:gd name="T6" fmla="*/ 0 w 1833"/>
                    <a:gd name="T7" fmla="*/ 0 h 1282"/>
                    <a:gd name="T8" fmla="*/ 0 w 1833"/>
                    <a:gd name="T9" fmla="*/ 0 h 1282"/>
                    <a:gd name="T10" fmla="*/ 0 w 1833"/>
                    <a:gd name="T11" fmla="*/ 0 h 1282"/>
                    <a:gd name="T12" fmla="*/ 0 w 1833"/>
                    <a:gd name="T13" fmla="*/ 0 h 1282"/>
                    <a:gd name="T14" fmla="*/ 0 w 1833"/>
                    <a:gd name="T15" fmla="*/ 0 h 1282"/>
                    <a:gd name="T16" fmla="*/ 0 w 1833"/>
                    <a:gd name="T17" fmla="*/ 0 h 1282"/>
                    <a:gd name="T18" fmla="*/ 0 w 1833"/>
                    <a:gd name="T19" fmla="*/ 0 h 12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833"/>
                    <a:gd name="T31" fmla="*/ 0 h 1282"/>
                    <a:gd name="T32" fmla="*/ 1833 w 1833"/>
                    <a:gd name="T33" fmla="*/ 1282 h 12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833" h="1282">
                      <a:moveTo>
                        <a:pt x="0" y="1282"/>
                      </a:moveTo>
                      <a:lnTo>
                        <a:pt x="1833" y="1282"/>
                      </a:lnTo>
                      <a:lnTo>
                        <a:pt x="1833" y="0"/>
                      </a:lnTo>
                      <a:lnTo>
                        <a:pt x="0" y="0"/>
                      </a:lnTo>
                      <a:lnTo>
                        <a:pt x="0" y="1282"/>
                      </a:lnTo>
                      <a:close/>
                      <a:moveTo>
                        <a:pt x="66" y="1217"/>
                      </a:moveTo>
                      <a:lnTo>
                        <a:pt x="1767" y="1217"/>
                      </a:lnTo>
                      <a:lnTo>
                        <a:pt x="1767" y="65"/>
                      </a:lnTo>
                      <a:lnTo>
                        <a:pt x="66" y="65"/>
                      </a:lnTo>
                      <a:lnTo>
                        <a:pt x="66" y="12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144"/>
                <p:cNvSpPr>
                  <a:spLocks/>
                </p:cNvSpPr>
                <p:nvPr/>
              </p:nvSpPr>
              <p:spPr bwMode="auto">
                <a:xfrm>
                  <a:off x="3744" y="2592"/>
                  <a:ext cx="567" cy="384"/>
                </a:xfrm>
                <a:custGeom>
                  <a:avLst/>
                  <a:gdLst>
                    <a:gd name="T0" fmla="*/ 0 w 1701"/>
                    <a:gd name="T1" fmla="*/ 0 h 1152"/>
                    <a:gd name="T2" fmla="*/ 0 w 1701"/>
                    <a:gd name="T3" fmla="*/ 0 h 1152"/>
                    <a:gd name="T4" fmla="*/ 0 w 1701"/>
                    <a:gd name="T5" fmla="*/ 0 h 1152"/>
                    <a:gd name="T6" fmla="*/ 0 w 1701"/>
                    <a:gd name="T7" fmla="*/ 0 h 1152"/>
                    <a:gd name="T8" fmla="*/ 0 w 1701"/>
                    <a:gd name="T9" fmla="*/ 0 h 1152"/>
                    <a:gd name="T10" fmla="*/ 0 w 1701"/>
                    <a:gd name="T11" fmla="*/ 0 h 1152"/>
                    <a:gd name="T12" fmla="*/ 0 w 1701"/>
                    <a:gd name="T13" fmla="*/ 0 h 11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01"/>
                    <a:gd name="T22" fmla="*/ 0 h 1152"/>
                    <a:gd name="T23" fmla="*/ 1701 w 1701"/>
                    <a:gd name="T24" fmla="*/ 1152 h 11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01" h="1152">
                      <a:moveTo>
                        <a:pt x="65" y="1088"/>
                      </a:moveTo>
                      <a:lnTo>
                        <a:pt x="0" y="1152"/>
                      </a:lnTo>
                      <a:lnTo>
                        <a:pt x="0" y="0"/>
                      </a:lnTo>
                      <a:lnTo>
                        <a:pt x="1701" y="0"/>
                      </a:lnTo>
                      <a:lnTo>
                        <a:pt x="1636" y="63"/>
                      </a:lnTo>
                      <a:lnTo>
                        <a:pt x="65" y="63"/>
                      </a:lnTo>
                      <a:lnTo>
                        <a:pt x="65" y="1088"/>
                      </a:lnTo>
                      <a:close/>
                    </a:path>
                  </a:pathLst>
                </a:cu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Rectangle 145"/>
                <p:cNvSpPr>
                  <a:spLocks noChangeArrowheads="1"/>
                </p:cNvSpPr>
                <p:nvPr/>
              </p:nvSpPr>
              <p:spPr bwMode="auto">
                <a:xfrm>
                  <a:off x="3792" y="2640"/>
                  <a:ext cx="528" cy="336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2400">
                    <a:ea typeface="Angsana New" pitchFamily="18" charset="-120"/>
                    <a:cs typeface="Angsana New" pitchFamily="18" charset="-120"/>
                  </a:endParaRPr>
                </a:p>
              </p:txBody>
            </p:sp>
          </p:grpSp>
        </p:grpSp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>
              <a:off x="2971800" y="2967037"/>
              <a:ext cx="11430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Courier"/>
                </a:rPr>
                <a:t>you?</a:t>
              </a:r>
            </a:p>
          </p:txBody>
        </p:sp>
        <p:sp>
          <p:nvSpPr>
            <p:cNvPr id="16" name="Rectangle 165"/>
            <p:cNvSpPr>
              <a:spLocks noChangeArrowheads="1"/>
            </p:cNvSpPr>
            <p:nvPr/>
          </p:nvSpPr>
          <p:spPr bwMode="auto">
            <a:xfrm>
              <a:off x="2971800" y="2357437"/>
              <a:ext cx="1143000" cy="3048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latin typeface="Courier"/>
                </a:rPr>
                <a:t>how</a:t>
              </a:r>
            </a:p>
          </p:txBody>
        </p:sp>
        <p:sp>
          <p:nvSpPr>
            <p:cNvPr id="17" name="Rectangle 166"/>
            <p:cNvSpPr>
              <a:spLocks noChangeArrowheads="1"/>
            </p:cNvSpPr>
            <p:nvPr/>
          </p:nvSpPr>
          <p:spPr bwMode="auto">
            <a:xfrm>
              <a:off x="2971800" y="2662237"/>
              <a:ext cx="1143000" cy="304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Courier"/>
                </a:rPr>
                <a:t>are</a:t>
              </a:r>
            </a:p>
          </p:txBody>
        </p:sp>
        <p:sp>
          <p:nvSpPr>
            <p:cNvPr id="18" name="Rectangle 167"/>
            <p:cNvSpPr>
              <a:spLocks noChangeArrowheads="1"/>
            </p:cNvSpPr>
            <p:nvPr/>
          </p:nvSpPr>
          <p:spPr bwMode="auto">
            <a:xfrm>
              <a:off x="2971800" y="2052637"/>
              <a:ext cx="11430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Courier"/>
                </a:rPr>
                <a:t>Hi,</a:t>
              </a:r>
            </a:p>
          </p:txBody>
        </p:sp>
        <p:sp>
          <p:nvSpPr>
            <p:cNvPr id="19" name="Rectangle 168"/>
            <p:cNvSpPr>
              <a:spLocks noChangeArrowheads="1"/>
            </p:cNvSpPr>
            <p:nvPr/>
          </p:nvSpPr>
          <p:spPr bwMode="auto">
            <a:xfrm>
              <a:off x="7848600" y="2967037"/>
              <a:ext cx="11430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Courier"/>
                </a:rPr>
                <a:t>you?</a:t>
              </a:r>
            </a:p>
          </p:txBody>
        </p:sp>
        <p:sp>
          <p:nvSpPr>
            <p:cNvPr id="20" name="Rectangle 169"/>
            <p:cNvSpPr>
              <a:spLocks noChangeArrowheads="1"/>
            </p:cNvSpPr>
            <p:nvPr/>
          </p:nvSpPr>
          <p:spPr bwMode="auto">
            <a:xfrm>
              <a:off x="7848600" y="2357437"/>
              <a:ext cx="1143000" cy="3048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Courier"/>
                </a:rPr>
                <a:t>how</a:t>
              </a:r>
            </a:p>
          </p:txBody>
        </p:sp>
        <p:sp>
          <p:nvSpPr>
            <p:cNvPr id="21" name="Rectangle 170"/>
            <p:cNvSpPr>
              <a:spLocks noChangeArrowheads="1"/>
            </p:cNvSpPr>
            <p:nvPr/>
          </p:nvSpPr>
          <p:spPr bwMode="auto">
            <a:xfrm>
              <a:off x="7848600" y="2662237"/>
              <a:ext cx="1143000" cy="304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Courier"/>
                </a:rPr>
                <a:t>are</a:t>
              </a:r>
            </a:p>
          </p:txBody>
        </p:sp>
        <p:sp>
          <p:nvSpPr>
            <p:cNvPr id="22" name="Rectangle 171"/>
            <p:cNvSpPr>
              <a:spLocks noChangeArrowheads="1"/>
            </p:cNvSpPr>
            <p:nvPr/>
          </p:nvSpPr>
          <p:spPr bwMode="auto">
            <a:xfrm>
              <a:off x="7848600" y="2052637"/>
              <a:ext cx="11430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Courier"/>
                </a:rPr>
                <a:t>Hi,</a:t>
              </a:r>
            </a:p>
          </p:txBody>
        </p:sp>
        <p:sp>
          <p:nvSpPr>
            <p:cNvPr id="23" name="Rectangle 102"/>
            <p:cNvSpPr>
              <a:spLocks noChangeArrowheads="1"/>
            </p:cNvSpPr>
            <p:nvPr/>
          </p:nvSpPr>
          <p:spPr bwMode="auto">
            <a:xfrm>
              <a:off x="7467600" y="6319837"/>
              <a:ext cx="1752600" cy="30480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  <a:ea typeface="Angsana New" pitchFamily="18" charset="-120"/>
                  <a:cs typeface="Angsana New" pitchFamily="18" charset="-120"/>
                </a:rPr>
                <a:t>01010001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45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1757</Words>
  <Application>Microsoft Office PowerPoint</Application>
  <PresentationFormat>Widescreen</PresentationFormat>
  <Paragraphs>270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Book Antiqua</vt:lpstr>
      <vt:lpstr>Calibri</vt:lpstr>
      <vt:lpstr>Calibri Light</vt:lpstr>
      <vt:lpstr>Courier</vt:lpstr>
      <vt:lpstr>Symbol</vt:lpstr>
      <vt:lpstr>Times New Roman</vt:lpstr>
      <vt:lpstr>Wingdings</vt:lpstr>
      <vt:lpstr>Office Theme</vt:lpstr>
      <vt:lpstr>VISIO</vt:lpstr>
      <vt:lpstr>Introduction Covers Chapter# 01 from Text Book</vt:lpstr>
      <vt:lpstr>Lines of Code</vt:lpstr>
      <vt:lpstr>Lines of Code (Cont.)</vt:lpstr>
      <vt:lpstr>Computer Communications</vt:lpstr>
      <vt:lpstr>Computer Communications</vt:lpstr>
      <vt:lpstr>Computer Communication System</vt:lpstr>
      <vt:lpstr>Components of Computer  Communication Systems</vt:lpstr>
      <vt:lpstr>Characteristics of Computer  Communication Systems</vt:lpstr>
      <vt:lpstr>Characteristics of Computer  Communication Systems (Cont.)</vt:lpstr>
      <vt:lpstr>Data Flow Directions</vt:lpstr>
      <vt:lpstr>Networks</vt:lpstr>
      <vt:lpstr>Networks</vt:lpstr>
      <vt:lpstr>Type of Nodes</vt:lpstr>
      <vt:lpstr>Type of Nodes (Cont.)</vt:lpstr>
      <vt:lpstr>Link</vt:lpstr>
      <vt:lpstr>Physical Structures &amp; Network Topologies</vt:lpstr>
      <vt:lpstr>Physical Structures</vt:lpstr>
      <vt:lpstr>Physical Structures (Cont.)</vt:lpstr>
      <vt:lpstr>Physical Structures (Cont.)</vt:lpstr>
      <vt:lpstr>Mesh Topology</vt:lpstr>
      <vt:lpstr>Mesh Topology (Cont.)</vt:lpstr>
      <vt:lpstr>Star Topology</vt:lpstr>
      <vt:lpstr>Star Topology (Cont.)</vt:lpstr>
      <vt:lpstr>Bus Topology</vt:lpstr>
      <vt:lpstr>Ring Topology</vt:lpstr>
      <vt:lpstr>Hybrid Topology</vt:lpstr>
      <vt:lpstr>Network Categories</vt:lpstr>
      <vt:lpstr>Categories of Networks</vt:lpstr>
      <vt:lpstr>Categories of Networks (Cont.)</vt:lpstr>
      <vt:lpstr>LAN Example</vt:lpstr>
      <vt:lpstr>WAN Example</vt:lpstr>
      <vt:lpstr>  Heterogeneous    Network Example</vt:lpstr>
      <vt:lpstr>Protocols</vt:lpstr>
      <vt:lpstr>IP Header Example</vt:lpstr>
      <vt:lpstr>Standards</vt:lpstr>
      <vt:lpstr>Standards Organizations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02-131212-049</cp:lastModifiedBy>
  <cp:revision>506</cp:revision>
  <dcterms:created xsi:type="dcterms:W3CDTF">2016-09-03T17:31:17Z</dcterms:created>
  <dcterms:modified xsi:type="dcterms:W3CDTF">2023-10-21T21:10:44Z</dcterms:modified>
</cp:coreProperties>
</file>