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1" r:id="rId3"/>
    <p:sldId id="292" r:id="rId4"/>
    <p:sldId id="293" r:id="rId5"/>
    <p:sldId id="272" r:id="rId6"/>
    <p:sldId id="294" r:id="rId7"/>
    <p:sldId id="295" r:id="rId8"/>
    <p:sldId id="296" r:id="rId9"/>
    <p:sldId id="297" r:id="rId10"/>
    <p:sldId id="298" r:id="rId11"/>
    <p:sldId id="307" r:id="rId12"/>
    <p:sldId id="299" r:id="rId13"/>
    <p:sldId id="300" r:id="rId14"/>
    <p:sldId id="301" r:id="rId15"/>
    <p:sldId id="321" r:id="rId16"/>
    <p:sldId id="302" r:id="rId17"/>
    <p:sldId id="309" r:id="rId18"/>
    <p:sldId id="322" r:id="rId19"/>
    <p:sldId id="304" r:id="rId20"/>
    <p:sldId id="305" r:id="rId21"/>
    <p:sldId id="319" r:id="rId22"/>
    <p:sldId id="306" r:id="rId23"/>
    <p:sldId id="312" r:id="rId24"/>
    <p:sldId id="311" r:id="rId25"/>
    <p:sldId id="313" r:id="rId26"/>
    <p:sldId id="314" r:id="rId27"/>
    <p:sldId id="320" r:id="rId28"/>
    <p:sldId id="315" r:id="rId29"/>
    <p:sldId id="317" r:id="rId30"/>
    <p:sldId id="318" r:id="rId31"/>
    <p:sldId id="316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64" autoAdjust="0"/>
  </p:normalViewPr>
  <p:slideViewPr>
    <p:cSldViewPr snapToGrid="0">
      <p:cViewPr varScale="1">
        <p:scale>
          <a:sx n="68" d="100"/>
          <a:sy n="68" d="100"/>
        </p:scale>
        <p:origin x="59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B2D2-69EA-4190-8316-26F5A06AA47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3651-0113-44E2-87AF-D475F075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E0864-DF24-4BF1-AC58-04EF401764C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3940-F594-4452-AAA4-79C4061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9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3940-F594-4452-AAA4-79C40613D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59" y="0"/>
            <a:ext cx="2301741" cy="656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362"/>
          </a:xfr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  <a:lvl2pPr>
              <a:defRPr>
                <a:latin typeface="Book Antiqua" panose="02040602050305030304" pitchFamily="18" charset="0"/>
              </a:defRPr>
            </a:lvl2pPr>
            <a:lvl3pPr>
              <a:defRPr>
                <a:latin typeface="Book Antiqua" panose="02040602050305030304" pitchFamily="18" charset="0"/>
              </a:defRPr>
            </a:lvl3pPr>
            <a:lvl4pPr>
              <a:defRPr>
                <a:latin typeface="Book Antiqua" panose="02040602050305030304" pitchFamily="18" charset="0"/>
              </a:defRPr>
            </a:lvl4pPr>
            <a:lvl5pPr>
              <a:defRPr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2301741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58453" y="6449113"/>
            <a:ext cx="4675094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Dr. Osama Rehman, Department of Software Engineering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fld id="{7F683324-014B-4814-998C-17F202EA78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62660" y="64491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C0000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Fall 2022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27375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711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39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8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4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CCN (CEN-223)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Osama Rehman, Department of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8" y="65224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Network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307495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Covers Chapter# 02 from Text Book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714874"/>
            <a:ext cx="9144000" cy="192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30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72812" y="3902840"/>
            <a:ext cx="11046373" cy="215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Computer Communication &amp; Networks </a:t>
            </a:r>
          </a:p>
          <a:p>
            <a:r>
              <a:rPr lang="en-US" sz="4000" dirty="0"/>
              <a:t>(CEN-223)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Fall 2022 (BSE-5A)</a:t>
            </a:r>
          </a:p>
        </p:txBody>
      </p:sp>
    </p:spTree>
    <p:extLst>
      <p:ext uri="{BB962C8B-B14F-4D97-AF65-F5344CB8AC3E}">
        <p14:creationId xmlns:p14="http://schemas.microsoft.com/office/powerpoint/2010/main" val="371452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787743" cy="4872104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/>
              <a:t>In general, it manages all those functions that are required to carry bits over a physical medium.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/>
              <a:t>It also deals with </a:t>
            </a:r>
            <a:r>
              <a:rPr lang="en-US" dirty="0">
                <a:solidFill>
                  <a:srgbClr val="0070C0"/>
                </a:solidFill>
              </a:rPr>
              <a:t>mechanical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electrical/optical</a:t>
            </a:r>
            <a:r>
              <a:rPr lang="en-US" dirty="0"/>
              <a:t> specifications of the interface and transmission medium.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/>
              <a:t>The logical unit between two physical layers is a </a:t>
            </a:r>
            <a:r>
              <a:rPr lang="en-US" b="1" dirty="0">
                <a:solidFill>
                  <a:srgbClr val="FF0000"/>
                </a:solidFill>
              </a:rPr>
              <a:t>bit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0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38" y="2161762"/>
            <a:ext cx="9717124" cy="31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61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405"/>
            <a:ext cx="11165114" cy="487210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Services of Physical Layer:</a:t>
            </a:r>
          </a:p>
          <a:p>
            <a:pPr algn="just">
              <a:lnSpc>
                <a:spcPct val="114000"/>
              </a:lnSpc>
            </a:pPr>
            <a:r>
              <a:rPr lang="en-US" b="1" dirty="0">
                <a:solidFill>
                  <a:srgbClr val="FF0000"/>
                </a:solidFill>
              </a:rPr>
              <a:t>Representation of bits:</a:t>
            </a:r>
            <a:r>
              <a:rPr lang="en-US" b="1" dirty="0"/>
              <a:t> </a:t>
            </a:r>
            <a:r>
              <a:rPr lang="en-US" dirty="0"/>
              <a:t>bits must be </a:t>
            </a:r>
            <a:r>
              <a:rPr lang="en-US" b="1" dirty="0">
                <a:solidFill>
                  <a:srgbClr val="002060"/>
                </a:solidFill>
              </a:rPr>
              <a:t>encoded</a:t>
            </a:r>
            <a:r>
              <a:rPr lang="en-US" dirty="0"/>
              <a:t> into signals </a:t>
            </a:r>
            <a:r>
              <a:rPr lang="en-US" b="1" dirty="0">
                <a:solidFill>
                  <a:srgbClr val="0070C0"/>
                </a:solidFill>
              </a:rPr>
              <a:t>(electrical/optical)</a:t>
            </a:r>
            <a:r>
              <a:rPr lang="en-US" dirty="0"/>
              <a:t>. Physical layer defines the type of </a:t>
            </a:r>
            <a:r>
              <a:rPr lang="en-US" b="1" dirty="0">
                <a:solidFill>
                  <a:srgbClr val="002060"/>
                </a:solidFill>
              </a:rPr>
              <a:t>encoding</a:t>
            </a:r>
            <a:r>
              <a:rPr lang="en-US" dirty="0"/>
              <a:t>, hence how 0s and 1s are changed into signals.</a:t>
            </a:r>
          </a:p>
          <a:p>
            <a:pPr algn="just">
              <a:lnSpc>
                <a:spcPct val="114000"/>
              </a:lnSpc>
            </a:pPr>
            <a:r>
              <a:rPr lang="en-US" b="1" dirty="0">
                <a:solidFill>
                  <a:srgbClr val="FF0000"/>
                </a:solidFill>
              </a:rPr>
              <a:t>Data rate:</a:t>
            </a:r>
            <a:r>
              <a:rPr lang="en-US" dirty="0"/>
              <a:t> the number of bits sent each second.</a:t>
            </a:r>
          </a:p>
          <a:p>
            <a:pPr algn="just">
              <a:lnSpc>
                <a:spcPct val="114000"/>
              </a:lnSpc>
            </a:pPr>
            <a:r>
              <a:rPr lang="en-US" b="1" dirty="0">
                <a:solidFill>
                  <a:srgbClr val="FF0000"/>
                </a:solidFill>
              </a:rPr>
              <a:t>Synchronization:</a:t>
            </a:r>
            <a:r>
              <a:rPr lang="en-US" dirty="0"/>
              <a:t> sender and receiver clock must be synchronized.</a:t>
            </a:r>
          </a:p>
          <a:p>
            <a:pPr algn="just">
              <a:lnSpc>
                <a:spcPct val="114000"/>
              </a:lnSpc>
            </a:pPr>
            <a:r>
              <a:rPr lang="en-US" b="1" dirty="0">
                <a:solidFill>
                  <a:srgbClr val="FF0000"/>
                </a:solidFill>
              </a:rPr>
              <a:t>Line configuration:</a:t>
            </a:r>
            <a:r>
              <a:rPr lang="en-US" dirty="0"/>
              <a:t> point-to-point or multipoint.</a:t>
            </a:r>
          </a:p>
          <a:p>
            <a:pPr algn="just">
              <a:lnSpc>
                <a:spcPct val="114000"/>
              </a:lnSpc>
            </a:pPr>
            <a:r>
              <a:rPr lang="en-US" b="1" dirty="0">
                <a:solidFill>
                  <a:srgbClr val="FF0000"/>
                </a:solidFill>
              </a:rPr>
              <a:t>Topology:</a:t>
            </a:r>
            <a:r>
              <a:rPr lang="en-US" dirty="0"/>
              <a:t> how devices are physically connected to each other.</a:t>
            </a:r>
          </a:p>
          <a:p>
            <a:pPr algn="just">
              <a:lnSpc>
                <a:spcPct val="114000"/>
              </a:lnSpc>
            </a:pPr>
            <a:r>
              <a:rPr lang="en-US" b="1" dirty="0">
                <a:solidFill>
                  <a:srgbClr val="FF0000"/>
                </a:solidFill>
              </a:rPr>
              <a:t>Data Flow mode:</a:t>
            </a:r>
            <a:r>
              <a:rPr lang="en-US" dirty="0"/>
              <a:t> simplex, half-duplex, full-duplex.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3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sz="3000" dirty="0"/>
              <a:t>Mainly, adds </a:t>
            </a:r>
            <a:r>
              <a:rPr lang="en-US" sz="3000" b="1" dirty="0">
                <a:solidFill>
                  <a:srgbClr val="0070C0"/>
                </a:solidFill>
              </a:rPr>
              <a:t>reliability</a:t>
            </a:r>
            <a:r>
              <a:rPr lang="en-US" sz="3000" dirty="0"/>
              <a:t> to data transmission.</a:t>
            </a:r>
          </a:p>
          <a:p>
            <a:pPr algn="just">
              <a:lnSpc>
                <a:spcPct val="114000"/>
              </a:lnSpc>
            </a:pPr>
            <a:r>
              <a:rPr lang="en-US" sz="3000" dirty="0"/>
              <a:t>The data-link layer takes the data from the network layer and </a:t>
            </a:r>
            <a:r>
              <a:rPr lang="en-US" sz="3000" b="1" dirty="0">
                <a:solidFill>
                  <a:srgbClr val="C00000"/>
                </a:solidFill>
              </a:rPr>
              <a:t>encapsulates</a:t>
            </a:r>
            <a:r>
              <a:rPr lang="en-US" sz="3000" dirty="0"/>
              <a:t> it into a packet called a </a:t>
            </a:r>
            <a:r>
              <a:rPr lang="en-US" sz="3000" b="1" dirty="0">
                <a:solidFill>
                  <a:srgbClr val="FF0000"/>
                </a:solidFill>
              </a:rPr>
              <a:t>frame</a:t>
            </a:r>
            <a:r>
              <a:rPr lang="en-US" sz="3000" dirty="0"/>
              <a:t>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04" y="3560592"/>
            <a:ext cx="8288592" cy="275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32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488"/>
            <a:ext cx="10515600" cy="503399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Services of Data-Link Layer:</a:t>
            </a:r>
            <a:endParaRPr lang="en-US" dirty="0">
              <a:solidFill>
                <a:srgbClr val="FF0000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rgbClr val="FF0000"/>
                </a:solidFill>
              </a:rPr>
              <a:t>Framing:</a:t>
            </a:r>
            <a:r>
              <a:rPr lang="en-US" dirty="0"/>
              <a:t> construction of a frame.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rgbClr val="FF0000"/>
                </a:solidFill>
              </a:rPr>
              <a:t>Flow control:</a:t>
            </a:r>
            <a:r>
              <a:rPr lang="en-US" dirty="0"/>
              <a:t> controlling the transmission rate at the sender to avoid data </a:t>
            </a:r>
            <a:r>
              <a:rPr lang="en-US" b="1" dirty="0">
                <a:solidFill>
                  <a:srgbClr val="0070C0"/>
                </a:solidFill>
              </a:rPr>
              <a:t>overwhelming</a:t>
            </a:r>
            <a:r>
              <a:rPr lang="en-US" dirty="0"/>
              <a:t> at the receiver.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rgbClr val="FF0000"/>
                </a:solidFill>
              </a:rPr>
              <a:t>Error control:</a:t>
            </a:r>
            <a:r>
              <a:rPr lang="en-US" dirty="0"/>
              <a:t> adds reliability to the physical layer by using mechanisms to detect and correct damaged frames.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rgbClr val="FF0000"/>
                </a:solidFill>
              </a:rPr>
              <a:t>Access control:</a:t>
            </a:r>
            <a:r>
              <a:rPr lang="en-US" dirty="0"/>
              <a:t> controls which device has access to the shared link at any given time, e.g. in WLANs.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rgbClr val="FF0000"/>
                </a:solidFill>
              </a:rPr>
              <a:t>Physical address:</a:t>
            </a:r>
            <a:r>
              <a:rPr lang="en-US" dirty="0"/>
              <a:t> adds a header to define the physical address of sender/receiver of a frame within the same network.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67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Switch</a:t>
            </a:r>
            <a:r>
              <a:rPr lang="en-US" dirty="0"/>
              <a:t> is a </a:t>
            </a:r>
            <a:r>
              <a:rPr lang="en-US" b="1" i="1" dirty="0">
                <a:solidFill>
                  <a:srgbClr val="002060"/>
                </a:solidFill>
              </a:rPr>
              <a:t>Data Link Layer (i.e. layer 2)</a:t>
            </a:r>
            <a:r>
              <a:rPr lang="en-US" dirty="0"/>
              <a:t> connecting device.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Image result for cisco switch 24 po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9" b="23796"/>
          <a:stretch/>
        </p:blipFill>
        <p:spPr bwMode="auto">
          <a:xfrm>
            <a:off x="2127250" y="2244974"/>
            <a:ext cx="7937500" cy="420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83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488"/>
            <a:ext cx="10975428" cy="5086551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dirty="0"/>
              <a:t>The network layer is mainly responsible for </a:t>
            </a:r>
            <a:r>
              <a:rPr lang="en-US" b="1" dirty="0">
                <a:solidFill>
                  <a:srgbClr val="0070C0"/>
                </a:solidFill>
              </a:rPr>
              <a:t>routing</a:t>
            </a:r>
            <a:r>
              <a:rPr lang="en-US" dirty="0"/>
              <a:t> the packet through possible </a:t>
            </a:r>
            <a:r>
              <a:rPr lang="en-US" b="1" dirty="0">
                <a:solidFill>
                  <a:srgbClr val="0070C0"/>
                </a:solidFill>
              </a:rPr>
              <a:t>routes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There can be several </a:t>
            </a:r>
            <a:r>
              <a:rPr lang="en-US" b="1" dirty="0">
                <a:solidFill>
                  <a:srgbClr val="0070C0"/>
                </a:solidFill>
              </a:rPr>
              <a:t>routers</a:t>
            </a:r>
            <a:r>
              <a:rPr lang="en-US" dirty="0"/>
              <a:t> from </a:t>
            </a:r>
            <a:r>
              <a:rPr lang="en-US" dirty="0">
                <a:solidFill>
                  <a:srgbClr val="C00000"/>
                </a:solidFill>
              </a:rPr>
              <a:t>source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destination.</a:t>
            </a:r>
          </a:p>
          <a:p>
            <a:pPr algn="just">
              <a:lnSpc>
                <a:spcPct val="114000"/>
              </a:lnSpc>
            </a:pPr>
            <a:r>
              <a:rPr lang="en-US" b="1" dirty="0">
                <a:solidFill>
                  <a:srgbClr val="0070C0"/>
                </a:solidFill>
              </a:rPr>
              <a:t>Routers</a:t>
            </a:r>
            <a:r>
              <a:rPr lang="en-US" dirty="0"/>
              <a:t> are responsible for choosing the best route for each packet.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The main protocol in network layer is </a:t>
            </a:r>
            <a:r>
              <a:rPr lang="en-US" b="1" dirty="0">
                <a:solidFill>
                  <a:srgbClr val="0070C0"/>
                </a:solidFill>
              </a:rPr>
              <a:t>Internet Protocol (IP)</a:t>
            </a:r>
            <a:r>
              <a:rPr lang="en-US" dirty="0"/>
              <a:t>, that defines format of packet. 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Internet Protocol</a:t>
            </a:r>
            <a:r>
              <a:rPr lang="en-US" dirty="0"/>
              <a:t> also defines format and structure of addresses used in this layer.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872104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3200" dirty="0"/>
              <a:t>A packet in the network layer is called a </a:t>
            </a:r>
            <a:r>
              <a:rPr lang="en-US" sz="3200" b="1" dirty="0">
                <a:solidFill>
                  <a:srgbClr val="FF0000"/>
                </a:solidFill>
              </a:rPr>
              <a:t>datagram</a:t>
            </a:r>
            <a:r>
              <a:rPr lang="en-US" sz="3200" dirty="0"/>
              <a:t>.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793" y="2928660"/>
            <a:ext cx="9490414" cy="318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376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Router</a:t>
            </a:r>
            <a:r>
              <a:rPr lang="en-US" dirty="0"/>
              <a:t> is a </a:t>
            </a:r>
            <a:r>
              <a:rPr lang="en-US" b="1" i="1" dirty="0">
                <a:solidFill>
                  <a:srgbClr val="002060"/>
                </a:solidFill>
              </a:rPr>
              <a:t>Network Layer (i.e. layer 3)</a:t>
            </a:r>
            <a:r>
              <a:rPr lang="en-US" dirty="0"/>
              <a:t> connecting device.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Image result for cisco rou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5" b="26740"/>
          <a:stretch/>
        </p:blipFill>
        <p:spPr bwMode="auto">
          <a:xfrm>
            <a:off x="2316873" y="2190375"/>
            <a:ext cx="7558253" cy="398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57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8"/>
            <a:ext cx="10515602" cy="4983449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sz="3000" dirty="0"/>
              <a:t>Its main task is to provide an </a:t>
            </a:r>
            <a:r>
              <a:rPr lang="en-US" sz="3000" b="1" dirty="0">
                <a:solidFill>
                  <a:srgbClr val="C00000"/>
                </a:solidFill>
              </a:rPr>
              <a:t>end-to-end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b="1" i="1" dirty="0">
                <a:solidFill>
                  <a:srgbClr val="002060"/>
                </a:solidFill>
              </a:rPr>
              <a:t>flow control</a:t>
            </a:r>
            <a:r>
              <a:rPr lang="en-US" sz="3000" dirty="0"/>
              <a:t>, </a:t>
            </a:r>
            <a:r>
              <a:rPr lang="en-US" sz="3000" b="1" i="1" dirty="0">
                <a:solidFill>
                  <a:srgbClr val="002060"/>
                </a:solidFill>
              </a:rPr>
              <a:t>error control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i="1" dirty="0">
                <a:solidFill>
                  <a:srgbClr val="002060"/>
                </a:solidFill>
              </a:rPr>
              <a:t>congestion control</a:t>
            </a:r>
            <a:r>
              <a:rPr lang="en-US" sz="3000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sz="3000" dirty="0"/>
              <a:t>Transport layer gets a message from the application layer and encapsulates it in a transport layer packet called a </a:t>
            </a:r>
            <a:r>
              <a:rPr lang="en-US" sz="3000" b="1" dirty="0">
                <a:solidFill>
                  <a:srgbClr val="FF0000"/>
                </a:solidFill>
              </a:rPr>
              <a:t>segment</a:t>
            </a:r>
            <a:r>
              <a:rPr lang="en-US" sz="3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223658" y="3788230"/>
            <a:ext cx="7248704" cy="2649178"/>
            <a:chOff x="1749425" y="2877939"/>
            <a:chExt cx="8693150" cy="3299024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63"/>
            <a:stretch/>
          </p:blipFill>
          <p:spPr bwMode="auto">
            <a:xfrm>
              <a:off x="1749425" y="3352800"/>
              <a:ext cx="8693150" cy="282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013294" y="2877939"/>
              <a:ext cx="6777951" cy="421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From Application Layer	                   To Application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360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10903858" cy="4872104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Network layering: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 a </a:t>
            </a:r>
            <a:r>
              <a:rPr lang="en-US" dirty="0">
                <a:solidFill>
                  <a:srgbClr val="0070C0"/>
                </a:solidFill>
                <a:ea typeface="Tahoma" panose="020B0604030504040204" pitchFamily="34" charset="0"/>
                <a:cs typeface="Arial" panose="020B0604020202020204" pitchFamily="34" charset="0"/>
              </a:rPr>
              <a:t>modularity process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 that enables the breakup of complex communication tasks into smaller and simpler tasks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 by dividing them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between different layers</a:t>
            </a:r>
            <a:r>
              <a:rPr lang="en-US" dirty="0"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Layer </a:t>
            </a:r>
            <a:r>
              <a:rPr lang="en-US" dirty="0">
                <a:solidFill>
                  <a:srgbClr val="0070C0"/>
                </a:solidFill>
                <a:ea typeface="Tahoma" panose="020B060403050404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 relies on services of layer </a:t>
            </a:r>
            <a:r>
              <a:rPr lang="en-US" dirty="0">
                <a:solidFill>
                  <a:srgbClr val="0070C0"/>
                </a:solidFill>
                <a:ea typeface="Tahoma" panose="020B0604030504040204" pitchFamily="34" charset="0"/>
                <a:cs typeface="Arial" panose="020B0604020202020204" pitchFamily="34" charset="0"/>
              </a:rPr>
              <a:t>N – 1 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through </a:t>
            </a:r>
            <a:r>
              <a:rPr lang="en-US" dirty="0">
                <a:solidFill>
                  <a:srgbClr val="0070C0"/>
                </a:solidFill>
                <a:ea typeface="Tahoma" panose="020B0604030504040204" pitchFamily="34" charset="0"/>
                <a:cs typeface="Arial" panose="020B0604020202020204" pitchFamily="34" charset="0"/>
              </a:rPr>
              <a:t>interfaces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A layer can be seen as a black box with </a:t>
            </a:r>
            <a:r>
              <a:rPr lang="en-US" dirty="0">
                <a:solidFill>
                  <a:srgbClr val="0070C0"/>
                </a:solidFill>
                <a:ea typeface="Tahoma" panose="020B0604030504040204" pitchFamily="34" charset="0"/>
                <a:cs typeface="Arial" panose="020B0604020202020204" pitchFamily="34" charset="0"/>
              </a:rPr>
              <a:t>inputs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0070C0"/>
                </a:solidFill>
                <a:ea typeface="Tahoma" panose="020B0604030504040204" pitchFamily="34" charset="0"/>
                <a:cs typeface="Arial" panose="020B0604020202020204" pitchFamily="34" charset="0"/>
              </a:rPr>
              <a:t>outputs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If any two protocols within the same layer can provide same type of output when given the same type of input, the protocols can replace each other.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Osama Rehman, Department of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62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729686" cy="48721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Services of Transport Layer:</a:t>
            </a:r>
            <a:endParaRPr lang="en-US" b="1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Segmentation and reassembly: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message</a:t>
            </a:r>
            <a:r>
              <a:rPr lang="en-US" dirty="0"/>
              <a:t> is divided into </a:t>
            </a:r>
            <a:r>
              <a:rPr lang="en-US" dirty="0">
                <a:solidFill>
                  <a:srgbClr val="0070C0"/>
                </a:solidFill>
              </a:rPr>
              <a:t>segments </a:t>
            </a:r>
            <a:r>
              <a:rPr lang="en-US" dirty="0"/>
              <a:t>with each segment containing a </a:t>
            </a:r>
            <a:r>
              <a:rPr lang="en-US" dirty="0">
                <a:solidFill>
                  <a:srgbClr val="0070C0"/>
                </a:solidFill>
              </a:rPr>
              <a:t>sequence number</a:t>
            </a:r>
            <a:r>
              <a:rPr lang="en-US" dirty="0"/>
              <a:t>. These numbers are used in message reassembly and identify and replace lost packets.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Connection control:</a:t>
            </a:r>
            <a:r>
              <a:rPr lang="en-US" dirty="0"/>
              <a:t> either connection-oriented or connectionless.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Error control:</a:t>
            </a:r>
            <a:r>
              <a:rPr lang="en-US" dirty="0"/>
              <a:t> process-to-process error control, which is usually achieved through </a:t>
            </a:r>
            <a:r>
              <a:rPr lang="en-US" dirty="0">
                <a:solidFill>
                  <a:srgbClr val="0070C0"/>
                </a:solidFill>
              </a:rPr>
              <a:t>retransmission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Port address:</a:t>
            </a:r>
            <a:r>
              <a:rPr lang="en-US" dirty="0"/>
              <a:t> to identify the delivery to specific process to its concerned application.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72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8721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Popular Transport layer protocols:</a:t>
            </a:r>
          </a:p>
          <a:p>
            <a:pPr algn="just">
              <a:lnSpc>
                <a:spcPct val="110000"/>
              </a:lnSpc>
            </a:pPr>
            <a:r>
              <a:rPr lang="en-US" sz="3000" b="1" i="1" dirty="0">
                <a:solidFill>
                  <a:srgbClr val="002060"/>
                </a:solidFill>
              </a:rPr>
              <a:t>Transmission Control Protocol (TCP)</a:t>
            </a:r>
            <a:r>
              <a:rPr lang="en-US" sz="3000" dirty="0"/>
              <a:t> is a </a:t>
            </a:r>
            <a:r>
              <a:rPr lang="en-US" sz="3000" dirty="0">
                <a:solidFill>
                  <a:srgbClr val="C00000"/>
                </a:solidFill>
              </a:rPr>
              <a:t>connection-oriented</a:t>
            </a:r>
            <a:r>
              <a:rPr lang="en-US" sz="3000" dirty="0"/>
              <a:t> protocol </a:t>
            </a:r>
            <a:r>
              <a:rPr lang="en-US" sz="3000" b="1" i="1" dirty="0">
                <a:solidFill>
                  <a:srgbClr val="002060"/>
                </a:solidFill>
              </a:rPr>
              <a:t>(i.e. first establishes a logical connection between transport layers at two hosts before transferring data)</a:t>
            </a:r>
            <a:r>
              <a:rPr lang="en-US" sz="30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3000" b="1" i="1" dirty="0">
                <a:solidFill>
                  <a:srgbClr val="002060"/>
                </a:solidFill>
              </a:rPr>
              <a:t>User Datagram Protocol (UDP)</a:t>
            </a:r>
            <a:r>
              <a:rPr lang="en-US" sz="3000" dirty="0"/>
              <a:t> is a </a:t>
            </a:r>
            <a:r>
              <a:rPr lang="en-US" sz="3000" dirty="0">
                <a:solidFill>
                  <a:srgbClr val="C00000"/>
                </a:solidFill>
              </a:rPr>
              <a:t>connectionless</a:t>
            </a:r>
            <a:r>
              <a:rPr lang="en-US" sz="3000" dirty="0"/>
              <a:t> protocol </a:t>
            </a:r>
            <a:r>
              <a:rPr lang="en-US" sz="3000" b="1" i="1" dirty="0">
                <a:solidFill>
                  <a:srgbClr val="002060"/>
                </a:solidFill>
              </a:rPr>
              <a:t>(i.e. transmits user datagrams without first creating a logical connection)</a:t>
            </a:r>
            <a:r>
              <a:rPr lang="en-US" sz="30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3000" b="1" i="1" dirty="0">
                <a:solidFill>
                  <a:srgbClr val="002060"/>
                </a:solidFill>
              </a:rPr>
              <a:t>Stream Control Transmission Protocol (SCTP)</a:t>
            </a:r>
            <a:r>
              <a:rPr lang="en-US" sz="3000" dirty="0"/>
              <a:t> is designed to respond to new applications that are emerging in </a:t>
            </a:r>
            <a:r>
              <a:rPr lang="en-US" sz="3000" dirty="0">
                <a:solidFill>
                  <a:srgbClr val="C00000"/>
                </a:solidFill>
              </a:rPr>
              <a:t>multimedia</a:t>
            </a:r>
            <a:r>
              <a:rPr lang="en-US" sz="3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17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8"/>
            <a:ext cx="10874829" cy="4872105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/>
              <a:t>Its main task is </a:t>
            </a:r>
            <a:r>
              <a:rPr lang="en-US" sz="3000" dirty="0">
                <a:solidFill>
                  <a:srgbClr val="0070C0"/>
                </a:solidFill>
              </a:rPr>
              <a:t>process to process</a:t>
            </a:r>
            <a:r>
              <a:rPr lang="en-US" sz="3000" dirty="0"/>
              <a:t> communication of the </a:t>
            </a:r>
            <a:r>
              <a:rPr lang="en-US" sz="3000" b="1" dirty="0">
                <a:solidFill>
                  <a:srgbClr val="FF0000"/>
                </a:solidFill>
              </a:rPr>
              <a:t>message</a:t>
            </a:r>
            <a:r>
              <a:rPr lang="en-US" sz="3000" dirty="0"/>
              <a:t>, where a process is </a:t>
            </a:r>
            <a:r>
              <a:rPr lang="en-US" sz="3000" b="1" i="1" dirty="0">
                <a:solidFill>
                  <a:srgbClr val="002060"/>
                </a:solidFill>
              </a:rPr>
              <a:t>a running application program</a:t>
            </a:r>
            <a:r>
              <a:rPr lang="en-US" sz="3000" dirty="0"/>
              <a:t>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/>
              <a:t>Any two application layers exchange </a:t>
            </a:r>
            <a:r>
              <a:rPr lang="en-US" sz="3000" b="1" dirty="0">
                <a:solidFill>
                  <a:srgbClr val="FF0000"/>
                </a:solidFill>
              </a:rPr>
              <a:t>messages</a:t>
            </a:r>
            <a:r>
              <a:rPr lang="en-US" sz="3000" dirty="0"/>
              <a:t> between each other.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/>
              <a:t>It enables the user to access the network using an application.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b="1" i="1" dirty="0">
                <a:solidFill>
                  <a:srgbClr val="FF0000"/>
                </a:solidFill>
              </a:rPr>
              <a:t>Note: </a:t>
            </a:r>
            <a:r>
              <a:rPr lang="en-US" sz="3000" dirty="0"/>
              <a:t>a </a:t>
            </a:r>
            <a:r>
              <a:rPr lang="en-US" sz="3000" b="1" dirty="0">
                <a:solidFill>
                  <a:srgbClr val="FF0000"/>
                </a:solidFill>
              </a:rPr>
              <a:t>message</a:t>
            </a:r>
            <a:r>
              <a:rPr lang="en-US" sz="3000" dirty="0"/>
              <a:t> is a packet at the application layer.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80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87210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b="1" u="sng" dirty="0">
                <a:solidFill>
                  <a:srgbClr val="C00000"/>
                </a:solidFill>
              </a:rPr>
              <a:t>Popular Application layer protocols:</a:t>
            </a:r>
            <a:endParaRPr lang="en-US" dirty="0">
              <a:solidFill>
                <a:srgbClr val="C00000"/>
              </a:solidFill>
            </a:endParaRP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Hypertext Transfer Protocol (HTTP)</a:t>
            </a:r>
            <a:r>
              <a:rPr lang="en-US" dirty="0"/>
              <a:t> is a vehicle for accessing the World Wide Web (WWW). 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Simple Mail Transfer Protocol (SMTP)</a:t>
            </a:r>
            <a:r>
              <a:rPr lang="en-US" dirty="0"/>
              <a:t> is the main protocol used in electronic mail (e-mail) service. 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File Transfer Protocol (FTP)</a:t>
            </a:r>
            <a:r>
              <a:rPr lang="en-US" dirty="0"/>
              <a:t> is used for transferring files from one host to another. 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Terminal Network (TELNET)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Secure Shell (SSH)</a:t>
            </a:r>
            <a:r>
              <a:rPr lang="en-US" dirty="0"/>
              <a:t> are used for accessing a site remotely.</a:t>
            </a:r>
          </a:p>
          <a:p>
            <a:pPr algn="just">
              <a:lnSpc>
                <a:spcPct val="120000"/>
              </a:lnSpc>
              <a:spcBef>
                <a:spcPts val="5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Domain Name System (DNS)</a:t>
            </a:r>
            <a:r>
              <a:rPr lang="en-US" dirty="0"/>
              <a:t> is used by other protocols to find the network-layer address of a computer.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54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84136" y="1589630"/>
            <a:ext cx="8823728" cy="4503712"/>
            <a:chOff x="2105529" y="2393726"/>
            <a:chExt cx="7980942" cy="4142428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38"/>
            <a:stretch/>
          </p:blipFill>
          <p:spPr bwMode="auto">
            <a:xfrm>
              <a:off x="2105529" y="2393726"/>
              <a:ext cx="7980942" cy="3803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823028" y="6197600"/>
              <a:ext cx="6545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To Transport Layer		           	       From Transport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424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and </a:t>
            </a:r>
            <a:r>
              <a:rPr lang="en-US" dirty="0" err="1"/>
              <a:t>Decapsulation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86027" y="1537533"/>
            <a:ext cx="8454320" cy="4911580"/>
            <a:chOff x="2148113" y="1524000"/>
            <a:chExt cx="7315200" cy="4911580"/>
          </a:xfrm>
        </p:grpSpPr>
        <p:pic>
          <p:nvPicPr>
            <p:cNvPr id="1026" name="Picture 2" descr="Image result for tcp/ip mode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46" t="15138" r="7351" b="9123"/>
            <a:stretch/>
          </p:blipFill>
          <p:spPr bwMode="auto">
            <a:xfrm>
              <a:off x="2148113" y="1524000"/>
              <a:ext cx="7315200" cy="4911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140939" y="1524000"/>
              <a:ext cx="0" cy="177074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9244196" y="1524000"/>
              <a:ext cx="0" cy="177074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7146" y="1736409"/>
            <a:ext cx="23812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2060"/>
                </a:solidFill>
                <a:latin typeface="Book Antiqua" panose="02040602050305030304" pitchFamily="18" charset="0"/>
              </a:rPr>
              <a:t>Encapsulation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40347" y="1746320"/>
            <a:ext cx="23812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Decapsulation</a:t>
            </a:r>
            <a:endParaRPr lang="en-US" sz="2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26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872105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>
                <a:ea typeface="Tahoma" pitchFamily="34" charset="0"/>
                <a:cs typeface="Times New Roman" pitchFamily="18" charset="0"/>
              </a:rPr>
              <a:t>Four levels of addresses are used in an internet employing the TCP/IP protocol suite, which are the </a:t>
            </a:r>
            <a:r>
              <a:rPr lang="en-US" sz="3000" dirty="0">
                <a:solidFill>
                  <a:schemeClr val="hlink"/>
                </a:solidFill>
                <a:ea typeface="Tahoma" pitchFamily="34" charset="0"/>
                <a:cs typeface="Times New Roman" pitchFamily="18" charset="0"/>
              </a:rPr>
              <a:t>physical</a:t>
            </a:r>
            <a:r>
              <a:rPr lang="en-US" sz="3000" dirty="0">
                <a:ea typeface="Tahoma" pitchFamily="34" charset="0"/>
                <a:cs typeface="Times New Roman" pitchFamily="18" charset="0"/>
              </a:rPr>
              <a:t>, </a:t>
            </a:r>
            <a:r>
              <a:rPr lang="en-US" sz="3000" dirty="0">
                <a:solidFill>
                  <a:schemeClr val="hlink"/>
                </a:solidFill>
                <a:ea typeface="Tahoma" pitchFamily="34" charset="0"/>
                <a:cs typeface="Times New Roman" pitchFamily="18" charset="0"/>
              </a:rPr>
              <a:t>logical</a:t>
            </a:r>
            <a:r>
              <a:rPr lang="en-US" sz="3000" dirty="0">
                <a:ea typeface="Tahoma" pitchFamily="34" charset="0"/>
                <a:cs typeface="Times New Roman" pitchFamily="18" charset="0"/>
              </a:rPr>
              <a:t>, </a:t>
            </a:r>
            <a:r>
              <a:rPr lang="en-US" sz="3000" dirty="0">
                <a:solidFill>
                  <a:schemeClr val="hlink"/>
                </a:solidFill>
                <a:ea typeface="Tahoma" pitchFamily="34" charset="0"/>
                <a:cs typeface="Times New Roman" pitchFamily="18" charset="0"/>
              </a:rPr>
              <a:t>port</a:t>
            </a:r>
            <a:r>
              <a:rPr lang="en-US" sz="3000" dirty="0">
                <a:ea typeface="Tahoma" pitchFamily="34" charset="0"/>
                <a:cs typeface="Times New Roman" pitchFamily="18" charset="0"/>
              </a:rPr>
              <a:t>, and </a:t>
            </a:r>
            <a:r>
              <a:rPr lang="en-US" sz="3000" dirty="0">
                <a:solidFill>
                  <a:schemeClr val="hlink"/>
                </a:solidFill>
                <a:ea typeface="Tahoma" pitchFamily="34" charset="0"/>
                <a:cs typeface="Times New Roman" pitchFamily="18" charset="0"/>
              </a:rPr>
              <a:t>specific</a:t>
            </a:r>
            <a:r>
              <a:rPr lang="en-US" sz="3000" dirty="0">
                <a:ea typeface="Tahoma" pitchFamily="34" charset="0"/>
                <a:cs typeface="Times New Roman" pitchFamily="18" charset="0"/>
              </a:rPr>
              <a:t> addresses.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>
                <a:ea typeface="Tahoma" pitchFamily="34" charset="0"/>
                <a:cs typeface="Times New Roman" pitchFamily="18" charset="0"/>
              </a:rPr>
              <a:t>In the TCP/IP protocol suite, there is a relation between the layer and the address used in that layer, </a:t>
            </a:r>
            <a:r>
              <a:rPr lang="en-US" sz="3000" dirty="0">
                <a:solidFill>
                  <a:srgbClr val="C00000"/>
                </a:solidFill>
                <a:ea typeface="Tahoma" pitchFamily="34" charset="0"/>
                <a:cs typeface="Times New Roman" pitchFamily="18" charset="0"/>
              </a:rPr>
              <a:t>except for the physical layer</a:t>
            </a:r>
            <a:r>
              <a:rPr lang="en-US" sz="3000" dirty="0">
                <a:ea typeface="Tahoma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Osama, Department of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>
                <a:solidFill>
                  <a:srgbClr val="0070C0"/>
                </a:solidFill>
                <a:ea typeface="Tahoma" pitchFamily="34" charset="0"/>
                <a:cs typeface="Times New Roman" pitchFamily="18" charset="0"/>
              </a:rPr>
              <a:t>Application layer </a:t>
            </a:r>
            <a:r>
              <a:rPr lang="en-US" sz="3000" dirty="0">
                <a:solidFill>
                  <a:srgbClr val="0070C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3000" dirty="0">
                <a:ea typeface="Tahom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000" dirty="0">
                <a:solidFill>
                  <a:srgbClr val="C0000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Specific address</a:t>
            </a:r>
            <a:r>
              <a:rPr lang="en-US" sz="3000" dirty="0">
                <a:ea typeface="Tahoma" pitchFamily="34" charset="0"/>
                <a:cs typeface="Times New Roman" pitchFamily="18" charset="0"/>
                <a:sym typeface="Wingdings" pitchFamily="2" charset="2"/>
              </a:rPr>
              <a:t>, e.g. website name, email address.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>
                <a:solidFill>
                  <a:srgbClr val="0070C0"/>
                </a:solidFill>
                <a:ea typeface="Tahoma" pitchFamily="34" charset="0"/>
                <a:cs typeface="Times New Roman" pitchFamily="18" charset="0"/>
              </a:rPr>
              <a:t>Transport layer      </a:t>
            </a:r>
            <a:r>
              <a:rPr lang="en-US" sz="3000" dirty="0">
                <a:solidFill>
                  <a:srgbClr val="0070C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  </a:t>
            </a:r>
            <a:r>
              <a:rPr lang="en-US" sz="3000" dirty="0">
                <a:solidFill>
                  <a:srgbClr val="C0000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Port address</a:t>
            </a:r>
            <a:r>
              <a:rPr lang="en-US" sz="3000" dirty="0">
                <a:ea typeface="Tahoma" pitchFamily="34" charset="0"/>
                <a:cs typeface="Times New Roman" pitchFamily="18" charset="0"/>
                <a:sym typeface="Wingdings" pitchFamily="2" charset="2"/>
              </a:rPr>
              <a:t>, these are local address.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>
                <a:solidFill>
                  <a:srgbClr val="0070C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Network layer	        </a:t>
            </a:r>
            <a:r>
              <a:rPr lang="en-US" sz="3000" dirty="0">
                <a:solidFill>
                  <a:srgbClr val="C0000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Logical address</a:t>
            </a:r>
            <a:r>
              <a:rPr lang="en-US" sz="3000" dirty="0">
                <a:ea typeface="Tahoma" pitchFamily="34" charset="0"/>
                <a:cs typeface="Times New Roman" pitchFamily="18" charset="0"/>
                <a:sym typeface="Wingdings" pitchFamily="2" charset="2"/>
              </a:rPr>
              <a:t>, these are global address, such as IP addresses.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>
                <a:solidFill>
                  <a:srgbClr val="0070C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Data link layer       </a:t>
            </a:r>
            <a:r>
              <a:rPr lang="en-US" sz="3000" dirty="0">
                <a:solidFill>
                  <a:srgbClr val="C00000"/>
                </a:solidFill>
                <a:ea typeface="Tahoma" pitchFamily="34" charset="0"/>
                <a:cs typeface="Times New Roman" pitchFamily="18" charset="0"/>
                <a:sym typeface="Wingdings" pitchFamily="2" charset="2"/>
              </a:rPr>
              <a:t>Physical address</a:t>
            </a:r>
            <a:r>
              <a:rPr lang="en-US" sz="3000" dirty="0">
                <a:ea typeface="Tahoma" pitchFamily="34" charset="0"/>
                <a:cs typeface="Times New Roman" pitchFamily="18" charset="0"/>
                <a:sym typeface="Wingdings" pitchFamily="2" charset="2"/>
              </a:rPr>
              <a:t>, usually referred to as MAC address.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86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04111" y="1444488"/>
            <a:ext cx="10383778" cy="4876132"/>
            <a:chOff x="904111" y="1444488"/>
            <a:chExt cx="10383778" cy="487613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4111" y="1444488"/>
              <a:ext cx="10383778" cy="487613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403770" y="2293017"/>
              <a:ext cx="275771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Book Antiqua" panose="02040602050305030304" pitchFamily="18" charset="0"/>
                </a:rPr>
                <a:t>Specific addresses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05944" y="3141546"/>
              <a:ext cx="218948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Book Antiqua" panose="02040602050305030304" pitchFamily="18" charset="0"/>
                </a:rPr>
                <a:t>Port addresses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3769" y="4731083"/>
              <a:ext cx="28841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Book Antiqua" panose="02040602050305030304" pitchFamily="18" charset="0"/>
                </a:rPr>
                <a:t>Physical addresses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03769" y="3936314"/>
              <a:ext cx="264885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Book Antiqua" panose="02040602050305030304" pitchFamily="18" charset="0"/>
                </a:rPr>
                <a:t>Logical addresses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6979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and </a:t>
            </a:r>
            <a:r>
              <a:rPr lang="en-US" dirty="0" err="1"/>
              <a:t>Demultiplexing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657114" cy="487210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2000"/>
              </a:spcBef>
            </a:pPr>
            <a:r>
              <a:rPr lang="en-US" sz="3000" dirty="0"/>
              <a:t>The TCP/IP protocol suite uses several protocols at different layers, hence we have </a:t>
            </a:r>
            <a:r>
              <a:rPr lang="en-US" sz="3000" dirty="0">
                <a:solidFill>
                  <a:srgbClr val="C00000"/>
                </a:solidFill>
              </a:rPr>
              <a:t>multiplexing at the source</a:t>
            </a:r>
            <a:r>
              <a:rPr lang="en-US" sz="3000" dirty="0"/>
              <a:t> and </a:t>
            </a:r>
            <a:r>
              <a:rPr lang="en-US" sz="3000" dirty="0" err="1">
                <a:solidFill>
                  <a:srgbClr val="C00000"/>
                </a:solidFill>
              </a:rPr>
              <a:t>demultiplexing</a:t>
            </a:r>
            <a:r>
              <a:rPr lang="en-US" sz="3000" dirty="0">
                <a:solidFill>
                  <a:srgbClr val="C00000"/>
                </a:solidFill>
              </a:rPr>
              <a:t> at the destination</a:t>
            </a:r>
            <a:r>
              <a:rPr lang="en-US" sz="3000" dirty="0"/>
              <a:t>.</a:t>
            </a:r>
          </a:p>
          <a:p>
            <a:pPr algn="just">
              <a:lnSpc>
                <a:spcPct val="100000"/>
              </a:lnSpc>
              <a:spcBef>
                <a:spcPts val="2000"/>
              </a:spcBef>
            </a:pPr>
            <a:r>
              <a:rPr lang="en-US" sz="3000" dirty="0"/>
              <a:t>Multiplexing in TCP/IP model means that a protocol at a layer can encapsulate a packet from several next-higher layer protocols </a:t>
            </a:r>
            <a:r>
              <a:rPr lang="en-US" sz="3000" b="1" dirty="0">
                <a:solidFill>
                  <a:srgbClr val="FF0000"/>
                </a:solidFill>
              </a:rPr>
              <a:t>(one at a time)</a:t>
            </a:r>
            <a:r>
              <a:rPr lang="en-US" sz="3000" dirty="0"/>
              <a:t>.</a:t>
            </a:r>
          </a:p>
          <a:p>
            <a:pPr algn="just">
              <a:lnSpc>
                <a:spcPct val="100000"/>
              </a:lnSpc>
              <a:spcBef>
                <a:spcPts val="2000"/>
              </a:spcBef>
            </a:pPr>
            <a:r>
              <a:rPr lang="en-US" sz="3000" dirty="0" err="1"/>
              <a:t>Demultiplexing</a:t>
            </a:r>
            <a:r>
              <a:rPr lang="en-US" sz="3000" dirty="0"/>
              <a:t> in TCP/IP model means that a protocol can </a:t>
            </a:r>
            <a:r>
              <a:rPr lang="en-US" sz="3000" dirty="0" err="1"/>
              <a:t>decapsulate</a:t>
            </a:r>
            <a:r>
              <a:rPr lang="en-US" sz="3000" dirty="0"/>
              <a:t> and deliver a packet to several next-higher layer protocols </a:t>
            </a:r>
            <a:r>
              <a:rPr lang="en-US" sz="3000" b="1" dirty="0">
                <a:solidFill>
                  <a:srgbClr val="FF0000"/>
                </a:solidFill>
              </a:rPr>
              <a:t>(one at a time)</a:t>
            </a:r>
            <a:r>
              <a:rPr lang="en-US" sz="3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0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10906126" cy="459995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b="1" dirty="0">
                <a:solidFill>
                  <a:srgbClr val="C0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Advantages of layered architecture:</a:t>
            </a:r>
          </a:p>
          <a:p>
            <a:pPr marL="742950" lvl="1" indent="-51435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800" dirty="0">
                <a:ea typeface="Tahoma" panose="020B0604030504040204" pitchFamily="34" charset="0"/>
                <a:cs typeface="Arial" panose="020B0604020202020204" pitchFamily="34" charset="0"/>
              </a:rPr>
              <a:t>Information/complexity hiding</a:t>
            </a:r>
          </a:p>
          <a:p>
            <a:pPr marL="742950" lvl="1" indent="-51435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800" dirty="0">
                <a:ea typeface="Tahoma" panose="020B0604030504040204" pitchFamily="34" charset="0"/>
                <a:cs typeface="Arial" panose="020B0604020202020204" pitchFamily="34" charset="0"/>
              </a:rPr>
              <a:t>Change in layer </a:t>
            </a:r>
            <a:r>
              <a:rPr lang="en-US" sz="2800" dirty="0">
                <a:solidFill>
                  <a:srgbClr val="0070C0"/>
                </a:solidFill>
                <a:ea typeface="Tahoma" panose="020B060403050404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ea typeface="Tahoma" panose="020B0604030504040204" pitchFamily="34" charset="0"/>
                <a:cs typeface="Arial" panose="020B0604020202020204" pitchFamily="34" charset="0"/>
              </a:rPr>
              <a:t> doesn’t affect other layers</a:t>
            </a:r>
          </a:p>
          <a:p>
            <a:pPr marL="742950" lvl="1" indent="-51435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800" dirty="0">
                <a:ea typeface="Tahoma" panose="020B0604030504040204" pitchFamily="34" charset="0"/>
                <a:cs typeface="Arial" panose="020B0604020202020204" pitchFamily="34" charset="0"/>
              </a:rPr>
              <a:t>Some nodes require services of specific layers only and not all the layers. Hence, reducing nodes development effort and cost.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and </a:t>
            </a:r>
            <a:r>
              <a:rPr lang="en-US" dirty="0" err="1"/>
              <a:t>Demultiplexing</a:t>
            </a:r>
            <a:r>
              <a:rPr lang="en-US" dirty="0"/>
              <a:t> (Cont.)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  <a:r>
              <a:rPr lang="en-US" dirty="0"/>
              <a:t> of MUX/DEMUX over TCP/IP protocol suite.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8" y="2313050"/>
            <a:ext cx="11237483" cy="393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35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versus TCP/IP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577009"/>
            <a:ext cx="4691743" cy="459995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The TCP/IP Protocol suite consists of </a:t>
            </a:r>
            <a:r>
              <a:rPr lang="en-US" b="1" dirty="0">
                <a:solidFill>
                  <a:srgbClr val="C00000"/>
                </a:solidFill>
              </a:rPr>
              <a:t>five</a:t>
            </a:r>
            <a:r>
              <a:rPr lang="en-US" dirty="0"/>
              <a:t> ordered layers.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The OSI model consists of </a:t>
            </a:r>
            <a:r>
              <a:rPr lang="en-US" b="1" dirty="0">
                <a:solidFill>
                  <a:srgbClr val="C00000"/>
                </a:solidFill>
              </a:rPr>
              <a:t>seven</a:t>
            </a:r>
            <a:r>
              <a:rPr lang="en-US" dirty="0"/>
              <a:t> ordered layers.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30867"/>
          <a:stretch/>
        </p:blipFill>
        <p:spPr>
          <a:xfrm>
            <a:off x="5529943" y="1237975"/>
            <a:ext cx="5898757" cy="521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72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7118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dirty="0"/>
              <a:t>Two models that have been devised to define computer network operations are:</a:t>
            </a:r>
          </a:p>
          <a:p>
            <a:pPr marL="857250" lvl="1" indent="-51435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TCP/IP protocol suite</a:t>
            </a:r>
          </a:p>
          <a:p>
            <a:pPr marL="857250" lvl="1" indent="-514350" algn="just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The OSI model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sz="3000" b="1" i="1" dirty="0">
                <a:solidFill>
                  <a:srgbClr val="FF0000"/>
                </a:solidFill>
              </a:rPr>
              <a:t>Note:</a:t>
            </a:r>
            <a:r>
              <a:rPr lang="en-US" sz="3000" dirty="0"/>
              <a:t> we will focus on the TCP/IP protocol suite </a:t>
            </a:r>
            <a:r>
              <a:rPr lang="en-US" sz="3000" b="1" i="1" dirty="0">
                <a:solidFill>
                  <a:srgbClr val="002060"/>
                </a:solidFill>
              </a:rPr>
              <a:t>(which is the most widely adopted)</a:t>
            </a:r>
            <a:r>
              <a:rPr lang="en-US" sz="3000" dirty="0"/>
              <a:t>. The OSI model is briefly discuss for comparison with the TCP/IP protocol suite.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6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TCP/IP Protocol Suite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378402" y="63294"/>
            <a:ext cx="2743200" cy="365125"/>
          </a:xfrm>
        </p:spPr>
        <p:txBody>
          <a:bodyPr/>
          <a:lstStyle/>
          <a:p>
            <a:fld id="{7F683324-014B-4814-998C-17F202EA78D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Layers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518953"/>
            <a:ext cx="6948488" cy="499796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TCP/IP </a:t>
            </a:r>
            <a:r>
              <a:rPr lang="en-US" b="1" i="1" dirty="0">
                <a:solidFill>
                  <a:srgbClr val="002060"/>
                </a:solidFill>
              </a:rPr>
              <a:t>(Transmission Control Protocol/ Internet Protocol)</a:t>
            </a:r>
            <a:r>
              <a:rPr lang="en-US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rgbClr val="FF0000"/>
                </a:solidFill>
              </a:rPr>
              <a:t>TCP/IP protocol suite:</a:t>
            </a:r>
            <a:r>
              <a:rPr lang="en-US" dirty="0"/>
              <a:t> a set of protocols organized in different layers used in the Internet nowadays.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Five ordered layers.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Layers in the TCP/IP protocol suite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are almost implemented in software; while physical layer is mostly hardware.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209" y="1493879"/>
            <a:ext cx="4054728" cy="476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5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9610"/>
          <a:stretch/>
        </p:blipFill>
        <p:spPr>
          <a:xfrm>
            <a:off x="349384" y="730251"/>
            <a:ext cx="11493232" cy="49563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1518" y="5908119"/>
            <a:ext cx="10748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Book Antiqua" panose="02040602050305030304" pitchFamily="18" charset="0"/>
              </a:rPr>
              <a:t>Physical connection path between </a:t>
            </a:r>
            <a:r>
              <a:rPr lang="en-US" sz="2200" b="1" dirty="0">
                <a:solidFill>
                  <a:srgbClr val="0070C0"/>
                </a:solidFill>
                <a:latin typeface="Book Antiqua" panose="02040602050305030304" pitchFamily="18" charset="0"/>
              </a:rPr>
              <a:t>source</a:t>
            </a:r>
            <a:r>
              <a:rPr lang="en-US" sz="2200" b="1" dirty="0">
                <a:latin typeface="Book Antiqua" panose="02040602050305030304" pitchFamily="18" charset="0"/>
              </a:rPr>
              <a:t> and </a:t>
            </a:r>
            <a:r>
              <a:rPr lang="en-US" sz="2200" b="1" dirty="0">
                <a:solidFill>
                  <a:srgbClr val="0070C0"/>
                </a:solidFill>
                <a:latin typeface="Book Antiqua" panose="02040602050305030304" pitchFamily="18" charset="0"/>
              </a:rPr>
              <a:t>destination </a:t>
            </a:r>
            <a:r>
              <a:rPr lang="en-US" sz="2200" b="1" dirty="0">
                <a:latin typeface="Book Antiqua" panose="02040602050305030304" pitchFamily="18" charset="0"/>
              </a:rPr>
              <a:t>in TCP/IP protocol suite</a:t>
            </a:r>
          </a:p>
        </p:txBody>
      </p:sp>
    </p:spTree>
    <p:extLst>
      <p:ext uri="{BB962C8B-B14F-4D97-AF65-F5344CB8AC3E}">
        <p14:creationId xmlns:p14="http://schemas.microsoft.com/office/powerpoint/2010/main" val="291525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82" y="735652"/>
            <a:ext cx="11299434" cy="53841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74068" y="6016972"/>
            <a:ext cx="8043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Book Antiqua" panose="02040602050305030304" pitchFamily="18" charset="0"/>
              </a:rPr>
              <a:t>Logical connections between layers of TCP/IP protocol suite</a:t>
            </a:r>
            <a:endParaRPr lang="en-US" sz="22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4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Layers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There exists </a:t>
            </a:r>
            <a:r>
              <a:rPr lang="en-US" b="1" i="1" dirty="0">
                <a:solidFill>
                  <a:srgbClr val="002060"/>
                </a:solidFill>
                <a:ea typeface="Tahoma" panose="020B0604030504040204" pitchFamily="34" charset="0"/>
                <a:cs typeface="Arial" panose="020B0604020202020204" pitchFamily="34" charset="0"/>
              </a:rPr>
              <a:t>logical connections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 between each layer in the network models, hence we have </a:t>
            </a:r>
            <a:r>
              <a:rPr lang="en-US" b="1" i="1" dirty="0">
                <a:solidFill>
                  <a:srgbClr val="002060"/>
                </a:solidFill>
                <a:ea typeface="Tahoma" panose="020B0604030504040204" pitchFamily="34" charset="0"/>
                <a:cs typeface="Arial" panose="020B0604020202020204" pitchFamily="34" charset="0"/>
              </a:rPr>
              <a:t>layer-to-layer</a:t>
            </a:r>
            <a:r>
              <a:rPr lang="en-US" dirty="0">
                <a:ea typeface="Tahoma" panose="020B0604030504040204" pitchFamily="34" charset="0"/>
                <a:cs typeface="Arial" panose="020B0604020202020204" pitchFamily="34" charset="0"/>
              </a:rPr>
              <a:t> communication.</a:t>
            </a:r>
            <a:endParaRPr lang="en-US" dirty="0"/>
          </a:p>
          <a:p>
            <a:pPr marL="0" indent="0" algn="just">
              <a:lnSpc>
                <a:spcPct val="114000"/>
              </a:lnSpc>
              <a:buNone/>
            </a:pPr>
            <a:r>
              <a:rPr lang="en-US" b="1" u="sng" dirty="0">
                <a:solidFill>
                  <a:srgbClr val="C00000"/>
                </a:solidFill>
              </a:rPr>
              <a:t>Generally speaking</a:t>
            </a:r>
            <a:r>
              <a:rPr lang="en-US" b="1" dirty="0">
                <a:solidFill>
                  <a:srgbClr val="C00000"/>
                </a:solidFill>
              </a:rPr>
              <a:t>: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/>
              <a:t>The duty of the </a:t>
            </a:r>
            <a:r>
              <a:rPr lang="en-US" b="1" dirty="0">
                <a:solidFill>
                  <a:srgbClr val="0070C0"/>
                </a:solidFill>
              </a:rPr>
              <a:t>application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transport</a:t>
            </a:r>
            <a:r>
              <a:rPr lang="en-US" dirty="0"/>
              <a:t>, and </a:t>
            </a:r>
            <a:r>
              <a:rPr lang="en-US" b="1" dirty="0">
                <a:solidFill>
                  <a:srgbClr val="0070C0"/>
                </a:solidFill>
              </a:rPr>
              <a:t>network</a:t>
            </a:r>
            <a:r>
              <a:rPr lang="en-US" dirty="0"/>
              <a:t> layers is </a:t>
            </a:r>
            <a:r>
              <a:rPr lang="en-US" b="1" i="1" dirty="0">
                <a:solidFill>
                  <a:srgbClr val="FF0000"/>
                </a:solidFill>
              </a:rPr>
              <a:t>end-to-end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/>
              <a:t>The duty of the </a:t>
            </a:r>
            <a:r>
              <a:rPr lang="en-US" b="1" dirty="0">
                <a:solidFill>
                  <a:srgbClr val="0070C0"/>
                </a:solidFill>
              </a:rPr>
              <a:t>data-link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physical</a:t>
            </a:r>
            <a:r>
              <a:rPr lang="en-US" dirty="0"/>
              <a:t> layers is </a:t>
            </a:r>
            <a:r>
              <a:rPr lang="en-US" b="1" i="1" dirty="0">
                <a:solidFill>
                  <a:srgbClr val="FF0000"/>
                </a:solidFill>
              </a:rPr>
              <a:t>hop-to-hop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5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1831</Words>
  <Application>Microsoft Office PowerPoint</Application>
  <PresentationFormat>Widescreen</PresentationFormat>
  <Paragraphs>212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Book Antiqua</vt:lpstr>
      <vt:lpstr>Calibri</vt:lpstr>
      <vt:lpstr>Calibri Light</vt:lpstr>
      <vt:lpstr>Times New Roman</vt:lpstr>
      <vt:lpstr>Office Theme</vt:lpstr>
      <vt:lpstr>Network Models</vt:lpstr>
      <vt:lpstr>Layered Architecture</vt:lpstr>
      <vt:lpstr>Layered Architecture (Cont.)</vt:lpstr>
      <vt:lpstr>Network Models</vt:lpstr>
      <vt:lpstr>TCP/IP Protocol Suite</vt:lpstr>
      <vt:lpstr>TCP/IP Layers</vt:lpstr>
      <vt:lpstr>PowerPoint Presentation</vt:lpstr>
      <vt:lpstr>PowerPoint Presentation</vt:lpstr>
      <vt:lpstr>TCP/IP Layers (Cont.)</vt:lpstr>
      <vt:lpstr>Physical Layer</vt:lpstr>
      <vt:lpstr>Physical Layer (Cont.)</vt:lpstr>
      <vt:lpstr>Physical Layer (Cont.)</vt:lpstr>
      <vt:lpstr>Data Link Layer</vt:lpstr>
      <vt:lpstr>Data Link Layer (Cont.)</vt:lpstr>
      <vt:lpstr>Data Link Layer (Cont.)</vt:lpstr>
      <vt:lpstr>Network Layer</vt:lpstr>
      <vt:lpstr>Network Layer (Cont.)</vt:lpstr>
      <vt:lpstr>Network Layer (Cont.)</vt:lpstr>
      <vt:lpstr>Transport Layer</vt:lpstr>
      <vt:lpstr>Transport Layer (Cont.)</vt:lpstr>
      <vt:lpstr>Transport Layer (Cont.)</vt:lpstr>
      <vt:lpstr>Application Layer</vt:lpstr>
      <vt:lpstr>Application Layer (Cont.)</vt:lpstr>
      <vt:lpstr>Application Layer (Cont.)</vt:lpstr>
      <vt:lpstr>Encapsulation and Decapsulation</vt:lpstr>
      <vt:lpstr>Addressing</vt:lpstr>
      <vt:lpstr>Addressing (Cont.)</vt:lpstr>
      <vt:lpstr>Addressing (Cont.)</vt:lpstr>
      <vt:lpstr>Multiplexing and Demultiplexing</vt:lpstr>
      <vt:lpstr>Multiplexing and Demultiplexing (Cont.)</vt:lpstr>
      <vt:lpstr>OSI versus TCP/IP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&amp; Networking (CEN 222)</dc:title>
  <dc:creator>Osama</dc:creator>
  <cp:lastModifiedBy>02-131212-049</cp:lastModifiedBy>
  <cp:revision>784</cp:revision>
  <dcterms:created xsi:type="dcterms:W3CDTF">2016-09-03T17:31:17Z</dcterms:created>
  <dcterms:modified xsi:type="dcterms:W3CDTF">2023-11-14T06:49:29Z</dcterms:modified>
</cp:coreProperties>
</file>