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540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14" r:id="rId13"/>
    <p:sldId id="515" r:id="rId14"/>
    <p:sldId id="516" r:id="rId15"/>
    <p:sldId id="517" r:id="rId16"/>
    <p:sldId id="518" r:id="rId17"/>
    <p:sldId id="519" r:id="rId18"/>
    <p:sldId id="274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C4"/>
    <a:srgbClr val="B930A0"/>
    <a:srgbClr val="54A218"/>
    <a:srgbClr val="00A39A"/>
    <a:srgbClr val="70306F"/>
    <a:srgbClr val="FF9799"/>
    <a:srgbClr val="F89290"/>
    <a:srgbClr val="F6A5A7"/>
    <a:srgbClr val="FFD570"/>
    <a:srgbClr val="FFC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3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8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844550" y="1214437"/>
            <a:ext cx="10502901" cy="857251"/>
          </a:xfrm>
          <a:prstGeom prst="rect">
            <a:avLst/>
          </a:prstGeom>
        </p:spPr>
        <p:txBody>
          <a:bodyPr lIns="27093" tIns="27093" rIns="27093" bIns="27093"/>
          <a:lstStyle>
            <a:lvl1pPr defTabSz="412735">
              <a:defRPr sz="5484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2071687"/>
            <a:ext cx="10502901" cy="3452813"/>
          </a:xfrm>
          <a:prstGeom prst="rect">
            <a:avLst/>
          </a:prstGeom>
        </p:spPr>
        <p:txBody>
          <a:bodyPr lIns="27093" tIns="27093" rIns="27093" bIns="27093"/>
          <a:lstStyle>
            <a:lvl1pPr marL="309093" indent="-309093" defTabSz="412735">
              <a:spcBef>
                <a:spcPts val="2883"/>
              </a:spcBef>
              <a:buSzPct val="75000"/>
              <a:defRPr sz="2531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55562" indent="-309093" defTabSz="412735">
              <a:spcBef>
                <a:spcPts val="2883"/>
              </a:spcBef>
              <a:buSzPct val="75000"/>
              <a:defRPr sz="2531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202030" indent="-309093" defTabSz="412735">
              <a:spcBef>
                <a:spcPts val="2883"/>
              </a:spcBef>
              <a:buSzPct val="75000"/>
              <a:defRPr sz="2531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48499" indent="-309093" defTabSz="412735">
              <a:spcBef>
                <a:spcPts val="2883"/>
              </a:spcBef>
              <a:buSzPct val="75000"/>
              <a:defRPr sz="2531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94967" indent="-309093" defTabSz="412735">
              <a:spcBef>
                <a:spcPts val="2883"/>
              </a:spcBef>
              <a:buSzPct val="75000"/>
              <a:defRPr sz="2531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553" y="5762625"/>
            <a:ext cx="274543" cy="207765"/>
          </a:xfrm>
          <a:prstGeom prst="rect">
            <a:avLst/>
          </a:prstGeom>
        </p:spPr>
        <p:txBody>
          <a:bodyPr lIns="27093" tIns="27093" rIns="27093" bIns="27093"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9797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4" y="1335024"/>
            <a:ext cx="6952096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 smtClean="0">
                <a:latin typeface="Avenir Medium" panose="02000503020000020003" pitchFamily="2" charset="0"/>
              </a:rPr>
              <a:t>Lecture 3: </a:t>
            </a:r>
            <a:r>
              <a:rPr lang="en-US" sz="4000" dirty="0">
                <a:latin typeface="Avenir Medium" panose="02000503020000020003" pitchFamily="2" charset="0"/>
              </a:rPr>
              <a:t>Data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338" y="39692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Acknowledgment :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Kevin Rader, and Chris Tanner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0021C8-F00C-6C43-B330-F8BA8DD2CC26}"/>
              </a:ext>
            </a:extLst>
          </p:cNvPr>
          <p:cNvSpPr/>
          <p:nvPr/>
        </p:nvSpPr>
        <p:spPr>
          <a:xfrm>
            <a:off x="2099818" y="3063666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0095D9-816C-7842-801A-6D3B6EE1281A}"/>
              </a:ext>
            </a:extLst>
          </p:cNvPr>
          <p:cNvSpPr/>
          <p:nvPr/>
        </p:nvSpPr>
        <p:spPr>
          <a:xfrm>
            <a:off x="2099818" y="3152697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EBC667-27E4-3A43-9E29-B8A44ADC4F14}"/>
              </a:ext>
            </a:extLst>
          </p:cNvPr>
          <p:cNvSpPr/>
          <p:nvPr/>
        </p:nvSpPr>
        <p:spPr>
          <a:xfrm>
            <a:off x="2099818" y="2189378"/>
            <a:ext cx="3848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Medium" panose="02000503020000020003" pitchFamily="2" charset="0"/>
              </a:rPr>
              <a:t>What it is, where to get it, and factors to consider.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What got matched?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Here’s a pattern to match simple email addresses</a:t>
            </a:r>
          </a:p>
          <a:p>
            <a:pPr lvl="2">
              <a:buFontTx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\w+@(\w+\.)+(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com|org|net|edu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&gt;&gt;&gt; pat1 = "\w+@(\w+\.)+(</a:t>
            </a:r>
            <a:r>
              <a:rPr lang="en-US" altLang="en-US" sz="2200" dirty="0" err="1">
                <a:latin typeface="Courier" charset="0"/>
                <a:ea typeface="ＭＳ Ｐゴシック" panose="020B0600070205080204" pitchFamily="34" charset="-128"/>
              </a:rPr>
              <a:t>com|org|net|edu</a:t>
            </a: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)"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&gt;&gt;&gt; r1 = </a:t>
            </a:r>
            <a:r>
              <a:rPr lang="en-US" altLang="en-US" sz="2200" dirty="0" err="1">
                <a:latin typeface="Courier" charset="0"/>
                <a:ea typeface="ＭＳ Ｐゴシック" panose="020B0600070205080204" pitchFamily="34" charset="-128"/>
              </a:rPr>
              <a:t>re.match</a:t>
            </a: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(</a:t>
            </a:r>
            <a:r>
              <a:rPr lang="en-US" altLang="en-US" sz="2200" dirty="0" err="1">
                <a:latin typeface="Courier" charset="0"/>
                <a:ea typeface="ＭＳ Ｐゴシック" panose="020B0600070205080204" pitchFamily="34" charset="-128"/>
              </a:rPr>
              <a:t>pat,"finin@cs.umbc.edu</a:t>
            </a: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&gt;&gt;&gt; r1.group()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200" dirty="0">
                <a:latin typeface="Courier" charset="0"/>
                <a:ea typeface="ＭＳ Ｐゴシック" panose="020B0600070205080204" pitchFamily="34" charset="-128"/>
              </a:rPr>
              <a:t>'finin@cs.umbc.edu’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000" dirty="0">
              <a:latin typeface="Courier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might want to extract the pattern parts, like the email name and host </a:t>
            </a:r>
          </a:p>
        </p:txBody>
      </p:sp>
    </p:spTree>
    <p:extLst>
      <p:ext uri="{BB962C8B-B14F-4D97-AF65-F5344CB8AC3E}">
        <p14:creationId xmlns:p14="http://schemas.microsoft.com/office/powerpoint/2010/main" val="15475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What got matched?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put parentheses around groups we want to be able to reference</a:t>
            </a:r>
            <a:endParaRPr lang="en-US" altLang="en-US" sz="200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&gt;&gt;&gt; pat2 = "(\w+)@((\w+\.)+(</a:t>
            </a:r>
            <a:r>
              <a:rPr lang="en-US" altLang="en-US" sz="2000" dirty="0" err="1">
                <a:latin typeface="Courier" charset="0"/>
                <a:ea typeface="ＭＳ Ｐゴシック" panose="020B0600070205080204" pitchFamily="34" charset="-128"/>
              </a:rPr>
              <a:t>com|org|net|edu</a:t>
            </a: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))"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&gt;&gt;&gt; r2 = </a:t>
            </a:r>
            <a:r>
              <a:rPr lang="en-US" altLang="en-US" sz="2000" dirty="0" err="1">
                <a:latin typeface="Courier" charset="0"/>
                <a:ea typeface="ＭＳ Ｐゴシック" panose="020B0600070205080204" pitchFamily="34" charset="-128"/>
              </a:rPr>
              <a:t>re.match</a:t>
            </a: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(pat2,"finin@cs.umbc.edu")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&gt;&gt;&gt; r2.group(1)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'</a:t>
            </a:r>
            <a:r>
              <a:rPr lang="en-US" altLang="en-US" sz="2000" dirty="0" err="1">
                <a:latin typeface="Courier" charset="0"/>
                <a:ea typeface="ＭＳ Ｐゴシック" panose="020B0600070205080204" pitchFamily="34" charset="-128"/>
              </a:rPr>
              <a:t>finin</a:t>
            </a: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'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&gt;&gt;&gt; r2.group(2)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'cs.umbc.edu'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&gt;&gt;&gt; r2.groups()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r2.groups()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('</a:t>
            </a:r>
            <a:r>
              <a:rPr lang="en-US" altLang="en-US" sz="2000" dirty="0" err="1">
                <a:latin typeface="Courier" charset="0"/>
                <a:ea typeface="ＭＳ Ｐゴシック" panose="020B0600070205080204" pitchFamily="34" charset="-128"/>
              </a:rPr>
              <a:t>finin</a:t>
            </a: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', 'cs.umbc.edu', '</a:t>
            </a:r>
            <a:r>
              <a:rPr lang="en-US" altLang="en-US" sz="2000" dirty="0" err="1">
                <a:latin typeface="Courier" charset="0"/>
                <a:ea typeface="ＭＳ Ｐゴシック" panose="020B0600070205080204" pitchFamily="34" charset="-128"/>
              </a:rPr>
              <a:t>umbc</a:t>
            </a: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.', '</a:t>
            </a:r>
            <a:r>
              <a:rPr lang="en-US" altLang="en-US" sz="2000" dirty="0" err="1">
                <a:latin typeface="Courier" charset="0"/>
                <a:ea typeface="ＭＳ Ｐゴシック" panose="020B0600070205080204" pitchFamily="34" charset="-128"/>
              </a:rPr>
              <a:t>edu</a:t>
            </a:r>
            <a:r>
              <a:rPr lang="en-US" altLang="en-US" sz="2000" dirty="0">
                <a:latin typeface="Courier" charset="0"/>
                <a:ea typeface="ＭＳ Ｐゴシック" panose="020B0600070205080204" pitchFamily="34" charset="-128"/>
              </a:rPr>
              <a:t>’)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 that the ‘groups’ are numbered in a preorder traversal of the forest</a:t>
            </a:r>
          </a:p>
        </p:txBody>
      </p:sp>
    </p:spTree>
    <p:extLst>
      <p:ext uri="{BB962C8B-B14F-4D97-AF65-F5344CB8AC3E}">
        <p14:creationId xmlns:p14="http://schemas.microsoft.com/office/powerpoint/2010/main" val="17205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xmlns="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82A2EE-0F8A-8347-A8DD-C493785B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16" y="1600200"/>
            <a:ext cx="9274313" cy="289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45ED9E-AF2A-244D-92CC-003F46B09A39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061375-0869-BF47-841E-E807849680B6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xmlns="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424130-E0ED-BF42-B062-3A89629A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20" y="634311"/>
            <a:ext cx="11188700" cy="57128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9B14B5-1185-CB49-86C9-0290FBE1252F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9AE5F0-A7F9-064E-82CD-08A03933DC72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xmlns="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5A2918F-8496-3649-8F84-437FF192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28" y="1054100"/>
            <a:ext cx="9157855" cy="4197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FEF996-8F73-E649-9BD5-DAECD44E79A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9553B1-8D28-6F41-8764-DA7B974F4D15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xmlns="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0BFC3B-F8F2-2E44-A40A-E561202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65" y="1041400"/>
            <a:ext cx="9789049" cy="4800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8DC505-CE4B-E04C-9401-22586A559B8F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FEFE25-3676-CB42-B60F-708EFEAE7011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xmlns="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BED259A-18CA-DF4F-A298-DE4C8E8D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4" y="1263650"/>
            <a:ext cx="9966649" cy="3867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7DAA9B-3E05-FE43-A2F5-7CE4526F5EC8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788849-30B2-F440-92F8-88C9EABC166C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xmlns="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9A2E0D-F7BE-1C43-9D8B-ED2509DA8B9F}"/>
              </a:ext>
            </a:extLst>
          </p:cNvPr>
          <p:cNvSpPr/>
          <p:nvPr/>
        </p:nvSpPr>
        <p:spPr>
          <a:xfrm>
            <a:off x="2552700" y="1723936"/>
            <a:ext cx="8165983" cy="246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Patterns work by matching on:</a:t>
            </a: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specific characters (e.g., ‘z’) or</a:t>
            </a:r>
          </a:p>
          <a:p>
            <a:pPr marL="342900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large categories of characters (e.g., all lowercased letters or all digits)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DC6BCCC-A336-884F-91AE-B6CA1C1737A6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09D5D1-D384-564E-B422-41216E6323A0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ED EXAMPLE:"/>
          <p:cNvSpPr txBox="1">
            <a:spLocks noGrp="1"/>
          </p:cNvSpPr>
          <p:nvPr>
            <p:ph type="body" sz="half" idx="1"/>
          </p:nvPr>
        </p:nvSpPr>
        <p:spPr>
          <a:xfrm>
            <a:off x="2019790" y="1581150"/>
            <a:ext cx="8622810" cy="97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7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sz="5400" dirty="0"/>
              <a:t>WORKED EXAMPLE:</a:t>
            </a:r>
          </a:p>
        </p:txBody>
      </p:sp>
      <p:sp>
        <p:nvSpPr>
          <p:cNvPr id="302" name="“Code didn't work, no idea why…”"/>
          <p:cNvSpPr txBox="1"/>
          <p:nvPr/>
        </p:nvSpPr>
        <p:spPr>
          <a:xfrm>
            <a:off x="3813165" y="3588903"/>
            <a:ext cx="461504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587022">
              <a:defRPr sz="32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2250"/>
              <a:t>“Code didn't work, no idea why…”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40983" y="6403676"/>
            <a:ext cx="571617" cy="2511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7CB9D0-AAB2-5645-BDB9-A0E3E8F0D128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5017EF-E2D3-D24F-BD7F-1D938A661D0F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39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sz="2800" dirty="0"/>
              <a:t>Specific Characters</a:t>
            </a:r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91608" y="20994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“Code didn't work, no idea why…”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‘a’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5" name="“Code didn't work, no idea why…”">
            <a:extLst>
              <a:ext uri="{FF2B5EF4-FFF2-40B4-BE49-F238E27FC236}">
                <a16:creationId xmlns:a16="http://schemas.microsoft.com/office/drawing/2014/main" xmlns="" id="{8FEAD902-75C1-794C-B868-01E2B37A0E25}"/>
              </a:ext>
            </a:extLst>
          </p:cNvPr>
          <p:cNvSpPr txBox="1"/>
          <p:nvPr/>
        </p:nvSpPr>
        <p:spPr>
          <a:xfrm>
            <a:off x="2588760" y="5392905"/>
            <a:ext cx="7014480" cy="42404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r>
              <a:rPr lang="en-US" sz="2400" dirty="0"/>
              <a:t>Output: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B4DCCAE-6923-3848-A5B6-085F606426A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A3C1752-FA8C-DE49-915F-1D1EB4F946BA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89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524000"/>
            <a:ext cx="7772400" cy="3810000"/>
          </a:xfrm>
          <a:noFill/>
        </p:spPr>
        <p:txBody>
          <a:bodyPr/>
          <a:lstStyle/>
          <a:p>
            <a:pPr>
              <a:defRPr/>
            </a:pPr>
            <a:r>
              <a:rPr lang="en-US" sz="9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ＭＳ Ｐゴシック" charset="-128"/>
              </a:rPr>
              <a:t>Python</a:t>
            </a:r>
            <a:br>
              <a:rPr lang="en-US" sz="9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ＭＳ Ｐゴシック" charset="-128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ＭＳ Ｐゴシック" charset="-128"/>
              </a:rPr>
              <a:t>regular expressions</a:t>
            </a:r>
            <a:r>
              <a:rPr lang="en-US" sz="9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ＭＳ Ｐゴシック" charset="-128"/>
              </a:rPr>
              <a:t/>
            </a:r>
            <a:br>
              <a:rPr lang="en-US" sz="96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ＭＳ Ｐゴシック" charset="-128"/>
              </a:rPr>
            </a:br>
            <a:endParaRPr lang="en-US" sz="9600" dirty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363" name="Picture 4" descr="j0091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4" y="5429250"/>
            <a:ext cx="6262687" cy="120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sz="2800" dirty="0"/>
              <a:t>Specific Characters</a:t>
            </a:r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“Code didn't work, no idea why…”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sz="2800" dirty="0" err="1">
                <a:solidFill>
                  <a:srgbClr val="FF0000"/>
                </a:solidFill>
              </a:rPr>
              <a:t>a</a:t>
            </a:r>
            <a:r>
              <a:rPr lang="en-US" sz="2800" dirty="0" err="1">
                <a:solidFill>
                  <a:srgbClr val="FF0000"/>
                </a:solidFill>
              </a:rPr>
              <a:t>eiouy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4" name="“Code didn't work, no idea why…”">
            <a:extLst>
              <a:ext uri="{FF2B5EF4-FFF2-40B4-BE49-F238E27FC236}">
                <a16:creationId xmlns:a16="http://schemas.microsoft.com/office/drawing/2014/main" xmlns="" id="{8AD50DF0-B1D1-C646-835E-BA7CE1A82189}"/>
              </a:ext>
            </a:extLst>
          </p:cNvPr>
          <p:cNvSpPr txBox="1"/>
          <p:nvPr/>
        </p:nvSpPr>
        <p:spPr>
          <a:xfrm>
            <a:off x="2588760" y="5283552"/>
            <a:ext cx="7014480" cy="42404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r>
              <a:rPr lang="en-US" sz="2400" dirty="0"/>
              <a:t>Output: ['o', 'e', '</a:t>
            </a:r>
            <a:r>
              <a:rPr lang="en-US" sz="2400" dirty="0" err="1"/>
              <a:t>i</a:t>
            </a:r>
            <a:r>
              <a:rPr lang="en-US" sz="2400" dirty="0"/>
              <a:t>', 'o', 'o', '</a:t>
            </a:r>
            <a:r>
              <a:rPr lang="en-US" sz="2400" dirty="0" err="1"/>
              <a:t>i</a:t>
            </a:r>
            <a:r>
              <a:rPr lang="en-US" sz="2400" dirty="0"/>
              <a:t>', 'e', 'a', 'y']</a:t>
            </a:r>
          </a:p>
        </p:txBody>
      </p:sp>
      <p:sp>
        <p:nvSpPr>
          <p:cNvPr id="10" name="The [ ]  brackets denote “any of these characters”">
            <a:extLst>
              <a:ext uri="{FF2B5EF4-FFF2-40B4-BE49-F238E27FC236}">
                <a16:creationId xmlns:a16="http://schemas.microsoft.com/office/drawing/2014/main" xmlns="" id="{22149EDD-43C5-1142-A370-8EAD27D5B733}"/>
              </a:ext>
            </a:extLst>
          </p:cNvPr>
          <p:cNvSpPr txBox="1"/>
          <p:nvPr/>
        </p:nvSpPr>
        <p:spPr>
          <a:xfrm>
            <a:off x="2327916" y="4048824"/>
            <a:ext cx="7926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400" dirty="0"/>
              <a:t>The [ ]  brackets denote “any of these characters”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36D35D-11AE-AD4F-B747-9D60289C4C6C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ECCACF4-A909-B54B-B0DA-5A3197553AE6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38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sz="2800" dirty="0"/>
              <a:t>Specific Characters</a:t>
            </a:r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“Code didn't work, no idea why…”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-z]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4" name="“Code didn't work, no idea why…”">
            <a:extLst>
              <a:ext uri="{FF2B5EF4-FFF2-40B4-BE49-F238E27FC236}">
                <a16:creationId xmlns:a16="http://schemas.microsoft.com/office/drawing/2014/main" xmlns="" id="{8AD50DF0-B1D1-C646-835E-BA7CE1A82189}"/>
              </a:ext>
            </a:extLst>
          </p:cNvPr>
          <p:cNvSpPr txBox="1"/>
          <p:nvPr/>
        </p:nvSpPr>
        <p:spPr>
          <a:xfrm>
            <a:off x="2588760" y="5098887"/>
            <a:ext cx="6999740" cy="79337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r>
              <a:rPr lang="en-US" sz="2400" dirty="0"/>
              <a:t>Output: [‘o', 'd', 'e', 'd', '</a:t>
            </a:r>
            <a:r>
              <a:rPr lang="en-US" sz="2400" dirty="0" err="1"/>
              <a:t>i</a:t>
            </a:r>
            <a:r>
              <a:rPr lang="en-US" sz="2400" dirty="0"/>
              <a:t>', 'd', 'n', 't', 'w', 'o', 'r', 'k', 'n’, 	    'o', '</a:t>
            </a:r>
            <a:r>
              <a:rPr lang="en-US" sz="2400" dirty="0" err="1"/>
              <a:t>i</a:t>
            </a:r>
            <a:r>
              <a:rPr lang="en-US" sz="2400" dirty="0"/>
              <a:t>', 'd', 'e', 'a', 'w', 'h', 'y']</a:t>
            </a:r>
          </a:p>
        </p:txBody>
      </p:sp>
      <p:sp>
        <p:nvSpPr>
          <p:cNvPr id="10" name="The [ ]  brackets denote “any of these characters”">
            <a:extLst>
              <a:ext uri="{FF2B5EF4-FFF2-40B4-BE49-F238E27FC236}">
                <a16:creationId xmlns:a16="http://schemas.microsoft.com/office/drawing/2014/main" xmlns="" id="{22149EDD-43C5-1142-A370-8EAD27D5B733}"/>
              </a:ext>
            </a:extLst>
          </p:cNvPr>
          <p:cNvSpPr txBox="1"/>
          <p:nvPr/>
        </p:nvSpPr>
        <p:spPr>
          <a:xfrm>
            <a:off x="2327916" y="4048824"/>
            <a:ext cx="7926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400" dirty="0"/>
              <a:t>The [ ]  brackets denote “any of these characters”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6B24CB-3A7F-9A4C-B9C2-962B7A041721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E0C91A-0C37-B440-9259-9D367C3D25DE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7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sz="2800" dirty="0"/>
              <a:t>Specific Characters</a:t>
            </a:r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“Code didn't work, no idea why…”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 err="1">
                <a:solidFill>
                  <a:srgbClr val="FF0000"/>
                </a:solidFill>
              </a:rPr>
              <a:t>zA</a:t>
            </a:r>
            <a:r>
              <a:rPr lang="en-US" sz="2800" dirty="0">
                <a:solidFill>
                  <a:srgbClr val="FF0000"/>
                </a:solidFill>
              </a:rPr>
              <a:t>-Z]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4" name="“Code didn't work, no idea why…”">
            <a:extLst>
              <a:ext uri="{FF2B5EF4-FFF2-40B4-BE49-F238E27FC236}">
                <a16:creationId xmlns:a16="http://schemas.microsoft.com/office/drawing/2014/main" xmlns="" id="{8AD50DF0-B1D1-C646-835E-BA7CE1A82189}"/>
              </a:ext>
            </a:extLst>
          </p:cNvPr>
          <p:cNvSpPr txBox="1"/>
          <p:nvPr/>
        </p:nvSpPr>
        <p:spPr>
          <a:xfrm>
            <a:off x="2588760" y="5098888"/>
            <a:ext cx="6999740" cy="79337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r>
              <a:rPr lang="en-US" sz="2400" dirty="0"/>
              <a:t>Output: ['C', 'o', 'd', 'e', 'd', '</a:t>
            </a:r>
            <a:r>
              <a:rPr lang="en-US" sz="2400" dirty="0" err="1"/>
              <a:t>i</a:t>
            </a:r>
            <a:r>
              <a:rPr lang="en-US" sz="2400" dirty="0"/>
              <a:t>', 'd', 'n', 't', 'w', 'o', 'r', 'k’, 	   'n', 'o', '</a:t>
            </a:r>
            <a:r>
              <a:rPr lang="en-US" sz="2400" dirty="0" err="1"/>
              <a:t>i</a:t>
            </a:r>
            <a:r>
              <a:rPr lang="en-US" sz="2400" dirty="0"/>
              <a:t>', 'd', 'e', 'a', 'w', 'h', 'y']</a:t>
            </a:r>
          </a:p>
        </p:txBody>
      </p:sp>
      <p:sp>
        <p:nvSpPr>
          <p:cNvPr id="10" name="The [ ]  brackets denote “any of these characters”">
            <a:extLst>
              <a:ext uri="{FF2B5EF4-FFF2-40B4-BE49-F238E27FC236}">
                <a16:creationId xmlns:a16="http://schemas.microsoft.com/office/drawing/2014/main" xmlns="" id="{22149EDD-43C5-1142-A370-8EAD27D5B733}"/>
              </a:ext>
            </a:extLst>
          </p:cNvPr>
          <p:cNvSpPr txBox="1"/>
          <p:nvPr/>
        </p:nvSpPr>
        <p:spPr>
          <a:xfrm>
            <a:off x="2327916" y="4048824"/>
            <a:ext cx="7926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400" dirty="0"/>
              <a:t>The [ ]  brackets denote “any of these characters”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C5D06A7-4DEF-0B4B-86A3-A98173DAAB61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EABC2E0-704D-7C41-B42D-7CC756B4758C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96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23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lang="en-US" sz="2800" dirty="0"/>
              <a:t>Repeated</a:t>
            </a:r>
            <a:r>
              <a:rPr sz="2800" dirty="0"/>
              <a:t> Characters</a:t>
            </a:r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“Code didn't work, no idea why…”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 err="1">
                <a:solidFill>
                  <a:srgbClr val="FF0000"/>
                </a:solidFill>
              </a:rPr>
              <a:t>zA</a:t>
            </a:r>
            <a:r>
              <a:rPr lang="en-US" sz="2800" dirty="0">
                <a:solidFill>
                  <a:srgbClr val="FF0000"/>
                </a:solidFill>
              </a:rPr>
              <a:t>-Z]+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4" name="“Code didn't work, no idea why…”">
            <a:extLst>
              <a:ext uri="{FF2B5EF4-FFF2-40B4-BE49-F238E27FC236}">
                <a16:creationId xmlns:a16="http://schemas.microsoft.com/office/drawing/2014/main" xmlns="" id="{8AD50DF0-B1D1-C646-835E-BA7CE1A82189}"/>
              </a:ext>
            </a:extLst>
          </p:cNvPr>
          <p:cNvSpPr txBox="1"/>
          <p:nvPr/>
        </p:nvSpPr>
        <p:spPr>
          <a:xfrm>
            <a:off x="2596130" y="5169254"/>
            <a:ext cx="6999740" cy="42404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r>
              <a:rPr lang="en-US" sz="2400" dirty="0"/>
              <a:t>Output: ['Code', '</a:t>
            </a:r>
            <a:r>
              <a:rPr lang="en-US" sz="2400" dirty="0" err="1"/>
              <a:t>didn</a:t>
            </a:r>
            <a:r>
              <a:rPr lang="en-US" sz="2400" dirty="0"/>
              <a:t>', 't', 'work', 'no', 'idea', 'why']</a:t>
            </a:r>
          </a:p>
        </p:txBody>
      </p:sp>
      <p:sp>
        <p:nvSpPr>
          <p:cNvPr id="10" name="The [ ]  brackets denote “any of these characters”">
            <a:extLst>
              <a:ext uri="{FF2B5EF4-FFF2-40B4-BE49-F238E27FC236}">
                <a16:creationId xmlns:a16="http://schemas.microsoft.com/office/drawing/2014/main" xmlns="" id="{22149EDD-43C5-1142-A370-8EAD27D5B733}"/>
              </a:ext>
            </a:extLst>
          </p:cNvPr>
          <p:cNvSpPr txBox="1"/>
          <p:nvPr/>
        </p:nvSpPr>
        <p:spPr>
          <a:xfrm>
            <a:off x="2327916" y="3864158"/>
            <a:ext cx="792684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sz="2400" dirty="0"/>
              <a:t>The + sign means 1 or more occurrences must appear</a:t>
            </a:r>
            <a:br>
              <a:rPr lang="en-US" sz="2400" dirty="0"/>
            </a:br>
            <a:r>
              <a:rPr lang="en-US" sz="2400" dirty="0"/>
              <a:t>(greedy approach of matching)</a:t>
            </a:r>
            <a:endParaRPr sz="2400" dirty="0"/>
          </a:p>
        </p:txBody>
      </p:sp>
      <p:sp>
        <p:nvSpPr>
          <p:cNvPr id="11" name="Arrow">
            <a:extLst>
              <a:ext uri="{FF2B5EF4-FFF2-40B4-BE49-F238E27FC236}">
                <a16:creationId xmlns:a16="http://schemas.microsoft.com/office/drawing/2014/main" xmlns="" id="{E956B337-A9ED-044A-87AD-2CE9BDA35D6F}"/>
              </a:ext>
            </a:extLst>
          </p:cNvPr>
          <p:cNvSpPr/>
          <p:nvPr/>
        </p:nvSpPr>
        <p:spPr>
          <a:xfrm rot="5399165">
            <a:off x="5208604" y="1902994"/>
            <a:ext cx="1020174" cy="482837"/>
          </a:xfrm>
          <a:prstGeom prst="rightArrow">
            <a:avLst>
              <a:gd name="adj1" fmla="val 32000"/>
              <a:gd name="adj2" fmla="val 941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84612D-EC4E-494B-A446-CE7CB05A8A3B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7C914C9-90AE-2846-96A9-1AC59DF28FD3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39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lang="en-US" sz="2800" dirty="0"/>
              <a:t>Repeated</a:t>
            </a:r>
            <a:r>
              <a:rPr sz="2800" dirty="0"/>
              <a:t> Characters</a:t>
            </a:r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“Code didn't work, no idea why…”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[</a:t>
            </a:r>
            <a:r>
              <a:rPr sz="2800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 err="1">
                <a:solidFill>
                  <a:srgbClr val="FF0000"/>
                </a:solidFill>
              </a:rPr>
              <a:t>zA</a:t>
            </a:r>
            <a:r>
              <a:rPr lang="en-US" sz="2800" dirty="0">
                <a:solidFill>
                  <a:srgbClr val="FF0000"/>
                </a:solidFill>
              </a:rPr>
              <a:t>-Z]*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4" name="“Code didn't work, no idea why…”">
            <a:extLst>
              <a:ext uri="{FF2B5EF4-FFF2-40B4-BE49-F238E27FC236}">
                <a16:creationId xmlns:a16="http://schemas.microsoft.com/office/drawing/2014/main" xmlns="" id="{8AD50DF0-B1D1-C646-835E-BA7CE1A82189}"/>
              </a:ext>
            </a:extLst>
          </p:cNvPr>
          <p:cNvSpPr txBox="1"/>
          <p:nvPr/>
        </p:nvSpPr>
        <p:spPr>
          <a:xfrm>
            <a:off x="2596130" y="4799923"/>
            <a:ext cx="7259070" cy="116271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r>
              <a:rPr lang="en-US" sz="2400" dirty="0"/>
              <a:t>Output: ['Code', '', '</a:t>
            </a:r>
            <a:r>
              <a:rPr lang="en-US" sz="2400" dirty="0" err="1"/>
              <a:t>didn</a:t>
            </a:r>
            <a:r>
              <a:rPr lang="en-US" sz="2400" dirty="0"/>
              <a:t>', '', 't', '', 'work', '', '', 'no', ’’, 	   'idea’,'', 'why’,  ’’  ,    ’’   ,    ’’ ,  ‘’]</a:t>
            </a:r>
          </a:p>
          <a:p>
            <a:endParaRPr lang="en-US" sz="2400" dirty="0"/>
          </a:p>
        </p:txBody>
      </p:sp>
      <p:sp>
        <p:nvSpPr>
          <p:cNvPr id="10" name="The [ ]  brackets denote “any of these characters”">
            <a:extLst>
              <a:ext uri="{FF2B5EF4-FFF2-40B4-BE49-F238E27FC236}">
                <a16:creationId xmlns:a16="http://schemas.microsoft.com/office/drawing/2014/main" xmlns="" id="{22149EDD-43C5-1142-A370-8EAD27D5B733}"/>
              </a:ext>
            </a:extLst>
          </p:cNvPr>
          <p:cNvSpPr txBox="1"/>
          <p:nvPr/>
        </p:nvSpPr>
        <p:spPr>
          <a:xfrm>
            <a:off x="2327916" y="3864158"/>
            <a:ext cx="792684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sz="2400" dirty="0"/>
              <a:t>The * sign means 0 or more occurrences must appear</a:t>
            </a:r>
          </a:p>
          <a:p>
            <a:r>
              <a:rPr lang="en-US" sz="2400" dirty="0"/>
              <a:t>(greedy approach of matching)</a:t>
            </a:r>
            <a:endParaRPr sz="2400" dirty="0"/>
          </a:p>
        </p:txBody>
      </p:sp>
      <p:sp>
        <p:nvSpPr>
          <p:cNvPr id="11" name="Arrow">
            <a:extLst>
              <a:ext uri="{FF2B5EF4-FFF2-40B4-BE49-F238E27FC236}">
                <a16:creationId xmlns:a16="http://schemas.microsoft.com/office/drawing/2014/main" xmlns="" id="{E956B337-A9ED-044A-87AD-2CE9BDA35D6F}"/>
              </a:ext>
            </a:extLst>
          </p:cNvPr>
          <p:cNvSpPr/>
          <p:nvPr/>
        </p:nvSpPr>
        <p:spPr>
          <a:xfrm rot="5399165">
            <a:off x="5208604" y="1902994"/>
            <a:ext cx="1020174" cy="482837"/>
          </a:xfrm>
          <a:prstGeom prst="rightArrow">
            <a:avLst>
              <a:gd name="adj1" fmla="val 32000"/>
              <a:gd name="adj2" fmla="val 941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47B6C01-D191-7B41-8CCE-19E1A5577095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6FCD8E-7719-944C-98F6-9698178D01E6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60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stead of matching on 0 or more or 1 or more occurrences, you can also specify an exact number of occurrences N with {N}">
            <a:extLst>
              <a:ext uri="{FF2B5EF4-FFF2-40B4-BE49-F238E27FC236}">
                <a16:creationId xmlns:a16="http://schemas.microsoft.com/office/drawing/2014/main" xmlns="" id="{1BF0B857-E50A-2C4B-A06D-8B84D6C08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48363" y="2347779"/>
            <a:ext cx="7885945" cy="20337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SzTx/>
              <a:buNone/>
            </a:lvl1pPr>
          </a:lstStyle>
          <a:p>
            <a:pPr>
              <a:lnSpc>
                <a:spcPct val="150000"/>
              </a:lnSpc>
            </a:pPr>
            <a:r>
              <a:rPr sz="2800" dirty="0">
                <a:latin typeface="Avenir Roman" panose="02000503020000020003" pitchFamily="2" charset="0"/>
              </a:rPr>
              <a:t>Instead of matching on 0 or more or 1 or more occurrences, you can also specify an exact number of occurrences N with {N}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12" name="Specific Characters">
            <a:extLst>
              <a:ext uri="{FF2B5EF4-FFF2-40B4-BE49-F238E27FC236}">
                <a16:creationId xmlns:a16="http://schemas.microsoft.com/office/drawing/2014/main" xmlns="" id="{01E1E280-3EA1-DA4B-9CD8-6144F8405898}"/>
              </a:ext>
            </a:extLst>
          </p:cNvPr>
          <p:cNvSpPr txBox="1"/>
          <p:nvPr/>
        </p:nvSpPr>
        <p:spPr>
          <a:xfrm>
            <a:off x="1436638" y="1032794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lang="en-US" sz="2800" dirty="0"/>
              <a:t>Repeated</a:t>
            </a:r>
            <a:r>
              <a:rPr sz="2800" dirty="0"/>
              <a:t> Characters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212A4AA-E334-5B47-A8A2-24C31D5477D4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56A833-7656-FB4F-A398-97D3B6DB52A9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26</a:t>
            </a:fld>
            <a:endParaRPr dirty="0"/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555-123-1234, 33-555-123-5678</a:t>
            </a:r>
            <a:r>
              <a:rPr sz="2800" dirty="0">
                <a:solidFill>
                  <a:srgbClr val="FF0000"/>
                </a:solidFill>
              </a:rPr>
              <a:t>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\d{3}-\d{3}-\d{4}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4" name="“Code didn't work, no idea why…”">
            <a:extLst>
              <a:ext uri="{FF2B5EF4-FFF2-40B4-BE49-F238E27FC236}">
                <a16:creationId xmlns:a16="http://schemas.microsoft.com/office/drawing/2014/main" xmlns="" id="{8AD50DF0-B1D1-C646-835E-BA7CE1A82189}"/>
              </a:ext>
            </a:extLst>
          </p:cNvPr>
          <p:cNvSpPr txBox="1"/>
          <p:nvPr/>
        </p:nvSpPr>
        <p:spPr>
          <a:xfrm>
            <a:off x="2596130" y="5169255"/>
            <a:ext cx="7259070" cy="42404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r>
              <a:rPr lang="en-US" sz="2400" dirty="0"/>
              <a:t>Output: ['555-123-1234', '555-123-5678']</a:t>
            </a:r>
          </a:p>
        </p:txBody>
      </p:sp>
      <p:sp>
        <p:nvSpPr>
          <p:cNvPr id="10" name="The [ ]  brackets denote “any of these characters”">
            <a:extLst>
              <a:ext uri="{FF2B5EF4-FFF2-40B4-BE49-F238E27FC236}">
                <a16:creationId xmlns:a16="http://schemas.microsoft.com/office/drawing/2014/main" xmlns="" id="{22149EDD-43C5-1142-A370-8EAD27D5B733}"/>
              </a:ext>
            </a:extLst>
          </p:cNvPr>
          <p:cNvSpPr txBox="1"/>
          <p:nvPr/>
        </p:nvSpPr>
        <p:spPr>
          <a:xfrm>
            <a:off x="2528396" y="4039930"/>
            <a:ext cx="7926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sz="2400" dirty="0"/>
              <a:t>\d{3} means exactly 3 single-digits in a row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D54928-A616-F546-9747-E5AC1AC2A67C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82BFD5-2C94-4F44-8E0E-1500B939C1EA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12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27</a:t>
            </a:fld>
            <a:endParaRPr dirty="0"/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555-123-1234, 33-555-123-5678</a:t>
            </a:r>
            <a:r>
              <a:rPr sz="2800" dirty="0">
                <a:solidFill>
                  <a:srgbClr val="FF0000"/>
                </a:solidFill>
              </a:rPr>
              <a:t>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\d{1,3}-\d{3}-\d{3}-\d{4}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5" name="What do you think this matches?">
            <a:extLst>
              <a:ext uri="{FF2B5EF4-FFF2-40B4-BE49-F238E27FC236}">
                <a16:creationId xmlns:a16="http://schemas.microsoft.com/office/drawing/2014/main" xmlns="" id="{D807C3D8-F285-3C47-9A48-34B56FF55DB3}"/>
              </a:ext>
            </a:extLst>
          </p:cNvPr>
          <p:cNvSpPr txBox="1"/>
          <p:nvPr/>
        </p:nvSpPr>
        <p:spPr>
          <a:xfrm>
            <a:off x="3282032" y="4440727"/>
            <a:ext cx="535640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rPr sz="2800" dirty="0">
                <a:latin typeface="Avenir Roman" panose="02000503020000020003" pitchFamily="2" charset="0"/>
              </a:rPr>
              <a:t>What do you think this matches?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987A861-5187-D644-B674-221E2D729397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7E7C65D-F9D0-584E-9E3B-F9F21BA95C14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28</a:t>
            </a:fld>
            <a:endParaRPr dirty="0"/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2251841"/>
            <a:ext cx="9884601" cy="134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/>
              <a:t>text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555-123-1234, 33-555-123-5678</a:t>
            </a:r>
            <a:r>
              <a:rPr sz="2800" dirty="0">
                <a:solidFill>
                  <a:srgbClr val="FF0000"/>
                </a:solidFill>
              </a:rPr>
              <a:t>”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 = </a:t>
            </a:r>
            <a:r>
              <a:rPr sz="2800" dirty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\d{1,3}-\d{3}-\d{3}-\d{4}</a:t>
            </a:r>
            <a:r>
              <a:rPr sz="2800" dirty="0">
                <a:solidFill>
                  <a:srgbClr val="FF0000"/>
                </a:solidFill>
              </a:rPr>
              <a:t>’</a:t>
            </a:r>
          </a:p>
          <a:p>
            <a:pPr algn="l" defTabSz="587022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 err="1">
                <a:solidFill>
                  <a:schemeClr val="accent1">
                    <a:lumOff val="-13575"/>
                  </a:schemeClr>
                </a:solidFill>
              </a:rPr>
              <a:t>re</a:t>
            </a:r>
            <a:r>
              <a:rPr sz="2800" dirty="0" err="1"/>
              <a:t>.</a:t>
            </a:r>
            <a:r>
              <a:rPr sz="2800" b="1" dirty="0" err="1">
                <a:solidFill>
                  <a:srgbClr val="B930A0"/>
                </a:solidFill>
              </a:rPr>
              <a:t>findall</a:t>
            </a:r>
            <a:r>
              <a:rPr sz="2800" dirty="0"/>
              <a:t>(</a:t>
            </a:r>
            <a:r>
              <a:rPr sz="2800" b="1" dirty="0">
                <a:solidFill>
                  <a:schemeClr val="accent1">
                    <a:lumOff val="-13575"/>
                  </a:schemeClr>
                </a:solidFill>
              </a:rPr>
              <a:t>pattern</a:t>
            </a:r>
            <a:r>
              <a:rPr sz="2800" dirty="0"/>
              <a:t>, </a:t>
            </a:r>
            <a:r>
              <a:rPr sz="2800" b="1" dirty="0"/>
              <a:t>text</a:t>
            </a:r>
            <a:r>
              <a:rPr sz="2800" dirty="0"/>
              <a:t>)</a:t>
            </a:r>
          </a:p>
        </p:txBody>
      </p:sp>
      <p:sp>
        <p:nvSpPr>
          <p:cNvPr id="10" name="“Code didn't work, no idea why…”">
            <a:extLst>
              <a:ext uri="{FF2B5EF4-FFF2-40B4-BE49-F238E27FC236}">
                <a16:creationId xmlns:a16="http://schemas.microsoft.com/office/drawing/2014/main" xmlns="" id="{F1B4AF34-1D01-CF45-8186-4F7AB673B35B}"/>
              </a:ext>
            </a:extLst>
          </p:cNvPr>
          <p:cNvSpPr txBox="1"/>
          <p:nvPr/>
        </p:nvSpPr>
        <p:spPr>
          <a:xfrm>
            <a:off x="2661801" y="4859505"/>
            <a:ext cx="7259070" cy="42404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r>
              <a:rPr lang="en-US" sz="2400" dirty="0"/>
              <a:t>Output: </a:t>
            </a:r>
            <a:r>
              <a:rPr lang="en-US" sz="2400" dirty="0" smtClean="0"/>
              <a:t>[‘33-555-123-5678</a:t>
            </a:r>
            <a:r>
              <a:rPr lang="en-US" sz="2400" dirty="0"/>
              <a:t>']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7597B3-41B2-9C4E-836D-9D338AB5B12F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01C0082-3477-6041-9332-BC5F59E21EAE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36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29</a:t>
            </a:fld>
            <a:endParaRPr dirty="0"/>
          </a:p>
        </p:txBody>
      </p:sp>
      <p:sp>
        <p:nvSpPr>
          <p:cNvPr id="13" name="text = “Code didn't work, no idea why…”…">
            <a:extLst>
              <a:ext uri="{FF2B5EF4-FFF2-40B4-BE49-F238E27FC236}">
                <a16:creationId xmlns:a16="http://schemas.microsoft.com/office/drawing/2014/main" xmlns="" id="{C2BD663B-24EE-B045-8CD5-3EF313902B8C}"/>
              </a:ext>
            </a:extLst>
          </p:cNvPr>
          <p:cNvSpPr txBox="1"/>
          <p:nvPr/>
        </p:nvSpPr>
        <p:spPr>
          <a:xfrm>
            <a:off x="1549516" y="1791602"/>
            <a:ext cx="9884601" cy="3097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093" tIns="27093" rIns="27093" bIns="27093" anchor="ctr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sz="2800" b="1" dirty="0">
                <a:solidFill>
                  <a:srgbClr val="FF0000"/>
                </a:solidFill>
              </a:rPr>
              <a:t>\w   </a:t>
            </a:r>
            <a:r>
              <a:rPr lang="en-US" sz="2800" dirty="0"/>
              <a:t>Any alphanumeric character and underscore, equivalent to [a-zA-Z0-9_]</a:t>
            </a:r>
          </a:p>
          <a:p>
            <a:pPr marL="457200" indent="-4572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sz="2800" b="1" dirty="0">
                <a:solidFill>
                  <a:srgbClr val="FF0000"/>
                </a:solidFill>
              </a:rPr>
              <a:t>\s    </a:t>
            </a:r>
            <a:r>
              <a:rPr lang="en-US" sz="2800" dirty="0"/>
              <a:t>Matches any whitespace (spaces, tabs, line breaks)</a:t>
            </a:r>
          </a:p>
          <a:p>
            <a:pPr marL="457200" indent="-4572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3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sz="2800" b="1" dirty="0">
                <a:solidFill>
                  <a:srgbClr val="FF0000"/>
                </a:solidFill>
              </a:rPr>
              <a:t>\d   </a:t>
            </a:r>
            <a:r>
              <a:rPr lang="en-US" sz="2800" dirty="0"/>
              <a:t>Matches any digit character, equivalent to [0-9]</a:t>
            </a:r>
          </a:p>
        </p:txBody>
      </p:sp>
      <p:sp>
        <p:nvSpPr>
          <p:cNvPr id="7" name="Specific Characters">
            <a:extLst>
              <a:ext uri="{FF2B5EF4-FFF2-40B4-BE49-F238E27FC236}">
                <a16:creationId xmlns:a16="http://schemas.microsoft.com/office/drawing/2014/main" xmlns="" id="{43DBD2AF-D012-524F-82F5-C6EF107322EF}"/>
              </a:ext>
            </a:extLst>
          </p:cNvPr>
          <p:cNvSpPr txBox="1"/>
          <p:nvPr/>
        </p:nvSpPr>
        <p:spPr>
          <a:xfrm>
            <a:off x="1436638" y="962370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lang="en-US" sz="2800" dirty="0" err="1"/>
              <a:t>RegEx</a:t>
            </a:r>
            <a:r>
              <a:rPr lang="en-US" sz="2800" dirty="0"/>
              <a:t> Syntax</a:t>
            </a:r>
            <a:endParaRPr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FF82DD-DB61-D94E-BCDE-04E4053D4072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80446B-B7F9-B34E-813D-8FA9FF6F2CE4}"/>
              </a:ext>
            </a:extLst>
          </p:cNvPr>
          <p:cNvSpPr/>
          <p:nvPr/>
        </p:nvSpPr>
        <p:spPr>
          <a:xfrm>
            <a:off x="1549516" y="66804"/>
            <a:ext cx="9169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Regular Expressions</a:t>
            </a:r>
            <a:endParaRPr lang="en-US" sz="24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1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Regular 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3733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Regular expressions are a powerful string manipulation tool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 modern languages have similar library packages for regular expressions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Use regular expressions to: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Search a string (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search </a:t>
            </a:r>
            <a:r>
              <a:rPr lang="en-US" altLang="en-US" sz="2800">
                <a:ea typeface="ＭＳ Ｐゴシック" panose="020B0600070205080204" pitchFamily="34" charset="-128"/>
              </a:rPr>
              <a:t>and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match)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Replace parts of a string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(sub)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Break strings into smaller pieces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(split)</a:t>
            </a:r>
          </a:p>
        </p:txBody>
      </p:sp>
    </p:spTree>
    <p:extLst>
      <p:ext uri="{BB962C8B-B14F-4D97-AF65-F5344CB8AC3E}">
        <p14:creationId xmlns:p14="http://schemas.microsoft.com/office/powerpoint/2010/main" val="23923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30</a:t>
            </a:fld>
            <a:endParaRPr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xmlns="" id="{CEBD343B-654E-1A4F-9B70-252F74A2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5912" y="654728"/>
            <a:ext cx="5727621" cy="62032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pecific Characters">
            <a:extLst>
              <a:ext uri="{FF2B5EF4-FFF2-40B4-BE49-F238E27FC236}">
                <a16:creationId xmlns:a16="http://schemas.microsoft.com/office/drawing/2014/main" xmlns="" id="{F6B39178-57D6-4245-9302-E7489181BA24}"/>
              </a:ext>
            </a:extLst>
          </p:cNvPr>
          <p:cNvSpPr txBox="1"/>
          <p:nvPr/>
        </p:nvSpPr>
        <p:spPr>
          <a:xfrm>
            <a:off x="1360438" y="121249"/>
            <a:ext cx="970939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0">
                <a:solidFill>
                  <a:srgbClr val="807B6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ctr"/>
            <a:r>
              <a:rPr lang="en-US" sz="2800" dirty="0" err="1"/>
              <a:t>RegEx</a:t>
            </a:r>
            <a:r>
              <a:rPr lang="en-US" sz="2800" dirty="0"/>
              <a:t> Syntax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08056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471013" y="6492577"/>
            <a:ext cx="505087" cy="1749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1273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31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E030062-2149-BB46-AB5F-FE35BB30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3" y="0"/>
            <a:ext cx="11368212" cy="6425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45CDEA-B265-A74D-A3C0-73686E45D4B4}"/>
              </a:ext>
            </a:extLst>
          </p:cNvPr>
          <p:cNvSpPr/>
          <p:nvPr/>
        </p:nvSpPr>
        <p:spPr>
          <a:xfrm>
            <a:off x="4495523" y="6475623"/>
            <a:ext cx="2007153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pythex.org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15436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458200" cy="11430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Python’s Regular Expression Syntax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49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Most characters match themselves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The regular expression “test” matches the string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‘test’</a:t>
            </a:r>
            <a:r>
              <a:rPr lang="en-US" altLang="en-US" sz="2800">
                <a:ea typeface="ＭＳ Ｐゴシック" panose="020B0600070205080204" pitchFamily="34" charset="-128"/>
              </a:rPr>
              <a:t>, and only that string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[x] matches any </a:t>
            </a:r>
            <a:r>
              <a:rPr lang="en-US" altLang="en-US" i="1">
                <a:ea typeface="ＭＳ Ｐゴシック" panose="020B0600070205080204" pitchFamily="34" charset="-128"/>
              </a:rPr>
              <a:t>one</a:t>
            </a:r>
            <a:r>
              <a:rPr lang="en-US" altLang="en-US">
                <a:ea typeface="ＭＳ Ｐゴシック" panose="020B0600070205080204" pitchFamily="34" charset="-128"/>
              </a:rPr>
              <a:t> of a list of characters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“[abc]” matches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‘a’,‘b’,</a:t>
            </a:r>
            <a:r>
              <a:rPr lang="en-US" altLang="en-US" sz="2800">
                <a:ea typeface="ＭＳ Ｐゴシック" panose="020B0600070205080204" pitchFamily="34" charset="-128"/>
              </a:rPr>
              <a:t>or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‘c’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[^x] matches any </a:t>
            </a:r>
            <a:r>
              <a:rPr lang="en-US" altLang="en-US" i="1">
                <a:ea typeface="ＭＳ Ｐゴシック" panose="020B0600070205080204" pitchFamily="34" charset="-128"/>
              </a:rPr>
              <a:t>one</a:t>
            </a:r>
            <a:r>
              <a:rPr lang="en-US" altLang="en-US">
                <a:ea typeface="ＭＳ Ｐゴシック" panose="020B0600070205080204" pitchFamily="34" charset="-128"/>
              </a:rPr>
              <a:t> character that is not included in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“[^abc]” matches any single character </a:t>
            </a:r>
            <a:r>
              <a:rPr lang="en-US" altLang="en-US" sz="2800" i="1">
                <a:ea typeface="ＭＳ Ｐゴシック" panose="020B0600070205080204" pitchFamily="34" charset="-128"/>
              </a:rPr>
              <a:t>except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‘a’,’b’,</a:t>
            </a:r>
            <a:r>
              <a:rPr lang="en-US" altLang="en-US" sz="2800">
                <a:ea typeface="ＭＳ Ｐゴシック" panose="020B0600070205080204" pitchFamily="34" charset="-128"/>
              </a:rPr>
              <a:t>or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‘c’</a:t>
            </a:r>
          </a:p>
        </p:txBody>
      </p:sp>
    </p:spTree>
    <p:extLst>
      <p:ext uri="{BB962C8B-B14F-4D97-AF65-F5344CB8AC3E}">
        <p14:creationId xmlns:p14="http://schemas.microsoft.com/office/powerpoint/2010/main" val="32713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9144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Python’s Regular Expression Syntax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3810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“.” matches any single character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Parentheses can be used for grouping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“(abc)+” matches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’abc’, ‘abcabc’, ‘abcabcabc’, </a:t>
            </a:r>
            <a:r>
              <a:rPr lang="en-US" altLang="en-US" sz="2800">
                <a:ea typeface="ＭＳ Ｐゴシック" panose="020B0600070205080204" pitchFamily="34" charset="-128"/>
              </a:rPr>
              <a:t>etc.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x|y </a:t>
            </a:r>
            <a:r>
              <a:rPr lang="en-US" altLang="en-US">
                <a:ea typeface="ＭＳ Ｐゴシック" panose="020B0600070205080204" pitchFamily="34" charset="-128"/>
              </a:rPr>
              <a:t>matches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 or </a:t>
            </a:r>
            <a:r>
              <a:rPr lang="en-US" altLang="en-US" i="1">
                <a:ea typeface="ＭＳ Ｐゴシック" panose="020B0600070205080204" pitchFamily="34" charset="-128"/>
              </a:rPr>
              <a:t>y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“this|that” matches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‘this’ and ‘that’, </a:t>
            </a:r>
            <a:r>
              <a:rPr lang="en-US" altLang="en-US" sz="2800">
                <a:ea typeface="ＭＳ Ｐゴシック" panose="020B0600070205080204" pitchFamily="34" charset="-128"/>
              </a:rPr>
              <a:t>but not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‘thisthat’.</a:t>
            </a:r>
            <a:endParaRPr lang="en-US" altLang="en-US" sz="2800" i="1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9144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Python’sRegular Expression Syntax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* matches zero or more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’s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“a*” matches 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’’</a:t>
            </a:r>
            <a:r>
              <a:rPr lang="en-US" altLang="en-US" sz="2800">
                <a:ea typeface="ＭＳ Ｐゴシック" panose="020B0600070205080204" pitchFamily="34" charset="-128"/>
              </a:rPr>
              <a:t>,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’a’</a:t>
            </a:r>
            <a:r>
              <a:rPr lang="en-US" altLang="en-US" sz="2800">
                <a:ea typeface="ＭＳ Ｐゴシック" panose="020B0600070205080204" pitchFamily="34" charset="-128"/>
              </a:rPr>
              <a:t>,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’aa’</a:t>
            </a:r>
            <a:r>
              <a:rPr lang="en-US" altLang="en-US" sz="2800">
                <a:ea typeface="ＭＳ Ｐゴシック" panose="020B0600070205080204" pitchFamily="34" charset="-128"/>
              </a:rPr>
              <a:t>,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etc.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+ matches one or more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’s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“a+” matches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’a’</a:t>
            </a:r>
            <a:r>
              <a:rPr lang="en-US" altLang="en-US" sz="2800">
                <a:ea typeface="ＭＳ Ｐゴシック" panose="020B0600070205080204" pitchFamily="34" charset="-128"/>
              </a:rPr>
              <a:t>,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’aa’</a:t>
            </a:r>
            <a:r>
              <a:rPr lang="en-US" altLang="en-US" sz="2800">
                <a:ea typeface="ＭＳ Ｐゴシック" panose="020B0600070205080204" pitchFamily="34" charset="-128"/>
              </a:rPr>
              <a:t>,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’aaa’</a:t>
            </a:r>
            <a:r>
              <a:rPr lang="en-US" altLang="en-US" sz="2800">
                <a:ea typeface="ＭＳ Ｐゴシック" panose="020B0600070205080204" pitchFamily="34" charset="-128"/>
              </a:rPr>
              <a:t>, etc.</a:t>
            </a:r>
          </a:p>
          <a:p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? matches zero or one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’s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“a?” matches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’’</a:t>
            </a:r>
            <a:r>
              <a:rPr lang="en-US" altLang="en-US" sz="2800">
                <a:ea typeface="ＭＳ Ｐゴシック" panose="020B0600070205080204" pitchFamily="34" charset="-128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’a’</a:t>
            </a:r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x{m, n} </a:t>
            </a:r>
            <a:r>
              <a:rPr lang="en-US" altLang="en-US">
                <a:ea typeface="ＭＳ Ｐゴシック" panose="020B0600070205080204" pitchFamily="34" charset="-128"/>
              </a:rPr>
              <a:t>matches </a:t>
            </a:r>
            <a:r>
              <a:rPr lang="en-US" altLang="en-US" i="1">
                <a:ea typeface="ＭＳ Ｐゴシック" panose="020B0600070205080204" pitchFamily="34" charset="-128"/>
              </a:rPr>
              <a:t>i x</a:t>
            </a:r>
            <a:r>
              <a:rPr lang="en-US" altLang="en-US">
                <a:ea typeface="ＭＳ Ｐゴシック" panose="020B0600070205080204" pitchFamily="34" charset="-128"/>
              </a:rPr>
              <a:t>‘s, where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 i="1" u="sng">
                <a:ea typeface="ＭＳ Ｐゴシック" panose="020B0600070205080204" pitchFamily="34" charset="-128"/>
              </a:rPr>
              <a:t>&lt;</a:t>
            </a:r>
            <a:r>
              <a:rPr lang="en-US" altLang="en-US" i="1">
                <a:ea typeface="ＭＳ Ｐゴシック" panose="020B0600070205080204" pitchFamily="34" charset="-128"/>
              </a:rPr>
              <a:t>i</a:t>
            </a:r>
            <a:r>
              <a:rPr lang="en-US" altLang="en-US" i="1" u="sng">
                <a:ea typeface="ＭＳ Ｐゴシック" panose="020B0600070205080204" pitchFamily="34" charset="-128"/>
              </a:rPr>
              <a:t>&lt;</a:t>
            </a:r>
            <a:r>
              <a:rPr lang="en-US" altLang="en-US" i="1">
                <a:ea typeface="ＭＳ Ｐゴシック" panose="020B0600070205080204" pitchFamily="34" charset="-128"/>
              </a:rPr>
              <a:t> n</a:t>
            </a:r>
          </a:p>
          <a:p>
            <a:pPr lvl="1" indent="0"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“a{2,3}” matches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’aa’ </a:t>
            </a:r>
            <a:r>
              <a:rPr lang="en-US" altLang="en-US" sz="2800">
                <a:ea typeface="ＭＳ Ｐゴシック" panose="020B0600070205080204" pitchFamily="34" charset="-128"/>
              </a:rPr>
              <a:t>or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’aaa’</a:t>
            </a:r>
            <a:endParaRPr lang="en-US" altLang="en-US" sz="2800" i="1" u="sng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0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Regular Expression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“\d” matches any digit; “\D” any non-digit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“\s” matches any whitespace character; “\S” any non-whitespace character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“\w” matches any alphanumeric character; “\W” any non-alphanumeric character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“^” matches the beginning of the string; “$” the end of the string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“\b” matches a word boundary; “\B” matches a character that is not a word boundary</a:t>
            </a:r>
          </a:p>
        </p:txBody>
      </p:sp>
    </p:spTree>
    <p:extLst>
      <p:ext uri="{BB962C8B-B14F-4D97-AF65-F5344CB8AC3E}">
        <p14:creationId xmlns:p14="http://schemas.microsoft.com/office/powerpoint/2010/main" val="37711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Search and Match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two basic functions are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re.search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re.match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Search looks for a pattern anywhere in a string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Match looks for a match staring at the beginning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Both return </a:t>
            </a:r>
            <a:r>
              <a:rPr lang="en-US" altLang="en-US" i="1" dirty="0">
                <a:ea typeface="ＭＳ Ｐゴシック" panose="020B0600070205080204" pitchFamily="34" charset="-128"/>
              </a:rPr>
              <a:t>None</a:t>
            </a:r>
            <a:r>
              <a:rPr lang="en-US" altLang="en-US" dirty="0">
                <a:ea typeface="ＭＳ Ｐゴシック" panose="020B0600070205080204" pitchFamily="34" charset="-128"/>
              </a:rPr>
              <a:t> (logical false) if the pattern isn’t found and a “match object” instance if it is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import re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pat = "a*b”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re.search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(pat,"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fooaaabcde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&lt;_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sre.SRE_Match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 object at 0x809c0&gt;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re.match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(pat,"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fooaaabcde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6731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Q: What’s a match object?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8153400" cy="5334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an instance of the match class with the details of the match result</a:t>
            </a:r>
          </a:p>
          <a:p>
            <a:pPr lvl="1">
              <a:buFontTx/>
              <a:buNone/>
            </a:pPr>
            <a:endParaRPr lang="en-US" altLang="en-US" sz="1200" dirty="0">
              <a:latin typeface="Courier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r1 = 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re.search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("a*b","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fooaaabcde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r1.group()  # group returns string matched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'</a:t>
            </a:r>
            <a:r>
              <a:rPr lang="en-US" altLang="en-US" dirty="0" err="1" smtClean="0">
                <a:latin typeface="Courier" charset="0"/>
                <a:ea typeface="ＭＳ Ｐゴシック" panose="020B0600070205080204" pitchFamily="34" charset="-128"/>
              </a:rPr>
              <a:t>aaab</a:t>
            </a: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'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r1.start()  # index of the match start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3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r1.end()    # index of the match end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7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&gt;&gt;&gt; r1.span()   # tuple of (start, end)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urier" charset="0"/>
                <a:ea typeface="ＭＳ Ｐゴシック" panose="020B0600070205080204" pitchFamily="34" charset="-128"/>
              </a:rPr>
              <a:t>(3, 7)</a:t>
            </a:r>
          </a:p>
          <a:p>
            <a:pPr lvl="1">
              <a:buFontTx/>
              <a:buNone/>
            </a:pPr>
            <a:endParaRPr lang="en-US" altLang="en-US" dirty="0" smtClean="0">
              <a:latin typeface="Courier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</TotalTime>
  <Words>1246</Words>
  <Application>Microsoft Office PowerPoint</Application>
  <PresentationFormat>Widescreen</PresentationFormat>
  <Paragraphs>190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ＭＳ Ｐゴシック</vt:lpstr>
      <vt:lpstr>Arial</vt:lpstr>
      <vt:lpstr>Avenir Book</vt:lpstr>
      <vt:lpstr>Avenir Heavy</vt:lpstr>
      <vt:lpstr>Avenir Medium</vt:lpstr>
      <vt:lpstr>Avenir Roman</vt:lpstr>
      <vt:lpstr>Calibri</vt:lpstr>
      <vt:lpstr>Calibri Light</vt:lpstr>
      <vt:lpstr>Courier</vt:lpstr>
      <vt:lpstr>Courier New</vt:lpstr>
      <vt:lpstr>Helvetica Light</vt:lpstr>
      <vt:lpstr>Helvetica Neue Medium</vt:lpstr>
      <vt:lpstr>Symbol</vt:lpstr>
      <vt:lpstr>Times New Roman</vt:lpstr>
      <vt:lpstr>Office Theme</vt:lpstr>
      <vt:lpstr>Lecture 3: Data</vt:lpstr>
      <vt:lpstr>Python regular expressions </vt:lpstr>
      <vt:lpstr>Regular Expressions</vt:lpstr>
      <vt:lpstr>Python’s Regular Expression Syntax</vt:lpstr>
      <vt:lpstr>Python’s Regular Expression Syntax</vt:lpstr>
      <vt:lpstr>Python’sRegular Expression Syntax</vt:lpstr>
      <vt:lpstr>Regular Expression Syntax</vt:lpstr>
      <vt:lpstr>Search and Match</vt:lpstr>
      <vt:lpstr>Q: What’s a match object?</vt:lpstr>
      <vt:lpstr>What got matched?</vt:lpstr>
      <vt:lpstr>What got matched?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lenovo</cp:lastModifiedBy>
  <cp:revision>380</cp:revision>
  <cp:lastPrinted>2020-09-04T18:43:28Z</cp:lastPrinted>
  <dcterms:created xsi:type="dcterms:W3CDTF">2020-02-22T17:06:58Z</dcterms:created>
  <dcterms:modified xsi:type="dcterms:W3CDTF">2023-10-01T18:22:18Z</dcterms:modified>
</cp:coreProperties>
</file>