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452" r:id="rId3"/>
    <p:sldId id="455" r:id="rId4"/>
    <p:sldId id="544" r:id="rId5"/>
    <p:sldId id="547" r:id="rId6"/>
    <p:sldId id="548" r:id="rId7"/>
    <p:sldId id="549" r:id="rId8"/>
    <p:sldId id="561" r:id="rId9"/>
    <p:sldId id="550" r:id="rId10"/>
    <p:sldId id="562" r:id="rId11"/>
    <p:sldId id="545" r:id="rId12"/>
    <p:sldId id="551" r:id="rId13"/>
    <p:sldId id="554" r:id="rId14"/>
    <p:sldId id="556" r:id="rId15"/>
    <p:sldId id="557" r:id="rId16"/>
    <p:sldId id="558" r:id="rId17"/>
    <p:sldId id="559" r:id="rId18"/>
    <p:sldId id="560" r:id="rId19"/>
    <p:sldId id="552" r:id="rId20"/>
    <p:sldId id="553" r:id="rId21"/>
    <p:sldId id="357" r:id="rId22"/>
    <p:sldId id="362" r:id="rId23"/>
    <p:sldId id="364" r:id="rId24"/>
    <p:sldId id="568" r:id="rId25"/>
    <p:sldId id="564" r:id="rId26"/>
    <p:sldId id="565" r:id="rId27"/>
    <p:sldId id="566" r:id="rId28"/>
    <p:sldId id="368" r:id="rId29"/>
    <p:sldId id="369" r:id="rId30"/>
    <p:sldId id="370" r:id="rId31"/>
    <p:sldId id="358" r:id="rId32"/>
    <p:sldId id="359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C4"/>
    <a:srgbClr val="70306F"/>
    <a:srgbClr val="F885AD"/>
    <a:srgbClr val="B930A0"/>
    <a:srgbClr val="54A218"/>
    <a:srgbClr val="00A39A"/>
    <a:srgbClr val="FF9799"/>
    <a:srgbClr val="F89290"/>
    <a:srgbClr val="F6A5A7"/>
    <a:srgbClr val="FFD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1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7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9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1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4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4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6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1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3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0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9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4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8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3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3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5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ummy.com/software/BeautifulS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intro_tutorials/01_table_oriented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robots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4" y="1335024"/>
            <a:ext cx="6952096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 smtClean="0">
                <a:latin typeface="Avenir Medium" panose="02000503020000020003" pitchFamily="2" charset="0"/>
              </a:rPr>
              <a:t>Data </a:t>
            </a:r>
            <a:r>
              <a:rPr lang="en-US" sz="4000" dirty="0">
                <a:latin typeface="Avenir Medium" panose="02000503020000020003" pitchFamily="2" charset="0"/>
              </a:rPr>
              <a:t>II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  <a:p>
            <a:pPr algn="l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  <a:p>
            <a:pPr algn="l"/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				Acknowledgments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: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4574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Medium" panose="02000503020000020003" pitchFamily="2" charset="0"/>
              </a:rPr>
              <a:t>How to get it, methods to parse it, and ways to explore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868381" y="1094169"/>
            <a:ext cx="10172999" cy="45445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&lt;html&gt;, </a:t>
            </a:r>
            <a:r>
              <a:rPr lang="en-US" sz="2200" dirty="0">
                <a:latin typeface="Avenir Roman" panose="02000503020000020003" pitchFamily="2" charset="0"/>
              </a:rPr>
              <a:t>indicates the start of an html page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&lt;body&gt;, </a:t>
            </a:r>
            <a:r>
              <a:rPr lang="en-US" sz="2200" dirty="0">
                <a:latin typeface="Avenir Roman" panose="02000503020000020003" pitchFamily="2" charset="0"/>
              </a:rPr>
              <a:t>contains the items on the actual webpage</a:t>
            </a:r>
            <a:br>
              <a:rPr lang="en-US" sz="2200" dirty="0">
                <a:latin typeface="Avenir Roman" panose="02000503020000020003" pitchFamily="2" charset="0"/>
              </a:rPr>
            </a:br>
            <a:r>
              <a:rPr lang="en-US" sz="2200" dirty="0">
                <a:latin typeface="Avenir Roman" panose="02000503020000020003" pitchFamily="2" charset="0"/>
              </a:rPr>
              <a:t>	(text, links, images, </a:t>
            </a:r>
            <a:r>
              <a:rPr lang="en-US" sz="2200" dirty="0" err="1">
                <a:latin typeface="Avenir Roman" panose="02000503020000020003" pitchFamily="2" charset="0"/>
              </a:rPr>
              <a:t>etc</a:t>
            </a:r>
            <a:r>
              <a:rPr lang="en-US" sz="2200" dirty="0">
                <a:latin typeface="Avenir Roman" panose="02000503020000020003" pitchFamily="2" charset="0"/>
              </a:rPr>
              <a:t>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&lt;p&gt;, </a:t>
            </a:r>
            <a:r>
              <a:rPr lang="en-US" sz="2200" dirty="0">
                <a:latin typeface="Avenir Roman" panose="02000503020000020003" pitchFamily="2" charset="0"/>
              </a:rPr>
              <a:t>the paragraph tag. Can contain text and links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&lt;a&gt;, </a:t>
            </a:r>
            <a:r>
              <a:rPr lang="en-US" sz="2200" dirty="0">
                <a:latin typeface="Avenir Roman" panose="02000503020000020003" pitchFamily="2" charset="0"/>
              </a:rPr>
              <a:t>the link tag. Contains a link </a:t>
            </a:r>
            <a:r>
              <a:rPr lang="en-US" sz="2200" dirty="0" err="1">
                <a:latin typeface="Avenir Roman" panose="02000503020000020003" pitchFamily="2" charset="0"/>
              </a:rPr>
              <a:t>url</a:t>
            </a:r>
            <a:r>
              <a:rPr lang="en-US" sz="2200" dirty="0">
                <a:latin typeface="Avenir Roman" panose="02000503020000020003" pitchFamily="2" charset="0"/>
              </a:rPr>
              <a:t>, and possibly a description of the link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&lt;input&gt;, </a:t>
            </a:r>
            <a:r>
              <a:rPr lang="en-US" sz="2200" dirty="0">
                <a:latin typeface="Avenir Roman" panose="02000503020000020003" pitchFamily="2" charset="0"/>
              </a:rPr>
              <a:t>a form input tag. Used for text boxes, and other user input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&lt;form&gt;, </a:t>
            </a:r>
            <a:r>
              <a:rPr lang="en-US" sz="2200" dirty="0">
                <a:latin typeface="Avenir Roman" panose="02000503020000020003" pitchFamily="2" charset="0"/>
              </a:rPr>
              <a:t>a form start tag, to indicate the start of a form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img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&gt;, </a:t>
            </a:r>
            <a:r>
              <a:rPr lang="en-US" sz="2200" dirty="0">
                <a:latin typeface="Avenir Roman" panose="02000503020000020003" pitchFamily="2" charset="0"/>
              </a:rPr>
              <a:t>an image tag containing the link to an image</a:t>
            </a:r>
          </a:p>
        </p:txBody>
      </p:sp>
    </p:spTree>
    <p:extLst>
      <p:ext uri="{BB962C8B-B14F-4D97-AF65-F5344CB8AC3E}">
        <p14:creationId xmlns:p14="http://schemas.microsoft.com/office/powerpoint/2010/main" val="339143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2485544" y="2418532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BB0052C-3F44-5E48-BE36-234EA34109D3}"/>
              </a:ext>
            </a:extLst>
          </p:cNvPr>
          <p:cNvSpPr/>
          <p:nvPr/>
        </p:nvSpPr>
        <p:spPr>
          <a:xfrm>
            <a:off x="2305521" y="4479419"/>
            <a:ext cx="212932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531023" y="943066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How to Web scrape: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1.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914389" lvl="1" indent="-457189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(e.g., find all the text or all the links on a page)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the webpage.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Documentation: </a:t>
            </a:r>
            <a:r>
              <a:rPr lang="en-US" sz="2400" dirty="0">
                <a:latin typeface="Avenir Roman" panose="02000503020000020003" pitchFamily="2" charset="0"/>
                <a:hlinkClick r:id="rId3"/>
              </a:rPr>
              <a:t>http://crummy.com/software/BeautifulSoup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="" xmlns:a16="http://schemas.microsoft.com/office/drawing/2014/main" id="{0F81B9A4-8594-DC45-88AD-2DA728FC7061}"/>
              </a:ext>
            </a:extLst>
          </p:cNvPr>
          <p:cNvSpPr/>
          <p:nvPr/>
        </p:nvSpPr>
        <p:spPr>
          <a:xfrm>
            <a:off x="2513216" y="5031871"/>
            <a:ext cx="7372280" cy="1319139"/>
          </a:xfrm>
          <a:custGeom>
            <a:avLst/>
            <a:gdLst>
              <a:gd name="connsiteX0" fmla="*/ 267660 w 7354260"/>
              <a:gd name="connsiteY0" fmla="*/ 457200 h 1816100"/>
              <a:gd name="connsiteX1" fmla="*/ 343860 w 7354260"/>
              <a:gd name="connsiteY1" fmla="*/ 317500 h 1816100"/>
              <a:gd name="connsiteX2" fmla="*/ 420060 w 7354260"/>
              <a:gd name="connsiteY2" fmla="*/ 241300 h 1816100"/>
              <a:gd name="connsiteX3" fmla="*/ 458160 w 7354260"/>
              <a:gd name="connsiteY3" fmla="*/ 203200 h 1816100"/>
              <a:gd name="connsiteX4" fmla="*/ 585160 w 7354260"/>
              <a:gd name="connsiteY4" fmla="*/ 266700 h 1816100"/>
              <a:gd name="connsiteX5" fmla="*/ 623260 w 7354260"/>
              <a:gd name="connsiteY5" fmla="*/ 292100 h 1816100"/>
              <a:gd name="connsiteX6" fmla="*/ 661360 w 7354260"/>
              <a:gd name="connsiteY6" fmla="*/ 317500 h 1816100"/>
              <a:gd name="connsiteX7" fmla="*/ 737560 w 7354260"/>
              <a:gd name="connsiteY7" fmla="*/ 342900 h 1816100"/>
              <a:gd name="connsiteX8" fmla="*/ 801060 w 7354260"/>
              <a:gd name="connsiteY8" fmla="*/ 330200 h 1816100"/>
              <a:gd name="connsiteX9" fmla="*/ 877260 w 7354260"/>
              <a:gd name="connsiteY9" fmla="*/ 279400 h 1816100"/>
              <a:gd name="connsiteX10" fmla="*/ 953460 w 7354260"/>
              <a:gd name="connsiteY10" fmla="*/ 228600 h 1816100"/>
              <a:gd name="connsiteX11" fmla="*/ 991560 w 7354260"/>
              <a:gd name="connsiteY11" fmla="*/ 203200 h 1816100"/>
              <a:gd name="connsiteX12" fmla="*/ 1042360 w 7354260"/>
              <a:gd name="connsiteY12" fmla="*/ 177800 h 1816100"/>
              <a:gd name="connsiteX13" fmla="*/ 1080460 w 7354260"/>
              <a:gd name="connsiteY13" fmla="*/ 152400 h 1816100"/>
              <a:gd name="connsiteX14" fmla="*/ 1156660 w 7354260"/>
              <a:gd name="connsiteY14" fmla="*/ 127000 h 1816100"/>
              <a:gd name="connsiteX15" fmla="*/ 1347160 w 7354260"/>
              <a:gd name="connsiteY15" fmla="*/ 165100 h 1816100"/>
              <a:gd name="connsiteX16" fmla="*/ 1423360 w 7354260"/>
              <a:gd name="connsiteY16" fmla="*/ 215900 h 1816100"/>
              <a:gd name="connsiteX17" fmla="*/ 1461460 w 7354260"/>
              <a:gd name="connsiteY17" fmla="*/ 241300 h 1816100"/>
              <a:gd name="connsiteX18" fmla="*/ 1537660 w 7354260"/>
              <a:gd name="connsiteY18" fmla="*/ 304800 h 1816100"/>
              <a:gd name="connsiteX19" fmla="*/ 1664660 w 7354260"/>
              <a:gd name="connsiteY19" fmla="*/ 215900 h 1816100"/>
              <a:gd name="connsiteX20" fmla="*/ 1778960 w 7354260"/>
              <a:gd name="connsiteY20" fmla="*/ 139700 h 1816100"/>
              <a:gd name="connsiteX21" fmla="*/ 1817060 w 7354260"/>
              <a:gd name="connsiteY21" fmla="*/ 114300 h 1816100"/>
              <a:gd name="connsiteX22" fmla="*/ 1893260 w 7354260"/>
              <a:gd name="connsiteY22" fmla="*/ 76200 h 1816100"/>
              <a:gd name="connsiteX23" fmla="*/ 1969460 w 7354260"/>
              <a:gd name="connsiteY23" fmla="*/ 127000 h 1816100"/>
              <a:gd name="connsiteX24" fmla="*/ 1994860 w 7354260"/>
              <a:gd name="connsiteY24" fmla="*/ 165100 h 1816100"/>
              <a:gd name="connsiteX25" fmla="*/ 2071060 w 7354260"/>
              <a:gd name="connsiteY25" fmla="*/ 190500 h 1816100"/>
              <a:gd name="connsiteX26" fmla="*/ 2109160 w 7354260"/>
              <a:gd name="connsiteY26" fmla="*/ 215900 h 1816100"/>
              <a:gd name="connsiteX27" fmla="*/ 2223460 w 7354260"/>
              <a:gd name="connsiteY27" fmla="*/ 241300 h 1816100"/>
              <a:gd name="connsiteX28" fmla="*/ 2363160 w 7354260"/>
              <a:gd name="connsiteY28" fmla="*/ 228600 h 1816100"/>
              <a:gd name="connsiteX29" fmla="*/ 2490160 w 7354260"/>
              <a:gd name="connsiteY29" fmla="*/ 190500 h 1816100"/>
              <a:gd name="connsiteX30" fmla="*/ 2528260 w 7354260"/>
              <a:gd name="connsiteY30" fmla="*/ 177800 h 1816100"/>
              <a:gd name="connsiteX31" fmla="*/ 2566360 w 7354260"/>
              <a:gd name="connsiteY31" fmla="*/ 152400 h 1816100"/>
              <a:gd name="connsiteX32" fmla="*/ 2642560 w 7354260"/>
              <a:gd name="connsiteY32" fmla="*/ 127000 h 1816100"/>
              <a:gd name="connsiteX33" fmla="*/ 2680660 w 7354260"/>
              <a:gd name="connsiteY33" fmla="*/ 114300 h 1816100"/>
              <a:gd name="connsiteX34" fmla="*/ 2731460 w 7354260"/>
              <a:gd name="connsiteY34" fmla="*/ 88900 h 1816100"/>
              <a:gd name="connsiteX35" fmla="*/ 2820360 w 7354260"/>
              <a:gd name="connsiteY35" fmla="*/ 76200 h 1816100"/>
              <a:gd name="connsiteX36" fmla="*/ 2909260 w 7354260"/>
              <a:gd name="connsiteY36" fmla="*/ 101600 h 1816100"/>
              <a:gd name="connsiteX37" fmla="*/ 2934660 w 7354260"/>
              <a:gd name="connsiteY37" fmla="*/ 139700 h 1816100"/>
              <a:gd name="connsiteX38" fmla="*/ 2972760 w 7354260"/>
              <a:gd name="connsiteY38" fmla="*/ 177800 h 1816100"/>
              <a:gd name="connsiteX39" fmla="*/ 3010860 w 7354260"/>
              <a:gd name="connsiteY39" fmla="*/ 190500 h 1816100"/>
              <a:gd name="connsiteX40" fmla="*/ 3048960 w 7354260"/>
              <a:gd name="connsiteY40" fmla="*/ 215900 h 1816100"/>
              <a:gd name="connsiteX41" fmla="*/ 3163260 w 7354260"/>
              <a:gd name="connsiteY41" fmla="*/ 190500 h 1816100"/>
              <a:gd name="connsiteX42" fmla="*/ 3252160 w 7354260"/>
              <a:gd name="connsiteY42" fmla="*/ 165100 h 1816100"/>
              <a:gd name="connsiteX43" fmla="*/ 3290260 w 7354260"/>
              <a:gd name="connsiteY43" fmla="*/ 139700 h 1816100"/>
              <a:gd name="connsiteX44" fmla="*/ 3404560 w 7354260"/>
              <a:gd name="connsiteY44" fmla="*/ 101600 h 1816100"/>
              <a:gd name="connsiteX45" fmla="*/ 3442660 w 7354260"/>
              <a:gd name="connsiteY45" fmla="*/ 88900 h 1816100"/>
              <a:gd name="connsiteX46" fmla="*/ 3480760 w 7354260"/>
              <a:gd name="connsiteY46" fmla="*/ 63500 h 1816100"/>
              <a:gd name="connsiteX47" fmla="*/ 3531560 w 7354260"/>
              <a:gd name="connsiteY47" fmla="*/ 50800 h 1816100"/>
              <a:gd name="connsiteX48" fmla="*/ 3620460 w 7354260"/>
              <a:gd name="connsiteY48" fmla="*/ 25400 h 1816100"/>
              <a:gd name="connsiteX49" fmla="*/ 3785560 w 7354260"/>
              <a:gd name="connsiteY49" fmla="*/ 38100 h 1816100"/>
              <a:gd name="connsiteX50" fmla="*/ 3849060 w 7354260"/>
              <a:gd name="connsiteY50" fmla="*/ 101600 h 1816100"/>
              <a:gd name="connsiteX51" fmla="*/ 3887160 w 7354260"/>
              <a:gd name="connsiteY51" fmla="*/ 114300 h 1816100"/>
              <a:gd name="connsiteX52" fmla="*/ 3988760 w 7354260"/>
              <a:gd name="connsiteY52" fmla="*/ 88900 h 1816100"/>
              <a:gd name="connsiteX53" fmla="*/ 4090360 w 7354260"/>
              <a:gd name="connsiteY53" fmla="*/ 63500 h 1816100"/>
              <a:gd name="connsiteX54" fmla="*/ 4242760 w 7354260"/>
              <a:gd name="connsiteY54" fmla="*/ 76200 h 1816100"/>
              <a:gd name="connsiteX55" fmla="*/ 4280860 w 7354260"/>
              <a:gd name="connsiteY55" fmla="*/ 114300 h 1816100"/>
              <a:gd name="connsiteX56" fmla="*/ 4318960 w 7354260"/>
              <a:gd name="connsiteY56" fmla="*/ 139700 h 1816100"/>
              <a:gd name="connsiteX57" fmla="*/ 4357060 w 7354260"/>
              <a:gd name="connsiteY57" fmla="*/ 177800 h 1816100"/>
              <a:gd name="connsiteX58" fmla="*/ 4433260 w 7354260"/>
              <a:gd name="connsiteY58" fmla="*/ 203200 h 1816100"/>
              <a:gd name="connsiteX59" fmla="*/ 4534860 w 7354260"/>
              <a:gd name="connsiteY59" fmla="*/ 177800 h 1816100"/>
              <a:gd name="connsiteX60" fmla="*/ 4572960 w 7354260"/>
              <a:gd name="connsiteY60" fmla="*/ 139700 h 1816100"/>
              <a:gd name="connsiteX61" fmla="*/ 4687260 w 7354260"/>
              <a:gd name="connsiteY61" fmla="*/ 63500 h 1816100"/>
              <a:gd name="connsiteX62" fmla="*/ 4801560 w 7354260"/>
              <a:gd name="connsiteY62" fmla="*/ 12700 h 1816100"/>
              <a:gd name="connsiteX63" fmla="*/ 4839660 w 7354260"/>
              <a:gd name="connsiteY63" fmla="*/ 0 h 1816100"/>
              <a:gd name="connsiteX64" fmla="*/ 4903160 w 7354260"/>
              <a:gd name="connsiteY64" fmla="*/ 76200 h 1816100"/>
              <a:gd name="connsiteX65" fmla="*/ 4941260 w 7354260"/>
              <a:gd name="connsiteY65" fmla="*/ 114300 h 1816100"/>
              <a:gd name="connsiteX66" fmla="*/ 4966660 w 7354260"/>
              <a:gd name="connsiteY66" fmla="*/ 152400 h 1816100"/>
              <a:gd name="connsiteX67" fmla="*/ 5080960 w 7354260"/>
              <a:gd name="connsiteY67" fmla="*/ 177800 h 1816100"/>
              <a:gd name="connsiteX68" fmla="*/ 5373060 w 7354260"/>
              <a:gd name="connsiteY68" fmla="*/ 165100 h 1816100"/>
              <a:gd name="connsiteX69" fmla="*/ 5512760 w 7354260"/>
              <a:gd name="connsiteY69" fmla="*/ 127000 h 1816100"/>
              <a:gd name="connsiteX70" fmla="*/ 5550860 w 7354260"/>
              <a:gd name="connsiteY70" fmla="*/ 101600 h 1816100"/>
              <a:gd name="connsiteX71" fmla="*/ 5588960 w 7354260"/>
              <a:gd name="connsiteY71" fmla="*/ 88900 h 1816100"/>
              <a:gd name="connsiteX72" fmla="*/ 5665160 w 7354260"/>
              <a:gd name="connsiteY72" fmla="*/ 50800 h 1816100"/>
              <a:gd name="connsiteX73" fmla="*/ 5728660 w 7354260"/>
              <a:gd name="connsiteY73" fmla="*/ 63500 h 1816100"/>
              <a:gd name="connsiteX74" fmla="*/ 5766760 w 7354260"/>
              <a:gd name="connsiteY74" fmla="*/ 101600 h 1816100"/>
              <a:gd name="connsiteX75" fmla="*/ 5842960 w 7354260"/>
              <a:gd name="connsiteY75" fmla="*/ 152400 h 1816100"/>
              <a:gd name="connsiteX76" fmla="*/ 5881060 w 7354260"/>
              <a:gd name="connsiteY76" fmla="*/ 177800 h 1816100"/>
              <a:gd name="connsiteX77" fmla="*/ 6058860 w 7354260"/>
              <a:gd name="connsiteY77" fmla="*/ 165100 h 1816100"/>
              <a:gd name="connsiteX78" fmla="*/ 6147760 w 7354260"/>
              <a:gd name="connsiteY78" fmla="*/ 139700 h 1816100"/>
              <a:gd name="connsiteX79" fmla="*/ 6198560 w 7354260"/>
              <a:gd name="connsiteY79" fmla="*/ 114300 h 1816100"/>
              <a:gd name="connsiteX80" fmla="*/ 6249360 w 7354260"/>
              <a:gd name="connsiteY80" fmla="*/ 101600 h 1816100"/>
              <a:gd name="connsiteX81" fmla="*/ 6287460 w 7354260"/>
              <a:gd name="connsiteY81" fmla="*/ 88900 h 1816100"/>
              <a:gd name="connsiteX82" fmla="*/ 6452560 w 7354260"/>
              <a:gd name="connsiteY82" fmla="*/ 63500 h 1816100"/>
              <a:gd name="connsiteX83" fmla="*/ 6579560 w 7354260"/>
              <a:gd name="connsiteY83" fmla="*/ 50800 h 1816100"/>
              <a:gd name="connsiteX84" fmla="*/ 6744660 w 7354260"/>
              <a:gd name="connsiteY84" fmla="*/ 63500 h 1816100"/>
              <a:gd name="connsiteX85" fmla="*/ 6770060 w 7354260"/>
              <a:gd name="connsiteY85" fmla="*/ 101600 h 1816100"/>
              <a:gd name="connsiteX86" fmla="*/ 6782760 w 7354260"/>
              <a:gd name="connsiteY86" fmla="*/ 266700 h 1816100"/>
              <a:gd name="connsiteX87" fmla="*/ 6858960 w 7354260"/>
              <a:gd name="connsiteY87" fmla="*/ 279400 h 1816100"/>
              <a:gd name="connsiteX88" fmla="*/ 6960560 w 7354260"/>
              <a:gd name="connsiteY88" fmla="*/ 304800 h 1816100"/>
              <a:gd name="connsiteX89" fmla="*/ 7024060 w 7354260"/>
              <a:gd name="connsiteY89" fmla="*/ 317500 h 1816100"/>
              <a:gd name="connsiteX90" fmla="*/ 7100260 w 7354260"/>
              <a:gd name="connsiteY90" fmla="*/ 342900 h 1816100"/>
              <a:gd name="connsiteX91" fmla="*/ 7138360 w 7354260"/>
              <a:gd name="connsiteY91" fmla="*/ 355600 h 1816100"/>
              <a:gd name="connsiteX92" fmla="*/ 7112960 w 7354260"/>
              <a:gd name="connsiteY92" fmla="*/ 393700 h 1816100"/>
              <a:gd name="connsiteX93" fmla="*/ 7100260 w 7354260"/>
              <a:gd name="connsiteY93" fmla="*/ 495300 h 1816100"/>
              <a:gd name="connsiteX94" fmla="*/ 7176460 w 7354260"/>
              <a:gd name="connsiteY94" fmla="*/ 533400 h 1816100"/>
              <a:gd name="connsiteX95" fmla="*/ 7214560 w 7354260"/>
              <a:gd name="connsiteY95" fmla="*/ 558800 h 1816100"/>
              <a:gd name="connsiteX96" fmla="*/ 7252660 w 7354260"/>
              <a:gd name="connsiteY96" fmla="*/ 571500 h 1816100"/>
              <a:gd name="connsiteX97" fmla="*/ 7328860 w 7354260"/>
              <a:gd name="connsiteY97" fmla="*/ 622300 h 1816100"/>
              <a:gd name="connsiteX98" fmla="*/ 7265360 w 7354260"/>
              <a:gd name="connsiteY98" fmla="*/ 711200 h 1816100"/>
              <a:gd name="connsiteX99" fmla="*/ 7239960 w 7354260"/>
              <a:gd name="connsiteY99" fmla="*/ 787400 h 1816100"/>
              <a:gd name="connsiteX100" fmla="*/ 7265360 w 7354260"/>
              <a:gd name="connsiteY100" fmla="*/ 876300 h 1816100"/>
              <a:gd name="connsiteX101" fmla="*/ 7316160 w 7354260"/>
              <a:gd name="connsiteY101" fmla="*/ 952500 h 1816100"/>
              <a:gd name="connsiteX102" fmla="*/ 7341560 w 7354260"/>
              <a:gd name="connsiteY102" fmla="*/ 990600 h 1816100"/>
              <a:gd name="connsiteX103" fmla="*/ 7354260 w 7354260"/>
              <a:gd name="connsiteY103" fmla="*/ 1028700 h 1816100"/>
              <a:gd name="connsiteX104" fmla="*/ 7303460 w 7354260"/>
              <a:gd name="connsiteY104" fmla="*/ 1104900 h 1816100"/>
              <a:gd name="connsiteX105" fmla="*/ 7265360 w 7354260"/>
              <a:gd name="connsiteY105" fmla="*/ 1181100 h 1816100"/>
              <a:gd name="connsiteX106" fmla="*/ 7303460 w 7354260"/>
              <a:gd name="connsiteY106" fmla="*/ 1320800 h 1816100"/>
              <a:gd name="connsiteX107" fmla="*/ 7316160 w 7354260"/>
              <a:gd name="connsiteY107" fmla="*/ 1358900 h 1816100"/>
              <a:gd name="connsiteX108" fmla="*/ 7303460 w 7354260"/>
              <a:gd name="connsiteY108" fmla="*/ 1422400 h 1816100"/>
              <a:gd name="connsiteX109" fmla="*/ 7201860 w 7354260"/>
              <a:gd name="connsiteY109" fmla="*/ 1435100 h 1816100"/>
              <a:gd name="connsiteX110" fmla="*/ 7163760 w 7354260"/>
              <a:gd name="connsiteY110" fmla="*/ 1460500 h 1816100"/>
              <a:gd name="connsiteX111" fmla="*/ 7087560 w 7354260"/>
              <a:gd name="connsiteY111" fmla="*/ 1485900 h 1816100"/>
              <a:gd name="connsiteX112" fmla="*/ 6998660 w 7354260"/>
              <a:gd name="connsiteY112" fmla="*/ 1473200 h 1816100"/>
              <a:gd name="connsiteX113" fmla="*/ 6935160 w 7354260"/>
              <a:gd name="connsiteY113" fmla="*/ 1447800 h 1816100"/>
              <a:gd name="connsiteX114" fmla="*/ 6858960 w 7354260"/>
              <a:gd name="connsiteY114" fmla="*/ 1435100 h 1816100"/>
              <a:gd name="connsiteX115" fmla="*/ 6731960 w 7354260"/>
              <a:gd name="connsiteY115" fmla="*/ 1447800 h 1816100"/>
              <a:gd name="connsiteX116" fmla="*/ 6579560 w 7354260"/>
              <a:gd name="connsiteY116" fmla="*/ 1574800 h 1816100"/>
              <a:gd name="connsiteX117" fmla="*/ 6503360 w 7354260"/>
              <a:gd name="connsiteY117" fmla="*/ 1612900 h 1816100"/>
              <a:gd name="connsiteX118" fmla="*/ 6008060 w 7354260"/>
              <a:gd name="connsiteY118" fmla="*/ 1574800 h 1816100"/>
              <a:gd name="connsiteX119" fmla="*/ 5804860 w 7354260"/>
              <a:gd name="connsiteY119" fmla="*/ 1587500 h 1816100"/>
              <a:gd name="connsiteX120" fmla="*/ 5741360 w 7354260"/>
              <a:gd name="connsiteY120" fmla="*/ 1612900 h 1816100"/>
              <a:gd name="connsiteX121" fmla="*/ 5639760 w 7354260"/>
              <a:gd name="connsiteY121" fmla="*/ 1676400 h 1816100"/>
              <a:gd name="connsiteX122" fmla="*/ 5588960 w 7354260"/>
              <a:gd name="connsiteY122" fmla="*/ 1701800 h 1816100"/>
              <a:gd name="connsiteX123" fmla="*/ 5550860 w 7354260"/>
              <a:gd name="connsiteY123" fmla="*/ 1727200 h 1816100"/>
              <a:gd name="connsiteX124" fmla="*/ 5512760 w 7354260"/>
              <a:gd name="connsiteY124" fmla="*/ 1739900 h 1816100"/>
              <a:gd name="connsiteX125" fmla="*/ 5436560 w 7354260"/>
              <a:gd name="connsiteY125" fmla="*/ 1778000 h 1816100"/>
              <a:gd name="connsiteX126" fmla="*/ 5385760 w 7354260"/>
              <a:gd name="connsiteY126" fmla="*/ 1765300 h 1816100"/>
              <a:gd name="connsiteX127" fmla="*/ 5258760 w 7354260"/>
              <a:gd name="connsiteY127" fmla="*/ 1651000 h 1816100"/>
              <a:gd name="connsiteX128" fmla="*/ 5144460 w 7354260"/>
              <a:gd name="connsiteY128" fmla="*/ 1612900 h 1816100"/>
              <a:gd name="connsiteX129" fmla="*/ 4890460 w 7354260"/>
              <a:gd name="connsiteY129" fmla="*/ 1638300 h 1816100"/>
              <a:gd name="connsiteX130" fmla="*/ 4801560 w 7354260"/>
              <a:gd name="connsiteY130" fmla="*/ 1663700 h 1816100"/>
              <a:gd name="connsiteX131" fmla="*/ 4750760 w 7354260"/>
              <a:gd name="connsiteY131" fmla="*/ 1676400 h 1816100"/>
              <a:gd name="connsiteX132" fmla="*/ 4623760 w 7354260"/>
              <a:gd name="connsiteY132" fmla="*/ 1651000 h 1816100"/>
              <a:gd name="connsiteX133" fmla="*/ 4572960 w 7354260"/>
              <a:gd name="connsiteY133" fmla="*/ 1600200 h 1816100"/>
              <a:gd name="connsiteX134" fmla="*/ 4420560 w 7354260"/>
              <a:gd name="connsiteY134" fmla="*/ 1549400 h 1816100"/>
              <a:gd name="connsiteX135" fmla="*/ 4331660 w 7354260"/>
              <a:gd name="connsiteY135" fmla="*/ 1574800 h 1816100"/>
              <a:gd name="connsiteX136" fmla="*/ 4242760 w 7354260"/>
              <a:gd name="connsiteY136" fmla="*/ 1612900 h 1816100"/>
              <a:gd name="connsiteX137" fmla="*/ 4166560 w 7354260"/>
              <a:gd name="connsiteY137" fmla="*/ 1549400 h 1816100"/>
              <a:gd name="connsiteX138" fmla="*/ 4090360 w 7354260"/>
              <a:gd name="connsiteY138" fmla="*/ 1625600 h 1816100"/>
              <a:gd name="connsiteX139" fmla="*/ 4052260 w 7354260"/>
              <a:gd name="connsiteY139" fmla="*/ 1663700 h 1816100"/>
              <a:gd name="connsiteX140" fmla="*/ 3976060 w 7354260"/>
              <a:gd name="connsiteY140" fmla="*/ 1701800 h 1816100"/>
              <a:gd name="connsiteX141" fmla="*/ 3887160 w 7354260"/>
              <a:gd name="connsiteY141" fmla="*/ 1714500 h 1816100"/>
              <a:gd name="connsiteX142" fmla="*/ 3810960 w 7354260"/>
              <a:gd name="connsiteY142" fmla="*/ 1727200 h 1816100"/>
              <a:gd name="connsiteX143" fmla="*/ 3607760 w 7354260"/>
              <a:gd name="connsiteY143" fmla="*/ 1587500 h 1816100"/>
              <a:gd name="connsiteX144" fmla="*/ 3607760 w 7354260"/>
              <a:gd name="connsiteY144" fmla="*/ 1587500 h 1816100"/>
              <a:gd name="connsiteX145" fmla="*/ 3480760 w 7354260"/>
              <a:gd name="connsiteY145" fmla="*/ 1524000 h 1816100"/>
              <a:gd name="connsiteX146" fmla="*/ 3366460 w 7354260"/>
              <a:gd name="connsiteY146" fmla="*/ 1511300 h 1816100"/>
              <a:gd name="connsiteX147" fmla="*/ 3302960 w 7354260"/>
              <a:gd name="connsiteY147" fmla="*/ 1498600 h 1816100"/>
              <a:gd name="connsiteX148" fmla="*/ 3214060 w 7354260"/>
              <a:gd name="connsiteY148" fmla="*/ 1562100 h 1816100"/>
              <a:gd name="connsiteX149" fmla="*/ 3163260 w 7354260"/>
              <a:gd name="connsiteY149" fmla="*/ 1612900 h 1816100"/>
              <a:gd name="connsiteX150" fmla="*/ 2998160 w 7354260"/>
              <a:gd name="connsiteY150" fmla="*/ 1689100 h 1816100"/>
              <a:gd name="connsiteX151" fmla="*/ 2769560 w 7354260"/>
              <a:gd name="connsiteY151" fmla="*/ 1739900 h 1816100"/>
              <a:gd name="connsiteX152" fmla="*/ 2693360 w 7354260"/>
              <a:gd name="connsiteY152" fmla="*/ 1727200 h 1816100"/>
              <a:gd name="connsiteX153" fmla="*/ 2655260 w 7354260"/>
              <a:gd name="connsiteY153" fmla="*/ 1689100 h 1816100"/>
              <a:gd name="connsiteX154" fmla="*/ 2591760 w 7354260"/>
              <a:gd name="connsiteY154" fmla="*/ 1638300 h 1816100"/>
              <a:gd name="connsiteX155" fmla="*/ 2540960 w 7354260"/>
              <a:gd name="connsiteY155" fmla="*/ 1587500 h 1816100"/>
              <a:gd name="connsiteX156" fmla="*/ 2477460 w 7354260"/>
              <a:gd name="connsiteY156" fmla="*/ 1549400 h 1816100"/>
              <a:gd name="connsiteX157" fmla="*/ 2413960 w 7354260"/>
              <a:gd name="connsiteY157" fmla="*/ 1562100 h 1816100"/>
              <a:gd name="connsiteX158" fmla="*/ 2375860 w 7354260"/>
              <a:gd name="connsiteY158" fmla="*/ 1600200 h 1816100"/>
              <a:gd name="connsiteX159" fmla="*/ 2236160 w 7354260"/>
              <a:gd name="connsiteY159" fmla="*/ 1701800 h 1816100"/>
              <a:gd name="connsiteX160" fmla="*/ 2185360 w 7354260"/>
              <a:gd name="connsiteY160" fmla="*/ 1714500 h 1816100"/>
              <a:gd name="connsiteX161" fmla="*/ 2020260 w 7354260"/>
              <a:gd name="connsiteY161" fmla="*/ 1689100 h 1816100"/>
              <a:gd name="connsiteX162" fmla="*/ 1918660 w 7354260"/>
              <a:gd name="connsiteY162" fmla="*/ 1638300 h 1816100"/>
              <a:gd name="connsiteX163" fmla="*/ 1817060 w 7354260"/>
              <a:gd name="connsiteY163" fmla="*/ 1651000 h 1816100"/>
              <a:gd name="connsiteX164" fmla="*/ 1601160 w 7354260"/>
              <a:gd name="connsiteY164" fmla="*/ 1752600 h 1816100"/>
              <a:gd name="connsiteX165" fmla="*/ 1499560 w 7354260"/>
              <a:gd name="connsiteY165" fmla="*/ 1790700 h 1816100"/>
              <a:gd name="connsiteX166" fmla="*/ 1220160 w 7354260"/>
              <a:gd name="connsiteY166" fmla="*/ 1816100 h 1816100"/>
              <a:gd name="connsiteX167" fmla="*/ 1270960 w 7354260"/>
              <a:gd name="connsiteY167" fmla="*/ 1714500 h 1816100"/>
              <a:gd name="connsiteX168" fmla="*/ 1321760 w 7354260"/>
              <a:gd name="connsiteY168" fmla="*/ 1676400 h 1816100"/>
              <a:gd name="connsiteX169" fmla="*/ 1347160 w 7354260"/>
              <a:gd name="connsiteY169" fmla="*/ 1638300 h 1816100"/>
              <a:gd name="connsiteX170" fmla="*/ 1093160 w 7354260"/>
              <a:gd name="connsiteY170" fmla="*/ 1676400 h 1816100"/>
              <a:gd name="connsiteX171" fmla="*/ 801060 w 7354260"/>
              <a:gd name="connsiteY171" fmla="*/ 1689100 h 1816100"/>
              <a:gd name="connsiteX172" fmla="*/ 699460 w 7354260"/>
              <a:gd name="connsiteY172" fmla="*/ 1676400 h 1816100"/>
              <a:gd name="connsiteX173" fmla="*/ 712160 w 7354260"/>
              <a:gd name="connsiteY173" fmla="*/ 1625600 h 1816100"/>
              <a:gd name="connsiteX174" fmla="*/ 750260 w 7354260"/>
              <a:gd name="connsiteY174" fmla="*/ 1587500 h 1816100"/>
              <a:gd name="connsiteX175" fmla="*/ 775660 w 7354260"/>
              <a:gd name="connsiteY175" fmla="*/ 1549400 h 1816100"/>
              <a:gd name="connsiteX176" fmla="*/ 280360 w 7354260"/>
              <a:gd name="connsiteY176" fmla="*/ 1511300 h 1816100"/>
              <a:gd name="connsiteX177" fmla="*/ 89860 w 7354260"/>
              <a:gd name="connsiteY177" fmla="*/ 1498600 h 1816100"/>
              <a:gd name="connsiteX178" fmla="*/ 51760 w 7354260"/>
              <a:gd name="connsiteY178" fmla="*/ 1485900 h 1816100"/>
              <a:gd name="connsiteX179" fmla="*/ 960 w 7354260"/>
              <a:gd name="connsiteY179" fmla="*/ 1473200 h 1816100"/>
              <a:gd name="connsiteX180" fmla="*/ 64460 w 7354260"/>
              <a:gd name="connsiteY180" fmla="*/ 1460500 h 1816100"/>
              <a:gd name="connsiteX181" fmla="*/ 115260 w 7354260"/>
              <a:gd name="connsiteY181" fmla="*/ 1435100 h 1816100"/>
              <a:gd name="connsiteX182" fmla="*/ 216860 w 7354260"/>
              <a:gd name="connsiteY182" fmla="*/ 1358900 h 1816100"/>
              <a:gd name="connsiteX183" fmla="*/ 254960 w 7354260"/>
              <a:gd name="connsiteY183" fmla="*/ 1333500 h 1816100"/>
              <a:gd name="connsiteX184" fmla="*/ 216860 w 7354260"/>
              <a:gd name="connsiteY184" fmla="*/ 1320800 h 1816100"/>
              <a:gd name="connsiteX185" fmla="*/ 153360 w 7354260"/>
              <a:gd name="connsiteY185" fmla="*/ 1219200 h 1816100"/>
              <a:gd name="connsiteX186" fmla="*/ 216860 w 7354260"/>
              <a:gd name="connsiteY186" fmla="*/ 1104900 h 1816100"/>
              <a:gd name="connsiteX187" fmla="*/ 293060 w 7354260"/>
              <a:gd name="connsiteY187" fmla="*/ 1092200 h 1816100"/>
              <a:gd name="connsiteX188" fmla="*/ 254960 w 7354260"/>
              <a:gd name="connsiteY188" fmla="*/ 990600 h 1816100"/>
              <a:gd name="connsiteX189" fmla="*/ 140660 w 7354260"/>
              <a:gd name="connsiteY189" fmla="*/ 876300 h 1816100"/>
              <a:gd name="connsiteX190" fmla="*/ 64460 w 7354260"/>
              <a:gd name="connsiteY190" fmla="*/ 774700 h 1816100"/>
              <a:gd name="connsiteX191" fmla="*/ 39060 w 7354260"/>
              <a:gd name="connsiteY191" fmla="*/ 723900 h 1816100"/>
              <a:gd name="connsiteX192" fmla="*/ 960 w 7354260"/>
              <a:gd name="connsiteY192" fmla="*/ 698500 h 1816100"/>
              <a:gd name="connsiteX193" fmla="*/ 39060 w 7354260"/>
              <a:gd name="connsiteY193" fmla="*/ 711200 h 1816100"/>
              <a:gd name="connsiteX194" fmla="*/ 89860 w 7354260"/>
              <a:gd name="connsiteY194" fmla="*/ 736600 h 1816100"/>
              <a:gd name="connsiteX195" fmla="*/ 204160 w 7354260"/>
              <a:gd name="connsiteY195" fmla="*/ 723900 h 1816100"/>
              <a:gd name="connsiteX196" fmla="*/ 229560 w 7354260"/>
              <a:gd name="connsiteY196" fmla="*/ 647700 h 1816100"/>
              <a:gd name="connsiteX197" fmla="*/ 191460 w 7354260"/>
              <a:gd name="connsiteY197" fmla="*/ 482600 h 1816100"/>
              <a:gd name="connsiteX198" fmla="*/ 178760 w 7354260"/>
              <a:gd name="connsiteY198" fmla="*/ 444500 h 1816100"/>
              <a:gd name="connsiteX199" fmla="*/ 216860 w 7354260"/>
              <a:gd name="connsiteY199" fmla="*/ 419100 h 1816100"/>
              <a:gd name="connsiteX200" fmla="*/ 254960 w 7354260"/>
              <a:gd name="connsiteY200" fmla="*/ 431800 h 1816100"/>
              <a:gd name="connsiteX201" fmla="*/ 369260 w 7354260"/>
              <a:gd name="connsiteY201" fmla="*/ 44450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7354260" h="1816100">
                <a:moveTo>
                  <a:pt x="267660" y="457200"/>
                </a:moveTo>
                <a:cubicBezTo>
                  <a:pt x="288604" y="404840"/>
                  <a:pt x="301563" y="359797"/>
                  <a:pt x="343860" y="317500"/>
                </a:cubicBezTo>
                <a:lnTo>
                  <a:pt x="420060" y="241300"/>
                </a:lnTo>
                <a:lnTo>
                  <a:pt x="458160" y="203200"/>
                </a:lnTo>
                <a:cubicBezTo>
                  <a:pt x="538576" y="223304"/>
                  <a:pt x="494437" y="206218"/>
                  <a:pt x="585160" y="266700"/>
                </a:cubicBezTo>
                <a:lnTo>
                  <a:pt x="623260" y="292100"/>
                </a:lnTo>
                <a:cubicBezTo>
                  <a:pt x="635960" y="300567"/>
                  <a:pt x="646880" y="312673"/>
                  <a:pt x="661360" y="317500"/>
                </a:cubicBezTo>
                <a:lnTo>
                  <a:pt x="737560" y="342900"/>
                </a:lnTo>
                <a:cubicBezTo>
                  <a:pt x="758727" y="338667"/>
                  <a:pt x="781409" y="339132"/>
                  <a:pt x="801060" y="330200"/>
                </a:cubicBezTo>
                <a:cubicBezTo>
                  <a:pt x="828851" y="317568"/>
                  <a:pt x="851860" y="296333"/>
                  <a:pt x="877260" y="279400"/>
                </a:cubicBezTo>
                <a:lnTo>
                  <a:pt x="953460" y="228600"/>
                </a:lnTo>
                <a:cubicBezTo>
                  <a:pt x="966160" y="220133"/>
                  <a:pt x="977908" y="210026"/>
                  <a:pt x="991560" y="203200"/>
                </a:cubicBezTo>
                <a:cubicBezTo>
                  <a:pt x="1008493" y="194733"/>
                  <a:pt x="1025922" y="187193"/>
                  <a:pt x="1042360" y="177800"/>
                </a:cubicBezTo>
                <a:cubicBezTo>
                  <a:pt x="1055612" y="170227"/>
                  <a:pt x="1066512" y="158599"/>
                  <a:pt x="1080460" y="152400"/>
                </a:cubicBezTo>
                <a:cubicBezTo>
                  <a:pt x="1104926" y="141526"/>
                  <a:pt x="1156660" y="127000"/>
                  <a:pt x="1156660" y="127000"/>
                </a:cubicBezTo>
                <a:cubicBezTo>
                  <a:pt x="1200867" y="131912"/>
                  <a:pt x="1302133" y="135082"/>
                  <a:pt x="1347160" y="165100"/>
                </a:cubicBezTo>
                <a:lnTo>
                  <a:pt x="1423360" y="215900"/>
                </a:lnTo>
                <a:cubicBezTo>
                  <a:pt x="1436060" y="224367"/>
                  <a:pt x="1450667" y="230507"/>
                  <a:pt x="1461460" y="241300"/>
                </a:cubicBezTo>
                <a:cubicBezTo>
                  <a:pt x="1510353" y="290193"/>
                  <a:pt x="1484616" y="269437"/>
                  <a:pt x="1537660" y="304800"/>
                </a:cubicBezTo>
                <a:cubicBezTo>
                  <a:pt x="1657728" y="274783"/>
                  <a:pt x="1505284" y="322151"/>
                  <a:pt x="1664660" y="215900"/>
                </a:cubicBezTo>
                <a:lnTo>
                  <a:pt x="1778960" y="139700"/>
                </a:lnTo>
                <a:cubicBezTo>
                  <a:pt x="1791660" y="131233"/>
                  <a:pt x="1802580" y="119127"/>
                  <a:pt x="1817060" y="114300"/>
                </a:cubicBezTo>
                <a:cubicBezTo>
                  <a:pt x="1869640" y="96773"/>
                  <a:pt x="1844021" y="109026"/>
                  <a:pt x="1893260" y="76200"/>
                </a:cubicBezTo>
                <a:cubicBezTo>
                  <a:pt x="1918660" y="93133"/>
                  <a:pt x="1952527" y="101600"/>
                  <a:pt x="1969460" y="127000"/>
                </a:cubicBezTo>
                <a:cubicBezTo>
                  <a:pt x="1977927" y="139700"/>
                  <a:pt x="1981917" y="157010"/>
                  <a:pt x="1994860" y="165100"/>
                </a:cubicBezTo>
                <a:cubicBezTo>
                  <a:pt x="2017564" y="179290"/>
                  <a:pt x="2048783" y="175648"/>
                  <a:pt x="2071060" y="190500"/>
                </a:cubicBezTo>
                <a:cubicBezTo>
                  <a:pt x="2083760" y="198967"/>
                  <a:pt x="2095508" y="209074"/>
                  <a:pt x="2109160" y="215900"/>
                </a:cubicBezTo>
                <a:cubicBezTo>
                  <a:pt x="2140424" y="231532"/>
                  <a:pt x="2194194" y="236422"/>
                  <a:pt x="2223460" y="241300"/>
                </a:cubicBezTo>
                <a:cubicBezTo>
                  <a:pt x="2270027" y="237067"/>
                  <a:pt x="2316811" y="234780"/>
                  <a:pt x="2363160" y="228600"/>
                </a:cubicBezTo>
                <a:cubicBezTo>
                  <a:pt x="2395149" y="224335"/>
                  <a:pt x="2466099" y="198520"/>
                  <a:pt x="2490160" y="190500"/>
                </a:cubicBezTo>
                <a:cubicBezTo>
                  <a:pt x="2502860" y="186267"/>
                  <a:pt x="2517121" y="185226"/>
                  <a:pt x="2528260" y="177800"/>
                </a:cubicBezTo>
                <a:cubicBezTo>
                  <a:pt x="2540960" y="169333"/>
                  <a:pt x="2552412" y="158599"/>
                  <a:pt x="2566360" y="152400"/>
                </a:cubicBezTo>
                <a:cubicBezTo>
                  <a:pt x="2590826" y="141526"/>
                  <a:pt x="2617160" y="135467"/>
                  <a:pt x="2642560" y="127000"/>
                </a:cubicBezTo>
                <a:cubicBezTo>
                  <a:pt x="2655260" y="122767"/>
                  <a:pt x="2668686" y="120287"/>
                  <a:pt x="2680660" y="114300"/>
                </a:cubicBezTo>
                <a:cubicBezTo>
                  <a:pt x="2697593" y="105833"/>
                  <a:pt x="2713195" y="93881"/>
                  <a:pt x="2731460" y="88900"/>
                </a:cubicBezTo>
                <a:cubicBezTo>
                  <a:pt x="2760339" y="81024"/>
                  <a:pt x="2790727" y="80433"/>
                  <a:pt x="2820360" y="76200"/>
                </a:cubicBezTo>
                <a:cubicBezTo>
                  <a:pt x="2823679" y="77030"/>
                  <a:pt x="2900978" y="94975"/>
                  <a:pt x="2909260" y="101600"/>
                </a:cubicBezTo>
                <a:cubicBezTo>
                  <a:pt x="2921179" y="111135"/>
                  <a:pt x="2924889" y="127974"/>
                  <a:pt x="2934660" y="139700"/>
                </a:cubicBezTo>
                <a:cubicBezTo>
                  <a:pt x="2946158" y="153498"/>
                  <a:pt x="2957816" y="167837"/>
                  <a:pt x="2972760" y="177800"/>
                </a:cubicBezTo>
                <a:cubicBezTo>
                  <a:pt x="2983899" y="185226"/>
                  <a:pt x="2998886" y="184513"/>
                  <a:pt x="3010860" y="190500"/>
                </a:cubicBezTo>
                <a:cubicBezTo>
                  <a:pt x="3024512" y="197326"/>
                  <a:pt x="3036260" y="207433"/>
                  <a:pt x="3048960" y="215900"/>
                </a:cubicBezTo>
                <a:cubicBezTo>
                  <a:pt x="3186476" y="192981"/>
                  <a:pt x="3075719" y="215512"/>
                  <a:pt x="3163260" y="190500"/>
                </a:cubicBezTo>
                <a:cubicBezTo>
                  <a:pt x="3182249" y="185075"/>
                  <a:pt x="3231860" y="175250"/>
                  <a:pt x="3252160" y="165100"/>
                </a:cubicBezTo>
                <a:cubicBezTo>
                  <a:pt x="3265812" y="158274"/>
                  <a:pt x="3276312" y="145899"/>
                  <a:pt x="3290260" y="139700"/>
                </a:cubicBezTo>
                <a:lnTo>
                  <a:pt x="3404560" y="101600"/>
                </a:lnTo>
                <a:cubicBezTo>
                  <a:pt x="3417260" y="97367"/>
                  <a:pt x="3431521" y="96326"/>
                  <a:pt x="3442660" y="88900"/>
                </a:cubicBezTo>
                <a:cubicBezTo>
                  <a:pt x="3455360" y="80433"/>
                  <a:pt x="3466731" y="69513"/>
                  <a:pt x="3480760" y="63500"/>
                </a:cubicBezTo>
                <a:cubicBezTo>
                  <a:pt x="3496803" y="56624"/>
                  <a:pt x="3514777" y="55595"/>
                  <a:pt x="3531560" y="50800"/>
                </a:cubicBezTo>
                <a:cubicBezTo>
                  <a:pt x="3659097" y="14361"/>
                  <a:pt x="3461651" y="65102"/>
                  <a:pt x="3620460" y="25400"/>
                </a:cubicBezTo>
                <a:cubicBezTo>
                  <a:pt x="3675493" y="29633"/>
                  <a:pt x="3731309" y="27928"/>
                  <a:pt x="3785560" y="38100"/>
                </a:cubicBezTo>
                <a:cubicBezTo>
                  <a:pt x="3835323" y="47431"/>
                  <a:pt x="3816230" y="75336"/>
                  <a:pt x="3849060" y="101600"/>
                </a:cubicBezTo>
                <a:cubicBezTo>
                  <a:pt x="3859513" y="109963"/>
                  <a:pt x="3874460" y="110067"/>
                  <a:pt x="3887160" y="114300"/>
                </a:cubicBezTo>
                <a:cubicBezTo>
                  <a:pt x="4042499" y="83232"/>
                  <a:pt x="3881367" y="118189"/>
                  <a:pt x="3988760" y="88900"/>
                </a:cubicBezTo>
                <a:cubicBezTo>
                  <a:pt x="4022439" y="79715"/>
                  <a:pt x="4090360" y="63500"/>
                  <a:pt x="4090360" y="63500"/>
                </a:cubicBezTo>
                <a:cubicBezTo>
                  <a:pt x="4141160" y="67733"/>
                  <a:pt x="4193505" y="63065"/>
                  <a:pt x="4242760" y="76200"/>
                </a:cubicBezTo>
                <a:cubicBezTo>
                  <a:pt x="4260114" y="80828"/>
                  <a:pt x="4267062" y="102802"/>
                  <a:pt x="4280860" y="114300"/>
                </a:cubicBezTo>
                <a:cubicBezTo>
                  <a:pt x="4292586" y="124071"/>
                  <a:pt x="4307234" y="129929"/>
                  <a:pt x="4318960" y="139700"/>
                </a:cubicBezTo>
                <a:cubicBezTo>
                  <a:pt x="4332758" y="151198"/>
                  <a:pt x="4341360" y="169078"/>
                  <a:pt x="4357060" y="177800"/>
                </a:cubicBezTo>
                <a:cubicBezTo>
                  <a:pt x="4380465" y="190803"/>
                  <a:pt x="4433260" y="203200"/>
                  <a:pt x="4433260" y="203200"/>
                </a:cubicBezTo>
                <a:cubicBezTo>
                  <a:pt x="4442420" y="201368"/>
                  <a:pt x="4518123" y="188958"/>
                  <a:pt x="4534860" y="177800"/>
                </a:cubicBezTo>
                <a:cubicBezTo>
                  <a:pt x="4549804" y="167837"/>
                  <a:pt x="4558783" y="150727"/>
                  <a:pt x="4572960" y="139700"/>
                </a:cubicBezTo>
                <a:lnTo>
                  <a:pt x="4687260" y="63500"/>
                </a:lnTo>
                <a:cubicBezTo>
                  <a:pt x="4747637" y="23248"/>
                  <a:pt x="4710880" y="42927"/>
                  <a:pt x="4801560" y="12700"/>
                </a:cubicBezTo>
                <a:lnTo>
                  <a:pt x="4839660" y="0"/>
                </a:lnTo>
                <a:cubicBezTo>
                  <a:pt x="4914770" y="50073"/>
                  <a:pt x="4844567" y="-5830"/>
                  <a:pt x="4903160" y="76200"/>
                </a:cubicBezTo>
                <a:cubicBezTo>
                  <a:pt x="4913599" y="90815"/>
                  <a:pt x="4929762" y="100502"/>
                  <a:pt x="4941260" y="114300"/>
                </a:cubicBezTo>
                <a:cubicBezTo>
                  <a:pt x="4951031" y="126026"/>
                  <a:pt x="4954741" y="142865"/>
                  <a:pt x="4966660" y="152400"/>
                </a:cubicBezTo>
                <a:cubicBezTo>
                  <a:pt x="4983115" y="165564"/>
                  <a:pt x="5080180" y="177670"/>
                  <a:pt x="5080960" y="177800"/>
                </a:cubicBezTo>
                <a:cubicBezTo>
                  <a:pt x="5178327" y="173567"/>
                  <a:pt x="5275849" y="172044"/>
                  <a:pt x="5373060" y="165100"/>
                </a:cubicBezTo>
                <a:cubicBezTo>
                  <a:pt x="5399778" y="163192"/>
                  <a:pt x="5494268" y="139328"/>
                  <a:pt x="5512760" y="127000"/>
                </a:cubicBezTo>
                <a:cubicBezTo>
                  <a:pt x="5525460" y="118533"/>
                  <a:pt x="5537208" y="108426"/>
                  <a:pt x="5550860" y="101600"/>
                </a:cubicBezTo>
                <a:cubicBezTo>
                  <a:pt x="5562834" y="95613"/>
                  <a:pt x="5576986" y="94887"/>
                  <a:pt x="5588960" y="88900"/>
                </a:cubicBezTo>
                <a:cubicBezTo>
                  <a:pt x="5687437" y="39661"/>
                  <a:pt x="5569395" y="82722"/>
                  <a:pt x="5665160" y="50800"/>
                </a:cubicBezTo>
                <a:cubicBezTo>
                  <a:pt x="5686327" y="55033"/>
                  <a:pt x="5709353" y="53847"/>
                  <a:pt x="5728660" y="63500"/>
                </a:cubicBezTo>
                <a:cubicBezTo>
                  <a:pt x="5744724" y="71532"/>
                  <a:pt x="5752583" y="90573"/>
                  <a:pt x="5766760" y="101600"/>
                </a:cubicBezTo>
                <a:cubicBezTo>
                  <a:pt x="5790857" y="120342"/>
                  <a:pt x="5817560" y="135467"/>
                  <a:pt x="5842960" y="152400"/>
                </a:cubicBezTo>
                <a:lnTo>
                  <a:pt x="5881060" y="177800"/>
                </a:lnTo>
                <a:cubicBezTo>
                  <a:pt x="5940327" y="173567"/>
                  <a:pt x="5999806" y="171662"/>
                  <a:pt x="6058860" y="165100"/>
                </a:cubicBezTo>
                <a:cubicBezTo>
                  <a:pt x="6073360" y="163489"/>
                  <a:pt x="6130902" y="146925"/>
                  <a:pt x="6147760" y="139700"/>
                </a:cubicBezTo>
                <a:cubicBezTo>
                  <a:pt x="6165161" y="132242"/>
                  <a:pt x="6180833" y="120947"/>
                  <a:pt x="6198560" y="114300"/>
                </a:cubicBezTo>
                <a:cubicBezTo>
                  <a:pt x="6214903" y="108171"/>
                  <a:pt x="6232577" y="106395"/>
                  <a:pt x="6249360" y="101600"/>
                </a:cubicBezTo>
                <a:cubicBezTo>
                  <a:pt x="6262232" y="97922"/>
                  <a:pt x="6274473" y="92147"/>
                  <a:pt x="6287460" y="88900"/>
                </a:cubicBezTo>
                <a:cubicBezTo>
                  <a:pt x="6341739" y="75330"/>
                  <a:pt x="6397038" y="69669"/>
                  <a:pt x="6452560" y="63500"/>
                </a:cubicBezTo>
                <a:cubicBezTo>
                  <a:pt x="6494844" y="58802"/>
                  <a:pt x="6537227" y="55033"/>
                  <a:pt x="6579560" y="50800"/>
                </a:cubicBezTo>
                <a:cubicBezTo>
                  <a:pt x="6634593" y="55033"/>
                  <a:pt x="6691328" y="49278"/>
                  <a:pt x="6744660" y="63500"/>
                </a:cubicBezTo>
                <a:cubicBezTo>
                  <a:pt x="6759408" y="67433"/>
                  <a:pt x="6767247" y="86598"/>
                  <a:pt x="6770060" y="101600"/>
                </a:cubicBezTo>
                <a:cubicBezTo>
                  <a:pt x="6780232" y="155851"/>
                  <a:pt x="6758076" y="217331"/>
                  <a:pt x="6782760" y="266700"/>
                </a:cubicBezTo>
                <a:cubicBezTo>
                  <a:pt x="6794276" y="289732"/>
                  <a:pt x="6833781" y="274005"/>
                  <a:pt x="6858960" y="279400"/>
                </a:cubicBezTo>
                <a:cubicBezTo>
                  <a:pt x="6893094" y="286714"/>
                  <a:pt x="6926329" y="297954"/>
                  <a:pt x="6960560" y="304800"/>
                </a:cubicBezTo>
                <a:cubicBezTo>
                  <a:pt x="6981727" y="309033"/>
                  <a:pt x="7003235" y="311820"/>
                  <a:pt x="7024060" y="317500"/>
                </a:cubicBezTo>
                <a:cubicBezTo>
                  <a:pt x="7049891" y="324545"/>
                  <a:pt x="7074860" y="334433"/>
                  <a:pt x="7100260" y="342900"/>
                </a:cubicBezTo>
                <a:lnTo>
                  <a:pt x="7138360" y="355600"/>
                </a:lnTo>
                <a:cubicBezTo>
                  <a:pt x="7129893" y="368300"/>
                  <a:pt x="7120533" y="380448"/>
                  <a:pt x="7112960" y="393700"/>
                </a:cubicBezTo>
                <a:cubicBezTo>
                  <a:pt x="7091627" y="431033"/>
                  <a:pt x="7072022" y="452943"/>
                  <a:pt x="7100260" y="495300"/>
                </a:cubicBezTo>
                <a:cubicBezTo>
                  <a:pt x="7118458" y="522597"/>
                  <a:pt x="7151104" y="520722"/>
                  <a:pt x="7176460" y="533400"/>
                </a:cubicBezTo>
                <a:cubicBezTo>
                  <a:pt x="7190112" y="540226"/>
                  <a:pt x="7200908" y="551974"/>
                  <a:pt x="7214560" y="558800"/>
                </a:cubicBezTo>
                <a:cubicBezTo>
                  <a:pt x="7226534" y="564787"/>
                  <a:pt x="7240958" y="564999"/>
                  <a:pt x="7252660" y="571500"/>
                </a:cubicBezTo>
                <a:cubicBezTo>
                  <a:pt x="7279345" y="586325"/>
                  <a:pt x="7328860" y="622300"/>
                  <a:pt x="7328860" y="622300"/>
                </a:cubicBezTo>
                <a:cubicBezTo>
                  <a:pt x="7323743" y="629123"/>
                  <a:pt x="7272113" y="696006"/>
                  <a:pt x="7265360" y="711200"/>
                </a:cubicBezTo>
                <a:cubicBezTo>
                  <a:pt x="7254486" y="735666"/>
                  <a:pt x="7239960" y="787400"/>
                  <a:pt x="7239960" y="787400"/>
                </a:cubicBezTo>
                <a:cubicBezTo>
                  <a:pt x="7242949" y="799357"/>
                  <a:pt x="7257078" y="861393"/>
                  <a:pt x="7265360" y="876300"/>
                </a:cubicBezTo>
                <a:cubicBezTo>
                  <a:pt x="7280185" y="902985"/>
                  <a:pt x="7299227" y="927100"/>
                  <a:pt x="7316160" y="952500"/>
                </a:cubicBezTo>
                <a:cubicBezTo>
                  <a:pt x="7324627" y="965200"/>
                  <a:pt x="7336733" y="976120"/>
                  <a:pt x="7341560" y="990600"/>
                </a:cubicBezTo>
                <a:lnTo>
                  <a:pt x="7354260" y="1028700"/>
                </a:lnTo>
                <a:cubicBezTo>
                  <a:pt x="7337327" y="1054100"/>
                  <a:pt x="7313113" y="1075940"/>
                  <a:pt x="7303460" y="1104900"/>
                </a:cubicBezTo>
                <a:cubicBezTo>
                  <a:pt x="7285933" y="1157480"/>
                  <a:pt x="7298186" y="1131861"/>
                  <a:pt x="7265360" y="1181100"/>
                </a:cubicBezTo>
                <a:cubicBezTo>
                  <a:pt x="7283311" y="1270854"/>
                  <a:pt x="7271234" y="1224122"/>
                  <a:pt x="7303460" y="1320800"/>
                </a:cubicBezTo>
                <a:lnTo>
                  <a:pt x="7316160" y="1358900"/>
                </a:lnTo>
                <a:cubicBezTo>
                  <a:pt x="7311927" y="1380067"/>
                  <a:pt x="7321421" y="1410426"/>
                  <a:pt x="7303460" y="1422400"/>
                </a:cubicBezTo>
                <a:cubicBezTo>
                  <a:pt x="7275062" y="1441332"/>
                  <a:pt x="7234788" y="1426120"/>
                  <a:pt x="7201860" y="1435100"/>
                </a:cubicBezTo>
                <a:cubicBezTo>
                  <a:pt x="7187134" y="1439116"/>
                  <a:pt x="7177708" y="1454301"/>
                  <a:pt x="7163760" y="1460500"/>
                </a:cubicBezTo>
                <a:cubicBezTo>
                  <a:pt x="7139294" y="1471374"/>
                  <a:pt x="7087560" y="1485900"/>
                  <a:pt x="7087560" y="1485900"/>
                </a:cubicBezTo>
                <a:cubicBezTo>
                  <a:pt x="7057927" y="1481667"/>
                  <a:pt x="7027700" y="1480460"/>
                  <a:pt x="6998660" y="1473200"/>
                </a:cubicBezTo>
                <a:cubicBezTo>
                  <a:pt x="6976543" y="1467671"/>
                  <a:pt x="6957154" y="1453798"/>
                  <a:pt x="6935160" y="1447800"/>
                </a:cubicBezTo>
                <a:cubicBezTo>
                  <a:pt x="6910317" y="1441025"/>
                  <a:pt x="6884360" y="1439333"/>
                  <a:pt x="6858960" y="1435100"/>
                </a:cubicBezTo>
                <a:cubicBezTo>
                  <a:pt x="6816627" y="1439333"/>
                  <a:pt x="6771170" y="1431290"/>
                  <a:pt x="6731960" y="1447800"/>
                </a:cubicBezTo>
                <a:cubicBezTo>
                  <a:pt x="6636176" y="1488130"/>
                  <a:pt x="6639625" y="1524746"/>
                  <a:pt x="6579560" y="1574800"/>
                </a:cubicBezTo>
                <a:cubicBezTo>
                  <a:pt x="6546734" y="1602155"/>
                  <a:pt x="6541545" y="1600172"/>
                  <a:pt x="6503360" y="1612900"/>
                </a:cubicBezTo>
                <a:cubicBezTo>
                  <a:pt x="6350625" y="1597627"/>
                  <a:pt x="6162610" y="1574800"/>
                  <a:pt x="6008060" y="1574800"/>
                </a:cubicBezTo>
                <a:cubicBezTo>
                  <a:pt x="5940195" y="1574800"/>
                  <a:pt x="5872593" y="1583267"/>
                  <a:pt x="5804860" y="1587500"/>
                </a:cubicBezTo>
                <a:cubicBezTo>
                  <a:pt x="5783693" y="1595967"/>
                  <a:pt x="5761750" y="1602705"/>
                  <a:pt x="5741360" y="1612900"/>
                </a:cubicBezTo>
                <a:cubicBezTo>
                  <a:pt x="5645554" y="1660803"/>
                  <a:pt x="5710282" y="1636102"/>
                  <a:pt x="5639760" y="1676400"/>
                </a:cubicBezTo>
                <a:cubicBezTo>
                  <a:pt x="5623322" y="1685793"/>
                  <a:pt x="5605398" y="1692407"/>
                  <a:pt x="5588960" y="1701800"/>
                </a:cubicBezTo>
                <a:cubicBezTo>
                  <a:pt x="5575708" y="1709373"/>
                  <a:pt x="5564512" y="1720374"/>
                  <a:pt x="5550860" y="1727200"/>
                </a:cubicBezTo>
                <a:cubicBezTo>
                  <a:pt x="5538886" y="1733187"/>
                  <a:pt x="5524734" y="1733913"/>
                  <a:pt x="5512760" y="1739900"/>
                </a:cubicBezTo>
                <a:cubicBezTo>
                  <a:pt x="5414283" y="1789139"/>
                  <a:pt x="5532325" y="1746078"/>
                  <a:pt x="5436560" y="1778000"/>
                </a:cubicBezTo>
                <a:cubicBezTo>
                  <a:pt x="5419627" y="1773767"/>
                  <a:pt x="5401372" y="1773106"/>
                  <a:pt x="5385760" y="1765300"/>
                </a:cubicBezTo>
                <a:cubicBezTo>
                  <a:pt x="5290182" y="1717511"/>
                  <a:pt x="5377149" y="1722034"/>
                  <a:pt x="5258760" y="1651000"/>
                </a:cubicBezTo>
                <a:cubicBezTo>
                  <a:pt x="5224322" y="1630337"/>
                  <a:pt x="5182560" y="1625600"/>
                  <a:pt x="5144460" y="1612900"/>
                </a:cubicBezTo>
                <a:cubicBezTo>
                  <a:pt x="5059793" y="1621367"/>
                  <a:pt x="4974892" y="1627746"/>
                  <a:pt x="4890460" y="1638300"/>
                </a:cubicBezTo>
                <a:cubicBezTo>
                  <a:pt x="4855169" y="1642711"/>
                  <a:pt x="4834363" y="1654328"/>
                  <a:pt x="4801560" y="1663700"/>
                </a:cubicBezTo>
                <a:cubicBezTo>
                  <a:pt x="4784777" y="1668495"/>
                  <a:pt x="4767693" y="1672167"/>
                  <a:pt x="4750760" y="1676400"/>
                </a:cubicBezTo>
                <a:cubicBezTo>
                  <a:pt x="4708427" y="1667933"/>
                  <a:pt x="4663441" y="1668006"/>
                  <a:pt x="4623760" y="1651000"/>
                </a:cubicBezTo>
                <a:cubicBezTo>
                  <a:pt x="4601749" y="1641567"/>
                  <a:pt x="4593163" y="1613057"/>
                  <a:pt x="4572960" y="1600200"/>
                </a:cubicBezTo>
                <a:cubicBezTo>
                  <a:pt x="4516001" y="1563953"/>
                  <a:pt x="4481005" y="1561489"/>
                  <a:pt x="4420560" y="1549400"/>
                </a:cubicBezTo>
                <a:cubicBezTo>
                  <a:pt x="4394781" y="1555845"/>
                  <a:pt x="4357167" y="1563868"/>
                  <a:pt x="4331660" y="1574800"/>
                </a:cubicBezTo>
                <a:cubicBezTo>
                  <a:pt x="4221806" y="1621880"/>
                  <a:pt x="4332111" y="1583116"/>
                  <a:pt x="4242760" y="1612900"/>
                </a:cubicBezTo>
                <a:cubicBezTo>
                  <a:pt x="4239918" y="1609111"/>
                  <a:pt x="4197361" y="1532288"/>
                  <a:pt x="4166560" y="1549400"/>
                </a:cubicBezTo>
                <a:cubicBezTo>
                  <a:pt x="4135159" y="1566845"/>
                  <a:pt x="4115760" y="1600200"/>
                  <a:pt x="4090360" y="1625600"/>
                </a:cubicBezTo>
                <a:cubicBezTo>
                  <a:pt x="4077660" y="1638300"/>
                  <a:pt x="4068324" y="1655668"/>
                  <a:pt x="4052260" y="1663700"/>
                </a:cubicBezTo>
                <a:cubicBezTo>
                  <a:pt x="4026860" y="1676400"/>
                  <a:pt x="4003202" y="1693449"/>
                  <a:pt x="3976060" y="1701800"/>
                </a:cubicBezTo>
                <a:cubicBezTo>
                  <a:pt x="3947450" y="1710603"/>
                  <a:pt x="3916746" y="1709948"/>
                  <a:pt x="3887160" y="1714500"/>
                </a:cubicBezTo>
                <a:cubicBezTo>
                  <a:pt x="3861709" y="1718416"/>
                  <a:pt x="3836360" y="1722967"/>
                  <a:pt x="3810960" y="1727200"/>
                </a:cubicBezTo>
                <a:cubicBezTo>
                  <a:pt x="3696008" y="1698462"/>
                  <a:pt x="3773569" y="1725674"/>
                  <a:pt x="3607760" y="1587500"/>
                </a:cubicBezTo>
                <a:lnTo>
                  <a:pt x="3607760" y="1587500"/>
                </a:lnTo>
                <a:cubicBezTo>
                  <a:pt x="3565427" y="1566333"/>
                  <a:pt x="3525893" y="1538253"/>
                  <a:pt x="3480760" y="1524000"/>
                </a:cubicBezTo>
                <a:cubicBezTo>
                  <a:pt x="3444205" y="1512456"/>
                  <a:pt x="3404409" y="1516721"/>
                  <a:pt x="3366460" y="1511300"/>
                </a:cubicBezTo>
                <a:cubicBezTo>
                  <a:pt x="3345091" y="1508247"/>
                  <a:pt x="3324127" y="1502833"/>
                  <a:pt x="3302960" y="1498600"/>
                </a:cubicBezTo>
                <a:cubicBezTo>
                  <a:pt x="3274511" y="1517566"/>
                  <a:pt x="3239264" y="1540046"/>
                  <a:pt x="3214060" y="1562100"/>
                </a:cubicBezTo>
                <a:cubicBezTo>
                  <a:pt x="3196038" y="1577869"/>
                  <a:pt x="3182163" y="1598198"/>
                  <a:pt x="3163260" y="1612900"/>
                </a:cubicBezTo>
                <a:cubicBezTo>
                  <a:pt x="3112715" y="1652213"/>
                  <a:pt x="3058444" y="1667823"/>
                  <a:pt x="2998160" y="1689100"/>
                </a:cubicBezTo>
                <a:cubicBezTo>
                  <a:pt x="2859709" y="1737965"/>
                  <a:pt x="2912115" y="1724061"/>
                  <a:pt x="2769560" y="1739900"/>
                </a:cubicBezTo>
                <a:cubicBezTo>
                  <a:pt x="2744160" y="1735667"/>
                  <a:pt x="2716891" y="1737658"/>
                  <a:pt x="2693360" y="1727200"/>
                </a:cubicBezTo>
                <a:cubicBezTo>
                  <a:pt x="2676947" y="1719906"/>
                  <a:pt x="2668777" y="1700927"/>
                  <a:pt x="2655260" y="1689100"/>
                </a:cubicBezTo>
                <a:cubicBezTo>
                  <a:pt x="2634860" y="1671250"/>
                  <a:pt x="2612020" y="1656309"/>
                  <a:pt x="2591760" y="1638300"/>
                </a:cubicBezTo>
                <a:cubicBezTo>
                  <a:pt x="2573862" y="1622390"/>
                  <a:pt x="2559863" y="1602202"/>
                  <a:pt x="2540960" y="1587500"/>
                </a:cubicBezTo>
                <a:cubicBezTo>
                  <a:pt x="2521475" y="1572345"/>
                  <a:pt x="2498627" y="1562100"/>
                  <a:pt x="2477460" y="1549400"/>
                </a:cubicBezTo>
                <a:cubicBezTo>
                  <a:pt x="2456293" y="1553633"/>
                  <a:pt x="2433267" y="1552447"/>
                  <a:pt x="2413960" y="1562100"/>
                </a:cubicBezTo>
                <a:cubicBezTo>
                  <a:pt x="2397896" y="1570132"/>
                  <a:pt x="2389377" y="1588373"/>
                  <a:pt x="2375860" y="1600200"/>
                </a:cubicBezTo>
                <a:cubicBezTo>
                  <a:pt x="2344963" y="1627235"/>
                  <a:pt x="2271352" y="1684204"/>
                  <a:pt x="2236160" y="1701800"/>
                </a:cubicBezTo>
                <a:cubicBezTo>
                  <a:pt x="2220548" y="1709606"/>
                  <a:pt x="2202293" y="1710267"/>
                  <a:pt x="2185360" y="1714500"/>
                </a:cubicBezTo>
                <a:cubicBezTo>
                  <a:pt x="2130289" y="1708993"/>
                  <a:pt x="2071897" y="1712571"/>
                  <a:pt x="2020260" y="1689100"/>
                </a:cubicBezTo>
                <a:cubicBezTo>
                  <a:pt x="1985790" y="1673432"/>
                  <a:pt x="1918660" y="1638300"/>
                  <a:pt x="1918660" y="1638300"/>
                </a:cubicBezTo>
                <a:cubicBezTo>
                  <a:pt x="1884793" y="1642533"/>
                  <a:pt x="1850171" y="1642722"/>
                  <a:pt x="1817060" y="1651000"/>
                </a:cubicBezTo>
                <a:cubicBezTo>
                  <a:pt x="1708706" y="1678088"/>
                  <a:pt x="1706040" y="1703245"/>
                  <a:pt x="1601160" y="1752600"/>
                </a:cubicBezTo>
                <a:cubicBezTo>
                  <a:pt x="1568433" y="1768001"/>
                  <a:pt x="1533874" y="1779262"/>
                  <a:pt x="1499560" y="1790700"/>
                </a:cubicBezTo>
                <a:cubicBezTo>
                  <a:pt x="1412173" y="1819829"/>
                  <a:pt x="1302435" y="1811529"/>
                  <a:pt x="1220160" y="1816100"/>
                </a:cubicBezTo>
                <a:cubicBezTo>
                  <a:pt x="1233543" y="1762567"/>
                  <a:pt x="1227784" y="1757676"/>
                  <a:pt x="1270960" y="1714500"/>
                </a:cubicBezTo>
                <a:cubicBezTo>
                  <a:pt x="1285927" y="1699533"/>
                  <a:pt x="1306793" y="1691367"/>
                  <a:pt x="1321760" y="1676400"/>
                </a:cubicBezTo>
                <a:cubicBezTo>
                  <a:pt x="1332553" y="1665607"/>
                  <a:pt x="1361836" y="1642493"/>
                  <a:pt x="1347160" y="1638300"/>
                </a:cubicBezTo>
                <a:cubicBezTo>
                  <a:pt x="1321069" y="1630845"/>
                  <a:pt x="1103588" y="1675480"/>
                  <a:pt x="1093160" y="1676400"/>
                </a:cubicBezTo>
                <a:cubicBezTo>
                  <a:pt x="996079" y="1684966"/>
                  <a:pt x="898427" y="1684867"/>
                  <a:pt x="801060" y="1689100"/>
                </a:cubicBezTo>
                <a:cubicBezTo>
                  <a:pt x="767193" y="1684867"/>
                  <a:pt x="727233" y="1696238"/>
                  <a:pt x="699460" y="1676400"/>
                </a:cubicBezTo>
                <a:cubicBezTo>
                  <a:pt x="685257" y="1666255"/>
                  <a:pt x="703500" y="1640755"/>
                  <a:pt x="712160" y="1625600"/>
                </a:cubicBezTo>
                <a:cubicBezTo>
                  <a:pt x="721071" y="1610006"/>
                  <a:pt x="738762" y="1601298"/>
                  <a:pt x="750260" y="1587500"/>
                </a:cubicBezTo>
                <a:cubicBezTo>
                  <a:pt x="760031" y="1575774"/>
                  <a:pt x="767193" y="1562100"/>
                  <a:pt x="775660" y="1549400"/>
                </a:cubicBezTo>
                <a:cubicBezTo>
                  <a:pt x="609844" y="1438856"/>
                  <a:pt x="761430" y="1530165"/>
                  <a:pt x="280360" y="1511300"/>
                </a:cubicBezTo>
                <a:cubicBezTo>
                  <a:pt x="216768" y="1508806"/>
                  <a:pt x="153360" y="1502833"/>
                  <a:pt x="89860" y="1498600"/>
                </a:cubicBezTo>
                <a:cubicBezTo>
                  <a:pt x="77160" y="1494367"/>
                  <a:pt x="64632" y="1489578"/>
                  <a:pt x="51760" y="1485900"/>
                </a:cubicBezTo>
                <a:cubicBezTo>
                  <a:pt x="34977" y="1481105"/>
                  <a:pt x="-6846" y="1488812"/>
                  <a:pt x="960" y="1473200"/>
                </a:cubicBezTo>
                <a:cubicBezTo>
                  <a:pt x="10613" y="1453893"/>
                  <a:pt x="43293" y="1464733"/>
                  <a:pt x="64460" y="1460500"/>
                </a:cubicBezTo>
                <a:cubicBezTo>
                  <a:pt x="81393" y="1452033"/>
                  <a:pt x="99508" y="1445602"/>
                  <a:pt x="115260" y="1435100"/>
                </a:cubicBezTo>
                <a:cubicBezTo>
                  <a:pt x="150483" y="1411618"/>
                  <a:pt x="181637" y="1382382"/>
                  <a:pt x="216860" y="1358900"/>
                </a:cubicBezTo>
                <a:lnTo>
                  <a:pt x="254960" y="1333500"/>
                </a:lnTo>
                <a:cubicBezTo>
                  <a:pt x="242260" y="1329267"/>
                  <a:pt x="227999" y="1328226"/>
                  <a:pt x="216860" y="1320800"/>
                </a:cubicBezTo>
                <a:cubicBezTo>
                  <a:pt x="172498" y="1291225"/>
                  <a:pt x="172917" y="1268094"/>
                  <a:pt x="153360" y="1219200"/>
                </a:cubicBezTo>
                <a:cubicBezTo>
                  <a:pt x="165957" y="1181408"/>
                  <a:pt x="172226" y="1124737"/>
                  <a:pt x="216860" y="1104900"/>
                </a:cubicBezTo>
                <a:cubicBezTo>
                  <a:pt x="240391" y="1094442"/>
                  <a:pt x="267660" y="1096433"/>
                  <a:pt x="293060" y="1092200"/>
                </a:cubicBezTo>
                <a:cubicBezTo>
                  <a:pt x="280360" y="1058333"/>
                  <a:pt x="272108" y="1022446"/>
                  <a:pt x="254960" y="990600"/>
                </a:cubicBezTo>
                <a:cubicBezTo>
                  <a:pt x="215449" y="917222"/>
                  <a:pt x="197104" y="932744"/>
                  <a:pt x="140660" y="876300"/>
                </a:cubicBezTo>
                <a:cubicBezTo>
                  <a:pt x="124374" y="860014"/>
                  <a:pt x="80093" y="802057"/>
                  <a:pt x="64460" y="774700"/>
                </a:cubicBezTo>
                <a:cubicBezTo>
                  <a:pt x="55067" y="758262"/>
                  <a:pt x="51180" y="738444"/>
                  <a:pt x="39060" y="723900"/>
                </a:cubicBezTo>
                <a:cubicBezTo>
                  <a:pt x="29289" y="712174"/>
                  <a:pt x="960" y="713764"/>
                  <a:pt x="960" y="698500"/>
                </a:cubicBezTo>
                <a:cubicBezTo>
                  <a:pt x="960" y="685113"/>
                  <a:pt x="26755" y="705927"/>
                  <a:pt x="39060" y="711200"/>
                </a:cubicBezTo>
                <a:cubicBezTo>
                  <a:pt x="56461" y="718658"/>
                  <a:pt x="72927" y="728133"/>
                  <a:pt x="89860" y="736600"/>
                </a:cubicBezTo>
                <a:cubicBezTo>
                  <a:pt x="127960" y="732367"/>
                  <a:pt x="171819" y="744481"/>
                  <a:pt x="204160" y="723900"/>
                </a:cubicBezTo>
                <a:cubicBezTo>
                  <a:pt x="226748" y="709526"/>
                  <a:pt x="229560" y="647700"/>
                  <a:pt x="229560" y="647700"/>
                </a:cubicBezTo>
                <a:cubicBezTo>
                  <a:pt x="213074" y="532295"/>
                  <a:pt x="226326" y="587198"/>
                  <a:pt x="191460" y="482600"/>
                </a:cubicBezTo>
                <a:lnTo>
                  <a:pt x="178760" y="444500"/>
                </a:lnTo>
                <a:cubicBezTo>
                  <a:pt x="191460" y="436033"/>
                  <a:pt x="201804" y="421609"/>
                  <a:pt x="216860" y="419100"/>
                </a:cubicBezTo>
                <a:cubicBezTo>
                  <a:pt x="230065" y="416899"/>
                  <a:pt x="241973" y="428553"/>
                  <a:pt x="254960" y="431800"/>
                </a:cubicBezTo>
                <a:cubicBezTo>
                  <a:pt x="319044" y="447821"/>
                  <a:pt x="309442" y="444500"/>
                  <a:pt x="369260" y="444500"/>
                </a:cubicBezTo>
              </a:path>
            </a:pathLst>
          </a:custGeom>
          <a:solidFill>
            <a:srgbClr val="FFFF00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The Big Picture Recap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028525" y="139708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4404372" y="1397088"/>
            <a:ext cx="5844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Files, APIs, Webpages (via </a:t>
            </a:r>
            <a:r>
              <a:rPr lang="en-US" sz="2400" dirty="0">
                <a:solidFill>
                  <a:srgbClr val="70306F"/>
                </a:solidFill>
                <a:latin typeface="Courier" pitchFamily="2" charset="0"/>
              </a:rPr>
              <a:t>Requests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CC983C4-D6A8-AF48-BE09-1BCF30F2F569}"/>
              </a:ext>
            </a:extLst>
          </p:cNvPr>
          <p:cNvSpPr/>
          <p:nvPr/>
        </p:nvSpPr>
        <p:spPr>
          <a:xfrm>
            <a:off x="531193" y="3217569"/>
            <a:ext cx="364647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Structures/Storage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13BE94E-D0FA-DF4D-A7EF-3EA314BBB357}"/>
              </a:ext>
            </a:extLst>
          </p:cNvPr>
          <p:cNvSpPr/>
          <p:nvPr/>
        </p:nvSpPr>
        <p:spPr>
          <a:xfrm>
            <a:off x="2028524" y="230732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6FFC502-08FB-8543-8E0A-85ECFCF30F49}"/>
              </a:ext>
            </a:extLst>
          </p:cNvPr>
          <p:cNvSpPr/>
          <p:nvPr/>
        </p:nvSpPr>
        <p:spPr>
          <a:xfrm>
            <a:off x="4404372" y="2307328"/>
            <a:ext cx="5111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Regular Expressions, Beautiful Soup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C8CFB9-8CD8-E648-9CA7-D1AC4B055F8A}"/>
              </a:ext>
            </a:extLst>
          </p:cNvPr>
          <p:cNvSpPr/>
          <p:nvPr/>
        </p:nvSpPr>
        <p:spPr>
          <a:xfrm>
            <a:off x="4404372" y="3217569"/>
            <a:ext cx="621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Traditional lists/dictionaries, PANDAS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DC09255-F693-E245-AE74-D3E6CDA3729D}"/>
              </a:ext>
            </a:extLst>
          </p:cNvPr>
          <p:cNvSpPr/>
          <p:nvPr/>
        </p:nvSpPr>
        <p:spPr>
          <a:xfrm>
            <a:off x="1771883" y="4127809"/>
            <a:ext cx="240578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5FA1848-1343-C34B-9E59-FE488202DB7F}"/>
              </a:ext>
            </a:extLst>
          </p:cNvPr>
          <p:cNvSpPr/>
          <p:nvPr/>
        </p:nvSpPr>
        <p:spPr>
          <a:xfrm>
            <a:off x="4404371" y="4127809"/>
            <a:ext cx="69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Linear Regression, Logistic Regression,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kNN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D86E33FD-6988-5F48-ADC5-4ED52FC3186C}"/>
              </a:ext>
            </a:extLst>
          </p:cNvPr>
          <p:cNvCxnSpPr/>
          <p:nvPr/>
        </p:nvCxnSpPr>
        <p:spPr>
          <a:xfrm>
            <a:off x="7282348" y="1841211"/>
            <a:ext cx="822960" cy="4485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D4B9C76-1275-E942-A188-52C5FCDA4EA8}"/>
              </a:ext>
            </a:extLst>
          </p:cNvPr>
          <p:cNvCxnSpPr>
            <a:cxnSpLocks/>
          </p:cNvCxnSpPr>
          <p:nvPr/>
        </p:nvCxnSpPr>
        <p:spPr>
          <a:xfrm>
            <a:off x="4754896" y="1805831"/>
            <a:ext cx="472426" cy="5080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00BAE88-407A-CC43-BA6F-983C09DC42A9}"/>
              </a:ext>
            </a:extLst>
          </p:cNvPr>
          <p:cNvCxnSpPr>
            <a:cxnSpLocks/>
          </p:cNvCxnSpPr>
          <p:nvPr/>
        </p:nvCxnSpPr>
        <p:spPr>
          <a:xfrm flipH="1">
            <a:off x="5875020" y="1769886"/>
            <a:ext cx="694394" cy="5429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BDAC767-56DA-7B46-A795-656EC9BF1919}"/>
              </a:ext>
            </a:extLst>
          </p:cNvPr>
          <p:cNvCxnSpPr>
            <a:cxnSpLocks/>
          </p:cNvCxnSpPr>
          <p:nvPr/>
        </p:nvCxnSpPr>
        <p:spPr>
          <a:xfrm>
            <a:off x="5528312" y="1784271"/>
            <a:ext cx="0" cy="597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1D2736E-90C4-9740-845A-0CF4178E1B4F}"/>
              </a:ext>
            </a:extLst>
          </p:cNvPr>
          <p:cNvSpPr/>
          <p:nvPr/>
        </p:nvSpPr>
        <p:spPr>
          <a:xfrm>
            <a:off x="3284950" y="5377770"/>
            <a:ext cx="683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only concerns webpage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0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5052060" y="4071397"/>
            <a:ext cx="229762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4" y="2813918"/>
            <a:ext cx="3588825" cy="1897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Gets the status from the webpage request.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200 means success.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404 means page not found.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4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194810" y="4540027"/>
            <a:ext cx="315487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5" y="3825566"/>
            <a:ext cx="3588825" cy="9738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content of the response, in bytes.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79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3931920" y="395709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1722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full context, including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&lt;title data-</a:t>
            </a:r>
            <a:r>
              <a:rPr lang="en-US" sz="1600" dirty="0" err="1">
                <a:solidFill>
                  <a:srgbClr val="C00000"/>
                </a:solidFill>
                <a:latin typeface="Courier" pitchFamily="2" charset="0"/>
              </a:rPr>
              <a:t>rh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="true"&gt;The New York Times – Breaking News&lt;/title&gt;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720590" y="454002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89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text part of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The New York Times – Breaking News</a:t>
            </a:r>
          </a:p>
        </p:txBody>
      </p:sp>
    </p:spTree>
    <p:extLst>
      <p:ext uri="{BB962C8B-B14F-4D97-AF65-F5344CB8AC3E}">
        <p14:creationId xmlns:p14="http://schemas.microsoft.com/office/powerpoint/2010/main" val="321207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1976076" y="3497580"/>
            <a:ext cx="8025174" cy="3097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653296" y="803519"/>
            <a:ext cx="8134650" cy="20826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BeautifulSoup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Helps make messy HTML digestible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Provides functions for quickly accessing certain sections of HTML content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1964646" y="3014206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E7719D-F8C7-EC46-B18A-E953AF42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9" y="3594313"/>
            <a:ext cx="7825741" cy="2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2510065" y="1756260"/>
            <a:ext cx="7133556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What are common sources for data?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="" xmlns:a16="http://schemas.microsoft.com/office/drawing/2014/main" id="{DF0812ED-23D5-8D43-83FA-E0096F7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C23D823-D7ED-D648-9ED4-D05DC3197A03}"/>
              </a:ext>
            </a:extLst>
          </p:cNvPr>
          <p:cNvSpPr/>
          <p:nvPr/>
        </p:nvSpPr>
        <p:spPr>
          <a:xfrm>
            <a:off x="2510065" y="3325920"/>
            <a:ext cx="7133556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panose="02000503020000020003" pitchFamily="2" charset="0"/>
              </a:rPr>
              <a:t>(For Data Science and computation purposes.)</a:t>
            </a:r>
          </a:p>
        </p:txBody>
      </p:sp>
    </p:spTree>
    <p:extLst>
      <p:ext uri="{BB962C8B-B14F-4D97-AF65-F5344CB8AC3E}">
        <p14:creationId xmlns:p14="http://schemas.microsoft.com/office/powerpoint/2010/main" val="310046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5886450" y="1485900"/>
            <a:ext cx="5847260" cy="4625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004230" y="977533"/>
            <a:ext cx="4629310" cy="282128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 is a tree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You don’t have to access the HTML as a tree, though;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Can immediately search for tags/content of interest (a la previous slide)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5992466" y="1024235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22312AE-9A44-A746-9887-D047882E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66" y="1632325"/>
            <a:ext cx="5488334" cy="43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21</a:t>
            </a:fld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="" xmlns:a16="http://schemas.microsoft.com/office/drawing/2014/main" id="{A14C030F-9624-E240-90AF-E0EC496B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2973B2-FA0C-9C46-9FA9-6CB46F64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80" y="1292003"/>
            <a:ext cx="4290440" cy="4572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6ED683DD-1BE2-4647-BE6E-B450222A4761}"/>
              </a:ext>
            </a:extLst>
          </p:cNvPr>
          <p:cNvSpPr txBox="1">
            <a:spLocks/>
          </p:cNvSpPr>
          <p:nvPr/>
        </p:nvSpPr>
        <p:spPr>
          <a:xfrm>
            <a:off x="3950780" y="5978303"/>
            <a:ext cx="582358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Kung Fu Panda is property of DreamWorks and Paramount Pictures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54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CA18266-B607-6D46-8370-83C4FA7B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Pandas is an </a:t>
            </a:r>
            <a:r>
              <a:rPr lang="en-US" sz="2400" i="1" dirty="0">
                <a:latin typeface="Avenir Roman" panose="02000503020000020003" pitchFamily="2" charset="0"/>
              </a:rPr>
              <a:t>open-source</a:t>
            </a:r>
            <a:r>
              <a:rPr lang="en-US" sz="2400" dirty="0">
                <a:latin typeface="Avenir Roman" panose="02000503020000020003" pitchFamily="2" charset="0"/>
              </a:rPr>
              <a:t> </a:t>
            </a:r>
            <a:r>
              <a:rPr lang="en-US" sz="2400" u="sng" dirty="0">
                <a:latin typeface="Avenir Roman" panose="02000503020000020003" pitchFamily="2" charset="0"/>
              </a:rPr>
              <a:t>Python library</a:t>
            </a:r>
            <a:r>
              <a:rPr lang="en-US" sz="2400" dirty="0">
                <a:latin typeface="Avenir Roman" panose="02000503020000020003" pitchFamily="2" charset="0"/>
              </a:rPr>
              <a:t> (anyone can contribute)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Allows for high-performance, easy-to-use data structures and data analysis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Unlike NumPy library which provides multi-dimensional arrays, Pandas provides 2D table object called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/>
            </a:r>
            <a:br>
              <a:rPr lang="en-US" sz="2400" dirty="0">
                <a:latin typeface="Avenir Roman" panose="02000503020000020003" pitchFamily="2" charset="0"/>
              </a:rPr>
            </a:br>
            <a:r>
              <a:rPr lang="en-US" sz="2400" dirty="0">
                <a:latin typeface="Avenir Roman" panose="02000503020000020003" pitchFamily="2" charset="0"/>
              </a:rPr>
              <a:t>(akin to a spreadsheet with column names and row labels).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Used by </a:t>
            </a:r>
            <a:r>
              <a:rPr lang="en-US" sz="2400" i="1" dirty="0">
                <a:latin typeface="Avenir Roman" panose="02000503020000020003" pitchFamily="2" charset="0"/>
              </a:rPr>
              <a:t>a lot </a:t>
            </a:r>
            <a:r>
              <a:rPr lang="en-US" sz="2400" dirty="0">
                <a:latin typeface="Avenir Roman" panose="02000503020000020003" pitchFamily="2" charset="0"/>
              </a:rPr>
              <a:t>of people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7B456AF-FC63-CC48-97C7-08A453901B4F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/ Why?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4D9F160-87FE-584F-BB81-BDF461B804F6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4C86BED-D9CB-4A49-82B7-3097AA2A687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405935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import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pandas</a:t>
            </a:r>
            <a:r>
              <a:rPr lang="en-US" sz="2400" dirty="0">
                <a:latin typeface="Avenir Roman" panose="02000503020000020003" pitchFamily="2" charset="0"/>
              </a:rPr>
              <a:t> library (convenient to rename it)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read_csv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</a:t>
            </a:r>
            <a:r>
              <a:rPr lang="en-US" sz="2400" dirty="0">
                <a:latin typeface="Avenir Roman" panose="02000503020000020003" pitchFamily="2" charset="0"/>
              </a:rPr>
              <a:t>function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How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A7C25E5-C031-BB49-B069-51BE84A3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21" y="3505200"/>
            <a:ext cx="7480300" cy="88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15070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3" y="5378376"/>
            <a:ext cx="11285785" cy="108166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1800" dirty="0">
                <a:latin typeface="Avenir Roman" panose="02000503020000020003" pitchFamily="2" charset="0"/>
              </a:rPr>
              <a:t>Visit </a:t>
            </a:r>
            <a:r>
              <a:rPr lang="en-US" sz="1800" dirty="0">
                <a:latin typeface="Avenir Roman" panose="02000503020000020003" pitchFamily="2" charset="0"/>
                <a:hlinkClick r:id="rId3"/>
              </a:rPr>
              <a:t>https://pandas.pydata.org/pandas-docs/stable/getting_started/intro_tutorials/01_table_oriented.html</a:t>
            </a:r>
            <a:r>
              <a:rPr lang="en-US" sz="1800" dirty="0">
                <a:latin typeface="Avenir Roman" panose="02000503020000020003" pitchFamily="2" charset="0"/>
              </a:rPr>
              <a:t> </a:t>
            </a:r>
            <a:br>
              <a:rPr lang="en-US" sz="1800" dirty="0">
                <a:latin typeface="Avenir Roman" panose="02000503020000020003" pitchFamily="2" charset="0"/>
              </a:rPr>
            </a:br>
            <a:r>
              <a:rPr lang="en-US" sz="1800" dirty="0">
                <a:latin typeface="Avenir Roman" panose="02000503020000020003" pitchFamily="2" charset="0"/>
              </a:rPr>
              <a:t>for a more in-depth walkthrough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352323" y="776417"/>
            <a:ext cx="2928205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it looks like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A0ED64E-0D49-9045-A243-69E4569F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275" y="965720"/>
            <a:ext cx="5774691" cy="4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53" y="1524303"/>
            <a:ext cx="10527257" cy="66599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Say we have the following, tiny 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 of just 3 rows and 3 columns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6" y="2440190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3445410" y="2250503"/>
            <a:ext cx="260372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6096000" y="2799034"/>
            <a:ext cx="511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Boolean list representing which rows of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equal 4:</a:t>
            </a:r>
            <a:br>
              <a:rPr lang="en-US" sz="2000" dirty="0">
                <a:latin typeface="Avenir Roman" panose="02000503020000020003" pitchFamily="2" charset="0"/>
              </a:rPr>
            </a:b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6533265" y="2250503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selects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3425638" y="2837843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6096000" y="4069495"/>
            <a:ext cx="5527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1</a:t>
            </a:r>
            <a:r>
              <a:rPr lang="en-US" sz="2000" dirty="0">
                <a:latin typeface="Avenir Roman" panose="02000503020000020003" pitchFamily="2" charset="0"/>
              </a:rPr>
              <a:t> because that’s the minimum value in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3445410" y="406949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’].min()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131035-3164-3D4C-AC03-8BD19D06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28" y="5339956"/>
            <a:ext cx="2135090" cy="12895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BAC40CE-7271-B34E-8309-DBBB80DEF047}"/>
              </a:ext>
            </a:extLst>
          </p:cNvPr>
          <p:cNvSpPr/>
          <p:nvPr/>
        </p:nvSpPr>
        <p:spPr>
          <a:xfrm>
            <a:off x="3445410" y="490103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’, 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’]]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3658EA6-7176-AB4C-A9D6-205B26A98A9A}"/>
              </a:ext>
            </a:extLst>
          </p:cNvPr>
          <p:cNvSpPr/>
          <p:nvPr/>
        </p:nvSpPr>
        <p:spPr>
          <a:xfrm>
            <a:off x="6096000" y="4858979"/>
            <a:ext cx="55272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selects columns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40BD2A-C96D-0140-8E5D-64C5CB1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955" y="2153527"/>
            <a:ext cx="912121" cy="5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1061493" y="2426807"/>
            <a:ext cx="283613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’].unique()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665220" y="2931673"/>
            <a:ext cx="29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w/ the label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4102485" y="2426807"/>
            <a:ext cx="6504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returns all distinct values of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 once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061493" y="300221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4306762" y="425214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.</a:t>
            </a:r>
            <a:r>
              <a:rPr lang="en-US" sz="2000" dirty="0" err="1">
                <a:latin typeface="Avenir Roman" panose="02000503020000020003" pitchFamily="2" charset="0"/>
              </a:rPr>
              <a:t>loc</a:t>
            </a:r>
            <a:r>
              <a:rPr lang="en-US" sz="2000" dirty="0">
                <a:latin typeface="Avenir Roman" panose="02000503020000020003" pitchFamily="2" charset="0"/>
              </a:rPr>
              <a:t> returns all rows that were passed-in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061492" y="4215695"/>
            <a:ext cx="3570208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73925EC-31A1-CB4E-A09A-DC4747A1E052}"/>
              </a:ext>
            </a:extLst>
          </p:cNvPr>
          <p:cNvSpPr/>
          <p:nvPr/>
        </p:nvSpPr>
        <p:spPr>
          <a:xfrm>
            <a:off x="2276847" y="5128632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 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="" xmlns:a16="http://schemas.microsoft.com/office/drawing/2014/main" id="{C6C15FD4-59C3-0740-B1BC-6398D2CA6F68}"/>
              </a:ext>
            </a:extLst>
          </p:cNvPr>
          <p:cNvSpPr/>
          <p:nvPr/>
        </p:nvSpPr>
        <p:spPr>
          <a:xfrm rot="5400000">
            <a:off x="3157691" y="3785013"/>
            <a:ext cx="423678" cy="2084905"/>
          </a:xfrm>
          <a:prstGeom prst="rightBrace">
            <a:avLst>
              <a:gd name="adj1" fmla="val 62289"/>
              <a:gd name="adj2" fmla="val 52193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DE3D328-451C-DA46-85D2-A648907F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5" y="2966043"/>
            <a:ext cx="1682789" cy="10182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B8944CA-D6D2-804B-BE23-46C56039A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3" y="5714838"/>
            <a:ext cx="3683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27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121774" y="2907181"/>
            <a:ext cx="7881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at index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 </a:t>
            </a:r>
            <a:r>
              <a:rPr lang="en-US" sz="2000" dirty="0">
                <a:latin typeface="Avenir Roman" panose="02000503020000020003" pitchFamily="2" charset="0"/>
              </a:rPr>
              <a:t>(NOT the row labelled 2. Though, they are often the same, as seen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100412" y="292779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iloc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100412" y="3889238"/>
            <a:ext cx="4031873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sort_values(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by</a:t>
            </a:r>
            <a:r>
              <a:rPr lang="en-US" sz="2000" dirty="0">
                <a:latin typeface="Courier" pitchFamily="2" charset="0"/>
              </a:rPr>
              <a:t>=[‘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’]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F2F02EA-9382-5E46-A91A-F55B73BEF61F}"/>
              </a:ext>
            </a:extLst>
          </p:cNvPr>
          <p:cNvSpPr/>
          <p:nvPr/>
        </p:nvSpPr>
        <p:spPr>
          <a:xfrm>
            <a:off x="5132285" y="3889238"/>
            <a:ext cx="587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>
              <a:spcBef>
                <a:spcPts val="1200"/>
              </a:spcBef>
              <a:spcAft>
                <a:spcPts val="500"/>
              </a:spcAft>
            </a:pPr>
            <a:r>
              <a:rPr lang="en-US" dirty="0">
                <a:latin typeface="Avenir Roman" panose="02000503020000020003" pitchFamily="2" charset="0"/>
              </a:rPr>
              <a:t>returns the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with rows shuffled such that now they are in ascending order according to column </a:t>
            </a:r>
            <a:r>
              <a:rPr lang="en-US" dirty="0">
                <a:solidFill>
                  <a:srgbClr val="7030A0"/>
                </a:solidFill>
                <a:latin typeface="Avenir Roman" panose="02000503020000020003" pitchFamily="2" charset="0"/>
              </a:rPr>
              <a:t>c. </a:t>
            </a:r>
            <a:r>
              <a:rPr lang="en-US" dirty="0">
                <a:latin typeface="Avenir Roman" panose="02000503020000020003" pitchFamily="2" charset="0"/>
              </a:rPr>
              <a:t>In this example, df2 would remain the same, as the values were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359688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28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head() </a:t>
            </a:r>
            <a:r>
              <a:rPr lang="en-US" sz="24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tail() </a:t>
            </a:r>
            <a:r>
              <a:rPr lang="en-US" sz="24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describe() </a:t>
            </a:r>
            <a:r>
              <a:rPr lang="en-US" sz="24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4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columns </a:t>
            </a:r>
            <a:r>
              <a:rPr lang="en-US" sz="24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shape </a:t>
            </a:r>
            <a:r>
              <a:rPr lang="en-US" sz="24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0B93ADB-596B-7446-A269-94305B0B4BA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6D5625-FC4C-DE48-B781-520F37BC986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95857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29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43" y="1610134"/>
            <a:ext cx="10527257" cy="470176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df.column_name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&gt; &lt;conditional statement&gt;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118FE74-1C32-9540-BC52-47EC70E0164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6829C6-7222-C74D-9734-E8924BD483F1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E6250BE-5560-5D4C-BD8F-1A09D70C84AF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</p:spTree>
    <p:extLst>
      <p:ext uri="{BB962C8B-B14F-4D97-AF65-F5344CB8AC3E}">
        <p14:creationId xmlns:p14="http://schemas.microsoft.com/office/powerpoint/2010/main" val="368235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184038" y="1044895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 can come from: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You curate 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it, all pre-packaged for you (e.g., files)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an API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has available content, and you try to take it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(web scraping)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</a:t>
            </a:r>
          </a:p>
        </p:txBody>
      </p:sp>
    </p:spTree>
    <p:extLst>
      <p:ext uri="{BB962C8B-B14F-4D97-AF65-F5344CB8AC3E}">
        <p14:creationId xmlns:p14="http://schemas.microsoft.com/office/powerpoint/2010/main" val="398879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30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3" y="1654585"/>
            <a:ext cx="10527257" cy="470176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aggegate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D601AC-51EF-3144-A0F9-A32B729DD47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23624C-7ED6-F74C-9250-EEE9863C2DD4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0083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3" y="1739900"/>
            <a:ext cx="10654258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encompasses the “</a:t>
            </a:r>
            <a:r>
              <a:rPr lang="en-US" sz="2400" i="1" dirty="0">
                <a:latin typeface="Avenir Roman" panose="02000503020000020003" pitchFamily="2" charset="0"/>
              </a:rPr>
              <a:t>explore</a:t>
            </a:r>
            <a:r>
              <a:rPr lang="en-US" sz="2400" dirty="0">
                <a:latin typeface="Avenir Roman" panose="02000503020000020003" pitchFamily="2" charset="0"/>
              </a:rPr>
              <a:t> data” part of the data science process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is crucial but often overlooked: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If your data is bad, your results will be bad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Conversely, understanding your data well can help you create smart, appropriate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961FDF7-3591-1245-BA85-EEC1248936F6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8F6BBB-126C-D941-B53F-5CBC6E49E8D3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A39CF80-52D9-134D-92D4-4B55D8B2C3DB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09203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668257"/>
            <a:ext cx="11117766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Store data in data structure(s) that will be convenient for exploring/processing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(Memory is fast. Storage is slow)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Clean/format the data so that: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row represents a single object/observation/entry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column represents an attribute/property/feature of that 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Values are numeric whenever possible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Columns contain atomic properties that cannot be further decomposed</a:t>
            </a:r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*</a:t>
            </a: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41285DF-6782-B249-B36C-020D7E0A5BBF}"/>
              </a:ext>
            </a:extLst>
          </p:cNvPr>
          <p:cNvSpPr txBox="1">
            <a:spLocks/>
          </p:cNvSpPr>
          <p:nvPr/>
        </p:nvSpPr>
        <p:spPr>
          <a:xfrm>
            <a:off x="8226106" y="5801544"/>
            <a:ext cx="340709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* Unlike food waste, which can be composted.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   Please consider composting food scraps.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D8C82B6-1E8C-8844-8888-FBC0C567C745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0D4209-EBBA-3644-BE7F-2E4DC17134FA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983341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785545"/>
            <a:ext cx="10603457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global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use histograms, scatter plots, and aggregation functions to summarize the data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group like-items together to compare subsets of the data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(are the comparison results reasonable/expected?)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861E84E-E14E-3949-91A1-54B18FEAF828}"/>
              </a:ext>
            </a:extLst>
          </p:cNvPr>
          <p:cNvSpPr txBox="1">
            <a:spLocks/>
          </p:cNvSpPr>
          <p:nvPr/>
        </p:nvSpPr>
        <p:spPr>
          <a:xfrm>
            <a:off x="1541005" y="4211996"/>
            <a:ext cx="9109990" cy="12109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venir Roman" panose="02000503020000020003" pitchFamily="2" charset="0"/>
              </a:rPr>
              <a:t>This process transforms your data into a format which is easier to work with, gives you a basic overview of the data's properties, and likely generates several questions for you to follow-up in subsequent analysis.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87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311948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Using programs to get data from online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Often much faster than manually copying data!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Transfer the data into a form that is compatible with your code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Roman" panose="02000503020000020003" pitchFamily="2" charset="0"/>
              </a:rPr>
              <a:t>Legal and moral issues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(per Lecture 2)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12421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129533"/>
            <a:ext cx="9449397" cy="465082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Why scrape the web?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Vast source of information; can combine with multiple datasets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Companies have not provided APIs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Automate tasks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Keep up with sites / real-time data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Fun!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41738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 tips: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 careful and polite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 proper credit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Care about media law / obey licenses / privacy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Don’t be evil (no spam, overloading sites,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97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Robots.txt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Specified by web site owner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Gives instructions to web robots (e.g., your code)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Located at the top-level directory of the web server</a:t>
            </a:r>
          </a:p>
          <a:p>
            <a:pPr marL="914389" lvl="1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http://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google.com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robots.txt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0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451310" y="1079606"/>
            <a:ext cx="9449397" cy="49962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Servers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 server maintains a long-running process (also called a daemon), which listens on a pre-specified port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It responds to requests, which is sent using a protocol called HTTP (HTTPS is secure)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Our browser sends these requests and downloads the content, then displays it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2–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 was successful,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4–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client error, often `page not found`;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5–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server error (often that your request was incorrectly formed)</a:t>
            </a:r>
          </a:p>
        </p:txBody>
      </p:sp>
    </p:spTree>
    <p:extLst>
      <p:ext uri="{BB962C8B-B14F-4D97-AF65-F5344CB8AC3E}">
        <p14:creationId xmlns:p14="http://schemas.microsoft.com/office/powerpoint/2010/main" val="37286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7D28222-DBF6-664F-9352-AB5F1AA046A3}"/>
              </a:ext>
            </a:extLst>
          </p:cNvPr>
          <p:cNvSpPr/>
          <p:nvPr/>
        </p:nvSpPr>
        <p:spPr>
          <a:xfrm>
            <a:off x="7485336" y="1885098"/>
            <a:ext cx="3898943" cy="3441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936961" y="1082268"/>
            <a:ext cx="5063789" cy="344709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Tags are denoted by angled brackets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Almost all tags are in pairs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&lt;p&gt;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Hello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&lt;/p&gt;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Some tags do not have a closing tag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Avenir Roman" panose="02000503020000020003" pitchFamily="2" charset="0"/>
              </a:rPr>
              <a:t>br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/&gt;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9954A06-E6DC-B14D-8AB4-5CCAA149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79" y="1938020"/>
            <a:ext cx="3644900" cy="330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8733479" y="1337073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3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1375</Words>
  <Application>Microsoft Office PowerPoint</Application>
  <PresentationFormat>Widescreen</PresentationFormat>
  <Paragraphs>292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Avenir Medium</vt:lpstr>
      <vt:lpstr>Avenir Roman</vt:lpstr>
      <vt:lpstr>Calibri</vt:lpstr>
      <vt:lpstr>Calibri Light</vt:lpstr>
      <vt:lpstr>Courier</vt:lpstr>
      <vt:lpstr>Karla</vt:lpstr>
      <vt:lpstr>Office Theme</vt:lpstr>
      <vt:lpstr>Data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lenovo</cp:lastModifiedBy>
  <cp:revision>396</cp:revision>
  <cp:lastPrinted>2020-09-10T13:54:53Z</cp:lastPrinted>
  <dcterms:created xsi:type="dcterms:W3CDTF">2020-02-22T17:06:58Z</dcterms:created>
  <dcterms:modified xsi:type="dcterms:W3CDTF">2023-10-12T08:48:06Z</dcterms:modified>
</cp:coreProperties>
</file>