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451" r:id="rId3"/>
    <p:sldId id="452" r:id="rId4"/>
    <p:sldId id="455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95" r:id="rId23"/>
    <p:sldId id="602" r:id="rId24"/>
    <p:sldId id="599" r:id="rId25"/>
    <p:sldId id="600" r:id="rId26"/>
    <p:sldId id="601" r:id="rId27"/>
    <p:sldId id="596" r:id="rId28"/>
    <p:sldId id="597" r:id="rId29"/>
    <p:sldId id="598" r:id="rId30"/>
    <p:sldId id="6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30A0"/>
    <a:srgbClr val="F885AD"/>
    <a:srgbClr val="54A218"/>
    <a:srgbClr val="FFC3C4"/>
    <a:srgbClr val="70306F"/>
    <a:srgbClr val="00A39A"/>
    <a:srgbClr val="FF9799"/>
    <a:srgbClr val="F89290"/>
    <a:srgbClr val="F6A5A7"/>
    <a:srgbClr val="FFD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2"/>
    <p:restoredTop sz="94595"/>
  </p:normalViewPr>
  <p:slideViewPr>
    <p:cSldViewPr snapToGrid="0" snapToObjects="1">
      <p:cViewPr varScale="1">
        <p:scale>
          <a:sx n="63" d="100"/>
          <a:sy n="63" d="100"/>
        </p:scale>
        <p:origin x="6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5D75-2D93-A747-8DB5-37CF9BFEED59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EA78-CF71-B440-90D2-A12E0253D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6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4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3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6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46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81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7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7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18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81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6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2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9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4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4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0A91-D687-854A-8853-26DEC929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88AB49-7F3F-8A44-8B6C-28FDC46E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67FB7A-9A86-E241-8A7E-D20EDFCE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E54847-8029-0F4D-AD47-C8AB6D4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C8140B-DBDC-814B-A43B-00CEA44A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EBF1E-21CB-F849-A7B4-B2D2C19F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4E82E4-B780-3444-8B55-592409714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7CECB14-9723-8747-A1C7-577363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B55DA8-4D17-9C42-B462-440FE073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B3E2ED-599B-2549-BB40-244468F4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1C787C8-678B-E44D-B8A8-15D82AAF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15F3DB0-4600-AF4E-8495-363AD1D81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6DD8D5-FEBE-F644-9A9C-35CE65F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70A28A-45B0-2646-A4EC-CD14B2D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5C5CBF-1F16-1743-AF99-40CBA95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F38D9-8723-6F42-9A95-5C76AE3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0A4E93-8D0B-3D4D-A120-883E9BE2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B29D0-028F-E44F-9A5F-1537CD37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23FDF4-32F9-3E4F-859E-206618F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0D901F-416B-CE48-BB5A-DE342AA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26E57-63BB-524D-BB4E-0BCA775E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EA617E-54A7-EB4E-929C-43E06807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9F14C5-FAF8-4249-B764-C6D1AA1D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347B11-71D9-D849-BF57-B29123A0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41E4CA-98C9-434A-B239-CBB48DB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FD4C9-F9AE-0543-93F3-4475C0B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B4CDCA-5719-A34B-8369-FCD2B7EC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723115-EED3-A644-A401-C9690137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DFC5CD-6DDC-1949-BE64-216CDC2D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9F3420F-AC00-FE4F-AEDF-5FBDA4EA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65DC12-3FE6-E34F-8A08-8BA94963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C253-B243-A844-A1C3-9561085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5FAB03-D57C-0D45-9C0F-936CD2B7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7B9811-D6FB-BF41-A86A-A1306916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FAA2702-EB31-EF42-86E2-84F55BD1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E6150-D732-AC4B-AFFD-0A97E4A6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376C08E-C16D-0A48-BD8D-9F29A778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4317251-578E-8E47-8A45-D7D94B12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1382FF-F499-4942-A021-43DB2E7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3E9B0B-2F5F-4A47-8CD3-3B4DFBE3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0E20D6-0CBB-704B-9D61-DA6CFD3A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B8389F-72CA-6B4F-B8CD-E4E6FDB1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A7E749-4573-C44C-9CE4-AC33E905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2982D-3406-A94B-81D3-5B9D5063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E9BA9F-EFDF-4444-80A1-214747E8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04AD9BA-9D60-EC41-90BA-6D94A7C0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8FBA80A-CDE2-FE42-B65E-E5098CEF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B3894F-1F30-714A-85C4-41C613DE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F893F5F-676D-F84D-93B6-E14BFFA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48BF3-23BA-E145-94C5-995E4086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0CFC4B9-56E6-5F4E-A641-9C3EE88C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3B863E-1EBD-6B49-861C-DBC4BB20A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D682A5-FF98-B74B-A1DB-CFC25110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86D1B2-866A-5C4A-AC91-85B2AC60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1D25E3-C5F9-0E4D-87C3-34C5D5B2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75E46-1AE6-CB43-9C70-6B606082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ABE76E-9CE2-5041-A730-6BD49F17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1DCBD0-CE40-6942-8F97-124D99C3D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82975-11C8-C442-98A0-47A312083D4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335C05-F902-C74B-AE3D-0034FD645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9863A5-EFC2-CA48-9B8B-5F8000E34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fermarkt.u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5824E-0329-7345-8870-B3763055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023" y="1335024"/>
            <a:ext cx="7172683" cy="805742"/>
          </a:xfrm>
        </p:spPr>
        <p:txBody>
          <a:bodyPr anchor="b" anchorCtr="0">
            <a:normAutofit/>
          </a:bodyPr>
          <a:lstStyle/>
          <a:p>
            <a:pPr algn="l"/>
            <a:r>
              <a:rPr lang="en-US" sz="4000" dirty="0" smtClean="0">
                <a:latin typeface="Avenir Medium" panose="02000503020000020003" pitchFamily="2" charset="0"/>
              </a:rPr>
              <a:t> </a:t>
            </a:r>
            <a:r>
              <a:rPr lang="en-US" sz="4000" dirty="0">
                <a:latin typeface="Avenir Medium" panose="02000503020000020003" pitchFamily="2" charset="0"/>
              </a:rPr>
              <a:t>EDA and PANDAS</a:t>
            </a:r>
            <a:endParaRPr lang="en-US" sz="2400" dirty="0">
              <a:latin typeface="Avenir Medium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Pavlos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Protopapas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, Kevin Rader, and Chris Tanner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99818" y="3063666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99818" y="3152697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6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9B93732-E759-6D4E-A196-71B5377A8D1F}"/>
              </a:ext>
            </a:extLst>
          </p:cNvPr>
          <p:cNvSpPr/>
          <p:nvPr/>
        </p:nvSpPr>
        <p:spPr>
          <a:xfrm>
            <a:off x="1371600" y="1205344"/>
            <a:ext cx="9365673" cy="3879273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ular Callout 46">
            <a:extLst>
              <a:ext uri="{FF2B5EF4-FFF2-40B4-BE49-F238E27FC236}">
                <a16:creationId xmlns="" xmlns:a16="http://schemas.microsoft.com/office/drawing/2014/main" id="{17F23485-930F-9D4A-ABD8-D1BBB98E6C7B}"/>
              </a:ext>
            </a:extLst>
          </p:cNvPr>
          <p:cNvSpPr/>
          <p:nvPr/>
        </p:nvSpPr>
        <p:spPr>
          <a:xfrm rot="16200000">
            <a:off x="5108035" y="2748420"/>
            <a:ext cx="1582327" cy="4893611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5879553-642C-964F-90F1-8D3DD1F6547A}"/>
              </a:ext>
            </a:extLst>
          </p:cNvPr>
          <p:cNvSpPr txBox="1"/>
          <p:nvPr/>
        </p:nvSpPr>
        <p:spPr>
          <a:xfrm>
            <a:off x="4189118" y="4702512"/>
            <a:ext cx="3902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Does it contain the necessary information?</a:t>
            </a:r>
          </a:p>
        </p:txBody>
      </p:sp>
    </p:spTree>
    <p:extLst>
      <p:ext uri="{BB962C8B-B14F-4D97-AF65-F5344CB8AC3E}">
        <p14:creationId xmlns:p14="http://schemas.microsoft.com/office/powerpoint/2010/main" val="39848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ular Callout 48">
            <a:extLst>
              <a:ext uri="{FF2B5EF4-FFF2-40B4-BE49-F238E27FC236}">
                <a16:creationId xmlns="" xmlns:a16="http://schemas.microsoft.com/office/drawing/2014/main" id="{B3558664-E0A7-774C-BEE1-ADD5BB295ADD}"/>
              </a:ext>
            </a:extLst>
          </p:cNvPr>
          <p:cNvSpPr/>
          <p:nvPr/>
        </p:nvSpPr>
        <p:spPr>
          <a:xfrm rot="16200000">
            <a:off x="5667168" y="1960777"/>
            <a:ext cx="869885" cy="7874097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B553C194-8FF5-2247-8AB0-87238D20E9F2}"/>
              </a:ext>
            </a:extLst>
          </p:cNvPr>
          <p:cNvSpPr/>
          <p:nvPr/>
        </p:nvSpPr>
        <p:spPr>
          <a:xfrm>
            <a:off x="5351546" y="1328687"/>
            <a:ext cx="912881" cy="3695161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4D26DD1-39EC-3143-B176-FCFB6AF1B678}"/>
              </a:ext>
            </a:extLst>
          </p:cNvPr>
          <p:cNvSpPr txBox="1"/>
          <p:nvPr/>
        </p:nvSpPr>
        <p:spPr>
          <a:xfrm>
            <a:off x="3705310" y="5619654"/>
            <a:ext cx="536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Missing data? Imputation needed?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F0FFA291-EEFE-0B48-AD18-DD0392180BC7}"/>
              </a:ext>
            </a:extLst>
          </p:cNvPr>
          <p:cNvSpPr/>
          <p:nvPr/>
        </p:nvSpPr>
        <p:spPr>
          <a:xfrm>
            <a:off x="8523280" y="1394994"/>
            <a:ext cx="1905959" cy="3628854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292619" y="1575521"/>
            <a:ext cx="869885" cy="8506938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9E82114-3B14-2E44-8086-41414EC298DC}"/>
              </a:ext>
            </a:extLst>
          </p:cNvPr>
          <p:cNvSpPr/>
          <p:nvPr/>
        </p:nvSpPr>
        <p:spPr>
          <a:xfrm>
            <a:off x="1338941" y="1310952"/>
            <a:ext cx="9090297" cy="369531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184EAFD-3CC5-E64E-85CA-1EC2ABD9BB3A}"/>
              </a:ext>
            </a:extLst>
          </p:cNvPr>
          <p:cNvSpPr txBox="1"/>
          <p:nvPr/>
        </p:nvSpPr>
        <p:spPr>
          <a:xfrm>
            <a:off x="1704157" y="5581956"/>
            <a:ext cx="835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Are the data types okay (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)? Should be casted?</a:t>
            </a:r>
          </a:p>
        </p:txBody>
      </p:sp>
    </p:spTree>
    <p:extLst>
      <p:ext uri="{BB962C8B-B14F-4D97-AF65-F5344CB8AC3E}">
        <p14:creationId xmlns:p14="http://schemas.microsoft.com/office/powerpoint/2010/main" val="343537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0DEB372-6461-794F-9A32-31D3E3EBC263}"/>
              </a:ext>
            </a:extLst>
          </p:cNvPr>
          <p:cNvSpPr/>
          <p:nvPr/>
        </p:nvSpPr>
        <p:spPr>
          <a:xfrm>
            <a:off x="8441577" y="1470563"/>
            <a:ext cx="1896551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FF51203-2CB0-BB47-ADF9-26062E3FEAFA}"/>
              </a:ext>
            </a:extLst>
          </p:cNvPr>
          <p:cNvSpPr/>
          <p:nvPr/>
        </p:nvSpPr>
        <p:spPr>
          <a:xfrm>
            <a:off x="5404955" y="1453676"/>
            <a:ext cx="777768" cy="3495058"/>
          </a:xfrm>
          <a:prstGeom prst="rect">
            <a:avLst/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89E82114-3B14-2E44-8086-41414EC298DC}"/>
              </a:ext>
            </a:extLst>
          </p:cNvPr>
          <p:cNvSpPr/>
          <p:nvPr/>
        </p:nvSpPr>
        <p:spPr>
          <a:xfrm>
            <a:off x="1338941" y="1310952"/>
            <a:ext cx="9090297" cy="369531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08595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7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=""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3954780" y="1783963"/>
            <a:ext cx="5463540" cy="1164672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4235913" y="1892912"/>
            <a:ext cx="4788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This seems abnormally low. Is it correct? Who is this?</a:t>
            </a: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0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ular Callout 43">
            <a:extLst>
              <a:ext uri="{FF2B5EF4-FFF2-40B4-BE49-F238E27FC236}">
                <a16:creationId xmlns="" xmlns:a16="http://schemas.microsoft.com/office/drawing/2014/main" id="{7427ED63-C0EC-2247-922B-766596B0857B}"/>
              </a:ext>
            </a:extLst>
          </p:cNvPr>
          <p:cNvSpPr/>
          <p:nvPr/>
        </p:nvSpPr>
        <p:spPr>
          <a:xfrm rot="16200000">
            <a:off x="5428286" y="1439853"/>
            <a:ext cx="869885" cy="8778273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573A403-22B3-0E42-9F69-5FD8DCC4D34D}"/>
              </a:ext>
            </a:extLst>
          </p:cNvPr>
          <p:cNvSpPr txBox="1"/>
          <p:nvPr/>
        </p:nvSpPr>
        <p:spPr>
          <a:xfrm>
            <a:off x="1668151" y="5517639"/>
            <a:ext cx="858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Are the values reasonable?  </a:t>
            </a:r>
            <a:r>
              <a:rPr lang="en-US" sz="2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DataFrame.describe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=""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2750416" y="1882364"/>
            <a:ext cx="5463540" cy="1164672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3229183" y="1991314"/>
            <a:ext cx="4788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This also seems suspicious. Is it correct? Who is this? </a:t>
            </a: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5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525482" y="334021"/>
            <a:ext cx="4217967" cy="59843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Inspecting suspicious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5E7ACC9-53CF-3441-A8D4-046FA608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740" y="213640"/>
            <a:ext cx="5054600" cy="6146800"/>
          </a:xfrm>
          <a:prstGeom prst="rect">
            <a:avLst/>
          </a:prstGeom>
        </p:spPr>
      </p:pic>
      <p:sp>
        <p:nvSpPr>
          <p:cNvPr id="15" name="Slide Number Placeholder 9">
            <a:extLst>
              <a:ext uri="{FF2B5EF4-FFF2-40B4-BE49-F238E27FC236}">
                <a16:creationId xmlns="" xmlns:a16="http://schemas.microsoft.com/office/drawing/2014/main" id="{73BB8DC2-4934-7C4B-92F3-91680EB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70532E7D-3C7C-554C-9C50-B9533C32A28B}"/>
              </a:ext>
            </a:extLst>
          </p:cNvPr>
          <p:cNvCxnSpPr>
            <a:cxnSpLocks/>
          </p:cNvCxnSpPr>
          <p:nvPr/>
        </p:nvCxnSpPr>
        <p:spPr>
          <a:xfrm flipH="1">
            <a:off x="9659622" y="2907589"/>
            <a:ext cx="655318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0AB2DD1C-8EE2-4443-902E-C6BACAAFCA6A}"/>
              </a:ext>
            </a:extLst>
          </p:cNvPr>
          <p:cNvCxnSpPr>
            <a:cxnSpLocks/>
          </p:cNvCxnSpPr>
          <p:nvPr/>
        </p:nvCxnSpPr>
        <p:spPr>
          <a:xfrm flipH="1">
            <a:off x="9659622" y="3951529"/>
            <a:ext cx="655318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6A2284-CAE1-3244-942B-F99DE7D27606}"/>
              </a:ext>
            </a:extLst>
          </p:cNvPr>
          <p:cNvSpPr/>
          <p:nvPr/>
        </p:nvSpPr>
        <p:spPr>
          <a:xfrm>
            <a:off x="669627" y="1266476"/>
            <a:ext cx="4217967" cy="28144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latin typeface="Avenir Roman" panose="02000503020000020003" pitchFamily="2" charset="0"/>
              </a:rPr>
              <a:t>This accounts for both extreme values that we noticed. But, is this data </a:t>
            </a:r>
            <a:r>
              <a:rPr lang="en-US" sz="2400" b="1" dirty="0">
                <a:latin typeface="Avenir Roman" panose="02000503020000020003" pitchFamily="2" charset="0"/>
              </a:rPr>
              <a:t>truly accurate? </a:t>
            </a:r>
            <a:r>
              <a:rPr lang="en-US" sz="2400" dirty="0">
                <a:latin typeface="Avenir Roman" panose="02000503020000020003" pitchFamily="2" charset="0"/>
              </a:rPr>
              <a:t>It’s worth validating online, elsewhere.</a:t>
            </a:r>
          </a:p>
        </p:txBody>
      </p:sp>
    </p:spTree>
    <p:extLst>
      <p:ext uri="{BB962C8B-B14F-4D97-AF65-F5344CB8AC3E}">
        <p14:creationId xmlns:p14="http://schemas.microsoft.com/office/powerpoint/2010/main" val="419460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3" name="Rectangular Callout 1">
            <a:extLst>
              <a:ext uri="{FF2B5EF4-FFF2-40B4-BE49-F238E27FC236}">
                <a16:creationId xmlns="" xmlns:a16="http://schemas.microsoft.com/office/drawing/2014/main" id="{E63B0B3B-29A2-9642-9FFF-BD043D7D82BB}"/>
              </a:ext>
            </a:extLst>
          </p:cNvPr>
          <p:cNvSpPr/>
          <p:nvPr/>
        </p:nvSpPr>
        <p:spPr>
          <a:xfrm rot="10800000" flipV="1">
            <a:off x="2891262" y="1880421"/>
            <a:ext cx="6652260" cy="1903409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54810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741524" y="2548105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37A0B46-FC5A-C441-AFFF-05BA9E480186}"/>
              </a:ext>
            </a:extLst>
          </p:cNvPr>
          <p:cNvSpPr/>
          <p:nvPr/>
        </p:nvSpPr>
        <p:spPr>
          <a:xfrm flipH="1">
            <a:off x="3213933" y="2059573"/>
            <a:ext cx="6089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03336"/>
                </a:solidFill>
                <a:latin typeface="Avenir Roman" panose="02000503020000020003" pitchFamily="2" charset="0"/>
              </a:rPr>
              <a:t>What is going on here?! </a:t>
            </a:r>
            <a:r>
              <a:rPr lang="en-US" sz="2400" dirty="0">
                <a:solidFill>
                  <a:srgbClr val="303336"/>
                </a:solidFill>
                <a:latin typeface="Avenir Roman" panose="02000503020000020003" pitchFamily="2" charset="0"/>
              </a:rPr>
              <a:t>Is someone actually paid that much more than others? And someone scores that much more?</a:t>
            </a:r>
            <a:endParaRPr lang="en-US" sz="2400" dirty="0">
              <a:latin typeface="Avenir Roman" panose="0200050302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0FF91DF-60AE-A546-9061-1FBA8E4F31E4}"/>
              </a:ext>
            </a:extLst>
          </p:cNvPr>
          <p:cNvSpPr/>
          <p:nvPr/>
        </p:nvSpPr>
        <p:spPr>
          <a:xfrm>
            <a:off x="8160972" y="3840480"/>
            <a:ext cx="1245918" cy="1303225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3D136F8-1E73-8B43-A653-449E40515D30}"/>
              </a:ext>
            </a:extLst>
          </p:cNvPr>
          <p:cNvSpPr/>
          <p:nvPr/>
        </p:nvSpPr>
        <p:spPr>
          <a:xfrm>
            <a:off x="6595111" y="3840480"/>
            <a:ext cx="1285020" cy="1304872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15" name="Slide Number Placeholder 9">
            <a:extLst>
              <a:ext uri="{FF2B5EF4-FFF2-40B4-BE49-F238E27FC236}">
                <a16:creationId xmlns="" xmlns:a16="http://schemas.microsoft.com/office/drawing/2014/main" id="{73BB8DC2-4934-7C4B-92F3-91680EB9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DFB0D5F-D255-374F-819C-0C70BA2C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48384"/>
            <a:ext cx="8302287" cy="6659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AF6063-FAF0-FD4D-89DB-3007F9936D43}"/>
              </a:ext>
            </a:extLst>
          </p:cNvPr>
          <p:cNvSpPr/>
          <p:nvPr/>
        </p:nvSpPr>
        <p:spPr>
          <a:xfrm>
            <a:off x="9646920" y="571500"/>
            <a:ext cx="971550" cy="6136010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ADFAEA2-0C1E-764E-AD86-9DCECDE88DD8}"/>
              </a:ext>
            </a:extLst>
          </p:cNvPr>
          <p:cNvSpPr/>
          <p:nvPr/>
        </p:nvSpPr>
        <p:spPr>
          <a:xfrm>
            <a:off x="6595110" y="571500"/>
            <a:ext cx="1154430" cy="6136010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2469798A-3287-FE41-A8B3-9C5EBD440DA9}"/>
              </a:ext>
            </a:extLst>
          </p:cNvPr>
          <p:cNvSpPr txBox="1">
            <a:spLocks/>
          </p:cNvSpPr>
          <p:nvPr/>
        </p:nvSpPr>
        <p:spPr>
          <a:xfrm>
            <a:off x="1105189" y="1166555"/>
            <a:ext cx="9509831" cy="476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Understand the importance of exploring and investigating your data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Feel comfortable using PANDAS to inspect your data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 able to perform advanced PANDAS operations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7FCB2847-0F6D-EA4A-9C75-CAB26E4B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3534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F3CF5EBE-9C0D-E543-83BE-9B87B529BA17}"/>
              </a:ext>
            </a:extLst>
          </p:cNvPr>
          <p:cNvGrpSpPr/>
          <p:nvPr/>
        </p:nvGrpSpPr>
        <p:grpSpPr>
          <a:xfrm>
            <a:off x="2229313" y="1391796"/>
            <a:ext cx="7073900" cy="3696906"/>
            <a:chOff x="3048000" y="1167194"/>
            <a:chExt cx="7073900" cy="3696906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068F067A-3C2B-4F42-A90C-4CEAC6D4F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0" y="1167194"/>
              <a:ext cx="2006600" cy="36195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="" xmlns:a16="http://schemas.microsoft.com/office/drawing/2014/main" id="{EA58103A-FE1B-BA46-8425-515FCC72F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900" y="1206500"/>
              <a:ext cx="3708400" cy="3657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412ACECA-5E8D-1541-A80B-568F82657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50300" y="1206500"/>
              <a:ext cx="1371600" cy="3581400"/>
            </a:xfrm>
            <a:prstGeom prst="rect">
              <a:avLst/>
            </a:prstGeom>
          </p:spPr>
        </p:pic>
      </p:grpSp>
      <p:sp>
        <p:nvSpPr>
          <p:cNvPr id="15" name="Rectangular Callout 14">
            <a:extLst>
              <a:ext uri="{FF2B5EF4-FFF2-40B4-BE49-F238E27FC236}">
                <a16:creationId xmlns="" xmlns:a16="http://schemas.microsoft.com/office/drawing/2014/main" id="{199841A1-2DBE-4D44-8A9C-A3D8CBAC8149}"/>
              </a:ext>
            </a:extLst>
          </p:cNvPr>
          <p:cNvSpPr/>
          <p:nvPr/>
        </p:nvSpPr>
        <p:spPr>
          <a:xfrm rot="16200000">
            <a:off x="5377041" y="1328815"/>
            <a:ext cx="869885" cy="8880761"/>
          </a:xfrm>
          <a:prstGeom prst="wedgeRectCallout">
            <a:avLst>
              <a:gd name="adj1" fmla="val -21709"/>
              <a:gd name="adj2" fmla="val 48910"/>
            </a:avLst>
          </a:prstGeom>
          <a:solidFill>
            <a:srgbClr val="C0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5D947C3-9698-6041-ABE3-0D5F5618BE33}"/>
              </a:ext>
            </a:extLst>
          </p:cNvPr>
          <p:cNvSpPr txBox="1"/>
          <p:nvPr/>
        </p:nvSpPr>
        <p:spPr>
          <a:xfrm>
            <a:off x="2275033" y="5517639"/>
            <a:ext cx="734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Summary statistics can only reveal so much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8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418228" y="220146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0070C0"/>
                </a:solidFill>
                <a:latin typeface="Avenir Roman" panose="02000503020000020003" pitchFamily="2" charset="0"/>
              </a:rPr>
              <a:t>Visualization</a:t>
            </a:r>
            <a:endParaRPr lang="en-US" sz="2800" dirty="0">
              <a:solidFill>
                <a:srgbClr val="0070C0"/>
              </a:solidFill>
              <a:latin typeface="Avenir Roman" panose="02000503020000020003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951AE42-9433-AA43-9278-06D2F201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52" y="1123043"/>
            <a:ext cx="5691886" cy="4353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64EB2EE-B39A-1143-8F58-53862ABE9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" y="1123043"/>
            <a:ext cx="5683122" cy="4324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A8BA64B-ED25-BC45-8214-E8B5328C3F3E}"/>
              </a:ext>
            </a:extLst>
          </p:cNvPr>
          <p:cNvSpPr txBox="1"/>
          <p:nvPr/>
        </p:nvSpPr>
        <p:spPr>
          <a:xfrm>
            <a:off x="349292" y="5479539"/>
            <a:ext cx="556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Roman" panose="02000503020000020003" pitchFamily="2" charset="0"/>
              </a:rPr>
              <a:t>Same stats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  <a:sym typeface="Wingdings" pitchFamily="2" charset="2"/>
              </a:rPr>
              <a:t>do not imply same graphs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31AE9E2-56A7-1E40-8C9E-BE81913E3F8D}"/>
              </a:ext>
            </a:extLst>
          </p:cNvPr>
          <p:cNvSpPr txBox="1"/>
          <p:nvPr/>
        </p:nvSpPr>
        <p:spPr>
          <a:xfrm>
            <a:off x="6428655" y="5479539"/>
            <a:ext cx="556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venir Roman" panose="02000503020000020003" pitchFamily="2" charset="0"/>
              </a:rPr>
              <a:t>Same graphs </a:t>
            </a:r>
            <a:r>
              <a:rPr lang="en-US" sz="2400" dirty="0">
                <a:solidFill>
                  <a:srgbClr val="C00000"/>
                </a:solidFill>
                <a:latin typeface="Avenir Roman" panose="02000503020000020003" pitchFamily="2" charset="0"/>
                <a:sym typeface="Wingdings" pitchFamily="2" charset="2"/>
              </a:rPr>
              <a:t>do not imply same stats</a:t>
            </a:r>
            <a:endParaRPr lang="en-US" sz="2400" dirty="0">
              <a:solidFill>
                <a:srgbClr val="C00000"/>
              </a:solidFill>
              <a:latin typeface="Avenir Roman" panose="02000503020000020003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2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9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i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22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=""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6675439" y="-1791818"/>
            <a:ext cx="3085029" cy="7537337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12133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2196345" y="2209841"/>
                </a:lnTo>
                <a:lnTo>
                  <a:pt x="1819474" y="2312133"/>
                </a:lnTo>
                <a:lnTo>
                  <a:pt x="1533749" y="2175338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1B98D4-A052-F840-9260-1D8B9AFE4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86" y="2350253"/>
            <a:ext cx="70485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A5617CA-F2DE-5E48-8603-124F4A60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345" y="1489177"/>
            <a:ext cx="6957636" cy="582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A0E85C89-47C0-EF4A-82B2-AAFB44F89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438" y="618515"/>
            <a:ext cx="4114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2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=""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3534767" y="-336886"/>
            <a:ext cx="5707551" cy="7937244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3406420 w 10519585"/>
              <a:gd name="connsiteY6" fmla="*/ 2196465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1533749 w 10519585"/>
              <a:gd name="connsiteY8" fmla="*/ 2175338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2743826 w 10519585"/>
              <a:gd name="connsiteY8" fmla="*/ 2178682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2216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3406420" y="2196465"/>
                </a:lnTo>
                <a:lnTo>
                  <a:pt x="3094375" y="2322165"/>
                </a:lnTo>
                <a:lnTo>
                  <a:pt x="2743826" y="2178682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028450C-30A7-A643-8618-41D07EBA3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64" y="1222787"/>
            <a:ext cx="5295288" cy="484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7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95369" y="95209"/>
            <a:ext cx="4576682" cy="682751"/>
          </a:xfrm>
          <a:prstGeom prst="rect">
            <a:avLst/>
          </a:prstGeom>
          <a:solidFill>
            <a:srgbClr val="B930A0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bg1"/>
                </a:solidFill>
                <a:latin typeface="Avenir Roman" panose="02000503020000020003" pitchFamily="2" charset="0"/>
              </a:rPr>
              <a:t>Useful PANDAS functions</a:t>
            </a:r>
            <a:endParaRPr lang="en-US" sz="2800" dirty="0">
              <a:solidFill>
                <a:schemeClr val="bg1"/>
              </a:solidFill>
              <a:latin typeface="Avenir Roman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D73817-14A8-9345-844F-BC17549AA335}"/>
              </a:ext>
            </a:extLst>
          </p:cNvPr>
          <p:cNvSpPr/>
          <p:nvPr/>
        </p:nvSpPr>
        <p:spPr>
          <a:xfrm>
            <a:off x="673498" y="777960"/>
            <a:ext cx="5795881" cy="5140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rgbClr val="0070C0"/>
                </a:solidFill>
                <a:latin typeface="Avenir Roman" panose="02000503020000020003" pitchFamily="2" charset="0"/>
              </a:rPr>
              <a:t>read_csv</a:t>
            </a:r>
            <a:r>
              <a:rPr lang="en-US" sz="2000" dirty="0">
                <a:solidFill>
                  <a:srgbClr val="0070C0"/>
                </a:solidFill>
                <a:latin typeface="Avenir Roman" panose="02000503020000020003" pitchFamily="2" charset="0"/>
              </a:rPr>
              <a:t>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# loads a .csv file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1BF8D4-D6DA-134C-9A4F-670ABFCC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988" y="3105457"/>
            <a:ext cx="6141198" cy="353101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High-level viewing: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.head() </a:t>
            </a:r>
            <a:r>
              <a:rPr lang="en-US" sz="2000" dirty="0">
                <a:latin typeface="Avenir Roman" panose="02000503020000020003" pitchFamily="2" charset="0"/>
              </a:rPr>
              <a:t>– first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.tail() </a:t>
            </a:r>
            <a:r>
              <a:rPr lang="en-US" sz="2000" dirty="0">
                <a:latin typeface="Avenir Roman" panose="02000503020000020003" pitchFamily="2" charset="0"/>
              </a:rPr>
              <a:t>– last N observations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.describe() </a:t>
            </a:r>
            <a:r>
              <a:rPr lang="en-US" sz="2000" dirty="0">
                <a:latin typeface="Avenir Roman" panose="02000503020000020003" pitchFamily="2" charset="0"/>
              </a:rPr>
              <a:t>– statistics of the quantitative data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dtypes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  <a:r>
              <a:rPr lang="en-US" sz="2000" dirty="0">
                <a:latin typeface="Avenir Roman" panose="02000503020000020003" pitchFamily="2" charset="0"/>
              </a:rPr>
              <a:t>– the data types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.columns </a:t>
            </a:r>
            <a:r>
              <a:rPr lang="en-US" sz="2000" dirty="0">
                <a:latin typeface="Avenir Roman" panose="02000503020000020003" pitchFamily="2" charset="0"/>
              </a:rPr>
              <a:t>– names of the columns</a:t>
            </a:r>
          </a:p>
          <a:p>
            <a:pPr marL="457200" indent="-457200">
              <a:spcBef>
                <a:spcPts val="12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.shape </a:t>
            </a:r>
            <a:r>
              <a:rPr lang="en-US" sz="2000" dirty="0">
                <a:latin typeface="Avenir Roman" panose="02000503020000020003" pitchFamily="2" charset="0"/>
              </a:rPr>
              <a:t>– the # of (rows, columns)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4CA9358-B40D-AA4D-8D8C-2433B4A3EE50}"/>
              </a:ext>
            </a:extLst>
          </p:cNvPr>
          <p:cNvSpPr txBox="1">
            <a:spLocks/>
          </p:cNvSpPr>
          <p:nvPr/>
        </p:nvSpPr>
        <p:spPr>
          <a:xfrm>
            <a:off x="668096" y="1347616"/>
            <a:ext cx="5352123" cy="535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Accessing/processing: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[“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column_name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”]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max(), .min(), 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idxmax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idxmin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latin typeface="Avenir Roman" panose="02000503020000020003" pitchFamily="2" charset="0"/>
              </a:rPr>
              <a:t>&lt;</a:t>
            </a:r>
            <a:r>
              <a:rPr lang="en-US" sz="2000" dirty="0" err="1">
                <a:latin typeface="Avenir Roman" panose="02000503020000020003" pitchFamily="2" charset="0"/>
              </a:rPr>
              <a:t>dataframe</a:t>
            </a:r>
            <a:r>
              <a:rPr lang="en-US" sz="2000" dirty="0">
                <a:latin typeface="Avenir Roman" panose="02000503020000020003" pitchFamily="2" charset="0"/>
              </a:rPr>
              <a:t>&gt; &lt;conditional&gt;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label-based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iloc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[] </a:t>
            </a:r>
            <a:r>
              <a:rPr lang="en-US" sz="2000" dirty="0">
                <a:latin typeface="Avenir Roman" panose="02000503020000020003" pitchFamily="2" charset="0"/>
              </a:rPr>
              <a:t>– index-based accessing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sort_values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isnull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notnull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dropna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.values()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E.g.,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[‘column’].values()</a:t>
            </a:r>
          </a:p>
          <a:p>
            <a:pPr marL="914400" lvl="1" indent="-457200">
              <a:spcBef>
                <a:spcPts val="600"/>
              </a:spcBef>
              <a:spcAft>
                <a:spcPts val="500"/>
              </a:spcAft>
            </a:pP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(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df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[‘name’] == “Chris”).any()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[0:3] </a:t>
            </a:r>
            <a:r>
              <a:rPr lang="en-US" sz="2000" i="1" dirty="0">
                <a:solidFill>
                  <a:srgbClr val="C00000"/>
                </a:solidFill>
              </a:rPr>
              <a:t># grab the first 3 rows of the </a:t>
            </a:r>
            <a:r>
              <a:rPr lang="en-US" sz="2000" i="1" dirty="0" err="1">
                <a:solidFill>
                  <a:srgbClr val="C00000"/>
                </a:solidFill>
              </a:rPr>
              <a:t>DataFrame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rgbClr val="C00000"/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2B9E4D7-0D01-E445-87BB-B05D8ECE7D65}"/>
              </a:ext>
            </a:extLst>
          </p:cNvPr>
          <p:cNvSpPr txBox="1">
            <a:spLocks/>
          </p:cNvSpPr>
          <p:nvPr/>
        </p:nvSpPr>
        <p:spPr>
          <a:xfrm>
            <a:off x="5789988" y="143127"/>
            <a:ext cx="5690811" cy="308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sz="2000" b="1" dirty="0">
                <a:latin typeface="Avenir Roman" panose="02000503020000020003" pitchFamily="2" charset="0"/>
              </a:rPr>
              <a:t>Grouping/Splitting/Aggregating: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groupby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(),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get_groups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.drop()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.merge(),  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concat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()  .aggregate()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.append()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.sum()   .median()  .mean()</a:t>
            </a:r>
          </a:p>
          <a:p>
            <a:pPr marL="457200" indent="-457200">
              <a:spcBef>
                <a:spcPts val="600"/>
              </a:spcBef>
              <a:spcAft>
                <a:spcPts val="500"/>
              </a:spcAft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ular Callout 1">
            <a:extLst>
              <a:ext uri="{FF2B5EF4-FFF2-40B4-BE49-F238E27FC236}">
                <a16:creationId xmlns="" xmlns:a16="http://schemas.microsoft.com/office/drawing/2014/main" id="{154B554B-07B9-5444-A8BF-F9A9322734EF}"/>
              </a:ext>
            </a:extLst>
          </p:cNvPr>
          <p:cNvSpPr/>
          <p:nvPr/>
        </p:nvSpPr>
        <p:spPr>
          <a:xfrm rot="16200000" flipV="1">
            <a:off x="4559057" y="439547"/>
            <a:ext cx="3633525" cy="7937244"/>
          </a:xfrm>
          <a:custGeom>
            <a:avLst/>
            <a:gdLst>
              <a:gd name="connsiteX0" fmla="*/ 0 w 10519585"/>
              <a:gd name="connsiteY0" fmla="*/ 0 h 2172078"/>
              <a:gd name="connsiteX1" fmla="*/ 1753264 w 10519585"/>
              <a:gd name="connsiteY1" fmla="*/ 0 h 2172078"/>
              <a:gd name="connsiteX2" fmla="*/ 1753264 w 10519585"/>
              <a:gd name="connsiteY2" fmla="*/ 0 h 2172078"/>
              <a:gd name="connsiteX3" fmla="*/ 4383160 w 10519585"/>
              <a:gd name="connsiteY3" fmla="*/ 0 h 2172078"/>
              <a:gd name="connsiteX4" fmla="*/ 10519585 w 10519585"/>
              <a:gd name="connsiteY4" fmla="*/ 0 h 2172078"/>
              <a:gd name="connsiteX5" fmla="*/ 10519585 w 10519585"/>
              <a:gd name="connsiteY5" fmla="*/ 1267046 h 2172078"/>
              <a:gd name="connsiteX6" fmla="*/ 10519585 w 10519585"/>
              <a:gd name="connsiteY6" fmla="*/ 1267046 h 2172078"/>
              <a:gd name="connsiteX7" fmla="*/ 10519585 w 10519585"/>
              <a:gd name="connsiteY7" fmla="*/ 1810065 h 2172078"/>
              <a:gd name="connsiteX8" fmla="*/ 10519585 w 10519585"/>
              <a:gd name="connsiteY8" fmla="*/ 2172078 h 2172078"/>
              <a:gd name="connsiteX9" fmla="*/ 4383160 w 10519585"/>
              <a:gd name="connsiteY9" fmla="*/ 2172078 h 2172078"/>
              <a:gd name="connsiteX10" fmla="*/ 2750766 w 10519585"/>
              <a:gd name="connsiteY10" fmla="*/ 2519784 h 2172078"/>
              <a:gd name="connsiteX11" fmla="*/ 1753264 w 10519585"/>
              <a:gd name="connsiteY11" fmla="*/ 2172078 h 2172078"/>
              <a:gd name="connsiteX12" fmla="*/ 0 w 10519585"/>
              <a:gd name="connsiteY12" fmla="*/ 2172078 h 2172078"/>
              <a:gd name="connsiteX13" fmla="*/ 0 w 10519585"/>
              <a:gd name="connsiteY13" fmla="*/ 1810065 h 2172078"/>
              <a:gd name="connsiteX14" fmla="*/ 0 w 10519585"/>
              <a:gd name="connsiteY14" fmla="*/ 1267046 h 2172078"/>
              <a:gd name="connsiteX15" fmla="*/ 0 w 10519585"/>
              <a:gd name="connsiteY15" fmla="*/ 1267046 h 2172078"/>
              <a:gd name="connsiteX16" fmla="*/ 0 w 10519585"/>
              <a:gd name="connsiteY16" fmla="*/ 0 h 2172078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1753264 w 10519585"/>
              <a:gd name="connsiteY11" fmla="*/ 21720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19784"/>
              <a:gd name="connsiteX1" fmla="*/ 1753264 w 10519585"/>
              <a:gd name="connsiteY1" fmla="*/ 0 h 2519784"/>
              <a:gd name="connsiteX2" fmla="*/ 1753264 w 10519585"/>
              <a:gd name="connsiteY2" fmla="*/ 0 h 2519784"/>
              <a:gd name="connsiteX3" fmla="*/ 4383160 w 10519585"/>
              <a:gd name="connsiteY3" fmla="*/ 0 h 2519784"/>
              <a:gd name="connsiteX4" fmla="*/ 10519585 w 10519585"/>
              <a:gd name="connsiteY4" fmla="*/ 0 h 2519784"/>
              <a:gd name="connsiteX5" fmla="*/ 10519585 w 10519585"/>
              <a:gd name="connsiteY5" fmla="*/ 1267046 h 2519784"/>
              <a:gd name="connsiteX6" fmla="*/ 10519585 w 10519585"/>
              <a:gd name="connsiteY6" fmla="*/ 1267046 h 2519784"/>
              <a:gd name="connsiteX7" fmla="*/ 10519585 w 10519585"/>
              <a:gd name="connsiteY7" fmla="*/ 1810065 h 2519784"/>
              <a:gd name="connsiteX8" fmla="*/ 10519585 w 10519585"/>
              <a:gd name="connsiteY8" fmla="*/ 2172078 h 2519784"/>
              <a:gd name="connsiteX9" fmla="*/ 2833760 w 10519585"/>
              <a:gd name="connsiteY9" fmla="*/ 2172078 h 2519784"/>
              <a:gd name="connsiteX10" fmla="*/ 2750766 w 10519585"/>
              <a:gd name="connsiteY10" fmla="*/ 2519784 h 2519784"/>
              <a:gd name="connsiteX11" fmla="*/ 2419048 w 10519585"/>
              <a:gd name="connsiteY11" fmla="*/ 2184778 h 2519784"/>
              <a:gd name="connsiteX12" fmla="*/ 0 w 10519585"/>
              <a:gd name="connsiteY12" fmla="*/ 2172078 h 2519784"/>
              <a:gd name="connsiteX13" fmla="*/ 0 w 10519585"/>
              <a:gd name="connsiteY13" fmla="*/ 1810065 h 2519784"/>
              <a:gd name="connsiteX14" fmla="*/ 0 w 10519585"/>
              <a:gd name="connsiteY14" fmla="*/ 1267046 h 2519784"/>
              <a:gd name="connsiteX15" fmla="*/ 0 w 10519585"/>
              <a:gd name="connsiteY15" fmla="*/ 1267046 h 2519784"/>
              <a:gd name="connsiteX16" fmla="*/ 0 w 10519585"/>
              <a:gd name="connsiteY16" fmla="*/ 0 h 2519784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2419048 w 10519585"/>
              <a:gd name="connsiteY11" fmla="*/ 218477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833760 w 10519585"/>
              <a:gd name="connsiteY9" fmla="*/ 2172078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78639 w 10519585"/>
              <a:gd name="connsiteY9" fmla="*/ 2181519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60933 w 10519585"/>
              <a:gd name="connsiteY9" fmla="*/ 2228722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810065 h 2548105"/>
              <a:gd name="connsiteX14" fmla="*/ 0 w 10519585"/>
              <a:gd name="connsiteY14" fmla="*/ 1267046 h 2548105"/>
              <a:gd name="connsiteX15" fmla="*/ 0 w 10519585"/>
              <a:gd name="connsiteY15" fmla="*/ 1267046 h 2548105"/>
              <a:gd name="connsiteX16" fmla="*/ 0 w 10519585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1267046 h 2548105"/>
              <a:gd name="connsiteX16" fmla="*/ 787289 w 11306874"/>
              <a:gd name="connsiteY16" fmla="*/ 0 h 2548105"/>
              <a:gd name="connsiteX0" fmla="*/ 787289 w 11306874"/>
              <a:gd name="connsiteY0" fmla="*/ 0 h 2548105"/>
              <a:gd name="connsiteX1" fmla="*/ 2540553 w 11306874"/>
              <a:gd name="connsiteY1" fmla="*/ 0 h 2548105"/>
              <a:gd name="connsiteX2" fmla="*/ 2540553 w 11306874"/>
              <a:gd name="connsiteY2" fmla="*/ 0 h 2548105"/>
              <a:gd name="connsiteX3" fmla="*/ 5170449 w 11306874"/>
              <a:gd name="connsiteY3" fmla="*/ 0 h 2548105"/>
              <a:gd name="connsiteX4" fmla="*/ 11306874 w 11306874"/>
              <a:gd name="connsiteY4" fmla="*/ 0 h 2548105"/>
              <a:gd name="connsiteX5" fmla="*/ 11306874 w 11306874"/>
              <a:gd name="connsiteY5" fmla="*/ 1267046 h 2548105"/>
              <a:gd name="connsiteX6" fmla="*/ 11306874 w 11306874"/>
              <a:gd name="connsiteY6" fmla="*/ 1267046 h 2548105"/>
              <a:gd name="connsiteX7" fmla="*/ 11306874 w 11306874"/>
              <a:gd name="connsiteY7" fmla="*/ 1810065 h 2548105"/>
              <a:gd name="connsiteX8" fmla="*/ 11306874 w 11306874"/>
              <a:gd name="connsiteY8" fmla="*/ 2172078 h 2548105"/>
              <a:gd name="connsiteX9" fmla="*/ 2983634 w 11306874"/>
              <a:gd name="connsiteY9" fmla="*/ 2209841 h 2548105"/>
              <a:gd name="connsiteX10" fmla="*/ 2528813 w 11306874"/>
              <a:gd name="connsiteY10" fmla="*/ 2548105 h 2548105"/>
              <a:gd name="connsiteX11" fmla="*/ 2321038 w 11306874"/>
              <a:gd name="connsiteY11" fmla="*/ 2175338 h 2548105"/>
              <a:gd name="connsiteX12" fmla="*/ 787289 w 11306874"/>
              <a:gd name="connsiteY12" fmla="*/ 2172078 h 2548105"/>
              <a:gd name="connsiteX13" fmla="*/ 787289 w 11306874"/>
              <a:gd name="connsiteY13" fmla="*/ 1810065 h 2548105"/>
              <a:gd name="connsiteX14" fmla="*/ 787289 w 11306874"/>
              <a:gd name="connsiteY14" fmla="*/ 1267046 h 2548105"/>
              <a:gd name="connsiteX15" fmla="*/ 787289 w 11306874"/>
              <a:gd name="connsiteY15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1267046 h 2548105"/>
              <a:gd name="connsiteX14" fmla="*/ 0 w 10519585"/>
              <a:gd name="connsiteY14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1753264 w 10519585"/>
              <a:gd name="connsiteY2" fmla="*/ 0 h 2548105"/>
              <a:gd name="connsiteX3" fmla="*/ 4383160 w 10519585"/>
              <a:gd name="connsiteY3" fmla="*/ 0 h 2548105"/>
              <a:gd name="connsiteX4" fmla="*/ 10519585 w 10519585"/>
              <a:gd name="connsiteY4" fmla="*/ 0 h 2548105"/>
              <a:gd name="connsiteX5" fmla="*/ 10519585 w 10519585"/>
              <a:gd name="connsiteY5" fmla="*/ 1267046 h 2548105"/>
              <a:gd name="connsiteX6" fmla="*/ 10519585 w 10519585"/>
              <a:gd name="connsiteY6" fmla="*/ 1267046 h 2548105"/>
              <a:gd name="connsiteX7" fmla="*/ 10519585 w 10519585"/>
              <a:gd name="connsiteY7" fmla="*/ 1810065 h 2548105"/>
              <a:gd name="connsiteX8" fmla="*/ 10519585 w 10519585"/>
              <a:gd name="connsiteY8" fmla="*/ 2172078 h 2548105"/>
              <a:gd name="connsiteX9" fmla="*/ 2196345 w 10519585"/>
              <a:gd name="connsiteY9" fmla="*/ 2209841 h 2548105"/>
              <a:gd name="connsiteX10" fmla="*/ 1741524 w 10519585"/>
              <a:gd name="connsiteY10" fmla="*/ 2548105 h 2548105"/>
              <a:gd name="connsiteX11" fmla="*/ 1533749 w 10519585"/>
              <a:gd name="connsiteY11" fmla="*/ 2175338 h 2548105"/>
              <a:gd name="connsiteX12" fmla="*/ 0 w 10519585"/>
              <a:gd name="connsiteY12" fmla="*/ 2172078 h 2548105"/>
              <a:gd name="connsiteX13" fmla="*/ 0 w 10519585"/>
              <a:gd name="connsiteY13" fmla="*/ 0 h 2548105"/>
              <a:gd name="connsiteX0" fmla="*/ 0 w 10519585"/>
              <a:gd name="connsiteY0" fmla="*/ 0 h 2548105"/>
              <a:gd name="connsiteX1" fmla="*/ 1753264 w 10519585"/>
              <a:gd name="connsiteY1" fmla="*/ 0 h 2548105"/>
              <a:gd name="connsiteX2" fmla="*/ 4383160 w 10519585"/>
              <a:gd name="connsiteY2" fmla="*/ 0 h 2548105"/>
              <a:gd name="connsiteX3" fmla="*/ 10519585 w 10519585"/>
              <a:gd name="connsiteY3" fmla="*/ 0 h 2548105"/>
              <a:gd name="connsiteX4" fmla="*/ 10519585 w 10519585"/>
              <a:gd name="connsiteY4" fmla="*/ 1267046 h 2548105"/>
              <a:gd name="connsiteX5" fmla="*/ 10519585 w 10519585"/>
              <a:gd name="connsiteY5" fmla="*/ 1267046 h 2548105"/>
              <a:gd name="connsiteX6" fmla="*/ 10519585 w 10519585"/>
              <a:gd name="connsiteY6" fmla="*/ 1810065 h 2548105"/>
              <a:gd name="connsiteX7" fmla="*/ 10519585 w 10519585"/>
              <a:gd name="connsiteY7" fmla="*/ 2172078 h 2548105"/>
              <a:gd name="connsiteX8" fmla="*/ 2196345 w 10519585"/>
              <a:gd name="connsiteY8" fmla="*/ 2209841 h 2548105"/>
              <a:gd name="connsiteX9" fmla="*/ 1741524 w 10519585"/>
              <a:gd name="connsiteY9" fmla="*/ 2548105 h 2548105"/>
              <a:gd name="connsiteX10" fmla="*/ 1533749 w 10519585"/>
              <a:gd name="connsiteY10" fmla="*/ 2175338 h 2548105"/>
              <a:gd name="connsiteX11" fmla="*/ 0 w 10519585"/>
              <a:gd name="connsiteY11" fmla="*/ 2172078 h 2548105"/>
              <a:gd name="connsiteX12" fmla="*/ 0 w 10519585"/>
              <a:gd name="connsiteY12" fmla="*/ 0 h 2548105"/>
              <a:gd name="connsiteX0" fmla="*/ 0 w 10519585"/>
              <a:gd name="connsiteY0" fmla="*/ 0 h 2548105"/>
              <a:gd name="connsiteX1" fmla="*/ 4383160 w 10519585"/>
              <a:gd name="connsiteY1" fmla="*/ 0 h 2548105"/>
              <a:gd name="connsiteX2" fmla="*/ 10519585 w 10519585"/>
              <a:gd name="connsiteY2" fmla="*/ 0 h 2548105"/>
              <a:gd name="connsiteX3" fmla="*/ 10519585 w 10519585"/>
              <a:gd name="connsiteY3" fmla="*/ 1267046 h 2548105"/>
              <a:gd name="connsiteX4" fmla="*/ 10519585 w 10519585"/>
              <a:gd name="connsiteY4" fmla="*/ 1267046 h 2548105"/>
              <a:gd name="connsiteX5" fmla="*/ 10519585 w 10519585"/>
              <a:gd name="connsiteY5" fmla="*/ 1810065 h 2548105"/>
              <a:gd name="connsiteX6" fmla="*/ 10519585 w 10519585"/>
              <a:gd name="connsiteY6" fmla="*/ 2172078 h 2548105"/>
              <a:gd name="connsiteX7" fmla="*/ 2196345 w 10519585"/>
              <a:gd name="connsiteY7" fmla="*/ 2209841 h 2548105"/>
              <a:gd name="connsiteX8" fmla="*/ 1741524 w 10519585"/>
              <a:gd name="connsiteY8" fmla="*/ 2548105 h 2548105"/>
              <a:gd name="connsiteX9" fmla="*/ 1533749 w 10519585"/>
              <a:gd name="connsiteY9" fmla="*/ 2175338 h 2548105"/>
              <a:gd name="connsiteX10" fmla="*/ 0 w 10519585"/>
              <a:gd name="connsiteY10" fmla="*/ 2172078 h 2548105"/>
              <a:gd name="connsiteX11" fmla="*/ 0 w 10519585"/>
              <a:gd name="connsiteY11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548105"/>
              <a:gd name="connsiteX1" fmla="*/ 10519585 w 10519585"/>
              <a:gd name="connsiteY1" fmla="*/ 0 h 2548105"/>
              <a:gd name="connsiteX2" fmla="*/ 10519585 w 10519585"/>
              <a:gd name="connsiteY2" fmla="*/ 1267046 h 2548105"/>
              <a:gd name="connsiteX3" fmla="*/ 10519585 w 10519585"/>
              <a:gd name="connsiteY3" fmla="*/ 1267046 h 2548105"/>
              <a:gd name="connsiteX4" fmla="*/ 10519585 w 10519585"/>
              <a:gd name="connsiteY4" fmla="*/ 1810065 h 2548105"/>
              <a:gd name="connsiteX5" fmla="*/ 10519585 w 10519585"/>
              <a:gd name="connsiteY5" fmla="*/ 2172078 h 2548105"/>
              <a:gd name="connsiteX6" fmla="*/ 2196345 w 10519585"/>
              <a:gd name="connsiteY6" fmla="*/ 2209841 h 2548105"/>
              <a:gd name="connsiteX7" fmla="*/ 1741524 w 10519585"/>
              <a:gd name="connsiteY7" fmla="*/ 2548105 h 2548105"/>
              <a:gd name="connsiteX8" fmla="*/ 1533749 w 10519585"/>
              <a:gd name="connsiteY8" fmla="*/ 2175338 h 2548105"/>
              <a:gd name="connsiteX9" fmla="*/ 0 w 10519585"/>
              <a:gd name="connsiteY9" fmla="*/ 2172078 h 2548105"/>
              <a:gd name="connsiteX10" fmla="*/ 0 w 10519585"/>
              <a:gd name="connsiteY10" fmla="*/ 0 h 2548105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2196345 w 10519585"/>
              <a:gd name="connsiteY6" fmla="*/ 2209841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12133"/>
              <a:gd name="connsiteX1" fmla="*/ 10519585 w 10519585"/>
              <a:gd name="connsiteY1" fmla="*/ 0 h 2312133"/>
              <a:gd name="connsiteX2" fmla="*/ 10519585 w 10519585"/>
              <a:gd name="connsiteY2" fmla="*/ 1267046 h 2312133"/>
              <a:gd name="connsiteX3" fmla="*/ 10519585 w 10519585"/>
              <a:gd name="connsiteY3" fmla="*/ 1267046 h 2312133"/>
              <a:gd name="connsiteX4" fmla="*/ 10519585 w 10519585"/>
              <a:gd name="connsiteY4" fmla="*/ 1810065 h 2312133"/>
              <a:gd name="connsiteX5" fmla="*/ 10519585 w 10519585"/>
              <a:gd name="connsiteY5" fmla="*/ 2172078 h 2312133"/>
              <a:gd name="connsiteX6" fmla="*/ 3406420 w 10519585"/>
              <a:gd name="connsiteY6" fmla="*/ 2196465 h 2312133"/>
              <a:gd name="connsiteX7" fmla="*/ 1819474 w 10519585"/>
              <a:gd name="connsiteY7" fmla="*/ 2312133 h 2312133"/>
              <a:gd name="connsiteX8" fmla="*/ 1533749 w 10519585"/>
              <a:gd name="connsiteY8" fmla="*/ 2175338 h 2312133"/>
              <a:gd name="connsiteX9" fmla="*/ 0 w 10519585"/>
              <a:gd name="connsiteY9" fmla="*/ 2172078 h 2312133"/>
              <a:gd name="connsiteX10" fmla="*/ 0 w 10519585"/>
              <a:gd name="connsiteY10" fmla="*/ 0 h 2312133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1533749 w 10519585"/>
              <a:gd name="connsiteY8" fmla="*/ 2175338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  <a:gd name="connsiteX0" fmla="*/ 0 w 10519585"/>
              <a:gd name="connsiteY0" fmla="*/ 0 h 2322165"/>
              <a:gd name="connsiteX1" fmla="*/ 10519585 w 10519585"/>
              <a:gd name="connsiteY1" fmla="*/ 0 h 2322165"/>
              <a:gd name="connsiteX2" fmla="*/ 10519585 w 10519585"/>
              <a:gd name="connsiteY2" fmla="*/ 1267046 h 2322165"/>
              <a:gd name="connsiteX3" fmla="*/ 10519585 w 10519585"/>
              <a:gd name="connsiteY3" fmla="*/ 1267046 h 2322165"/>
              <a:gd name="connsiteX4" fmla="*/ 10519585 w 10519585"/>
              <a:gd name="connsiteY4" fmla="*/ 1810065 h 2322165"/>
              <a:gd name="connsiteX5" fmla="*/ 10519585 w 10519585"/>
              <a:gd name="connsiteY5" fmla="*/ 2172078 h 2322165"/>
              <a:gd name="connsiteX6" fmla="*/ 3406420 w 10519585"/>
              <a:gd name="connsiteY6" fmla="*/ 2196465 h 2322165"/>
              <a:gd name="connsiteX7" fmla="*/ 3094375 w 10519585"/>
              <a:gd name="connsiteY7" fmla="*/ 2322165 h 2322165"/>
              <a:gd name="connsiteX8" fmla="*/ 2743826 w 10519585"/>
              <a:gd name="connsiteY8" fmla="*/ 2178682 h 2322165"/>
              <a:gd name="connsiteX9" fmla="*/ 0 w 10519585"/>
              <a:gd name="connsiteY9" fmla="*/ 2172078 h 2322165"/>
              <a:gd name="connsiteX10" fmla="*/ 0 w 10519585"/>
              <a:gd name="connsiteY10" fmla="*/ 0 h 232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19585" h="2322165">
                <a:moveTo>
                  <a:pt x="0" y="0"/>
                </a:moveTo>
                <a:lnTo>
                  <a:pt x="10519585" y="0"/>
                </a:lnTo>
                <a:lnTo>
                  <a:pt x="10519585" y="1267046"/>
                </a:lnTo>
                <a:lnTo>
                  <a:pt x="10519585" y="1267046"/>
                </a:lnTo>
                <a:lnTo>
                  <a:pt x="10519585" y="1810065"/>
                </a:lnTo>
                <a:lnTo>
                  <a:pt x="10519585" y="2172078"/>
                </a:lnTo>
                <a:lnTo>
                  <a:pt x="3406420" y="2196465"/>
                </a:lnTo>
                <a:lnTo>
                  <a:pt x="3094375" y="2322165"/>
                </a:lnTo>
                <a:lnTo>
                  <a:pt x="2743826" y="2178682"/>
                </a:lnTo>
                <a:lnTo>
                  <a:pt x="0" y="2172078"/>
                </a:lnTo>
                <a:lnTo>
                  <a:pt x="0" y="0"/>
                </a:lnTo>
                <a:close/>
              </a:path>
            </a:pathLst>
          </a:cu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1EA2751-47BA-5D4B-889E-68BF2463AB98}"/>
              </a:ext>
            </a:extLst>
          </p:cNvPr>
          <p:cNvSpPr/>
          <p:nvPr/>
        </p:nvSpPr>
        <p:spPr>
          <a:xfrm>
            <a:off x="4204045" y="2945874"/>
            <a:ext cx="4968540" cy="59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“Do any of my values equal True?”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4F6EAC2-4D41-654B-B71C-9D05D75FF0F2}"/>
              </a:ext>
            </a:extLst>
          </p:cNvPr>
          <p:cNvSpPr/>
          <p:nvPr/>
        </p:nvSpPr>
        <p:spPr>
          <a:xfrm>
            <a:off x="4960792" y="3826155"/>
            <a:ext cx="3017173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070C0"/>
                </a:solidFill>
                <a:latin typeface="Avenir Roman" panose="02000503020000020003" pitchFamily="2" charset="0"/>
              </a:rPr>
              <a:t>DataFrame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 Series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F5A9259-4A27-FE45-AA86-F1D60D9AC57C}"/>
              </a:ext>
            </a:extLst>
          </p:cNvPr>
          <p:cNvSpPr/>
          <p:nvPr/>
        </p:nvSpPr>
        <p:spPr>
          <a:xfrm>
            <a:off x="4972051" y="4728698"/>
            <a:ext cx="2621230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</a:rPr>
              <a:t>Series </a:t>
            </a:r>
            <a:r>
              <a:rPr lang="en-US" sz="2400" dirty="0">
                <a:solidFill>
                  <a:srgbClr val="0070C0"/>
                </a:solidFill>
                <a:latin typeface="Avenir Roman" panose="02000503020000020003" pitchFamily="2" charset="0"/>
                <a:sym typeface="Wingdings" pitchFamily="2" charset="2"/>
              </a:rPr>
              <a:t> Boolean</a:t>
            </a:r>
            <a:endParaRPr lang="en-US" sz="2400" dirty="0">
              <a:solidFill>
                <a:srgbClr val="0070C0"/>
              </a:solidFill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5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3429011" y="1447737"/>
            <a:ext cx="6783722" cy="132908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You can keep stacking operations, since it’s just Python functions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810FCEC-0E7B-7B40-BDDC-149C6CB2F84D}"/>
              </a:ext>
            </a:extLst>
          </p:cNvPr>
          <p:cNvSpPr/>
          <p:nvPr/>
        </p:nvSpPr>
        <p:spPr>
          <a:xfrm>
            <a:off x="354330" y="3703320"/>
            <a:ext cx="11483340" cy="4297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4313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503280" y="116604"/>
            <a:ext cx="11483340" cy="42973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F93282-969C-B643-9235-1CEB5F9F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39" y="546336"/>
            <a:ext cx="2157279" cy="611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2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29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503280" y="116604"/>
            <a:ext cx="11483340" cy="7990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 err="1">
                <a:latin typeface="Avenir Roman" panose="02000503020000020003" pitchFamily="2" charset="0"/>
              </a:rPr>
              <a:t>df.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Popularity</a:t>
            </a:r>
            <a:r>
              <a:rPr lang="en-US" sz="1600" dirty="0">
                <a:latin typeface="Avenir Roman" panose="02000503020000020003" pitchFamily="2" charset="0"/>
              </a:rPr>
              <a:t>"], 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ascending</a:t>
            </a:r>
            <a:r>
              <a:rPr lang="en-US" sz="1600" dirty="0">
                <a:latin typeface="Avenir Roman" panose="02000503020000020003" pitchFamily="2" charset="0"/>
              </a:rPr>
              <a:t>=False).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dropna</a:t>
            </a:r>
            <a:r>
              <a:rPr lang="en-US" sz="1600" dirty="0">
                <a:latin typeface="Avenir Roman" panose="02000503020000020003" pitchFamily="2" charset="0"/>
              </a:rPr>
              <a:t>().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head</a:t>
            </a:r>
            <a:r>
              <a:rPr lang="en-US" sz="1600" dirty="0">
                <a:latin typeface="Avenir Roman" panose="02000503020000020003" pitchFamily="2" charset="0"/>
              </a:rPr>
              <a:t>(30)[[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'Energy</a:t>
            </a:r>
            <a:r>
              <a:rPr lang="en-US" sz="1600" dirty="0">
                <a:latin typeface="Avenir Roman" panose="02000503020000020003" pitchFamily="2" charset="0"/>
              </a:rPr>
              <a:t>’, ', 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'Genre</a:t>
            </a:r>
            <a:r>
              <a:rPr lang="en-US" sz="1600" dirty="0">
                <a:latin typeface="Avenir Roman" panose="02000503020000020003" pitchFamily="2" charset="0"/>
              </a:rPr>
              <a:t>']].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1600" dirty="0">
                <a:latin typeface="Avenir Roman" panose="02000503020000020003" pitchFamily="2" charset="0"/>
              </a:rPr>
              <a:t>="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Genre</a:t>
            </a:r>
            <a:r>
              <a:rPr lang="en-US" sz="1600" dirty="0">
                <a:latin typeface="Avenir Roman" panose="02000503020000020003" pitchFamily="2" charset="0"/>
              </a:rPr>
              <a:t>").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median</a:t>
            </a:r>
            <a:r>
              <a:rPr lang="en-US" sz="1600" dirty="0">
                <a:latin typeface="Avenir Roman" panose="02000503020000020003" pitchFamily="2" charset="0"/>
              </a:rPr>
              <a:t>(). .</a:t>
            </a:r>
            <a:r>
              <a:rPr lang="en-US" sz="1600" dirty="0">
                <a:solidFill>
                  <a:srgbClr val="C00000"/>
                </a:solidFill>
                <a:latin typeface="Avenir Roman" panose="02000503020000020003" pitchFamily="2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Avenir Roman" panose="02000503020000020003" pitchFamily="2" charset="0"/>
              </a:rPr>
              <a:t>sort_values</a:t>
            </a:r>
            <a:r>
              <a:rPr lang="en-US" sz="1600" dirty="0">
                <a:latin typeface="Avenir Roman" panose="02000503020000020003" pitchFamily="2" charset="0"/>
              </a:rPr>
              <a:t>(</a:t>
            </a:r>
            <a:r>
              <a:rPr lang="en-US" sz="1600" dirty="0">
                <a:solidFill>
                  <a:srgbClr val="54A218"/>
                </a:solidFill>
                <a:latin typeface="Avenir Roman" panose="02000503020000020003" pitchFamily="2" charset="0"/>
              </a:rPr>
              <a:t>by </a:t>
            </a:r>
            <a:r>
              <a:rPr lang="en-US" sz="1600" dirty="0">
                <a:latin typeface="Avenir Roman" panose="02000503020000020003" pitchFamily="2" charset="0"/>
              </a:rPr>
              <a:t>=["</a:t>
            </a:r>
            <a:r>
              <a:rPr lang="en-US" sz="1600" dirty="0">
                <a:solidFill>
                  <a:srgbClr val="0070C0"/>
                </a:solidFill>
                <a:latin typeface="Avenir Roman" panose="02000503020000020003" pitchFamily="2" charset="0"/>
              </a:rPr>
              <a:t>Energy</a:t>
            </a:r>
            <a:r>
              <a:rPr lang="en-US" sz="1600" dirty="0">
                <a:latin typeface="Avenir Roman" panose="02000503020000020003" pitchFamily="2" charset="0"/>
              </a:rPr>
              <a:t>"])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3D3BCCD-827A-FC4C-9230-72541C62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45" y="628650"/>
            <a:ext cx="2116122" cy="60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2177591" y="1630337"/>
            <a:ext cx="7824248" cy="2308324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Medium" panose="02000503020000020003" pitchFamily="2" charset="0"/>
              </a:rPr>
              <a:t>Why is performing exploratory data analysis (EDA) important?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="" xmlns:a16="http://schemas.microsoft.com/office/drawing/2014/main" id="{DF0812ED-23D5-8D43-83FA-E0096F7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420" y="634238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68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30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A20BB6D-013E-8C4C-A5BB-123BF447C2A0}"/>
              </a:ext>
            </a:extLst>
          </p:cNvPr>
          <p:cNvSpPr/>
          <p:nvPr/>
        </p:nvSpPr>
        <p:spPr>
          <a:xfrm>
            <a:off x="3027818" y="1546186"/>
            <a:ext cx="5853292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2800" dirty="0" err="1">
                <a:latin typeface="Avenir Roman" panose="02000503020000020003" pitchFamily="2" charset="0"/>
              </a:rPr>
              <a:t>df.</a:t>
            </a:r>
            <a:r>
              <a:rPr lang="en-US" sz="2800" dirty="0" err="1">
                <a:solidFill>
                  <a:srgbClr val="C00000"/>
                </a:solidFill>
                <a:latin typeface="Avenir Roman" panose="02000503020000020003" pitchFamily="2" charset="0"/>
              </a:rPr>
              <a:t>groupby</a:t>
            </a:r>
            <a:r>
              <a:rPr lang="en-US" sz="2800" dirty="0">
                <a:latin typeface="Avenir Roman" panose="02000503020000020003" pitchFamily="2" charset="0"/>
              </a:rPr>
              <a:t>(</a:t>
            </a:r>
            <a:r>
              <a:rPr lang="en-US" sz="2800" dirty="0">
                <a:solidFill>
                  <a:srgbClr val="54A218"/>
                </a:solidFill>
                <a:latin typeface="Avenir Roman" panose="02000503020000020003" pitchFamily="2" charset="0"/>
              </a:rPr>
              <a:t>by</a:t>
            </a:r>
            <a:r>
              <a:rPr lang="en-US" sz="2800" dirty="0">
                <a:latin typeface="Avenir Roman" panose="02000503020000020003" pitchFamily="2" charset="0"/>
              </a:rPr>
              <a:t>=”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Team</a:t>
            </a:r>
            <a:r>
              <a:rPr lang="en-US" sz="2800" dirty="0">
                <a:latin typeface="Avenir Roman" panose="02000503020000020003" pitchFamily="2" charset="0"/>
              </a:rPr>
              <a:t>").</a:t>
            </a:r>
            <a:r>
              <a:rPr lang="en-US" sz="2800" dirty="0">
                <a:solidFill>
                  <a:srgbClr val="C00000"/>
                </a:solidFill>
                <a:latin typeface="Avenir Roman" panose="02000503020000020003" pitchFamily="2" charset="0"/>
              </a:rPr>
              <a:t>count</a:t>
            </a:r>
            <a:r>
              <a:rPr lang="en-US" sz="2800" dirty="0">
                <a:latin typeface="Avenir Roman" panose="02000503020000020003" pitchFamily="2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5292F07-3E2B-5B47-87A8-162AC12234A3}"/>
              </a:ext>
            </a:extLst>
          </p:cNvPr>
          <p:cNvSpPr/>
          <p:nvPr/>
        </p:nvSpPr>
        <p:spPr>
          <a:xfrm>
            <a:off x="2125980" y="458343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“A </a:t>
            </a:r>
            <a:r>
              <a:rPr lang="en-US" sz="2400" dirty="0" err="1">
                <a:solidFill>
                  <a:srgbClr val="333333"/>
                </a:solidFill>
                <a:latin typeface="Avenir Roman" panose="02000503020000020003" pitchFamily="2" charset="0"/>
              </a:rPr>
              <a:t>groupby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operation involves some combination of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splitting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the object,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applying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a function, and </a:t>
            </a:r>
            <a:r>
              <a:rPr lang="en-US" sz="2400" b="1" dirty="0">
                <a:solidFill>
                  <a:srgbClr val="333333"/>
                </a:solidFill>
                <a:latin typeface="Avenir Roman" panose="02000503020000020003" pitchFamily="2" charset="0"/>
              </a:rPr>
              <a:t>combining</a:t>
            </a:r>
            <a:r>
              <a:rPr lang="en-US" sz="2400" dirty="0">
                <a:solidFill>
                  <a:srgbClr val="333333"/>
                </a:solidFill>
                <a:latin typeface="Avenir Roman" panose="02000503020000020003" pitchFamily="2" charset="0"/>
              </a:rPr>
              <a:t> the results.”</a:t>
            </a:r>
            <a:endParaRPr lang="en-US" sz="2400" dirty="0">
              <a:latin typeface="Avenir Roman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4895F01-A6B0-2049-88AA-7E02A7180AD5}"/>
              </a:ext>
            </a:extLst>
          </p:cNvPr>
          <p:cNvSpPr/>
          <p:nvPr/>
        </p:nvSpPr>
        <p:spPr>
          <a:xfrm>
            <a:off x="2125980" y="5416121"/>
            <a:ext cx="7444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pandas.pydata.org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/pandas-docs/stable/reference/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pandas.DataFrame.groupby.html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53AF72-8FC6-4347-BE37-D8AE5E661AB6}"/>
              </a:ext>
            </a:extLst>
          </p:cNvPr>
          <p:cNvSpPr/>
          <p:nvPr/>
        </p:nvSpPr>
        <p:spPr>
          <a:xfrm>
            <a:off x="4079944" y="3013025"/>
            <a:ext cx="1874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split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5EF9610-B93B-F64E-9992-1D50D6FE0786}"/>
              </a:ext>
            </a:extLst>
          </p:cNvPr>
          <p:cNvSpPr/>
          <p:nvPr/>
        </p:nvSpPr>
        <p:spPr>
          <a:xfrm>
            <a:off x="6339274" y="2926896"/>
            <a:ext cx="4050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apply a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EB5A112-266E-474C-94F7-843F845BAE95}"/>
              </a:ext>
            </a:extLst>
          </p:cNvPr>
          <p:cNvSpPr/>
          <p:nvPr/>
        </p:nvSpPr>
        <p:spPr>
          <a:xfrm>
            <a:off x="4815274" y="443693"/>
            <a:ext cx="4050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Avenir Roman" panose="02000503020000020003" pitchFamily="2" charset="0"/>
              </a:rPr>
              <a:t>combine results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AA18E54-44FD-C94A-97E7-150EA7B46EC3}"/>
              </a:ext>
            </a:extLst>
          </p:cNvPr>
          <p:cNvCxnSpPr>
            <a:cxnSpLocks/>
          </p:cNvCxnSpPr>
          <p:nvPr/>
        </p:nvCxnSpPr>
        <p:spPr>
          <a:xfrm flipV="1">
            <a:off x="4940864" y="2145716"/>
            <a:ext cx="1013600" cy="89860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D54D08D-6024-254E-B755-FAB17161D95F}"/>
              </a:ext>
            </a:extLst>
          </p:cNvPr>
          <p:cNvCxnSpPr>
            <a:cxnSpLocks/>
          </p:cNvCxnSpPr>
          <p:nvPr/>
        </p:nvCxnSpPr>
        <p:spPr>
          <a:xfrm flipV="1">
            <a:off x="7901374" y="2145716"/>
            <a:ext cx="0" cy="789675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E4153BAC-EDCF-E943-B666-2529891B5234}"/>
              </a:ext>
            </a:extLst>
          </p:cNvPr>
          <p:cNvSpPr/>
          <p:nvPr/>
        </p:nvSpPr>
        <p:spPr>
          <a:xfrm rot="5400000">
            <a:off x="5852460" y="-844869"/>
            <a:ext cx="570900" cy="4457700"/>
          </a:xfrm>
          <a:prstGeom prst="leftBrace">
            <a:avLst>
              <a:gd name="adj1" fmla="val 58386"/>
              <a:gd name="adj2" fmla="val 50000"/>
            </a:avLst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1172608" y="730765"/>
            <a:ext cx="9449397" cy="478419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EDA helps you: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Ensure your data is as expected/valid/appropriate for the task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Provides insights into a dataset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Extract/determine important variables/attributes/features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Detect outliers and anomalies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Test underlying assumptions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Make informed decisions in developing models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9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218328" y="335239"/>
            <a:ext cx="9449397" cy="618970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Approach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EDA is an approach/philosophy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not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just a set of tools or techniques.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global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properties: use histograms, scatter plots, and aggregation functions to summarize the data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Explore </a:t>
            </a:r>
            <a:r>
              <a:rPr lang="en-US" sz="2400" b="1" dirty="0">
                <a:solidFill>
                  <a:srgbClr val="0070C0"/>
                </a:solidFill>
                <a:latin typeface="Avenir Roman" panose="02000503020000020003" pitchFamily="2" charset="0"/>
              </a:rPr>
              <a:t>group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 properties: group like-items together to compare subsets of the data (are the comparison results reasonable/expected?)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This approach can be done at any time and any stage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84814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FD54494-A544-4541-B4D5-840E160B8E0F}"/>
              </a:ext>
            </a:extLst>
          </p:cNvPr>
          <p:cNvSpPr/>
          <p:nvPr/>
        </p:nvSpPr>
        <p:spPr>
          <a:xfrm>
            <a:off x="1820996" y="3830550"/>
            <a:ext cx="2225254" cy="67164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565425"/>
            <a:ext cx="9449397" cy="2367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72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Let’s say that we are interested in the English Premier League (football/soccer) and want to build a model to predict a player’s </a:t>
            </a:r>
            <a:r>
              <a:rPr lang="en-US" sz="2400" u="sng" dirty="0">
                <a:latin typeface="Avenir Roman" panose="02000503020000020003" pitchFamily="2" charset="0"/>
              </a:rPr>
              <a:t>market value.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41F8EAE-68B7-BB46-85D6-5E26B3292C8C}"/>
              </a:ext>
            </a:extLst>
          </p:cNvPr>
          <p:cNvSpPr txBox="1">
            <a:spLocks/>
          </p:cNvSpPr>
          <p:nvPr/>
        </p:nvSpPr>
        <p:spPr>
          <a:xfrm>
            <a:off x="4333542" y="3952863"/>
            <a:ext cx="5164788" cy="6028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latin typeface="Avenir Roman" panose="02000503020000020003" pitchFamily="2" charset="0"/>
              </a:rPr>
              <a:t>Does age affect one’s market value?</a:t>
            </a:r>
            <a:endParaRPr lang="en-US" sz="2400" b="1" dirty="0">
              <a:latin typeface="Avenir Roman" panose="02000503020000020003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8A3BB14-DF3A-194C-8EA8-626994260CB9}"/>
              </a:ext>
            </a:extLst>
          </p:cNvPr>
          <p:cNvSpPr txBox="1">
            <a:spLocks/>
          </p:cNvSpPr>
          <p:nvPr/>
        </p:nvSpPr>
        <p:spPr>
          <a:xfrm>
            <a:off x="2135112" y="3912092"/>
            <a:ext cx="1887280" cy="60280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36236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Get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57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9" y="440292"/>
            <a:ext cx="4622402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36D9B2D-0038-D346-9528-A3D0A8D7C94A}"/>
              </a:ext>
            </a:extLst>
          </p:cNvPr>
          <p:cNvSpPr/>
          <p:nvPr/>
        </p:nvSpPr>
        <p:spPr>
          <a:xfrm>
            <a:off x="1092614" y="1328457"/>
            <a:ext cx="9731595" cy="3929343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65B65E9B-C001-C348-AB8A-5C15303B27B4}"/>
              </a:ext>
            </a:extLst>
          </p:cNvPr>
          <p:cNvSpPr/>
          <p:nvPr/>
        </p:nvSpPr>
        <p:spPr>
          <a:xfrm>
            <a:off x="6812464" y="5319353"/>
            <a:ext cx="3916880" cy="770876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ular Callout 45">
            <a:extLst>
              <a:ext uri="{FF2B5EF4-FFF2-40B4-BE49-F238E27FC236}">
                <a16:creationId xmlns="" xmlns:a16="http://schemas.microsoft.com/office/drawing/2014/main" id="{3FF207E8-B917-B847-8D98-152304F6D6A1}"/>
              </a:ext>
            </a:extLst>
          </p:cNvPr>
          <p:cNvSpPr/>
          <p:nvPr/>
        </p:nvSpPr>
        <p:spPr>
          <a:xfrm rot="16200000">
            <a:off x="2133128" y="2393395"/>
            <a:ext cx="2812582" cy="4893611"/>
          </a:xfrm>
          <a:prstGeom prst="wedgeRectCallou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64BB9E9-3A59-A442-AAEF-577A9470A5D3}"/>
              </a:ext>
            </a:extLst>
          </p:cNvPr>
          <p:cNvSpPr txBox="1"/>
          <p:nvPr/>
        </p:nvSpPr>
        <p:spPr>
          <a:xfrm>
            <a:off x="1393840" y="3697425"/>
            <a:ext cx="4191615" cy="208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Credible/Trustworthy?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Possibly subjective market values?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Sampled data</a:t>
            </a:r>
          </a:p>
        </p:txBody>
      </p:sp>
    </p:spTree>
    <p:extLst>
      <p:ext uri="{BB962C8B-B14F-4D97-AF65-F5344CB8AC3E}">
        <p14:creationId xmlns:p14="http://schemas.microsoft.com/office/powerpoint/2010/main" val="18954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9">
            <a:extLst>
              <a:ext uri="{FF2B5EF4-FFF2-40B4-BE49-F238E27FC236}">
                <a16:creationId xmlns="" xmlns:a16="http://schemas.microsoft.com/office/drawing/2014/main" id="{EC19CA3A-15A3-A242-A2E6-A9C213A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42385"/>
            <a:ext cx="50582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9824F25-4DC0-2344-ADA7-16BB5408F9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39A3EA4-1077-1D49-BFF6-A777832F7A81}"/>
              </a:ext>
            </a:extLst>
          </p:cNvPr>
          <p:cNvSpPr/>
          <p:nvPr/>
        </p:nvSpPr>
        <p:spPr>
          <a:xfrm>
            <a:off x="1184038" y="440292"/>
            <a:ext cx="9449397" cy="6827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Example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Roman" panose="02000503020000020003" pitchFamily="2" charset="0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Avenir Roman" panose="02000503020000020003" pitchFamily="2" charset="0"/>
              </a:rPr>
              <a:t>Explore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D4042E-407A-9442-ACC9-68B06442F853}"/>
              </a:ext>
            </a:extLst>
          </p:cNvPr>
          <p:cNvSpPr txBox="1"/>
          <p:nvPr/>
        </p:nvSpPr>
        <p:spPr>
          <a:xfrm>
            <a:off x="1508760" y="1596190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93AAC5-BD23-3248-A8C8-702A004812FC}"/>
              </a:ext>
            </a:extLst>
          </p:cNvPr>
          <p:cNvSpPr txBox="1"/>
          <p:nvPr/>
        </p:nvSpPr>
        <p:spPr>
          <a:xfrm>
            <a:off x="3833950" y="1621365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5CD1CA-9623-1548-B05A-EB83D98B993A}"/>
              </a:ext>
            </a:extLst>
          </p:cNvPr>
          <p:cNvSpPr txBox="1"/>
          <p:nvPr/>
        </p:nvSpPr>
        <p:spPr>
          <a:xfrm>
            <a:off x="5473437" y="1569023"/>
            <a:ext cx="112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FCE037-E8AF-4642-A7FF-34001082A3D9}"/>
              </a:ext>
            </a:extLst>
          </p:cNvPr>
          <p:cNvSpPr txBox="1"/>
          <p:nvPr/>
        </p:nvSpPr>
        <p:spPr>
          <a:xfrm>
            <a:off x="6759236" y="1616200"/>
            <a:ext cx="138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4EB2F2D-AF30-8C42-97CA-5AFE6D9C15D9}"/>
              </a:ext>
            </a:extLst>
          </p:cNvPr>
          <p:cNvSpPr txBox="1"/>
          <p:nvPr/>
        </p:nvSpPr>
        <p:spPr>
          <a:xfrm>
            <a:off x="8484326" y="1596188"/>
            <a:ext cx="1840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nir Roman" panose="02000503020000020003" pitchFamily="2" charset="0"/>
              </a:rPr>
              <a:t>market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903B626C-CFE1-AE4B-BD45-FAA875DD9030}"/>
              </a:ext>
            </a:extLst>
          </p:cNvPr>
          <p:cNvCxnSpPr/>
          <p:nvPr/>
        </p:nvCxnSpPr>
        <p:spPr>
          <a:xfrm>
            <a:off x="1338943" y="1596188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6D173C62-5160-2D46-8A26-F5366A0B61B2}"/>
              </a:ext>
            </a:extLst>
          </p:cNvPr>
          <p:cNvCxnSpPr/>
          <p:nvPr/>
        </p:nvCxnSpPr>
        <p:spPr>
          <a:xfrm>
            <a:off x="1338942" y="2057853"/>
            <a:ext cx="909029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0C60F3C-2397-5941-9E4B-4407172CBE9C}"/>
              </a:ext>
            </a:extLst>
          </p:cNvPr>
          <p:cNvSpPr txBox="1"/>
          <p:nvPr/>
        </p:nvSpPr>
        <p:spPr>
          <a:xfrm>
            <a:off x="1508760" y="2267063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Alexis Sanchez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9D22235-C900-D349-B071-92E815AAA527}"/>
              </a:ext>
            </a:extLst>
          </p:cNvPr>
          <p:cNvSpPr txBox="1"/>
          <p:nvPr/>
        </p:nvSpPr>
        <p:spPr>
          <a:xfrm>
            <a:off x="1508760" y="2790284"/>
            <a:ext cx="2129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Mesut </a:t>
            </a:r>
            <a:r>
              <a:rPr lang="en-US" sz="2000" dirty="0" err="1">
                <a:latin typeface="Avenir Roman" panose="02000503020000020003" pitchFamily="2" charset="0"/>
              </a:rPr>
              <a:t>Ozil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09207D3-1F12-0A4A-972A-995FA5436A5B}"/>
              </a:ext>
            </a:extLst>
          </p:cNvPr>
          <p:cNvSpPr txBox="1"/>
          <p:nvPr/>
        </p:nvSpPr>
        <p:spPr>
          <a:xfrm>
            <a:off x="1508760" y="338777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Petr Cech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15C32C8-9706-734E-A8D5-C12FC6ECA86D}"/>
              </a:ext>
            </a:extLst>
          </p:cNvPr>
          <p:cNvSpPr txBox="1"/>
          <p:nvPr/>
        </p:nvSpPr>
        <p:spPr>
          <a:xfrm>
            <a:off x="1534886" y="3985256"/>
            <a:ext cx="20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Theo Walcott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427102-280D-6846-9BCF-2F2A11DE954D}"/>
              </a:ext>
            </a:extLst>
          </p:cNvPr>
          <p:cNvSpPr txBox="1"/>
          <p:nvPr/>
        </p:nvSpPr>
        <p:spPr>
          <a:xfrm>
            <a:off x="1534886" y="4590780"/>
            <a:ext cx="229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Laurent </a:t>
            </a:r>
            <a:r>
              <a:rPr lang="en-US" sz="2000" dirty="0" err="1">
                <a:latin typeface="Avenir Roman" panose="02000503020000020003" pitchFamily="2" charset="0"/>
              </a:rPr>
              <a:t>Koscielny</a:t>
            </a:r>
            <a:endParaRPr lang="en-US" sz="2000" dirty="0">
              <a:latin typeface="Avenir Roman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631E396-FE1B-194D-A16C-44200074FC1A}"/>
              </a:ext>
            </a:extLst>
          </p:cNvPr>
          <p:cNvSpPr txBox="1"/>
          <p:nvPr/>
        </p:nvSpPr>
        <p:spPr>
          <a:xfrm>
            <a:off x="3798720" y="2267063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AFD0129-46A6-1C45-B32B-7E0B630FCF26}"/>
              </a:ext>
            </a:extLst>
          </p:cNvPr>
          <p:cNvSpPr txBox="1"/>
          <p:nvPr/>
        </p:nvSpPr>
        <p:spPr>
          <a:xfrm>
            <a:off x="3798719" y="2802755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F137C96-629B-B04B-A716-65750F79670B}"/>
              </a:ext>
            </a:extLst>
          </p:cNvPr>
          <p:cNvSpPr txBox="1"/>
          <p:nvPr/>
        </p:nvSpPr>
        <p:spPr>
          <a:xfrm>
            <a:off x="3798719" y="3360938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C2EC1FF-6012-2F4B-8267-3C2B504041A1}"/>
              </a:ext>
            </a:extLst>
          </p:cNvPr>
          <p:cNvSpPr txBox="1"/>
          <p:nvPr/>
        </p:nvSpPr>
        <p:spPr>
          <a:xfrm>
            <a:off x="3794365" y="3985256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C3024-6B38-7546-BC02-11E971BCEE4D}"/>
              </a:ext>
            </a:extLst>
          </p:cNvPr>
          <p:cNvSpPr txBox="1"/>
          <p:nvPr/>
        </p:nvSpPr>
        <p:spPr>
          <a:xfrm>
            <a:off x="3794364" y="4590780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Arsenal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DA354D9-E66E-C444-B0D8-203C2C9D2BF8}"/>
              </a:ext>
            </a:extLst>
          </p:cNvPr>
          <p:cNvSpPr txBox="1"/>
          <p:nvPr/>
        </p:nvSpPr>
        <p:spPr>
          <a:xfrm>
            <a:off x="5585457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E2F03B-85E1-3D45-9B9E-C57EDA42C64C}"/>
              </a:ext>
            </a:extLst>
          </p:cNvPr>
          <p:cNvSpPr txBox="1"/>
          <p:nvPr/>
        </p:nvSpPr>
        <p:spPr>
          <a:xfrm>
            <a:off x="5585457" y="2801095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969FBB4F-1C00-8B43-B8C3-5B698993B58D}"/>
              </a:ext>
            </a:extLst>
          </p:cNvPr>
          <p:cNvSpPr txBox="1"/>
          <p:nvPr/>
        </p:nvSpPr>
        <p:spPr>
          <a:xfrm>
            <a:off x="5585458" y="337466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24BBF2E-DEA9-3044-BDD0-ACC0C0BA0F54}"/>
              </a:ext>
            </a:extLst>
          </p:cNvPr>
          <p:cNvSpPr txBox="1"/>
          <p:nvPr/>
        </p:nvSpPr>
        <p:spPr>
          <a:xfrm>
            <a:off x="5585457" y="399067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77DF3C6-449C-CE4C-91D9-8FDBEEEA2CC0}"/>
              </a:ext>
            </a:extLst>
          </p:cNvPr>
          <p:cNvSpPr txBox="1"/>
          <p:nvPr/>
        </p:nvSpPr>
        <p:spPr>
          <a:xfrm>
            <a:off x="5585457" y="4597942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B97B23-B131-B941-9A65-D1673606F81D}"/>
              </a:ext>
            </a:extLst>
          </p:cNvPr>
          <p:cNvSpPr txBox="1"/>
          <p:nvPr/>
        </p:nvSpPr>
        <p:spPr>
          <a:xfrm>
            <a:off x="6964908" y="2267063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LW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B6AECC-7A0F-AC4F-B039-98F7DB10655D}"/>
              </a:ext>
            </a:extLst>
          </p:cNvPr>
          <p:cNvSpPr txBox="1"/>
          <p:nvPr/>
        </p:nvSpPr>
        <p:spPr>
          <a:xfrm>
            <a:off x="6964908" y="2793400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2C7E4CB-2D68-0748-8FAE-7F444135C746}"/>
              </a:ext>
            </a:extLst>
          </p:cNvPr>
          <p:cNvSpPr txBox="1"/>
          <p:nvPr/>
        </p:nvSpPr>
        <p:spPr>
          <a:xfrm>
            <a:off x="6964908" y="3352036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GK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C05361D-69E4-654C-AE06-BA5044BBC79E}"/>
              </a:ext>
            </a:extLst>
          </p:cNvPr>
          <p:cNvSpPr txBox="1"/>
          <p:nvPr/>
        </p:nvSpPr>
        <p:spPr>
          <a:xfrm>
            <a:off x="6964908" y="398297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RW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89DC2F7-AF38-5049-9522-002B20736493}"/>
              </a:ext>
            </a:extLst>
          </p:cNvPr>
          <p:cNvSpPr txBox="1"/>
          <p:nvPr/>
        </p:nvSpPr>
        <p:spPr>
          <a:xfrm>
            <a:off x="6964908" y="4590247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CB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A04D420-3C44-9440-BE34-2A6C5E47225D}"/>
              </a:ext>
            </a:extLst>
          </p:cNvPr>
          <p:cNvSpPr txBox="1"/>
          <p:nvPr/>
        </p:nvSpPr>
        <p:spPr>
          <a:xfrm>
            <a:off x="9214658" y="2282974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65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4D3F70E-A950-5D4B-8BA3-8D86732E4C11}"/>
              </a:ext>
            </a:extLst>
          </p:cNvPr>
          <p:cNvSpPr txBox="1"/>
          <p:nvPr/>
        </p:nvSpPr>
        <p:spPr>
          <a:xfrm>
            <a:off x="9214658" y="2809311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CDEDAB77-0C2A-8242-9514-6E9128ECD069}"/>
              </a:ext>
            </a:extLst>
          </p:cNvPr>
          <p:cNvSpPr txBox="1"/>
          <p:nvPr/>
        </p:nvSpPr>
        <p:spPr>
          <a:xfrm>
            <a:off x="9339349" y="337021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E78F9-0B58-804C-8EE7-A1A02F16CE8B}"/>
              </a:ext>
            </a:extLst>
          </p:cNvPr>
          <p:cNvSpPr txBox="1"/>
          <p:nvPr/>
        </p:nvSpPr>
        <p:spPr>
          <a:xfrm>
            <a:off x="9214658" y="3998889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830CC25-BD23-BC4B-B2A6-6706C1A6F125}"/>
              </a:ext>
            </a:extLst>
          </p:cNvPr>
          <p:cNvSpPr txBox="1"/>
          <p:nvPr/>
        </p:nvSpPr>
        <p:spPr>
          <a:xfrm>
            <a:off x="9214658" y="4606158"/>
            <a:ext cx="5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Roman" panose="02000503020000020003" pitchFamily="2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3FF8422-204F-6848-BB8E-1962C85A9A8A}"/>
              </a:ext>
            </a:extLst>
          </p:cNvPr>
          <p:cNvSpPr txBox="1"/>
          <p:nvPr/>
        </p:nvSpPr>
        <p:spPr>
          <a:xfrm>
            <a:off x="5216033" y="5589256"/>
            <a:ext cx="51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venir Roman" panose="02000503020000020003" pitchFamily="2" charset="0"/>
              </a:rPr>
              <a:t>from </a:t>
            </a:r>
            <a:r>
              <a:rPr lang="en-US" dirty="0">
                <a:latin typeface="Avenir Roman" panose="02000503020000020003" pitchFamily="2" charset="0"/>
                <a:hlinkClick r:id="rId3"/>
              </a:rPr>
              <a:t>www.transfermarkt.us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9B93732-E759-6D4E-A196-71B5377A8D1F}"/>
              </a:ext>
            </a:extLst>
          </p:cNvPr>
          <p:cNvSpPr/>
          <p:nvPr/>
        </p:nvSpPr>
        <p:spPr>
          <a:xfrm>
            <a:off x="1371600" y="1205344"/>
            <a:ext cx="9365673" cy="3879273"/>
          </a:xfrm>
          <a:prstGeom prst="rect">
            <a:avLst/>
          </a:prstGeom>
          <a:noFill/>
          <a:ln w="127000"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9275</TotalTime>
  <Words>1788</Words>
  <Application>Microsoft Office PowerPoint</Application>
  <PresentationFormat>Widescreen</PresentationFormat>
  <Paragraphs>497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Avenir Medium</vt:lpstr>
      <vt:lpstr>Avenir Next</vt:lpstr>
      <vt:lpstr>Avenir Roman</vt:lpstr>
      <vt:lpstr>Calibri</vt:lpstr>
      <vt:lpstr>Calibri Light</vt:lpstr>
      <vt:lpstr>Courier New</vt:lpstr>
      <vt:lpstr>Karla</vt:lpstr>
      <vt:lpstr>Wingdings</vt:lpstr>
      <vt:lpstr>Office Theme</vt:lpstr>
      <vt:lpstr> EDA and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Roadmap:</dc:title>
  <dc:creator>Microsoft Office User</dc:creator>
  <cp:lastModifiedBy>lenovo</cp:lastModifiedBy>
  <cp:revision>421</cp:revision>
  <cp:lastPrinted>2020-09-10T13:54:53Z</cp:lastPrinted>
  <dcterms:created xsi:type="dcterms:W3CDTF">2020-02-22T17:06:58Z</dcterms:created>
  <dcterms:modified xsi:type="dcterms:W3CDTF">2023-10-17T09:34:46Z</dcterms:modified>
</cp:coreProperties>
</file>