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9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92" r:id="rId28"/>
  </p:sldIdLst>
  <p:sldSz cx="9144000" cy="5143500" type="screen16x9"/>
  <p:notesSz cx="6858000" cy="9144000"/>
  <p:embeddedFontLst>
    <p:embeddedFont>
      <p:font typeface="Helvetica Neue" panose="020B060402020202020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Roboto Light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oboto" panose="020B0604020202020204" charset="0"/>
      <p:regular r:id="rId46"/>
      <p:bold r:id="rId47"/>
      <p:italic r:id="rId48"/>
      <p:boldItalic r:id="rId49"/>
    </p:embeddedFont>
    <p:embeddedFont>
      <p:font typeface="Century Gothic" panose="020B0502020202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4649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e4121a16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e4121a16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19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e4121a16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ae4121a16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minutes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081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ae4121a16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ae4121a16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47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ae4121a16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ae4121a16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47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ae4121a16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ae4121a16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696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ae4121a1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ae4121a1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809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ae4121a16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ae4121a16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925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4121a16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4121a16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78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ae4121a16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ae4121a16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9961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e4121a16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ae4121a16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252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e4121a16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e4121a16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416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a6a517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3a6a517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528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ae4121a16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ae4121a16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927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ae4121a16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ae4121a16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970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ae4121a16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ae4121a16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160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ae4121a1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ae4121a1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478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ae4121a16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ae4121a16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36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ae4121a16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ae4121a16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0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e4121a16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e4121a16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64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e4121a16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ae4121a16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22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e4121a16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e4121a16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4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ae4121a16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ae4121a16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3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e4121a16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e4121a16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ae4121a16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ae4121a16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431453f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431453f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27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431453f6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431453f6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36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ecs.berkeley.edu/~jegonzal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ecs.berkeley.edu/~jegonza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SECTION_HEADER_1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1100" y="5017682"/>
            <a:ext cx="342900" cy="1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hlinkClick r:id="rId3"/>
          </p:cNvPr>
          <p:cNvSpPr txBox="1"/>
          <p:nvPr/>
        </p:nvSpPr>
        <p:spPr>
          <a:xfrm>
            <a:off x="8069098" y="5002669"/>
            <a:ext cx="769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5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4338" y="240506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1100" y="5017682"/>
            <a:ext cx="342900" cy="1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>
            <a:hlinkClick r:id="rId3"/>
          </p:cNvPr>
          <p:cNvSpPr txBox="1"/>
          <p:nvPr/>
        </p:nvSpPr>
        <p:spPr>
          <a:xfrm>
            <a:off x="8069098" y="5002669"/>
            <a:ext cx="769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5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Body">
  <p:cSld name="TITLE_AND_BODY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6" name="Google Shape;86;p19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nerated/pandas.DataFrame.loc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pandas.pydata.org/pandas-docs/stable/indexing.html#indexing-integer" TargetMode="External"/><Relationship Id="rId4" Type="http://schemas.openxmlformats.org/officeDocument/2006/relationships/hyperlink" Target="https://pandas.pydata.org/pandas-docs/stable/generated/pandas.DataFrame.iloc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Pandas</a:t>
            </a:r>
            <a:endParaRPr dirty="0"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Introduction to Pandas syntax and operators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9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/>
              <a:t>			       Acknoweldgment :Anthony </a:t>
            </a:r>
            <a:r>
              <a:rPr lang="en" sz="1600" dirty="0"/>
              <a:t>D. Joseph and Fernando Pérez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</a:rPr>
              <a:t>						(</a:t>
            </a:r>
            <a:r>
              <a:rPr lang="en" sz="1600" dirty="0">
                <a:solidFill>
                  <a:srgbClr val="666666"/>
                </a:solidFill>
              </a:rPr>
              <a:t>content by Josh Hug, F. Pérez)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309150" y="1935750"/>
            <a:ext cx="85257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Indexing with The [] Operator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by Column Names Using [] Operator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dataframe, it is common to extract a Series or a collection of Series. This process is also known as “Column Selection” or sometimes “indexing by column”.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Column name argument to [] yields Series.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 argument to [] yields a Data Frame.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60" y="2464835"/>
            <a:ext cx="3412275" cy="32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6" name="Google Shape;2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275" y="1322200"/>
            <a:ext cx="5372100" cy="361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50" y="2796148"/>
            <a:ext cx="3674525" cy="2124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8" name="Google Shape;24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8450" y="1692474"/>
            <a:ext cx="2366925" cy="2446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by Column Names Using [] Operator</a:t>
            </a:r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dataframe, it is common to extract a Series or a collection of Series. This process is also known as “Column Selection” or sometimes “indexing by column”.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Column name argument to [] yields Series.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 argument (</a:t>
            </a:r>
            <a:r>
              <a:rPr lang="en" b="1"/>
              <a:t>even of one name</a:t>
            </a:r>
            <a:r>
              <a:rPr lang="en"/>
              <a:t>) to [] yields a Data Frame.</a:t>
            </a:r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60" y="2464835"/>
            <a:ext cx="3412275" cy="32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975" y="1314250"/>
            <a:ext cx="4204400" cy="381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7" name="Google Shape;25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50" y="2796148"/>
            <a:ext cx="3674525" cy="2124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8" name="Google Shape;25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2250" y="1703925"/>
            <a:ext cx="1353125" cy="23537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by Row Slices Using [] Operator</a:t>
            </a:r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also index by row numbers using the [] operator.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Numeric slice argument to [] yields rows.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[0:3] yields rows 0 to 2.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50" y="2464825"/>
            <a:ext cx="1582731" cy="32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47" y="2796145"/>
            <a:ext cx="4465200" cy="2028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 Summary</a:t>
            </a:r>
            <a:endParaRPr/>
          </a:p>
        </p:txBody>
      </p:sp>
      <p:sp>
        <p:nvSpPr>
          <p:cNvPr id="272" name="Google Shape;272;p43"/>
          <p:cNvSpPr/>
          <p:nvPr/>
        </p:nvSpPr>
        <p:spPr>
          <a:xfrm>
            <a:off x="2150275" y="2654625"/>
            <a:ext cx="477000" cy="385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1278200" y="2647491"/>
            <a:ext cx="5613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cxnSp>
        <p:nvCxnSpPr>
          <p:cNvPr id="274" name="Google Shape;274;p43"/>
          <p:cNvCxnSpPr>
            <a:endCxn id="272" idx="1"/>
          </p:cNvCxnSpPr>
          <p:nvPr/>
        </p:nvCxnSpPr>
        <p:spPr>
          <a:xfrm>
            <a:off x="1728175" y="2847525"/>
            <a:ext cx="4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43"/>
          <p:cNvSpPr/>
          <p:nvPr/>
        </p:nvSpPr>
        <p:spPr>
          <a:xfrm>
            <a:off x="2150275" y="4178625"/>
            <a:ext cx="477000" cy="385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479240" y="4171500"/>
            <a:ext cx="12831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Slice</a:t>
            </a:r>
            <a:endParaRPr/>
          </a:p>
        </p:txBody>
      </p:sp>
      <p:cxnSp>
        <p:nvCxnSpPr>
          <p:cNvPr id="277" name="Google Shape;277;p43"/>
          <p:cNvCxnSpPr>
            <a:endCxn id="275" idx="1"/>
          </p:cNvCxnSpPr>
          <p:nvPr/>
        </p:nvCxnSpPr>
        <p:spPr>
          <a:xfrm>
            <a:off x="1728175" y="4371525"/>
            <a:ext cx="4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3"/>
          <p:cNvSpPr/>
          <p:nvPr/>
        </p:nvSpPr>
        <p:spPr>
          <a:xfrm>
            <a:off x="2150275" y="971725"/>
            <a:ext cx="477000" cy="385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1073725" y="964600"/>
            <a:ext cx="875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280" name="Google Shape;280;p43"/>
          <p:cNvCxnSpPr>
            <a:endCxn id="278" idx="1"/>
          </p:cNvCxnSpPr>
          <p:nvPr/>
        </p:nvCxnSpPr>
        <p:spPr>
          <a:xfrm>
            <a:off x="1728175" y="1164625"/>
            <a:ext cx="4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174" y="912149"/>
            <a:ext cx="2028899" cy="1173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82" name="Google Shape;282;p43"/>
          <p:cNvCxnSpPr>
            <a:stCxn id="272" idx="3"/>
          </p:cNvCxnSpPr>
          <p:nvPr/>
        </p:nvCxnSpPr>
        <p:spPr>
          <a:xfrm>
            <a:off x="2627275" y="2847525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43"/>
          <p:cNvSpPr txBox="1"/>
          <p:nvPr/>
        </p:nvSpPr>
        <p:spPr>
          <a:xfrm>
            <a:off x="3228775" y="2647500"/>
            <a:ext cx="1101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sp>
        <p:nvSpPr>
          <p:cNvPr id="284" name="Google Shape;284;p43"/>
          <p:cNvSpPr txBox="1"/>
          <p:nvPr/>
        </p:nvSpPr>
        <p:spPr>
          <a:xfrm>
            <a:off x="3228775" y="4185525"/>
            <a:ext cx="1101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cxnSp>
        <p:nvCxnSpPr>
          <p:cNvPr id="285" name="Google Shape;285;p43"/>
          <p:cNvCxnSpPr>
            <a:stCxn id="275" idx="3"/>
            <a:endCxn id="284" idx="1"/>
          </p:cNvCxnSpPr>
          <p:nvPr/>
        </p:nvCxnSpPr>
        <p:spPr>
          <a:xfrm>
            <a:off x="2627275" y="4371525"/>
            <a:ext cx="60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43"/>
          <p:cNvCxnSpPr>
            <a:stCxn id="278" idx="3"/>
          </p:cNvCxnSpPr>
          <p:nvPr/>
        </p:nvCxnSpPr>
        <p:spPr>
          <a:xfrm>
            <a:off x="2627275" y="1164625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43"/>
          <p:cNvSpPr txBox="1"/>
          <p:nvPr/>
        </p:nvSpPr>
        <p:spPr>
          <a:xfrm>
            <a:off x="3228775" y="978625"/>
            <a:ext cx="1101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1269625" y="1357525"/>
            <a:ext cx="2238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Column Selection</a:t>
            </a:r>
            <a:endParaRPr/>
          </a:p>
        </p:txBody>
      </p:sp>
      <p:sp>
        <p:nvSpPr>
          <p:cNvPr id="289" name="Google Shape;289;p43"/>
          <p:cNvSpPr txBox="1"/>
          <p:nvPr/>
        </p:nvSpPr>
        <p:spPr>
          <a:xfrm>
            <a:off x="1269625" y="3040425"/>
            <a:ext cx="2238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Column Selection</a:t>
            </a:r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425" y="3875931"/>
            <a:ext cx="820917" cy="1675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1" name="Google Shape;29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475" y="2228650"/>
            <a:ext cx="1934501" cy="1754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2" name="Google Shape;29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9025" y="734750"/>
            <a:ext cx="1801465" cy="1705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3" name="Google Shape;293;p43"/>
          <p:cNvSpPr txBox="1"/>
          <p:nvPr/>
        </p:nvSpPr>
        <p:spPr>
          <a:xfrm>
            <a:off x="1269625" y="4564425"/>
            <a:ext cx="2238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(Multiple) Row Selection</a:t>
            </a: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8000" y="2413283"/>
            <a:ext cx="829975" cy="144371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5" name="Google Shape;295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5424" y="4044973"/>
            <a:ext cx="2398530" cy="1089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Row Selection Requires Slicing!!</a:t>
            </a:r>
            <a:endParaRPr/>
          </a:p>
        </p:txBody>
      </p:sp>
      <p:sp>
        <p:nvSpPr>
          <p:cNvPr id="301" name="Google Shape;301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elections[0]</a:t>
            </a:r>
            <a:r>
              <a:rPr lang="en"/>
              <a:t> will not work unless the elections data frame has a column whose name is the numeric zero.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It is actually possible for columns to have names that are non-String types, e.g. numeric, datetime etc.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predict the output of the following: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weird[1]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weird[“1”]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weird[1:]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50" y="760574"/>
            <a:ext cx="8391650" cy="573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9" name="Google Shape;3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50" y="1341130"/>
            <a:ext cx="2076450" cy="1152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Google Shape;310;p45"/>
          <p:cNvSpPr/>
          <p:nvPr/>
        </p:nvSpPr>
        <p:spPr>
          <a:xfrm>
            <a:off x="6659100" y="1535050"/>
            <a:ext cx="477000" cy="385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5582550" y="1527925"/>
            <a:ext cx="875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312" name="Google Shape;312;p45"/>
          <p:cNvCxnSpPr>
            <a:endCxn id="310" idx="1"/>
          </p:cNvCxnSpPr>
          <p:nvPr/>
        </p:nvCxnSpPr>
        <p:spPr>
          <a:xfrm>
            <a:off x="6237000" y="1727950"/>
            <a:ext cx="4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45"/>
          <p:cNvCxnSpPr>
            <a:stCxn id="310" idx="3"/>
          </p:cNvCxnSpPr>
          <p:nvPr/>
        </p:nvCxnSpPr>
        <p:spPr>
          <a:xfrm>
            <a:off x="7136100" y="172795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45"/>
          <p:cNvSpPr txBox="1"/>
          <p:nvPr/>
        </p:nvSpPr>
        <p:spPr>
          <a:xfrm>
            <a:off x="7737600" y="1541950"/>
            <a:ext cx="1101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5778450" y="1920850"/>
            <a:ext cx="2238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Column Selection</a:t>
            </a:r>
            <a:endParaRPr/>
          </a:p>
        </p:txBody>
      </p:sp>
      <p:sp>
        <p:nvSpPr>
          <p:cNvPr id="316" name="Google Shape;316;p45"/>
          <p:cNvSpPr/>
          <p:nvPr/>
        </p:nvSpPr>
        <p:spPr>
          <a:xfrm>
            <a:off x="6673500" y="2517250"/>
            <a:ext cx="477000" cy="385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5801425" y="2510116"/>
            <a:ext cx="5613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cxnSp>
        <p:nvCxnSpPr>
          <p:cNvPr id="318" name="Google Shape;318;p45"/>
          <p:cNvCxnSpPr>
            <a:endCxn id="316" idx="1"/>
          </p:cNvCxnSpPr>
          <p:nvPr/>
        </p:nvCxnSpPr>
        <p:spPr>
          <a:xfrm>
            <a:off x="6251400" y="2710150"/>
            <a:ext cx="4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45"/>
          <p:cNvCxnSpPr>
            <a:stCxn id="316" idx="3"/>
          </p:cNvCxnSpPr>
          <p:nvPr/>
        </p:nvCxnSpPr>
        <p:spPr>
          <a:xfrm>
            <a:off x="7150500" y="271015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" name="Google Shape;320;p45"/>
          <p:cNvSpPr txBox="1"/>
          <p:nvPr/>
        </p:nvSpPr>
        <p:spPr>
          <a:xfrm>
            <a:off x="7752000" y="2510125"/>
            <a:ext cx="1101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sp>
        <p:nvSpPr>
          <p:cNvPr id="321" name="Google Shape;321;p45"/>
          <p:cNvSpPr txBox="1"/>
          <p:nvPr/>
        </p:nvSpPr>
        <p:spPr>
          <a:xfrm>
            <a:off x="5564250" y="2903050"/>
            <a:ext cx="27129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Column Selection</a:t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6701500" y="3506575"/>
            <a:ext cx="477000" cy="385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5030465" y="3499450"/>
            <a:ext cx="12831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Slice</a:t>
            </a:r>
            <a:endParaRPr/>
          </a:p>
        </p:txBody>
      </p:sp>
      <p:cxnSp>
        <p:nvCxnSpPr>
          <p:cNvPr id="324" name="Google Shape;324;p45"/>
          <p:cNvCxnSpPr>
            <a:endCxn id="322" idx="1"/>
          </p:cNvCxnSpPr>
          <p:nvPr/>
        </p:nvCxnSpPr>
        <p:spPr>
          <a:xfrm>
            <a:off x="6279400" y="3699475"/>
            <a:ext cx="4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45"/>
          <p:cNvSpPr txBox="1"/>
          <p:nvPr/>
        </p:nvSpPr>
        <p:spPr>
          <a:xfrm>
            <a:off x="7780000" y="3513475"/>
            <a:ext cx="1101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cxnSp>
        <p:nvCxnSpPr>
          <p:cNvPr id="326" name="Google Shape;326;p45"/>
          <p:cNvCxnSpPr>
            <a:stCxn id="322" idx="3"/>
            <a:endCxn id="325" idx="1"/>
          </p:cNvCxnSpPr>
          <p:nvPr/>
        </p:nvCxnSpPr>
        <p:spPr>
          <a:xfrm>
            <a:off x="7178500" y="3699475"/>
            <a:ext cx="60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45"/>
          <p:cNvSpPr txBox="1"/>
          <p:nvPr/>
        </p:nvSpPr>
        <p:spPr>
          <a:xfrm>
            <a:off x="5820850" y="3892375"/>
            <a:ext cx="2238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(Multiple) Row Selection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title"/>
          </p:nvPr>
        </p:nvSpPr>
        <p:spPr>
          <a:xfrm>
            <a:off x="309150" y="1935750"/>
            <a:ext cx="85257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Boolean Array Selection 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and Querying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Array Input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Boolean Series can be combined using the &amp; operator, allowing filtering of results by multiple criteria. </a:t>
            </a:r>
            <a:endParaRPr/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025" y="1869725"/>
            <a:ext cx="5229225" cy="6477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5" name="Google Shape;36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025" y="2531459"/>
            <a:ext cx="5029200" cy="2162175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>
            <a:spLocks noGrp="1"/>
          </p:cNvSpPr>
          <p:nvPr>
            <p:ph type="title"/>
          </p:nvPr>
        </p:nvSpPr>
        <p:spPr>
          <a:xfrm>
            <a:off x="309150" y="1935750"/>
            <a:ext cx="85257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Indexing with .loc and .iloc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Sampling with .sample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09150" y="1387350"/>
            <a:ext cx="8525700" cy="2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Pandas Data Structures:</a:t>
            </a:r>
            <a:br>
              <a:rPr lang="en" sz="4800"/>
            </a:br>
            <a:r>
              <a:rPr lang="en" sz="4800"/>
              <a:t>Data Frames, Series, and Indices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 and iloc</a:t>
            </a:r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63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Loc and iloc are alternate ways to index into a DataFrame.</a:t>
            </a:r>
            <a:endParaRPr sz="1900"/>
          </a:p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They take a lot of getting used to! Documentation and ideas behind them are </a:t>
            </a:r>
            <a:br>
              <a:rPr lang="en" sz="1900"/>
            </a:br>
            <a:r>
              <a:rPr lang="en" sz="1900"/>
              <a:t>quite complex.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I’ll go over common usages (see docs for weirder ones).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Documentation:</a:t>
            </a:r>
            <a:endParaRPr sz="1900"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loc: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https://pandas.pydata.org/pandas-docs/stable/generated/pandas.DataFrame.loc.html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iloc: 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https://pandas.pydata.org/pandas-docs/stable/generated/pandas.DataFrame.iloc.html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More general docs on indexing and selecting: </a:t>
            </a:r>
            <a:r>
              <a:rPr lang="en" sz="1900" u="sng">
                <a:solidFill>
                  <a:schemeClr val="hlink"/>
                </a:solidFill>
                <a:hlinkClick r:id="rId5"/>
              </a:rPr>
              <a:t>Link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 with Lists</a:t>
            </a:r>
            <a:endParaRPr/>
          </a:p>
        </p:txBody>
      </p:sp>
      <p:sp>
        <p:nvSpPr>
          <p:cNvPr id="404" name="Google Shape;404;p5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basic use of loc is to provide a list of row and column labels, which returns a DataFrame.</a:t>
            </a:r>
            <a:endParaRPr/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47" y="1864317"/>
            <a:ext cx="8029450" cy="4024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6" name="Google Shape;40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50" y="2280789"/>
            <a:ext cx="3714750" cy="2600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 with Lists</a:t>
            </a:r>
            <a:endParaRPr/>
          </a:p>
        </p:txBody>
      </p:sp>
      <p:sp>
        <p:nvSpPr>
          <p:cNvPr id="412" name="Google Shape;412;p5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basic use of loc is to provide a list of row and column labels, which returns a DataFrame.</a:t>
            </a:r>
            <a:endParaRPr/>
          </a:p>
        </p:txBody>
      </p:sp>
      <p:pic>
        <p:nvPicPr>
          <p:cNvPr id="413" name="Google Shape;4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38" y="1884706"/>
            <a:ext cx="8443799" cy="38631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4" name="Google Shape;41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50" y="2280794"/>
            <a:ext cx="2935550" cy="2701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 with Slices</a:t>
            </a:r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Loc is also commonly used with slices.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Slicing works with all label types, not just numeric labels.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Slices with loc are </a:t>
            </a:r>
            <a:r>
              <a:rPr lang="en" b="1"/>
              <a:t>inclusive</a:t>
            </a:r>
            <a:r>
              <a:rPr lang="en"/>
              <a:t>, not </a:t>
            </a:r>
            <a:r>
              <a:rPr lang="en" b="1"/>
              <a:t>exclusive.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421" name="Google Shape;4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50" y="1900566"/>
            <a:ext cx="4620576" cy="366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50" y="2280789"/>
            <a:ext cx="3714750" cy="2600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 with Slices</a:t>
            </a:r>
            <a:endParaRPr/>
          </a:p>
        </p:txBody>
      </p:sp>
      <p:sp>
        <p:nvSpPr>
          <p:cNvPr id="428" name="Google Shape;428;p5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Loc is also commonly used with slices.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Slicing works with all label types, not just numeric labels.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Slices with loc are </a:t>
            </a:r>
            <a:r>
              <a:rPr lang="en" b="1"/>
              <a:t>inclusive</a:t>
            </a:r>
            <a:r>
              <a:rPr lang="en"/>
              <a:t>, not </a:t>
            </a:r>
            <a:r>
              <a:rPr lang="en" b="1"/>
              <a:t>exclusive.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429" name="Google Shape;4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50" y="1913950"/>
            <a:ext cx="7535609" cy="366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0" name="Google Shape;4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46" y="2280796"/>
            <a:ext cx="2893925" cy="2669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 with Single Values for Column Label</a:t>
            </a:r>
            <a:endParaRPr/>
          </a:p>
        </p:txBody>
      </p:sp>
      <p:sp>
        <p:nvSpPr>
          <p:cNvPr id="436" name="Google Shape;436;p5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provide only a single label as column argument, we get a Series.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437" name="Google Shape;4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76" y="1473600"/>
            <a:ext cx="3867675" cy="364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8" name="Google Shape;4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63" y="1838463"/>
            <a:ext cx="4010025" cy="1724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 with Single Values for Column Label</a:t>
            </a:r>
            <a:endParaRPr/>
          </a:p>
        </p:txBody>
      </p:sp>
      <p:sp>
        <p:nvSpPr>
          <p:cNvPr id="444" name="Google Shape;444;p6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before with the [] operator, if we provide a list of only one label as an argument, we get back a dataframe.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445" name="Google Shape;4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76" y="1473600"/>
            <a:ext cx="3867675" cy="364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6" name="Google Shape;44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63" y="1838463"/>
            <a:ext cx="4010025" cy="1724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7" name="Google Shape;44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800" y="1473600"/>
            <a:ext cx="3746043" cy="364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8" name="Google Shape;44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9788" y="1845492"/>
            <a:ext cx="1685925" cy="255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 Structures</a:t>
            </a: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three fundamental data structures in pandas: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Frame: 2D data tabular data.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Series: 1D data. I usually think of it as columnar data.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Index: A sequence of row labels.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96" y="2355373"/>
            <a:ext cx="4081299" cy="243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162" y="1975541"/>
            <a:ext cx="3913575" cy="1973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31"/>
          <p:cNvSpPr txBox="1"/>
          <p:nvPr/>
        </p:nvSpPr>
        <p:spPr>
          <a:xfrm>
            <a:off x="1847250" y="1991456"/>
            <a:ext cx="12060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Frame</a:t>
            </a:r>
            <a:endParaRPr b="1"/>
          </a:p>
        </p:txBody>
      </p:sp>
      <p:sp>
        <p:nvSpPr>
          <p:cNvPr id="166" name="Google Shape;166;p31"/>
          <p:cNvSpPr/>
          <p:nvPr/>
        </p:nvSpPr>
        <p:spPr>
          <a:xfrm>
            <a:off x="484174" y="2656507"/>
            <a:ext cx="343800" cy="21024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6613526" y="1534250"/>
            <a:ext cx="820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Series</a:t>
            </a:r>
            <a:endParaRPr b="1"/>
          </a:p>
        </p:txBody>
      </p:sp>
      <p:sp>
        <p:nvSpPr>
          <p:cNvPr id="168" name="Google Shape;168;p31"/>
          <p:cNvSpPr/>
          <p:nvPr/>
        </p:nvSpPr>
        <p:spPr>
          <a:xfrm>
            <a:off x="5008175" y="1916546"/>
            <a:ext cx="343800" cy="17892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31"/>
          <p:cNvCxnSpPr/>
          <p:nvPr/>
        </p:nvCxnSpPr>
        <p:spPr>
          <a:xfrm>
            <a:off x="884150" y="4715450"/>
            <a:ext cx="3873300" cy="1683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31"/>
          <p:cNvCxnSpPr>
            <a:stCxn id="168" idx="2"/>
          </p:cNvCxnSpPr>
          <p:nvPr/>
        </p:nvCxnSpPr>
        <p:spPr>
          <a:xfrm flipH="1">
            <a:off x="4991075" y="3705746"/>
            <a:ext cx="189000" cy="10569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31"/>
          <p:cNvSpPr txBox="1"/>
          <p:nvPr/>
        </p:nvSpPr>
        <p:spPr>
          <a:xfrm>
            <a:off x="4785625" y="4715450"/>
            <a:ext cx="3157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Index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 Between Data Frames, Series, and Indices</a:t>
            </a:r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270825" y="542575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think of a Data Frame as a collection of Series that all share the same Index.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Candidate, Party, %, Year, and Result Series all share an index from  0 to 5.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346" y="2536923"/>
            <a:ext cx="4081299" cy="243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32"/>
          <p:cNvSpPr txBox="1"/>
          <p:nvPr/>
        </p:nvSpPr>
        <p:spPr>
          <a:xfrm>
            <a:off x="1781350" y="1829425"/>
            <a:ext cx="1550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Series</a:t>
            </a:r>
            <a:endParaRPr/>
          </a:p>
        </p:txBody>
      </p:sp>
      <p:cxnSp>
        <p:nvCxnSpPr>
          <p:cNvPr id="180" name="Google Shape;180;p32"/>
          <p:cNvCxnSpPr/>
          <p:nvPr/>
        </p:nvCxnSpPr>
        <p:spPr>
          <a:xfrm>
            <a:off x="4238300" y="2210375"/>
            <a:ext cx="1554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32"/>
          <p:cNvSpPr txBox="1"/>
          <p:nvPr/>
        </p:nvSpPr>
        <p:spPr>
          <a:xfrm>
            <a:off x="3383100" y="1829425"/>
            <a:ext cx="1179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Party Series</a:t>
            </a:r>
            <a:endParaRPr/>
          </a:p>
        </p:txBody>
      </p:sp>
      <p:cxnSp>
        <p:nvCxnSpPr>
          <p:cNvPr id="182" name="Google Shape;182;p32"/>
          <p:cNvCxnSpPr/>
          <p:nvPr/>
        </p:nvCxnSpPr>
        <p:spPr>
          <a:xfrm>
            <a:off x="3026400" y="2201475"/>
            <a:ext cx="2244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32"/>
          <p:cNvCxnSpPr/>
          <p:nvPr/>
        </p:nvCxnSpPr>
        <p:spPr>
          <a:xfrm>
            <a:off x="4961050" y="2175275"/>
            <a:ext cx="118500" cy="2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32"/>
          <p:cNvSpPr txBox="1"/>
          <p:nvPr/>
        </p:nvSpPr>
        <p:spPr>
          <a:xfrm>
            <a:off x="4526100" y="1829425"/>
            <a:ext cx="1179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Series</a:t>
            </a:r>
            <a:endParaRPr/>
          </a:p>
        </p:txBody>
      </p:sp>
      <p:cxnSp>
        <p:nvCxnSpPr>
          <p:cNvPr id="185" name="Google Shape;185;p32"/>
          <p:cNvCxnSpPr/>
          <p:nvPr/>
        </p:nvCxnSpPr>
        <p:spPr>
          <a:xfrm flipH="1">
            <a:off x="5612925" y="2168275"/>
            <a:ext cx="120000" cy="2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32"/>
          <p:cNvSpPr txBox="1"/>
          <p:nvPr/>
        </p:nvSpPr>
        <p:spPr>
          <a:xfrm>
            <a:off x="5440500" y="1829425"/>
            <a:ext cx="1129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Series</a:t>
            </a:r>
            <a:endParaRPr/>
          </a:p>
        </p:txBody>
      </p:sp>
      <p:cxnSp>
        <p:nvCxnSpPr>
          <p:cNvPr id="187" name="Google Shape;187;p32"/>
          <p:cNvCxnSpPr/>
          <p:nvPr/>
        </p:nvCxnSpPr>
        <p:spPr>
          <a:xfrm flipH="1">
            <a:off x="6374825" y="2168275"/>
            <a:ext cx="466800" cy="2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32"/>
          <p:cNvSpPr txBox="1"/>
          <p:nvPr/>
        </p:nvSpPr>
        <p:spPr>
          <a:xfrm>
            <a:off x="6881275" y="1829425"/>
            <a:ext cx="1370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Series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263675" y="3771125"/>
            <a:ext cx="19017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Non-native English speaker note: The plural of “series” is “series”. Sorry.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2596316" y="2817898"/>
            <a:ext cx="343800" cy="21024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50" y="1291000"/>
            <a:ext cx="8384576" cy="29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 Are Not Necessarily Row Numbers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270825" y="542575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Indices (a.k.a. row labels) can also:</a:t>
            </a:r>
            <a:endParaRPr sz="1900"/>
          </a:p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 non-numeric.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Have a name, e.g. “State”. 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98" name="Google Shape;198;p33"/>
          <p:cNvSpPr/>
          <p:nvPr/>
        </p:nvSpPr>
        <p:spPr>
          <a:xfrm>
            <a:off x="941375" y="1761175"/>
            <a:ext cx="1256100" cy="24642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270825" y="542575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row labels that constitute an index do not have to be unique.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Left: The index values are all unique and numeric, acting as a row number.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Right: The index values are named and non-unique.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625" y="1659672"/>
            <a:ext cx="3627975" cy="2644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96" y="1791023"/>
            <a:ext cx="4081299" cy="243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7" name="Google Shape;207;p34"/>
          <p:cNvSpPr/>
          <p:nvPr/>
        </p:nvSpPr>
        <p:spPr>
          <a:xfrm>
            <a:off x="608500" y="2065975"/>
            <a:ext cx="422100" cy="21150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5357084" y="2057002"/>
            <a:ext cx="460200" cy="22242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Names Are Usually Unique!</a:t>
            </a:r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Column names in Pandas are almost always unique!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Really shouldn’t have two columns named “Candidate”. 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321" y="1836298"/>
            <a:ext cx="4081299" cy="243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structure of a Series</a:t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50" y="672675"/>
            <a:ext cx="7201764" cy="44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structure of a DataFrame</a:t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75" y="672700"/>
            <a:ext cx="6611308" cy="44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760</Words>
  <Application>Microsoft Office PowerPoint</Application>
  <PresentationFormat>On-screen Show (16:9)</PresentationFormat>
  <Paragraphs>120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Helvetica Neue</vt:lpstr>
      <vt:lpstr>Noto Sans Symbols</vt:lpstr>
      <vt:lpstr>Consolas</vt:lpstr>
      <vt:lpstr>Roboto Light</vt:lpstr>
      <vt:lpstr>Calibri</vt:lpstr>
      <vt:lpstr>Roboto</vt:lpstr>
      <vt:lpstr>Century Gothic</vt:lpstr>
      <vt:lpstr>Simple Lecture</vt:lpstr>
      <vt:lpstr>Custom</vt:lpstr>
      <vt:lpstr>Pandas</vt:lpstr>
      <vt:lpstr>Pandas Data Structures: Data Frames, Series, and Indices</vt:lpstr>
      <vt:lpstr>Pandas Data Structures</vt:lpstr>
      <vt:lpstr>The Relationship Between Data Frames, Series, and Indices</vt:lpstr>
      <vt:lpstr>Indices Are Not Necessarily Row Numbers</vt:lpstr>
      <vt:lpstr>Indices</vt:lpstr>
      <vt:lpstr>Column Names Are Usually Unique!</vt:lpstr>
      <vt:lpstr>Summary: structure of a Series</vt:lpstr>
      <vt:lpstr>Summary: structure of a DataFrame</vt:lpstr>
      <vt:lpstr>Indexing with The [] Operator</vt:lpstr>
      <vt:lpstr>Indexing by Column Names Using [] Operator</vt:lpstr>
      <vt:lpstr>Indexing by Column Names Using [] Operator</vt:lpstr>
      <vt:lpstr>Indexing by Row Slices Using [] Operator</vt:lpstr>
      <vt:lpstr>[] Summary</vt:lpstr>
      <vt:lpstr>Note: Row Selection Requires Slicing!!</vt:lpstr>
      <vt:lpstr>Question</vt:lpstr>
      <vt:lpstr>Boolean Array Selection  and Querying</vt:lpstr>
      <vt:lpstr>Boolean Array Input</vt:lpstr>
      <vt:lpstr>Indexing with .loc and .iloc Sampling with .sample</vt:lpstr>
      <vt:lpstr>Loc and iloc</vt:lpstr>
      <vt:lpstr>Loc with Lists</vt:lpstr>
      <vt:lpstr>Loc with Lists</vt:lpstr>
      <vt:lpstr>Loc with Slices</vt:lpstr>
      <vt:lpstr>Loc with Slices</vt:lpstr>
      <vt:lpstr>Loc with Single Values for Column Label</vt:lpstr>
      <vt:lpstr>Loc with Single Values for Column Label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Pandas, Part 1</dc:title>
  <dc:creator>lenovo</dc:creator>
  <cp:lastModifiedBy>lenovo</cp:lastModifiedBy>
  <cp:revision>6</cp:revision>
  <dcterms:modified xsi:type="dcterms:W3CDTF">2023-10-25T12:01:38Z</dcterms:modified>
</cp:coreProperties>
</file>