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8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94" r:id="rId14"/>
    <p:sldId id="293" r:id="rId15"/>
    <p:sldId id="270" r:id="rId16"/>
    <p:sldId id="271" r:id="rId17"/>
    <p:sldId id="273" r:id="rId18"/>
    <p:sldId id="274" r:id="rId19"/>
    <p:sldId id="275" r:id="rId20"/>
    <p:sldId id="276" r:id="rId21"/>
    <p:sldId id="291" r:id="rId22"/>
    <p:sldId id="292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144000" cy="5143500" type="screen16x9"/>
  <p:notesSz cx="6858000" cy="9144000"/>
  <p:embeddedFontLst>
    <p:embeddedFont>
      <p:font typeface="Proxima Nova" panose="020B0604020202020204" charset="0"/>
      <p:regular r:id="rId39"/>
      <p:bold r:id="rId40"/>
      <p:italic r:id="rId41"/>
      <p:boldItalic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50901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4dfcb08c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4dfcb08c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169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ba4fa92b6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ba4fa92b6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213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ba4fa92b6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ba4fa92b6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651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ba4fa92b6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ba4fa92b6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116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ba4fa92b6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ba4fa92b6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991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ba4fa92b6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ba4fa92b6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443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ba4fa92b6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ba4fa92b6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624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ba4fa92b6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ba4fa92b6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17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ba4fa92b6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ba4fa92b6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106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ba4fa92b6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ba4fa92b6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741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2d83cfbe6_1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2d83cfbe6_1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473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ba4fa92b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ba4fa92b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374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12d83cfbe6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12d83cfbe6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007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ba4fa92b6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ba4fa92b6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1156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ba4fa92b6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ba4fa92b6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4078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ba4fa92b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ba4fa92b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5214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ba4fa92b6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ba4fa92b6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4818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ba4fa92b6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ba4fa92b6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6322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ba4fa92b6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ba4fa92b6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182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ba4fa92b6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ba4fa92b6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2692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ba4fa92b6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ba4fa92b6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548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ba4fa92b6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ba4fa92b6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889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ba4fa92b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ba4fa92b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3588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ba4fa92b6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ba4fa92b6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3596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ba4fa92b6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ba4fa92b6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4121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ba4fa92b6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ba4fa92b6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7581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ba4fa92b6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ba4fa92b6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7937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ba4fa92b6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ba4fa92b6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333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ba4fa92b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ba4fa92b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442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ba4fa92b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ba4fa92b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735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ba4fa92b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ba4fa92b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292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ba4fa92b6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ba4fa92b6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064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ba4fa92b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ba4fa92b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774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ba4fa92b6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ba4fa92b6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32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66800" y="-1"/>
            <a:ext cx="82296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166800" y="6327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800"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800"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800"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800"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8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800"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800"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800"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800"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Font typeface="Arial"/>
              <a:buChar char="●"/>
              <a:defRPr/>
            </a:lvl1pPr>
            <a:lvl2pPr marL="91440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  <a:defRPr/>
            </a:lvl2pPr>
            <a:lvl3pPr marL="137160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/>
            </a:lvl3pPr>
            <a:lvl4pPr marL="182880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/>
            </a:lvl4pPr>
            <a:lvl5pPr marL="228600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  <a:defRPr/>
            </a:lvl5pPr>
            <a:lvl6pPr marL="274320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/>
            </a:lvl6pPr>
            <a:lvl7pPr marL="320040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/>
            </a:lvl7pPr>
            <a:lvl8pPr marL="365760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  <a:defRPr/>
            </a:lvl8pPr>
            <a:lvl9pPr marL="411480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ubTitle" idx="1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9" name="Google Shape;29;p8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2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9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3">
  <p:cSld name="TITLE_3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ubTitle" idx="1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7" name="Google Shape;37;p10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  <a:defRPr sz="24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○"/>
              <a:defRPr sz="24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■"/>
              <a:defRPr sz="24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  <a:defRPr sz="24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○"/>
              <a:defRPr sz="24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■"/>
              <a:defRPr sz="24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  <a:defRPr sz="24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○"/>
              <a:defRPr sz="24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■"/>
              <a:defRPr sz="24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Visualization?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166800" y="6327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One goal of data science is to inform human decisions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Excellent plots </a:t>
            </a:r>
            <a:r>
              <a:rPr lang="en" b="1"/>
              <a:t>directly</a:t>
            </a:r>
            <a:r>
              <a:rPr lang="en"/>
              <a:t> address this goal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Sometimes the most useful results from data analysis are the visualizations!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viz is not as simple as calling plot()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Many plots possible, but only a few are useful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Every visualization has tradeoffs</a:t>
            </a:r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166800" y="-1"/>
            <a:ext cx="82296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Data Visualization?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859794" y="206621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seaborn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body" idx="1"/>
          </p:nvPr>
        </p:nvSpPr>
        <p:spPr>
          <a:xfrm>
            <a:off x="166800" y="6327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Best used with tidy (aka long-form) data.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Seaborn will perform groupby automatically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Typical usage: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sns.someplot(x='...', y='...', data=...)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166800" y="-1"/>
            <a:ext cx="82296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seaborn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16" y="268939"/>
            <a:ext cx="9054040" cy="1298603"/>
          </a:xfrm>
        </p:spPr>
        <p:txBody>
          <a:bodyPr/>
          <a:lstStyle/>
          <a:p>
            <a:r>
              <a:rPr lang="en-US" dirty="0"/>
              <a:t>tips = </a:t>
            </a:r>
            <a:r>
              <a:rPr lang="en-US" dirty="0" err="1"/>
              <a:t>sns.load_dataset</a:t>
            </a:r>
            <a:r>
              <a:rPr lang="en-US" dirty="0"/>
              <a:t>("tips")</a:t>
            </a:r>
            <a:br>
              <a:rPr lang="en-US" dirty="0"/>
            </a:br>
            <a:r>
              <a:rPr lang="en-US" dirty="0" err="1"/>
              <a:t>tips.head</a:t>
            </a:r>
            <a:r>
              <a:rPr lang="en-US" dirty="0"/>
              <a:t>()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835914"/>
              </p:ext>
            </p:extLst>
          </p:nvPr>
        </p:nvGraphicFramePr>
        <p:xfrm>
          <a:off x="234363" y="1990164"/>
          <a:ext cx="8229597" cy="1828800"/>
        </p:xfrm>
        <a:graphic>
          <a:graphicData uri="http://schemas.openxmlformats.org/drawingml/2006/table">
            <a:tbl>
              <a:tblPr/>
              <a:tblGrid>
                <a:gridCol w="761157"/>
                <a:gridCol w="1066920"/>
                <a:gridCol w="1066920"/>
                <a:gridCol w="1066920"/>
                <a:gridCol w="1066920"/>
                <a:gridCol w="1066920"/>
                <a:gridCol w="1066920"/>
                <a:gridCol w="1066920"/>
              </a:tblGrid>
              <a:tr h="217427">
                <a:tc>
                  <a:txBody>
                    <a:bodyPr/>
                    <a:lstStyle/>
                    <a:p>
                      <a:pPr algn="r"/>
                      <a:endParaRPr lang="en-US" dirty="0">
                        <a:effectLst/>
                      </a:endParaRPr>
                    </a:p>
                  </a:txBody>
                  <a:tcPr marR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effectLst/>
                        </a:rPr>
                        <a:t>total_bill</a:t>
                      </a:r>
                      <a:endParaRPr lang="en-US" dirty="0">
                        <a:effectLst/>
                      </a:endParaRPr>
                    </a:p>
                  </a:txBody>
                  <a:tcPr marR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tip</a:t>
                      </a:r>
                    </a:p>
                  </a:txBody>
                  <a:tcPr marR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sex</a:t>
                      </a:r>
                    </a:p>
                  </a:txBody>
                  <a:tcPr marR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smoker</a:t>
                      </a:r>
                    </a:p>
                  </a:txBody>
                  <a:tcPr marR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day</a:t>
                      </a:r>
                    </a:p>
                  </a:txBody>
                  <a:tcPr marR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time</a:t>
                      </a:r>
                    </a:p>
                  </a:txBody>
                  <a:tcPr marR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size</a:t>
                      </a:r>
                    </a:p>
                  </a:txBody>
                  <a:tcPr marR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R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16.99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1.01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Female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Sun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Dinner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R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10.34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1.66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Sun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Dinner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R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21.01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3.50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Sun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Dinner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R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23.68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3.31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Sun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Dinner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R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24.59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3.61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Female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Sun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Dinner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668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887" y="435236"/>
            <a:ext cx="7326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sns.scatterplot</a:t>
            </a:r>
            <a:r>
              <a:rPr lang="en-US" dirty="0"/>
              <a:t>(data=tips, x="</a:t>
            </a:r>
            <a:r>
              <a:rPr lang="en-US" dirty="0" err="1"/>
              <a:t>total_bill</a:t>
            </a:r>
            <a:r>
              <a:rPr lang="en-US" dirty="0"/>
              <a:t>", y="tip", hue="time")</a:t>
            </a:r>
          </a:p>
        </p:txBody>
      </p:sp>
      <p:pic>
        <p:nvPicPr>
          <p:cNvPr id="1031" name="Picture 7" descr="../_images/scatterplot_5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80" y="982663"/>
            <a:ext cx="4752975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744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166800" y="-1"/>
            <a:ext cx="82296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seaborn</a:t>
            </a:r>
            <a:endParaRPr/>
          </a:p>
        </p:txBody>
      </p:sp>
      <p:sp>
        <p:nvSpPr>
          <p:cNvPr id="208" name="Google Shape;208;p25"/>
          <p:cNvSpPr txBox="1">
            <a:spLocks noGrp="1"/>
          </p:cNvSpPr>
          <p:nvPr>
            <p:ph type="body" idx="1"/>
          </p:nvPr>
        </p:nvSpPr>
        <p:spPr>
          <a:xfrm>
            <a:off x="166800" y="6327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sns.barplot(x='sex', y='survived', data=ti)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1325"/>
            <a:ext cx="3747500" cy="287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6175" y="1371325"/>
            <a:ext cx="5227826" cy="3618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>
            <a:spLocks noGrp="1"/>
          </p:cNvSpPr>
          <p:nvPr>
            <p:ph type="title"/>
          </p:nvPr>
        </p:nvSpPr>
        <p:spPr>
          <a:xfrm>
            <a:off x="166800" y="-1"/>
            <a:ext cx="82296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seaborn</a:t>
            </a:r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body" idx="1"/>
          </p:nvPr>
        </p:nvSpPr>
        <p:spPr>
          <a:xfrm>
            <a:off x="166800" y="6327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sns.lmplot(x="total_bill", y="tip",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col="day", hue="day", data=tips)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425" y="1749475"/>
            <a:ext cx="7503914" cy="37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>
            <a:spLocks noGrp="1"/>
          </p:cNvSpPr>
          <p:nvPr>
            <p:ph type="title"/>
          </p:nvPr>
        </p:nvSpPr>
        <p:spPr>
          <a:xfrm>
            <a:off x="745309" y="2074689"/>
            <a:ext cx="80529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Customizing Plots using matplotlib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body" idx="1"/>
          </p:nvPr>
        </p:nvSpPr>
        <p:spPr>
          <a:xfrm>
            <a:off x="420372" y="6327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Underlying library for seaborn, pandas, and most other Python plotting libraries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 Figure contains several Axes. Each Axes contains a plot.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When creating a plot, a new figure + axes is created if not already initialized.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Matplotlib remembers that axes for the duration of the cell (hidden state!)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Note: Axes = one chart within a larger Figure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Axis = x or y-axis within a </a:t>
            </a:r>
            <a:r>
              <a:rPr lang="en" dirty="0" smtClean="0"/>
              <a:t>chart</a:t>
            </a:r>
            <a:endParaRPr dirty="0"/>
          </a:p>
        </p:txBody>
      </p:sp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166800" y="-1"/>
            <a:ext cx="82296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matplotlib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body" idx="1"/>
          </p:nvPr>
        </p:nvSpPr>
        <p:spPr>
          <a:xfrm>
            <a:off x="166800" y="632700"/>
            <a:ext cx="34389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Figure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Axes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Line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Title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YAxis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XAxis</a:t>
            </a:r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title"/>
          </p:nvPr>
        </p:nvSpPr>
        <p:spPr>
          <a:xfrm>
            <a:off x="166800" y="-1"/>
            <a:ext cx="82296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</a:t>
            </a:r>
            <a:endParaRPr/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600" y="632700"/>
            <a:ext cx="5538400" cy="41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146875"/>
            <a:ext cx="3501000" cy="13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Readable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750" y="1730775"/>
            <a:ext cx="1253351" cy="323372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5122575" y="146875"/>
            <a:ext cx="3501000" cy="13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Readable</a:t>
            </a:r>
            <a:endParaRPr/>
          </a:p>
        </p:txBody>
      </p:sp>
      <p:cxnSp>
        <p:nvCxnSpPr>
          <p:cNvPr id="64" name="Google Shape;64;p14"/>
          <p:cNvCxnSpPr>
            <a:endCxn id="65" idx="1"/>
          </p:cNvCxnSpPr>
          <p:nvPr/>
        </p:nvCxnSpPr>
        <p:spPr>
          <a:xfrm>
            <a:off x="3332163" y="3338951"/>
            <a:ext cx="1441500" cy="87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4114" y="1543100"/>
            <a:ext cx="2477923" cy="36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>
            <a:spLocks noGrp="1"/>
          </p:cNvSpPr>
          <p:nvPr>
            <p:ph type="body" idx="1"/>
          </p:nvPr>
        </p:nvSpPr>
        <p:spPr>
          <a:xfrm>
            <a:off x="166800" y="6327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with seaborn plot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Get as close to desired result as possible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Fine-tune with matplotlib, e.g: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Changing title, axis labels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Annotating interesting points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Publication-ready plots take lots of fine-tuning!</a:t>
            </a:r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title"/>
          </p:nvPr>
        </p:nvSpPr>
        <p:spPr>
          <a:xfrm>
            <a:off x="166800" y="-1"/>
            <a:ext cx="82296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Workflow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 and Scatter </a:t>
            </a:r>
            <a:r>
              <a:rPr lang="en" dirty="0" smtClean="0"/>
              <a:t>Charts</a:t>
            </a:r>
            <a:endParaRPr dirty="0"/>
          </a:p>
        </p:txBody>
      </p:sp>
      <p:pic>
        <p:nvPicPr>
          <p:cNvPr id="367" name="Google Shape;36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46000"/>
            <a:ext cx="4058179" cy="444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2979" y="546000"/>
            <a:ext cx="3985605" cy="4445098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7"/>
          <p:cNvSpPr txBox="1">
            <a:spLocks noGrp="1"/>
          </p:cNvSpPr>
          <p:nvPr>
            <p:ph type="sldNum" idx="429496729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5660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Histograms</a:t>
            </a:r>
            <a:endParaRPr dirty="0"/>
          </a:p>
        </p:txBody>
      </p:sp>
      <p:pic>
        <p:nvPicPr>
          <p:cNvPr id="382" name="Google Shape;38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46000"/>
            <a:ext cx="6281118" cy="4445099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9"/>
          <p:cNvSpPr txBox="1">
            <a:spLocks noGrp="1"/>
          </p:cNvSpPr>
          <p:nvPr>
            <p:ph type="sldNum" idx="429496729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973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Visualizations for One Quantitative Variable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>
            <a:spLocks noGrp="1"/>
          </p:cNvSpPr>
          <p:nvPr>
            <p:ph type="body" idx="1"/>
          </p:nvPr>
        </p:nvSpPr>
        <p:spPr>
          <a:xfrm>
            <a:off x="166800" y="632700"/>
            <a:ext cx="41859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Always have proportion per unit on y-axis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 smtClean="0"/>
              <a:t>Total </a:t>
            </a:r>
            <a:r>
              <a:rPr lang="en" dirty="0"/>
              <a:t>area = 1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Deciding on number of bins is hard! Trial-and-error process.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8" name="Google Shape;258;p33"/>
          <p:cNvSpPr txBox="1">
            <a:spLocks noGrp="1"/>
          </p:cNvSpPr>
          <p:nvPr>
            <p:ph type="title"/>
          </p:nvPr>
        </p:nvSpPr>
        <p:spPr>
          <a:xfrm>
            <a:off x="166800" y="-1"/>
            <a:ext cx="82296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Histograms</a:t>
            </a:r>
            <a:endParaRPr/>
          </a:p>
        </p:txBody>
      </p:sp>
      <p:pic>
        <p:nvPicPr>
          <p:cNvPr id="259" name="Google Shape;2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8050" y="1861600"/>
            <a:ext cx="4575950" cy="32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>
            <a:spLocks noGrp="1"/>
          </p:cNvSpPr>
          <p:nvPr>
            <p:ph type="title"/>
          </p:nvPr>
        </p:nvSpPr>
        <p:spPr>
          <a:xfrm>
            <a:off x="166800" y="-1"/>
            <a:ext cx="82296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Density Plots</a:t>
            </a:r>
            <a:endParaRPr/>
          </a:p>
        </p:txBody>
      </p:sp>
      <p:sp>
        <p:nvSpPr>
          <p:cNvPr id="265" name="Google Shape;265;p34"/>
          <p:cNvSpPr txBox="1">
            <a:spLocks noGrp="1"/>
          </p:cNvSpPr>
          <p:nvPr>
            <p:ph type="body" idx="1"/>
          </p:nvPr>
        </p:nvSpPr>
        <p:spPr>
          <a:xfrm>
            <a:off x="309000" y="632700"/>
            <a:ext cx="68652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Density plots similar to a “smoothed” histogram</a:t>
            </a:r>
            <a:endParaRPr dirty="0"/>
          </a:p>
          <a:p>
            <a:pPr marL="342900" indent="-288925"/>
            <a:r>
              <a:rPr lang="en" dirty="0" smtClean="0"/>
              <a:t>  Rug </a:t>
            </a:r>
            <a:r>
              <a:rPr lang="en" dirty="0"/>
              <a:t>plots put a tick at each data point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Used to show all points</a:t>
            </a:r>
            <a:endParaRPr dirty="0"/>
          </a:p>
        </p:txBody>
      </p:sp>
      <p:pic>
        <p:nvPicPr>
          <p:cNvPr id="266" name="Google Shape;2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975" y="2240175"/>
            <a:ext cx="4405425" cy="29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Visualizations for Two Quantitative Variables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>
            <a:spLocks noGrp="1"/>
          </p:cNvSpPr>
          <p:nvPr>
            <p:ph type="body" idx="1"/>
          </p:nvPr>
        </p:nvSpPr>
        <p:spPr>
          <a:xfrm>
            <a:off x="166800" y="632700"/>
            <a:ext cx="44787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Used to reveal relationships between pair of variables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Susceptible to </a:t>
            </a:r>
            <a:r>
              <a:rPr lang="en" i="1" dirty="0"/>
              <a:t>overplotting</a:t>
            </a:r>
            <a:endParaRPr i="1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Points overlap</a:t>
            </a:r>
            <a:r>
              <a:rPr lang="en" dirty="0" smtClean="0"/>
              <a:t>!</a:t>
            </a:r>
            <a:endParaRPr dirty="0"/>
          </a:p>
        </p:txBody>
      </p:sp>
      <p:sp>
        <p:nvSpPr>
          <p:cNvPr id="277" name="Google Shape;277;p36"/>
          <p:cNvSpPr txBox="1">
            <a:spLocks noGrp="1"/>
          </p:cNvSpPr>
          <p:nvPr>
            <p:ph type="title"/>
          </p:nvPr>
        </p:nvSpPr>
        <p:spPr>
          <a:xfrm>
            <a:off x="166800" y="-1"/>
            <a:ext cx="82296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Plots</a:t>
            </a:r>
            <a:endParaRPr/>
          </a:p>
        </p:txBody>
      </p:sp>
      <p:pic>
        <p:nvPicPr>
          <p:cNvPr id="278" name="Google Shape;2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250" y="424750"/>
            <a:ext cx="4718750" cy="47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>
            <a:spLocks noGrp="1"/>
          </p:cNvSpPr>
          <p:nvPr>
            <p:ph type="body" idx="1"/>
          </p:nvPr>
        </p:nvSpPr>
        <p:spPr>
          <a:xfrm>
            <a:off x="166800" y="632700"/>
            <a:ext cx="28680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Used to inform model choices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E.g. simple linear model requires linear trend and equal spread.</a:t>
            </a:r>
            <a:endParaRPr/>
          </a:p>
        </p:txBody>
      </p:sp>
      <p:sp>
        <p:nvSpPr>
          <p:cNvPr id="284" name="Google Shape;284;p37"/>
          <p:cNvSpPr txBox="1">
            <a:spLocks noGrp="1"/>
          </p:cNvSpPr>
          <p:nvPr>
            <p:ph type="title"/>
          </p:nvPr>
        </p:nvSpPr>
        <p:spPr>
          <a:xfrm>
            <a:off x="166800" y="-1"/>
            <a:ext cx="82296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Plots</a:t>
            </a:r>
            <a:endParaRPr/>
          </a:p>
        </p:txBody>
      </p:sp>
      <p:pic>
        <p:nvPicPr>
          <p:cNvPr id="285" name="Google Shape;2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650" y="457200"/>
            <a:ext cx="5909350" cy="4737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>
            <a:spLocks noGrp="1"/>
          </p:cNvSpPr>
          <p:nvPr>
            <p:ph type="body" idx="1"/>
          </p:nvPr>
        </p:nvSpPr>
        <p:spPr>
          <a:xfrm>
            <a:off x="166800" y="632700"/>
            <a:ext cx="44787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Equivalent of </a:t>
            </a:r>
            <a:r>
              <a:rPr lang="en" dirty="0" smtClean="0"/>
              <a:t>scatterplot </a:t>
            </a:r>
            <a:r>
              <a:rPr lang="en" dirty="0"/>
              <a:t>in two dimensions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Shaded hexagons usually correspond to more points</a:t>
            </a:r>
            <a:endParaRPr dirty="0"/>
          </a:p>
        </p:txBody>
      </p:sp>
      <p:sp>
        <p:nvSpPr>
          <p:cNvPr id="291" name="Google Shape;291;p38"/>
          <p:cNvSpPr txBox="1">
            <a:spLocks noGrp="1"/>
          </p:cNvSpPr>
          <p:nvPr>
            <p:ph type="title"/>
          </p:nvPr>
        </p:nvSpPr>
        <p:spPr>
          <a:xfrm>
            <a:off x="166800" y="-1"/>
            <a:ext cx="82296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Hex Plots</a:t>
            </a:r>
            <a:endParaRPr/>
          </a:p>
        </p:txBody>
      </p:sp>
      <p:pic>
        <p:nvPicPr>
          <p:cNvPr id="292" name="Google Shape;292;p38"/>
          <p:cNvPicPr preferRelativeResize="0"/>
          <p:nvPr/>
        </p:nvPicPr>
        <p:blipFill rotWithShape="1">
          <a:blip r:embed="rId3">
            <a:alphaModFix/>
          </a:blip>
          <a:srcRect t="14704" r="14015"/>
          <a:stretch/>
        </p:blipFill>
        <p:spPr>
          <a:xfrm>
            <a:off x="4395900" y="332300"/>
            <a:ext cx="4748100" cy="4754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775" y="-35712"/>
            <a:ext cx="1253351" cy="32337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5"/>
          <p:cNvGrpSpPr/>
          <p:nvPr/>
        </p:nvGrpSpPr>
        <p:grpSpPr>
          <a:xfrm>
            <a:off x="1320101" y="519425"/>
            <a:ext cx="2525499" cy="3944425"/>
            <a:chOff x="1320101" y="519425"/>
            <a:chExt cx="2525499" cy="3944425"/>
          </a:xfrm>
        </p:grpSpPr>
        <p:cxnSp>
          <p:nvCxnSpPr>
            <p:cNvPr id="73" name="Google Shape;73;p15"/>
            <p:cNvCxnSpPr/>
            <p:nvPr/>
          </p:nvCxnSpPr>
          <p:spPr>
            <a:xfrm>
              <a:off x="1320101" y="1798813"/>
              <a:ext cx="8085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74" name="Google Shape;74;p15"/>
            <p:cNvGrpSpPr/>
            <p:nvPr/>
          </p:nvGrpSpPr>
          <p:grpSpPr>
            <a:xfrm>
              <a:off x="1943600" y="519425"/>
              <a:ext cx="1902000" cy="3944425"/>
              <a:chOff x="1943600" y="519425"/>
              <a:chExt cx="1902000" cy="3944425"/>
            </a:xfrm>
          </p:grpSpPr>
          <p:sp>
            <p:nvSpPr>
              <p:cNvPr id="75" name="Google Shape;75;p15"/>
              <p:cNvSpPr txBox="1"/>
              <p:nvPr/>
            </p:nvSpPr>
            <p:spPr>
              <a:xfrm>
                <a:off x="2267775" y="1486400"/>
                <a:ext cx="1253400" cy="53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latin typeface="Proxima Nova"/>
                    <a:ea typeface="Proxima Nova"/>
                    <a:cs typeface="Proxima Nova"/>
                    <a:sym typeface="Proxima Nova"/>
                  </a:rPr>
                  <a:t>...</a:t>
                </a:r>
                <a:endParaRPr sz="2400" b="1"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cxnSp>
            <p:nvCxnSpPr>
              <p:cNvPr id="76" name="Google Shape;76;p15"/>
              <p:cNvCxnSpPr/>
              <p:nvPr/>
            </p:nvCxnSpPr>
            <p:spPr>
              <a:xfrm>
                <a:off x="2331800" y="519425"/>
                <a:ext cx="11514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15"/>
              <p:cNvCxnSpPr/>
              <p:nvPr/>
            </p:nvCxnSpPr>
            <p:spPr>
              <a:xfrm>
                <a:off x="2331800" y="1011900"/>
                <a:ext cx="11514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15"/>
              <p:cNvCxnSpPr/>
              <p:nvPr/>
            </p:nvCxnSpPr>
            <p:spPr>
              <a:xfrm>
                <a:off x="2331800" y="1477750"/>
                <a:ext cx="11514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15"/>
              <p:cNvCxnSpPr/>
              <p:nvPr/>
            </p:nvCxnSpPr>
            <p:spPr>
              <a:xfrm>
                <a:off x="2331800" y="2169200"/>
                <a:ext cx="11514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15"/>
              <p:cNvCxnSpPr/>
              <p:nvPr/>
            </p:nvCxnSpPr>
            <p:spPr>
              <a:xfrm>
                <a:off x="2331800" y="2661675"/>
                <a:ext cx="11514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15"/>
              <p:cNvCxnSpPr/>
              <p:nvPr/>
            </p:nvCxnSpPr>
            <p:spPr>
              <a:xfrm>
                <a:off x="2331800" y="3127525"/>
                <a:ext cx="11514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2" name="Google Shape;82;p15"/>
              <p:cNvSpPr txBox="1"/>
              <p:nvPr/>
            </p:nvSpPr>
            <p:spPr>
              <a:xfrm>
                <a:off x="2267775" y="3440975"/>
                <a:ext cx="1253400" cy="53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accent1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Mark</a:t>
                </a:r>
                <a:endParaRPr sz="2400" b="1">
                  <a:solidFill>
                    <a:schemeClr val="accent1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83" name="Google Shape;83;p15"/>
              <p:cNvSpPr txBox="1"/>
              <p:nvPr/>
            </p:nvSpPr>
            <p:spPr>
              <a:xfrm>
                <a:off x="1943600" y="3933450"/>
                <a:ext cx="1902000" cy="53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latin typeface="Proxima Nova"/>
                    <a:ea typeface="Proxima Nova"/>
                    <a:cs typeface="Proxima Nova"/>
                    <a:sym typeface="Proxima Nova"/>
                  </a:rPr>
                  <a:t>(Represents a datum)</a:t>
                </a:r>
                <a:endParaRPr sz="2400"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</p:grpSp>
      <p:grpSp>
        <p:nvGrpSpPr>
          <p:cNvPr id="84" name="Google Shape;84;p15"/>
          <p:cNvGrpSpPr/>
          <p:nvPr/>
        </p:nvGrpSpPr>
        <p:grpSpPr>
          <a:xfrm>
            <a:off x="3934876" y="246200"/>
            <a:ext cx="2759224" cy="4217650"/>
            <a:chOff x="3934876" y="246200"/>
            <a:chExt cx="2759224" cy="4217650"/>
          </a:xfrm>
        </p:grpSpPr>
        <p:sp>
          <p:nvSpPr>
            <p:cNvPr id="85" name="Google Shape;85;p15"/>
            <p:cNvSpPr txBox="1"/>
            <p:nvPr/>
          </p:nvSpPr>
          <p:spPr>
            <a:xfrm>
              <a:off x="4818475" y="1457425"/>
              <a:ext cx="12534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Proxima Nova"/>
                  <a:ea typeface="Proxima Nova"/>
                  <a:cs typeface="Proxima Nova"/>
                  <a:sym typeface="Proxima Nova"/>
                </a:rPr>
                <a:t>...</a:t>
              </a:r>
              <a:endParaRPr sz="2400"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6" name="Google Shape;86;p15"/>
            <p:cNvSpPr txBox="1"/>
            <p:nvPr/>
          </p:nvSpPr>
          <p:spPr>
            <a:xfrm>
              <a:off x="4818475" y="246200"/>
              <a:ext cx="12534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Proxima Nova"/>
                  <a:ea typeface="Proxima Nova"/>
                  <a:cs typeface="Proxima Nova"/>
                  <a:sym typeface="Proxima Nova"/>
                </a:rPr>
                <a:t>10px</a:t>
              </a:r>
              <a:endParaRPr sz="2400"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7" name="Google Shape;87;p15"/>
            <p:cNvSpPr txBox="1"/>
            <p:nvPr/>
          </p:nvSpPr>
          <p:spPr>
            <a:xfrm>
              <a:off x="4818475" y="700400"/>
              <a:ext cx="12534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Proxima Nova"/>
                  <a:ea typeface="Proxima Nova"/>
                  <a:cs typeface="Proxima Nova"/>
                  <a:sym typeface="Proxima Nova"/>
                </a:rPr>
                <a:t>16px</a:t>
              </a:r>
              <a:endParaRPr sz="2400"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88" name="Google Shape;88;p15"/>
            <p:cNvCxnSpPr/>
            <p:nvPr/>
          </p:nvCxnSpPr>
          <p:spPr>
            <a:xfrm>
              <a:off x="3934876" y="1798813"/>
              <a:ext cx="8085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9" name="Google Shape;89;p15"/>
            <p:cNvSpPr txBox="1"/>
            <p:nvPr/>
          </p:nvSpPr>
          <p:spPr>
            <a:xfrm>
              <a:off x="4818475" y="1149300"/>
              <a:ext cx="12534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Proxima Nova"/>
                  <a:ea typeface="Proxima Nova"/>
                  <a:cs typeface="Proxima Nova"/>
                  <a:sym typeface="Proxima Nova"/>
                </a:rPr>
                <a:t>11px</a:t>
              </a:r>
              <a:endParaRPr sz="2400"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0" name="Google Shape;90;p15"/>
            <p:cNvSpPr txBox="1"/>
            <p:nvPr/>
          </p:nvSpPr>
          <p:spPr>
            <a:xfrm>
              <a:off x="4818475" y="1881350"/>
              <a:ext cx="12534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Proxima Nova"/>
                  <a:ea typeface="Proxima Nova"/>
                  <a:cs typeface="Proxima Nova"/>
                  <a:sym typeface="Proxima Nova"/>
                </a:rPr>
                <a:t>0px</a:t>
              </a:r>
              <a:endParaRPr sz="2400"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1" name="Google Shape;91;p15"/>
            <p:cNvSpPr txBox="1"/>
            <p:nvPr/>
          </p:nvSpPr>
          <p:spPr>
            <a:xfrm rot="-60074">
              <a:off x="4818496" y="2306537"/>
              <a:ext cx="1253291" cy="5304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Proxima Nova"/>
                  <a:ea typeface="Proxima Nova"/>
                  <a:cs typeface="Proxima Nova"/>
                  <a:sym typeface="Proxima Nova"/>
                </a:rPr>
                <a:t>11px</a:t>
              </a:r>
              <a:endParaRPr sz="2400"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2" name="Google Shape;92;p15"/>
            <p:cNvSpPr txBox="1"/>
            <p:nvPr/>
          </p:nvSpPr>
          <p:spPr>
            <a:xfrm>
              <a:off x="4818475" y="2772400"/>
              <a:ext cx="12534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Proxima Nova"/>
                  <a:ea typeface="Proxima Nova"/>
                  <a:cs typeface="Proxima Nova"/>
                  <a:sym typeface="Proxima Nova"/>
                </a:rPr>
                <a:t>15px</a:t>
              </a:r>
              <a:endParaRPr sz="2400"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93" name="Google Shape;93;p15"/>
            <p:cNvGrpSpPr/>
            <p:nvPr/>
          </p:nvGrpSpPr>
          <p:grpSpPr>
            <a:xfrm>
              <a:off x="4196300" y="3440975"/>
              <a:ext cx="2497800" cy="1022875"/>
              <a:chOff x="1645750" y="3440975"/>
              <a:chExt cx="2497800" cy="1022875"/>
            </a:xfrm>
          </p:grpSpPr>
          <p:sp>
            <p:nvSpPr>
              <p:cNvPr id="94" name="Google Shape;94;p15"/>
              <p:cNvSpPr txBox="1"/>
              <p:nvPr/>
            </p:nvSpPr>
            <p:spPr>
              <a:xfrm>
                <a:off x="1943475" y="3440975"/>
                <a:ext cx="1902000" cy="53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accent1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Encoding</a:t>
                </a:r>
                <a:endParaRPr sz="2400" b="1">
                  <a:solidFill>
                    <a:schemeClr val="accent1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95" name="Google Shape;95;p15"/>
              <p:cNvSpPr txBox="1"/>
              <p:nvPr/>
            </p:nvSpPr>
            <p:spPr>
              <a:xfrm>
                <a:off x="1645750" y="3933450"/>
                <a:ext cx="2497800" cy="53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latin typeface="Proxima Nova"/>
                    <a:ea typeface="Proxima Nova"/>
                    <a:cs typeface="Proxima Nova"/>
                    <a:sym typeface="Proxima Nova"/>
                  </a:rPr>
                  <a:t>(Maps datum to visual position)</a:t>
                </a:r>
                <a:endParaRPr sz="2400"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</p:grpSp>
      <p:grpSp>
        <p:nvGrpSpPr>
          <p:cNvPr id="96" name="Google Shape;96;p15"/>
          <p:cNvGrpSpPr/>
          <p:nvPr/>
        </p:nvGrpSpPr>
        <p:grpSpPr>
          <a:xfrm>
            <a:off x="6175951" y="479860"/>
            <a:ext cx="2968050" cy="2763615"/>
            <a:chOff x="6175951" y="479860"/>
            <a:chExt cx="2968050" cy="2763615"/>
          </a:xfrm>
        </p:grpSpPr>
        <p:cxnSp>
          <p:nvCxnSpPr>
            <p:cNvPr id="97" name="Google Shape;97;p15"/>
            <p:cNvCxnSpPr/>
            <p:nvPr/>
          </p:nvCxnSpPr>
          <p:spPr>
            <a:xfrm>
              <a:off x="6175951" y="1798813"/>
              <a:ext cx="8085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98" name="Google Shape;98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42000" y="479860"/>
              <a:ext cx="1902000" cy="276361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>
            <a:spLocks noGrp="1"/>
          </p:cNvSpPr>
          <p:nvPr>
            <p:ph type="body" idx="1"/>
          </p:nvPr>
        </p:nvSpPr>
        <p:spPr>
          <a:xfrm>
            <a:off x="166800" y="632700"/>
            <a:ext cx="44787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Density plots also work in two dimensions</a:t>
            </a:r>
            <a:r>
              <a:rPr lang="en" dirty="0" smtClean="0"/>
              <a:t>!</a:t>
            </a:r>
          </a:p>
        </p:txBody>
      </p:sp>
      <p:sp>
        <p:nvSpPr>
          <p:cNvPr id="298" name="Google Shape;298;p39"/>
          <p:cNvSpPr txBox="1">
            <a:spLocks noGrp="1"/>
          </p:cNvSpPr>
          <p:nvPr>
            <p:ph type="title"/>
          </p:nvPr>
        </p:nvSpPr>
        <p:spPr>
          <a:xfrm>
            <a:off x="166800" y="-1"/>
            <a:ext cx="82296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Density Plots</a:t>
            </a:r>
            <a:endParaRPr/>
          </a:p>
        </p:txBody>
      </p:sp>
      <p:pic>
        <p:nvPicPr>
          <p:cNvPr id="299" name="Google Shape;299;p39"/>
          <p:cNvPicPr preferRelativeResize="0"/>
          <p:nvPr/>
        </p:nvPicPr>
        <p:blipFill rotWithShape="1">
          <a:blip r:embed="rId3">
            <a:alphaModFix/>
          </a:blip>
          <a:srcRect t="14346" r="14813"/>
          <a:stretch/>
        </p:blipFill>
        <p:spPr>
          <a:xfrm>
            <a:off x="4478450" y="0"/>
            <a:ext cx="4665550" cy="4839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>
            <a:spLocks noGrp="1"/>
          </p:cNvSpPr>
          <p:nvPr>
            <p:ph type="title"/>
          </p:nvPr>
        </p:nvSpPr>
        <p:spPr>
          <a:xfrm>
            <a:off x="785250" y="2143050"/>
            <a:ext cx="7573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Visualizations for Qualitative + Quantitative Variable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>
            <a:spLocks noGrp="1"/>
          </p:cNvSpPr>
          <p:nvPr>
            <p:ph type="body" idx="1"/>
          </p:nvPr>
        </p:nvSpPr>
        <p:spPr>
          <a:xfrm>
            <a:off x="166800" y="632700"/>
            <a:ext cx="49446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Typically use horizontal bars to avoid label overlap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also plot confidence intervals on bars if appropriate</a:t>
            </a:r>
            <a:endParaRPr/>
          </a:p>
        </p:txBody>
      </p:sp>
      <p:sp>
        <p:nvSpPr>
          <p:cNvPr id="310" name="Google Shape;310;p41"/>
          <p:cNvSpPr txBox="1">
            <a:spLocks noGrp="1"/>
          </p:cNvSpPr>
          <p:nvPr>
            <p:ph type="title"/>
          </p:nvPr>
        </p:nvSpPr>
        <p:spPr>
          <a:xfrm>
            <a:off x="166800" y="-1"/>
            <a:ext cx="82296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Plots</a:t>
            </a:r>
            <a:endParaRPr/>
          </a:p>
        </p:txBody>
      </p:sp>
      <p:pic>
        <p:nvPicPr>
          <p:cNvPr id="311" name="Google Shape;31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5825" y="0"/>
            <a:ext cx="316046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>
            <a:spLocks noGrp="1"/>
          </p:cNvSpPr>
          <p:nvPr>
            <p:ph type="body" idx="1"/>
          </p:nvPr>
        </p:nvSpPr>
        <p:spPr>
          <a:xfrm>
            <a:off x="166800" y="632700"/>
            <a:ext cx="49446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Minimal cousin of the bar plot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Some prefer point plots since the bar widths in a bar plot have no meaning</a:t>
            </a:r>
            <a:endParaRPr/>
          </a:p>
        </p:txBody>
      </p:sp>
      <p:sp>
        <p:nvSpPr>
          <p:cNvPr id="317" name="Google Shape;317;p42"/>
          <p:cNvSpPr txBox="1">
            <a:spLocks noGrp="1"/>
          </p:cNvSpPr>
          <p:nvPr>
            <p:ph type="title"/>
          </p:nvPr>
        </p:nvSpPr>
        <p:spPr>
          <a:xfrm>
            <a:off x="166800" y="-1"/>
            <a:ext cx="82296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Plots / Dot Plots</a:t>
            </a:r>
            <a:endParaRPr/>
          </a:p>
        </p:txBody>
      </p:sp>
      <p:pic>
        <p:nvPicPr>
          <p:cNvPr id="318" name="Google Shape;31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0575" y="0"/>
            <a:ext cx="31604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>
            <a:spLocks noGrp="1"/>
          </p:cNvSpPr>
          <p:nvPr>
            <p:ph type="body" idx="1"/>
          </p:nvPr>
        </p:nvSpPr>
        <p:spPr>
          <a:xfrm>
            <a:off x="166800" y="632700"/>
            <a:ext cx="6208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Used to compare distributions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quartiles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Q1: 25th percentile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Q2 (median): 50th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Q3: 75th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Middle line = median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Box shows 1st and 3rd quartile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Whiskers show rest of data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Outliers = 1.5 * (Q3 - Q1) past Q1 or Q3</a:t>
            </a:r>
            <a:endParaRPr/>
          </a:p>
        </p:txBody>
      </p:sp>
      <p:sp>
        <p:nvSpPr>
          <p:cNvPr id="324" name="Google Shape;324;p43"/>
          <p:cNvSpPr txBox="1">
            <a:spLocks noGrp="1"/>
          </p:cNvSpPr>
          <p:nvPr>
            <p:ph type="title"/>
          </p:nvPr>
        </p:nvSpPr>
        <p:spPr>
          <a:xfrm>
            <a:off x="166800" y="-1"/>
            <a:ext cx="82296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Plots</a:t>
            </a:r>
            <a:endParaRPr/>
          </a:p>
        </p:txBody>
      </p:sp>
      <p:pic>
        <p:nvPicPr>
          <p:cNvPr id="325" name="Google Shape;32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925" y="0"/>
            <a:ext cx="29952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 txBox="1">
            <a:spLocks noGrp="1"/>
          </p:cNvSpPr>
          <p:nvPr>
            <p:ph type="title"/>
          </p:nvPr>
        </p:nvSpPr>
        <p:spPr>
          <a:xfrm>
            <a:off x="166800" y="-1"/>
            <a:ext cx="82296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Plots</a:t>
            </a:r>
            <a:endParaRPr/>
          </a:p>
        </p:txBody>
      </p:sp>
      <p:pic>
        <p:nvPicPr>
          <p:cNvPr id="331" name="Google Shape;33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925" y="0"/>
            <a:ext cx="29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4"/>
          <p:cNvSpPr txBox="1">
            <a:spLocks noGrp="1"/>
          </p:cNvSpPr>
          <p:nvPr>
            <p:ph type="body" idx="1"/>
          </p:nvPr>
        </p:nvSpPr>
        <p:spPr>
          <a:xfrm>
            <a:off x="166800" y="632700"/>
            <a:ext cx="5543400" cy="44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Outliers plotted beyond whiskers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Interquartile range IQR = Q3 - Q1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Outliers are defined as: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1.5 * IQR beyond Q1 or Q3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 for male ages: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Q1 = 21; Q2 = 29; Q3 = 39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IQR = 18; 1.5*IQR = 27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Outliers are: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Above Q3 + 1.5*IQR = 66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Below Q1 - 1.5*IQR = -6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5"/>
          <p:cNvSpPr txBox="1">
            <a:spLocks noGrp="1"/>
          </p:cNvSpPr>
          <p:nvPr>
            <p:ph type="body" idx="1"/>
          </p:nvPr>
        </p:nvSpPr>
        <p:spPr>
          <a:xfrm>
            <a:off x="166800" y="6327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visualization is underappreciated!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This class mainly uses seaborn + matplotlib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Pandas also has basic built-in plotting methods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Types of variables constrain the charts you can make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Single quantitative: histogram, density plot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2+ quantitative: scatter plot, 2D density plot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Quantitative + qualitative: bar plot, point plot, box plot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Tomorrow: Four case studies to illustrate visualization principles!</a:t>
            </a:r>
            <a:endParaRPr/>
          </a:p>
        </p:txBody>
      </p:sp>
      <p:sp>
        <p:nvSpPr>
          <p:cNvPr id="338" name="Google Shape;338;p45"/>
          <p:cNvSpPr txBox="1">
            <a:spLocks noGrp="1"/>
          </p:cNvSpPr>
          <p:nvPr>
            <p:ph type="title"/>
          </p:nvPr>
        </p:nvSpPr>
        <p:spPr>
          <a:xfrm>
            <a:off x="166800" y="-1"/>
            <a:ext cx="82296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775" y="-35712"/>
            <a:ext cx="1253351" cy="3233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6"/>
          <p:cNvCxnSpPr/>
          <p:nvPr/>
        </p:nvCxnSpPr>
        <p:spPr>
          <a:xfrm>
            <a:off x="1320101" y="1798813"/>
            <a:ext cx="808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05" name="Google Shape;105;p16"/>
          <p:cNvGrpSpPr/>
          <p:nvPr/>
        </p:nvGrpSpPr>
        <p:grpSpPr>
          <a:xfrm>
            <a:off x="1943600" y="519425"/>
            <a:ext cx="1902000" cy="3944425"/>
            <a:chOff x="1943600" y="519425"/>
            <a:chExt cx="1902000" cy="3944425"/>
          </a:xfrm>
        </p:grpSpPr>
        <p:sp>
          <p:nvSpPr>
            <p:cNvPr id="106" name="Google Shape;106;p16"/>
            <p:cNvSpPr txBox="1"/>
            <p:nvPr/>
          </p:nvSpPr>
          <p:spPr>
            <a:xfrm>
              <a:off x="2267775" y="1486400"/>
              <a:ext cx="12534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Proxima Nova"/>
                  <a:ea typeface="Proxima Nova"/>
                  <a:cs typeface="Proxima Nova"/>
                  <a:sym typeface="Proxima Nova"/>
                </a:rPr>
                <a:t>...</a:t>
              </a:r>
              <a:endParaRPr sz="2400"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107" name="Google Shape;107;p16"/>
            <p:cNvCxnSpPr/>
            <p:nvPr/>
          </p:nvCxnSpPr>
          <p:spPr>
            <a:xfrm>
              <a:off x="2754675" y="519425"/>
              <a:ext cx="3057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08" name="Google Shape;108;p16"/>
            <p:cNvCxnSpPr/>
            <p:nvPr/>
          </p:nvCxnSpPr>
          <p:spPr>
            <a:xfrm>
              <a:off x="2754675" y="1011900"/>
              <a:ext cx="3057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09" name="Google Shape;109;p16"/>
            <p:cNvCxnSpPr/>
            <p:nvPr/>
          </p:nvCxnSpPr>
          <p:spPr>
            <a:xfrm>
              <a:off x="2754675" y="1477750"/>
              <a:ext cx="3057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10" name="Google Shape;110;p16"/>
            <p:cNvCxnSpPr/>
            <p:nvPr/>
          </p:nvCxnSpPr>
          <p:spPr>
            <a:xfrm>
              <a:off x="2754675" y="2169200"/>
              <a:ext cx="3057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11" name="Google Shape;111;p16"/>
            <p:cNvCxnSpPr/>
            <p:nvPr/>
          </p:nvCxnSpPr>
          <p:spPr>
            <a:xfrm>
              <a:off x="2754675" y="2661675"/>
              <a:ext cx="3057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12" name="Google Shape;112;p16"/>
            <p:cNvCxnSpPr/>
            <p:nvPr/>
          </p:nvCxnSpPr>
          <p:spPr>
            <a:xfrm>
              <a:off x="2754675" y="3127525"/>
              <a:ext cx="3057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13" name="Google Shape;113;p16"/>
            <p:cNvSpPr txBox="1"/>
            <p:nvPr/>
          </p:nvSpPr>
          <p:spPr>
            <a:xfrm>
              <a:off x="2267775" y="3440975"/>
              <a:ext cx="12534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Mark</a:t>
              </a:r>
              <a:endParaRPr sz="2400" b="1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14" name="Google Shape;114;p16"/>
            <p:cNvSpPr txBox="1"/>
            <p:nvPr/>
          </p:nvSpPr>
          <p:spPr>
            <a:xfrm>
              <a:off x="1943600" y="3933450"/>
              <a:ext cx="19020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Proxima Nova"/>
                  <a:ea typeface="Proxima Nova"/>
                  <a:cs typeface="Proxima Nova"/>
                  <a:sym typeface="Proxima Nova"/>
                </a:rPr>
                <a:t>(Represents a datum)</a:t>
              </a:r>
              <a:endParaRPr sz="24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15" name="Google Shape;115;p16"/>
          <p:cNvSpPr txBox="1"/>
          <p:nvPr/>
        </p:nvSpPr>
        <p:spPr>
          <a:xfrm>
            <a:off x="4818475" y="1457425"/>
            <a:ext cx="12534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4818475" y="246200"/>
            <a:ext cx="12534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10px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4818475" y="700400"/>
            <a:ext cx="12534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16px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8" name="Google Shape;118;p16"/>
          <p:cNvCxnSpPr/>
          <p:nvPr/>
        </p:nvCxnSpPr>
        <p:spPr>
          <a:xfrm>
            <a:off x="3934876" y="1798813"/>
            <a:ext cx="808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" name="Google Shape;119;p16"/>
          <p:cNvSpPr txBox="1"/>
          <p:nvPr/>
        </p:nvSpPr>
        <p:spPr>
          <a:xfrm>
            <a:off x="4818475" y="1149300"/>
            <a:ext cx="12534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11px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4818475" y="1881350"/>
            <a:ext cx="12534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0px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 rot="-60074">
            <a:off x="4818496" y="2306537"/>
            <a:ext cx="1253291" cy="53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11px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4818475" y="2772400"/>
            <a:ext cx="12534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15px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23" name="Google Shape;123;p16"/>
          <p:cNvGrpSpPr/>
          <p:nvPr/>
        </p:nvGrpSpPr>
        <p:grpSpPr>
          <a:xfrm>
            <a:off x="4196300" y="3440975"/>
            <a:ext cx="2497800" cy="1022875"/>
            <a:chOff x="1645750" y="3440975"/>
            <a:chExt cx="2497800" cy="1022875"/>
          </a:xfrm>
        </p:grpSpPr>
        <p:sp>
          <p:nvSpPr>
            <p:cNvPr id="124" name="Google Shape;124;p16"/>
            <p:cNvSpPr txBox="1"/>
            <p:nvPr/>
          </p:nvSpPr>
          <p:spPr>
            <a:xfrm>
              <a:off x="1943475" y="3440975"/>
              <a:ext cx="19020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Encoding</a:t>
              </a:r>
              <a:endParaRPr sz="2400" b="1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1645750" y="3933450"/>
              <a:ext cx="24978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Proxima Nova"/>
                  <a:ea typeface="Proxima Nova"/>
                  <a:cs typeface="Proxima Nova"/>
                  <a:sym typeface="Proxima Nova"/>
                </a:rPr>
                <a:t>(Maps datum to visual position)</a:t>
              </a:r>
              <a:endParaRPr sz="24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cxnSp>
        <p:nvCxnSpPr>
          <p:cNvPr id="126" name="Google Shape;126;p16"/>
          <p:cNvCxnSpPr/>
          <p:nvPr/>
        </p:nvCxnSpPr>
        <p:spPr>
          <a:xfrm>
            <a:off x="6175951" y="1798813"/>
            <a:ext cx="808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7" name="Google Shape;12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4925" y="8200"/>
            <a:ext cx="190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17"/>
          <p:cNvCxnSpPr/>
          <p:nvPr/>
        </p:nvCxnSpPr>
        <p:spPr>
          <a:xfrm>
            <a:off x="1769001" y="1798813"/>
            <a:ext cx="808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33" name="Google Shape;133;p17"/>
          <p:cNvGrpSpPr/>
          <p:nvPr/>
        </p:nvGrpSpPr>
        <p:grpSpPr>
          <a:xfrm>
            <a:off x="2267775" y="519425"/>
            <a:ext cx="1253400" cy="3451950"/>
            <a:chOff x="2267775" y="519425"/>
            <a:chExt cx="1253400" cy="3451950"/>
          </a:xfrm>
        </p:grpSpPr>
        <p:sp>
          <p:nvSpPr>
            <p:cNvPr id="134" name="Google Shape;134;p17"/>
            <p:cNvSpPr txBox="1"/>
            <p:nvPr/>
          </p:nvSpPr>
          <p:spPr>
            <a:xfrm>
              <a:off x="2267775" y="1486400"/>
              <a:ext cx="12534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Proxima Nova"/>
                  <a:ea typeface="Proxima Nova"/>
                  <a:cs typeface="Proxima Nova"/>
                  <a:sym typeface="Proxima Nova"/>
                </a:rPr>
                <a:t>...</a:t>
              </a:r>
              <a:endParaRPr sz="2400"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135" name="Google Shape;135;p17"/>
            <p:cNvCxnSpPr/>
            <p:nvPr/>
          </p:nvCxnSpPr>
          <p:spPr>
            <a:xfrm>
              <a:off x="2754675" y="519425"/>
              <a:ext cx="3057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2754675" y="1011900"/>
              <a:ext cx="3057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37" name="Google Shape;137;p17"/>
            <p:cNvCxnSpPr/>
            <p:nvPr/>
          </p:nvCxnSpPr>
          <p:spPr>
            <a:xfrm>
              <a:off x="2754675" y="1477750"/>
              <a:ext cx="3057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38" name="Google Shape;138;p17"/>
            <p:cNvCxnSpPr/>
            <p:nvPr/>
          </p:nvCxnSpPr>
          <p:spPr>
            <a:xfrm>
              <a:off x="2754675" y="2169200"/>
              <a:ext cx="3057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39" name="Google Shape;139;p17"/>
            <p:cNvCxnSpPr/>
            <p:nvPr/>
          </p:nvCxnSpPr>
          <p:spPr>
            <a:xfrm>
              <a:off x="2754675" y="2661675"/>
              <a:ext cx="3057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40" name="Google Shape;140;p17"/>
            <p:cNvCxnSpPr/>
            <p:nvPr/>
          </p:nvCxnSpPr>
          <p:spPr>
            <a:xfrm>
              <a:off x="2754675" y="3127525"/>
              <a:ext cx="3057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41" name="Google Shape;141;p17"/>
            <p:cNvSpPr txBox="1"/>
            <p:nvPr/>
          </p:nvSpPr>
          <p:spPr>
            <a:xfrm>
              <a:off x="2267775" y="3440975"/>
              <a:ext cx="12534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Mark</a:t>
              </a:r>
              <a:endParaRPr sz="2400" b="1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42" name="Google Shape;142;p17"/>
          <p:cNvSpPr txBox="1"/>
          <p:nvPr/>
        </p:nvSpPr>
        <p:spPr>
          <a:xfrm>
            <a:off x="4132675" y="1457425"/>
            <a:ext cx="12534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 sz="1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3808375" y="246200"/>
            <a:ext cx="19020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Proxima Nova"/>
                <a:ea typeface="Proxima Nova"/>
                <a:cs typeface="Proxima Nova"/>
                <a:sym typeface="Proxima Nova"/>
              </a:rPr>
              <a:t>(10px, 7px)</a:t>
            </a:r>
            <a:endParaRPr sz="1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4" name="Google Shape;144;p17"/>
          <p:cNvCxnSpPr/>
          <p:nvPr/>
        </p:nvCxnSpPr>
        <p:spPr>
          <a:xfrm>
            <a:off x="3325276" y="1798813"/>
            <a:ext cx="808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5" name="Google Shape;145;p17"/>
          <p:cNvSpPr txBox="1"/>
          <p:nvPr/>
        </p:nvSpPr>
        <p:spPr>
          <a:xfrm>
            <a:off x="3808225" y="3440975"/>
            <a:ext cx="19020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Encoding</a:t>
            </a:r>
            <a:endParaRPr sz="2400" b="1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6" name="Google Shape;146;p17"/>
          <p:cNvCxnSpPr/>
          <p:nvPr/>
        </p:nvCxnSpPr>
        <p:spPr>
          <a:xfrm>
            <a:off x="5490151" y="1798813"/>
            <a:ext cx="808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47" name="Google Shape;14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3363"/>
            <a:ext cx="1638800" cy="279092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7"/>
          <p:cNvSpPr txBox="1"/>
          <p:nvPr/>
        </p:nvSpPr>
        <p:spPr>
          <a:xfrm>
            <a:off x="3808375" y="776600"/>
            <a:ext cx="19020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Proxima Nova"/>
                <a:ea typeface="Proxima Nova"/>
                <a:cs typeface="Proxima Nova"/>
                <a:sym typeface="Proxima Nova"/>
              </a:rPr>
              <a:t>(70px, 60px)</a:t>
            </a:r>
            <a:endParaRPr sz="1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3808375" y="1230800"/>
            <a:ext cx="19020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Proxima Nova"/>
                <a:ea typeface="Proxima Nova"/>
                <a:cs typeface="Proxima Nova"/>
                <a:sym typeface="Proxima Nova"/>
              </a:rPr>
              <a:t>(45px, 9px)</a:t>
            </a:r>
            <a:endParaRPr sz="1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3808375" y="1911625"/>
            <a:ext cx="19020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Proxima Nova"/>
                <a:ea typeface="Proxima Nova"/>
                <a:cs typeface="Proxima Nova"/>
                <a:sym typeface="Proxima Nova"/>
              </a:rPr>
              <a:t>(5px, 24px)</a:t>
            </a:r>
            <a:endParaRPr sz="1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3808375" y="2430900"/>
            <a:ext cx="19020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Proxima Nova"/>
                <a:ea typeface="Proxima Nova"/>
                <a:cs typeface="Proxima Nova"/>
                <a:sym typeface="Proxima Nova"/>
              </a:rPr>
              <a:t>(45px, 37px)</a:t>
            </a:r>
            <a:endParaRPr sz="1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3808375" y="2883450"/>
            <a:ext cx="19020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Proxima Nova"/>
                <a:ea typeface="Proxima Nova"/>
                <a:cs typeface="Proxima Nova"/>
                <a:sym typeface="Proxima Nova"/>
              </a:rPr>
              <a:t>(66px, 8px)</a:t>
            </a:r>
            <a:endParaRPr sz="1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8650" y="833450"/>
            <a:ext cx="2824025" cy="1930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166800" y="-1"/>
            <a:ext cx="82296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are for Humans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650" y="761988"/>
            <a:ext cx="5556350" cy="379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 txBox="1"/>
          <p:nvPr/>
        </p:nvSpPr>
        <p:spPr>
          <a:xfrm>
            <a:off x="243425" y="2391325"/>
            <a:ext cx="3207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“Looks like older people didn’t spend more than younger people.”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1" name="Google Shape;161;p18"/>
          <p:cNvPicPr preferRelativeResize="0"/>
          <p:nvPr/>
        </p:nvPicPr>
        <p:blipFill rotWithShape="1">
          <a:blip r:embed="rId4">
            <a:alphaModFix/>
          </a:blip>
          <a:srcRect b="12793"/>
          <a:stretch/>
        </p:blipFill>
        <p:spPr>
          <a:xfrm>
            <a:off x="2042450" y="836725"/>
            <a:ext cx="1418375" cy="13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166800" y="-1"/>
            <a:ext cx="82296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are for Humans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5756" y="793875"/>
            <a:ext cx="1182925" cy="434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850" y="793875"/>
            <a:ext cx="1195037" cy="434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9011" y="793875"/>
            <a:ext cx="1105966" cy="434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3026" y="793875"/>
            <a:ext cx="1190885" cy="434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66800" y="-1"/>
            <a:ext cx="82296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are for Humans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3900"/>
            <a:ext cx="4479600" cy="44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4565525" y="632700"/>
            <a:ext cx="40452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Human eyes good at seeing visual patterns!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66800" y="-1"/>
            <a:ext cx="82296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are for Humans</a:t>
            </a:r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4565525" y="632700"/>
            <a:ext cx="40452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Human eyes good at seeing visual patterns!...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Sometimes.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2200"/>
            <a:ext cx="4286026" cy="452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100 Su19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0B5394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784</Words>
  <Application>Microsoft Office PowerPoint</Application>
  <PresentationFormat>On-screen Show (16:9)</PresentationFormat>
  <Paragraphs>199</Paragraphs>
  <Slides>36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Proxima Nova</vt:lpstr>
      <vt:lpstr>Consolas</vt:lpstr>
      <vt:lpstr>Calibri</vt:lpstr>
      <vt:lpstr>Data 100 Su19</vt:lpstr>
      <vt:lpstr>What is Data Visualization?</vt:lpstr>
      <vt:lpstr>Computer Readable</vt:lpstr>
      <vt:lpstr>PowerPoint Presentation</vt:lpstr>
      <vt:lpstr>PowerPoint Presentation</vt:lpstr>
      <vt:lpstr>PowerPoint Presentation</vt:lpstr>
      <vt:lpstr>Visualizations are for Humans</vt:lpstr>
      <vt:lpstr>Visualizations are for Humans</vt:lpstr>
      <vt:lpstr>Visualizations are for Humans</vt:lpstr>
      <vt:lpstr>Visualizations are for Humans</vt:lpstr>
      <vt:lpstr>Why Data Visualization?</vt:lpstr>
      <vt:lpstr>seaborn</vt:lpstr>
      <vt:lpstr>seaborn</vt:lpstr>
      <vt:lpstr>tips = sns.load_dataset("tips") tips.head()</vt:lpstr>
      <vt:lpstr>PowerPoint Presentation</vt:lpstr>
      <vt:lpstr>seaborn</vt:lpstr>
      <vt:lpstr>seaborn</vt:lpstr>
      <vt:lpstr>Customizing Plots using matplotlib</vt:lpstr>
      <vt:lpstr>matplotlib</vt:lpstr>
      <vt:lpstr>matplotlib</vt:lpstr>
      <vt:lpstr>Typical Workflow</vt:lpstr>
      <vt:lpstr>Line and Scatter Charts</vt:lpstr>
      <vt:lpstr>Histograms</vt:lpstr>
      <vt:lpstr>Common Visualizations for One Quantitative Variable</vt:lpstr>
      <vt:lpstr>Histograms</vt:lpstr>
      <vt:lpstr>Density Plots</vt:lpstr>
      <vt:lpstr>Common Visualizations for Two Quantitative Variables</vt:lpstr>
      <vt:lpstr>Scatter Plots</vt:lpstr>
      <vt:lpstr>Scatter Plots</vt:lpstr>
      <vt:lpstr>Hex Plots</vt:lpstr>
      <vt:lpstr>2D Density Plots</vt:lpstr>
      <vt:lpstr>Common Visualizations for Qualitative + Quantitative Variable</vt:lpstr>
      <vt:lpstr>Bar Plots</vt:lpstr>
      <vt:lpstr>Point Plots / Dot Plots</vt:lpstr>
      <vt:lpstr>Box Plots</vt:lpstr>
      <vt:lpstr>Box Plots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(Reading: 6.1-6.3)</dc:title>
  <cp:lastModifiedBy>lenovo</cp:lastModifiedBy>
  <cp:revision>8</cp:revision>
  <dcterms:modified xsi:type="dcterms:W3CDTF">2023-11-07T06:19:21Z</dcterms:modified>
</cp:coreProperties>
</file>