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2" r:id="rId9"/>
    <p:sldId id="295" r:id="rId10"/>
    <p:sldId id="296" r:id="rId11"/>
    <p:sldId id="297" r:id="rId12"/>
    <p:sldId id="298" r:id="rId13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Roboto Light" panose="020B060402020202020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2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25535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5fd60d55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5fd60d55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834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5fd60d55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5fd60d55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56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5fd60d55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5fd60d55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431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630e5322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8630e5322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63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b44e2c115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b44e2c115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56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5fd60d555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5fd60d555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05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5fd60d55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5fd60d55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030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82e84709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82e84709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839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5fd60d55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5fd60d55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989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630e5322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630e5322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221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82e84709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82e84709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052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82e84709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82e84709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95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600"/>
              <a:buNone/>
              <a:defRPr sz="3600">
                <a:solidFill>
                  <a:srgbClr val="6D9EE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Multiple linear regression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Multiple R²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16" name="Google Shape;416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03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 smtClean="0"/>
              <a:t>Here </a:t>
            </a:r>
            <a:r>
              <a:rPr lang="en" dirty="0"/>
              <a:t>we have multiple features. We </a:t>
            </a:r>
            <a:r>
              <a:rPr lang="en" i="1" dirty="0"/>
              <a:t>could</a:t>
            </a:r>
            <a:r>
              <a:rPr lang="en" dirty="0"/>
              <a:t> (and sometimes do!) look at the correlation between each feature and our true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 dirty="0"/>
              <a:t> values individually.</a:t>
            </a:r>
            <a:endParaRPr dirty="0"/>
          </a:p>
          <a:p>
            <a:pPr marL="4572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However, we are also interested in measuring the strength of the linear association between our actual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 dirty="0"/>
              <a:t> and predicted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 dirty="0"/>
              <a:t>.</a:t>
            </a:r>
            <a:endParaRPr dirty="0"/>
          </a:p>
          <a:p>
            <a:pPr marL="91440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600"/>
              <a:buChar char="○"/>
            </a:pPr>
            <a:r>
              <a:rPr lang="en" dirty="0"/>
              <a:t>We want this relationship to be as close to the line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 = x</a:t>
            </a:r>
            <a:r>
              <a:rPr lang="en" dirty="0"/>
              <a:t> as possible.</a:t>
            </a:r>
            <a:endParaRPr dirty="0"/>
          </a:p>
        </p:txBody>
      </p:sp>
      <p:pic>
        <p:nvPicPr>
          <p:cNvPr id="417" name="Google Shape;417;p54"/>
          <p:cNvPicPr preferRelativeResize="0"/>
          <p:nvPr/>
        </p:nvPicPr>
        <p:blipFill rotWithShape="1">
          <a:blip r:embed="rId3">
            <a:alphaModFix/>
          </a:blip>
          <a:srcRect l="49065" b="49685"/>
          <a:stretch/>
        </p:blipFill>
        <p:spPr>
          <a:xfrm>
            <a:off x="7344600" y="2135450"/>
            <a:ext cx="1679853" cy="1206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4"/>
          <p:cNvPicPr preferRelativeResize="0"/>
          <p:nvPr/>
        </p:nvPicPr>
        <p:blipFill rotWithShape="1">
          <a:blip r:embed="rId4">
            <a:alphaModFix/>
          </a:blip>
          <a:srcRect l="27667" t="76467" r="27079" b="-2"/>
          <a:stretch/>
        </p:blipFill>
        <p:spPr>
          <a:xfrm>
            <a:off x="7903375" y="3342400"/>
            <a:ext cx="728499" cy="1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Multiple R²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define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multiple R²</a:t>
            </a:r>
            <a:r>
              <a:rPr lang="en" dirty="0"/>
              <a:t> value as the square of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correlation</a:t>
            </a:r>
            <a:r>
              <a:rPr lang="en" dirty="0"/>
              <a:t> between the true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 dirty="0"/>
              <a:t> and predicted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 dirty="0"/>
              <a:t>. This is also referred to as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coefficient of determination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Since it is the square of a correlation coefficient (which ranged between -1 and 1), R² ranges between 0 and 1. Another way of expressing R², in linear models that have an intercept term, is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Thus, we can interpret R² as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proportion of variance</a:t>
            </a:r>
            <a:r>
              <a:rPr lang="en" dirty="0"/>
              <a:t> in our true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 dirty="0"/>
              <a:t> that our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fitted values </a:t>
            </a:r>
            <a:r>
              <a:rPr lang="en" dirty="0"/>
              <a:t>(predictions) capture, or “the proportion of variance that the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 model explains</a:t>
            </a:r>
            <a:r>
              <a:rPr lang="en" dirty="0"/>
              <a:t>.”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pic>
        <p:nvPicPr>
          <p:cNvPr id="425" name="Google Shape;42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463" y="1892775"/>
            <a:ext cx="1605075" cy="3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700" y="3012375"/>
            <a:ext cx="4523373" cy="9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68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R²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8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As we add more features, our fitted values tend to become closer and closer to our actual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 </a:t>
            </a:r>
            <a:r>
              <a:rPr lang="en" dirty="0"/>
              <a:t>values. Thus, R² increases.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The simple model (AST only) explains 45.7% of the variance in the true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 dirty="0"/>
              <a:t>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The AST &amp; 3PA model explains 60.9%.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Adding more features doesn’t always mean our model is better, though</a:t>
            </a:r>
            <a:r>
              <a:rPr lang="en" dirty="0" smtClean="0"/>
              <a:t>!</a:t>
            </a:r>
            <a:endParaRPr dirty="0"/>
          </a:p>
        </p:txBody>
      </p:sp>
      <p:pic>
        <p:nvPicPr>
          <p:cNvPr id="433" name="Google Shape;43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477" y="2233788"/>
            <a:ext cx="2924951" cy="2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588" y="3803263"/>
            <a:ext cx="3547576" cy="19450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6"/>
          <p:cNvSpPr/>
          <p:nvPr/>
        </p:nvSpPr>
        <p:spPr>
          <a:xfrm>
            <a:off x="6578750" y="2546088"/>
            <a:ext cx="1268400" cy="52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R² = 0.457</a:t>
            </a:r>
            <a:endParaRPr sz="1800"/>
          </a:p>
        </p:txBody>
      </p:sp>
      <p:sp>
        <p:nvSpPr>
          <p:cNvPr id="436" name="Google Shape;436;p56"/>
          <p:cNvSpPr/>
          <p:nvPr/>
        </p:nvSpPr>
        <p:spPr>
          <a:xfrm>
            <a:off x="6578750" y="4047763"/>
            <a:ext cx="1268400" cy="52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R² = 0.609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37" name="Google Shape;437;p56"/>
          <p:cNvPicPr preferRelativeResize="0"/>
          <p:nvPr/>
        </p:nvPicPr>
        <p:blipFill rotWithShape="1">
          <a:blip r:embed="rId5">
            <a:alphaModFix/>
          </a:blip>
          <a:srcRect r="18039"/>
          <a:stretch/>
        </p:blipFill>
        <p:spPr>
          <a:xfrm>
            <a:off x="5916333" y="1069550"/>
            <a:ext cx="2487876" cy="66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312" name="Google Shape;312;p43"/>
          <p:cNvSpPr txBox="1">
            <a:spLocks noGrp="1"/>
          </p:cNvSpPr>
          <p:nvPr>
            <p:ph type="body" idx="1"/>
          </p:nvPr>
        </p:nvSpPr>
        <p:spPr>
          <a:xfrm>
            <a:off x="2757188" y="4292600"/>
            <a:ext cx="3870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200" i="1">
                <a:latin typeface="Cambria"/>
                <a:ea typeface="Cambria"/>
                <a:cs typeface="Cambria"/>
                <a:sym typeface="Cambria"/>
              </a:rPr>
              <a:t>x</a:t>
            </a:r>
            <a:endParaRPr sz="3200"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3" name="Google Shape;313;p43"/>
          <p:cNvSpPr/>
          <p:nvPr/>
        </p:nvSpPr>
        <p:spPr>
          <a:xfrm>
            <a:off x="1628288" y="1674550"/>
            <a:ext cx="2644800" cy="271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Feature.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Covariate.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Independent variable.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Explanatory variable.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Predictor.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Input.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Regressor.</a:t>
            </a:r>
            <a:endParaRPr/>
          </a:p>
        </p:txBody>
      </p:sp>
      <p:sp>
        <p:nvSpPr>
          <p:cNvPr id="314" name="Google Shape;314;p43"/>
          <p:cNvSpPr/>
          <p:nvPr/>
        </p:nvSpPr>
        <p:spPr>
          <a:xfrm>
            <a:off x="4870913" y="1674550"/>
            <a:ext cx="2644800" cy="2686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Output.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Outcome.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Response.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Dependent variable.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5" name="Google Shape;315;p43"/>
          <p:cNvSpPr txBox="1">
            <a:spLocks noGrp="1"/>
          </p:cNvSpPr>
          <p:nvPr>
            <p:ph type="body" idx="1"/>
          </p:nvPr>
        </p:nvSpPr>
        <p:spPr>
          <a:xfrm>
            <a:off x="5999813" y="4292600"/>
            <a:ext cx="3870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200" i="1">
                <a:latin typeface="Cambria"/>
                <a:ea typeface="Cambria"/>
                <a:cs typeface="Cambria"/>
                <a:sym typeface="Cambria"/>
              </a:rPr>
              <a:t>y</a:t>
            </a:r>
            <a:endParaRPr sz="3200"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6" name="Google Shape;31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There are several equivalent terms in the regression context. You should be aware of them.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independent variables</a:t>
            </a:r>
            <a:endParaRPr/>
          </a:p>
        </p:txBody>
      </p:sp>
      <p:sp>
        <p:nvSpPr>
          <p:cNvPr id="322" name="Google Shape;32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First, some terminology. For our purposes, all of these terms mean the same thing:</a:t>
            </a: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Feature.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Covariate.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Independent variable.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Explanatory variable.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Predictor.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Input.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Regressor.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In the regression context, each of the above things has a “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weight</a:t>
            </a:r>
            <a:r>
              <a:rPr lang="en" dirty="0"/>
              <a:t>” assigned to it, given by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parameter</a:t>
            </a:r>
            <a:r>
              <a:rPr lang="en" dirty="0"/>
              <a:t>. We also call these weights “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coefficients</a:t>
            </a:r>
            <a:r>
              <a:rPr lang="en" dirty="0"/>
              <a:t>.” For instance, in                              , we might say the “weight” associated with the constant/intercept term is      , and the “weight” associated with the x term is       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                          </a:t>
            </a:r>
            <a:endParaRPr dirty="0"/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8915" y="3929293"/>
            <a:ext cx="1396775" cy="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4283" y="4258956"/>
            <a:ext cx="251700" cy="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9575" y="4492675"/>
            <a:ext cx="225761" cy="2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independent variables</a:t>
            </a:r>
            <a:endParaRPr/>
          </a:p>
        </p:txBody>
      </p:sp>
      <p:sp>
        <p:nvSpPr>
          <p:cNvPr id="331" name="Google Shape;331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linear regression model with two features (and thus, three parameters), is of the form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For example, suppose we want to create a linear regression model that predicts the number of points a player in the NBA averages (PTS). Using just the number of assists (AST) they average might yield a model of the form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If we use both AST and the number of 3PT field goal attempts they make (3PA), we may have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(These coefficients were determined by minimizing average squared loss, in the companion notebook.)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332" name="Google Shape;3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538" y="1745801"/>
            <a:ext cx="2362924" cy="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150" y="3269500"/>
            <a:ext cx="3621694" cy="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1512" y="4086150"/>
            <a:ext cx="5240975" cy="2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higher-dimension models</a:t>
            </a:r>
            <a:endParaRPr/>
          </a:p>
        </p:txBody>
      </p:sp>
      <p:sp>
        <p:nvSpPr>
          <p:cNvPr id="340" name="Google Shape;340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both of the below plots, the blue circles represent the true observations. 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 the left, the red line represents the model obtained by using only AST.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 the right, since we now have two independent variables, our model is a plane in 3D.</a:t>
            </a:r>
            <a:endParaRPr/>
          </a:p>
        </p:txBody>
      </p:sp>
      <p:pic>
        <p:nvPicPr>
          <p:cNvPr id="341" name="Google Shape;3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225" y="2166199"/>
            <a:ext cx="3200075" cy="28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6"/>
          <p:cNvPicPr preferRelativeResize="0"/>
          <p:nvPr/>
        </p:nvPicPr>
        <p:blipFill rotWithShape="1">
          <a:blip r:embed="rId4">
            <a:alphaModFix/>
          </a:blip>
          <a:srcRect r="12303"/>
          <a:stretch/>
        </p:blipFill>
        <p:spPr>
          <a:xfrm>
            <a:off x="381500" y="2443100"/>
            <a:ext cx="4744551" cy="247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  <p:sp>
        <p:nvSpPr>
          <p:cNvPr id="348" name="Google Shape;348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general,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multiple linear regression</a:t>
            </a:r>
            <a:r>
              <a:rPr lang="en" dirty="0"/>
              <a:t> model is of the form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We say this model has p features, plus an intercept term.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The weight associated with feature       is      .</a:t>
            </a:r>
            <a:endParaRPr dirty="0"/>
          </a:p>
          <a:p>
            <a:pPr marL="457200" lvl="0" indent="-330200" algn="l" rtl="0">
              <a:lnSpc>
                <a:spcPct val="4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If we set               for each observation, then we can simplify further: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This is the notation we will use moving forward.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Think about how you can rewrite this in terms of a vector multiplication!</a:t>
            </a:r>
            <a:endParaRPr dirty="0"/>
          </a:p>
        </p:txBody>
      </p:sp>
      <p:pic>
        <p:nvPicPr>
          <p:cNvPr id="349" name="Google Shape;34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825" y="1551750"/>
            <a:ext cx="4988350" cy="77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3075" y="2704550"/>
            <a:ext cx="270457" cy="2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9925" y="2686650"/>
            <a:ext cx="244157" cy="2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3511" y="3548238"/>
            <a:ext cx="660025" cy="2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7"/>
          <p:cNvSpPr/>
          <p:nvPr/>
        </p:nvSpPr>
        <p:spPr>
          <a:xfrm>
            <a:off x="7214675" y="2380625"/>
            <a:ext cx="1796100" cy="1066200"/>
          </a:xfrm>
          <a:prstGeom prst="wedgeRoundRectCallout">
            <a:avLst>
              <a:gd name="adj1" fmla="val -59362"/>
              <a:gd name="adj2" fmla="val -8404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Be careful: x</a:t>
            </a:r>
            <a:r>
              <a:rPr lang="en" sz="900">
                <a:latin typeface="Roboto Light"/>
                <a:ea typeface="Roboto Light"/>
                <a:cs typeface="Roboto Light"/>
                <a:sym typeface="Roboto Light"/>
              </a:rPr>
              <a:t>j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here refers to feature j, not data point j.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54" name="Google Shape;354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95708" y="2942546"/>
            <a:ext cx="1246950" cy="6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  <p:sp>
        <p:nvSpPr>
          <p:cNvPr id="360" name="Google Shape;360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Model 1: 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Model 2: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These are different models!</a:t>
            </a:r>
            <a:r>
              <a:rPr lang="en"/>
              <a:t> In general,       in one model will not be equal to       in another model.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2.4 is the slope of the relationship between AST and PTS, when only considering those two variables.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Parameters [3.98, 2.4] minimize average squared loss for Model 1.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1.64 is the slope of the relationship between AST and PTS, when also considering 3PA.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Parameters [2.163, 1.64, 1.26] minimize average squared loss for Model 2.</a:t>
            </a:r>
            <a:endParaRPr/>
          </a:p>
        </p:txBody>
      </p:sp>
      <p:pic>
        <p:nvPicPr>
          <p:cNvPr id="361" name="Google Shape;3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475" y="1210700"/>
            <a:ext cx="4337389" cy="389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475" y="1958234"/>
            <a:ext cx="6277487" cy="3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8"/>
          <p:cNvSpPr/>
          <p:nvPr/>
        </p:nvSpPr>
        <p:spPr>
          <a:xfrm rot="-595575">
            <a:off x="3593651" y="1551372"/>
            <a:ext cx="243647" cy="381059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8"/>
          <p:cNvSpPr/>
          <p:nvPr/>
        </p:nvSpPr>
        <p:spPr>
          <a:xfrm rot="-1406369">
            <a:off x="4713194" y="1551309"/>
            <a:ext cx="243602" cy="381162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8"/>
          <p:cNvSpPr txBox="1"/>
          <p:nvPr/>
        </p:nvSpPr>
        <p:spPr>
          <a:xfrm>
            <a:off x="3836850" y="1518700"/>
            <a:ext cx="91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different!</a:t>
            </a:r>
            <a:endParaRPr>
              <a:solidFill>
                <a:srgbClr val="98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66" name="Google Shape;36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8475" y="2737138"/>
            <a:ext cx="278025" cy="324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5650" y="2737138"/>
            <a:ext cx="278025" cy="324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19754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RMSE and Multiple </a:t>
            </a:r>
            <a:r>
              <a:rPr lang="en" dirty="0" smtClean="0"/>
              <a:t>R²</a:t>
            </a:r>
            <a:br>
              <a:rPr lang="en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400" dirty="0">
                <a:solidFill>
                  <a:schemeClr val="tx1"/>
                </a:solidFill>
              </a:rPr>
              <a:t>https://</a:t>
            </a:r>
            <a:r>
              <a:rPr lang="en-US" sz="1400" dirty="0" smtClean="0">
                <a:solidFill>
                  <a:schemeClr val="tx1"/>
                </a:solidFill>
              </a:rPr>
              <a:t>github.com/justmarkham/scikit-learn-videos/blob/master/06_linear_regression.ipynb</a:t>
            </a:r>
            <a:endParaRPr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RMSEs</a:t>
            </a:r>
            <a:endParaRPr/>
          </a:p>
        </p:txBody>
      </p:sp>
      <p:sp>
        <p:nvSpPr>
          <p:cNvPr id="404" name="Google Shape;404;p53"/>
          <p:cNvSpPr txBox="1">
            <a:spLocks noGrp="1"/>
          </p:cNvSpPr>
          <p:nvPr>
            <p:ph type="body" idx="1"/>
          </p:nvPr>
        </p:nvSpPr>
        <p:spPr>
          <a:xfrm>
            <a:off x="311700" y="1055525"/>
            <a:ext cx="496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For the constant model with squared loss, RMSE is       . 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MSE(sample mean) = sample variance.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This is a good baseline to compare with.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Using just the data we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trained our model on</a:t>
            </a:r>
            <a:r>
              <a:rPr lang="en" dirty="0"/>
              <a:t>, it is impossible for RMSE to go up by adding features.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If a new feature (e.g. “does a player like the color red?”) we’ve added doesn’t help lower average loss, its weight will just be set to 0.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When we start evaluating models on unseen data, this is no longer true.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mtClean="0"/>
              <a:t>Soon</a:t>
            </a:r>
            <a:r>
              <a:rPr lang="en" dirty="0"/>
              <a:t>, we will look at “training error” and “testing error”. The errors that we look at are RMSEs.</a:t>
            </a:r>
            <a:endParaRPr dirty="0"/>
          </a:p>
        </p:txBody>
      </p:sp>
      <p:pic>
        <p:nvPicPr>
          <p:cNvPr id="405" name="Google Shape;40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326" y="1055525"/>
            <a:ext cx="2118900" cy="6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0427" y="1917850"/>
            <a:ext cx="2924951" cy="2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1538" y="3487325"/>
            <a:ext cx="3547576" cy="194509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3"/>
          <p:cNvSpPr/>
          <p:nvPr/>
        </p:nvSpPr>
        <p:spPr>
          <a:xfrm>
            <a:off x="6193650" y="2218200"/>
            <a:ext cx="2458500" cy="70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Has an RMSE of 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4.29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on the NBA dataset.</a:t>
            </a:r>
            <a:endParaRPr/>
          </a:p>
        </p:txBody>
      </p:sp>
      <p:sp>
        <p:nvSpPr>
          <p:cNvPr id="409" name="Google Shape;409;p53"/>
          <p:cNvSpPr/>
          <p:nvPr/>
        </p:nvSpPr>
        <p:spPr>
          <a:xfrm>
            <a:off x="6193650" y="3730575"/>
            <a:ext cx="2458500" cy="70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Has an RMSE of 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3.64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on the NBA dataset.</a:t>
            </a:r>
            <a:endParaRPr/>
          </a:p>
        </p:txBody>
      </p:sp>
      <p:pic>
        <p:nvPicPr>
          <p:cNvPr id="410" name="Google Shape;410;p53"/>
          <p:cNvPicPr preferRelativeResize="0"/>
          <p:nvPr/>
        </p:nvPicPr>
        <p:blipFill rotWithShape="1">
          <a:blip r:embed="rId6">
            <a:alphaModFix/>
          </a:blip>
          <a:srcRect l="79859" b="55307"/>
          <a:stretch/>
        </p:blipFill>
        <p:spPr>
          <a:xfrm>
            <a:off x="1085825" y="1447987"/>
            <a:ext cx="255949" cy="219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C9DA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887</Words>
  <Application>Microsoft Office PowerPoint</Application>
  <PresentationFormat>On-screen Show (16:9)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Cambria</vt:lpstr>
      <vt:lpstr>Roboto Light</vt:lpstr>
      <vt:lpstr>Arial</vt:lpstr>
      <vt:lpstr>Roboto</vt:lpstr>
      <vt:lpstr>Simple Lecture</vt:lpstr>
      <vt:lpstr>Multiple linear regression</vt:lpstr>
      <vt:lpstr>Terminology</vt:lpstr>
      <vt:lpstr>Adding independent variables</vt:lpstr>
      <vt:lpstr>Adding independent variables</vt:lpstr>
      <vt:lpstr>Visualizing higher-dimension models</vt:lpstr>
      <vt:lpstr>Multiple linear regression</vt:lpstr>
      <vt:lpstr>Multiple linear regression</vt:lpstr>
      <vt:lpstr>RMSE and Multiple R²  https://github.com/justmarkham/scikit-learn-videos/blob/master/06_linear_regression.ipynb</vt:lpstr>
      <vt:lpstr>Comparing RMSEs</vt:lpstr>
      <vt:lpstr>Multiple R² </vt:lpstr>
      <vt:lpstr>Multiple R² </vt:lpstr>
      <vt:lpstr>Multiple R²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</dc:title>
  <cp:lastModifiedBy>lenovo</cp:lastModifiedBy>
  <cp:revision>6</cp:revision>
  <dcterms:modified xsi:type="dcterms:W3CDTF">2023-12-19T05:06:07Z</dcterms:modified>
</cp:coreProperties>
</file>