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8" r:id="rId18"/>
    <p:sldId id="289" r:id="rId19"/>
    <p:sldId id="290" r:id="rId20"/>
    <p:sldId id="291" r:id="rId21"/>
    <p:sldId id="292" r:id="rId22"/>
    <p:sldId id="293" r:id="rId23"/>
    <p:sldId id="297" r:id="rId24"/>
    <p:sldId id="307" r:id="rId25"/>
  </p:sldIdLst>
  <p:sldSz cx="9144000" cy="5143500" type="screen16x9"/>
  <p:notesSz cx="6858000" cy="9144000"/>
  <p:embeddedFontLs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Roboto Medium" panose="020B0604020202020204" charset="0"/>
      <p:regular r:id="rId31"/>
      <p:bold r:id="rId32"/>
      <p:italic r:id="rId33"/>
      <p:boldItalic r:id="rId34"/>
    </p:embeddedFon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F2278-E5C9-4D46-B617-D5E94F0B4362}">
  <a:tblStyle styleId="{18BF2278-E5C9-4D46-B617-D5E94F0B4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477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50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af661f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af661f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20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af661fb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af661fb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5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daf661fb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daf661fb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daf661fb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daf661fb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51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af661fb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daf661fb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892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af661fb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af661fb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daf661fb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daf661fb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37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daf661fb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daf661fb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2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daf661fb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daf661fb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6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daf661fb3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daf661fb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3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5a713a8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75a713a8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30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af661fb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af661fb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518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daf661fb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daf661fb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01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daf661fb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daf661fb3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667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daf661fb3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daf661fb3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039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daf661fb3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daf661fb3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1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af661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af661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26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af661f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af661f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60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af661fb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af661fb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85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af661f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af661f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0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af661fb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af661fb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88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af661fb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af661fb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af661fb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af661fb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9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Regression, Part 1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Moving from regression to classification.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5775" y="1820225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</a:rPr>
              <a:t>(</a:t>
            </a:r>
            <a:r>
              <a:rPr lang="en" sz="1600" dirty="0">
                <a:solidFill>
                  <a:srgbClr val="666666"/>
                </a:solidFill>
              </a:rPr>
              <a:t>content by Suraj Rampure,</a:t>
            </a:r>
            <a:r>
              <a:rPr lang="en" sz="1600" dirty="0"/>
              <a:t> </a:t>
            </a:r>
            <a:r>
              <a:rPr lang="en" sz="1600" dirty="0">
                <a:solidFill>
                  <a:srgbClr val="666666"/>
                </a:solidFill>
              </a:rPr>
              <a:t>Josh Hug, Joseph Gonzalez, Ani Adhikari)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Arriving at the logistic regression model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1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know how to model linear functions quite well. 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can substitute                     , since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dirty="0"/>
              <a:t> was just a placeholder.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dirty="0"/>
              <a:t> represents the probability of belonging to class 1.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are modeling                          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Putting this all together:</a:t>
            </a:r>
            <a:endParaRPr dirty="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625" y="1547350"/>
            <a:ext cx="966075" cy="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r="44876"/>
          <a:stretch/>
        </p:blipFill>
        <p:spPr>
          <a:xfrm>
            <a:off x="2373950" y="2702450"/>
            <a:ext cx="1205425" cy="3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700" y="1776679"/>
            <a:ext cx="1861985" cy="5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6500" y="3818470"/>
            <a:ext cx="4763101" cy="9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6627800" y="3096850"/>
            <a:ext cx="2370300" cy="1724700"/>
          </a:xfrm>
          <a:prstGeom prst="wedgeRoundRectCallout">
            <a:avLst>
              <a:gd name="adj1" fmla="val -70125"/>
              <a:gd name="adj2" fmla="val 1766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Looks just like the linear regression model, with a 𝞼( ) wrapped around it.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We call logistic regression a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generalized linear model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since it is a non-linear transformation of a linear model.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Arriving at the logistic regression model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171" y="1733088"/>
            <a:ext cx="3379649" cy="225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800" y="4445973"/>
            <a:ext cx="2627424" cy="3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 rot="-7422156">
            <a:off x="4982182" y="2936793"/>
            <a:ext cx="2282647" cy="1310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6261825" y="4140675"/>
            <a:ext cx="1328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 black: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4140675"/>
            <a:ext cx="2534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 red: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Empirical graph of averages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7645125" y="1385000"/>
            <a:ext cx="1328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* no transposes here, since we only looked at one feature (without an intercept term!)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vs. logistic regression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linear regression </a:t>
            </a:r>
            <a:r>
              <a:rPr lang="en"/>
              <a:t>model, we predict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quantitative </a:t>
            </a:r>
            <a:r>
              <a:rPr lang="en"/>
              <a:t>variable (i.e., some real number) as a linear function of features.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output, or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response</a:t>
            </a:r>
            <a:r>
              <a:rPr lang="en"/>
              <a:t>, y, could be any real number.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logistic regression </a:t>
            </a:r>
            <a:r>
              <a:rPr lang="en"/>
              <a:t>model, our goal is to predict a binary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/>
              <a:t>variable (class 0 or class 1) as a linear function of features, passed through the logistic function.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response </a:t>
            </a:r>
            <a:r>
              <a:rPr lang="en"/>
              <a:t>is the probability that our observation belongs to class 1.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Haven’t yet done classification!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745" y="2260675"/>
            <a:ext cx="1988500" cy="4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863" y="4402550"/>
            <a:ext cx="3898269" cy="4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I want to predict the probability that LeBron’s shot goes in, given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shot distance</a:t>
            </a:r>
            <a:r>
              <a:rPr lang="en"/>
              <a:t> (first feature) and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# of seconds left on the shot clock</a:t>
            </a:r>
            <a:r>
              <a:rPr lang="en"/>
              <a:t> (second feature).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fit a logistic regression model using my training data, and somehow compute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Under the logistic model, compute the probability his shot goes in, given that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/>
              <a:t>He shoots it from 15 feet.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/>
              <a:t>There is 1 second left on the shot clock.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675" y="2624824"/>
            <a:ext cx="3106650" cy="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450" y="2644225"/>
            <a:ext cx="1599550" cy="23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 (solution)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88" y="2055099"/>
            <a:ext cx="7138524" cy="25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00" y="1104344"/>
            <a:ext cx="4231501" cy="5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4450" y="2644225"/>
            <a:ext cx="1599550" cy="23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0925" y="2644225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/>
          <p:nvPr/>
        </p:nvSpPr>
        <p:spPr>
          <a:xfrm>
            <a:off x="4931525" y="3238100"/>
            <a:ext cx="2380800" cy="828600"/>
          </a:xfrm>
          <a:prstGeom prst="wedgeRoundRectCallout">
            <a:avLst>
              <a:gd name="adj1" fmla="val -41715"/>
              <a:gd name="adj2" fmla="val -72646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An explicit expression representing our model.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logistic function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0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logistic function is a type of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sigmoid</a:t>
            </a:r>
            <a:r>
              <a:rPr lang="en" dirty="0"/>
              <a:t>, a class of functions that share certain properties.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Its output is bounded between 0 and 1, no matter how large t is.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Fixes an issue with using linear regression to predict probabilities.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can interpret it as mapping real numbers to probabilities.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875" y="1815425"/>
            <a:ext cx="3579274" cy="2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78" y="2078000"/>
            <a:ext cx="15830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563" y="2256913"/>
            <a:ext cx="1098275" cy="2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Cross-entropy loss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loss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this new loss, called the (negative)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log loss</a:t>
            </a:r>
            <a:r>
              <a:rPr lang="en" dirty="0"/>
              <a:t>, for a single observation when the true y is equal to 1.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We can see that as our prediction gets further and further from 1, the loss approaches infinity </a:t>
            </a:r>
            <a:endParaRPr dirty="0"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800" y="1170125"/>
            <a:ext cx="4552800" cy="335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loss</a:t>
            </a:r>
            <a:endParaRPr/>
          </a:p>
        </p:txBody>
      </p:sp>
      <p:graphicFrame>
        <p:nvGraphicFramePr>
          <p:cNvPr id="353" name="Google Shape;353;p48"/>
          <p:cNvGraphicFramePr/>
          <p:nvPr/>
        </p:nvGraphicFramePr>
        <p:xfrm>
          <a:off x="755275" y="1856050"/>
          <a:ext cx="3087550" cy="2377260"/>
        </p:xfrm>
        <a:graphic>
          <a:graphicData uri="http://schemas.openxmlformats.org/drawingml/2006/table">
            <a:tbl>
              <a:tblPr>
                <a:noFill/>
                <a:tableStyleId>{18BF2278-E5C9-4D46-B617-D5E94F0B4362}</a:tableStyleId>
              </a:tblPr>
              <a:tblGrid>
                <a:gridCol w="1543775"/>
                <a:gridCol w="1543775"/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</a:tr>
              <a:tr h="36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</a:tr>
              <a:tr h="36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BAB4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0.8</a:t>
                      </a:r>
                      <a:endParaRPr>
                        <a:solidFill>
                          <a:srgbClr val="8BAB4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BAB4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0.25</a:t>
                      </a:r>
                      <a:endParaRPr>
                        <a:solidFill>
                          <a:srgbClr val="8BAB4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</a:tr>
              <a:tr h="36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89F39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0.4</a:t>
                      </a:r>
                      <a:endParaRPr>
                        <a:solidFill>
                          <a:srgbClr val="D89F39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89F39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solidFill>
                          <a:srgbClr val="D89F39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</a:tr>
              <a:tr h="36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A81BA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0.05</a:t>
                      </a:r>
                      <a:endParaRPr>
                        <a:solidFill>
                          <a:srgbClr val="3A81BA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A81BA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</a:t>
                      </a:r>
                      <a:endParaRPr>
                        <a:solidFill>
                          <a:srgbClr val="3A81BA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</a:tr>
              <a:tr h="36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63334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>
                        <a:solidFill>
                          <a:srgbClr val="963334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63334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infinity!</a:t>
                      </a:r>
                      <a:endParaRPr>
                        <a:solidFill>
                          <a:srgbClr val="963334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54" name="Google Shape;3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1907838"/>
            <a:ext cx="195753" cy="2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525" y="1899325"/>
            <a:ext cx="859625" cy="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/>
        </p:nvSpPr>
        <p:spPr>
          <a:xfrm>
            <a:off x="311700" y="4512525"/>
            <a:ext cx="39141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en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The logistic function</a:t>
            </a:r>
            <a:r>
              <a:rPr lang="en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never outputs 0 or 1 exactly, so there’s never actually 0 loss or infinite loss.</a:t>
            </a:r>
            <a:endParaRPr sz="1200"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47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look at some losses in particular:</a:t>
            </a:r>
            <a:endParaRPr/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800" y="1170125"/>
            <a:ext cx="4552800" cy="335593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/>
          <p:nvPr/>
        </p:nvSpPr>
        <p:spPr>
          <a:xfrm>
            <a:off x="7922763" y="3631638"/>
            <a:ext cx="195600" cy="190200"/>
          </a:xfrm>
          <a:prstGeom prst="flowChartConnector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8"/>
          <p:cNvSpPr/>
          <p:nvPr/>
        </p:nvSpPr>
        <p:spPr>
          <a:xfrm>
            <a:off x="6502738" y="3429438"/>
            <a:ext cx="195600" cy="190200"/>
          </a:xfrm>
          <a:prstGeom prst="flowChartConnector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8"/>
          <p:cNvSpPr/>
          <p:nvPr/>
        </p:nvSpPr>
        <p:spPr>
          <a:xfrm>
            <a:off x="5245088" y="2752988"/>
            <a:ext cx="195600" cy="190200"/>
          </a:xfrm>
          <a:prstGeom prst="flowChartConnector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8"/>
          <p:cNvSpPr/>
          <p:nvPr/>
        </p:nvSpPr>
        <p:spPr>
          <a:xfrm>
            <a:off x="5049488" y="1437325"/>
            <a:ext cx="195600" cy="190200"/>
          </a:xfrm>
          <a:prstGeom prst="flowChartConnector">
            <a:avLst/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8"/>
          <p:cNvSpPr/>
          <p:nvPr/>
        </p:nvSpPr>
        <p:spPr>
          <a:xfrm>
            <a:off x="8636688" y="3717625"/>
            <a:ext cx="195600" cy="1902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vs. Classification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loss</a:t>
            </a:r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we’ve only looked at log loss when the correct class was 1.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What if our correct class is 0?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933500"/>
            <a:ext cx="3140600" cy="231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475" y="1933500"/>
            <a:ext cx="3244215" cy="23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 txBox="1"/>
          <p:nvPr/>
        </p:nvSpPr>
        <p:spPr>
          <a:xfrm>
            <a:off x="173388" y="4315867"/>
            <a:ext cx="871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If the correct class is 0, we want to have low loss for values of      close to 0, and high loss for values of      close to 1. </a:t>
            </a:r>
            <a:r>
              <a:rPr lang="en" sz="1600" dirty="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achieved by just “flipping” the plot on the left!</a:t>
            </a:r>
            <a:endParaRPr sz="1600" dirty="0">
              <a:solidFill>
                <a:srgbClr val="4A86E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3" name="Google Shape;37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816" y="4400239"/>
            <a:ext cx="176941" cy="23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9"/>
          <p:cNvPicPr preferRelativeResize="0"/>
          <p:nvPr/>
        </p:nvPicPr>
        <p:blipFill rotWithShape="1">
          <a:blip r:embed="rId5">
            <a:alphaModFix/>
          </a:blip>
          <a:srcRect l="226560" t="25580" r="-226560" b="-25580"/>
          <a:stretch/>
        </p:blipFill>
        <p:spPr>
          <a:xfrm>
            <a:off x="1634091" y="4728414"/>
            <a:ext cx="176941" cy="23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467" y="4614376"/>
            <a:ext cx="176941" cy="23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Cross-entropy loss</a:t>
            </a:r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311700" y="10798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We can combine the two cases from the previous slide into a single loss function: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1469850" y="2965363"/>
            <a:ext cx="6204300" cy="737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427" y="3066187"/>
            <a:ext cx="6071149" cy="5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063" y="1562225"/>
            <a:ext cx="3249869" cy="9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 txBox="1"/>
          <p:nvPr/>
        </p:nvSpPr>
        <p:spPr>
          <a:xfrm>
            <a:off x="311700" y="2344500"/>
            <a:ext cx="6712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often written unconditionally as: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243000" y="3736475"/>
            <a:ext cx="87513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Note: Since y = 0 or 1, one of these two terms is always equal to 0, which reduces this equation to the piecewise one above.</a:t>
            </a:r>
            <a:endParaRPr sz="1600"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We call this loss function </a:t>
            </a: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cross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entropy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loss (or “log loss”).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cross-entropy loss</a:t>
            </a:r>
            <a:endParaRPr/>
          </a:p>
        </p:txBody>
      </p:sp>
      <p:sp>
        <p:nvSpPr>
          <p:cNvPr id="392" name="Google Shape;39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empirical risk for the logistic regression model when using cross-entropy loss is then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Benefits over mean squared error for logistic regression: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Loss surface is guaranteed to be convex.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More strongly penalizes bad predictions.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Has roots in probability and information </a:t>
            </a:r>
            <a:r>
              <a:rPr lang="en" dirty="0" smtClean="0"/>
              <a:t>theory.</a:t>
            </a:r>
            <a:endParaRPr dirty="0"/>
          </a:p>
        </p:txBody>
      </p:sp>
      <p:pic>
        <p:nvPicPr>
          <p:cNvPr id="393" name="Google Shape;3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338" y="1847976"/>
            <a:ext cx="600532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recipe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per usual: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Choose a model.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Choose a loss (and, optionally, a regularization penalty).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Minimize empirical risk for the given model, loss, and regularization penalty (using an analytical solution, or numerical technique like gradient descent).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Cross-entropy loss is strictly better than squared loss for logistic regression.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Convex, so easier to minimize using numerical techniques.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Better suited for modeling probabilities.</a:t>
            </a:r>
            <a:endParaRPr dirty="0"/>
          </a:p>
        </p:txBody>
      </p:sp>
      <p:pic>
        <p:nvPicPr>
          <p:cNvPr id="426" name="Google Shape;4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450" y="3203050"/>
            <a:ext cx="150075" cy="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Cross-entropy loss</a:t>
            </a:r>
            <a:endParaRPr/>
          </a:p>
        </p:txBody>
      </p:sp>
      <p:sp>
        <p:nvSpPr>
          <p:cNvPr id="511" name="Google Shape;511;p65"/>
          <p:cNvSpPr txBox="1">
            <a:spLocks noGrp="1"/>
          </p:cNvSpPr>
          <p:nvPr>
            <p:ph type="body" idx="1"/>
          </p:nvPr>
        </p:nvSpPr>
        <p:spPr>
          <a:xfrm>
            <a:off x="311700" y="2127825"/>
            <a:ext cx="8520600" cy="2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What does this have to do with logistic regression?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have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dirty="0"/>
              <a:t> observations (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sz="1100" i="1" dirty="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dirty="0"/>
              <a:t>,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sz="1100" i="1" dirty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dirty="0"/>
              <a:t>, …,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sz="1100" i="1" dirty="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dirty="0"/>
              <a:t>). Each is either 1 or 0.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Assume that each is independent of one another.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Can think of observation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sz="1100" i="1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dirty="0"/>
              <a:t> as the result of a coin toss with probability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1100" i="1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output of our logistic regression </a:t>
            </a:r>
            <a:r>
              <a:rPr lang="en" dirty="0" smtClean="0"/>
              <a:t>model is our estimate for the probability that     </a:t>
            </a:r>
            <a:r>
              <a:rPr lang="en" sz="1800" i="1" dirty="0" smtClean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sz="1100" i="1" dirty="0" smtClean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i="1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i="1" dirty="0" smtClean="0">
                <a:latin typeface="Cambria"/>
                <a:ea typeface="Cambria"/>
                <a:cs typeface="Cambria"/>
                <a:sym typeface="Cambria"/>
              </a:rPr>
              <a:t>= 1</a:t>
            </a:r>
            <a:r>
              <a:rPr lang="en" dirty="0"/>
              <a:t>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Thus, we </a:t>
            </a:r>
            <a:r>
              <a:rPr lang="en" dirty="0" smtClean="0"/>
              <a:t>can </a:t>
            </a:r>
            <a:r>
              <a:rPr lang="en" dirty="0"/>
              <a:t>use the above average loss, with                        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This gives us the exact same expression for cross-entropy loss that we saw before!</a:t>
            </a:r>
            <a:endParaRPr dirty="0"/>
          </a:p>
        </p:txBody>
      </p:sp>
      <p:pic>
        <p:nvPicPr>
          <p:cNvPr id="512" name="Google Shape;5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75" y="1148153"/>
            <a:ext cx="6728455" cy="6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5"/>
          <p:cNvSpPr/>
          <p:nvPr/>
        </p:nvSpPr>
        <p:spPr>
          <a:xfrm>
            <a:off x="1860225" y="946325"/>
            <a:ext cx="1150500" cy="39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4" name="Google Shape;5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025" y="4061375"/>
            <a:ext cx="1080801" cy="3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5"/>
          <p:cNvPicPr preferRelativeResize="0"/>
          <p:nvPr/>
        </p:nvPicPr>
        <p:blipFill rotWithShape="1">
          <a:blip r:embed="rId5">
            <a:alphaModFix/>
          </a:blip>
          <a:srcRect l="67414" t="22754" r="7209" b="33094"/>
          <a:stretch/>
        </p:blipFill>
        <p:spPr>
          <a:xfrm>
            <a:off x="5376425" y="4090825"/>
            <a:ext cx="659552" cy="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linear regression </a:t>
            </a:r>
            <a:r>
              <a:rPr lang="en"/>
              <a:t>model, our goal is to predict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quantitative </a:t>
            </a:r>
            <a:r>
              <a:rPr lang="en"/>
              <a:t>variable (i.e., some real number) from a set of features.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output, or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response</a:t>
            </a:r>
            <a:r>
              <a:rPr lang="en"/>
              <a:t>, y, could be any real number.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determined optimal model parameters by minimizing some average loss, and (sometimes) an added regularization penalty.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Remember, 							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788" y="2874675"/>
            <a:ext cx="3388425" cy="77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175" y="4318101"/>
            <a:ext cx="3519124" cy="3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When performing classification, we are instead interested in predicting some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/>
              <a:t>variable.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083225" y="2334360"/>
            <a:ext cx="1627200" cy="9459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win or lose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668544" y="3232500"/>
            <a:ext cx="1627200" cy="945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disease or no disease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057524" y="2061627"/>
            <a:ext cx="1627200" cy="945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spam or ham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Binary </a:t>
            </a:r>
            <a:r>
              <a:rPr lang="en"/>
              <a:t>classification: two classes.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Examples: spam / not spam.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Our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responses </a:t>
            </a:r>
            <a:r>
              <a:rPr lang="en"/>
              <a:t>are either 0 or 1.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Our focus today.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Multiclass </a:t>
            </a:r>
            <a:r>
              <a:rPr lang="en"/>
              <a:t>classification: many classes.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Examples: Image labeling (cat, dog, car), next word in a sentence, etc.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is not the first time you are seeing classification!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k-Nearest Neighbors was a classification technique you learned in Data 8.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Won’t cover it in Data 100.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taxonomy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1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and Classification are both forms of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supervised learning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" dirty="0"/>
              <a:t>, </a:t>
            </a:r>
            <a:r>
              <a:rPr lang="en" dirty="0" smtClean="0"/>
              <a:t>is </a:t>
            </a:r>
            <a:r>
              <a:rPr lang="en" dirty="0"/>
              <a:t>mostly used for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classification</a:t>
            </a:r>
            <a:r>
              <a:rPr lang="en" dirty="0"/>
              <a:t>, even though it has “regression” in the name. 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800" y="1170125"/>
            <a:ext cx="6013800" cy="33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6978300" y="4568875"/>
            <a:ext cx="18540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/>
              <a:t>from Joseph Gonzalez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the logistic regression model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1927950" y="3090625"/>
            <a:ext cx="52881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In this section, we will mostly work out of the lecture notebook.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dataset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lecture, we will primarily use data from the 2017-18 NBA season.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/>
              <a:t>Predict whether or not a team will win, given their FG_PCT_DIFF.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is the difference in field goal percentage between the two teams.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Positive FG_PCT_DIFF: team made more shots than the opposing team.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25" y="1461550"/>
            <a:ext cx="4518700" cy="24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5348325" y="4065450"/>
            <a:ext cx="2217000" cy="897000"/>
          </a:xfrm>
          <a:prstGeom prst="wedgeRoundRectCallout">
            <a:avLst>
              <a:gd name="adj1" fmla="val 39824"/>
              <a:gd name="adj2" fmla="val -8654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1s represent wins, 0s represent losses.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averages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968058"/>
            <a:ext cx="445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defining the simple linear regression model, we binned the x-axis, and took the average y-value for each bin, and tried to model that.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Doing so here yields a curve that resembles an s.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Since our true y is either 0 or 1, this curve models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probability that WON = 1</a:t>
            </a:r>
            <a:r>
              <a:rPr lang="en" dirty="0"/>
              <a:t>, given FG_PCT_DIFF.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WON = 1 means “belong to class 1”.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Our goal is to model this red curve as best as possible</a:t>
            </a:r>
            <a:r>
              <a:rPr lang="en" dirty="0"/>
              <a:t>.</a:t>
            </a:r>
            <a:endParaRPr dirty="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50" y="1066600"/>
            <a:ext cx="3628054" cy="35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1233</Words>
  <Application>Microsoft Office PowerPoint</Application>
  <PresentationFormat>On-screen Show (16:9)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Roboto Light</vt:lpstr>
      <vt:lpstr>Arial</vt:lpstr>
      <vt:lpstr>Roboto Medium</vt:lpstr>
      <vt:lpstr>Cambria</vt:lpstr>
      <vt:lpstr>Roboto</vt:lpstr>
      <vt:lpstr>Calibri</vt:lpstr>
      <vt:lpstr>Simple Lecture</vt:lpstr>
      <vt:lpstr>Logistic Regression, Part 1</vt:lpstr>
      <vt:lpstr>Regression vs. Classification</vt:lpstr>
      <vt:lpstr>Linear Regression</vt:lpstr>
      <vt:lpstr>Classification</vt:lpstr>
      <vt:lpstr>Classification</vt:lpstr>
      <vt:lpstr>Machine learning taxonomy</vt:lpstr>
      <vt:lpstr>Deriving the logistic regression model</vt:lpstr>
      <vt:lpstr>Example dataset</vt:lpstr>
      <vt:lpstr>Graph of averages</vt:lpstr>
      <vt:lpstr>Arriving at the logistic regression model</vt:lpstr>
      <vt:lpstr>Arriving at the logistic regression model</vt:lpstr>
      <vt:lpstr>Logistic regression</vt:lpstr>
      <vt:lpstr>Linear vs. logistic regression</vt:lpstr>
      <vt:lpstr>Example calculation</vt:lpstr>
      <vt:lpstr>Example calculation (solution)</vt:lpstr>
      <vt:lpstr>Properties of the logistic function</vt:lpstr>
      <vt:lpstr>Cross-entropy loss</vt:lpstr>
      <vt:lpstr>Log loss</vt:lpstr>
      <vt:lpstr>Log loss</vt:lpstr>
      <vt:lpstr>Log loss</vt:lpstr>
      <vt:lpstr>Cross-entropy loss</vt:lpstr>
      <vt:lpstr>Mean cross-entropy loss</vt:lpstr>
      <vt:lpstr>Modeling recipe</vt:lpstr>
      <vt:lpstr>Cross-entropy loss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Regression, Part 1</dc:title>
  <cp:lastModifiedBy>lenovo</cp:lastModifiedBy>
  <cp:revision>7</cp:revision>
  <dcterms:modified xsi:type="dcterms:W3CDTF">2023-12-25T17:37:35Z</dcterms:modified>
</cp:coreProperties>
</file>