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66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1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5" r:id="rId30"/>
    <p:sldId id="307" r:id="rId31"/>
    <p:sldId id="310" r:id="rId32"/>
  </p:sldIdLst>
  <p:sldSz cx="9144000" cy="5143500" type="screen16x9"/>
  <p:notesSz cx="6858000" cy="9144000"/>
  <p:embeddedFontLst>
    <p:embeddedFont>
      <p:font typeface="Roboto Medium" panose="020B060402020202020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  <p:embeddedFont>
      <p:font typeface="Roboto Mono" panose="020B0604020202020204" charset="0"/>
      <p:regular r:id="rId42"/>
      <p:bold r:id="rId43"/>
      <p:italic r:id="rId44"/>
      <p:boldItalic r:id="rId45"/>
    </p:embeddedFont>
    <p:embeddedFont>
      <p:font typeface="Roboto Light" panose="020B0604020202020204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6B9E3F-31A6-4A0A-880F-F86EC96CC1F8}">
  <a:tblStyle styleId="{AC6B9E3F-31A6-4A0A-880F-F86EC96CC1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0430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ed28599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ed28599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354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444cd4007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2444cd4007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83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444cd400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2444cd400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32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2444cd4007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2444cd4007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10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444cd4007_0_1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2444cd4007_0_1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085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2444cd4007_0_2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2444cd4007_0_2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122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444cd4007_0_1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2444cd4007_0_1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captures the accuracy of the model when it is positive. Higher precision models are often more likely to predict that true things are negative (higher false negative rate).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captures the ability of the model to predict true on all the true examples. Higher recall runs the risk of predicting true on false examples.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313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2444cd4007_0_1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2444cd4007_0_1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captures the accuracy of the model when it is positive. Higher precision models are often more likely to predict that true things are negative (higher false negative rate).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captures the ability of the model to predict true on all the true examples. Higher recall runs the risk of predicting true on false examples.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58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2444cd4007_0_1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2444cd4007_0_1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captures the accuracy of the model when it is positive. Higher precision models are often more likely to predict that true things are negative (higher false negative rate).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captures the ability of the model to predict true on all the true examples. Higher recall runs the risk of predicting true on false examples.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397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2444cd4007_0_1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2444cd4007_0_1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207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2444cd4007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2444cd4007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91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444cd4007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444cd4007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874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444cd4007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444cd4007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 the other hand, for our spam email classifier: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Classification error “cost” is much more subjective.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Choosing between precision, recall, and accuracy depends what you think is worse: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Lots of spam emails in inbox? Avoid false negatives and prioritize recall.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non-spam (ham) emails marked as spam? Avoid false positives.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5179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2444cd4007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2444cd4007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666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2444cd4007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2444cd4007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129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2444cd4007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2444cd4007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5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2444cd4007_0_2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2444cd4007_0_2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169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2444cd4007_0_2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2444cd4007_0_2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911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2444cd4007_0_2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2444cd4007_0_2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159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2444cd4007_0_2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2444cd4007_0_2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13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2444cd4007_0_2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12444cd4007_0_2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1508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2444cd4007_0_2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2444cd4007_0_2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41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44cd4007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444cd4007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118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2444cd4007_0_2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2444cd4007_0_2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815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2444cd4007_0_1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2444cd4007_0_1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50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444cd4007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444cd4007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25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444cd4007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444cd4007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19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2444cd400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2444cd400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72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2444cd400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2444cd400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45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2444cd4007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2444cd4007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275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2444cd4007_0_1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2444cd4007_0_1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84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Solution">
  <p:cSld name="SECTION_TITLE_AND_DESCRIPTION_2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Solution 1">
  <p:cSld name="SECTION_TITLE_AND_DESCRIPTION_2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25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1" name="Google Shape;81;p11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3" name="Google Shape;93;p13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_3">
  <p:cSld name="SECTION_TITLE_AND_DESCRIPTION_3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2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left, Heading">
  <p:cSld name="SECTION_TITLE_AND_DESCRIPTION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3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SECTION_TITLE_AND_DESCRIPTION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right">
  <p:cSld name="SECTION_TITLE_AND_DESCRIPTION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left">
  <p:cSld name="SECTION_TITLE_AND_DESCRIPTION_2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">
  <p:cSld name="SECTION_TITLE_AND_DESCRIPTION_2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99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1">
  <p:cSld name="SECTION_TITLE_AND_DESCRIPTION_2_1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73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scikit-learn.org/stable/modules/generated/sklearn.linear_model.LogisticRegression.html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7" Type="http://schemas.openxmlformats.org/officeDocument/2006/relationships/image" Target="../media/image2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gif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gif"/><Relationship Id="rId3" Type="http://schemas.openxmlformats.org/officeDocument/2006/relationships/image" Target="../media/image30.png"/><Relationship Id="rId7" Type="http://schemas.openxmlformats.org/officeDocument/2006/relationships/image" Target="../media/image2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7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eiver_operating_characteristic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Confusion_matri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hyperlink" Target="https://scikit-learn.org/stable/modules/generated/sklearn.linear_model.LogisticRegression.html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ogisticRegression.html#sklearn.linear_model.LogisticRegression.sc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709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</a:rPr>
              <a:t>Logistic Regression II</a:t>
            </a:r>
            <a:endParaRPr sz="4200"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</a:rPr>
              <a:t>Model Performance.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311700" y="3854350"/>
            <a:ext cx="85206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 smtClean="0"/>
              <a:t>Josh </a:t>
            </a:r>
            <a:r>
              <a:rPr lang="en" sz="1600" dirty="0"/>
              <a:t>Hug and Lisa Yan</a:t>
            </a:r>
            <a:endParaRPr sz="1600" dirty="0"/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 of Accuracy: A Case Study</a:t>
            </a:r>
            <a:endParaRPr/>
          </a:p>
        </p:txBody>
      </p:sp>
      <p:sp>
        <p:nvSpPr>
          <p:cNvPr id="642" name="Google Shape;642;p49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trying to build a classifier to filter spam emails.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/>
              <a:t>Each email is </a:t>
            </a: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/>
              <a:t> (1) or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/>
              <a:t> (0).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say we have 100 emails, of which only </a:t>
            </a: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/>
              <a:t> are truly </a:t>
            </a: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/>
              <a:t>, and the remaining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95</a:t>
            </a:r>
            <a:r>
              <a:rPr lang="en"/>
              <a:t> are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/>
              <a:t>.</a:t>
            </a:r>
            <a:endParaRPr/>
          </a:p>
        </p:txBody>
      </p:sp>
      <p:sp>
        <p:nvSpPr>
          <p:cNvPr id="643" name="Google Shape;64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44" name="Google Shape;644;p49"/>
          <p:cNvSpPr txBox="1"/>
          <p:nvPr/>
        </p:nvSpPr>
        <p:spPr>
          <a:xfrm>
            <a:off x="667984" y="1683405"/>
            <a:ext cx="33681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Your friend (“Friend 1”):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Classify every email as </a:t>
            </a: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(0).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45" name="Google Shape;645;p49"/>
          <p:cNvSpPr txBox="1"/>
          <p:nvPr/>
        </p:nvSpPr>
        <p:spPr>
          <a:xfrm>
            <a:off x="414411" y="3546228"/>
            <a:ext cx="3783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accuracy…</a:t>
            </a:r>
            <a:b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…but we detected </a:t>
            </a:r>
            <a:r>
              <a:rPr lang="en" sz="1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⚠️ of the spam!!!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46" name="Google Shape;646;p49" title="[0,0,0,&quot;https://www.codecogs.com/eqnedit.php?latex=%5Ctext%7Baccuracy%7D_1%20%3D%20%5Cfrac%7B95%7D%7B100%7D%20%3D%200.95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43" y="2728079"/>
            <a:ext cx="2692623" cy="54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 of Accuracy: A Case Study</a:t>
            </a:r>
            <a:endParaRPr/>
          </a:p>
        </p:txBody>
      </p:sp>
      <p:sp>
        <p:nvSpPr>
          <p:cNvPr id="652" name="Google Shape;652;p50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we’re trying to build a classifier to filter spam emails.</a:t>
            </a:r>
            <a:endParaRPr dirty="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dirty="0"/>
              <a:t>Each email is </a:t>
            </a:r>
            <a:r>
              <a:rPr lang="en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 dirty="0"/>
              <a:t> (1) or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 dirty="0"/>
              <a:t> (0).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Let’s say we have 100 emails, of which only </a:t>
            </a:r>
            <a:r>
              <a:rPr lang="en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dirty="0"/>
              <a:t> are truly </a:t>
            </a:r>
            <a:r>
              <a:rPr lang="en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 dirty="0"/>
              <a:t>, and the remaining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95</a:t>
            </a:r>
            <a:r>
              <a:rPr lang="en" dirty="0"/>
              <a:t> are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 dirty="0"/>
              <a:t>.</a:t>
            </a:r>
            <a:endParaRPr dirty="0"/>
          </a:p>
        </p:txBody>
      </p:sp>
      <p:sp>
        <p:nvSpPr>
          <p:cNvPr id="653" name="Google Shape;653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54" name="Google Shape;654;p50"/>
          <p:cNvSpPr txBox="1"/>
          <p:nvPr/>
        </p:nvSpPr>
        <p:spPr>
          <a:xfrm>
            <a:off x="107050" y="2720750"/>
            <a:ext cx="33681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Your friend (“Friend 1”):</a:t>
            </a:r>
            <a:endParaRPr sz="1600" dirty="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Classify every email as </a:t>
            </a: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 sz="1600" dirty="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(0). </a:t>
            </a:r>
            <a:endParaRPr sz="1600" dirty="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55" name="Google Shape;655;p50" title="[0,0,0,&quot;https://www.codecogs.com/eqnedit.php?latex=%5Ctext%7Baccuracy%7D_1%20%3D%20%5Cfrac%7B95%7D%7B100%7D%20%3D%200.95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38" y="3511850"/>
            <a:ext cx="2692623" cy="544763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50"/>
          <p:cNvSpPr txBox="1"/>
          <p:nvPr/>
        </p:nvSpPr>
        <p:spPr>
          <a:xfrm>
            <a:off x="4488975" y="2720751"/>
            <a:ext cx="38205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Your other friend (“Friend 2”):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Classify every email as </a:t>
            </a:r>
            <a:r>
              <a:rPr lang="en" sz="1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(1).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57" name="Google Shape;657;p50" title="[0,0,0,&quot;https://www.codecogs.com/eqnedit.php?latex=%5Ctext%7Baccuracy%7D_2%20%3D%20%5Cfrac%7B5%7D%7B100%7D%20%3D%200.05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851" y="3511850"/>
            <a:ext cx="2692623" cy="54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8" name="Google Shape;658;p50"/>
          <p:cNvCxnSpPr/>
          <p:nvPr/>
        </p:nvCxnSpPr>
        <p:spPr>
          <a:xfrm>
            <a:off x="4053250" y="2926800"/>
            <a:ext cx="0" cy="18867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50"/>
          <p:cNvSpPr txBox="1"/>
          <p:nvPr/>
        </p:nvSpPr>
        <p:spPr>
          <a:xfrm>
            <a:off x="107050" y="4245475"/>
            <a:ext cx="3783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accuracy…</a:t>
            </a:r>
            <a:b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…but we detected </a:t>
            </a:r>
            <a:r>
              <a:rPr lang="en" sz="1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⚠️ of the spam!!!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60" name="Google Shape;660;p50"/>
          <p:cNvSpPr txBox="1"/>
          <p:nvPr/>
        </p:nvSpPr>
        <p:spPr>
          <a:xfrm>
            <a:off x="4488975" y="4245475"/>
            <a:ext cx="3820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⚠️  accuracy…</a:t>
            </a:r>
            <a:b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…but we detected </a:t>
            </a:r>
            <a:r>
              <a:rPr lang="en" sz="1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of the spam!!!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61" name="Google Shape;661;p50"/>
          <p:cNvSpPr/>
          <p:nvPr/>
        </p:nvSpPr>
        <p:spPr>
          <a:xfrm>
            <a:off x="458650" y="3511850"/>
            <a:ext cx="2868000" cy="7335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 of Accuracy: Class Imbalance</a:t>
            </a:r>
            <a:endParaRPr/>
          </a:p>
        </p:txBody>
      </p:sp>
      <p:sp>
        <p:nvSpPr>
          <p:cNvPr id="667" name="Google Shape;667;p51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trying to build a classifier to filter spam emails.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/>
              <a:t>Each email is </a:t>
            </a: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/>
              <a:t> (1) or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/>
              <a:t> (0).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say we have 100 emails, of which only </a:t>
            </a: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/>
              <a:t> are truly </a:t>
            </a: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/>
              <a:t>, and the remaining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95</a:t>
            </a:r>
            <a:r>
              <a:rPr lang="en"/>
              <a:t> are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/>
              <a:t>.</a:t>
            </a:r>
            <a:endParaRPr/>
          </a:p>
        </p:txBody>
      </p:sp>
      <p:sp>
        <p:nvSpPr>
          <p:cNvPr id="668" name="Google Shape;66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69" name="Google Shape;669;p51"/>
          <p:cNvSpPr txBox="1"/>
          <p:nvPr/>
        </p:nvSpPr>
        <p:spPr>
          <a:xfrm>
            <a:off x="107050" y="2720750"/>
            <a:ext cx="33681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Your friend (“Friend 1”):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Classify every email as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(0). 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70" name="Google Shape;670;p51" title="[0,0,0,&quot;https://www.codecogs.com/eqnedit.php?latex=%5Ctext%7Baccuracy%7D_1%20%3D%20%5Cfrac%7B95%7D%7B100%7D%20%3D%200.95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38" y="3511850"/>
            <a:ext cx="2692623" cy="544763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1"/>
          <p:cNvSpPr txBox="1"/>
          <p:nvPr/>
        </p:nvSpPr>
        <p:spPr>
          <a:xfrm>
            <a:off x="4488975" y="2720751"/>
            <a:ext cx="38205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Your other friend: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Classify every email as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(1).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72" name="Google Shape;672;p51" title="[0,0,0,&quot;https://www.codecogs.com/eqnedit.php?latex=%5Ctext%7Baccuracy%7D_2%20%3D%20%5Cfrac%7B5%7D%7B100%7D%20%3D%200.05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851" y="3511850"/>
            <a:ext cx="2692623" cy="54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3" name="Google Shape;673;p51"/>
          <p:cNvCxnSpPr/>
          <p:nvPr/>
        </p:nvCxnSpPr>
        <p:spPr>
          <a:xfrm>
            <a:off x="4053250" y="2926800"/>
            <a:ext cx="0" cy="18867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4" name="Google Shape;674;p51"/>
          <p:cNvSpPr/>
          <p:nvPr/>
        </p:nvSpPr>
        <p:spPr>
          <a:xfrm>
            <a:off x="2119200" y="1822400"/>
            <a:ext cx="4282200" cy="79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Accuracy is not always a good metric for classification, particularly when your data have</a:t>
            </a:r>
            <a:br>
              <a:rPr lang="en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b="1">
                <a:latin typeface="Roboto"/>
                <a:ea typeface="Roboto"/>
                <a:cs typeface="Roboto"/>
                <a:sym typeface="Roboto"/>
              </a:rPr>
              <a:t>class imbalance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(e.g., very few 1’s compared to 0’s).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5" name="Google Shape;675;p51"/>
          <p:cNvSpPr txBox="1"/>
          <p:nvPr/>
        </p:nvSpPr>
        <p:spPr>
          <a:xfrm>
            <a:off x="107050" y="4245475"/>
            <a:ext cx="3783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accuracy…</a:t>
            </a:r>
            <a:b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…but we detected </a:t>
            </a:r>
            <a:r>
              <a:rPr lang="en" sz="1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⚠️ of the spam!!!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6" name="Google Shape;676;p51"/>
          <p:cNvSpPr txBox="1"/>
          <p:nvPr/>
        </p:nvSpPr>
        <p:spPr>
          <a:xfrm>
            <a:off x="4488975" y="4245475"/>
            <a:ext cx="3820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⚠️  accuracy…</a:t>
            </a:r>
            <a:b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…but we detected </a:t>
            </a:r>
            <a:r>
              <a:rPr lang="en" sz="1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of the spam!!!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7" name="Google Shape;677;p51"/>
          <p:cNvSpPr/>
          <p:nvPr/>
        </p:nvSpPr>
        <p:spPr>
          <a:xfrm>
            <a:off x="458650" y="3511850"/>
            <a:ext cx="2868000" cy="7335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1"/>
          <p:cNvSpPr/>
          <p:nvPr/>
        </p:nvSpPr>
        <p:spPr>
          <a:xfrm>
            <a:off x="4854225" y="3511850"/>
            <a:ext cx="2868000" cy="7335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1"/>
          <p:cNvSpPr/>
          <p:nvPr/>
        </p:nvSpPr>
        <p:spPr>
          <a:xfrm rot="5400000">
            <a:off x="4515650" y="696725"/>
            <a:ext cx="164400" cy="1841400"/>
          </a:xfrm>
          <a:prstGeom prst="rightBrace">
            <a:avLst>
              <a:gd name="adj1" fmla="val 50000"/>
              <a:gd name="adj2" fmla="val 64198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Classification Successes/Errors: The Confusion Matrix</a:t>
            </a:r>
            <a:endParaRPr/>
          </a:p>
        </p:txBody>
      </p:sp>
      <p:sp>
        <p:nvSpPr>
          <p:cNvPr id="685" name="Google Shape;685;p52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45348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True positives</a:t>
            </a:r>
            <a:r>
              <a:rPr lang="en"/>
              <a:t> and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true negatives</a:t>
            </a:r>
            <a:r>
              <a:rPr lang="en"/>
              <a:t> are when we correctly classify an observation as being positive or negative, respectively.</a:t>
            </a:r>
            <a:endParaRPr/>
          </a:p>
        </p:txBody>
      </p:sp>
      <p:sp>
        <p:nvSpPr>
          <p:cNvPr id="686" name="Google Shape;68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687" name="Google Shape;687;p52"/>
          <p:cNvGraphicFramePr/>
          <p:nvPr/>
        </p:nvGraphicFramePr>
        <p:xfrm>
          <a:off x="5430888" y="940418"/>
          <a:ext cx="3529550" cy="1783210"/>
        </p:xfrm>
        <a:graphic>
          <a:graphicData uri="http://schemas.openxmlformats.org/drawingml/2006/table">
            <a:tbl>
              <a:tblPr>
                <a:noFill/>
                <a:tableStyleId>{AC6B9E3F-31A6-4A0A-880F-F86EC96CC1F8}</a:tableStyleId>
              </a:tblPr>
              <a:tblGrid>
                <a:gridCol w="382850"/>
                <a:gridCol w="1633150"/>
                <a:gridCol w="1513550"/>
              </a:tblGrid>
              <a:tr h="44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98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</a:tr>
              <a:tr h="5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True </a:t>
                      </a:r>
                      <a:r>
                        <a:rPr lang="en" sz="1600" b="1">
                          <a:solidFill>
                            <a:srgbClr val="98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negative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(TN)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False </a:t>
                      </a:r>
                      <a:r>
                        <a:rPr lang="en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(FP)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5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False </a:t>
                      </a:r>
                      <a:r>
                        <a:rPr lang="en" sz="1600" b="1">
                          <a:solidFill>
                            <a:srgbClr val="98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negative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(FN)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True </a:t>
                      </a:r>
                      <a:r>
                        <a:rPr lang="en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(TP)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sp>
        <p:nvSpPr>
          <p:cNvPr id="688" name="Google Shape;688;p52"/>
          <p:cNvSpPr txBox="1"/>
          <p:nvPr/>
        </p:nvSpPr>
        <p:spPr>
          <a:xfrm rot="-5400000">
            <a:off x="4605240" y="1699950"/>
            <a:ext cx="12465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Actual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89" name="Google Shape;689;p52"/>
          <p:cNvSpPr txBox="1"/>
          <p:nvPr/>
        </p:nvSpPr>
        <p:spPr>
          <a:xfrm>
            <a:off x="6656325" y="544289"/>
            <a:ext cx="124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Prediction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90" name="Google Shape;690;p52" title="[0,0,0,&quot;https://www.codecogs.com/eqnedit.php?latex=y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167250" y="1322325"/>
            <a:ext cx="140850" cy="19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52" title="[0,0,0,&quot;https://www.codecogs.com/eqnedit.php?latex=%5Chat%7By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320" y="593351"/>
            <a:ext cx="140850" cy="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2"/>
          <p:cNvSpPr/>
          <p:nvPr/>
        </p:nvSpPr>
        <p:spPr>
          <a:xfrm>
            <a:off x="5086150" y="4100100"/>
            <a:ext cx="3386400" cy="79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lang="en" sz="1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” means a prediction of </a:t>
            </a:r>
            <a:r>
              <a:rPr lang="en" sz="1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b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lang="en" sz="1600" b="1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negative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” means a prediction of </a:t>
            </a:r>
            <a:r>
              <a:rPr lang="en" sz="1600" b="1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93" name="Google Shape;693;p52"/>
          <p:cNvSpPr txBox="1"/>
          <p:nvPr/>
        </p:nvSpPr>
        <p:spPr>
          <a:xfrm>
            <a:off x="107050" y="1375511"/>
            <a:ext cx="4464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False positives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are “false alarms”:</a:t>
            </a:r>
            <a:b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 predicted 1, but the true class was 0.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False negatives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are “failed detections”:</a:t>
            </a:r>
            <a:b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 predicted 0, but the true class was 1.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Classification Successes/Errors: The Confusion Matrix</a:t>
            </a:r>
            <a:endParaRPr/>
          </a:p>
        </p:txBody>
      </p:sp>
      <p:sp>
        <p:nvSpPr>
          <p:cNvPr id="699" name="Google Shape;699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700" name="Google Shape;700;p53"/>
          <p:cNvGraphicFramePr/>
          <p:nvPr/>
        </p:nvGraphicFramePr>
        <p:xfrm>
          <a:off x="5430888" y="940418"/>
          <a:ext cx="3529550" cy="1783210"/>
        </p:xfrm>
        <a:graphic>
          <a:graphicData uri="http://schemas.openxmlformats.org/drawingml/2006/table">
            <a:tbl>
              <a:tblPr>
                <a:noFill/>
                <a:tableStyleId>{AC6B9E3F-31A6-4A0A-880F-F86EC96CC1F8}</a:tableStyleId>
              </a:tblPr>
              <a:tblGrid>
                <a:gridCol w="382850"/>
                <a:gridCol w="1633150"/>
                <a:gridCol w="1513550"/>
              </a:tblGrid>
              <a:tr h="44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98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</a:tr>
              <a:tr h="5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True </a:t>
                      </a:r>
                      <a:r>
                        <a:rPr lang="en" sz="1600" b="1">
                          <a:solidFill>
                            <a:srgbClr val="98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negative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(TN)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False </a:t>
                      </a:r>
                      <a:r>
                        <a:rPr lang="en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(FP)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5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False </a:t>
                      </a:r>
                      <a:r>
                        <a:rPr lang="en" sz="1600" b="1">
                          <a:solidFill>
                            <a:srgbClr val="98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negative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(FN)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True </a:t>
                      </a:r>
                      <a:r>
                        <a:rPr lang="en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(TP)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sp>
        <p:nvSpPr>
          <p:cNvPr id="701" name="Google Shape;701;p53"/>
          <p:cNvSpPr txBox="1"/>
          <p:nvPr/>
        </p:nvSpPr>
        <p:spPr>
          <a:xfrm rot="-5400000">
            <a:off x="4605240" y="1699950"/>
            <a:ext cx="12465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Actual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02" name="Google Shape;702;p53"/>
          <p:cNvSpPr txBox="1"/>
          <p:nvPr/>
        </p:nvSpPr>
        <p:spPr>
          <a:xfrm>
            <a:off x="6656325" y="544289"/>
            <a:ext cx="124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Prediction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03" name="Google Shape;703;p53" title="[0,0,0,&quot;https://www.codecogs.com/eqnedit.php?latex=y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167250" y="1322325"/>
            <a:ext cx="140850" cy="19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53" title="[0,0,0,&quot;https://www.codecogs.com/eqnedit.php?latex=%5Chat%7By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320" y="593351"/>
            <a:ext cx="140850" cy="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3"/>
          <p:cNvSpPr txBox="1"/>
          <p:nvPr/>
        </p:nvSpPr>
        <p:spPr>
          <a:xfrm>
            <a:off x="107050" y="3128498"/>
            <a:ext cx="4534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 confusion matrix plots these four quantities for a particular classifier and dataset.</a:t>
            </a:r>
            <a:endParaRPr/>
          </a:p>
        </p:txBody>
      </p:sp>
      <p:sp>
        <p:nvSpPr>
          <p:cNvPr id="706" name="Google Shape;706;p53"/>
          <p:cNvSpPr txBox="1"/>
          <p:nvPr/>
        </p:nvSpPr>
        <p:spPr>
          <a:xfrm>
            <a:off x="140175" y="3821913"/>
            <a:ext cx="5052900" cy="64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</a:t>
            </a:r>
            <a:r>
              <a:rPr lang="en">
                <a:solidFill>
                  <a:srgbClr val="0070C0"/>
                </a:solidFill>
                <a:latin typeface="Roboto Mono"/>
                <a:ea typeface="Roboto Mono"/>
                <a:cs typeface="Roboto Mono"/>
                <a:sym typeface="Roboto Mono"/>
              </a:rPr>
              <a:t>metrics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confusion_matrix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cm = confusion_matrix(Y_true, Y_pred)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7" name="Google Shape;70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825" y="2995925"/>
            <a:ext cx="2427700" cy="214756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3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45348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True positives</a:t>
            </a:r>
            <a:r>
              <a:rPr lang="en"/>
              <a:t> and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true negatives</a:t>
            </a:r>
            <a:r>
              <a:rPr lang="en"/>
              <a:t> are when we correctly classify an observation as being positive or negative, respectively.</a:t>
            </a:r>
            <a:endParaRPr/>
          </a:p>
        </p:txBody>
      </p:sp>
      <p:sp>
        <p:nvSpPr>
          <p:cNvPr id="709" name="Google Shape;709;p53"/>
          <p:cNvSpPr txBox="1"/>
          <p:nvPr/>
        </p:nvSpPr>
        <p:spPr>
          <a:xfrm>
            <a:off x="107050" y="1375511"/>
            <a:ext cx="4464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False positives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are “false alarms”:</a:t>
            </a:r>
            <a:b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 predicted 1, but the true class was 0.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False negatives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are “failed detections”:</a:t>
            </a:r>
            <a:b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 predicted 0, but the true class was 1.</a:t>
            </a:r>
            <a:endParaRPr/>
          </a:p>
        </p:txBody>
      </p:sp>
      <p:sp>
        <p:nvSpPr>
          <p:cNvPr id="710" name="Google Shape;710;p53"/>
          <p:cNvSpPr/>
          <p:nvPr/>
        </p:nvSpPr>
        <p:spPr>
          <a:xfrm>
            <a:off x="226450" y="517824"/>
            <a:ext cx="4464900" cy="21477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Accuracy, Precision, and Recall</a:t>
            </a:r>
            <a:endParaRPr/>
          </a:p>
        </p:txBody>
      </p:sp>
      <p:sp>
        <p:nvSpPr>
          <p:cNvPr id="716" name="Google Shape;71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17" name="Google Shape;717;p54" title="[0,0,0,&quot;https://www.codecogs.com/eqnedit.php?latex=%5Ctext%7Baccuracy%7D%20%3D%20%5Cfrac%7BTP%20%2B%20TN%7D%7Bn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75" y="737600"/>
            <a:ext cx="2031999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54"/>
          <p:cNvSpPr/>
          <p:nvPr/>
        </p:nvSpPr>
        <p:spPr>
          <a:xfrm>
            <a:off x="7264361" y="95810"/>
            <a:ext cx="1740300" cy="165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19" name="Google Shape;719;p54"/>
          <p:cNvGraphicFramePr/>
          <p:nvPr/>
        </p:nvGraphicFramePr>
        <p:xfrm>
          <a:off x="7542349" y="386916"/>
          <a:ext cx="1362600" cy="1311120"/>
        </p:xfrm>
        <a:graphic>
          <a:graphicData uri="http://schemas.openxmlformats.org/drawingml/2006/table">
            <a:tbl>
              <a:tblPr>
                <a:noFill/>
                <a:tableStyleId>{AC6B9E3F-31A6-4A0A-880F-F86EC96CC1F8}</a:tableStyleId>
              </a:tblPr>
              <a:tblGrid>
                <a:gridCol w="452950"/>
                <a:gridCol w="455450"/>
                <a:gridCol w="454200"/>
              </a:tblGrid>
              <a:tr h="305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</a:tr>
              <a:tr h="46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TN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FP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6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FN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TP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sp>
        <p:nvSpPr>
          <p:cNvPr id="720" name="Google Shape;720;p54"/>
          <p:cNvSpPr txBox="1"/>
          <p:nvPr/>
        </p:nvSpPr>
        <p:spPr>
          <a:xfrm rot="-5400000">
            <a:off x="6867211" y="790685"/>
            <a:ext cx="1065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Actual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1" name="Google Shape;721;p54"/>
          <p:cNvSpPr txBox="1"/>
          <p:nvPr/>
        </p:nvSpPr>
        <p:spPr>
          <a:xfrm>
            <a:off x="7790986" y="129210"/>
            <a:ext cx="9708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Prediction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2" name="Google Shape;722;p54"/>
          <p:cNvSpPr txBox="1"/>
          <p:nvPr/>
        </p:nvSpPr>
        <p:spPr>
          <a:xfrm>
            <a:off x="2872275" y="536025"/>
            <a:ext cx="2621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What proportion of points did our classifier classify correctly?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3" name="Google Shape;723;p54"/>
          <p:cNvSpPr/>
          <p:nvPr/>
        </p:nvSpPr>
        <p:spPr>
          <a:xfrm>
            <a:off x="7551425" y="373525"/>
            <a:ext cx="1342200" cy="13245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Accuracy, Precision, and Recall</a:t>
            </a:r>
            <a:endParaRPr/>
          </a:p>
        </p:txBody>
      </p:sp>
      <p:sp>
        <p:nvSpPr>
          <p:cNvPr id="729" name="Google Shape;729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30" name="Google Shape;730;p55" title="[0,0,0,&quot;https://www.codecogs.com/eqnedit.php?latex=%5Ctext%7Baccuracy%7D%20%3D%20%5Cfrac%7BTP%20%2B%20TN%7D%7Bn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75" y="737600"/>
            <a:ext cx="2031999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55"/>
          <p:cNvSpPr/>
          <p:nvPr/>
        </p:nvSpPr>
        <p:spPr>
          <a:xfrm>
            <a:off x="7264361" y="95810"/>
            <a:ext cx="1740300" cy="165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32" name="Google Shape;732;p55"/>
          <p:cNvGraphicFramePr/>
          <p:nvPr/>
        </p:nvGraphicFramePr>
        <p:xfrm>
          <a:off x="7542349" y="386916"/>
          <a:ext cx="1362600" cy="1311120"/>
        </p:xfrm>
        <a:graphic>
          <a:graphicData uri="http://schemas.openxmlformats.org/drawingml/2006/table">
            <a:tbl>
              <a:tblPr>
                <a:noFill/>
                <a:tableStyleId>{AC6B9E3F-31A6-4A0A-880F-F86EC96CC1F8}</a:tableStyleId>
              </a:tblPr>
              <a:tblGrid>
                <a:gridCol w="452950"/>
                <a:gridCol w="455450"/>
                <a:gridCol w="454200"/>
              </a:tblGrid>
              <a:tr h="305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</a:tr>
              <a:tr h="46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TN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FP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6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FN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TP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sp>
        <p:nvSpPr>
          <p:cNvPr id="733" name="Google Shape;733;p55"/>
          <p:cNvSpPr txBox="1"/>
          <p:nvPr/>
        </p:nvSpPr>
        <p:spPr>
          <a:xfrm rot="-5400000">
            <a:off x="6867211" y="790685"/>
            <a:ext cx="1065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Actual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34" name="Google Shape;734;p55"/>
          <p:cNvSpPr txBox="1"/>
          <p:nvPr/>
        </p:nvSpPr>
        <p:spPr>
          <a:xfrm>
            <a:off x="7790986" y="129210"/>
            <a:ext cx="9708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Prediction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35" name="Google Shape;735;p55"/>
          <p:cNvSpPr txBox="1">
            <a:spLocks noGrp="1"/>
          </p:cNvSpPr>
          <p:nvPr>
            <p:ph type="body" idx="1"/>
          </p:nvPr>
        </p:nvSpPr>
        <p:spPr>
          <a:xfrm>
            <a:off x="83549" y="1725150"/>
            <a:ext cx="67503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Precision</a:t>
            </a:r>
            <a:r>
              <a:rPr lang="en"/>
              <a:t> and recall are two commonly used metrics that,</a:t>
            </a:r>
            <a:br>
              <a:rPr lang="en"/>
            </a:br>
            <a:r>
              <a:rPr lang="en"/>
              <a:t>measure performance even in the presence of class imbalance.</a:t>
            </a:r>
            <a:endParaRPr/>
          </a:p>
        </p:txBody>
      </p:sp>
      <p:grpSp>
        <p:nvGrpSpPr>
          <p:cNvPr id="736" name="Google Shape;736;p55"/>
          <p:cNvGrpSpPr/>
          <p:nvPr/>
        </p:nvGrpSpPr>
        <p:grpSpPr>
          <a:xfrm>
            <a:off x="257775" y="2443875"/>
            <a:ext cx="8413500" cy="1169700"/>
            <a:chOff x="257775" y="2443875"/>
            <a:chExt cx="8413500" cy="1169700"/>
          </a:xfrm>
        </p:grpSpPr>
        <p:sp>
          <p:nvSpPr>
            <p:cNvPr id="737" name="Google Shape;737;p55"/>
            <p:cNvSpPr/>
            <p:nvPr/>
          </p:nvSpPr>
          <p:spPr>
            <a:xfrm>
              <a:off x="1876621" y="2928347"/>
              <a:ext cx="325800" cy="22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38" name="Google Shape;738;p55" title="[0,0,0,&quot;https://www.codecogs.com/eqnedit.php?latex=%5Ctext%7Bprecision%7D%20%3D%20%5Cfrac%7BTP%7D%7BTP%20%2B%20FP%7D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7775" y="2675325"/>
              <a:ext cx="1955800" cy="44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9" name="Google Shape;739;p55"/>
            <p:cNvSpPr txBox="1"/>
            <p:nvPr/>
          </p:nvSpPr>
          <p:spPr>
            <a:xfrm>
              <a:off x="2872275" y="2443875"/>
              <a:ext cx="57990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Light"/>
                  <a:ea typeface="Roboto Light"/>
                  <a:cs typeface="Roboto Light"/>
                  <a:sym typeface="Roboto Light"/>
                </a:rPr>
                <a:t>Of all observations that were predicted to be 1, what proportion were actually 1?</a:t>
              </a:r>
              <a:endParaRPr sz="1600"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SzPts val="1600"/>
                <a:buFont typeface="Roboto Light"/>
                <a:buChar char="●"/>
              </a:pPr>
              <a:r>
                <a:rPr lang="en" sz="1600">
                  <a:latin typeface="Roboto Light"/>
                  <a:ea typeface="Roboto Light"/>
                  <a:cs typeface="Roboto Light"/>
                  <a:sym typeface="Roboto Light"/>
                </a:rPr>
                <a:t>How </a:t>
              </a:r>
              <a:r>
                <a:rPr lang="en" sz="1600" b="1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accurate</a:t>
              </a:r>
              <a:r>
                <a:rPr lang="en" sz="1600">
                  <a:solidFill>
                    <a:schemeClr val="accent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600">
                  <a:latin typeface="Roboto Light"/>
                  <a:ea typeface="Roboto Light"/>
                  <a:cs typeface="Roboto Light"/>
                  <a:sym typeface="Roboto Light"/>
                </a:rPr>
                <a:t>is our classifier </a:t>
              </a:r>
              <a:r>
                <a:rPr lang="en" sz="1600" b="1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when it is positive</a:t>
              </a:r>
              <a:r>
                <a:rPr lang="en" sz="1600">
                  <a:latin typeface="Roboto Light"/>
                  <a:ea typeface="Roboto Light"/>
                  <a:cs typeface="Roboto Light"/>
                  <a:sym typeface="Roboto Light"/>
                </a:rPr>
                <a:t>?</a:t>
              </a:r>
              <a:endParaRPr sz="1600"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SzPts val="1600"/>
                <a:buFont typeface="Roboto Light"/>
                <a:buChar char="●"/>
              </a:pPr>
              <a:r>
                <a:rPr lang="en" sz="1600">
                  <a:latin typeface="Roboto Light"/>
                  <a:ea typeface="Roboto Light"/>
                  <a:cs typeface="Roboto Light"/>
                  <a:sym typeface="Roboto Light"/>
                </a:rPr>
                <a:t>Penalizes false positives.</a:t>
              </a:r>
              <a:endParaRPr sz="16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740" name="Google Shape;740;p55"/>
          <p:cNvSpPr/>
          <p:nvPr/>
        </p:nvSpPr>
        <p:spPr>
          <a:xfrm>
            <a:off x="8467100" y="384927"/>
            <a:ext cx="426600" cy="131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5"/>
          <p:cNvSpPr txBox="1"/>
          <p:nvPr/>
        </p:nvSpPr>
        <p:spPr>
          <a:xfrm>
            <a:off x="2872275" y="536025"/>
            <a:ext cx="2621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What proportion of points did our classifier classify correctly?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2" name="Google Shape;742;p55"/>
          <p:cNvSpPr/>
          <p:nvPr/>
        </p:nvSpPr>
        <p:spPr>
          <a:xfrm>
            <a:off x="130800" y="635050"/>
            <a:ext cx="2367600" cy="7335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6"/>
          <p:cNvSpPr/>
          <p:nvPr/>
        </p:nvSpPr>
        <p:spPr>
          <a:xfrm>
            <a:off x="1876621" y="2928347"/>
            <a:ext cx="325800" cy="22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8" name="Google Shape;748;p56" title="[0,0,0,&quot;https://www.codecogs.com/eqnedit.php?latex=%5Ctext%7Bprecision%7D%20%3D%20%5Cfrac%7BTP%7D%7BTP%20%2B%20FP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75" y="2675325"/>
            <a:ext cx="19558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6"/>
          <p:cNvSpPr/>
          <p:nvPr/>
        </p:nvSpPr>
        <p:spPr>
          <a:xfrm>
            <a:off x="1648021" y="4201128"/>
            <a:ext cx="325800" cy="20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Accuracy, Precision, and Recall</a:t>
            </a:r>
            <a:endParaRPr/>
          </a:p>
        </p:txBody>
      </p:sp>
      <p:sp>
        <p:nvSpPr>
          <p:cNvPr id="751" name="Google Shape;751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752" name="Google Shape;752;p56" title="[0,0,0,&quot;https://www.codecogs.com/eqnedit.php?latex=%5Ctext%7Baccuracy%7D%20%3D%20%5Cfrac%7BTP%20%2B%20TN%7D%7Bn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75" y="737600"/>
            <a:ext cx="2031999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56" title="[0,0,0,&quot;https://www.codecogs.com/eqnedit.php?latex=%5Ctext%7Brecall%7D%20%3D%20%5Cfrac%7BTP%7D%7BTP%20%2B%20FN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875" y="3937750"/>
            <a:ext cx="16764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56"/>
          <p:cNvSpPr/>
          <p:nvPr/>
        </p:nvSpPr>
        <p:spPr>
          <a:xfrm>
            <a:off x="7264361" y="95810"/>
            <a:ext cx="1740300" cy="165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55" name="Google Shape;755;p56"/>
          <p:cNvGraphicFramePr/>
          <p:nvPr/>
        </p:nvGraphicFramePr>
        <p:xfrm>
          <a:off x="7542349" y="386916"/>
          <a:ext cx="1362600" cy="1311120"/>
        </p:xfrm>
        <a:graphic>
          <a:graphicData uri="http://schemas.openxmlformats.org/drawingml/2006/table">
            <a:tbl>
              <a:tblPr>
                <a:noFill/>
                <a:tableStyleId>{AC6B9E3F-31A6-4A0A-880F-F86EC96CC1F8}</a:tableStyleId>
              </a:tblPr>
              <a:tblGrid>
                <a:gridCol w="452950"/>
                <a:gridCol w="455450"/>
                <a:gridCol w="454200"/>
              </a:tblGrid>
              <a:tr h="305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</a:tr>
              <a:tr h="46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TN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FP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6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FN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TP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sp>
        <p:nvSpPr>
          <p:cNvPr id="756" name="Google Shape;756;p56"/>
          <p:cNvSpPr txBox="1"/>
          <p:nvPr/>
        </p:nvSpPr>
        <p:spPr>
          <a:xfrm rot="-5400000">
            <a:off x="6867211" y="790685"/>
            <a:ext cx="1065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Actual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7" name="Google Shape;757;p56"/>
          <p:cNvSpPr txBox="1"/>
          <p:nvPr/>
        </p:nvSpPr>
        <p:spPr>
          <a:xfrm>
            <a:off x="7790986" y="129210"/>
            <a:ext cx="9708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Prediction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8" name="Google Shape;758;p56"/>
          <p:cNvSpPr txBox="1">
            <a:spLocks noGrp="1"/>
          </p:cNvSpPr>
          <p:nvPr>
            <p:ph type="body" idx="1"/>
          </p:nvPr>
        </p:nvSpPr>
        <p:spPr>
          <a:xfrm>
            <a:off x="83549" y="1725150"/>
            <a:ext cx="67503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Precision and </a:t>
            </a: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recall</a:t>
            </a:r>
            <a:r>
              <a:rPr lang="en"/>
              <a:t> are two commonly used metrics that,</a:t>
            </a:r>
            <a:br>
              <a:rPr lang="en"/>
            </a:br>
            <a:r>
              <a:rPr lang="en"/>
              <a:t>measure performance even in the presence of class imbalance.</a:t>
            </a:r>
            <a:endParaRPr/>
          </a:p>
        </p:txBody>
      </p:sp>
      <p:sp>
        <p:nvSpPr>
          <p:cNvPr id="759" name="Google Shape;759;p56"/>
          <p:cNvSpPr txBox="1"/>
          <p:nvPr/>
        </p:nvSpPr>
        <p:spPr>
          <a:xfrm>
            <a:off x="2872275" y="536025"/>
            <a:ext cx="2621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What proportion of points did our classifier classify correctly?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0" name="Google Shape;760;p56"/>
          <p:cNvSpPr txBox="1"/>
          <p:nvPr/>
        </p:nvSpPr>
        <p:spPr>
          <a:xfrm>
            <a:off x="2872275" y="2443875"/>
            <a:ext cx="5799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Of all observations that were predicted to be 1, what proportion were actually 1?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How accurate is our classifier when it is positive?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Penalizes false positives.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1" name="Google Shape;761;p56"/>
          <p:cNvSpPr txBox="1"/>
          <p:nvPr/>
        </p:nvSpPr>
        <p:spPr>
          <a:xfrm>
            <a:off x="2872275" y="3689775"/>
            <a:ext cx="5799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Of all observations that were actually 1, what proportion did we predict to be 1? (Also known as sensitivity.)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How </a:t>
            </a:r>
            <a:r>
              <a:rPr lang="en" sz="1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sensitive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is our classifier to </a:t>
            </a:r>
            <a:r>
              <a:rPr lang="en" sz="1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positives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?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Penalizes false negatives.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2" name="Google Shape;762;p56"/>
          <p:cNvSpPr/>
          <p:nvPr/>
        </p:nvSpPr>
        <p:spPr>
          <a:xfrm>
            <a:off x="130800" y="635050"/>
            <a:ext cx="2367600" cy="7335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6"/>
          <p:cNvSpPr/>
          <p:nvPr/>
        </p:nvSpPr>
        <p:spPr>
          <a:xfrm rot="-5400000">
            <a:off x="7989925" y="778100"/>
            <a:ext cx="450000" cy="13635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6"/>
          <p:cNvSpPr/>
          <p:nvPr/>
        </p:nvSpPr>
        <p:spPr>
          <a:xfrm>
            <a:off x="130800" y="2530825"/>
            <a:ext cx="2367600" cy="7335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8"/>
          <p:cNvSpPr/>
          <p:nvPr/>
        </p:nvSpPr>
        <p:spPr>
          <a:xfrm>
            <a:off x="7765400" y="66705"/>
            <a:ext cx="1338600" cy="112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74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Spam</a:t>
            </a:r>
            <a:endParaRPr/>
          </a:p>
        </p:txBody>
      </p:sp>
      <p:sp>
        <p:nvSpPr>
          <p:cNvPr id="786" name="Google Shape;786;p5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trying to build a classifier to filter spam emails.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/>
              <a:t>Each email is </a:t>
            </a: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/>
              <a:t> (1) or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/>
              <a:t> (0).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say we have 100 emails, of which only </a:t>
            </a: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/>
              <a:t> are truly </a:t>
            </a: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/>
              <a:t>, and the remaining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95</a:t>
            </a:r>
            <a:r>
              <a:rPr lang="en"/>
              <a:t> are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/>
              <a:t>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7" name="Google Shape;78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88" name="Google Shape;788;p58"/>
          <p:cNvSpPr txBox="1"/>
          <p:nvPr/>
        </p:nvSpPr>
        <p:spPr>
          <a:xfrm>
            <a:off x="107050" y="1822021"/>
            <a:ext cx="33681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Your friend: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Classify every email as </a:t>
            </a: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(0). 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89" name="Google Shape;789;p58"/>
          <p:cNvGrpSpPr/>
          <p:nvPr/>
        </p:nvGrpSpPr>
        <p:grpSpPr>
          <a:xfrm>
            <a:off x="899050" y="3388125"/>
            <a:ext cx="2872053" cy="1156175"/>
            <a:chOff x="899050" y="3388125"/>
            <a:chExt cx="2872053" cy="1156175"/>
          </a:xfrm>
        </p:grpSpPr>
        <p:pic>
          <p:nvPicPr>
            <p:cNvPr id="790" name="Google Shape;790;p58" title="[0,0,0,&quot;https://www.codecogs.com/eqnedit.php?latex=%5Ctext%7Brecall%7D_1%20%3D%20%5Cfrac%7B0%7D%7B0%20%2B%205%7D%20%3D%200%20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58986" y="4047400"/>
              <a:ext cx="1916613" cy="49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Google Shape;791;p58" title="[0,0,0,&quot;https://www.codecogs.com/eqnedit.php?latex=%5Ctext%7Bprecision%7D_1%20%3D%20%5Cfrac%7B0%7D%7B0%20%2B%200%7D%20%3D%20%5Ctext%7Bundefined%7D%20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9050" y="3388125"/>
              <a:ext cx="2872053" cy="454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2" name="Google Shape;792;p58" title="[0,0,0,&quot;https://www.codecogs.com/eqnedit.php?latex=%5Ctext%7Brecall%7D%20%3D%20%5Cfrac%7BTP%7D%7BTP%20%2B%20FN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5430" y="857800"/>
            <a:ext cx="1081998" cy="2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58" title="[0,0,0,&quot;https://www.codecogs.com/eqnedit.php?latex=%5Ctext%7Bprecision%7D%20%3D%20%5Cfrac%7BTP%7D%7BTP%20%2B%20FP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0535" y="482263"/>
            <a:ext cx="1262251" cy="2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58" title="[0,0,0,&quot;https://www.codecogs.com/eqnedit.php?latex=%5Ctext%7Baccuracy%7D%20%3D%20%5Cfrac%7BTP%20%2B%20TN%7D%7Bn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7350" y="117479"/>
            <a:ext cx="1262249" cy="2761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5" name="Google Shape;795;p58"/>
          <p:cNvGraphicFramePr/>
          <p:nvPr/>
        </p:nvGraphicFramePr>
        <p:xfrm>
          <a:off x="3631675" y="1822016"/>
          <a:ext cx="1776225" cy="1188645"/>
        </p:xfrm>
        <a:graphic>
          <a:graphicData uri="http://schemas.openxmlformats.org/drawingml/2006/table">
            <a:tbl>
              <a:tblPr>
                <a:noFill/>
                <a:tableStyleId>{AC6B9E3F-31A6-4A0A-880F-F86EC96CC1F8}</a:tableStyleId>
              </a:tblPr>
              <a:tblGrid>
                <a:gridCol w="382850"/>
                <a:gridCol w="753950"/>
                <a:gridCol w="639425"/>
              </a:tblGrid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</a:tr>
              <a:tr h="37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TN: 95</a:t>
                      </a:r>
                      <a:endParaRPr dirty="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FP: 0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</a:tr>
              <a:tr h="37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FN: 5</a:t>
                      </a:r>
                      <a:endParaRPr dirty="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TP: 0</a:t>
                      </a:r>
                      <a:endParaRPr dirty="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796" name="Google Shape;796;p58" title="[0,0,0,&quot;https://www.codecogs.com/eqnedit.php?latex=%5Ctext%7Baccuracy%7D_1%20%3D%20%5Cfrac%7B95%7D%7B100%7D%20%3D%200.95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8521" y="2686798"/>
            <a:ext cx="2348626" cy="4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9"/>
          <p:cNvSpPr/>
          <p:nvPr/>
        </p:nvSpPr>
        <p:spPr>
          <a:xfrm>
            <a:off x="7765400" y="66705"/>
            <a:ext cx="1338600" cy="112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74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Spam</a:t>
            </a:r>
            <a:endParaRPr/>
          </a:p>
        </p:txBody>
      </p:sp>
      <p:sp>
        <p:nvSpPr>
          <p:cNvPr id="803" name="Google Shape;803;p59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we’re trying to build a classifier to filter spam emails.</a:t>
            </a:r>
            <a:endParaRPr dirty="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dirty="0"/>
              <a:t>Each email is </a:t>
            </a:r>
            <a:r>
              <a:rPr lang="en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 dirty="0"/>
              <a:t> (1) or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 dirty="0"/>
              <a:t> (0).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Let’s say we have 100 emails, of which only </a:t>
            </a:r>
            <a:r>
              <a:rPr lang="en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dirty="0"/>
              <a:t> are truly </a:t>
            </a:r>
            <a:r>
              <a:rPr lang="en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 dirty="0"/>
              <a:t>, and the remaining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95</a:t>
            </a:r>
            <a:r>
              <a:rPr lang="en" dirty="0"/>
              <a:t> are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 dirty="0"/>
              <a:t>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04" name="Google Shape;804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805" name="Google Shape;805;p59"/>
          <p:cNvSpPr txBox="1"/>
          <p:nvPr/>
        </p:nvSpPr>
        <p:spPr>
          <a:xfrm>
            <a:off x="107050" y="1822021"/>
            <a:ext cx="33681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Your friend: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Classify every email as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(0). 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06" name="Google Shape;806;p59" title="[0,0,0,&quot;https://www.codecogs.com/eqnedit.php?latex=%5Ctext%7Baccuracy%7D_1%20%3D%20%5Cfrac%7B95%7D%7B100%7D%20%3D%200.95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21" y="2686798"/>
            <a:ext cx="2348626" cy="4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59" title="[0,0,0,&quot;https://www.codecogs.com/eqnedit.php?latex=%5Ctext%7Brecall%7D_1%20%3D%20%5Cfrac%7B0%7D%7B0%20%2B%205%7D%20%3D%200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986" y="4047400"/>
            <a:ext cx="1916613" cy="4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59" title="[0,0,0,&quot;https://www.codecogs.com/eqnedit.php?latex=%5Ctext%7Bprecision%7D_1%20%3D%20%5Cfrac%7B0%7D%7B0%20%2B%200%7D%20%3D%20%5Ctext%7Bundefined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050" y="3388125"/>
            <a:ext cx="2872053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59"/>
          <p:cNvSpPr txBox="1"/>
          <p:nvPr/>
        </p:nvSpPr>
        <p:spPr>
          <a:xfrm>
            <a:off x="4184175" y="1806351"/>
            <a:ext cx="38205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Your other friend (“Friend 2”):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Classify every email as </a:t>
            </a:r>
            <a:r>
              <a:rPr lang="en" sz="1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(1).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810" name="Google Shape;810;p59" title="[0,0,0,&quot;https://www.codecogs.com/eqnedit.php?latex=%5Ctext%7Baccuracy%7D_2%20%3D%20%5Cfrac%7B5%7D%7B100%7D%20%3D%200.05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0075" y="2686798"/>
            <a:ext cx="2358050" cy="4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59" title="[0,0,0,&quot;https://www.codecogs.com/eqnedit.php?latex=%5Ctext%7Brecall%7D%20%3D%20%5Cfrac%7BTP%7D%7BTP%20%2B%20FN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05430" y="857800"/>
            <a:ext cx="1081998" cy="2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59" title="[0,0,0,&quot;https://www.codecogs.com/eqnedit.php?latex=%5Ctext%7Bprecision%7D%20%3D%20%5Cfrac%7BTP%7D%7BTP%20%2B%20FP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0535" y="482263"/>
            <a:ext cx="1262251" cy="2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59" title="[0,0,0,&quot;https://www.codecogs.com/eqnedit.php?latex=%5Ctext%7Baccuracy%7D%20%3D%20%5Cfrac%7BTP%20%2B%20TN%7D%7Bn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17350" y="117479"/>
            <a:ext cx="1262249" cy="2761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4" name="Google Shape;814;p59"/>
          <p:cNvCxnSpPr/>
          <p:nvPr/>
        </p:nvCxnSpPr>
        <p:spPr>
          <a:xfrm>
            <a:off x="4053250" y="1961250"/>
            <a:ext cx="0" cy="28524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59"/>
          <p:cNvSpPr txBox="1"/>
          <p:nvPr/>
        </p:nvSpPr>
        <p:spPr>
          <a:xfrm>
            <a:off x="0" y="3736825"/>
            <a:ext cx="87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Never positive!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816" name="Google Shape;816;p59"/>
          <p:cNvGrpSpPr/>
          <p:nvPr/>
        </p:nvGrpSpPr>
        <p:grpSpPr>
          <a:xfrm>
            <a:off x="4711300" y="3322538"/>
            <a:ext cx="4087900" cy="1285938"/>
            <a:chOff x="4711300" y="3322538"/>
            <a:chExt cx="4087900" cy="1285938"/>
          </a:xfrm>
        </p:grpSpPr>
        <p:pic>
          <p:nvPicPr>
            <p:cNvPr id="817" name="Google Shape;817;p59" title="[0,0,0,&quot;https://www.codecogs.com/eqnedit.php?latex=%5Ctext%7Bprecision%7D_2%20%3D%20%5Cfrac%7B5%7D%7B5%20%2B%2095%7D%20%3D%200.05%20#0&quot;]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711300" y="3382950"/>
              <a:ext cx="2456226" cy="454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8" name="Google Shape;818;p59" title="[0,0,0,&quot;https://www.codecogs.com/eqnedit.php?latex=%5Ctext%7Brecall%7D_2%20%3D%20%5Cfrac%7B5%7D%7B5%20%2B%200%7D%20%3D%201.0%20#0&quot;]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978885" y="4047400"/>
              <a:ext cx="2046526" cy="483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9" name="Google Shape;819;p59"/>
            <p:cNvSpPr txBox="1"/>
            <p:nvPr/>
          </p:nvSpPr>
          <p:spPr>
            <a:xfrm>
              <a:off x="7536800" y="3322538"/>
              <a:ext cx="1262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Many false positives!</a:t>
              </a:r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0" name="Google Shape;820;p59"/>
            <p:cNvSpPr txBox="1"/>
            <p:nvPr/>
          </p:nvSpPr>
          <p:spPr>
            <a:xfrm>
              <a:off x="7536800" y="3992875"/>
              <a:ext cx="1262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No false negatives!</a:t>
              </a:r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1" name="Google Shape;821;p59"/>
            <p:cNvSpPr/>
            <p:nvPr/>
          </p:nvSpPr>
          <p:spPr>
            <a:xfrm>
              <a:off x="7419500" y="3348500"/>
              <a:ext cx="117300" cy="5637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9"/>
            <p:cNvSpPr/>
            <p:nvPr/>
          </p:nvSpPr>
          <p:spPr>
            <a:xfrm>
              <a:off x="7419500" y="4007538"/>
              <a:ext cx="117300" cy="5637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59"/>
          <p:cNvSpPr/>
          <p:nvPr/>
        </p:nvSpPr>
        <p:spPr>
          <a:xfrm flipH="1">
            <a:off x="753300" y="3443850"/>
            <a:ext cx="117300" cy="1127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9"/>
          <p:cNvSpPr/>
          <p:nvPr/>
        </p:nvSpPr>
        <p:spPr>
          <a:xfrm>
            <a:off x="838525" y="2636425"/>
            <a:ext cx="2932500" cy="19479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25" name="Google Shape;825;p59"/>
          <p:cNvGraphicFramePr/>
          <p:nvPr/>
        </p:nvGraphicFramePr>
        <p:xfrm>
          <a:off x="7303375" y="1822016"/>
          <a:ext cx="1776225" cy="1188645"/>
        </p:xfrm>
        <a:graphic>
          <a:graphicData uri="http://schemas.openxmlformats.org/drawingml/2006/table">
            <a:tbl>
              <a:tblPr>
                <a:noFill/>
                <a:tableStyleId>{AC6B9E3F-31A6-4A0A-880F-F86EC96CC1F8}</a:tableStyleId>
              </a:tblPr>
              <a:tblGrid>
                <a:gridCol w="382850"/>
                <a:gridCol w="691325"/>
                <a:gridCol w="702050"/>
              </a:tblGrid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</a:tr>
              <a:tr h="37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TN: 0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FP: 95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</a:tr>
              <a:tr h="37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FN: 0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TP: 5</a:t>
                      </a:r>
                      <a:endParaRPr dirty="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with sklearn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2937350" y="505925"/>
            <a:ext cx="5906400" cy="89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sklearn.</a:t>
            </a:r>
            <a:r>
              <a:rPr lang="en" dirty="0">
                <a:solidFill>
                  <a:srgbClr val="0070C0"/>
                </a:solidFill>
                <a:latin typeface="Roboto Mono"/>
                <a:ea typeface="Roboto Mono"/>
                <a:cs typeface="Roboto Mono"/>
                <a:sym typeface="Roboto Mono"/>
              </a:rPr>
              <a:t>linear_model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LogisticRegression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lang="en" dirty="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LogisticRegression(fit_intercept</a:t>
            </a:r>
            <a:r>
              <a:rPr lang="en" dirty="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model.</a:t>
            </a:r>
            <a:r>
              <a:rPr lang="en" dirty="0">
                <a:solidFill>
                  <a:srgbClr val="0B5394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(X, Y)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2937357" y="1559263"/>
            <a:ext cx="1634700" cy="444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Task/Model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1" name="Google Shape;221;p30" title="[0,0,0,&quot;https://www.codecogs.com/eqnedit.php?latex=%5Chat%7BP%7D_%7B%5Ctheta%7D(Y%20%3D%201%7Cx)%20%3D%20%5Csigma(x%5ET%5Ctheta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250" y="1985088"/>
            <a:ext cx="2409151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 title="[0,0,0,&quot;https://www.codecogs.com/eqnedit.php?latex=R(%5Ctheta)%20%3D%20-%20%5Cfrac%7B1%7D%7Bn%7D%20%5Csum_%7Bi%3D1%7D%5En%20%5Cleft(%20y_i%20%5Clog%20(%5Csigma(X_i%5ET%20%5Ctheta)%20%2B%20(1%20-%20y_i)%20%5Clog%20(1%20-%20%5Csigma(X_i%5ET%20%5Ctheta))%20%5Cright)#0&quot;]"/>
          <p:cNvPicPr preferRelativeResize="0"/>
          <p:nvPr/>
        </p:nvPicPr>
        <p:blipFill rotWithShape="1">
          <a:blip r:embed="rId4">
            <a:alphaModFix/>
          </a:blip>
          <a:srcRect l="13028" b="10"/>
          <a:stretch/>
        </p:blipFill>
        <p:spPr>
          <a:xfrm>
            <a:off x="3561800" y="3688850"/>
            <a:ext cx="3545423" cy="4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/>
        </p:nvSpPr>
        <p:spPr>
          <a:xfrm>
            <a:off x="3169775" y="3332225"/>
            <a:ext cx="294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Average Cross-Entropy Loss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3169775" y="4133325"/>
            <a:ext cx="157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+ regularization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534350" y="237975"/>
            <a:ext cx="7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2937352" y="2571750"/>
            <a:ext cx="1704300" cy="71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Fit to objective function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7503750" y="-3300"/>
            <a:ext cx="151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(</a:t>
            </a: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documentation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4833725" y="1559275"/>
            <a:ext cx="327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Binary Classification (                     )</a:t>
            </a:r>
            <a:endParaRPr dirty="0"/>
          </a:p>
        </p:txBody>
      </p:sp>
      <p:pic>
        <p:nvPicPr>
          <p:cNvPr id="229" name="Google Shape;229;p30" title="[0,0,0,&quot;https://www.codecogs.com/eqnedit.php?latex=%20y%20%5Cin%20%5C%7B%200%2C%201%20%5C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1308" y="1663908"/>
            <a:ext cx="1003601" cy="2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/>
          <p:nvPr/>
        </p:nvSpPr>
        <p:spPr>
          <a:xfrm>
            <a:off x="5907475" y="4272925"/>
            <a:ext cx="2773800" cy="78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For logistic regression, sklearn applies regularization by default.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We’ll see why soon.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Performance Metric?</a:t>
            </a:r>
            <a:endParaRPr/>
          </a:p>
        </p:txBody>
      </p:sp>
      <p:sp>
        <p:nvSpPr>
          <p:cNvPr id="846" name="Google Shape;846;p61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800800" cy="3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many settings, there might be a much higher cost to missing positive cases.</a:t>
            </a:r>
            <a:br>
              <a:rPr lang="en" dirty="0"/>
            </a:br>
            <a:r>
              <a:rPr lang="en" dirty="0"/>
              <a:t>For our tumor classifier: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really don’t want to miss any malignant tumors (avoid false negatives).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might be fine with classifying benign tumors as malignant (OK to have false positives),</a:t>
            </a:r>
            <a:br>
              <a:rPr lang="en" dirty="0"/>
            </a:br>
            <a:r>
              <a:rPr lang="en" dirty="0"/>
              <a:t>since pathologists could do further studies to verify all malignant tumors.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This context would prioritize </a:t>
            </a:r>
            <a:r>
              <a:rPr lang="en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recall</a:t>
            </a:r>
            <a:r>
              <a:rPr lang="en" dirty="0"/>
              <a:t>.</a:t>
            </a:r>
            <a:endParaRPr dirty="0"/>
          </a:p>
        </p:txBody>
      </p:sp>
      <p:sp>
        <p:nvSpPr>
          <p:cNvPr id="847" name="Google Shape;84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48" name="Google Shape;848;p61"/>
          <p:cNvSpPr/>
          <p:nvPr/>
        </p:nvSpPr>
        <p:spPr>
          <a:xfrm>
            <a:off x="7765400" y="66705"/>
            <a:ext cx="1338600" cy="112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9" name="Google Shape;849;p61" title="[0,0,0,&quot;https://www.codecogs.com/eqnedit.php?latex=%5Ctext%7Brecall%7D%20%3D%20%5Cfrac%7BTP%7D%7BTP%20%2B%20FN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430" y="857800"/>
            <a:ext cx="1081998" cy="2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61" title="[0,0,0,&quot;https://www.codecogs.com/eqnedit.php?latex=%5Ctext%7Bprecision%7D%20%3D%20%5Cfrac%7BTP%7D%7BTP%20%2B%20FP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535" y="482263"/>
            <a:ext cx="1262251" cy="2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61" title="[0,0,0,&quot;https://www.codecogs.com/eqnedit.php?latex=%5Ctext%7Baccuracy%7D%20%3D%20%5Cfrac%7BTP%20%2B%20TN%7D%7Bn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350" y="117479"/>
            <a:ext cx="1262249" cy="276117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61"/>
          <p:cNvSpPr/>
          <p:nvPr/>
        </p:nvSpPr>
        <p:spPr>
          <a:xfrm>
            <a:off x="5080700" y="4264850"/>
            <a:ext cx="3321300" cy="714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engineer classifiers to meet the performance goals of our problem?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870" name="Google Shape;870;p63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2753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Logistic Regression Model, continued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sklearn demo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Maximum Likelihood Estimation: high-level (live), detailed (recorded)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Linear separability and Regularization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Performance Metrics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Accuracy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Imbalanced Data, Precision, Recall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Adjusting the Classification Threshold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A case study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ROC curves, and AUC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[Extra] Detailed MLE, Gradient Descent,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PR curves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1" name="Google Shape;871;p63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Adjusting the Classification Threshold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Engineering, Part 1: Deciding a Model</a:t>
            </a:r>
            <a:endParaRPr/>
          </a:p>
        </p:txBody>
      </p:sp>
      <p:sp>
        <p:nvSpPr>
          <p:cNvPr id="878" name="Google Shape;878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879" name="Google Shape;879;p64"/>
          <p:cNvSpPr/>
          <p:nvPr/>
        </p:nvSpPr>
        <p:spPr>
          <a:xfrm>
            <a:off x="5082750" y="3288875"/>
            <a:ext cx="1409076" cy="819288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80" name="Google Shape;880;p64"/>
          <p:cNvCxnSpPr>
            <a:stCxn id="879" idx="0"/>
          </p:cNvCxnSpPr>
          <p:nvPr/>
        </p:nvCxnSpPr>
        <p:spPr>
          <a:xfrm>
            <a:off x="6490652" y="3698519"/>
            <a:ext cx="461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81" name="Google Shape;881;p64" title="[0,0,0,&quot;https://latex-staging.easygenerator.com/eqneditor/editor.php?latex=%5Chat%7By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164" y="3503975"/>
            <a:ext cx="16000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64"/>
          <p:cNvSpPr txBox="1"/>
          <p:nvPr/>
        </p:nvSpPr>
        <p:spPr>
          <a:xfrm>
            <a:off x="6599088" y="3840575"/>
            <a:ext cx="105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prediction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3" name="Google Shape;883;p64"/>
          <p:cNvSpPr txBox="1"/>
          <p:nvPr/>
        </p:nvSpPr>
        <p:spPr>
          <a:xfrm>
            <a:off x="5011568" y="3452693"/>
            <a:ext cx="148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classify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84" name="Google Shape;884;p64"/>
          <p:cNvCxnSpPr>
            <a:stCxn id="885" idx="2"/>
            <a:endCxn id="883" idx="1"/>
          </p:cNvCxnSpPr>
          <p:nvPr/>
        </p:nvCxnSpPr>
        <p:spPr>
          <a:xfrm rot="5400000">
            <a:off x="5569050" y="935600"/>
            <a:ext cx="2159700" cy="3274800"/>
          </a:xfrm>
          <a:prstGeom prst="bentConnector4">
            <a:avLst>
              <a:gd name="adj1" fmla="val 45366"/>
              <a:gd name="adj2" fmla="val 10726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6" name="Google Shape;886;p64"/>
          <p:cNvSpPr txBox="1"/>
          <p:nvPr/>
        </p:nvSpPr>
        <p:spPr>
          <a:xfrm>
            <a:off x="7758313" y="3830600"/>
            <a:ext cx="132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categorical </a:t>
            </a:r>
            <a:r>
              <a:rPr lang="en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response 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7" name="Google Shape;887;p64"/>
          <p:cNvSpPr txBox="1"/>
          <p:nvPr/>
        </p:nvSpPr>
        <p:spPr>
          <a:xfrm>
            <a:off x="7215650" y="3122600"/>
            <a:ext cx="498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≈</a:t>
            </a:r>
            <a:endParaRPr sz="60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88" name="Google Shape;888;p64" title="[0,0,0,&quot;https://www.codecogs.com/eqnedit.php?latex=%20y%20%5Cin%20%5C%7B%200%2C%201%20%5C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6067" y="3511600"/>
            <a:ext cx="125348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64"/>
          <p:cNvSpPr/>
          <p:nvPr/>
        </p:nvSpPr>
        <p:spPr>
          <a:xfrm>
            <a:off x="6959036" y="3476675"/>
            <a:ext cx="365700" cy="4311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64"/>
          <p:cNvSpPr/>
          <p:nvPr/>
        </p:nvSpPr>
        <p:spPr>
          <a:xfrm>
            <a:off x="7744975" y="3476675"/>
            <a:ext cx="1320600" cy="4311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64"/>
          <p:cNvSpPr txBox="1"/>
          <p:nvPr/>
        </p:nvSpPr>
        <p:spPr>
          <a:xfrm>
            <a:off x="4495675" y="467450"/>
            <a:ext cx="286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Par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ameter                                  : 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2" name="Google Shape;892;p64"/>
          <p:cNvSpPr/>
          <p:nvPr/>
        </p:nvSpPr>
        <p:spPr>
          <a:xfrm>
            <a:off x="4618775" y="893250"/>
            <a:ext cx="2608500" cy="5862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3" name="Google Shape;893;p64"/>
          <p:cNvCxnSpPr/>
          <p:nvPr/>
        </p:nvCxnSpPr>
        <p:spPr>
          <a:xfrm>
            <a:off x="4150475" y="1186324"/>
            <a:ext cx="456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4" name="Google Shape;894;p64"/>
          <p:cNvCxnSpPr>
            <a:stCxn id="892" idx="3"/>
          </p:cNvCxnSpPr>
          <p:nvPr/>
        </p:nvCxnSpPr>
        <p:spPr>
          <a:xfrm>
            <a:off x="7227275" y="1186350"/>
            <a:ext cx="456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95" name="Google Shape;895;p64" title="[0,0,0,&quot;https://www.codecogs.com/eqnedit.php?latex=%5Chat%7BP%7D_%7B%5Ctheta%7D(Y%20%3D%201%7Cx)%20%3D%20%5Csigma(x%5ET%5Ctheta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450" y="1030775"/>
            <a:ext cx="2409151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64" title="[0,0,0,&quot;https://latex-staging.easygenerator.com/eqneditor/editor.php?latex=x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1525" y="1087753"/>
            <a:ext cx="202800" cy="1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64"/>
          <p:cNvSpPr txBox="1"/>
          <p:nvPr/>
        </p:nvSpPr>
        <p:spPr>
          <a:xfrm>
            <a:off x="7626000" y="877550"/>
            <a:ext cx="132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Probability of response = 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7" name="Google Shape;897;p64"/>
          <p:cNvSpPr txBox="1"/>
          <p:nvPr/>
        </p:nvSpPr>
        <p:spPr>
          <a:xfrm>
            <a:off x="3358175" y="1327693"/>
            <a:ext cx="112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observation vector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98" name="Google Shape;898;p64" title="[0,0,0,&quot;https://latex-staging.easygenerator.com/eqneditor/editor.php?latex=%5Ctheta%20%3D%20(%5Ctheta_0%2C%20%5Ctheta_1%2C%20%5Cdots%2C%20%5Ctheta_p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5079" y="607848"/>
            <a:ext cx="1556404" cy="2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64"/>
          <p:cNvSpPr txBox="1"/>
          <p:nvPr/>
        </p:nvSpPr>
        <p:spPr>
          <a:xfrm>
            <a:off x="99525" y="496250"/>
            <a:ext cx="3033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What are the features x that generate great probabilities for prediction?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5"/>
          <p:cNvSpPr/>
          <p:nvPr/>
        </p:nvSpPr>
        <p:spPr>
          <a:xfrm>
            <a:off x="3694450" y="3176700"/>
            <a:ext cx="202800" cy="311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5" name="Google Shape;905;p65" title="[0,0,0,&quot;https://www.codecogs.com/eqnedit.php?latex=%20%5Chat%7By%7D%20%3D%20%5Ctext%7Bclassify%7D(x)%20%3D%20%5Cbegin%7Bcases%7D1%20%26%20%5Chat%7BP%7D_%5Ctheta(Y%20%3D%201%20%7C%20x)%20%5Cgeq%20T%20%5C%5C%200%20%26%20%5Ctext%7Botherwise%7D%5Cend%7Bcases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25" y="3182800"/>
            <a:ext cx="3683148" cy="64779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Engineering, Part 2: Deciding a Classification Threshold</a:t>
            </a:r>
            <a:endParaRPr/>
          </a:p>
        </p:txBody>
      </p:sp>
      <p:sp>
        <p:nvSpPr>
          <p:cNvPr id="907" name="Google Shape;907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908" name="Google Shape;908;p65"/>
          <p:cNvSpPr/>
          <p:nvPr/>
        </p:nvSpPr>
        <p:spPr>
          <a:xfrm>
            <a:off x="5082750" y="3288875"/>
            <a:ext cx="1409076" cy="819288"/>
          </a:xfrm>
          <a:prstGeom prst="cloud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09" name="Google Shape;909;p65"/>
          <p:cNvCxnSpPr>
            <a:stCxn id="908" idx="0"/>
          </p:cNvCxnSpPr>
          <p:nvPr/>
        </p:nvCxnSpPr>
        <p:spPr>
          <a:xfrm>
            <a:off x="6490652" y="3698519"/>
            <a:ext cx="461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10" name="Google Shape;910;p65"/>
          <p:cNvGrpSpPr/>
          <p:nvPr/>
        </p:nvGrpSpPr>
        <p:grpSpPr>
          <a:xfrm>
            <a:off x="6597000" y="3503975"/>
            <a:ext cx="1051800" cy="736800"/>
            <a:chOff x="4733338" y="3357975"/>
            <a:chExt cx="1051800" cy="736800"/>
          </a:xfrm>
        </p:grpSpPr>
        <p:pic>
          <p:nvPicPr>
            <p:cNvPr id="911" name="Google Shape;911;p65" title="[0,0,0,&quot;https://latex-staging.easygenerator.com/eqneditor/editor.php?latex=%5Chat%7By%7D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8413" y="3357975"/>
              <a:ext cx="160002" cy="311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2" name="Google Shape;912;p65"/>
            <p:cNvSpPr txBox="1"/>
            <p:nvPr/>
          </p:nvSpPr>
          <p:spPr>
            <a:xfrm>
              <a:off x="4733338" y="3694575"/>
              <a:ext cx="105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Light"/>
                  <a:ea typeface="Roboto Light"/>
                  <a:cs typeface="Roboto Light"/>
                  <a:sym typeface="Roboto Light"/>
                </a:rPr>
                <a:t>prediction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13" name="Google Shape;913;p65"/>
          <p:cNvSpPr txBox="1"/>
          <p:nvPr/>
        </p:nvSpPr>
        <p:spPr>
          <a:xfrm>
            <a:off x="5011568" y="3452693"/>
            <a:ext cx="148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classify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14" name="Google Shape;914;p65"/>
          <p:cNvCxnSpPr>
            <a:stCxn id="915" idx="2"/>
            <a:endCxn id="913" idx="1"/>
          </p:cNvCxnSpPr>
          <p:nvPr/>
        </p:nvCxnSpPr>
        <p:spPr>
          <a:xfrm rot="5400000">
            <a:off x="5569050" y="935600"/>
            <a:ext cx="2159700" cy="3274800"/>
          </a:xfrm>
          <a:prstGeom prst="bentConnector4">
            <a:avLst>
              <a:gd name="adj1" fmla="val 45366"/>
              <a:gd name="adj2" fmla="val 107269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6" name="Google Shape;916;p65"/>
          <p:cNvSpPr txBox="1"/>
          <p:nvPr/>
        </p:nvSpPr>
        <p:spPr>
          <a:xfrm>
            <a:off x="7758313" y="3830600"/>
            <a:ext cx="132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categorical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response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7" name="Google Shape;917;p65"/>
          <p:cNvSpPr txBox="1"/>
          <p:nvPr/>
        </p:nvSpPr>
        <p:spPr>
          <a:xfrm>
            <a:off x="7215650" y="3122600"/>
            <a:ext cx="498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 Light"/>
                <a:ea typeface="Roboto Light"/>
                <a:cs typeface="Roboto Light"/>
                <a:sym typeface="Roboto Light"/>
              </a:rPr>
              <a:t>≈</a:t>
            </a:r>
            <a:endParaRPr sz="6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18" name="Google Shape;918;p65" title="[0,0,0,&quot;https://www.codecogs.com/eqnedit.php?latex=%20y%20%5Cin%20%5C%7B%200%2C%201%20%5C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6067" y="3511600"/>
            <a:ext cx="125348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65"/>
          <p:cNvSpPr txBox="1"/>
          <p:nvPr/>
        </p:nvSpPr>
        <p:spPr>
          <a:xfrm>
            <a:off x="4495675" y="467450"/>
            <a:ext cx="286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Parameter                                  : 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65"/>
          <p:cNvSpPr/>
          <p:nvPr/>
        </p:nvSpPr>
        <p:spPr>
          <a:xfrm>
            <a:off x="4618775" y="893250"/>
            <a:ext cx="2608500" cy="5862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1" name="Google Shape;921;p65"/>
          <p:cNvCxnSpPr/>
          <p:nvPr/>
        </p:nvCxnSpPr>
        <p:spPr>
          <a:xfrm>
            <a:off x="4150475" y="1186324"/>
            <a:ext cx="456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2" name="Google Shape;922;p65"/>
          <p:cNvCxnSpPr>
            <a:stCxn id="920" idx="3"/>
          </p:cNvCxnSpPr>
          <p:nvPr/>
        </p:nvCxnSpPr>
        <p:spPr>
          <a:xfrm>
            <a:off x="7227275" y="1186350"/>
            <a:ext cx="456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23" name="Google Shape;923;p65" title="[0,0,0,&quot;https://www.codecogs.com/eqnedit.php?latex=%5Chat%7BP%7D_%7B%5Ctheta%7D(Y%20%3D%201%7Cx)%20%3D%20%5Csigma(x%5ET%5Ctheta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2450" y="1030775"/>
            <a:ext cx="2409151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65" title="[0,0,0,&quot;https://latex-staging.easygenerator.com/eqneditor/editor.php?latex=x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1525" y="1087753"/>
            <a:ext cx="202800" cy="1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65"/>
          <p:cNvSpPr txBox="1"/>
          <p:nvPr/>
        </p:nvSpPr>
        <p:spPr>
          <a:xfrm>
            <a:off x="3358175" y="1327693"/>
            <a:ext cx="112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observation vector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6" name="Google Shape;926;p65" title="[0,0,0,&quot;https://latex-staging.easygenerator.com/eqneditor/editor.php?latex=%5Ctheta%20%3D%20(%5Ctheta_0%2C%20%5Ctheta_1%2C%20%5Cdots%2C%20%5Ctheta_p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5079" y="607848"/>
            <a:ext cx="1556404" cy="2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65"/>
          <p:cNvSpPr/>
          <p:nvPr/>
        </p:nvSpPr>
        <p:spPr>
          <a:xfrm>
            <a:off x="3740086" y="965588"/>
            <a:ext cx="365700" cy="4311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65"/>
          <p:cNvSpPr/>
          <p:nvPr/>
        </p:nvSpPr>
        <p:spPr>
          <a:xfrm>
            <a:off x="5536487" y="427875"/>
            <a:ext cx="1594800" cy="4311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65"/>
          <p:cNvSpPr/>
          <p:nvPr/>
        </p:nvSpPr>
        <p:spPr>
          <a:xfrm>
            <a:off x="4620649" y="893250"/>
            <a:ext cx="2608500" cy="5862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65"/>
          <p:cNvSpPr txBox="1"/>
          <p:nvPr/>
        </p:nvSpPr>
        <p:spPr>
          <a:xfrm>
            <a:off x="7626000" y="877550"/>
            <a:ext cx="132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Probability of response = 1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0" name="Google Shape;930;p65"/>
          <p:cNvSpPr txBox="1"/>
          <p:nvPr/>
        </p:nvSpPr>
        <p:spPr>
          <a:xfrm>
            <a:off x="3354875" y="3804075"/>
            <a:ext cx="1622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sklearn’s model.predict() uses fixed 0.5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1" name="Google Shape;931;p65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2861400" cy="15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best</a:t>
            </a:r>
            <a:br>
              <a:rPr lang="en"/>
            </a:b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classification threshold T</a:t>
            </a:r>
            <a:r>
              <a:rPr lang="en"/>
              <a:t> to choose that best fits our problem context?</a:t>
            </a:r>
            <a:endParaRPr sz="3700">
              <a:solidFill>
                <a:schemeClr val="accent2"/>
              </a:solidFill>
            </a:endParaRPr>
          </a:p>
        </p:txBody>
      </p:sp>
      <p:cxnSp>
        <p:nvCxnSpPr>
          <p:cNvPr id="932" name="Google Shape;932;p65"/>
          <p:cNvCxnSpPr/>
          <p:nvPr/>
        </p:nvCxnSpPr>
        <p:spPr>
          <a:xfrm flipH="1">
            <a:off x="3788900" y="3482900"/>
            <a:ext cx="3600" cy="316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6"/>
          <p:cNvSpPr txBox="1">
            <a:spLocks noGrp="1"/>
          </p:cNvSpPr>
          <p:nvPr>
            <p:ph type="body" idx="1"/>
          </p:nvPr>
        </p:nvSpPr>
        <p:spPr>
          <a:xfrm>
            <a:off x="107050" y="1240400"/>
            <a:ext cx="8520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default threshold in sklearn is T = 0.5.</a:t>
            </a:r>
            <a:endParaRPr/>
          </a:p>
        </p:txBody>
      </p:sp>
      <p:sp>
        <p:nvSpPr>
          <p:cNvPr id="938" name="Google Shape;938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Threshold</a:t>
            </a:r>
            <a:endParaRPr/>
          </a:p>
        </p:txBody>
      </p:sp>
      <p:sp>
        <p:nvSpPr>
          <p:cNvPr id="939" name="Google Shape;939;p66"/>
          <p:cNvSpPr/>
          <p:nvPr/>
        </p:nvSpPr>
        <p:spPr>
          <a:xfrm>
            <a:off x="2628025" y="513675"/>
            <a:ext cx="3870000" cy="75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941" name="Google Shape;941;p66"/>
          <p:cNvGrpSpPr/>
          <p:nvPr/>
        </p:nvGrpSpPr>
        <p:grpSpPr>
          <a:xfrm>
            <a:off x="71650" y="1703475"/>
            <a:ext cx="3000384" cy="3048000"/>
            <a:chOff x="224050" y="1703475"/>
            <a:chExt cx="3000384" cy="3048000"/>
          </a:xfrm>
        </p:grpSpPr>
        <p:pic>
          <p:nvPicPr>
            <p:cNvPr id="942" name="Google Shape;942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050" y="1703475"/>
              <a:ext cx="3000384" cy="3048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43" name="Google Shape;943;p66"/>
            <p:cNvCxnSpPr/>
            <p:nvPr/>
          </p:nvCxnSpPr>
          <p:spPr>
            <a:xfrm>
              <a:off x="736950" y="3028950"/>
              <a:ext cx="2156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44" name="Google Shape;944;p66" title="[0,0,0,&quot;https://www.codecogs.com/eqnedit.php?latex=%20%5Chat%7By%7D%20%3D%20%5Ctext%7Bclassify%7D(x)%20%3D%20%5Cbegin%7Bcases%7D1%20%26%20%5Chat%7BP%7D_%5Ctheta(Y%20%3D%201%20%7C%20x)%20%5Cgeq%20T%20%5C%5C%200%20%26%20%5Ctext%7Botherwise%7D%5Cend%7Bcases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200" y="545277"/>
            <a:ext cx="3683148" cy="64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8037" y="1926724"/>
            <a:ext cx="1676500" cy="28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66"/>
          <p:cNvSpPr/>
          <p:nvPr/>
        </p:nvSpPr>
        <p:spPr>
          <a:xfrm>
            <a:off x="3131475" y="2525850"/>
            <a:ext cx="198900" cy="100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66"/>
          <p:cNvSpPr/>
          <p:nvPr/>
        </p:nvSpPr>
        <p:spPr>
          <a:xfrm>
            <a:off x="5403413" y="2525850"/>
            <a:ext cx="198900" cy="100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1068" y="1746816"/>
            <a:ext cx="3048000" cy="29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67"/>
          <p:cNvSpPr txBox="1">
            <a:spLocks noGrp="1"/>
          </p:cNvSpPr>
          <p:nvPr>
            <p:ph type="body" idx="1"/>
          </p:nvPr>
        </p:nvSpPr>
        <p:spPr>
          <a:xfrm>
            <a:off x="107050" y="1240400"/>
            <a:ext cx="8520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increase the threshold T, we “raise the standard” of how confident our classifier needs to be to predict 1 (i.e., “positive”).</a:t>
            </a:r>
            <a:endParaRPr/>
          </a:p>
        </p:txBody>
      </p:sp>
      <p:sp>
        <p:nvSpPr>
          <p:cNvPr id="954" name="Google Shape;954;p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Threshold</a:t>
            </a:r>
            <a:endParaRPr/>
          </a:p>
        </p:txBody>
      </p:sp>
      <p:sp>
        <p:nvSpPr>
          <p:cNvPr id="955" name="Google Shape;955;p67"/>
          <p:cNvSpPr/>
          <p:nvPr/>
        </p:nvSpPr>
        <p:spPr>
          <a:xfrm>
            <a:off x="2628025" y="513675"/>
            <a:ext cx="3870000" cy="75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6" name="Google Shape;956;p67" title="[0,0,0,&quot;https://www.codecogs.com/eqnedit.php?latex=%20%5Chat%7By%7D%20%3D%20%5Ctext%7Bclassify%7D(x)%20%3D%20%5Cbegin%7Bcases%7D1%20%26%20%5Chat%7BP%7D_%5Ctheta(Y%20%3D%201%20%7C%20x)%20%5Cgeq%20T%20%5C%5C%200%20%26%20%5Ctext%7Botherwise%7D%5Cend%7Bcases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200" y="545277"/>
            <a:ext cx="3683148" cy="64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39" y="2321324"/>
            <a:ext cx="8134023" cy="23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67"/>
          <p:cNvSpPr txBox="1"/>
          <p:nvPr/>
        </p:nvSpPr>
        <p:spPr>
          <a:xfrm>
            <a:off x="1666000" y="4444850"/>
            <a:ext cx="621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9" name="Google Shape;959;p67"/>
          <p:cNvSpPr txBox="1"/>
          <p:nvPr/>
        </p:nvSpPr>
        <p:spPr>
          <a:xfrm>
            <a:off x="1742200" y="2054175"/>
            <a:ext cx="9066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 = 0.25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67"/>
          <p:cNvSpPr txBox="1"/>
          <p:nvPr/>
        </p:nvSpPr>
        <p:spPr>
          <a:xfrm>
            <a:off x="4338325" y="2054175"/>
            <a:ext cx="9066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 = 0.50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1" name="Google Shape;961;p67"/>
          <p:cNvSpPr txBox="1"/>
          <p:nvPr/>
        </p:nvSpPr>
        <p:spPr>
          <a:xfrm>
            <a:off x="6912175" y="2054175"/>
            <a:ext cx="9066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 = 0.75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2" name="Google Shape;962;p67"/>
          <p:cNvSpPr/>
          <p:nvPr/>
        </p:nvSpPr>
        <p:spPr>
          <a:xfrm rot="5400000">
            <a:off x="2448225" y="4022900"/>
            <a:ext cx="254400" cy="1244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1532111" y="4721275"/>
            <a:ext cx="20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These x will all predict 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4" name="Google Shape;964;p67"/>
          <p:cNvSpPr/>
          <p:nvPr/>
        </p:nvSpPr>
        <p:spPr>
          <a:xfrm rot="5400000">
            <a:off x="5190325" y="4128050"/>
            <a:ext cx="254400" cy="1033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7"/>
          <p:cNvSpPr/>
          <p:nvPr/>
        </p:nvSpPr>
        <p:spPr>
          <a:xfrm rot="5400000">
            <a:off x="7899125" y="4199900"/>
            <a:ext cx="254400" cy="890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6" name="Google Shape;966;p67"/>
          <p:cNvCxnSpPr/>
          <p:nvPr/>
        </p:nvCxnSpPr>
        <p:spPr>
          <a:xfrm>
            <a:off x="1953375" y="4201625"/>
            <a:ext cx="0" cy="198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67"/>
          <p:cNvCxnSpPr/>
          <p:nvPr/>
        </p:nvCxnSpPr>
        <p:spPr>
          <a:xfrm>
            <a:off x="4762916" y="4201625"/>
            <a:ext cx="0" cy="198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67"/>
          <p:cNvCxnSpPr/>
          <p:nvPr/>
        </p:nvCxnSpPr>
        <p:spPr>
          <a:xfrm>
            <a:off x="7572457" y="4201625"/>
            <a:ext cx="0" cy="198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Google Shape;969;p67"/>
          <p:cNvSpPr txBox="1"/>
          <p:nvPr/>
        </p:nvSpPr>
        <p:spPr>
          <a:xfrm>
            <a:off x="7216525" y="4721275"/>
            <a:ext cx="170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Fewer positives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8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14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choice of threshold T impacts our classification performance.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High T: 	Most predictions are 0. Lots of false negatives.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Low T:	Most predictions are 1. Lots of false positives.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we get max accuracy when T ≈ 0.5? Not always the case…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6" name="Google Shape;976;p68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an Accuracy Threshold</a:t>
            </a:r>
            <a:endParaRPr/>
          </a:p>
        </p:txBody>
      </p:sp>
      <p:sp>
        <p:nvSpPr>
          <p:cNvPr id="977" name="Google Shape;977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978" name="Google Shape;978;p68"/>
          <p:cNvPicPr preferRelativeResize="0"/>
          <p:nvPr/>
        </p:nvPicPr>
        <p:blipFill rotWithShape="1">
          <a:blip r:embed="rId3">
            <a:alphaModFix/>
          </a:blip>
          <a:srcRect t="20954"/>
          <a:stretch/>
        </p:blipFill>
        <p:spPr>
          <a:xfrm>
            <a:off x="2980650" y="2072425"/>
            <a:ext cx="5491800" cy="22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68"/>
          <p:cNvSpPr/>
          <p:nvPr/>
        </p:nvSpPr>
        <p:spPr>
          <a:xfrm rot="9046184">
            <a:off x="6026837" y="2255323"/>
            <a:ext cx="484722" cy="34934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8"/>
          <p:cNvSpPr txBox="1"/>
          <p:nvPr/>
        </p:nvSpPr>
        <p:spPr>
          <a:xfrm>
            <a:off x="2776500" y="4133425"/>
            <a:ext cx="5118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Best T ≈ 0.57 likely due to class imbalance. There are fewer malgnant tumors and so we want to be more confident before classifying a tumor as malignant.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81" name="Google Shape;98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1494" y="4283443"/>
            <a:ext cx="12668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68"/>
          <p:cNvSpPr txBox="1"/>
          <p:nvPr/>
        </p:nvSpPr>
        <p:spPr>
          <a:xfrm>
            <a:off x="4853950" y="1779200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Train Accuracy vs. Threshold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3" name="Google Shape;983;p68"/>
          <p:cNvSpPr txBox="1"/>
          <p:nvPr/>
        </p:nvSpPr>
        <p:spPr>
          <a:xfrm>
            <a:off x="6247100" y="2571750"/>
            <a:ext cx="120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 ≈ 0.57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0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70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choice of threshold T impacts our classification performance.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High T: 	Most predictions are 0. Lots of false negatives.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Low T:	Most predictions are 1. Lots of false positives.</a:t>
            </a:r>
            <a:endParaRPr/>
          </a:p>
        </p:txBody>
      </p:sp>
      <p:sp>
        <p:nvSpPr>
          <p:cNvPr id="1009" name="Google Shape;1009;p70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Threshold According to Other Metrics?</a:t>
            </a:r>
            <a:endParaRPr/>
          </a:p>
        </p:txBody>
      </p:sp>
      <p:sp>
        <p:nvSpPr>
          <p:cNvPr id="1010" name="Google Shape;101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11" name="Google Shape;1011;p70"/>
          <p:cNvSpPr txBox="1">
            <a:spLocks noGrp="1"/>
          </p:cNvSpPr>
          <p:nvPr>
            <p:ph type="body" idx="2"/>
          </p:nvPr>
        </p:nvSpPr>
        <p:spPr>
          <a:xfrm>
            <a:off x="2964869" y="1970045"/>
            <a:ext cx="60324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Could we choose a threshold T based on metrics that measure false positives/false negatives?</a:t>
            </a:r>
            <a:endParaRPr dirty="0"/>
          </a:p>
        </p:txBody>
      </p:sp>
      <p:cxnSp>
        <p:nvCxnSpPr>
          <p:cNvPr id="1012" name="Google Shape;1012;p70"/>
          <p:cNvCxnSpPr/>
          <p:nvPr/>
        </p:nvCxnSpPr>
        <p:spPr>
          <a:xfrm>
            <a:off x="3227056" y="2384462"/>
            <a:ext cx="56943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3" name="Google Shape;1013;p70"/>
          <p:cNvSpPr txBox="1">
            <a:spLocks noGrp="1"/>
          </p:cNvSpPr>
          <p:nvPr>
            <p:ph type="body" idx="2"/>
          </p:nvPr>
        </p:nvSpPr>
        <p:spPr>
          <a:xfrm>
            <a:off x="2937350" y="2571738"/>
            <a:ext cx="6032400" cy="14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Yes! Two options: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Precision-Recall Curve (PR Curve</a:t>
            </a:r>
            <a:r>
              <a:rPr lang="en" dirty="0" smtClean="0"/>
              <a:t>).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dirty="0"/>
              <a:t>“Receiver Operating Characteristic” Curve (</a:t>
            </a:r>
            <a:r>
              <a:rPr lang="en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ROC Curve</a:t>
            </a:r>
            <a:r>
              <a:rPr lang="en" dirty="0"/>
              <a:t>).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Each of these visualizations have an associated performance metric: </a:t>
            </a:r>
            <a:r>
              <a:rPr lang="en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AUC (Area Under Curve)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1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71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More Metrics</a:t>
            </a:r>
            <a:endParaRPr/>
          </a:p>
        </p:txBody>
      </p:sp>
      <p:sp>
        <p:nvSpPr>
          <p:cNvPr id="1020" name="Google Shape;1020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021" name="Google Shape;1021;p71"/>
          <p:cNvSpPr/>
          <p:nvPr/>
        </p:nvSpPr>
        <p:spPr>
          <a:xfrm>
            <a:off x="7366125" y="35375"/>
            <a:ext cx="1740300" cy="165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22" name="Google Shape;1022;p71"/>
          <p:cNvGraphicFramePr/>
          <p:nvPr/>
        </p:nvGraphicFramePr>
        <p:xfrm>
          <a:off x="7644113" y="326481"/>
          <a:ext cx="1362600" cy="1311120"/>
        </p:xfrm>
        <a:graphic>
          <a:graphicData uri="http://schemas.openxmlformats.org/drawingml/2006/table">
            <a:tbl>
              <a:tblPr>
                <a:noFill/>
                <a:tableStyleId>{AC6B9E3F-31A6-4A0A-880F-F86EC96CC1F8}</a:tableStyleId>
              </a:tblPr>
              <a:tblGrid>
                <a:gridCol w="452950"/>
                <a:gridCol w="455450"/>
                <a:gridCol w="454200"/>
              </a:tblGrid>
              <a:tr h="305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98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6AA84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/>
                </a:tc>
              </a:tr>
              <a:tr h="46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TN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FP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6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FN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TP</a:t>
                      </a:r>
                      <a:endParaRPr sz="13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sp>
        <p:nvSpPr>
          <p:cNvPr id="1023" name="Google Shape;1023;p71"/>
          <p:cNvSpPr txBox="1"/>
          <p:nvPr/>
        </p:nvSpPr>
        <p:spPr>
          <a:xfrm>
            <a:off x="7892749" y="68775"/>
            <a:ext cx="9708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Prediction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24" name="Google Shape;1024;p71"/>
          <p:cNvSpPr/>
          <p:nvPr/>
        </p:nvSpPr>
        <p:spPr>
          <a:xfrm rot="-5400000">
            <a:off x="8088734" y="721578"/>
            <a:ext cx="450000" cy="13635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71"/>
          <p:cNvSpPr/>
          <p:nvPr/>
        </p:nvSpPr>
        <p:spPr>
          <a:xfrm rot="-5400000">
            <a:off x="8102825" y="260900"/>
            <a:ext cx="421800" cy="13635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Google Shape;1026;p71" title="[0,0,0,&quot;https://www.codecogs.com/eqnedit.php?latex=%5Ctext%7BTPR%7D%20%3D%20%5Cfrac%7BTP%7D%7BTP%20%2B%20FN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750" y="519050"/>
            <a:ext cx="1638301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71"/>
          <p:cNvSpPr txBox="1"/>
          <p:nvPr/>
        </p:nvSpPr>
        <p:spPr>
          <a:xfrm>
            <a:off x="3392175" y="1123950"/>
            <a:ext cx="523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True Positive Rate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 (TPR):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“What proportion of spam did I mark</a:t>
            </a:r>
            <a:br>
              <a:rPr lang="en" sz="16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correctly?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Same thing as </a:t>
            </a:r>
            <a:r>
              <a:rPr lang="en" sz="1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recall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. In statistics, sensitivity.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28" name="Google Shape;1028;p71"/>
          <p:cNvSpPr/>
          <p:nvPr/>
        </p:nvSpPr>
        <p:spPr>
          <a:xfrm>
            <a:off x="5113800" y="4190050"/>
            <a:ext cx="35136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The ROC curve plots TPR vs FPR for different classification thresholds.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9" name="Google Shape;1029;p71" title="[0,0,0,&quot;https://www.codecogs.com/eqnedit.php?latex=%5Ctext%7BFPR%7D%20%3D%20%5Cfrac%7BFP%7D%7BFP%20%2B%20TN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50" y="2360938"/>
            <a:ext cx="1612901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71"/>
          <p:cNvSpPr txBox="1"/>
          <p:nvPr/>
        </p:nvSpPr>
        <p:spPr>
          <a:xfrm>
            <a:off x="3392175" y="2982388"/>
            <a:ext cx="3854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False Positive Rate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 (FPR):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“What proportion of regular email did I mark as spam?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In statistics, also called specificity.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75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5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1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ROC Curve plots this tradeoff.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ROC stands for “Receiver Operating Characteristic.” </a:t>
            </a:r>
            <a:r>
              <a:rPr lang="en" sz="1300"/>
              <a:t>[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Wikipedia</a:t>
            </a:r>
            <a:r>
              <a:rPr lang="en" sz="1300"/>
              <a:t>]</a:t>
            </a:r>
            <a:endParaRPr sz="13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want high TPR, low FPR.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5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ROC Curve</a:t>
            </a:r>
            <a:endParaRPr/>
          </a:p>
        </p:txBody>
      </p:sp>
      <p:sp>
        <p:nvSpPr>
          <p:cNvPr id="1092" name="Google Shape;1092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093" name="Google Shape;109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450" y="1895925"/>
            <a:ext cx="5632975" cy="234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p75"/>
          <p:cNvGrpSpPr/>
          <p:nvPr/>
        </p:nvGrpSpPr>
        <p:grpSpPr>
          <a:xfrm>
            <a:off x="7662375" y="11050"/>
            <a:ext cx="1415400" cy="862500"/>
            <a:chOff x="7662375" y="11050"/>
            <a:chExt cx="1415400" cy="862500"/>
          </a:xfrm>
        </p:grpSpPr>
        <p:sp>
          <p:nvSpPr>
            <p:cNvPr id="1095" name="Google Shape;1095;p75"/>
            <p:cNvSpPr/>
            <p:nvPr/>
          </p:nvSpPr>
          <p:spPr>
            <a:xfrm>
              <a:off x="7662375" y="11050"/>
              <a:ext cx="1415400" cy="862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96" name="Google Shape;1096;p75" title="[0,0,0,&quot;https://www.codecogs.com/eqnedit.php?latex=%5Ctext%7BTPR%7D%20%3D%20%5Cfrac%7BTP%7D%7BTP%20%2B%20FN%7D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39775" y="58275"/>
              <a:ext cx="1281376" cy="34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7" name="Google Shape;1097;p75" title="[0,0,0,&quot;https://www.codecogs.com/eqnedit.php?latex=%5Ctext%7BFPR%7D%20%3D%20%5Cfrac%7BFP%7D%7BFP%20%2B%20TN%7D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59667" y="467375"/>
              <a:ext cx="1261483" cy="347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8" name="Google Shape;1098;p75"/>
          <p:cNvSpPr/>
          <p:nvPr/>
        </p:nvSpPr>
        <p:spPr>
          <a:xfrm rot="-5400000">
            <a:off x="7693000" y="1834700"/>
            <a:ext cx="204300" cy="309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75"/>
          <p:cNvSpPr txBox="1"/>
          <p:nvPr/>
        </p:nvSpPr>
        <p:spPr>
          <a:xfrm>
            <a:off x="7409650" y="1512775"/>
            <a:ext cx="7710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 = 0.1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0" name="Google Shape;1100;p75"/>
          <p:cNvSpPr/>
          <p:nvPr/>
        </p:nvSpPr>
        <p:spPr>
          <a:xfrm rot="-5400000">
            <a:off x="4181975" y="2091500"/>
            <a:ext cx="186900" cy="309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75"/>
          <p:cNvSpPr txBox="1"/>
          <p:nvPr/>
        </p:nvSpPr>
        <p:spPr>
          <a:xfrm>
            <a:off x="3889925" y="1869650"/>
            <a:ext cx="7710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 = 0.6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2" name="Google Shape;1102;p75"/>
          <p:cNvSpPr/>
          <p:nvPr/>
        </p:nvSpPr>
        <p:spPr>
          <a:xfrm rot="2222707">
            <a:off x="3784032" y="3027099"/>
            <a:ext cx="294301" cy="309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75"/>
          <p:cNvSpPr txBox="1"/>
          <p:nvPr/>
        </p:nvSpPr>
        <p:spPr>
          <a:xfrm>
            <a:off x="4268825" y="2955150"/>
            <a:ext cx="7710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 = 0.9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Sklearn: Predict Probabilities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8" name="Google Shape;238;p31"/>
          <p:cNvSpPr txBox="1"/>
          <p:nvPr/>
        </p:nvSpPr>
        <p:spPr>
          <a:xfrm>
            <a:off x="2937350" y="505925"/>
            <a:ext cx="5906400" cy="64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model.</a:t>
            </a:r>
            <a:r>
              <a:rPr lang="en" dirty="0">
                <a:solidFill>
                  <a:srgbClr val="0B5394"/>
                </a:solidFill>
                <a:latin typeface="Roboto Mono"/>
                <a:ea typeface="Roboto Mono"/>
                <a:cs typeface="Roboto Mono"/>
                <a:sym typeface="Roboto Mono"/>
              </a:rPr>
              <a:t>predict_proba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(X) </a:t>
            </a:r>
            <a:r>
              <a:rPr lang="en" dirty="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# probs for all classes</a:t>
            </a:r>
            <a:endParaRPr dirty="0">
              <a:solidFill>
                <a:srgbClr val="45818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model.classes_         </a:t>
            </a:r>
            <a:r>
              <a:rPr lang="en" dirty="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# array([0, 1])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375" y="1266250"/>
            <a:ext cx="3862354" cy="36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7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“perfect” classifier is the one that has a</a:t>
            </a:r>
            <a:br>
              <a:rPr lang="en"/>
            </a:br>
            <a:r>
              <a:rPr lang="en"/>
              <a:t>TPR of 1, and FPR of 0.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want our model to match</a:t>
            </a:r>
            <a:br>
              <a:rPr lang="en"/>
            </a:br>
            <a:r>
              <a:rPr lang="en"/>
              <a:t>that as well as possible.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want our ROC curve to be</a:t>
            </a:r>
            <a:br>
              <a:rPr lang="en"/>
            </a:br>
            <a:r>
              <a:rPr lang="en"/>
              <a:t>as close to the “top left” of this</a:t>
            </a:r>
            <a:br>
              <a:rPr lang="en"/>
            </a:br>
            <a:r>
              <a:rPr lang="en"/>
              <a:t>graph as possible.</a:t>
            </a:r>
            <a:endParaRPr/>
          </a:p>
        </p:txBody>
      </p:sp>
      <p:sp>
        <p:nvSpPr>
          <p:cNvPr id="1121" name="Google Shape;1121;p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Metric: </a:t>
            </a:r>
            <a:r>
              <a:rPr lang="en">
                <a:solidFill>
                  <a:schemeClr val="accent3"/>
                </a:solidFill>
              </a:rPr>
              <a:t>Area Under Curve (AUC)</a:t>
            </a:r>
            <a:endParaRPr/>
          </a:p>
        </p:txBody>
      </p:sp>
      <p:sp>
        <p:nvSpPr>
          <p:cNvPr id="1122" name="Google Shape;1122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1123" name="Google Shape;112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713" y="1011713"/>
            <a:ext cx="5632975" cy="23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77"/>
          <p:cNvSpPr txBox="1"/>
          <p:nvPr/>
        </p:nvSpPr>
        <p:spPr>
          <a:xfrm>
            <a:off x="7207599" y="856661"/>
            <a:ext cx="1877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Perfect Predictor</a:t>
            </a:r>
            <a:endParaRPr b="1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77"/>
          <p:cNvSpPr/>
          <p:nvPr/>
        </p:nvSpPr>
        <p:spPr>
          <a:xfrm>
            <a:off x="4163575" y="1196675"/>
            <a:ext cx="4364700" cy="27300"/>
          </a:xfrm>
          <a:prstGeom prst="rect">
            <a:avLst/>
          </a:prstGeom>
          <a:solidFill>
            <a:srgbClr val="E69138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77"/>
          <p:cNvSpPr/>
          <p:nvPr/>
        </p:nvSpPr>
        <p:spPr>
          <a:xfrm flipH="1">
            <a:off x="4119399" y="1196675"/>
            <a:ext cx="27300" cy="1653000"/>
          </a:xfrm>
          <a:prstGeom prst="rect">
            <a:avLst/>
          </a:prstGeom>
          <a:solidFill>
            <a:srgbClr val="E69138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77"/>
          <p:cNvSpPr txBox="1"/>
          <p:nvPr/>
        </p:nvSpPr>
        <p:spPr>
          <a:xfrm>
            <a:off x="55275" y="3074175"/>
            <a:ext cx="56331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 can compute the </a:t>
            </a: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area under curve (AUC)</a:t>
            </a:r>
            <a:r>
              <a:rPr lang="en" sz="16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of our model.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Different AUCs for both ROC curves and PR curves, but ROC is more common.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Best possible AUC = 1. Terrible AUC = 0.5.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Random predictors have an AUC of around 0.5. Why?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Your model’s AUC: somewhere between 0.5 and 1.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28" name="Google Shape;1128;p77"/>
          <p:cNvGrpSpPr/>
          <p:nvPr/>
        </p:nvGrpSpPr>
        <p:grpSpPr>
          <a:xfrm>
            <a:off x="7662375" y="11050"/>
            <a:ext cx="1415400" cy="862500"/>
            <a:chOff x="7662375" y="11050"/>
            <a:chExt cx="1415400" cy="862500"/>
          </a:xfrm>
        </p:grpSpPr>
        <p:sp>
          <p:nvSpPr>
            <p:cNvPr id="1129" name="Google Shape;1129;p77"/>
            <p:cNvSpPr/>
            <p:nvPr/>
          </p:nvSpPr>
          <p:spPr>
            <a:xfrm>
              <a:off x="7662375" y="11050"/>
              <a:ext cx="1415400" cy="862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0" name="Google Shape;1130;p77" title="[0,0,0,&quot;https://www.codecogs.com/eqnedit.php?latex=%5Ctext%7BTPR%7D%20%3D%20%5Cfrac%7BTP%7D%7BTP%20%2B%20FN%7D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39775" y="58275"/>
              <a:ext cx="1281376" cy="34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1" name="Google Shape;1131;p77" title="[0,0,0,&quot;https://www.codecogs.com/eqnedit.php?latex=%5Ctext%7BFPR%7D%20%3D%20%5Cfrac%7BFP%7D%7BFP%20%2B%20TN%7D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59667" y="467375"/>
              <a:ext cx="1261483" cy="347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8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techniques for evaluating classifiers</a:t>
            </a:r>
            <a:endParaRPr/>
          </a:p>
        </p:txBody>
      </p:sp>
      <p:sp>
        <p:nvSpPr>
          <p:cNvPr id="1185" name="Google Shape;1185;p80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Numerical assessments: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Accuracy, precision, recall/TPR, FPR.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Area under curve (AUC), for ROC curves.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Visualizations: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Confusion matrices.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Precision/recall curves.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ROC curves.</a:t>
            </a:r>
            <a:endParaRPr dirty="0"/>
          </a:p>
        </p:txBody>
      </p:sp>
      <p:pic>
        <p:nvPicPr>
          <p:cNvPr id="1186" name="Google Shape;118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294" y="470637"/>
            <a:ext cx="2667006" cy="394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80"/>
          <p:cNvSpPr txBox="1"/>
          <p:nvPr/>
        </p:nvSpPr>
        <p:spPr>
          <a:xfrm>
            <a:off x="6626650" y="4495575"/>
            <a:ext cx="22056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We’re only scratching the surface here.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8" name="Google Shape;1188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376" y="3408297"/>
            <a:ext cx="2046825" cy="14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/>
          <p:nvPr/>
        </p:nvSpPr>
        <p:spPr>
          <a:xfrm>
            <a:off x="6708508" y="3041950"/>
            <a:ext cx="168300" cy="22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3412600" y="1935675"/>
            <a:ext cx="3969300" cy="759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2"/>
          </p:nvPr>
        </p:nvSpPr>
        <p:spPr>
          <a:xfrm>
            <a:off x="2691464" y="2831095"/>
            <a:ext cx="60024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Equivalent “otherwise” condition: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Interpret: 	Given the input feature x:</a:t>
            </a:r>
            <a:br>
              <a:rPr lang="en" dirty="0"/>
            </a:br>
            <a:r>
              <a:rPr lang="en" dirty="0"/>
              <a:t>	</a:t>
            </a:r>
            <a:r>
              <a:rPr lang="en" dirty="0" smtClean="0"/>
              <a:t>If </a:t>
            </a:r>
            <a:r>
              <a:rPr lang="en" dirty="0"/>
              <a:t>Y is more likely to be 1 than 0,</a:t>
            </a:r>
            <a:br>
              <a:rPr lang="en" dirty="0"/>
            </a:br>
            <a:r>
              <a:rPr lang="en" dirty="0"/>
              <a:t>	</a:t>
            </a:r>
            <a:r>
              <a:rPr lang="en" dirty="0" smtClean="0"/>
              <a:t>then </a:t>
            </a:r>
            <a:r>
              <a:rPr lang="en" dirty="0"/>
              <a:t>predict             .</a:t>
            </a:r>
            <a:br>
              <a:rPr lang="en" dirty="0"/>
            </a:br>
            <a:r>
              <a:rPr lang="en" dirty="0"/>
              <a:t>	</a:t>
            </a:r>
            <a:r>
              <a:rPr lang="en" dirty="0" smtClean="0"/>
              <a:t>Else </a:t>
            </a:r>
            <a:r>
              <a:rPr lang="en" dirty="0"/>
              <a:t>predict 0.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Sklearn: Classification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2937350" y="505925"/>
            <a:ext cx="5906400" cy="64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model.predict_proba(X) # probs for all classes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model.classes_         # array([0, 1])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2937350" y="1336875"/>
            <a:ext cx="59064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model.</a:t>
            </a:r>
            <a:r>
              <a:rPr lang="en">
                <a:solidFill>
                  <a:srgbClr val="0B5394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(X)        </a:t>
            </a:r>
            <a:r>
              <a:rPr lang="en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# predict 1 or 0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3" name="Google Shape;253;p32" title="[0,0,0,&quot;https://www.codecogs.com/eqnedit.php?latex=%20%5Chat%7By%7D%20%3D%20%5Ctext%7Bclassify%7D(x)%20%3D%20%5Cbegin%7Bcases%7D1%20%26%20%5Chat%7BP%7D_%5Ctheta(Y%20%3D%201%20%7C%20x)%20%5Cgeq%200.5%20%5C%5C%200%20%26%20%5Ctext%7Botherwise%7D%5Cend%7Bcases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559" y="1996222"/>
            <a:ext cx="3588071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/>
          <p:nvPr/>
        </p:nvSpPr>
        <p:spPr>
          <a:xfrm>
            <a:off x="3106612" y="1796363"/>
            <a:ext cx="235550" cy="438400"/>
          </a:xfrm>
          <a:custGeom>
            <a:avLst/>
            <a:gdLst/>
            <a:ahLst/>
            <a:cxnLst/>
            <a:rect l="l" t="t" r="r" b="b"/>
            <a:pathLst>
              <a:path w="9422" h="17536" extrusionOk="0">
                <a:moveTo>
                  <a:pt x="1280" y="0"/>
                </a:moveTo>
                <a:cubicBezTo>
                  <a:pt x="361" y="2451"/>
                  <a:pt x="-645" y="5556"/>
                  <a:pt x="654" y="7829"/>
                </a:cubicBezTo>
                <a:cubicBezTo>
                  <a:pt x="1245" y="8862"/>
                  <a:pt x="4812" y="7841"/>
                  <a:pt x="4098" y="6889"/>
                </a:cubicBezTo>
                <a:cubicBezTo>
                  <a:pt x="3384" y="5937"/>
                  <a:pt x="1656" y="7952"/>
                  <a:pt x="1280" y="9081"/>
                </a:cubicBezTo>
                <a:cubicBezTo>
                  <a:pt x="43" y="12793"/>
                  <a:pt x="5509" y="17536"/>
                  <a:pt x="9422" y="17536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255" name="Google Shape;255;p32" title="[0,0,0,&quot;https://www.codecogs.com/eqnedit.php?latex=%5Chat%7BP%7D_%5Ctheta(Y%20%3D%200%20%7C%20x)%20%5Cgeq%200.5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5387" y="3004794"/>
            <a:ext cx="1673128" cy="2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 title="[0,0,0,&quot;https://www.codecogs.com/eqnedit.php?latex=%5Chat%7By%7D%20%3D%201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1711" y="3635991"/>
            <a:ext cx="551050" cy="2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with sklearn</a:t>
            </a:r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34" name="Google Shape;334;p36"/>
          <p:cNvSpPr txBox="1"/>
          <p:nvPr/>
        </p:nvSpPr>
        <p:spPr>
          <a:xfrm>
            <a:off x="2937350" y="505925"/>
            <a:ext cx="5906400" cy="89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sklearn.linear_model </a:t>
            </a:r>
            <a:r>
              <a:rPr lang="en" b="1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LogisticRegression</a:t>
            </a:r>
            <a:endParaRPr dirty="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model = LogisticRegression(fit_intercept=False)</a:t>
            </a:r>
            <a:endParaRPr dirty="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model.</a:t>
            </a:r>
            <a:r>
              <a:rPr lang="en" dirty="0">
                <a:solidFill>
                  <a:srgbClr val="0B5394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(X, Y)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36"/>
          <p:cNvSpPr/>
          <p:nvPr/>
        </p:nvSpPr>
        <p:spPr>
          <a:xfrm>
            <a:off x="2937357" y="1559263"/>
            <a:ext cx="1634700" cy="444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Task/Model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36" name="Google Shape;336;p36" title="[0,0,0,&quot;https://www.codecogs.com/eqnedit.php?latex=%5Chat%7BP%7D_%7B%5Ctheta%7D(Y%20%3D%201%7Cx)%20%3D%20%5Csigma(x%5ET%5Ctheta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250" y="1985088"/>
            <a:ext cx="2409151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6" title="[0,0,0,&quot;https://www.codecogs.com/eqnedit.php?latex=R(%5Ctheta)%20%3D%20-%20%5Cfrac%7B1%7D%7Bn%7D%20%5Csum_%7Bi%3D1%7D%5En%20%5Cleft(%20y_i%20%5Clog%20(%5Csigma(X_i%5ET%20%5Ctheta)%20%2B%20(1%20-%20y_i)%20%5Clog%20(1%20-%20%5Csigma(X_i%5ET%20%5Ctheta))%20%5Cright)#0&quot;]"/>
          <p:cNvPicPr preferRelativeResize="0"/>
          <p:nvPr/>
        </p:nvPicPr>
        <p:blipFill rotWithShape="1">
          <a:blip r:embed="rId4">
            <a:alphaModFix/>
          </a:blip>
          <a:srcRect l="13028" b="10"/>
          <a:stretch/>
        </p:blipFill>
        <p:spPr>
          <a:xfrm>
            <a:off x="3561800" y="3688850"/>
            <a:ext cx="3545423" cy="4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 txBox="1"/>
          <p:nvPr/>
        </p:nvSpPr>
        <p:spPr>
          <a:xfrm>
            <a:off x="3169775" y="3332225"/>
            <a:ext cx="294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Average Cross-Entropy Loss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3169775" y="4133325"/>
            <a:ext cx="1704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+ </a:t>
            </a: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regularization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6"/>
          <p:cNvSpPr txBox="1"/>
          <p:nvPr/>
        </p:nvSpPr>
        <p:spPr>
          <a:xfrm>
            <a:off x="1534350" y="237975"/>
            <a:ext cx="7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2937352" y="2571750"/>
            <a:ext cx="1704300" cy="71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Fit to objective function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7503750" y="-3300"/>
            <a:ext cx="151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(</a:t>
            </a: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documentation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3" name="Google Shape;343;p36"/>
          <p:cNvSpPr txBox="1"/>
          <p:nvPr/>
        </p:nvSpPr>
        <p:spPr>
          <a:xfrm>
            <a:off x="4833725" y="1559275"/>
            <a:ext cx="327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Binary Classification (                     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44" name="Google Shape;344;p36" title="[0,0,0,&quot;https://www.codecogs.com/eqnedit.php?latex=%20y%20%5Cin%20%5C%7B%200%2C%201%20%5C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1308" y="1663908"/>
            <a:ext cx="1003601" cy="2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6"/>
          <p:cNvSpPr/>
          <p:nvPr/>
        </p:nvSpPr>
        <p:spPr>
          <a:xfrm>
            <a:off x="5902150" y="4278550"/>
            <a:ext cx="2317200" cy="719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sklearn always apply regularization?</a:t>
            </a:r>
            <a:endParaRPr/>
          </a:p>
        </p:txBody>
      </p:sp>
      <p:sp>
        <p:nvSpPr>
          <p:cNvPr id="346" name="Google Shape;346;p36"/>
          <p:cNvSpPr/>
          <p:nvPr/>
        </p:nvSpPr>
        <p:spPr>
          <a:xfrm>
            <a:off x="4884425" y="1945575"/>
            <a:ext cx="2489700" cy="4311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6"/>
          <p:cNvSpPr/>
          <p:nvPr/>
        </p:nvSpPr>
        <p:spPr>
          <a:xfrm>
            <a:off x="6871300" y="1559275"/>
            <a:ext cx="1003500" cy="4311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78" name="Google Shape;578;p45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2753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Logistic Regression Model, continued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sklearn demo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Maximum Likelihood Estimation: high-level (live), detailed (recorded)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Linear separability and Regularization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Performance Metrics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Accuracy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Imbalanced Data, Precision, Recall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Adjusting the Classification Threshold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A case study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ROC curves, and AUC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[Extra] Detailed MLE, Gradient Descent,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PR curves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9" name="Google Shape;579;p45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Performance Metrics</a:t>
            </a:r>
            <a:endParaRPr/>
          </a:p>
        </p:txBody>
      </p:sp>
      <p:sp>
        <p:nvSpPr>
          <p:cNvPr id="580" name="Google Shape;580;p45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6"/>
          <p:cNvSpPr/>
          <p:nvPr/>
        </p:nvSpPr>
        <p:spPr>
          <a:xfrm>
            <a:off x="141000" y="2120550"/>
            <a:ext cx="1991100" cy="822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2. Choose a loss function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6" name="Google Shape;586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587" name="Google Shape;58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88" name="Google Shape;588;p46"/>
          <p:cNvSpPr/>
          <p:nvPr/>
        </p:nvSpPr>
        <p:spPr>
          <a:xfrm>
            <a:off x="141000" y="3083675"/>
            <a:ext cx="1991100" cy="822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3. Fit the model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9" name="Google Shape;589;p46"/>
          <p:cNvSpPr/>
          <p:nvPr/>
        </p:nvSpPr>
        <p:spPr>
          <a:xfrm>
            <a:off x="141000" y="4046800"/>
            <a:ext cx="1991100" cy="822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4. Evaluate model performance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46"/>
          <p:cNvSpPr/>
          <p:nvPr/>
        </p:nvSpPr>
        <p:spPr>
          <a:xfrm>
            <a:off x="141000" y="1157425"/>
            <a:ext cx="1991100" cy="822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1. Choose a model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91" name="Google Shape;591;p46"/>
          <p:cNvGrpSpPr/>
          <p:nvPr/>
        </p:nvGrpSpPr>
        <p:grpSpPr>
          <a:xfrm>
            <a:off x="2831475" y="437825"/>
            <a:ext cx="2174700" cy="431100"/>
            <a:chOff x="2456575" y="437825"/>
            <a:chExt cx="2174700" cy="431100"/>
          </a:xfrm>
        </p:grpSpPr>
        <p:sp>
          <p:nvSpPr>
            <p:cNvPr id="592" name="Google Shape;592;p46"/>
            <p:cNvSpPr txBox="1"/>
            <p:nvPr/>
          </p:nvSpPr>
          <p:spPr>
            <a:xfrm>
              <a:off x="2456575" y="437825"/>
              <a:ext cx="2174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u="sng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Regression</a:t>
              </a:r>
              <a:r>
                <a:rPr lang="en" sz="1600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(               )</a:t>
              </a:r>
              <a:endPara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pic>
          <p:nvPicPr>
            <p:cNvPr id="593" name="Google Shape;593;p46" title="[0,0,0,&quot;https://www.codecogs.com/eqnedit.php?latex=y%5Cin%20%5Cmathbb%7BR%7D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92450" y="528809"/>
              <a:ext cx="676249" cy="249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4" name="Google Shape;594;p46"/>
          <p:cNvGrpSpPr/>
          <p:nvPr/>
        </p:nvGrpSpPr>
        <p:grpSpPr>
          <a:xfrm>
            <a:off x="5964750" y="437825"/>
            <a:ext cx="2599800" cy="431100"/>
            <a:chOff x="6117150" y="437825"/>
            <a:chExt cx="2599800" cy="431100"/>
          </a:xfrm>
        </p:grpSpPr>
        <p:sp>
          <p:nvSpPr>
            <p:cNvPr id="595" name="Google Shape;595;p46"/>
            <p:cNvSpPr txBox="1"/>
            <p:nvPr/>
          </p:nvSpPr>
          <p:spPr>
            <a:xfrm>
              <a:off x="6117150" y="437825"/>
              <a:ext cx="2599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u="sng">
                  <a:latin typeface="Roboto Light"/>
                  <a:ea typeface="Roboto Light"/>
                  <a:cs typeface="Roboto Light"/>
                  <a:sym typeface="Roboto Light"/>
                </a:rPr>
                <a:t>Classification</a:t>
              </a:r>
              <a:r>
                <a:rPr lang="en" sz="1600">
                  <a:latin typeface="Roboto Light"/>
                  <a:ea typeface="Roboto Light"/>
                  <a:cs typeface="Roboto Light"/>
                  <a:sym typeface="Roboto Light"/>
                </a:rPr>
                <a:t> (                     )</a:t>
              </a:r>
              <a:endParaRPr sz="16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pic>
          <p:nvPicPr>
            <p:cNvPr id="596" name="Google Shape;596;p46" title="[0,0,0,&quot;https://www.codecogs.com/eqnedit.php?latex=%20y%20%5Cin%20%5C%7B%200%2C%201%20%5C%7D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29725" y="526721"/>
              <a:ext cx="1003601" cy="2491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97" name="Google Shape;597;p46"/>
          <p:cNvCxnSpPr/>
          <p:nvPr/>
        </p:nvCxnSpPr>
        <p:spPr>
          <a:xfrm>
            <a:off x="5259300" y="672625"/>
            <a:ext cx="0" cy="42633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8" name="Google Shape;598;p46" title="[0,0,0,&quot;https://www.codecogs.com/eqnedit.php?latex=%5Chat%7By%7D%20%3D%20f_%7B%5Ctheta%7D(x)%20%3D%20x%5ET%5Ctheta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4247" y="1588462"/>
            <a:ext cx="1909150" cy="3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6"/>
          <p:cNvSpPr txBox="1"/>
          <p:nvPr/>
        </p:nvSpPr>
        <p:spPr>
          <a:xfrm>
            <a:off x="2534863" y="3197125"/>
            <a:ext cx="2599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Regularization</a:t>
            </a:r>
            <a:b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Sklearn/Gradient descent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0" name="Google Shape;600;p46"/>
          <p:cNvSpPr txBox="1"/>
          <p:nvPr/>
        </p:nvSpPr>
        <p:spPr>
          <a:xfrm>
            <a:off x="2548188" y="4242550"/>
            <a:ext cx="2599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R</a:t>
            </a:r>
            <a:r>
              <a:rPr lang="en" sz="1600" baseline="30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 Residuals, etc.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1" name="Google Shape;601;p46"/>
          <p:cNvSpPr txBox="1"/>
          <p:nvPr/>
        </p:nvSpPr>
        <p:spPr>
          <a:xfrm>
            <a:off x="2713963" y="2248450"/>
            <a:ext cx="2241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Squared Loss or Absolute Loss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2" name="Google Shape;602;p46"/>
          <p:cNvSpPr txBox="1"/>
          <p:nvPr/>
        </p:nvSpPr>
        <p:spPr>
          <a:xfrm>
            <a:off x="2798013" y="1188950"/>
            <a:ext cx="224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Linear Regression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3" name="Google Shape;603;p46"/>
          <p:cNvSpPr txBox="1"/>
          <p:nvPr/>
        </p:nvSpPr>
        <p:spPr>
          <a:xfrm>
            <a:off x="5964738" y="3197125"/>
            <a:ext cx="2599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Regularization</a:t>
            </a:r>
            <a:b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Sklearn/</a:t>
            </a:r>
            <a:r>
              <a:rPr lang="en" sz="1600" strike="sng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Gradient descent</a:t>
            </a:r>
            <a:endParaRPr sz="1600" strike="sng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4" name="Google Shape;604;p46"/>
          <p:cNvSpPr txBox="1"/>
          <p:nvPr/>
        </p:nvSpPr>
        <p:spPr>
          <a:xfrm>
            <a:off x="1903250" y="929775"/>
            <a:ext cx="64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Light"/>
                <a:ea typeface="Roboto Light"/>
                <a:cs typeface="Roboto Light"/>
                <a:sym typeface="Roboto Light"/>
              </a:rPr>
              <a:t>✅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5" name="Google Shape;605;p46"/>
          <p:cNvSpPr/>
          <p:nvPr/>
        </p:nvSpPr>
        <p:spPr>
          <a:xfrm>
            <a:off x="2916875" y="1533650"/>
            <a:ext cx="1991100" cy="4311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4015700" y="500350"/>
            <a:ext cx="737100" cy="4311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6"/>
          <p:cNvSpPr txBox="1"/>
          <p:nvPr/>
        </p:nvSpPr>
        <p:spPr>
          <a:xfrm>
            <a:off x="6143838" y="1188950"/>
            <a:ext cx="224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Logistic Regression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08" name="Google Shape;608;p46" title="[0,0,0,&quot;https://www.codecogs.com/eqnedit.php?latex=%5Chat%7BP%7D_%7B%5Ctheta%7D(Y%20%3D%201%7Cx)%20%3D%20%5Csigma(x%5ET%5Ctheta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2400" y="1575813"/>
            <a:ext cx="2409151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46" title="[0,0,0,&quot;https://www.codecogs.com/eqnedit.php?latex=R(%5Ctheta)%20%3D%20-%20%5Cfrac%7B1%7D%7Bn%7D%20%5Csum_%7Bi%3D1%7D%5En%20%5Cleft(%20y_i%20%5Clog%20(%5Csigma(X_i%5ET%20%5Ctheta)%20%2B%20(1%20-%20y_i)%20%5Clog%20(1%20-%20%5Csigma(X_i%5ET%20%5Ctheta))%20%5Cright)#0&quot;]"/>
          <p:cNvPicPr preferRelativeResize="0"/>
          <p:nvPr/>
        </p:nvPicPr>
        <p:blipFill rotWithShape="1">
          <a:blip r:embed="rId7">
            <a:alphaModFix/>
          </a:blip>
          <a:srcRect l="13028" b="10"/>
          <a:stretch/>
        </p:blipFill>
        <p:spPr>
          <a:xfrm>
            <a:off x="5411700" y="2415400"/>
            <a:ext cx="3545423" cy="4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6"/>
          <p:cNvSpPr txBox="1"/>
          <p:nvPr/>
        </p:nvSpPr>
        <p:spPr>
          <a:xfrm>
            <a:off x="5844400" y="2042338"/>
            <a:ext cx="294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Average Cross-Entropy Loss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1" name="Google Shape;611;p46"/>
          <p:cNvSpPr txBox="1"/>
          <p:nvPr/>
        </p:nvSpPr>
        <p:spPr>
          <a:xfrm>
            <a:off x="1903250" y="1920375"/>
            <a:ext cx="64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Light"/>
                <a:ea typeface="Roboto Light"/>
                <a:cs typeface="Roboto Light"/>
                <a:sym typeface="Roboto Light"/>
              </a:rPr>
              <a:t>✅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2" name="Google Shape;612;p46"/>
          <p:cNvSpPr/>
          <p:nvPr/>
        </p:nvSpPr>
        <p:spPr>
          <a:xfrm>
            <a:off x="5919750" y="3970075"/>
            <a:ext cx="2689800" cy="731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it!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7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that we actually have our classifier, let’s try and quantify how well it performs.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most basic evaluation metric for a classifier is </a:t>
            </a: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n"/>
              <a:t>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Accuracy</a:t>
            </a:r>
            <a:endParaRPr/>
          </a:p>
        </p:txBody>
      </p:sp>
      <p:sp>
        <p:nvSpPr>
          <p:cNvPr id="619" name="Google Shape;61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20" name="Google Shape;620;p47"/>
          <p:cNvSpPr txBox="1"/>
          <p:nvPr/>
        </p:nvSpPr>
        <p:spPr>
          <a:xfrm>
            <a:off x="205364" y="3732075"/>
            <a:ext cx="42927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>
                <a:solidFill>
                  <a:srgbClr val="0B5394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(X, Y) </a:t>
            </a:r>
            <a:r>
              <a:rPr lang="en" dirty="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# 0.8691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1" name="Google Shape;621;p47"/>
          <p:cNvSpPr txBox="1"/>
          <p:nvPr/>
        </p:nvSpPr>
        <p:spPr>
          <a:xfrm>
            <a:off x="4839350" y="3729775"/>
            <a:ext cx="25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(sklearn </a:t>
            </a: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documentation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22" name="Google Shape;622;p47" title="[0,0,0,&quot;https://www.codecogs.com/eqnedit.php?latex=%5Ctext%7Baccuracy%7D%20%3D%20%5Cfrac%7B%5Ctext%7B%5C%23%20of%20points%20classified%20correctly%7D%7D%7B%5Ctext%7B%5C%23%20points%20total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900" y="1665975"/>
            <a:ext cx="4616802" cy="5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7"/>
          <p:cNvSpPr txBox="1"/>
          <p:nvPr/>
        </p:nvSpPr>
        <p:spPr>
          <a:xfrm>
            <a:off x="107050" y="4243675"/>
            <a:ext cx="6280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While widely used, the accuracy metric is </a:t>
            </a:r>
            <a:r>
              <a:rPr lang="en" sz="1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not so meaningful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when</a:t>
            </a:r>
            <a:b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dealing with </a:t>
            </a: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 imbalance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in a dataset.</a:t>
            </a:r>
            <a:endParaRPr/>
          </a:p>
        </p:txBody>
      </p:sp>
      <p:sp>
        <p:nvSpPr>
          <p:cNvPr id="624" name="Google Shape;624;p47"/>
          <p:cNvSpPr txBox="1"/>
          <p:nvPr/>
        </p:nvSpPr>
        <p:spPr>
          <a:xfrm>
            <a:off x="205364" y="2569375"/>
            <a:ext cx="5079300" cy="104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0B5394"/>
                </a:solidFill>
                <a:latin typeface="Roboto Mono"/>
                <a:ea typeface="Roboto Mono"/>
                <a:cs typeface="Roboto Mono"/>
                <a:sym typeface="Roboto Mono"/>
              </a:rPr>
              <a:t>accuracy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(X, Y):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np.</a:t>
            </a:r>
            <a:r>
              <a:rPr lang="en" dirty="0">
                <a:solidFill>
                  <a:srgbClr val="0B5394"/>
                </a:solidFill>
                <a:latin typeface="Roboto Mono"/>
                <a:ea typeface="Roboto Mono"/>
                <a:cs typeface="Roboto Mono"/>
                <a:sym typeface="Roboto Mono"/>
              </a:rPr>
              <a:t>mean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(model.</a:t>
            </a:r>
            <a:r>
              <a:rPr lang="en" dirty="0">
                <a:solidFill>
                  <a:srgbClr val="0B5394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(X) </a:t>
            </a:r>
            <a:r>
              <a:rPr lang="en" dirty="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Y)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accuracy(X, Y)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# 0.8691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 of Accuracy: A Case Study</a:t>
            </a:r>
            <a:endParaRPr/>
          </a:p>
        </p:txBody>
      </p:sp>
      <p:sp>
        <p:nvSpPr>
          <p:cNvPr id="630" name="Google Shape;63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31" name="Google Shape;631;p48"/>
          <p:cNvSpPr/>
          <p:nvPr/>
        </p:nvSpPr>
        <p:spPr>
          <a:xfrm>
            <a:off x="155850" y="3894950"/>
            <a:ext cx="5038500" cy="838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the accuracy of your friend’s classifier?</a:t>
            </a:r>
            <a:endParaRPr/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Is accuracy a good metric of this classifier’s performance?</a:t>
            </a:r>
            <a:endParaRPr/>
          </a:p>
        </p:txBody>
      </p:sp>
      <p:sp>
        <p:nvSpPr>
          <p:cNvPr id="632" name="Google Shape;632;p4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we’re trying to build a classifier to filter spam emails.</a:t>
            </a:r>
            <a:endParaRPr dirty="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dirty="0"/>
              <a:t>Each email is </a:t>
            </a:r>
            <a:r>
              <a:rPr lang="en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 dirty="0"/>
              <a:t> (1) or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 dirty="0"/>
              <a:t> (0).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Let’s say we have 100 emails, of which only </a:t>
            </a:r>
            <a:r>
              <a:rPr lang="en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dirty="0"/>
              <a:t> are truly </a:t>
            </a:r>
            <a:r>
              <a:rPr lang="en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r>
              <a:rPr lang="en" dirty="0"/>
              <a:t>, and the remaining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95</a:t>
            </a:r>
            <a:r>
              <a:rPr lang="en" dirty="0"/>
              <a:t> are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ham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633" name="Google Shape;633;p48"/>
          <p:cNvGrpSpPr/>
          <p:nvPr/>
        </p:nvGrpSpPr>
        <p:grpSpPr>
          <a:xfrm>
            <a:off x="107050" y="2727894"/>
            <a:ext cx="6632776" cy="791100"/>
            <a:chOff x="107050" y="2720750"/>
            <a:chExt cx="6632776" cy="791100"/>
          </a:xfrm>
        </p:grpSpPr>
        <p:pic>
          <p:nvPicPr>
            <p:cNvPr id="634" name="Google Shape;634;p48" title="[0,0,0,&quot;https://www.codecogs.com/eqnedit.php?latex=%5Chat%7By%7D%20%3D%5C%20%5Ctext%7Bclassify%7D_%7B%5Ctext%7Bfriend%7D%7D(x)%20%3D%200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6575" y="3087400"/>
              <a:ext cx="3233251" cy="32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48"/>
            <p:cNvSpPr txBox="1"/>
            <p:nvPr/>
          </p:nvSpPr>
          <p:spPr>
            <a:xfrm>
              <a:off x="107050" y="2720750"/>
              <a:ext cx="3368100" cy="7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Your friend (“Friend 1”):</a:t>
              </a:r>
              <a:endPara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Classify every email as </a:t>
              </a:r>
              <a:r>
                <a:rPr lang="en" sz="16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ham</a:t>
              </a:r>
              <a:r>
                <a:rPr lang="en" sz="16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(0). </a:t>
              </a:r>
              <a:endPara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36" name="Google Shape;636;p48"/>
          <p:cNvSpPr txBox="1"/>
          <p:nvPr/>
        </p:nvSpPr>
        <p:spPr>
          <a:xfrm>
            <a:off x="8216250" y="4133417"/>
            <a:ext cx="95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Light"/>
                <a:ea typeface="Roboto Light"/>
                <a:cs typeface="Roboto Light"/>
                <a:sym typeface="Roboto Light"/>
              </a:rPr>
              <a:t>🤔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2063</Words>
  <Application>Microsoft Office PowerPoint</Application>
  <PresentationFormat>On-screen Show (16:9)</PresentationFormat>
  <Paragraphs>376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Roboto Medium</vt:lpstr>
      <vt:lpstr>Arial</vt:lpstr>
      <vt:lpstr>Roboto</vt:lpstr>
      <vt:lpstr>Roboto Mono</vt:lpstr>
      <vt:lpstr>Roboto Light</vt:lpstr>
      <vt:lpstr>Calibri</vt:lpstr>
      <vt:lpstr>Simple Lecture</vt:lpstr>
      <vt:lpstr>Logistic Regression II</vt:lpstr>
      <vt:lpstr>Logistic Regression with sklearn</vt:lpstr>
      <vt:lpstr>Sklearn: Predict Probabilities</vt:lpstr>
      <vt:lpstr>Sklearn: Classification</vt:lpstr>
      <vt:lpstr>Logistic Regression with sklearn</vt:lpstr>
      <vt:lpstr>Performance Metrics</vt:lpstr>
      <vt:lpstr>Next Time</vt:lpstr>
      <vt:lpstr>Classifier Accuracy</vt:lpstr>
      <vt:lpstr>Pitfalls of Accuracy: A Case Study</vt:lpstr>
      <vt:lpstr>Pitfalls of Accuracy: A Case Study</vt:lpstr>
      <vt:lpstr>Pitfalls of Accuracy: A Case Study</vt:lpstr>
      <vt:lpstr>Pitfalls of Accuracy: Class Imbalance</vt:lpstr>
      <vt:lpstr>Types of Classification Successes/Errors: The Confusion Matrix</vt:lpstr>
      <vt:lpstr>Types of Classification Successes/Errors: The Confusion Matrix</vt:lpstr>
      <vt:lpstr>Accuracy, Precision, and Recall</vt:lpstr>
      <vt:lpstr>Accuracy, Precision, and Recall</vt:lpstr>
      <vt:lpstr>Accuracy, Precision, and Recall</vt:lpstr>
      <vt:lpstr>Back to the Spam</vt:lpstr>
      <vt:lpstr>Back to the Spam</vt:lpstr>
      <vt:lpstr>Which Performance Metric?</vt:lpstr>
      <vt:lpstr>Adjusting the Classification Threshold</vt:lpstr>
      <vt:lpstr>Engineering, Part 1: Deciding a Model</vt:lpstr>
      <vt:lpstr>Engineering, Part 2: Deciding a Classification Threshold</vt:lpstr>
      <vt:lpstr>Classification Threshold</vt:lpstr>
      <vt:lpstr>Classification Threshold</vt:lpstr>
      <vt:lpstr>Choosing an Accuracy Threshold</vt:lpstr>
      <vt:lpstr>Choosing a Threshold According to Other Metrics?</vt:lpstr>
      <vt:lpstr>Two More Metrics</vt:lpstr>
      <vt:lpstr>The ROC Curve</vt:lpstr>
      <vt:lpstr>Performance Metric: Area Under Curve (AUC)</vt:lpstr>
      <vt:lpstr>Common techniques for evaluating classifiers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II</dc:title>
  <dc:creator>lenovo</dc:creator>
  <cp:lastModifiedBy>lenovo</cp:lastModifiedBy>
  <cp:revision>15</cp:revision>
  <dcterms:modified xsi:type="dcterms:W3CDTF">2024-01-04T03:56:18Z</dcterms:modified>
</cp:coreProperties>
</file>