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  <p:sldMasterId id="2147483703" r:id="rId2"/>
  </p:sldMasterIdLst>
  <p:notesMasterIdLst>
    <p:notesMasterId r:id="rId36"/>
  </p:notesMasterIdLst>
  <p:sldIdLst>
    <p:sldId id="276" r:id="rId3"/>
    <p:sldId id="278" r:id="rId4"/>
    <p:sldId id="279" r:id="rId5"/>
    <p:sldId id="280" r:id="rId6"/>
    <p:sldId id="281" r:id="rId7"/>
    <p:sldId id="322" r:id="rId8"/>
    <p:sldId id="282" r:id="rId9"/>
    <p:sldId id="284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</p:sldIdLst>
  <p:sldSz cx="9144000" cy="5143500" type="screen16x9"/>
  <p:notesSz cx="6858000" cy="9144000"/>
  <p:embeddedFontLst>
    <p:embeddedFont>
      <p:font typeface="Roboto Medium" panose="020B060402020202020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Roboto" panose="020B0604020202020204" charset="0"/>
      <p:regular r:id="rId45"/>
      <p:bold r:id="rId46"/>
      <p:italic r:id="rId47"/>
      <p:boldItalic r:id="rId48"/>
    </p:embeddedFont>
    <p:embeddedFont>
      <p:font typeface="Century Gothic" panose="020B0502020202020204" pitchFamily="34" charset="0"/>
      <p:regular r:id="rId49"/>
      <p:bold r:id="rId50"/>
      <p:italic r:id="rId51"/>
      <p:boldItalic r:id="rId52"/>
    </p:embeddedFont>
    <p:embeddedFont>
      <p:font typeface="Helvetica Neue" panose="020B0604020202020204" charset="0"/>
      <p:regular r:id="rId53"/>
      <p:bold r:id="rId54"/>
      <p:italic r:id="rId55"/>
      <p:boldItalic r:id="rId56"/>
    </p:embeddedFont>
    <p:embeddedFont>
      <p:font typeface="Source Code Pro" panose="020B0604020202020204" charset="0"/>
      <p:regular r:id="rId57"/>
      <p:bold r:id="rId58"/>
      <p:italic r:id="rId59"/>
      <p:boldItalic r:id="rId60"/>
    </p:embeddedFont>
    <p:embeddedFont>
      <p:font typeface="Roboto Light" panose="020B0604020202020204" charset="0"/>
      <p:regular r:id="rId61"/>
      <p:bold r:id="rId62"/>
      <p:italic r:id="rId63"/>
      <p:boldItalic r:id="rId64"/>
    </p:embeddedFont>
    <p:embeddedFont>
      <p:font typeface="Lato Light" panose="020B060402020202020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969AC2-AB58-4C2D-89BD-A8319C361931}">
  <a:tblStyle styleId="{76969AC2-AB58-4C2D-89BD-A8319C3619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2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63" Type="http://schemas.openxmlformats.org/officeDocument/2006/relationships/font" Target="fonts/font27.fntdata"/><Relationship Id="rId68" Type="http://schemas.openxmlformats.org/officeDocument/2006/relationships/font" Target="fonts/font32.fntdata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66" Type="http://schemas.openxmlformats.org/officeDocument/2006/relationships/font" Target="fonts/font30.fntdata"/><Relationship Id="rId5" Type="http://schemas.openxmlformats.org/officeDocument/2006/relationships/slide" Target="slides/slide3.xml"/><Relationship Id="rId61" Type="http://schemas.openxmlformats.org/officeDocument/2006/relationships/font" Target="fonts/font25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64" Type="http://schemas.openxmlformats.org/officeDocument/2006/relationships/font" Target="fonts/font28.fntdata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15.fntdata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font" Target="fonts/font23.fntdata"/><Relationship Id="rId67" Type="http://schemas.openxmlformats.org/officeDocument/2006/relationships/font" Target="fonts/font31.fntdata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font" Target="fonts/font26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font" Target="fonts/font24.fntdata"/><Relationship Id="rId65" Type="http://schemas.openxmlformats.org/officeDocument/2006/relationships/font" Target="fonts/font2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font" Target="fonts/font3.fntdata"/><Relationship Id="rId34" Type="http://schemas.openxmlformats.org/officeDocument/2006/relationships/slide" Target="slides/slide32.xml"/><Relationship Id="rId50" Type="http://schemas.openxmlformats.org/officeDocument/2006/relationships/font" Target="fonts/font14.fntdata"/><Relationship Id="rId55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59953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wresearch.org/internet/2018/11/28/teens-and-their-experiences-on-social-media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wresearch.org/fact-tank/2018/09/06/are-you-in-the-american-middle-clas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7e44c9ac00_1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7e44c9ac00_1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725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555b8b1865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555b8b1865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801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12d83cfbe6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12d83cfbe6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218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12d83cfbe6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12d83cfbe6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952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555b8b1865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555b8b1865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057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555b8b1865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555b8b1865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022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7ea4c0079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7ea4c0079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962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555b8b1865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555b8b1865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414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12e46d2196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12e46d2196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334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555b8b1865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555b8b1865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91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555b8b1865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555b8b1865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568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2e46d2196_1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2e46d2196_1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Maps tell one story, time series another.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 importance of one very well-selected metric.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Re-purposing bar charts (great for ranking!) to watch ranks change with time.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Model outputs can be data to be visualized. Data vis can make way for a data dashboard. 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2564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555b8b1865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555b8b1865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068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555b8b1865_0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555b8b1865_0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304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555b8b1865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555b8b1865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556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555b8b1865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555b8b1865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458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555b8b1865_0_1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555b8b1865_0_1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499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555b8b1865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2555b8b1865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094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7ea4c00798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7ea4c00798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667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555b8b1865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555b8b1865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293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555b8b1865_0_1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555b8b1865_0_1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7483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555b8b1865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555b8b1865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014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12e46d2196_1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12e46d2196_1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1380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555b8b1865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2555b8b1865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26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7e44c9ac00_1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7e44c9ac00_1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2374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555b8b1865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555b8b1865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8735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555b8b1865_0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555b8b1865_0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208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555b8b1865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555b8b1865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58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7e44c9ac00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7e44c9ac00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782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555b8b1865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555b8b1865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960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555b8b1865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555b8b1865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96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12d83cfbe6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12d83cfbe6_1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 dirty="0">
                <a:solidFill>
                  <a:schemeClr val="hlink"/>
                </a:solidFill>
                <a:hlinkClick r:id="rId3"/>
              </a:rPr>
              <a:t>https://www.pewresearch.org/internet/2018/11/28/teens-and-their-experiences-on-social-media/</a:t>
            </a:r>
            <a:endParaRPr sz="1200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0215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12d83cfbe6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12d83cfbe6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https://www.pewresearch.org/fact-tank/2018/09/06/are-you-in-the-american-middle-class/</a:t>
            </a:r>
            <a:endParaRPr sz="12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5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_3">
  <p:cSld name="SECTION_TITLE_AND_DESCRIPTION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2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cxnSp>
        <p:nvCxnSpPr>
          <p:cNvPr id="102" name="Google Shape;102;p14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dk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lude">
  <p:cSld name="SECTION_TITLE_AND_DESCRIPTION_1_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7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_AND_BODY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57188" y="198377"/>
            <a:ext cx="8429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1pPr>
            <a:lvl2pPr lvl="1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2pPr>
            <a:lvl3pPr lvl="2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3pPr>
            <a:lvl4pPr lvl="3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4pPr>
            <a:lvl5pPr lvl="4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5pPr>
            <a:lvl6pPr lvl="5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6pPr>
            <a:lvl7pPr lvl="6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7pPr>
            <a:lvl8pPr lvl="7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8pPr>
            <a:lvl9pPr lvl="8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4491037" y="4881563"/>
            <a:ext cx="1572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 1">
  <p:cSld name="TITLE_AND_BODY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57188" y="198377"/>
            <a:ext cx="8429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1pPr>
            <a:lvl2pPr lvl="1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2pPr>
            <a:lvl3pPr lvl="2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3pPr>
            <a:lvl4pPr lvl="3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4pPr>
            <a:lvl5pPr lvl="4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5pPr>
            <a:lvl6pPr lvl="5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6pPr>
            <a:lvl7pPr lvl="6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7pPr>
            <a:lvl8pPr lvl="7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8pPr>
            <a:lvl9pPr lvl="8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4491037" y="4881563"/>
            <a:ext cx="1572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left, Heading">
  <p:cSld name="SECTION_TITLE_AND_DESCRIPTION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3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20600" y="2"/>
            <a:ext cx="622725" cy="6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8557588" y="572700"/>
            <a:ext cx="548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3717304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SECTION_HEADER_1_1">
    <p:bg>
      <p:bgPr>
        <a:solidFill>
          <a:srgbClr val="4A86E8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-190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414338" y="240506"/>
            <a:ext cx="8101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-190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Body">
  <p:cSld name="TITLE_AND_BODY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None/>
              <a:defRPr sz="3600">
                <a:solidFill>
                  <a:srgbClr val="6D9E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3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None/>
              <a:defRPr sz="3600">
                <a:solidFill>
                  <a:srgbClr val="6D9E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_4">
  <p:cSld name="SECTION_TITLE_AND_DESCRIPTION_4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 1">
  <p:cSld name="SECTION_TITLE_AND_DESCRIPTION_1_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 1">
  <p:cSld name="SECTION_TITLE_AND_DESCRIPTION_1_5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89" name="Google Shape;189;p32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32"/>
          <p:cNvSpPr txBox="1"/>
          <p:nvPr/>
        </p:nvSpPr>
        <p:spPr>
          <a:xfrm>
            <a:off x="177925" y="4068000"/>
            <a:ext cx="415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Lecture 6, Data 100 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Fall 2023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 2">
  <p:cSld name="SECTION_TITLE_AND_DESCRIPTION_1_6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97" name="Google Shape;197;p33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33"/>
          <p:cNvSpPr txBox="1"/>
          <p:nvPr/>
        </p:nvSpPr>
        <p:spPr>
          <a:xfrm>
            <a:off x="177925" y="4068000"/>
            <a:ext cx="415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Lecture 6, Data 100 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Fall 2023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SECTION_TITLE_AND_DESCRIPTION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33" name="Google Shape;33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6" name="Google Shape;216;p37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SECTION_TITLE_AND_DESCRIPTION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8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223" name="Google Shape;223;p3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38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 right">
  <p:cSld name="SECTION_TITLE_AND_DESCRIPTION_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subTitle" idx="1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" name="Google Shape;228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9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2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2" name="Google Shape;232;p39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 left">
  <p:cSld name="SECTION_TITLE_AND_DESCRIPTION_2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0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6" name="Google Shape;236;p40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40"/>
          <p:cNvSpPr txBox="1">
            <a:spLocks noGrp="1"/>
          </p:cNvSpPr>
          <p:nvPr>
            <p:ph type="body" idx="2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9" name="Google Shape;239;p40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0" name="Google Shape;240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body" idx="1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6" name="Google Shape;246;p4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41"/>
          <p:cNvSpPr txBox="1">
            <a:spLocks noGrp="1"/>
          </p:cNvSpPr>
          <p:nvPr>
            <p:ph type="body" idx="2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1" name="Google Shape;251;p4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4" name="Google Shape;254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_3">
  <p:cSld name="SECTION_TITLE_AND_DESCRIPTION_3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8" name="Google Shape;258;p4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9" name="Google Shape;259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body" idx="2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 right">
  <p:cSld name="SECTION_TITLE_AND_DESCRIPTION_2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2" name="Google Shape;42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45"/>
          <p:cNvSpPr txBox="1">
            <a:spLocks noGrp="1"/>
          </p:cNvSpPr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cxnSp>
        <p:nvCxnSpPr>
          <p:cNvPr id="264" name="Google Shape;264;p4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dk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_AND_BODY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>
            <a:spLocks noGrp="1"/>
          </p:cNvSpPr>
          <p:nvPr>
            <p:ph type="title"/>
          </p:nvPr>
        </p:nvSpPr>
        <p:spPr>
          <a:xfrm>
            <a:off x="357188" y="198377"/>
            <a:ext cx="8429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1pPr>
            <a:lvl2pPr lvl="1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2pPr>
            <a:lvl3pPr lvl="2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3pPr>
            <a:lvl4pPr lvl="3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4pPr>
            <a:lvl5pPr lvl="4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5pPr>
            <a:lvl6pPr lvl="5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6pPr>
            <a:lvl7pPr lvl="6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7pPr>
            <a:lvl8pPr lvl="7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8pPr>
            <a:lvl9pPr lvl="8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8"/>
          <p:cNvSpPr txBox="1">
            <a:spLocks noGrp="1"/>
          </p:cNvSpPr>
          <p:nvPr>
            <p:ph type="sldNum" idx="12"/>
          </p:nvPr>
        </p:nvSpPr>
        <p:spPr>
          <a:xfrm>
            <a:off x="4491037" y="4881563"/>
            <a:ext cx="1572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 1">
  <p:cSld name="TITLE_AND_BODY_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title"/>
          </p:nvPr>
        </p:nvSpPr>
        <p:spPr>
          <a:xfrm>
            <a:off x="357188" y="198377"/>
            <a:ext cx="8429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1pPr>
            <a:lvl2pPr lvl="1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2pPr>
            <a:lvl3pPr lvl="2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3pPr>
            <a:lvl4pPr lvl="3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4pPr>
            <a:lvl5pPr lvl="4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5pPr>
            <a:lvl6pPr lvl="5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6pPr>
            <a:lvl7pPr lvl="6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7pPr>
            <a:lvl8pPr lvl="7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8pPr>
            <a:lvl9pPr lvl="8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3262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9"/>
          <p:cNvSpPr txBox="1">
            <a:spLocks noGrp="1"/>
          </p:cNvSpPr>
          <p:nvPr>
            <p:ph type="sldNum" idx="12"/>
          </p:nvPr>
        </p:nvSpPr>
        <p:spPr>
          <a:xfrm>
            <a:off x="4491037" y="4881563"/>
            <a:ext cx="1572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900"/>
              <a:buFont typeface="Palatino"/>
              <a:buNone/>
              <a:defRPr sz="9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8" name="Google Shape;278;p5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5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51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51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51"/>
          <p:cNvSpPr txBox="1">
            <a:spLocks noGrp="1"/>
          </p:cNvSpPr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87" name="Google Shape;287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left, Heading">
  <p:cSld name="SECTION_TITLE_AND_DESCRIPTION_1_1_1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2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52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92" name="Google Shape;292;p52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52"/>
          <p:cNvSpPr txBox="1">
            <a:spLocks noGrp="1"/>
          </p:cNvSpPr>
          <p:nvPr>
            <p:ph type="subTitle" idx="3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4" name="Google Shape;294;p52"/>
          <p:cNvSpPr txBox="1">
            <a:spLocks noGrp="1"/>
          </p:cNvSpPr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pic>
        <p:nvPicPr>
          <p:cNvPr id="295" name="Google Shape;29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8" name="Google Shape;29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_2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54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03" name="Google Shape;303;p54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 1">
  <p:cSld name="SECTION_TITLE_AND_DESCRIPTION_1_3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5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309" name="Google Shape;309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5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311" name="Google Shape;311;p5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" name="Google Shape;312;p55"/>
          <p:cNvSpPr txBox="1"/>
          <p:nvPr/>
        </p:nvSpPr>
        <p:spPr>
          <a:xfrm>
            <a:off x="177925" y="4068000"/>
            <a:ext cx="415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Lecture 08, Data 100 Spring 2023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13" name="Google Shape;31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3699" y="38775"/>
            <a:ext cx="658375" cy="6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 left">
  <p:cSld name="SECTION_TITLE_AND_DESCRIPTION_2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50" name="Google Shape;5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600" y="2"/>
            <a:ext cx="622725" cy="6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/>
          <p:nvPr/>
        </p:nvSpPr>
        <p:spPr>
          <a:xfrm>
            <a:off x="8557588" y="572700"/>
            <a:ext cx="548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3717304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lude">
  <p:cSld name="SECTION_TITLE_AND_DESCRIPTION_1_3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6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56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318" name="Google Shape;318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6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320" name="Google Shape;320;p56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56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">
  <p:cSld name="SECTION_TITLE_AND_DESCRIPTION_2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8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Puzzle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0" name="Google Shape;60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" name="Google Shape;6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600" y="2"/>
            <a:ext cx="622725" cy="6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/>
          <p:nvPr/>
        </p:nvSpPr>
        <p:spPr>
          <a:xfrm>
            <a:off x="8557588" y="572700"/>
            <a:ext cx="548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3717304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 Solution">
  <p:cSld name="SECTION_TITLE_AND_DESCRIPTION_2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1" name="Google Shape;7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600" y="2"/>
            <a:ext cx="622725" cy="6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/>
        </p:nvSpPr>
        <p:spPr>
          <a:xfrm>
            <a:off x="8557588" y="572700"/>
            <a:ext cx="548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3717304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20600" y="2"/>
            <a:ext cx="622725" cy="6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/>
          <p:nvPr/>
        </p:nvSpPr>
        <p:spPr>
          <a:xfrm>
            <a:off x="8557588" y="572700"/>
            <a:ext cx="548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3717304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8520600" y="2"/>
            <a:ext cx="622725" cy="6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8557588" y="572700"/>
            <a:ext cx="548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3717304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inde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born.pydata.org/api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31" name="Google Shape;531;p77"/>
          <p:cNvSpPr txBox="1">
            <a:spLocks noGrp="1"/>
          </p:cNvSpPr>
          <p:nvPr>
            <p:ph type="body" idx="1"/>
          </p:nvPr>
        </p:nvSpPr>
        <p:spPr>
          <a:xfrm>
            <a:off x="4812375" y="402200"/>
            <a:ext cx="44571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endParaRPr dirty="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lang="en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Roboto"/>
              <a:buChar char="•"/>
            </a:pPr>
            <a:r>
              <a:rPr lang="en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Goals of visualization</a:t>
            </a:r>
            <a:endParaRPr b="1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 dirty="0">
                <a:solidFill>
                  <a:schemeClr val="dk2"/>
                </a:solidFill>
              </a:rPr>
              <a:t>Visualizing distributions</a:t>
            </a:r>
            <a:endParaRPr dirty="0"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 dirty="0">
                <a:solidFill>
                  <a:schemeClr val="dk2"/>
                </a:solidFill>
              </a:rPr>
              <a:t>Kernel density estimation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32" name="Google Shape;532;p77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Goals of Visualization</a:t>
            </a: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Types Should Inform Plot Choice</a:t>
            </a:r>
            <a:endParaRPr/>
          </a:p>
        </p:txBody>
      </p:sp>
      <p:sp>
        <p:nvSpPr>
          <p:cNvPr id="662" name="Google Shape;662;p88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11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Different plots are more or less suited for displaying particular types of variables.</a:t>
            </a:r>
            <a:endParaRPr/>
          </a:p>
        </p:txBody>
      </p:sp>
      <p:sp>
        <p:nvSpPr>
          <p:cNvPr id="663" name="Google Shape;663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64" name="Google Shape;664;p88"/>
          <p:cNvSpPr txBox="1"/>
          <p:nvPr/>
        </p:nvSpPr>
        <p:spPr>
          <a:xfrm>
            <a:off x="134800" y="4168725"/>
            <a:ext cx="8223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First step of visualization: Identify the variables being visualized. Then, select a plot type accordingly.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65" name="Google Shape;66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75" y="1293025"/>
            <a:ext cx="7672739" cy="232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Plots: Distributions of Qualitative Variables</a:t>
            </a:r>
            <a:endParaRPr/>
          </a:p>
        </p:txBody>
      </p:sp>
      <p:sp>
        <p:nvSpPr>
          <p:cNvPr id="671" name="Google Shape;671;p89"/>
          <p:cNvSpPr txBox="1">
            <a:spLocks noGrp="1"/>
          </p:cNvSpPr>
          <p:nvPr>
            <p:ph type="body" idx="1"/>
          </p:nvPr>
        </p:nvSpPr>
        <p:spPr>
          <a:xfrm>
            <a:off x="30850" y="402200"/>
            <a:ext cx="8520600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Bar plots are the most common way of displaying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distribution</a:t>
            </a:r>
            <a:r>
              <a:rPr lang="en"/>
              <a:t> of a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qualitative </a:t>
            </a:r>
            <a:r>
              <a:rPr lang="en"/>
              <a:t>variable.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2" name="Google Shape;672;p89"/>
          <p:cNvPicPr preferRelativeResize="0"/>
          <p:nvPr/>
        </p:nvPicPr>
        <p:blipFill rotWithShape="1">
          <a:blip r:embed="rId3">
            <a:alphaModFix/>
          </a:blip>
          <a:srcRect l="651" r="661"/>
          <a:stretch/>
        </p:blipFill>
        <p:spPr>
          <a:xfrm>
            <a:off x="5377975" y="2881388"/>
            <a:ext cx="2492826" cy="1805976"/>
          </a:xfrm>
          <a:prstGeom prst="rect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73" name="Google Shape;673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74" name="Google Shape;674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5563" y="1002675"/>
            <a:ext cx="3992869" cy="12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89"/>
          <p:cNvSpPr txBox="1"/>
          <p:nvPr/>
        </p:nvSpPr>
        <p:spPr>
          <a:xfrm>
            <a:off x="269625" y="2800825"/>
            <a:ext cx="47184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For example, the proportion of adults in the upper, middle, and lower classes.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Lengths encode values.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</a:pPr>
            <a:r>
              <a:rPr lang="en" sz="1600" i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Widths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encode </a:t>
            </a:r>
            <a:r>
              <a:rPr lang="en" sz="1600" i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nothing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!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</a:pPr>
            <a:r>
              <a:rPr lang="en" sz="1600" i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Color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could indicate a sub-category (but not necessarily).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76" name="Google Shape;676;p89"/>
          <p:cNvSpPr/>
          <p:nvPr/>
        </p:nvSpPr>
        <p:spPr>
          <a:xfrm>
            <a:off x="4621400" y="1472525"/>
            <a:ext cx="2011800" cy="842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89"/>
          <p:cNvSpPr/>
          <p:nvPr/>
        </p:nvSpPr>
        <p:spPr>
          <a:xfrm>
            <a:off x="3598375" y="1939175"/>
            <a:ext cx="860700" cy="331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89"/>
          <p:cNvSpPr txBox="1"/>
          <p:nvPr/>
        </p:nvSpPr>
        <p:spPr>
          <a:xfrm>
            <a:off x="228125" y="1168100"/>
            <a:ext cx="20118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*Sometimes quantitative discrete data too, if there are few unique values.</a:t>
            </a:r>
            <a:endParaRPr sz="13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Bank Dataset</a:t>
            </a:r>
            <a:endParaRPr/>
          </a:p>
        </p:txBody>
      </p:sp>
      <p:sp>
        <p:nvSpPr>
          <p:cNvPr id="684" name="Google Shape;684;p90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will be using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wb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/>
              <a:t>dataset about world countries for most of our work today.</a:t>
            </a:r>
            <a:endParaRPr/>
          </a:p>
        </p:txBody>
      </p:sp>
      <p:sp>
        <p:nvSpPr>
          <p:cNvPr id="685" name="Google Shape;685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86" name="Google Shape;68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500" y="1234025"/>
            <a:ext cx="6851002" cy="311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Bar Plots: Matplotlib</a:t>
            </a:r>
            <a:endParaRPr/>
          </a:p>
        </p:txBody>
      </p:sp>
      <p:sp>
        <p:nvSpPr>
          <p:cNvPr id="692" name="Google Shape;692;p91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we </a:t>
            </a:r>
            <a:r>
              <a:rPr lang="en" dirty="0"/>
              <a:t>will mainly use two libraries for generating plots: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Matplotlib</a:t>
            </a:r>
            <a:r>
              <a:rPr lang="en" dirty="0"/>
              <a:t> and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Seaborn</a:t>
            </a:r>
            <a:r>
              <a:rPr lang="en" dirty="0"/>
              <a:t>.</a:t>
            </a:r>
            <a:endParaRPr dirty="0"/>
          </a:p>
        </p:txBody>
      </p:sp>
      <p:sp>
        <p:nvSpPr>
          <p:cNvPr id="693" name="Google Shape;693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94" name="Google Shape;694;p91"/>
          <p:cNvSpPr txBox="1"/>
          <p:nvPr/>
        </p:nvSpPr>
        <p:spPr>
          <a:xfrm>
            <a:off x="1237350" y="2234100"/>
            <a:ext cx="5283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matplotlib.pyplot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plt.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plotting_function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(x_values, y_values)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5" name="Google Shape;695;p91"/>
          <p:cNvCxnSpPr/>
          <p:nvPr/>
        </p:nvCxnSpPr>
        <p:spPr>
          <a:xfrm rot="10800000" flipH="1">
            <a:off x="4938150" y="2212800"/>
            <a:ext cx="1576800" cy="247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96" name="Google Shape;696;p91"/>
          <p:cNvSpPr txBox="1"/>
          <p:nvPr/>
        </p:nvSpPr>
        <p:spPr>
          <a:xfrm>
            <a:off x="6521250" y="2008050"/>
            <a:ext cx="211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Matplotlib is typically given the alias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7" name="Google Shape;697;p91"/>
          <p:cNvSpPr txBox="1"/>
          <p:nvPr/>
        </p:nvSpPr>
        <p:spPr>
          <a:xfrm>
            <a:off x="107050" y="1158300"/>
            <a:ext cx="8365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Most Matplotlib plotting functions follow the same structure: We pass in a sequence 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, or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Series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) of values to be plotted on the x-axis, and a second sequence of values to be plotted on the y-axis.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98" name="Google Shape;698;p91"/>
          <p:cNvSpPr txBox="1"/>
          <p:nvPr/>
        </p:nvSpPr>
        <p:spPr>
          <a:xfrm>
            <a:off x="106850" y="3173200"/>
            <a:ext cx="7476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To add labels and a title: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plt.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xlabel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"x axis label"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plt.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ylabel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 axis label"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plt.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"Title of the plot"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9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Bar Plots: Matplotlib</a:t>
            </a:r>
            <a:endParaRPr/>
          </a:p>
        </p:txBody>
      </p:sp>
      <p:sp>
        <p:nvSpPr>
          <p:cNvPr id="704" name="Google Shape;704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05" name="Google Shape;705;p92"/>
          <p:cNvSpPr txBox="1"/>
          <p:nvPr/>
        </p:nvSpPr>
        <p:spPr>
          <a:xfrm>
            <a:off x="144000" y="3218350"/>
            <a:ext cx="50244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plt.bar(continents.</a:t>
            </a:r>
            <a:r>
              <a:rPr lang="en"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continents.</a:t>
            </a:r>
            <a:r>
              <a:rPr lang="en"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6" name="Google Shape;706;p92"/>
          <p:cNvSpPr txBox="1"/>
          <p:nvPr/>
        </p:nvSpPr>
        <p:spPr>
          <a:xfrm>
            <a:off x="58600" y="570350"/>
            <a:ext cx="7673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To create a bar plot in Matplotlib: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plt.bar( 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7" name="Google Shape;707;p92"/>
          <p:cNvSpPr txBox="1"/>
          <p:nvPr/>
        </p:nvSpPr>
        <p:spPr>
          <a:xfrm>
            <a:off x="92875" y="1343775"/>
            <a:ext cx="520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continents = wb[</a:t>
            </a:r>
            <a:r>
              <a:rPr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"Continent"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"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value_counts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08" name="Google Shape;708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650" y="778708"/>
            <a:ext cx="2988600" cy="1452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350" y="2487100"/>
            <a:ext cx="3304107" cy="2339696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92"/>
          <p:cNvSpPr/>
          <p:nvPr/>
        </p:nvSpPr>
        <p:spPr>
          <a:xfrm rot="-5400000">
            <a:off x="1871750" y="2829450"/>
            <a:ext cx="103800" cy="16902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92"/>
          <p:cNvSpPr/>
          <p:nvPr/>
        </p:nvSpPr>
        <p:spPr>
          <a:xfrm rot="-5400000">
            <a:off x="3804250" y="2791500"/>
            <a:ext cx="103800" cy="1766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92"/>
          <p:cNvSpPr txBox="1"/>
          <p:nvPr/>
        </p:nvSpPr>
        <p:spPr>
          <a:xfrm>
            <a:off x="1533200" y="3739950"/>
            <a:ext cx="93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x values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3" name="Google Shape;713;p92"/>
          <p:cNvSpPr txBox="1"/>
          <p:nvPr/>
        </p:nvSpPr>
        <p:spPr>
          <a:xfrm>
            <a:off x="3428800" y="3739950"/>
            <a:ext cx="93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y values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4" name="Google Shape;714;p92"/>
          <p:cNvSpPr/>
          <p:nvPr/>
        </p:nvSpPr>
        <p:spPr>
          <a:xfrm>
            <a:off x="5382000" y="798475"/>
            <a:ext cx="1182300" cy="1264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92"/>
          <p:cNvSpPr/>
          <p:nvPr/>
        </p:nvSpPr>
        <p:spPr>
          <a:xfrm>
            <a:off x="6647825" y="798475"/>
            <a:ext cx="548700" cy="1264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9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Bar Plots: pandas Native Plotting</a:t>
            </a:r>
            <a:endParaRPr/>
          </a:p>
        </p:txBody>
      </p:sp>
      <p:sp>
        <p:nvSpPr>
          <p:cNvPr id="721" name="Google Shape;721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22" name="Google Shape;722;p93"/>
          <p:cNvSpPr txBox="1"/>
          <p:nvPr/>
        </p:nvSpPr>
        <p:spPr>
          <a:xfrm>
            <a:off x="144000" y="3218350"/>
            <a:ext cx="520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wb[</a:t>
            </a:r>
            <a:r>
              <a:rPr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"Continent"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"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value_counts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(kind=</a:t>
            </a:r>
            <a:r>
              <a:rPr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3" name="Google Shape;723;p93"/>
          <p:cNvSpPr txBox="1"/>
          <p:nvPr/>
        </p:nvSpPr>
        <p:spPr>
          <a:xfrm>
            <a:off x="58600" y="570350"/>
            <a:ext cx="7673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To create a bar plot in native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pandas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(kind=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24" name="Google Shape;72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00" y="1340633"/>
            <a:ext cx="2988600" cy="1452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93"/>
          <p:cNvPicPr preferRelativeResize="0"/>
          <p:nvPr/>
        </p:nvPicPr>
        <p:blipFill rotWithShape="1">
          <a:blip r:embed="rId4">
            <a:alphaModFix/>
          </a:blip>
          <a:srcRect b="-1286"/>
          <a:stretch/>
        </p:blipFill>
        <p:spPr>
          <a:xfrm>
            <a:off x="5476400" y="1275700"/>
            <a:ext cx="3304101" cy="293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Bar Plots: Seaborn</a:t>
            </a:r>
            <a:endParaRPr/>
          </a:p>
        </p:txBody>
      </p:sp>
      <p:sp>
        <p:nvSpPr>
          <p:cNvPr id="731" name="Google Shape;731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32" name="Google Shape;732;p94"/>
          <p:cNvSpPr txBox="1"/>
          <p:nvPr/>
        </p:nvSpPr>
        <p:spPr>
          <a:xfrm>
            <a:off x="854125" y="1587450"/>
            <a:ext cx="6208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seaborn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as sns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sns.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plotting_function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(data=df, x=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"x_col"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y=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"y_col"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3" name="Google Shape;733;p94"/>
          <p:cNvCxnSpPr/>
          <p:nvPr/>
        </p:nvCxnSpPr>
        <p:spPr>
          <a:xfrm rot="10800000" flipH="1">
            <a:off x="3466075" y="1583450"/>
            <a:ext cx="1576800" cy="247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34" name="Google Shape;734;p94"/>
          <p:cNvSpPr txBox="1"/>
          <p:nvPr/>
        </p:nvSpPr>
        <p:spPr>
          <a:xfrm>
            <a:off x="5076675" y="1365125"/>
            <a:ext cx="3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Seaborn is typically given the alias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5" name="Google Shape;735;p94"/>
          <p:cNvSpPr txBox="1"/>
          <p:nvPr/>
        </p:nvSpPr>
        <p:spPr>
          <a:xfrm>
            <a:off x="77550" y="570825"/>
            <a:ext cx="8365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Seaborn plotting functions use a different structure: Pass in an entire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DataFrame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, then specify what column(s) to plot.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36" name="Google Shape;736;p94"/>
          <p:cNvSpPr txBox="1"/>
          <p:nvPr/>
        </p:nvSpPr>
        <p:spPr>
          <a:xfrm>
            <a:off x="106850" y="2944600"/>
            <a:ext cx="7476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To add labels and a title, use the same syntax as before: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plt.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xlabel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"x axis label"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plt.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ylabel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 axis label"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plt.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"Title of the plot"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Generating Bar Plots: Seaborn</a:t>
            </a:r>
            <a:endParaRPr/>
          </a:p>
        </p:txBody>
      </p:sp>
      <p:sp>
        <p:nvSpPr>
          <p:cNvPr id="742" name="Google Shape;742;p95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7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create a bar plot in Seaborn: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sns.countplot( 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95"/>
          <p:cNvSpPr txBox="1"/>
          <p:nvPr/>
        </p:nvSpPr>
        <p:spPr>
          <a:xfrm>
            <a:off x="605250" y="4191450"/>
            <a:ext cx="79335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seaborn </a:t>
            </a:r>
            <a:r>
              <a:rPr lang="en" sz="15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sns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sns.</a:t>
            </a:r>
            <a:r>
              <a:rPr lang="en" sz="1500">
                <a:solidFill>
                  <a:schemeClr val="accent3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countplot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(data=wb, x=</a:t>
            </a:r>
            <a:r>
              <a:rPr lang="en" sz="15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"Continent"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Google Shape;744;p95"/>
          <p:cNvSpPr txBox="1"/>
          <p:nvPr/>
        </p:nvSpPr>
        <p:spPr>
          <a:xfrm>
            <a:off x="6400250" y="1707775"/>
            <a:ext cx="2278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countplot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operates at a higher level of abstraction!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You give it the entire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DataFrame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and it does the counting for you.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45" name="Google Shape;745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746" name="Google Shape;746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526" y="933300"/>
            <a:ext cx="4309054" cy="318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 of Quantitative Variables</a:t>
            </a:r>
            <a:endParaRPr/>
          </a:p>
        </p:txBody>
      </p:sp>
      <p:sp>
        <p:nvSpPr>
          <p:cNvPr id="752" name="Google Shape;752;p96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Earlier, we said that bar plots are appropriate for distributions of qualitative variables.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only qualitative? Why not quantitative as well?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example: The distribution of gross national income per capita.</a:t>
            </a:r>
            <a:endParaRPr/>
          </a:p>
        </p:txBody>
      </p:sp>
      <p:sp>
        <p:nvSpPr>
          <p:cNvPr id="753" name="Google Shape;753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54" name="Google Shape;754;p96"/>
          <p:cNvSpPr txBox="1"/>
          <p:nvPr/>
        </p:nvSpPr>
        <p:spPr>
          <a:xfrm>
            <a:off x="5029425" y="2623600"/>
            <a:ext cx="3328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A bar plot will create a separate bar for each unique value. This leads to too many bars for continuous data!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55" name="Google Shape;75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01" y="2042875"/>
            <a:ext cx="4135948" cy="27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9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 of Quantitative Variables</a:t>
            </a:r>
            <a:endParaRPr/>
          </a:p>
        </p:txBody>
      </p:sp>
      <p:sp>
        <p:nvSpPr>
          <p:cNvPr id="761" name="Google Shape;761;p97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visualize the distribution of a continuous quantitative variable:</a:t>
            </a:r>
            <a:endParaRPr/>
          </a:p>
        </p:txBody>
      </p:sp>
      <p:sp>
        <p:nvSpPr>
          <p:cNvPr id="762" name="Google Shape;762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763" name="Google Shape;76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877" y="1311982"/>
            <a:ext cx="2798076" cy="1916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9655"/>
            <a:ext cx="2881306" cy="1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5758" y="1471859"/>
            <a:ext cx="2798066" cy="15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97"/>
          <p:cNvSpPr txBox="1"/>
          <p:nvPr/>
        </p:nvSpPr>
        <p:spPr>
          <a:xfrm>
            <a:off x="1327350" y="3228350"/>
            <a:ext cx="9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Box plot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7" name="Google Shape;767;p97"/>
          <p:cNvSpPr txBox="1"/>
          <p:nvPr/>
        </p:nvSpPr>
        <p:spPr>
          <a:xfrm>
            <a:off x="4310750" y="3156850"/>
            <a:ext cx="157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Violin plot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8" name="Google Shape;768;p97"/>
          <p:cNvSpPr txBox="1"/>
          <p:nvPr/>
        </p:nvSpPr>
        <p:spPr>
          <a:xfrm>
            <a:off x="7231925" y="3228350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Histogram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69" name="Google Shape;769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7425" y="3729550"/>
            <a:ext cx="3928100" cy="11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97"/>
          <p:cNvSpPr/>
          <p:nvPr/>
        </p:nvSpPr>
        <p:spPr>
          <a:xfrm>
            <a:off x="2785900" y="4593875"/>
            <a:ext cx="943800" cy="39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Visualizations so far</a:t>
            </a:r>
            <a:endParaRPr dirty="0"/>
          </a:p>
        </p:txBody>
      </p:sp>
      <p:sp>
        <p:nvSpPr>
          <p:cNvPr id="579" name="Google Shape;579;p79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.</a:t>
            </a:r>
            <a:endParaRPr dirty="0"/>
          </a:p>
        </p:txBody>
      </p:sp>
      <p:sp>
        <p:nvSpPr>
          <p:cNvPr id="580" name="Google Shape;580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81" name="Google Shape;58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00" y="993700"/>
            <a:ext cx="2108249" cy="23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9702" y="993700"/>
            <a:ext cx="2070537" cy="23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9"/>
          <p:cNvSpPr txBox="1"/>
          <p:nvPr/>
        </p:nvSpPr>
        <p:spPr>
          <a:xfrm>
            <a:off x="1004775" y="3422100"/>
            <a:ext cx="100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Line plot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4" name="Google Shape;584;p79"/>
          <p:cNvSpPr txBox="1"/>
          <p:nvPr/>
        </p:nvSpPr>
        <p:spPr>
          <a:xfrm>
            <a:off x="3048675" y="3422100"/>
            <a:ext cx="115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Scatter plot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85" name="Google Shape;585;p79"/>
          <p:cNvPicPr preferRelativeResize="0"/>
          <p:nvPr/>
        </p:nvPicPr>
        <p:blipFill rotWithShape="1">
          <a:blip r:embed="rId5">
            <a:alphaModFix/>
          </a:blip>
          <a:srcRect l="1078"/>
          <a:stretch/>
        </p:blipFill>
        <p:spPr>
          <a:xfrm>
            <a:off x="5186675" y="995113"/>
            <a:ext cx="2954299" cy="2309248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79"/>
          <p:cNvSpPr txBox="1"/>
          <p:nvPr/>
        </p:nvSpPr>
        <p:spPr>
          <a:xfrm>
            <a:off x="5376900" y="3422100"/>
            <a:ext cx="328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 Light"/>
                <a:ea typeface="Roboto Light"/>
                <a:cs typeface="Roboto Light"/>
                <a:sym typeface="Roboto Light"/>
              </a:rPr>
              <a:t>Histogram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7" name="Google Shape;587;p79"/>
          <p:cNvSpPr txBox="1"/>
          <p:nvPr/>
        </p:nvSpPr>
        <p:spPr>
          <a:xfrm>
            <a:off x="186650" y="3905875"/>
            <a:ext cx="8752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What did these achieve?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Provide a high-level overview of a complex dataset.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Communicated trends to viewers.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plots and Violin Plots</a:t>
            </a:r>
            <a:endParaRPr/>
          </a:p>
        </p:txBody>
      </p:sp>
      <p:sp>
        <p:nvSpPr>
          <p:cNvPr id="776" name="Google Shape;776;p98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Box plots and violin plots display distributions using information about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quartiles</a:t>
            </a:r>
            <a:r>
              <a:rPr lang="en"/>
              <a:t>. 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a box plot, the width of the box encodes no meaning.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a violin plot, the width of the "violin" indicates the density of datapoints at each value.</a:t>
            </a:r>
            <a:endParaRPr/>
          </a:p>
        </p:txBody>
      </p:sp>
      <p:sp>
        <p:nvSpPr>
          <p:cNvPr id="777" name="Google Shape;777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778" name="Google Shape;778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0" y="1581113"/>
            <a:ext cx="4303503" cy="28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273" y="1623375"/>
            <a:ext cx="4179178" cy="2766399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98"/>
          <p:cNvSpPr txBox="1"/>
          <p:nvPr/>
        </p:nvSpPr>
        <p:spPr>
          <a:xfrm>
            <a:off x="275650" y="4389775"/>
            <a:ext cx="382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sns.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boxplot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(data=df, y=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"y_variable"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1" name="Google Shape;781;p98"/>
          <p:cNvSpPr txBox="1"/>
          <p:nvPr/>
        </p:nvSpPr>
        <p:spPr>
          <a:xfrm>
            <a:off x="4507313" y="4389775"/>
            <a:ext cx="42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sns.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violinplot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(data=df, y =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"y_variable"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9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Quartiles</a:t>
            </a:r>
            <a:endParaRPr/>
          </a:p>
        </p:txBody>
      </p:sp>
      <p:sp>
        <p:nvSpPr>
          <p:cNvPr id="787" name="Google Shape;787;p99"/>
          <p:cNvSpPr txBox="1">
            <a:spLocks noGrp="1"/>
          </p:cNvSpPr>
          <p:nvPr>
            <p:ph type="body" idx="1"/>
          </p:nvPr>
        </p:nvSpPr>
        <p:spPr>
          <a:xfrm>
            <a:off x="107047" y="402200"/>
            <a:ext cx="477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 quantitative variable: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First or lower quartile: 25th percentile.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Second quartile: 50th percentile (median).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Third or upper quartile: 75th percentile.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interval [first quartile, third quartile] contains the "middle 50%" of the data.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Interquartile range (IQR) </a:t>
            </a:r>
            <a:r>
              <a:rPr lang="en"/>
              <a:t>measures spread.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IQR = third quartile – first quartile.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789" name="Google Shape;789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825" y="955450"/>
            <a:ext cx="4127851" cy="30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99"/>
          <p:cNvSpPr/>
          <p:nvPr/>
        </p:nvSpPr>
        <p:spPr>
          <a:xfrm rot="-5400000">
            <a:off x="7313450" y="3735700"/>
            <a:ext cx="114000" cy="5652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99"/>
          <p:cNvSpPr txBox="1"/>
          <p:nvPr/>
        </p:nvSpPr>
        <p:spPr>
          <a:xfrm>
            <a:off x="6636775" y="4127250"/>
            <a:ext cx="179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length of this region is the IQR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Plots</a:t>
            </a:r>
            <a:endParaRPr/>
          </a:p>
        </p:txBody>
      </p:sp>
      <p:sp>
        <p:nvSpPr>
          <p:cNvPr id="797" name="Google Shape;797;p100"/>
          <p:cNvSpPr txBox="1"/>
          <p:nvPr/>
        </p:nvSpPr>
        <p:spPr>
          <a:xfrm>
            <a:off x="709225" y="4672075"/>
            <a:ext cx="77151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sns.</a:t>
            </a:r>
            <a:r>
              <a:rPr lang="en" sz="1500">
                <a:solidFill>
                  <a:schemeClr val="accent3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boxplot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(data=wb, y=</a:t>
            </a:r>
            <a:r>
              <a:rPr lang="en" sz="15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"Gross domestic product: % growth : 2016"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8" name="Google Shape;798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799" name="Google Shape;799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743025"/>
            <a:ext cx="3085200" cy="3876798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100"/>
          <p:cNvSpPr txBox="1"/>
          <p:nvPr/>
        </p:nvSpPr>
        <p:spPr>
          <a:xfrm>
            <a:off x="4537125" y="2481325"/>
            <a:ext cx="349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First quartile</a:t>
            </a:r>
            <a:r>
              <a:rPr lang="en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(25th percentile)</a:t>
            </a:r>
            <a:endParaRPr>
              <a:solidFill>
                <a:schemeClr val="accent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01" name="Google Shape;801;p100"/>
          <p:cNvSpPr txBox="1"/>
          <p:nvPr/>
        </p:nvSpPr>
        <p:spPr>
          <a:xfrm>
            <a:off x="4533500" y="2022150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Second quartile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(median)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02" name="Google Shape;802;p100"/>
          <p:cNvSpPr txBox="1"/>
          <p:nvPr/>
        </p:nvSpPr>
        <p:spPr>
          <a:xfrm>
            <a:off x="4533500" y="1621950"/>
            <a:ext cx="285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Third quartile</a:t>
            </a:r>
            <a:r>
              <a:rPr lang="en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(75th percentile)</a:t>
            </a:r>
            <a:endParaRPr>
              <a:solidFill>
                <a:schemeClr val="accent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03" name="Google Shape;803;p100"/>
          <p:cNvSpPr txBox="1"/>
          <p:nvPr/>
        </p:nvSpPr>
        <p:spPr>
          <a:xfrm>
            <a:off x="4505775" y="1161325"/>
            <a:ext cx="340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Whisker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: upper quartile + 1.5*IQR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04" name="Google Shape;804;p100"/>
          <p:cNvSpPr txBox="1"/>
          <p:nvPr/>
        </p:nvSpPr>
        <p:spPr>
          <a:xfrm>
            <a:off x="4505775" y="3012800"/>
            <a:ext cx="340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Whisker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: lower quartile - 1.5*IQR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05" name="Google Shape;805;p100"/>
          <p:cNvSpPr txBox="1"/>
          <p:nvPr/>
        </p:nvSpPr>
        <p:spPr>
          <a:xfrm>
            <a:off x="4595725" y="500588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 Light"/>
                <a:ea typeface="Roboto Light"/>
                <a:cs typeface="Roboto Light"/>
                <a:sym typeface="Roboto Light"/>
              </a:rPr>
              <a:t>Outliers</a:t>
            </a:r>
            <a:endParaRPr>
              <a:solidFill>
                <a:srgbClr val="5B5B5B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06" name="Google Shape;806;p100"/>
          <p:cNvSpPr txBox="1"/>
          <p:nvPr/>
        </p:nvSpPr>
        <p:spPr>
          <a:xfrm>
            <a:off x="4595725" y="3795088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 Light"/>
                <a:ea typeface="Roboto Light"/>
                <a:cs typeface="Roboto Light"/>
                <a:sym typeface="Roboto Light"/>
              </a:rPr>
              <a:t>Outliers</a:t>
            </a:r>
            <a:endParaRPr>
              <a:solidFill>
                <a:srgbClr val="5B5B5B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807" name="Google Shape;807;p100"/>
          <p:cNvCxnSpPr>
            <a:stCxn id="802" idx="1"/>
          </p:cNvCxnSpPr>
          <p:nvPr/>
        </p:nvCxnSpPr>
        <p:spPr>
          <a:xfrm flipH="1">
            <a:off x="3880100" y="1822050"/>
            <a:ext cx="653400" cy="231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8" name="Google Shape;808;p100"/>
          <p:cNvCxnSpPr>
            <a:stCxn id="800" idx="1"/>
          </p:cNvCxnSpPr>
          <p:nvPr/>
        </p:nvCxnSpPr>
        <p:spPr>
          <a:xfrm rot="10800000">
            <a:off x="3921825" y="2488825"/>
            <a:ext cx="615300" cy="192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9" name="Google Shape;809;p100"/>
          <p:cNvCxnSpPr>
            <a:stCxn id="801" idx="1"/>
          </p:cNvCxnSpPr>
          <p:nvPr/>
        </p:nvCxnSpPr>
        <p:spPr>
          <a:xfrm flipH="1">
            <a:off x="3890600" y="2222250"/>
            <a:ext cx="642900" cy="17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0" name="Google Shape;810;p100"/>
          <p:cNvCxnSpPr/>
          <p:nvPr/>
        </p:nvCxnSpPr>
        <p:spPr>
          <a:xfrm rot="10800000">
            <a:off x="3859575" y="1360275"/>
            <a:ext cx="646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1" name="Google Shape;811;p100"/>
          <p:cNvCxnSpPr/>
          <p:nvPr/>
        </p:nvCxnSpPr>
        <p:spPr>
          <a:xfrm rot="10800000">
            <a:off x="3906375" y="3212900"/>
            <a:ext cx="646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2" name="Google Shape;812;p100"/>
          <p:cNvCxnSpPr>
            <a:stCxn id="805" idx="1"/>
          </p:cNvCxnSpPr>
          <p:nvPr/>
        </p:nvCxnSpPr>
        <p:spPr>
          <a:xfrm flipH="1">
            <a:off x="3102325" y="700688"/>
            <a:ext cx="1493400" cy="325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3" name="Google Shape;813;p100"/>
          <p:cNvCxnSpPr/>
          <p:nvPr/>
        </p:nvCxnSpPr>
        <p:spPr>
          <a:xfrm rot="10800000">
            <a:off x="2936425" y="3670888"/>
            <a:ext cx="1659300" cy="324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Violin Plots</a:t>
            </a:r>
            <a:endParaRPr/>
          </a:p>
        </p:txBody>
      </p:sp>
      <p:sp>
        <p:nvSpPr>
          <p:cNvPr id="819" name="Google Shape;819;p101"/>
          <p:cNvSpPr txBox="1">
            <a:spLocks noGrp="1"/>
          </p:cNvSpPr>
          <p:nvPr>
            <p:ph type="body" idx="1"/>
          </p:nvPr>
        </p:nvSpPr>
        <p:spPr>
          <a:xfrm>
            <a:off x="4204250" y="1422100"/>
            <a:ext cx="4596900" cy="17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Violin plots are similar to box plots, but also show smoothed density curves.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"width" of our "box" now has meaning!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three quartiles and "whiskers" are still present – look closely.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821" name="Google Shape;821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00" y="535625"/>
            <a:ext cx="3442043" cy="4000424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101"/>
          <p:cNvSpPr txBox="1"/>
          <p:nvPr/>
        </p:nvSpPr>
        <p:spPr>
          <a:xfrm>
            <a:off x="709225" y="4672075"/>
            <a:ext cx="8091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sns.</a:t>
            </a:r>
            <a:r>
              <a:rPr lang="en" sz="1500">
                <a:solidFill>
                  <a:schemeClr val="accent3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violinplot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(data=wb, y=</a:t>
            </a:r>
            <a:r>
              <a:rPr lang="en" sz="15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"Gross domestic product: % growth : 2016"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Side-by-side Box and Violin Plots</a:t>
            </a:r>
            <a:endParaRPr/>
          </a:p>
        </p:txBody>
      </p:sp>
      <p:sp>
        <p:nvSpPr>
          <p:cNvPr id="828" name="Google Shape;828;p102"/>
          <p:cNvSpPr txBox="1">
            <a:spLocks noGrp="1"/>
          </p:cNvSpPr>
          <p:nvPr>
            <p:ph type="body" idx="1"/>
          </p:nvPr>
        </p:nvSpPr>
        <p:spPr>
          <a:xfrm>
            <a:off x="30850" y="402200"/>
            <a:ext cx="85206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What if we wanted to incorporate a </a:t>
            </a:r>
            <a:r>
              <a:rPr lang="en" i="1" dirty="0"/>
              <a:t>qualitative</a:t>
            </a:r>
            <a:r>
              <a:rPr lang="en" dirty="0"/>
              <a:t> variable as well? For example, compare the distribution of a quantitative continuous variable </a:t>
            </a:r>
            <a:r>
              <a:rPr lang="en" i="1" dirty="0"/>
              <a:t>across</a:t>
            </a:r>
            <a:r>
              <a:rPr lang="en" dirty="0"/>
              <a:t> different qualitative categories. </a:t>
            </a:r>
            <a:endParaRPr dirty="0"/>
          </a:p>
        </p:txBody>
      </p:sp>
      <p:sp>
        <p:nvSpPr>
          <p:cNvPr id="829" name="Google Shape;829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830" name="Google Shape;830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613" y="1660600"/>
            <a:ext cx="4226174" cy="29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102"/>
          <p:cNvSpPr txBox="1"/>
          <p:nvPr/>
        </p:nvSpPr>
        <p:spPr>
          <a:xfrm>
            <a:off x="183250" y="2464900"/>
            <a:ext cx="202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GDP growth: quantitative continuous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32" name="Google Shape;832;p102"/>
          <p:cNvSpPr txBox="1"/>
          <p:nvPr/>
        </p:nvSpPr>
        <p:spPr>
          <a:xfrm>
            <a:off x="3202750" y="4739750"/>
            <a:ext cx="26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Continent: qualitative nominal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33" name="Google Shape;833;p102"/>
          <p:cNvSpPr/>
          <p:nvPr/>
        </p:nvSpPr>
        <p:spPr>
          <a:xfrm>
            <a:off x="2250750" y="1901775"/>
            <a:ext cx="125100" cy="21672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02"/>
          <p:cNvSpPr/>
          <p:nvPr/>
        </p:nvSpPr>
        <p:spPr>
          <a:xfrm rot="-5400000">
            <a:off x="4422375" y="2948925"/>
            <a:ext cx="125100" cy="33228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102"/>
          <p:cNvSpPr txBox="1"/>
          <p:nvPr/>
        </p:nvSpPr>
        <p:spPr>
          <a:xfrm>
            <a:off x="599625" y="1190800"/>
            <a:ext cx="834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sns.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boxplot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(data=wb, x=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"Continent"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y=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"Gross domestic product: % growth : 2016"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0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</a:t>
            </a:r>
            <a:endParaRPr/>
          </a:p>
        </p:txBody>
      </p:sp>
      <p:sp>
        <p:nvSpPr>
          <p:cNvPr id="841" name="Google Shape;841;p103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14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histogram:</a:t>
            </a:r>
            <a:endParaRPr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Collects datapoints with similar values into a shared "bin".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Scales the bins such that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area</a:t>
            </a:r>
            <a:r>
              <a:rPr lang="en" dirty="0"/>
              <a:t> of each bin is equal to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percentage</a:t>
            </a:r>
            <a:r>
              <a:rPr lang="en" dirty="0"/>
              <a:t> of datapoints it contains </a:t>
            </a:r>
            <a:endParaRPr dirty="0"/>
          </a:p>
        </p:txBody>
      </p:sp>
      <p:sp>
        <p:nvSpPr>
          <p:cNvPr id="842" name="Google Shape;842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843" name="Google Shape;843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75" y="1887200"/>
            <a:ext cx="3854471" cy="29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103"/>
          <p:cNvSpPr txBox="1"/>
          <p:nvPr/>
        </p:nvSpPr>
        <p:spPr>
          <a:xfrm>
            <a:off x="4158350" y="2451375"/>
            <a:ext cx="4666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first bin has a width of 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$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16410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height of 4.77 x 10</a:t>
            </a:r>
            <a:r>
              <a:rPr lang="en" baseline="30000">
                <a:latin typeface="Roboto Light"/>
                <a:ea typeface="Roboto Light"/>
                <a:cs typeface="Roboto Light"/>
                <a:sym typeface="Roboto Light"/>
              </a:rPr>
              <a:t>-5</a:t>
            </a:r>
            <a:endParaRPr baseline="30000">
              <a:latin typeface="Roboto Light"/>
              <a:ea typeface="Roboto Light"/>
              <a:cs typeface="Roboto Light"/>
              <a:sym typeface="Roboto Light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This means that it contains 16410 x (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4.77 x 10</a:t>
            </a:r>
            <a:r>
              <a:rPr lang="en" baseline="30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-5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 = 78.3% of all datapoints in the dataset.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0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Answer</a:t>
            </a:r>
            <a:endParaRPr/>
          </a:p>
        </p:txBody>
      </p:sp>
      <p:sp>
        <p:nvSpPr>
          <p:cNvPr id="859" name="Google Shape;859;p105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There are 1174 observations total.</a:t>
            </a:r>
            <a:endParaRPr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Width of bin [110, 115): 5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Height of bar [110, 115): 0.02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Proportion in bin = 5 * 0.02 = 0.1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Number in bin = 0.1 * 1174 =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117.4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60" name="Google Shape;860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93500"/>
            <a:ext cx="4361348" cy="27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105"/>
          <p:cNvSpPr/>
          <p:nvPr/>
        </p:nvSpPr>
        <p:spPr>
          <a:xfrm rot="1331552">
            <a:off x="6010394" y="1479796"/>
            <a:ext cx="652864" cy="52383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0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 in Code</a:t>
            </a:r>
            <a:endParaRPr/>
          </a:p>
        </p:txBody>
      </p:sp>
      <p:sp>
        <p:nvSpPr>
          <p:cNvPr id="868" name="Google Shape;868;p106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 Matplotlib: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plt.</a:t>
            </a:r>
            <a:r>
              <a:rPr lang="en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hist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(x_values, density=</a:t>
            </a:r>
            <a:r>
              <a:rPr lang="en" dirty="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 Seaborn: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sns.</a:t>
            </a:r>
            <a:r>
              <a:rPr lang="en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histplot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(data=df, x=</a:t>
            </a:r>
            <a:r>
              <a:rPr lang="en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"x_column"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, stat=</a:t>
            </a:r>
            <a:r>
              <a:rPr lang="en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"density"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9" name="Google Shape;869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870" name="Google Shape;870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950" y="1843675"/>
            <a:ext cx="3693016" cy="264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674" y="1843678"/>
            <a:ext cx="3425784" cy="2643926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106"/>
          <p:cNvSpPr txBox="1"/>
          <p:nvPr/>
        </p:nvSpPr>
        <p:spPr>
          <a:xfrm>
            <a:off x="1437563" y="4604250"/>
            <a:ext cx="106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Matplotlib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73" name="Google Shape;873;p106"/>
          <p:cNvSpPr txBox="1"/>
          <p:nvPr/>
        </p:nvSpPr>
        <p:spPr>
          <a:xfrm>
            <a:off x="5995663" y="4604250"/>
            <a:ext cx="106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Seaborn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0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Overlaid Histograms</a:t>
            </a:r>
            <a:endParaRPr/>
          </a:p>
        </p:txBody>
      </p:sp>
      <p:sp>
        <p:nvSpPr>
          <p:cNvPr id="879" name="Google Shape;879;p107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compare a quantitative variable's distribution across qualitative categories, overlay histograms on top of one another.</a:t>
            </a:r>
            <a:endParaRPr/>
          </a:p>
        </p:txBody>
      </p:sp>
      <p:sp>
        <p:nvSpPr>
          <p:cNvPr id="880" name="Google Shape;880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881" name="Google Shape;881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47" y="1361550"/>
            <a:ext cx="4367449" cy="3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107"/>
          <p:cNvSpPr txBox="1"/>
          <p:nvPr/>
        </p:nvSpPr>
        <p:spPr>
          <a:xfrm>
            <a:off x="4427975" y="1514025"/>
            <a:ext cx="459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hue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parameter of Seaborn plotting functions sets the column that should be used to determine color.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83" name="Google Shape;883;p107"/>
          <p:cNvSpPr txBox="1"/>
          <p:nvPr/>
        </p:nvSpPr>
        <p:spPr>
          <a:xfrm>
            <a:off x="4572000" y="2177675"/>
            <a:ext cx="423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sns.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histplot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(data=wb,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hue=</a:t>
            </a:r>
            <a:r>
              <a:rPr lang="en" b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"Hemisphere"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x=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"Gross national income…"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4" name="Google Shape;884;p107"/>
          <p:cNvSpPr txBox="1"/>
          <p:nvPr/>
        </p:nvSpPr>
        <p:spPr>
          <a:xfrm>
            <a:off x="4572000" y="3250050"/>
            <a:ext cx="3805800" cy="6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 Light"/>
                <a:ea typeface="Roboto Light"/>
                <a:cs typeface="Roboto Light"/>
                <a:sym typeface="Roboto Light"/>
              </a:rPr>
              <a:t>Always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include a legend when color is used to encode information!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885" name="Google Shape;885;p107"/>
          <p:cNvCxnSpPr>
            <a:stCxn id="884" idx="1"/>
          </p:cNvCxnSpPr>
          <p:nvPr/>
        </p:nvCxnSpPr>
        <p:spPr>
          <a:xfrm rot="10800000">
            <a:off x="3795300" y="2219250"/>
            <a:ext cx="776700" cy="13386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0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Histograms</a:t>
            </a:r>
            <a:endParaRPr/>
          </a:p>
        </p:txBody>
      </p:sp>
      <p:sp>
        <p:nvSpPr>
          <p:cNvPr id="891" name="Google Shape;891;p108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14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skew</a:t>
            </a:r>
            <a:r>
              <a:rPr lang="en"/>
              <a:t> of a histogram describes the direction in which its "tail" extends.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distribution with a long right tail is skewed right.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distribution with a long left tail is skewed left.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histogram with no clear skew is called symmetric.</a:t>
            </a:r>
            <a:endParaRPr/>
          </a:p>
        </p:txBody>
      </p:sp>
      <p:sp>
        <p:nvSpPr>
          <p:cNvPr id="892" name="Google Shape;892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893" name="Google Shape;893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50" y="2243875"/>
            <a:ext cx="3532484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108"/>
          <p:cNvSpPr/>
          <p:nvPr/>
        </p:nvSpPr>
        <p:spPr>
          <a:xfrm rot="-5400000">
            <a:off x="3004725" y="2760950"/>
            <a:ext cx="134700" cy="2131200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108"/>
          <p:cNvSpPr txBox="1"/>
          <p:nvPr/>
        </p:nvSpPr>
        <p:spPr>
          <a:xfrm>
            <a:off x="2340475" y="3384200"/>
            <a:ext cx="152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 long right tail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96" name="Google Shape;896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650" y="2243875"/>
            <a:ext cx="338370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108"/>
          <p:cNvSpPr/>
          <p:nvPr/>
        </p:nvSpPr>
        <p:spPr>
          <a:xfrm rot="-5400000">
            <a:off x="6396150" y="2774925"/>
            <a:ext cx="134700" cy="2131200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08"/>
          <p:cNvSpPr txBox="1"/>
          <p:nvPr/>
        </p:nvSpPr>
        <p:spPr>
          <a:xfrm>
            <a:off x="5884300" y="3398175"/>
            <a:ext cx="152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 long left tail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Data Visualization</a:t>
            </a:r>
            <a:endParaRPr/>
          </a:p>
        </p:txBody>
      </p:sp>
      <p:sp>
        <p:nvSpPr>
          <p:cNvPr id="593" name="Google Shape;593;p80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29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 1: To </a:t>
            </a: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help your own understanding</a:t>
            </a:r>
            <a:r>
              <a:rPr lang="en"/>
              <a:t> of your data/results.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Key part of exploratory data analysis.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Summarize trends visually before in-depth analysis.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Lightweight, iterative and flexible.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95" name="Google Shape;595;p80"/>
          <p:cNvSpPr txBox="1"/>
          <p:nvPr/>
        </p:nvSpPr>
        <p:spPr>
          <a:xfrm>
            <a:off x="5884100" y="1509750"/>
            <a:ext cx="3033900" cy="190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What do these goals imply?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Visualizations aren't a matter of making "pretty" pictures.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We need to do a lot of thinking about what stylistic choices communicate ideas most effectively.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96" name="Google Shape;596;p80"/>
          <p:cNvSpPr txBox="1"/>
          <p:nvPr/>
        </p:nvSpPr>
        <p:spPr>
          <a:xfrm>
            <a:off x="107050" y="2005275"/>
            <a:ext cx="5840400" cy="17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Goal 2: To </a:t>
            </a: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communicate results/conclusions to others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Highly editorial and selective. 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Be thoughtful and careful!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Fine-tuned to achieve a communications goal.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Considerations: clarity, accessibility, and necessary context.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0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Histograms</a:t>
            </a:r>
            <a:endParaRPr/>
          </a:p>
        </p:txBody>
      </p:sp>
      <p:sp>
        <p:nvSpPr>
          <p:cNvPr id="904" name="Google Shape;904;p109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14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mode(s)</a:t>
            </a:r>
            <a:r>
              <a:rPr lang="en"/>
              <a:t> of a histogram are the peak values in the distribution.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distribution with one clear peak is called unimodal.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Two peaks: bimodal.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More peaks: multimodal.</a:t>
            </a:r>
            <a:endParaRPr/>
          </a:p>
        </p:txBody>
      </p:sp>
      <p:sp>
        <p:nvSpPr>
          <p:cNvPr id="905" name="Google Shape;905;p1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906" name="Google Shape;906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00" y="1895800"/>
            <a:ext cx="3782997" cy="276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900" y="1895788"/>
            <a:ext cx="4036699" cy="27660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8" name="Google Shape;908;p109"/>
          <p:cNvCxnSpPr/>
          <p:nvPr/>
        </p:nvCxnSpPr>
        <p:spPr>
          <a:xfrm flipH="1">
            <a:off x="2032625" y="2281400"/>
            <a:ext cx="1068000" cy="1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9" name="Google Shape;909;p109"/>
          <p:cNvSpPr txBox="1"/>
          <p:nvPr/>
        </p:nvSpPr>
        <p:spPr>
          <a:xfrm>
            <a:off x="3072650" y="2057600"/>
            <a:ext cx="153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Unimodal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910" name="Google Shape;910;p109"/>
          <p:cNvCxnSpPr/>
          <p:nvPr/>
        </p:nvCxnSpPr>
        <p:spPr>
          <a:xfrm rot="-5400000">
            <a:off x="6061350" y="1705900"/>
            <a:ext cx="705000" cy="508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11" name="Google Shape;911;p109"/>
          <p:cNvCxnSpPr/>
          <p:nvPr/>
        </p:nvCxnSpPr>
        <p:spPr>
          <a:xfrm rot="-5400000" flipH="1">
            <a:off x="6470875" y="2042850"/>
            <a:ext cx="912600" cy="10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2" name="Google Shape;912;p109"/>
          <p:cNvSpPr txBox="1"/>
          <p:nvPr/>
        </p:nvSpPr>
        <p:spPr>
          <a:xfrm>
            <a:off x="6460675" y="1237650"/>
            <a:ext cx="93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Bimodal?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919" name="Google Shape;919;p110"/>
          <p:cNvSpPr txBox="1">
            <a:spLocks noGrp="1"/>
          </p:cNvSpPr>
          <p:nvPr>
            <p:ph type="body" idx="1"/>
          </p:nvPr>
        </p:nvSpPr>
        <p:spPr>
          <a:xfrm>
            <a:off x="4812375" y="402200"/>
            <a:ext cx="44571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 dirty="0" smtClean="0">
                <a:solidFill>
                  <a:schemeClr val="dk2"/>
                </a:solidFill>
              </a:rPr>
              <a:t>Goals </a:t>
            </a:r>
            <a:r>
              <a:rPr lang="en" dirty="0">
                <a:solidFill>
                  <a:schemeClr val="dk2"/>
                </a:solidFill>
              </a:rPr>
              <a:t>of visualization</a:t>
            </a:r>
            <a:endParaRPr dirty="0"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 dirty="0">
                <a:solidFill>
                  <a:schemeClr val="dk2"/>
                </a:solidFill>
              </a:rPr>
              <a:t>Visualizing distributions</a:t>
            </a:r>
            <a:endParaRPr dirty="0"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Roboto"/>
              <a:buChar char="•"/>
            </a:pPr>
            <a:r>
              <a:rPr lang="en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Kernel density estimation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920" name="Google Shape;920;p110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Kernel Density Estimation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21" name="Google Shape;921;p110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Density Estimation: Intuition</a:t>
            </a:r>
            <a:endParaRPr/>
          </a:p>
        </p:txBody>
      </p:sp>
      <p:sp>
        <p:nvSpPr>
          <p:cNvPr id="927" name="Google Shape;927;p111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Often, we want to identify </a:t>
            </a:r>
            <a:r>
              <a:rPr lang="en" i="1" dirty="0"/>
              <a:t>general</a:t>
            </a:r>
            <a:r>
              <a:rPr lang="en" dirty="0"/>
              <a:t> trends across a distribution, rather than focus on detail. Smoothing a distribution helps generalize the structure of the data and eliminate noise.</a:t>
            </a:r>
            <a:endParaRPr dirty="0"/>
          </a:p>
        </p:txBody>
      </p:sp>
      <p:sp>
        <p:nvSpPr>
          <p:cNvPr id="928" name="Google Shape;928;p1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929" name="Google Shape;929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25" y="1296225"/>
            <a:ext cx="3585809" cy="3416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0" name="Google Shape;930;p111"/>
          <p:cNvCxnSpPr/>
          <p:nvPr/>
        </p:nvCxnSpPr>
        <p:spPr>
          <a:xfrm flipH="1">
            <a:off x="2188125" y="1628075"/>
            <a:ext cx="1980600" cy="66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1" name="Google Shape;931;p111"/>
          <p:cNvSpPr txBox="1"/>
          <p:nvPr/>
        </p:nvSpPr>
        <p:spPr>
          <a:xfrm>
            <a:off x="4216950" y="1389600"/>
            <a:ext cx="2550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A KDE curve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32" name="Google Shape;932;p111"/>
          <p:cNvSpPr txBox="1"/>
          <p:nvPr/>
        </p:nvSpPr>
        <p:spPr>
          <a:xfrm>
            <a:off x="4216950" y="2032525"/>
            <a:ext cx="48531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Idea: approximate the probability distribution that generated the data.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Assign an “error range” to each data point in the dataset – if we were to sample the data again, we might get a different value.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Sum up the error ranges of all data points.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Scale the resulting distribution to integrate to 1.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33" name="Google Shape;933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0600" y="2"/>
            <a:ext cx="622725" cy="6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111"/>
          <p:cNvSpPr txBox="1"/>
          <p:nvPr/>
        </p:nvSpPr>
        <p:spPr>
          <a:xfrm>
            <a:off x="8557588" y="572700"/>
            <a:ext cx="548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3717304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Density Estimation: Process</a:t>
            </a:r>
            <a:endParaRPr/>
          </a:p>
        </p:txBody>
      </p:sp>
      <p:sp>
        <p:nvSpPr>
          <p:cNvPr id="940" name="Google Shape;940;p1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941" name="Google Shape;941;p112"/>
          <p:cNvSpPr txBox="1"/>
          <p:nvPr/>
        </p:nvSpPr>
        <p:spPr>
          <a:xfrm>
            <a:off x="79350" y="469800"/>
            <a:ext cx="90048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Idea: Approximate the probability distribution that generated the data.</a:t>
            </a:r>
            <a:endParaRPr sz="16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Place a kernel at each data point.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Normalize kernels so that total area = 1.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Sum all kernels together.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112"/>
          <p:cNvSpPr txBox="1"/>
          <p:nvPr/>
        </p:nvSpPr>
        <p:spPr>
          <a:xfrm>
            <a:off x="134800" y="2013225"/>
            <a:ext cx="806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A 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kernel 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is a function that tries to capture the randomness of our sampled data. 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43" name="Google Shape;943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938" y="2571750"/>
            <a:ext cx="3425969" cy="24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112"/>
          <p:cNvSpPr txBox="1"/>
          <p:nvPr/>
        </p:nvSpPr>
        <p:spPr>
          <a:xfrm>
            <a:off x="79350" y="4179100"/>
            <a:ext cx="253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datapoint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in our dataset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45" name="Google Shape;945;p112"/>
          <p:cNvSpPr txBox="1"/>
          <p:nvPr/>
        </p:nvSpPr>
        <p:spPr>
          <a:xfrm>
            <a:off x="6101150" y="2734500"/>
            <a:ext cx="2530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</a:t>
            </a: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kernel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models the probability of us sampling that datapoint.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Area below integrates to 1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946" name="Google Shape;946;p112"/>
          <p:cNvCxnSpPr>
            <a:stCxn id="945" idx="1"/>
          </p:cNvCxnSpPr>
          <p:nvPr/>
        </p:nvCxnSpPr>
        <p:spPr>
          <a:xfrm flipH="1">
            <a:off x="4853150" y="3365550"/>
            <a:ext cx="1248000" cy="406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7" name="Google Shape;947;p112"/>
          <p:cNvCxnSpPr/>
          <p:nvPr/>
        </p:nvCxnSpPr>
        <p:spPr>
          <a:xfrm>
            <a:off x="2333250" y="4376125"/>
            <a:ext cx="1991100" cy="217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48" name="Google Shape;948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0600" y="2"/>
            <a:ext cx="622725" cy="6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112"/>
          <p:cNvSpPr txBox="1"/>
          <p:nvPr/>
        </p:nvSpPr>
        <p:spPr>
          <a:xfrm>
            <a:off x="8557588" y="572700"/>
            <a:ext cx="548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3717304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Data Visualization</a:t>
            </a:r>
            <a:endParaRPr/>
          </a:p>
        </p:txBody>
      </p:sp>
      <p:sp>
        <p:nvSpPr>
          <p:cNvPr id="602" name="Google Shape;602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03" name="Google Shape;603;p81"/>
          <p:cNvSpPr txBox="1"/>
          <p:nvPr/>
        </p:nvSpPr>
        <p:spPr>
          <a:xfrm>
            <a:off x="683800" y="674050"/>
            <a:ext cx="7446300" cy="147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What do these goals imply?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Visualizations aren't a matter of making "pretty" pictures.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We need to do a lot of thinking about what stylistic choices communicate ideas most effectively.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4" name="Google Shape;604;p81"/>
          <p:cNvSpPr txBox="1"/>
          <p:nvPr/>
        </p:nvSpPr>
        <p:spPr>
          <a:xfrm>
            <a:off x="379000" y="2571750"/>
            <a:ext cx="3615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First half of visualization topics </a:t>
            </a:r>
            <a:r>
              <a:rPr lang="en" dirty="0" smtClean="0">
                <a:latin typeface="Roboto Light"/>
                <a:ea typeface="Roboto Light"/>
                <a:cs typeface="Roboto Light"/>
                <a:sym typeface="Roboto Light"/>
              </a:rPr>
              <a:t>: </a:t>
            </a: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Choosing the "right" plot for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Introducing plots for different variable types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Generating these plots through code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5" name="Google Shape;605;p81"/>
          <p:cNvSpPr txBox="1"/>
          <p:nvPr/>
        </p:nvSpPr>
        <p:spPr>
          <a:xfrm>
            <a:off x="4777000" y="2571750"/>
            <a:ext cx="3828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Second half of visualization topics </a:t>
            </a:r>
            <a:r>
              <a:rPr lang="en" dirty="0" smtClean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</a:t>
            </a:r>
            <a:r>
              <a:rPr lang="en" dirty="0" smtClean="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Stylizing plots appropriately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Smoothing and transforming visual data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Providing context through labeling and color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606" name="Google Shape;606;p81"/>
          <p:cNvCxnSpPr>
            <a:stCxn id="603" idx="2"/>
            <a:endCxn id="604" idx="0"/>
          </p:cNvCxnSpPr>
          <p:nvPr/>
        </p:nvCxnSpPr>
        <p:spPr>
          <a:xfrm rot="5400000">
            <a:off x="3086650" y="1251550"/>
            <a:ext cx="420300" cy="2220300"/>
          </a:xfrm>
          <a:prstGeom prst="curvedConnector3">
            <a:avLst>
              <a:gd name="adj1" fmla="val 4998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81"/>
          <p:cNvCxnSpPr>
            <a:stCxn id="603" idx="2"/>
            <a:endCxn id="605" idx="0"/>
          </p:cNvCxnSpPr>
          <p:nvPr/>
        </p:nvCxnSpPr>
        <p:spPr>
          <a:xfrm rot="-5400000" flipH="1">
            <a:off x="5339050" y="1219450"/>
            <a:ext cx="420300" cy="2284500"/>
          </a:xfrm>
          <a:prstGeom prst="curvedConnector3">
            <a:avLst>
              <a:gd name="adj1" fmla="val 4998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13" name="Google Shape;613;p82"/>
          <p:cNvSpPr txBox="1">
            <a:spLocks noGrp="1"/>
          </p:cNvSpPr>
          <p:nvPr>
            <p:ph type="body" idx="1"/>
          </p:nvPr>
        </p:nvSpPr>
        <p:spPr>
          <a:xfrm>
            <a:off x="4812375" y="402200"/>
            <a:ext cx="44571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Regex</a:t>
            </a:r>
            <a:endParaRPr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Regex review and regex functions</a:t>
            </a:r>
            <a:endParaRPr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Goals of visualization</a:t>
            </a:r>
            <a:endParaRPr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Roboto"/>
              <a:buChar char="•"/>
            </a:pP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Visualizing distributions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Kernel density estimation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4" name="Google Shape;614;p82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Visualizing Distributions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15" name="Google Shape;615;p82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Matplotlib and Seaborn</a:t>
            </a:r>
            <a:endParaRPr dirty="0"/>
          </a:p>
        </p:txBody>
      </p:sp>
      <p:sp>
        <p:nvSpPr>
          <p:cNvPr id="602" name="Google Shape;602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30521" y="975872"/>
            <a:ext cx="83141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02124"/>
                </a:solidFill>
                <a:latin typeface="Google Sans"/>
              </a:rPr>
              <a:t>Matplotlib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is a library in Python that enables users to generate visualizations like histograms, scatter plots, bar charts, pie charts and much more.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Seaborn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is a visualization library that is built on top of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Matplotlib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. It provides data visualizations that are typically more aesthetic and statistically sophisticated.</a:t>
            </a:r>
            <a:endParaRPr lang="aa-E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/>
            </a:r>
            <a:b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</a:t>
            </a:r>
            <a:endParaRPr/>
          </a:p>
        </p:txBody>
      </p:sp>
      <p:sp>
        <p:nvSpPr>
          <p:cNvPr id="621" name="Google Shape;621;p83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distribution describes…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set of values that a variable can possibly take.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frequency with which each value occurs.</a:t>
            </a:r>
            <a:endParaRPr/>
          </a:p>
          <a:p>
            <a:pPr marL="5029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…for a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single</a:t>
            </a:r>
            <a:r>
              <a:rPr lang="en"/>
              <a:t> variable</a:t>
            </a:r>
            <a:endParaRPr/>
          </a:p>
        </p:txBody>
      </p:sp>
      <p:sp>
        <p:nvSpPr>
          <p:cNvPr id="622" name="Google Shape;622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23" name="Google Shape;623;p83"/>
          <p:cNvSpPr txBox="1"/>
          <p:nvPr/>
        </p:nvSpPr>
        <p:spPr>
          <a:xfrm>
            <a:off x="136450" y="1997800"/>
            <a:ext cx="8520600" cy="92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Example: Distribution of students across discussion sections in </a:t>
            </a:r>
            <a:r>
              <a:rPr lang="en" sz="1600" dirty="0" smtClean="0">
                <a:latin typeface="Roboto Light"/>
                <a:ea typeface="Roboto Light"/>
                <a:cs typeface="Roboto Light"/>
                <a:sym typeface="Roboto Light"/>
              </a:rPr>
              <a:t>a course.</a:t>
            </a:r>
            <a:endParaRPr sz="16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The list of discussion sections (10-11 am, 11-12 pm, etc.)</a:t>
            </a:r>
            <a:endParaRPr sz="16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The number of students enrolled in each section</a:t>
            </a:r>
            <a:endParaRPr sz="16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4" name="Google Shape;624;p83"/>
          <p:cNvSpPr txBox="1"/>
          <p:nvPr/>
        </p:nvSpPr>
        <p:spPr>
          <a:xfrm>
            <a:off x="136450" y="3138950"/>
            <a:ext cx="84618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In other words: How is the variable distributed across all of its possible values?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This means that percentages 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should sum to 100%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 (if using proportions) and counts should 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sum to the total number of datapoints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 (if using raw counts).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Let's see some examples.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5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Does this chart show a distribution?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No.</a:t>
            </a:r>
            <a:endParaRPr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The chart does show percents of individuals in different categories!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But, this is not a distribution because individuals can be in more than one category (see the fine print).</a:t>
            </a:r>
            <a:endParaRPr/>
          </a:p>
        </p:txBody>
      </p:sp>
      <p:pic>
        <p:nvPicPr>
          <p:cNvPr id="639" name="Google Shape;639;p85"/>
          <p:cNvPicPr preferRelativeResize="0"/>
          <p:nvPr/>
        </p:nvPicPr>
        <p:blipFill rotWithShape="1">
          <a:blip r:embed="rId3">
            <a:alphaModFix/>
          </a:blip>
          <a:srcRect b="1127"/>
          <a:stretch/>
        </p:blipFill>
        <p:spPr>
          <a:xfrm>
            <a:off x="383900" y="295313"/>
            <a:ext cx="3354175" cy="455287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7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Does this chart show a distribution?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Yes!</a:t>
            </a:r>
            <a:endParaRPr>
              <a:solidFill>
                <a:srgbClr val="93C47D"/>
              </a:solidFill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This chart shows the distribution of the qualitative ordinal variable "income tier."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Each individual is in exactly one category.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The values we see are the proportions of individuals in that category.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Everyone is represented, as the total percentage is 100%.</a:t>
            </a:r>
            <a:endParaRPr/>
          </a:p>
        </p:txBody>
      </p:sp>
      <p:pic>
        <p:nvPicPr>
          <p:cNvPr id="655" name="Google Shape;655;p87"/>
          <p:cNvPicPr preferRelativeResize="0"/>
          <p:nvPr/>
        </p:nvPicPr>
        <p:blipFill rotWithShape="1">
          <a:blip r:embed="rId3">
            <a:alphaModFix/>
          </a:blip>
          <a:srcRect l="651" r="661"/>
          <a:stretch/>
        </p:blipFill>
        <p:spPr>
          <a:xfrm>
            <a:off x="164150" y="1042075"/>
            <a:ext cx="4222852" cy="3059327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1901</Words>
  <Application>Microsoft Office PowerPoint</Application>
  <PresentationFormat>On-screen Show (16:9)</PresentationFormat>
  <Paragraphs>272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Roboto Medium</vt:lpstr>
      <vt:lpstr>Consolas</vt:lpstr>
      <vt:lpstr>Roboto</vt:lpstr>
      <vt:lpstr>Google Sans</vt:lpstr>
      <vt:lpstr>Century Gothic</vt:lpstr>
      <vt:lpstr>arial</vt:lpstr>
      <vt:lpstr>Helvetica Neue</vt:lpstr>
      <vt:lpstr>Source Code Pro</vt:lpstr>
      <vt:lpstr>arial</vt:lpstr>
      <vt:lpstr>Roboto Light</vt:lpstr>
      <vt:lpstr>Lato Light</vt:lpstr>
      <vt:lpstr>Noto Sans Symbols</vt:lpstr>
      <vt:lpstr>Palatino</vt:lpstr>
      <vt:lpstr>Simple Lecture</vt:lpstr>
      <vt:lpstr>Simple Lecture</vt:lpstr>
      <vt:lpstr>Goals of Visualization</vt:lpstr>
      <vt:lpstr>Visualizations so far</vt:lpstr>
      <vt:lpstr>Goals of Data Visualization</vt:lpstr>
      <vt:lpstr>Goals of Data Visualization</vt:lpstr>
      <vt:lpstr>Visualizing Distributions</vt:lpstr>
      <vt:lpstr>Matplotlib and Seaborn</vt:lpstr>
      <vt:lpstr>Distributions</vt:lpstr>
      <vt:lpstr>PowerPoint Presentation</vt:lpstr>
      <vt:lpstr>PowerPoint Presentation</vt:lpstr>
      <vt:lpstr>Variable Types Should Inform Plot Choice</vt:lpstr>
      <vt:lpstr>Bar Plots: Distributions of Qualitative Variables</vt:lpstr>
      <vt:lpstr>World Bank Dataset</vt:lpstr>
      <vt:lpstr>Generating Bar Plots: Matplotlib</vt:lpstr>
      <vt:lpstr>Generating Bar Plots: Matplotlib</vt:lpstr>
      <vt:lpstr>Generating Bar Plots: pandas Native Plotting</vt:lpstr>
      <vt:lpstr>Generating Bar Plots: Seaborn</vt:lpstr>
      <vt:lpstr>Generating Bar Plots: Seaborn</vt:lpstr>
      <vt:lpstr>Distributions of Quantitative Variables</vt:lpstr>
      <vt:lpstr>Distributions of Quantitative Variables</vt:lpstr>
      <vt:lpstr>Box plots and Violin Plots</vt:lpstr>
      <vt:lpstr>Quartiles</vt:lpstr>
      <vt:lpstr>Box Plots</vt:lpstr>
      <vt:lpstr>Violin Plots</vt:lpstr>
      <vt:lpstr>Side-by-side Box and Violin Plots</vt:lpstr>
      <vt:lpstr>Histograms</vt:lpstr>
      <vt:lpstr>Answer</vt:lpstr>
      <vt:lpstr>Histograms in Code</vt:lpstr>
      <vt:lpstr>Overlaid Histograms</vt:lpstr>
      <vt:lpstr>Interpreting Histograms</vt:lpstr>
      <vt:lpstr>Interpreting Histograms</vt:lpstr>
      <vt:lpstr>Kernel Density Estimation</vt:lpstr>
      <vt:lpstr>Kernel Density Estimation: Intuition</vt:lpstr>
      <vt:lpstr>Kernel Density Estimation: Process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 of Visualization</dc:title>
  <cp:lastModifiedBy>lenovo</cp:lastModifiedBy>
  <cp:revision>13</cp:revision>
  <dcterms:modified xsi:type="dcterms:W3CDTF">2023-12-04T05:21:07Z</dcterms:modified>
</cp:coreProperties>
</file>