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0" r:id="rId2"/>
  </p:sldMasterIdLst>
  <p:notesMasterIdLst>
    <p:notesMasterId r:id="rId40"/>
  </p:notesMasterIdLst>
  <p:sldIdLst>
    <p:sldId id="256" r:id="rId3"/>
    <p:sldId id="269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307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192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6C629-AE50-4F09-BAE1-4E20DB353E56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92E10-36C0-4D6B-93D2-E89B88A29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06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92E10-36C0-4D6B-93D2-E89B88A294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04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98DCEB33-68FC-4550-9885-59B78A57E9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9650" y="687388"/>
            <a:ext cx="4843463" cy="3427412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xmlns="" id="{FE13C376-8525-4F4E-B261-0849046E8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3772" y="4342140"/>
            <a:ext cx="5030456" cy="4113856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8" tIns="44930" rIns="89868" bIns="44930"/>
          <a:lstStyle/>
          <a:p>
            <a:pPr defTabSz="899424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424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51816" y="687324"/>
            <a:ext cx="10586085" cy="215265"/>
          </a:xfrm>
          <a:custGeom>
            <a:avLst/>
            <a:gdLst/>
            <a:ahLst/>
            <a:cxnLst/>
            <a:rect l="l" t="t" r="r" b="b"/>
            <a:pathLst>
              <a:path w="10586085" h="215265">
                <a:moveTo>
                  <a:pt x="10585704" y="214884"/>
                </a:moveTo>
                <a:lnTo>
                  <a:pt x="0" y="214884"/>
                </a:lnTo>
                <a:lnTo>
                  <a:pt x="0" y="0"/>
                </a:lnTo>
                <a:lnTo>
                  <a:pt x="10585704" y="0"/>
                </a:lnTo>
                <a:lnTo>
                  <a:pt x="10585704" y="214884"/>
                </a:lnTo>
                <a:close/>
              </a:path>
            </a:pathLst>
          </a:custGeom>
          <a:solidFill>
            <a:srgbClr val="003B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90574" y="1646918"/>
            <a:ext cx="2312250" cy="5105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16161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39"/>
              </a:lnSpc>
            </a:pPr>
            <a:r>
              <a:rPr spc="-10" dirty="0"/>
              <a:t>University</a:t>
            </a:r>
            <a:r>
              <a:rPr spc="-7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Mannheim</a:t>
            </a:r>
            <a:r>
              <a:rPr spc="-40" dirty="0"/>
              <a:t> </a:t>
            </a:r>
            <a:r>
              <a:rPr dirty="0"/>
              <a:t>–</a:t>
            </a:r>
            <a:r>
              <a:rPr spc="-60" dirty="0"/>
              <a:t> </a:t>
            </a:r>
            <a:r>
              <a:rPr dirty="0"/>
              <a:t>Prof.</a:t>
            </a:r>
            <a:r>
              <a:rPr spc="-60" dirty="0"/>
              <a:t> </a:t>
            </a:r>
            <a:r>
              <a:rPr dirty="0"/>
              <a:t>Bizer:</a:t>
            </a:r>
            <a:r>
              <a:rPr spc="-50" dirty="0"/>
              <a:t> </a:t>
            </a:r>
            <a:r>
              <a:rPr dirty="0"/>
              <a:t>Data</a:t>
            </a:r>
            <a:r>
              <a:rPr spc="-45" dirty="0"/>
              <a:t> </a:t>
            </a:r>
            <a:r>
              <a:rPr dirty="0"/>
              <a:t>Mining</a:t>
            </a:r>
            <a:r>
              <a:rPr spc="-6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FSS</a:t>
            </a:r>
            <a:r>
              <a:rPr spc="-35" dirty="0"/>
              <a:t> </a:t>
            </a:r>
            <a:r>
              <a:rPr dirty="0"/>
              <a:t>2024</a:t>
            </a:r>
            <a:r>
              <a:rPr spc="-60" dirty="0"/>
              <a:t> </a:t>
            </a:r>
            <a:r>
              <a:rPr spc="-10" dirty="0"/>
              <a:t>(Version</a:t>
            </a:r>
            <a:r>
              <a:rPr spc="-70" dirty="0"/>
              <a:t> </a:t>
            </a:r>
            <a:r>
              <a:rPr spc="-10" dirty="0"/>
              <a:t>02.02.2024)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BD51F-B320-417F-9C9E-7FEF1AEAECD4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250" y="1885950"/>
            <a:ext cx="9221788" cy="31448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0" y="5060950"/>
            <a:ext cx="9221788" cy="16541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DFF6-10C5-467F-8BD4-C6BF64AEEC93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Mannheim – Prof. Bizer: Data Mining - FSS 2024 (Version 02.02.2024)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A923-DF44-47A2-AD4D-EAD583E9D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7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13" y="2012950"/>
            <a:ext cx="4535487" cy="47990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2900" y="2012950"/>
            <a:ext cx="4535488" cy="47990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0F09-2045-4A13-B9C0-58AC48E07458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Mannheim – Prof. Bizer: Data Mining - FSS 2024 (Version 02.02.2024)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A923-DF44-47A2-AD4D-EAD583E9D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76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403225"/>
            <a:ext cx="9223375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600" y="1854200"/>
            <a:ext cx="452437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600" y="2762250"/>
            <a:ext cx="4524375" cy="406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375" y="1854200"/>
            <a:ext cx="4546600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375" y="2762250"/>
            <a:ext cx="4546600" cy="406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B00F-298A-40A3-A06E-DE683AAFF074}" type="datetime1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Mannheim – Prof. Bizer: Data Mining - FSS 2024 (Version 02.02.2024)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A923-DF44-47A2-AD4D-EAD583E9D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05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2635-B3F0-4D0C-97E8-4438E65A0CDE}" type="datetime1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Mannheim – Prof. Bizer: Data Mining - FSS 2024 (Version 02.02.2024)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A923-DF44-47A2-AD4D-EAD583E9D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73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F867-C868-4C89-8A7B-1DFBF0C16B88}" type="datetime1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Mannheim – Prof. Bizer: Data Mining - FSS 2024 (Version 02.02.2024)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A923-DF44-47A2-AD4D-EAD583E9D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67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504825"/>
            <a:ext cx="3449638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600" y="1089025"/>
            <a:ext cx="5413375" cy="53736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9638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EE6D-94FA-46B9-A2B4-866988B3296E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Mannheim – Prof. Bizer: Data Mining - FSS 2024 (Version 02.02.2024)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A923-DF44-47A2-AD4D-EAD583E9D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83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504825"/>
            <a:ext cx="3449638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46600" y="1089025"/>
            <a:ext cx="5413375" cy="53736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9638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18F9-1083-4312-9DA7-E8FEF82E102E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Mannheim – Prof. Bizer: Data Mining - FSS 2024 (Version 02.02.2024)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A923-DF44-47A2-AD4D-EAD583E9D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76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E661-5B0D-473C-997B-7229453D5055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Mannheim – Prof. Bizer: Data Mining - FSS 2024 (Version 02.02.2024)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A923-DF44-47A2-AD4D-EAD583E9D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11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3338" y="403225"/>
            <a:ext cx="2305050" cy="64087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13" y="403225"/>
            <a:ext cx="6765925" cy="64087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9635-8448-4CC1-B4B8-1062824A3B9D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Mannheim – Prof. Bizer: Data Mining - FSS 2024 (Version 02.02.2024)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A923-DF44-47A2-AD4D-EAD583E9D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0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9480B72-2FC5-44EB-A906-AE021376F3EB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mtClean="0"/>
              <a:t>Slide</a:t>
            </a:r>
            <a:r>
              <a:rPr lang="en-US" spc="-65" smtClean="0"/>
              <a:t> </a:t>
            </a:r>
            <a:fld id="{81D60167-4931-47E6-BA6A-407CBD079E47}" type="slidenum">
              <a:rPr spc="-25" smtClean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418746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16161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4C9D4-0CF9-41B8-B752-8DD46C90BD4D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06EBBB1-708E-402C-8346-445057C26FA7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mtClean="0"/>
              <a:t>Slide</a:t>
            </a:r>
            <a:r>
              <a:rPr lang="en-US" spc="-65" smtClean="0"/>
              <a:t> </a:t>
            </a:r>
            <a:fld id="{81D60167-4931-47E6-BA6A-407CBD079E47}" type="slidenum">
              <a:rPr spc="-25" smtClean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08928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mtClean="0"/>
              <a:t>Slide</a:t>
            </a:r>
            <a:r>
              <a:rPr lang="en-US" spc="-65" smtClean="0"/>
              <a:t> </a:t>
            </a:r>
            <a:fld id="{81D60167-4931-47E6-BA6A-407CBD079E47}" type="slidenum">
              <a:rPr spc="-25" smtClean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45986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16161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39"/>
              </a:lnSpc>
            </a:pPr>
            <a:r>
              <a:rPr spc="-10" dirty="0"/>
              <a:t>University</a:t>
            </a:r>
            <a:r>
              <a:rPr spc="-7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Mannheim</a:t>
            </a:r>
            <a:r>
              <a:rPr spc="-40" dirty="0"/>
              <a:t> </a:t>
            </a:r>
            <a:r>
              <a:rPr dirty="0"/>
              <a:t>–</a:t>
            </a:r>
            <a:r>
              <a:rPr spc="-60" dirty="0"/>
              <a:t> </a:t>
            </a:r>
            <a:r>
              <a:rPr dirty="0"/>
              <a:t>Prof.</a:t>
            </a:r>
            <a:r>
              <a:rPr spc="-60" dirty="0"/>
              <a:t> </a:t>
            </a:r>
            <a:r>
              <a:rPr dirty="0"/>
              <a:t>Bizer:</a:t>
            </a:r>
            <a:r>
              <a:rPr spc="-50" dirty="0"/>
              <a:t> </a:t>
            </a:r>
            <a:r>
              <a:rPr dirty="0"/>
              <a:t>Data</a:t>
            </a:r>
            <a:r>
              <a:rPr spc="-45" dirty="0"/>
              <a:t> </a:t>
            </a:r>
            <a:r>
              <a:rPr dirty="0"/>
              <a:t>Mining</a:t>
            </a:r>
            <a:r>
              <a:rPr spc="-6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FSS</a:t>
            </a:r>
            <a:r>
              <a:rPr spc="-35" dirty="0"/>
              <a:t> </a:t>
            </a:r>
            <a:r>
              <a:rPr dirty="0"/>
              <a:t>2024</a:t>
            </a:r>
            <a:r>
              <a:rPr spc="-60" dirty="0"/>
              <a:t> </a:t>
            </a:r>
            <a:r>
              <a:rPr spc="-10" dirty="0"/>
              <a:t>(Version</a:t>
            </a:r>
            <a:r>
              <a:rPr spc="-70" dirty="0"/>
              <a:t> </a:t>
            </a:r>
            <a:r>
              <a:rPr spc="-10" dirty="0"/>
              <a:t>02.02.2024)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1C10B-1193-4B79-AAF5-55F3B2F12EF8}" type="datetime1">
              <a:rPr lang="en-US" smtClean="0"/>
              <a:t>2/13/2024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675" y="1238250"/>
            <a:ext cx="8020050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925"/>
            <a:ext cx="8020050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3C27-04BE-415C-AD19-3A27918D973E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Mannheim – Prof. Bizer: Data Mining - FSS 2024 (Version 02.02.2024)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A923-DF44-47A2-AD4D-EAD583E9D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0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6AE1-3042-4BD1-B37B-561B45E5AFAD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Mannheim – Prof. Bizer: Data Mining - FSS 2024 (Version 02.02.2024)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A923-DF44-47A2-AD4D-EAD583E9D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8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1815" y="7103364"/>
            <a:ext cx="10586085" cy="457200"/>
          </a:xfrm>
          <a:custGeom>
            <a:avLst/>
            <a:gdLst/>
            <a:ahLst/>
            <a:cxnLst/>
            <a:rect l="l" t="t" r="r" b="b"/>
            <a:pathLst>
              <a:path w="10586085" h="457200">
                <a:moveTo>
                  <a:pt x="10585703" y="457200"/>
                </a:moveTo>
                <a:lnTo>
                  <a:pt x="0" y="457200"/>
                </a:lnTo>
                <a:lnTo>
                  <a:pt x="0" y="0"/>
                </a:lnTo>
                <a:lnTo>
                  <a:pt x="10585703" y="0"/>
                </a:lnTo>
                <a:lnTo>
                  <a:pt x="10585703" y="457200"/>
                </a:lnTo>
                <a:close/>
              </a:path>
            </a:pathLst>
          </a:custGeom>
          <a:solidFill>
            <a:srgbClr val="003B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1815" y="687324"/>
            <a:ext cx="10586085" cy="215265"/>
          </a:xfrm>
          <a:custGeom>
            <a:avLst/>
            <a:gdLst/>
            <a:ahLst/>
            <a:cxnLst/>
            <a:rect l="l" t="t" r="r" b="b"/>
            <a:pathLst>
              <a:path w="10586085" h="215265">
                <a:moveTo>
                  <a:pt x="10585703" y="214883"/>
                </a:moveTo>
                <a:lnTo>
                  <a:pt x="0" y="214883"/>
                </a:lnTo>
                <a:lnTo>
                  <a:pt x="0" y="0"/>
                </a:lnTo>
                <a:lnTo>
                  <a:pt x="10585703" y="0"/>
                </a:lnTo>
                <a:lnTo>
                  <a:pt x="10585703" y="214883"/>
                </a:lnTo>
                <a:close/>
              </a:path>
            </a:pathLst>
          </a:custGeom>
          <a:solidFill>
            <a:srgbClr val="003B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2713" y="95545"/>
            <a:ext cx="9778261" cy="498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16161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8468" y="1333672"/>
            <a:ext cx="4941570" cy="382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90769" y="7226363"/>
            <a:ext cx="6539230" cy="22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39"/>
              </a:lnSpc>
            </a:pPr>
            <a:r>
              <a:rPr spc="-10" dirty="0"/>
              <a:t>University</a:t>
            </a:r>
            <a:r>
              <a:rPr spc="-7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Mannheim</a:t>
            </a:r>
            <a:r>
              <a:rPr spc="-40" dirty="0"/>
              <a:t> </a:t>
            </a:r>
            <a:r>
              <a:rPr dirty="0"/>
              <a:t>–</a:t>
            </a:r>
            <a:r>
              <a:rPr spc="-60" dirty="0"/>
              <a:t> </a:t>
            </a:r>
            <a:r>
              <a:rPr dirty="0"/>
              <a:t>Prof.</a:t>
            </a:r>
            <a:r>
              <a:rPr spc="-60" dirty="0"/>
              <a:t> </a:t>
            </a:r>
            <a:r>
              <a:rPr dirty="0"/>
              <a:t>Bizer:</a:t>
            </a:r>
            <a:r>
              <a:rPr spc="-50" dirty="0"/>
              <a:t> </a:t>
            </a:r>
            <a:r>
              <a:rPr dirty="0"/>
              <a:t>Data</a:t>
            </a:r>
            <a:r>
              <a:rPr spc="-45" dirty="0"/>
              <a:t> </a:t>
            </a:r>
            <a:r>
              <a:rPr dirty="0"/>
              <a:t>Mining</a:t>
            </a:r>
            <a:r>
              <a:rPr spc="-6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FSS</a:t>
            </a:r>
            <a:r>
              <a:rPr spc="-35" dirty="0"/>
              <a:t> </a:t>
            </a:r>
            <a:r>
              <a:rPr dirty="0"/>
              <a:t>2024</a:t>
            </a:r>
            <a:r>
              <a:rPr spc="-60" dirty="0"/>
              <a:t> </a:t>
            </a:r>
            <a:r>
              <a:rPr spc="-10" dirty="0"/>
              <a:t>(Version</a:t>
            </a:r>
            <a:r>
              <a:rPr spc="-70" dirty="0"/>
              <a:t> </a:t>
            </a:r>
            <a:r>
              <a:rPr spc="-10" dirty="0"/>
              <a:t>02.02.2024)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221EE-964D-42FE-AE6E-B4C78D522362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88599" y="7224799"/>
            <a:ext cx="701040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7" r:id="rId4"/>
    <p:sldLayoutId id="2147483668" r:id="rId5"/>
    <p:sldLayoutId id="2147483663" r:id="rId6"/>
    <p:sldLayoutId id="2147483665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3375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13" y="2012950"/>
            <a:ext cx="9223375" cy="4799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13" y="7010400"/>
            <a:ext cx="24066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8B2E3-852B-4E4C-B259-0293E6C5BED5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713" y="7010400"/>
            <a:ext cx="36099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University of Mannheim – Prof. Bizer: Data Mining - FSS 2024 (Version 02.02.2024)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738" y="7010400"/>
            <a:ext cx="24066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5A923-DF44-47A2-AD4D-EAD583E9D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4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://www.kdnuggets.com/2021/06/poll-where-analytics-data-science-ml-applied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Word_97_-_2003_Document1.doc"/><Relationship Id="rId5" Type="http://schemas.openxmlformats.org/officeDocument/2006/relationships/image" Target="../media/image17.wmf"/><Relationship Id="rId10" Type="http://schemas.openxmlformats.org/officeDocument/2006/relationships/image" Target="../media/image21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image" Target="../media/image38.jpg"/><Relationship Id="rId26" Type="http://schemas.openxmlformats.org/officeDocument/2006/relationships/image" Target="../media/image46.jpg"/><Relationship Id="rId39" Type="http://schemas.openxmlformats.org/officeDocument/2006/relationships/image" Target="../media/image59.png"/><Relationship Id="rId21" Type="http://schemas.openxmlformats.org/officeDocument/2006/relationships/image" Target="../media/image41.jpg"/><Relationship Id="rId34" Type="http://schemas.openxmlformats.org/officeDocument/2006/relationships/image" Target="../media/image54.jpg"/><Relationship Id="rId42" Type="http://schemas.openxmlformats.org/officeDocument/2006/relationships/image" Target="../media/image62.jpg"/><Relationship Id="rId47" Type="http://schemas.openxmlformats.org/officeDocument/2006/relationships/image" Target="../media/image67.png"/><Relationship Id="rId7" Type="http://schemas.openxmlformats.org/officeDocument/2006/relationships/image" Target="../media/image27.jpg"/><Relationship Id="rId2" Type="http://schemas.openxmlformats.org/officeDocument/2006/relationships/image" Target="../media/image22.png"/><Relationship Id="rId16" Type="http://schemas.openxmlformats.org/officeDocument/2006/relationships/image" Target="../media/image36.jpg"/><Relationship Id="rId29" Type="http://schemas.openxmlformats.org/officeDocument/2006/relationships/image" Target="../media/image49.jpg"/><Relationship Id="rId11" Type="http://schemas.openxmlformats.org/officeDocument/2006/relationships/image" Target="../media/image31.jpg"/><Relationship Id="rId24" Type="http://schemas.openxmlformats.org/officeDocument/2006/relationships/image" Target="../media/image44.png"/><Relationship Id="rId32" Type="http://schemas.openxmlformats.org/officeDocument/2006/relationships/image" Target="../media/image52.jpg"/><Relationship Id="rId37" Type="http://schemas.openxmlformats.org/officeDocument/2006/relationships/image" Target="../media/image57.png"/><Relationship Id="rId40" Type="http://schemas.openxmlformats.org/officeDocument/2006/relationships/image" Target="../media/image60.jpg"/><Relationship Id="rId45" Type="http://schemas.openxmlformats.org/officeDocument/2006/relationships/image" Target="../media/image65.png"/><Relationship Id="rId5" Type="http://schemas.openxmlformats.org/officeDocument/2006/relationships/image" Target="../media/image25.jpg"/><Relationship Id="rId15" Type="http://schemas.openxmlformats.org/officeDocument/2006/relationships/image" Target="../media/image35.png"/><Relationship Id="rId23" Type="http://schemas.openxmlformats.org/officeDocument/2006/relationships/image" Target="../media/image43.jpg"/><Relationship Id="rId28" Type="http://schemas.openxmlformats.org/officeDocument/2006/relationships/image" Target="../media/image48.png"/><Relationship Id="rId36" Type="http://schemas.openxmlformats.org/officeDocument/2006/relationships/image" Target="../media/image56.jpg"/><Relationship Id="rId49" Type="http://schemas.openxmlformats.org/officeDocument/2006/relationships/image" Target="../media/image69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31" Type="http://schemas.openxmlformats.org/officeDocument/2006/relationships/image" Target="../media/image51.jpg"/><Relationship Id="rId44" Type="http://schemas.openxmlformats.org/officeDocument/2006/relationships/image" Target="../media/image64.jpg"/><Relationship Id="rId4" Type="http://schemas.openxmlformats.org/officeDocument/2006/relationships/image" Target="../media/image24.jpg"/><Relationship Id="rId9" Type="http://schemas.openxmlformats.org/officeDocument/2006/relationships/image" Target="../media/image29.jpg"/><Relationship Id="rId14" Type="http://schemas.openxmlformats.org/officeDocument/2006/relationships/image" Target="../media/image34.jpg"/><Relationship Id="rId22" Type="http://schemas.openxmlformats.org/officeDocument/2006/relationships/image" Target="../media/image42.png"/><Relationship Id="rId27" Type="http://schemas.openxmlformats.org/officeDocument/2006/relationships/image" Target="../media/image47.jpg"/><Relationship Id="rId30" Type="http://schemas.openxmlformats.org/officeDocument/2006/relationships/image" Target="../media/image50.png"/><Relationship Id="rId35" Type="http://schemas.openxmlformats.org/officeDocument/2006/relationships/image" Target="../media/image55.png"/><Relationship Id="rId43" Type="http://schemas.openxmlformats.org/officeDocument/2006/relationships/image" Target="../media/image63.png"/><Relationship Id="rId48" Type="http://schemas.openxmlformats.org/officeDocument/2006/relationships/image" Target="../media/image68.jpg"/><Relationship Id="rId8" Type="http://schemas.openxmlformats.org/officeDocument/2006/relationships/image" Target="../media/image28.png"/><Relationship Id="rId3" Type="http://schemas.openxmlformats.org/officeDocument/2006/relationships/image" Target="../media/image23.jpg"/><Relationship Id="rId12" Type="http://schemas.openxmlformats.org/officeDocument/2006/relationships/image" Target="../media/image32.jpg"/><Relationship Id="rId17" Type="http://schemas.openxmlformats.org/officeDocument/2006/relationships/image" Target="../media/image37.png"/><Relationship Id="rId25" Type="http://schemas.openxmlformats.org/officeDocument/2006/relationships/image" Target="../media/image45.jpg"/><Relationship Id="rId33" Type="http://schemas.openxmlformats.org/officeDocument/2006/relationships/image" Target="../media/image53.jpg"/><Relationship Id="rId38" Type="http://schemas.openxmlformats.org/officeDocument/2006/relationships/image" Target="../media/image58.jpg"/><Relationship Id="rId46" Type="http://schemas.openxmlformats.org/officeDocument/2006/relationships/image" Target="../media/image66.jpg"/><Relationship Id="rId20" Type="http://schemas.openxmlformats.org/officeDocument/2006/relationships/image" Target="../media/image40.jpg"/><Relationship Id="rId41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7" Type="http://schemas.openxmlformats.org/officeDocument/2006/relationships/image" Target="../media/image79.jp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8.jpg"/><Relationship Id="rId5" Type="http://schemas.openxmlformats.org/officeDocument/2006/relationships/image" Target="../media/image77.jpg"/><Relationship Id="rId4" Type="http://schemas.openxmlformats.org/officeDocument/2006/relationships/image" Target="../media/image76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g"/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7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g"/><Relationship Id="rId2" Type="http://schemas.openxmlformats.org/officeDocument/2006/relationships/hyperlink" Target="http://www.kdnuggets.com/2019/04/top-data-science-machine-learning-methods-2018-2019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g"/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visit.crowdflower.com/data-science-report.html" TargetMode="External"/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technologyreview.com/featuredstory/428150/what-facebook-knows/" TargetMode="External"/><Relationship Id="rId4" Type="http://schemas.openxmlformats.org/officeDocument/2006/relationships/hyperlink" Target="http://www.brandwatch.com/blog/facebook-statistics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769" y="7209617"/>
            <a:ext cx="3919854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Mannheim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Prof.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Bizer: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Mining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88599" y="7209617"/>
            <a:ext cx="56451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Slide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50" dirty="0">
                <a:solidFill>
                  <a:srgbClr val="FFFFFF"/>
                </a:solidFill>
              </a:rPr>
              <a:t>Data</a:t>
            </a:r>
            <a:r>
              <a:rPr sz="3150" spc="20" dirty="0">
                <a:solidFill>
                  <a:srgbClr val="FFFFFF"/>
                </a:solidFill>
              </a:rPr>
              <a:t> </a:t>
            </a:r>
            <a:r>
              <a:rPr sz="3150" spc="-10" dirty="0">
                <a:solidFill>
                  <a:srgbClr val="FFFFFF"/>
                </a:solidFill>
              </a:rPr>
              <a:t>Mining</a:t>
            </a:r>
            <a:endParaRPr sz="3150"/>
          </a:p>
        </p:txBody>
      </p:sp>
      <p:sp>
        <p:nvSpPr>
          <p:cNvPr id="5" name="object 5"/>
          <p:cNvSpPr txBox="1"/>
          <p:nvPr/>
        </p:nvSpPr>
        <p:spPr>
          <a:xfrm>
            <a:off x="3196790" y="2427209"/>
            <a:ext cx="4297680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 marR="5080" indent="-421005">
              <a:lnSpc>
                <a:spcPct val="100200"/>
              </a:lnSpc>
              <a:spcBef>
                <a:spcPts val="100"/>
              </a:spcBef>
            </a:pPr>
            <a:r>
              <a:rPr sz="4750" b="1" dirty="0">
                <a:solidFill>
                  <a:srgbClr val="161616"/>
                </a:solidFill>
                <a:latin typeface="Arial"/>
                <a:cs typeface="Arial"/>
              </a:rPr>
              <a:t>Introduction</a:t>
            </a:r>
            <a:r>
              <a:rPr sz="4750" b="1" spc="-25" dirty="0">
                <a:solidFill>
                  <a:srgbClr val="161616"/>
                </a:solidFill>
                <a:latin typeface="Arial"/>
                <a:cs typeface="Arial"/>
              </a:rPr>
              <a:t> to </a:t>
            </a:r>
            <a:r>
              <a:rPr sz="4750" b="1" dirty="0">
                <a:solidFill>
                  <a:srgbClr val="161616"/>
                </a:solidFill>
                <a:latin typeface="Arial"/>
                <a:cs typeface="Arial"/>
              </a:rPr>
              <a:t>Data</a:t>
            </a:r>
            <a:r>
              <a:rPr sz="4750" b="1" spc="-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4750" b="1" spc="-10" dirty="0">
                <a:solidFill>
                  <a:srgbClr val="161616"/>
                </a:solidFill>
                <a:latin typeface="Arial"/>
                <a:cs typeface="Arial"/>
              </a:rPr>
              <a:t>Mining</a:t>
            </a:r>
            <a:endParaRPr sz="4750" dirty="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mtClean="0"/>
              <a:t>Slide</a:t>
            </a:r>
            <a:r>
              <a:rPr lang="en-US" spc="-65" smtClean="0"/>
              <a:t> </a:t>
            </a:r>
            <a:fld id="{81D60167-4931-47E6-BA6A-407CBD079E47}" type="slidenum">
              <a:rPr spc="-25" smtClean="0"/>
              <a:t>1</a:t>
            </a:fld>
            <a:endParaRPr spc="-25" dirty="0"/>
          </a:p>
        </p:txBody>
      </p:sp>
      <p:sp>
        <p:nvSpPr>
          <p:cNvPr id="7" name="object 5"/>
          <p:cNvSpPr txBox="1"/>
          <p:nvPr/>
        </p:nvSpPr>
        <p:spPr>
          <a:xfrm>
            <a:off x="2832100" y="5838825"/>
            <a:ext cx="734568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 marR="5080" indent="-421005" algn="r">
              <a:lnSpc>
                <a:spcPct val="100200"/>
              </a:lnSpc>
              <a:spcBef>
                <a:spcPts val="100"/>
              </a:spcBef>
            </a:pPr>
            <a:r>
              <a:rPr lang="en-US" sz="2400" b="1" dirty="0" smtClean="0">
                <a:latin typeface="Arial"/>
                <a:cs typeface="Arial"/>
              </a:rPr>
              <a:t>Instructor :Dr. Hina Shakir </a:t>
            </a:r>
          </a:p>
          <a:p>
            <a:pPr marL="433070" marR="5080" indent="-421005" algn="r">
              <a:lnSpc>
                <a:spcPct val="100200"/>
              </a:lnSpc>
              <a:spcBef>
                <a:spcPts val="100"/>
              </a:spcBef>
            </a:pPr>
            <a:r>
              <a:rPr lang="en-US" sz="2400" b="1" dirty="0" smtClean="0">
                <a:latin typeface="Arial"/>
                <a:cs typeface="Arial"/>
              </a:rPr>
              <a:t>Acknowledgment : </a:t>
            </a:r>
            <a:r>
              <a:rPr lang="en-US" sz="2400" dirty="0" smtClean="0"/>
              <a:t>Christian </a:t>
            </a:r>
            <a:r>
              <a:rPr lang="en-US" sz="2400" dirty="0" err="1"/>
              <a:t>Bizer</a:t>
            </a:r>
            <a:endParaRPr sz="24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130"/>
              </a:spcBef>
            </a:pPr>
            <a:r>
              <a:rPr dirty="0"/>
              <a:t>“We</a:t>
            </a:r>
            <a:r>
              <a:rPr spc="30" dirty="0"/>
              <a:t> </a:t>
            </a:r>
            <a:r>
              <a:rPr dirty="0"/>
              <a:t>are</a:t>
            </a:r>
            <a:r>
              <a:rPr spc="35" dirty="0"/>
              <a:t> </a:t>
            </a:r>
            <a:r>
              <a:rPr dirty="0"/>
              <a:t>Drowning</a:t>
            </a:r>
            <a:r>
              <a:rPr spc="-5" dirty="0"/>
              <a:t> </a:t>
            </a:r>
            <a:r>
              <a:rPr dirty="0"/>
              <a:t>in</a:t>
            </a:r>
            <a:r>
              <a:rPr spc="60" dirty="0"/>
              <a:t> </a:t>
            </a:r>
            <a:r>
              <a:rPr dirty="0"/>
              <a:t>Data</a:t>
            </a:r>
            <a:r>
              <a:rPr spc="35" dirty="0"/>
              <a:t> </a:t>
            </a:r>
            <a:r>
              <a:rPr dirty="0"/>
              <a:t>...</a:t>
            </a:r>
            <a:r>
              <a:rPr spc="35" dirty="0"/>
              <a:t> </a:t>
            </a:r>
            <a:r>
              <a:rPr dirty="0"/>
              <a:t>but</a:t>
            </a:r>
            <a:r>
              <a:rPr spc="50" dirty="0"/>
              <a:t> </a:t>
            </a:r>
            <a:r>
              <a:rPr dirty="0"/>
              <a:t>starving</a:t>
            </a:r>
            <a:r>
              <a:rPr spc="55" dirty="0"/>
              <a:t> </a:t>
            </a:r>
            <a:r>
              <a:rPr dirty="0"/>
              <a:t>for</a:t>
            </a:r>
            <a:r>
              <a:rPr spc="35" dirty="0"/>
              <a:t> </a:t>
            </a:r>
            <a:r>
              <a:rPr spc="-10" dirty="0"/>
              <a:t>knowledge!”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4043" y="1284732"/>
            <a:ext cx="1795549" cy="30007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2424" y="3213579"/>
            <a:ext cx="8064500" cy="340550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707005" marR="814069" indent="-499745">
              <a:lnSpc>
                <a:spcPct val="101499"/>
              </a:lnSpc>
              <a:spcBef>
                <a:spcPts val="75"/>
              </a:spcBef>
            </a:pPr>
            <a:r>
              <a:rPr sz="2650" b="1" dirty="0">
                <a:latin typeface="Arial"/>
                <a:cs typeface="Arial"/>
              </a:rPr>
              <a:t>←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Amount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of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data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that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can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be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looked </a:t>
            </a:r>
            <a:r>
              <a:rPr sz="2350" dirty="0">
                <a:latin typeface="Arial"/>
                <a:cs typeface="Arial"/>
              </a:rPr>
              <a:t>at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by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humans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60"/>
              </a:spcBef>
            </a:pPr>
            <a:endParaRPr sz="2350">
              <a:latin typeface="Arial"/>
              <a:cs typeface="Arial"/>
            </a:endParaRPr>
          </a:p>
          <a:p>
            <a:pPr marL="12700" marR="1104900">
              <a:lnSpc>
                <a:spcPct val="151900"/>
              </a:lnSpc>
            </a:pPr>
            <a:r>
              <a:rPr sz="2350" dirty="0">
                <a:latin typeface="Arial"/>
                <a:cs typeface="Arial"/>
              </a:rPr>
              <a:t>We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are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interested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in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35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patterns,</a:t>
            </a:r>
            <a:r>
              <a:rPr sz="235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2350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35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r>
              <a:rPr sz="235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itself! </a:t>
            </a:r>
            <a:r>
              <a:rPr sz="2350" dirty="0">
                <a:latin typeface="Arial"/>
                <a:cs typeface="Arial"/>
              </a:rPr>
              <a:t>Data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Mining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methods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help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us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spc="-25" dirty="0">
                <a:latin typeface="Arial"/>
                <a:cs typeface="Arial"/>
              </a:rPr>
              <a:t>to</a:t>
            </a:r>
            <a:endParaRPr sz="2350">
              <a:latin typeface="Arial"/>
              <a:cs typeface="Arial"/>
            </a:endParaRPr>
          </a:p>
          <a:p>
            <a:pPr marL="807720" indent="-307340">
              <a:lnSpc>
                <a:spcPct val="100000"/>
              </a:lnSpc>
              <a:spcBef>
                <a:spcPts val="890"/>
              </a:spcBef>
              <a:buChar char="•"/>
              <a:tabLst>
                <a:tab pos="807720" algn="l"/>
              </a:tabLst>
            </a:pP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discover</a:t>
            </a:r>
            <a:r>
              <a:rPr sz="2350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interesting</a:t>
            </a:r>
            <a:r>
              <a:rPr sz="2350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patterns</a:t>
            </a:r>
            <a:r>
              <a:rPr sz="235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in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large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quantities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of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spc="-20" dirty="0">
                <a:latin typeface="Arial"/>
                <a:cs typeface="Arial"/>
              </a:rPr>
              <a:t>data</a:t>
            </a:r>
            <a:endParaRPr sz="2350">
              <a:latin typeface="Arial"/>
              <a:cs typeface="Arial"/>
            </a:endParaRPr>
          </a:p>
          <a:p>
            <a:pPr marL="807720" indent="-307340">
              <a:lnSpc>
                <a:spcPct val="100000"/>
              </a:lnSpc>
              <a:spcBef>
                <a:spcPts val="1175"/>
              </a:spcBef>
              <a:buChar char="•"/>
              <a:tabLst>
                <a:tab pos="807720" algn="l"/>
              </a:tabLst>
            </a:pP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take</a:t>
            </a:r>
            <a:r>
              <a:rPr sz="235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decisions</a:t>
            </a:r>
            <a:r>
              <a:rPr sz="2350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based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on the </a:t>
            </a:r>
            <a:r>
              <a:rPr sz="2350" spc="-10" dirty="0">
                <a:latin typeface="Arial"/>
                <a:cs typeface="Arial"/>
              </a:rPr>
              <a:t>patterns</a:t>
            </a:r>
            <a:endParaRPr sz="23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3017101" y="1851180"/>
            <a:ext cx="4671060" cy="433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50" b="1" dirty="0">
                <a:latin typeface="Arial"/>
                <a:cs typeface="Arial"/>
              </a:rPr>
              <a:t>← </a:t>
            </a:r>
            <a:r>
              <a:rPr sz="2350" dirty="0">
                <a:latin typeface="Arial"/>
                <a:cs typeface="Arial"/>
              </a:rPr>
              <a:t>Amount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of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data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that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is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collected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30"/>
              </a:spcBef>
            </a:pPr>
            <a:r>
              <a:rPr dirty="0"/>
              <a:t>Definitions</a:t>
            </a:r>
            <a:r>
              <a:rPr spc="60" dirty="0"/>
              <a:t> </a:t>
            </a:r>
            <a:r>
              <a:rPr dirty="0"/>
              <a:t>of</a:t>
            </a:r>
            <a:r>
              <a:rPr spc="70" dirty="0"/>
              <a:t> </a:t>
            </a:r>
            <a:r>
              <a:rPr dirty="0"/>
              <a:t>Data</a:t>
            </a:r>
            <a:r>
              <a:rPr spc="55" dirty="0"/>
              <a:t> </a:t>
            </a:r>
            <a:r>
              <a:rPr spc="-10" dirty="0"/>
              <a:t>Mining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00220" y="1281242"/>
            <a:ext cx="1741170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18770" algn="l"/>
              </a:tabLst>
            </a:pPr>
            <a:r>
              <a:rPr sz="2350" spc="-50" dirty="0">
                <a:latin typeface="Georgia"/>
                <a:cs typeface="Georgia"/>
              </a:rPr>
              <a:t>–</a:t>
            </a:r>
            <a:r>
              <a:rPr sz="2350" dirty="0">
                <a:latin typeface="Georgia"/>
                <a:cs typeface="Georgia"/>
              </a:rPr>
              <a:t>	</a:t>
            </a:r>
            <a:r>
              <a:rPr sz="2350" spc="-10" dirty="0">
                <a:latin typeface="Arial"/>
                <a:cs typeface="Arial"/>
              </a:rPr>
              <a:t>Definitions</a:t>
            </a:r>
            <a:endParaRPr sz="2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220" y="4697630"/>
            <a:ext cx="8308340" cy="1980564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860"/>
              </a:spcBef>
              <a:buFont typeface="Georgia"/>
              <a:buChar char="–"/>
              <a:tabLst>
                <a:tab pos="318770" algn="l"/>
              </a:tabLst>
            </a:pPr>
            <a:r>
              <a:rPr sz="2350" dirty="0">
                <a:latin typeface="Arial"/>
                <a:cs typeface="Arial"/>
              </a:rPr>
              <a:t>Data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Mining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methods</a:t>
            </a:r>
            <a:endParaRPr sz="2350">
              <a:latin typeface="Arial"/>
              <a:cs typeface="Arial"/>
            </a:endParaRPr>
          </a:p>
          <a:p>
            <a:pPr marL="955040" lvl="1" indent="-455295">
              <a:lnSpc>
                <a:spcPct val="100000"/>
              </a:lnSpc>
              <a:spcBef>
                <a:spcPts val="715"/>
              </a:spcBef>
              <a:buAutoNum type="arabicPeriod"/>
              <a:tabLst>
                <a:tab pos="955040" algn="l"/>
              </a:tabLst>
            </a:pPr>
            <a:r>
              <a:rPr sz="2150" dirty="0">
                <a:latin typeface="Arial"/>
                <a:cs typeface="Arial"/>
              </a:rPr>
              <a:t>detect</a:t>
            </a:r>
            <a:r>
              <a:rPr sz="2150" spc="6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interesting</a:t>
            </a:r>
            <a:r>
              <a:rPr sz="2150" spc="7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patterns</a:t>
            </a:r>
            <a:r>
              <a:rPr sz="2150" spc="6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in</a:t>
            </a:r>
            <a:r>
              <a:rPr sz="2150" spc="5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large</a:t>
            </a:r>
            <a:r>
              <a:rPr sz="2150" spc="5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quantities</a:t>
            </a:r>
            <a:r>
              <a:rPr sz="2150" spc="6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of</a:t>
            </a:r>
            <a:r>
              <a:rPr sz="2150" spc="45" dirty="0">
                <a:latin typeface="Arial"/>
                <a:cs typeface="Arial"/>
              </a:rPr>
              <a:t> </a:t>
            </a:r>
            <a:r>
              <a:rPr sz="2150" spc="-20" dirty="0">
                <a:latin typeface="Arial"/>
                <a:cs typeface="Arial"/>
              </a:rPr>
              <a:t>data</a:t>
            </a:r>
            <a:endParaRPr sz="2150">
              <a:latin typeface="Arial"/>
              <a:cs typeface="Arial"/>
            </a:endParaRPr>
          </a:p>
          <a:p>
            <a:pPr marL="955040" lvl="1" indent="-455295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955040" algn="l"/>
              </a:tabLst>
            </a:pPr>
            <a:r>
              <a:rPr sz="2150" b="1" dirty="0">
                <a:latin typeface="Arial"/>
                <a:cs typeface="Arial"/>
              </a:rPr>
              <a:t>support</a:t>
            </a:r>
            <a:r>
              <a:rPr sz="2150" b="1" spc="7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human</a:t>
            </a:r>
            <a:r>
              <a:rPr sz="2150" spc="6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decision</a:t>
            </a:r>
            <a:r>
              <a:rPr sz="2150" spc="8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making</a:t>
            </a:r>
            <a:r>
              <a:rPr sz="2150" spc="7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by</a:t>
            </a:r>
            <a:r>
              <a:rPr sz="2150" spc="5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providing</a:t>
            </a:r>
            <a:r>
              <a:rPr sz="2150" spc="6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such</a:t>
            </a:r>
            <a:r>
              <a:rPr sz="2150" spc="70" dirty="0">
                <a:latin typeface="Arial"/>
                <a:cs typeface="Arial"/>
              </a:rPr>
              <a:t> </a:t>
            </a:r>
            <a:r>
              <a:rPr sz="2150" spc="-10" dirty="0">
                <a:latin typeface="Arial"/>
                <a:cs typeface="Arial"/>
              </a:rPr>
              <a:t>patterns</a:t>
            </a:r>
            <a:endParaRPr sz="2150">
              <a:latin typeface="Arial"/>
              <a:cs typeface="Arial"/>
            </a:endParaRPr>
          </a:p>
          <a:p>
            <a:pPr marL="954405" marR="294640" lvl="1" indent="-454659">
              <a:lnSpc>
                <a:spcPts val="2480"/>
              </a:lnSpc>
              <a:spcBef>
                <a:spcPts val="600"/>
              </a:spcBef>
              <a:buAutoNum type="arabicPeriod"/>
              <a:tabLst>
                <a:tab pos="954405" algn="l"/>
              </a:tabLst>
            </a:pPr>
            <a:r>
              <a:rPr sz="2150" b="1" dirty="0">
                <a:latin typeface="Arial"/>
                <a:cs typeface="Arial"/>
              </a:rPr>
              <a:t>predict</a:t>
            </a:r>
            <a:r>
              <a:rPr sz="2150" b="1" spc="4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the</a:t>
            </a:r>
            <a:r>
              <a:rPr sz="2150" spc="6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outcome</a:t>
            </a:r>
            <a:r>
              <a:rPr sz="2150" spc="6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of</a:t>
            </a:r>
            <a:r>
              <a:rPr sz="2150" spc="5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a</a:t>
            </a:r>
            <a:r>
              <a:rPr sz="2150" spc="4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future</a:t>
            </a:r>
            <a:r>
              <a:rPr sz="2150" spc="4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observation</a:t>
            </a:r>
            <a:r>
              <a:rPr sz="2150" spc="6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based</a:t>
            </a:r>
            <a:r>
              <a:rPr sz="2150" spc="6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on</a:t>
            </a:r>
            <a:r>
              <a:rPr sz="2150" spc="40" dirty="0">
                <a:latin typeface="Arial"/>
                <a:cs typeface="Arial"/>
              </a:rPr>
              <a:t> </a:t>
            </a:r>
            <a:r>
              <a:rPr sz="2150" spc="-25" dirty="0">
                <a:latin typeface="Arial"/>
                <a:cs typeface="Arial"/>
              </a:rPr>
              <a:t>the </a:t>
            </a:r>
            <a:r>
              <a:rPr sz="2150" spc="-10" dirty="0">
                <a:latin typeface="Arial"/>
                <a:cs typeface="Arial"/>
              </a:rPr>
              <a:t>patterns</a:t>
            </a:r>
            <a:endParaRPr sz="2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1179" y="1905000"/>
            <a:ext cx="4331335" cy="2548255"/>
          </a:xfrm>
          <a:prstGeom prst="rect">
            <a:avLst/>
          </a:prstGeom>
          <a:solidFill>
            <a:srgbClr val="E6E6EF"/>
          </a:solidFill>
        </p:spPr>
        <p:txBody>
          <a:bodyPr vert="horz" wrap="square" lIns="0" tIns="4127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325"/>
              </a:spcBef>
            </a:pPr>
            <a:r>
              <a:rPr sz="2350" b="1" spc="-10" dirty="0">
                <a:solidFill>
                  <a:srgbClr val="000066"/>
                </a:solidFill>
                <a:latin typeface="Arial"/>
                <a:cs typeface="Arial"/>
              </a:rPr>
              <a:t>Non-</a:t>
            </a:r>
            <a:r>
              <a:rPr sz="2350" b="1" dirty="0">
                <a:solidFill>
                  <a:srgbClr val="000066"/>
                </a:solidFill>
                <a:latin typeface="Arial"/>
                <a:cs typeface="Arial"/>
              </a:rPr>
              <a:t>trivial</a:t>
            </a:r>
            <a:r>
              <a:rPr sz="2350" b="1" spc="2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000066"/>
                </a:solidFill>
                <a:latin typeface="Arial"/>
                <a:cs typeface="Arial"/>
              </a:rPr>
              <a:t>extraction</a:t>
            </a:r>
            <a:r>
              <a:rPr sz="2350" b="1" spc="4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350" b="1" spc="-25" dirty="0">
                <a:solidFill>
                  <a:srgbClr val="000066"/>
                </a:solidFill>
                <a:latin typeface="Arial"/>
                <a:cs typeface="Arial"/>
              </a:rPr>
              <a:t>of</a:t>
            </a:r>
            <a:endParaRPr sz="2350">
              <a:latin typeface="Arial"/>
              <a:cs typeface="Arial"/>
            </a:endParaRPr>
          </a:p>
          <a:p>
            <a:pPr marL="462915" indent="-339725">
              <a:lnSpc>
                <a:spcPct val="100000"/>
              </a:lnSpc>
              <a:spcBef>
                <a:spcPts val="1175"/>
              </a:spcBef>
              <a:buClr>
                <a:srgbClr val="2F13AA"/>
              </a:buClr>
              <a:buFont typeface="Georgia"/>
              <a:buChar char="–"/>
              <a:tabLst>
                <a:tab pos="462915" algn="l"/>
              </a:tabLst>
            </a:pPr>
            <a:r>
              <a:rPr sz="2350" b="1" spc="-10" dirty="0">
                <a:solidFill>
                  <a:srgbClr val="000066"/>
                </a:solidFill>
                <a:latin typeface="Arial"/>
                <a:cs typeface="Arial"/>
              </a:rPr>
              <a:t>implicit,</a:t>
            </a:r>
            <a:endParaRPr sz="2350">
              <a:latin typeface="Arial"/>
              <a:cs typeface="Arial"/>
            </a:endParaRPr>
          </a:p>
          <a:p>
            <a:pPr marL="462915" indent="-339725">
              <a:lnSpc>
                <a:spcPct val="100000"/>
              </a:lnSpc>
              <a:spcBef>
                <a:spcPts val="1175"/>
              </a:spcBef>
              <a:buClr>
                <a:srgbClr val="2F13AA"/>
              </a:buClr>
              <a:buFont typeface="Georgia"/>
              <a:buChar char="–"/>
              <a:tabLst>
                <a:tab pos="462915" algn="l"/>
              </a:tabLst>
            </a:pPr>
            <a:r>
              <a:rPr sz="2350" b="1" dirty="0">
                <a:solidFill>
                  <a:srgbClr val="000066"/>
                </a:solidFill>
                <a:latin typeface="Arial"/>
                <a:cs typeface="Arial"/>
              </a:rPr>
              <a:t>previously</a:t>
            </a:r>
            <a:r>
              <a:rPr sz="2350" b="1" spc="4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000066"/>
                </a:solidFill>
                <a:latin typeface="Arial"/>
                <a:cs typeface="Arial"/>
              </a:rPr>
              <a:t>unknown,</a:t>
            </a:r>
            <a:r>
              <a:rPr sz="2350" b="1" spc="-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350" b="1" spc="-25" dirty="0">
                <a:solidFill>
                  <a:srgbClr val="000066"/>
                </a:solidFill>
                <a:latin typeface="Arial"/>
                <a:cs typeface="Arial"/>
              </a:rPr>
              <a:t>and</a:t>
            </a:r>
            <a:endParaRPr sz="2350">
              <a:latin typeface="Arial"/>
              <a:cs typeface="Arial"/>
            </a:endParaRPr>
          </a:p>
          <a:p>
            <a:pPr marL="123189" marR="995680" indent="339725">
              <a:lnSpc>
                <a:spcPct val="141700"/>
              </a:lnSpc>
              <a:spcBef>
                <a:spcPts val="15"/>
              </a:spcBef>
              <a:buClr>
                <a:srgbClr val="2F13AA"/>
              </a:buClr>
              <a:buFont typeface="Georgia"/>
              <a:buChar char="–"/>
              <a:tabLst>
                <a:tab pos="462915" algn="l"/>
              </a:tabLst>
            </a:pPr>
            <a:r>
              <a:rPr sz="2350" b="1" dirty="0">
                <a:solidFill>
                  <a:srgbClr val="000066"/>
                </a:solidFill>
                <a:latin typeface="Arial"/>
                <a:cs typeface="Arial"/>
              </a:rPr>
              <a:t>potentially </a:t>
            </a:r>
            <a:r>
              <a:rPr sz="2350" b="1" spc="-10" dirty="0">
                <a:solidFill>
                  <a:srgbClr val="000066"/>
                </a:solidFill>
                <a:latin typeface="Arial"/>
                <a:cs typeface="Arial"/>
              </a:rPr>
              <a:t>useful </a:t>
            </a:r>
            <a:r>
              <a:rPr sz="2350" b="1" dirty="0">
                <a:solidFill>
                  <a:srgbClr val="000066"/>
                </a:solidFill>
                <a:latin typeface="Arial"/>
                <a:cs typeface="Arial"/>
              </a:rPr>
              <a:t>information</a:t>
            </a:r>
            <a:r>
              <a:rPr sz="2350" b="1" spc="3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000066"/>
                </a:solidFill>
                <a:latin typeface="Arial"/>
                <a:cs typeface="Arial"/>
              </a:rPr>
              <a:t>from</a:t>
            </a:r>
            <a:r>
              <a:rPr sz="2350" b="1" spc="2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350" b="1" spc="-20" dirty="0">
                <a:solidFill>
                  <a:srgbClr val="000066"/>
                </a:solidFill>
                <a:latin typeface="Arial"/>
                <a:cs typeface="Arial"/>
              </a:rPr>
              <a:t>data.</a:t>
            </a:r>
            <a:endParaRPr sz="2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8867" y="1905000"/>
            <a:ext cx="4333240" cy="2449195"/>
          </a:xfrm>
          <a:prstGeom prst="rect">
            <a:avLst/>
          </a:prstGeom>
          <a:solidFill>
            <a:srgbClr val="E6E6EF"/>
          </a:solidFill>
        </p:spPr>
        <p:txBody>
          <a:bodyPr vert="horz" wrap="square" lIns="0" tIns="55244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434"/>
              </a:spcBef>
            </a:pPr>
            <a:r>
              <a:rPr sz="2350" b="1" dirty="0">
                <a:solidFill>
                  <a:srgbClr val="000066"/>
                </a:solidFill>
                <a:latin typeface="Arial"/>
                <a:cs typeface="Arial"/>
              </a:rPr>
              <a:t>Exploration</a:t>
            </a:r>
            <a:r>
              <a:rPr sz="2350" b="1" spc="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000066"/>
                </a:solidFill>
                <a:latin typeface="Arial"/>
                <a:cs typeface="Arial"/>
              </a:rPr>
              <a:t>&amp;</a:t>
            </a:r>
            <a:r>
              <a:rPr sz="2350" b="1" spc="1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350" b="1" spc="-10" dirty="0">
                <a:solidFill>
                  <a:srgbClr val="000066"/>
                </a:solidFill>
                <a:latin typeface="Arial"/>
                <a:cs typeface="Arial"/>
              </a:rPr>
              <a:t>analysis,</a:t>
            </a:r>
            <a:endParaRPr sz="2350">
              <a:latin typeface="Arial"/>
              <a:cs typeface="Arial"/>
            </a:endParaRPr>
          </a:p>
          <a:p>
            <a:pPr marL="124460" marR="525780">
              <a:lnSpc>
                <a:spcPct val="145500"/>
              </a:lnSpc>
              <a:tabLst>
                <a:tab pos="1416050" algn="l"/>
              </a:tabLst>
            </a:pPr>
            <a:r>
              <a:rPr sz="2350" b="1" dirty="0">
                <a:solidFill>
                  <a:srgbClr val="000066"/>
                </a:solidFill>
                <a:latin typeface="Arial"/>
                <a:cs typeface="Arial"/>
              </a:rPr>
              <a:t>of</a:t>
            </a:r>
            <a:r>
              <a:rPr sz="2350" b="1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000066"/>
                </a:solidFill>
                <a:latin typeface="Arial"/>
                <a:cs typeface="Arial"/>
              </a:rPr>
              <a:t>large</a:t>
            </a:r>
            <a:r>
              <a:rPr sz="2350" b="1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000066"/>
                </a:solidFill>
                <a:latin typeface="Arial"/>
                <a:cs typeface="Arial"/>
              </a:rPr>
              <a:t>quantities</a:t>
            </a:r>
            <a:r>
              <a:rPr sz="2350" b="1" spc="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000066"/>
                </a:solidFill>
                <a:latin typeface="Arial"/>
                <a:cs typeface="Arial"/>
              </a:rPr>
              <a:t>of</a:t>
            </a:r>
            <a:r>
              <a:rPr sz="2350" b="1" spc="1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350" b="1" spc="-20" dirty="0">
                <a:solidFill>
                  <a:srgbClr val="000066"/>
                </a:solidFill>
                <a:latin typeface="Arial"/>
                <a:cs typeface="Arial"/>
              </a:rPr>
              <a:t>data </a:t>
            </a:r>
            <a:r>
              <a:rPr sz="2350" b="1" dirty="0">
                <a:solidFill>
                  <a:srgbClr val="000066"/>
                </a:solidFill>
                <a:latin typeface="Arial"/>
                <a:cs typeface="Arial"/>
              </a:rPr>
              <a:t>in</a:t>
            </a:r>
            <a:r>
              <a:rPr sz="2350" b="1" spc="-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350" b="1" spc="-10" dirty="0">
                <a:solidFill>
                  <a:srgbClr val="000066"/>
                </a:solidFill>
                <a:latin typeface="Arial"/>
                <a:cs typeface="Arial"/>
              </a:rPr>
              <a:t>order</a:t>
            </a:r>
            <a:r>
              <a:rPr sz="2350" b="1" dirty="0">
                <a:solidFill>
                  <a:srgbClr val="000066"/>
                </a:solidFill>
                <a:latin typeface="Arial"/>
                <a:cs typeface="Arial"/>
              </a:rPr>
              <a:t>	to </a:t>
            </a:r>
            <a:r>
              <a:rPr sz="2350" b="1" spc="-10" dirty="0">
                <a:solidFill>
                  <a:srgbClr val="000066"/>
                </a:solidFill>
                <a:latin typeface="Arial"/>
                <a:cs typeface="Arial"/>
              </a:rPr>
              <a:t>discover </a:t>
            </a:r>
            <a:r>
              <a:rPr sz="2350" b="1" dirty="0">
                <a:solidFill>
                  <a:srgbClr val="000066"/>
                </a:solidFill>
                <a:latin typeface="Arial"/>
                <a:cs typeface="Arial"/>
              </a:rPr>
              <a:t>meaningful</a:t>
            </a:r>
            <a:r>
              <a:rPr sz="2350" b="1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350" b="1" spc="-10" dirty="0">
                <a:solidFill>
                  <a:srgbClr val="000066"/>
                </a:solidFill>
                <a:latin typeface="Arial"/>
                <a:cs typeface="Arial"/>
              </a:rPr>
              <a:t>patterns.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364" y="1204920"/>
            <a:ext cx="9787255" cy="1657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9730" marR="5080" indent="-367665">
              <a:lnSpc>
                <a:spcPct val="101299"/>
              </a:lnSpc>
              <a:spcBef>
                <a:spcPts val="90"/>
              </a:spcBef>
              <a:buFont typeface="Georgia"/>
              <a:buChar char="–"/>
              <a:tabLst>
                <a:tab pos="379730" algn="l"/>
              </a:tabLst>
            </a:pPr>
            <a:r>
              <a:rPr sz="2350" dirty="0">
                <a:latin typeface="Arial"/>
                <a:cs typeface="Arial"/>
              </a:rPr>
              <a:t>Data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Mining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combines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ideas</a:t>
            </a:r>
            <a:r>
              <a:rPr sz="2350" spc="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from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statistics,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machine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learning,</a:t>
            </a:r>
            <a:r>
              <a:rPr sz="2350" spc="40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artificial </a:t>
            </a:r>
            <a:r>
              <a:rPr sz="2350" dirty="0">
                <a:latin typeface="Arial"/>
                <a:cs typeface="Arial"/>
              </a:rPr>
              <a:t>intelligence,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and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database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systems</a:t>
            </a:r>
            <a:endParaRPr sz="2350">
              <a:latin typeface="Arial"/>
              <a:cs typeface="Arial"/>
            </a:endParaRPr>
          </a:p>
          <a:p>
            <a:pPr marL="379730" marR="6123940" indent="-367665">
              <a:lnSpc>
                <a:spcPct val="101200"/>
              </a:lnSpc>
              <a:spcBef>
                <a:spcPts val="1430"/>
              </a:spcBef>
              <a:buFont typeface="Georgia"/>
              <a:buChar char="–"/>
              <a:tabLst>
                <a:tab pos="379730" algn="l"/>
              </a:tabLst>
            </a:pPr>
            <a:r>
              <a:rPr sz="2350" dirty="0">
                <a:latin typeface="Arial"/>
                <a:cs typeface="Arial"/>
              </a:rPr>
              <a:t>Tries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to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overcome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short- </a:t>
            </a:r>
            <a:r>
              <a:rPr sz="2350" dirty="0">
                <a:latin typeface="Arial"/>
                <a:cs typeface="Arial"/>
              </a:rPr>
              <a:t>comings</a:t>
            </a:r>
            <a:r>
              <a:rPr sz="2350" spc="4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of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traditional</a:t>
            </a:r>
            <a:endParaRPr sz="23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683" y="2837156"/>
            <a:ext cx="3048000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dirty="0">
                <a:latin typeface="Arial"/>
                <a:cs typeface="Arial"/>
              </a:rPr>
              <a:t>techniques</a:t>
            </a:r>
            <a:r>
              <a:rPr sz="2350" spc="55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concerning</a:t>
            </a:r>
            <a:endParaRPr sz="2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102" y="3169284"/>
            <a:ext cx="3787775" cy="292925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19405" indent="-306705">
              <a:lnSpc>
                <a:spcPct val="100000"/>
              </a:lnSpc>
              <a:spcBef>
                <a:spcPts val="1090"/>
              </a:spcBef>
              <a:buChar char="•"/>
              <a:tabLst>
                <a:tab pos="319405" algn="l"/>
              </a:tabLst>
            </a:pPr>
            <a:r>
              <a:rPr sz="1950" dirty="0">
                <a:latin typeface="Arial"/>
                <a:cs typeface="Arial"/>
              </a:rPr>
              <a:t>large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amount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of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data</a:t>
            </a:r>
            <a:endParaRPr sz="1950">
              <a:latin typeface="Arial"/>
              <a:cs typeface="Arial"/>
            </a:endParaRPr>
          </a:p>
          <a:p>
            <a:pPr marL="318770" marR="1317625" indent="-306705">
              <a:lnSpc>
                <a:spcPct val="101600"/>
              </a:lnSpc>
              <a:spcBef>
                <a:spcPts val="960"/>
              </a:spcBef>
              <a:buChar char="•"/>
              <a:tabLst>
                <a:tab pos="318770" algn="l"/>
              </a:tabLst>
            </a:pPr>
            <a:r>
              <a:rPr sz="1950" dirty="0">
                <a:latin typeface="Arial"/>
                <a:cs typeface="Arial"/>
              </a:rPr>
              <a:t>high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dimensionality </a:t>
            </a:r>
            <a:r>
              <a:rPr sz="1950" dirty="0">
                <a:latin typeface="Arial"/>
                <a:cs typeface="Arial"/>
              </a:rPr>
              <a:t>of</a:t>
            </a:r>
            <a:r>
              <a:rPr sz="1950" spc="20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data</a:t>
            </a:r>
            <a:endParaRPr sz="1950">
              <a:latin typeface="Arial"/>
              <a:cs typeface="Arial"/>
            </a:endParaRPr>
          </a:p>
          <a:p>
            <a:pPr marL="318770" marR="1290955" indent="-306705">
              <a:lnSpc>
                <a:spcPct val="101600"/>
              </a:lnSpc>
              <a:spcBef>
                <a:spcPts val="955"/>
              </a:spcBef>
              <a:buChar char="•"/>
              <a:tabLst>
                <a:tab pos="318770" algn="l"/>
              </a:tabLst>
            </a:pPr>
            <a:r>
              <a:rPr sz="1950" dirty="0">
                <a:latin typeface="Arial"/>
                <a:cs typeface="Arial"/>
              </a:rPr>
              <a:t>heterogeneous</a:t>
            </a:r>
            <a:r>
              <a:rPr sz="1950" spc="125" dirty="0">
                <a:latin typeface="Arial"/>
                <a:cs typeface="Arial"/>
              </a:rPr>
              <a:t> </a:t>
            </a:r>
            <a:r>
              <a:rPr sz="1950" spc="-25" dirty="0">
                <a:latin typeface="Arial"/>
                <a:cs typeface="Arial"/>
              </a:rPr>
              <a:t>and </a:t>
            </a:r>
            <a:r>
              <a:rPr sz="1950" dirty="0">
                <a:latin typeface="Arial"/>
                <a:cs typeface="Arial"/>
              </a:rPr>
              <a:t>complex</a:t>
            </a:r>
            <a:r>
              <a:rPr sz="1950" spc="7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nature</a:t>
            </a:r>
            <a:endParaRPr sz="1950">
              <a:latin typeface="Arial"/>
              <a:cs typeface="Arial"/>
            </a:endParaRPr>
          </a:p>
          <a:p>
            <a:pPr marL="318770">
              <a:lnSpc>
                <a:spcPct val="100000"/>
              </a:lnSpc>
              <a:spcBef>
                <a:spcPts val="50"/>
              </a:spcBef>
            </a:pPr>
            <a:r>
              <a:rPr sz="1950" dirty="0">
                <a:latin typeface="Arial"/>
                <a:cs typeface="Arial"/>
              </a:rPr>
              <a:t>of</a:t>
            </a:r>
            <a:r>
              <a:rPr sz="1950" spc="20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data</a:t>
            </a:r>
            <a:endParaRPr sz="1950">
              <a:latin typeface="Arial"/>
              <a:cs typeface="Arial"/>
            </a:endParaRPr>
          </a:p>
          <a:p>
            <a:pPr marL="318770" marR="5080" indent="-306705">
              <a:lnSpc>
                <a:spcPct val="102099"/>
              </a:lnSpc>
              <a:spcBef>
                <a:spcPts val="935"/>
              </a:spcBef>
              <a:buChar char="•"/>
              <a:tabLst>
                <a:tab pos="318770" algn="l"/>
              </a:tabLst>
            </a:pPr>
            <a:r>
              <a:rPr sz="1950" dirty="0">
                <a:latin typeface="Arial"/>
                <a:cs typeface="Arial"/>
              </a:rPr>
              <a:t>explorative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analysis</a:t>
            </a:r>
            <a:r>
              <a:rPr sz="1950" spc="9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beyond </a:t>
            </a:r>
            <a:r>
              <a:rPr sz="1950" dirty="0">
                <a:latin typeface="Arial"/>
                <a:cs typeface="Arial"/>
              </a:rPr>
              <a:t>hypothesize-and-test</a:t>
            </a:r>
            <a:r>
              <a:rPr sz="1950" spc="14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paradigm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/>
              <a:t>Origins</a:t>
            </a:r>
            <a:r>
              <a:rPr spc="40" dirty="0"/>
              <a:t> </a:t>
            </a:r>
            <a:r>
              <a:rPr dirty="0"/>
              <a:t>of</a:t>
            </a:r>
            <a:r>
              <a:rPr spc="45" dirty="0"/>
              <a:t> </a:t>
            </a:r>
            <a:r>
              <a:rPr dirty="0"/>
              <a:t>Data</a:t>
            </a:r>
            <a:r>
              <a:rPr spc="40" dirty="0"/>
              <a:t> </a:t>
            </a:r>
            <a:r>
              <a:rPr spc="-10" dirty="0"/>
              <a:t>Mining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8364" y="2235708"/>
            <a:ext cx="4565904" cy="436778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094967" y="2943859"/>
            <a:ext cx="1128395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100"/>
              </a:spcBef>
            </a:pPr>
            <a:r>
              <a:rPr sz="2050" spc="-10" dirty="0">
                <a:latin typeface="Arial"/>
                <a:cs typeface="Arial"/>
              </a:rPr>
              <a:t>Machine Learning,</a:t>
            </a:r>
            <a:endParaRPr sz="2050">
              <a:latin typeface="Arial"/>
              <a:cs typeface="Arial"/>
            </a:endParaRPr>
          </a:p>
          <a:p>
            <a:pPr marL="367665">
              <a:lnSpc>
                <a:spcPct val="100000"/>
              </a:lnSpc>
              <a:spcBef>
                <a:spcPts val="35"/>
              </a:spcBef>
            </a:pPr>
            <a:r>
              <a:rPr sz="2050" spc="-25" dirty="0">
                <a:latin typeface="Arial"/>
                <a:cs typeface="Arial"/>
              </a:rPr>
              <a:t>AI</a:t>
            </a:r>
            <a:endParaRPr sz="205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5827261" y="3062722"/>
            <a:ext cx="108648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-10" dirty="0">
                <a:latin typeface="Arial"/>
                <a:cs typeface="Arial"/>
              </a:rPr>
              <a:t>Statistics</a:t>
            </a:r>
            <a:endParaRPr sz="2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50240" y="4257569"/>
            <a:ext cx="143827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dirty="0">
                <a:latin typeface="Arial"/>
                <a:cs typeface="Arial"/>
              </a:rPr>
              <a:t>Data</a:t>
            </a:r>
            <a:r>
              <a:rPr sz="2050" spc="55" dirty="0">
                <a:latin typeface="Arial"/>
                <a:cs typeface="Arial"/>
              </a:rPr>
              <a:t> </a:t>
            </a:r>
            <a:r>
              <a:rPr sz="2050" spc="-10" dirty="0">
                <a:latin typeface="Arial"/>
                <a:cs typeface="Arial"/>
              </a:rPr>
              <a:t>Mining</a:t>
            </a:r>
            <a:endParaRPr sz="2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20896" y="5394408"/>
            <a:ext cx="1159510" cy="661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 marR="5080" indent="-59690">
              <a:lnSpc>
                <a:spcPct val="101499"/>
              </a:lnSpc>
              <a:spcBef>
                <a:spcPts val="100"/>
              </a:spcBef>
            </a:pPr>
            <a:r>
              <a:rPr sz="2050" spc="-10" dirty="0">
                <a:latin typeface="Arial"/>
                <a:cs typeface="Arial"/>
              </a:rPr>
              <a:t>Database Systems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30"/>
              </a:spcBef>
            </a:pPr>
            <a:r>
              <a:rPr dirty="0"/>
              <a:t>Survey</a:t>
            </a:r>
            <a:r>
              <a:rPr spc="70" dirty="0"/>
              <a:t> </a:t>
            </a:r>
            <a:r>
              <a:rPr dirty="0"/>
              <a:t>on</a:t>
            </a:r>
            <a:r>
              <a:rPr spc="60" dirty="0"/>
              <a:t> </a:t>
            </a:r>
            <a:r>
              <a:rPr dirty="0"/>
              <a:t>Data</a:t>
            </a:r>
            <a:r>
              <a:rPr spc="70" dirty="0"/>
              <a:t> </a:t>
            </a:r>
            <a:r>
              <a:rPr dirty="0"/>
              <a:t>Mining</a:t>
            </a:r>
            <a:r>
              <a:rPr spc="60" dirty="0"/>
              <a:t> </a:t>
            </a:r>
            <a:r>
              <a:rPr dirty="0"/>
              <a:t>Application</a:t>
            </a:r>
            <a:r>
              <a:rPr spc="55" dirty="0"/>
              <a:t> </a:t>
            </a:r>
            <a:r>
              <a:rPr spc="-10" dirty="0"/>
              <a:t>Fields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599" y="6473383"/>
            <a:ext cx="7743190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95"/>
              </a:spcBef>
            </a:pPr>
            <a:r>
              <a:rPr sz="1550" dirty="0">
                <a:latin typeface="Arial"/>
                <a:cs typeface="Arial"/>
              </a:rPr>
              <a:t>Source:</a:t>
            </a:r>
            <a:r>
              <a:rPr sz="1550" spc="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KDnuggets</a:t>
            </a:r>
            <a:r>
              <a:rPr sz="1550" spc="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online</a:t>
            </a:r>
            <a:r>
              <a:rPr sz="1550" spc="7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poll,</a:t>
            </a:r>
            <a:r>
              <a:rPr sz="1550" spc="9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447</a:t>
            </a:r>
            <a:r>
              <a:rPr sz="1550" spc="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(2021)</a:t>
            </a:r>
            <a:r>
              <a:rPr sz="1550" spc="9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and</a:t>
            </a:r>
            <a:r>
              <a:rPr sz="1550" spc="7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435</a:t>
            </a:r>
            <a:r>
              <a:rPr sz="1550" spc="7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(2018)</a:t>
            </a:r>
            <a:r>
              <a:rPr sz="1550" spc="12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participants </a:t>
            </a:r>
            <a:r>
              <a:rPr sz="1550" dirty="0">
                <a:latin typeface="Arial"/>
                <a:cs typeface="Arial"/>
              </a:rPr>
              <a:t>https://</a:t>
            </a:r>
            <a:r>
              <a:rPr sz="1550" dirty="0">
                <a:latin typeface="Arial"/>
                <a:cs typeface="Arial"/>
                <a:hlinkClick r:id="rId2"/>
              </a:rPr>
              <a:t>www.kdnuggets.com/2021/06/poll-where-analytics-data-science-ml-</a:t>
            </a:r>
            <a:r>
              <a:rPr sz="1550" spc="-10" dirty="0">
                <a:latin typeface="Arial"/>
                <a:cs typeface="Arial"/>
                <a:hlinkClick r:id="rId2"/>
              </a:rPr>
              <a:t>applied.html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74748" y="1065276"/>
            <a:ext cx="6341745" cy="5362575"/>
            <a:chOff x="2174748" y="1065276"/>
            <a:chExt cx="6341745" cy="53625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4748" y="1065276"/>
              <a:ext cx="6341363" cy="53624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37688" y="3208020"/>
              <a:ext cx="214883" cy="2148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34640" y="1482852"/>
              <a:ext cx="213360" cy="21488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30"/>
              </a:spcBef>
            </a:pPr>
            <a:r>
              <a:rPr dirty="0"/>
              <a:t>2.</a:t>
            </a:r>
            <a:r>
              <a:rPr spc="35" dirty="0"/>
              <a:t> </a:t>
            </a:r>
            <a:r>
              <a:rPr dirty="0"/>
              <a:t>Tasks</a:t>
            </a:r>
            <a:r>
              <a:rPr spc="45" dirty="0"/>
              <a:t> </a:t>
            </a:r>
            <a:r>
              <a:rPr dirty="0"/>
              <a:t>and</a:t>
            </a:r>
            <a:r>
              <a:rPr spc="40" dirty="0"/>
              <a:t> </a:t>
            </a:r>
            <a:r>
              <a:rPr spc="-10" dirty="0"/>
              <a:t>Applications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07248" y="1078860"/>
            <a:ext cx="6708775" cy="538099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79730" indent="-367030">
              <a:lnSpc>
                <a:spcPct val="100000"/>
              </a:lnSpc>
              <a:spcBef>
                <a:spcPts val="1010"/>
              </a:spcBef>
              <a:buFont typeface="Georgia"/>
              <a:buChar char="–"/>
              <a:tabLst>
                <a:tab pos="379730" algn="l"/>
              </a:tabLst>
            </a:pP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Descriptive</a:t>
            </a:r>
            <a:r>
              <a:rPr sz="2350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-10" dirty="0">
                <a:solidFill>
                  <a:srgbClr val="FF0000"/>
                </a:solidFill>
                <a:latin typeface="Arial"/>
                <a:cs typeface="Arial"/>
              </a:rPr>
              <a:t>Tasks</a:t>
            </a:r>
            <a:endParaRPr sz="2350">
              <a:latin typeface="Arial"/>
              <a:cs typeface="Arial"/>
            </a:endParaRPr>
          </a:p>
          <a:p>
            <a:pPr marL="807085" lvl="1" indent="-306705">
              <a:lnSpc>
                <a:spcPct val="100000"/>
              </a:lnSpc>
              <a:spcBef>
                <a:spcPts val="770"/>
              </a:spcBef>
              <a:buChar char="•"/>
              <a:tabLst>
                <a:tab pos="807085" algn="l"/>
              </a:tabLst>
            </a:pPr>
            <a:r>
              <a:rPr sz="1950" dirty="0">
                <a:latin typeface="Arial"/>
                <a:cs typeface="Arial"/>
              </a:rPr>
              <a:t>Goal: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Find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patterns</a:t>
            </a:r>
            <a:r>
              <a:rPr sz="1950" spc="1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in</a:t>
            </a:r>
            <a:r>
              <a:rPr sz="1950" spc="6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the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data.</a:t>
            </a:r>
            <a:endParaRPr sz="1950">
              <a:latin typeface="Arial"/>
              <a:cs typeface="Arial"/>
            </a:endParaRPr>
          </a:p>
          <a:p>
            <a:pPr marL="807085" lvl="1" indent="-306705">
              <a:lnSpc>
                <a:spcPct val="100000"/>
              </a:lnSpc>
              <a:spcBef>
                <a:spcPts val="985"/>
              </a:spcBef>
              <a:buChar char="•"/>
              <a:tabLst>
                <a:tab pos="807085" algn="l"/>
              </a:tabLst>
            </a:pPr>
            <a:r>
              <a:rPr sz="1950" dirty="0">
                <a:latin typeface="Arial"/>
                <a:cs typeface="Arial"/>
              </a:rPr>
              <a:t>Example:</a:t>
            </a:r>
            <a:r>
              <a:rPr sz="1950" spc="6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W</a:t>
            </a:r>
            <a:r>
              <a:rPr sz="1950" i="1" dirty="0">
                <a:latin typeface="Arial"/>
                <a:cs typeface="Arial"/>
              </a:rPr>
              <a:t>hich</a:t>
            </a:r>
            <a:r>
              <a:rPr sz="1950" i="1" spc="55" dirty="0">
                <a:latin typeface="Arial"/>
                <a:cs typeface="Arial"/>
              </a:rPr>
              <a:t> </a:t>
            </a:r>
            <a:r>
              <a:rPr sz="1950" i="1" dirty="0">
                <a:latin typeface="Arial"/>
                <a:cs typeface="Arial"/>
              </a:rPr>
              <a:t>products</a:t>
            </a:r>
            <a:r>
              <a:rPr sz="1950" i="1" spc="25" dirty="0">
                <a:latin typeface="Arial"/>
                <a:cs typeface="Arial"/>
              </a:rPr>
              <a:t> </a:t>
            </a:r>
            <a:r>
              <a:rPr sz="1950" i="1" dirty="0">
                <a:latin typeface="Arial"/>
                <a:cs typeface="Arial"/>
              </a:rPr>
              <a:t>are</a:t>
            </a:r>
            <a:r>
              <a:rPr sz="1950" i="1" spc="60" dirty="0">
                <a:latin typeface="Arial"/>
                <a:cs typeface="Arial"/>
              </a:rPr>
              <a:t> </a:t>
            </a:r>
            <a:r>
              <a:rPr sz="1950" i="1" dirty="0">
                <a:latin typeface="Arial"/>
                <a:cs typeface="Arial"/>
              </a:rPr>
              <a:t>often</a:t>
            </a:r>
            <a:r>
              <a:rPr sz="1950" i="1" spc="60" dirty="0">
                <a:latin typeface="Arial"/>
                <a:cs typeface="Arial"/>
              </a:rPr>
              <a:t> </a:t>
            </a:r>
            <a:r>
              <a:rPr sz="1950" i="1" dirty="0">
                <a:latin typeface="Arial"/>
                <a:cs typeface="Arial"/>
              </a:rPr>
              <a:t>bought</a:t>
            </a:r>
            <a:r>
              <a:rPr sz="1950" i="1" spc="55" dirty="0">
                <a:latin typeface="Arial"/>
                <a:cs typeface="Arial"/>
              </a:rPr>
              <a:t> </a:t>
            </a:r>
            <a:r>
              <a:rPr sz="1950" i="1" spc="-10" dirty="0">
                <a:latin typeface="Arial"/>
                <a:cs typeface="Arial"/>
              </a:rPr>
              <a:t>together?</a:t>
            </a:r>
            <a:endParaRPr sz="19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835"/>
              </a:spcBef>
              <a:buFont typeface="Arial"/>
              <a:buChar char="•"/>
            </a:pPr>
            <a:endParaRPr sz="1950">
              <a:latin typeface="Arial"/>
              <a:cs typeface="Arial"/>
            </a:endParaRPr>
          </a:p>
          <a:p>
            <a:pPr marL="379730" indent="-367030">
              <a:lnSpc>
                <a:spcPct val="100000"/>
              </a:lnSpc>
              <a:buFont typeface="Georgia"/>
              <a:buChar char="–"/>
              <a:tabLst>
                <a:tab pos="379730" algn="l"/>
              </a:tabLst>
            </a:pP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Predictive</a:t>
            </a:r>
            <a:r>
              <a:rPr sz="2350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-10" dirty="0">
                <a:solidFill>
                  <a:srgbClr val="FF0000"/>
                </a:solidFill>
                <a:latin typeface="Arial"/>
                <a:cs typeface="Arial"/>
              </a:rPr>
              <a:t>Tasks</a:t>
            </a:r>
            <a:endParaRPr sz="2350">
              <a:latin typeface="Arial"/>
              <a:cs typeface="Arial"/>
            </a:endParaRPr>
          </a:p>
          <a:p>
            <a:pPr marL="748030" indent="-281305">
              <a:lnSpc>
                <a:spcPct val="100000"/>
              </a:lnSpc>
              <a:spcBef>
                <a:spcPts val="760"/>
              </a:spcBef>
              <a:buChar char="–"/>
              <a:tabLst>
                <a:tab pos="748030" algn="l"/>
              </a:tabLst>
            </a:pPr>
            <a:r>
              <a:rPr sz="1950" dirty="0">
                <a:latin typeface="Arial"/>
                <a:cs typeface="Arial"/>
              </a:rPr>
              <a:t>Goal: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Predict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unknown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values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of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variable</a:t>
            </a:r>
            <a:endParaRPr sz="1950">
              <a:latin typeface="Arial"/>
              <a:cs typeface="Arial"/>
            </a:endParaRPr>
          </a:p>
          <a:p>
            <a:pPr marL="1271270" lvl="1" indent="-283210">
              <a:lnSpc>
                <a:spcPct val="100000"/>
              </a:lnSpc>
              <a:spcBef>
                <a:spcPts val="715"/>
              </a:spcBef>
              <a:buChar char="•"/>
              <a:tabLst>
                <a:tab pos="1271270" algn="l"/>
              </a:tabLst>
            </a:pPr>
            <a:r>
              <a:rPr sz="1750" dirty="0">
                <a:latin typeface="Arial"/>
                <a:cs typeface="Arial"/>
              </a:rPr>
              <a:t>given</a:t>
            </a:r>
            <a:r>
              <a:rPr sz="1750" spc="2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observations</a:t>
            </a:r>
            <a:r>
              <a:rPr sz="1750" spc="2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(e.g.,</a:t>
            </a:r>
            <a:r>
              <a:rPr sz="1750" spc="4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from</a:t>
            </a:r>
            <a:r>
              <a:rPr sz="1750" spc="5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the</a:t>
            </a:r>
            <a:r>
              <a:rPr sz="1750" spc="65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past)</a:t>
            </a:r>
            <a:endParaRPr sz="1750">
              <a:latin typeface="Arial"/>
              <a:cs typeface="Arial"/>
            </a:endParaRPr>
          </a:p>
          <a:p>
            <a:pPr marL="748030" indent="-281305">
              <a:lnSpc>
                <a:spcPct val="100000"/>
              </a:lnSpc>
              <a:spcBef>
                <a:spcPts val="750"/>
              </a:spcBef>
              <a:buChar char="–"/>
              <a:tabLst>
                <a:tab pos="748030" algn="l"/>
              </a:tabLst>
            </a:pPr>
            <a:r>
              <a:rPr sz="1950" dirty="0">
                <a:latin typeface="Arial"/>
                <a:cs typeface="Arial"/>
              </a:rPr>
              <a:t>Example:</a:t>
            </a:r>
            <a:r>
              <a:rPr sz="1950" spc="2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W</a:t>
            </a:r>
            <a:r>
              <a:rPr sz="1950" i="1" dirty="0">
                <a:latin typeface="Arial"/>
                <a:cs typeface="Arial"/>
              </a:rPr>
              <a:t>ill</a:t>
            </a:r>
            <a:r>
              <a:rPr sz="1950" i="1" spc="50" dirty="0">
                <a:latin typeface="Arial"/>
                <a:cs typeface="Arial"/>
              </a:rPr>
              <a:t> </a:t>
            </a:r>
            <a:r>
              <a:rPr sz="1950" i="1" dirty="0">
                <a:latin typeface="Arial"/>
                <a:cs typeface="Arial"/>
              </a:rPr>
              <a:t>a</a:t>
            </a:r>
            <a:r>
              <a:rPr sz="1950" i="1" spc="65" dirty="0">
                <a:latin typeface="Arial"/>
                <a:cs typeface="Arial"/>
              </a:rPr>
              <a:t> </a:t>
            </a:r>
            <a:r>
              <a:rPr sz="1950" i="1" dirty="0">
                <a:latin typeface="Arial"/>
                <a:cs typeface="Arial"/>
              </a:rPr>
              <a:t>person</a:t>
            </a:r>
            <a:r>
              <a:rPr sz="1950" i="1" spc="20" dirty="0">
                <a:latin typeface="Arial"/>
                <a:cs typeface="Arial"/>
              </a:rPr>
              <a:t> </a:t>
            </a:r>
            <a:r>
              <a:rPr sz="1950" i="1" dirty="0">
                <a:latin typeface="Arial"/>
                <a:cs typeface="Arial"/>
              </a:rPr>
              <a:t>click</a:t>
            </a:r>
            <a:r>
              <a:rPr sz="1950" i="1" spc="35" dirty="0">
                <a:latin typeface="Arial"/>
                <a:cs typeface="Arial"/>
              </a:rPr>
              <a:t> </a:t>
            </a:r>
            <a:r>
              <a:rPr sz="1950" i="1" dirty="0">
                <a:latin typeface="Arial"/>
                <a:cs typeface="Arial"/>
              </a:rPr>
              <a:t>a</a:t>
            </a:r>
            <a:r>
              <a:rPr sz="1950" i="1" spc="65" dirty="0">
                <a:latin typeface="Arial"/>
                <a:cs typeface="Arial"/>
              </a:rPr>
              <a:t> </a:t>
            </a:r>
            <a:r>
              <a:rPr sz="1950" i="1" dirty="0">
                <a:latin typeface="Arial"/>
                <a:cs typeface="Arial"/>
              </a:rPr>
              <a:t>online</a:t>
            </a:r>
            <a:r>
              <a:rPr sz="1950" i="1" spc="45" dirty="0">
                <a:latin typeface="Arial"/>
                <a:cs typeface="Arial"/>
              </a:rPr>
              <a:t> </a:t>
            </a:r>
            <a:r>
              <a:rPr sz="1950" i="1" spc="-10" dirty="0">
                <a:latin typeface="Arial"/>
                <a:cs typeface="Arial"/>
              </a:rPr>
              <a:t>advertisement?</a:t>
            </a:r>
            <a:endParaRPr sz="1950">
              <a:latin typeface="Arial"/>
              <a:cs typeface="Arial"/>
            </a:endParaRPr>
          </a:p>
          <a:p>
            <a:pPr marL="1271270" lvl="1" indent="-283210">
              <a:lnSpc>
                <a:spcPct val="100000"/>
              </a:lnSpc>
              <a:spcBef>
                <a:spcPts val="715"/>
              </a:spcBef>
              <a:buChar char="•"/>
              <a:tabLst>
                <a:tab pos="1271270" algn="l"/>
              </a:tabLst>
            </a:pPr>
            <a:r>
              <a:rPr sz="1750" dirty="0">
                <a:latin typeface="Arial"/>
                <a:cs typeface="Arial"/>
              </a:rPr>
              <a:t>given</a:t>
            </a:r>
            <a:r>
              <a:rPr sz="1750" spc="3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her</a:t>
            </a:r>
            <a:r>
              <a:rPr sz="1750" spc="4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browsing</a:t>
            </a:r>
            <a:r>
              <a:rPr sz="1750" spc="60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history</a:t>
            </a: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05"/>
              </a:spcBef>
            </a:pPr>
            <a:endParaRPr sz="1750">
              <a:latin typeface="Arial"/>
              <a:cs typeface="Arial"/>
            </a:endParaRPr>
          </a:p>
          <a:p>
            <a:pPr marL="379730" indent="-367030">
              <a:lnSpc>
                <a:spcPct val="100000"/>
              </a:lnSpc>
              <a:buFont typeface="Georgia"/>
              <a:buChar char="–"/>
              <a:tabLst>
                <a:tab pos="379730" algn="l"/>
              </a:tabLst>
            </a:pPr>
            <a:r>
              <a:rPr sz="2350" dirty="0">
                <a:latin typeface="Arial"/>
                <a:cs typeface="Arial"/>
              </a:rPr>
              <a:t>Machine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Learning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Terminology</a:t>
            </a:r>
            <a:endParaRPr sz="2350">
              <a:latin typeface="Arial"/>
              <a:cs typeface="Arial"/>
            </a:endParaRPr>
          </a:p>
          <a:p>
            <a:pPr marL="807085" lvl="1" indent="-306705">
              <a:lnSpc>
                <a:spcPct val="100000"/>
              </a:lnSpc>
              <a:spcBef>
                <a:spcPts val="760"/>
              </a:spcBef>
              <a:buChar char="•"/>
              <a:tabLst>
                <a:tab pos="807085" algn="l"/>
              </a:tabLst>
            </a:pPr>
            <a:r>
              <a:rPr sz="1950" dirty="0">
                <a:latin typeface="Arial"/>
                <a:cs typeface="Arial"/>
              </a:rPr>
              <a:t>descriptive</a:t>
            </a:r>
            <a:r>
              <a:rPr sz="1950" spc="3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=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unsupervised</a:t>
            </a:r>
            <a:endParaRPr sz="1950">
              <a:latin typeface="Arial"/>
              <a:cs typeface="Arial"/>
            </a:endParaRPr>
          </a:p>
          <a:p>
            <a:pPr marL="807085" lvl="1" indent="-306705">
              <a:lnSpc>
                <a:spcPct val="100000"/>
              </a:lnSpc>
              <a:spcBef>
                <a:spcPts val="1000"/>
              </a:spcBef>
              <a:buChar char="•"/>
              <a:tabLst>
                <a:tab pos="807085" algn="l"/>
              </a:tabLst>
            </a:pPr>
            <a:r>
              <a:rPr sz="1950" dirty="0">
                <a:latin typeface="Arial"/>
                <a:cs typeface="Arial"/>
              </a:rPr>
              <a:t>predictive</a:t>
            </a:r>
            <a:r>
              <a:rPr sz="1950" spc="2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=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supervised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30"/>
              </a:spcBef>
            </a:pPr>
            <a:r>
              <a:rPr dirty="0"/>
              <a:t>Data</a:t>
            </a:r>
            <a:r>
              <a:rPr spc="45" dirty="0"/>
              <a:t> </a:t>
            </a:r>
            <a:r>
              <a:rPr dirty="0"/>
              <a:t>Mining</a:t>
            </a:r>
            <a:r>
              <a:rPr spc="75" dirty="0"/>
              <a:t> </a:t>
            </a:r>
            <a:r>
              <a:rPr spc="-20" dirty="0"/>
              <a:t>Tasks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3187" y="1928154"/>
            <a:ext cx="4916805" cy="2202180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464820" indent="-452120">
              <a:lnSpc>
                <a:spcPct val="100000"/>
              </a:lnSpc>
              <a:spcBef>
                <a:spcPts val="1560"/>
              </a:spcBef>
              <a:buAutoNum type="arabicPeriod"/>
              <a:tabLst>
                <a:tab pos="464820" algn="l"/>
              </a:tabLst>
            </a:pPr>
            <a:r>
              <a:rPr sz="2350" dirty="0">
                <a:latin typeface="Arial"/>
                <a:cs typeface="Arial"/>
              </a:rPr>
              <a:t>Cluster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Analysis</a:t>
            </a:r>
            <a:r>
              <a:rPr sz="2350" spc="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[Descriptive]</a:t>
            </a:r>
            <a:endParaRPr sz="2250">
              <a:latin typeface="Arial"/>
              <a:cs typeface="Arial"/>
            </a:endParaRPr>
          </a:p>
          <a:p>
            <a:pPr marL="464820" indent="-452120">
              <a:lnSpc>
                <a:spcPct val="100000"/>
              </a:lnSpc>
              <a:spcBef>
                <a:spcPts val="1460"/>
              </a:spcBef>
              <a:buAutoNum type="arabicPeriod"/>
              <a:tabLst>
                <a:tab pos="464820" algn="l"/>
              </a:tabLst>
            </a:pPr>
            <a:r>
              <a:rPr sz="2350" dirty="0">
                <a:latin typeface="Arial"/>
                <a:cs typeface="Arial"/>
              </a:rPr>
              <a:t>Classification</a:t>
            </a:r>
            <a:r>
              <a:rPr sz="2350" spc="7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[Predictive]</a:t>
            </a:r>
            <a:endParaRPr sz="2250">
              <a:latin typeface="Arial"/>
              <a:cs typeface="Arial"/>
            </a:endParaRPr>
          </a:p>
          <a:p>
            <a:pPr marL="464820" indent="-452120">
              <a:lnSpc>
                <a:spcPct val="100000"/>
              </a:lnSpc>
              <a:spcBef>
                <a:spcPts val="1465"/>
              </a:spcBef>
              <a:buAutoNum type="arabicPeriod"/>
              <a:tabLst>
                <a:tab pos="464820" algn="l"/>
              </a:tabLst>
            </a:pPr>
            <a:r>
              <a:rPr sz="2350" dirty="0">
                <a:latin typeface="Arial"/>
                <a:cs typeface="Arial"/>
              </a:rPr>
              <a:t>Regression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[Predictive]</a:t>
            </a:r>
            <a:endParaRPr sz="2250">
              <a:latin typeface="Arial"/>
              <a:cs typeface="Arial"/>
            </a:endParaRPr>
          </a:p>
          <a:p>
            <a:pPr marL="464820" indent="-452120">
              <a:lnSpc>
                <a:spcPct val="100000"/>
              </a:lnSpc>
              <a:spcBef>
                <a:spcPts val="1465"/>
              </a:spcBef>
              <a:buAutoNum type="arabicPeriod"/>
              <a:tabLst>
                <a:tab pos="464820" algn="l"/>
              </a:tabLst>
            </a:pPr>
            <a:r>
              <a:rPr sz="2350" dirty="0">
                <a:latin typeface="Arial"/>
                <a:cs typeface="Arial"/>
              </a:rPr>
              <a:t>Association</a:t>
            </a:r>
            <a:r>
              <a:rPr sz="2350" spc="7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Analysis</a:t>
            </a:r>
            <a:r>
              <a:rPr sz="2350" spc="8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[Descriptive]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>
            <a:extLst>
              <a:ext uri="{FF2B5EF4-FFF2-40B4-BE49-F238E27FC236}">
                <a16:creationId xmlns:a16="http://schemas.microsoft.com/office/drawing/2014/main" xmlns="" id="{3C67B48B-BDE0-493A-9234-2234400D78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39112" y="1176444"/>
          <a:ext cx="3559092" cy="2013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4" imgW="4939284" imgH="2802636" progId="">
                  <p:embed/>
                </p:oleObj>
              </mc:Choice>
              <mc:Fallback>
                <p:oleObj name="VISIO" r:id="rId4" imgW="4939284" imgH="280263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9112" y="1176444"/>
                        <a:ext cx="3559092" cy="2013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4">
            <a:extLst>
              <a:ext uri="{FF2B5EF4-FFF2-40B4-BE49-F238E27FC236}">
                <a16:creationId xmlns:a16="http://schemas.microsoft.com/office/drawing/2014/main" xmlns="" id="{73B33E09-2F7D-45C8-8A14-CED37B24F2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0576" y="2941108"/>
          <a:ext cx="1624612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6" imgW="5207508" imgH="8185404" progId="Word.Document.8">
                  <p:embed/>
                </p:oleObj>
              </mc:Choice>
              <mc:Fallback>
                <p:oleObj name="Document" r:id="rId6" imgW="5207508" imgH="81854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576" y="2941108"/>
                        <a:ext cx="1624612" cy="252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xmlns="" id="{B45C1A8B-0D6F-4F83-AE64-6AC1607D9D3C}"/>
              </a:ext>
            </a:extLst>
          </p:cNvPr>
          <p:cNvGrpSpPr>
            <a:grpSpLocks/>
          </p:cNvGrpSpPr>
          <p:nvPr/>
        </p:nvGrpSpPr>
        <p:grpSpPr bwMode="auto">
          <a:xfrm>
            <a:off x="472863" y="1260475"/>
            <a:ext cx="1764665" cy="1428538"/>
            <a:chOff x="2160" y="2544"/>
            <a:chExt cx="1920" cy="1687"/>
          </a:xfrm>
        </p:grpSpPr>
        <p:sp>
          <p:nvSpPr>
            <p:cNvPr id="20511" name="Line 6">
              <a:extLst>
                <a:ext uri="{FF2B5EF4-FFF2-40B4-BE49-F238E27FC236}">
                  <a16:creationId xmlns:a16="http://schemas.microsoft.com/office/drawing/2014/main" xmlns="" id="{95E82E67-86BF-4192-98F8-B61CEAB0C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Line 7">
              <a:extLst>
                <a:ext uri="{FF2B5EF4-FFF2-40B4-BE49-F238E27FC236}">
                  <a16:creationId xmlns:a16="http://schemas.microsoft.com/office/drawing/2014/main" xmlns="" id="{42E0EEE8-C704-4F90-997A-3474241F5B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3" name="Freeform 8">
              <a:extLst>
                <a:ext uri="{FF2B5EF4-FFF2-40B4-BE49-F238E27FC236}">
                  <a16:creationId xmlns:a16="http://schemas.microsoft.com/office/drawing/2014/main" xmlns="" id="{7C25A6A8-D163-4F4E-9A2A-F4D62D6FD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  <a:gd name="T4" fmla="*/ 0 60000 65536"/>
                <a:gd name="T5" fmla="*/ 0 60000 65536"/>
                <a:gd name="T6" fmla="*/ 0 w 510"/>
                <a:gd name="T7" fmla="*/ 0 h 535"/>
                <a:gd name="T8" fmla="*/ 510 w 510"/>
                <a:gd name="T9" fmla="*/ 535 h 5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4" name="AutoShape 9">
              <a:extLst>
                <a:ext uri="{FF2B5EF4-FFF2-40B4-BE49-F238E27FC236}">
                  <a16:creationId xmlns:a16="http://schemas.microsoft.com/office/drawing/2014/main" xmlns="" id="{2D8E6BD0-BF7F-4A3B-A2E6-9B65C73F5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544"/>
            </a:p>
          </p:txBody>
        </p:sp>
        <p:sp>
          <p:nvSpPr>
            <p:cNvPr id="20515" name="AutoShape 10">
              <a:extLst>
                <a:ext uri="{FF2B5EF4-FFF2-40B4-BE49-F238E27FC236}">
                  <a16:creationId xmlns:a16="http://schemas.microsoft.com/office/drawing/2014/main" xmlns="" id="{CAD82A16-4731-4437-8E0D-DF3707AFF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544"/>
            </a:p>
          </p:txBody>
        </p:sp>
        <p:sp>
          <p:nvSpPr>
            <p:cNvPr id="20516" name="AutoShape 11">
              <a:extLst>
                <a:ext uri="{FF2B5EF4-FFF2-40B4-BE49-F238E27FC236}">
                  <a16:creationId xmlns:a16="http://schemas.microsoft.com/office/drawing/2014/main" xmlns="" id="{4460BDA1-10A4-4A33-AB51-29258158C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544"/>
            </a:p>
          </p:txBody>
        </p:sp>
        <p:sp>
          <p:nvSpPr>
            <p:cNvPr id="20517" name="AutoShape 12">
              <a:extLst>
                <a:ext uri="{FF2B5EF4-FFF2-40B4-BE49-F238E27FC236}">
                  <a16:creationId xmlns:a16="http://schemas.microsoft.com/office/drawing/2014/main" xmlns="" id="{7B47AA91-531D-4DD5-AEE3-10BBA69DE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544"/>
            </a:p>
          </p:txBody>
        </p:sp>
        <p:sp>
          <p:nvSpPr>
            <p:cNvPr id="20518" name="AutoShape 13">
              <a:extLst>
                <a:ext uri="{FF2B5EF4-FFF2-40B4-BE49-F238E27FC236}">
                  <a16:creationId xmlns:a16="http://schemas.microsoft.com/office/drawing/2014/main" xmlns="" id="{FD8A0D6F-0D64-4904-A38A-763150DB8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544"/>
            </a:p>
          </p:txBody>
        </p:sp>
        <p:sp>
          <p:nvSpPr>
            <p:cNvPr id="20519" name="AutoShape 14">
              <a:extLst>
                <a:ext uri="{FF2B5EF4-FFF2-40B4-BE49-F238E27FC236}">
                  <a16:creationId xmlns:a16="http://schemas.microsoft.com/office/drawing/2014/main" xmlns="" id="{8E34DDD0-C945-457D-8D6E-87697EE04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544"/>
            </a:p>
          </p:txBody>
        </p:sp>
        <p:sp>
          <p:nvSpPr>
            <p:cNvPr id="20520" name="AutoShape 15">
              <a:extLst>
                <a:ext uri="{FF2B5EF4-FFF2-40B4-BE49-F238E27FC236}">
                  <a16:creationId xmlns:a16="http://schemas.microsoft.com/office/drawing/2014/main" xmlns="" id="{A36E90E0-9CF9-4B03-A31B-91597D63C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544"/>
            </a:p>
          </p:txBody>
        </p:sp>
        <p:sp>
          <p:nvSpPr>
            <p:cNvPr id="20521" name="AutoShape 16">
              <a:extLst>
                <a:ext uri="{FF2B5EF4-FFF2-40B4-BE49-F238E27FC236}">
                  <a16:creationId xmlns:a16="http://schemas.microsoft.com/office/drawing/2014/main" xmlns="" id="{766117DC-C801-482A-B24C-219D94DE1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544"/>
            </a:p>
          </p:txBody>
        </p:sp>
        <p:sp>
          <p:nvSpPr>
            <p:cNvPr id="20522" name="AutoShape 17">
              <a:extLst>
                <a:ext uri="{FF2B5EF4-FFF2-40B4-BE49-F238E27FC236}">
                  <a16:creationId xmlns:a16="http://schemas.microsoft.com/office/drawing/2014/main" xmlns="" id="{5448ACC0-DA1B-4D80-8DA5-10A1703B0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544"/>
            </a:p>
          </p:txBody>
        </p:sp>
        <p:sp>
          <p:nvSpPr>
            <p:cNvPr id="20523" name="AutoShape 18">
              <a:extLst>
                <a:ext uri="{FF2B5EF4-FFF2-40B4-BE49-F238E27FC236}">
                  <a16:creationId xmlns:a16="http://schemas.microsoft.com/office/drawing/2014/main" xmlns="" id="{631081F8-B781-44CE-A959-63A9F3BA6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544"/>
            </a:p>
          </p:txBody>
        </p:sp>
        <p:sp>
          <p:nvSpPr>
            <p:cNvPr id="20524" name="AutoShape 19">
              <a:extLst>
                <a:ext uri="{FF2B5EF4-FFF2-40B4-BE49-F238E27FC236}">
                  <a16:creationId xmlns:a16="http://schemas.microsoft.com/office/drawing/2014/main" xmlns="" id="{8F8E8653-26BB-4B7F-82EE-DC83C638A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544"/>
            </a:p>
          </p:txBody>
        </p:sp>
        <p:sp>
          <p:nvSpPr>
            <p:cNvPr id="20525" name="AutoShape 20">
              <a:extLst>
                <a:ext uri="{FF2B5EF4-FFF2-40B4-BE49-F238E27FC236}">
                  <a16:creationId xmlns:a16="http://schemas.microsoft.com/office/drawing/2014/main" xmlns="" id="{F9474974-DABF-49F7-AD21-C71FAC8F1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544"/>
            </a:p>
          </p:txBody>
        </p:sp>
        <p:sp>
          <p:nvSpPr>
            <p:cNvPr id="20526" name="AutoShape 21">
              <a:extLst>
                <a:ext uri="{FF2B5EF4-FFF2-40B4-BE49-F238E27FC236}">
                  <a16:creationId xmlns:a16="http://schemas.microsoft.com/office/drawing/2014/main" xmlns="" id="{2EF0438F-54D7-431E-9D71-D34F70188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544"/>
            </a:p>
          </p:txBody>
        </p:sp>
        <p:sp>
          <p:nvSpPr>
            <p:cNvPr id="20527" name="AutoShape 22">
              <a:extLst>
                <a:ext uri="{FF2B5EF4-FFF2-40B4-BE49-F238E27FC236}">
                  <a16:creationId xmlns:a16="http://schemas.microsoft.com/office/drawing/2014/main" xmlns="" id="{2CEB2C21-A5ED-4D58-9D29-69E8F147F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544"/>
            </a:p>
          </p:txBody>
        </p:sp>
        <p:sp>
          <p:nvSpPr>
            <p:cNvPr id="20528" name="AutoShape 23">
              <a:extLst>
                <a:ext uri="{FF2B5EF4-FFF2-40B4-BE49-F238E27FC236}">
                  <a16:creationId xmlns:a16="http://schemas.microsoft.com/office/drawing/2014/main" xmlns="" id="{4F48C2B4-CDA8-45C2-A901-193FB36D1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544"/>
            </a:p>
          </p:txBody>
        </p:sp>
        <p:sp>
          <p:nvSpPr>
            <p:cNvPr id="20529" name="AutoShape 24">
              <a:extLst>
                <a:ext uri="{FF2B5EF4-FFF2-40B4-BE49-F238E27FC236}">
                  <a16:creationId xmlns:a16="http://schemas.microsoft.com/office/drawing/2014/main" xmlns="" id="{927AD4DE-FD1A-45B6-9FD2-CA2291FC0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544"/>
            </a:p>
          </p:txBody>
        </p:sp>
        <p:sp>
          <p:nvSpPr>
            <p:cNvPr id="20530" name="AutoShape 25">
              <a:extLst>
                <a:ext uri="{FF2B5EF4-FFF2-40B4-BE49-F238E27FC236}">
                  <a16:creationId xmlns:a16="http://schemas.microsoft.com/office/drawing/2014/main" xmlns="" id="{C7C0397A-7560-420C-811B-6BAF49777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544"/>
            </a:p>
          </p:txBody>
        </p:sp>
        <p:sp>
          <p:nvSpPr>
            <p:cNvPr id="20531" name="AutoShape 26">
              <a:extLst>
                <a:ext uri="{FF2B5EF4-FFF2-40B4-BE49-F238E27FC236}">
                  <a16:creationId xmlns:a16="http://schemas.microsoft.com/office/drawing/2014/main" xmlns="" id="{C9F54086-B813-435C-BF90-B4A473A9A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544"/>
            </a:p>
          </p:txBody>
        </p:sp>
        <p:sp>
          <p:nvSpPr>
            <p:cNvPr id="20532" name="AutoShape 27">
              <a:extLst>
                <a:ext uri="{FF2B5EF4-FFF2-40B4-BE49-F238E27FC236}">
                  <a16:creationId xmlns:a16="http://schemas.microsoft.com/office/drawing/2014/main" xmlns="" id="{3B95143E-DFB9-4105-9DE6-E65F07313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544"/>
            </a:p>
          </p:txBody>
        </p:sp>
        <p:sp>
          <p:nvSpPr>
            <p:cNvPr id="20533" name="AutoShape 28">
              <a:extLst>
                <a:ext uri="{FF2B5EF4-FFF2-40B4-BE49-F238E27FC236}">
                  <a16:creationId xmlns:a16="http://schemas.microsoft.com/office/drawing/2014/main" xmlns="" id="{0252B2D8-3ADF-444E-A041-CBC2C7F2D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544"/>
            </a:p>
          </p:txBody>
        </p:sp>
        <p:sp>
          <p:nvSpPr>
            <p:cNvPr id="20534" name="AutoShape 29">
              <a:extLst>
                <a:ext uri="{FF2B5EF4-FFF2-40B4-BE49-F238E27FC236}">
                  <a16:creationId xmlns:a16="http://schemas.microsoft.com/office/drawing/2014/main" xmlns="" id="{8D91F722-4E1B-4FA7-8284-2AC4A0613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544"/>
            </a:p>
          </p:txBody>
        </p:sp>
        <p:sp>
          <p:nvSpPr>
            <p:cNvPr id="20535" name="AutoShape 30">
              <a:extLst>
                <a:ext uri="{FF2B5EF4-FFF2-40B4-BE49-F238E27FC236}">
                  <a16:creationId xmlns:a16="http://schemas.microsoft.com/office/drawing/2014/main" xmlns="" id="{2F24C198-20AE-474E-A8B9-2DA0E19FD81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544"/>
            </a:p>
          </p:txBody>
        </p:sp>
        <p:sp>
          <p:nvSpPr>
            <p:cNvPr id="20536" name="AutoShape 31">
              <a:extLst>
                <a:ext uri="{FF2B5EF4-FFF2-40B4-BE49-F238E27FC236}">
                  <a16:creationId xmlns:a16="http://schemas.microsoft.com/office/drawing/2014/main" xmlns="" id="{BBD9B828-B0C4-4A91-8729-DF0676EE1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544"/>
            </a:p>
          </p:txBody>
        </p:sp>
      </p:grpSp>
      <p:sp>
        <p:nvSpPr>
          <p:cNvPr id="20485" name="Line 32">
            <a:extLst>
              <a:ext uri="{FF2B5EF4-FFF2-40B4-BE49-F238E27FC236}">
                <a16:creationId xmlns:a16="http://schemas.microsoft.com/office/drawing/2014/main" xmlns="" id="{BFB5708F-04A7-4BD6-A1CF-CDC3733E1B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62668" y="2604982"/>
            <a:ext cx="2016760" cy="1428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Line 33">
            <a:extLst>
              <a:ext uri="{FF2B5EF4-FFF2-40B4-BE49-F238E27FC236}">
                <a16:creationId xmlns:a16="http://schemas.microsoft.com/office/drawing/2014/main" xmlns="" id="{A604F2E2-400C-41E4-97D7-3D2AAB89F3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3180" y="2436918"/>
            <a:ext cx="2352887" cy="1092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Line 34">
            <a:extLst>
              <a:ext uri="{FF2B5EF4-FFF2-40B4-BE49-F238E27FC236}">
                <a16:creationId xmlns:a16="http://schemas.microsoft.com/office/drawing/2014/main" xmlns="" id="{A10B6492-BD0C-45A5-B18C-586C09489C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69465" y="4789805"/>
            <a:ext cx="1680633" cy="84031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Line 35">
            <a:extLst>
              <a:ext uri="{FF2B5EF4-FFF2-40B4-BE49-F238E27FC236}">
                <a16:creationId xmlns:a16="http://schemas.microsoft.com/office/drawing/2014/main" xmlns="" id="{9326BF50-E492-47BE-9EE1-0E6FC1635D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2668" y="4621742"/>
            <a:ext cx="1764665" cy="1092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Text Box 36">
            <a:extLst>
              <a:ext uri="{FF2B5EF4-FFF2-40B4-BE49-F238E27FC236}">
                <a16:creationId xmlns:a16="http://schemas.microsoft.com/office/drawing/2014/main" xmlns="" id="{C09D064E-F893-416A-9E37-A9915F93F6C9}"/>
              </a:ext>
            </a:extLst>
          </p:cNvPr>
          <p:cNvSpPr txBox="1">
            <a:spLocks noChangeArrowheads="1"/>
          </p:cNvSpPr>
          <p:nvPr/>
        </p:nvSpPr>
        <p:spPr bwMode="auto">
          <a:xfrm rot="-2160000">
            <a:off x="5190021" y="3326413"/>
            <a:ext cx="2151551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764">
                <a:solidFill>
                  <a:srgbClr val="006600"/>
                </a:solidFill>
              </a:rPr>
              <a:t>Predictive Modeling</a:t>
            </a:r>
            <a:endParaRPr lang="en-US" altLang="en-US" sz="1764">
              <a:solidFill>
                <a:schemeClr val="bg2"/>
              </a:solidFill>
            </a:endParaRPr>
          </a:p>
        </p:txBody>
      </p:sp>
      <p:sp>
        <p:nvSpPr>
          <p:cNvPr id="20490" name="Text Box 37">
            <a:extLst>
              <a:ext uri="{FF2B5EF4-FFF2-40B4-BE49-F238E27FC236}">
                <a16:creationId xmlns:a16="http://schemas.microsoft.com/office/drawing/2014/main" xmlns="" id="{7D263E8E-2F4F-4CEB-B5E6-509C4A3097AA}"/>
              </a:ext>
            </a:extLst>
          </p:cNvPr>
          <p:cNvSpPr txBox="1">
            <a:spLocks noChangeArrowheads="1"/>
          </p:cNvSpPr>
          <p:nvPr/>
        </p:nvSpPr>
        <p:spPr bwMode="auto">
          <a:xfrm rot="1500000">
            <a:off x="2158667" y="2776706"/>
            <a:ext cx="1199367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764">
                <a:solidFill>
                  <a:srgbClr val="006600"/>
                </a:solidFill>
              </a:rPr>
              <a:t>Clustering</a:t>
            </a:r>
            <a:endParaRPr lang="en-US" altLang="en-US" sz="1764">
              <a:solidFill>
                <a:schemeClr val="bg2"/>
              </a:solidFill>
            </a:endParaRPr>
          </a:p>
        </p:txBody>
      </p:sp>
      <p:sp>
        <p:nvSpPr>
          <p:cNvPr id="20491" name="Text Box 38">
            <a:extLst>
              <a:ext uri="{FF2B5EF4-FFF2-40B4-BE49-F238E27FC236}">
                <a16:creationId xmlns:a16="http://schemas.microsoft.com/office/drawing/2014/main" xmlns="" id="{ED282310-E1DA-445C-8A05-F97CF1D27E6B}"/>
              </a:ext>
            </a:extLst>
          </p:cNvPr>
          <p:cNvSpPr txBox="1">
            <a:spLocks noChangeArrowheads="1"/>
          </p:cNvSpPr>
          <p:nvPr/>
        </p:nvSpPr>
        <p:spPr bwMode="auto">
          <a:xfrm rot="-1560000">
            <a:off x="2078219" y="4799487"/>
            <a:ext cx="1503816" cy="743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764">
                <a:solidFill>
                  <a:srgbClr val="006600"/>
                </a:solidFill>
              </a:rPr>
              <a:t>Association </a:t>
            </a:r>
            <a:br>
              <a:rPr lang="en-US" altLang="en-US" sz="1764">
                <a:solidFill>
                  <a:srgbClr val="006600"/>
                </a:solidFill>
              </a:rPr>
            </a:br>
            <a:r>
              <a:rPr lang="en-US" altLang="en-US" sz="1764">
                <a:solidFill>
                  <a:srgbClr val="006600"/>
                </a:solidFill>
              </a:rPr>
              <a:t>Rules</a:t>
            </a:r>
            <a:endParaRPr lang="en-US" altLang="en-US" sz="1764">
              <a:solidFill>
                <a:schemeClr val="bg2"/>
              </a:solidFill>
            </a:endParaRPr>
          </a:p>
        </p:txBody>
      </p:sp>
      <p:sp>
        <p:nvSpPr>
          <p:cNvPr id="20492" name="Text Box 39">
            <a:extLst>
              <a:ext uri="{FF2B5EF4-FFF2-40B4-BE49-F238E27FC236}">
                <a16:creationId xmlns:a16="http://schemas.microsoft.com/office/drawing/2014/main" xmlns="" id="{12DA890C-2C0D-4FF6-BB16-1C362A5394B0}"/>
              </a:ext>
            </a:extLst>
          </p:cNvPr>
          <p:cNvSpPr txBox="1">
            <a:spLocks noChangeArrowheads="1"/>
          </p:cNvSpPr>
          <p:nvPr/>
        </p:nvSpPr>
        <p:spPr bwMode="auto">
          <a:xfrm rot="1920000">
            <a:off x="5467160" y="4708493"/>
            <a:ext cx="1136850" cy="635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764">
                <a:solidFill>
                  <a:srgbClr val="006600"/>
                </a:solidFill>
              </a:rPr>
              <a:t>Anomaly </a:t>
            </a:r>
            <a:br>
              <a:rPr lang="en-US" altLang="en-US" sz="1764">
                <a:solidFill>
                  <a:srgbClr val="006600"/>
                </a:solidFill>
              </a:rPr>
            </a:br>
            <a:r>
              <a:rPr lang="en-US" altLang="en-US" sz="1764">
                <a:solidFill>
                  <a:srgbClr val="006600"/>
                </a:solidFill>
              </a:rPr>
              <a:t>Detection</a:t>
            </a:r>
            <a:endParaRPr lang="en-US" altLang="en-US" sz="1764">
              <a:solidFill>
                <a:schemeClr val="bg2"/>
              </a:solidFill>
            </a:endParaRPr>
          </a:p>
        </p:txBody>
      </p:sp>
      <p:pic>
        <p:nvPicPr>
          <p:cNvPr id="20493" name="Picture 40" descr="fd01226_">
            <a:extLst>
              <a:ext uri="{FF2B5EF4-FFF2-40B4-BE49-F238E27FC236}">
                <a16:creationId xmlns:a16="http://schemas.microsoft.com/office/drawing/2014/main" xmlns="" id="{66983D32-387B-43B1-A1DC-0B3DBD402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6" y="5997761"/>
            <a:ext cx="628487" cy="89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4" name="Rectangle 41">
            <a:extLst>
              <a:ext uri="{FF2B5EF4-FFF2-40B4-BE49-F238E27FC236}">
                <a16:creationId xmlns:a16="http://schemas.microsoft.com/office/drawing/2014/main" xmlns="" id="{AA0A6528-A8F4-438D-B84E-57F9E2CBB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926" y="6249856"/>
            <a:ext cx="437620" cy="39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985">
                <a:solidFill>
                  <a:srgbClr val="CC0000"/>
                </a:solidFill>
                <a:latin typeface="Tahoma" panose="020B0604030504040204" pitchFamily="34" charset="0"/>
              </a:rPr>
              <a:t>Milk</a:t>
            </a:r>
          </a:p>
        </p:txBody>
      </p:sp>
      <p:sp>
        <p:nvSpPr>
          <p:cNvPr id="20495" name="Text Box 42">
            <a:extLst>
              <a:ext uri="{FF2B5EF4-FFF2-40B4-BE49-F238E27FC236}">
                <a16:creationId xmlns:a16="http://schemas.microsoft.com/office/drawing/2014/main" xmlns="" id="{7E824631-BC2E-480C-AA48-6F05217B5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4130" y="2520950"/>
            <a:ext cx="1260475" cy="32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544"/>
          </a:p>
        </p:txBody>
      </p:sp>
      <p:sp>
        <p:nvSpPr>
          <p:cNvPr id="20496" name="Text Box 43">
            <a:extLst>
              <a:ext uri="{FF2B5EF4-FFF2-40B4-BE49-F238E27FC236}">
                <a16:creationId xmlns:a16="http://schemas.microsoft.com/office/drawing/2014/main" xmlns="" id="{27B24A8B-903B-4A92-9AA2-2C83481C9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2193" y="2436919"/>
            <a:ext cx="1092412" cy="567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3088"/>
              <a:t>Data</a:t>
            </a:r>
          </a:p>
        </p:txBody>
      </p:sp>
      <p:pic>
        <p:nvPicPr>
          <p:cNvPr id="20497" name="Picture 44">
            <a:extLst>
              <a:ext uri="{FF2B5EF4-FFF2-40B4-BE49-F238E27FC236}">
                <a16:creationId xmlns:a16="http://schemas.microsoft.com/office/drawing/2014/main" xmlns="" id="{07938310-0907-4701-8152-ACAB24967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1" r="63640" b="34026"/>
          <a:stretch>
            <a:fillRect/>
          </a:stretch>
        </p:blipFill>
        <p:spPr bwMode="auto">
          <a:xfrm>
            <a:off x="1985434" y="5798185"/>
            <a:ext cx="1502066" cy="122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8" name="Line 45">
            <a:extLst>
              <a:ext uri="{FF2B5EF4-FFF2-40B4-BE49-F238E27FC236}">
                <a16:creationId xmlns:a16="http://schemas.microsoft.com/office/drawing/2014/main" xmlns="" id="{F9A7F677-F637-463B-A831-99D2F6DEBF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3180" y="6501950"/>
            <a:ext cx="58822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46">
            <a:extLst>
              <a:ext uri="{FF2B5EF4-FFF2-40B4-BE49-F238E27FC236}">
                <a16:creationId xmlns:a16="http://schemas.microsoft.com/office/drawing/2014/main" xmlns="" id="{75C674CB-7F41-4664-9B48-C6C101AD9762}"/>
              </a:ext>
            </a:extLst>
          </p:cNvPr>
          <p:cNvGrpSpPr>
            <a:grpSpLocks/>
          </p:cNvGrpSpPr>
          <p:nvPr/>
        </p:nvGrpSpPr>
        <p:grpSpPr bwMode="auto">
          <a:xfrm>
            <a:off x="6691207" y="3781425"/>
            <a:ext cx="3697393" cy="3277235"/>
            <a:chOff x="3648" y="2448"/>
            <a:chExt cx="2112" cy="1872"/>
          </a:xfrm>
        </p:grpSpPr>
        <p:pic>
          <p:nvPicPr>
            <p:cNvPr id="20504" name="Picture 47">
              <a:extLst>
                <a:ext uri="{FF2B5EF4-FFF2-40B4-BE49-F238E27FC236}">
                  <a16:creationId xmlns:a16="http://schemas.microsoft.com/office/drawing/2014/main" xmlns="" id="{B5AB8B92-31DE-4928-BB2C-18FF7CC635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2448"/>
              <a:ext cx="2112" cy="1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5" name="Oval 48">
              <a:extLst>
                <a:ext uri="{FF2B5EF4-FFF2-40B4-BE49-F238E27FC236}">
                  <a16:creationId xmlns:a16="http://schemas.microsoft.com/office/drawing/2014/main" xmlns="" id="{2DD64B72-B210-44CD-A51A-C820A1517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6" y="2961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544"/>
            </a:p>
          </p:txBody>
        </p:sp>
        <p:sp>
          <p:nvSpPr>
            <p:cNvPr id="20506" name="Oval 49">
              <a:extLst>
                <a:ext uri="{FF2B5EF4-FFF2-40B4-BE49-F238E27FC236}">
                  <a16:creationId xmlns:a16="http://schemas.microsoft.com/office/drawing/2014/main" xmlns="" id="{EFA232D5-F6F7-4891-84B5-DA8B29F25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3224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544"/>
            </a:p>
          </p:txBody>
        </p:sp>
        <p:sp>
          <p:nvSpPr>
            <p:cNvPr id="20507" name="Oval 50">
              <a:extLst>
                <a:ext uri="{FF2B5EF4-FFF2-40B4-BE49-F238E27FC236}">
                  <a16:creationId xmlns:a16="http://schemas.microsoft.com/office/drawing/2014/main" xmlns="" id="{7A7EAEA8-BC5E-47A9-AA18-1B92935A9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2" y="3871"/>
              <a:ext cx="86" cy="85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544"/>
            </a:p>
          </p:txBody>
        </p:sp>
        <p:sp>
          <p:nvSpPr>
            <p:cNvPr id="20508" name="Oval 51">
              <a:extLst>
                <a:ext uri="{FF2B5EF4-FFF2-40B4-BE49-F238E27FC236}">
                  <a16:creationId xmlns:a16="http://schemas.microsoft.com/office/drawing/2014/main" xmlns="" id="{58C0E524-3B22-4439-BBC5-5EDCA4FBF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9" y="3937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544"/>
            </a:p>
          </p:txBody>
        </p:sp>
        <p:sp>
          <p:nvSpPr>
            <p:cNvPr id="20509" name="Rectangle 52">
              <a:extLst>
                <a:ext uri="{FF2B5EF4-FFF2-40B4-BE49-F238E27FC236}">
                  <a16:creationId xmlns:a16="http://schemas.microsoft.com/office/drawing/2014/main" xmlns="" id="{B04238A5-5267-4767-9020-D7CF9F207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072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544"/>
            </a:p>
          </p:txBody>
        </p:sp>
        <p:sp>
          <p:nvSpPr>
            <p:cNvPr id="20510" name="Rectangle 53">
              <a:extLst>
                <a:ext uri="{FF2B5EF4-FFF2-40B4-BE49-F238E27FC236}">
                  <a16:creationId xmlns:a16="http://schemas.microsoft.com/office/drawing/2014/main" xmlns="" id="{357228D4-0225-48F1-8152-F9D7A48B6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120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544"/>
            </a:p>
          </p:txBody>
        </p:sp>
      </p:grpSp>
      <p:sp>
        <p:nvSpPr>
          <p:cNvPr id="20500" name="Rectangle 54">
            <a:extLst>
              <a:ext uri="{FF2B5EF4-FFF2-40B4-BE49-F238E27FC236}">
                <a16:creationId xmlns:a16="http://schemas.microsoft.com/office/drawing/2014/main" xmlns="" id="{26DB9D79-6041-4525-9864-4FC3F6456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958" y="168063"/>
            <a:ext cx="9131441" cy="58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88" tIns="49018" rIns="99788" bIns="49018" anchor="b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397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529">
                <a:latin typeface="Tahoma" panose="020B0604030504040204" pitchFamily="34" charset="0"/>
              </a:rPr>
              <a:t>Data Mining Tasks …</a:t>
            </a:r>
          </a:p>
        </p:txBody>
      </p:sp>
      <p:sp>
        <p:nvSpPr>
          <p:cNvPr id="20501" name="Slide Number Placeholder 56">
            <a:extLst>
              <a:ext uri="{FF2B5EF4-FFF2-40B4-BE49-F238E27FC236}">
                <a16:creationId xmlns:a16="http://schemas.microsoft.com/office/drawing/2014/main" xmlns="" id="{1F9C0155-EAB8-4804-9A91-709B0F6473A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531523" y="7009642"/>
            <a:ext cx="2352887" cy="40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41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3088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9325" indent="-315125">
              <a:spcBef>
                <a:spcPct val="10000"/>
              </a:spcBef>
              <a:spcAft>
                <a:spcPts val="441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3088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60500" indent="-252100">
              <a:spcBef>
                <a:spcPct val="10000"/>
              </a:spcBef>
              <a:spcAft>
                <a:spcPts val="441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647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64701" indent="-252100">
              <a:spcBef>
                <a:spcPct val="20000"/>
              </a:spcBef>
              <a:buSzPct val="100000"/>
              <a:buChar char="–"/>
              <a:defRPr sz="22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68901" indent="-252100">
              <a:spcBef>
                <a:spcPct val="20000"/>
              </a:spcBef>
              <a:buSzPct val="100000"/>
              <a:buChar char="•"/>
              <a:defRPr sz="22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73101" indent="-2521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2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77301" indent="-2521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2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81501" indent="-2521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2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85701" indent="-2521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2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9DDF18C-5299-4C45-A7F0-3686537074CD}" type="slidenum">
              <a:rPr lang="en-US" altLang="en-US" sz="1323">
                <a:solidFill>
                  <a:srgbClr val="898989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16</a:t>
            </a:fld>
            <a:endParaRPr lang="en-US" altLang="en-US" sz="1323">
              <a:solidFill>
                <a:srgbClr val="898989"/>
              </a:solidFill>
            </a:endParaRPr>
          </a:p>
        </p:txBody>
      </p:sp>
      <p:sp>
        <p:nvSpPr>
          <p:cNvPr id="58" name="Footer Placeholder 57">
            <a:extLst>
              <a:ext uri="{FF2B5EF4-FFF2-40B4-BE49-F238E27FC236}">
                <a16:creationId xmlns:a16="http://schemas.microsoft.com/office/drawing/2014/main" xmlns="" id="{079A77D9-8D16-4F71-9B54-9FBC6B65BD3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750099" y="7009642"/>
            <a:ext cx="3193203" cy="40265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Introduction to Data Mining, 2nd Edition   Tan, Steinbach, Karpatne, Kumar</a:t>
            </a:r>
          </a:p>
        </p:txBody>
      </p:sp>
      <p:sp>
        <p:nvSpPr>
          <p:cNvPr id="57" name="Date Placeholder 5">
            <a:extLst>
              <a:ext uri="{FF2B5EF4-FFF2-40B4-BE49-F238E27FC236}">
                <a16:creationId xmlns:a16="http://schemas.microsoft.com/office/drawing/2014/main" xmlns="" id="{978C9724-4620-4D5A-A491-EF0E3A2500FC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>
          <a:xfrm>
            <a:off x="808990" y="7009642"/>
            <a:ext cx="2352887" cy="40265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09/09/2020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5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9709" y="1087637"/>
            <a:ext cx="8963025" cy="557022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99415" marR="5080" indent="-387350">
              <a:lnSpc>
                <a:spcPts val="2570"/>
              </a:lnSpc>
              <a:spcBef>
                <a:spcPts val="420"/>
              </a:spcBef>
              <a:buFont typeface="Georgia"/>
              <a:buChar char="–"/>
              <a:tabLst>
                <a:tab pos="399415" algn="l"/>
              </a:tabLst>
            </a:pPr>
            <a:r>
              <a:rPr sz="2350" dirty="0">
                <a:latin typeface="Arial"/>
                <a:cs typeface="Arial"/>
              </a:rPr>
              <a:t>Given</a:t>
            </a:r>
            <a:r>
              <a:rPr sz="2350" spc="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set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of data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points,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each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having</a:t>
            </a:r>
            <a:r>
              <a:rPr sz="2350" spc="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 set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of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attributes,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and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spc="-50" dirty="0">
                <a:latin typeface="Arial"/>
                <a:cs typeface="Arial"/>
              </a:rPr>
              <a:t>a </a:t>
            </a:r>
            <a:r>
              <a:rPr sz="2350" dirty="0">
                <a:latin typeface="Arial"/>
                <a:cs typeface="Arial"/>
              </a:rPr>
              <a:t>similarity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measure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among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them,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find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groups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such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spc="-20" dirty="0">
                <a:latin typeface="Arial"/>
                <a:cs typeface="Arial"/>
              </a:rPr>
              <a:t>that</a:t>
            </a:r>
            <a:endParaRPr sz="2350">
              <a:latin typeface="Arial"/>
              <a:cs typeface="Arial"/>
            </a:endParaRPr>
          </a:p>
          <a:p>
            <a:pPr marL="854710" lvl="1" indent="-324485">
              <a:lnSpc>
                <a:spcPct val="100000"/>
              </a:lnSpc>
              <a:spcBef>
                <a:spcPts val="484"/>
              </a:spcBef>
              <a:buChar char="•"/>
              <a:tabLst>
                <a:tab pos="854710" algn="l"/>
              </a:tabLst>
            </a:pPr>
            <a:r>
              <a:rPr sz="1950" dirty="0">
                <a:latin typeface="Arial"/>
                <a:cs typeface="Arial"/>
              </a:rPr>
              <a:t>data</a:t>
            </a:r>
            <a:r>
              <a:rPr sz="1950" spc="3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points</a:t>
            </a:r>
            <a:r>
              <a:rPr sz="1950" spc="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in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one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group</a:t>
            </a:r>
            <a:r>
              <a:rPr sz="1950" spc="3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are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more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similar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to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one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another</a:t>
            </a:r>
            <a:endParaRPr sz="1950">
              <a:latin typeface="Arial"/>
              <a:cs typeface="Arial"/>
            </a:endParaRPr>
          </a:p>
          <a:p>
            <a:pPr marL="854710" lvl="1" indent="-324485">
              <a:lnSpc>
                <a:spcPct val="100000"/>
              </a:lnSpc>
              <a:spcBef>
                <a:spcPts val="755"/>
              </a:spcBef>
              <a:buChar char="•"/>
              <a:tabLst>
                <a:tab pos="854710" algn="l"/>
              </a:tabLst>
            </a:pPr>
            <a:r>
              <a:rPr sz="1950" dirty="0">
                <a:latin typeface="Arial"/>
                <a:cs typeface="Arial"/>
              </a:rPr>
              <a:t>data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points</a:t>
            </a:r>
            <a:r>
              <a:rPr sz="1950" spc="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in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separate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groups</a:t>
            </a:r>
            <a:r>
              <a:rPr sz="1950" spc="3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are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less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similar</a:t>
            </a:r>
            <a:r>
              <a:rPr sz="1950" spc="6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to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one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another</a:t>
            </a:r>
            <a:endParaRPr sz="1950">
              <a:latin typeface="Arial"/>
              <a:cs typeface="Arial"/>
            </a:endParaRPr>
          </a:p>
          <a:p>
            <a:pPr marL="399415" indent="-386715">
              <a:lnSpc>
                <a:spcPct val="100000"/>
              </a:lnSpc>
              <a:spcBef>
                <a:spcPts val="1400"/>
              </a:spcBef>
              <a:buFont typeface="Georgia"/>
              <a:buChar char="–"/>
              <a:tabLst>
                <a:tab pos="399415" algn="l"/>
              </a:tabLst>
            </a:pPr>
            <a:r>
              <a:rPr sz="2350" dirty="0">
                <a:latin typeface="Arial"/>
                <a:cs typeface="Arial"/>
              </a:rPr>
              <a:t>Similarity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Measures</a:t>
            </a:r>
            <a:endParaRPr sz="2350">
              <a:latin typeface="Arial"/>
              <a:cs typeface="Arial"/>
            </a:endParaRPr>
          </a:p>
          <a:p>
            <a:pPr marL="854710" lvl="1" indent="-324485">
              <a:lnSpc>
                <a:spcPct val="100000"/>
              </a:lnSpc>
              <a:spcBef>
                <a:spcPts val="535"/>
              </a:spcBef>
              <a:buChar char="•"/>
              <a:tabLst>
                <a:tab pos="854710" algn="l"/>
              </a:tabLst>
            </a:pPr>
            <a:r>
              <a:rPr sz="1950" dirty="0">
                <a:latin typeface="Arial"/>
                <a:cs typeface="Arial"/>
              </a:rPr>
              <a:t>Euclidean</a:t>
            </a:r>
            <a:r>
              <a:rPr sz="1950" spc="7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distance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if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attributes</a:t>
            </a:r>
            <a:r>
              <a:rPr sz="1950" spc="2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are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continuous</a:t>
            </a:r>
            <a:endParaRPr sz="1950">
              <a:latin typeface="Arial"/>
              <a:cs typeface="Arial"/>
            </a:endParaRPr>
          </a:p>
          <a:p>
            <a:pPr marL="854710" lvl="1" indent="-324485">
              <a:lnSpc>
                <a:spcPct val="100000"/>
              </a:lnSpc>
              <a:spcBef>
                <a:spcPts val="740"/>
              </a:spcBef>
              <a:buChar char="•"/>
              <a:tabLst>
                <a:tab pos="854710" algn="l"/>
              </a:tabLst>
            </a:pPr>
            <a:r>
              <a:rPr sz="1950" dirty="0">
                <a:latin typeface="Arial"/>
                <a:cs typeface="Arial"/>
              </a:rPr>
              <a:t>other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task-specific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similarity</a:t>
            </a:r>
            <a:r>
              <a:rPr sz="1950" spc="8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measures</a:t>
            </a:r>
            <a:endParaRPr sz="1950">
              <a:latin typeface="Arial"/>
              <a:cs typeface="Arial"/>
            </a:endParaRPr>
          </a:p>
          <a:p>
            <a:pPr marL="426720" indent="-323215">
              <a:lnSpc>
                <a:spcPct val="100000"/>
              </a:lnSpc>
              <a:spcBef>
                <a:spcPts val="1415"/>
              </a:spcBef>
              <a:buFont typeface="Georgia"/>
              <a:buChar char="–"/>
              <a:tabLst>
                <a:tab pos="426720" algn="l"/>
              </a:tabLst>
            </a:pPr>
            <a:r>
              <a:rPr sz="2350" spc="-10" dirty="0">
                <a:latin typeface="Arial"/>
                <a:cs typeface="Arial"/>
              </a:rPr>
              <a:t>Goals</a:t>
            </a:r>
            <a:endParaRPr sz="2350">
              <a:latin typeface="Arial"/>
              <a:cs typeface="Arial"/>
            </a:endParaRPr>
          </a:p>
          <a:p>
            <a:pPr marL="982980" marR="5522595" lvl="1" indent="-452755">
              <a:lnSpc>
                <a:spcPts val="2150"/>
              </a:lnSpc>
              <a:spcBef>
                <a:spcPts val="750"/>
              </a:spcBef>
              <a:buAutoNum type="arabicPeriod"/>
              <a:tabLst>
                <a:tab pos="982980" algn="l"/>
              </a:tabLst>
            </a:pPr>
            <a:r>
              <a:rPr sz="1950" dirty="0">
                <a:latin typeface="Arial"/>
                <a:cs typeface="Arial"/>
              </a:rPr>
              <a:t>intra-cluster</a:t>
            </a:r>
            <a:r>
              <a:rPr sz="1950" spc="7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distances </a:t>
            </a:r>
            <a:r>
              <a:rPr sz="1950" dirty="0">
                <a:latin typeface="Arial"/>
                <a:cs typeface="Arial"/>
              </a:rPr>
              <a:t>are</a:t>
            </a:r>
            <a:r>
              <a:rPr sz="1950" spc="2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minimized</a:t>
            </a:r>
            <a:endParaRPr sz="1950">
              <a:latin typeface="Arial"/>
              <a:cs typeface="Arial"/>
            </a:endParaRPr>
          </a:p>
          <a:p>
            <a:pPr marL="982980" marR="5522595" lvl="1" indent="-452755">
              <a:lnSpc>
                <a:spcPts val="2140"/>
              </a:lnSpc>
              <a:spcBef>
                <a:spcPts val="950"/>
              </a:spcBef>
              <a:buAutoNum type="arabicPeriod"/>
              <a:tabLst>
                <a:tab pos="982980" algn="l"/>
              </a:tabLst>
            </a:pPr>
            <a:r>
              <a:rPr sz="1950" dirty="0">
                <a:latin typeface="Arial"/>
                <a:cs typeface="Arial"/>
              </a:rPr>
              <a:t>inter-cluster</a:t>
            </a:r>
            <a:r>
              <a:rPr sz="1950" spc="7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distances </a:t>
            </a:r>
            <a:r>
              <a:rPr sz="1950" dirty="0">
                <a:latin typeface="Arial"/>
                <a:cs typeface="Arial"/>
              </a:rPr>
              <a:t>are</a:t>
            </a:r>
            <a:r>
              <a:rPr sz="1950" spc="2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maximized</a:t>
            </a:r>
            <a:endParaRPr sz="1950">
              <a:latin typeface="Arial"/>
              <a:cs typeface="Arial"/>
            </a:endParaRPr>
          </a:p>
          <a:p>
            <a:pPr marL="379730" indent="-367030">
              <a:lnSpc>
                <a:spcPct val="100000"/>
              </a:lnSpc>
              <a:spcBef>
                <a:spcPts val="1660"/>
              </a:spcBef>
              <a:buFont typeface="Georgia"/>
              <a:buChar char="–"/>
              <a:tabLst>
                <a:tab pos="379730" algn="l"/>
              </a:tabLst>
            </a:pPr>
            <a:r>
              <a:rPr sz="2350" spc="-10" dirty="0">
                <a:latin typeface="Arial"/>
                <a:cs typeface="Arial"/>
              </a:rPr>
              <a:t>Result</a:t>
            </a:r>
            <a:endParaRPr sz="2350">
              <a:latin typeface="Arial"/>
              <a:cs typeface="Arial"/>
            </a:endParaRPr>
          </a:p>
          <a:p>
            <a:pPr marL="805815" lvl="1" indent="-339090">
              <a:lnSpc>
                <a:spcPct val="100000"/>
              </a:lnSpc>
              <a:spcBef>
                <a:spcPts val="760"/>
              </a:spcBef>
              <a:buChar char="•"/>
              <a:tabLst>
                <a:tab pos="805815" algn="l"/>
              </a:tabLst>
            </a:pPr>
            <a:r>
              <a:rPr sz="1950" dirty="0">
                <a:latin typeface="Arial"/>
                <a:cs typeface="Arial"/>
              </a:rPr>
              <a:t>A</a:t>
            </a:r>
            <a:r>
              <a:rPr sz="1950" spc="6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descriptive</a:t>
            </a:r>
            <a:r>
              <a:rPr sz="1950" spc="3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grouping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of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data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points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85332" y="4064508"/>
            <a:ext cx="4064635" cy="2749550"/>
            <a:chOff x="6085332" y="4064508"/>
            <a:chExt cx="4064635" cy="27495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06412" y="5787390"/>
              <a:ext cx="1616963" cy="90296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9964" y="4451604"/>
              <a:ext cx="2031492" cy="18669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76716" y="4648200"/>
              <a:ext cx="1176527" cy="15544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81288" y="4652772"/>
              <a:ext cx="1165860" cy="1544320"/>
            </a:xfrm>
            <a:custGeom>
              <a:avLst/>
              <a:gdLst/>
              <a:ahLst/>
              <a:cxnLst/>
              <a:rect l="l" t="t" r="r" b="b"/>
              <a:pathLst>
                <a:path w="1165859" h="1544320">
                  <a:moveTo>
                    <a:pt x="374903" y="140207"/>
                  </a:moveTo>
                  <a:lnTo>
                    <a:pt x="307276" y="170497"/>
                  </a:lnTo>
                  <a:lnTo>
                    <a:pt x="240791" y="204215"/>
                  </a:lnTo>
                  <a:lnTo>
                    <a:pt x="203763" y="235100"/>
                  </a:lnTo>
                  <a:lnTo>
                    <a:pt x="177736" y="274129"/>
                  </a:lnTo>
                  <a:lnTo>
                    <a:pt x="156567" y="316301"/>
                  </a:lnTo>
                  <a:lnTo>
                    <a:pt x="134111" y="356615"/>
                  </a:lnTo>
                  <a:lnTo>
                    <a:pt x="123396" y="391620"/>
                  </a:lnTo>
                  <a:lnTo>
                    <a:pt x="112394" y="422909"/>
                  </a:lnTo>
                  <a:lnTo>
                    <a:pt x="98536" y="453056"/>
                  </a:lnTo>
                  <a:lnTo>
                    <a:pt x="79247" y="484631"/>
                  </a:lnTo>
                  <a:lnTo>
                    <a:pt x="72628" y="503824"/>
                  </a:lnTo>
                  <a:lnTo>
                    <a:pt x="66293" y="522731"/>
                  </a:lnTo>
                  <a:lnTo>
                    <a:pt x="59959" y="541639"/>
                  </a:lnTo>
                  <a:lnTo>
                    <a:pt x="53339" y="560831"/>
                  </a:lnTo>
                  <a:lnTo>
                    <a:pt x="49268" y="572166"/>
                  </a:lnTo>
                  <a:lnTo>
                    <a:pt x="44767" y="585215"/>
                  </a:lnTo>
                  <a:lnTo>
                    <a:pt x="41124" y="595979"/>
                  </a:lnTo>
                  <a:lnTo>
                    <a:pt x="39623" y="600455"/>
                  </a:lnTo>
                  <a:lnTo>
                    <a:pt x="32667" y="653683"/>
                  </a:lnTo>
                  <a:lnTo>
                    <a:pt x="25625" y="706740"/>
                  </a:lnTo>
                  <a:lnTo>
                    <a:pt x="18668" y="759713"/>
                  </a:lnTo>
                  <a:lnTo>
                    <a:pt x="11966" y="812687"/>
                  </a:lnTo>
                  <a:lnTo>
                    <a:pt x="5686" y="865744"/>
                  </a:lnTo>
                  <a:lnTo>
                    <a:pt x="0" y="918971"/>
                  </a:lnTo>
                  <a:lnTo>
                    <a:pt x="1706" y="970019"/>
                  </a:lnTo>
                  <a:lnTo>
                    <a:pt x="3413" y="1020848"/>
                  </a:lnTo>
                  <a:lnTo>
                    <a:pt x="5486" y="1071603"/>
                  </a:lnTo>
                  <a:lnTo>
                    <a:pt x="8290" y="1122432"/>
                  </a:lnTo>
                  <a:lnTo>
                    <a:pt x="12191" y="1173479"/>
                  </a:lnTo>
                  <a:lnTo>
                    <a:pt x="33718" y="1232915"/>
                  </a:lnTo>
                  <a:lnTo>
                    <a:pt x="50125" y="1260490"/>
                  </a:lnTo>
                  <a:lnTo>
                    <a:pt x="65531" y="1287779"/>
                  </a:lnTo>
                  <a:lnTo>
                    <a:pt x="93050" y="1336014"/>
                  </a:lnTo>
                  <a:lnTo>
                    <a:pt x="123468" y="1377025"/>
                  </a:lnTo>
                  <a:lnTo>
                    <a:pt x="156757" y="1411635"/>
                  </a:lnTo>
                  <a:lnTo>
                    <a:pt x="192889" y="1440667"/>
                  </a:lnTo>
                  <a:lnTo>
                    <a:pt x="231838" y="1464944"/>
                  </a:lnTo>
                  <a:lnTo>
                    <a:pt x="273576" y="1485290"/>
                  </a:lnTo>
                  <a:lnTo>
                    <a:pt x="318075" y="1502526"/>
                  </a:lnTo>
                  <a:lnTo>
                    <a:pt x="365308" y="1517477"/>
                  </a:lnTo>
                  <a:lnTo>
                    <a:pt x="415248" y="1530964"/>
                  </a:lnTo>
                  <a:lnTo>
                    <a:pt x="467867" y="1543811"/>
                  </a:lnTo>
                  <a:lnTo>
                    <a:pt x="487609" y="1543903"/>
                  </a:lnTo>
                  <a:lnTo>
                    <a:pt x="533851" y="1543529"/>
                  </a:lnTo>
                  <a:lnTo>
                    <a:pt x="596264" y="1541716"/>
                  </a:lnTo>
                  <a:lnTo>
                    <a:pt x="664520" y="1537490"/>
                  </a:lnTo>
                  <a:lnTo>
                    <a:pt x="728288" y="1529877"/>
                  </a:lnTo>
                  <a:lnTo>
                    <a:pt x="777239" y="1517903"/>
                  </a:lnTo>
                  <a:lnTo>
                    <a:pt x="815339" y="1500639"/>
                  </a:lnTo>
                  <a:lnTo>
                    <a:pt x="850010" y="1479232"/>
                  </a:lnTo>
                  <a:lnTo>
                    <a:pt x="885253" y="1458110"/>
                  </a:lnTo>
                  <a:lnTo>
                    <a:pt x="925067" y="1441703"/>
                  </a:lnTo>
                  <a:lnTo>
                    <a:pt x="942379" y="1407747"/>
                  </a:lnTo>
                  <a:lnTo>
                    <a:pt x="965263" y="1381505"/>
                  </a:lnTo>
                  <a:lnTo>
                    <a:pt x="1018031" y="1325879"/>
                  </a:lnTo>
                  <a:lnTo>
                    <a:pt x="1051559" y="1278635"/>
                  </a:lnTo>
                  <a:lnTo>
                    <a:pt x="1082921" y="1216199"/>
                  </a:lnTo>
                  <a:lnTo>
                    <a:pt x="1094041" y="1184147"/>
                  </a:lnTo>
                  <a:lnTo>
                    <a:pt x="1107162" y="1153239"/>
                  </a:lnTo>
                  <a:lnTo>
                    <a:pt x="1124711" y="1123187"/>
                  </a:lnTo>
                  <a:lnTo>
                    <a:pt x="1138062" y="1078028"/>
                  </a:lnTo>
                  <a:lnTo>
                    <a:pt x="1147754" y="1032211"/>
                  </a:lnTo>
                  <a:lnTo>
                    <a:pt x="1154887" y="985808"/>
                  </a:lnTo>
                  <a:lnTo>
                    <a:pt x="1160556" y="938893"/>
                  </a:lnTo>
                  <a:lnTo>
                    <a:pt x="1165859" y="891539"/>
                  </a:lnTo>
                  <a:lnTo>
                    <a:pt x="1163263" y="843820"/>
                  </a:lnTo>
                  <a:lnTo>
                    <a:pt x="1160812" y="795808"/>
                  </a:lnTo>
                  <a:lnTo>
                    <a:pt x="1158288" y="747576"/>
                  </a:lnTo>
                  <a:lnTo>
                    <a:pt x="1155472" y="699199"/>
                  </a:lnTo>
                  <a:lnTo>
                    <a:pt x="1152143" y="650747"/>
                  </a:lnTo>
                  <a:lnTo>
                    <a:pt x="1147515" y="600808"/>
                  </a:lnTo>
                  <a:lnTo>
                    <a:pt x="1141532" y="551462"/>
                  </a:lnTo>
                  <a:lnTo>
                    <a:pt x="1134617" y="502538"/>
                  </a:lnTo>
                  <a:lnTo>
                    <a:pt x="1127195" y="453869"/>
                  </a:lnTo>
                  <a:lnTo>
                    <a:pt x="1119688" y="405285"/>
                  </a:lnTo>
                  <a:lnTo>
                    <a:pt x="1112519" y="356615"/>
                  </a:lnTo>
                  <a:lnTo>
                    <a:pt x="1106119" y="311408"/>
                  </a:lnTo>
                  <a:lnTo>
                    <a:pt x="1100632" y="266712"/>
                  </a:lnTo>
                  <a:lnTo>
                    <a:pt x="1094689" y="223131"/>
                  </a:lnTo>
                  <a:lnTo>
                    <a:pt x="1086916" y="181270"/>
                  </a:lnTo>
                  <a:lnTo>
                    <a:pt x="1075943" y="141731"/>
                  </a:lnTo>
                  <a:lnTo>
                    <a:pt x="1060399" y="105119"/>
                  </a:lnTo>
                  <a:lnTo>
                    <a:pt x="1038910" y="72036"/>
                  </a:lnTo>
                  <a:lnTo>
                    <a:pt x="1010107" y="43086"/>
                  </a:lnTo>
                  <a:lnTo>
                    <a:pt x="972616" y="18873"/>
                  </a:lnTo>
                  <a:lnTo>
                    <a:pt x="925067" y="0"/>
                  </a:lnTo>
                  <a:lnTo>
                    <a:pt x="872796" y="4233"/>
                  </a:lnTo>
                  <a:lnTo>
                    <a:pt x="820612" y="8805"/>
                  </a:lnTo>
                  <a:lnTo>
                    <a:pt x="768491" y="13715"/>
                  </a:lnTo>
                  <a:lnTo>
                    <a:pt x="716407" y="18965"/>
                  </a:lnTo>
                  <a:lnTo>
                    <a:pt x="664336" y="24553"/>
                  </a:lnTo>
                  <a:lnTo>
                    <a:pt x="612252" y="30479"/>
                  </a:lnTo>
                  <a:lnTo>
                    <a:pt x="560131" y="36745"/>
                  </a:lnTo>
                  <a:lnTo>
                    <a:pt x="507947" y="43349"/>
                  </a:lnTo>
                  <a:lnTo>
                    <a:pt x="455675" y="50291"/>
                  </a:lnTo>
                  <a:lnTo>
                    <a:pt x="413504" y="65460"/>
                  </a:lnTo>
                  <a:lnTo>
                    <a:pt x="372046" y="79057"/>
                  </a:lnTo>
                  <a:lnTo>
                    <a:pt x="332017" y="94654"/>
                  </a:lnTo>
                  <a:lnTo>
                    <a:pt x="294131" y="115823"/>
                  </a:lnTo>
                  <a:lnTo>
                    <a:pt x="280201" y="158686"/>
                  </a:lnTo>
                  <a:lnTo>
                    <a:pt x="280415" y="178307"/>
                  </a:lnTo>
                  <a:lnTo>
                    <a:pt x="303275" y="99059"/>
                  </a:lnTo>
                </a:path>
              </a:pathLst>
            </a:custGeom>
            <a:ln w="914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1428" y="6801612"/>
              <a:ext cx="4058920" cy="12700"/>
            </a:xfrm>
            <a:custGeom>
              <a:avLst/>
              <a:gdLst/>
              <a:ahLst/>
              <a:cxnLst/>
              <a:rect l="l" t="t" r="r" b="b"/>
              <a:pathLst>
                <a:path w="4058920" h="12700">
                  <a:moveTo>
                    <a:pt x="0" y="0"/>
                  </a:moveTo>
                  <a:lnTo>
                    <a:pt x="4058411" y="0"/>
                  </a:lnTo>
                  <a:lnTo>
                    <a:pt x="4058411" y="12191"/>
                  </a:lnTo>
                  <a:lnTo>
                    <a:pt x="0" y="121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1428" y="4064508"/>
              <a:ext cx="0" cy="2743200"/>
            </a:xfrm>
            <a:custGeom>
              <a:avLst/>
              <a:gdLst/>
              <a:ahLst/>
              <a:cxnLst/>
              <a:rect l="l" t="t" r="r" b="b"/>
              <a:pathLst>
                <a:path h="2743200">
                  <a:moveTo>
                    <a:pt x="0" y="0"/>
                  </a:moveTo>
                  <a:lnTo>
                    <a:pt x="0" y="2743199"/>
                  </a:lnTo>
                </a:path>
              </a:pathLst>
            </a:custGeom>
            <a:ln w="12192">
              <a:solidFill>
                <a:srgbClr val="1616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1428" y="6801612"/>
              <a:ext cx="4058920" cy="12700"/>
            </a:xfrm>
            <a:custGeom>
              <a:avLst/>
              <a:gdLst/>
              <a:ahLst/>
              <a:cxnLst/>
              <a:rect l="l" t="t" r="r" b="b"/>
              <a:pathLst>
                <a:path w="4058920" h="12700">
                  <a:moveTo>
                    <a:pt x="0" y="0"/>
                  </a:moveTo>
                  <a:lnTo>
                    <a:pt x="4058411" y="0"/>
                  </a:lnTo>
                  <a:lnTo>
                    <a:pt x="4058411" y="12191"/>
                  </a:lnTo>
                  <a:lnTo>
                    <a:pt x="0" y="121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90004" y="4876800"/>
              <a:ext cx="170688" cy="16611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894576" y="4882896"/>
              <a:ext cx="160020" cy="154305"/>
            </a:xfrm>
            <a:custGeom>
              <a:avLst/>
              <a:gdLst/>
              <a:ahLst/>
              <a:cxnLst/>
              <a:rect l="l" t="t" r="r" b="b"/>
              <a:pathLst>
                <a:path w="160020" h="154304">
                  <a:moveTo>
                    <a:pt x="0" y="76200"/>
                  </a:moveTo>
                  <a:lnTo>
                    <a:pt x="6167" y="46291"/>
                  </a:lnTo>
                  <a:lnTo>
                    <a:pt x="23050" y="22097"/>
                  </a:lnTo>
                  <a:lnTo>
                    <a:pt x="48220" y="5905"/>
                  </a:lnTo>
                  <a:lnTo>
                    <a:pt x="79248" y="0"/>
                  </a:lnTo>
                  <a:lnTo>
                    <a:pt x="110513" y="5905"/>
                  </a:lnTo>
                  <a:lnTo>
                    <a:pt x="136207" y="22098"/>
                  </a:lnTo>
                  <a:lnTo>
                    <a:pt x="153614" y="46291"/>
                  </a:lnTo>
                  <a:lnTo>
                    <a:pt x="160020" y="76200"/>
                  </a:lnTo>
                  <a:lnTo>
                    <a:pt x="153614" y="106346"/>
                  </a:lnTo>
                  <a:lnTo>
                    <a:pt x="136207" y="131064"/>
                  </a:lnTo>
                  <a:lnTo>
                    <a:pt x="110513" y="147780"/>
                  </a:lnTo>
                  <a:lnTo>
                    <a:pt x="79248" y="153924"/>
                  </a:lnTo>
                  <a:lnTo>
                    <a:pt x="48220" y="147780"/>
                  </a:lnTo>
                  <a:lnTo>
                    <a:pt x="23050" y="131064"/>
                  </a:lnTo>
                  <a:lnTo>
                    <a:pt x="6167" y="106346"/>
                  </a:lnTo>
                  <a:lnTo>
                    <a:pt x="0" y="76200"/>
                  </a:lnTo>
                </a:path>
              </a:pathLst>
            </a:custGeom>
            <a:ln w="12192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63740" y="5045964"/>
              <a:ext cx="170687" cy="16611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69836" y="5050536"/>
              <a:ext cx="161925" cy="155575"/>
            </a:xfrm>
            <a:custGeom>
              <a:avLst/>
              <a:gdLst/>
              <a:ahLst/>
              <a:cxnLst/>
              <a:rect l="l" t="t" r="r" b="b"/>
              <a:pathLst>
                <a:path w="161925" h="155575">
                  <a:moveTo>
                    <a:pt x="0" y="77724"/>
                  </a:moveTo>
                  <a:lnTo>
                    <a:pt x="6405" y="47577"/>
                  </a:lnTo>
                  <a:lnTo>
                    <a:pt x="23812" y="22860"/>
                  </a:lnTo>
                  <a:lnTo>
                    <a:pt x="49506" y="6143"/>
                  </a:lnTo>
                  <a:lnTo>
                    <a:pt x="80772" y="0"/>
                  </a:lnTo>
                  <a:lnTo>
                    <a:pt x="112037" y="6143"/>
                  </a:lnTo>
                  <a:lnTo>
                    <a:pt x="137731" y="22860"/>
                  </a:lnTo>
                  <a:lnTo>
                    <a:pt x="155138" y="47577"/>
                  </a:lnTo>
                  <a:lnTo>
                    <a:pt x="161544" y="77724"/>
                  </a:lnTo>
                  <a:lnTo>
                    <a:pt x="155138" y="107870"/>
                  </a:lnTo>
                  <a:lnTo>
                    <a:pt x="137731" y="132588"/>
                  </a:lnTo>
                  <a:lnTo>
                    <a:pt x="112037" y="149304"/>
                  </a:lnTo>
                  <a:lnTo>
                    <a:pt x="80772" y="155448"/>
                  </a:lnTo>
                  <a:lnTo>
                    <a:pt x="49506" y="149304"/>
                  </a:lnTo>
                  <a:lnTo>
                    <a:pt x="23812" y="132588"/>
                  </a:lnTo>
                  <a:lnTo>
                    <a:pt x="6405" y="107870"/>
                  </a:lnTo>
                  <a:lnTo>
                    <a:pt x="0" y="77724"/>
                  </a:lnTo>
                </a:path>
              </a:pathLst>
            </a:custGeom>
            <a:ln w="12191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17308" y="4963668"/>
              <a:ext cx="170688" cy="1615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17308" y="4959096"/>
              <a:ext cx="172212" cy="1676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70876" y="4876800"/>
              <a:ext cx="170687" cy="16611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69352" y="4876800"/>
              <a:ext cx="173736" cy="16611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03136" y="5632704"/>
              <a:ext cx="169163" cy="16611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806184" y="5638800"/>
              <a:ext cx="160020" cy="154305"/>
            </a:xfrm>
            <a:custGeom>
              <a:avLst/>
              <a:gdLst/>
              <a:ahLst/>
              <a:cxnLst/>
              <a:rect l="l" t="t" r="r" b="b"/>
              <a:pathLst>
                <a:path w="160020" h="154304">
                  <a:moveTo>
                    <a:pt x="0" y="77724"/>
                  </a:moveTo>
                  <a:lnTo>
                    <a:pt x="6167" y="47577"/>
                  </a:lnTo>
                  <a:lnTo>
                    <a:pt x="23050" y="22860"/>
                  </a:lnTo>
                  <a:lnTo>
                    <a:pt x="48220" y="6143"/>
                  </a:lnTo>
                  <a:lnTo>
                    <a:pt x="79248" y="0"/>
                  </a:lnTo>
                  <a:lnTo>
                    <a:pt x="110513" y="6143"/>
                  </a:lnTo>
                  <a:lnTo>
                    <a:pt x="136207" y="22860"/>
                  </a:lnTo>
                  <a:lnTo>
                    <a:pt x="153614" y="47577"/>
                  </a:lnTo>
                  <a:lnTo>
                    <a:pt x="160020" y="77724"/>
                  </a:lnTo>
                  <a:lnTo>
                    <a:pt x="153614" y="106989"/>
                  </a:lnTo>
                  <a:lnTo>
                    <a:pt x="136207" y="131254"/>
                  </a:lnTo>
                  <a:lnTo>
                    <a:pt x="110513" y="147804"/>
                  </a:lnTo>
                  <a:lnTo>
                    <a:pt x="79248" y="153924"/>
                  </a:lnTo>
                  <a:lnTo>
                    <a:pt x="48220" y="147804"/>
                  </a:lnTo>
                  <a:lnTo>
                    <a:pt x="23050" y="131254"/>
                  </a:lnTo>
                  <a:lnTo>
                    <a:pt x="6167" y="106989"/>
                  </a:lnTo>
                  <a:lnTo>
                    <a:pt x="0" y="77724"/>
                  </a:lnTo>
                </a:path>
              </a:pathLst>
            </a:custGeom>
            <a:ln w="12192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11311" y="4543044"/>
              <a:ext cx="170687" cy="16306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11311" y="4541520"/>
              <a:ext cx="172212" cy="16611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43572" y="5382768"/>
              <a:ext cx="169164" cy="16306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40524" y="5379720"/>
              <a:ext cx="173736" cy="16763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770876" y="5212080"/>
              <a:ext cx="170687" cy="16306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769352" y="5212080"/>
              <a:ext cx="173736" cy="16611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211311" y="5129784"/>
              <a:ext cx="170687" cy="16154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211311" y="5128260"/>
              <a:ext cx="172212" cy="16611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76872" y="5803392"/>
              <a:ext cx="170687" cy="16154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981444" y="5806440"/>
              <a:ext cx="161925" cy="155575"/>
            </a:xfrm>
            <a:custGeom>
              <a:avLst/>
              <a:gdLst/>
              <a:ahLst/>
              <a:cxnLst/>
              <a:rect l="l" t="t" r="r" b="b"/>
              <a:pathLst>
                <a:path w="161925" h="155575">
                  <a:moveTo>
                    <a:pt x="0" y="77724"/>
                  </a:moveTo>
                  <a:lnTo>
                    <a:pt x="6405" y="47577"/>
                  </a:lnTo>
                  <a:lnTo>
                    <a:pt x="23812" y="22860"/>
                  </a:lnTo>
                  <a:lnTo>
                    <a:pt x="49506" y="6143"/>
                  </a:lnTo>
                  <a:lnTo>
                    <a:pt x="80772" y="0"/>
                  </a:lnTo>
                  <a:lnTo>
                    <a:pt x="112037" y="6143"/>
                  </a:lnTo>
                  <a:lnTo>
                    <a:pt x="137731" y="22860"/>
                  </a:lnTo>
                  <a:lnTo>
                    <a:pt x="155138" y="47577"/>
                  </a:lnTo>
                  <a:lnTo>
                    <a:pt x="161544" y="77724"/>
                  </a:lnTo>
                  <a:lnTo>
                    <a:pt x="155138" y="107870"/>
                  </a:lnTo>
                  <a:lnTo>
                    <a:pt x="137731" y="132588"/>
                  </a:lnTo>
                  <a:lnTo>
                    <a:pt x="112037" y="149304"/>
                  </a:lnTo>
                  <a:lnTo>
                    <a:pt x="80772" y="155448"/>
                  </a:lnTo>
                  <a:lnTo>
                    <a:pt x="49506" y="149304"/>
                  </a:lnTo>
                  <a:lnTo>
                    <a:pt x="23812" y="132588"/>
                  </a:lnTo>
                  <a:lnTo>
                    <a:pt x="6405" y="107870"/>
                  </a:lnTo>
                  <a:lnTo>
                    <a:pt x="0" y="77724"/>
                  </a:lnTo>
                </a:path>
              </a:pathLst>
            </a:custGeom>
            <a:ln w="12191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711696" y="6051804"/>
              <a:ext cx="169163" cy="16611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711696" y="6053328"/>
              <a:ext cx="172212" cy="16611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504176" y="4543044"/>
              <a:ext cx="170687" cy="16306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505700" y="4541520"/>
              <a:ext cx="172212" cy="16611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211311" y="4792980"/>
              <a:ext cx="170687" cy="16611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211311" y="4792980"/>
              <a:ext cx="172212" cy="16611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445752" y="4876800"/>
              <a:ext cx="170688" cy="16611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45752" y="4876800"/>
              <a:ext cx="173736" cy="16611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096755" y="5129784"/>
              <a:ext cx="166116" cy="16154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093708" y="5128260"/>
              <a:ext cx="172212" cy="16611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005316" y="5466588"/>
              <a:ext cx="170687" cy="16154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005316" y="5463540"/>
              <a:ext cx="172212" cy="16763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358884" y="5548884"/>
              <a:ext cx="170688" cy="166116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9363455" y="5554980"/>
              <a:ext cx="161925" cy="154305"/>
            </a:xfrm>
            <a:custGeom>
              <a:avLst/>
              <a:gdLst/>
              <a:ahLst/>
              <a:cxnLst/>
              <a:rect l="l" t="t" r="r" b="b"/>
              <a:pathLst>
                <a:path w="161925" h="154304">
                  <a:moveTo>
                    <a:pt x="0" y="77724"/>
                  </a:moveTo>
                  <a:lnTo>
                    <a:pt x="6405" y="47577"/>
                  </a:lnTo>
                  <a:lnTo>
                    <a:pt x="23812" y="22860"/>
                  </a:lnTo>
                  <a:lnTo>
                    <a:pt x="49506" y="6143"/>
                  </a:lnTo>
                  <a:lnTo>
                    <a:pt x="80772" y="0"/>
                  </a:lnTo>
                  <a:lnTo>
                    <a:pt x="112037" y="6143"/>
                  </a:lnTo>
                  <a:lnTo>
                    <a:pt x="137731" y="22860"/>
                  </a:lnTo>
                  <a:lnTo>
                    <a:pt x="155138" y="47577"/>
                  </a:lnTo>
                  <a:lnTo>
                    <a:pt x="161544" y="77724"/>
                  </a:lnTo>
                  <a:lnTo>
                    <a:pt x="155138" y="107632"/>
                  </a:lnTo>
                  <a:lnTo>
                    <a:pt x="137731" y="131826"/>
                  </a:lnTo>
                  <a:lnTo>
                    <a:pt x="112037" y="148018"/>
                  </a:lnTo>
                  <a:lnTo>
                    <a:pt x="80772" y="153924"/>
                  </a:lnTo>
                  <a:lnTo>
                    <a:pt x="49506" y="148018"/>
                  </a:lnTo>
                  <a:lnTo>
                    <a:pt x="23812" y="131826"/>
                  </a:lnTo>
                  <a:lnTo>
                    <a:pt x="6405" y="107632"/>
                  </a:lnTo>
                  <a:lnTo>
                    <a:pt x="0" y="77724"/>
                  </a:lnTo>
                </a:path>
              </a:pathLst>
            </a:custGeom>
            <a:ln w="12192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532620" y="5715000"/>
              <a:ext cx="175259" cy="16763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9540240" y="5722620"/>
              <a:ext cx="160020" cy="154305"/>
            </a:xfrm>
            <a:custGeom>
              <a:avLst/>
              <a:gdLst/>
              <a:ahLst/>
              <a:cxnLst/>
              <a:rect l="l" t="t" r="r" b="b"/>
              <a:pathLst>
                <a:path w="160020" h="154304">
                  <a:moveTo>
                    <a:pt x="0" y="76200"/>
                  </a:moveTo>
                  <a:lnTo>
                    <a:pt x="6405" y="46291"/>
                  </a:lnTo>
                  <a:lnTo>
                    <a:pt x="23812" y="22097"/>
                  </a:lnTo>
                  <a:lnTo>
                    <a:pt x="49506" y="5905"/>
                  </a:lnTo>
                  <a:lnTo>
                    <a:pt x="80772" y="0"/>
                  </a:lnTo>
                  <a:lnTo>
                    <a:pt x="111799" y="5905"/>
                  </a:lnTo>
                  <a:lnTo>
                    <a:pt x="136969" y="22098"/>
                  </a:lnTo>
                  <a:lnTo>
                    <a:pt x="153852" y="46291"/>
                  </a:lnTo>
                  <a:lnTo>
                    <a:pt x="160020" y="76200"/>
                  </a:lnTo>
                  <a:lnTo>
                    <a:pt x="153852" y="106346"/>
                  </a:lnTo>
                  <a:lnTo>
                    <a:pt x="136969" y="131064"/>
                  </a:lnTo>
                  <a:lnTo>
                    <a:pt x="111799" y="147780"/>
                  </a:lnTo>
                  <a:lnTo>
                    <a:pt x="80772" y="153924"/>
                  </a:lnTo>
                  <a:lnTo>
                    <a:pt x="49506" y="147780"/>
                  </a:lnTo>
                  <a:lnTo>
                    <a:pt x="23812" y="131064"/>
                  </a:lnTo>
                  <a:lnTo>
                    <a:pt x="6405" y="106346"/>
                  </a:lnTo>
                  <a:lnTo>
                    <a:pt x="0" y="76200"/>
                  </a:lnTo>
                </a:path>
              </a:pathLst>
            </a:custGeom>
            <a:ln w="12192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445752" y="5300472"/>
              <a:ext cx="170688" cy="16154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45752" y="5297424"/>
              <a:ext cx="173736" cy="16611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318248" y="6397752"/>
              <a:ext cx="170688" cy="16154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318248" y="6394704"/>
              <a:ext cx="172212" cy="16611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583424" y="6227064"/>
              <a:ext cx="170688" cy="16611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581900" y="6227064"/>
              <a:ext cx="173736" cy="16611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936992" y="6309360"/>
              <a:ext cx="170688" cy="16764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935467" y="6310884"/>
              <a:ext cx="172212" cy="16764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936992" y="6060948"/>
              <a:ext cx="170688" cy="16154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935467" y="6059424"/>
              <a:ext cx="172212" cy="166116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8290560" y="5974080"/>
              <a:ext cx="170688" cy="16611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287511" y="5974080"/>
              <a:ext cx="173736" cy="166116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377427" y="6309360"/>
              <a:ext cx="187451" cy="17983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375904" y="6310884"/>
              <a:ext cx="188975" cy="17983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850124" y="4535424"/>
              <a:ext cx="173735" cy="161544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850124" y="4532376"/>
              <a:ext cx="175260" cy="167639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8997696" y="5794248"/>
              <a:ext cx="173735" cy="166115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8997696" y="5792724"/>
              <a:ext cx="173736" cy="167640"/>
            </a:xfrm>
            <a:prstGeom prst="rect">
              <a:avLst/>
            </a:prstGeom>
          </p:spPr>
        </p:pic>
      </p:grpSp>
      <p:sp>
        <p:nvSpPr>
          <p:cNvPr id="65" name="object 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130"/>
              </a:spcBef>
            </a:pPr>
            <a:r>
              <a:rPr dirty="0"/>
              <a:t>2.1</a:t>
            </a:r>
            <a:r>
              <a:rPr spc="55" dirty="0"/>
              <a:t> </a:t>
            </a:r>
            <a:r>
              <a:rPr dirty="0"/>
              <a:t>Cluster</a:t>
            </a:r>
            <a:r>
              <a:rPr spc="55" dirty="0"/>
              <a:t> </a:t>
            </a:r>
            <a:r>
              <a:rPr dirty="0"/>
              <a:t>Analysis:</a:t>
            </a:r>
            <a:r>
              <a:rPr spc="75" dirty="0"/>
              <a:t> </a:t>
            </a:r>
            <a:r>
              <a:rPr spc="-10" dirty="0"/>
              <a:t>Definition</a:t>
            </a:r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30"/>
              </a:spcBef>
            </a:pPr>
            <a:r>
              <a:rPr dirty="0"/>
              <a:t>Cluster</a:t>
            </a:r>
            <a:r>
              <a:rPr spc="80" dirty="0"/>
              <a:t> </a:t>
            </a:r>
            <a:r>
              <a:rPr dirty="0"/>
              <a:t>Analysis:</a:t>
            </a:r>
            <a:r>
              <a:rPr spc="120" dirty="0"/>
              <a:t> </a:t>
            </a:r>
            <a:r>
              <a:rPr dirty="0"/>
              <a:t>Application</a:t>
            </a:r>
            <a:r>
              <a:rPr spc="7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5512" y="1323247"/>
            <a:ext cx="8525510" cy="445198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399415" indent="-386715">
              <a:lnSpc>
                <a:spcPct val="100000"/>
              </a:lnSpc>
              <a:spcBef>
                <a:spcPts val="1415"/>
              </a:spcBef>
              <a:buFont typeface="Georgia"/>
              <a:buChar char="–"/>
              <a:tabLst>
                <a:tab pos="399415" algn="l"/>
              </a:tabLst>
            </a:pPr>
            <a:r>
              <a:rPr sz="2650" dirty="0">
                <a:latin typeface="Arial"/>
                <a:cs typeface="Arial"/>
              </a:rPr>
              <a:t>Application</a:t>
            </a:r>
            <a:r>
              <a:rPr sz="2650" spc="-2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area:</a:t>
            </a:r>
            <a:r>
              <a:rPr sz="2650" spc="3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Market</a:t>
            </a:r>
            <a:r>
              <a:rPr sz="2650" spc="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segmentation</a:t>
            </a:r>
            <a:endParaRPr sz="2650" dirty="0">
              <a:latin typeface="Arial"/>
              <a:cs typeface="Arial"/>
            </a:endParaRPr>
          </a:p>
          <a:p>
            <a:pPr marL="399415" indent="-386715">
              <a:lnSpc>
                <a:spcPct val="100000"/>
              </a:lnSpc>
              <a:spcBef>
                <a:spcPts val="1320"/>
              </a:spcBef>
              <a:buFont typeface="Georgia"/>
              <a:buChar char="–"/>
              <a:tabLst>
                <a:tab pos="399415" algn="l"/>
              </a:tabLst>
            </a:pPr>
            <a:r>
              <a:rPr sz="2650" dirty="0">
                <a:latin typeface="Arial"/>
                <a:cs typeface="Arial"/>
              </a:rPr>
              <a:t>Goal:</a:t>
            </a:r>
            <a:r>
              <a:rPr sz="2650" spc="20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Find</a:t>
            </a:r>
            <a:r>
              <a:rPr sz="2650" spc="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groups</a:t>
            </a:r>
            <a:r>
              <a:rPr sz="2650" spc="1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of</a:t>
            </a:r>
            <a:r>
              <a:rPr sz="2650" spc="2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similar</a:t>
            </a:r>
            <a:r>
              <a:rPr sz="2650" spc="-2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customers</a:t>
            </a:r>
            <a:endParaRPr sz="2650" dirty="0">
              <a:latin typeface="Arial"/>
              <a:cs typeface="Arial"/>
            </a:endParaRPr>
          </a:p>
          <a:p>
            <a:pPr marL="826135" marR="3125470" lvl="1" indent="-387350">
              <a:lnSpc>
                <a:spcPct val="91300"/>
              </a:lnSpc>
              <a:spcBef>
                <a:spcPts val="825"/>
              </a:spcBef>
              <a:buChar char="•"/>
              <a:tabLst>
                <a:tab pos="826135" algn="l"/>
              </a:tabLst>
            </a:pPr>
            <a:r>
              <a:rPr sz="2250" dirty="0">
                <a:latin typeface="Arial"/>
                <a:cs typeface="Arial"/>
              </a:rPr>
              <a:t>where</a:t>
            </a:r>
            <a:r>
              <a:rPr sz="2250" spc="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</a:t>
            </a:r>
            <a:r>
              <a:rPr sz="2250" spc="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group</a:t>
            </a:r>
            <a:r>
              <a:rPr sz="2250" spc="1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may</a:t>
            </a:r>
            <a:r>
              <a:rPr sz="2250" spc="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be</a:t>
            </a:r>
            <a:r>
              <a:rPr sz="2250" spc="1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conceived</a:t>
            </a:r>
            <a:r>
              <a:rPr sz="2250" dirty="0">
                <a:latin typeface="Arial"/>
                <a:cs typeface="Arial"/>
              </a:rPr>
              <a:t> as</a:t>
            </a:r>
            <a:r>
              <a:rPr sz="2250" spc="2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</a:t>
            </a:r>
            <a:r>
              <a:rPr sz="2250" spc="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marketing</a:t>
            </a:r>
            <a:r>
              <a:rPr sz="2250" spc="1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target</a:t>
            </a:r>
            <a:r>
              <a:rPr sz="2250" spc="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to</a:t>
            </a:r>
            <a:r>
              <a:rPr sz="2250" spc="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be</a:t>
            </a:r>
            <a:r>
              <a:rPr sz="2250" spc="3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reached </a:t>
            </a:r>
            <a:r>
              <a:rPr sz="2250" dirty="0">
                <a:latin typeface="Arial"/>
                <a:cs typeface="Arial"/>
              </a:rPr>
              <a:t>with</a:t>
            </a:r>
            <a:r>
              <a:rPr sz="2250" spc="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</a:t>
            </a:r>
            <a:r>
              <a:rPr sz="2250" spc="7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distinct</a:t>
            </a:r>
            <a:r>
              <a:rPr sz="2250" spc="1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marketing</a:t>
            </a:r>
            <a:r>
              <a:rPr sz="2250" spc="2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mix</a:t>
            </a:r>
            <a:endParaRPr sz="2250" dirty="0">
              <a:latin typeface="Arial"/>
              <a:cs typeface="Arial"/>
            </a:endParaRPr>
          </a:p>
          <a:p>
            <a:pPr marL="399415" indent="-386715">
              <a:lnSpc>
                <a:spcPct val="100000"/>
              </a:lnSpc>
              <a:spcBef>
                <a:spcPts val="1580"/>
              </a:spcBef>
              <a:buFont typeface="Georgia"/>
              <a:buChar char="–"/>
              <a:tabLst>
                <a:tab pos="399415" algn="l"/>
              </a:tabLst>
            </a:pPr>
            <a:r>
              <a:rPr sz="2650" spc="-10" dirty="0">
                <a:latin typeface="Arial"/>
                <a:cs typeface="Arial"/>
              </a:rPr>
              <a:t>Approach:</a:t>
            </a:r>
            <a:endParaRPr sz="2650" dirty="0">
              <a:latin typeface="Arial"/>
              <a:cs typeface="Arial"/>
            </a:endParaRPr>
          </a:p>
          <a:p>
            <a:pPr marL="890905" indent="-452120">
              <a:lnSpc>
                <a:spcPct val="100000"/>
              </a:lnSpc>
              <a:spcBef>
                <a:spcPts val="590"/>
              </a:spcBef>
              <a:buAutoNum type="arabicPeriod"/>
              <a:tabLst>
                <a:tab pos="890905" algn="l"/>
              </a:tabLst>
            </a:pPr>
            <a:r>
              <a:rPr sz="2250" dirty="0">
                <a:latin typeface="Arial"/>
                <a:cs typeface="Arial"/>
              </a:rPr>
              <a:t>collect</a:t>
            </a:r>
            <a:r>
              <a:rPr sz="2250" spc="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information</a:t>
            </a:r>
            <a:r>
              <a:rPr sz="2250" spc="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about</a:t>
            </a:r>
            <a:r>
              <a:rPr sz="2250" spc="4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customers</a:t>
            </a:r>
            <a:endParaRPr sz="2250" dirty="0">
              <a:latin typeface="Arial"/>
              <a:cs typeface="Arial"/>
            </a:endParaRPr>
          </a:p>
          <a:p>
            <a:pPr marL="890905" indent="-45212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890905" algn="l"/>
              </a:tabLst>
            </a:pPr>
            <a:r>
              <a:rPr sz="2250" dirty="0">
                <a:latin typeface="Arial"/>
                <a:cs typeface="Arial"/>
              </a:rPr>
              <a:t>find</a:t>
            </a:r>
            <a:r>
              <a:rPr sz="2250" spc="2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clusters</a:t>
            </a:r>
            <a:r>
              <a:rPr sz="2250" spc="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similar</a:t>
            </a:r>
            <a:r>
              <a:rPr sz="2250" spc="4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customers</a:t>
            </a:r>
            <a:endParaRPr sz="2250" dirty="0">
              <a:latin typeface="Arial"/>
              <a:cs typeface="Arial"/>
            </a:endParaRPr>
          </a:p>
          <a:p>
            <a:pPr marL="891540" marR="5080" indent="-452755">
              <a:lnSpc>
                <a:spcPts val="2460"/>
              </a:lnSpc>
              <a:spcBef>
                <a:spcPts val="1135"/>
              </a:spcBef>
              <a:buAutoNum type="arabicPeriod"/>
              <a:tabLst>
                <a:tab pos="891540" algn="l"/>
              </a:tabLst>
            </a:pPr>
            <a:r>
              <a:rPr sz="2250" dirty="0">
                <a:latin typeface="Arial"/>
                <a:cs typeface="Arial"/>
              </a:rPr>
              <a:t>measure</a:t>
            </a:r>
            <a:r>
              <a:rPr sz="2250" spc="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clustering</a:t>
            </a:r>
            <a:r>
              <a:rPr sz="2250" spc="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quality</a:t>
            </a:r>
            <a:r>
              <a:rPr sz="2250" spc="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by</a:t>
            </a:r>
            <a:r>
              <a:rPr sz="2250" spc="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observing</a:t>
            </a:r>
            <a:r>
              <a:rPr sz="2250" spc="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buying</a:t>
            </a:r>
            <a:r>
              <a:rPr sz="2250" spc="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patterns </a:t>
            </a:r>
            <a:r>
              <a:rPr sz="2250" dirty="0">
                <a:latin typeface="Arial"/>
                <a:cs typeface="Arial"/>
              </a:rPr>
              <a:t>after</a:t>
            </a:r>
            <a:r>
              <a:rPr sz="2250" spc="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targeting</a:t>
            </a:r>
            <a:r>
              <a:rPr sz="2250" spc="1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customers</a:t>
            </a:r>
            <a:r>
              <a:rPr sz="2250" spc="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with</a:t>
            </a:r>
            <a:r>
              <a:rPr sz="2250" spc="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distinct</a:t>
            </a:r>
            <a:r>
              <a:rPr sz="2250" spc="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marketing</a:t>
            </a:r>
            <a:r>
              <a:rPr sz="2250" spc="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mixes</a:t>
            </a:r>
            <a:endParaRPr sz="225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8931" y="885444"/>
            <a:ext cx="2215896" cy="221741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815" y="7103364"/>
            <a:ext cx="10586085" cy="457200"/>
          </a:xfrm>
          <a:custGeom>
            <a:avLst/>
            <a:gdLst/>
            <a:ahLst/>
            <a:cxnLst/>
            <a:rect l="l" t="t" r="r" b="b"/>
            <a:pathLst>
              <a:path w="10586085" h="457200">
                <a:moveTo>
                  <a:pt x="10585703" y="457200"/>
                </a:moveTo>
                <a:lnTo>
                  <a:pt x="0" y="457200"/>
                </a:lnTo>
                <a:lnTo>
                  <a:pt x="0" y="0"/>
                </a:lnTo>
                <a:lnTo>
                  <a:pt x="10585703" y="0"/>
                </a:lnTo>
                <a:lnTo>
                  <a:pt x="10585703" y="457200"/>
                </a:lnTo>
                <a:close/>
              </a:path>
            </a:pathLst>
          </a:custGeom>
          <a:solidFill>
            <a:srgbClr val="003B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2001" y="7237499"/>
            <a:ext cx="933577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0"/>
              </a:lnSpc>
              <a:tabLst>
                <a:tab pos="8697595" algn="l"/>
              </a:tabLst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Mannheim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Prof.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Bizer: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Mining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FSS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2024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(Version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02.02.2024)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	Slide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815" y="687324"/>
            <a:ext cx="10586085" cy="215265"/>
          </a:xfrm>
          <a:custGeom>
            <a:avLst/>
            <a:gdLst/>
            <a:ahLst/>
            <a:cxnLst/>
            <a:rect l="l" t="t" r="r" b="b"/>
            <a:pathLst>
              <a:path w="10586085" h="215265">
                <a:moveTo>
                  <a:pt x="10585703" y="214883"/>
                </a:moveTo>
                <a:lnTo>
                  <a:pt x="0" y="214883"/>
                </a:lnTo>
                <a:lnTo>
                  <a:pt x="0" y="0"/>
                </a:lnTo>
                <a:lnTo>
                  <a:pt x="10585703" y="0"/>
                </a:lnTo>
                <a:lnTo>
                  <a:pt x="10585703" y="214883"/>
                </a:lnTo>
                <a:close/>
              </a:path>
            </a:pathLst>
          </a:custGeom>
          <a:solidFill>
            <a:srgbClr val="003B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815" y="6906768"/>
            <a:ext cx="10586085" cy="654050"/>
          </a:xfrm>
          <a:custGeom>
            <a:avLst/>
            <a:gdLst/>
            <a:ahLst/>
            <a:cxnLst/>
            <a:rect l="l" t="t" r="r" b="b"/>
            <a:pathLst>
              <a:path w="10586085" h="654050">
                <a:moveTo>
                  <a:pt x="10585703" y="653795"/>
                </a:moveTo>
                <a:lnTo>
                  <a:pt x="0" y="653795"/>
                </a:lnTo>
                <a:lnTo>
                  <a:pt x="0" y="0"/>
                </a:lnTo>
                <a:lnTo>
                  <a:pt x="10585703" y="0"/>
                </a:lnTo>
                <a:lnTo>
                  <a:pt x="10585703" y="6537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30"/>
              </a:spcBef>
            </a:pPr>
            <a:r>
              <a:rPr dirty="0"/>
              <a:t>Cluster</a:t>
            </a:r>
            <a:r>
              <a:rPr spc="80" dirty="0"/>
              <a:t> </a:t>
            </a:r>
            <a:r>
              <a:rPr dirty="0"/>
              <a:t>Analysis:</a:t>
            </a:r>
            <a:r>
              <a:rPr spc="120" dirty="0"/>
              <a:t> </a:t>
            </a:r>
            <a:r>
              <a:rPr dirty="0"/>
              <a:t>Application</a:t>
            </a:r>
            <a:r>
              <a:rPr spc="75" dirty="0"/>
              <a:t> </a:t>
            </a:r>
            <a:r>
              <a:rPr spc="-50" dirty="0"/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2669" y="927125"/>
            <a:ext cx="8655050" cy="4439285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99415" indent="-386715">
              <a:lnSpc>
                <a:spcPct val="100000"/>
              </a:lnSpc>
              <a:spcBef>
                <a:spcPts val="1555"/>
              </a:spcBef>
              <a:buFont typeface="Georgia"/>
              <a:buChar char="–"/>
              <a:tabLst>
                <a:tab pos="399415" algn="l"/>
              </a:tabLst>
            </a:pPr>
            <a:r>
              <a:rPr sz="2350" dirty="0">
                <a:latin typeface="Arial"/>
                <a:cs typeface="Arial"/>
              </a:rPr>
              <a:t>Application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area: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Document</a:t>
            </a:r>
            <a:r>
              <a:rPr sz="2350" spc="40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Clustering</a:t>
            </a:r>
            <a:endParaRPr sz="2350">
              <a:latin typeface="Arial"/>
              <a:cs typeface="Arial"/>
            </a:endParaRPr>
          </a:p>
          <a:p>
            <a:pPr marL="426720" marR="5080" lvl="1" indent="-323215">
              <a:lnSpc>
                <a:spcPct val="101299"/>
              </a:lnSpc>
              <a:spcBef>
                <a:spcPts val="1430"/>
              </a:spcBef>
              <a:buFont typeface="Georgia"/>
              <a:buChar char="–"/>
              <a:tabLst>
                <a:tab pos="426720" algn="l"/>
              </a:tabLst>
            </a:pPr>
            <a:r>
              <a:rPr sz="2350" dirty="0">
                <a:latin typeface="Arial"/>
                <a:cs typeface="Arial"/>
              </a:rPr>
              <a:t>Goal: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Find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groups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of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documents</a:t>
            </a:r>
            <a:r>
              <a:rPr sz="2350" spc="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that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are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similar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to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each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other </a:t>
            </a:r>
            <a:r>
              <a:rPr sz="2350" dirty="0">
                <a:latin typeface="Arial"/>
                <a:cs typeface="Arial"/>
              </a:rPr>
              <a:t>based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on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terms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appearing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in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-20" dirty="0">
                <a:latin typeface="Arial"/>
                <a:cs typeface="Arial"/>
              </a:rPr>
              <a:t>them</a:t>
            </a:r>
            <a:endParaRPr sz="2350">
              <a:latin typeface="Arial"/>
              <a:cs typeface="Arial"/>
            </a:endParaRPr>
          </a:p>
          <a:p>
            <a:pPr marL="426720" lvl="1" indent="-323215">
              <a:lnSpc>
                <a:spcPct val="100000"/>
              </a:lnSpc>
              <a:spcBef>
                <a:spcPts val="1465"/>
              </a:spcBef>
              <a:buFont typeface="Georgia"/>
              <a:buChar char="–"/>
              <a:tabLst>
                <a:tab pos="426720" algn="l"/>
              </a:tabLst>
            </a:pPr>
            <a:r>
              <a:rPr sz="2350" spc="-10" dirty="0">
                <a:latin typeface="Arial"/>
                <a:cs typeface="Arial"/>
              </a:rPr>
              <a:t>Approach</a:t>
            </a:r>
            <a:endParaRPr sz="2350">
              <a:latin typeface="Arial"/>
              <a:cs typeface="Arial"/>
            </a:endParaRPr>
          </a:p>
          <a:p>
            <a:pPr marL="982980" lvl="2" indent="-452755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982980" algn="l"/>
              </a:tabLst>
            </a:pPr>
            <a:r>
              <a:rPr sz="1950" dirty="0">
                <a:latin typeface="Arial"/>
                <a:cs typeface="Arial"/>
              </a:rPr>
              <a:t>identify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frequently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occurring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terms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in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each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document</a:t>
            </a:r>
            <a:endParaRPr sz="1950">
              <a:latin typeface="Arial"/>
              <a:cs typeface="Arial"/>
            </a:endParaRPr>
          </a:p>
          <a:p>
            <a:pPr marL="982980" marR="1678939" lvl="2" indent="-452755">
              <a:lnSpc>
                <a:spcPct val="101600"/>
              </a:lnSpc>
              <a:spcBef>
                <a:spcPts val="960"/>
              </a:spcBef>
              <a:buAutoNum type="arabicPeriod"/>
              <a:tabLst>
                <a:tab pos="982980" algn="l"/>
              </a:tabLst>
            </a:pPr>
            <a:r>
              <a:rPr sz="1950" dirty="0">
                <a:latin typeface="Arial"/>
                <a:cs typeface="Arial"/>
              </a:rPr>
              <a:t>form</a:t>
            </a:r>
            <a:r>
              <a:rPr sz="1950" spc="3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similarity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measure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based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on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the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frequencies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spc="-25" dirty="0">
                <a:latin typeface="Arial"/>
                <a:cs typeface="Arial"/>
              </a:rPr>
              <a:t>of </a:t>
            </a:r>
            <a:r>
              <a:rPr sz="1950" dirty="0">
                <a:latin typeface="Arial"/>
                <a:cs typeface="Arial"/>
              </a:rPr>
              <a:t>different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terms</a:t>
            </a:r>
            <a:endParaRPr sz="1950">
              <a:latin typeface="Arial"/>
              <a:cs typeface="Arial"/>
            </a:endParaRPr>
          </a:p>
          <a:p>
            <a:pPr marL="426720" marR="5398770" lvl="1" indent="-323215">
              <a:lnSpc>
                <a:spcPct val="101299"/>
              </a:lnSpc>
              <a:spcBef>
                <a:spcPts val="1664"/>
              </a:spcBef>
              <a:buFont typeface="Georgia"/>
              <a:buChar char="–"/>
              <a:tabLst>
                <a:tab pos="426720" algn="l"/>
              </a:tabLst>
            </a:pPr>
            <a:r>
              <a:rPr sz="2350" dirty="0">
                <a:latin typeface="Arial"/>
                <a:cs typeface="Arial"/>
              </a:rPr>
              <a:t>Application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Example: </a:t>
            </a:r>
            <a:r>
              <a:rPr sz="2350" dirty="0">
                <a:latin typeface="Arial"/>
                <a:cs typeface="Arial"/>
              </a:rPr>
              <a:t>Grouping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of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articles </a:t>
            </a:r>
            <a:r>
              <a:rPr sz="2350" dirty="0">
                <a:latin typeface="Arial"/>
                <a:cs typeface="Arial"/>
              </a:rPr>
              <a:t>in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Google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spc="-20" dirty="0">
                <a:latin typeface="Arial"/>
                <a:cs typeface="Arial"/>
              </a:rPr>
              <a:t>News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98620" y="4622292"/>
            <a:ext cx="6076315" cy="2385060"/>
            <a:chOff x="4198620" y="4622292"/>
            <a:chExt cx="6076315" cy="238506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0812" y="4634484"/>
              <a:ext cx="6050280" cy="236067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204716" y="4628388"/>
              <a:ext cx="6064250" cy="2372995"/>
            </a:xfrm>
            <a:custGeom>
              <a:avLst/>
              <a:gdLst/>
              <a:ahLst/>
              <a:cxnLst/>
              <a:rect l="l" t="t" r="r" b="b"/>
              <a:pathLst>
                <a:path w="6064250" h="2372995">
                  <a:moveTo>
                    <a:pt x="0" y="0"/>
                  </a:moveTo>
                  <a:lnTo>
                    <a:pt x="6063995" y="0"/>
                  </a:lnTo>
                  <a:lnTo>
                    <a:pt x="6063995" y="2372867"/>
                  </a:lnTo>
                  <a:lnTo>
                    <a:pt x="0" y="2372867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1616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 smtClean="0"/>
              <a:t>Slide</a:t>
            </a:r>
            <a:r>
              <a:rPr lang="en-US" spc="-65" smtClean="0"/>
              <a:t> </a:t>
            </a:r>
            <a:fld id="{81D60167-4931-47E6-BA6A-407CBD079E47}" type="slidenum">
              <a:rPr spc="-25" smtClean="0"/>
              <a:t>19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30"/>
              </a:spcBef>
            </a:pPr>
            <a:r>
              <a:rPr dirty="0"/>
              <a:t>Textbooks</a:t>
            </a:r>
            <a:r>
              <a:rPr spc="50" dirty="0"/>
              <a:t> </a:t>
            </a:r>
            <a:r>
              <a:rPr dirty="0"/>
              <a:t>for</a:t>
            </a:r>
            <a:r>
              <a:rPr spc="55" dirty="0"/>
              <a:t> </a:t>
            </a:r>
            <a:r>
              <a:rPr dirty="0"/>
              <a:t>the</a:t>
            </a:r>
            <a:r>
              <a:rPr spc="60" dirty="0"/>
              <a:t> </a:t>
            </a:r>
            <a:r>
              <a:rPr spc="-10" dirty="0"/>
              <a:t>Course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568" y="1488440"/>
            <a:ext cx="5628640" cy="27444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latin typeface="Arial"/>
                <a:cs typeface="Arial"/>
              </a:rPr>
              <a:t>Pang-Ning</a:t>
            </a:r>
            <a:r>
              <a:rPr sz="1950" spc="6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Tan,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Michael</a:t>
            </a:r>
            <a:r>
              <a:rPr sz="1950" spc="7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Steinbach,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Vipin</a:t>
            </a:r>
            <a:r>
              <a:rPr sz="1950" spc="11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Kumar:</a:t>
            </a:r>
            <a:endParaRPr sz="195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950" b="1" dirty="0">
                <a:latin typeface="Arial"/>
                <a:cs typeface="Arial"/>
              </a:rPr>
              <a:t>Introduction</a:t>
            </a:r>
            <a:r>
              <a:rPr sz="1950" b="1" spc="5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to</a:t>
            </a:r>
            <a:r>
              <a:rPr sz="1950" b="1" spc="6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Data</a:t>
            </a:r>
            <a:r>
              <a:rPr sz="1950" b="1" spc="6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Mining.</a:t>
            </a:r>
            <a:r>
              <a:rPr sz="1950" b="1" spc="4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2nd</a:t>
            </a:r>
            <a:r>
              <a:rPr sz="1950" b="1" spc="55" dirty="0">
                <a:latin typeface="Arial"/>
                <a:cs typeface="Arial"/>
              </a:rPr>
              <a:t> </a:t>
            </a:r>
            <a:r>
              <a:rPr sz="1950" b="1" spc="-10" dirty="0">
                <a:latin typeface="Arial"/>
                <a:cs typeface="Arial"/>
              </a:rPr>
              <a:t>Edition.</a:t>
            </a:r>
            <a:endParaRPr sz="195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950" dirty="0">
                <a:latin typeface="Arial"/>
                <a:cs typeface="Arial"/>
              </a:rPr>
              <a:t>Pearson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/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Addison</a:t>
            </a:r>
            <a:r>
              <a:rPr sz="1950" spc="7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Wesley.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95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950" dirty="0">
                <a:latin typeface="Arial"/>
                <a:cs typeface="Arial"/>
              </a:rPr>
              <a:t>Aurélien</a:t>
            </a:r>
            <a:r>
              <a:rPr sz="1950" spc="8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Géron:</a:t>
            </a:r>
            <a:endParaRPr sz="1950" dirty="0">
              <a:latin typeface="Arial"/>
              <a:cs typeface="Arial"/>
            </a:endParaRPr>
          </a:p>
          <a:p>
            <a:pPr marL="50800" marR="43180">
              <a:lnSpc>
                <a:spcPct val="101600"/>
              </a:lnSpc>
              <a:spcBef>
                <a:spcPts val="10"/>
              </a:spcBef>
            </a:pPr>
            <a:r>
              <a:rPr sz="1950" b="1" dirty="0">
                <a:latin typeface="Arial"/>
                <a:cs typeface="Arial"/>
              </a:rPr>
              <a:t>Hands-on</a:t>
            </a:r>
            <a:r>
              <a:rPr sz="1950" b="1" spc="10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Machine</a:t>
            </a:r>
            <a:r>
              <a:rPr sz="1950" b="1" spc="10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Learning</a:t>
            </a:r>
            <a:r>
              <a:rPr sz="1950" b="1" spc="8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with</a:t>
            </a:r>
            <a:r>
              <a:rPr sz="1950" b="1" spc="6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Scikit-</a:t>
            </a:r>
            <a:r>
              <a:rPr sz="1950" b="1" spc="-10" dirty="0">
                <a:latin typeface="Arial"/>
                <a:cs typeface="Arial"/>
              </a:rPr>
              <a:t>Learn, </a:t>
            </a:r>
            <a:r>
              <a:rPr sz="1950" b="1" dirty="0">
                <a:latin typeface="Arial"/>
                <a:cs typeface="Arial"/>
              </a:rPr>
              <a:t>Keras</a:t>
            </a:r>
            <a:r>
              <a:rPr sz="1950" b="1" spc="4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&amp;</a:t>
            </a:r>
            <a:r>
              <a:rPr sz="1950" b="1" spc="30" dirty="0">
                <a:latin typeface="Arial"/>
                <a:cs typeface="Arial"/>
              </a:rPr>
              <a:t> </a:t>
            </a:r>
            <a:r>
              <a:rPr sz="1950" b="1" spc="-10" dirty="0">
                <a:latin typeface="Arial"/>
                <a:cs typeface="Arial"/>
              </a:rPr>
              <a:t>TensorFlow.</a:t>
            </a:r>
            <a:endParaRPr sz="195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950" dirty="0">
                <a:latin typeface="Arial"/>
                <a:cs typeface="Arial"/>
              </a:rPr>
              <a:t>2</a:t>
            </a:r>
            <a:r>
              <a:rPr sz="1950" baseline="25641" dirty="0">
                <a:latin typeface="Arial"/>
                <a:cs typeface="Arial"/>
              </a:rPr>
              <a:t>nd</a:t>
            </a:r>
            <a:r>
              <a:rPr sz="1950" spc="322" baseline="25641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or</a:t>
            </a:r>
            <a:r>
              <a:rPr sz="1950" spc="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3</a:t>
            </a:r>
            <a:r>
              <a:rPr sz="1950" baseline="25641" dirty="0">
                <a:latin typeface="Arial"/>
                <a:cs typeface="Arial"/>
              </a:rPr>
              <a:t>rd</a:t>
            </a:r>
            <a:r>
              <a:rPr sz="1950" spc="330" baseline="25641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Edition,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O’Reilly,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2019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or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2022</a:t>
            </a:r>
            <a:endParaRPr sz="195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9288" y="1109472"/>
            <a:ext cx="2174748" cy="26974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19288" y="3998976"/>
            <a:ext cx="2174748" cy="284987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6980" y="1270487"/>
            <a:ext cx="6306820" cy="10401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99415" marR="5080" indent="-387350">
              <a:lnSpc>
                <a:spcPts val="2570"/>
              </a:lnSpc>
              <a:spcBef>
                <a:spcPts val="420"/>
              </a:spcBef>
              <a:tabLst>
                <a:tab pos="399415" algn="l"/>
              </a:tabLst>
            </a:pPr>
            <a:r>
              <a:rPr sz="2350" spc="-50" dirty="0">
                <a:latin typeface="Georgia"/>
                <a:cs typeface="Georgia"/>
              </a:rPr>
              <a:t>–</a:t>
            </a:r>
            <a:r>
              <a:rPr sz="2350" dirty="0">
                <a:latin typeface="Georgia"/>
                <a:cs typeface="Georgia"/>
              </a:rPr>
              <a:t>	</a:t>
            </a:r>
            <a:r>
              <a:rPr sz="2350" dirty="0">
                <a:latin typeface="Arial"/>
                <a:cs typeface="Arial"/>
              </a:rPr>
              <a:t>Goal: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Previously</a:t>
            </a:r>
            <a:r>
              <a:rPr sz="2350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unseen</a:t>
            </a:r>
            <a:r>
              <a:rPr sz="235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records</a:t>
            </a:r>
            <a:r>
              <a:rPr sz="2350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should</a:t>
            </a:r>
            <a:r>
              <a:rPr sz="2350" spc="55" dirty="0">
                <a:latin typeface="Arial"/>
                <a:cs typeface="Arial"/>
              </a:rPr>
              <a:t> </a:t>
            </a:r>
            <a:r>
              <a:rPr sz="2350" spc="-25" dirty="0">
                <a:latin typeface="Arial"/>
                <a:cs typeface="Arial"/>
              </a:rPr>
              <a:t>be </a:t>
            </a:r>
            <a:r>
              <a:rPr sz="2350" dirty="0">
                <a:latin typeface="Arial"/>
                <a:cs typeface="Arial"/>
              </a:rPr>
              <a:t>assigned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class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from</a:t>
            </a:r>
            <a:r>
              <a:rPr sz="2350" spc="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</a:t>
            </a:r>
            <a:r>
              <a:rPr sz="2350" spc="5" dirty="0"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given</a:t>
            </a:r>
            <a:r>
              <a:rPr sz="2350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set</a:t>
            </a:r>
            <a:r>
              <a:rPr sz="235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35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-10" dirty="0">
                <a:solidFill>
                  <a:srgbClr val="FF0000"/>
                </a:solidFill>
                <a:latin typeface="Arial"/>
                <a:cs typeface="Arial"/>
              </a:rPr>
              <a:t>classes </a:t>
            </a:r>
            <a:r>
              <a:rPr sz="2350" dirty="0">
                <a:latin typeface="Arial"/>
                <a:cs typeface="Arial"/>
              </a:rPr>
              <a:t>as</a:t>
            </a:r>
            <a:r>
              <a:rPr sz="2350" spc="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accurately</a:t>
            </a:r>
            <a:r>
              <a:rPr sz="2350" spc="6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as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possible.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6980" y="3301514"/>
            <a:ext cx="8083550" cy="266065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399415" indent="-386715">
              <a:lnSpc>
                <a:spcPct val="100000"/>
              </a:lnSpc>
              <a:spcBef>
                <a:spcPts val="1270"/>
              </a:spcBef>
              <a:buFont typeface="Georgia"/>
              <a:buChar char="–"/>
              <a:tabLst>
                <a:tab pos="399415" algn="l"/>
              </a:tabLst>
            </a:pPr>
            <a:r>
              <a:rPr sz="2350" spc="-10" dirty="0">
                <a:latin typeface="Arial"/>
                <a:cs typeface="Arial"/>
              </a:rPr>
              <a:t>Approach:</a:t>
            </a:r>
            <a:endParaRPr sz="2350" dirty="0">
              <a:latin typeface="Arial"/>
              <a:cs typeface="Arial"/>
            </a:endParaRPr>
          </a:p>
          <a:p>
            <a:pPr marL="399415" indent="-386715">
              <a:lnSpc>
                <a:spcPct val="100000"/>
              </a:lnSpc>
              <a:spcBef>
                <a:spcPts val="1175"/>
              </a:spcBef>
              <a:buFont typeface="Georgia"/>
              <a:buChar char="–"/>
              <a:tabLst>
                <a:tab pos="399415" algn="l"/>
              </a:tabLst>
            </a:pPr>
            <a:r>
              <a:rPr sz="2350" dirty="0">
                <a:latin typeface="Arial"/>
                <a:cs typeface="Arial"/>
              </a:rPr>
              <a:t>Given</a:t>
            </a:r>
            <a:r>
              <a:rPr sz="2350" spc="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collection</a:t>
            </a:r>
            <a:r>
              <a:rPr sz="2350" spc="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of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records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(</a:t>
            </a:r>
            <a:r>
              <a:rPr sz="2350" i="1" dirty="0">
                <a:solidFill>
                  <a:srgbClr val="FF0000"/>
                </a:solidFill>
                <a:latin typeface="Arial"/>
                <a:cs typeface="Arial"/>
              </a:rPr>
              <a:t>training</a:t>
            </a:r>
            <a:r>
              <a:rPr sz="2350" i="1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i="1" spc="-20" dirty="0">
                <a:solidFill>
                  <a:srgbClr val="FF0000"/>
                </a:solidFill>
                <a:latin typeface="Arial"/>
                <a:cs typeface="Arial"/>
              </a:rPr>
              <a:t>set</a:t>
            </a:r>
            <a:r>
              <a:rPr sz="2350" spc="-20" dirty="0">
                <a:latin typeface="Arial"/>
                <a:cs typeface="Arial"/>
              </a:rPr>
              <a:t>)</a:t>
            </a:r>
            <a:endParaRPr sz="2350" dirty="0">
              <a:latin typeface="Arial"/>
              <a:cs typeface="Arial"/>
            </a:endParaRPr>
          </a:p>
          <a:p>
            <a:pPr marL="852169" lvl="1" indent="-321310">
              <a:lnSpc>
                <a:spcPct val="100000"/>
              </a:lnSpc>
              <a:spcBef>
                <a:spcPts val="530"/>
              </a:spcBef>
              <a:buChar char="•"/>
              <a:tabLst>
                <a:tab pos="852169" algn="l"/>
              </a:tabLst>
            </a:pPr>
            <a:r>
              <a:rPr sz="1950" dirty="0">
                <a:latin typeface="Arial"/>
                <a:cs typeface="Arial"/>
              </a:rPr>
              <a:t>each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record</a:t>
            </a:r>
            <a:r>
              <a:rPr sz="1950" spc="3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contains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set</a:t>
            </a:r>
            <a:r>
              <a:rPr sz="1950" spc="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of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i="1" spc="-10" dirty="0">
                <a:solidFill>
                  <a:srgbClr val="FF0000"/>
                </a:solidFill>
                <a:latin typeface="Arial"/>
                <a:cs typeface="Arial"/>
              </a:rPr>
              <a:t>attributes</a:t>
            </a:r>
            <a:endParaRPr sz="1950" dirty="0">
              <a:latin typeface="Arial"/>
              <a:cs typeface="Arial"/>
            </a:endParaRPr>
          </a:p>
          <a:p>
            <a:pPr marL="852169" lvl="1" indent="-321310">
              <a:lnSpc>
                <a:spcPct val="100000"/>
              </a:lnSpc>
              <a:spcBef>
                <a:spcPts val="755"/>
              </a:spcBef>
              <a:buChar char="•"/>
              <a:tabLst>
                <a:tab pos="852169" algn="l"/>
              </a:tabLst>
            </a:pPr>
            <a:r>
              <a:rPr sz="1950" dirty="0">
                <a:latin typeface="Arial"/>
                <a:cs typeface="Arial"/>
              </a:rPr>
              <a:t>one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attribute</a:t>
            </a:r>
            <a:r>
              <a:rPr sz="1950" spc="2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the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1950" i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FF0000"/>
                </a:solidFill>
                <a:latin typeface="Arial"/>
                <a:cs typeface="Arial"/>
              </a:rPr>
              <a:t>attribute</a:t>
            </a:r>
            <a:r>
              <a:rPr sz="1950" i="1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FF0000"/>
                </a:solidFill>
                <a:latin typeface="Arial"/>
                <a:cs typeface="Arial"/>
              </a:rPr>
              <a:t>(label)</a:t>
            </a:r>
            <a:r>
              <a:rPr sz="1950" i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that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should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be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predicted</a:t>
            </a:r>
            <a:endParaRPr sz="1950" dirty="0">
              <a:latin typeface="Arial"/>
              <a:cs typeface="Arial"/>
            </a:endParaRPr>
          </a:p>
          <a:p>
            <a:pPr marL="399415" marR="986155" indent="-387350">
              <a:lnSpc>
                <a:spcPts val="2570"/>
              </a:lnSpc>
              <a:spcBef>
                <a:spcPts val="1695"/>
              </a:spcBef>
              <a:buFont typeface="Georgia"/>
              <a:buChar char="–"/>
              <a:tabLst>
                <a:tab pos="399415" algn="l"/>
              </a:tabLst>
            </a:pPr>
            <a:r>
              <a:rPr sz="2350" dirty="0">
                <a:latin typeface="Arial"/>
                <a:cs typeface="Arial"/>
              </a:rPr>
              <a:t>Find</a:t>
            </a:r>
            <a:r>
              <a:rPr sz="2350" spc="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i="1" dirty="0">
                <a:solidFill>
                  <a:srgbClr val="FF0000"/>
                </a:solidFill>
                <a:latin typeface="Arial"/>
                <a:cs typeface="Arial"/>
              </a:rPr>
              <a:t>model</a:t>
            </a:r>
            <a:r>
              <a:rPr sz="2350" i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for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predicting</a:t>
            </a:r>
            <a:r>
              <a:rPr sz="2350" spc="4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the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class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attribute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as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spc="-60" dirty="0">
                <a:latin typeface="Arial"/>
                <a:cs typeface="Arial"/>
              </a:rPr>
              <a:t>a </a:t>
            </a:r>
            <a:r>
              <a:rPr sz="2350" dirty="0">
                <a:latin typeface="Arial"/>
                <a:cs typeface="Arial"/>
              </a:rPr>
              <a:t>function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of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the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values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of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other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attributes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30"/>
              </a:spcBef>
            </a:pPr>
            <a:r>
              <a:rPr dirty="0"/>
              <a:t>2.2</a:t>
            </a:r>
            <a:r>
              <a:rPr spc="85" dirty="0"/>
              <a:t> </a:t>
            </a:r>
            <a:r>
              <a:rPr dirty="0"/>
              <a:t>Classification:</a:t>
            </a:r>
            <a:r>
              <a:rPr spc="95" dirty="0"/>
              <a:t> </a:t>
            </a:r>
            <a:r>
              <a:rPr spc="-10" dirty="0"/>
              <a:t>Definition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1292" y="1307592"/>
            <a:ext cx="2269235" cy="17053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23076" y="2200656"/>
            <a:ext cx="958686" cy="81229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022119" y="2177344"/>
            <a:ext cx="345440" cy="8432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350" b="1" spc="-50" dirty="0">
                <a:solidFill>
                  <a:srgbClr val="161616"/>
                </a:solidFill>
                <a:latin typeface="Noto Serif CJK JP"/>
                <a:cs typeface="Noto Serif CJK JP"/>
              </a:rPr>
              <a:t>?</a:t>
            </a:r>
            <a:endParaRPr sz="5350">
              <a:latin typeface="Noto Serif CJK JP"/>
              <a:cs typeface="Noto Serif CJK JP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30"/>
              </a:spcBef>
            </a:pPr>
            <a:r>
              <a:rPr dirty="0"/>
              <a:t>Classification:</a:t>
            </a:r>
            <a:r>
              <a:rPr spc="14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5507" y="1031206"/>
            <a:ext cx="2158365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83234" algn="l"/>
              </a:tabLst>
            </a:pPr>
            <a:r>
              <a:rPr sz="2350" spc="-50" dirty="0">
                <a:latin typeface="Georgia"/>
                <a:cs typeface="Georgia"/>
              </a:rPr>
              <a:t>–</a:t>
            </a:r>
            <a:r>
              <a:rPr sz="2350" dirty="0">
                <a:latin typeface="Georgia"/>
                <a:cs typeface="Georgia"/>
              </a:rPr>
              <a:t>	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Training </a:t>
            </a:r>
            <a:r>
              <a:rPr sz="2350" spc="-20" dirty="0">
                <a:solidFill>
                  <a:srgbClr val="FF0000"/>
                </a:solidFill>
                <a:latin typeface="Arial"/>
                <a:cs typeface="Arial"/>
              </a:rPr>
              <a:t>set:</a:t>
            </a:r>
            <a:endParaRPr sz="2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5507" y="5716039"/>
            <a:ext cx="8659495" cy="1076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19810">
              <a:lnSpc>
                <a:spcPct val="100000"/>
              </a:lnSpc>
              <a:spcBef>
                <a:spcPts val="125"/>
              </a:spcBef>
              <a:tabLst>
                <a:tab pos="3768725" algn="l"/>
                <a:tab pos="6644640" algn="l"/>
              </a:tabLst>
            </a:pPr>
            <a:r>
              <a:rPr sz="2350" dirty="0">
                <a:latin typeface="Verdana"/>
                <a:cs typeface="Verdana"/>
              </a:rPr>
              <a:t>"not</a:t>
            </a:r>
            <a:r>
              <a:rPr sz="2350" spc="60" dirty="0">
                <a:latin typeface="Verdana"/>
                <a:cs typeface="Verdana"/>
              </a:rPr>
              <a:t> </a:t>
            </a:r>
            <a:r>
              <a:rPr sz="2350" dirty="0">
                <a:latin typeface="Verdana"/>
                <a:cs typeface="Verdana"/>
              </a:rPr>
              <a:t>a</a:t>
            </a:r>
            <a:r>
              <a:rPr sz="2350" spc="30" dirty="0">
                <a:latin typeface="Verdana"/>
                <a:cs typeface="Verdana"/>
              </a:rPr>
              <a:t> </a:t>
            </a:r>
            <a:r>
              <a:rPr sz="2350" spc="-10" dirty="0">
                <a:latin typeface="Verdana"/>
                <a:cs typeface="Verdana"/>
              </a:rPr>
              <a:t>tree"</a:t>
            </a:r>
            <a:r>
              <a:rPr sz="2350" dirty="0">
                <a:latin typeface="Verdana"/>
                <a:cs typeface="Verdana"/>
              </a:rPr>
              <a:t>	"not</a:t>
            </a:r>
            <a:r>
              <a:rPr sz="2350" spc="70" dirty="0">
                <a:latin typeface="Verdana"/>
                <a:cs typeface="Verdana"/>
              </a:rPr>
              <a:t> </a:t>
            </a:r>
            <a:r>
              <a:rPr sz="2350" dirty="0">
                <a:latin typeface="Verdana"/>
                <a:cs typeface="Verdana"/>
              </a:rPr>
              <a:t>a</a:t>
            </a:r>
            <a:r>
              <a:rPr sz="2350" spc="20" dirty="0">
                <a:latin typeface="Verdana"/>
                <a:cs typeface="Verdana"/>
              </a:rPr>
              <a:t> </a:t>
            </a:r>
            <a:r>
              <a:rPr sz="2350" spc="-10" dirty="0">
                <a:latin typeface="Verdana"/>
                <a:cs typeface="Verdana"/>
              </a:rPr>
              <a:t>tree"</a:t>
            </a:r>
            <a:r>
              <a:rPr sz="2350" dirty="0">
                <a:latin typeface="Verdana"/>
                <a:cs typeface="Verdana"/>
              </a:rPr>
              <a:t>	"not</a:t>
            </a:r>
            <a:r>
              <a:rPr sz="2350" spc="60" dirty="0">
                <a:latin typeface="Verdana"/>
                <a:cs typeface="Verdana"/>
              </a:rPr>
              <a:t> </a:t>
            </a:r>
            <a:r>
              <a:rPr sz="2350" dirty="0">
                <a:latin typeface="Verdana"/>
                <a:cs typeface="Verdana"/>
              </a:rPr>
              <a:t>a</a:t>
            </a:r>
            <a:r>
              <a:rPr sz="2350" spc="55" dirty="0">
                <a:latin typeface="Verdana"/>
                <a:cs typeface="Verdana"/>
              </a:rPr>
              <a:t> </a:t>
            </a:r>
            <a:r>
              <a:rPr sz="2350" spc="-10" dirty="0">
                <a:latin typeface="Verdana"/>
                <a:cs typeface="Verdana"/>
              </a:rPr>
              <a:t>tree"</a:t>
            </a:r>
            <a:endParaRPr sz="2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05"/>
              </a:spcBef>
              <a:tabLst>
                <a:tab pos="483234" algn="l"/>
              </a:tabLst>
            </a:pPr>
            <a:r>
              <a:rPr sz="2350" spc="-50" dirty="0">
                <a:latin typeface="Georgia"/>
                <a:cs typeface="Georgia"/>
              </a:rPr>
              <a:t>–</a:t>
            </a:r>
            <a:r>
              <a:rPr sz="2350" dirty="0">
                <a:latin typeface="Georgia"/>
                <a:cs typeface="Georgia"/>
              </a:rPr>
              <a:t>	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Learned</a:t>
            </a:r>
            <a:r>
              <a:rPr sz="235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model:</a:t>
            </a:r>
            <a:r>
              <a:rPr sz="235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"Trees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are</a:t>
            </a:r>
            <a:r>
              <a:rPr sz="2350" spc="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big, green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plants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without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wheels."</a:t>
            </a:r>
            <a:endParaRPr sz="23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0517" y="1574292"/>
            <a:ext cx="1941033" cy="16691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19955" y="1473708"/>
            <a:ext cx="1933956" cy="18409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29271" y="1751076"/>
            <a:ext cx="2302764" cy="15392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11808" y="4053840"/>
            <a:ext cx="2225040" cy="158800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19955" y="4053840"/>
            <a:ext cx="2226563" cy="158800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39940" y="4053840"/>
            <a:ext cx="2148840" cy="165353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200204" y="3335608"/>
            <a:ext cx="909319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spc="-10" dirty="0">
                <a:latin typeface="Verdana"/>
                <a:cs typeface="Verdana"/>
              </a:rPr>
              <a:t>"tree"</a:t>
            </a:r>
            <a:endParaRPr sz="235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4701736" y="3335608"/>
            <a:ext cx="912494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spc="-10" dirty="0">
                <a:latin typeface="Verdana"/>
                <a:cs typeface="Verdana"/>
              </a:rPr>
              <a:t>"tree"</a:t>
            </a:r>
            <a:endParaRPr sz="23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30915" y="3335608"/>
            <a:ext cx="909319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spc="-10" dirty="0">
                <a:latin typeface="Verdana"/>
                <a:cs typeface="Verdana"/>
              </a:rPr>
              <a:t>"tree"</a:t>
            </a:r>
            <a:endParaRPr sz="23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30"/>
              </a:spcBef>
            </a:pPr>
            <a:r>
              <a:rPr dirty="0"/>
              <a:t>Classification:</a:t>
            </a:r>
            <a:r>
              <a:rPr spc="145" dirty="0"/>
              <a:t> </a:t>
            </a:r>
            <a:r>
              <a:rPr spc="-10" dirty="0"/>
              <a:t>Workflow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21178" y="1053084"/>
            <a:ext cx="8039100" cy="5888990"/>
            <a:chOff x="1421178" y="1053084"/>
            <a:chExt cx="8039100" cy="5888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1178" y="1606296"/>
              <a:ext cx="8038555" cy="533552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51860" y="1059180"/>
              <a:ext cx="3035935" cy="859790"/>
            </a:xfrm>
            <a:custGeom>
              <a:avLst/>
              <a:gdLst/>
              <a:ahLst/>
              <a:cxnLst/>
              <a:rect l="l" t="t" r="r" b="b"/>
              <a:pathLst>
                <a:path w="3035935" h="859789">
                  <a:moveTo>
                    <a:pt x="592836" y="859535"/>
                  </a:moveTo>
                  <a:lnTo>
                    <a:pt x="505967" y="381000"/>
                  </a:lnTo>
                  <a:lnTo>
                    <a:pt x="0" y="381000"/>
                  </a:lnTo>
                  <a:lnTo>
                    <a:pt x="0" y="0"/>
                  </a:lnTo>
                  <a:lnTo>
                    <a:pt x="3035808" y="0"/>
                  </a:lnTo>
                  <a:lnTo>
                    <a:pt x="3035808" y="381000"/>
                  </a:lnTo>
                  <a:lnTo>
                    <a:pt x="1264920" y="381000"/>
                  </a:lnTo>
                  <a:lnTo>
                    <a:pt x="592836" y="859535"/>
                  </a:lnTo>
                  <a:close/>
                </a:path>
              </a:pathLst>
            </a:custGeom>
            <a:solidFill>
              <a:srgbClr val="FFB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51860" y="1059180"/>
              <a:ext cx="3035935" cy="859790"/>
            </a:xfrm>
            <a:custGeom>
              <a:avLst/>
              <a:gdLst/>
              <a:ahLst/>
              <a:cxnLst/>
              <a:rect l="l" t="t" r="r" b="b"/>
              <a:pathLst>
                <a:path w="3035935" h="859789">
                  <a:moveTo>
                    <a:pt x="0" y="0"/>
                  </a:moveTo>
                  <a:lnTo>
                    <a:pt x="505967" y="0"/>
                  </a:lnTo>
                  <a:lnTo>
                    <a:pt x="1264920" y="0"/>
                  </a:lnTo>
                  <a:lnTo>
                    <a:pt x="3035808" y="0"/>
                  </a:lnTo>
                  <a:lnTo>
                    <a:pt x="3035808" y="222504"/>
                  </a:lnTo>
                  <a:lnTo>
                    <a:pt x="3035808" y="318516"/>
                  </a:lnTo>
                  <a:lnTo>
                    <a:pt x="3035808" y="381000"/>
                  </a:lnTo>
                  <a:lnTo>
                    <a:pt x="1264920" y="381000"/>
                  </a:lnTo>
                  <a:lnTo>
                    <a:pt x="592836" y="859535"/>
                  </a:lnTo>
                  <a:lnTo>
                    <a:pt x="505967" y="381000"/>
                  </a:lnTo>
                  <a:lnTo>
                    <a:pt x="0" y="381000"/>
                  </a:lnTo>
                  <a:lnTo>
                    <a:pt x="0" y="318516"/>
                  </a:lnTo>
                  <a:lnTo>
                    <a:pt x="0" y="222504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00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765325" y="1089196"/>
            <a:ext cx="240665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dirty="0">
                <a:latin typeface="Verdana"/>
                <a:cs typeface="Verdana"/>
              </a:rPr>
              <a:t>Class/Label</a:t>
            </a:r>
            <a:r>
              <a:rPr sz="1750" spc="170" dirty="0">
                <a:latin typeface="Verdana"/>
                <a:cs typeface="Verdana"/>
              </a:rPr>
              <a:t> </a:t>
            </a:r>
            <a:r>
              <a:rPr sz="1750" spc="-10" dirty="0">
                <a:latin typeface="Verdana"/>
                <a:cs typeface="Verdana"/>
              </a:rPr>
              <a:t>Attribute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30"/>
              </a:spcBef>
            </a:pPr>
            <a:r>
              <a:rPr dirty="0"/>
              <a:t>Classification:</a:t>
            </a:r>
            <a:r>
              <a:rPr spc="140" dirty="0"/>
              <a:t> </a:t>
            </a:r>
            <a:r>
              <a:rPr dirty="0"/>
              <a:t>Application</a:t>
            </a:r>
            <a:r>
              <a:rPr spc="114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5512" y="1372034"/>
            <a:ext cx="7517765" cy="506603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400685" indent="-387985">
              <a:lnSpc>
                <a:spcPct val="100000"/>
              </a:lnSpc>
              <a:spcBef>
                <a:spcPts val="1415"/>
              </a:spcBef>
              <a:buFont typeface="Georgia"/>
              <a:buChar char="–"/>
              <a:tabLst>
                <a:tab pos="400685" algn="l"/>
              </a:tabLst>
            </a:pPr>
            <a:r>
              <a:rPr sz="2650" dirty="0">
                <a:latin typeface="Arial"/>
                <a:cs typeface="Arial"/>
              </a:rPr>
              <a:t>Application</a:t>
            </a:r>
            <a:r>
              <a:rPr sz="2650" spc="-2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area:</a:t>
            </a:r>
            <a:r>
              <a:rPr sz="2650" spc="30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Fraud</a:t>
            </a:r>
            <a:r>
              <a:rPr sz="2650" spc="3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Detection</a:t>
            </a:r>
            <a:endParaRPr sz="2650" dirty="0">
              <a:latin typeface="Arial"/>
              <a:cs typeface="Arial"/>
            </a:endParaRPr>
          </a:p>
          <a:p>
            <a:pPr marL="426720" marR="2169160" lvl="1" indent="-323215">
              <a:lnSpc>
                <a:spcPts val="2890"/>
              </a:lnSpc>
              <a:spcBef>
                <a:spcPts val="1655"/>
              </a:spcBef>
              <a:buFont typeface="Georgia"/>
              <a:buChar char="–"/>
              <a:tabLst>
                <a:tab pos="426720" algn="l"/>
              </a:tabLst>
            </a:pPr>
            <a:r>
              <a:rPr sz="2650" dirty="0">
                <a:latin typeface="Arial"/>
                <a:cs typeface="Arial"/>
              </a:rPr>
              <a:t>Goal:</a:t>
            </a:r>
            <a:r>
              <a:rPr sz="2650" spc="20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Predict</a:t>
            </a:r>
            <a:r>
              <a:rPr sz="2650" spc="-10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fraudulent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cases</a:t>
            </a:r>
            <a:r>
              <a:rPr sz="2650" spc="-10" dirty="0">
                <a:latin typeface="Arial"/>
                <a:cs typeface="Arial"/>
              </a:rPr>
              <a:t> </a:t>
            </a:r>
            <a:r>
              <a:rPr sz="2650" spc="-25" dirty="0">
                <a:latin typeface="Arial"/>
                <a:cs typeface="Arial"/>
              </a:rPr>
              <a:t>in </a:t>
            </a:r>
            <a:r>
              <a:rPr sz="2650" dirty="0">
                <a:latin typeface="Arial"/>
                <a:cs typeface="Arial"/>
              </a:rPr>
              <a:t>credit</a:t>
            </a:r>
            <a:r>
              <a:rPr sz="2650" spc="-10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card</a:t>
            </a:r>
            <a:r>
              <a:rPr sz="2650" spc="2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transactions.</a:t>
            </a:r>
            <a:endParaRPr sz="2650" dirty="0">
              <a:latin typeface="Arial"/>
              <a:cs typeface="Arial"/>
            </a:endParaRPr>
          </a:p>
          <a:p>
            <a:pPr marL="426720" lvl="1" indent="-323215">
              <a:lnSpc>
                <a:spcPct val="100000"/>
              </a:lnSpc>
              <a:spcBef>
                <a:spcPts val="1275"/>
              </a:spcBef>
              <a:buFont typeface="Georgia"/>
              <a:buChar char="–"/>
              <a:tabLst>
                <a:tab pos="426720" algn="l"/>
              </a:tabLst>
            </a:pPr>
            <a:r>
              <a:rPr sz="2650" spc="-10" dirty="0">
                <a:latin typeface="Arial"/>
                <a:cs typeface="Arial"/>
              </a:rPr>
              <a:t>Approach:</a:t>
            </a:r>
            <a:endParaRPr sz="2650" dirty="0">
              <a:latin typeface="Arial"/>
              <a:cs typeface="Arial"/>
            </a:endParaRPr>
          </a:p>
          <a:p>
            <a:pPr marL="1074420" marR="1511935" lvl="2" indent="-452755">
              <a:lnSpc>
                <a:spcPts val="2150"/>
              </a:lnSpc>
              <a:spcBef>
                <a:spcPts val="760"/>
              </a:spcBef>
              <a:buAutoNum type="arabicPeriod"/>
              <a:tabLst>
                <a:tab pos="1074420" algn="l"/>
              </a:tabLst>
            </a:pPr>
            <a:r>
              <a:rPr sz="1950" dirty="0">
                <a:latin typeface="Arial"/>
                <a:cs typeface="Arial"/>
              </a:rPr>
              <a:t>Use</a:t>
            </a:r>
            <a:r>
              <a:rPr sz="1950" spc="7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credit</a:t>
            </a:r>
            <a:r>
              <a:rPr sz="1950" spc="3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card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transactions</a:t>
            </a:r>
            <a:r>
              <a:rPr sz="1950" spc="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and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information </a:t>
            </a:r>
            <a:r>
              <a:rPr sz="1950" dirty="0">
                <a:latin typeface="Arial"/>
                <a:cs typeface="Arial"/>
              </a:rPr>
              <a:t>about</a:t>
            </a:r>
            <a:r>
              <a:rPr sz="1950" spc="7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account-holders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as</a:t>
            </a:r>
            <a:r>
              <a:rPr sz="1950" spc="8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attributes</a:t>
            </a:r>
            <a:endParaRPr sz="1950" dirty="0">
              <a:latin typeface="Arial"/>
              <a:cs typeface="Arial"/>
            </a:endParaRPr>
          </a:p>
          <a:p>
            <a:pPr marL="1307465" lvl="3" indent="-259079">
              <a:lnSpc>
                <a:spcPct val="100000"/>
              </a:lnSpc>
              <a:spcBef>
                <a:spcPts val="450"/>
              </a:spcBef>
              <a:buChar char="•"/>
              <a:tabLst>
                <a:tab pos="1307465" algn="l"/>
              </a:tabLst>
            </a:pPr>
            <a:r>
              <a:rPr sz="1750" dirty="0">
                <a:latin typeface="Arial"/>
                <a:cs typeface="Arial"/>
              </a:rPr>
              <a:t>When</a:t>
            </a:r>
            <a:r>
              <a:rPr sz="1750" spc="3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and</a:t>
            </a:r>
            <a:r>
              <a:rPr sz="1750" spc="4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where</a:t>
            </a:r>
            <a:r>
              <a:rPr sz="1750" spc="6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does</a:t>
            </a:r>
            <a:r>
              <a:rPr sz="1750" spc="3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a</a:t>
            </a:r>
            <a:r>
              <a:rPr sz="1750" spc="4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customer</a:t>
            </a:r>
            <a:r>
              <a:rPr sz="1750" spc="2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buy?</a:t>
            </a:r>
            <a:r>
              <a:rPr sz="1750" spc="6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What</a:t>
            </a:r>
            <a:r>
              <a:rPr sz="1750" spc="4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does</a:t>
            </a:r>
            <a:r>
              <a:rPr sz="1750" spc="1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he</a:t>
            </a:r>
            <a:r>
              <a:rPr sz="1750" spc="40" dirty="0">
                <a:latin typeface="Arial"/>
                <a:cs typeface="Arial"/>
              </a:rPr>
              <a:t> </a:t>
            </a:r>
            <a:r>
              <a:rPr sz="1750" spc="-20" dirty="0">
                <a:latin typeface="Arial"/>
                <a:cs typeface="Arial"/>
              </a:rPr>
              <a:t>buy?</a:t>
            </a:r>
            <a:endParaRPr sz="1750" dirty="0">
              <a:latin typeface="Arial"/>
              <a:cs typeface="Arial"/>
            </a:endParaRPr>
          </a:p>
          <a:p>
            <a:pPr marL="1307465" lvl="3" indent="-259079">
              <a:lnSpc>
                <a:spcPct val="100000"/>
              </a:lnSpc>
              <a:spcBef>
                <a:spcPts val="265"/>
              </a:spcBef>
              <a:buChar char="•"/>
              <a:tabLst>
                <a:tab pos="1307465" algn="l"/>
              </a:tabLst>
            </a:pPr>
            <a:r>
              <a:rPr sz="1750" dirty="0">
                <a:latin typeface="Arial"/>
                <a:cs typeface="Arial"/>
              </a:rPr>
              <a:t>How</a:t>
            </a:r>
            <a:r>
              <a:rPr sz="1750" spc="3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often</a:t>
            </a:r>
            <a:r>
              <a:rPr sz="1750" spc="2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he</a:t>
            </a:r>
            <a:r>
              <a:rPr sz="1750" spc="2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pays</a:t>
            </a:r>
            <a:r>
              <a:rPr sz="1750" spc="5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on</a:t>
            </a:r>
            <a:r>
              <a:rPr sz="1750" spc="2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time?</a:t>
            </a:r>
            <a:r>
              <a:rPr sz="1750" spc="45" dirty="0">
                <a:latin typeface="Arial"/>
                <a:cs typeface="Arial"/>
              </a:rPr>
              <a:t> </a:t>
            </a:r>
            <a:r>
              <a:rPr sz="1750" spc="-20" dirty="0">
                <a:latin typeface="Arial"/>
                <a:cs typeface="Arial"/>
              </a:rPr>
              <a:t>etc.</a:t>
            </a:r>
            <a:endParaRPr sz="1750" dirty="0">
              <a:latin typeface="Arial"/>
              <a:cs typeface="Arial"/>
            </a:endParaRPr>
          </a:p>
          <a:p>
            <a:pPr marL="1074420" marR="728980" lvl="2" indent="-452755">
              <a:lnSpc>
                <a:spcPts val="2150"/>
              </a:lnSpc>
              <a:spcBef>
                <a:spcPts val="735"/>
              </a:spcBef>
              <a:buAutoNum type="arabicPeriod"/>
              <a:tabLst>
                <a:tab pos="1074420" algn="l"/>
              </a:tabLst>
            </a:pPr>
            <a:r>
              <a:rPr sz="1950" dirty="0">
                <a:latin typeface="Arial"/>
                <a:cs typeface="Arial"/>
              </a:rPr>
              <a:t>Label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past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transactions</a:t>
            </a:r>
            <a:r>
              <a:rPr sz="1950" spc="1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as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fraud</a:t>
            </a:r>
            <a:r>
              <a:rPr sz="1950" spc="2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or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fair</a:t>
            </a:r>
            <a:r>
              <a:rPr sz="1950" spc="3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transactions </a:t>
            </a:r>
            <a:r>
              <a:rPr sz="1950" dirty="0">
                <a:latin typeface="Arial"/>
                <a:cs typeface="Arial"/>
              </a:rPr>
              <a:t>This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forms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the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class</a:t>
            </a:r>
            <a:r>
              <a:rPr sz="1950" spc="2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attribute</a:t>
            </a:r>
            <a:endParaRPr sz="1950" dirty="0">
              <a:latin typeface="Arial"/>
              <a:cs typeface="Arial"/>
            </a:endParaRPr>
          </a:p>
          <a:p>
            <a:pPr marL="1074420" lvl="2" indent="-45275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1074420" algn="l"/>
              </a:tabLst>
            </a:pPr>
            <a:r>
              <a:rPr sz="1950" dirty="0">
                <a:latin typeface="Arial"/>
                <a:cs typeface="Arial"/>
              </a:rPr>
              <a:t>Learn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model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for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the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class</a:t>
            </a:r>
            <a:r>
              <a:rPr sz="1950" spc="2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attribute</a:t>
            </a:r>
            <a:r>
              <a:rPr sz="1950" spc="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from</a:t>
            </a:r>
            <a:r>
              <a:rPr sz="1950" spc="2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the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transactions</a:t>
            </a:r>
            <a:endParaRPr sz="1950" dirty="0">
              <a:latin typeface="Arial"/>
              <a:cs typeface="Arial"/>
            </a:endParaRPr>
          </a:p>
          <a:p>
            <a:pPr marL="1074420" marR="353060" lvl="2" indent="-452755">
              <a:lnSpc>
                <a:spcPts val="2150"/>
              </a:lnSpc>
              <a:spcBef>
                <a:spcPts val="990"/>
              </a:spcBef>
              <a:buAutoNum type="arabicPeriod"/>
              <a:tabLst>
                <a:tab pos="1074420" algn="l"/>
              </a:tabLst>
            </a:pPr>
            <a:r>
              <a:rPr sz="1950" dirty="0">
                <a:latin typeface="Arial"/>
                <a:cs typeface="Arial"/>
              </a:rPr>
              <a:t>Use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this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model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to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detect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fraud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by</a:t>
            </a:r>
            <a:r>
              <a:rPr sz="1950" spc="2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observing</a:t>
            </a:r>
            <a:r>
              <a:rPr sz="1950" spc="6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credit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card </a:t>
            </a:r>
            <a:r>
              <a:rPr sz="1950" dirty="0">
                <a:latin typeface="Arial"/>
                <a:cs typeface="Arial"/>
              </a:rPr>
              <a:t>transactions</a:t>
            </a:r>
            <a:r>
              <a:rPr sz="1950" spc="2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on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an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account</a:t>
            </a:r>
            <a:endParaRPr sz="195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0459" y="931164"/>
            <a:ext cx="2708011" cy="239593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30"/>
              </a:spcBef>
            </a:pPr>
            <a:r>
              <a:rPr dirty="0"/>
              <a:t>Classification:</a:t>
            </a:r>
            <a:r>
              <a:rPr spc="140" dirty="0"/>
              <a:t> </a:t>
            </a:r>
            <a:r>
              <a:rPr dirty="0"/>
              <a:t>Application</a:t>
            </a:r>
            <a:r>
              <a:rPr spc="114" dirty="0"/>
              <a:t> 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710" y="1118970"/>
            <a:ext cx="8980170" cy="5625465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400685" indent="-387985">
              <a:lnSpc>
                <a:spcPct val="100000"/>
              </a:lnSpc>
              <a:spcBef>
                <a:spcPts val="1735"/>
              </a:spcBef>
              <a:buFont typeface="Georgia"/>
              <a:buChar char="–"/>
              <a:tabLst>
                <a:tab pos="400685" algn="l"/>
              </a:tabLst>
            </a:pPr>
            <a:r>
              <a:rPr sz="2650" dirty="0">
                <a:latin typeface="Arial"/>
                <a:cs typeface="Arial"/>
              </a:rPr>
              <a:t>Application</a:t>
            </a:r>
            <a:r>
              <a:rPr sz="2650" spc="-20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area:</a:t>
            </a:r>
            <a:r>
              <a:rPr sz="2650" spc="3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Direct</a:t>
            </a:r>
            <a:r>
              <a:rPr sz="2650" spc="3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Marketing</a:t>
            </a:r>
            <a:endParaRPr sz="2650" dirty="0">
              <a:latin typeface="Arial"/>
              <a:cs typeface="Arial"/>
            </a:endParaRPr>
          </a:p>
          <a:p>
            <a:pPr marL="426720" marR="2346960" lvl="1" indent="-323215">
              <a:lnSpc>
                <a:spcPct val="101000"/>
              </a:lnSpc>
              <a:spcBef>
                <a:spcPts val="1614"/>
              </a:spcBef>
              <a:buFont typeface="Georgia"/>
              <a:buChar char="–"/>
              <a:tabLst>
                <a:tab pos="426720" algn="l"/>
              </a:tabLst>
            </a:pPr>
            <a:r>
              <a:rPr sz="2650" dirty="0">
                <a:latin typeface="Arial"/>
                <a:cs typeface="Arial"/>
              </a:rPr>
              <a:t>Goal: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Reduce</a:t>
            </a:r>
            <a:r>
              <a:rPr sz="2650" spc="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cost</a:t>
            </a:r>
            <a:r>
              <a:rPr sz="2650" spc="-10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of a</a:t>
            </a:r>
            <a:r>
              <a:rPr sz="2650" spc="2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mailing</a:t>
            </a:r>
            <a:r>
              <a:rPr sz="2650" spc="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campaign </a:t>
            </a:r>
            <a:r>
              <a:rPr sz="2650" dirty="0">
                <a:latin typeface="Arial"/>
                <a:cs typeface="Arial"/>
              </a:rPr>
              <a:t>by </a:t>
            </a:r>
            <a:r>
              <a:rPr sz="2650" dirty="0">
                <a:solidFill>
                  <a:srgbClr val="161616"/>
                </a:solidFill>
                <a:latin typeface="Arial"/>
                <a:cs typeface="Arial"/>
              </a:rPr>
              <a:t>targeting</a:t>
            </a:r>
            <a:r>
              <a:rPr sz="2650" spc="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only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the</a:t>
            </a:r>
            <a:r>
              <a:rPr sz="2650" spc="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set of</a:t>
            </a:r>
            <a:r>
              <a:rPr sz="2650" spc="2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consumers </a:t>
            </a:r>
            <a:r>
              <a:rPr sz="2650" dirty="0">
                <a:latin typeface="Arial"/>
                <a:cs typeface="Arial"/>
              </a:rPr>
              <a:t>that</a:t>
            </a:r>
            <a:r>
              <a:rPr sz="2650" spc="20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likely</a:t>
            </a:r>
            <a:r>
              <a:rPr sz="2650" spc="-1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to buy</a:t>
            </a:r>
            <a:r>
              <a:rPr sz="2650" spc="1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a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new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product</a:t>
            </a:r>
            <a:endParaRPr sz="2650" dirty="0">
              <a:latin typeface="Arial"/>
              <a:cs typeface="Arial"/>
            </a:endParaRPr>
          </a:p>
          <a:p>
            <a:pPr marL="426720" lvl="1" indent="-323215">
              <a:lnSpc>
                <a:spcPct val="100000"/>
              </a:lnSpc>
              <a:spcBef>
                <a:spcPts val="1645"/>
              </a:spcBef>
              <a:buFont typeface="Georgia"/>
              <a:buChar char="–"/>
              <a:tabLst>
                <a:tab pos="426720" algn="l"/>
              </a:tabLst>
            </a:pPr>
            <a:r>
              <a:rPr sz="2650" spc="-10" dirty="0">
                <a:latin typeface="Arial"/>
                <a:cs typeface="Arial"/>
              </a:rPr>
              <a:t>Approach:</a:t>
            </a:r>
            <a:endParaRPr sz="2650" dirty="0">
              <a:latin typeface="Arial"/>
              <a:cs typeface="Arial"/>
            </a:endParaRPr>
          </a:p>
          <a:p>
            <a:pPr marL="1074420" lvl="2" indent="-45275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1074420" algn="l"/>
              </a:tabLst>
            </a:pPr>
            <a:r>
              <a:rPr sz="1950" dirty="0">
                <a:latin typeface="Arial"/>
                <a:cs typeface="Arial"/>
              </a:rPr>
              <a:t>Use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data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from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campaign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introducing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similar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product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in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the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past</a:t>
            </a:r>
            <a:endParaRPr sz="1950" dirty="0">
              <a:latin typeface="Arial"/>
              <a:cs typeface="Arial"/>
            </a:endParaRPr>
          </a:p>
          <a:p>
            <a:pPr marL="1539875" lvl="3" indent="-451484">
              <a:lnSpc>
                <a:spcPct val="100000"/>
              </a:lnSpc>
              <a:spcBef>
                <a:spcPts val="705"/>
              </a:spcBef>
              <a:buChar char="•"/>
              <a:tabLst>
                <a:tab pos="1539875" algn="l"/>
              </a:tabLst>
            </a:pPr>
            <a:r>
              <a:rPr sz="1750" dirty="0">
                <a:latin typeface="Arial"/>
                <a:cs typeface="Arial"/>
              </a:rPr>
              <a:t>we</a:t>
            </a:r>
            <a:r>
              <a:rPr sz="1750" spc="6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know</a:t>
            </a:r>
            <a:r>
              <a:rPr sz="1750" spc="4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which</a:t>
            </a:r>
            <a:r>
              <a:rPr sz="1750" spc="7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customers</a:t>
            </a:r>
            <a:r>
              <a:rPr sz="1750" spc="2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decided</a:t>
            </a:r>
            <a:r>
              <a:rPr sz="1750" spc="3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to</a:t>
            </a:r>
            <a:r>
              <a:rPr sz="1750" spc="7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buy</a:t>
            </a:r>
            <a:r>
              <a:rPr sz="1750" spc="4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and</a:t>
            </a:r>
            <a:r>
              <a:rPr sz="1750" spc="3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which</a:t>
            </a:r>
            <a:r>
              <a:rPr sz="1750" spc="7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decided</a:t>
            </a:r>
            <a:r>
              <a:rPr sz="1750" spc="30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otherwise</a:t>
            </a:r>
            <a:endParaRPr sz="1750" dirty="0">
              <a:latin typeface="Arial"/>
              <a:cs typeface="Arial"/>
            </a:endParaRPr>
          </a:p>
          <a:p>
            <a:pPr marL="1539875" lvl="3" indent="-451484">
              <a:lnSpc>
                <a:spcPct val="100000"/>
              </a:lnSpc>
              <a:spcBef>
                <a:spcPts val="480"/>
              </a:spcBef>
              <a:buChar char="•"/>
              <a:tabLst>
                <a:tab pos="1539875" algn="l"/>
              </a:tabLst>
            </a:pPr>
            <a:r>
              <a:rPr sz="1750" dirty="0">
                <a:latin typeface="Arial"/>
                <a:cs typeface="Arial"/>
              </a:rPr>
              <a:t>this</a:t>
            </a:r>
            <a:r>
              <a:rPr sz="1750" spc="4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{buy,</a:t>
            </a:r>
            <a:r>
              <a:rPr sz="1750" spc="7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don’t</a:t>
            </a:r>
            <a:r>
              <a:rPr sz="1750" spc="3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buy}</a:t>
            </a:r>
            <a:r>
              <a:rPr sz="1750" spc="7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decision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forms</a:t>
            </a:r>
            <a:r>
              <a:rPr sz="1750" spc="4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the</a:t>
            </a:r>
            <a:r>
              <a:rPr sz="1750" spc="5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class</a:t>
            </a:r>
            <a:r>
              <a:rPr sz="1750" spc="25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attribute</a:t>
            </a:r>
            <a:endParaRPr sz="1750" dirty="0">
              <a:latin typeface="Arial"/>
              <a:cs typeface="Arial"/>
            </a:endParaRPr>
          </a:p>
          <a:p>
            <a:pPr marL="1074420" marR="5080" lvl="2" indent="-452755">
              <a:lnSpc>
                <a:spcPct val="101499"/>
              </a:lnSpc>
              <a:spcBef>
                <a:spcPts val="710"/>
              </a:spcBef>
              <a:buAutoNum type="arabicPeriod"/>
              <a:tabLst>
                <a:tab pos="1074420" algn="l"/>
              </a:tabLst>
            </a:pPr>
            <a:r>
              <a:rPr sz="1950" dirty="0">
                <a:latin typeface="Arial"/>
                <a:cs typeface="Arial"/>
              </a:rPr>
              <a:t>Collect</a:t>
            </a:r>
            <a:r>
              <a:rPr sz="1950" spc="10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various</a:t>
            </a:r>
            <a:r>
              <a:rPr sz="1950" spc="8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demographic,</a:t>
            </a:r>
            <a:r>
              <a:rPr sz="1950" spc="8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lifestyle,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and</a:t>
            </a:r>
            <a:r>
              <a:rPr sz="1950" spc="9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company-interaction</a:t>
            </a:r>
            <a:r>
              <a:rPr sz="1950" spc="6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related </a:t>
            </a:r>
            <a:r>
              <a:rPr sz="1950" dirty="0">
                <a:latin typeface="Arial"/>
                <a:cs typeface="Arial"/>
              </a:rPr>
              <a:t>information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about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the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customers</a:t>
            </a:r>
            <a:endParaRPr sz="1950" dirty="0">
              <a:latin typeface="Arial"/>
              <a:cs typeface="Arial"/>
            </a:endParaRPr>
          </a:p>
          <a:p>
            <a:pPr marL="1307465" lvl="3" indent="-259079">
              <a:lnSpc>
                <a:spcPct val="100000"/>
              </a:lnSpc>
              <a:spcBef>
                <a:spcPts val="720"/>
              </a:spcBef>
              <a:buChar char="•"/>
              <a:tabLst>
                <a:tab pos="1307465" algn="l"/>
              </a:tabLst>
            </a:pPr>
            <a:r>
              <a:rPr sz="1750" dirty="0">
                <a:latin typeface="Arial"/>
                <a:cs typeface="Arial"/>
              </a:rPr>
              <a:t>age,</a:t>
            </a:r>
            <a:r>
              <a:rPr sz="1750" spc="7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profession,</a:t>
            </a:r>
            <a:r>
              <a:rPr sz="1750" spc="4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location,</a:t>
            </a:r>
            <a:r>
              <a:rPr sz="1750" spc="5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income,</a:t>
            </a:r>
            <a:r>
              <a:rPr sz="1750" spc="4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marriage</a:t>
            </a:r>
            <a:r>
              <a:rPr sz="1750" spc="5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status,</a:t>
            </a:r>
            <a:r>
              <a:rPr sz="1750" spc="5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visits,</a:t>
            </a:r>
            <a:r>
              <a:rPr sz="1750" spc="7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logins,</a:t>
            </a:r>
            <a:r>
              <a:rPr sz="1750" spc="45" dirty="0">
                <a:latin typeface="Arial"/>
                <a:cs typeface="Arial"/>
              </a:rPr>
              <a:t> </a:t>
            </a:r>
            <a:r>
              <a:rPr sz="1750" spc="-20" dirty="0">
                <a:latin typeface="Arial"/>
                <a:cs typeface="Arial"/>
              </a:rPr>
              <a:t>etc.</a:t>
            </a:r>
            <a:endParaRPr sz="1750" dirty="0">
              <a:latin typeface="Arial"/>
              <a:cs typeface="Arial"/>
            </a:endParaRPr>
          </a:p>
          <a:p>
            <a:pPr marL="1074420" lvl="2" indent="-452755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1074420" algn="l"/>
              </a:tabLst>
            </a:pPr>
            <a:r>
              <a:rPr sz="1950" dirty="0">
                <a:latin typeface="Arial"/>
                <a:cs typeface="Arial"/>
              </a:rPr>
              <a:t>Use</a:t>
            </a:r>
            <a:r>
              <a:rPr sz="1950" spc="7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this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information</a:t>
            </a:r>
            <a:r>
              <a:rPr sz="1950" spc="3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to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learn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classification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model</a:t>
            </a:r>
            <a:endParaRPr sz="1950" dirty="0">
              <a:latin typeface="Arial"/>
              <a:cs typeface="Arial"/>
            </a:endParaRPr>
          </a:p>
          <a:p>
            <a:pPr marL="1074420" lvl="2" indent="-45275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1074420" algn="l"/>
              </a:tabLst>
            </a:pPr>
            <a:r>
              <a:rPr sz="1950" dirty="0">
                <a:latin typeface="Arial"/>
                <a:cs typeface="Arial"/>
              </a:rPr>
              <a:t>Apply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model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to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decide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which</a:t>
            </a:r>
            <a:r>
              <a:rPr sz="1950" spc="6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consumers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to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target</a:t>
            </a:r>
            <a:endParaRPr sz="195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46135" y="1354836"/>
            <a:ext cx="2529036" cy="245744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130"/>
              </a:spcBef>
            </a:pPr>
            <a:r>
              <a:rPr dirty="0"/>
              <a:t>2.3</a:t>
            </a:r>
            <a:r>
              <a:rPr spc="10" dirty="0"/>
              <a:t> </a:t>
            </a:r>
            <a:r>
              <a:rPr spc="-10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658" y="1102813"/>
            <a:ext cx="9531985" cy="55270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6875" marR="3825875" indent="-384810" algn="just">
              <a:lnSpc>
                <a:spcPct val="101299"/>
              </a:lnSpc>
              <a:spcBef>
                <a:spcPts val="90"/>
              </a:spcBef>
              <a:buFont typeface="Georgia"/>
              <a:buChar char="–"/>
              <a:tabLst>
                <a:tab pos="399415" algn="l"/>
              </a:tabLst>
            </a:pPr>
            <a:r>
              <a:rPr sz="2350" dirty="0">
                <a:latin typeface="Arial"/>
                <a:cs typeface="Arial"/>
              </a:rPr>
              <a:t>Predict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value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of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</a:t>
            </a:r>
            <a:r>
              <a:rPr sz="2350" spc="5" dirty="0"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continuous</a:t>
            </a:r>
            <a:r>
              <a:rPr sz="2350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spc="-10" dirty="0">
                <a:solidFill>
                  <a:srgbClr val="FF0000"/>
                </a:solidFill>
                <a:latin typeface="Arial"/>
                <a:cs typeface="Arial"/>
              </a:rPr>
              <a:t>variable 	</a:t>
            </a:r>
            <a:r>
              <a:rPr sz="2350" dirty="0">
                <a:latin typeface="Arial"/>
                <a:cs typeface="Arial"/>
              </a:rPr>
              <a:t>based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on the values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of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other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variables, 	</a:t>
            </a:r>
            <a:r>
              <a:rPr sz="2350" dirty="0">
                <a:latin typeface="Arial"/>
                <a:cs typeface="Arial"/>
              </a:rPr>
              <a:t>assuming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linear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or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nonlinear</a:t>
            </a:r>
            <a:r>
              <a:rPr sz="2350" spc="4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model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spc="-25" dirty="0">
                <a:latin typeface="Arial"/>
                <a:cs typeface="Arial"/>
              </a:rPr>
              <a:t>of 	</a:t>
            </a:r>
            <a:r>
              <a:rPr sz="2350" spc="-10" dirty="0">
                <a:latin typeface="Arial"/>
                <a:cs typeface="Arial"/>
              </a:rPr>
              <a:t>dependency</a:t>
            </a:r>
            <a:endParaRPr sz="2350" dirty="0">
              <a:latin typeface="Arial"/>
              <a:cs typeface="Arial"/>
            </a:endParaRPr>
          </a:p>
          <a:p>
            <a:pPr marL="399415" indent="-386715">
              <a:lnSpc>
                <a:spcPct val="100000"/>
              </a:lnSpc>
              <a:spcBef>
                <a:spcPts val="1460"/>
              </a:spcBef>
              <a:buFont typeface="Georgia"/>
              <a:buChar char="–"/>
              <a:tabLst>
                <a:tab pos="399415" algn="l"/>
              </a:tabLst>
            </a:pPr>
            <a:r>
              <a:rPr sz="2350" spc="-10" dirty="0">
                <a:latin typeface="Arial"/>
                <a:cs typeface="Arial"/>
              </a:rPr>
              <a:t>Examples:</a:t>
            </a:r>
            <a:endParaRPr sz="2350" dirty="0">
              <a:latin typeface="Arial"/>
              <a:cs typeface="Arial"/>
            </a:endParaRPr>
          </a:p>
          <a:p>
            <a:pPr marL="852169" lvl="1" indent="-321945">
              <a:lnSpc>
                <a:spcPct val="100000"/>
              </a:lnSpc>
              <a:spcBef>
                <a:spcPts val="760"/>
              </a:spcBef>
              <a:buChar char="•"/>
              <a:tabLst>
                <a:tab pos="852169" algn="l"/>
              </a:tabLst>
            </a:pPr>
            <a:r>
              <a:rPr sz="1950" dirty="0">
                <a:latin typeface="Arial"/>
                <a:cs typeface="Arial"/>
              </a:rPr>
              <a:t>Predicting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the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price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of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house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or</a:t>
            </a:r>
            <a:r>
              <a:rPr sz="1950" spc="25" dirty="0">
                <a:latin typeface="Arial"/>
                <a:cs typeface="Arial"/>
              </a:rPr>
              <a:t> </a:t>
            </a:r>
            <a:r>
              <a:rPr sz="1950" spc="-25" dirty="0">
                <a:latin typeface="Arial"/>
                <a:cs typeface="Arial"/>
              </a:rPr>
              <a:t>car</a:t>
            </a:r>
            <a:endParaRPr sz="1950" dirty="0">
              <a:latin typeface="Arial"/>
              <a:cs typeface="Arial"/>
            </a:endParaRPr>
          </a:p>
          <a:p>
            <a:pPr marL="852169" marR="3381375" lvl="1" indent="-321945">
              <a:lnSpc>
                <a:spcPct val="101600"/>
              </a:lnSpc>
              <a:spcBef>
                <a:spcPts val="960"/>
              </a:spcBef>
              <a:buChar char="•"/>
              <a:tabLst>
                <a:tab pos="853440" algn="l"/>
              </a:tabLst>
            </a:pPr>
            <a:r>
              <a:rPr sz="1950" dirty="0">
                <a:latin typeface="Arial"/>
                <a:cs typeface="Arial"/>
              </a:rPr>
              <a:t>Predicting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sales</a:t>
            </a:r>
            <a:r>
              <a:rPr sz="1950" spc="7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amounts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of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new</a:t>
            </a:r>
            <a:r>
              <a:rPr sz="1950" spc="6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product</a:t>
            </a:r>
            <a:r>
              <a:rPr sz="1950" spc="3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based 	</a:t>
            </a:r>
            <a:r>
              <a:rPr sz="1950" dirty="0">
                <a:latin typeface="Arial"/>
                <a:cs typeface="Arial"/>
              </a:rPr>
              <a:t>on</a:t>
            </a:r>
            <a:r>
              <a:rPr sz="1950" spc="6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advertising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expenditure</a:t>
            </a:r>
            <a:endParaRPr sz="1950" dirty="0">
              <a:latin typeface="Arial"/>
              <a:cs typeface="Arial"/>
            </a:endParaRPr>
          </a:p>
          <a:p>
            <a:pPr marL="852169" marR="3969385" lvl="1" indent="-321945">
              <a:lnSpc>
                <a:spcPct val="101499"/>
              </a:lnSpc>
              <a:spcBef>
                <a:spcPts val="960"/>
              </a:spcBef>
              <a:buChar char="•"/>
              <a:tabLst>
                <a:tab pos="853440" algn="l"/>
              </a:tabLst>
            </a:pPr>
            <a:r>
              <a:rPr sz="1950" dirty="0">
                <a:latin typeface="Arial"/>
                <a:cs typeface="Arial"/>
              </a:rPr>
              <a:t>Predicting</a:t>
            </a:r>
            <a:r>
              <a:rPr sz="1950" spc="3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miles</a:t>
            </a:r>
            <a:r>
              <a:rPr sz="1950" spc="7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per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gallon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(MPG)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of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spc="-25" dirty="0">
                <a:latin typeface="Arial"/>
                <a:cs typeface="Arial"/>
              </a:rPr>
              <a:t>car 	</a:t>
            </a:r>
            <a:r>
              <a:rPr sz="1950" dirty="0">
                <a:latin typeface="Arial"/>
                <a:cs typeface="Arial"/>
              </a:rPr>
              <a:t>as</a:t>
            </a:r>
            <a:r>
              <a:rPr sz="1950" spc="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function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of</a:t>
            </a:r>
            <a:r>
              <a:rPr sz="1950" spc="3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its</a:t>
            </a:r>
            <a:r>
              <a:rPr sz="1950" spc="2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weight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and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horsepower</a:t>
            </a:r>
            <a:endParaRPr sz="1950" dirty="0">
              <a:latin typeface="Arial"/>
              <a:cs typeface="Arial"/>
            </a:endParaRPr>
          </a:p>
          <a:p>
            <a:pPr marL="852169" marR="4077970" lvl="1" indent="-321945">
              <a:lnSpc>
                <a:spcPct val="101499"/>
              </a:lnSpc>
              <a:spcBef>
                <a:spcPts val="960"/>
              </a:spcBef>
              <a:buChar char="•"/>
              <a:tabLst>
                <a:tab pos="853440" algn="l"/>
              </a:tabLst>
            </a:pPr>
            <a:r>
              <a:rPr sz="1950" dirty="0">
                <a:latin typeface="Arial"/>
                <a:cs typeface="Arial"/>
              </a:rPr>
              <a:t>Predicting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wind</a:t>
            </a:r>
            <a:r>
              <a:rPr sz="1950" spc="7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velocities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as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</a:t>
            </a:r>
            <a:r>
              <a:rPr sz="1950" spc="7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function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spc="-25" dirty="0">
                <a:latin typeface="Arial"/>
                <a:cs typeface="Arial"/>
              </a:rPr>
              <a:t>of 	</a:t>
            </a:r>
            <a:r>
              <a:rPr sz="1950" dirty="0">
                <a:latin typeface="Arial"/>
                <a:cs typeface="Arial"/>
              </a:rPr>
              <a:t>temperature,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humidity,</a:t>
            </a:r>
            <a:r>
              <a:rPr sz="1950" spc="8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air</a:t>
            </a:r>
            <a:r>
              <a:rPr sz="1950" spc="6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pressure,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etc.</a:t>
            </a:r>
            <a:endParaRPr sz="1950" dirty="0">
              <a:latin typeface="Arial"/>
              <a:cs typeface="Arial"/>
            </a:endParaRPr>
          </a:p>
          <a:p>
            <a:pPr marL="426720" marR="5080" indent="-323215">
              <a:lnSpc>
                <a:spcPct val="101200"/>
              </a:lnSpc>
              <a:spcBef>
                <a:spcPts val="1670"/>
              </a:spcBef>
              <a:tabLst>
                <a:tab pos="426720" algn="l"/>
              </a:tabLst>
            </a:pPr>
            <a:r>
              <a:rPr sz="2350" spc="-50" dirty="0">
                <a:latin typeface="Georgia"/>
                <a:cs typeface="Georgia"/>
              </a:rPr>
              <a:t>–</a:t>
            </a:r>
            <a:r>
              <a:rPr sz="2350" dirty="0">
                <a:latin typeface="Georgia"/>
                <a:cs typeface="Georgia"/>
              </a:rPr>
              <a:t>	</a:t>
            </a:r>
            <a:r>
              <a:rPr sz="2350" dirty="0">
                <a:latin typeface="Arial"/>
                <a:cs typeface="Arial"/>
              </a:rPr>
              <a:t>Difference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to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classification: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The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predicted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attribute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is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continuous, </a:t>
            </a:r>
            <a:r>
              <a:rPr sz="2350" dirty="0">
                <a:latin typeface="Arial"/>
                <a:cs typeface="Arial"/>
              </a:rPr>
              <a:t>while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classification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is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used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to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predict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nominal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attributes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(e.g.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i="1" spc="-10" dirty="0">
                <a:latin typeface="Arial"/>
                <a:cs typeface="Arial"/>
              </a:rPr>
              <a:t>yes/no</a:t>
            </a:r>
            <a:r>
              <a:rPr sz="2350" spc="-10" dirty="0">
                <a:latin typeface="Arial"/>
                <a:cs typeface="Arial"/>
              </a:rPr>
              <a:t>)</a:t>
            </a:r>
            <a:endParaRPr sz="235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10628" y="1075944"/>
            <a:ext cx="3195955" cy="2072639"/>
            <a:chOff x="7310628" y="1075944"/>
            <a:chExt cx="3195955" cy="207263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80183" y="1115273"/>
              <a:ext cx="3092603" cy="19939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315200" y="1080516"/>
              <a:ext cx="3187065" cy="2063750"/>
            </a:xfrm>
            <a:custGeom>
              <a:avLst/>
              <a:gdLst/>
              <a:ahLst/>
              <a:cxnLst/>
              <a:rect l="l" t="t" r="r" b="b"/>
              <a:pathLst>
                <a:path w="3187065" h="2063750">
                  <a:moveTo>
                    <a:pt x="0" y="0"/>
                  </a:moveTo>
                  <a:lnTo>
                    <a:pt x="3186683" y="0"/>
                  </a:lnTo>
                  <a:lnTo>
                    <a:pt x="3186683" y="2063496"/>
                  </a:lnTo>
                  <a:lnTo>
                    <a:pt x="0" y="20634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1616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310628" y="3236976"/>
            <a:ext cx="3195955" cy="2402205"/>
            <a:chOff x="7310628" y="3236976"/>
            <a:chExt cx="3195955" cy="240220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5887" y="3382322"/>
              <a:ext cx="2949157" cy="217923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315200" y="3241548"/>
              <a:ext cx="3187065" cy="2392680"/>
            </a:xfrm>
            <a:custGeom>
              <a:avLst/>
              <a:gdLst/>
              <a:ahLst/>
              <a:cxnLst/>
              <a:rect l="l" t="t" r="r" b="b"/>
              <a:pathLst>
                <a:path w="3187065" h="2392679">
                  <a:moveTo>
                    <a:pt x="0" y="0"/>
                  </a:moveTo>
                  <a:lnTo>
                    <a:pt x="3186683" y="0"/>
                  </a:lnTo>
                  <a:lnTo>
                    <a:pt x="3186683" y="2392679"/>
                  </a:lnTo>
                  <a:lnTo>
                    <a:pt x="0" y="239267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1616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30"/>
              </a:spcBef>
            </a:pPr>
            <a:r>
              <a:rPr dirty="0"/>
              <a:t>2.4</a:t>
            </a:r>
            <a:r>
              <a:rPr spc="85" dirty="0"/>
              <a:t> </a:t>
            </a:r>
            <a:r>
              <a:rPr dirty="0"/>
              <a:t>Association</a:t>
            </a:r>
            <a:r>
              <a:rPr spc="70" dirty="0"/>
              <a:t> </a:t>
            </a:r>
            <a:r>
              <a:rPr dirty="0"/>
              <a:t>Analysis:</a:t>
            </a:r>
            <a:r>
              <a:rPr spc="95" dirty="0"/>
              <a:t> </a:t>
            </a:r>
            <a:r>
              <a:rPr spc="-10" dirty="0"/>
              <a:t>Definition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10584" y="1276683"/>
            <a:ext cx="9253855" cy="227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9730" marR="5080" indent="-367665">
              <a:lnSpc>
                <a:spcPct val="101099"/>
              </a:lnSpc>
              <a:spcBef>
                <a:spcPts val="90"/>
              </a:spcBef>
              <a:buFont typeface="Georgia"/>
              <a:buChar char="–"/>
              <a:tabLst>
                <a:tab pos="379730" algn="l"/>
              </a:tabLst>
            </a:pPr>
            <a:r>
              <a:rPr sz="2650" dirty="0">
                <a:latin typeface="Arial"/>
                <a:cs typeface="Arial"/>
              </a:rPr>
              <a:t>Given</a:t>
            </a:r>
            <a:r>
              <a:rPr sz="2650" spc="-10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a</a:t>
            </a:r>
            <a:r>
              <a:rPr sz="2650" spc="20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set</a:t>
            </a:r>
            <a:r>
              <a:rPr sz="2650" spc="1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of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records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each</a:t>
            </a:r>
            <a:r>
              <a:rPr sz="2650" spc="-10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of</a:t>
            </a:r>
            <a:r>
              <a:rPr sz="2650" spc="1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which</a:t>
            </a:r>
            <a:r>
              <a:rPr sz="2650" spc="-10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contain</a:t>
            </a:r>
            <a:r>
              <a:rPr sz="2650" spc="-10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some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number </a:t>
            </a:r>
            <a:r>
              <a:rPr sz="2650" dirty="0">
                <a:latin typeface="Arial"/>
                <a:cs typeface="Arial"/>
              </a:rPr>
              <a:t>of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items</a:t>
            </a:r>
            <a:r>
              <a:rPr sz="2650" spc="20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from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a given </a:t>
            </a:r>
            <a:r>
              <a:rPr sz="2650" spc="-10" dirty="0">
                <a:latin typeface="Arial"/>
                <a:cs typeface="Arial"/>
              </a:rPr>
              <a:t>collection</a:t>
            </a:r>
            <a:endParaRPr sz="2650" dirty="0">
              <a:latin typeface="Arial"/>
              <a:cs typeface="Arial"/>
            </a:endParaRPr>
          </a:p>
          <a:p>
            <a:pPr marL="379730" marR="288290" indent="-367665">
              <a:lnSpc>
                <a:spcPct val="101099"/>
              </a:lnSpc>
              <a:spcBef>
                <a:spcPts val="1595"/>
              </a:spcBef>
              <a:buFont typeface="Georgia"/>
              <a:buChar char="–"/>
              <a:tabLst>
                <a:tab pos="379730" algn="l"/>
              </a:tabLst>
            </a:pPr>
            <a:r>
              <a:rPr sz="2650" dirty="0">
                <a:latin typeface="Arial"/>
                <a:cs typeface="Arial"/>
              </a:rPr>
              <a:t>discover</a:t>
            </a:r>
            <a:r>
              <a:rPr sz="2650" spc="-25" dirty="0">
                <a:latin typeface="Arial"/>
                <a:cs typeface="Arial"/>
              </a:rPr>
              <a:t> </a:t>
            </a:r>
            <a:r>
              <a:rPr sz="2650" dirty="0">
                <a:solidFill>
                  <a:srgbClr val="FF0000"/>
                </a:solidFill>
                <a:latin typeface="Arial"/>
                <a:cs typeface="Arial"/>
              </a:rPr>
              <a:t>frequent</a:t>
            </a:r>
            <a:r>
              <a:rPr sz="265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50" dirty="0">
                <a:solidFill>
                  <a:srgbClr val="FF0000"/>
                </a:solidFill>
                <a:latin typeface="Arial"/>
                <a:cs typeface="Arial"/>
              </a:rPr>
              <a:t>itemsets</a:t>
            </a:r>
            <a:r>
              <a:rPr sz="265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and</a:t>
            </a:r>
            <a:r>
              <a:rPr sz="2650" spc="2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produce</a:t>
            </a:r>
            <a:r>
              <a:rPr sz="2650" spc="25" dirty="0">
                <a:latin typeface="Arial"/>
                <a:cs typeface="Arial"/>
              </a:rPr>
              <a:t> </a:t>
            </a:r>
            <a:r>
              <a:rPr sz="2650" dirty="0">
                <a:solidFill>
                  <a:srgbClr val="FF0000"/>
                </a:solidFill>
                <a:latin typeface="Arial"/>
                <a:cs typeface="Arial"/>
              </a:rPr>
              <a:t>association</a:t>
            </a:r>
            <a:r>
              <a:rPr sz="265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50" spc="-10" dirty="0">
                <a:solidFill>
                  <a:srgbClr val="FF0000"/>
                </a:solidFill>
                <a:latin typeface="Arial"/>
                <a:cs typeface="Arial"/>
              </a:rPr>
              <a:t>rules </a:t>
            </a:r>
            <a:r>
              <a:rPr sz="2650" dirty="0">
                <a:latin typeface="Arial"/>
                <a:cs typeface="Arial"/>
              </a:rPr>
              <a:t>which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will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predict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occurrence</a:t>
            </a:r>
            <a:r>
              <a:rPr sz="2650" spc="2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of</a:t>
            </a:r>
            <a:r>
              <a:rPr sz="2650" spc="20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an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item</a:t>
            </a:r>
            <a:r>
              <a:rPr sz="2650" spc="3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based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spc="-25" dirty="0">
                <a:latin typeface="Arial"/>
                <a:cs typeface="Arial"/>
              </a:rPr>
              <a:t>on </a:t>
            </a:r>
            <a:r>
              <a:rPr sz="2650" dirty="0">
                <a:latin typeface="Arial"/>
                <a:cs typeface="Arial"/>
              </a:rPr>
              <a:t>occurrences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of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other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items</a:t>
            </a:r>
            <a:endParaRPr sz="265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57275" y="3880437"/>
          <a:ext cx="4654550" cy="2321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6455"/>
                <a:gridCol w="3808095"/>
              </a:tblGrid>
              <a:tr h="39370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50" b="1" i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175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50" b="1" i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Items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</a:tr>
              <a:tr h="385445">
                <a:tc>
                  <a:txBody>
                    <a:bodyPr/>
                    <a:lstStyle/>
                    <a:p>
                      <a:pPr marL="87630">
                        <a:lnSpc>
                          <a:spcPts val="2340"/>
                        </a:lnSpc>
                      </a:pPr>
                      <a:r>
                        <a:rPr sz="2000" b="1" spc="-5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340"/>
                        </a:lnSpc>
                      </a:pP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Bread,</a:t>
                      </a:r>
                      <a:r>
                        <a:rPr sz="2000" b="1" spc="4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Coke,</a:t>
                      </a:r>
                      <a:r>
                        <a:rPr sz="2000" b="1" spc="4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Milk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87630">
                        <a:lnSpc>
                          <a:spcPts val="2325"/>
                        </a:lnSpc>
                      </a:pPr>
                      <a:r>
                        <a:rPr sz="2000" b="1" spc="-5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325"/>
                        </a:lnSpc>
                      </a:pP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Beer,</a:t>
                      </a:r>
                      <a:r>
                        <a:rPr sz="2000" b="1" spc="4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Bread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87630">
                        <a:lnSpc>
                          <a:spcPts val="2325"/>
                        </a:lnSpc>
                      </a:pPr>
                      <a:r>
                        <a:rPr sz="2000" b="1" spc="-5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325"/>
                        </a:lnSpc>
                      </a:pP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Beer,</a:t>
                      </a:r>
                      <a:r>
                        <a:rPr sz="2000" b="1" spc="4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Coke,</a:t>
                      </a:r>
                      <a:r>
                        <a:rPr sz="2000" b="1" spc="4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Diaper,</a:t>
                      </a:r>
                      <a:r>
                        <a:rPr sz="2000" b="1" spc="5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Milk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87630">
                        <a:lnSpc>
                          <a:spcPts val="2325"/>
                        </a:lnSpc>
                      </a:pPr>
                      <a:r>
                        <a:rPr sz="2000" b="1" spc="-5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325"/>
                        </a:lnSpc>
                      </a:pP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Beer,</a:t>
                      </a:r>
                      <a:r>
                        <a:rPr sz="2000" b="1" spc="4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Bread,</a:t>
                      </a:r>
                      <a:r>
                        <a:rPr sz="2000" b="1" spc="5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Diaper,</a:t>
                      </a:r>
                      <a:r>
                        <a:rPr sz="2000" b="1" spc="5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Milk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</a:tr>
              <a:tr h="391795">
                <a:tc>
                  <a:txBody>
                    <a:bodyPr/>
                    <a:lstStyle/>
                    <a:p>
                      <a:pPr marL="87630">
                        <a:lnSpc>
                          <a:spcPts val="2325"/>
                        </a:lnSpc>
                      </a:pPr>
                      <a:r>
                        <a:rPr sz="2000" b="1" spc="-5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325"/>
                        </a:lnSpc>
                      </a:pP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Coke,</a:t>
                      </a:r>
                      <a:r>
                        <a:rPr sz="2000" b="1" spc="4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Diaper,</a:t>
                      </a:r>
                      <a:r>
                        <a:rPr sz="2000" b="1" spc="5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Milk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394608" y="5304945"/>
            <a:ext cx="2705100" cy="967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15"/>
              </a:lnSpc>
            </a:pPr>
            <a:r>
              <a:rPr sz="2250" dirty="0">
                <a:latin typeface="Arial"/>
                <a:cs typeface="Arial"/>
              </a:rPr>
              <a:t>Association</a:t>
            </a:r>
            <a:r>
              <a:rPr sz="2250" spc="10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Rules</a:t>
            </a:r>
            <a:endParaRPr sz="2250">
              <a:latin typeface="Arial"/>
              <a:cs typeface="Arial"/>
            </a:endParaRPr>
          </a:p>
          <a:p>
            <a:pPr marL="68580">
              <a:lnSpc>
                <a:spcPct val="100000"/>
              </a:lnSpc>
              <a:spcBef>
                <a:spcPts val="45"/>
              </a:spcBef>
            </a:pPr>
            <a:r>
              <a:rPr sz="1950" dirty="0">
                <a:solidFill>
                  <a:srgbClr val="CC0000"/>
                </a:solidFill>
                <a:latin typeface="Arial"/>
                <a:cs typeface="Arial"/>
              </a:rPr>
              <a:t>{Diaper,</a:t>
            </a:r>
            <a:r>
              <a:rPr sz="1950" spc="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CC0000"/>
                </a:solidFill>
                <a:latin typeface="Arial"/>
                <a:cs typeface="Arial"/>
              </a:rPr>
              <a:t>Milk}</a:t>
            </a:r>
            <a:r>
              <a:rPr sz="1950" spc="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CC0000"/>
                </a:solidFill>
                <a:latin typeface="Arial"/>
                <a:cs typeface="Arial"/>
              </a:rPr>
              <a:t>--</a:t>
            </a:r>
            <a:r>
              <a:rPr sz="1950" dirty="0">
                <a:solidFill>
                  <a:srgbClr val="CC0000"/>
                </a:solidFill>
                <a:latin typeface="Arial"/>
                <a:cs typeface="Arial"/>
              </a:rPr>
              <a:t>&gt;</a:t>
            </a:r>
            <a:r>
              <a:rPr sz="1950" spc="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CC0000"/>
                </a:solidFill>
                <a:latin typeface="Arial"/>
                <a:cs typeface="Arial"/>
              </a:rPr>
              <a:t>{Beer}</a:t>
            </a:r>
            <a:endParaRPr sz="195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  <a:spcBef>
                <a:spcPts val="225"/>
              </a:spcBef>
            </a:pPr>
            <a:r>
              <a:rPr sz="2050" dirty="0">
                <a:solidFill>
                  <a:srgbClr val="CC0000"/>
                </a:solidFill>
                <a:latin typeface="Arial"/>
                <a:cs typeface="Arial"/>
              </a:rPr>
              <a:t>{Milk}</a:t>
            </a:r>
            <a:r>
              <a:rPr sz="2050" spc="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CC0000"/>
                </a:solidFill>
                <a:latin typeface="Arial"/>
                <a:cs typeface="Arial"/>
              </a:rPr>
              <a:t>-</a:t>
            </a:r>
            <a:r>
              <a:rPr sz="2050" spc="-10" dirty="0">
                <a:solidFill>
                  <a:srgbClr val="CC0000"/>
                </a:solidFill>
                <a:latin typeface="Arial"/>
                <a:cs typeface="Arial"/>
              </a:rPr>
              <a:t>-</a:t>
            </a:r>
            <a:r>
              <a:rPr sz="2050" dirty="0">
                <a:solidFill>
                  <a:srgbClr val="CC0000"/>
                </a:solidFill>
                <a:latin typeface="Arial"/>
                <a:cs typeface="Arial"/>
              </a:rPr>
              <a:t>&gt;</a:t>
            </a:r>
            <a:r>
              <a:rPr sz="2050" spc="6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CC0000"/>
                </a:solidFill>
                <a:latin typeface="Arial"/>
                <a:cs typeface="Arial"/>
              </a:rPr>
              <a:t>{Coke}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92596" y="5233416"/>
            <a:ext cx="2941320" cy="111252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4762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375"/>
              </a:spcBef>
            </a:pPr>
            <a:r>
              <a:rPr sz="2250" dirty="0">
                <a:latin typeface="Arial"/>
                <a:cs typeface="Arial"/>
              </a:rPr>
              <a:t>Association</a:t>
            </a:r>
            <a:r>
              <a:rPr sz="2250" spc="10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Rules</a:t>
            </a:r>
            <a:endParaRPr sz="2250">
              <a:latin typeface="Arial"/>
              <a:cs typeface="Arial"/>
            </a:endParaRPr>
          </a:p>
          <a:p>
            <a:pPr marL="170180">
              <a:lnSpc>
                <a:spcPct val="100000"/>
              </a:lnSpc>
              <a:spcBef>
                <a:spcPts val="50"/>
              </a:spcBef>
            </a:pPr>
            <a:r>
              <a:rPr sz="1950" dirty="0">
                <a:solidFill>
                  <a:srgbClr val="CC0000"/>
                </a:solidFill>
                <a:latin typeface="Arial"/>
                <a:cs typeface="Arial"/>
              </a:rPr>
              <a:t>{Diaper,</a:t>
            </a:r>
            <a:r>
              <a:rPr sz="1950" spc="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CC0000"/>
                </a:solidFill>
                <a:latin typeface="Arial"/>
                <a:cs typeface="Arial"/>
              </a:rPr>
              <a:t>Milk}</a:t>
            </a:r>
            <a:r>
              <a:rPr sz="1950" spc="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CC0000"/>
                </a:solidFill>
                <a:latin typeface="Arial"/>
                <a:cs typeface="Arial"/>
              </a:rPr>
              <a:t>--</a:t>
            </a:r>
            <a:r>
              <a:rPr sz="1950" dirty="0">
                <a:solidFill>
                  <a:srgbClr val="CC0000"/>
                </a:solidFill>
                <a:latin typeface="Arial"/>
                <a:cs typeface="Arial"/>
              </a:rPr>
              <a:t>&gt;</a:t>
            </a:r>
            <a:r>
              <a:rPr sz="1950" spc="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CC0000"/>
                </a:solidFill>
                <a:latin typeface="Arial"/>
                <a:cs typeface="Arial"/>
              </a:rPr>
              <a:t>{Beer}</a:t>
            </a:r>
            <a:endParaRPr sz="1950">
              <a:latin typeface="Arial"/>
              <a:cs typeface="Arial"/>
            </a:endParaRPr>
          </a:p>
          <a:p>
            <a:pPr marL="182245">
              <a:lnSpc>
                <a:spcPct val="100000"/>
              </a:lnSpc>
              <a:spcBef>
                <a:spcPts val="225"/>
              </a:spcBef>
            </a:pPr>
            <a:r>
              <a:rPr sz="2050" dirty="0">
                <a:solidFill>
                  <a:srgbClr val="CC0000"/>
                </a:solidFill>
                <a:latin typeface="Arial"/>
                <a:cs typeface="Arial"/>
              </a:rPr>
              <a:t>{Milk}</a:t>
            </a:r>
            <a:r>
              <a:rPr sz="2050" spc="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CC0000"/>
                </a:solidFill>
                <a:latin typeface="Arial"/>
                <a:cs typeface="Arial"/>
              </a:rPr>
              <a:t>-</a:t>
            </a:r>
            <a:r>
              <a:rPr sz="2050" spc="-10" dirty="0">
                <a:solidFill>
                  <a:srgbClr val="CC0000"/>
                </a:solidFill>
                <a:latin typeface="Arial"/>
                <a:cs typeface="Arial"/>
              </a:rPr>
              <a:t>-</a:t>
            </a:r>
            <a:r>
              <a:rPr sz="2050" dirty="0">
                <a:solidFill>
                  <a:srgbClr val="CC0000"/>
                </a:solidFill>
                <a:latin typeface="Arial"/>
                <a:cs typeface="Arial"/>
              </a:rPr>
              <a:t>&gt;</a:t>
            </a:r>
            <a:r>
              <a:rPr sz="2050" spc="6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CC0000"/>
                </a:solidFill>
                <a:latin typeface="Arial"/>
                <a:cs typeface="Arial"/>
              </a:rPr>
              <a:t>{Coke}</a:t>
            </a:r>
            <a:endParaRPr sz="2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94608" y="3959374"/>
            <a:ext cx="2331085" cy="967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15"/>
              </a:lnSpc>
            </a:pPr>
            <a:r>
              <a:rPr sz="2250" dirty="0">
                <a:latin typeface="Arial"/>
                <a:cs typeface="Arial"/>
              </a:rPr>
              <a:t>Frequent</a:t>
            </a:r>
            <a:r>
              <a:rPr sz="2250" spc="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Itemsets</a:t>
            </a:r>
            <a:endParaRPr sz="2250">
              <a:latin typeface="Arial"/>
              <a:cs typeface="Arial"/>
            </a:endParaRPr>
          </a:p>
          <a:p>
            <a:pPr marL="68580">
              <a:lnSpc>
                <a:spcPct val="100000"/>
              </a:lnSpc>
              <a:spcBef>
                <a:spcPts val="45"/>
              </a:spcBef>
            </a:pPr>
            <a:r>
              <a:rPr sz="1950" dirty="0">
                <a:solidFill>
                  <a:srgbClr val="CC0000"/>
                </a:solidFill>
                <a:latin typeface="Arial"/>
                <a:cs typeface="Arial"/>
              </a:rPr>
              <a:t>{Diaper,</a:t>
            </a:r>
            <a:r>
              <a:rPr sz="1950" spc="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CC0000"/>
                </a:solidFill>
                <a:latin typeface="Arial"/>
                <a:cs typeface="Arial"/>
              </a:rPr>
              <a:t>Milk,</a:t>
            </a:r>
            <a:r>
              <a:rPr sz="1950" spc="-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CC0000"/>
                </a:solidFill>
                <a:latin typeface="Arial"/>
                <a:cs typeface="Arial"/>
              </a:rPr>
              <a:t>Beer}</a:t>
            </a:r>
            <a:endParaRPr sz="195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  <a:spcBef>
                <a:spcPts val="225"/>
              </a:spcBef>
            </a:pPr>
            <a:r>
              <a:rPr sz="2050" dirty="0">
                <a:solidFill>
                  <a:srgbClr val="CC0000"/>
                </a:solidFill>
                <a:latin typeface="Arial"/>
                <a:cs typeface="Arial"/>
              </a:rPr>
              <a:t>{Milk,</a:t>
            </a:r>
            <a:r>
              <a:rPr sz="2050" spc="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CC0000"/>
                </a:solidFill>
                <a:latin typeface="Arial"/>
                <a:cs typeface="Arial"/>
              </a:rPr>
              <a:t>Coke}</a:t>
            </a:r>
            <a:endParaRPr sz="2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92596" y="3887723"/>
            <a:ext cx="2885440" cy="111252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4762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375"/>
              </a:spcBef>
            </a:pPr>
            <a:r>
              <a:rPr sz="2250" dirty="0">
                <a:latin typeface="Arial"/>
                <a:cs typeface="Arial"/>
              </a:rPr>
              <a:t>Frequent</a:t>
            </a:r>
            <a:r>
              <a:rPr sz="2250" spc="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Itemsets</a:t>
            </a:r>
            <a:endParaRPr sz="2250">
              <a:latin typeface="Arial"/>
              <a:cs typeface="Arial"/>
            </a:endParaRPr>
          </a:p>
          <a:p>
            <a:pPr marL="170180">
              <a:lnSpc>
                <a:spcPct val="100000"/>
              </a:lnSpc>
              <a:spcBef>
                <a:spcPts val="50"/>
              </a:spcBef>
            </a:pPr>
            <a:r>
              <a:rPr sz="1950" dirty="0">
                <a:solidFill>
                  <a:srgbClr val="CC0000"/>
                </a:solidFill>
                <a:latin typeface="Arial"/>
                <a:cs typeface="Arial"/>
              </a:rPr>
              <a:t>{Diaper,</a:t>
            </a:r>
            <a:r>
              <a:rPr sz="1950" spc="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CC0000"/>
                </a:solidFill>
                <a:latin typeface="Arial"/>
                <a:cs typeface="Arial"/>
              </a:rPr>
              <a:t>Milk,</a:t>
            </a:r>
            <a:r>
              <a:rPr sz="1950" spc="-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CC0000"/>
                </a:solidFill>
                <a:latin typeface="Arial"/>
                <a:cs typeface="Arial"/>
              </a:rPr>
              <a:t>Beer}</a:t>
            </a:r>
            <a:endParaRPr sz="1950">
              <a:latin typeface="Arial"/>
              <a:cs typeface="Arial"/>
            </a:endParaRPr>
          </a:p>
          <a:p>
            <a:pPr marL="182245">
              <a:lnSpc>
                <a:spcPct val="100000"/>
              </a:lnSpc>
              <a:spcBef>
                <a:spcPts val="225"/>
              </a:spcBef>
            </a:pPr>
            <a:r>
              <a:rPr sz="2050" dirty="0">
                <a:solidFill>
                  <a:srgbClr val="CC0000"/>
                </a:solidFill>
                <a:latin typeface="Arial"/>
                <a:cs typeface="Arial"/>
              </a:rPr>
              <a:t>{Milk,</a:t>
            </a:r>
            <a:r>
              <a:rPr sz="2050" spc="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CC0000"/>
                </a:solidFill>
                <a:latin typeface="Arial"/>
                <a:cs typeface="Arial"/>
              </a:rPr>
              <a:t>Coke}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130"/>
              </a:spcBef>
            </a:pPr>
            <a:r>
              <a:rPr dirty="0"/>
              <a:t>Association</a:t>
            </a:r>
            <a:r>
              <a:rPr spc="75" dirty="0"/>
              <a:t> </a:t>
            </a:r>
            <a:r>
              <a:rPr dirty="0"/>
              <a:t>Rule</a:t>
            </a:r>
            <a:r>
              <a:rPr spc="95" dirty="0"/>
              <a:t> </a:t>
            </a:r>
            <a:r>
              <a:rPr dirty="0"/>
              <a:t>Discovery:</a:t>
            </a:r>
            <a:r>
              <a:rPr spc="135" dirty="0"/>
              <a:t> </a:t>
            </a:r>
            <a:r>
              <a:rPr dirty="0"/>
              <a:t>Applications</a:t>
            </a:r>
            <a:r>
              <a:rPr spc="70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7189" y="1025905"/>
            <a:ext cx="8507095" cy="422148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399415" indent="-386715">
              <a:lnSpc>
                <a:spcPct val="100000"/>
              </a:lnSpc>
              <a:spcBef>
                <a:spcPts val="994"/>
              </a:spcBef>
              <a:buFont typeface="Georgia"/>
              <a:buChar char="–"/>
              <a:tabLst>
                <a:tab pos="399415" algn="l"/>
              </a:tabLst>
            </a:pPr>
            <a:r>
              <a:rPr sz="2350" dirty="0">
                <a:latin typeface="Arial"/>
                <a:cs typeface="Arial"/>
              </a:rPr>
              <a:t>Application</a:t>
            </a:r>
            <a:r>
              <a:rPr sz="2350" spc="6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area: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Supermarket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shelf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management.</a:t>
            </a:r>
            <a:endParaRPr sz="2350" dirty="0">
              <a:latin typeface="Arial"/>
              <a:cs typeface="Arial"/>
            </a:endParaRPr>
          </a:p>
          <a:p>
            <a:pPr marL="853440" marR="3227070" lvl="1" indent="-323215">
              <a:lnSpc>
                <a:spcPct val="102099"/>
              </a:lnSpc>
              <a:spcBef>
                <a:spcPts val="710"/>
              </a:spcBef>
              <a:buFont typeface="Georgia"/>
              <a:buChar char="–"/>
              <a:tabLst>
                <a:tab pos="853440" algn="l"/>
              </a:tabLst>
            </a:pPr>
            <a:r>
              <a:rPr sz="1950" dirty="0">
                <a:latin typeface="Arial"/>
                <a:cs typeface="Arial"/>
              </a:rPr>
              <a:t>Goal:</a:t>
            </a:r>
            <a:r>
              <a:rPr sz="1950" spc="3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To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identify</a:t>
            </a:r>
            <a:r>
              <a:rPr sz="1950" spc="2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items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that</a:t>
            </a:r>
            <a:r>
              <a:rPr sz="1950" spc="3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are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bought </a:t>
            </a:r>
            <a:r>
              <a:rPr sz="1950" dirty="0">
                <a:latin typeface="Arial"/>
                <a:cs typeface="Arial"/>
              </a:rPr>
              <a:t>together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by</a:t>
            </a:r>
            <a:r>
              <a:rPr sz="1950" spc="7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sufficiently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many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customers</a:t>
            </a:r>
            <a:endParaRPr sz="1950" dirty="0">
              <a:latin typeface="Arial"/>
              <a:cs typeface="Arial"/>
            </a:endParaRPr>
          </a:p>
          <a:p>
            <a:pPr marL="853440" lvl="1" indent="-322580">
              <a:lnSpc>
                <a:spcPct val="100000"/>
              </a:lnSpc>
              <a:spcBef>
                <a:spcPts val="985"/>
              </a:spcBef>
              <a:buFont typeface="Georgia"/>
              <a:buChar char="–"/>
              <a:tabLst>
                <a:tab pos="853440" algn="l"/>
              </a:tabLst>
            </a:pPr>
            <a:r>
              <a:rPr sz="1950" dirty="0">
                <a:latin typeface="Arial"/>
                <a:cs typeface="Arial"/>
              </a:rPr>
              <a:t>Approach:</a:t>
            </a:r>
            <a:r>
              <a:rPr sz="1950" spc="6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Process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the</a:t>
            </a:r>
            <a:r>
              <a:rPr sz="1950" spc="7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point-of-sale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data</a:t>
            </a:r>
            <a:r>
              <a:rPr sz="1950" spc="7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collected</a:t>
            </a:r>
            <a:endParaRPr sz="1950" dirty="0">
              <a:latin typeface="Arial"/>
              <a:cs typeface="Arial"/>
            </a:endParaRPr>
          </a:p>
          <a:p>
            <a:pPr marL="853440">
              <a:lnSpc>
                <a:spcPct val="100000"/>
              </a:lnSpc>
              <a:spcBef>
                <a:spcPts val="50"/>
              </a:spcBef>
            </a:pPr>
            <a:r>
              <a:rPr sz="1950" dirty="0">
                <a:latin typeface="Arial"/>
                <a:cs typeface="Arial"/>
              </a:rPr>
              <a:t>with</a:t>
            </a:r>
            <a:r>
              <a:rPr sz="1950" spc="8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barcode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scanners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to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find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dependencies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among</a:t>
            </a:r>
            <a:r>
              <a:rPr sz="1950" spc="8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items</a:t>
            </a:r>
            <a:endParaRPr sz="1950" dirty="0">
              <a:latin typeface="Arial"/>
              <a:cs typeface="Arial"/>
            </a:endParaRPr>
          </a:p>
          <a:p>
            <a:pPr marL="853440" lvl="1" indent="-322580">
              <a:lnSpc>
                <a:spcPct val="100000"/>
              </a:lnSpc>
              <a:spcBef>
                <a:spcPts val="980"/>
              </a:spcBef>
              <a:buFont typeface="Georgia"/>
              <a:buChar char="–"/>
              <a:tabLst>
                <a:tab pos="853440" algn="l"/>
              </a:tabLst>
            </a:pPr>
            <a:r>
              <a:rPr sz="1950" dirty="0">
                <a:latin typeface="Arial"/>
                <a:cs typeface="Arial"/>
              </a:rPr>
              <a:t>A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classic</a:t>
            </a:r>
            <a:r>
              <a:rPr sz="1950" spc="2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rule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and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its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implications:</a:t>
            </a:r>
            <a:endParaRPr sz="1950" dirty="0">
              <a:latin typeface="Arial"/>
              <a:cs typeface="Arial"/>
            </a:endParaRPr>
          </a:p>
          <a:p>
            <a:pPr marL="1317625" lvl="2" indent="-321945">
              <a:lnSpc>
                <a:spcPct val="100000"/>
              </a:lnSpc>
              <a:spcBef>
                <a:spcPts val="715"/>
              </a:spcBef>
              <a:buChar char="•"/>
              <a:tabLst>
                <a:tab pos="1317625" algn="l"/>
              </a:tabLst>
            </a:pPr>
            <a:r>
              <a:rPr sz="1750" dirty="0">
                <a:latin typeface="Arial"/>
                <a:cs typeface="Arial"/>
              </a:rPr>
              <a:t>if</a:t>
            </a:r>
            <a:r>
              <a:rPr sz="1750" spc="4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a</a:t>
            </a:r>
            <a:r>
              <a:rPr sz="1750" spc="2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customer buys</a:t>
            </a:r>
            <a:r>
              <a:rPr sz="1750" spc="8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diapers</a:t>
            </a:r>
            <a:r>
              <a:rPr sz="1750" spc="2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and</a:t>
            </a:r>
            <a:r>
              <a:rPr sz="1750" spc="3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milk,</a:t>
            </a:r>
            <a:r>
              <a:rPr sz="1750" spc="3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then</a:t>
            </a:r>
            <a:r>
              <a:rPr sz="1750" spc="3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he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is</a:t>
            </a:r>
            <a:r>
              <a:rPr sz="1750" spc="4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likely</a:t>
            </a:r>
            <a:r>
              <a:rPr sz="1750" spc="2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to</a:t>
            </a:r>
            <a:r>
              <a:rPr sz="1750" spc="5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buy</a:t>
            </a:r>
            <a:r>
              <a:rPr sz="1750" spc="2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beer</a:t>
            </a:r>
            <a:r>
              <a:rPr sz="1750" spc="3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as</a:t>
            </a:r>
            <a:r>
              <a:rPr sz="1750" spc="40" dirty="0">
                <a:latin typeface="Arial"/>
                <a:cs typeface="Arial"/>
              </a:rPr>
              <a:t> </a:t>
            </a:r>
            <a:r>
              <a:rPr sz="1750" spc="-20" dirty="0">
                <a:latin typeface="Arial"/>
                <a:cs typeface="Arial"/>
              </a:rPr>
              <a:t>well</a:t>
            </a:r>
            <a:endParaRPr sz="1750" dirty="0">
              <a:latin typeface="Arial"/>
              <a:cs typeface="Arial"/>
            </a:endParaRPr>
          </a:p>
          <a:p>
            <a:pPr marL="1317625" lvl="2" indent="-321945">
              <a:lnSpc>
                <a:spcPct val="100000"/>
              </a:lnSpc>
              <a:spcBef>
                <a:spcPts val="470"/>
              </a:spcBef>
              <a:buChar char="•"/>
              <a:tabLst>
                <a:tab pos="1317625" algn="l"/>
              </a:tabLst>
            </a:pPr>
            <a:r>
              <a:rPr sz="1750" dirty="0">
                <a:latin typeface="Arial"/>
                <a:cs typeface="Arial"/>
              </a:rPr>
              <a:t>so,</a:t>
            </a:r>
            <a:r>
              <a:rPr sz="1750" spc="4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don’t</a:t>
            </a:r>
            <a:r>
              <a:rPr sz="1750" spc="2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be</a:t>
            </a:r>
            <a:r>
              <a:rPr sz="1750" spc="4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surprised</a:t>
            </a:r>
            <a:r>
              <a:rPr sz="1750" spc="3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if you</a:t>
            </a:r>
            <a:r>
              <a:rPr sz="1750" spc="8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find</a:t>
            </a:r>
            <a:r>
              <a:rPr sz="1750" spc="7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six-packs</a:t>
            </a:r>
            <a:r>
              <a:rPr sz="1750" spc="2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stacked</a:t>
            </a:r>
            <a:r>
              <a:rPr sz="1750" spc="3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next</a:t>
            </a:r>
            <a:r>
              <a:rPr sz="1750" spc="4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to</a:t>
            </a:r>
            <a:r>
              <a:rPr sz="1750" spc="45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diapers!</a:t>
            </a:r>
            <a:endParaRPr sz="1750" dirty="0">
              <a:latin typeface="Arial"/>
              <a:cs typeface="Arial"/>
            </a:endParaRPr>
          </a:p>
          <a:p>
            <a:pPr marL="1317625" lvl="2" indent="-321945">
              <a:lnSpc>
                <a:spcPct val="100000"/>
              </a:lnSpc>
              <a:spcBef>
                <a:spcPts val="470"/>
              </a:spcBef>
              <a:buChar char="•"/>
              <a:tabLst>
                <a:tab pos="1317625" algn="l"/>
              </a:tabLst>
            </a:pPr>
            <a:r>
              <a:rPr sz="1750" dirty="0">
                <a:latin typeface="Arial"/>
                <a:cs typeface="Arial"/>
              </a:rPr>
              <a:t>promote</a:t>
            </a:r>
            <a:r>
              <a:rPr sz="1750" spc="2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diapers</a:t>
            </a:r>
            <a:r>
              <a:rPr sz="1750" spc="2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to</a:t>
            </a:r>
            <a:r>
              <a:rPr sz="1750" spc="4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boost</a:t>
            </a:r>
            <a:r>
              <a:rPr sz="1750" spc="5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beer</a:t>
            </a:r>
            <a:r>
              <a:rPr sz="1750" spc="35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sales</a:t>
            </a:r>
            <a:endParaRPr sz="1750" dirty="0">
              <a:latin typeface="Arial"/>
              <a:cs typeface="Arial"/>
            </a:endParaRPr>
          </a:p>
          <a:p>
            <a:pPr marL="1317625" lvl="2" indent="-321945">
              <a:lnSpc>
                <a:spcPct val="100000"/>
              </a:lnSpc>
              <a:spcBef>
                <a:spcPts val="480"/>
              </a:spcBef>
              <a:buChar char="•"/>
              <a:tabLst>
                <a:tab pos="1317625" algn="l"/>
              </a:tabLst>
            </a:pPr>
            <a:r>
              <a:rPr sz="1750" dirty="0">
                <a:latin typeface="Arial"/>
                <a:cs typeface="Arial"/>
              </a:rPr>
              <a:t>if</a:t>
            </a:r>
            <a:r>
              <a:rPr sz="1750" spc="6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selling</a:t>
            </a:r>
            <a:r>
              <a:rPr sz="1750" spc="3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diapers</a:t>
            </a:r>
            <a:r>
              <a:rPr sz="1750" spc="2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is</a:t>
            </a:r>
            <a:r>
              <a:rPr sz="1750" spc="5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discontinued,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this</a:t>
            </a:r>
            <a:r>
              <a:rPr sz="1750" spc="5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will</a:t>
            </a:r>
            <a:r>
              <a:rPr sz="1750" spc="7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affect</a:t>
            </a:r>
            <a:r>
              <a:rPr sz="1750" spc="4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beer</a:t>
            </a:r>
            <a:r>
              <a:rPr sz="1750" spc="5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sales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as</a:t>
            </a:r>
            <a:r>
              <a:rPr sz="1750" spc="60" dirty="0">
                <a:latin typeface="Arial"/>
                <a:cs typeface="Arial"/>
              </a:rPr>
              <a:t> </a:t>
            </a:r>
            <a:r>
              <a:rPr sz="1750" spc="-20" dirty="0">
                <a:latin typeface="Arial"/>
                <a:cs typeface="Arial"/>
              </a:rPr>
              <a:t>well</a:t>
            </a:r>
            <a:endParaRPr sz="1750" dirty="0">
              <a:latin typeface="Arial"/>
              <a:cs typeface="Arial"/>
            </a:endParaRPr>
          </a:p>
          <a:p>
            <a:pPr marL="399415" indent="-386715">
              <a:lnSpc>
                <a:spcPct val="100000"/>
              </a:lnSpc>
              <a:spcBef>
                <a:spcPts val="1440"/>
              </a:spcBef>
              <a:buFont typeface="Georgia"/>
              <a:buChar char="–"/>
              <a:tabLst>
                <a:tab pos="399415" algn="l"/>
              </a:tabLst>
            </a:pPr>
            <a:r>
              <a:rPr sz="2350" dirty="0">
                <a:latin typeface="Arial"/>
                <a:cs typeface="Arial"/>
              </a:rPr>
              <a:t>Application</a:t>
            </a:r>
            <a:r>
              <a:rPr sz="2350" spc="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area: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Sales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Promotion</a:t>
            </a:r>
            <a:endParaRPr sz="235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0416" y="1405128"/>
            <a:ext cx="2400300" cy="1601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3795" y="5957620"/>
            <a:ext cx="1752512" cy="37195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3367" y="5437477"/>
            <a:ext cx="7718231" cy="140448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130"/>
              </a:spcBef>
            </a:pPr>
            <a:r>
              <a:rPr dirty="0"/>
              <a:t>Association</a:t>
            </a:r>
            <a:r>
              <a:rPr spc="70" dirty="0"/>
              <a:t> </a:t>
            </a:r>
            <a:r>
              <a:rPr dirty="0"/>
              <a:t>Rule</a:t>
            </a:r>
            <a:r>
              <a:rPr spc="95" dirty="0"/>
              <a:t> </a:t>
            </a:r>
            <a:r>
              <a:rPr dirty="0"/>
              <a:t>Discovery:</a:t>
            </a:r>
            <a:r>
              <a:rPr spc="130" dirty="0"/>
              <a:t> </a:t>
            </a:r>
            <a:r>
              <a:rPr dirty="0"/>
              <a:t>Application</a:t>
            </a:r>
            <a:r>
              <a:rPr spc="85" dirty="0"/>
              <a:t> 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1559" y="2044671"/>
            <a:ext cx="9119235" cy="40163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79730" indent="-367030">
              <a:lnSpc>
                <a:spcPct val="100000"/>
              </a:lnSpc>
              <a:spcBef>
                <a:spcPts val="125"/>
              </a:spcBef>
              <a:buFont typeface="Georgia"/>
              <a:buChar char="–"/>
              <a:tabLst>
                <a:tab pos="379730" algn="l"/>
              </a:tabLst>
            </a:pPr>
            <a:r>
              <a:rPr sz="2650" dirty="0">
                <a:latin typeface="Arial"/>
                <a:cs typeface="Arial"/>
              </a:rPr>
              <a:t>Application</a:t>
            </a:r>
            <a:r>
              <a:rPr sz="2650" spc="20" dirty="0">
                <a:latin typeface="Arial"/>
                <a:cs typeface="Arial"/>
              </a:rPr>
              <a:t> </a:t>
            </a:r>
            <a:r>
              <a:rPr sz="2650" spc="-20" dirty="0">
                <a:latin typeface="Arial"/>
                <a:cs typeface="Arial"/>
              </a:rPr>
              <a:t>area:</a:t>
            </a:r>
            <a:endParaRPr sz="2650" dirty="0">
              <a:latin typeface="Arial"/>
              <a:cs typeface="Arial"/>
            </a:endParaRPr>
          </a:p>
          <a:p>
            <a:pPr marL="379730">
              <a:lnSpc>
                <a:spcPct val="100000"/>
              </a:lnSpc>
              <a:spcBef>
                <a:spcPts val="35"/>
              </a:spcBef>
            </a:pPr>
            <a:r>
              <a:rPr sz="2650" dirty="0">
                <a:latin typeface="Arial"/>
                <a:cs typeface="Arial"/>
              </a:rPr>
              <a:t>Inventory</a:t>
            </a:r>
            <a:r>
              <a:rPr sz="2650" spc="-1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Management</a:t>
            </a:r>
            <a:endParaRPr sz="26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2650" dirty="0">
              <a:latin typeface="Arial"/>
              <a:cs typeface="Arial"/>
            </a:endParaRPr>
          </a:p>
          <a:p>
            <a:pPr marL="379730" marR="5080" indent="-367665">
              <a:lnSpc>
                <a:spcPct val="101299"/>
              </a:lnSpc>
              <a:buFont typeface="Georgia"/>
              <a:buChar char="–"/>
              <a:tabLst>
                <a:tab pos="379730" algn="l"/>
              </a:tabLst>
            </a:pPr>
            <a:r>
              <a:rPr sz="2350" dirty="0">
                <a:latin typeface="Arial"/>
                <a:cs typeface="Arial"/>
              </a:rPr>
              <a:t>Goal: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consumer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appliance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repair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company</a:t>
            </a:r>
            <a:r>
              <a:rPr sz="2350" spc="4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wants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to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anticipate </a:t>
            </a:r>
            <a:r>
              <a:rPr sz="2350" dirty="0">
                <a:latin typeface="Arial"/>
                <a:cs typeface="Arial"/>
              </a:rPr>
              <a:t>the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nature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of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repairs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on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its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consumer</a:t>
            </a:r>
            <a:r>
              <a:rPr sz="2350" spc="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products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and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keep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spc="-25" dirty="0">
                <a:latin typeface="Arial"/>
                <a:cs typeface="Arial"/>
              </a:rPr>
              <a:t>the </a:t>
            </a:r>
            <a:r>
              <a:rPr sz="2350" dirty="0">
                <a:latin typeface="Arial"/>
                <a:cs typeface="Arial"/>
              </a:rPr>
              <a:t>service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vehicles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equipped</a:t>
            </a:r>
            <a:r>
              <a:rPr sz="2350" spc="4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with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right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parts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to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reduce</a:t>
            </a:r>
            <a:r>
              <a:rPr sz="2350" spc="4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on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number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spc="-25" dirty="0">
                <a:latin typeface="Arial"/>
                <a:cs typeface="Arial"/>
              </a:rPr>
              <a:t>of </a:t>
            </a:r>
            <a:r>
              <a:rPr sz="2350" dirty="0">
                <a:latin typeface="Arial"/>
                <a:cs typeface="Arial"/>
              </a:rPr>
              <a:t>visits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to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consumer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households</a:t>
            </a:r>
            <a:endParaRPr sz="2350" dirty="0">
              <a:latin typeface="Arial"/>
              <a:cs typeface="Arial"/>
            </a:endParaRPr>
          </a:p>
          <a:p>
            <a:pPr marL="379730" marR="71755" indent="-367665">
              <a:lnSpc>
                <a:spcPct val="101299"/>
              </a:lnSpc>
              <a:spcBef>
                <a:spcPts val="1425"/>
              </a:spcBef>
              <a:buFont typeface="Georgia"/>
              <a:buChar char="–"/>
              <a:tabLst>
                <a:tab pos="379730" algn="l"/>
              </a:tabLst>
            </a:pPr>
            <a:r>
              <a:rPr sz="2350" dirty="0">
                <a:latin typeface="Arial"/>
                <a:cs typeface="Arial"/>
              </a:rPr>
              <a:t>Approach: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Process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the data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on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tools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and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parts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required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spc="-25" dirty="0">
                <a:latin typeface="Arial"/>
                <a:cs typeface="Arial"/>
              </a:rPr>
              <a:t>in </a:t>
            </a:r>
            <a:r>
              <a:rPr sz="2350" dirty="0">
                <a:latin typeface="Arial"/>
                <a:cs typeface="Arial"/>
              </a:rPr>
              <a:t>previous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repairs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at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different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consumer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locations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and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discover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spc="-25" dirty="0">
                <a:latin typeface="Arial"/>
                <a:cs typeface="Arial"/>
              </a:rPr>
              <a:t>the </a:t>
            </a:r>
            <a:r>
              <a:rPr sz="2350" dirty="0">
                <a:latin typeface="Arial"/>
                <a:cs typeface="Arial"/>
              </a:rPr>
              <a:t>co-occurrence</a:t>
            </a:r>
            <a:r>
              <a:rPr sz="2350" spc="70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patterns</a:t>
            </a:r>
            <a:endParaRPr sz="235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5723" y="1084989"/>
            <a:ext cx="3433572" cy="186741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30"/>
              </a:spcBef>
            </a:pPr>
            <a:r>
              <a:rPr dirty="0"/>
              <a:t>Which</a:t>
            </a:r>
            <a:r>
              <a:rPr spc="40" dirty="0"/>
              <a:t> </a:t>
            </a:r>
            <a:r>
              <a:rPr dirty="0"/>
              <a:t>Methods</a:t>
            </a:r>
            <a:r>
              <a:rPr spc="85" dirty="0"/>
              <a:t> </a:t>
            </a:r>
            <a:r>
              <a:rPr dirty="0"/>
              <a:t>are</a:t>
            </a:r>
            <a:r>
              <a:rPr spc="50" dirty="0"/>
              <a:t> </a:t>
            </a:r>
            <a:r>
              <a:rPr dirty="0"/>
              <a:t>Used</a:t>
            </a:r>
            <a:r>
              <a:rPr spc="40" dirty="0"/>
              <a:t> </a:t>
            </a:r>
            <a:r>
              <a:rPr dirty="0"/>
              <a:t>in</a:t>
            </a:r>
            <a:r>
              <a:rPr spc="40" dirty="0"/>
              <a:t> </a:t>
            </a:r>
            <a:r>
              <a:rPr spc="-10" dirty="0"/>
              <a:t>Practice?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612" y="6386649"/>
            <a:ext cx="9300845" cy="53975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2020"/>
              </a:lnSpc>
              <a:spcBef>
                <a:spcPts val="175"/>
              </a:spcBef>
            </a:pPr>
            <a:r>
              <a:rPr sz="1700" dirty="0">
                <a:latin typeface="Arial"/>
                <a:cs typeface="Arial"/>
              </a:rPr>
              <a:t>Source:</a:t>
            </a:r>
            <a:r>
              <a:rPr sz="1700" spc="-6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KDnuggets</a:t>
            </a:r>
            <a:r>
              <a:rPr sz="1700" spc="-6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online</a:t>
            </a:r>
            <a:r>
              <a:rPr sz="1700" spc="-5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poll,</a:t>
            </a:r>
            <a:r>
              <a:rPr sz="1700" spc="-6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833</a:t>
            </a:r>
            <a:r>
              <a:rPr sz="1700" spc="-6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votes,</a:t>
            </a:r>
            <a:r>
              <a:rPr sz="1700" spc="-8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question:</a:t>
            </a:r>
            <a:r>
              <a:rPr sz="1700" spc="-5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methods</a:t>
            </a:r>
            <a:r>
              <a:rPr sz="1700" spc="-5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used</a:t>
            </a:r>
            <a:r>
              <a:rPr sz="1700" spc="-6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last</a:t>
            </a:r>
            <a:r>
              <a:rPr sz="1700" spc="-6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year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for</a:t>
            </a:r>
            <a:r>
              <a:rPr sz="1700" spc="-7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real-</a:t>
            </a:r>
            <a:r>
              <a:rPr sz="1700" dirty="0">
                <a:latin typeface="Arial"/>
                <a:cs typeface="Arial"/>
              </a:rPr>
              <a:t>world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app? https://</a:t>
            </a:r>
            <a:r>
              <a:rPr sz="1700" spc="-20" dirty="0">
                <a:latin typeface="Arial"/>
                <a:cs typeface="Arial"/>
                <a:hlinkClick r:id="rId2"/>
              </a:rPr>
              <a:t>www.kdnuggets.com/2019/04/top-data-</a:t>
            </a:r>
            <a:r>
              <a:rPr sz="1700" spc="-10" dirty="0">
                <a:latin typeface="Arial"/>
                <a:cs typeface="Arial"/>
                <a:hlinkClick r:id="rId2"/>
              </a:rPr>
              <a:t>science-</a:t>
            </a:r>
            <a:r>
              <a:rPr sz="1700" spc="-20" dirty="0">
                <a:latin typeface="Arial"/>
                <a:cs typeface="Arial"/>
                <a:hlinkClick r:id="rId2"/>
              </a:rPr>
              <a:t>machine-learning-methods-2018-</a:t>
            </a:r>
            <a:r>
              <a:rPr sz="1700" spc="-10" dirty="0">
                <a:latin typeface="Arial"/>
                <a:cs typeface="Arial"/>
                <a:hlinkClick r:id="rId2"/>
              </a:rPr>
              <a:t>2019.html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90927" y="1005840"/>
            <a:ext cx="6263640" cy="534009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29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30"/>
              </a:spcBef>
            </a:pPr>
            <a:r>
              <a:rPr dirty="0"/>
              <a:t>Outline:</a:t>
            </a:r>
            <a:r>
              <a:rPr spc="65" dirty="0"/>
              <a:t> </a:t>
            </a:r>
            <a:r>
              <a:rPr dirty="0"/>
              <a:t>Introduction</a:t>
            </a:r>
            <a:r>
              <a:rPr spc="50" dirty="0"/>
              <a:t> </a:t>
            </a:r>
            <a:r>
              <a:rPr dirty="0"/>
              <a:t>to</a:t>
            </a:r>
            <a:r>
              <a:rPr spc="75" dirty="0"/>
              <a:t> </a:t>
            </a:r>
            <a:r>
              <a:rPr dirty="0"/>
              <a:t>Data</a:t>
            </a:r>
            <a:r>
              <a:rPr spc="65" dirty="0"/>
              <a:t> </a:t>
            </a:r>
            <a:r>
              <a:rPr spc="-10" dirty="0"/>
              <a:t>Mining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794476" y="1922629"/>
            <a:ext cx="4164329" cy="1793875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467995" indent="-455295">
              <a:lnSpc>
                <a:spcPct val="100000"/>
              </a:lnSpc>
              <a:spcBef>
                <a:spcPts val="1675"/>
              </a:spcBef>
              <a:buAutoNum type="arabicPeriod"/>
              <a:tabLst>
                <a:tab pos="467995" algn="l"/>
              </a:tabLst>
            </a:pPr>
            <a:r>
              <a:rPr sz="2550" dirty="0">
                <a:latin typeface="Arial"/>
                <a:cs typeface="Arial"/>
              </a:rPr>
              <a:t>What</a:t>
            </a:r>
            <a:r>
              <a:rPr sz="2550" spc="5" dirty="0">
                <a:latin typeface="Arial"/>
                <a:cs typeface="Arial"/>
              </a:rPr>
              <a:t> </a:t>
            </a:r>
            <a:r>
              <a:rPr sz="2550" dirty="0">
                <a:latin typeface="Arial"/>
                <a:cs typeface="Arial"/>
              </a:rPr>
              <a:t>is</a:t>
            </a:r>
            <a:r>
              <a:rPr sz="2550" spc="40" dirty="0">
                <a:latin typeface="Arial"/>
                <a:cs typeface="Arial"/>
              </a:rPr>
              <a:t> </a:t>
            </a:r>
            <a:r>
              <a:rPr sz="2550" dirty="0">
                <a:latin typeface="Arial"/>
                <a:cs typeface="Arial"/>
              </a:rPr>
              <a:t>Data</a:t>
            </a:r>
            <a:r>
              <a:rPr sz="2550" spc="25" dirty="0">
                <a:latin typeface="Arial"/>
                <a:cs typeface="Arial"/>
              </a:rPr>
              <a:t> </a:t>
            </a:r>
            <a:r>
              <a:rPr sz="2550" spc="-10" dirty="0">
                <a:latin typeface="Arial"/>
                <a:cs typeface="Arial"/>
              </a:rPr>
              <a:t>Mining?</a:t>
            </a:r>
            <a:endParaRPr sz="2550">
              <a:latin typeface="Arial"/>
              <a:cs typeface="Arial"/>
            </a:endParaRPr>
          </a:p>
          <a:p>
            <a:pPr marL="467995" indent="-455295">
              <a:lnSpc>
                <a:spcPct val="100000"/>
              </a:lnSpc>
              <a:spcBef>
                <a:spcPts val="1585"/>
              </a:spcBef>
              <a:buAutoNum type="arabicPeriod"/>
              <a:tabLst>
                <a:tab pos="467995" algn="l"/>
              </a:tabLst>
            </a:pPr>
            <a:r>
              <a:rPr sz="2550" dirty="0">
                <a:latin typeface="Arial"/>
                <a:cs typeface="Arial"/>
              </a:rPr>
              <a:t>Tasks</a:t>
            </a:r>
            <a:r>
              <a:rPr sz="2550" spc="25" dirty="0">
                <a:latin typeface="Arial"/>
                <a:cs typeface="Arial"/>
              </a:rPr>
              <a:t> </a:t>
            </a:r>
            <a:r>
              <a:rPr sz="2550" dirty="0">
                <a:latin typeface="Arial"/>
                <a:cs typeface="Arial"/>
              </a:rPr>
              <a:t>and</a:t>
            </a:r>
            <a:r>
              <a:rPr sz="2550" spc="50" dirty="0">
                <a:latin typeface="Arial"/>
                <a:cs typeface="Arial"/>
              </a:rPr>
              <a:t> </a:t>
            </a:r>
            <a:r>
              <a:rPr sz="2550" spc="-10" dirty="0">
                <a:latin typeface="Arial"/>
                <a:cs typeface="Arial"/>
              </a:rPr>
              <a:t>Applications</a:t>
            </a:r>
            <a:endParaRPr sz="2550">
              <a:latin typeface="Arial"/>
              <a:cs typeface="Arial"/>
            </a:endParaRPr>
          </a:p>
          <a:p>
            <a:pPr marL="467995" indent="-455295">
              <a:lnSpc>
                <a:spcPct val="100000"/>
              </a:lnSpc>
              <a:spcBef>
                <a:spcPts val="1575"/>
              </a:spcBef>
              <a:buAutoNum type="arabicPeriod"/>
              <a:tabLst>
                <a:tab pos="467995" algn="l"/>
              </a:tabLst>
            </a:pPr>
            <a:r>
              <a:rPr sz="2550" dirty="0">
                <a:latin typeface="Arial"/>
                <a:cs typeface="Arial"/>
              </a:rPr>
              <a:t>The</a:t>
            </a:r>
            <a:r>
              <a:rPr sz="2550" spc="55" dirty="0">
                <a:latin typeface="Arial"/>
                <a:cs typeface="Arial"/>
              </a:rPr>
              <a:t> </a:t>
            </a:r>
            <a:r>
              <a:rPr sz="2550" dirty="0">
                <a:latin typeface="Arial"/>
                <a:cs typeface="Arial"/>
              </a:rPr>
              <a:t>Data</a:t>
            </a:r>
            <a:r>
              <a:rPr sz="2550" spc="40" dirty="0">
                <a:latin typeface="Arial"/>
                <a:cs typeface="Arial"/>
              </a:rPr>
              <a:t> </a:t>
            </a:r>
            <a:r>
              <a:rPr sz="2550" dirty="0">
                <a:latin typeface="Arial"/>
                <a:cs typeface="Arial"/>
              </a:rPr>
              <a:t>Mining</a:t>
            </a:r>
            <a:r>
              <a:rPr sz="2550" spc="15" dirty="0">
                <a:latin typeface="Arial"/>
                <a:cs typeface="Arial"/>
              </a:rPr>
              <a:t> </a:t>
            </a:r>
            <a:r>
              <a:rPr sz="2550" spc="-10" dirty="0">
                <a:latin typeface="Arial"/>
                <a:cs typeface="Arial"/>
              </a:rPr>
              <a:t>Process</a:t>
            </a:r>
            <a:endParaRPr sz="2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30"/>
              </a:spcBef>
            </a:pPr>
            <a:r>
              <a:rPr dirty="0"/>
              <a:t>3.</a:t>
            </a:r>
            <a:r>
              <a:rPr spc="30" dirty="0"/>
              <a:t> </a:t>
            </a:r>
            <a:r>
              <a:rPr dirty="0"/>
              <a:t>The</a:t>
            </a:r>
            <a:r>
              <a:rPr spc="45" dirty="0"/>
              <a:t> </a:t>
            </a:r>
            <a:r>
              <a:rPr dirty="0"/>
              <a:t>Data</a:t>
            </a:r>
            <a:r>
              <a:rPr spc="75" dirty="0"/>
              <a:t> </a:t>
            </a:r>
            <a:r>
              <a:rPr dirty="0"/>
              <a:t>Mining</a:t>
            </a:r>
            <a:r>
              <a:rPr spc="35" dirty="0"/>
              <a:t> </a:t>
            </a:r>
            <a:r>
              <a:rPr spc="-10" dirty="0"/>
              <a:t>Process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780" y="1600200"/>
            <a:ext cx="9854184" cy="45201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54072" y="6167101"/>
            <a:ext cx="267779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latin typeface="Arial"/>
                <a:cs typeface="Arial"/>
              </a:rPr>
              <a:t>Source:</a:t>
            </a:r>
            <a:r>
              <a:rPr sz="1550" b="1" spc="50" dirty="0">
                <a:latin typeface="Arial"/>
                <a:cs typeface="Arial"/>
              </a:rPr>
              <a:t> </a:t>
            </a:r>
            <a:r>
              <a:rPr sz="1550" b="1" dirty="0">
                <a:latin typeface="Arial"/>
                <a:cs typeface="Arial"/>
              </a:rPr>
              <a:t>Fayyad</a:t>
            </a:r>
            <a:r>
              <a:rPr sz="1550" b="1" spc="110" dirty="0">
                <a:latin typeface="Arial"/>
                <a:cs typeface="Arial"/>
              </a:rPr>
              <a:t> </a:t>
            </a:r>
            <a:r>
              <a:rPr sz="1550" b="1" dirty="0">
                <a:latin typeface="Arial"/>
                <a:cs typeface="Arial"/>
              </a:rPr>
              <a:t>et</a:t>
            </a:r>
            <a:r>
              <a:rPr sz="1550" b="1" spc="55" dirty="0">
                <a:latin typeface="Arial"/>
                <a:cs typeface="Arial"/>
              </a:rPr>
              <a:t> </a:t>
            </a:r>
            <a:r>
              <a:rPr sz="1550" b="1" dirty="0">
                <a:latin typeface="Arial"/>
                <a:cs typeface="Arial"/>
              </a:rPr>
              <a:t>al.</a:t>
            </a:r>
            <a:r>
              <a:rPr sz="1550" b="1" spc="45" dirty="0">
                <a:latin typeface="Arial"/>
                <a:cs typeface="Arial"/>
              </a:rPr>
              <a:t> </a:t>
            </a:r>
            <a:r>
              <a:rPr sz="1550" b="1" spc="-10" dirty="0">
                <a:latin typeface="Arial"/>
                <a:cs typeface="Arial"/>
              </a:rPr>
              <a:t>(1996)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3438144" y="4985004"/>
            <a:ext cx="250190" cy="3416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524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r>
              <a:rPr sz="1050" spc="-50" dirty="0">
                <a:solidFill>
                  <a:srgbClr val="161616"/>
                </a:solidFill>
                <a:latin typeface="Arial"/>
                <a:cs typeface="Arial"/>
              </a:rPr>
              <a:t>a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30"/>
              </a:spcBef>
            </a:pPr>
            <a:r>
              <a:rPr dirty="0"/>
              <a:t>3.1</a:t>
            </a:r>
            <a:r>
              <a:rPr spc="50" dirty="0"/>
              <a:t> </a:t>
            </a:r>
            <a:r>
              <a:rPr dirty="0"/>
              <a:t>Selection</a:t>
            </a:r>
            <a:r>
              <a:rPr spc="55" dirty="0"/>
              <a:t> </a:t>
            </a:r>
            <a:r>
              <a:rPr dirty="0"/>
              <a:t>and</a:t>
            </a:r>
            <a:r>
              <a:rPr spc="50" dirty="0"/>
              <a:t> </a:t>
            </a:r>
            <a:r>
              <a:rPr spc="-10" dirty="0"/>
              <a:t>Exploration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7334" y="1184621"/>
            <a:ext cx="5273675" cy="5184775"/>
          </a:xfrm>
          <a:prstGeom prst="rect">
            <a:avLst/>
          </a:prstGeom>
        </p:spPr>
        <p:txBody>
          <a:bodyPr vert="horz" wrap="square" lIns="0" tIns="126365" rIns="0" bIns="0" rtlCol="0">
            <a:spAutoFit/>
          </a:bodyPr>
          <a:lstStyle/>
          <a:p>
            <a:pPr marL="379730" indent="-367030">
              <a:lnSpc>
                <a:spcPct val="100000"/>
              </a:lnSpc>
              <a:spcBef>
                <a:spcPts val="995"/>
              </a:spcBef>
              <a:buFont typeface="Georgia"/>
              <a:buChar char="–"/>
              <a:tabLst>
                <a:tab pos="379730" algn="l"/>
              </a:tabLst>
            </a:pPr>
            <a:r>
              <a:rPr sz="2350" spc="-10" dirty="0">
                <a:latin typeface="Arial"/>
                <a:cs typeface="Arial"/>
              </a:rPr>
              <a:t>Selection</a:t>
            </a:r>
            <a:endParaRPr sz="2350">
              <a:latin typeface="Arial"/>
              <a:cs typeface="Arial"/>
            </a:endParaRPr>
          </a:p>
          <a:p>
            <a:pPr marL="806450" marR="332740" lvl="1" indent="-306705">
              <a:lnSpc>
                <a:spcPct val="102099"/>
              </a:lnSpc>
              <a:spcBef>
                <a:spcPts val="710"/>
              </a:spcBef>
              <a:buChar char="•"/>
              <a:tabLst>
                <a:tab pos="806450" algn="l"/>
              </a:tabLst>
            </a:pPr>
            <a:r>
              <a:rPr sz="1950" dirty="0">
                <a:latin typeface="Arial"/>
                <a:cs typeface="Arial"/>
              </a:rPr>
              <a:t>What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data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potentially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useful</a:t>
            </a:r>
            <a:r>
              <a:rPr sz="1950" spc="3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for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spc="-25" dirty="0">
                <a:latin typeface="Arial"/>
                <a:cs typeface="Arial"/>
              </a:rPr>
              <a:t>the </a:t>
            </a:r>
            <a:r>
              <a:rPr sz="1950" dirty="0">
                <a:latin typeface="Arial"/>
                <a:cs typeface="Arial"/>
              </a:rPr>
              <a:t>task</a:t>
            </a:r>
            <a:r>
              <a:rPr sz="1950" spc="2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at</a:t>
            </a:r>
            <a:r>
              <a:rPr sz="1950" spc="30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hand?</a:t>
            </a:r>
            <a:endParaRPr sz="1950">
              <a:latin typeface="Arial"/>
              <a:cs typeface="Arial"/>
            </a:endParaRPr>
          </a:p>
          <a:p>
            <a:pPr marL="807085" lvl="1" indent="-306705">
              <a:lnSpc>
                <a:spcPct val="100000"/>
              </a:lnSpc>
              <a:spcBef>
                <a:spcPts val="985"/>
              </a:spcBef>
              <a:buChar char="•"/>
              <a:tabLst>
                <a:tab pos="807085" algn="l"/>
              </a:tabLst>
            </a:pPr>
            <a:r>
              <a:rPr sz="1950" dirty="0">
                <a:latin typeface="Arial"/>
                <a:cs typeface="Arial"/>
              </a:rPr>
              <a:t>What</a:t>
            </a:r>
            <a:r>
              <a:rPr sz="1950" spc="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data</a:t>
            </a:r>
            <a:r>
              <a:rPr sz="1950" spc="3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is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available?</a:t>
            </a:r>
            <a:endParaRPr sz="1950">
              <a:latin typeface="Arial"/>
              <a:cs typeface="Arial"/>
            </a:endParaRPr>
          </a:p>
          <a:p>
            <a:pPr marL="806450" marR="1607820" lvl="1" indent="-306705">
              <a:lnSpc>
                <a:spcPct val="101600"/>
              </a:lnSpc>
              <a:spcBef>
                <a:spcPts val="955"/>
              </a:spcBef>
              <a:buChar char="•"/>
              <a:tabLst>
                <a:tab pos="806450" algn="l"/>
              </a:tabLst>
            </a:pPr>
            <a:r>
              <a:rPr sz="1950" dirty="0">
                <a:latin typeface="Arial"/>
                <a:cs typeface="Arial"/>
              </a:rPr>
              <a:t>What</a:t>
            </a:r>
            <a:r>
              <a:rPr sz="1950" spc="3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do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know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about</a:t>
            </a:r>
            <a:r>
              <a:rPr sz="1950" spc="10" dirty="0">
                <a:latin typeface="Arial"/>
                <a:cs typeface="Arial"/>
              </a:rPr>
              <a:t> </a:t>
            </a:r>
            <a:r>
              <a:rPr sz="1950" spc="-25" dirty="0">
                <a:latin typeface="Arial"/>
                <a:cs typeface="Arial"/>
              </a:rPr>
              <a:t>the </a:t>
            </a:r>
            <a:r>
              <a:rPr sz="1950" dirty="0">
                <a:latin typeface="Arial"/>
                <a:cs typeface="Arial"/>
              </a:rPr>
              <a:t>quality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of</a:t>
            </a:r>
            <a:r>
              <a:rPr sz="1950" spc="3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the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data?</a:t>
            </a:r>
            <a:endParaRPr sz="1950">
              <a:latin typeface="Arial"/>
              <a:cs typeface="Arial"/>
            </a:endParaRPr>
          </a:p>
          <a:p>
            <a:pPr marL="379730" indent="-367030">
              <a:lnSpc>
                <a:spcPct val="100000"/>
              </a:lnSpc>
              <a:spcBef>
                <a:spcPts val="1700"/>
              </a:spcBef>
              <a:buFont typeface="Georgia"/>
              <a:buChar char="–"/>
              <a:tabLst>
                <a:tab pos="379730" algn="l"/>
              </a:tabLst>
            </a:pPr>
            <a:r>
              <a:rPr sz="2350" dirty="0">
                <a:latin typeface="Arial"/>
                <a:cs typeface="Arial"/>
              </a:rPr>
              <a:t>Exploration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/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Profiling</a:t>
            </a:r>
            <a:endParaRPr sz="2350">
              <a:latin typeface="Arial"/>
              <a:cs typeface="Arial"/>
            </a:endParaRPr>
          </a:p>
          <a:p>
            <a:pPr marL="807085" lvl="1" indent="-306705">
              <a:lnSpc>
                <a:spcPct val="100000"/>
              </a:lnSpc>
              <a:spcBef>
                <a:spcPts val="760"/>
              </a:spcBef>
              <a:buChar char="•"/>
              <a:tabLst>
                <a:tab pos="807085" algn="l"/>
              </a:tabLst>
            </a:pPr>
            <a:r>
              <a:rPr sz="1950" dirty="0">
                <a:latin typeface="Arial"/>
                <a:cs typeface="Arial"/>
              </a:rPr>
              <a:t>Get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an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initial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understanding</a:t>
            </a:r>
            <a:r>
              <a:rPr sz="1950" spc="3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of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the</a:t>
            </a:r>
            <a:r>
              <a:rPr sz="1950" spc="30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data</a:t>
            </a:r>
            <a:endParaRPr sz="1950">
              <a:latin typeface="Arial"/>
              <a:cs typeface="Arial"/>
            </a:endParaRPr>
          </a:p>
          <a:p>
            <a:pPr marL="807085" lvl="1" indent="-306705">
              <a:lnSpc>
                <a:spcPct val="100000"/>
              </a:lnSpc>
              <a:spcBef>
                <a:spcPts val="994"/>
              </a:spcBef>
              <a:buChar char="•"/>
              <a:tabLst>
                <a:tab pos="807085" algn="l"/>
              </a:tabLst>
            </a:pPr>
            <a:r>
              <a:rPr sz="1950" dirty="0">
                <a:latin typeface="Arial"/>
                <a:cs typeface="Arial"/>
              </a:rPr>
              <a:t>Calculate</a:t>
            </a:r>
            <a:r>
              <a:rPr sz="1950" spc="8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basic</a:t>
            </a:r>
            <a:r>
              <a:rPr sz="1950" spc="8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summarization</a:t>
            </a:r>
            <a:r>
              <a:rPr sz="1950" spc="9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statistics</a:t>
            </a:r>
            <a:endParaRPr sz="1950">
              <a:latin typeface="Arial"/>
              <a:cs typeface="Arial"/>
            </a:endParaRPr>
          </a:p>
          <a:p>
            <a:pPr marL="807085" lvl="1" indent="-306705">
              <a:lnSpc>
                <a:spcPct val="100000"/>
              </a:lnSpc>
              <a:spcBef>
                <a:spcPts val="985"/>
              </a:spcBef>
              <a:buChar char="•"/>
              <a:tabLst>
                <a:tab pos="807085" algn="l"/>
              </a:tabLst>
            </a:pPr>
            <a:r>
              <a:rPr sz="1950" dirty="0">
                <a:latin typeface="Arial"/>
                <a:cs typeface="Arial"/>
              </a:rPr>
              <a:t>Visualize</a:t>
            </a:r>
            <a:r>
              <a:rPr sz="1950" spc="7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the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data</a:t>
            </a:r>
            <a:endParaRPr sz="1950">
              <a:latin typeface="Arial"/>
              <a:cs typeface="Arial"/>
            </a:endParaRPr>
          </a:p>
          <a:p>
            <a:pPr marL="806450" marR="1048385" lvl="1" indent="-306705">
              <a:lnSpc>
                <a:spcPct val="101800"/>
              </a:lnSpc>
              <a:spcBef>
                <a:spcPts val="955"/>
              </a:spcBef>
              <a:buChar char="•"/>
              <a:tabLst>
                <a:tab pos="806450" algn="l"/>
              </a:tabLst>
            </a:pPr>
            <a:r>
              <a:rPr sz="1950" dirty="0">
                <a:latin typeface="Arial"/>
                <a:cs typeface="Arial"/>
              </a:rPr>
              <a:t>Identify</a:t>
            </a:r>
            <a:r>
              <a:rPr sz="1950" spc="2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data</a:t>
            </a:r>
            <a:r>
              <a:rPr sz="1950" spc="6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problems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such</a:t>
            </a:r>
            <a:r>
              <a:rPr sz="1950" spc="65" dirty="0">
                <a:latin typeface="Arial"/>
                <a:cs typeface="Arial"/>
              </a:rPr>
              <a:t> </a:t>
            </a:r>
            <a:r>
              <a:rPr sz="1950" spc="-25" dirty="0">
                <a:latin typeface="Arial"/>
                <a:cs typeface="Arial"/>
              </a:rPr>
              <a:t>as </a:t>
            </a:r>
            <a:r>
              <a:rPr sz="1950" dirty="0">
                <a:latin typeface="Arial"/>
                <a:cs typeface="Arial"/>
              </a:rPr>
              <a:t>outliers,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missing</a:t>
            </a:r>
            <a:r>
              <a:rPr sz="1950" spc="7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values, </a:t>
            </a:r>
            <a:r>
              <a:rPr sz="1950" dirty="0">
                <a:latin typeface="Arial"/>
                <a:cs typeface="Arial"/>
              </a:rPr>
              <a:t>duplicate</a:t>
            </a:r>
            <a:r>
              <a:rPr sz="1950" spc="8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records</a:t>
            </a:r>
            <a:endParaRPr sz="19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5079" y="1199388"/>
            <a:ext cx="3730752" cy="271119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342888" y="4130040"/>
            <a:ext cx="3755390" cy="2720340"/>
            <a:chOff x="6342888" y="4130040"/>
            <a:chExt cx="3755390" cy="27203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55080" y="4173113"/>
              <a:ext cx="3730752" cy="26635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348984" y="4136136"/>
              <a:ext cx="3743325" cy="2708275"/>
            </a:xfrm>
            <a:custGeom>
              <a:avLst/>
              <a:gdLst/>
              <a:ahLst/>
              <a:cxnLst/>
              <a:rect l="l" t="t" r="r" b="b"/>
              <a:pathLst>
                <a:path w="3743325" h="2708275">
                  <a:moveTo>
                    <a:pt x="0" y="0"/>
                  </a:moveTo>
                  <a:lnTo>
                    <a:pt x="3742944" y="0"/>
                  </a:lnTo>
                  <a:lnTo>
                    <a:pt x="3742944" y="2708147"/>
                  </a:lnTo>
                  <a:lnTo>
                    <a:pt x="0" y="2708147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A0A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31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30"/>
              </a:spcBef>
            </a:pPr>
            <a:r>
              <a:rPr dirty="0"/>
              <a:t>3.2</a:t>
            </a:r>
            <a:r>
              <a:rPr spc="75" dirty="0"/>
              <a:t> </a:t>
            </a:r>
            <a:r>
              <a:rPr dirty="0"/>
              <a:t>Preprocessing</a:t>
            </a:r>
            <a:r>
              <a:rPr spc="6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spc="-10" dirty="0"/>
              <a:t>Transformation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99941" y="1034335"/>
            <a:ext cx="9246235" cy="576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9730" marR="66040" indent="-367665">
              <a:lnSpc>
                <a:spcPct val="101400"/>
              </a:lnSpc>
              <a:spcBef>
                <a:spcPts val="95"/>
              </a:spcBef>
              <a:buFont typeface="Georgia"/>
              <a:buChar char="–"/>
              <a:tabLst>
                <a:tab pos="379730" algn="l"/>
              </a:tabLst>
            </a:pPr>
            <a:r>
              <a:rPr sz="2150" dirty="0">
                <a:latin typeface="Arial"/>
                <a:cs typeface="Arial"/>
              </a:rPr>
              <a:t>Transform</a:t>
            </a:r>
            <a:r>
              <a:rPr sz="2150" spc="4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data</a:t>
            </a:r>
            <a:r>
              <a:rPr sz="2150" spc="7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into</a:t>
            </a:r>
            <a:r>
              <a:rPr sz="2150" spc="7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a</a:t>
            </a:r>
            <a:r>
              <a:rPr sz="2150" spc="5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representation</a:t>
            </a:r>
            <a:r>
              <a:rPr sz="2150" spc="7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that</a:t>
            </a:r>
            <a:r>
              <a:rPr sz="2150" spc="4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is</a:t>
            </a:r>
            <a:r>
              <a:rPr sz="2150" spc="6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suitable</a:t>
            </a:r>
            <a:r>
              <a:rPr sz="2150" spc="5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for</a:t>
            </a:r>
            <a:r>
              <a:rPr sz="2150" spc="5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the</a:t>
            </a:r>
            <a:r>
              <a:rPr sz="2150" spc="5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chosen</a:t>
            </a:r>
            <a:r>
              <a:rPr sz="2150" spc="50" dirty="0">
                <a:latin typeface="Arial"/>
                <a:cs typeface="Arial"/>
              </a:rPr>
              <a:t> </a:t>
            </a:r>
            <a:r>
              <a:rPr sz="2150" spc="-20" dirty="0">
                <a:latin typeface="Arial"/>
                <a:cs typeface="Arial"/>
              </a:rPr>
              <a:t>data </a:t>
            </a:r>
            <a:r>
              <a:rPr sz="2150" dirty="0">
                <a:latin typeface="Arial"/>
                <a:cs typeface="Arial"/>
              </a:rPr>
              <a:t>mining</a:t>
            </a:r>
            <a:r>
              <a:rPr sz="2150" spc="75" dirty="0">
                <a:latin typeface="Arial"/>
                <a:cs typeface="Arial"/>
              </a:rPr>
              <a:t> </a:t>
            </a:r>
            <a:r>
              <a:rPr sz="2150" spc="-10" dirty="0">
                <a:latin typeface="Arial"/>
                <a:cs typeface="Arial"/>
              </a:rPr>
              <a:t>methods</a:t>
            </a:r>
            <a:endParaRPr sz="2150">
              <a:latin typeface="Arial"/>
              <a:cs typeface="Arial"/>
            </a:endParaRPr>
          </a:p>
          <a:p>
            <a:pPr marL="807085" lvl="1" indent="-306705">
              <a:lnSpc>
                <a:spcPct val="100000"/>
              </a:lnSpc>
              <a:spcBef>
                <a:spcPts val="645"/>
              </a:spcBef>
              <a:buChar char="•"/>
              <a:tabLst>
                <a:tab pos="807085" algn="l"/>
              </a:tabLst>
            </a:pPr>
            <a:r>
              <a:rPr sz="1950" dirty="0">
                <a:latin typeface="Arial"/>
                <a:cs typeface="Arial"/>
              </a:rPr>
              <a:t>scales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of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attributes</a:t>
            </a:r>
            <a:r>
              <a:rPr sz="1950" spc="3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(nominal,</a:t>
            </a:r>
            <a:r>
              <a:rPr sz="1950" spc="8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ordinal,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numeric)</a:t>
            </a:r>
            <a:endParaRPr sz="1950">
              <a:latin typeface="Arial"/>
              <a:cs typeface="Arial"/>
            </a:endParaRPr>
          </a:p>
          <a:p>
            <a:pPr marL="807085" lvl="1" indent="-306705">
              <a:lnSpc>
                <a:spcPct val="100000"/>
              </a:lnSpc>
              <a:spcBef>
                <a:spcPts val="865"/>
              </a:spcBef>
              <a:buChar char="•"/>
              <a:tabLst>
                <a:tab pos="807085" algn="l"/>
              </a:tabLst>
            </a:pPr>
            <a:r>
              <a:rPr sz="1950" dirty="0">
                <a:latin typeface="Arial"/>
                <a:cs typeface="Arial"/>
              </a:rPr>
              <a:t>number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of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dimensions</a:t>
            </a:r>
            <a:r>
              <a:rPr sz="1950" spc="7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(represent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relevant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information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using</a:t>
            </a:r>
            <a:r>
              <a:rPr sz="1950" spc="8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less</a:t>
            </a:r>
            <a:r>
              <a:rPr sz="1950" spc="7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attributes)</a:t>
            </a:r>
            <a:endParaRPr sz="1950">
              <a:latin typeface="Arial"/>
              <a:cs typeface="Arial"/>
            </a:endParaRPr>
          </a:p>
          <a:p>
            <a:pPr marL="807085" lvl="1" indent="-306705">
              <a:lnSpc>
                <a:spcPct val="100000"/>
              </a:lnSpc>
              <a:spcBef>
                <a:spcPts val="875"/>
              </a:spcBef>
              <a:buChar char="•"/>
              <a:tabLst>
                <a:tab pos="807085" algn="l"/>
              </a:tabLst>
            </a:pPr>
            <a:r>
              <a:rPr sz="1950" dirty="0">
                <a:latin typeface="Arial"/>
                <a:cs typeface="Arial"/>
              </a:rPr>
              <a:t>amount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of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data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(determines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hardware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requirements)</a:t>
            </a:r>
            <a:endParaRPr sz="1950">
              <a:latin typeface="Arial"/>
              <a:cs typeface="Arial"/>
            </a:endParaRPr>
          </a:p>
          <a:p>
            <a:pPr marL="379730" indent="-367030">
              <a:lnSpc>
                <a:spcPct val="100000"/>
              </a:lnSpc>
              <a:spcBef>
                <a:spcPts val="1460"/>
              </a:spcBef>
              <a:buFont typeface="Georgia"/>
              <a:buChar char="–"/>
              <a:tabLst>
                <a:tab pos="379730" algn="l"/>
              </a:tabLst>
            </a:pPr>
            <a:r>
              <a:rPr sz="2350" spc="-10" dirty="0">
                <a:latin typeface="Arial"/>
                <a:cs typeface="Arial"/>
              </a:rPr>
              <a:t>Methods</a:t>
            </a:r>
            <a:endParaRPr sz="2350">
              <a:latin typeface="Arial"/>
              <a:cs typeface="Arial"/>
            </a:endParaRPr>
          </a:p>
          <a:p>
            <a:pPr marL="807085" lvl="1" indent="-306705">
              <a:lnSpc>
                <a:spcPct val="100000"/>
              </a:lnSpc>
              <a:spcBef>
                <a:spcPts val="640"/>
              </a:spcBef>
              <a:buChar char="•"/>
              <a:tabLst>
                <a:tab pos="807085" algn="l"/>
              </a:tabLst>
            </a:pPr>
            <a:r>
              <a:rPr sz="1950" dirty="0">
                <a:latin typeface="Arial"/>
                <a:cs typeface="Arial"/>
              </a:rPr>
              <a:t>discretization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and</a:t>
            </a:r>
            <a:r>
              <a:rPr sz="1950" spc="9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binarization</a:t>
            </a:r>
            <a:endParaRPr sz="1950">
              <a:latin typeface="Arial"/>
              <a:cs typeface="Arial"/>
            </a:endParaRPr>
          </a:p>
          <a:p>
            <a:pPr marL="807085" lvl="1" indent="-306705">
              <a:lnSpc>
                <a:spcPct val="100000"/>
              </a:lnSpc>
              <a:spcBef>
                <a:spcPts val="875"/>
              </a:spcBef>
              <a:buChar char="•"/>
              <a:tabLst>
                <a:tab pos="807085" algn="l"/>
              </a:tabLst>
            </a:pPr>
            <a:r>
              <a:rPr sz="1950" dirty="0">
                <a:latin typeface="Arial"/>
                <a:cs typeface="Arial"/>
              </a:rPr>
              <a:t>feature</a:t>
            </a:r>
            <a:r>
              <a:rPr sz="1950" spc="7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subset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selection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/</a:t>
            </a:r>
            <a:r>
              <a:rPr sz="1950" spc="6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dimensionality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reduction</a:t>
            </a:r>
            <a:endParaRPr sz="1950">
              <a:latin typeface="Arial"/>
              <a:cs typeface="Arial"/>
            </a:endParaRPr>
          </a:p>
          <a:p>
            <a:pPr marL="807085" lvl="1" indent="-306705">
              <a:lnSpc>
                <a:spcPct val="100000"/>
              </a:lnSpc>
              <a:spcBef>
                <a:spcPts val="875"/>
              </a:spcBef>
              <a:buChar char="•"/>
              <a:tabLst>
                <a:tab pos="807085" algn="l"/>
              </a:tabLst>
            </a:pPr>
            <a:r>
              <a:rPr sz="1950" dirty="0">
                <a:latin typeface="Arial"/>
                <a:cs typeface="Arial"/>
              </a:rPr>
              <a:t>attribute</a:t>
            </a:r>
            <a:r>
              <a:rPr sz="1950" spc="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transformation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/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text</a:t>
            </a:r>
            <a:r>
              <a:rPr sz="1950" spc="1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to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term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vector</a:t>
            </a:r>
            <a:r>
              <a:rPr sz="1950" spc="3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/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embeddings</a:t>
            </a:r>
            <a:endParaRPr sz="1950">
              <a:latin typeface="Arial"/>
              <a:cs typeface="Arial"/>
            </a:endParaRPr>
          </a:p>
          <a:p>
            <a:pPr marL="807085" lvl="1" indent="-306705">
              <a:lnSpc>
                <a:spcPct val="100000"/>
              </a:lnSpc>
              <a:spcBef>
                <a:spcPts val="865"/>
              </a:spcBef>
              <a:buChar char="•"/>
              <a:tabLst>
                <a:tab pos="807085" algn="l"/>
              </a:tabLst>
            </a:pPr>
            <a:r>
              <a:rPr sz="1950" dirty="0">
                <a:latin typeface="Arial"/>
                <a:cs typeface="Arial"/>
              </a:rPr>
              <a:t>aggregation,</a:t>
            </a:r>
            <a:r>
              <a:rPr sz="1950" spc="9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sampling</a:t>
            </a:r>
            <a:endParaRPr sz="1950">
              <a:latin typeface="Arial"/>
              <a:cs typeface="Arial"/>
            </a:endParaRPr>
          </a:p>
          <a:p>
            <a:pPr marL="807085" lvl="1" indent="-306705">
              <a:lnSpc>
                <a:spcPct val="100000"/>
              </a:lnSpc>
              <a:spcBef>
                <a:spcPts val="875"/>
              </a:spcBef>
              <a:buChar char="•"/>
              <a:tabLst>
                <a:tab pos="807085" algn="l"/>
              </a:tabLst>
            </a:pPr>
            <a:r>
              <a:rPr sz="1950" dirty="0">
                <a:latin typeface="Arial"/>
                <a:cs typeface="Arial"/>
              </a:rPr>
              <a:t>integrate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data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from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multiple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sources</a:t>
            </a:r>
            <a:endParaRPr sz="1950">
              <a:latin typeface="Arial"/>
              <a:cs typeface="Arial"/>
            </a:endParaRPr>
          </a:p>
          <a:p>
            <a:pPr marL="379730" indent="-367030">
              <a:lnSpc>
                <a:spcPct val="100000"/>
              </a:lnSpc>
              <a:spcBef>
                <a:spcPts val="1460"/>
              </a:spcBef>
              <a:buFont typeface="Georgia"/>
              <a:buChar char="–"/>
              <a:tabLst>
                <a:tab pos="379730" algn="l"/>
              </a:tabLst>
            </a:pPr>
            <a:r>
              <a:rPr sz="2150" dirty="0">
                <a:latin typeface="Arial"/>
                <a:cs typeface="Arial"/>
              </a:rPr>
              <a:t>Good</a:t>
            </a:r>
            <a:r>
              <a:rPr sz="2150" spc="6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data</a:t>
            </a:r>
            <a:r>
              <a:rPr sz="2150" spc="4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preparation</a:t>
            </a:r>
            <a:r>
              <a:rPr sz="2150" spc="6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is</a:t>
            </a:r>
            <a:r>
              <a:rPr sz="2150" spc="5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key</a:t>
            </a:r>
            <a:r>
              <a:rPr sz="2150" spc="3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to</a:t>
            </a:r>
            <a:r>
              <a:rPr sz="2150" spc="6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producing</a:t>
            </a:r>
            <a:r>
              <a:rPr sz="2150" spc="6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valid</a:t>
            </a:r>
            <a:r>
              <a:rPr sz="2150" spc="6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and</a:t>
            </a:r>
            <a:r>
              <a:rPr sz="2150" spc="6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reliable</a:t>
            </a:r>
            <a:r>
              <a:rPr sz="2150" spc="65" dirty="0">
                <a:latin typeface="Arial"/>
                <a:cs typeface="Arial"/>
              </a:rPr>
              <a:t> </a:t>
            </a:r>
            <a:r>
              <a:rPr sz="2150" spc="-10" dirty="0">
                <a:latin typeface="Arial"/>
                <a:cs typeface="Arial"/>
              </a:rPr>
              <a:t>models</a:t>
            </a:r>
            <a:endParaRPr sz="2150">
              <a:latin typeface="Arial"/>
              <a:cs typeface="Arial"/>
            </a:endParaRPr>
          </a:p>
          <a:p>
            <a:pPr marL="379730" marR="5080" indent="-367665">
              <a:lnSpc>
                <a:spcPct val="101400"/>
              </a:lnSpc>
              <a:spcBef>
                <a:spcPts val="1200"/>
              </a:spcBef>
              <a:buFont typeface="Georgia"/>
              <a:buChar char="–"/>
              <a:tabLst>
                <a:tab pos="379730" algn="l"/>
              </a:tabLst>
            </a:pPr>
            <a:r>
              <a:rPr sz="2150" dirty="0">
                <a:latin typeface="Arial"/>
                <a:cs typeface="Arial"/>
              </a:rPr>
              <a:t>Data</a:t>
            </a:r>
            <a:r>
              <a:rPr sz="2150" spc="5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integration</a:t>
            </a:r>
            <a:r>
              <a:rPr sz="2150" spc="6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and</a:t>
            </a:r>
            <a:r>
              <a:rPr sz="2150" spc="6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preparation</a:t>
            </a:r>
            <a:r>
              <a:rPr sz="2150" spc="6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is</a:t>
            </a:r>
            <a:r>
              <a:rPr sz="2150" spc="5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estimated</a:t>
            </a:r>
            <a:r>
              <a:rPr sz="2150" spc="4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to</a:t>
            </a:r>
            <a:r>
              <a:rPr sz="2150" spc="4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take</a:t>
            </a:r>
            <a:r>
              <a:rPr sz="2150" spc="50" dirty="0"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F0000"/>
                </a:solidFill>
                <a:latin typeface="Arial"/>
                <a:cs typeface="Arial"/>
              </a:rPr>
              <a:t>70-80%</a:t>
            </a:r>
            <a:r>
              <a:rPr sz="2150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of</a:t>
            </a:r>
            <a:r>
              <a:rPr sz="2150" spc="8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the</a:t>
            </a:r>
            <a:r>
              <a:rPr sz="2150" spc="45" dirty="0">
                <a:latin typeface="Arial"/>
                <a:cs typeface="Arial"/>
              </a:rPr>
              <a:t> </a:t>
            </a:r>
            <a:r>
              <a:rPr sz="2150" spc="-20" dirty="0">
                <a:latin typeface="Arial"/>
                <a:cs typeface="Arial"/>
              </a:rPr>
              <a:t>time </a:t>
            </a:r>
            <a:r>
              <a:rPr sz="2150" dirty="0">
                <a:latin typeface="Arial"/>
                <a:cs typeface="Arial"/>
              </a:rPr>
              <a:t>and</a:t>
            </a:r>
            <a:r>
              <a:rPr sz="2150" spc="3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effort</a:t>
            </a:r>
            <a:r>
              <a:rPr sz="2150" spc="4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of</a:t>
            </a:r>
            <a:r>
              <a:rPr sz="2150" spc="4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a</a:t>
            </a:r>
            <a:r>
              <a:rPr sz="2150" spc="5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data</a:t>
            </a:r>
            <a:r>
              <a:rPr sz="2150" spc="3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mining</a:t>
            </a:r>
            <a:r>
              <a:rPr sz="2150" spc="45" dirty="0">
                <a:latin typeface="Arial"/>
                <a:cs typeface="Arial"/>
              </a:rPr>
              <a:t> </a:t>
            </a:r>
            <a:r>
              <a:rPr sz="2150" spc="-10" dirty="0">
                <a:latin typeface="Arial"/>
                <a:cs typeface="Arial"/>
              </a:rPr>
              <a:t>project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30"/>
              </a:spcBef>
            </a:pPr>
            <a:r>
              <a:rPr dirty="0"/>
              <a:t>3.3</a:t>
            </a:r>
            <a:r>
              <a:rPr spc="35" dirty="0"/>
              <a:t> </a:t>
            </a:r>
            <a:r>
              <a:rPr dirty="0"/>
              <a:t>Data</a:t>
            </a:r>
            <a:r>
              <a:rPr spc="45" dirty="0"/>
              <a:t> </a:t>
            </a:r>
            <a:r>
              <a:rPr spc="-10" dirty="0"/>
              <a:t>Mining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993" y="1574833"/>
            <a:ext cx="6344920" cy="495300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9730" indent="-367030">
              <a:lnSpc>
                <a:spcPct val="100000"/>
              </a:lnSpc>
              <a:spcBef>
                <a:spcPts val="1555"/>
              </a:spcBef>
              <a:buFont typeface="Georgia"/>
              <a:buChar char="–"/>
              <a:tabLst>
                <a:tab pos="379730" algn="l"/>
              </a:tabLst>
            </a:pPr>
            <a:r>
              <a:rPr sz="2350" dirty="0">
                <a:latin typeface="Arial"/>
                <a:cs typeface="Arial"/>
              </a:rPr>
              <a:t>Input: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Preprocessed</a:t>
            </a:r>
            <a:r>
              <a:rPr sz="2350" spc="60" dirty="0">
                <a:latin typeface="Arial"/>
                <a:cs typeface="Arial"/>
              </a:rPr>
              <a:t> </a:t>
            </a:r>
            <a:r>
              <a:rPr sz="2350" spc="-20" dirty="0">
                <a:latin typeface="Arial"/>
                <a:cs typeface="Arial"/>
              </a:rPr>
              <a:t>Data</a:t>
            </a:r>
            <a:endParaRPr sz="2350">
              <a:latin typeface="Arial"/>
              <a:cs typeface="Arial"/>
            </a:endParaRPr>
          </a:p>
          <a:p>
            <a:pPr marL="379730" indent="-367030">
              <a:lnSpc>
                <a:spcPct val="100000"/>
              </a:lnSpc>
              <a:spcBef>
                <a:spcPts val="1465"/>
              </a:spcBef>
              <a:buFont typeface="Georgia"/>
              <a:buChar char="–"/>
              <a:tabLst>
                <a:tab pos="379730" algn="l"/>
              </a:tabLst>
            </a:pPr>
            <a:r>
              <a:rPr sz="2350" dirty="0">
                <a:latin typeface="Arial"/>
                <a:cs typeface="Arial"/>
              </a:rPr>
              <a:t>Output: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Model</a:t>
            </a:r>
            <a:r>
              <a:rPr sz="235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/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-10" dirty="0">
                <a:solidFill>
                  <a:srgbClr val="FF0000"/>
                </a:solidFill>
                <a:latin typeface="Arial"/>
                <a:cs typeface="Arial"/>
              </a:rPr>
              <a:t>Patterns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2350">
              <a:latin typeface="Arial"/>
              <a:cs typeface="Arial"/>
            </a:endParaRPr>
          </a:p>
          <a:p>
            <a:pPr marL="467995" indent="-455295">
              <a:lnSpc>
                <a:spcPct val="100000"/>
              </a:lnSpc>
              <a:buAutoNum type="arabicPeriod"/>
              <a:tabLst>
                <a:tab pos="467995" algn="l"/>
              </a:tabLst>
            </a:pPr>
            <a:r>
              <a:rPr sz="2350" dirty="0">
                <a:latin typeface="Arial"/>
                <a:cs typeface="Arial"/>
              </a:rPr>
              <a:t>Apply data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mining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method</a:t>
            </a:r>
            <a:endParaRPr sz="2350">
              <a:latin typeface="Arial"/>
              <a:cs typeface="Arial"/>
            </a:endParaRPr>
          </a:p>
          <a:p>
            <a:pPr marL="467995" indent="-455295">
              <a:lnSpc>
                <a:spcPct val="100000"/>
              </a:lnSpc>
              <a:spcBef>
                <a:spcPts val="1465"/>
              </a:spcBef>
              <a:buAutoNum type="arabicPeriod"/>
              <a:tabLst>
                <a:tab pos="467995" algn="l"/>
              </a:tabLst>
            </a:pPr>
            <a:r>
              <a:rPr sz="2350" dirty="0">
                <a:latin typeface="Arial"/>
                <a:cs typeface="Arial"/>
              </a:rPr>
              <a:t>Evaluate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resulting</a:t>
            </a:r>
            <a:r>
              <a:rPr sz="2350" spc="4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model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/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patterns</a:t>
            </a:r>
            <a:endParaRPr sz="2350">
              <a:latin typeface="Arial"/>
              <a:cs typeface="Arial"/>
            </a:endParaRPr>
          </a:p>
          <a:p>
            <a:pPr marL="467995" indent="-455295">
              <a:lnSpc>
                <a:spcPct val="100000"/>
              </a:lnSpc>
              <a:spcBef>
                <a:spcPts val="1460"/>
              </a:spcBef>
              <a:buAutoNum type="arabicPeriod"/>
              <a:tabLst>
                <a:tab pos="467995" algn="l"/>
              </a:tabLst>
            </a:pPr>
            <a:r>
              <a:rPr sz="2350" b="1" spc="-10" dirty="0">
                <a:latin typeface="Arial"/>
                <a:cs typeface="Arial"/>
              </a:rPr>
              <a:t>Iterate</a:t>
            </a:r>
            <a:endParaRPr sz="2350">
              <a:latin typeface="Arial"/>
              <a:cs typeface="Arial"/>
            </a:endParaRPr>
          </a:p>
          <a:p>
            <a:pPr marL="807085" lvl="1" indent="-306705">
              <a:lnSpc>
                <a:spcPct val="100000"/>
              </a:lnSpc>
              <a:spcBef>
                <a:spcPts val="760"/>
              </a:spcBef>
              <a:buChar char="•"/>
              <a:tabLst>
                <a:tab pos="807085" algn="l"/>
              </a:tabLst>
            </a:pPr>
            <a:r>
              <a:rPr sz="1950" dirty="0">
                <a:latin typeface="Arial"/>
                <a:cs typeface="Arial"/>
              </a:rPr>
              <a:t>experiment</a:t>
            </a:r>
            <a:r>
              <a:rPr sz="1950" spc="8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with</a:t>
            </a:r>
            <a:r>
              <a:rPr sz="1950" spc="8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different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hyperparameter</a:t>
            </a:r>
            <a:r>
              <a:rPr sz="1950" spc="7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settings</a:t>
            </a:r>
            <a:endParaRPr sz="1950">
              <a:latin typeface="Arial"/>
              <a:cs typeface="Arial"/>
            </a:endParaRPr>
          </a:p>
          <a:p>
            <a:pPr marL="807085" lvl="1" indent="-306705">
              <a:lnSpc>
                <a:spcPct val="100000"/>
              </a:lnSpc>
              <a:spcBef>
                <a:spcPts val="994"/>
              </a:spcBef>
              <a:buChar char="•"/>
              <a:tabLst>
                <a:tab pos="807085" algn="l"/>
              </a:tabLst>
            </a:pPr>
            <a:r>
              <a:rPr sz="1950" dirty="0">
                <a:latin typeface="Arial"/>
                <a:cs typeface="Arial"/>
              </a:rPr>
              <a:t>experiment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with</a:t>
            </a:r>
            <a:r>
              <a:rPr sz="1950" spc="7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multiple</a:t>
            </a:r>
            <a:r>
              <a:rPr sz="1950" spc="9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alternative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methods</a:t>
            </a:r>
            <a:endParaRPr sz="1950">
              <a:latin typeface="Arial"/>
              <a:cs typeface="Arial"/>
            </a:endParaRPr>
          </a:p>
          <a:p>
            <a:pPr marL="807085" lvl="1" indent="-306705">
              <a:lnSpc>
                <a:spcPct val="100000"/>
              </a:lnSpc>
              <a:spcBef>
                <a:spcPts val="1000"/>
              </a:spcBef>
              <a:buChar char="•"/>
              <a:tabLst>
                <a:tab pos="807085" algn="l"/>
              </a:tabLst>
            </a:pPr>
            <a:r>
              <a:rPr sz="1950" dirty="0">
                <a:latin typeface="Arial"/>
                <a:cs typeface="Arial"/>
              </a:rPr>
              <a:t>improve</a:t>
            </a:r>
            <a:r>
              <a:rPr sz="1950" spc="7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preprocessing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and</a:t>
            </a:r>
            <a:r>
              <a:rPr sz="1950" spc="7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feature</a:t>
            </a:r>
            <a:r>
              <a:rPr sz="1950" spc="7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generation</a:t>
            </a:r>
            <a:endParaRPr sz="1950">
              <a:latin typeface="Arial"/>
              <a:cs typeface="Arial"/>
            </a:endParaRPr>
          </a:p>
          <a:p>
            <a:pPr marL="807085" lvl="1" indent="-306705">
              <a:lnSpc>
                <a:spcPct val="100000"/>
              </a:lnSpc>
              <a:spcBef>
                <a:spcPts val="980"/>
              </a:spcBef>
              <a:buChar char="•"/>
              <a:tabLst>
                <a:tab pos="807085" algn="l"/>
              </a:tabLst>
            </a:pPr>
            <a:r>
              <a:rPr sz="1950" dirty="0">
                <a:latin typeface="Arial"/>
                <a:cs typeface="Arial"/>
              </a:rPr>
              <a:t>increase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amount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or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quality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of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training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data</a:t>
            </a:r>
            <a:endParaRPr sz="19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0231" y="1462605"/>
            <a:ext cx="2937784" cy="391896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33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30"/>
              </a:spcBef>
            </a:pPr>
            <a:r>
              <a:rPr dirty="0"/>
              <a:t>3.4</a:t>
            </a:r>
            <a:r>
              <a:rPr spc="10" dirty="0"/>
              <a:t> </a:t>
            </a:r>
            <a:r>
              <a:rPr spc="-10" dirty="0"/>
              <a:t>Deployment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4751" y="1029232"/>
            <a:ext cx="7587615" cy="111379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9730" indent="-367030">
              <a:lnSpc>
                <a:spcPct val="100000"/>
              </a:lnSpc>
              <a:spcBef>
                <a:spcPts val="1555"/>
              </a:spcBef>
              <a:buFont typeface="Georgia"/>
              <a:buChar char="–"/>
              <a:tabLst>
                <a:tab pos="379730" algn="l"/>
              </a:tabLst>
            </a:pPr>
            <a:r>
              <a:rPr sz="2350" dirty="0">
                <a:latin typeface="Arial"/>
                <a:cs typeface="Arial"/>
              </a:rPr>
              <a:t>Use</a:t>
            </a:r>
            <a:r>
              <a:rPr sz="2350" spc="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model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in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the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business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context</a:t>
            </a:r>
            <a:endParaRPr sz="2350">
              <a:latin typeface="Arial"/>
              <a:cs typeface="Arial"/>
            </a:endParaRPr>
          </a:p>
          <a:p>
            <a:pPr marL="379730" indent="-367030">
              <a:lnSpc>
                <a:spcPct val="100000"/>
              </a:lnSpc>
              <a:spcBef>
                <a:spcPts val="1465"/>
              </a:spcBef>
              <a:buFont typeface="Georgia"/>
              <a:buChar char="–"/>
              <a:tabLst>
                <a:tab pos="379730" algn="l"/>
              </a:tabLst>
            </a:pPr>
            <a:r>
              <a:rPr sz="2350" dirty="0">
                <a:latin typeface="Arial"/>
                <a:cs typeface="Arial"/>
              </a:rPr>
              <a:t>Keep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iterating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in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order to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maintain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and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improve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model</a:t>
            </a:r>
            <a:endParaRPr sz="23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3720" y="2485644"/>
            <a:ext cx="3977639" cy="41803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318071" y="6401908"/>
            <a:ext cx="3602354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dirty="0">
                <a:latin typeface="Arial"/>
                <a:cs typeface="Arial"/>
              </a:rPr>
              <a:t>CRISP-DM</a:t>
            </a:r>
            <a:r>
              <a:rPr sz="2350" spc="4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Process</a:t>
            </a:r>
            <a:r>
              <a:rPr sz="2350" spc="60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Model</a:t>
            </a:r>
            <a:endParaRPr sz="23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34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130"/>
              </a:spcBef>
            </a:pPr>
            <a:r>
              <a:rPr dirty="0"/>
              <a:t>How</a:t>
            </a:r>
            <a:r>
              <a:rPr spc="25" dirty="0"/>
              <a:t> </a:t>
            </a:r>
            <a:r>
              <a:rPr dirty="0"/>
              <a:t>Do</a:t>
            </a:r>
            <a:r>
              <a:rPr spc="55" dirty="0"/>
              <a:t> </a:t>
            </a:r>
            <a:r>
              <a:rPr dirty="0"/>
              <a:t>Data</a:t>
            </a:r>
            <a:r>
              <a:rPr spc="95" dirty="0"/>
              <a:t> </a:t>
            </a:r>
            <a:r>
              <a:rPr dirty="0"/>
              <a:t>Scientists</a:t>
            </a:r>
            <a:r>
              <a:rPr spc="65" dirty="0"/>
              <a:t> </a:t>
            </a:r>
            <a:r>
              <a:rPr dirty="0"/>
              <a:t>Spend</a:t>
            </a:r>
            <a:r>
              <a:rPr spc="25" dirty="0"/>
              <a:t> </a:t>
            </a:r>
            <a:r>
              <a:rPr dirty="0"/>
              <a:t>Their</a:t>
            </a:r>
            <a:r>
              <a:rPr spc="60" dirty="0"/>
              <a:t> </a:t>
            </a:r>
            <a:r>
              <a:rPr spc="-10" dirty="0"/>
              <a:t>Days?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67816" y="1720906"/>
            <a:ext cx="9533255" cy="4270375"/>
            <a:chOff x="767816" y="1720906"/>
            <a:chExt cx="9533255" cy="42703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7816" y="1720906"/>
              <a:ext cx="9081118" cy="37954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142987" y="3299460"/>
              <a:ext cx="1161415" cy="375285"/>
            </a:xfrm>
            <a:custGeom>
              <a:avLst/>
              <a:gdLst/>
              <a:ahLst/>
              <a:cxnLst/>
              <a:rect l="l" t="t" r="r" b="b"/>
              <a:pathLst>
                <a:path w="1161415" h="375285">
                  <a:moveTo>
                    <a:pt x="745236" y="0"/>
                  </a:moveTo>
                  <a:lnTo>
                    <a:pt x="1161288" y="0"/>
                  </a:lnTo>
                </a:path>
                <a:path w="1161415" h="375285">
                  <a:moveTo>
                    <a:pt x="0" y="374904"/>
                  </a:moveTo>
                  <a:lnTo>
                    <a:pt x="416052" y="374904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00415" y="3528060"/>
              <a:ext cx="2394585" cy="2456815"/>
            </a:xfrm>
            <a:custGeom>
              <a:avLst/>
              <a:gdLst/>
              <a:ahLst/>
              <a:cxnLst/>
              <a:rect l="l" t="t" r="r" b="b"/>
              <a:pathLst>
                <a:path w="2394584" h="2456815">
                  <a:moveTo>
                    <a:pt x="2394204" y="2456688"/>
                  </a:moveTo>
                  <a:lnTo>
                    <a:pt x="195072" y="2456688"/>
                  </a:lnTo>
                  <a:lnTo>
                    <a:pt x="195072" y="848868"/>
                  </a:lnTo>
                  <a:lnTo>
                    <a:pt x="562356" y="848868"/>
                  </a:lnTo>
                  <a:lnTo>
                    <a:pt x="0" y="0"/>
                  </a:lnTo>
                  <a:lnTo>
                    <a:pt x="1110996" y="848868"/>
                  </a:lnTo>
                  <a:lnTo>
                    <a:pt x="2394204" y="848868"/>
                  </a:lnTo>
                  <a:lnTo>
                    <a:pt x="2394204" y="2456688"/>
                  </a:lnTo>
                  <a:close/>
                </a:path>
              </a:pathLst>
            </a:custGeom>
            <a:solidFill>
              <a:srgbClr val="FFB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00415" y="3528060"/>
              <a:ext cx="2394585" cy="2456815"/>
            </a:xfrm>
            <a:custGeom>
              <a:avLst/>
              <a:gdLst/>
              <a:ahLst/>
              <a:cxnLst/>
              <a:rect l="l" t="t" r="r" b="b"/>
              <a:pathLst>
                <a:path w="2394584" h="2456815">
                  <a:moveTo>
                    <a:pt x="195072" y="848868"/>
                  </a:moveTo>
                  <a:lnTo>
                    <a:pt x="562356" y="848868"/>
                  </a:lnTo>
                  <a:lnTo>
                    <a:pt x="0" y="0"/>
                  </a:lnTo>
                  <a:lnTo>
                    <a:pt x="1110996" y="848868"/>
                  </a:lnTo>
                  <a:lnTo>
                    <a:pt x="2394204" y="848868"/>
                  </a:lnTo>
                  <a:lnTo>
                    <a:pt x="2394204" y="1117092"/>
                  </a:lnTo>
                  <a:lnTo>
                    <a:pt x="2394204" y="1519428"/>
                  </a:lnTo>
                  <a:lnTo>
                    <a:pt x="2394204" y="2456688"/>
                  </a:lnTo>
                  <a:lnTo>
                    <a:pt x="1110996" y="2456688"/>
                  </a:lnTo>
                  <a:lnTo>
                    <a:pt x="562356" y="2456688"/>
                  </a:lnTo>
                  <a:lnTo>
                    <a:pt x="195072" y="2456688"/>
                  </a:lnTo>
                  <a:lnTo>
                    <a:pt x="195072" y="1519428"/>
                  </a:lnTo>
                  <a:lnTo>
                    <a:pt x="195072" y="1117092"/>
                  </a:lnTo>
                  <a:lnTo>
                    <a:pt x="195072" y="848868"/>
                  </a:lnTo>
                  <a:close/>
                </a:path>
              </a:pathLst>
            </a:custGeom>
            <a:ln w="12192">
              <a:solidFill>
                <a:srgbClr val="00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8769" y="6651789"/>
            <a:ext cx="1026985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dirty="0">
                <a:solidFill>
                  <a:srgbClr val="161616"/>
                </a:solidFill>
                <a:latin typeface="Arial"/>
                <a:cs typeface="Arial"/>
              </a:rPr>
              <a:t>Source:</a:t>
            </a:r>
            <a:r>
              <a:rPr sz="1750" spc="9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161616"/>
                </a:solidFill>
                <a:latin typeface="Arial"/>
                <a:cs typeface="Arial"/>
              </a:rPr>
              <a:t>CrowdFlower</a:t>
            </a:r>
            <a:r>
              <a:rPr sz="1750" spc="12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161616"/>
                </a:solidFill>
                <a:latin typeface="Arial"/>
                <a:cs typeface="Arial"/>
              </a:rPr>
              <a:t>Data</a:t>
            </a:r>
            <a:r>
              <a:rPr sz="1750" spc="8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161616"/>
                </a:solidFill>
                <a:latin typeface="Arial"/>
                <a:cs typeface="Arial"/>
              </a:rPr>
              <a:t>Science</a:t>
            </a:r>
            <a:r>
              <a:rPr sz="1750" spc="10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161616"/>
                </a:solidFill>
                <a:latin typeface="Arial"/>
                <a:cs typeface="Arial"/>
              </a:rPr>
              <a:t>Report</a:t>
            </a:r>
            <a:r>
              <a:rPr sz="1750" spc="7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161616"/>
                </a:solidFill>
                <a:latin typeface="Arial"/>
                <a:cs typeface="Arial"/>
              </a:rPr>
              <a:t>2016:</a:t>
            </a:r>
            <a:r>
              <a:rPr sz="1750" spc="10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161616"/>
                </a:solidFill>
                <a:latin typeface="Arial"/>
                <a:cs typeface="Arial"/>
                <a:hlinkClick r:id="rId3"/>
              </a:rPr>
              <a:t>http://visit.crowdflower.com/data-science-</a:t>
            </a:r>
            <a:r>
              <a:rPr sz="1750" spc="-10" dirty="0">
                <a:solidFill>
                  <a:srgbClr val="161616"/>
                </a:solidFill>
                <a:latin typeface="Arial"/>
                <a:cs typeface="Arial"/>
                <a:hlinkClick r:id="rId3"/>
              </a:rPr>
              <a:t>report.html</a:t>
            </a:r>
            <a:endParaRPr sz="175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35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30"/>
              </a:spcBef>
            </a:pPr>
            <a:r>
              <a:rPr dirty="0"/>
              <a:t>Literature</a:t>
            </a:r>
            <a:r>
              <a:rPr spc="35" dirty="0"/>
              <a:t> </a:t>
            </a:r>
            <a:r>
              <a:rPr dirty="0"/>
              <a:t>for</a:t>
            </a:r>
            <a:r>
              <a:rPr spc="35" dirty="0"/>
              <a:t> </a:t>
            </a:r>
            <a:r>
              <a:rPr dirty="0"/>
              <a:t>this</a:t>
            </a:r>
            <a:r>
              <a:rPr spc="45" dirty="0"/>
              <a:t> </a:t>
            </a:r>
            <a:r>
              <a:rPr spc="-10" dirty="0"/>
              <a:t>Chapter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668" y="1488440"/>
            <a:ext cx="5499735" cy="22917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latin typeface="Arial"/>
                <a:cs typeface="Arial"/>
              </a:rPr>
              <a:t>Pang-Ning</a:t>
            </a:r>
            <a:r>
              <a:rPr sz="1950" spc="6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Tan,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Michael</a:t>
            </a:r>
            <a:r>
              <a:rPr sz="1950" spc="7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Steinbach,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Vipin</a:t>
            </a:r>
            <a:r>
              <a:rPr sz="1950" spc="11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Kumar: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950" b="1" dirty="0">
                <a:latin typeface="Arial"/>
                <a:cs typeface="Arial"/>
              </a:rPr>
              <a:t>Introduction</a:t>
            </a:r>
            <a:r>
              <a:rPr sz="1950" b="1" spc="5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to</a:t>
            </a:r>
            <a:r>
              <a:rPr sz="1950" b="1" spc="6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Data</a:t>
            </a:r>
            <a:r>
              <a:rPr sz="1950" b="1" spc="6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Mining.</a:t>
            </a:r>
            <a:r>
              <a:rPr sz="1950" b="1" spc="4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2nd</a:t>
            </a:r>
            <a:r>
              <a:rPr sz="1950" b="1" spc="55" dirty="0">
                <a:latin typeface="Arial"/>
                <a:cs typeface="Arial"/>
              </a:rPr>
              <a:t> </a:t>
            </a:r>
            <a:r>
              <a:rPr sz="1950" b="1" spc="-10" dirty="0">
                <a:latin typeface="Arial"/>
                <a:cs typeface="Arial"/>
              </a:rPr>
              <a:t>Edition.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950" dirty="0">
                <a:latin typeface="Arial"/>
                <a:cs typeface="Arial"/>
              </a:rPr>
              <a:t>Pearson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/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Addison</a:t>
            </a:r>
            <a:r>
              <a:rPr sz="1950" spc="7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Wesley.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950" b="1" dirty="0">
                <a:latin typeface="Arial"/>
                <a:cs typeface="Arial"/>
              </a:rPr>
              <a:t>Chapter</a:t>
            </a:r>
            <a:r>
              <a:rPr sz="1950" b="1" spc="5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1:</a:t>
            </a:r>
            <a:r>
              <a:rPr sz="1950" b="1" spc="45" dirty="0">
                <a:latin typeface="Arial"/>
                <a:cs typeface="Arial"/>
              </a:rPr>
              <a:t> </a:t>
            </a:r>
            <a:r>
              <a:rPr sz="1950" b="1" spc="-10" dirty="0">
                <a:latin typeface="Arial"/>
                <a:cs typeface="Arial"/>
              </a:rPr>
              <a:t>Introduction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950" b="1" dirty="0">
                <a:latin typeface="Arial"/>
                <a:cs typeface="Arial"/>
              </a:rPr>
              <a:t>Chapter</a:t>
            </a:r>
            <a:r>
              <a:rPr sz="1950" b="1" spc="5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2:</a:t>
            </a:r>
            <a:r>
              <a:rPr sz="1950" b="1" spc="45" dirty="0">
                <a:latin typeface="Arial"/>
                <a:cs typeface="Arial"/>
              </a:rPr>
              <a:t> </a:t>
            </a:r>
            <a:r>
              <a:rPr sz="1950" b="1" spc="-20" dirty="0">
                <a:latin typeface="Arial"/>
                <a:cs typeface="Arial"/>
              </a:rPr>
              <a:t>Data</a:t>
            </a:r>
            <a:endParaRPr sz="19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7100" y="1459992"/>
            <a:ext cx="2865119" cy="355549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30"/>
              </a:spcBef>
            </a:pPr>
            <a:r>
              <a:rPr dirty="0"/>
              <a:t>Literature</a:t>
            </a:r>
            <a:r>
              <a:rPr spc="35" dirty="0"/>
              <a:t> </a:t>
            </a:r>
            <a:r>
              <a:rPr dirty="0"/>
              <a:t>–</a:t>
            </a:r>
            <a:r>
              <a:rPr spc="70" dirty="0"/>
              <a:t> </a:t>
            </a:r>
            <a:r>
              <a:rPr spc="-10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3205" y="1319256"/>
            <a:ext cx="5442585" cy="2745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4825" marR="837565" indent="-454659">
              <a:lnSpc>
                <a:spcPct val="101299"/>
              </a:lnSpc>
              <a:spcBef>
                <a:spcPts val="90"/>
              </a:spcBef>
              <a:buAutoNum type="arabicPeriod"/>
              <a:tabLst>
                <a:tab pos="504825" algn="l"/>
                <a:tab pos="588645" algn="l"/>
              </a:tabLst>
            </a:pPr>
            <a:r>
              <a:rPr sz="2350" dirty="0">
                <a:latin typeface="Arial"/>
                <a:cs typeface="Arial"/>
              </a:rPr>
              <a:t>	</a:t>
            </a:r>
            <a:r>
              <a:rPr sz="2350" b="1" dirty="0">
                <a:latin typeface="Arial"/>
                <a:cs typeface="Arial"/>
              </a:rPr>
              <a:t>Scikit-learn</a:t>
            </a:r>
            <a:r>
              <a:rPr sz="2350" b="1" spc="45" dirty="0">
                <a:latin typeface="Arial"/>
                <a:cs typeface="Arial"/>
              </a:rPr>
              <a:t> </a:t>
            </a:r>
            <a:r>
              <a:rPr sz="2350" b="1" spc="-10" dirty="0">
                <a:latin typeface="Arial"/>
                <a:cs typeface="Arial"/>
              </a:rPr>
              <a:t>Documentation: </a:t>
            </a:r>
            <a:r>
              <a:rPr sz="2350" dirty="0">
                <a:latin typeface="Arial"/>
                <a:cs typeface="Arial"/>
              </a:rPr>
              <a:t>https://scikit-</a:t>
            </a:r>
            <a:r>
              <a:rPr sz="2350" spc="-10" dirty="0">
                <a:latin typeface="Arial"/>
                <a:cs typeface="Arial"/>
              </a:rPr>
              <a:t>learn.org/stable/ user_guide.html</a:t>
            </a:r>
            <a:endParaRPr sz="2350" dirty="0">
              <a:latin typeface="Arial"/>
              <a:cs typeface="Arial"/>
            </a:endParaRPr>
          </a:p>
          <a:p>
            <a:pPr marL="502920" marR="43180" indent="-452755">
              <a:lnSpc>
                <a:spcPct val="101299"/>
              </a:lnSpc>
              <a:spcBef>
                <a:spcPts val="1425"/>
              </a:spcBef>
              <a:buAutoNum type="arabicPeriod"/>
              <a:tabLst>
                <a:tab pos="504825" algn="l"/>
              </a:tabLst>
            </a:pPr>
            <a:r>
              <a:rPr sz="2350" dirty="0">
                <a:latin typeface="Arial"/>
                <a:cs typeface="Arial"/>
              </a:rPr>
              <a:t>Aurélien</a:t>
            </a:r>
            <a:r>
              <a:rPr sz="2350" spc="4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Géron: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b="1" spc="-10" dirty="0">
                <a:latin typeface="Arial"/>
                <a:cs typeface="Arial"/>
              </a:rPr>
              <a:t>Hands-</a:t>
            </a:r>
            <a:r>
              <a:rPr sz="2350" b="1" dirty="0">
                <a:latin typeface="Arial"/>
                <a:cs typeface="Arial"/>
              </a:rPr>
              <a:t>on</a:t>
            </a:r>
            <a:r>
              <a:rPr sz="2350" b="1" spc="30" dirty="0">
                <a:latin typeface="Arial"/>
                <a:cs typeface="Arial"/>
              </a:rPr>
              <a:t> </a:t>
            </a:r>
            <a:r>
              <a:rPr sz="2350" b="1" spc="-10" dirty="0">
                <a:latin typeface="Arial"/>
                <a:cs typeface="Arial"/>
              </a:rPr>
              <a:t>Machine 	</a:t>
            </a:r>
            <a:r>
              <a:rPr sz="2350" b="1" dirty="0">
                <a:latin typeface="Arial"/>
                <a:cs typeface="Arial"/>
              </a:rPr>
              <a:t>Learning</a:t>
            </a:r>
            <a:r>
              <a:rPr sz="2350" b="1" spc="15" dirty="0">
                <a:latin typeface="Arial"/>
                <a:cs typeface="Arial"/>
              </a:rPr>
              <a:t> </a:t>
            </a:r>
            <a:r>
              <a:rPr sz="2350" b="1" dirty="0">
                <a:latin typeface="Arial"/>
                <a:cs typeface="Arial"/>
              </a:rPr>
              <a:t>with Scikit-Learn,</a:t>
            </a:r>
            <a:r>
              <a:rPr sz="2350" b="1" spc="60" dirty="0">
                <a:latin typeface="Arial"/>
                <a:cs typeface="Arial"/>
              </a:rPr>
              <a:t> </a:t>
            </a:r>
            <a:r>
              <a:rPr sz="2350" b="1" spc="-10" dirty="0">
                <a:latin typeface="Arial"/>
                <a:cs typeface="Arial"/>
              </a:rPr>
              <a:t>Keras 	</a:t>
            </a:r>
            <a:r>
              <a:rPr sz="2350" b="1" dirty="0">
                <a:latin typeface="Arial"/>
                <a:cs typeface="Arial"/>
              </a:rPr>
              <a:t>&amp;</a:t>
            </a:r>
            <a:r>
              <a:rPr sz="2350" b="1" spc="5" dirty="0">
                <a:latin typeface="Arial"/>
                <a:cs typeface="Arial"/>
              </a:rPr>
              <a:t> </a:t>
            </a:r>
            <a:r>
              <a:rPr sz="2350" b="1" spc="-10" dirty="0">
                <a:latin typeface="Arial"/>
                <a:cs typeface="Arial"/>
              </a:rPr>
              <a:t>TensorFlow.</a:t>
            </a:r>
            <a:endParaRPr sz="2350" dirty="0">
              <a:latin typeface="Arial"/>
              <a:cs typeface="Arial"/>
            </a:endParaRPr>
          </a:p>
          <a:p>
            <a:pPr marL="504825">
              <a:lnSpc>
                <a:spcPct val="100000"/>
              </a:lnSpc>
              <a:spcBef>
                <a:spcPts val="35"/>
              </a:spcBef>
            </a:pPr>
            <a:r>
              <a:rPr sz="2350" dirty="0">
                <a:latin typeface="Arial"/>
                <a:cs typeface="Arial"/>
              </a:rPr>
              <a:t>2</a:t>
            </a:r>
            <a:r>
              <a:rPr sz="2325" baseline="25089" dirty="0">
                <a:latin typeface="Arial"/>
                <a:cs typeface="Arial"/>
              </a:rPr>
              <a:t>nd</a:t>
            </a:r>
            <a:r>
              <a:rPr sz="2325" spc="359" baseline="25089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Edition,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O’Reilly,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spc="-20" dirty="0">
                <a:latin typeface="Arial"/>
                <a:cs typeface="Arial"/>
              </a:rPr>
              <a:t>2019</a:t>
            </a:r>
            <a:endParaRPr sz="235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9900" y="1249680"/>
            <a:ext cx="3299459" cy="432206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37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30"/>
              </a:spcBef>
            </a:pPr>
            <a:r>
              <a:rPr dirty="0"/>
              <a:t>1.</a:t>
            </a:r>
            <a:r>
              <a:rPr spc="30" dirty="0"/>
              <a:t> </a:t>
            </a:r>
            <a:r>
              <a:rPr dirty="0"/>
              <a:t>What</a:t>
            </a:r>
            <a:r>
              <a:rPr spc="15" dirty="0"/>
              <a:t> </a:t>
            </a:r>
            <a:r>
              <a:rPr dirty="0"/>
              <a:t>is</a:t>
            </a:r>
            <a:r>
              <a:rPr spc="70" dirty="0"/>
              <a:t> </a:t>
            </a:r>
            <a:r>
              <a:rPr dirty="0"/>
              <a:t>Data</a:t>
            </a:r>
            <a:r>
              <a:rPr spc="35" dirty="0"/>
              <a:t> </a:t>
            </a:r>
            <a:r>
              <a:rPr spc="-10" dirty="0"/>
              <a:t>Mining?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7725" y="1130366"/>
            <a:ext cx="4323080" cy="57785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9730" marR="775970" indent="-367665">
              <a:lnSpc>
                <a:spcPct val="101299"/>
              </a:lnSpc>
              <a:spcBef>
                <a:spcPts val="90"/>
              </a:spcBef>
              <a:buFont typeface="Georgia"/>
              <a:buChar char="–"/>
              <a:tabLst>
                <a:tab pos="379730" algn="l"/>
              </a:tabLst>
            </a:pP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Large</a:t>
            </a:r>
            <a:r>
              <a:rPr sz="235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FF0000"/>
                </a:solidFill>
                <a:latin typeface="Arial"/>
                <a:cs typeface="Arial"/>
              </a:rPr>
              <a:t>quantities</a:t>
            </a:r>
            <a:r>
              <a:rPr sz="2350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of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-20" dirty="0">
                <a:latin typeface="Arial"/>
                <a:cs typeface="Arial"/>
              </a:rPr>
              <a:t>data </a:t>
            </a:r>
            <a:r>
              <a:rPr sz="2350" dirty="0">
                <a:latin typeface="Arial"/>
                <a:cs typeface="Arial"/>
              </a:rPr>
              <a:t>are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collected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about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spc="-25" dirty="0">
                <a:latin typeface="Arial"/>
                <a:cs typeface="Arial"/>
              </a:rPr>
              <a:t>all </a:t>
            </a:r>
            <a:r>
              <a:rPr sz="2350" dirty="0">
                <a:latin typeface="Arial"/>
                <a:cs typeface="Arial"/>
              </a:rPr>
              <a:t>aspects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of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our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spc="-20" dirty="0">
                <a:latin typeface="Arial"/>
                <a:cs typeface="Arial"/>
              </a:rPr>
              <a:t>lives</a:t>
            </a:r>
            <a:endParaRPr sz="2350">
              <a:latin typeface="Arial"/>
              <a:cs typeface="Arial"/>
            </a:endParaRPr>
          </a:p>
          <a:p>
            <a:pPr marL="379730" marR="5080" indent="-367665">
              <a:lnSpc>
                <a:spcPct val="101200"/>
              </a:lnSpc>
              <a:spcBef>
                <a:spcPts val="1430"/>
              </a:spcBef>
              <a:buFont typeface="Georgia"/>
              <a:buChar char="–"/>
              <a:tabLst>
                <a:tab pos="379730" algn="l"/>
              </a:tabLst>
            </a:pPr>
            <a:r>
              <a:rPr sz="2350" dirty="0">
                <a:latin typeface="Arial"/>
                <a:cs typeface="Arial"/>
              </a:rPr>
              <a:t>This</a:t>
            </a:r>
            <a:r>
              <a:rPr sz="2350" spc="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data</a:t>
            </a:r>
            <a:r>
              <a:rPr sz="2350" spc="2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contains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spc="-10" dirty="0">
                <a:solidFill>
                  <a:srgbClr val="FF0000"/>
                </a:solidFill>
                <a:latin typeface="Arial"/>
                <a:cs typeface="Arial"/>
              </a:rPr>
              <a:t>interesting patterns</a:t>
            </a:r>
            <a:endParaRPr sz="2350">
              <a:latin typeface="Arial"/>
              <a:cs typeface="Arial"/>
            </a:endParaRPr>
          </a:p>
          <a:p>
            <a:pPr marL="379730" indent="-367030">
              <a:lnSpc>
                <a:spcPct val="100000"/>
              </a:lnSpc>
              <a:spcBef>
                <a:spcPts val="1465"/>
              </a:spcBef>
              <a:buFont typeface="Georgia"/>
              <a:buChar char="–"/>
              <a:tabLst>
                <a:tab pos="379730" algn="l"/>
              </a:tabLst>
            </a:pPr>
            <a:r>
              <a:rPr sz="2350" dirty="0">
                <a:latin typeface="Arial"/>
                <a:cs typeface="Arial"/>
              </a:rPr>
              <a:t>Data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Mining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helps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us</a:t>
            </a:r>
            <a:r>
              <a:rPr sz="2350" spc="5" dirty="0">
                <a:latin typeface="Arial"/>
                <a:cs typeface="Arial"/>
              </a:rPr>
              <a:t> </a:t>
            </a:r>
            <a:r>
              <a:rPr sz="2350" spc="-25" dirty="0">
                <a:latin typeface="Arial"/>
                <a:cs typeface="Arial"/>
              </a:rPr>
              <a:t>to</a:t>
            </a:r>
            <a:endParaRPr sz="2350">
              <a:latin typeface="Arial"/>
              <a:cs typeface="Arial"/>
            </a:endParaRPr>
          </a:p>
          <a:p>
            <a:pPr marL="955040" lvl="1" indent="-455295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955040" algn="l"/>
              </a:tabLst>
            </a:pPr>
            <a:r>
              <a:rPr sz="1950" dirty="0">
                <a:solidFill>
                  <a:srgbClr val="FF0000"/>
                </a:solidFill>
                <a:latin typeface="Arial"/>
                <a:cs typeface="Arial"/>
              </a:rPr>
              <a:t>discover</a:t>
            </a:r>
            <a:r>
              <a:rPr sz="1950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FF0000"/>
                </a:solidFill>
                <a:latin typeface="Arial"/>
                <a:cs typeface="Arial"/>
              </a:rPr>
              <a:t>these</a:t>
            </a:r>
            <a:r>
              <a:rPr sz="195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FF0000"/>
                </a:solidFill>
                <a:latin typeface="Arial"/>
                <a:cs typeface="Arial"/>
              </a:rPr>
              <a:t>patterns</a:t>
            </a:r>
            <a:r>
              <a:rPr sz="1950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spc="-25" dirty="0">
                <a:latin typeface="Arial"/>
                <a:cs typeface="Arial"/>
              </a:rPr>
              <a:t>and</a:t>
            </a:r>
            <a:endParaRPr sz="1950">
              <a:latin typeface="Arial"/>
              <a:cs typeface="Arial"/>
            </a:endParaRPr>
          </a:p>
          <a:p>
            <a:pPr marL="954405" marR="86360" lvl="1" indent="-454659">
              <a:lnSpc>
                <a:spcPct val="101800"/>
              </a:lnSpc>
              <a:spcBef>
                <a:spcPts val="955"/>
              </a:spcBef>
              <a:buAutoNum type="arabicPeriod"/>
              <a:tabLst>
                <a:tab pos="954405" algn="l"/>
              </a:tabLst>
            </a:pPr>
            <a:r>
              <a:rPr sz="1950" dirty="0">
                <a:solidFill>
                  <a:srgbClr val="FF0000"/>
                </a:solidFill>
                <a:latin typeface="Arial"/>
                <a:cs typeface="Arial"/>
              </a:rPr>
              <a:t>use</a:t>
            </a:r>
            <a:r>
              <a:rPr sz="1950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FF0000"/>
                </a:solidFill>
                <a:latin typeface="Arial"/>
                <a:cs typeface="Arial"/>
              </a:rPr>
              <a:t>them</a:t>
            </a:r>
            <a:r>
              <a:rPr sz="195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195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FF0000"/>
                </a:solidFill>
                <a:latin typeface="Arial"/>
                <a:cs typeface="Arial"/>
              </a:rPr>
              <a:t>decision</a:t>
            </a:r>
            <a:r>
              <a:rPr sz="1950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FF0000"/>
                </a:solidFill>
                <a:latin typeface="Arial"/>
                <a:cs typeface="Arial"/>
              </a:rPr>
              <a:t>making </a:t>
            </a:r>
            <a:r>
              <a:rPr sz="1950" dirty="0">
                <a:latin typeface="Arial"/>
                <a:cs typeface="Arial"/>
              </a:rPr>
              <a:t>across</a:t>
            </a:r>
            <a:r>
              <a:rPr sz="1950" spc="3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all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areas</a:t>
            </a:r>
            <a:r>
              <a:rPr sz="1950" spc="1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of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society, including</a:t>
            </a:r>
            <a:endParaRPr sz="1950">
              <a:latin typeface="Arial"/>
              <a:cs typeface="Arial"/>
            </a:endParaRPr>
          </a:p>
          <a:p>
            <a:pPr marL="1271270" lvl="2" indent="-283845">
              <a:lnSpc>
                <a:spcPct val="100000"/>
              </a:lnSpc>
              <a:spcBef>
                <a:spcPts val="675"/>
              </a:spcBef>
              <a:buFont typeface="Georgia"/>
              <a:buChar char="–"/>
              <a:tabLst>
                <a:tab pos="1271270" algn="l"/>
              </a:tabLst>
            </a:pPr>
            <a:r>
              <a:rPr sz="1950" dirty="0">
                <a:latin typeface="Arial"/>
                <a:cs typeface="Arial"/>
              </a:rPr>
              <a:t>Business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and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industry</a:t>
            </a:r>
            <a:endParaRPr sz="1950">
              <a:latin typeface="Arial"/>
              <a:cs typeface="Arial"/>
            </a:endParaRPr>
          </a:p>
          <a:p>
            <a:pPr marL="1271270" lvl="2" indent="-283845">
              <a:lnSpc>
                <a:spcPct val="100000"/>
              </a:lnSpc>
              <a:spcBef>
                <a:spcPts val="430"/>
              </a:spcBef>
              <a:buFont typeface="Georgia"/>
              <a:buChar char="–"/>
              <a:tabLst>
                <a:tab pos="1271270" algn="l"/>
              </a:tabLst>
            </a:pPr>
            <a:r>
              <a:rPr sz="1950" dirty="0">
                <a:latin typeface="Arial"/>
                <a:cs typeface="Arial"/>
              </a:rPr>
              <a:t>Science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and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engineering</a:t>
            </a:r>
            <a:endParaRPr sz="1950">
              <a:latin typeface="Arial"/>
              <a:cs typeface="Arial"/>
            </a:endParaRPr>
          </a:p>
          <a:p>
            <a:pPr marL="1271270" lvl="2" indent="-283845">
              <a:lnSpc>
                <a:spcPct val="100000"/>
              </a:lnSpc>
              <a:spcBef>
                <a:spcPts val="445"/>
              </a:spcBef>
              <a:buFont typeface="Georgia"/>
              <a:buChar char="–"/>
              <a:tabLst>
                <a:tab pos="1271270" algn="l"/>
              </a:tabLst>
            </a:pPr>
            <a:r>
              <a:rPr sz="1950" dirty="0">
                <a:latin typeface="Arial"/>
                <a:cs typeface="Arial"/>
              </a:rPr>
              <a:t>Medicine</a:t>
            </a:r>
            <a:r>
              <a:rPr sz="1950" spc="7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and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biotech</a:t>
            </a:r>
            <a:endParaRPr sz="1950">
              <a:latin typeface="Arial"/>
              <a:cs typeface="Arial"/>
            </a:endParaRPr>
          </a:p>
          <a:p>
            <a:pPr marL="1271270" lvl="2" indent="-283845">
              <a:lnSpc>
                <a:spcPct val="100000"/>
              </a:lnSpc>
              <a:spcBef>
                <a:spcPts val="430"/>
              </a:spcBef>
              <a:buFont typeface="Georgia"/>
              <a:buChar char="–"/>
              <a:tabLst>
                <a:tab pos="1271270" algn="l"/>
              </a:tabLst>
            </a:pPr>
            <a:r>
              <a:rPr sz="1950" spc="-10" dirty="0">
                <a:latin typeface="Arial"/>
                <a:cs typeface="Arial"/>
              </a:rPr>
              <a:t>Government</a:t>
            </a:r>
            <a:endParaRPr sz="1950">
              <a:latin typeface="Arial"/>
              <a:cs typeface="Arial"/>
            </a:endParaRPr>
          </a:p>
          <a:p>
            <a:pPr marL="1271270" lvl="2" indent="-283845">
              <a:lnSpc>
                <a:spcPct val="100000"/>
              </a:lnSpc>
              <a:spcBef>
                <a:spcPts val="434"/>
              </a:spcBef>
              <a:buFont typeface="Georgia"/>
              <a:buChar char="–"/>
              <a:tabLst>
                <a:tab pos="1271270" algn="l"/>
              </a:tabLst>
            </a:pPr>
            <a:r>
              <a:rPr sz="1950" spc="-10" dirty="0">
                <a:latin typeface="Arial"/>
                <a:cs typeface="Arial"/>
              </a:rPr>
              <a:t>Individuals</a:t>
            </a:r>
            <a:endParaRPr sz="19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5315" y="1228344"/>
            <a:ext cx="4978908" cy="556869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3675" y="2376890"/>
            <a:ext cx="4010660" cy="28809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50" b="1" dirty="0">
                <a:latin typeface="Arial"/>
                <a:cs typeface="Arial"/>
              </a:rPr>
              <a:t>Sloan</a:t>
            </a:r>
            <a:r>
              <a:rPr sz="2650" b="1" spc="2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Digital</a:t>
            </a:r>
            <a:r>
              <a:rPr sz="2650" b="1" spc="40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Sky</a:t>
            </a:r>
            <a:r>
              <a:rPr sz="2650" b="1" spc="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Survey</a:t>
            </a:r>
            <a:endParaRPr sz="26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650" dirty="0">
                <a:latin typeface="Arial"/>
                <a:cs typeface="Arial"/>
              </a:rPr>
              <a:t>≈</a:t>
            </a:r>
            <a:r>
              <a:rPr sz="2650" spc="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200</a:t>
            </a:r>
            <a:r>
              <a:rPr sz="2650" spc="2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GB/day</a:t>
            </a:r>
            <a:endParaRPr sz="26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650" dirty="0">
                <a:latin typeface="Arial"/>
                <a:cs typeface="Arial"/>
              </a:rPr>
              <a:t>≈</a:t>
            </a:r>
            <a:r>
              <a:rPr sz="2650" spc="30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73</a:t>
            </a:r>
            <a:r>
              <a:rPr sz="2650" spc="-5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TB/year</a:t>
            </a:r>
            <a:endParaRPr sz="26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26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650" b="1" spc="-10" dirty="0">
                <a:latin typeface="Arial"/>
                <a:cs typeface="Arial"/>
              </a:rPr>
              <a:t>Predict</a:t>
            </a:r>
            <a:endParaRPr sz="2650" dirty="0">
              <a:latin typeface="Arial"/>
              <a:cs typeface="Arial"/>
            </a:endParaRPr>
          </a:p>
          <a:p>
            <a:pPr marL="218440" marR="965835" indent="-206375">
              <a:lnSpc>
                <a:spcPct val="100800"/>
              </a:lnSpc>
              <a:spcBef>
                <a:spcPts val="10"/>
              </a:spcBef>
              <a:buChar char="•"/>
              <a:tabLst>
                <a:tab pos="295910" algn="l"/>
              </a:tabLst>
            </a:pPr>
            <a:r>
              <a:rPr sz="2650" dirty="0">
                <a:latin typeface="Arial"/>
                <a:cs typeface="Arial"/>
              </a:rPr>
              <a:t>Type</a:t>
            </a:r>
            <a:r>
              <a:rPr sz="2650" spc="-50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of</a:t>
            </a:r>
            <a:r>
              <a:rPr sz="2650" spc="-30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sky</a:t>
            </a:r>
            <a:r>
              <a:rPr sz="2650" spc="-3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object: 	</a:t>
            </a:r>
            <a:r>
              <a:rPr sz="2650" dirty="0">
                <a:latin typeface="Arial"/>
                <a:cs typeface="Arial"/>
              </a:rPr>
              <a:t>Star</a:t>
            </a:r>
            <a:r>
              <a:rPr sz="2650" spc="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or</a:t>
            </a:r>
            <a:r>
              <a:rPr sz="2650" spc="1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galaxy?</a:t>
            </a:r>
            <a:endParaRPr sz="265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9516" y="2185416"/>
            <a:ext cx="4495800" cy="34229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130"/>
              </a:spcBef>
            </a:pPr>
            <a:r>
              <a:rPr dirty="0"/>
              <a:t>“We</a:t>
            </a:r>
            <a:r>
              <a:rPr spc="50" dirty="0"/>
              <a:t> </a:t>
            </a:r>
            <a:r>
              <a:rPr dirty="0"/>
              <a:t>are</a:t>
            </a:r>
            <a:r>
              <a:rPr spc="45" dirty="0"/>
              <a:t> </a:t>
            </a:r>
            <a:r>
              <a:rPr dirty="0"/>
              <a:t>Drowning</a:t>
            </a:r>
            <a:r>
              <a:rPr spc="5" dirty="0"/>
              <a:t> </a:t>
            </a:r>
            <a:r>
              <a:rPr dirty="0"/>
              <a:t>in</a:t>
            </a:r>
            <a:r>
              <a:rPr spc="65" dirty="0"/>
              <a:t> </a:t>
            </a:r>
            <a:r>
              <a:rPr spc="-10" dirty="0"/>
              <a:t>Data...”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130"/>
              </a:spcBef>
            </a:pPr>
            <a:r>
              <a:rPr dirty="0"/>
              <a:t>“We</a:t>
            </a:r>
            <a:r>
              <a:rPr spc="50" dirty="0"/>
              <a:t> </a:t>
            </a:r>
            <a:r>
              <a:rPr dirty="0"/>
              <a:t>are</a:t>
            </a:r>
            <a:r>
              <a:rPr spc="45" dirty="0"/>
              <a:t> </a:t>
            </a:r>
            <a:r>
              <a:rPr dirty="0"/>
              <a:t>Drowning</a:t>
            </a:r>
            <a:r>
              <a:rPr spc="5" dirty="0"/>
              <a:t> </a:t>
            </a:r>
            <a:r>
              <a:rPr dirty="0"/>
              <a:t>in</a:t>
            </a:r>
            <a:r>
              <a:rPr spc="65" dirty="0"/>
              <a:t> </a:t>
            </a:r>
            <a:r>
              <a:rPr spc="-10" dirty="0"/>
              <a:t>Data...”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180" y="1505712"/>
            <a:ext cx="4671059" cy="30632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6179" y="1186741"/>
            <a:ext cx="9183370" cy="57023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50790">
              <a:lnSpc>
                <a:spcPct val="100000"/>
              </a:lnSpc>
              <a:spcBef>
                <a:spcPts val="125"/>
              </a:spcBef>
            </a:pPr>
            <a:r>
              <a:rPr sz="2650" b="1" dirty="0">
                <a:latin typeface="Arial"/>
                <a:cs typeface="Arial"/>
              </a:rPr>
              <a:t>US</a:t>
            </a:r>
            <a:r>
              <a:rPr sz="2650" b="1" spc="3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Library</a:t>
            </a:r>
            <a:r>
              <a:rPr sz="2650" b="1" spc="3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of</a:t>
            </a:r>
            <a:r>
              <a:rPr sz="2650" b="1" spc="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Congress</a:t>
            </a:r>
            <a:endParaRPr sz="2650" dirty="0">
              <a:latin typeface="Arial"/>
              <a:cs typeface="Arial"/>
            </a:endParaRPr>
          </a:p>
          <a:p>
            <a:pPr marL="5050790">
              <a:lnSpc>
                <a:spcPct val="100000"/>
              </a:lnSpc>
              <a:spcBef>
                <a:spcPts val="35"/>
              </a:spcBef>
            </a:pPr>
            <a:r>
              <a:rPr sz="2650" dirty="0">
                <a:latin typeface="Arial"/>
                <a:cs typeface="Arial"/>
              </a:rPr>
              <a:t>≈</a:t>
            </a:r>
            <a:r>
              <a:rPr sz="2650" spc="1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235</a:t>
            </a:r>
            <a:r>
              <a:rPr sz="2650" spc="-2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TB</a:t>
            </a:r>
            <a:r>
              <a:rPr sz="2650" spc="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archived</a:t>
            </a:r>
            <a:endParaRPr sz="2650" dirty="0">
              <a:latin typeface="Arial"/>
              <a:cs typeface="Arial"/>
            </a:endParaRPr>
          </a:p>
          <a:p>
            <a:pPr marL="5050790">
              <a:lnSpc>
                <a:spcPct val="100000"/>
              </a:lnSpc>
              <a:spcBef>
                <a:spcPts val="25"/>
              </a:spcBef>
            </a:pPr>
            <a:r>
              <a:rPr sz="2650" dirty="0">
                <a:latin typeface="Arial"/>
                <a:cs typeface="Arial"/>
              </a:rPr>
              <a:t>≈</a:t>
            </a:r>
            <a:r>
              <a:rPr sz="2650" spc="1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40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Wikipedias</a:t>
            </a:r>
            <a:endParaRPr sz="2650" dirty="0">
              <a:latin typeface="Arial"/>
              <a:cs typeface="Arial"/>
            </a:endParaRPr>
          </a:p>
          <a:p>
            <a:pPr marL="5050790">
              <a:lnSpc>
                <a:spcPct val="100000"/>
              </a:lnSpc>
              <a:spcBef>
                <a:spcPts val="2890"/>
              </a:spcBef>
            </a:pPr>
            <a:r>
              <a:rPr sz="2650" b="1" dirty="0">
                <a:latin typeface="Arial"/>
                <a:cs typeface="Arial"/>
              </a:rPr>
              <a:t>arXiv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Preprint</a:t>
            </a:r>
            <a:r>
              <a:rPr sz="2650" b="1" spc="5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Server</a:t>
            </a:r>
            <a:endParaRPr sz="2650" dirty="0">
              <a:latin typeface="Arial"/>
              <a:cs typeface="Arial"/>
            </a:endParaRPr>
          </a:p>
          <a:p>
            <a:pPr marL="5050790">
              <a:lnSpc>
                <a:spcPct val="100000"/>
              </a:lnSpc>
              <a:spcBef>
                <a:spcPts val="35"/>
              </a:spcBef>
            </a:pPr>
            <a:r>
              <a:rPr sz="2650" dirty="0">
                <a:latin typeface="Arial"/>
                <a:cs typeface="Arial"/>
              </a:rPr>
              <a:t>&gt;</a:t>
            </a:r>
            <a:r>
              <a:rPr sz="2650" spc="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2</a:t>
            </a:r>
            <a:r>
              <a:rPr sz="2650" spc="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million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papers</a:t>
            </a:r>
            <a:endParaRPr sz="26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2650" dirty="0">
              <a:latin typeface="Arial"/>
              <a:cs typeface="Arial"/>
            </a:endParaRPr>
          </a:p>
          <a:p>
            <a:pPr marL="5050790">
              <a:lnSpc>
                <a:spcPct val="100000"/>
              </a:lnSpc>
            </a:pPr>
            <a:r>
              <a:rPr sz="2650" b="1" spc="-10" dirty="0">
                <a:latin typeface="Arial"/>
                <a:cs typeface="Arial"/>
              </a:rPr>
              <a:t>Discover</a:t>
            </a:r>
            <a:endParaRPr sz="2650" dirty="0">
              <a:latin typeface="Arial"/>
              <a:cs typeface="Arial"/>
            </a:endParaRPr>
          </a:p>
          <a:p>
            <a:pPr marL="5448300" indent="-397510">
              <a:lnSpc>
                <a:spcPct val="100000"/>
              </a:lnSpc>
              <a:spcBef>
                <a:spcPts val="35"/>
              </a:spcBef>
              <a:buChar char="•"/>
              <a:tabLst>
                <a:tab pos="5448300" algn="l"/>
              </a:tabLst>
            </a:pPr>
            <a:r>
              <a:rPr sz="2650" spc="-30" dirty="0">
                <a:latin typeface="Arial"/>
                <a:cs typeface="Arial"/>
              </a:rPr>
              <a:t>Topic</a:t>
            </a:r>
            <a:r>
              <a:rPr sz="2650" spc="-14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distributions*</a:t>
            </a:r>
            <a:endParaRPr sz="2650" dirty="0">
              <a:latin typeface="Arial"/>
              <a:cs typeface="Arial"/>
            </a:endParaRPr>
          </a:p>
          <a:p>
            <a:pPr marL="5506085" indent="-455295">
              <a:lnSpc>
                <a:spcPct val="100000"/>
              </a:lnSpc>
              <a:spcBef>
                <a:spcPts val="35"/>
              </a:spcBef>
              <a:buChar char="•"/>
              <a:tabLst>
                <a:tab pos="5506085" algn="l"/>
              </a:tabLst>
            </a:pPr>
            <a:r>
              <a:rPr sz="2650" dirty="0">
                <a:latin typeface="Arial"/>
                <a:cs typeface="Arial"/>
              </a:rPr>
              <a:t>Citation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networks</a:t>
            </a:r>
            <a:endParaRPr sz="2650" dirty="0">
              <a:latin typeface="Arial"/>
              <a:cs typeface="Arial"/>
            </a:endParaRPr>
          </a:p>
          <a:p>
            <a:pPr marL="5050790">
              <a:lnSpc>
                <a:spcPct val="100000"/>
              </a:lnSpc>
              <a:spcBef>
                <a:spcPts val="40"/>
              </a:spcBef>
            </a:pPr>
            <a:r>
              <a:rPr sz="2650" b="1" spc="-10" dirty="0">
                <a:latin typeface="Arial"/>
                <a:cs typeface="Arial"/>
              </a:rPr>
              <a:t>Train</a:t>
            </a:r>
            <a:endParaRPr sz="2650" dirty="0">
              <a:latin typeface="Arial"/>
              <a:cs typeface="Arial"/>
            </a:endParaRPr>
          </a:p>
          <a:p>
            <a:pPr marL="5506085" indent="-455295">
              <a:lnSpc>
                <a:spcPct val="100000"/>
              </a:lnSpc>
              <a:spcBef>
                <a:spcPts val="20"/>
              </a:spcBef>
              <a:buChar char="•"/>
              <a:tabLst>
                <a:tab pos="5506085" algn="l"/>
              </a:tabLst>
            </a:pPr>
            <a:r>
              <a:rPr sz="2650" dirty="0">
                <a:latin typeface="Arial"/>
                <a:cs typeface="Arial"/>
              </a:rPr>
              <a:t>Large</a:t>
            </a:r>
            <a:r>
              <a:rPr sz="2650" spc="-20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Language</a:t>
            </a:r>
            <a:r>
              <a:rPr sz="2650" spc="5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Models</a:t>
            </a:r>
            <a:endParaRPr sz="26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60"/>
              </a:spcBef>
            </a:pPr>
            <a:endParaRPr sz="26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750" dirty="0">
                <a:solidFill>
                  <a:srgbClr val="161616"/>
                </a:solidFill>
                <a:latin typeface="Arial"/>
                <a:cs typeface="Arial"/>
              </a:rPr>
              <a:t>*</a:t>
            </a:r>
            <a:r>
              <a:rPr sz="1750" spc="4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161616"/>
                </a:solidFill>
                <a:latin typeface="Arial"/>
                <a:cs typeface="Arial"/>
              </a:rPr>
              <a:t>Lansdall-Welfare,</a:t>
            </a:r>
            <a:r>
              <a:rPr sz="1750" spc="2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161616"/>
                </a:solidFill>
                <a:latin typeface="Arial"/>
                <a:cs typeface="Arial"/>
              </a:rPr>
              <a:t>et</a:t>
            </a:r>
            <a:r>
              <a:rPr sz="1750" spc="4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161616"/>
                </a:solidFill>
                <a:latin typeface="Arial"/>
                <a:cs typeface="Arial"/>
              </a:rPr>
              <a:t>al.:</a:t>
            </a:r>
            <a:r>
              <a:rPr sz="1750" spc="6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161616"/>
                </a:solidFill>
                <a:latin typeface="Arial"/>
                <a:cs typeface="Arial"/>
              </a:rPr>
              <a:t>Content</a:t>
            </a:r>
            <a:r>
              <a:rPr sz="1750" spc="2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161616"/>
                </a:solidFill>
                <a:latin typeface="Arial"/>
                <a:cs typeface="Arial"/>
              </a:rPr>
              <a:t>analysis</a:t>
            </a:r>
            <a:r>
              <a:rPr sz="1750" spc="7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161616"/>
                </a:solidFill>
                <a:latin typeface="Arial"/>
                <a:cs typeface="Arial"/>
              </a:rPr>
              <a:t>of</a:t>
            </a:r>
            <a:r>
              <a:rPr sz="1750" spc="4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161616"/>
                </a:solidFill>
                <a:latin typeface="Arial"/>
                <a:cs typeface="Arial"/>
              </a:rPr>
              <a:t>150</a:t>
            </a:r>
            <a:r>
              <a:rPr sz="1750" spc="5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161616"/>
                </a:solidFill>
                <a:latin typeface="Arial"/>
                <a:cs typeface="Arial"/>
              </a:rPr>
              <a:t>years</a:t>
            </a:r>
            <a:r>
              <a:rPr sz="1750" spc="7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161616"/>
                </a:solidFill>
                <a:latin typeface="Arial"/>
                <a:cs typeface="Arial"/>
              </a:rPr>
              <a:t>of</a:t>
            </a:r>
            <a:r>
              <a:rPr sz="1750" spc="4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161616"/>
                </a:solidFill>
                <a:latin typeface="Arial"/>
                <a:cs typeface="Arial"/>
              </a:rPr>
              <a:t>British</a:t>
            </a:r>
            <a:r>
              <a:rPr sz="1750" spc="5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161616"/>
                </a:solidFill>
                <a:latin typeface="Arial"/>
                <a:cs typeface="Arial"/>
              </a:rPr>
              <a:t>periodicals.</a:t>
            </a:r>
            <a:r>
              <a:rPr sz="1750" spc="2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161616"/>
                </a:solidFill>
                <a:latin typeface="Arial"/>
                <a:cs typeface="Arial"/>
              </a:rPr>
              <a:t>PNSA,</a:t>
            </a:r>
            <a:r>
              <a:rPr sz="1750" spc="4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750" spc="-10" dirty="0">
                <a:solidFill>
                  <a:srgbClr val="161616"/>
                </a:solidFill>
                <a:latin typeface="Arial"/>
                <a:cs typeface="Arial"/>
              </a:rPr>
              <a:t>2017.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2092" y="1398485"/>
            <a:ext cx="3956685" cy="45135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50" b="1" spc="-10" dirty="0">
                <a:latin typeface="Arial"/>
                <a:cs typeface="Arial"/>
              </a:rPr>
              <a:t>Facebook</a:t>
            </a:r>
            <a:endParaRPr sz="2650">
              <a:latin typeface="Arial"/>
              <a:cs typeface="Arial"/>
            </a:endParaRPr>
          </a:p>
          <a:p>
            <a:pPr marL="466090" marR="5080" indent="-454025">
              <a:lnSpc>
                <a:spcPct val="100800"/>
              </a:lnSpc>
              <a:spcBef>
                <a:spcPts val="10"/>
              </a:spcBef>
              <a:buChar char="•"/>
              <a:tabLst>
                <a:tab pos="466090" algn="l"/>
                <a:tab pos="467995" algn="l"/>
              </a:tabLst>
            </a:pPr>
            <a:r>
              <a:rPr sz="2650" dirty="0">
                <a:latin typeface="Arial"/>
                <a:cs typeface="Arial"/>
              </a:rPr>
              <a:t>	4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Petabyte</a:t>
            </a:r>
            <a:r>
              <a:rPr sz="2650" spc="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of</a:t>
            </a:r>
            <a:r>
              <a:rPr sz="2650" spc="20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new</a:t>
            </a:r>
            <a:r>
              <a:rPr sz="2650" spc="5" dirty="0">
                <a:latin typeface="Arial"/>
                <a:cs typeface="Arial"/>
              </a:rPr>
              <a:t> </a:t>
            </a:r>
            <a:r>
              <a:rPr sz="2650" spc="-20" dirty="0">
                <a:latin typeface="Arial"/>
                <a:cs typeface="Arial"/>
              </a:rPr>
              <a:t>data </a:t>
            </a:r>
            <a:r>
              <a:rPr sz="2650" dirty="0">
                <a:latin typeface="Arial"/>
                <a:cs typeface="Arial"/>
              </a:rPr>
              <a:t>generated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every</a:t>
            </a:r>
            <a:r>
              <a:rPr sz="2650" spc="-15" dirty="0">
                <a:latin typeface="Arial"/>
                <a:cs typeface="Arial"/>
              </a:rPr>
              <a:t> </a:t>
            </a:r>
            <a:r>
              <a:rPr sz="2650" spc="-25" dirty="0">
                <a:latin typeface="Arial"/>
                <a:cs typeface="Arial"/>
              </a:rPr>
              <a:t>day</a:t>
            </a:r>
            <a:endParaRPr sz="2650">
              <a:latin typeface="Arial"/>
              <a:cs typeface="Arial"/>
            </a:endParaRPr>
          </a:p>
          <a:p>
            <a:pPr marL="466090" marR="361315" indent="-454025">
              <a:lnSpc>
                <a:spcPct val="101099"/>
              </a:lnSpc>
              <a:buChar char="•"/>
              <a:tabLst>
                <a:tab pos="466090" algn="l"/>
                <a:tab pos="467995" algn="l"/>
              </a:tabLst>
            </a:pPr>
            <a:r>
              <a:rPr sz="2650" dirty="0">
                <a:latin typeface="Arial"/>
                <a:cs typeface="Arial"/>
              </a:rPr>
              <a:t>	over 300</a:t>
            </a:r>
            <a:r>
              <a:rPr sz="2650" spc="1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Petabyte</a:t>
            </a:r>
            <a:r>
              <a:rPr sz="2650" spc="-10" dirty="0">
                <a:latin typeface="Arial"/>
                <a:cs typeface="Arial"/>
              </a:rPr>
              <a:t> </a:t>
            </a:r>
            <a:r>
              <a:rPr sz="2650" spc="-25" dirty="0">
                <a:latin typeface="Arial"/>
                <a:cs typeface="Arial"/>
              </a:rPr>
              <a:t>in </a:t>
            </a:r>
            <a:r>
              <a:rPr sz="2650" dirty="0">
                <a:latin typeface="Arial"/>
                <a:cs typeface="Arial"/>
              </a:rPr>
              <a:t>Facebook‘s</a:t>
            </a:r>
            <a:r>
              <a:rPr sz="2650" spc="5" dirty="0">
                <a:latin typeface="Arial"/>
                <a:cs typeface="Arial"/>
              </a:rPr>
              <a:t> </a:t>
            </a:r>
            <a:r>
              <a:rPr sz="2650" spc="-20" dirty="0">
                <a:latin typeface="Arial"/>
                <a:cs typeface="Arial"/>
              </a:rPr>
              <a:t>data </a:t>
            </a:r>
            <a:r>
              <a:rPr sz="2650" spc="-10" dirty="0">
                <a:latin typeface="Arial"/>
                <a:cs typeface="Arial"/>
              </a:rPr>
              <a:t>warehouse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Font typeface="Arial"/>
              <a:buChar char="•"/>
            </a:pPr>
            <a:endParaRPr sz="2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650" b="1" spc="-10" dirty="0">
                <a:latin typeface="Arial"/>
                <a:cs typeface="Arial"/>
              </a:rPr>
              <a:t>Predict</a:t>
            </a:r>
            <a:endParaRPr sz="2650">
              <a:latin typeface="Arial"/>
              <a:cs typeface="Arial"/>
            </a:endParaRPr>
          </a:p>
          <a:p>
            <a:pPr marL="466090" marR="118110" indent="-454025">
              <a:lnSpc>
                <a:spcPct val="100899"/>
              </a:lnSpc>
              <a:spcBef>
                <a:spcPts val="5"/>
              </a:spcBef>
              <a:buChar char="•"/>
              <a:tabLst>
                <a:tab pos="466090" algn="l"/>
                <a:tab pos="467995" algn="l"/>
              </a:tabLst>
            </a:pPr>
            <a:r>
              <a:rPr sz="2650" dirty="0">
                <a:latin typeface="Arial"/>
                <a:cs typeface="Arial"/>
              </a:rPr>
              <a:t>	Interests</a:t>
            </a:r>
            <a:r>
              <a:rPr sz="2650" spc="-1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and</a:t>
            </a:r>
            <a:r>
              <a:rPr sz="2650" spc="-20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behavior </a:t>
            </a:r>
            <a:r>
              <a:rPr sz="2650" dirty="0">
                <a:latin typeface="Arial"/>
                <a:cs typeface="Arial"/>
              </a:rPr>
              <a:t>of</a:t>
            </a:r>
            <a:r>
              <a:rPr sz="2650" spc="-1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over</a:t>
            </a:r>
            <a:r>
              <a:rPr sz="2650" spc="1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one </a:t>
            </a:r>
            <a:r>
              <a:rPr sz="2650" spc="-10" dirty="0">
                <a:latin typeface="Arial"/>
                <a:cs typeface="Arial"/>
              </a:rPr>
              <a:t>billion people</a:t>
            </a:r>
            <a:endParaRPr sz="26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1312" y="1519428"/>
            <a:ext cx="4602480" cy="2920365"/>
            <a:chOff x="591312" y="1519428"/>
            <a:chExt cx="4602480" cy="29203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312" y="1519428"/>
              <a:ext cx="4602480" cy="29199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7119" y="1597152"/>
              <a:ext cx="1429511" cy="142951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044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30"/>
              </a:spcBef>
            </a:pPr>
            <a:r>
              <a:rPr dirty="0"/>
              <a:t>“We</a:t>
            </a:r>
            <a:r>
              <a:rPr spc="50" dirty="0"/>
              <a:t> </a:t>
            </a:r>
            <a:r>
              <a:rPr dirty="0"/>
              <a:t>are</a:t>
            </a:r>
            <a:r>
              <a:rPr spc="45" dirty="0"/>
              <a:t> </a:t>
            </a:r>
            <a:r>
              <a:rPr dirty="0"/>
              <a:t>Drowning</a:t>
            </a:r>
            <a:r>
              <a:rPr spc="5" dirty="0"/>
              <a:t> </a:t>
            </a:r>
            <a:r>
              <a:rPr dirty="0"/>
              <a:t>in</a:t>
            </a:r>
            <a:r>
              <a:rPr spc="65" dirty="0"/>
              <a:t> </a:t>
            </a:r>
            <a:r>
              <a:rPr spc="-10" dirty="0"/>
              <a:t>Data...”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598454" y="6333239"/>
            <a:ext cx="7907020" cy="569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100"/>
              </a:spcBef>
            </a:pPr>
            <a:r>
              <a:rPr sz="1750" dirty="0">
                <a:latin typeface="Arial"/>
                <a:cs typeface="Arial"/>
              </a:rPr>
              <a:t>https://</a:t>
            </a:r>
            <a:r>
              <a:rPr sz="1750" dirty="0">
                <a:latin typeface="Arial"/>
                <a:cs typeface="Arial"/>
                <a:hlinkClick r:id="rId4"/>
              </a:rPr>
              <a:t>www.brandwatch.com/blog/facebook-</a:t>
            </a:r>
            <a:r>
              <a:rPr sz="1750" spc="-10" dirty="0">
                <a:latin typeface="Arial"/>
                <a:cs typeface="Arial"/>
                <a:hlinkClick r:id="rId4"/>
              </a:rPr>
              <a:t>statistics/</a:t>
            </a:r>
            <a:r>
              <a:rPr sz="1750" spc="-1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  <a:hlinkClick r:id="rId5"/>
              </a:rPr>
              <a:t>http://www.technologyreview.com/featuredstory/428150/what-facebook-</a:t>
            </a:r>
            <a:r>
              <a:rPr sz="1750" spc="-10" dirty="0">
                <a:latin typeface="Arial"/>
                <a:cs typeface="Arial"/>
                <a:hlinkClick r:id="rId5"/>
              </a:rPr>
              <a:t>knows/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130"/>
              </a:spcBef>
            </a:pPr>
            <a:r>
              <a:rPr dirty="0"/>
              <a:t>“We</a:t>
            </a:r>
            <a:r>
              <a:rPr spc="50" dirty="0"/>
              <a:t> </a:t>
            </a:r>
            <a:r>
              <a:rPr dirty="0"/>
              <a:t>are</a:t>
            </a:r>
            <a:r>
              <a:rPr spc="45" dirty="0"/>
              <a:t> </a:t>
            </a:r>
            <a:r>
              <a:rPr dirty="0"/>
              <a:t>Drowning</a:t>
            </a:r>
            <a:r>
              <a:rPr spc="5" dirty="0"/>
              <a:t> </a:t>
            </a:r>
            <a:r>
              <a:rPr dirty="0"/>
              <a:t>in</a:t>
            </a:r>
            <a:r>
              <a:rPr spc="65" dirty="0"/>
              <a:t> </a:t>
            </a:r>
            <a:r>
              <a:rPr spc="-10" dirty="0"/>
              <a:t>Data...”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59209" y="5001291"/>
            <a:ext cx="3540760" cy="1249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50" b="1" spc="-10" dirty="0">
                <a:latin typeface="Arial"/>
                <a:cs typeface="Arial"/>
              </a:rPr>
              <a:t>Predict</a:t>
            </a:r>
            <a:endParaRPr sz="2650">
              <a:latin typeface="Arial"/>
              <a:cs typeface="Arial"/>
            </a:endParaRPr>
          </a:p>
          <a:p>
            <a:pPr marL="466090" marR="5080" indent="-454025">
              <a:lnSpc>
                <a:spcPts val="3220"/>
              </a:lnSpc>
              <a:spcBef>
                <a:spcPts val="85"/>
              </a:spcBef>
              <a:buChar char="•"/>
              <a:tabLst>
                <a:tab pos="466090" algn="l"/>
                <a:tab pos="467995" algn="l"/>
              </a:tabLst>
            </a:pPr>
            <a:r>
              <a:rPr sz="2650" dirty="0">
                <a:latin typeface="Arial"/>
                <a:cs typeface="Arial"/>
              </a:rPr>
              <a:t>	Interests</a:t>
            </a:r>
            <a:r>
              <a:rPr sz="2650" spc="-30" dirty="0">
                <a:latin typeface="Arial"/>
                <a:cs typeface="Arial"/>
              </a:rPr>
              <a:t> </a:t>
            </a:r>
            <a:r>
              <a:rPr sz="2650" spc="-25" dirty="0">
                <a:latin typeface="Arial"/>
                <a:cs typeface="Arial"/>
              </a:rPr>
              <a:t>and </a:t>
            </a:r>
            <a:r>
              <a:rPr sz="2650" dirty="0">
                <a:latin typeface="Arial"/>
                <a:cs typeface="Arial"/>
              </a:rPr>
              <a:t>behavior</a:t>
            </a:r>
            <a:r>
              <a:rPr sz="2650" spc="-1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of </a:t>
            </a:r>
            <a:r>
              <a:rPr sz="2650" spc="-10" dirty="0">
                <a:latin typeface="Arial"/>
                <a:cs typeface="Arial"/>
              </a:rPr>
              <a:t>mankind</a:t>
            </a:r>
            <a:endParaRPr sz="26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120" y="1120140"/>
            <a:ext cx="5087947" cy="574778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044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30"/>
              </a:spcBef>
            </a:pPr>
            <a:r>
              <a:rPr dirty="0"/>
              <a:t>“We</a:t>
            </a:r>
            <a:r>
              <a:rPr spc="50" dirty="0"/>
              <a:t> </a:t>
            </a:r>
            <a:r>
              <a:rPr dirty="0"/>
              <a:t>are</a:t>
            </a:r>
            <a:r>
              <a:rPr spc="45" dirty="0"/>
              <a:t> </a:t>
            </a:r>
            <a:r>
              <a:rPr dirty="0"/>
              <a:t>Drowning</a:t>
            </a:r>
            <a:r>
              <a:rPr spc="5" dirty="0"/>
              <a:t> </a:t>
            </a:r>
            <a:r>
              <a:rPr dirty="0"/>
              <a:t>in</a:t>
            </a:r>
            <a:r>
              <a:rPr spc="65" dirty="0"/>
              <a:t> </a:t>
            </a:r>
            <a:r>
              <a:rPr spc="-10" dirty="0"/>
              <a:t>Data...”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742176" y="1293876"/>
            <a:ext cx="3429000" cy="2679700"/>
            <a:chOff x="6742176" y="1293876"/>
            <a:chExt cx="3429000" cy="2679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52844" y="1303020"/>
              <a:ext cx="3409188" cy="26609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746748" y="1298448"/>
              <a:ext cx="3420110" cy="2670175"/>
            </a:xfrm>
            <a:custGeom>
              <a:avLst/>
              <a:gdLst/>
              <a:ahLst/>
              <a:cxnLst/>
              <a:rect l="l" t="t" r="r" b="b"/>
              <a:pathLst>
                <a:path w="3420109" h="2670175">
                  <a:moveTo>
                    <a:pt x="0" y="0"/>
                  </a:moveTo>
                  <a:lnTo>
                    <a:pt x="3419855" y="0"/>
                  </a:lnTo>
                  <a:lnTo>
                    <a:pt x="3419855" y="2670048"/>
                  </a:lnTo>
                  <a:lnTo>
                    <a:pt x="0" y="267004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1616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63811" y="1368552"/>
              <a:ext cx="917448" cy="917448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6742176" y="4158996"/>
            <a:ext cx="3429000" cy="2292350"/>
            <a:chOff x="6742176" y="4158996"/>
            <a:chExt cx="3429000" cy="229235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52844" y="4168140"/>
              <a:ext cx="3409188" cy="227380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746748" y="4163568"/>
              <a:ext cx="3420110" cy="2283460"/>
            </a:xfrm>
            <a:custGeom>
              <a:avLst/>
              <a:gdLst/>
              <a:ahLst/>
              <a:cxnLst/>
              <a:rect l="l" t="t" r="r" b="b"/>
              <a:pathLst>
                <a:path w="3420109" h="2283460">
                  <a:moveTo>
                    <a:pt x="0" y="0"/>
                  </a:moveTo>
                  <a:lnTo>
                    <a:pt x="3419855" y="0"/>
                  </a:lnTo>
                  <a:lnTo>
                    <a:pt x="3419855" y="2282951"/>
                  </a:lnTo>
                  <a:lnTo>
                    <a:pt x="0" y="228295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1616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68321" y="1284150"/>
            <a:ext cx="4371340" cy="4963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5"/>
              </a:spcBef>
            </a:pPr>
            <a:r>
              <a:rPr sz="2650" b="1" dirty="0">
                <a:latin typeface="Arial"/>
                <a:cs typeface="Arial"/>
              </a:rPr>
              <a:t>Law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enforcement</a:t>
            </a:r>
            <a:r>
              <a:rPr sz="2650" b="1" spc="6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agencies </a:t>
            </a:r>
            <a:r>
              <a:rPr sz="2650" dirty="0">
                <a:latin typeface="Arial"/>
                <a:cs typeface="Arial"/>
              </a:rPr>
              <a:t>collect</a:t>
            </a:r>
            <a:r>
              <a:rPr sz="2650" spc="-30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unknown</a:t>
            </a:r>
            <a:r>
              <a:rPr sz="2650" spc="30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amounts</a:t>
            </a:r>
            <a:r>
              <a:rPr sz="2650" spc="15" dirty="0">
                <a:latin typeface="Arial"/>
                <a:cs typeface="Arial"/>
              </a:rPr>
              <a:t> </a:t>
            </a:r>
            <a:r>
              <a:rPr sz="2650" spc="-25" dirty="0">
                <a:latin typeface="Arial"/>
                <a:cs typeface="Arial"/>
              </a:rPr>
              <a:t>of </a:t>
            </a:r>
            <a:r>
              <a:rPr sz="2650" dirty="0">
                <a:latin typeface="Arial"/>
                <a:cs typeface="Arial"/>
              </a:rPr>
              <a:t>data from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various</a:t>
            </a:r>
            <a:r>
              <a:rPr sz="2650" spc="-10" dirty="0">
                <a:latin typeface="Arial"/>
                <a:cs typeface="Arial"/>
              </a:rPr>
              <a:t> sources</a:t>
            </a:r>
            <a:endParaRPr sz="2650">
              <a:latin typeface="Arial"/>
              <a:cs typeface="Arial"/>
            </a:endParaRPr>
          </a:p>
          <a:p>
            <a:pPr marL="467995" indent="-455295">
              <a:lnSpc>
                <a:spcPct val="100000"/>
              </a:lnSpc>
              <a:spcBef>
                <a:spcPts val="45"/>
              </a:spcBef>
              <a:buChar char="•"/>
              <a:tabLst>
                <a:tab pos="467995" algn="l"/>
              </a:tabLst>
            </a:pPr>
            <a:r>
              <a:rPr sz="2350" dirty="0">
                <a:latin typeface="Arial"/>
                <a:cs typeface="Arial"/>
              </a:rPr>
              <a:t>Cell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phone</a:t>
            </a:r>
            <a:r>
              <a:rPr sz="2350" spc="5" dirty="0">
                <a:latin typeface="Arial"/>
                <a:cs typeface="Arial"/>
              </a:rPr>
              <a:t> </a:t>
            </a:r>
            <a:r>
              <a:rPr sz="2350" spc="-20" dirty="0">
                <a:latin typeface="Arial"/>
                <a:cs typeface="Arial"/>
              </a:rPr>
              <a:t>calls</a:t>
            </a:r>
            <a:endParaRPr sz="2350">
              <a:latin typeface="Arial"/>
              <a:cs typeface="Arial"/>
            </a:endParaRPr>
          </a:p>
          <a:p>
            <a:pPr marL="467995" indent="-455295">
              <a:lnSpc>
                <a:spcPct val="100000"/>
              </a:lnSpc>
              <a:spcBef>
                <a:spcPts val="35"/>
              </a:spcBef>
              <a:buChar char="•"/>
              <a:tabLst>
                <a:tab pos="467995" algn="l"/>
              </a:tabLst>
            </a:pPr>
            <a:r>
              <a:rPr sz="2350" dirty="0">
                <a:latin typeface="Arial"/>
                <a:cs typeface="Arial"/>
              </a:rPr>
              <a:t>Location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spc="-20" dirty="0">
                <a:latin typeface="Arial"/>
                <a:cs typeface="Arial"/>
              </a:rPr>
              <a:t>data</a:t>
            </a:r>
            <a:endParaRPr sz="2350">
              <a:latin typeface="Arial"/>
              <a:cs typeface="Arial"/>
            </a:endParaRPr>
          </a:p>
          <a:p>
            <a:pPr marL="467995" indent="-455295">
              <a:lnSpc>
                <a:spcPct val="100000"/>
              </a:lnSpc>
              <a:spcBef>
                <a:spcPts val="40"/>
              </a:spcBef>
              <a:buChar char="•"/>
              <a:tabLst>
                <a:tab pos="467995" algn="l"/>
              </a:tabLst>
            </a:pPr>
            <a:r>
              <a:rPr sz="2350" dirty="0">
                <a:latin typeface="Arial"/>
                <a:cs typeface="Arial"/>
              </a:rPr>
              <a:t>Web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browsing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behavior</a:t>
            </a:r>
            <a:endParaRPr sz="2350">
              <a:latin typeface="Arial"/>
              <a:cs typeface="Arial"/>
            </a:endParaRPr>
          </a:p>
          <a:p>
            <a:pPr marL="467995" indent="-455295">
              <a:lnSpc>
                <a:spcPct val="100000"/>
              </a:lnSpc>
              <a:spcBef>
                <a:spcPts val="35"/>
              </a:spcBef>
              <a:buChar char="•"/>
              <a:tabLst>
                <a:tab pos="467995" algn="l"/>
              </a:tabLst>
            </a:pPr>
            <a:r>
              <a:rPr sz="2350" dirty="0">
                <a:latin typeface="Arial"/>
                <a:cs typeface="Arial"/>
              </a:rPr>
              <a:t>Credit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card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transactions</a:t>
            </a:r>
            <a:endParaRPr sz="2350">
              <a:latin typeface="Arial"/>
              <a:cs typeface="Arial"/>
            </a:endParaRPr>
          </a:p>
          <a:p>
            <a:pPr marL="467995" indent="-455295">
              <a:lnSpc>
                <a:spcPct val="100000"/>
              </a:lnSpc>
              <a:spcBef>
                <a:spcPts val="35"/>
              </a:spcBef>
              <a:buChar char="•"/>
              <a:tabLst>
                <a:tab pos="467995" algn="l"/>
              </a:tabLst>
            </a:pPr>
            <a:r>
              <a:rPr sz="2350" dirty="0">
                <a:latin typeface="Arial"/>
                <a:cs typeface="Arial"/>
              </a:rPr>
              <a:t>Online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profiles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(Facebook)</a:t>
            </a:r>
            <a:endParaRPr sz="2350">
              <a:latin typeface="Arial"/>
              <a:cs typeface="Arial"/>
            </a:endParaRPr>
          </a:p>
          <a:p>
            <a:pPr marL="467995" indent="-455295">
              <a:lnSpc>
                <a:spcPct val="100000"/>
              </a:lnSpc>
              <a:spcBef>
                <a:spcPts val="35"/>
              </a:spcBef>
              <a:buChar char="•"/>
              <a:tabLst>
                <a:tab pos="467995" algn="l"/>
              </a:tabLst>
            </a:pPr>
            <a:r>
              <a:rPr sz="2350" spc="-50" dirty="0">
                <a:latin typeface="Arial"/>
                <a:cs typeface="Arial"/>
              </a:rPr>
              <a:t>…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95"/>
              </a:spcBef>
            </a:pPr>
            <a:r>
              <a:rPr sz="2650" b="1" spc="-10" dirty="0">
                <a:latin typeface="Arial"/>
                <a:cs typeface="Arial"/>
              </a:rPr>
              <a:t>Predict</a:t>
            </a:r>
            <a:endParaRPr sz="2650">
              <a:latin typeface="Arial"/>
              <a:cs typeface="Arial"/>
            </a:endParaRPr>
          </a:p>
          <a:p>
            <a:pPr marL="467995" indent="-455295">
              <a:lnSpc>
                <a:spcPct val="100000"/>
              </a:lnSpc>
              <a:spcBef>
                <a:spcPts val="25"/>
              </a:spcBef>
              <a:buChar char="•"/>
              <a:tabLst>
                <a:tab pos="467995" algn="l"/>
              </a:tabLst>
            </a:pPr>
            <a:r>
              <a:rPr sz="2650" spc="-20" dirty="0">
                <a:latin typeface="Arial"/>
                <a:cs typeface="Arial"/>
              </a:rPr>
              <a:t>Terrorist</a:t>
            </a:r>
            <a:r>
              <a:rPr sz="2650" spc="-40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or</a:t>
            </a:r>
            <a:r>
              <a:rPr sz="2650" spc="-45" dirty="0">
                <a:latin typeface="Arial"/>
                <a:cs typeface="Arial"/>
              </a:rPr>
              <a:t> </a:t>
            </a:r>
            <a:r>
              <a:rPr sz="2650" spc="-20" dirty="0">
                <a:latin typeface="Arial"/>
                <a:cs typeface="Arial"/>
              </a:rPr>
              <a:t>not?</a:t>
            </a:r>
            <a:endParaRPr sz="2650">
              <a:latin typeface="Arial"/>
              <a:cs typeface="Arial"/>
            </a:endParaRPr>
          </a:p>
          <a:p>
            <a:pPr marL="467995" indent="-455295">
              <a:lnSpc>
                <a:spcPct val="100000"/>
              </a:lnSpc>
              <a:spcBef>
                <a:spcPts val="35"/>
              </a:spcBef>
              <a:buChar char="•"/>
              <a:tabLst>
                <a:tab pos="467995" algn="l"/>
              </a:tabLst>
            </a:pPr>
            <a:r>
              <a:rPr sz="2650" spc="-10" dirty="0">
                <a:latin typeface="Arial"/>
                <a:cs typeface="Arial"/>
              </a:rPr>
              <a:t>Trustworthiness</a:t>
            </a:r>
            <a:endParaRPr sz="265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Slide</a:t>
            </a:r>
            <a:r>
              <a:rPr spc="-65" dirty="0"/>
              <a:t> </a:t>
            </a: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1832</Words>
  <Application>Microsoft Office PowerPoint</Application>
  <PresentationFormat>Custom</PresentationFormat>
  <Paragraphs>350</Paragraphs>
  <Slides>37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Arial</vt:lpstr>
      <vt:lpstr>Calibri</vt:lpstr>
      <vt:lpstr>Calibri Light</vt:lpstr>
      <vt:lpstr>Georgia</vt:lpstr>
      <vt:lpstr>Monotype Sorts</vt:lpstr>
      <vt:lpstr>Noto Serif CJK JP</vt:lpstr>
      <vt:lpstr>Tahoma</vt:lpstr>
      <vt:lpstr>Verdana</vt:lpstr>
      <vt:lpstr>Office Theme</vt:lpstr>
      <vt:lpstr>Custom Design</vt:lpstr>
      <vt:lpstr>VISIO</vt:lpstr>
      <vt:lpstr>Document</vt:lpstr>
      <vt:lpstr>Data Mining</vt:lpstr>
      <vt:lpstr>Textbooks for the Course</vt:lpstr>
      <vt:lpstr>Outline: Introduction to Data Mining</vt:lpstr>
      <vt:lpstr>1. What is Data Mining?</vt:lpstr>
      <vt:lpstr>“We are Drowning in Data...”</vt:lpstr>
      <vt:lpstr>“We are Drowning in Data...”</vt:lpstr>
      <vt:lpstr>“We are Drowning in Data...”</vt:lpstr>
      <vt:lpstr>“We are Drowning in Data...”</vt:lpstr>
      <vt:lpstr>“We are Drowning in Data...”</vt:lpstr>
      <vt:lpstr>“We are Drowning in Data ... but starving for knowledge!”</vt:lpstr>
      <vt:lpstr>Definitions of Data Mining</vt:lpstr>
      <vt:lpstr>Origins of Data Mining</vt:lpstr>
      <vt:lpstr>Survey on Data Mining Application Fields</vt:lpstr>
      <vt:lpstr>2. Tasks and Applications</vt:lpstr>
      <vt:lpstr>Data Mining Tasks</vt:lpstr>
      <vt:lpstr>PowerPoint Presentation</vt:lpstr>
      <vt:lpstr>2.1 Cluster Analysis: Definition</vt:lpstr>
      <vt:lpstr>Cluster Analysis: Application 1</vt:lpstr>
      <vt:lpstr>Cluster Analysis: Application 2</vt:lpstr>
      <vt:lpstr>2.2 Classification: Definition</vt:lpstr>
      <vt:lpstr>Classification: Example</vt:lpstr>
      <vt:lpstr>Classification: Workflow</vt:lpstr>
      <vt:lpstr>Classification: Application 1</vt:lpstr>
      <vt:lpstr>Classification: Application 2</vt:lpstr>
      <vt:lpstr>2.3 Regression</vt:lpstr>
      <vt:lpstr>2.4 Association Analysis: Definition</vt:lpstr>
      <vt:lpstr>Association Rule Discovery: Applications 1</vt:lpstr>
      <vt:lpstr>Association Rule Discovery: Application 2</vt:lpstr>
      <vt:lpstr>Which Methods are Used in Practice?</vt:lpstr>
      <vt:lpstr>3. The Data Mining Process</vt:lpstr>
      <vt:lpstr>3.1 Selection and Exploration</vt:lpstr>
      <vt:lpstr>3.2 Preprocessing and Transformation</vt:lpstr>
      <vt:lpstr>3.3 Data Mining</vt:lpstr>
      <vt:lpstr>3.4 Deployment</vt:lpstr>
      <vt:lpstr>How Do Data Scientists Spend Their Days?</vt:lpstr>
      <vt:lpstr>Literature for this Chapter</vt:lpstr>
      <vt:lpstr>Literature – Python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DMI00-Intro-FSS2024.pptx</dc:title>
  <dc:creator>Christian Bizer</dc:creator>
  <cp:lastModifiedBy>lenovo</cp:lastModifiedBy>
  <cp:revision>7</cp:revision>
  <dcterms:created xsi:type="dcterms:W3CDTF">2024-02-06T18:45:50Z</dcterms:created>
  <dcterms:modified xsi:type="dcterms:W3CDTF">2024-02-13T17:47:37Z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2024-02-02T00:00:00Z</vt:filetime>
  </property>
  <property fmtid="{D5CDD505-2E9C-101B-9397-08002B2CF9AE}" pid="3" name="LastSaved">
    <vt:filetime>2024-02-06T00:00:00Z</vt:filetime>
  </property>
  <property fmtid="{D5CDD505-2E9C-101B-9397-08002B2CF9AE}" pid="4" name="Producer">
    <vt:lpwstr>3-Heights(TM) PDF Security Shell 4.8.25.2 (http://www.pdf-tools.com)</vt:lpwstr>
  </property>
</Properties>
</file>