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3" r:id="rId30"/>
    <p:sldId id="304" r:id="rId31"/>
    <p:sldId id="305" r:id="rId32"/>
    <p:sldId id="307" r:id="rId33"/>
    <p:sldId id="309" r:id="rId34"/>
    <p:sldId id="310" r:id="rId35"/>
    <p:sldId id="311" r:id="rId36"/>
    <p:sldId id="312" r:id="rId37"/>
    <p:sldId id="313" r:id="rId38"/>
    <p:sldId id="314" r:id="rId39"/>
    <p:sldId id="317" r:id="rId40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19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A39D4-6205-4F09-8A9D-712314406B0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4C90-D690-4B4F-AB19-198F076B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C90-D690-4B4F-AB19-198F076BAE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ts val="1639"/>
              </a:lnSpc>
            </a:pPr>
            <a:r>
              <a:rPr lang="en-US" spc="-10" smtClean="0"/>
              <a:t>University</a:t>
            </a:r>
            <a:r>
              <a:rPr lang="en-US" spc="-70" smtClean="0"/>
              <a:t> </a:t>
            </a:r>
            <a:r>
              <a:rPr lang="en-US" smtClean="0"/>
              <a:t>of</a:t>
            </a:r>
            <a:r>
              <a:rPr lang="en-US" spc="-45" smtClean="0"/>
              <a:t> </a:t>
            </a:r>
            <a:r>
              <a:rPr lang="en-US" smtClean="0"/>
              <a:t>Mannheim</a:t>
            </a:r>
            <a:r>
              <a:rPr lang="en-US" spc="-40" smtClean="0"/>
              <a:t> </a:t>
            </a:r>
            <a:r>
              <a:rPr lang="en-US" smtClean="0"/>
              <a:t>–</a:t>
            </a:r>
            <a:r>
              <a:rPr lang="en-US" spc="-60" smtClean="0"/>
              <a:t> </a:t>
            </a:r>
            <a:r>
              <a:rPr lang="en-US" smtClean="0"/>
              <a:t>Prof.</a:t>
            </a:r>
            <a:r>
              <a:rPr lang="en-US" spc="-60" smtClean="0"/>
              <a:t> </a:t>
            </a:r>
            <a:r>
              <a:rPr lang="en-US" smtClean="0"/>
              <a:t>Bizer:</a:t>
            </a:r>
            <a:r>
              <a:rPr lang="en-US" spc="-50" smtClean="0"/>
              <a:t> </a:t>
            </a:r>
            <a:r>
              <a:rPr lang="en-US" smtClean="0"/>
              <a:t>Data</a:t>
            </a:r>
            <a:r>
              <a:rPr lang="en-US" spc="-45" smtClean="0"/>
              <a:t> </a:t>
            </a:r>
            <a:r>
              <a:rPr lang="en-US" smtClean="0"/>
              <a:t>Mining</a:t>
            </a:r>
            <a:r>
              <a:rPr lang="en-US" spc="-60" smtClean="0"/>
              <a:t> </a:t>
            </a:r>
            <a:r>
              <a:rPr lang="en-US" smtClean="0"/>
              <a:t>-</a:t>
            </a:r>
            <a:r>
              <a:rPr lang="en-US" spc="-25" smtClean="0"/>
              <a:t> </a:t>
            </a:r>
            <a:r>
              <a:rPr lang="en-US" smtClean="0"/>
              <a:t>FSS</a:t>
            </a:r>
            <a:r>
              <a:rPr lang="en-US" spc="-35" smtClean="0"/>
              <a:t> </a:t>
            </a:r>
            <a:r>
              <a:rPr lang="en-US" smtClean="0"/>
              <a:t>2023</a:t>
            </a:r>
            <a:r>
              <a:rPr lang="en-US" spc="-60" smtClean="0"/>
              <a:t> </a:t>
            </a:r>
            <a:r>
              <a:rPr lang="en-US" spc="-10" smtClean="0"/>
              <a:t>(Version</a:t>
            </a:r>
            <a:r>
              <a:rPr lang="en-US" spc="-70" smtClean="0"/>
              <a:t> </a:t>
            </a:r>
            <a:r>
              <a:rPr lang="en-US" spc="-10" smtClean="0"/>
              <a:t>1.03.2023)</a:t>
            </a:r>
            <a:endParaRPr lang="en-US" spc="-1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639"/>
              </a:lnSpc>
            </a:pPr>
            <a:r>
              <a:rPr lang="en-US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spc="-25" smtClean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56142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51815" y="687324"/>
            <a:ext cx="10586085" cy="215265"/>
          </a:xfrm>
          <a:custGeom>
            <a:avLst/>
            <a:gdLst/>
            <a:ahLst/>
            <a:cxnLst/>
            <a:rect l="l" t="t" r="r" b="b"/>
            <a:pathLst>
              <a:path w="10586085" h="215265">
                <a:moveTo>
                  <a:pt x="10585704" y="214883"/>
                </a:moveTo>
                <a:lnTo>
                  <a:pt x="0" y="214883"/>
                </a:lnTo>
                <a:lnTo>
                  <a:pt x="0" y="0"/>
                </a:lnTo>
                <a:lnTo>
                  <a:pt x="10585704" y="0"/>
                </a:lnTo>
                <a:lnTo>
                  <a:pt x="10585704" y="214883"/>
                </a:lnTo>
                <a:close/>
              </a:path>
            </a:pathLst>
          </a:custGeom>
          <a:solidFill>
            <a:srgbClr val="003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151" y="107630"/>
            <a:ext cx="9187180" cy="476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295" y="3285240"/>
            <a:ext cx="4582795" cy="282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301" y="7224799"/>
            <a:ext cx="644207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87132" y="7224799"/>
            <a:ext cx="70104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0.jp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8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3" Type="http://schemas.openxmlformats.org/officeDocument/2006/relationships/image" Target="../media/image83.jpg"/><Relationship Id="rId7" Type="http://schemas.openxmlformats.org/officeDocument/2006/relationships/image" Target="../media/image87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jpg"/><Relationship Id="rId4" Type="http://schemas.openxmlformats.org/officeDocument/2006/relationships/image" Target="../media/image9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0574" y="1628578"/>
            <a:ext cx="231203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sz="315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Arial"/>
                <a:cs typeface="Arial"/>
              </a:rPr>
              <a:t>Mining</a:t>
            </a:r>
            <a:endParaRPr sz="31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2900" y="2790825"/>
            <a:ext cx="7102814" cy="145873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350" spc="-10" dirty="0"/>
              <a:t>Classification</a:t>
            </a:r>
            <a:endParaRPr sz="5350" dirty="0"/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3950" dirty="0"/>
              <a:t>-</a:t>
            </a:r>
            <a:r>
              <a:rPr sz="3950" spc="-5" dirty="0"/>
              <a:t> </a:t>
            </a:r>
            <a:r>
              <a:rPr sz="3950" dirty="0"/>
              <a:t>Part</a:t>
            </a:r>
            <a:r>
              <a:rPr sz="3950" spc="-5" dirty="0"/>
              <a:t> </a:t>
            </a:r>
            <a:r>
              <a:rPr sz="3950" dirty="0"/>
              <a:t>1</a:t>
            </a:r>
            <a:r>
              <a:rPr sz="3950" spc="25" dirty="0"/>
              <a:t> </a:t>
            </a:r>
            <a:r>
              <a:rPr lang="en-US" sz="3950" spc="-50" dirty="0" smtClean="0"/>
              <a:t>–</a:t>
            </a:r>
            <a:endParaRPr sz="3950" dirty="0"/>
          </a:p>
        </p:txBody>
      </p:sp>
      <p:sp>
        <p:nvSpPr>
          <p:cNvPr id="2" name="Rectangle 1"/>
          <p:cNvSpPr/>
          <p:nvPr/>
        </p:nvSpPr>
        <p:spPr>
          <a:xfrm>
            <a:off x="6642100" y="545782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0" dirty="0" smtClean="0"/>
              <a:t>Instructor :Dr. Hina Shakir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Design</a:t>
            </a:r>
            <a:r>
              <a:rPr spc="75" dirty="0"/>
              <a:t> </a:t>
            </a:r>
            <a:r>
              <a:rPr dirty="0"/>
              <a:t>Issues</a:t>
            </a:r>
            <a:r>
              <a:rPr spc="95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dirty="0"/>
              <a:t>Learning</a:t>
            </a:r>
            <a:r>
              <a:rPr spc="50" dirty="0"/>
              <a:t> </a:t>
            </a:r>
            <a:r>
              <a:rPr dirty="0"/>
              <a:t>Decision</a:t>
            </a:r>
            <a:r>
              <a:rPr spc="50" dirty="0"/>
              <a:t> </a:t>
            </a:r>
            <a:r>
              <a:rPr spc="-10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69013" y="1475473"/>
            <a:ext cx="7633334" cy="380619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6482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2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sz="235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records</a:t>
            </a:r>
            <a:r>
              <a:rPr sz="23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35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split?</a:t>
            </a:r>
            <a:endParaRPr sz="2350">
              <a:latin typeface="Arial"/>
              <a:cs typeface="Arial"/>
            </a:endParaRPr>
          </a:p>
          <a:p>
            <a:pPr marL="806450" lvl="1" indent="-306705">
              <a:lnSpc>
                <a:spcPct val="100000"/>
              </a:lnSpc>
              <a:spcBef>
                <a:spcPts val="760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How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specify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attribute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test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condition?</a:t>
            </a:r>
            <a:endParaRPr sz="1950">
              <a:latin typeface="Arial"/>
              <a:cs typeface="Arial"/>
            </a:endParaRPr>
          </a:p>
          <a:p>
            <a:pPr marL="1271270" lvl="2" indent="-283845">
              <a:lnSpc>
                <a:spcPct val="100000"/>
              </a:lnSpc>
              <a:spcBef>
                <a:spcPts val="715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Depends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on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number of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ways</a:t>
            </a:r>
            <a:r>
              <a:rPr sz="1750" spc="10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to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split: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2-way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split,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multi-way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split</a:t>
            </a:r>
            <a:endParaRPr sz="1750">
              <a:latin typeface="Arial"/>
              <a:cs typeface="Arial"/>
            </a:endParaRPr>
          </a:p>
          <a:p>
            <a:pPr marL="1271270" lvl="2" indent="-283845">
              <a:lnSpc>
                <a:spcPct val="100000"/>
              </a:lnSpc>
              <a:spcBef>
                <a:spcPts val="470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Depends on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attribute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data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type: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nominal,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ordinal,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continuous</a:t>
            </a:r>
            <a:endParaRPr sz="1750">
              <a:latin typeface="Arial"/>
              <a:cs typeface="Arial"/>
            </a:endParaRPr>
          </a:p>
          <a:p>
            <a:pPr marL="806450" lvl="1" indent="-306705">
              <a:lnSpc>
                <a:spcPct val="100000"/>
              </a:lnSpc>
              <a:spcBef>
                <a:spcPts val="745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How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determine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best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split?</a:t>
            </a:r>
            <a:endParaRPr sz="1950">
              <a:latin typeface="Arial"/>
              <a:cs typeface="Arial"/>
            </a:endParaRPr>
          </a:p>
          <a:p>
            <a:pPr marL="1271270" lvl="2" indent="-283845">
              <a:lnSpc>
                <a:spcPct val="100000"/>
              </a:lnSpc>
              <a:spcBef>
                <a:spcPts val="720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Different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purity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measures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can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be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used</a:t>
            </a:r>
            <a:endParaRPr sz="17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85"/>
              </a:spcBef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464820" indent="-452120">
              <a:lnSpc>
                <a:spcPct val="100000"/>
              </a:lnSpc>
              <a:buAutoNum type="arabicPeriod"/>
              <a:tabLst>
                <a:tab pos="46482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23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splitting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procedure</a:t>
            </a:r>
            <a:r>
              <a:rPr sz="23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stop?</a:t>
            </a:r>
            <a:endParaRPr sz="2350">
              <a:latin typeface="Arial"/>
              <a:cs typeface="Arial"/>
            </a:endParaRPr>
          </a:p>
          <a:p>
            <a:pPr marL="806450" lvl="1" indent="-306705">
              <a:lnSpc>
                <a:spcPct val="100000"/>
              </a:lnSpc>
              <a:spcBef>
                <a:spcPts val="760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Shallow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trees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might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generalize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better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unseen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records</a:t>
            </a:r>
            <a:endParaRPr sz="1950">
              <a:latin typeface="Arial"/>
              <a:cs typeface="Arial"/>
            </a:endParaRPr>
          </a:p>
          <a:p>
            <a:pPr marL="806450" lvl="1" indent="-306705">
              <a:lnSpc>
                <a:spcPct val="100000"/>
              </a:lnSpc>
              <a:spcBef>
                <a:spcPts val="994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Fully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grown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trees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might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overfit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training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Splitting</a:t>
            </a:r>
            <a:r>
              <a:rPr spc="75" dirty="0"/>
              <a:t> </a:t>
            </a:r>
            <a:r>
              <a:rPr dirty="0"/>
              <a:t>Based</a:t>
            </a:r>
            <a:r>
              <a:rPr spc="60" dirty="0"/>
              <a:t> </a:t>
            </a:r>
            <a:r>
              <a:rPr dirty="0"/>
              <a:t>on</a:t>
            </a:r>
            <a:r>
              <a:rPr spc="60" dirty="0"/>
              <a:t> </a:t>
            </a:r>
            <a:r>
              <a:rPr dirty="0"/>
              <a:t>Nominal</a:t>
            </a:r>
            <a:r>
              <a:rPr spc="40" dirty="0"/>
              <a:t> </a:t>
            </a:r>
            <a:r>
              <a:rPr spc="-1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507" y="3791184"/>
            <a:ext cx="634301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9415" algn="l"/>
                <a:tab pos="2129155" algn="l"/>
              </a:tabLst>
            </a:pPr>
            <a:r>
              <a:rPr sz="2350" spc="-5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3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23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split: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50" dirty="0">
                <a:latin typeface="Arial"/>
                <a:cs typeface="Arial"/>
              </a:rPr>
              <a:t>Divides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values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into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two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subsets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9788" y="2127503"/>
            <a:ext cx="1059180" cy="504825"/>
          </a:xfrm>
          <a:custGeom>
            <a:avLst/>
            <a:gdLst/>
            <a:ahLst/>
            <a:cxnLst/>
            <a:rect l="l" t="t" r="r" b="b"/>
            <a:pathLst>
              <a:path w="1059179" h="504825">
                <a:moveTo>
                  <a:pt x="0" y="251460"/>
                </a:moveTo>
                <a:lnTo>
                  <a:pt x="14018" y="193863"/>
                </a:lnTo>
                <a:lnTo>
                  <a:pt x="53922" y="140958"/>
                </a:lnTo>
                <a:lnTo>
                  <a:pt x="116486" y="94265"/>
                </a:lnTo>
                <a:lnTo>
                  <a:pt x="155257" y="73723"/>
                </a:lnTo>
                <a:lnTo>
                  <a:pt x="198484" y="55303"/>
                </a:lnTo>
                <a:lnTo>
                  <a:pt x="245763" y="39196"/>
                </a:lnTo>
                <a:lnTo>
                  <a:pt x="296691" y="25592"/>
                </a:lnTo>
                <a:lnTo>
                  <a:pt x="350864" y="14680"/>
                </a:lnTo>
                <a:lnTo>
                  <a:pt x="407881" y="6651"/>
                </a:lnTo>
                <a:lnTo>
                  <a:pt x="467336" y="1694"/>
                </a:lnTo>
                <a:lnTo>
                  <a:pt x="528828" y="0"/>
                </a:lnTo>
                <a:lnTo>
                  <a:pt x="590623" y="1694"/>
                </a:lnTo>
                <a:lnTo>
                  <a:pt x="650339" y="6651"/>
                </a:lnTo>
                <a:lnTo>
                  <a:pt x="707575" y="14680"/>
                </a:lnTo>
                <a:lnTo>
                  <a:pt x="761933" y="25592"/>
                </a:lnTo>
                <a:lnTo>
                  <a:pt x="813011" y="39196"/>
                </a:lnTo>
                <a:lnTo>
                  <a:pt x="860411" y="55303"/>
                </a:lnTo>
                <a:lnTo>
                  <a:pt x="903731" y="73723"/>
                </a:lnTo>
                <a:lnTo>
                  <a:pt x="942573" y="94265"/>
                </a:lnTo>
                <a:lnTo>
                  <a:pt x="976537" y="116740"/>
                </a:lnTo>
                <a:lnTo>
                  <a:pt x="1028228" y="166729"/>
                </a:lnTo>
                <a:lnTo>
                  <a:pt x="1055607" y="222170"/>
                </a:lnTo>
                <a:lnTo>
                  <a:pt x="1059179" y="251460"/>
                </a:lnTo>
                <a:lnTo>
                  <a:pt x="1055607" y="281053"/>
                </a:lnTo>
                <a:lnTo>
                  <a:pt x="1028228" y="336975"/>
                </a:lnTo>
                <a:lnTo>
                  <a:pt x="976537" y="387298"/>
                </a:lnTo>
                <a:lnTo>
                  <a:pt x="942573" y="409893"/>
                </a:lnTo>
                <a:lnTo>
                  <a:pt x="903731" y="430529"/>
                </a:lnTo>
                <a:lnTo>
                  <a:pt x="860411" y="449020"/>
                </a:lnTo>
                <a:lnTo>
                  <a:pt x="813011" y="465177"/>
                </a:lnTo>
                <a:lnTo>
                  <a:pt x="761933" y="478815"/>
                </a:lnTo>
                <a:lnTo>
                  <a:pt x="707575" y="489748"/>
                </a:lnTo>
                <a:lnTo>
                  <a:pt x="650339" y="497788"/>
                </a:lnTo>
                <a:lnTo>
                  <a:pt x="590623" y="502748"/>
                </a:lnTo>
                <a:lnTo>
                  <a:pt x="528828" y="504443"/>
                </a:lnTo>
                <a:lnTo>
                  <a:pt x="467336" y="502748"/>
                </a:lnTo>
                <a:lnTo>
                  <a:pt x="407881" y="497788"/>
                </a:lnTo>
                <a:lnTo>
                  <a:pt x="350864" y="489748"/>
                </a:lnTo>
                <a:lnTo>
                  <a:pt x="296691" y="478815"/>
                </a:lnTo>
                <a:lnTo>
                  <a:pt x="245763" y="465177"/>
                </a:lnTo>
                <a:lnTo>
                  <a:pt x="198484" y="449020"/>
                </a:lnTo>
                <a:lnTo>
                  <a:pt x="155257" y="430529"/>
                </a:lnTo>
                <a:lnTo>
                  <a:pt x="116486" y="409893"/>
                </a:lnTo>
                <a:lnTo>
                  <a:pt x="82573" y="387298"/>
                </a:lnTo>
                <a:lnTo>
                  <a:pt x="30935" y="336975"/>
                </a:lnTo>
                <a:lnTo>
                  <a:pt x="3571" y="281053"/>
                </a:lnTo>
                <a:lnTo>
                  <a:pt x="0" y="251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5507" y="1372593"/>
            <a:ext cx="7938134" cy="1169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9415" algn="l"/>
              </a:tabLst>
            </a:pPr>
            <a:r>
              <a:rPr sz="2350" spc="-5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3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Multi-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sz="235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split: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many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partitions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distinct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values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350">
              <a:latin typeface="Arial"/>
              <a:cs typeface="Arial"/>
            </a:endParaRPr>
          </a:p>
          <a:p>
            <a:pPr marL="587375" algn="ctr">
              <a:lnSpc>
                <a:spcPct val="100000"/>
              </a:lnSpc>
              <a:spcBef>
                <a:spcPts val="5"/>
              </a:spcBef>
            </a:pPr>
            <a:r>
              <a:rPr sz="2050" spc="-10" dirty="0">
                <a:solidFill>
                  <a:srgbClr val="000066"/>
                </a:solidFill>
                <a:latin typeface="Times New Roman"/>
                <a:cs typeface="Times New Roman"/>
              </a:rPr>
              <a:t>CarType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0959" y="2631948"/>
            <a:ext cx="2117090" cy="502920"/>
          </a:xfrm>
          <a:custGeom>
            <a:avLst/>
            <a:gdLst/>
            <a:ahLst/>
            <a:cxnLst/>
            <a:rect l="l" t="t" r="r" b="b"/>
            <a:pathLst>
              <a:path w="2117090" h="502919">
                <a:moveTo>
                  <a:pt x="1057656" y="0"/>
                </a:moveTo>
                <a:lnTo>
                  <a:pt x="0" y="251459"/>
                </a:lnTo>
              </a:path>
              <a:path w="2117090" h="502919">
                <a:moveTo>
                  <a:pt x="1057656" y="0"/>
                </a:moveTo>
                <a:lnTo>
                  <a:pt x="1057656" y="502919"/>
                </a:lnTo>
              </a:path>
              <a:path w="2117090" h="502919">
                <a:moveTo>
                  <a:pt x="1057656" y="0"/>
                </a:moveTo>
                <a:lnTo>
                  <a:pt x="2116836" y="2514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21507" y="2492789"/>
            <a:ext cx="71818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60" dirty="0">
                <a:solidFill>
                  <a:srgbClr val="000066"/>
                </a:solidFill>
                <a:latin typeface="Tahoma"/>
                <a:cs typeface="Tahoma"/>
              </a:rPr>
              <a:t>Family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0275" y="2828082"/>
            <a:ext cx="74295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10" dirty="0">
                <a:solidFill>
                  <a:srgbClr val="000066"/>
                </a:solidFill>
                <a:latin typeface="Tahoma"/>
                <a:cs typeface="Tahoma"/>
              </a:rPr>
              <a:t>Sports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0800" y="2492789"/>
            <a:ext cx="75247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70" dirty="0">
                <a:solidFill>
                  <a:srgbClr val="000066"/>
                </a:solidFill>
                <a:latin typeface="Tahoma"/>
                <a:cs typeface="Tahoma"/>
              </a:rPr>
              <a:t>Luxury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58100" y="4700016"/>
            <a:ext cx="1057910" cy="504825"/>
          </a:xfrm>
          <a:custGeom>
            <a:avLst/>
            <a:gdLst/>
            <a:ahLst/>
            <a:cxnLst/>
            <a:rect l="l" t="t" r="r" b="b"/>
            <a:pathLst>
              <a:path w="1057909" h="504825">
                <a:moveTo>
                  <a:pt x="0" y="251460"/>
                </a:moveTo>
                <a:lnTo>
                  <a:pt x="13938" y="193863"/>
                </a:lnTo>
                <a:lnTo>
                  <a:pt x="53655" y="140958"/>
                </a:lnTo>
                <a:lnTo>
                  <a:pt x="116006" y="94265"/>
                </a:lnTo>
                <a:lnTo>
                  <a:pt x="154685" y="73723"/>
                </a:lnTo>
                <a:lnTo>
                  <a:pt x="197844" y="55303"/>
                </a:lnTo>
                <a:lnTo>
                  <a:pt x="245088" y="39196"/>
                </a:lnTo>
                <a:lnTo>
                  <a:pt x="296024" y="25592"/>
                </a:lnTo>
                <a:lnTo>
                  <a:pt x="350260" y="14680"/>
                </a:lnTo>
                <a:lnTo>
                  <a:pt x="407401" y="6651"/>
                </a:lnTo>
                <a:lnTo>
                  <a:pt x="467054" y="1694"/>
                </a:lnTo>
                <a:lnTo>
                  <a:pt x="528828" y="0"/>
                </a:lnTo>
                <a:lnTo>
                  <a:pt x="590601" y="1694"/>
                </a:lnTo>
                <a:lnTo>
                  <a:pt x="650254" y="6651"/>
                </a:lnTo>
                <a:lnTo>
                  <a:pt x="707395" y="14680"/>
                </a:lnTo>
                <a:lnTo>
                  <a:pt x="761631" y="25592"/>
                </a:lnTo>
                <a:lnTo>
                  <a:pt x="812567" y="39196"/>
                </a:lnTo>
                <a:lnTo>
                  <a:pt x="859811" y="55303"/>
                </a:lnTo>
                <a:lnTo>
                  <a:pt x="902969" y="73723"/>
                </a:lnTo>
                <a:lnTo>
                  <a:pt x="941649" y="94265"/>
                </a:lnTo>
                <a:lnTo>
                  <a:pt x="975457" y="116740"/>
                </a:lnTo>
                <a:lnTo>
                  <a:pt x="1026884" y="166729"/>
                </a:lnTo>
                <a:lnTo>
                  <a:pt x="1054105" y="222170"/>
                </a:lnTo>
                <a:lnTo>
                  <a:pt x="1057656" y="251460"/>
                </a:lnTo>
                <a:lnTo>
                  <a:pt x="1054105" y="281053"/>
                </a:lnTo>
                <a:lnTo>
                  <a:pt x="1026884" y="336975"/>
                </a:lnTo>
                <a:lnTo>
                  <a:pt x="975457" y="387298"/>
                </a:lnTo>
                <a:lnTo>
                  <a:pt x="941649" y="409893"/>
                </a:lnTo>
                <a:lnTo>
                  <a:pt x="902969" y="430529"/>
                </a:lnTo>
                <a:lnTo>
                  <a:pt x="859811" y="449020"/>
                </a:lnTo>
                <a:lnTo>
                  <a:pt x="812567" y="465177"/>
                </a:lnTo>
                <a:lnTo>
                  <a:pt x="761631" y="478815"/>
                </a:lnTo>
                <a:lnTo>
                  <a:pt x="707395" y="489748"/>
                </a:lnTo>
                <a:lnTo>
                  <a:pt x="650254" y="497788"/>
                </a:lnTo>
                <a:lnTo>
                  <a:pt x="590601" y="502748"/>
                </a:lnTo>
                <a:lnTo>
                  <a:pt x="528828" y="504443"/>
                </a:lnTo>
                <a:lnTo>
                  <a:pt x="467054" y="502748"/>
                </a:lnTo>
                <a:lnTo>
                  <a:pt x="407401" y="497788"/>
                </a:lnTo>
                <a:lnTo>
                  <a:pt x="350260" y="489748"/>
                </a:lnTo>
                <a:lnTo>
                  <a:pt x="296024" y="478815"/>
                </a:lnTo>
                <a:lnTo>
                  <a:pt x="245088" y="465177"/>
                </a:lnTo>
                <a:lnTo>
                  <a:pt x="197844" y="449020"/>
                </a:lnTo>
                <a:lnTo>
                  <a:pt x="154685" y="430529"/>
                </a:lnTo>
                <a:lnTo>
                  <a:pt x="116006" y="409893"/>
                </a:lnTo>
                <a:lnTo>
                  <a:pt x="82198" y="387298"/>
                </a:lnTo>
                <a:lnTo>
                  <a:pt x="30771" y="336975"/>
                </a:lnTo>
                <a:lnTo>
                  <a:pt x="3550" y="281053"/>
                </a:lnTo>
                <a:lnTo>
                  <a:pt x="0" y="251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18583" y="4771089"/>
            <a:ext cx="9359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10" dirty="0">
                <a:solidFill>
                  <a:srgbClr val="000066"/>
                </a:solidFill>
                <a:latin typeface="Times New Roman"/>
                <a:cs typeface="Times New Roman"/>
              </a:rPr>
              <a:t>CarType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6140" y="5204460"/>
            <a:ext cx="1853564" cy="502920"/>
          </a:xfrm>
          <a:custGeom>
            <a:avLst/>
            <a:gdLst/>
            <a:ahLst/>
            <a:cxnLst/>
            <a:rect l="l" t="t" r="r" b="b"/>
            <a:pathLst>
              <a:path w="1853565" h="502920">
                <a:moveTo>
                  <a:pt x="970788" y="0"/>
                </a:moveTo>
                <a:lnTo>
                  <a:pt x="0" y="419100"/>
                </a:lnTo>
              </a:path>
              <a:path w="1853565" h="502920">
                <a:moveTo>
                  <a:pt x="970788" y="0"/>
                </a:moveTo>
                <a:lnTo>
                  <a:pt x="1853183" y="5029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90807" y="4979984"/>
            <a:ext cx="870585" cy="570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244" marR="5080" indent="-43180">
              <a:lnSpc>
                <a:spcPct val="102299"/>
              </a:lnSpc>
              <a:spcBef>
                <a:spcPts val="90"/>
              </a:spcBef>
            </a:pPr>
            <a:r>
              <a:rPr sz="1750" spc="-10" dirty="0">
                <a:solidFill>
                  <a:srgbClr val="000066"/>
                </a:solidFill>
                <a:latin typeface="Tahoma"/>
                <a:cs typeface="Tahoma"/>
              </a:rPr>
              <a:t>{Family, Luxury}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6120" y="5149072"/>
            <a:ext cx="89598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10" dirty="0">
                <a:solidFill>
                  <a:srgbClr val="000066"/>
                </a:solidFill>
                <a:latin typeface="Tahoma"/>
                <a:cs typeface="Tahoma"/>
              </a:rPr>
              <a:t>{Sports}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80844" y="4700016"/>
            <a:ext cx="1059180" cy="504825"/>
          </a:xfrm>
          <a:custGeom>
            <a:avLst/>
            <a:gdLst/>
            <a:ahLst/>
            <a:cxnLst/>
            <a:rect l="l" t="t" r="r" b="b"/>
            <a:pathLst>
              <a:path w="1059180" h="504825">
                <a:moveTo>
                  <a:pt x="0" y="251460"/>
                </a:moveTo>
                <a:lnTo>
                  <a:pt x="14018" y="193863"/>
                </a:lnTo>
                <a:lnTo>
                  <a:pt x="53922" y="140958"/>
                </a:lnTo>
                <a:lnTo>
                  <a:pt x="116486" y="94265"/>
                </a:lnTo>
                <a:lnTo>
                  <a:pt x="155257" y="73723"/>
                </a:lnTo>
                <a:lnTo>
                  <a:pt x="198484" y="55303"/>
                </a:lnTo>
                <a:lnTo>
                  <a:pt x="245763" y="39196"/>
                </a:lnTo>
                <a:lnTo>
                  <a:pt x="296691" y="25592"/>
                </a:lnTo>
                <a:lnTo>
                  <a:pt x="350864" y="14680"/>
                </a:lnTo>
                <a:lnTo>
                  <a:pt x="407881" y="6651"/>
                </a:lnTo>
                <a:lnTo>
                  <a:pt x="467336" y="1694"/>
                </a:lnTo>
                <a:lnTo>
                  <a:pt x="528828" y="0"/>
                </a:lnTo>
                <a:lnTo>
                  <a:pt x="590623" y="1694"/>
                </a:lnTo>
                <a:lnTo>
                  <a:pt x="650339" y="6651"/>
                </a:lnTo>
                <a:lnTo>
                  <a:pt x="707575" y="14680"/>
                </a:lnTo>
                <a:lnTo>
                  <a:pt x="761933" y="25592"/>
                </a:lnTo>
                <a:lnTo>
                  <a:pt x="813011" y="39196"/>
                </a:lnTo>
                <a:lnTo>
                  <a:pt x="860411" y="55303"/>
                </a:lnTo>
                <a:lnTo>
                  <a:pt x="903731" y="73723"/>
                </a:lnTo>
                <a:lnTo>
                  <a:pt x="942573" y="94265"/>
                </a:lnTo>
                <a:lnTo>
                  <a:pt x="976537" y="116740"/>
                </a:lnTo>
                <a:lnTo>
                  <a:pt x="1028228" y="166729"/>
                </a:lnTo>
                <a:lnTo>
                  <a:pt x="1055607" y="222170"/>
                </a:lnTo>
                <a:lnTo>
                  <a:pt x="1059179" y="251460"/>
                </a:lnTo>
                <a:lnTo>
                  <a:pt x="1055607" y="281053"/>
                </a:lnTo>
                <a:lnTo>
                  <a:pt x="1028228" y="336975"/>
                </a:lnTo>
                <a:lnTo>
                  <a:pt x="976537" y="387298"/>
                </a:lnTo>
                <a:lnTo>
                  <a:pt x="942573" y="409893"/>
                </a:lnTo>
                <a:lnTo>
                  <a:pt x="903731" y="430529"/>
                </a:lnTo>
                <a:lnTo>
                  <a:pt x="860411" y="449020"/>
                </a:lnTo>
                <a:lnTo>
                  <a:pt x="813011" y="465177"/>
                </a:lnTo>
                <a:lnTo>
                  <a:pt x="761933" y="478815"/>
                </a:lnTo>
                <a:lnTo>
                  <a:pt x="707575" y="489748"/>
                </a:lnTo>
                <a:lnTo>
                  <a:pt x="650339" y="497788"/>
                </a:lnTo>
                <a:lnTo>
                  <a:pt x="590623" y="502748"/>
                </a:lnTo>
                <a:lnTo>
                  <a:pt x="528828" y="504443"/>
                </a:lnTo>
                <a:lnTo>
                  <a:pt x="467336" y="502748"/>
                </a:lnTo>
                <a:lnTo>
                  <a:pt x="407881" y="497788"/>
                </a:lnTo>
                <a:lnTo>
                  <a:pt x="350864" y="489748"/>
                </a:lnTo>
                <a:lnTo>
                  <a:pt x="296691" y="478815"/>
                </a:lnTo>
                <a:lnTo>
                  <a:pt x="245763" y="465177"/>
                </a:lnTo>
                <a:lnTo>
                  <a:pt x="198484" y="449020"/>
                </a:lnTo>
                <a:lnTo>
                  <a:pt x="155257" y="430529"/>
                </a:lnTo>
                <a:lnTo>
                  <a:pt x="116486" y="409893"/>
                </a:lnTo>
                <a:lnTo>
                  <a:pt x="82573" y="387298"/>
                </a:lnTo>
                <a:lnTo>
                  <a:pt x="30935" y="336975"/>
                </a:lnTo>
                <a:lnTo>
                  <a:pt x="3571" y="281053"/>
                </a:lnTo>
                <a:lnTo>
                  <a:pt x="0" y="251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2851" y="4771089"/>
            <a:ext cx="9359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10" dirty="0">
                <a:solidFill>
                  <a:srgbClr val="000066"/>
                </a:solidFill>
                <a:latin typeface="Times New Roman"/>
                <a:cs typeface="Times New Roman"/>
              </a:rPr>
              <a:t>CarType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0407" y="5204460"/>
            <a:ext cx="1851660" cy="502920"/>
          </a:xfrm>
          <a:custGeom>
            <a:avLst/>
            <a:gdLst/>
            <a:ahLst/>
            <a:cxnLst/>
            <a:rect l="l" t="t" r="r" b="b"/>
            <a:pathLst>
              <a:path w="1851660" h="502920">
                <a:moveTo>
                  <a:pt x="969264" y="0"/>
                </a:moveTo>
                <a:lnTo>
                  <a:pt x="0" y="419100"/>
                </a:lnTo>
              </a:path>
              <a:path w="1851660" h="502920">
                <a:moveTo>
                  <a:pt x="969264" y="0"/>
                </a:moveTo>
                <a:lnTo>
                  <a:pt x="1851659" y="5029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7384" y="4979984"/>
            <a:ext cx="889000" cy="570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 marR="5080" indent="-29209">
              <a:lnSpc>
                <a:spcPct val="102299"/>
              </a:lnSpc>
              <a:spcBef>
                <a:spcPts val="90"/>
              </a:spcBef>
            </a:pPr>
            <a:r>
              <a:rPr sz="1750" spc="50" dirty="0">
                <a:solidFill>
                  <a:srgbClr val="000066"/>
                </a:solidFill>
                <a:latin typeface="Tahoma"/>
                <a:cs typeface="Tahoma"/>
              </a:rPr>
              <a:t>{Sports, </a:t>
            </a:r>
            <a:r>
              <a:rPr sz="1750" spc="-10" dirty="0">
                <a:solidFill>
                  <a:srgbClr val="000066"/>
                </a:solidFill>
                <a:latin typeface="Tahoma"/>
                <a:cs typeface="Tahoma"/>
              </a:rPr>
              <a:t>Luxury}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3242540" y="5149072"/>
            <a:ext cx="871219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10" dirty="0">
                <a:solidFill>
                  <a:srgbClr val="000066"/>
                </a:solidFill>
                <a:latin typeface="Tahoma"/>
                <a:cs typeface="Tahoma"/>
              </a:rPr>
              <a:t>{Family}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4993" y="5001291"/>
            <a:ext cx="47879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25" dirty="0">
                <a:latin typeface="Arial"/>
                <a:cs typeface="Arial"/>
              </a:rPr>
              <a:t>OR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Splitting</a:t>
            </a:r>
            <a:r>
              <a:rPr spc="75" dirty="0"/>
              <a:t> </a:t>
            </a:r>
            <a:r>
              <a:rPr dirty="0"/>
              <a:t>Based</a:t>
            </a:r>
            <a:r>
              <a:rPr spc="50" dirty="0"/>
              <a:t> </a:t>
            </a:r>
            <a:r>
              <a:rPr dirty="0"/>
              <a:t>on</a:t>
            </a:r>
            <a:r>
              <a:rPr spc="50" dirty="0"/>
              <a:t> </a:t>
            </a:r>
            <a:r>
              <a:rPr dirty="0"/>
              <a:t>Ordinal</a:t>
            </a:r>
            <a:r>
              <a:rPr spc="55" dirty="0"/>
              <a:t> </a:t>
            </a:r>
            <a:r>
              <a:rPr spc="-1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4410455" y="2058923"/>
            <a:ext cx="1057910" cy="504825"/>
          </a:xfrm>
          <a:custGeom>
            <a:avLst/>
            <a:gdLst/>
            <a:ahLst/>
            <a:cxnLst/>
            <a:rect l="l" t="t" r="r" b="b"/>
            <a:pathLst>
              <a:path w="1057910" h="504825">
                <a:moveTo>
                  <a:pt x="0" y="252983"/>
                </a:moveTo>
                <a:lnTo>
                  <a:pt x="13938" y="194823"/>
                </a:lnTo>
                <a:lnTo>
                  <a:pt x="53655" y="141514"/>
                </a:lnTo>
                <a:lnTo>
                  <a:pt x="116006" y="94550"/>
                </a:lnTo>
                <a:lnTo>
                  <a:pt x="154685" y="73913"/>
                </a:lnTo>
                <a:lnTo>
                  <a:pt x="197844" y="55423"/>
                </a:lnTo>
                <a:lnTo>
                  <a:pt x="245088" y="39266"/>
                </a:lnTo>
                <a:lnTo>
                  <a:pt x="296024" y="25628"/>
                </a:lnTo>
                <a:lnTo>
                  <a:pt x="350260" y="14695"/>
                </a:lnTo>
                <a:lnTo>
                  <a:pt x="407401" y="6655"/>
                </a:lnTo>
                <a:lnTo>
                  <a:pt x="467054" y="1695"/>
                </a:lnTo>
                <a:lnTo>
                  <a:pt x="528828" y="0"/>
                </a:lnTo>
                <a:lnTo>
                  <a:pt x="590601" y="1695"/>
                </a:lnTo>
                <a:lnTo>
                  <a:pt x="650254" y="6655"/>
                </a:lnTo>
                <a:lnTo>
                  <a:pt x="707395" y="14695"/>
                </a:lnTo>
                <a:lnTo>
                  <a:pt x="761631" y="25628"/>
                </a:lnTo>
                <a:lnTo>
                  <a:pt x="812567" y="39266"/>
                </a:lnTo>
                <a:lnTo>
                  <a:pt x="859811" y="55423"/>
                </a:lnTo>
                <a:lnTo>
                  <a:pt x="902969" y="73913"/>
                </a:lnTo>
                <a:lnTo>
                  <a:pt x="941649" y="94550"/>
                </a:lnTo>
                <a:lnTo>
                  <a:pt x="975457" y="117145"/>
                </a:lnTo>
                <a:lnTo>
                  <a:pt x="1026884" y="167468"/>
                </a:lnTo>
                <a:lnTo>
                  <a:pt x="1054105" y="223390"/>
                </a:lnTo>
                <a:lnTo>
                  <a:pt x="1057656" y="252983"/>
                </a:lnTo>
                <a:lnTo>
                  <a:pt x="1054105" y="282273"/>
                </a:lnTo>
                <a:lnTo>
                  <a:pt x="1026884" y="337714"/>
                </a:lnTo>
                <a:lnTo>
                  <a:pt x="975457" y="387703"/>
                </a:lnTo>
                <a:lnTo>
                  <a:pt x="941649" y="410178"/>
                </a:lnTo>
                <a:lnTo>
                  <a:pt x="902969" y="430720"/>
                </a:lnTo>
                <a:lnTo>
                  <a:pt x="859811" y="449140"/>
                </a:lnTo>
                <a:lnTo>
                  <a:pt x="812567" y="465247"/>
                </a:lnTo>
                <a:lnTo>
                  <a:pt x="761631" y="478851"/>
                </a:lnTo>
                <a:lnTo>
                  <a:pt x="707395" y="489763"/>
                </a:lnTo>
                <a:lnTo>
                  <a:pt x="650254" y="497792"/>
                </a:lnTo>
                <a:lnTo>
                  <a:pt x="590601" y="502749"/>
                </a:lnTo>
                <a:lnTo>
                  <a:pt x="528828" y="504443"/>
                </a:lnTo>
                <a:lnTo>
                  <a:pt x="467054" y="502749"/>
                </a:lnTo>
                <a:lnTo>
                  <a:pt x="407401" y="497792"/>
                </a:lnTo>
                <a:lnTo>
                  <a:pt x="350260" y="489763"/>
                </a:lnTo>
                <a:lnTo>
                  <a:pt x="296024" y="478851"/>
                </a:lnTo>
                <a:lnTo>
                  <a:pt x="245088" y="465247"/>
                </a:lnTo>
                <a:lnTo>
                  <a:pt x="197844" y="449140"/>
                </a:lnTo>
                <a:lnTo>
                  <a:pt x="154685" y="430720"/>
                </a:lnTo>
                <a:lnTo>
                  <a:pt x="116006" y="410178"/>
                </a:lnTo>
                <a:lnTo>
                  <a:pt x="82198" y="387703"/>
                </a:lnTo>
                <a:lnTo>
                  <a:pt x="30771" y="337714"/>
                </a:lnTo>
                <a:lnTo>
                  <a:pt x="3550" y="282273"/>
                </a:lnTo>
                <a:lnTo>
                  <a:pt x="0" y="2529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8576" y="1357417"/>
            <a:ext cx="7939405" cy="1116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1320" algn="l"/>
              </a:tabLst>
            </a:pPr>
            <a:r>
              <a:rPr sz="2350" spc="-5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3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Multi-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sz="235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split: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many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partitions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distinct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values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350">
              <a:latin typeface="Arial"/>
              <a:cs typeface="Arial"/>
            </a:endParaRPr>
          </a:p>
          <a:p>
            <a:pPr marL="781685" algn="ctr">
              <a:lnSpc>
                <a:spcPct val="100000"/>
              </a:lnSpc>
              <a:spcBef>
                <a:spcPts val="5"/>
              </a:spcBef>
            </a:pPr>
            <a:r>
              <a:rPr sz="2050" spc="-20" dirty="0">
                <a:solidFill>
                  <a:srgbClr val="000066"/>
                </a:solidFill>
                <a:latin typeface="Times New Roman"/>
                <a:cs typeface="Times New Roman"/>
              </a:rPr>
              <a:t>Size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103" y="2563367"/>
            <a:ext cx="2117090" cy="504825"/>
          </a:xfrm>
          <a:custGeom>
            <a:avLst/>
            <a:gdLst/>
            <a:ahLst/>
            <a:cxnLst/>
            <a:rect l="l" t="t" r="r" b="b"/>
            <a:pathLst>
              <a:path w="2117090" h="504825">
                <a:moveTo>
                  <a:pt x="1059180" y="0"/>
                </a:moveTo>
                <a:lnTo>
                  <a:pt x="0" y="252983"/>
                </a:lnTo>
              </a:path>
              <a:path w="2117090" h="504825">
                <a:moveTo>
                  <a:pt x="1059180" y="0"/>
                </a:moveTo>
                <a:lnTo>
                  <a:pt x="1059180" y="504443"/>
                </a:lnTo>
              </a:path>
              <a:path w="2117090" h="504825">
                <a:moveTo>
                  <a:pt x="1059180" y="0"/>
                </a:moveTo>
                <a:lnTo>
                  <a:pt x="2116835" y="2529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87" y="2424156"/>
            <a:ext cx="63881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14" dirty="0">
                <a:solidFill>
                  <a:srgbClr val="000066"/>
                </a:solidFill>
                <a:latin typeface="Tahoma"/>
                <a:cs typeface="Tahoma"/>
              </a:rPr>
              <a:t>Small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576" y="2893610"/>
            <a:ext cx="7118984" cy="1448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1500" algn="ctr">
              <a:lnSpc>
                <a:spcPct val="100000"/>
              </a:lnSpc>
              <a:spcBef>
                <a:spcPts val="135"/>
              </a:spcBef>
            </a:pPr>
            <a:r>
              <a:rPr sz="1750" spc="114" dirty="0">
                <a:solidFill>
                  <a:srgbClr val="000066"/>
                </a:solidFill>
                <a:latin typeface="Tahoma"/>
                <a:cs typeface="Tahoma"/>
              </a:rPr>
              <a:t>Medium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1320" algn="l"/>
                <a:tab pos="2131060" algn="l"/>
              </a:tabLst>
            </a:pPr>
            <a:r>
              <a:rPr sz="2350" spc="-5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3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23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split: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50" dirty="0">
                <a:latin typeface="Arial"/>
                <a:cs typeface="Arial"/>
              </a:rPr>
              <a:t>Divides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values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into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two subsets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while</a:t>
            </a:r>
            <a:endParaRPr sz="2350">
              <a:latin typeface="Arial"/>
              <a:cs typeface="Arial"/>
            </a:endParaRPr>
          </a:p>
          <a:p>
            <a:pPr marL="2153920">
              <a:lnSpc>
                <a:spcPct val="100000"/>
              </a:lnSpc>
              <a:spcBef>
                <a:spcPts val="35"/>
              </a:spcBef>
            </a:pPr>
            <a:r>
              <a:rPr sz="2350" dirty="0">
                <a:latin typeface="Arial"/>
                <a:cs typeface="Arial"/>
              </a:rPr>
              <a:t>keeping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-10" dirty="0">
                <a:latin typeface="Arial"/>
                <a:cs typeface="Arial"/>
              </a:rPr>
              <a:t> order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1519" y="2424156"/>
            <a:ext cx="6140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50" dirty="0">
                <a:solidFill>
                  <a:srgbClr val="000066"/>
                </a:solidFill>
                <a:latin typeface="Tahoma"/>
                <a:cs typeface="Tahoma"/>
              </a:rPr>
              <a:t>Large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28203" y="4823460"/>
            <a:ext cx="1059180" cy="504825"/>
          </a:xfrm>
          <a:custGeom>
            <a:avLst/>
            <a:gdLst/>
            <a:ahLst/>
            <a:cxnLst/>
            <a:rect l="l" t="t" r="r" b="b"/>
            <a:pathLst>
              <a:path w="1059179" h="504825">
                <a:moveTo>
                  <a:pt x="0" y="252983"/>
                </a:moveTo>
                <a:lnTo>
                  <a:pt x="14022" y="195303"/>
                </a:lnTo>
                <a:lnTo>
                  <a:pt x="53957" y="142180"/>
                </a:lnTo>
                <a:lnTo>
                  <a:pt x="116605" y="95190"/>
                </a:lnTo>
                <a:lnTo>
                  <a:pt x="155447" y="74485"/>
                </a:lnTo>
                <a:lnTo>
                  <a:pt x="198768" y="55903"/>
                </a:lnTo>
                <a:lnTo>
                  <a:pt x="246168" y="39641"/>
                </a:lnTo>
                <a:lnTo>
                  <a:pt x="297246" y="25894"/>
                </a:lnTo>
                <a:lnTo>
                  <a:pt x="351604" y="14860"/>
                </a:lnTo>
                <a:lnTo>
                  <a:pt x="408840" y="6735"/>
                </a:lnTo>
                <a:lnTo>
                  <a:pt x="468556" y="1716"/>
                </a:lnTo>
                <a:lnTo>
                  <a:pt x="530352" y="0"/>
                </a:lnTo>
                <a:lnTo>
                  <a:pt x="591843" y="1716"/>
                </a:lnTo>
                <a:lnTo>
                  <a:pt x="651298" y="6735"/>
                </a:lnTo>
                <a:lnTo>
                  <a:pt x="708315" y="14860"/>
                </a:lnTo>
                <a:lnTo>
                  <a:pt x="762488" y="25894"/>
                </a:lnTo>
                <a:lnTo>
                  <a:pt x="813416" y="39641"/>
                </a:lnTo>
                <a:lnTo>
                  <a:pt x="860695" y="55903"/>
                </a:lnTo>
                <a:lnTo>
                  <a:pt x="903922" y="74485"/>
                </a:lnTo>
                <a:lnTo>
                  <a:pt x="942693" y="95190"/>
                </a:lnTo>
                <a:lnTo>
                  <a:pt x="976606" y="117820"/>
                </a:lnTo>
                <a:lnTo>
                  <a:pt x="1028243" y="168073"/>
                </a:lnTo>
                <a:lnTo>
                  <a:pt x="1055608" y="223671"/>
                </a:lnTo>
                <a:lnTo>
                  <a:pt x="1059179" y="252983"/>
                </a:lnTo>
                <a:lnTo>
                  <a:pt x="1055608" y="282273"/>
                </a:lnTo>
                <a:lnTo>
                  <a:pt x="1028243" y="337714"/>
                </a:lnTo>
                <a:lnTo>
                  <a:pt x="976606" y="387703"/>
                </a:lnTo>
                <a:lnTo>
                  <a:pt x="942693" y="410178"/>
                </a:lnTo>
                <a:lnTo>
                  <a:pt x="903922" y="430720"/>
                </a:lnTo>
                <a:lnTo>
                  <a:pt x="860695" y="449140"/>
                </a:lnTo>
                <a:lnTo>
                  <a:pt x="813416" y="465247"/>
                </a:lnTo>
                <a:lnTo>
                  <a:pt x="762488" y="478851"/>
                </a:lnTo>
                <a:lnTo>
                  <a:pt x="708315" y="489763"/>
                </a:lnTo>
                <a:lnTo>
                  <a:pt x="651298" y="497792"/>
                </a:lnTo>
                <a:lnTo>
                  <a:pt x="591843" y="502749"/>
                </a:lnTo>
                <a:lnTo>
                  <a:pt x="530352" y="504443"/>
                </a:lnTo>
                <a:lnTo>
                  <a:pt x="468556" y="502749"/>
                </a:lnTo>
                <a:lnTo>
                  <a:pt x="408840" y="497792"/>
                </a:lnTo>
                <a:lnTo>
                  <a:pt x="351604" y="489763"/>
                </a:lnTo>
                <a:lnTo>
                  <a:pt x="297246" y="478851"/>
                </a:lnTo>
                <a:lnTo>
                  <a:pt x="246168" y="465247"/>
                </a:lnTo>
                <a:lnTo>
                  <a:pt x="198768" y="449140"/>
                </a:lnTo>
                <a:lnTo>
                  <a:pt x="155447" y="430720"/>
                </a:lnTo>
                <a:lnTo>
                  <a:pt x="116605" y="410178"/>
                </a:lnTo>
                <a:lnTo>
                  <a:pt x="82642" y="387703"/>
                </a:lnTo>
                <a:lnTo>
                  <a:pt x="30950" y="337714"/>
                </a:lnTo>
                <a:lnTo>
                  <a:pt x="3572" y="282273"/>
                </a:lnTo>
                <a:lnTo>
                  <a:pt x="0" y="2529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17295" y="4894613"/>
            <a:ext cx="4826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20" dirty="0">
                <a:solidFill>
                  <a:srgbClr val="000066"/>
                </a:solidFill>
                <a:latin typeface="Times New Roman"/>
                <a:cs typeface="Times New Roman"/>
              </a:rPr>
              <a:t>Size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87767" y="5327903"/>
            <a:ext cx="1853564" cy="504825"/>
          </a:xfrm>
          <a:custGeom>
            <a:avLst/>
            <a:gdLst/>
            <a:ahLst/>
            <a:cxnLst/>
            <a:rect l="l" t="t" r="r" b="b"/>
            <a:pathLst>
              <a:path w="1853565" h="504825">
                <a:moveTo>
                  <a:pt x="970787" y="0"/>
                </a:moveTo>
                <a:lnTo>
                  <a:pt x="0" y="420624"/>
                </a:lnTo>
              </a:path>
              <a:path w="1853565" h="504825">
                <a:moveTo>
                  <a:pt x="970787" y="0"/>
                </a:moveTo>
                <a:lnTo>
                  <a:pt x="1853183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63420" y="5104943"/>
            <a:ext cx="1045844" cy="570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4154" marR="5080" indent="-212090">
              <a:lnSpc>
                <a:spcPct val="102299"/>
              </a:lnSpc>
              <a:spcBef>
                <a:spcPts val="90"/>
              </a:spcBef>
            </a:pPr>
            <a:r>
              <a:rPr sz="1750" spc="55" dirty="0">
                <a:solidFill>
                  <a:srgbClr val="000066"/>
                </a:solidFill>
                <a:latin typeface="Tahoma"/>
                <a:cs typeface="Tahoma"/>
              </a:rPr>
              <a:t>{Medium, </a:t>
            </a:r>
            <a:r>
              <a:rPr sz="1750" spc="-10" dirty="0">
                <a:solidFill>
                  <a:srgbClr val="000066"/>
                </a:solidFill>
                <a:latin typeface="Tahoma"/>
                <a:cs typeface="Tahoma"/>
              </a:rPr>
              <a:t>Large}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28085" y="5274030"/>
            <a:ext cx="7918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10" dirty="0">
                <a:solidFill>
                  <a:srgbClr val="000066"/>
                </a:solidFill>
                <a:latin typeface="Tahoma"/>
                <a:cs typeface="Tahoma"/>
              </a:rPr>
              <a:t>{Small}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37816" y="4823460"/>
            <a:ext cx="1114425" cy="504825"/>
          </a:xfrm>
          <a:custGeom>
            <a:avLst/>
            <a:gdLst/>
            <a:ahLst/>
            <a:cxnLst/>
            <a:rect l="l" t="t" r="r" b="b"/>
            <a:pathLst>
              <a:path w="1114425" h="504825">
                <a:moveTo>
                  <a:pt x="0" y="252983"/>
                </a:moveTo>
                <a:lnTo>
                  <a:pt x="14742" y="195303"/>
                </a:lnTo>
                <a:lnTo>
                  <a:pt x="56730" y="142180"/>
                </a:lnTo>
                <a:lnTo>
                  <a:pt x="86891" y="117820"/>
                </a:lnTo>
                <a:lnTo>
                  <a:pt x="122604" y="95190"/>
                </a:lnTo>
                <a:lnTo>
                  <a:pt x="163449" y="74485"/>
                </a:lnTo>
                <a:lnTo>
                  <a:pt x="209005" y="55903"/>
                </a:lnTo>
                <a:lnTo>
                  <a:pt x="258854" y="39641"/>
                </a:lnTo>
                <a:lnTo>
                  <a:pt x="312575" y="25894"/>
                </a:lnTo>
                <a:lnTo>
                  <a:pt x="369748" y="14860"/>
                </a:lnTo>
                <a:lnTo>
                  <a:pt x="429954" y="6735"/>
                </a:lnTo>
                <a:lnTo>
                  <a:pt x="492772" y="1716"/>
                </a:lnTo>
                <a:lnTo>
                  <a:pt x="557784" y="0"/>
                </a:lnTo>
                <a:lnTo>
                  <a:pt x="622491" y="1716"/>
                </a:lnTo>
                <a:lnTo>
                  <a:pt x="685049" y="6735"/>
                </a:lnTo>
                <a:lnTo>
                  <a:pt x="745034" y="14860"/>
                </a:lnTo>
                <a:lnTo>
                  <a:pt x="802023" y="25894"/>
                </a:lnTo>
                <a:lnTo>
                  <a:pt x="855594" y="39641"/>
                </a:lnTo>
                <a:lnTo>
                  <a:pt x="905322" y="55903"/>
                </a:lnTo>
                <a:lnTo>
                  <a:pt x="950785" y="74485"/>
                </a:lnTo>
                <a:lnTo>
                  <a:pt x="991559" y="95190"/>
                </a:lnTo>
                <a:lnTo>
                  <a:pt x="1027222" y="117820"/>
                </a:lnTo>
                <a:lnTo>
                  <a:pt x="1057349" y="142180"/>
                </a:lnTo>
                <a:lnTo>
                  <a:pt x="1099306" y="195303"/>
                </a:lnTo>
                <a:lnTo>
                  <a:pt x="1114043" y="252983"/>
                </a:lnTo>
                <a:lnTo>
                  <a:pt x="1110288" y="282273"/>
                </a:lnTo>
                <a:lnTo>
                  <a:pt x="1081518" y="337714"/>
                </a:lnTo>
                <a:lnTo>
                  <a:pt x="1027222" y="387703"/>
                </a:lnTo>
                <a:lnTo>
                  <a:pt x="991559" y="410178"/>
                </a:lnTo>
                <a:lnTo>
                  <a:pt x="950785" y="430720"/>
                </a:lnTo>
                <a:lnTo>
                  <a:pt x="905322" y="449140"/>
                </a:lnTo>
                <a:lnTo>
                  <a:pt x="855594" y="465247"/>
                </a:lnTo>
                <a:lnTo>
                  <a:pt x="802023" y="478851"/>
                </a:lnTo>
                <a:lnTo>
                  <a:pt x="745034" y="489763"/>
                </a:lnTo>
                <a:lnTo>
                  <a:pt x="685049" y="497792"/>
                </a:lnTo>
                <a:lnTo>
                  <a:pt x="622491" y="502749"/>
                </a:lnTo>
                <a:lnTo>
                  <a:pt x="557784" y="504443"/>
                </a:lnTo>
                <a:lnTo>
                  <a:pt x="492772" y="502749"/>
                </a:lnTo>
                <a:lnTo>
                  <a:pt x="429954" y="497792"/>
                </a:lnTo>
                <a:lnTo>
                  <a:pt x="369748" y="489763"/>
                </a:lnTo>
                <a:lnTo>
                  <a:pt x="312575" y="478851"/>
                </a:lnTo>
                <a:lnTo>
                  <a:pt x="258854" y="465247"/>
                </a:lnTo>
                <a:lnTo>
                  <a:pt x="209005" y="449140"/>
                </a:lnTo>
                <a:lnTo>
                  <a:pt x="163449" y="430720"/>
                </a:lnTo>
                <a:lnTo>
                  <a:pt x="122604" y="410178"/>
                </a:lnTo>
                <a:lnTo>
                  <a:pt x="86891" y="387703"/>
                </a:lnTo>
                <a:lnTo>
                  <a:pt x="56730" y="363485"/>
                </a:lnTo>
                <a:lnTo>
                  <a:pt x="14742" y="310580"/>
                </a:lnTo>
                <a:lnTo>
                  <a:pt x="0" y="2529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54340" y="4894613"/>
            <a:ext cx="4826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20" dirty="0">
                <a:solidFill>
                  <a:srgbClr val="000066"/>
                </a:solidFill>
                <a:latin typeface="Times New Roman"/>
                <a:cs typeface="Times New Roman"/>
              </a:rPr>
              <a:t>Size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74520" y="5327903"/>
            <a:ext cx="1949450" cy="504825"/>
          </a:xfrm>
          <a:custGeom>
            <a:avLst/>
            <a:gdLst/>
            <a:ahLst/>
            <a:cxnLst/>
            <a:rect l="l" t="t" r="r" b="b"/>
            <a:pathLst>
              <a:path w="1949450" h="504825">
                <a:moveTo>
                  <a:pt x="1021079" y="0"/>
                </a:moveTo>
                <a:lnTo>
                  <a:pt x="0" y="420624"/>
                </a:lnTo>
              </a:path>
              <a:path w="1949450" h="504825">
                <a:moveTo>
                  <a:pt x="1021079" y="0"/>
                </a:moveTo>
                <a:lnTo>
                  <a:pt x="1949195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0563" y="5104943"/>
            <a:ext cx="975360" cy="570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3980">
              <a:lnSpc>
                <a:spcPct val="102299"/>
              </a:lnSpc>
              <a:spcBef>
                <a:spcPts val="90"/>
              </a:spcBef>
            </a:pPr>
            <a:r>
              <a:rPr sz="1750" spc="50" dirty="0">
                <a:solidFill>
                  <a:srgbClr val="000066"/>
                </a:solidFill>
                <a:latin typeface="Tahoma"/>
                <a:cs typeface="Tahoma"/>
              </a:rPr>
              <a:t>{Small, </a:t>
            </a:r>
            <a:r>
              <a:rPr sz="1750" spc="60" dirty="0">
                <a:solidFill>
                  <a:srgbClr val="000066"/>
                </a:solidFill>
                <a:latin typeface="Tahoma"/>
                <a:cs typeface="Tahoma"/>
              </a:rPr>
              <a:t>Medium}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3532151" y="5274030"/>
            <a:ext cx="7664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0" dirty="0">
                <a:solidFill>
                  <a:srgbClr val="000066"/>
                </a:solidFill>
                <a:latin typeface="Tahoma"/>
                <a:cs typeface="Tahoma"/>
              </a:rPr>
              <a:t>{Large}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3398" y="5040925"/>
            <a:ext cx="47879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25" dirty="0">
                <a:latin typeface="Arial"/>
                <a:cs typeface="Arial"/>
              </a:rPr>
              <a:t>OR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Splitting</a:t>
            </a:r>
            <a:r>
              <a:rPr spc="85" dirty="0"/>
              <a:t> </a:t>
            </a:r>
            <a:r>
              <a:rPr dirty="0"/>
              <a:t>Based</a:t>
            </a:r>
            <a:r>
              <a:rPr spc="70" dirty="0"/>
              <a:t> </a:t>
            </a:r>
            <a:r>
              <a:rPr dirty="0"/>
              <a:t>on</a:t>
            </a:r>
            <a:r>
              <a:rPr spc="65" dirty="0"/>
              <a:t> </a:t>
            </a:r>
            <a:r>
              <a:rPr dirty="0"/>
              <a:t>Continuous</a:t>
            </a:r>
            <a:r>
              <a:rPr spc="55" dirty="0"/>
              <a:t> </a:t>
            </a:r>
            <a:r>
              <a:rPr spc="-10" dirty="0"/>
              <a:t>Attributes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0785" y="4343551"/>
            <a:ext cx="1409374" cy="22006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6328" y="2001011"/>
            <a:ext cx="2796208" cy="20679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0549" y="1206541"/>
            <a:ext cx="6744970" cy="437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Different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ways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handling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continuous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attributes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0"/>
              </a:spcBef>
              <a:buFont typeface="Symbol"/>
              <a:buChar char=""/>
            </a:pPr>
            <a:endParaRPr sz="2350" dirty="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5"/>
              </a:spcBef>
              <a:buChar char="•"/>
              <a:tabLst>
                <a:tab pos="807085" algn="l"/>
              </a:tabLst>
            </a:pP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Discretization</a:t>
            </a:r>
            <a:r>
              <a:rPr sz="19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form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ordinal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categorical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attribute</a:t>
            </a:r>
            <a:endParaRPr sz="1950" dirty="0">
              <a:latin typeface="Arial"/>
              <a:cs typeface="Arial"/>
            </a:endParaRPr>
          </a:p>
          <a:p>
            <a:pPr marL="1271270" lvl="2" indent="-283210">
              <a:lnSpc>
                <a:spcPct val="100000"/>
              </a:lnSpc>
              <a:spcBef>
                <a:spcPts val="715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equal-interval</a:t>
            </a:r>
            <a:r>
              <a:rPr sz="1750" spc="7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binning</a:t>
            </a:r>
            <a:endParaRPr sz="1750" dirty="0">
              <a:latin typeface="Arial"/>
              <a:cs typeface="Arial"/>
            </a:endParaRPr>
          </a:p>
          <a:p>
            <a:pPr marL="1271270" lvl="2" indent="-283210">
              <a:lnSpc>
                <a:spcPct val="100000"/>
              </a:lnSpc>
              <a:spcBef>
                <a:spcPts val="465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equal-frequency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binning</a:t>
            </a:r>
            <a:endParaRPr sz="1750" dirty="0">
              <a:latin typeface="Arial"/>
              <a:cs typeface="Arial"/>
            </a:endParaRPr>
          </a:p>
          <a:p>
            <a:pPr marL="1271270" lvl="2" indent="-283210">
              <a:lnSpc>
                <a:spcPct val="100000"/>
              </a:lnSpc>
              <a:spcBef>
                <a:spcPts val="470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binning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based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on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user-provided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boundaries</a:t>
            </a:r>
            <a:endParaRPr sz="17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885"/>
              </a:spcBef>
              <a:buFont typeface="Arial"/>
              <a:buChar char="•"/>
            </a:pPr>
            <a:endParaRPr sz="1750" dirty="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buChar char="•"/>
              <a:tabLst>
                <a:tab pos="807085" algn="l"/>
              </a:tabLst>
            </a:pP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19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Decision</a:t>
            </a:r>
            <a:r>
              <a:rPr sz="1950" dirty="0">
                <a:latin typeface="Arial"/>
                <a:cs typeface="Arial"/>
              </a:rPr>
              <a:t>: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(A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&lt;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v)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</a:t>
            </a:r>
            <a:r>
              <a:rPr sz="1950" spc="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(A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Symbol"/>
                <a:cs typeface="Symbol"/>
              </a:rPr>
              <a:t></a:t>
            </a:r>
            <a:r>
              <a:rPr sz="1950" spc="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Arial"/>
                <a:cs typeface="Arial"/>
              </a:rPr>
              <a:t>v)</a:t>
            </a:r>
            <a:endParaRPr sz="1950" dirty="0">
              <a:latin typeface="Arial"/>
              <a:cs typeface="Arial"/>
            </a:endParaRPr>
          </a:p>
          <a:p>
            <a:pPr marL="1271270" lvl="2" indent="-283210">
              <a:lnSpc>
                <a:spcPct val="100000"/>
              </a:lnSpc>
              <a:spcBef>
                <a:spcPts val="715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usually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sufficient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in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practice</a:t>
            </a:r>
            <a:endParaRPr sz="1750" dirty="0">
              <a:latin typeface="Arial"/>
              <a:cs typeface="Arial"/>
            </a:endParaRPr>
          </a:p>
          <a:p>
            <a:pPr marL="1271270" marR="2503805" lvl="2" indent="-283845">
              <a:lnSpc>
                <a:spcPct val="102000"/>
              </a:lnSpc>
              <a:spcBef>
                <a:spcPts val="425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find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the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best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splitting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border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-50" dirty="0">
                <a:latin typeface="Arial"/>
                <a:cs typeface="Arial"/>
              </a:rPr>
              <a:t>v </a:t>
            </a:r>
            <a:r>
              <a:rPr sz="1750" dirty="0">
                <a:latin typeface="Arial"/>
                <a:cs typeface="Arial"/>
              </a:rPr>
              <a:t>based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on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purity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measure </a:t>
            </a:r>
            <a:r>
              <a:rPr sz="1750" dirty="0">
                <a:latin typeface="Arial"/>
                <a:cs typeface="Arial"/>
              </a:rPr>
              <a:t>(see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below)</a:t>
            </a:r>
            <a:endParaRPr sz="1750" dirty="0">
              <a:latin typeface="Arial"/>
              <a:cs typeface="Arial"/>
            </a:endParaRPr>
          </a:p>
          <a:p>
            <a:pPr marL="1271270" lvl="2" indent="-283210">
              <a:lnSpc>
                <a:spcPct val="100000"/>
              </a:lnSpc>
              <a:spcBef>
                <a:spcPts val="470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can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be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compute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intensive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Discretization</a:t>
            </a:r>
            <a:r>
              <a:rPr spc="1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65507" y="962025"/>
            <a:ext cx="6864350" cy="15678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965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Values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attribute,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e.g.,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age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 </a:t>
            </a:r>
            <a:r>
              <a:rPr sz="2350" spc="-10" dirty="0">
                <a:latin typeface="Arial"/>
                <a:cs typeface="Arial"/>
              </a:rPr>
              <a:t>person:</a:t>
            </a:r>
            <a:endParaRPr sz="2350" dirty="0">
              <a:latin typeface="Arial"/>
              <a:cs typeface="Arial"/>
            </a:endParaRPr>
          </a:p>
          <a:p>
            <a:pPr marL="852169" lvl="1" indent="-321310">
              <a:lnSpc>
                <a:spcPct val="100000"/>
              </a:lnSpc>
              <a:spcBef>
                <a:spcPts val="919"/>
              </a:spcBef>
              <a:buChar char="•"/>
              <a:tabLst>
                <a:tab pos="852169" algn="l"/>
              </a:tabLst>
            </a:pPr>
            <a:r>
              <a:rPr sz="2450" dirty="0">
                <a:latin typeface="Arial"/>
                <a:cs typeface="Arial"/>
              </a:rPr>
              <a:t>0,</a:t>
            </a:r>
            <a:r>
              <a:rPr sz="2450" spc="4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4,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12,</a:t>
            </a:r>
            <a:r>
              <a:rPr sz="2450" spc="5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16,</a:t>
            </a:r>
            <a:r>
              <a:rPr sz="2450" spc="2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16,</a:t>
            </a:r>
            <a:r>
              <a:rPr sz="2450" spc="2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18,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24,</a:t>
            </a:r>
            <a:r>
              <a:rPr sz="2450" spc="2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26,</a:t>
            </a:r>
            <a:r>
              <a:rPr sz="2450" spc="2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28</a:t>
            </a:r>
            <a:endParaRPr sz="2450" dirty="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770"/>
              </a:spcBef>
              <a:buFont typeface="Symbol"/>
              <a:buChar char=""/>
              <a:tabLst>
                <a:tab pos="379730" algn="l"/>
                <a:tab pos="3459479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Equal-interval</a:t>
            </a:r>
            <a:r>
              <a:rPr sz="23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binning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50" dirty="0">
                <a:latin typeface="Arial"/>
                <a:cs typeface="Arial"/>
              </a:rPr>
              <a:t>–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for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bin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width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e.g.,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10: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703" y="2502504"/>
            <a:ext cx="3169920" cy="16122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1315"/>
              </a:spcBef>
              <a:buChar char="•"/>
              <a:tabLst>
                <a:tab pos="334010" algn="l"/>
              </a:tabLst>
            </a:pPr>
            <a:r>
              <a:rPr sz="2450" dirty="0">
                <a:latin typeface="Arial"/>
                <a:cs typeface="Arial"/>
              </a:rPr>
              <a:t>Bin</a:t>
            </a:r>
            <a:r>
              <a:rPr sz="2450" spc="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1:</a:t>
            </a:r>
            <a:r>
              <a:rPr sz="2450" spc="4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0,</a:t>
            </a:r>
            <a:r>
              <a:rPr sz="2450" spc="40" dirty="0">
                <a:latin typeface="Arial"/>
                <a:cs typeface="Arial"/>
              </a:rPr>
              <a:t> </a:t>
            </a:r>
            <a:r>
              <a:rPr sz="2450" spc="-50" dirty="0">
                <a:latin typeface="Arial"/>
                <a:cs typeface="Arial"/>
              </a:rPr>
              <a:t>4</a:t>
            </a:r>
            <a:endParaRPr sz="2450" dirty="0">
              <a:latin typeface="Arial"/>
              <a:cs typeface="Arial"/>
            </a:endParaRPr>
          </a:p>
          <a:p>
            <a:pPr marL="334010" indent="-321310">
              <a:lnSpc>
                <a:spcPct val="100000"/>
              </a:lnSpc>
              <a:spcBef>
                <a:spcPts val="1225"/>
              </a:spcBef>
              <a:buChar char="•"/>
              <a:tabLst>
                <a:tab pos="334010" algn="l"/>
              </a:tabLst>
            </a:pPr>
            <a:r>
              <a:rPr sz="2450" dirty="0">
                <a:latin typeface="Arial"/>
                <a:cs typeface="Arial"/>
              </a:rPr>
              <a:t>Bin</a:t>
            </a:r>
            <a:r>
              <a:rPr sz="2450" spc="1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2: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12,</a:t>
            </a:r>
            <a:r>
              <a:rPr sz="2450" spc="2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16,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16,</a:t>
            </a:r>
            <a:r>
              <a:rPr sz="2450" spc="2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18</a:t>
            </a:r>
            <a:endParaRPr sz="2450" dirty="0">
              <a:latin typeface="Arial"/>
              <a:cs typeface="Arial"/>
            </a:endParaRPr>
          </a:p>
          <a:p>
            <a:pPr marL="334010" indent="-321310">
              <a:lnSpc>
                <a:spcPct val="100000"/>
              </a:lnSpc>
              <a:spcBef>
                <a:spcPts val="1225"/>
              </a:spcBef>
              <a:buChar char="•"/>
              <a:tabLst>
                <a:tab pos="334010" algn="l"/>
              </a:tabLst>
            </a:pPr>
            <a:r>
              <a:rPr sz="2450" dirty="0">
                <a:latin typeface="Arial"/>
                <a:cs typeface="Arial"/>
              </a:rPr>
              <a:t>Bin</a:t>
            </a:r>
            <a:r>
              <a:rPr sz="2450" spc="1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3: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24,</a:t>
            </a:r>
            <a:r>
              <a:rPr sz="2450" spc="2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26,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28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1516" y="2502504"/>
            <a:ext cx="1513205" cy="16122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50" dirty="0">
                <a:latin typeface="Arial"/>
                <a:cs typeface="Arial"/>
              </a:rPr>
              <a:t>[-,10)</a:t>
            </a:r>
            <a:r>
              <a:rPr sz="2450" spc="6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bin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50" dirty="0">
                <a:latin typeface="Arial"/>
                <a:cs typeface="Arial"/>
              </a:rPr>
              <a:t>[10,20)</a:t>
            </a:r>
            <a:r>
              <a:rPr sz="2450" spc="6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bin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50" dirty="0">
                <a:latin typeface="Arial"/>
                <a:cs typeface="Arial"/>
              </a:rPr>
              <a:t>[20,+)</a:t>
            </a:r>
            <a:r>
              <a:rPr sz="2450" spc="8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bin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9980" y="4204158"/>
            <a:ext cx="384810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Arial"/>
                <a:cs typeface="Arial"/>
              </a:rPr>
              <a:t>–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denote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negative</a:t>
            </a:r>
            <a:r>
              <a:rPr sz="1550" spc="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infinity,</a:t>
            </a:r>
            <a:r>
              <a:rPr sz="1550" spc="114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+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positive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infinity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507" y="4647674"/>
            <a:ext cx="721677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9730" algn="l"/>
              </a:tabLst>
            </a:pPr>
            <a:r>
              <a:rPr sz="2350" spc="-5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3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Equal-frequency</a:t>
            </a:r>
            <a:r>
              <a:rPr sz="23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binning</a:t>
            </a:r>
            <a:r>
              <a:rPr sz="2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– for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bin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density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e.g.,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3: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3703" y="4972946"/>
            <a:ext cx="2642870" cy="16122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1315"/>
              </a:spcBef>
              <a:buChar char="•"/>
              <a:tabLst>
                <a:tab pos="334010" algn="l"/>
              </a:tabLst>
            </a:pPr>
            <a:r>
              <a:rPr sz="2450" dirty="0">
                <a:latin typeface="Arial"/>
                <a:cs typeface="Arial"/>
              </a:rPr>
              <a:t>Bin</a:t>
            </a:r>
            <a:r>
              <a:rPr sz="2450" spc="1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1:</a:t>
            </a:r>
            <a:r>
              <a:rPr sz="2450" spc="4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0,</a:t>
            </a:r>
            <a:r>
              <a:rPr sz="2450" spc="4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4,</a:t>
            </a:r>
            <a:r>
              <a:rPr sz="2450" spc="3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12</a:t>
            </a:r>
            <a:endParaRPr sz="2450">
              <a:latin typeface="Arial"/>
              <a:cs typeface="Arial"/>
            </a:endParaRPr>
          </a:p>
          <a:p>
            <a:pPr marL="334010" indent="-321310">
              <a:lnSpc>
                <a:spcPct val="100000"/>
              </a:lnSpc>
              <a:spcBef>
                <a:spcPts val="1225"/>
              </a:spcBef>
              <a:buChar char="•"/>
              <a:tabLst>
                <a:tab pos="334010" algn="l"/>
              </a:tabLst>
            </a:pPr>
            <a:r>
              <a:rPr sz="2450" dirty="0">
                <a:latin typeface="Arial"/>
                <a:cs typeface="Arial"/>
              </a:rPr>
              <a:t>Bin</a:t>
            </a:r>
            <a:r>
              <a:rPr sz="2450" spc="1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2: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16,</a:t>
            </a:r>
            <a:r>
              <a:rPr sz="2450" spc="2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16,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18</a:t>
            </a:r>
            <a:endParaRPr sz="2450">
              <a:latin typeface="Arial"/>
              <a:cs typeface="Arial"/>
            </a:endParaRPr>
          </a:p>
          <a:p>
            <a:pPr marL="334010" indent="-321310">
              <a:lnSpc>
                <a:spcPct val="100000"/>
              </a:lnSpc>
              <a:spcBef>
                <a:spcPts val="1225"/>
              </a:spcBef>
              <a:buChar char="•"/>
              <a:tabLst>
                <a:tab pos="334010" algn="l"/>
              </a:tabLst>
            </a:pPr>
            <a:r>
              <a:rPr sz="2450" dirty="0">
                <a:latin typeface="Arial"/>
                <a:cs typeface="Arial"/>
              </a:rPr>
              <a:t>Bin</a:t>
            </a:r>
            <a:r>
              <a:rPr sz="2450" spc="1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3: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24,</a:t>
            </a:r>
            <a:r>
              <a:rPr sz="2450" spc="2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26,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28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1516" y="4972946"/>
            <a:ext cx="1605280" cy="16122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50" dirty="0">
                <a:latin typeface="Arial"/>
                <a:cs typeface="Arial"/>
              </a:rPr>
              <a:t>[-,</a:t>
            </a:r>
            <a:r>
              <a:rPr sz="2450" spc="6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14)</a:t>
            </a:r>
            <a:r>
              <a:rPr sz="2450" spc="1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bin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50" dirty="0">
                <a:latin typeface="Arial"/>
                <a:cs typeface="Arial"/>
              </a:rPr>
              <a:t>[14,</a:t>
            </a:r>
            <a:r>
              <a:rPr sz="2450" spc="4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21)</a:t>
            </a:r>
            <a:r>
              <a:rPr sz="2450" spc="3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bin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50" dirty="0">
                <a:latin typeface="Arial"/>
                <a:cs typeface="Arial"/>
              </a:rPr>
              <a:t>[21,+]</a:t>
            </a:r>
            <a:r>
              <a:rPr sz="2450" spc="8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bin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0"/>
              </a:spcBef>
            </a:pPr>
            <a:r>
              <a:rPr dirty="0"/>
              <a:t>3.2</a:t>
            </a:r>
            <a:r>
              <a:rPr spc="35" dirty="0"/>
              <a:t> </a:t>
            </a:r>
            <a:r>
              <a:rPr dirty="0"/>
              <a:t>How</a:t>
            </a:r>
            <a:r>
              <a:rPr spc="25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Find</a:t>
            </a:r>
            <a:r>
              <a:rPr spc="20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Best</a:t>
            </a:r>
            <a:r>
              <a:rPr spc="45" dirty="0"/>
              <a:t> </a:t>
            </a:r>
            <a:r>
              <a:rPr spc="-10" dirty="0"/>
              <a:t>Split?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382" y="1332310"/>
            <a:ext cx="4907280" cy="24079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720"/>
              </a:spcBef>
            </a:pPr>
            <a:r>
              <a:rPr sz="2350" dirty="0">
                <a:latin typeface="Arial"/>
                <a:cs typeface="Arial"/>
              </a:rPr>
              <a:t>Before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splitting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dataset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contains:</a:t>
            </a:r>
            <a:endParaRPr sz="2350">
              <a:latin typeface="Arial"/>
              <a:cs typeface="Arial"/>
            </a:endParaRPr>
          </a:p>
          <a:p>
            <a:pPr marL="364490" indent="-339725">
              <a:lnSpc>
                <a:spcPct val="100000"/>
              </a:lnSpc>
              <a:spcBef>
                <a:spcPts val="620"/>
              </a:spcBef>
              <a:buFont typeface="Symbol"/>
              <a:buChar char=""/>
              <a:tabLst>
                <a:tab pos="364490" algn="l"/>
              </a:tabLst>
            </a:pPr>
            <a:r>
              <a:rPr sz="2350" dirty="0">
                <a:latin typeface="Arial"/>
                <a:cs typeface="Arial"/>
              </a:rPr>
              <a:t>10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records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C0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and</a:t>
            </a:r>
            <a:endParaRPr sz="2350">
              <a:latin typeface="Arial"/>
              <a:cs typeface="Arial"/>
            </a:endParaRPr>
          </a:p>
          <a:p>
            <a:pPr marL="364490" indent="-339725">
              <a:lnSpc>
                <a:spcPct val="100000"/>
              </a:lnSpc>
              <a:spcBef>
                <a:spcPts val="640"/>
              </a:spcBef>
              <a:buFont typeface="Symbol"/>
              <a:buChar char=""/>
              <a:tabLst>
                <a:tab pos="364490" algn="l"/>
              </a:tabLst>
            </a:pPr>
            <a:r>
              <a:rPr sz="2350" dirty="0">
                <a:latin typeface="Arial"/>
                <a:cs typeface="Arial"/>
              </a:rPr>
              <a:t>10 records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C1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23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attribute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best?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36190" y="1187196"/>
            <a:ext cx="3025140" cy="3080385"/>
            <a:chOff x="6436190" y="1187196"/>
            <a:chExt cx="3025140" cy="3080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6190" y="1187196"/>
              <a:ext cx="3024970" cy="30798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75419" y="1239012"/>
              <a:ext cx="367665" cy="144780"/>
            </a:xfrm>
            <a:custGeom>
              <a:avLst/>
              <a:gdLst/>
              <a:ahLst/>
              <a:cxnLst/>
              <a:rect l="l" t="t" r="r" b="b"/>
              <a:pathLst>
                <a:path w="367665" h="144780">
                  <a:moveTo>
                    <a:pt x="0" y="0"/>
                  </a:moveTo>
                  <a:lnTo>
                    <a:pt x="367283" y="0"/>
                  </a:lnTo>
                  <a:lnTo>
                    <a:pt x="367283" y="144779"/>
                  </a:lnTo>
                  <a:lnTo>
                    <a:pt x="0" y="1447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40308" y="4541520"/>
            <a:ext cx="1332230" cy="2138680"/>
            <a:chOff x="940308" y="4541520"/>
            <a:chExt cx="1332230" cy="2138680"/>
          </a:xfrm>
        </p:grpSpPr>
        <p:sp>
          <p:nvSpPr>
            <p:cNvPr id="8" name="object 8"/>
            <p:cNvSpPr/>
            <p:nvPr/>
          </p:nvSpPr>
          <p:spPr>
            <a:xfrm>
              <a:off x="1072895" y="4543044"/>
              <a:ext cx="1089660" cy="640080"/>
            </a:xfrm>
            <a:custGeom>
              <a:avLst/>
              <a:gdLst/>
              <a:ahLst/>
              <a:cxnLst/>
              <a:rect l="l" t="t" r="r" b="b"/>
              <a:pathLst>
                <a:path w="1089660" h="640079">
                  <a:moveTo>
                    <a:pt x="0" y="320039"/>
                  </a:moveTo>
                  <a:lnTo>
                    <a:pt x="12560" y="251374"/>
                  </a:lnTo>
                  <a:lnTo>
                    <a:pt x="48464" y="187846"/>
                  </a:lnTo>
                  <a:lnTo>
                    <a:pt x="74337" y="158495"/>
                  </a:lnTo>
                  <a:lnTo>
                    <a:pt x="105046" y="131015"/>
                  </a:lnTo>
                  <a:lnTo>
                    <a:pt x="140258" y="105598"/>
                  </a:lnTo>
                  <a:lnTo>
                    <a:pt x="179639" y="82442"/>
                  </a:lnTo>
                  <a:lnTo>
                    <a:pt x="222857" y="61740"/>
                  </a:lnTo>
                  <a:lnTo>
                    <a:pt x="269578" y="43687"/>
                  </a:lnTo>
                  <a:lnTo>
                    <a:pt x="319469" y="28480"/>
                  </a:lnTo>
                  <a:lnTo>
                    <a:pt x="372197" y="16312"/>
                  </a:lnTo>
                  <a:lnTo>
                    <a:pt x="427428" y="7380"/>
                  </a:lnTo>
                  <a:lnTo>
                    <a:pt x="484829" y="1877"/>
                  </a:lnTo>
                  <a:lnTo>
                    <a:pt x="544067" y="0"/>
                  </a:lnTo>
                  <a:lnTo>
                    <a:pt x="603591" y="1877"/>
                  </a:lnTo>
                  <a:lnTo>
                    <a:pt x="661239" y="7380"/>
                  </a:lnTo>
                  <a:lnTo>
                    <a:pt x="716682" y="16312"/>
                  </a:lnTo>
                  <a:lnTo>
                    <a:pt x="769589" y="28480"/>
                  </a:lnTo>
                  <a:lnTo>
                    <a:pt x="819629" y="43687"/>
                  </a:lnTo>
                  <a:lnTo>
                    <a:pt x="866473" y="61740"/>
                  </a:lnTo>
                  <a:lnTo>
                    <a:pt x="909789" y="82442"/>
                  </a:lnTo>
                  <a:lnTo>
                    <a:pt x="949247" y="105598"/>
                  </a:lnTo>
                  <a:lnTo>
                    <a:pt x="984516" y="131015"/>
                  </a:lnTo>
                  <a:lnTo>
                    <a:pt x="1015266" y="158495"/>
                  </a:lnTo>
                  <a:lnTo>
                    <a:pt x="1041166" y="187846"/>
                  </a:lnTo>
                  <a:lnTo>
                    <a:pt x="1077095" y="251374"/>
                  </a:lnTo>
                  <a:lnTo>
                    <a:pt x="1089660" y="320039"/>
                  </a:lnTo>
                  <a:lnTo>
                    <a:pt x="1086463" y="354917"/>
                  </a:lnTo>
                  <a:lnTo>
                    <a:pt x="1077095" y="388705"/>
                  </a:lnTo>
                  <a:lnTo>
                    <a:pt x="1041166" y="452233"/>
                  </a:lnTo>
                  <a:lnTo>
                    <a:pt x="1015266" y="481583"/>
                  </a:lnTo>
                  <a:lnTo>
                    <a:pt x="984516" y="509064"/>
                  </a:lnTo>
                  <a:lnTo>
                    <a:pt x="949247" y="534480"/>
                  </a:lnTo>
                  <a:lnTo>
                    <a:pt x="909789" y="557637"/>
                  </a:lnTo>
                  <a:lnTo>
                    <a:pt x="866473" y="578339"/>
                  </a:lnTo>
                  <a:lnTo>
                    <a:pt x="819629" y="596391"/>
                  </a:lnTo>
                  <a:lnTo>
                    <a:pt x="769589" y="611599"/>
                  </a:lnTo>
                  <a:lnTo>
                    <a:pt x="716682" y="623767"/>
                  </a:lnTo>
                  <a:lnTo>
                    <a:pt x="661239" y="632699"/>
                  </a:lnTo>
                  <a:lnTo>
                    <a:pt x="603591" y="638202"/>
                  </a:lnTo>
                  <a:lnTo>
                    <a:pt x="544067" y="640079"/>
                  </a:lnTo>
                  <a:lnTo>
                    <a:pt x="484829" y="638202"/>
                  </a:lnTo>
                  <a:lnTo>
                    <a:pt x="427428" y="632699"/>
                  </a:lnTo>
                  <a:lnTo>
                    <a:pt x="372197" y="623767"/>
                  </a:lnTo>
                  <a:lnTo>
                    <a:pt x="319469" y="611599"/>
                  </a:lnTo>
                  <a:lnTo>
                    <a:pt x="269578" y="596391"/>
                  </a:lnTo>
                  <a:lnTo>
                    <a:pt x="222857" y="578339"/>
                  </a:lnTo>
                  <a:lnTo>
                    <a:pt x="179639" y="557637"/>
                  </a:lnTo>
                  <a:lnTo>
                    <a:pt x="140258" y="534480"/>
                  </a:lnTo>
                  <a:lnTo>
                    <a:pt x="105046" y="509064"/>
                  </a:lnTo>
                  <a:lnTo>
                    <a:pt x="74337" y="481583"/>
                  </a:lnTo>
                  <a:lnTo>
                    <a:pt x="48464" y="452233"/>
                  </a:lnTo>
                  <a:lnTo>
                    <a:pt x="12560" y="388705"/>
                  </a:lnTo>
                  <a:lnTo>
                    <a:pt x="3195" y="354917"/>
                  </a:lnTo>
                  <a:lnTo>
                    <a:pt x="0" y="320039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395" y="4770119"/>
              <a:ext cx="720851" cy="1569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0243" y="5169408"/>
              <a:ext cx="466725" cy="975360"/>
            </a:xfrm>
            <a:custGeom>
              <a:avLst/>
              <a:gdLst/>
              <a:ahLst/>
              <a:cxnLst/>
              <a:rect l="l" t="t" r="r" b="b"/>
              <a:pathLst>
                <a:path w="466725" h="975360">
                  <a:moveTo>
                    <a:pt x="73152" y="975360"/>
                  </a:moveTo>
                  <a:lnTo>
                    <a:pt x="0" y="822960"/>
                  </a:lnTo>
                  <a:lnTo>
                    <a:pt x="76200" y="848868"/>
                  </a:lnTo>
                  <a:lnTo>
                    <a:pt x="388619" y="0"/>
                  </a:lnTo>
                  <a:lnTo>
                    <a:pt x="466343" y="27432"/>
                  </a:lnTo>
                  <a:lnTo>
                    <a:pt x="153924" y="876300"/>
                  </a:lnTo>
                  <a:lnTo>
                    <a:pt x="228600" y="903732"/>
                  </a:lnTo>
                  <a:lnTo>
                    <a:pt x="73152" y="9753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0243" y="5169408"/>
              <a:ext cx="466725" cy="975360"/>
            </a:xfrm>
            <a:custGeom>
              <a:avLst/>
              <a:gdLst/>
              <a:ahLst/>
              <a:cxnLst/>
              <a:rect l="l" t="t" r="r" b="b"/>
              <a:pathLst>
                <a:path w="466725" h="975360">
                  <a:moveTo>
                    <a:pt x="73152" y="975360"/>
                  </a:moveTo>
                  <a:lnTo>
                    <a:pt x="228600" y="903732"/>
                  </a:lnTo>
                  <a:lnTo>
                    <a:pt x="153924" y="876300"/>
                  </a:lnTo>
                  <a:lnTo>
                    <a:pt x="466343" y="27432"/>
                  </a:lnTo>
                  <a:lnTo>
                    <a:pt x="388619" y="0"/>
                  </a:lnTo>
                  <a:lnTo>
                    <a:pt x="76200" y="848868"/>
                  </a:lnTo>
                  <a:lnTo>
                    <a:pt x="0" y="822960"/>
                  </a:lnTo>
                  <a:lnTo>
                    <a:pt x="73152" y="9753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3168" y="6144768"/>
              <a:ext cx="600710" cy="533400"/>
            </a:xfrm>
            <a:custGeom>
              <a:avLst/>
              <a:gdLst/>
              <a:ahLst/>
              <a:cxnLst/>
              <a:rect l="l" t="t" r="r" b="b"/>
              <a:pathLst>
                <a:path w="600710" h="533400">
                  <a:moveTo>
                    <a:pt x="0" y="533400"/>
                  </a:moveTo>
                  <a:lnTo>
                    <a:pt x="600456" y="533400"/>
                  </a:lnTo>
                  <a:lnTo>
                    <a:pt x="600456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91" y="6214872"/>
              <a:ext cx="445008" cy="1402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91" y="6441948"/>
              <a:ext cx="445008" cy="1402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78863" y="5169408"/>
              <a:ext cx="466725" cy="975360"/>
            </a:xfrm>
            <a:custGeom>
              <a:avLst/>
              <a:gdLst/>
              <a:ahLst/>
              <a:cxnLst/>
              <a:rect l="l" t="t" r="r" b="b"/>
              <a:pathLst>
                <a:path w="466725" h="975360">
                  <a:moveTo>
                    <a:pt x="393191" y="975360"/>
                  </a:moveTo>
                  <a:lnTo>
                    <a:pt x="237743" y="903732"/>
                  </a:lnTo>
                  <a:lnTo>
                    <a:pt x="312419" y="876300"/>
                  </a:lnTo>
                  <a:lnTo>
                    <a:pt x="0" y="27432"/>
                  </a:lnTo>
                  <a:lnTo>
                    <a:pt x="77723" y="0"/>
                  </a:lnTo>
                  <a:lnTo>
                    <a:pt x="390143" y="848868"/>
                  </a:lnTo>
                  <a:lnTo>
                    <a:pt x="466343" y="822960"/>
                  </a:lnTo>
                  <a:lnTo>
                    <a:pt x="393191" y="9753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8863" y="5169408"/>
              <a:ext cx="466725" cy="975360"/>
            </a:xfrm>
            <a:custGeom>
              <a:avLst/>
              <a:gdLst/>
              <a:ahLst/>
              <a:cxnLst/>
              <a:rect l="l" t="t" r="r" b="b"/>
              <a:pathLst>
                <a:path w="466725" h="975360">
                  <a:moveTo>
                    <a:pt x="393191" y="975360"/>
                  </a:moveTo>
                  <a:lnTo>
                    <a:pt x="466343" y="822960"/>
                  </a:lnTo>
                  <a:lnTo>
                    <a:pt x="390143" y="848868"/>
                  </a:lnTo>
                  <a:lnTo>
                    <a:pt x="77723" y="0"/>
                  </a:lnTo>
                  <a:lnTo>
                    <a:pt x="0" y="27432"/>
                  </a:lnTo>
                  <a:lnTo>
                    <a:pt x="312419" y="876300"/>
                  </a:lnTo>
                  <a:lnTo>
                    <a:pt x="237743" y="903732"/>
                  </a:lnTo>
                  <a:lnTo>
                    <a:pt x="393191" y="9753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1828" y="6144768"/>
              <a:ext cx="599440" cy="533400"/>
            </a:xfrm>
            <a:custGeom>
              <a:avLst/>
              <a:gdLst/>
              <a:ahLst/>
              <a:cxnLst/>
              <a:rect l="l" t="t" r="r" b="b"/>
              <a:pathLst>
                <a:path w="599439" h="533400">
                  <a:moveTo>
                    <a:pt x="0" y="533400"/>
                  </a:moveTo>
                  <a:lnTo>
                    <a:pt x="598931" y="533400"/>
                  </a:lnTo>
                  <a:lnTo>
                    <a:pt x="598931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8028" y="6214872"/>
              <a:ext cx="445008" cy="1402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8028" y="6441948"/>
              <a:ext cx="445008" cy="1402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0308" y="5469636"/>
              <a:ext cx="365759" cy="1554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0240" y="5465064"/>
              <a:ext cx="252983" cy="15544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305555" y="4648199"/>
            <a:ext cx="2550160" cy="2032000"/>
            <a:chOff x="3305555" y="4648199"/>
            <a:chExt cx="2550160" cy="2032000"/>
          </a:xfrm>
        </p:grpSpPr>
        <p:sp>
          <p:nvSpPr>
            <p:cNvPr id="23" name="object 23"/>
            <p:cNvSpPr/>
            <p:nvPr/>
          </p:nvSpPr>
          <p:spPr>
            <a:xfrm>
              <a:off x="3614927" y="5155691"/>
              <a:ext cx="962025" cy="989330"/>
            </a:xfrm>
            <a:custGeom>
              <a:avLst/>
              <a:gdLst/>
              <a:ahLst/>
              <a:cxnLst/>
              <a:rect l="l" t="t" r="r" b="b"/>
              <a:pathLst>
                <a:path w="962025" h="989329">
                  <a:moveTo>
                    <a:pt x="4572" y="989075"/>
                  </a:moveTo>
                  <a:lnTo>
                    <a:pt x="0" y="819911"/>
                  </a:lnTo>
                  <a:lnTo>
                    <a:pt x="57912" y="874775"/>
                  </a:lnTo>
                  <a:lnTo>
                    <a:pt x="900684" y="0"/>
                  </a:lnTo>
                  <a:lnTo>
                    <a:pt x="961644" y="54863"/>
                  </a:lnTo>
                  <a:lnTo>
                    <a:pt x="118872" y="929639"/>
                  </a:lnTo>
                  <a:lnTo>
                    <a:pt x="176784" y="982979"/>
                  </a:lnTo>
                  <a:lnTo>
                    <a:pt x="4572" y="9890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14927" y="5155691"/>
              <a:ext cx="962025" cy="989330"/>
            </a:xfrm>
            <a:custGeom>
              <a:avLst/>
              <a:gdLst/>
              <a:ahLst/>
              <a:cxnLst/>
              <a:rect l="l" t="t" r="r" b="b"/>
              <a:pathLst>
                <a:path w="962025" h="989329">
                  <a:moveTo>
                    <a:pt x="4572" y="989075"/>
                  </a:moveTo>
                  <a:lnTo>
                    <a:pt x="176784" y="982979"/>
                  </a:lnTo>
                  <a:lnTo>
                    <a:pt x="118872" y="929639"/>
                  </a:lnTo>
                  <a:lnTo>
                    <a:pt x="961644" y="54863"/>
                  </a:lnTo>
                  <a:lnTo>
                    <a:pt x="900684" y="0"/>
                  </a:lnTo>
                  <a:lnTo>
                    <a:pt x="57912" y="874775"/>
                  </a:lnTo>
                  <a:lnTo>
                    <a:pt x="0" y="819911"/>
                  </a:lnTo>
                  <a:lnTo>
                    <a:pt x="4572" y="9890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07079" y="6144767"/>
              <a:ext cx="626745" cy="533400"/>
            </a:xfrm>
            <a:custGeom>
              <a:avLst/>
              <a:gdLst/>
              <a:ahLst/>
              <a:cxnLst/>
              <a:rect l="l" t="t" r="r" b="b"/>
              <a:pathLst>
                <a:path w="626745" h="533400">
                  <a:moveTo>
                    <a:pt x="0" y="533400"/>
                  </a:moveTo>
                  <a:lnTo>
                    <a:pt x="626363" y="533400"/>
                  </a:lnTo>
                  <a:lnTo>
                    <a:pt x="626363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6996" y="6214871"/>
              <a:ext cx="419100" cy="1402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96996" y="6441948"/>
              <a:ext cx="445007" cy="1402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24171" y="5183123"/>
              <a:ext cx="243840" cy="962025"/>
            </a:xfrm>
            <a:custGeom>
              <a:avLst/>
              <a:gdLst/>
              <a:ahLst/>
              <a:cxnLst/>
              <a:rect l="l" t="t" r="r" b="b"/>
              <a:pathLst>
                <a:path w="243839" h="962025">
                  <a:moveTo>
                    <a:pt x="121920" y="961643"/>
                  </a:moveTo>
                  <a:lnTo>
                    <a:pt x="0" y="841247"/>
                  </a:lnTo>
                  <a:lnTo>
                    <a:pt x="80772" y="841247"/>
                  </a:lnTo>
                  <a:lnTo>
                    <a:pt x="80772" y="0"/>
                  </a:lnTo>
                  <a:lnTo>
                    <a:pt x="163068" y="0"/>
                  </a:lnTo>
                  <a:lnTo>
                    <a:pt x="163068" y="841247"/>
                  </a:lnTo>
                  <a:lnTo>
                    <a:pt x="243840" y="841247"/>
                  </a:lnTo>
                  <a:lnTo>
                    <a:pt x="121920" y="9616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24171" y="5183123"/>
              <a:ext cx="243840" cy="962025"/>
            </a:xfrm>
            <a:custGeom>
              <a:avLst/>
              <a:gdLst/>
              <a:ahLst/>
              <a:cxnLst/>
              <a:rect l="l" t="t" r="r" b="b"/>
              <a:pathLst>
                <a:path w="243839" h="962025">
                  <a:moveTo>
                    <a:pt x="121920" y="961643"/>
                  </a:moveTo>
                  <a:lnTo>
                    <a:pt x="243840" y="841247"/>
                  </a:lnTo>
                  <a:lnTo>
                    <a:pt x="163068" y="841247"/>
                  </a:lnTo>
                  <a:lnTo>
                    <a:pt x="163068" y="0"/>
                  </a:lnTo>
                  <a:lnTo>
                    <a:pt x="80772" y="0"/>
                  </a:lnTo>
                  <a:lnTo>
                    <a:pt x="80772" y="841247"/>
                  </a:lnTo>
                  <a:lnTo>
                    <a:pt x="0" y="841247"/>
                  </a:lnTo>
                  <a:lnTo>
                    <a:pt x="121920" y="9616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9955" y="6144767"/>
              <a:ext cx="654050" cy="533400"/>
            </a:xfrm>
            <a:custGeom>
              <a:avLst/>
              <a:gdLst/>
              <a:ahLst/>
              <a:cxnLst/>
              <a:rect l="l" t="t" r="r" b="b"/>
              <a:pathLst>
                <a:path w="654050" h="533400">
                  <a:moveTo>
                    <a:pt x="0" y="533400"/>
                  </a:moveTo>
                  <a:lnTo>
                    <a:pt x="653795" y="533400"/>
                  </a:lnTo>
                  <a:lnTo>
                    <a:pt x="653795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23588" y="6214871"/>
              <a:ext cx="445008" cy="1402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3588" y="6441948"/>
              <a:ext cx="445008" cy="1402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199887" y="6144767"/>
              <a:ext cx="654050" cy="533400"/>
            </a:xfrm>
            <a:custGeom>
              <a:avLst/>
              <a:gdLst/>
              <a:ahLst/>
              <a:cxnLst/>
              <a:rect l="l" t="t" r="r" b="b"/>
              <a:pathLst>
                <a:path w="654050" h="533400">
                  <a:moveTo>
                    <a:pt x="0" y="533400"/>
                  </a:moveTo>
                  <a:lnTo>
                    <a:pt x="653796" y="533400"/>
                  </a:lnTo>
                  <a:lnTo>
                    <a:pt x="653796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03519" y="6214871"/>
              <a:ext cx="419100" cy="14020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3519" y="6441948"/>
              <a:ext cx="445008" cy="1402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517135" y="5154167"/>
              <a:ext cx="1010919" cy="990600"/>
            </a:xfrm>
            <a:custGeom>
              <a:avLst/>
              <a:gdLst/>
              <a:ahLst/>
              <a:cxnLst/>
              <a:rect l="l" t="t" r="r" b="b"/>
              <a:pathLst>
                <a:path w="1010920" h="990600">
                  <a:moveTo>
                    <a:pt x="1010412" y="990600"/>
                  </a:moveTo>
                  <a:lnTo>
                    <a:pt x="838200" y="990600"/>
                  </a:lnTo>
                  <a:lnTo>
                    <a:pt x="894588" y="934212"/>
                  </a:lnTo>
                  <a:lnTo>
                    <a:pt x="0" y="57912"/>
                  </a:lnTo>
                  <a:lnTo>
                    <a:pt x="57912" y="0"/>
                  </a:lnTo>
                  <a:lnTo>
                    <a:pt x="952500" y="877824"/>
                  </a:lnTo>
                  <a:lnTo>
                    <a:pt x="1010412" y="821436"/>
                  </a:lnTo>
                  <a:lnTo>
                    <a:pt x="1010412" y="990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7135" y="5154167"/>
              <a:ext cx="1010919" cy="990600"/>
            </a:xfrm>
            <a:custGeom>
              <a:avLst/>
              <a:gdLst/>
              <a:ahLst/>
              <a:cxnLst/>
              <a:rect l="l" t="t" r="r" b="b"/>
              <a:pathLst>
                <a:path w="1010920" h="990600">
                  <a:moveTo>
                    <a:pt x="1010412" y="990600"/>
                  </a:moveTo>
                  <a:lnTo>
                    <a:pt x="1010412" y="821436"/>
                  </a:lnTo>
                  <a:lnTo>
                    <a:pt x="952500" y="877824"/>
                  </a:lnTo>
                  <a:lnTo>
                    <a:pt x="57912" y="0"/>
                  </a:lnTo>
                  <a:lnTo>
                    <a:pt x="0" y="57912"/>
                  </a:lnTo>
                  <a:lnTo>
                    <a:pt x="894588" y="934212"/>
                  </a:lnTo>
                  <a:lnTo>
                    <a:pt x="838200" y="990600"/>
                  </a:lnTo>
                  <a:lnTo>
                    <a:pt x="1010412" y="990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14215" y="4649723"/>
              <a:ext cx="1064260" cy="533400"/>
            </a:xfrm>
            <a:custGeom>
              <a:avLst/>
              <a:gdLst/>
              <a:ahLst/>
              <a:cxnLst/>
              <a:rect l="l" t="t" r="r" b="b"/>
              <a:pathLst>
                <a:path w="1064260" h="533400">
                  <a:moveTo>
                    <a:pt x="531876" y="533400"/>
                  </a:moveTo>
                  <a:lnTo>
                    <a:pt x="470058" y="531613"/>
                  </a:lnTo>
                  <a:lnTo>
                    <a:pt x="410280" y="526384"/>
                  </a:lnTo>
                  <a:lnTo>
                    <a:pt x="352948" y="517909"/>
                  </a:lnTo>
                  <a:lnTo>
                    <a:pt x="298468" y="506385"/>
                  </a:lnTo>
                  <a:lnTo>
                    <a:pt x="247247" y="492009"/>
                  </a:lnTo>
                  <a:lnTo>
                    <a:pt x="199692" y="474977"/>
                  </a:lnTo>
                  <a:lnTo>
                    <a:pt x="156210" y="455485"/>
                  </a:lnTo>
                  <a:lnTo>
                    <a:pt x="117205" y="433731"/>
                  </a:lnTo>
                  <a:lnTo>
                    <a:pt x="83086" y="409911"/>
                  </a:lnTo>
                  <a:lnTo>
                    <a:pt x="54259" y="384221"/>
                  </a:lnTo>
                  <a:lnTo>
                    <a:pt x="14106" y="328019"/>
                  </a:lnTo>
                  <a:lnTo>
                    <a:pt x="0" y="266700"/>
                  </a:lnTo>
                  <a:lnTo>
                    <a:pt x="3594" y="235498"/>
                  </a:lnTo>
                  <a:lnTo>
                    <a:pt x="31130" y="176541"/>
                  </a:lnTo>
                  <a:lnTo>
                    <a:pt x="83086" y="123488"/>
                  </a:lnTo>
                  <a:lnTo>
                    <a:pt x="117205" y="99668"/>
                  </a:lnTo>
                  <a:lnTo>
                    <a:pt x="156210" y="77914"/>
                  </a:lnTo>
                  <a:lnTo>
                    <a:pt x="199692" y="58422"/>
                  </a:lnTo>
                  <a:lnTo>
                    <a:pt x="247247" y="41390"/>
                  </a:lnTo>
                  <a:lnTo>
                    <a:pt x="298468" y="27014"/>
                  </a:lnTo>
                  <a:lnTo>
                    <a:pt x="352948" y="15490"/>
                  </a:lnTo>
                  <a:lnTo>
                    <a:pt x="410280" y="7015"/>
                  </a:lnTo>
                  <a:lnTo>
                    <a:pt x="470058" y="1786"/>
                  </a:lnTo>
                  <a:lnTo>
                    <a:pt x="531876" y="0"/>
                  </a:lnTo>
                  <a:lnTo>
                    <a:pt x="593975" y="1786"/>
                  </a:lnTo>
                  <a:lnTo>
                    <a:pt x="653951" y="7015"/>
                  </a:lnTo>
                  <a:lnTo>
                    <a:pt x="711408" y="15490"/>
                  </a:lnTo>
                  <a:lnTo>
                    <a:pt x="765949" y="27014"/>
                  </a:lnTo>
                  <a:lnTo>
                    <a:pt x="817178" y="41390"/>
                  </a:lnTo>
                  <a:lnTo>
                    <a:pt x="864698" y="58422"/>
                  </a:lnTo>
                  <a:lnTo>
                    <a:pt x="908113" y="77914"/>
                  </a:lnTo>
                  <a:lnTo>
                    <a:pt x="947026" y="99668"/>
                  </a:lnTo>
                  <a:lnTo>
                    <a:pt x="981040" y="123488"/>
                  </a:lnTo>
                  <a:lnTo>
                    <a:pt x="1009758" y="149178"/>
                  </a:lnTo>
                  <a:lnTo>
                    <a:pt x="1049725" y="205380"/>
                  </a:lnTo>
                  <a:lnTo>
                    <a:pt x="1063752" y="266700"/>
                  </a:lnTo>
                  <a:lnTo>
                    <a:pt x="1060179" y="297901"/>
                  </a:lnTo>
                  <a:lnTo>
                    <a:pt x="1032786" y="356858"/>
                  </a:lnTo>
                  <a:lnTo>
                    <a:pt x="981040" y="409911"/>
                  </a:lnTo>
                  <a:lnTo>
                    <a:pt x="947026" y="433731"/>
                  </a:lnTo>
                  <a:lnTo>
                    <a:pt x="908113" y="455485"/>
                  </a:lnTo>
                  <a:lnTo>
                    <a:pt x="864698" y="474977"/>
                  </a:lnTo>
                  <a:lnTo>
                    <a:pt x="817178" y="492009"/>
                  </a:lnTo>
                  <a:lnTo>
                    <a:pt x="765949" y="506385"/>
                  </a:lnTo>
                  <a:lnTo>
                    <a:pt x="711408" y="517909"/>
                  </a:lnTo>
                  <a:lnTo>
                    <a:pt x="653951" y="526384"/>
                  </a:lnTo>
                  <a:lnTo>
                    <a:pt x="593975" y="531613"/>
                  </a:lnTo>
                  <a:lnTo>
                    <a:pt x="531876" y="5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14215" y="4649723"/>
              <a:ext cx="1064260" cy="533400"/>
            </a:xfrm>
            <a:custGeom>
              <a:avLst/>
              <a:gdLst/>
              <a:ahLst/>
              <a:cxnLst/>
              <a:rect l="l" t="t" r="r" b="b"/>
              <a:pathLst>
                <a:path w="1064260" h="533400">
                  <a:moveTo>
                    <a:pt x="0" y="266700"/>
                  </a:moveTo>
                  <a:lnTo>
                    <a:pt x="14106" y="205380"/>
                  </a:lnTo>
                  <a:lnTo>
                    <a:pt x="54259" y="149178"/>
                  </a:lnTo>
                  <a:lnTo>
                    <a:pt x="83086" y="123488"/>
                  </a:lnTo>
                  <a:lnTo>
                    <a:pt x="117205" y="99668"/>
                  </a:lnTo>
                  <a:lnTo>
                    <a:pt x="156210" y="77914"/>
                  </a:lnTo>
                  <a:lnTo>
                    <a:pt x="199692" y="58422"/>
                  </a:lnTo>
                  <a:lnTo>
                    <a:pt x="247247" y="41390"/>
                  </a:lnTo>
                  <a:lnTo>
                    <a:pt x="298468" y="27014"/>
                  </a:lnTo>
                  <a:lnTo>
                    <a:pt x="352948" y="15490"/>
                  </a:lnTo>
                  <a:lnTo>
                    <a:pt x="410280" y="7015"/>
                  </a:lnTo>
                  <a:lnTo>
                    <a:pt x="470058" y="1786"/>
                  </a:lnTo>
                  <a:lnTo>
                    <a:pt x="531876" y="0"/>
                  </a:lnTo>
                  <a:lnTo>
                    <a:pt x="593975" y="1786"/>
                  </a:lnTo>
                  <a:lnTo>
                    <a:pt x="653951" y="7015"/>
                  </a:lnTo>
                  <a:lnTo>
                    <a:pt x="711408" y="15490"/>
                  </a:lnTo>
                  <a:lnTo>
                    <a:pt x="765949" y="27014"/>
                  </a:lnTo>
                  <a:lnTo>
                    <a:pt x="817178" y="41390"/>
                  </a:lnTo>
                  <a:lnTo>
                    <a:pt x="864698" y="58422"/>
                  </a:lnTo>
                  <a:lnTo>
                    <a:pt x="908113" y="77914"/>
                  </a:lnTo>
                  <a:lnTo>
                    <a:pt x="947026" y="99668"/>
                  </a:lnTo>
                  <a:lnTo>
                    <a:pt x="981040" y="123488"/>
                  </a:lnTo>
                  <a:lnTo>
                    <a:pt x="1009758" y="149178"/>
                  </a:lnTo>
                  <a:lnTo>
                    <a:pt x="1049724" y="205380"/>
                  </a:lnTo>
                  <a:lnTo>
                    <a:pt x="1063752" y="266700"/>
                  </a:lnTo>
                  <a:lnTo>
                    <a:pt x="1060179" y="297901"/>
                  </a:lnTo>
                  <a:lnTo>
                    <a:pt x="1049724" y="328019"/>
                  </a:lnTo>
                  <a:lnTo>
                    <a:pt x="1009758" y="384221"/>
                  </a:lnTo>
                  <a:lnTo>
                    <a:pt x="981040" y="409911"/>
                  </a:lnTo>
                  <a:lnTo>
                    <a:pt x="947026" y="433731"/>
                  </a:lnTo>
                  <a:lnTo>
                    <a:pt x="908113" y="455485"/>
                  </a:lnTo>
                  <a:lnTo>
                    <a:pt x="864698" y="474977"/>
                  </a:lnTo>
                  <a:lnTo>
                    <a:pt x="817178" y="492009"/>
                  </a:lnTo>
                  <a:lnTo>
                    <a:pt x="765949" y="506385"/>
                  </a:lnTo>
                  <a:lnTo>
                    <a:pt x="711408" y="517909"/>
                  </a:lnTo>
                  <a:lnTo>
                    <a:pt x="653951" y="526384"/>
                  </a:lnTo>
                  <a:lnTo>
                    <a:pt x="593975" y="531613"/>
                  </a:lnTo>
                  <a:lnTo>
                    <a:pt x="531876" y="533400"/>
                  </a:lnTo>
                  <a:lnTo>
                    <a:pt x="470058" y="531613"/>
                  </a:lnTo>
                  <a:lnTo>
                    <a:pt x="410280" y="526384"/>
                  </a:lnTo>
                  <a:lnTo>
                    <a:pt x="352948" y="517909"/>
                  </a:lnTo>
                  <a:lnTo>
                    <a:pt x="298468" y="506385"/>
                  </a:lnTo>
                  <a:lnTo>
                    <a:pt x="247247" y="492009"/>
                  </a:lnTo>
                  <a:lnTo>
                    <a:pt x="199692" y="474977"/>
                  </a:lnTo>
                  <a:lnTo>
                    <a:pt x="156210" y="455485"/>
                  </a:lnTo>
                  <a:lnTo>
                    <a:pt x="117205" y="433731"/>
                  </a:lnTo>
                  <a:lnTo>
                    <a:pt x="83086" y="409911"/>
                  </a:lnTo>
                  <a:lnTo>
                    <a:pt x="54259" y="384221"/>
                  </a:lnTo>
                  <a:lnTo>
                    <a:pt x="14106" y="328019"/>
                  </a:lnTo>
                  <a:lnTo>
                    <a:pt x="3594" y="297901"/>
                  </a:lnTo>
                  <a:lnTo>
                    <a:pt x="0" y="26670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79975" y="4695443"/>
              <a:ext cx="344424" cy="1600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08347" y="4956048"/>
              <a:ext cx="470915" cy="1965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0815" y="5414771"/>
              <a:ext cx="618743" cy="1965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68495" y="5786628"/>
              <a:ext cx="611123" cy="2011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72811" y="5414771"/>
              <a:ext cx="630935" cy="196595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6574535" y="4648199"/>
            <a:ext cx="3545204" cy="2032000"/>
            <a:chOff x="6574535" y="4648199"/>
            <a:chExt cx="3545204" cy="2032000"/>
          </a:xfrm>
        </p:grpSpPr>
        <p:sp>
          <p:nvSpPr>
            <p:cNvPr id="46" name="object 46"/>
            <p:cNvSpPr/>
            <p:nvPr/>
          </p:nvSpPr>
          <p:spPr>
            <a:xfrm>
              <a:off x="6902195" y="5149595"/>
              <a:ext cx="1432560" cy="1024255"/>
            </a:xfrm>
            <a:custGeom>
              <a:avLst/>
              <a:gdLst/>
              <a:ahLst/>
              <a:cxnLst/>
              <a:rect l="l" t="t" r="r" b="b"/>
              <a:pathLst>
                <a:path w="1432559" h="1024254">
                  <a:moveTo>
                    <a:pt x="169164" y="1024128"/>
                  </a:moveTo>
                  <a:lnTo>
                    <a:pt x="0" y="995172"/>
                  </a:lnTo>
                  <a:lnTo>
                    <a:pt x="30480" y="829056"/>
                  </a:lnTo>
                  <a:lnTo>
                    <a:pt x="76200" y="893064"/>
                  </a:lnTo>
                  <a:lnTo>
                    <a:pt x="1385316" y="0"/>
                  </a:lnTo>
                  <a:lnTo>
                    <a:pt x="1432559" y="67056"/>
                  </a:lnTo>
                  <a:lnTo>
                    <a:pt x="123444" y="960120"/>
                  </a:lnTo>
                  <a:lnTo>
                    <a:pt x="169164" y="10241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02195" y="5149595"/>
              <a:ext cx="1432560" cy="1024255"/>
            </a:xfrm>
            <a:custGeom>
              <a:avLst/>
              <a:gdLst/>
              <a:ahLst/>
              <a:cxnLst/>
              <a:rect l="l" t="t" r="r" b="b"/>
              <a:pathLst>
                <a:path w="1432559" h="1024254">
                  <a:moveTo>
                    <a:pt x="0" y="995172"/>
                  </a:moveTo>
                  <a:lnTo>
                    <a:pt x="169164" y="1024128"/>
                  </a:lnTo>
                  <a:lnTo>
                    <a:pt x="123444" y="960120"/>
                  </a:lnTo>
                  <a:lnTo>
                    <a:pt x="1432559" y="67056"/>
                  </a:lnTo>
                  <a:lnTo>
                    <a:pt x="1385316" y="0"/>
                  </a:lnTo>
                  <a:lnTo>
                    <a:pt x="76200" y="893064"/>
                  </a:lnTo>
                  <a:lnTo>
                    <a:pt x="30480" y="829056"/>
                  </a:lnTo>
                  <a:lnTo>
                    <a:pt x="0" y="9951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76059" y="6144767"/>
              <a:ext cx="654050" cy="533400"/>
            </a:xfrm>
            <a:custGeom>
              <a:avLst/>
              <a:gdLst/>
              <a:ahLst/>
              <a:cxnLst/>
              <a:rect l="l" t="t" r="r" b="b"/>
              <a:pathLst>
                <a:path w="654050" h="533400">
                  <a:moveTo>
                    <a:pt x="653795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653795" y="0"/>
                  </a:lnTo>
                  <a:lnTo>
                    <a:pt x="653795" y="5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059" y="6144767"/>
              <a:ext cx="654050" cy="533400"/>
            </a:xfrm>
            <a:custGeom>
              <a:avLst/>
              <a:gdLst/>
              <a:ahLst/>
              <a:cxnLst/>
              <a:rect l="l" t="t" r="r" b="b"/>
              <a:pathLst>
                <a:path w="654050" h="533400">
                  <a:moveTo>
                    <a:pt x="0" y="533400"/>
                  </a:moveTo>
                  <a:lnTo>
                    <a:pt x="653795" y="533400"/>
                  </a:lnTo>
                  <a:lnTo>
                    <a:pt x="653795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79691" y="6214871"/>
              <a:ext cx="419100" cy="14173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79691" y="6441948"/>
              <a:ext cx="445007" cy="14173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868411" y="5169407"/>
              <a:ext cx="481965" cy="975360"/>
            </a:xfrm>
            <a:custGeom>
              <a:avLst/>
              <a:gdLst/>
              <a:ahLst/>
              <a:cxnLst/>
              <a:rect l="l" t="t" r="r" b="b"/>
              <a:pathLst>
                <a:path w="481965" h="975360">
                  <a:moveTo>
                    <a:pt x="70103" y="975360"/>
                  </a:moveTo>
                  <a:lnTo>
                    <a:pt x="0" y="821436"/>
                  </a:lnTo>
                  <a:lnTo>
                    <a:pt x="74675" y="848868"/>
                  </a:lnTo>
                  <a:lnTo>
                    <a:pt x="403860" y="0"/>
                  </a:lnTo>
                  <a:lnTo>
                    <a:pt x="481584" y="28956"/>
                  </a:lnTo>
                  <a:lnTo>
                    <a:pt x="150875" y="877824"/>
                  </a:lnTo>
                  <a:lnTo>
                    <a:pt x="227075" y="905256"/>
                  </a:lnTo>
                  <a:lnTo>
                    <a:pt x="70103" y="9753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68411" y="5169407"/>
              <a:ext cx="481965" cy="975360"/>
            </a:xfrm>
            <a:custGeom>
              <a:avLst/>
              <a:gdLst/>
              <a:ahLst/>
              <a:cxnLst/>
              <a:rect l="l" t="t" r="r" b="b"/>
              <a:pathLst>
                <a:path w="481965" h="975360">
                  <a:moveTo>
                    <a:pt x="70103" y="975360"/>
                  </a:moveTo>
                  <a:lnTo>
                    <a:pt x="227075" y="905256"/>
                  </a:lnTo>
                  <a:lnTo>
                    <a:pt x="150875" y="877824"/>
                  </a:lnTo>
                  <a:lnTo>
                    <a:pt x="481584" y="28956"/>
                  </a:lnTo>
                  <a:lnTo>
                    <a:pt x="403860" y="0"/>
                  </a:lnTo>
                  <a:lnTo>
                    <a:pt x="74675" y="848868"/>
                  </a:lnTo>
                  <a:lnTo>
                    <a:pt x="0" y="821436"/>
                  </a:lnTo>
                  <a:lnTo>
                    <a:pt x="70103" y="9753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10855" y="6144767"/>
              <a:ext cx="654050" cy="533400"/>
            </a:xfrm>
            <a:custGeom>
              <a:avLst/>
              <a:gdLst/>
              <a:ahLst/>
              <a:cxnLst/>
              <a:rect l="l" t="t" r="r" b="b"/>
              <a:pathLst>
                <a:path w="654050" h="533400">
                  <a:moveTo>
                    <a:pt x="653796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653796" y="0"/>
                  </a:lnTo>
                  <a:lnTo>
                    <a:pt x="653796" y="5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10855" y="6144767"/>
              <a:ext cx="654050" cy="533400"/>
            </a:xfrm>
            <a:custGeom>
              <a:avLst/>
              <a:gdLst/>
              <a:ahLst/>
              <a:cxnLst/>
              <a:rect l="l" t="t" r="r" b="b"/>
              <a:pathLst>
                <a:path w="654050" h="533400">
                  <a:moveTo>
                    <a:pt x="0" y="533400"/>
                  </a:moveTo>
                  <a:lnTo>
                    <a:pt x="653796" y="533400"/>
                  </a:lnTo>
                  <a:lnTo>
                    <a:pt x="653796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14487" y="6214871"/>
              <a:ext cx="419100" cy="14173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14487" y="6441948"/>
              <a:ext cx="445008" cy="14173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09175" y="6144767"/>
              <a:ext cx="708660" cy="533400"/>
            </a:xfrm>
            <a:custGeom>
              <a:avLst/>
              <a:gdLst/>
              <a:ahLst/>
              <a:cxnLst/>
              <a:rect l="l" t="t" r="r" b="b"/>
              <a:pathLst>
                <a:path w="708659" h="533400">
                  <a:moveTo>
                    <a:pt x="0" y="533400"/>
                  </a:moveTo>
                  <a:lnTo>
                    <a:pt x="708659" y="533400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540239" y="6214871"/>
              <a:ext cx="445007" cy="14020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40239" y="6441948"/>
              <a:ext cx="419100" cy="14020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287511" y="5149595"/>
              <a:ext cx="1475740" cy="1027430"/>
            </a:xfrm>
            <a:custGeom>
              <a:avLst/>
              <a:gdLst/>
              <a:ahLst/>
              <a:cxnLst/>
              <a:rect l="l" t="t" r="r" b="b"/>
              <a:pathLst>
                <a:path w="1475740" h="1027429">
                  <a:moveTo>
                    <a:pt x="1307592" y="1027176"/>
                  </a:moveTo>
                  <a:lnTo>
                    <a:pt x="1351788" y="961644"/>
                  </a:lnTo>
                  <a:lnTo>
                    <a:pt x="0" y="67056"/>
                  </a:lnTo>
                  <a:lnTo>
                    <a:pt x="45720" y="0"/>
                  </a:lnTo>
                  <a:lnTo>
                    <a:pt x="1399032" y="894588"/>
                  </a:lnTo>
                  <a:lnTo>
                    <a:pt x="1443228" y="829056"/>
                  </a:lnTo>
                  <a:lnTo>
                    <a:pt x="1475232" y="995172"/>
                  </a:lnTo>
                  <a:lnTo>
                    <a:pt x="1307592" y="10271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87511" y="5149595"/>
              <a:ext cx="1475740" cy="1027430"/>
            </a:xfrm>
            <a:custGeom>
              <a:avLst/>
              <a:gdLst/>
              <a:ahLst/>
              <a:cxnLst/>
              <a:rect l="l" t="t" r="r" b="b"/>
              <a:pathLst>
                <a:path w="1475740" h="1027429">
                  <a:moveTo>
                    <a:pt x="1475232" y="995172"/>
                  </a:moveTo>
                  <a:lnTo>
                    <a:pt x="1443228" y="829056"/>
                  </a:lnTo>
                  <a:lnTo>
                    <a:pt x="1399032" y="894588"/>
                  </a:lnTo>
                  <a:lnTo>
                    <a:pt x="45720" y="0"/>
                  </a:lnTo>
                  <a:lnTo>
                    <a:pt x="0" y="67056"/>
                  </a:lnTo>
                  <a:lnTo>
                    <a:pt x="1351788" y="961644"/>
                  </a:lnTo>
                  <a:lnTo>
                    <a:pt x="1307592" y="1027176"/>
                  </a:lnTo>
                  <a:lnTo>
                    <a:pt x="1475232" y="9951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74863" y="4649723"/>
              <a:ext cx="1272540" cy="533400"/>
            </a:xfrm>
            <a:custGeom>
              <a:avLst/>
              <a:gdLst/>
              <a:ahLst/>
              <a:cxnLst/>
              <a:rect l="l" t="t" r="r" b="b"/>
              <a:pathLst>
                <a:path w="1272540" h="533400">
                  <a:moveTo>
                    <a:pt x="635508" y="533400"/>
                  </a:moveTo>
                  <a:lnTo>
                    <a:pt x="570607" y="532028"/>
                  </a:lnTo>
                  <a:lnTo>
                    <a:pt x="507563" y="528003"/>
                  </a:lnTo>
                  <a:lnTo>
                    <a:pt x="446698" y="521455"/>
                  </a:lnTo>
                  <a:lnTo>
                    <a:pt x="388334" y="512516"/>
                  </a:lnTo>
                  <a:lnTo>
                    <a:pt x="332791" y="501318"/>
                  </a:lnTo>
                  <a:lnTo>
                    <a:pt x="280392" y="487992"/>
                  </a:lnTo>
                  <a:lnTo>
                    <a:pt x="231457" y="472671"/>
                  </a:lnTo>
                  <a:lnTo>
                    <a:pt x="186309" y="455485"/>
                  </a:lnTo>
                  <a:lnTo>
                    <a:pt x="145268" y="436567"/>
                  </a:lnTo>
                  <a:lnTo>
                    <a:pt x="108656" y="416049"/>
                  </a:lnTo>
                  <a:lnTo>
                    <a:pt x="76795" y="394061"/>
                  </a:lnTo>
                  <a:lnTo>
                    <a:pt x="28610" y="346206"/>
                  </a:lnTo>
                  <a:lnTo>
                    <a:pt x="3286" y="294056"/>
                  </a:lnTo>
                  <a:lnTo>
                    <a:pt x="0" y="266700"/>
                  </a:lnTo>
                  <a:lnTo>
                    <a:pt x="3286" y="239343"/>
                  </a:lnTo>
                  <a:lnTo>
                    <a:pt x="28610" y="187193"/>
                  </a:lnTo>
                  <a:lnTo>
                    <a:pt x="76795" y="139338"/>
                  </a:lnTo>
                  <a:lnTo>
                    <a:pt x="108656" y="117350"/>
                  </a:lnTo>
                  <a:lnTo>
                    <a:pt x="145268" y="96832"/>
                  </a:lnTo>
                  <a:lnTo>
                    <a:pt x="186309" y="77914"/>
                  </a:lnTo>
                  <a:lnTo>
                    <a:pt x="231457" y="60728"/>
                  </a:lnTo>
                  <a:lnTo>
                    <a:pt x="280392" y="45407"/>
                  </a:lnTo>
                  <a:lnTo>
                    <a:pt x="332791" y="32081"/>
                  </a:lnTo>
                  <a:lnTo>
                    <a:pt x="388334" y="20883"/>
                  </a:lnTo>
                  <a:lnTo>
                    <a:pt x="446698" y="11944"/>
                  </a:lnTo>
                  <a:lnTo>
                    <a:pt x="507563" y="5396"/>
                  </a:lnTo>
                  <a:lnTo>
                    <a:pt x="570607" y="1371"/>
                  </a:lnTo>
                  <a:lnTo>
                    <a:pt x="635508" y="0"/>
                  </a:lnTo>
                  <a:lnTo>
                    <a:pt x="700677" y="1371"/>
                  </a:lnTo>
                  <a:lnTo>
                    <a:pt x="763955" y="5396"/>
                  </a:lnTo>
                  <a:lnTo>
                    <a:pt x="825023" y="11944"/>
                  </a:lnTo>
                  <a:lnTo>
                    <a:pt x="883562" y="20883"/>
                  </a:lnTo>
                  <a:lnTo>
                    <a:pt x="939253" y="32081"/>
                  </a:lnTo>
                  <a:lnTo>
                    <a:pt x="991775" y="45407"/>
                  </a:lnTo>
                  <a:lnTo>
                    <a:pt x="1040811" y="60728"/>
                  </a:lnTo>
                  <a:lnTo>
                    <a:pt x="1086040" y="77914"/>
                  </a:lnTo>
                  <a:lnTo>
                    <a:pt x="1127144" y="96832"/>
                  </a:lnTo>
                  <a:lnTo>
                    <a:pt x="1163803" y="117350"/>
                  </a:lnTo>
                  <a:lnTo>
                    <a:pt x="1195698" y="139338"/>
                  </a:lnTo>
                  <a:lnTo>
                    <a:pt x="1243919" y="187193"/>
                  </a:lnTo>
                  <a:lnTo>
                    <a:pt x="1269253" y="239343"/>
                  </a:lnTo>
                  <a:lnTo>
                    <a:pt x="1272540" y="266700"/>
                  </a:lnTo>
                  <a:lnTo>
                    <a:pt x="1269253" y="294056"/>
                  </a:lnTo>
                  <a:lnTo>
                    <a:pt x="1243919" y="346206"/>
                  </a:lnTo>
                  <a:lnTo>
                    <a:pt x="1195698" y="394061"/>
                  </a:lnTo>
                  <a:lnTo>
                    <a:pt x="1163803" y="416049"/>
                  </a:lnTo>
                  <a:lnTo>
                    <a:pt x="1127144" y="436567"/>
                  </a:lnTo>
                  <a:lnTo>
                    <a:pt x="1086040" y="455485"/>
                  </a:lnTo>
                  <a:lnTo>
                    <a:pt x="1040811" y="472671"/>
                  </a:lnTo>
                  <a:lnTo>
                    <a:pt x="991775" y="487992"/>
                  </a:lnTo>
                  <a:lnTo>
                    <a:pt x="939253" y="501318"/>
                  </a:lnTo>
                  <a:lnTo>
                    <a:pt x="883562" y="512516"/>
                  </a:lnTo>
                  <a:lnTo>
                    <a:pt x="825023" y="521455"/>
                  </a:lnTo>
                  <a:lnTo>
                    <a:pt x="763955" y="528003"/>
                  </a:lnTo>
                  <a:lnTo>
                    <a:pt x="700677" y="532028"/>
                  </a:lnTo>
                  <a:lnTo>
                    <a:pt x="635508" y="5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74863" y="4649723"/>
              <a:ext cx="1272540" cy="533400"/>
            </a:xfrm>
            <a:custGeom>
              <a:avLst/>
              <a:gdLst/>
              <a:ahLst/>
              <a:cxnLst/>
              <a:rect l="l" t="t" r="r" b="b"/>
              <a:pathLst>
                <a:path w="1272540" h="533400">
                  <a:moveTo>
                    <a:pt x="0" y="266700"/>
                  </a:moveTo>
                  <a:lnTo>
                    <a:pt x="12930" y="212797"/>
                  </a:lnTo>
                  <a:lnTo>
                    <a:pt x="50006" y="162663"/>
                  </a:lnTo>
                  <a:lnTo>
                    <a:pt x="108656" y="117350"/>
                  </a:lnTo>
                  <a:lnTo>
                    <a:pt x="145268" y="96832"/>
                  </a:lnTo>
                  <a:lnTo>
                    <a:pt x="186309" y="77914"/>
                  </a:lnTo>
                  <a:lnTo>
                    <a:pt x="231457" y="60728"/>
                  </a:lnTo>
                  <a:lnTo>
                    <a:pt x="280392" y="45407"/>
                  </a:lnTo>
                  <a:lnTo>
                    <a:pt x="332791" y="32081"/>
                  </a:lnTo>
                  <a:lnTo>
                    <a:pt x="388334" y="20883"/>
                  </a:lnTo>
                  <a:lnTo>
                    <a:pt x="446698" y="11944"/>
                  </a:lnTo>
                  <a:lnTo>
                    <a:pt x="507563" y="5396"/>
                  </a:lnTo>
                  <a:lnTo>
                    <a:pt x="570607" y="1371"/>
                  </a:lnTo>
                  <a:lnTo>
                    <a:pt x="635508" y="0"/>
                  </a:lnTo>
                  <a:lnTo>
                    <a:pt x="700677" y="1371"/>
                  </a:lnTo>
                  <a:lnTo>
                    <a:pt x="763955" y="5396"/>
                  </a:lnTo>
                  <a:lnTo>
                    <a:pt x="825023" y="11944"/>
                  </a:lnTo>
                  <a:lnTo>
                    <a:pt x="883562" y="20883"/>
                  </a:lnTo>
                  <a:lnTo>
                    <a:pt x="939253" y="32081"/>
                  </a:lnTo>
                  <a:lnTo>
                    <a:pt x="991775" y="45407"/>
                  </a:lnTo>
                  <a:lnTo>
                    <a:pt x="1040811" y="60728"/>
                  </a:lnTo>
                  <a:lnTo>
                    <a:pt x="1086040" y="77914"/>
                  </a:lnTo>
                  <a:lnTo>
                    <a:pt x="1127144" y="96832"/>
                  </a:lnTo>
                  <a:lnTo>
                    <a:pt x="1163803" y="117350"/>
                  </a:lnTo>
                  <a:lnTo>
                    <a:pt x="1195698" y="139338"/>
                  </a:lnTo>
                  <a:lnTo>
                    <a:pt x="1243919" y="187193"/>
                  </a:lnTo>
                  <a:lnTo>
                    <a:pt x="1269253" y="239343"/>
                  </a:lnTo>
                  <a:lnTo>
                    <a:pt x="1272540" y="266700"/>
                  </a:lnTo>
                  <a:lnTo>
                    <a:pt x="1269253" y="294056"/>
                  </a:lnTo>
                  <a:lnTo>
                    <a:pt x="1259606" y="320602"/>
                  </a:lnTo>
                  <a:lnTo>
                    <a:pt x="1222509" y="370736"/>
                  </a:lnTo>
                  <a:lnTo>
                    <a:pt x="1163803" y="416049"/>
                  </a:lnTo>
                  <a:lnTo>
                    <a:pt x="1127144" y="436567"/>
                  </a:lnTo>
                  <a:lnTo>
                    <a:pt x="1086040" y="455485"/>
                  </a:lnTo>
                  <a:lnTo>
                    <a:pt x="1040811" y="472671"/>
                  </a:lnTo>
                  <a:lnTo>
                    <a:pt x="991775" y="487992"/>
                  </a:lnTo>
                  <a:lnTo>
                    <a:pt x="939253" y="501318"/>
                  </a:lnTo>
                  <a:lnTo>
                    <a:pt x="883562" y="512516"/>
                  </a:lnTo>
                  <a:lnTo>
                    <a:pt x="825023" y="521455"/>
                  </a:lnTo>
                  <a:lnTo>
                    <a:pt x="763955" y="528003"/>
                  </a:lnTo>
                  <a:lnTo>
                    <a:pt x="700677" y="532028"/>
                  </a:lnTo>
                  <a:lnTo>
                    <a:pt x="635508" y="533400"/>
                  </a:lnTo>
                  <a:lnTo>
                    <a:pt x="570607" y="532028"/>
                  </a:lnTo>
                  <a:lnTo>
                    <a:pt x="507563" y="528003"/>
                  </a:lnTo>
                  <a:lnTo>
                    <a:pt x="446698" y="521455"/>
                  </a:lnTo>
                  <a:lnTo>
                    <a:pt x="388334" y="512516"/>
                  </a:lnTo>
                  <a:lnTo>
                    <a:pt x="332791" y="501318"/>
                  </a:lnTo>
                  <a:lnTo>
                    <a:pt x="280392" y="487992"/>
                  </a:lnTo>
                  <a:lnTo>
                    <a:pt x="231457" y="472671"/>
                  </a:lnTo>
                  <a:lnTo>
                    <a:pt x="186309" y="455485"/>
                  </a:lnTo>
                  <a:lnTo>
                    <a:pt x="145268" y="436567"/>
                  </a:lnTo>
                  <a:lnTo>
                    <a:pt x="108656" y="416049"/>
                  </a:lnTo>
                  <a:lnTo>
                    <a:pt x="76795" y="394061"/>
                  </a:lnTo>
                  <a:lnTo>
                    <a:pt x="28610" y="346206"/>
                  </a:lnTo>
                  <a:lnTo>
                    <a:pt x="3286" y="294056"/>
                  </a:lnTo>
                  <a:lnTo>
                    <a:pt x="0" y="266700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48599" y="4695443"/>
              <a:ext cx="937260" cy="1600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20455" y="4956048"/>
              <a:ext cx="187451" cy="15544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50095" y="6414516"/>
              <a:ext cx="188975" cy="2743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95387" y="5454395"/>
              <a:ext cx="153924" cy="18592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02295" y="5669280"/>
              <a:ext cx="99059" cy="114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16595" y="5751576"/>
              <a:ext cx="141731" cy="10515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62287" y="5454395"/>
              <a:ext cx="99059" cy="11430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267443" y="5535167"/>
              <a:ext cx="150875" cy="10515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374379" y="6144767"/>
              <a:ext cx="681355" cy="533400"/>
            </a:xfrm>
            <a:custGeom>
              <a:avLst/>
              <a:gdLst/>
              <a:ahLst/>
              <a:cxnLst/>
              <a:rect l="l" t="t" r="r" b="b"/>
              <a:pathLst>
                <a:path w="681354" h="533400">
                  <a:moveTo>
                    <a:pt x="681227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681227" y="0"/>
                  </a:lnTo>
                  <a:lnTo>
                    <a:pt x="681227" y="5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74379" y="6144767"/>
              <a:ext cx="681355" cy="533400"/>
            </a:xfrm>
            <a:custGeom>
              <a:avLst/>
              <a:gdLst/>
              <a:ahLst/>
              <a:cxnLst/>
              <a:rect l="l" t="t" r="r" b="b"/>
              <a:pathLst>
                <a:path w="681354" h="533400">
                  <a:moveTo>
                    <a:pt x="0" y="533400"/>
                  </a:moveTo>
                  <a:lnTo>
                    <a:pt x="681227" y="533400"/>
                  </a:lnTo>
                  <a:lnTo>
                    <a:pt x="681227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91727" y="6214871"/>
              <a:ext cx="445007" cy="14173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491727" y="6441948"/>
              <a:ext cx="419100" cy="14173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51775" y="6414516"/>
              <a:ext cx="188975" cy="2743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272271" y="5167883"/>
              <a:ext cx="509270" cy="977265"/>
            </a:xfrm>
            <a:custGeom>
              <a:avLst/>
              <a:gdLst/>
              <a:ahLst/>
              <a:cxnLst/>
              <a:rect l="l" t="t" r="r" b="b"/>
              <a:pathLst>
                <a:path w="509270" h="977264">
                  <a:moveTo>
                    <a:pt x="441960" y="976883"/>
                  </a:moveTo>
                  <a:lnTo>
                    <a:pt x="283464" y="911351"/>
                  </a:lnTo>
                  <a:lnTo>
                    <a:pt x="358140" y="880871"/>
                  </a:lnTo>
                  <a:lnTo>
                    <a:pt x="0" y="30479"/>
                  </a:lnTo>
                  <a:lnTo>
                    <a:pt x="76200" y="0"/>
                  </a:lnTo>
                  <a:lnTo>
                    <a:pt x="434340" y="850391"/>
                  </a:lnTo>
                  <a:lnTo>
                    <a:pt x="509016" y="821435"/>
                  </a:lnTo>
                  <a:lnTo>
                    <a:pt x="441960" y="976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72271" y="5167883"/>
              <a:ext cx="509270" cy="977265"/>
            </a:xfrm>
            <a:custGeom>
              <a:avLst/>
              <a:gdLst/>
              <a:ahLst/>
              <a:cxnLst/>
              <a:rect l="l" t="t" r="r" b="b"/>
              <a:pathLst>
                <a:path w="509270" h="977264">
                  <a:moveTo>
                    <a:pt x="441960" y="976883"/>
                  </a:moveTo>
                  <a:lnTo>
                    <a:pt x="509016" y="821435"/>
                  </a:lnTo>
                  <a:lnTo>
                    <a:pt x="434340" y="850391"/>
                  </a:lnTo>
                  <a:lnTo>
                    <a:pt x="76200" y="0"/>
                  </a:lnTo>
                  <a:lnTo>
                    <a:pt x="0" y="30479"/>
                  </a:lnTo>
                  <a:lnTo>
                    <a:pt x="358140" y="880871"/>
                  </a:lnTo>
                  <a:lnTo>
                    <a:pt x="283464" y="911351"/>
                  </a:lnTo>
                  <a:lnTo>
                    <a:pt x="441960" y="9768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46363" y="5669280"/>
              <a:ext cx="99059" cy="11430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362187" y="5751576"/>
              <a:ext cx="118872" cy="105155"/>
            </a:xfrm>
            <a:prstGeom prst="rect">
              <a:avLst/>
            </a:prstGeom>
          </p:spPr>
        </p:pic>
      </p:grp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How</a:t>
            </a:r>
            <a:r>
              <a:rPr spc="2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Find</a:t>
            </a:r>
            <a:r>
              <a:rPr spc="4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Best</a:t>
            </a:r>
            <a:r>
              <a:rPr spc="60" dirty="0"/>
              <a:t> </a:t>
            </a:r>
            <a:r>
              <a:rPr spc="-10" dirty="0"/>
              <a:t>Split?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549" y="1041961"/>
            <a:ext cx="8678545" cy="1294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730" marR="5080" indent="-367665">
              <a:lnSpc>
                <a:spcPct val="101200"/>
              </a:lnSpc>
              <a:spcBef>
                <a:spcPts val="9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Greedy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approach: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Test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all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possible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splits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that </a:t>
            </a:r>
            <a:r>
              <a:rPr sz="2350" dirty="0">
                <a:latin typeface="Arial"/>
                <a:cs typeface="Arial"/>
              </a:rPr>
              <a:t>results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most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homogeneous</a:t>
            </a:r>
            <a:r>
              <a:rPr sz="235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(=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pure)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nodes</a:t>
            </a:r>
            <a:endParaRPr sz="23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465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Need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measure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impurity</a:t>
            </a:r>
            <a:r>
              <a:rPr sz="2350" spc="-10" dirty="0">
                <a:latin typeface="Arial"/>
                <a:cs typeface="Arial"/>
              </a:rPr>
              <a:t>: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549" y="5009379"/>
            <a:ext cx="5349875" cy="131762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1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Common measures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node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impurity:</a:t>
            </a:r>
            <a:endParaRPr sz="2350">
              <a:latin typeface="Arial"/>
              <a:cs typeface="Arial"/>
            </a:endParaRPr>
          </a:p>
          <a:p>
            <a:pPr marL="955040" lvl="1" indent="-454659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55040" algn="l"/>
              </a:tabLst>
            </a:pPr>
            <a:r>
              <a:rPr sz="1950" dirty="0">
                <a:latin typeface="Arial"/>
                <a:cs typeface="Arial"/>
              </a:rPr>
              <a:t>GINI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Index</a:t>
            </a:r>
            <a:endParaRPr sz="1950">
              <a:latin typeface="Arial"/>
              <a:cs typeface="Arial"/>
            </a:endParaRPr>
          </a:p>
          <a:p>
            <a:pPr marL="955040" lvl="1" indent="-454659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955040" algn="l"/>
              </a:tabLst>
            </a:pPr>
            <a:r>
              <a:rPr sz="1950" spc="-10" dirty="0">
                <a:latin typeface="Arial"/>
                <a:cs typeface="Arial"/>
              </a:rPr>
              <a:t>Entropy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35757" y="2771394"/>
            <a:ext cx="1004569" cy="850900"/>
            <a:chOff x="2635757" y="2771394"/>
            <a:chExt cx="1004569" cy="850900"/>
          </a:xfrm>
        </p:grpSpPr>
        <p:sp>
          <p:nvSpPr>
            <p:cNvPr id="6" name="object 6"/>
            <p:cNvSpPr/>
            <p:nvPr/>
          </p:nvSpPr>
          <p:spPr>
            <a:xfrm>
              <a:off x="2638043" y="2773680"/>
              <a:ext cx="1000125" cy="845819"/>
            </a:xfrm>
            <a:custGeom>
              <a:avLst/>
              <a:gdLst/>
              <a:ahLst/>
              <a:cxnLst/>
              <a:rect l="l" t="t" r="r" b="b"/>
              <a:pathLst>
                <a:path w="1000125" h="845820">
                  <a:moveTo>
                    <a:pt x="0" y="845819"/>
                  </a:moveTo>
                  <a:lnTo>
                    <a:pt x="999744" y="845819"/>
                  </a:lnTo>
                  <a:lnTo>
                    <a:pt x="999744" y="0"/>
                  </a:lnTo>
                  <a:lnTo>
                    <a:pt x="0" y="0"/>
                  </a:lnTo>
                  <a:lnTo>
                    <a:pt x="0" y="845819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6059" y="2887980"/>
              <a:ext cx="742187" cy="220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6059" y="3249168"/>
              <a:ext cx="742187" cy="22097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226045" y="2774441"/>
            <a:ext cx="1004569" cy="850900"/>
            <a:chOff x="7226045" y="2774441"/>
            <a:chExt cx="1004569" cy="850900"/>
          </a:xfrm>
        </p:grpSpPr>
        <p:sp>
          <p:nvSpPr>
            <p:cNvPr id="10" name="object 10"/>
            <p:cNvSpPr/>
            <p:nvPr/>
          </p:nvSpPr>
          <p:spPr>
            <a:xfrm>
              <a:off x="7228331" y="2776727"/>
              <a:ext cx="1000125" cy="845819"/>
            </a:xfrm>
            <a:custGeom>
              <a:avLst/>
              <a:gdLst/>
              <a:ahLst/>
              <a:cxnLst/>
              <a:rect l="l" t="t" r="r" b="b"/>
              <a:pathLst>
                <a:path w="1000125" h="845820">
                  <a:moveTo>
                    <a:pt x="0" y="845820"/>
                  </a:moveTo>
                  <a:lnTo>
                    <a:pt x="999744" y="845820"/>
                  </a:lnTo>
                  <a:lnTo>
                    <a:pt x="999744" y="0"/>
                  </a:lnTo>
                  <a:lnTo>
                    <a:pt x="0" y="0"/>
                  </a:lnTo>
                  <a:lnTo>
                    <a:pt x="0" y="84582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6347" y="2891027"/>
              <a:ext cx="742187" cy="2209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347" y="3252216"/>
              <a:ext cx="697991" cy="2209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08308" y="3713310"/>
            <a:ext cx="3417570" cy="81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72770">
              <a:lnSpc>
                <a:spcPct val="125800"/>
              </a:lnSpc>
              <a:spcBef>
                <a:spcPts val="90"/>
              </a:spcBef>
            </a:pP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Non-</a:t>
            </a:r>
            <a:r>
              <a:rPr sz="2050" spc="-10" dirty="0">
                <a:solidFill>
                  <a:srgbClr val="000066"/>
                </a:solidFill>
                <a:latin typeface="Arial"/>
                <a:cs typeface="Arial"/>
              </a:rPr>
              <a:t>homogeneous</a:t>
            </a:r>
            <a:r>
              <a:rPr sz="2050" spc="509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High</a:t>
            </a:r>
            <a:r>
              <a:rPr sz="2050" spc="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degree</a:t>
            </a:r>
            <a:r>
              <a:rPr sz="2050" spc="8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sz="2050" spc="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node</a:t>
            </a:r>
            <a:r>
              <a:rPr sz="2050" spc="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"/>
                <a:cs typeface="Arial"/>
              </a:rPr>
              <a:t>impurity</a:t>
            </a:r>
            <a:endParaRPr sz="20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5999471" y="3713310"/>
            <a:ext cx="3359150" cy="8121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050" spc="-10" dirty="0">
                <a:solidFill>
                  <a:srgbClr val="000066"/>
                </a:solidFill>
                <a:latin typeface="Arial"/>
                <a:cs typeface="Arial"/>
              </a:rPr>
              <a:t>Homogeneous</a:t>
            </a: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Low</a:t>
            </a:r>
            <a:r>
              <a:rPr sz="2050" spc="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degree</a:t>
            </a:r>
            <a:r>
              <a:rPr sz="2050" spc="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sz="2050" spc="1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node</a:t>
            </a:r>
            <a:r>
              <a:rPr sz="2050" spc="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"/>
                <a:cs typeface="Arial"/>
              </a:rPr>
              <a:t>impurity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How</a:t>
            </a:r>
            <a:r>
              <a:rPr spc="2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Find</a:t>
            </a:r>
            <a:r>
              <a:rPr spc="4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Best</a:t>
            </a:r>
            <a:r>
              <a:rPr spc="60" dirty="0"/>
              <a:t> </a:t>
            </a:r>
            <a:r>
              <a:rPr spc="-10" dirty="0"/>
              <a:t>Split?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23691" y="1126771"/>
            <a:ext cx="8327390" cy="455930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600710" indent="-588010">
              <a:lnSpc>
                <a:spcPct val="100000"/>
              </a:lnSpc>
              <a:spcBef>
                <a:spcPts val="1555"/>
              </a:spcBef>
              <a:buAutoNum type="arabicPeriod"/>
              <a:tabLst>
                <a:tab pos="600710" algn="l"/>
              </a:tabLst>
            </a:pPr>
            <a:r>
              <a:rPr sz="2350" dirty="0">
                <a:latin typeface="Arial"/>
                <a:cs typeface="Arial"/>
              </a:rPr>
              <a:t>Compute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impurity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measure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(P)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before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splitting</a:t>
            </a:r>
            <a:endParaRPr sz="2350" dirty="0">
              <a:latin typeface="Arial"/>
              <a:cs typeface="Arial"/>
            </a:endParaRPr>
          </a:p>
          <a:p>
            <a:pPr marL="600710" marR="930910" indent="-588645">
              <a:lnSpc>
                <a:spcPct val="101299"/>
              </a:lnSpc>
              <a:spcBef>
                <a:spcPts val="1430"/>
              </a:spcBef>
              <a:buAutoNum type="arabicPeriod"/>
              <a:tabLst>
                <a:tab pos="600710" algn="l"/>
              </a:tabLst>
            </a:pPr>
            <a:r>
              <a:rPr sz="2350" dirty="0">
                <a:latin typeface="Arial"/>
                <a:cs typeface="Arial"/>
              </a:rPr>
              <a:t>Compute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impurity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measure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(M)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after splitting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for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all </a:t>
            </a:r>
            <a:r>
              <a:rPr sz="2350" dirty="0">
                <a:latin typeface="Arial"/>
                <a:cs typeface="Arial"/>
              </a:rPr>
              <a:t>possible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splits</a:t>
            </a:r>
            <a:endParaRPr sz="2350" dirty="0">
              <a:latin typeface="Arial"/>
              <a:cs typeface="Arial"/>
            </a:endParaRPr>
          </a:p>
          <a:p>
            <a:pPr marL="1522730" lvl="1" indent="-502920">
              <a:lnSpc>
                <a:spcPct val="100000"/>
              </a:lnSpc>
              <a:spcBef>
                <a:spcPts val="520"/>
              </a:spcBef>
              <a:buChar char="•"/>
              <a:tabLst>
                <a:tab pos="1522730" algn="l"/>
              </a:tabLst>
            </a:pPr>
            <a:r>
              <a:rPr sz="1950" dirty="0">
                <a:latin typeface="Arial"/>
                <a:cs typeface="Arial"/>
              </a:rPr>
              <a:t>compute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impurity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measure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each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child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node</a:t>
            </a:r>
            <a:endParaRPr sz="1950" dirty="0">
              <a:latin typeface="Arial"/>
              <a:cs typeface="Arial"/>
            </a:endParaRPr>
          </a:p>
          <a:p>
            <a:pPr marL="1522730" lvl="1" indent="-502920">
              <a:lnSpc>
                <a:spcPct val="100000"/>
              </a:lnSpc>
              <a:spcBef>
                <a:spcPts val="515"/>
              </a:spcBef>
              <a:buChar char="•"/>
              <a:tabLst>
                <a:tab pos="1522730" algn="l"/>
              </a:tabLst>
            </a:pPr>
            <a:r>
              <a:rPr sz="1950" dirty="0">
                <a:latin typeface="Arial"/>
                <a:cs typeface="Arial"/>
              </a:rPr>
              <a:t>M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weighted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impurity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of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children</a:t>
            </a:r>
            <a:endParaRPr sz="1750" dirty="0">
              <a:latin typeface="Arial"/>
              <a:cs typeface="Arial"/>
            </a:endParaRPr>
          </a:p>
          <a:p>
            <a:pPr marL="600710" marR="394970" indent="-588645">
              <a:lnSpc>
                <a:spcPct val="101299"/>
              </a:lnSpc>
              <a:spcBef>
                <a:spcPts val="1425"/>
              </a:spcBef>
              <a:buAutoNum type="arabicPeriod"/>
              <a:tabLst>
                <a:tab pos="600710" algn="l"/>
              </a:tabLst>
            </a:pPr>
            <a:r>
              <a:rPr sz="2350" dirty="0">
                <a:latin typeface="Arial"/>
                <a:cs typeface="Arial"/>
              </a:rPr>
              <a:t>Choose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attribute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test condition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(split)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produces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highest</a:t>
            </a:r>
            <a:r>
              <a:rPr sz="23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purity</a:t>
            </a:r>
            <a:r>
              <a:rPr sz="23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gain</a:t>
            </a:r>
            <a:endParaRPr sz="2350" dirty="0">
              <a:latin typeface="Arial"/>
              <a:cs typeface="Arial"/>
            </a:endParaRPr>
          </a:p>
          <a:p>
            <a:pPr marR="824230" algn="ctr">
              <a:lnSpc>
                <a:spcPct val="100000"/>
              </a:lnSpc>
              <a:spcBef>
                <a:spcPts val="1980"/>
              </a:spcBef>
            </a:pPr>
            <a:r>
              <a:rPr sz="3150" dirty="0">
                <a:solidFill>
                  <a:srgbClr val="161616"/>
                </a:solidFill>
                <a:latin typeface="Arial"/>
                <a:cs typeface="Arial"/>
              </a:rPr>
              <a:t>Gain</a:t>
            </a:r>
            <a:r>
              <a:rPr sz="315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161616"/>
                </a:solidFill>
                <a:latin typeface="Arial"/>
                <a:cs typeface="Arial"/>
              </a:rPr>
              <a:t>=</a:t>
            </a:r>
            <a:r>
              <a:rPr sz="3150" spc="2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161616"/>
                </a:solidFill>
                <a:latin typeface="Arial"/>
                <a:cs typeface="Arial"/>
              </a:rPr>
              <a:t>P</a:t>
            </a:r>
            <a:r>
              <a:rPr sz="3150" spc="-2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3150" dirty="0">
                <a:solidFill>
                  <a:srgbClr val="161616"/>
                </a:solidFill>
                <a:latin typeface="Arial"/>
                <a:cs typeface="Arial"/>
              </a:rPr>
              <a:t>–</a:t>
            </a:r>
            <a:r>
              <a:rPr sz="315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3150" spc="-5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endParaRPr sz="3150" dirty="0">
              <a:latin typeface="Arial"/>
              <a:cs typeface="Arial"/>
            </a:endParaRPr>
          </a:p>
          <a:p>
            <a:pPr marL="600710">
              <a:lnSpc>
                <a:spcPct val="100000"/>
              </a:lnSpc>
              <a:spcBef>
                <a:spcPts val="2840"/>
              </a:spcBef>
            </a:pPr>
            <a:r>
              <a:rPr sz="2350" dirty="0">
                <a:latin typeface="Arial"/>
                <a:cs typeface="Arial"/>
              </a:rPr>
              <a:t>or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equivalently,</a:t>
            </a:r>
            <a:r>
              <a:rPr sz="2350" spc="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lowest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impurity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measure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after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splitting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(M)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Comparing</a:t>
            </a:r>
            <a:r>
              <a:rPr spc="10" dirty="0"/>
              <a:t> </a:t>
            </a:r>
            <a:r>
              <a:rPr dirty="0"/>
              <a:t>Two</a:t>
            </a:r>
            <a:r>
              <a:rPr spc="55" dirty="0"/>
              <a:t> </a:t>
            </a:r>
            <a:r>
              <a:rPr dirty="0"/>
              <a:t>Splits</a:t>
            </a:r>
            <a:r>
              <a:rPr spc="60" dirty="0"/>
              <a:t> </a:t>
            </a:r>
            <a:r>
              <a:rPr dirty="0"/>
              <a:t>by</a:t>
            </a:r>
            <a:r>
              <a:rPr spc="65" dirty="0"/>
              <a:t> </a:t>
            </a:r>
            <a:r>
              <a:rPr dirty="0"/>
              <a:t>Purity</a:t>
            </a:r>
            <a:r>
              <a:rPr spc="40" dirty="0"/>
              <a:t> </a:t>
            </a:r>
            <a:r>
              <a:rPr spc="-20" dirty="0"/>
              <a:t>Gain</a:t>
            </a:r>
          </a:p>
        </p:txBody>
      </p:sp>
      <p:sp>
        <p:nvSpPr>
          <p:cNvPr id="3" name="object 3"/>
          <p:cNvSpPr/>
          <p:nvPr/>
        </p:nvSpPr>
        <p:spPr>
          <a:xfrm>
            <a:off x="7551419" y="1834896"/>
            <a:ext cx="1169035" cy="500380"/>
          </a:xfrm>
          <a:custGeom>
            <a:avLst/>
            <a:gdLst/>
            <a:ahLst/>
            <a:cxnLst/>
            <a:rect l="l" t="t" r="r" b="b"/>
            <a:pathLst>
              <a:path w="1169034" h="500380">
                <a:moveTo>
                  <a:pt x="0" y="249936"/>
                </a:moveTo>
                <a:lnTo>
                  <a:pt x="13429" y="196124"/>
                </a:lnTo>
                <a:lnTo>
                  <a:pt x="51838" y="146430"/>
                </a:lnTo>
                <a:lnTo>
                  <a:pt x="112410" y="102047"/>
                </a:lnTo>
                <a:lnTo>
                  <a:pt x="150126" y="82219"/>
                </a:lnTo>
                <a:lnTo>
                  <a:pt x="192326" y="64166"/>
                </a:lnTo>
                <a:lnTo>
                  <a:pt x="238658" y="48036"/>
                </a:lnTo>
                <a:lnTo>
                  <a:pt x="288769" y="33979"/>
                </a:lnTo>
                <a:lnTo>
                  <a:pt x="342308" y="22144"/>
                </a:lnTo>
                <a:lnTo>
                  <a:pt x="398922" y="12679"/>
                </a:lnTo>
                <a:lnTo>
                  <a:pt x="458258" y="5734"/>
                </a:lnTo>
                <a:lnTo>
                  <a:pt x="519966" y="1458"/>
                </a:lnTo>
                <a:lnTo>
                  <a:pt x="583691" y="0"/>
                </a:lnTo>
                <a:lnTo>
                  <a:pt x="647437" y="1458"/>
                </a:lnTo>
                <a:lnTo>
                  <a:pt x="709199" y="5734"/>
                </a:lnTo>
                <a:lnTo>
                  <a:pt x="768620" y="12679"/>
                </a:lnTo>
                <a:lnTo>
                  <a:pt x="825342" y="22144"/>
                </a:lnTo>
                <a:lnTo>
                  <a:pt x="879009" y="33979"/>
                </a:lnTo>
                <a:lnTo>
                  <a:pt x="929262" y="48036"/>
                </a:lnTo>
                <a:lnTo>
                  <a:pt x="975743" y="64166"/>
                </a:lnTo>
                <a:lnTo>
                  <a:pt x="1018095" y="82219"/>
                </a:lnTo>
                <a:lnTo>
                  <a:pt x="1055961" y="102047"/>
                </a:lnTo>
                <a:lnTo>
                  <a:pt x="1088982" y="123500"/>
                </a:lnTo>
                <a:lnTo>
                  <a:pt x="1139061" y="170688"/>
                </a:lnTo>
                <a:lnTo>
                  <a:pt x="1165472" y="222589"/>
                </a:lnTo>
                <a:lnTo>
                  <a:pt x="1168908" y="249936"/>
                </a:lnTo>
                <a:lnTo>
                  <a:pt x="1165472" y="277282"/>
                </a:lnTo>
                <a:lnTo>
                  <a:pt x="1139061" y="329184"/>
                </a:lnTo>
                <a:lnTo>
                  <a:pt x="1088982" y="376371"/>
                </a:lnTo>
                <a:lnTo>
                  <a:pt x="1055961" y="397824"/>
                </a:lnTo>
                <a:lnTo>
                  <a:pt x="1018095" y="417652"/>
                </a:lnTo>
                <a:lnTo>
                  <a:pt x="975743" y="435705"/>
                </a:lnTo>
                <a:lnTo>
                  <a:pt x="929262" y="451835"/>
                </a:lnTo>
                <a:lnTo>
                  <a:pt x="879009" y="465892"/>
                </a:lnTo>
                <a:lnTo>
                  <a:pt x="825342" y="477727"/>
                </a:lnTo>
                <a:lnTo>
                  <a:pt x="768620" y="487192"/>
                </a:lnTo>
                <a:lnTo>
                  <a:pt x="709199" y="494137"/>
                </a:lnTo>
                <a:lnTo>
                  <a:pt x="647437" y="498413"/>
                </a:lnTo>
                <a:lnTo>
                  <a:pt x="583691" y="499872"/>
                </a:lnTo>
                <a:lnTo>
                  <a:pt x="519966" y="498413"/>
                </a:lnTo>
                <a:lnTo>
                  <a:pt x="458258" y="494137"/>
                </a:lnTo>
                <a:lnTo>
                  <a:pt x="398922" y="487192"/>
                </a:lnTo>
                <a:lnTo>
                  <a:pt x="342308" y="477727"/>
                </a:lnTo>
                <a:lnTo>
                  <a:pt x="288769" y="465892"/>
                </a:lnTo>
                <a:lnTo>
                  <a:pt x="238658" y="451835"/>
                </a:lnTo>
                <a:lnTo>
                  <a:pt x="192326" y="435705"/>
                </a:lnTo>
                <a:lnTo>
                  <a:pt x="150126" y="417652"/>
                </a:lnTo>
                <a:lnTo>
                  <a:pt x="112410" y="397824"/>
                </a:lnTo>
                <a:lnTo>
                  <a:pt x="79530" y="376371"/>
                </a:lnTo>
                <a:lnTo>
                  <a:pt x="29687" y="329184"/>
                </a:lnTo>
                <a:lnTo>
                  <a:pt x="3416" y="277282"/>
                </a:lnTo>
                <a:lnTo>
                  <a:pt x="0" y="249936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53272" y="1887670"/>
            <a:ext cx="36449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-25" dirty="0">
                <a:solidFill>
                  <a:srgbClr val="F25B1A"/>
                </a:solidFill>
                <a:latin typeface="Times New Roman"/>
                <a:cs typeface="Times New Roman"/>
              </a:rPr>
              <a:t>B?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5432" y="2337816"/>
            <a:ext cx="2653665" cy="800100"/>
          </a:xfrm>
          <a:custGeom>
            <a:avLst/>
            <a:gdLst/>
            <a:ahLst/>
            <a:cxnLst/>
            <a:rect l="l" t="t" r="r" b="b"/>
            <a:pathLst>
              <a:path w="2653665" h="800100">
                <a:moveTo>
                  <a:pt x="1283207" y="0"/>
                </a:moveTo>
                <a:lnTo>
                  <a:pt x="0" y="800100"/>
                </a:lnTo>
              </a:path>
              <a:path w="2653665" h="800100">
                <a:moveTo>
                  <a:pt x="1283207" y="0"/>
                </a:moveTo>
                <a:lnTo>
                  <a:pt x="2653283" y="800100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4582" y="2486663"/>
            <a:ext cx="4127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35" dirty="0">
                <a:solidFill>
                  <a:srgbClr val="000066"/>
                </a:solidFill>
                <a:latin typeface="Times New Roman"/>
                <a:cs typeface="Times New Roman"/>
              </a:rPr>
              <a:t>Yes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3788" y="2486663"/>
            <a:ext cx="3517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25" dirty="0">
                <a:solidFill>
                  <a:srgbClr val="000066"/>
                </a:solidFill>
                <a:latin typeface="Times New Roman"/>
                <a:cs typeface="Times New Roman"/>
              </a:rPr>
              <a:t>No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3847" y="3137916"/>
            <a:ext cx="1083945" cy="378460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95"/>
              </a:spcBef>
            </a:pPr>
            <a:r>
              <a:rPr sz="2050" dirty="0">
                <a:solidFill>
                  <a:srgbClr val="000066"/>
                </a:solidFill>
                <a:latin typeface="Times New Roman"/>
                <a:cs typeface="Times New Roman"/>
              </a:rPr>
              <a:t>Node</a:t>
            </a:r>
            <a:r>
              <a:rPr sz="2050" spc="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000066"/>
                </a:solidFill>
                <a:latin typeface="Times New Roman"/>
                <a:cs typeface="Times New Roman"/>
              </a:rPr>
              <a:t>N3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6735" y="3137916"/>
            <a:ext cx="1083945" cy="378460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95"/>
              </a:spcBef>
            </a:pPr>
            <a:r>
              <a:rPr sz="2050" dirty="0">
                <a:solidFill>
                  <a:srgbClr val="000066"/>
                </a:solidFill>
                <a:latin typeface="Times New Roman"/>
                <a:cs typeface="Times New Roman"/>
              </a:rPr>
              <a:t>Node</a:t>
            </a:r>
            <a:r>
              <a:rPr sz="2050" spc="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000066"/>
                </a:solidFill>
                <a:latin typeface="Times New Roman"/>
                <a:cs typeface="Times New Roman"/>
              </a:rPr>
              <a:t>N4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8216" y="1751076"/>
            <a:ext cx="1169035" cy="500380"/>
          </a:xfrm>
          <a:custGeom>
            <a:avLst/>
            <a:gdLst/>
            <a:ahLst/>
            <a:cxnLst/>
            <a:rect l="l" t="t" r="r" b="b"/>
            <a:pathLst>
              <a:path w="1169035" h="500380">
                <a:moveTo>
                  <a:pt x="0" y="249936"/>
                </a:moveTo>
                <a:lnTo>
                  <a:pt x="13503" y="196124"/>
                </a:lnTo>
                <a:lnTo>
                  <a:pt x="52105" y="146430"/>
                </a:lnTo>
                <a:lnTo>
                  <a:pt x="112946" y="102047"/>
                </a:lnTo>
                <a:lnTo>
                  <a:pt x="150812" y="82219"/>
                </a:lnTo>
                <a:lnTo>
                  <a:pt x="193164" y="64166"/>
                </a:lnTo>
                <a:lnTo>
                  <a:pt x="239645" y="48036"/>
                </a:lnTo>
                <a:lnTo>
                  <a:pt x="289898" y="33979"/>
                </a:lnTo>
                <a:lnTo>
                  <a:pt x="343565" y="22144"/>
                </a:lnTo>
                <a:lnTo>
                  <a:pt x="400287" y="12679"/>
                </a:lnTo>
                <a:lnTo>
                  <a:pt x="459708" y="5734"/>
                </a:lnTo>
                <a:lnTo>
                  <a:pt x="521470" y="1458"/>
                </a:lnTo>
                <a:lnTo>
                  <a:pt x="585215" y="0"/>
                </a:lnTo>
                <a:lnTo>
                  <a:pt x="648941" y="1458"/>
                </a:lnTo>
                <a:lnTo>
                  <a:pt x="710649" y="5734"/>
                </a:lnTo>
                <a:lnTo>
                  <a:pt x="769985" y="12679"/>
                </a:lnTo>
                <a:lnTo>
                  <a:pt x="826599" y="22144"/>
                </a:lnTo>
                <a:lnTo>
                  <a:pt x="880138" y="33979"/>
                </a:lnTo>
                <a:lnTo>
                  <a:pt x="930249" y="48036"/>
                </a:lnTo>
                <a:lnTo>
                  <a:pt x="976581" y="64166"/>
                </a:lnTo>
                <a:lnTo>
                  <a:pt x="1018781" y="82219"/>
                </a:lnTo>
                <a:lnTo>
                  <a:pt x="1056497" y="102047"/>
                </a:lnTo>
                <a:lnTo>
                  <a:pt x="1089377" y="123500"/>
                </a:lnTo>
                <a:lnTo>
                  <a:pt x="1139220" y="170688"/>
                </a:lnTo>
                <a:lnTo>
                  <a:pt x="1165491" y="222589"/>
                </a:lnTo>
                <a:lnTo>
                  <a:pt x="1168908" y="249936"/>
                </a:lnTo>
                <a:lnTo>
                  <a:pt x="1165491" y="277016"/>
                </a:lnTo>
                <a:lnTo>
                  <a:pt x="1139220" y="328598"/>
                </a:lnTo>
                <a:lnTo>
                  <a:pt x="1089377" y="375694"/>
                </a:lnTo>
                <a:lnTo>
                  <a:pt x="1056497" y="397166"/>
                </a:lnTo>
                <a:lnTo>
                  <a:pt x="1018781" y="417045"/>
                </a:lnTo>
                <a:lnTo>
                  <a:pt x="976581" y="435174"/>
                </a:lnTo>
                <a:lnTo>
                  <a:pt x="930249" y="451396"/>
                </a:lnTo>
                <a:lnTo>
                  <a:pt x="880138" y="465553"/>
                </a:lnTo>
                <a:lnTo>
                  <a:pt x="826599" y="477489"/>
                </a:lnTo>
                <a:lnTo>
                  <a:pt x="769985" y="487046"/>
                </a:lnTo>
                <a:lnTo>
                  <a:pt x="710649" y="494066"/>
                </a:lnTo>
                <a:lnTo>
                  <a:pt x="648941" y="498394"/>
                </a:lnTo>
                <a:lnTo>
                  <a:pt x="585215" y="499872"/>
                </a:lnTo>
                <a:lnTo>
                  <a:pt x="521470" y="498394"/>
                </a:lnTo>
                <a:lnTo>
                  <a:pt x="459708" y="494066"/>
                </a:lnTo>
                <a:lnTo>
                  <a:pt x="400287" y="487046"/>
                </a:lnTo>
                <a:lnTo>
                  <a:pt x="343565" y="477489"/>
                </a:lnTo>
                <a:lnTo>
                  <a:pt x="289898" y="465553"/>
                </a:lnTo>
                <a:lnTo>
                  <a:pt x="239645" y="451396"/>
                </a:lnTo>
                <a:lnTo>
                  <a:pt x="193164" y="435174"/>
                </a:lnTo>
                <a:lnTo>
                  <a:pt x="150812" y="417045"/>
                </a:lnTo>
                <a:lnTo>
                  <a:pt x="112946" y="397166"/>
                </a:lnTo>
                <a:lnTo>
                  <a:pt x="79925" y="375694"/>
                </a:lnTo>
                <a:lnTo>
                  <a:pt x="29846" y="328598"/>
                </a:lnTo>
                <a:lnTo>
                  <a:pt x="3435" y="277016"/>
                </a:lnTo>
                <a:lnTo>
                  <a:pt x="0" y="249936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22370" y="1803969"/>
            <a:ext cx="37909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-25" dirty="0">
                <a:solidFill>
                  <a:srgbClr val="F25B1A"/>
                </a:solidFill>
                <a:latin typeface="Times New Roman"/>
                <a:cs typeface="Times New Roman"/>
              </a:rPr>
              <a:t>A?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3752" y="2255520"/>
            <a:ext cx="2653665" cy="798830"/>
          </a:xfrm>
          <a:custGeom>
            <a:avLst/>
            <a:gdLst/>
            <a:ahLst/>
            <a:cxnLst/>
            <a:rect l="l" t="t" r="r" b="b"/>
            <a:pathLst>
              <a:path w="2653665" h="798830">
                <a:moveTo>
                  <a:pt x="1281684" y="0"/>
                </a:moveTo>
                <a:lnTo>
                  <a:pt x="0" y="798576"/>
                </a:lnTo>
              </a:path>
              <a:path w="2653665" h="798830">
                <a:moveTo>
                  <a:pt x="1281684" y="0"/>
                </a:moveTo>
                <a:lnTo>
                  <a:pt x="2653283" y="798576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1453" y="2402889"/>
            <a:ext cx="4127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35" dirty="0">
                <a:solidFill>
                  <a:srgbClr val="000066"/>
                </a:solidFill>
                <a:latin typeface="Times New Roman"/>
                <a:cs typeface="Times New Roman"/>
              </a:rPr>
              <a:t>Yes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3311" y="2402889"/>
            <a:ext cx="3492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25" dirty="0">
                <a:solidFill>
                  <a:srgbClr val="000066"/>
                </a:solidFill>
                <a:latin typeface="Times New Roman"/>
                <a:cs typeface="Times New Roman"/>
              </a:rPr>
              <a:t>No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168" y="3054096"/>
            <a:ext cx="1083945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90"/>
              </a:spcBef>
            </a:pPr>
            <a:r>
              <a:rPr sz="2050" dirty="0">
                <a:solidFill>
                  <a:srgbClr val="000066"/>
                </a:solidFill>
                <a:latin typeface="Times New Roman"/>
                <a:cs typeface="Times New Roman"/>
              </a:rPr>
              <a:t>Node</a:t>
            </a:r>
            <a:r>
              <a:rPr sz="2050" spc="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000066"/>
                </a:solidFill>
                <a:latin typeface="Times New Roman"/>
                <a:cs typeface="Times New Roman"/>
              </a:rPr>
              <a:t>N1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5056" y="3054096"/>
            <a:ext cx="1083945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90"/>
              </a:spcBef>
            </a:pPr>
            <a:r>
              <a:rPr sz="2050" dirty="0">
                <a:solidFill>
                  <a:srgbClr val="000066"/>
                </a:solidFill>
                <a:latin typeface="Times New Roman"/>
                <a:cs typeface="Times New Roman"/>
              </a:rPr>
              <a:t>Node</a:t>
            </a:r>
            <a:r>
              <a:rPr sz="2050" spc="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000066"/>
                </a:solidFill>
                <a:latin typeface="Times New Roman"/>
                <a:cs typeface="Times New Roman"/>
              </a:rPr>
              <a:t>N2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7989" y="1124268"/>
            <a:ext cx="205803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80" dirty="0">
                <a:solidFill>
                  <a:srgbClr val="000066"/>
                </a:solidFill>
                <a:latin typeface="Tahoma"/>
                <a:cs typeface="Tahoma"/>
              </a:rPr>
              <a:t>Before</a:t>
            </a:r>
            <a:r>
              <a:rPr sz="20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050" spc="75" dirty="0">
                <a:solidFill>
                  <a:srgbClr val="000066"/>
                </a:solidFill>
                <a:latin typeface="Tahoma"/>
                <a:cs typeface="Tahoma"/>
              </a:rPr>
              <a:t>Splitting:</a:t>
            </a:r>
            <a:endParaRPr sz="205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7167" y="3770947"/>
          <a:ext cx="1812924" cy="68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305"/>
                <a:gridCol w="896619"/>
              </a:tblGrid>
              <a:tr h="334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-25" dirty="0">
                          <a:latin typeface="Tahoma"/>
                          <a:cs typeface="Tahoma"/>
                        </a:rPr>
                        <a:t>C0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775" b="1" spc="-37" baseline="7507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50" spc="-25" dirty="0">
                          <a:latin typeface="Tahoma"/>
                          <a:cs typeface="Tahoma"/>
                        </a:rPr>
                        <a:t>C1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75" b="1" spc="-37" baseline="7507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838497" y="3769518"/>
          <a:ext cx="1769745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080"/>
                <a:gridCol w="875665"/>
              </a:tblGrid>
              <a:tr h="3257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C0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37" baseline="7716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150" b="1" spc="-25" dirty="0">
                          <a:latin typeface="Tahoma"/>
                          <a:cs typeface="Tahoma"/>
                        </a:rPr>
                        <a:t>20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C1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700" b="1" spc="-37" baseline="7716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150" b="1" spc="-25" dirty="0">
                          <a:latin typeface="Tahoma"/>
                          <a:cs typeface="Tahoma"/>
                        </a:rPr>
                        <a:t>21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07941" y="3769185"/>
          <a:ext cx="1807845" cy="69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894080"/>
              </a:tblGrid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-25" dirty="0">
                          <a:latin typeface="Tahoma"/>
                          <a:cs typeface="Tahoma"/>
                        </a:rPr>
                        <a:t>C0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775" b="1" spc="-37" baseline="7507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30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-25" dirty="0">
                          <a:latin typeface="Tahoma"/>
                          <a:cs typeface="Tahoma"/>
                        </a:rPr>
                        <a:t>C1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775" b="1" spc="-37" baseline="7507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31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660082" y="3769518"/>
          <a:ext cx="176530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873125"/>
              </a:tblGrid>
              <a:tr h="3257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C0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37" baseline="7716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150" b="1" spc="-25" dirty="0">
                          <a:latin typeface="Tahoma"/>
                          <a:cs typeface="Tahoma"/>
                        </a:rPr>
                        <a:t>40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C1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700" b="1" spc="-37" baseline="7716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150" b="1" spc="-25" dirty="0">
                          <a:latin typeface="Tahoma"/>
                          <a:cs typeface="Tahoma"/>
                        </a:rPr>
                        <a:t>41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89204" y="1093374"/>
          <a:ext cx="1677669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/>
                <a:gridCol w="829944"/>
              </a:tblGrid>
              <a:tr h="3086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spc="-25" dirty="0">
                          <a:latin typeface="Tahoma"/>
                          <a:cs typeface="Tahoma"/>
                        </a:rPr>
                        <a:t>C0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550" b="1" spc="-37" baseline="8169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700" spc="-25" dirty="0">
                          <a:latin typeface="Tahoma"/>
                          <a:cs typeface="Tahoma"/>
                        </a:rPr>
                        <a:t>C1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550" b="1" spc="-37" baseline="8169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01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646164" y="1322832"/>
            <a:ext cx="617220" cy="113030"/>
          </a:xfrm>
          <a:custGeom>
            <a:avLst/>
            <a:gdLst/>
            <a:ahLst/>
            <a:cxnLst/>
            <a:rect l="l" t="t" r="r" b="b"/>
            <a:pathLst>
              <a:path w="617220" h="113030">
                <a:moveTo>
                  <a:pt x="504444" y="112776"/>
                </a:moveTo>
                <a:lnTo>
                  <a:pt x="504444" y="0"/>
                </a:lnTo>
                <a:lnTo>
                  <a:pt x="577596" y="36576"/>
                </a:lnTo>
                <a:lnTo>
                  <a:pt x="522732" y="36576"/>
                </a:lnTo>
                <a:lnTo>
                  <a:pt x="522732" y="74676"/>
                </a:lnTo>
                <a:lnTo>
                  <a:pt x="580644" y="74676"/>
                </a:lnTo>
                <a:lnTo>
                  <a:pt x="504444" y="112776"/>
                </a:lnTo>
                <a:close/>
              </a:path>
              <a:path w="617220" h="113030">
                <a:moveTo>
                  <a:pt x="504444" y="74676"/>
                </a:moveTo>
                <a:lnTo>
                  <a:pt x="0" y="74676"/>
                </a:lnTo>
                <a:lnTo>
                  <a:pt x="0" y="36576"/>
                </a:lnTo>
                <a:lnTo>
                  <a:pt x="504444" y="36576"/>
                </a:lnTo>
                <a:lnTo>
                  <a:pt x="504444" y="74676"/>
                </a:lnTo>
                <a:close/>
              </a:path>
              <a:path w="617220" h="113030">
                <a:moveTo>
                  <a:pt x="580644" y="74676"/>
                </a:moveTo>
                <a:lnTo>
                  <a:pt x="522732" y="74676"/>
                </a:lnTo>
                <a:lnTo>
                  <a:pt x="522732" y="36576"/>
                </a:lnTo>
                <a:lnTo>
                  <a:pt x="577596" y="36576"/>
                </a:lnTo>
                <a:lnTo>
                  <a:pt x="617220" y="56388"/>
                </a:lnTo>
                <a:lnTo>
                  <a:pt x="580644" y="746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29013" y="1153169"/>
            <a:ext cx="22161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245" dirty="0">
                <a:solidFill>
                  <a:srgbClr val="000066"/>
                </a:solidFill>
                <a:latin typeface="Tahoma"/>
                <a:cs typeface="Tahoma"/>
              </a:rPr>
              <a:t>P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181" y="5135307"/>
            <a:ext cx="42735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M1</a:t>
            </a:r>
            <a:endParaRPr sz="2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04821" y="5117068"/>
            <a:ext cx="42735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M4</a:t>
            </a:r>
            <a:endParaRPr sz="2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6216" y="4607052"/>
            <a:ext cx="113030" cy="504825"/>
          </a:xfrm>
          <a:custGeom>
            <a:avLst/>
            <a:gdLst/>
            <a:ahLst/>
            <a:cxnLst/>
            <a:rect l="l" t="t" r="r" b="b"/>
            <a:pathLst>
              <a:path w="113030" h="504825">
                <a:moveTo>
                  <a:pt x="76200" y="409956"/>
                </a:moveTo>
                <a:lnTo>
                  <a:pt x="38100" y="409956"/>
                </a:lnTo>
                <a:lnTo>
                  <a:pt x="38100" y="0"/>
                </a:lnTo>
                <a:lnTo>
                  <a:pt x="76200" y="0"/>
                </a:lnTo>
                <a:lnTo>
                  <a:pt x="76200" y="409956"/>
                </a:lnTo>
                <a:close/>
              </a:path>
              <a:path w="113030" h="504825">
                <a:moveTo>
                  <a:pt x="56388" y="504444"/>
                </a:moveTo>
                <a:lnTo>
                  <a:pt x="0" y="390144"/>
                </a:lnTo>
                <a:lnTo>
                  <a:pt x="38100" y="390144"/>
                </a:lnTo>
                <a:lnTo>
                  <a:pt x="38100" y="409956"/>
                </a:lnTo>
                <a:lnTo>
                  <a:pt x="103002" y="409956"/>
                </a:lnTo>
                <a:lnTo>
                  <a:pt x="56388" y="504444"/>
                </a:lnTo>
                <a:close/>
              </a:path>
              <a:path w="113030" h="504825">
                <a:moveTo>
                  <a:pt x="103002" y="409956"/>
                </a:moveTo>
                <a:lnTo>
                  <a:pt x="76200" y="409956"/>
                </a:lnTo>
                <a:lnTo>
                  <a:pt x="76200" y="390144"/>
                </a:lnTo>
                <a:lnTo>
                  <a:pt x="112776" y="390144"/>
                </a:lnTo>
                <a:lnTo>
                  <a:pt x="103002" y="409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0272" y="4607052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76200" y="409956"/>
                </a:moveTo>
                <a:lnTo>
                  <a:pt x="38100" y="409956"/>
                </a:lnTo>
                <a:lnTo>
                  <a:pt x="38100" y="0"/>
                </a:lnTo>
                <a:lnTo>
                  <a:pt x="76200" y="0"/>
                </a:lnTo>
                <a:lnTo>
                  <a:pt x="76200" y="409956"/>
                </a:lnTo>
                <a:close/>
              </a:path>
              <a:path w="114300" h="504825">
                <a:moveTo>
                  <a:pt x="57912" y="504444"/>
                </a:moveTo>
                <a:lnTo>
                  <a:pt x="0" y="390144"/>
                </a:lnTo>
                <a:lnTo>
                  <a:pt x="38100" y="390144"/>
                </a:lnTo>
                <a:lnTo>
                  <a:pt x="38100" y="409956"/>
                </a:lnTo>
                <a:lnTo>
                  <a:pt x="104526" y="409956"/>
                </a:lnTo>
                <a:lnTo>
                  <a:pt x="57912" y="504444"/>
                </a:lnTo>
                <a:close/>
              </a:path>
              <a:path w="114300" h="504825">
                <a:moveTo>
                  <a:pt x="104526" y="409956"/>
                </a:moveTo>
                <a:lnTo>
                  <a:pt x="76200" y="409956"/>
                </a:lnTo>
                <a:lnTo>
                  <a:pt x="76200" y="390144"/>
                </a:lnTo>
                <a:lnTo>
                  <a:pt x="114300" y="390144"/>
                </a:lnTo>
                <a:lnTo>
                  <a:pt x="104526" y="409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4607052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76200" y="409956"/>
                </a:moveTo>
                <a:lnTo>
                  <a:pt x="38100" y="409956"/>
                </a:lnTo>
                <a:lnTo>
                  <a:pt x="38100" y="0"/>
                </a:lnTo>
                <a:lnTo>
                  <a:pt x="76200" y="0"/>
                </a:lnTo>
                <a:lnTo>
                  <a:pt x="76200" y="409956"/>
                </a:lnTo>
                <a:close/>
              </a:path>
              <a:path w="114300" h="504825">
                <a:moveTo>
                  <a:pt x="56388" y="504444"/>
                </a:moveTo>
                <a:lnTo>
                  <a:pt x="0" y="390144"/>
                </a:lnTo>
                <a:lnTo>
                  <a:pt x="38100" y="390144"/>
                </a:lnTo>
                <a:lnTo>
                  <a:pt x="38100" y="409956"/>
                </a:lnTo>
                <a:lnTo>
                  <a:pt x="104261" y="409956"/>
                </a:lnTo>
                <a:lnTo>
                  <a:pt x="56388" y="504444"/>
                </a:lnTo>
                <a:close/>
              </a:path>
              <a:path w="114300" h="504825">
                <a:moveTo>
                  <a:pt x="104261" y="409956"/>
                </a:moveTo>
                <a:lnTo>
                  <a:pt x="76200" y="409956"/>
                </a:lnTo>
                <a:lnTo>
                  <a:pt x="76200" y="390144"/>
                </a:lnTo>
                <a:lnTo>
                  <a:pt x="114300" y="390144"/>
                </a:lnTo>
                <a:lnTo>
                  <a:pt x="104261" y="409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23476" y="4607052"/>
            <a:ext cx="113030" cy="504825"/>
          </a:xfrm>
          <a:custGeom>
            <a:avLst/>
            <a:gdLst/>
            <a:ahLst/>
            <a:cxnLst/>
            <a:rect l="l" t="t" r="r" b="b"/>
            <a:pathLst>
              <a:path w="113029" h="504825">
                <a:moveTo>
                  <a:pt x="74676" y="409956"/>
                </a:moveTo>
                <a:lnTo>
                  <a:pt x="38100" y="409956"/>
                </a:lnTo>
                <a:lnTo>
                  <a:pt x="38100" y="0"/>
                </a:lnTo>
                <a:lnTo>
                  <a:pt x="74676" y="0"/>
                </a:lnTo>
                <a:lnTo>
                  <a:pt x="74676" y="409956"/>
                </a:lnTo>
                <a:close/>
              </a:path>
              <a:path w="113029" h="504825">
                <a:moveTo>
                  <a:pt x="56388" y="504444"/>
                </a:moveTo>
                <a:lnTo>
                  <a:pt x="0" y="390144"/>
                </a:lnTo>
                <a:lnTo>
                  <a:pt x="38100" y="390144"/>
                </a:lnTo>
                <a:lnTo>
                  <a:pt x="38100" y="409956"/>
                </a:lnTo>
                <a:lnTo>
                  <a:pt x="103002" y="409956"/>
                </a:lnTo>
                <a:lnTo>
                  <a:pt x="56388" y="504444"/>
                </a:lnTo>
                <a:close/>
              </a:path>
              <a:path w="113029" h="504825">
                <a:moveTo>
                  <a:pt x="103002" y="409956"/>
                </a:moveTo>
                <a:lnTo>
                  <a:pt x="74676" y="409956"/>
                </a:lnTo>
                <a:lnTo>
                  <a:pt x="74676" y="390144"/>
                </a:lnTo>
                <a:lnTo>
                  <a:pt x="112776" y="390144"/>
                </a:lnTo>
                <a:lnTo>
                  <a:pt x="103002" y="409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4211" y="5614415"/>
            <a:ext cx="2824480" cy="337185"/>
          </a:xfrm>
          <a:custGeom>
            <a:avLst/>
            <a:gdLst/>
            <a:ahLst/>
            <a:cxnLst/>
            <a:rect l="l" t="t" r="r" b="b"/>
            <a:pathLst>
              <a:path w="2824479" h="337185">
                <a:moveTo>
                  <a:pt x="2823972" y="0"/>
                </a:moveTo>
                <a:lnTo>
                  <a:pt x="2818040" y="38642"/>
                </a:lnTo>
                <a:lnTo>
                  <a:pt x="2801152" y="74191"/>
                </a:lnTo>
                <a:lnTo>
                  <a:pt x="2774666" y="105609"/>
                </a:lnTo>
                <a:lnTo>
                  <a:pt x="2739943" y="131854"/>
                </a:lnTo>
                <a:lnTo>
                  <a:pt x="2698342" y="151889"/>
                </a:lnTo>
                <a:lnTo>
                  <a:pt x="2651222" y="164671"/>
                </a:lnTo>
                <a:lnTo>
                  <a:pt x="2599944" y="169164"/>
                </a:lnTo>
                <a:lnTo>
                  <a:pt x="1662684" y="169164"/>
                </a:lnTo>
                <a:lnTo>
                  <a:pt x="1611405" y="173571"/>
                </a:lnTo>
                <a:lnTo>
                  <a:pt x="1564286" y="186136"/>
                </a:lnTo>
                <a:lnTo>
                  <a:pt x="1522684" y="205873"/>
                </a:lnTo>
                <a:lnTo>
                  <a:pt x="1487961" y="231794"/>
                </a:lnTo>
                <a:lnTo>
                  <a:pt x="1461476" y="262914"/>
                </a:lnTo>
                <a:lnTo>
                  <a:pt x="1444587" y="298246"/>
                </a:lnTo>
                <a:lnTo>
                  <a:pt x="1438656" y="336804"/>
                </a:lnTo>
                <a:lnTo>
                  <a:pt x="1432724" y="298246"/>
                </a:lnTo>
                <a:lnTo>
                  <a:pt x="1415836" y="262914"/>
                </a:lnTo>
                <a:lnTo>
                  <a:pt x="1389350" y="231794"/>
                </a:lnTo>
                <a:lnTo>
                  <a:pt x="1354627" y="205873"/>
                </a:lnTo>
                <a:lnTo>
                  <a:pt x="1313026" y="186136"/>
                </a:lnTo>
                <a:lnTo>
                  <a:pt x="1265906" y="173571"/>
                </a:lnTo>
                <a:lnTo>
                  <a:pt x="1214628" y="169164"/>
                </a:lnTo>
                <a:lnTo>
                  <a:pt x="224028" y="169164"/>
                </a:lnTo>
                <a:lnTo>
                  <a:pt x="172749" y="164671"/>
                </a:lnTo>
                <a:lnTo>
                  <a:pt x="125630" y="151889"/>
                </a:lnTo>
                <a:lnTo>
                  <a:pt x="84028" y="131854"/>
                </a:lnTo>
                <a:lnTo>
                  <a:pt x="49305" y="105609"/>
                </a:lnTo>
                <a:lnTo>
                  <a:pt x="22820" y="74191"/>
                </a:lnTo>
                <a:lnTo>
                  <a:pt x="5931" y="38642"/>
                </a:lnTo>
                <a:lnTo>
                  <a:pt x="0" y="0"/>
                </a:lnTo>
              </a:path>
            </a:pathLst>
          </a:custGeom>
          <a:ln w="25908">
            <a:solidFill>
              <a:srgbClr val="1C5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32675" y="5614415"/>
            <a:ext cx="2824480" cy="337185"/>
          </a:xfrm>
          <a:custGeom>
            <a:avLst/>
            <a:gdLst/>
            <a:ahLst/>
            <a:cxnLst/>
            <a:rect l="l" t="t" r="r" b="b"/>
            <a:pathLst>
              <a:path w="2824479" h="337185">
                <a:moveTo>
                  <a:pt x="2823972" y="0"/>
                </a:moveTo>
                <a:lnTo>
                  <a:pt x="2818040" y="38642"/>
                </a:lnTo>
                <a:lnTo>
                  <a:pt x="2801152" y="74191"/>
                </a:lnTo>
                <a:lnTo>
                  <a:pt x="2774666" y="105609"/>
                </a:lnTo>
                <a:lnTo>
                  <a:pt x="2739943" y="131854"/>
                </a:lnTo>
                <a:lnTo>
                  <a:pt x="2698342" y="151889"/>
                </a:lnTo>
                <a:lnTo>
                  <a:pt x="2651222" y="164671"/>
                </a:lnTo>
                <a:lnTo>
                  <a:pt x="2599944" y="169164"/>
                </a:lnTo>
                <a:lnTo>
                  <a:pt x="1662684" y="169164"/>
                </a:lnTo>
                <a:lnTo>
                  <a:pt x="1611405" y="173571"/>
                </a:lnTo>
                <a:lnTo>
                  <a:pt x="1564286" y="186136"/>
                </a:lnTo>
                <a:lnTo>
                  <a:pt x="1522684" y="205873"/>
                </a:lnTo>
                <a:lnTo>
                  <a:pt x="1487961" y="231794"/>
                </a:lnTo>
                <a:lnTo>
                  <a:pt x="1461476" y="262914"/>
                </a:lnTo>
                <a:lnTo>
                  <a:pt x="1444587" y="298246"/>
                </a:lnTo>
                <a:lnTo>
                  <a:pt x="1438656" y="336804"/>
                </a:lnTo>
                <a:lnTo>
                  <a:pt x="1432804" y="298246"/>
                </a:lnTo>
                <a:lnTo>
                  <a:pt x="1416102" y="262914"/>
                </a:lnTo>
                <a:lnTo>
                  <a:pt x="1389830" y="231794"/>
                </a:lnTo>
                <a:lnTo>
                  <a:pt x="1355267" y="205873"/>
                </a:lnTo>
                <a:lnTo>
                  <a:pt x="1313692" y="186136"/>
                </a:lnTo>
                <a:lnTo>
                  <a:pt x="1266386" y="173571"/>
                </a:lnTo>
                <a:lnTo>
                  <a:pt x="1214628" y="169164"/>
                </a:lnTo>
                <a:lnTo>
                  <a:pt x="224028" y="169164"/>
                </a:lnTo>
                <a:lnTo>
                  <a:pt x="172749" y="164671"/>
                </a:lnTo>
                <a:lnTo>
                  <a:pt x="125630" y="151889"/>
                </a:lnTo>
                <a:lnTo>
                  <a:pt x="84028" y="131854"/>
                </a:lnTo>
                <a:lnTo>
                  <a:pt x="49305" y="105609"/>
                </a:lnTo>
                <a:lnTo>
                  <a:pt x="22820" y="74191"/>
                </a:lnTo>
                <a:lnTo>
                  <a:pt x="5931" y="38642"/>
                </a:lnTo>
                <a:lnTo>
                  <a:pt x="0" y="0"/>
                </a:lnTo>
              </a:path>
            </a:pathLst>
          </a:custGeom>
          <a:ln w="25908">
            <a:solidFill>
              <a:srgbClr val="1C59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70623" y="5117068"/>
            <a:ext cx="5588635" cy="1848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23670">
              <a:lnSpc>
                <a:spcPct val="100000"/>
              </a:lnSpc>
              <a:spcBef>
                <a:spcPts val="130"/>
              </a:spcBef>
              <a:tabLst>
                <a:tab pos="4686935" algn="l"/>
              </a:tabLst>
            </a:pP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M2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M3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M12</a:t>
            </a:r>
            <a:endParaRPr sz="225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630"/>
              </a:spcBef>
              <a:tabLst>
                <a:tab pos="2854325" algn="l"/>
                <a:tab pos="4084954" algn="l"/>
                <a:tab pos="4502150" algn="l"/>
              </a:tabLst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Higher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purity</a:t>
            </a:r>
            <a:r>
              <a:rPr sz="22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FF0000"/>
                </a:solidFill>
                <a:latin typeface="Arial"/>
                <a:cs typeface="Arial"/>
              </a:rPr>
              <a:t>gain?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P</a:t>
            </a:r>
            <a:r>
              <a:rPr sz="2250" spc="-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225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M12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or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	P</a:t>
            </a:r>
            <a:r>
              <a:rPr sz="2250" spc="-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225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M34</a:t>
            </a:r>
            <a:endParaRPr sz="22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4" name="object 34"/>
          <p:cNvSpPr txBox="1"/>
          <p:nvPr/>
        </p:nvSpPr>
        <p:spPr>
          <a:xfrm>
            <a:off x="8069067" y="6058841"/>
            <a:ext cx="58928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25" dirty="0">
                <a:solidFill>
                  <a:srgbClr val="000066"/>
                </a:solidFill>
                <a:latin typeface="Arial"/>
                <a:cs typeface="Arial"/>
              </a:rPr>
              <a:t>M34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51" y="107630"/>
            <a:ext cx="918718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/>
              <a:t>Impurity</a:t>
            </a:r>
            <a:r>
              <a:rPr spc="50" dirty="0" smtClean="0"/>
              <a:t> </a:t>
            </a:r>
            <a:r>
              <a:rPr dirty="0"/>
              <a:t>Measure:</a:t>
            </a:r>
            <a:r>
              <a:rPr spc="60" dirty="0"/>
              <a:t> </a:t>
            </a:r>
            <a:r>
              <a:rPr dirty="0"/>
              <a:t>GINI</a:t>
            </a:r>
            <a:r>
              <a:rPr spc="45" dirty="0"/>
              <a:t> </a:t>
            </a:r>
            <a:r>
              <a:rPr spc="-10" dirty="0"/>
              <a:t>Index</a:t>
            </a:r>
          </a:p>
        </p:txBody>
      </p:sp>
      <p:sp>
        <p:nvSpPr>
          <p:cNvPr id="3" name="object 3"/>
          <p:cNvSpPr/>
          <p:nvPr/>
        </p:nvSpPr>
        <p:spPr>
          <a:xfrm>
            <a:off x="3227832" y="1959863"/>
            <a:ext cx="3881754" cy="814069"/>
          </a:xfrm>
          <a:custGeom>
            <a:avLst/>
            <a:gdLst/>
            <a:ahLst/>
            <a:cxnLst/>
            <a:rect l="l" t="t" r="r" b="b"/>
            <a:pathLst>
              <a:path w="3881754" h="814069">
                <a:moveTo>
                  <a:pt x="3881628" y="813816"/>
                </a:moveTo>
                <a:lnTo>
                  <a:pt x="0" y="813816"/>
                </a:lnTo>
                <a:lnTo>
                  <a:pt x="0" y="0"/>
                </a:lnTo>
                <a:lnTo>
                  <a:pt x="3881628" y="0"/>
                </a:lnTo>
                <a:lnTo>
                  <a:pt x="3881628" y="81381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70" y="2455425"/>
            <a:ext cx="8984615" cy="26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600">
              <a:latin typeface="Times New Roman"/>
              <a:cs typeface="Times New Roman"/>
            </a:endParaRPr>
          </a:p>
          <a:p>
            <a:pPr marL="1871345">
              <a:lnSpc>
                <a:spcPct val="100000"/>
              </a:lnSpc>
            </a:pPr>
            <a:r>
              <a:rPr sz="2250" i="1" dirty="0">
                <a:latin typeface="Times New Roman"/>
                <a:cs typeface="Times New Roman"/>
              </a:rPr>
              <a:t>p(</a:t>
            </a:r>
            <a:r>
              <a:rPr sz="2250" i="1" spc="2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j</a:t>
            </a:r>
            <a:r>
              <a:rPr sz="2250" i="1" spc="4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|</a:t>
            </a:r>
            <a:r>
              <a:rPr sz="2250" i="1" spc="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t)</a:t>
            </a:r>
            <a:r>
              <a:rPr sz="2250" i="1" spc="1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Arial"/>
                <a:cs typeface="Arial"/>
              </a:rPr>
              <a:t>is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relative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frequency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class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j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node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t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250">
              <a:latin typeface="Arial"/>
              <a:cs typeface="Arial"/>
            </a:endParaRPr>
          </a:p>
          <a:p>
            <a:pPr marL="417830" indent="-367030">
              <a:lnSpc>
                <a:spcPct val="100000"/>
              </a:lnSpc>
              <a:buFont typeface="Symbol"/>
              <a:buChar char=""/>
              <a:tabLst>
                <a:tab pos="417830" algn="l"/>
              </a:tabLst>
            </a:pPr>
            <a:r>
              <a:rPr sz="2350" dirty="0">
                <a:latin typeface="Arial"/>
                <a:cs typeface="Arial"/>
              </a:rPr>
              <a:t>Minimum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(0.0) when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all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records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belong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class</a:t>
            </a:r>
            <a:endParaRPr sz="2350">
              <a:latin typeface="Arial"/>
              <a:cs typeface="Arial"/>
            </a:endParaRPr>
          </a:p>
          <a:p>
            <a:pPr marL="417830" marR="55880" indent="-367665">
              <a:lnSpc>
                <a:spcPts val="2570"/>
              </a:lnSpc>
              <a:spcBef>
                <a:spcPts val="1830"/>
              </a:spcBef>
              <a:buFont typeface="Symbol"/>
              <a:buChar char=""/>
              <a:tabLst>
                <a:tab pos="417830" algn="l"/>
              </a:tabLst>
            </a:pPr>
            <a:r>
              <a:rPr sz="2350" dirty="0">
                <a:latin typeface="Arial"/>
                <a:cs typeface="Arial"/>
              </a:rPr>
              <a:t>Maximum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(1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- 1/n</a:t>
            </a:r>
            <a:r>
              <a:rPr sz="2325" baseline="-21505" dirty="0">
                <a:latin typeface="Arial"/>
                <a:cs typeface="Arial"/>
              </a:rPr>
              <a:t>c</a:t>
            </a:r>
            <a:r>
              <a:rPr sz="2350" dirty="0">
                <a:latin typeface="Arial"/>
                <a:cs typeface="Arial"/>
              </a:rPr>
              <a:t>)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when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records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equally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distributed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among </a:t>
            </a:r>
            <a:r>
              <a:rPr sz="2350" dirty="0">
                <a:latin typeface="Arial"/>
                <a:cs typeface="Arial"/>
              </a:rPr>
              <a:t>all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classes.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</a:t>
            </a:r>
            <a:r>
              <a:rPr sz="2325" baseline="-21505" dirty="0">
                <a:latin typeface="Arial"/>
                <a:cs typeface="Arial"/>
              </a:rPr>
              <a:t>c</a:t>
            </a:r>
            <a:r>
              <a:rPr sz="2325" spc="345" baseline="-2150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=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number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 </a:t>
            </a:r>
            <a:r>
              <a:rPr sz="2350" spc="-10" dirty="0">
                <a:latin typeface="Arial"/>
                <a:cs typeface="Arial"/>
              </a:rPr>
              <a:t>classes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70" y="1143980"/>
            <a:ext cx="6458585" cy="131127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75"/>
              </a:spcBef>
              <a:tabLst>
                <a:tab pos="392430" algn="l"/>
              </a:tabLst>
            </a:pPr>
            <a:r>
              <a:rPr sz="2350" spc="-50" dirty="0">
                <a:latin typeface="Symbol"/>
                <a:cs typeface="Symbol"/>
              </a:rPr>
              <a:t>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Arial"/>
                <a:cs typeface="Arial"/>
              </a:rPr>
              <a:t>GINI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Index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for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given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node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50" dirty="0">
                <a:latin typeface="Arial"/>
                <a:cs typeface="Arial"/>
              </a:rPr>
              <a:t>:</a:t>
            </a:r>
            <a:endParaRPr sz="2350">
              <a:latin typeface="Arial"/>
              <a:cs typeface="Arial"/>
            </a:endParaRPr>
          </a:p>
          <a:p>
            <a:pPr marL="2672080">
              <a:lnSpc>
                <a:spcPct val="100000"/>
              </a:lnSpc>
              <a:spcBef>
                <a:spcPts val="1505"/>
              </a:spcBef>
            </a:pPr>
            <a:r>
              <a:rPr sz="2750" i="1" dirty="0">
                <a:latin typeface="Times New Roman"/>
                <a:cs typeface="Times New Roman"/>
              </a:rPr>
              <a:t>GINI</a:t>
            </a:r>
            <a:r>
              <a:rPr sz="2750" i="1" spc="-7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Times New Roman"/>
                <a:cs typeface="Times New Roman"/>
              </a:rPr>
              <a:t>(</a:t>
            </a:r>
            <a:r>
              <a:rPr sz="2750" i="1" spc="80" dirty="0">
                <a:latin typeface="Times New Roman"/>
                <a:cs typeface="Times New Roman"/>
              </a:rPr>
              <a:t>t</a:t>
            </a:r>
            <a:r>
              <a:rPr sz="2750" spc="80" dirty="0">
                <a:latin typeface="Times New Roman"/>
                <a:cs typeface="Times New Roman"/>
              </a:rPr>
              <a:t>)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Symbol"/>
                <a:cs typeface="Symbol"/>
              </a:rPr>
              <a:t>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1</a:t>
            </a:r>
            <a:r>
              <a:rPr sz="2750" spc="-3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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6150" spc="225" baseline="-8807" dirty="0">
                <a:latin typeface="Symbol"/>
                <a:cs typeface="Symbol"/>
              </a:rPr>
              <a:t></a:t>
            </a:r>
            <a:r>
              <a:rPr sz="2750" spc="150" dirty="0">
                <a:latin typeface="Times New Roman"/>
                <a:cs typeface="Times New Roman"/>
              </a:rPr>
              <a:t>[</a:t>
            </a:r>
            <a:r>
              <a:rPr sz="2750" spc="-200" dirty="0">
                <a:latin typeface="Times New Roman"/>
                <a:cs typeface="Times New Roman"/>
              </a:rPr>
              <a:t> </a:t>
            </a:r>
            <a:r>
              <a:rPr sz="2750" i="1" spc="70" dirty="0">
                <a:latin typeface="Times New Roman"/>
                <a:cs typeface="Times New Roman"/>
              </a:rPr>
              <a:t>p</a:t>
            </a:r>
            <a:r>
              <a:rPr sz="2750" spc="70" dirty="0">
                <a:latin typeface="Times New Roman"/>
                <a:cs typeface="Times New Roman"/>
              </a:rPr>
              <a:t>(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j</a:t>
            </a:r>
            <a:r>
              <a:rPr sz="2750" i="1" spc="-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|</a:t>
            </a:r>
            <a:r>
              <a:rPr sz="2750" spc="-210" dirty="0">
                <a:latin typeface="Times New Roman"/>
                <a:cs typeface="Times New Roman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t</a:t>
            </a:r>
            <a:r>
              <a:rPr sz="2750" spc="60" dirty="0">
                <a:latin typeface="Times New Roman"/>
                <a:cs typeface="Times New Roman"/>
              </a:rPr>
              <a:t>)]</a:t>
            </a:r>
            <a:r>
              <a:rPr sz="2400" spc="89" baseline="43402" dirty="0">
                <a:latin typeface="Times New Roman"/>
                <a:cs typeface="Times New Roman"/>
              </a:rPr>
              <a:t>2</a:t>
            </a:r>
            <a:endParaRPr sz="2400" baseline="434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3260" y="1955292"/>
            <a:ext cx="3891279" cy="822960"/>
          </a:xfrm>
          <a:custGeom>
            <a:avLst/>
            <a:gdLst/>
            <a:ahLst/>
            <a:cxnLst/>
            <a:rect l="l" t="t" r="r" b="b"/>
            <a:pathLst>
              <a:path w="3891279" h="822960">
                <a:moveTo>
                  <a:pt x="0" y="0"/>
                </a:moveTo>
                <a:lnTo>
                  <a:pt x="3890772" y="0"/>
                </a:lnTo>
                <a:lnTo>
                  <a:pt x="3890772" y="822959"/>
                </a:lnTo>
                <a:lnTo>
                  <a:pt x="0" y="8229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3246" y="5878734"/>
          <a:ext cx="1509395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/>
                <a:gridCol w="746760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C1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50" dirty="0">
                          <a:latin typeface="Tahoma"/>
                          <a:cs typeface="Tahoma"/>
                        </a:rPr>
                        <a:t>0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C2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50" dirty="0">
                          <a:latin typeface="Tahoma"/>
                          <a:cs typeface="Tahoma"/>
                        </a:rPr>
                        <a:t>6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 grid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10" dirty="0">
                          <a:latin typeface="Tahoma"/>
                          <a:cs typeface="Tahoma"/>
                        </a:rPr>
                        <a:t>Gini=0.000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86482" y="5878734"/>
          <a:ext cx="1509395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/>
                <a:gridCol w="746760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C1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50" dirty="0">
                          <a:latin typeface="Tahoma"/>
                          <a:cs typeface="Tahoma"/>
                        </a:rPr>
                        <a:t>2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C2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50" dirty="0">
                          <a:latin typeface="Tahoma"/>
                          <a:cs typeface="Tahoma"/>
                        </a:rPr>
                        <a:t>4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 grid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10" dirty="0">
                          <a:latin typeface="Tahoma"/>
                          <a:cs typeface="Tahoma"/>
                        </a:rPr>
                        <a:t>Gini=0.444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328058" y="5878734"/>
          <a:ext cx="1509395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/>
                <a:gridCol w="746760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C1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50" dirty="0">
                          <a:latin typeface="Tahoma"/>
                          <a:cs typeface="Tahoma"/>
                        </a:rPr>
                        <a:t>3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C2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50" dirty="0">
                          <a:latin typeface="Tahoma"/>
                          <a:cs typeface="Tahoma"/>
                        </a:rPr>
                        <a:t>3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 grid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10" dirty="0">
                          <a:latin typeface="Tahoma"/>
                          <a:cs typeface="Tahoma"/>
                        </a:rPr>
                        <a:t>Gini=0.500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34822" y="5878734"/>
          <a:ext cx="1509395" cy="81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/>
                <a:gridCol w="746760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C1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50" dirty="0">
                          <a:latin typeface="Tahoma"/>
                          <a:cs typeface="Tahoma"/>
                        </a:rPr>
                        <a:t>1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spc="-25" dirty="0">
                          <a:latin typeface="Tahoma"/>
                          <a:cs typeface="Tahoma"/>
                        </a:rPr>
                        <a:t>C2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50" dirty="0">
                          <a:latin typeface="Tahoma"/>
                          <a:cs typeface="Tahoma"/>
                        </a:rPr>
                        <a:t>5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860">
                <a:tc grid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spc="-10" dirty="0">
                          <a:latin typeface="Tahoma"/>
                          <a:cs typeface="Tahoma"/>
                        </a:rPr>
                        <a:t>Gini=0.278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51" y="107630"/>
            <a:ext cx="918718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 smtClean="0"/>
              <a:t> </a:t>
            </a:r>
            <a:r>
              <a:rPr dirty="0"/>
              <a:t>Decision</a:t>
            </a:r>
            <a:r>
              <a:rPr spc="55" dirty="0"/>
              <a:t> </a:t>
            </a:r>
            <a:r>
              <a:rPr dirty="0"/>
              <a:t>Tree</a:t>
            </a:r>
            <a:r>
              <a:rPr spc="70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6156959" y="4524755"/>
            <a:ext cx="289560" cy="585470"/>
          </a:xfrm>
          <a:custGeom>
            <a:avLst/>
            <a:gdLst/>
            <a:ahLst/>
            <a:cxnLst/>
            <a:rect l="l" t="t" r="r" b="b"/>
            <a:pathLst>
              <a:path w="289560" h="585470">
                <a:moveTo>
                  <a:pt x="249272" y="519568"/>
                </a:moveTo>
                <a:lnTo>
                  <a:pt x="0" y="6096"/>
                </a:lnTo>
                <a:lnTo>
                  <a:pt x="12192" y="0"/>
                </a:lnTo>
                <a:lnTo>
                  <a:pt x="260933" y="513867"/>
                </a:lnTo>
                <a:lnTo>
                  <a:pt x="249272" y="519568"/>
                </a:lnTo>
                <a:close/>
              </a:path>
              <a:path w="289560" h="585470">
                <a:moveTo>
                  <a:pt x="289015" y="530352"/>
                </a:moveTo>
                <a:lnTo>
                  <a:pt x="254508" y="530352"/>
                </a:lnTo>
                <a:lnTo>
                  <a:pt x="266699" y="525780"/>
                </a:lnTo>
                <a:lnTo>
                  <a:pt x="260933" y="513867"/>
                </a:lnTo>
                <a:lnTo>
                  <a:pt x="289560" y="499872"/>
                </a:lnTo>
                <a:lnTo>
                  <a:pt x="289015" y="530352"/>
                </a:lnTo>
                <a:close/>
              </a:path>
              <a:path w="289560" h="585470">
                <a:moveTo>
                  <a:pt x="254508" y="530352"/>
                </a:moveTo>
                <a:lnTo>
                  <a:pt x="249272" y="519568"/>
                </a:lnTo>
                <a:lnTo>
                  <a:pt x="260933" y="513867"/>
                </a:lnTo>
                <a:lnTo>
                  <a:pt x="266699" y="525780"/>
                </a:lnTo>
                <a:lnTo>
                  <a:pt x="254508" y="530352"/>
                </a:lnTo>
                <a:close/>
              </a:path>
              <a:path w="289560" h="585470">
                <a:moveTo>
                  <a:pt x="288035" y="585216"/>
                </a:moveTo>
                <a:lnTo>
                  <a:pt x="220980" y="533400"/>
                </a:lnTo>
                <a:lnTo>
                  <a:pt x="249272" y="519568"/>
                </a:lnTo>
                <a:lnTo>
                  <a:pt x="254508" y="530352"/>
                </a:lnTo>
                <a:lnTo>
                  <a:pt x="289015" y="530352"/>
                </a:lnTo>
                <a:lnTo>
                  <a:pt x="288035" y="585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5464" y="4524755"/>
            <a:ext cx="381000" cy="585470"/>
          </a:xfrm>
          <a:custGeom>
            <a:avLst/>
            <a:gdLst/>
            <a:ahLst/>
            <a:cxnLst/>
            <a:rect l="l" t="t" r="r" b="b"/>
            <a:pathLst>
              <a:path w="381000" h="585470">
                <a:moveTo>
                  <a:pt x="46675" y="523999"/>
                </a:moveTo>
                <a:lnTo>
                  <a:pt x="36355" y="517365"/>
                </a:lnTo>
                <a:lnTo>
                  <a:pt x="370332" y="0"/>
                </a:lnTo>
                <a:lnTo>
                  <a:pt x="381000" y="6096"/>
                </a:lnTo>
                <a:lnTo>
                  <a:pt x="46675" y="523999"/>
                </a:lnTo>
                <a:close/>
              </a:path>
              <a:path w="381000" h="585470">
                <a:moveTo>
                  <a:pt x="0" y="585216"/>
                </a:moveTo>
                <a:lnTo>
                  <a:pt x="9144" y="499872"/>
                </a:lnTo>
                <a:lnTo>
                  <a:pt x="36355" y="517365"/>
                </a:lnTo>
                <a:lnTo>
                  <a:pt x="28956" y="528828"/>
                </a:lnTo>
                <a:lnTo>
                  <a:pt x="39624" y="534924"/>
                </a:lnTo>
                <a:lnTo>
                  <a:pt x="63669" y="534924"/>
                </a:lnTo>
                <a:lnTo>
                  <a:pt x="73152" y="541020"/>
                </a:lnTo>
                <a:lnTo>
                  <a:pt x="0" y="585216"/>
                </a:lnTo>
                <a:close/>
              </a:path>
              <a:path w="381000" h="585470">
                <a:moveTo>
                  <a:pt x="39624" y="534924"/>
                </a:moveTo>
                <a:lnTo>
                  <a:pt x="28956" y="528828"/>
                </a:lnTo>
                <a:lnTo>
                  <a:pt x="36355" y="517365"/>
                </a:lnTo>
                <a:lnTo>
                  <a:pt x="46675" y="523999"/>
                </a:lnTo>
                <a:lnTo>
                  <a:pt x="39624" y="534924"/>
                </a:lnTo>
                <a:close/>
              </a:path>
              <a:path w="381000" h="585470">
                <a:moveTo>
                  <a:pt x="63669" y="534924"/>
                </a:moveTo>
                <a:lnTo>
                  <a:pt x="39624" y="534924"/>
                </a:lnTo>
                <a:lnTo>
                  <a:pt x="46675" y="523999"/>
                </a:lnTo>
                <a:lnTo>
                  <a:pt x="63669" y="534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3747" y="3649980"/>
            <a:ext cx="471170" cy="586740"/>
          </a:xfrm>
          <a:custGeom>
            <a:avLst/>
            <a:gdLst/>
            <a:ahLst/>
            <a:cxnLst/>
            <a:rect l="l" t="t" r="r" b="b"/>
            <a:pathLst>
              <a:path w="471170" h="586739">
                <a:moveTo>
                  <a:pt x="51670" y="531677"/>
                </a:moveTo>
                <a:lnTo>
                  <a:pt x="42448" y="524154"/>
                </a:lnTo>
                <a:lnTo>
                  <a:pt x="461772" y="0"/>
                </a:lnTo>
                <a:lnTo>
                  <a:pt x="470916" y="7620"/>
                </a:lnTo>
                <a:lnTo>
                  <a:pt x="51670" y="531677"/>
                </a:lnTo>
                <a:close/>
              </a:path>
              <a:path w="471170" h="586739">
                <a:moveTo>
                  <a:pt x="0" y="586739"/>
                </a:moveTo>
                <a:lnTo>
                  <a:pt x="18287" y="504444"/>
                </a:lnTo>
                <a:lnTo>
                  <a:pt x="42448" y="524154"/>
                </a:lnTo>
                <a:lnTo>
                  <a:pt x="35052" y="533400"/>
                </a:lnTo>
                <a:lnTo>
                  <a:pt x="44196" y="541020"/>
                </a:lnTo>
                <a:lnTo>
                  <a:pt x="63123" y="541020"/>
                </a:lnTo>
                <a:lnTo>
                  <a:pt x="76200" y="551687"/>
                </a:lnTo>
                <a:lnTo>
                  <a:pt x="0" y="586739"/>
                </a:lnTo>
                <a:close/>
              </a:path>
              <a:path w="471170" h="586739">
                <a:moveTo>
                  <a:pt x="44196" y="541020"/>
                </a:moveTo>
                <a:lnTo>
                  <a:pt x="35052" y="533400"/>
                </a:lnTo>
                <a:lnTo>
                  <a:pt x="42448" y="524154"/>
                </a:lnTo>
                <a:lnTo>
                  <a:pt x="51670" y="531677"/>
                </a:lnTo>
                <a:lnTo>
                  <a:pt x="44196" y="541020"/>
                </a:lnTo>
                <a:close/>
              </a:path>
              <a:path w="471170" h="586739">
                <a:moveTo>
                  <a:pt x="63123" y="541020"/>
                </a:moveTo>
                <a:lnTo>
                  <a:pt x="44196" y="541020"/>
                </a:lnTo>
                <a:lnTo>
                  <a:pt x="51670" y="531677"/>
                </a:lnTo>
                <a:lnTo>
                  <a:pt x="63123" y="541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1256" y="3649980"/>
            <a:ext cx="565785" cy="586740"/>
          </a:xfrm>
          <a:custGeom>
            <a:avLst/>
            <a:gdLst/>
            <a:ahLst/>
            <a:cxnLst/>
            <a:rect l="l" t="t" r="r" b="b"/>
            <a:pathLst>
              <a:path w="565784" h="586739">
                <a:moveTo>
                  <a:pt x="507982" y="536581"/>
                </a:moveTo>
                <a:lnTo>
                  <a:pt x="0" y="7620"/>
                </a:lnTo>
                <a:lnTo>
                  <a:pt x="9144" y="0"/>
                </a:lnTo>
                <a:lnTo>
                  <a:pt x="517243" y="527584"/>
                </a:lnTo>
                <a:lnTo>
                  <a:pt x="507982" y="536581"/>
                </a:lnTo>
                <a:close/>
              </a:path>
              <a:path w="565784" h="586739">
                <a:moveTo>
                  <a:pt x="552205" y="545592"/>
                </a:moveTo>
                <a:lnTo>
                  <a:pt x="516636" y="545592"/>
                </a:lnTo>
                <a:lnTo>
                  <a:pt x="525780" y="536448"/>
                </a:lnTo>
                <a:lnTo>
                  <a:pt x="517243" y="527584"/>
                </a:lnTo>
                <a:lnTo>
                  <a:pt x="539496" y="505968"/>
                </a:lnTo>
                <a:lnTo>
                  <a:pt x="552205" y="545592"/>
                </a:lnTo>
                <a:close/>
              </a:path>
              <a:path w="565784" h="586739">
                <a:moveTo>
                  <a:pt x="516636" y="545592"/>
                </a:moveTo>
                <a:lnTo>
                  <a:pt x="507982" y="536581"/>
                </a:lnTo>
                <a:lnTo>
                  <a:pt x="517243" y="527584"/>
                </a:lnTo>
                <a:lnTo>
                  <a:pt x="525780" y="536448"/>
                </a:lnTo>
                <a:lnTo>
                  <a:pt x="516636" y="545592"/>
                </a:lnTo>
                <a:close/>
              </a:path>
              <a:path w="565784" h="586739">
                <a:moveTo>
                  <a:pt x="565404" y="586739"/>
                </a:moveTo>
                <a:lnTo>
                  <a:pt x="486156" y="557784"/>
                </a:lnTo>
                <a:lnTo>
                  <a:pt x="507982" y="536581"/>
                </a:lnTo>
                <a:lnTo>
                  <a:pt x="516636" y="545592"/>
                </a:lnTo>
                <a:lnTo>
                  <a:pt x="552205" y="545592"/>
                </a:lnTo>
                <a:lnTo>
                  <a:pt x="565404" y="586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627" y="2846832"/>
            <a:ext cx="658495" cy="515620"/>
          </a:xfrm>
          <a:custGeom>
            <a:avLst/>
            <a:gdLst/>
            <a:ahLst/>
            <a:cxnLst/>
            <a:rect l="l" t="t" r="r" b="b"/>
            <a:pathLst>
              <a:path w="658495" h="515620">
                <a:moveTo>
                  <a:pt x="594982" y="473764"/>
                </a:moveTo>
                <a:lnTo>
                  <a:pt x="0" y="10668"/>
                </a:lnTo>
                <a:lnTo>
                  <a:pt x="9144" y="0"/>
                </a:lnTo>
                <a:lnTo>
                  <a:pt x="602257" y="464306"/>
                </a:lnTo>
                <a:lnTo>
                  <a:pt x="594982" y="473764"/>
                </a:lnTo>
                <a:close/>
              </a:path>
              <a:path w="658495" h="515620">
                <a:moveTo>
                  <a:pt x="642274" y="481584"/>
                </a:moveTo>
                <a:lnTo>
                  <a:pt x="605028" y="481584"/>
                </a:lnTo>
                <a:lnTo>
                  <a:pt x="612648" y="472439"/>
                </a:lnTo>
                <a:lnTo>
                  <a:pt x="602257" y="464306"/>
                </a:lnTo>
                <a:lnTo>
                  <a:pt x="621792" y="438912"/>
                </a:lnTo>
                <a:lnTo>
                  <a:pt x="642274" y="481584"/>
                </a:lnTo>
                <a:close/>
              </a:path>
              <a:path w="658495" h="515620">
                <a:moveTo>
                  <a:pt x="605028" y="481584"/>
                </a:moveTo>
                <a:lnTo>
                  <a:pt x="594982" y="473764"/>
                </a:lnTo>
                <a:lnTo>
                  <a:pt x="602257" y="464306"/>
                </a:lnTo>
                <a:lnTo>
                  <a:pt x="612648" y="472439"/>
                </a:lnTo>
                <a:lnTo>
                  <a:pt x="605028" y="481584"/>
                </a:lnTo>
                <a:close/>
              </a:path>
              <a:path w="658495" h="515620">
                <a:moveTo>
                  <a:pt x="658368" y="515112"/>
                </a:moveTo>
                <a:lnTo>
                  <a:pt x="576072" y="498348"/>
                </a:lnTo>
                <a:lnTo>
                  <a:pt x="594982" y="473764"/>
                </a:lnTo>
                <a:lnTo>
                  <a:pt x="605028" y="481584"/>
                </a:lnTo>
                <a:lnTo>
                  <a:pt x="642274" y="481584"/>
                </a:lnTo>
                <a:lnTo>
                  <a:pt x="658368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0144" y="2846832"/>
            <a:ext cx="660400" cy="515620"/>
          </a:xfrm>
          <a:custGeom>
            <a:avLst/>
            <a:gdLst/>
            <a:ahLst/>
            <a:cxnLst/>
            <a:rect l="l" t="t" r="r" b="b"/>
            <a:pathLst>
              <a:path w="660400" h="515620">
                <a:moveTo>
                  <a:pt x="63395" y="473777"/>
                </a:moveTo>
                <a:lnTo>
                  <a:pt x="56119" y="464319"/>
                </a:lnTo>
                <a:lnTo>
                  <a:pt x="650748" y="0"/>
                </a:lnTo>
                <a:lnTo>
                  <a:pt x="659892" y="10668"/>
                </a:lnTo>
                <a:lnTo>
                  <a:pt x="63395" y="473777"/>
                </a:lnTo>
                <a:close/>
              </a:path>
              <a:path w="660400" h="515620">
                <a:moveTo>
                  <a:pt x="0" y="515112"/>
                </a:moveTo>
                <a:lnTo>
                  <a:pt x="36575" y="438912"/>
                </a:lnTo>
                <a:lnTo>
                  <a:pt x="56119" y="464319"/>
                </a:lnTo>
                <a:lnTo>
                  <a:pt x="45720" y="472439"/>
                </a:lnTo>
                <a:lnTo>
                  <a:pt x="53339" y="481584"/>
                </a:lnTo>
                <a:lnTo>
                  <a:pt x="69400" y="481584"/>
                </a:lnTo>
                <a:lnTo>
                  <a:pt x="82296" y="498348"/>
                </a:lnTo>
                <a:lnTo>
                  <a:pt x="0" y="515112"/>
                </a:lnTo>
                <a:close/>
              </a:path>
              <a:path w="660400" h="515620">
                <a:moveTo>
                  <a:pt x="53339" y="481584"/>
                </a:moveTo>
                <a:lnTo>
                  <a:pt x="45720" y="472439"/>
                </a:lnTo>
                <a:lnTo>
                  <a:pt x="56119" y="464319"/>
                </a:lnTo>
                <a:lnTo>
                  <a:pt x="63395" y="473777"/>
                </a:lnTo>
                <a:lnTo>
                  <a:pt x="53339" y="481584"/>
                </a:lnTo>
                <a:close/>
              </a:path>
              <a:path w="660400" h="515620">
                <a:moveTo>
                  <a:pt x="69400" y="481584"/>
                </a:moveTo>
                <a:lnTo>
                  <a:pt x="53339" y="481584"/>
                </a:lnTo>
                <a:lnTo>
                  <a:pt x="63395" y="473777"/>
                </a:lnTo>
                <a:lnTo>
                  <a:pt x="69400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0600" y="2560319"/>
            <a:ext cx="1083945" cy="38608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395"/>
              </a:spcBef>
            </a:pPr>
            <a:r>
              <a:rPr sz="1750" spc="-10" dirty="0">
                <a:solidFill>
                  <a:srgbClr val="2D1893"/>
                </a:solidFill>
                <a:latin typeface="Arial"/>
                <a:cs typeface="Arial"/>
              </a:rPr>
              <a:t>Refund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5603" y="3361944"/>
            <a:ext cx="1083945" cy="38608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95"/>
              </a:spcBef>
            </a:pPr>
            <a:r>
              <a:rPr sz="1750" spc="-10" dirty="0">
                <a:solidFill>
                  <a:srgbClr val="2D1893"/>
                </a:solidFill>
                <a:latin typeface="Arial"/>
                <a:cs typeface="Arial"/>
              </a:rPr>
              <a:t>MarSt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5879" y="4236720"/>
            <a:ext cx="1122045" cy="38417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395"/>
              </a:spcBef>
            </a:pPr>
            <a:r>
              <a:rPr sz="1750" spc="-10" dirty="0">
                <a:solidFill>
                  <a:srgbClr val="2D1893"/>
                </a:solidFill>
                <a:latin typeface="Arial"/>
                <a:cs typeface="Arial"/>
              </a:rPr>
              <a:t>TaxInc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04203" y="5099304"/>
            <a:ext cx="736600" cy="417830"/>
            <a:chOff x="6204203" y="5099304"/>
            <a:chExt cx="736600" cy="417830"/>
          </a:xfrm>
        </p:grpSpPr>
        <p:sp>
          <p:nvSpPr>
            <p:cNvPr id="13" name="object 13"/>
            <p:cNvSpPr/>
            <p:nvPr/>
          </p:nvSpPr>
          <p:spPr>
            <a:xfrm>
              <a:off x="6210299" y="5105400"/>
              <a:ext cx="723900" cy="405765"/>
            </a:xfrm>
            <a:custGeom>
              <a:avLst/>
              <a:gdLst/>
              <a:ahLst/>
              <a:cxnLst/>
              <a:rect l="l" t="t" r="r" b="b"/>
              <a:pathLst>
                <a:path w="723900" h="405764">
                  <a:moveTo>
                    <a:pt x="656843" y="405384"/>
                  </a:moveTo>
                  <a:lnTo>
                    <a:pt x="68580" y="405384"/>
                  </a:lnTo>
                  <a:lnTo>
                    <a:pt x="41790" y="400050"/>
                  </a:lnTo>
                  <a:lnTo>
                    <a:pt x="20002" y="385572"/>
                  </a:lnTo>
                  <a:lnTo>
                    <a:pt x="5357" y="364236"/>
                  </a:lnTo>
                  <a:lnTo>
                    <a:pt x="0" y="338328"/>
                  </a:lnTo>
                  <a:lnTo>
                    <a:pt x="0" y="68580"/>
                  </a:lnTo>
                  <a:lnTo>
                    <a:pt x="5357" y="41790"/>
                  </a:lnTo>
                  <a:lnTo>
                    <a:pt x="20002" y="20002"/>
                  </a:lnTo>
                  <a:lnTo>
                    <a:pt x="41790" y="5357"/>
                  </a:lnTo>
                  <a:lnTo>
                    <a:pt x="68580" y="0"/>
                  </a:lnTo>
                  <a:lnTo>
                    <a:pt x="656843" y="0"/>
                  </a:lnTo>
                  <a:lnTo>
                    <a:pt x="682752" y="5357"/>
                  </a:lnTo>
                  <a:lnTo>
                    <a:pt x="704088" y="20002"/>
                  </a:lnTo>
                  <a:lnTo>
                    <a:pt x="718566" y="41790"/>
                  </a:lnTo>
                  <a:lnTo>
                    <a:pt x="723900" y="68580"/>
                  </a:lnTo>
                  <a:lnTo>
                    <a:pt x="723900" y="338328"/>
                  </a:lnTo>
                  <a:lnTo>
                    <a:pt x="718566" y="364236"/>
                  </a:lnTo>
                  <a:lnTo>
                    <a:pt x="704088" y="385572"/>
                  </a:lnTo>
                  <a:lnTo>
                    <a:pt x="682752" y="400050"/>
                  </a:lnTo>
                  <a:lnTo>
                    <a:pt x="656843" y="405384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0299" y="5105400"/>
              <a:ext cx="723900" cy="405765"/>
            </a:xfrm>
            <a:custGeom>
              <a:avLst/>
              <a:gdLst/>
              <a:ahLst/>
              <a:cxnLst/>
              <a:rect l="l" t="t" r="r" b="b"/>
              <a:pathLst>
                <a:path w="723900" h="405764">
                  <a:moveTo>
                    <a:pt x="0" y="68580"/>
                  </a:moveTo>
                  <a:lnTo>
                    <a:pt x="5357" y="41790"/>
                  </a:lnTo>
                  <a:lnTo>
                    <a:pt x="20002" y="20002"/>
                  </a:lnTo>
                  <a:lnTo>
                    <a:pt x="41790" y="5357"/>
                  </a:lnTo>
                  <a:lnTo>
                    <a:pt x="68580" y="0"/>
                  </a:lnTo>
                  <a:lnTo>
                    <a:pt x="656843" y="0"/>
                  </a:lnTo>
                  <a:lnTo>
                    <a:pt x="682752" y="5357"/>
                  </a:lnTo>
                  <a:lnTo>
                    <a:pt x="704088" y="20002"/>
                  </a:lnTo>
                  <a:lnTo>
                    <a:pt x="718566" y="41790"/>
                  </a:lnTo>
                  <a:lnTo>
                    <a:pt x="723900" y="68580"/>
                  </a:lnTo>
                  <a:lnTo>
                    <a:pt x="723900" y="338328"/>
                  </a:lnTo>
                  <a:lnTo>
                    <a:pt x="718566" y="364236"/>
                  </a:lnTo>
                  <a:lnTo>
                    <a:pt x="704088" y="385572"/>
                  </a:lnTo>
                  <a:lnTo>
                    <a:pt x="682752" y="400050"/>
                  </a:lnTo>
                  <a:lnTo>
                    <a:pt x="656843" y="405384"/>
                  </a:lnTo>
                  <a:lnTo>
                    <a:pt x="68580" y="405384"/>
                  </a:lnTo>
                  <a:lnTo>
                    <a:pt x="41790" y="400050"/>
                  </a:lnTo>
                  <a:lnTo>
                    <a:pt x="20002" y="385572"/>
                  </a:lnTo>
                  <a:lnTo>
                    <a:pt x="5357" y="364236"/>
                  </a:lnTo>
                  <a:lnTo>
                    <a:pt x="0" y="338328"/>
                  </a:lnTo>
                  <a:lnTo>
                    <a:pt x="0" y="6858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46988" y="5138428"/>
            <a:ext cx="476884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75988" y="5119115"/>
            <a:ext cx="769620" cy="413384"/>
            <a:chOff x="4475988" y="5119115"/>
            <a:chExt cx="769620" cy="413384"/>
          </a:xfrm>
        </p:grpSpPr>
        <p:sp>
          <p:nvSpPr>
            <p:cNvPr id="17" name="object 17"/>
            <p:cNvSpPr/>
            <p:nvPr/>
          </p:nvSpPr>
          <p:spPr>
            <a:xfrm>
              <a:off x="4482084" y="5125211"/>
              <a:ext cx="757555" cy="401320"/>
            </a:xfrm>
            <a:custGeom>
              <a:avLst/>
              <a:gdLst/>
              <a:ahLst/>
              <a:cxnLst/>
              <a:rect l="l" t="t" r="r" b="b"/>
              <a:pathLst>
                <a:path w="757554" h="401320">
                  <a:moveTo>
                    <a:pt x="690372" y="400812"/>
                  </a:moveTo>
                  <a:lnTo>
                    <a:pt x="67056" y="400812"/>
                  </a:lnTo>
                  <a:lnTo>
                    <a:pt x="41147" y="395716"/>
                  </a:lnTo>
                  <a:lnTo>
                    <a:pt x="19811" y="381762"/>
                  </a:lnTo>
                  <a:lnTo>
                    <a:pt x="5333" y="360949"/>
                  </a:lnTo>
                  <a:lnTo>
                    <a:pt x="0" y="335279"/>
                  </a:lnTo>
                  <a:lnTo>
                    <a:pt x="0" y="67055"/>
                  </a:lnTo>
                  <a:lnTo>
                    <a:pt x="5334" y="41147"/>
                  </a:lnTo>
                  <a:lnTo>
                    <a:pt x="19812" y="19811"/>
                  </a:lnTo>
                  <a:lnTo>
                    <a:pt x="41148" y="5333"/>
                  </a:lnTo>
                  <a:lnTo>
                    <a:pt x="67056" y="0"/>
                  </a:lnTo>
                  <a:lnTo>
                    <a:pt x="690372" y="0"/>
                  </a:lnTo>
                  <a:lnTo>
                    <a:pt x="716922" y="5333"/>
                  </a:lnTo>
                  <a:lnTo>
                    <a:pt x="738187" y="19811"/>
                  </a:lnTo>
                  <a:lnTo>
                    <a:pt x="752308" y="41147"/>
                  </a:lnTo>
                  <a:lnTo>
                    <a:pt x="757427" y="67055"/>
                  </a:lnTo>
                  <a:lnTo>
                    <a:pt x="757427" y="335279"/>
                  </a:lnTo>
                  <a:lnTo>
                    <a:pt x="752308" y="360949"/>
                  </a:lnTo>
                  <a:lnTo>
                    <a:pt x="738187" y="381762"/>
                  </a:lnTo>
                  <a:lnTo>
                    <a:pt x="716922" y="395716"/>
                  </a:lnTo>
                  <a:lnTo>
                    <a:pt x="690372" y="400812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2084" y="5125211"/>
              <a:ext cx="757555" cy="401320"/>
            </a:xfrm>
            <a:custGeom>
              <a:avLst/>
              <a:gdLst/>
              <a:ahLst/>
              <a:cxnLst/>
              <a:rect l="l" t="t" r="r" b="b"/>
              <a:pathLst>
                <a:path w="757554" h="401320">
                  <a:moveTo>
                    <a:pt x="0" y="67055"/>
                  </a:moveTo>
                  <a:lnTo>
                    <a:pt x="5334" y="41147"/>
                  </a:lnTo>
                  <a:lnTo>
                    <a:pt x="19812" y="19811"/>
                  </a:lnTo>
                  <a:lnTo>
                    <a:pt x="41148" y="5333"/>
                  </a:lnTo>
                  <a:lnTo>
                    <a:pt x="67056" y="0"/>
                  </a:lnTo>
                  <a:lnTo>
                    <a:pt x="690372" y="0"/>
                  </a:lnTo>
                  <a:lnTo>
                    <a:pt x="716922" y="5333"/>
                  </a:lnTo>
                  <a:lnTo>
                    <a:pt x="738187" y="19811"/>
                  </a:lnTo>
                  <a:lnTo>
                    <a:pt x="752308" y="41147"/>
                  </a:lnTo>
                  <a:lnTo>
                    <a:pt x="757427" y="67055"/>
                  </a:lnTo>
                  <a:lnTo>
                    <a:pt x="757427" y="335279"/>
                  </a:lnTo>
                  <a:lnTo>
                    <a:pt x="752308" y="360949"/>
                  </a:lnTo>
                  <a:lnTo>
                    <a:pt x="738187" y="381762"/>
                  </a:lnTo>
                  <a:lnTo>
                    <a:pt x="716922" y="395716"/>
                  </a:lnTo>
                  <a:lnTo>
                    <a:pt x="690372" y="400812"/>
                  </a:lnTo>
                  <a:lnTo>
                    <a:pt x="67056" y="400812"/>
                  </a:lnTo>
                  <a:lnTo>
                    <a:pt x="41147" y="395716"/>
                  </a:lnTo>
                  <a:lnTo>
                    <a:pt x="19811" y="381762"/>
                  </a:lnTo>
                  <a:lnTo>
                    <a:pt x="5333" y="360949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91926" y="5141421"/>
            <a:ext cx="36576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22192" y="3372611"/>
            <a:ext cx="806450" cy="396240"/>
            <a:chOff x="3822192" y="3372611"/>
            <a:chExt cx="806450" cy="396240"/>
          </a:xfrm>
        </p:grpSpPr>
        <p:sp>
          <p:nvSpPr>
            <p:cNvPr id="21" name="object 21"/>
            <p:cNvSpPr/>
            <p:nvPr/>
          </p:nvSpPr>
          <p:spPr>
            <a:xfrm>
              <a:off x="3828288" y="3378707"/>
              <a:ext cx="794385" cy="384175"/>
            </a:xfrm>
            <a:custGeom>
              <a:avLst/>
              <a:gdLst/>
              <a:ahLst/>
              <a:cxnLst/>
              <a:rect l="l" t="t" r="r" b="b"/>
              <a:pathLst>
                <a:path w="794385" h="384175">
                  <a:moveTo>
                    <a:pt x="729995" y="384047"/>
                  </a:moveTo>
                  <a:lnTo>
                    <a:pt x="64008" y="384047"/>
                  </a:lnTo>
                  <a:lnTo>
                    <a:pt x="39219" y="378975"/>
                  </a:lnTo>
                  <a:lnTo>
                    <a:pt x="18859" y="365188"/>
                  </a:lnTo>
                  <a:lnTo>
                    <a:pt x="5072" y="344828"/>
                  </a:lnTo>
                  <a:lnTo>
                    <a:pt x="0" y="320039"/>
                  </a:lnTo>
                  <a:lnTo>
                    <a:pt x="0" y="64008"/>
                  </a:lnTo>
                  <a:lnTo>
                    <a:pt x="5072" y="38576"/>
                  </a:lnTo>
                  <a:lnTo>
                    <a:pt x="18859" y="18288"/>
                  </a:lnTo>
                  <a:lnTo>
                    <a:pt x="39219" y="4857"/>
                  </a:lnTo>
                  <a:lnTo>
                    <a:pt x="64008" y="0"/>
                  </a:lnTo>
                  <a:lnTo>
                    <a:pt x="729995" y="0"/>
                  </a:lnTo>
                  <a:lnTo>
                    <a:pt x="754784" y="4857"/>
                  </a:lnTo>
                  <a:lnTo>
                    <a:pt x="775144" y="18288"/>
                  </a:lnTo>
                  <a:lnTo>
                    <a:pt x="788931" y="38576"/>
                  </a:lnTo>
                  <a:lnTo>
                    <a:pt x="794004" y="64008"/>
                  </a:lnTo>
                  <a:lnTo>
                    <a:pt x="794004" y="320039"/>
                  </a:lnTo>
                  <a:lnTo>
                    <a:pt x="788931" y="344828"/>
                  </a:lnTo>
                  <a:lnTo>
                    <a:pt x="775144" y="365188"/>
                  </a:lnTo>
                  <a:lnTo>
                    <a:pt x="754784" y="378975"/>
                  </a:lnTo>
                  <a:lnTo>
                    <a:pt x="729995" y="384047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28288" y="3378707"/>
              <a:ext cx="794385" cy="384175"/>
            </a:xfrm>
            <a:custGeom>
              <a:avLst/>
              <a:gdLst/>
              <a:ahLst/>
              <a:cxnLst/>
              <a:rect l="l" t="t" r="r" b="b"/>
              <a:pathLst>
                <a:path w="794385" h="384175">
                  <a:moveTo>
                    <a:pt x="0" y="64008"/>
                  </a:moveTo>
                  <a:lnTo>
                    <a:pt x="5072" y="38576"/>
                  </a:lnTo>
                  <a:lnTo>
                    <a:pt x="18859" y="18288"/>
                  </a:lnTo>
                  <a:lnTo>
                    <a:pt x="39219" y="4857"/>
                  </a:lnTo>
                  <a:lnTo>
                    <a:pt x="64008" y="0"/>
                  </a:lnTo>
                  <a:lnTo>
                    <a:pt x="729995" y="0"/>
                  </a:lnTo>
                  <a:lnTo>
                    <a:pt x="754784" y="4857"/>
                  </a:lnTo>
                  <a:lnTo>
                    <a:pt x="775144" y="18288"/>
                  </a:lnTo>
                  <a:lnTo>
                    <a:pt x="788931" y="38576"/>
                  </a:lnTo>
                  <a:lnTo>
                    <a:pt x="794004" y="64008"/>
                  </a:lnTo>
                  <a:lnTo>
                    <a:pt x="794004" y="320039"/>
                  </a:lnTo>
                  <a:lnTo>
                    <a:pt x="788931" y="344828"/>
                  </a:lnTo>
                  <a:lnTo>
                    <a:pt x="775144" y="365188"/>
                  </a:lnTo>
                  <a:lnTo>
                    <a:pt x="754784" y="378975"/>
                  </a:lnTo>
                  <a:lnTo>
                    <a:pt x="729995" y="384047"/>
                  </a:lnTo>
                  <a:lnTo>
                    <a:pt x="64008" y="384047"/>
                  </a:lnTo>
                  <a:lnTo>
                    <a:pt x="39219" y="378975"/>
                  </a:lnTo>
                  <a:lnTo>
                    <a:pt x="18859" y="365188"/>
                  </a:lnTo>
                  <a:lnTo>
                    <a:pt x="5072" y="344828"/>
                  </a:lnTo>
                  <a:lnTo>
                    <a:pt x="0" y="320039"/>
                  </a:lnTo>
                  <a:lnTo>
                    <a:pt x="0" y="640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36531" y="3394996"/>
            <a:ext cx="3683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74991" y="4261104"/>
            <a:ext cx="806450" cy="431800"/>
            <a:chOff x="7174991" y="4261104"/>
            <a:chExt cx="806450" cy="431800"/>
          </a:xfrm>
        </p:grpSpPr>
        <p:sp>
          <p:nvSpPr>
            <p:cNvPr id="25" name="object 25"/>
            <p:cNvSpPr/>
            <p:nvPr/>
          </p:nvSpPr>
          <p:spPr>
            <a:xfrm>
              <a:off x="7181087" y="4267200"/>
              <a:ext cx="794385" cy="419100"/>
            </a:xfrm>
            <a:custGeom>
              <a:avLst/>
              <a:gdLst/>
              <a:ahLst/>
              <a:cxnLst/>
              <a:rect l="l" t="t" r="r" b="b"/>
              <a:pathLst>
                <a:path w="794384" h="419100">
                  <a:moveTo>
                    <a:pt x="723900" y="419099"/>
                  </a:moveTo>
                  <a:lnTo>
                    <a:pt x="70104" y="419099"/>
                  </a:lnTo>
                  <a:lnTo>
                    <a:pt x="42433" y="413504"/>
                  </a:lnTo>
                  <a:lnTo>
                    <a:pt x="20193" y="398335"/>
                  </a:lnTo>
                  <a:lnTo>
                    <a:pt x="5381" y="376023"/>
                  </a:lnTo>
                  <a:lnTo>
                    <a:pt x="0" y="348996"/>
                  </a:lnTo>
                  <a:lnTo>
                    <a:pt x="0" y="68579"/>
                  </a:lnTo>
                  <a:lnTo>
                    <a:pt x="5381" y="41790"/>
                  </a:lnTo>
                  <a:lnTo>
                    <a:pt x="20193" y="20002"/>
                  </a:lnTo>
                  <a:lnTo>
                    <a:pt x="42433" y="5357"/>
                  </a:lnTo>
                  <a:lnTo>
                    <a:pt x="70104" y="0"/>
                  </a:lnTo>
                  <a:lnTo>
                    <a:pt x="723900" y="0"/>
                  </a:lnTo>
                  <a:lnTo>
                    <a:pt x="750927" y="5357"/>
                  </a:lnTo>
                  <a:lnTo>
                    <a:pt x="773239" y="20002"/>
                  </a:lnTo>
                  <a:lnTo>
                    <a:pt x="788408" y="41790"/>
                  </a:lnTo>
                  <a:lnTo>
                    <a:pt x="794004" y="68579"/>
                  </a:lnTo>
                  <a:lnTo>
                    <a:pt x="794004" y="348996"/>
                  </a:lnTo>
                  <a:lnTo>
                    <a:pt x="788408" y="376023"/>
                  </a:lnTo>
                  <a:lnTo>
                    <a:pt x="773239" y="398335"/>
                  </a:lnTo>
                  <a:lnTo>
                    <a:pt x="750927" y="413504"/>
                  </a:lnTo>
                  <a:lnTo>
                    <a:pt x="723900" y="419099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81087" y="4267200"/>
              <a:ext cx="794385" cy="419100"/>
            </a:xfrm>
            <a:custGeom>
              <a:avLst/>
              <a:gdLst/>
              <a:ahLst/>
              <a:cxnLst/>
              <a:rect l="l" t="t" r="r" b="b"/>
              <a:pathLst>
                <a:path w="794384" h="419100">
                  <a:moveTo>
                    <a:pt x="0" y="68579"/>
                  </a:moveTo>
                  <a:lnTo>
                    <a:pt x="5381" y="41790"/>
                  </a:lnTo>
                  <a:lnTo>
                    <a:pt x="20193" y="20002"/>
                  </a:lnTo>
                  <a:lnTo>
                    <a:pt x="42433" y="5357"/>
                  </a:lnTo>
                  <a:lnTo>
                    <a:pt x="70104" y="0"/>
                  </a:lnTo>
                  <a:lnTo>
                    <a:pt x="723900" y="0"/>
                  </a:lnTo>
                  <a:lnTo>
                    <a:pt x="750927" y="5357"/>
                  </a:lnTo>
                  <a:lnTo>
                    <a:pt x="773239" y="20002"/>
                  </a:lnTo>
                  <a:lnTo>
                    <a:pt x="788408" y="41790"/>
                  </a:lnTo>
                  <a:lnTo>
                    <a:pt x="794004" y="68579"/>
                  </a:lnTo>
                  <a:lnTo>
                    <a:pt x="794004" y="348996"/>
                  </a:lnTo>
                  <a:lnTo>
                    <a:pt x="788408" y="376023"/>
                  </a:lnTo>
                  <a:lnTo>
                    <a:pt x="773239" y="398335"/>
                  </a:lnTo>
                  <a:lnTo>
                    <a:pt x="750927" y="413504"/>
                  </a:lnTo>
                  <a:lnTo>
                    <a:pt x="723900" y="419099"/>
                  </a:lnTo>
                  <a:lnTo>
                    <a:pt x="70104" y="419099"/>
                  </a:lnTo>
                  <a:lnTo>
                    <a:pt x="42433" y="413504"/>
                  </a:lnTo>
                  <a:lnTo>
                    <a:pt x="20193" y="398335"/>
                  </a:lnTo>
                  <a:lnTo>
                    <a:pt x="5381" y="376023"/>
                  </a:lnTo>
                  <a:lnTo>
                    <a:pt x="0" y="348996"/>
                  </a:lnTo>
                  <a:lnTo>
                    <a:pt x="0" y="685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66517" y="4298755"/>
            <a:ext cx="3683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8422" y="2884407"/>
            <a:ext cx="3937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30" dirty="0">
                <a:solidFill>
                  <a:srgbClr val="161616"/>
                </a:solidFill>
                <a:latin typeface="Arial"/>
                <a:cs typeface="Arial"/>
              </a:rPr>
              <a:t>Yes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22939" y="2884407"/>
            <a:ext cx="31559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161616"/>
                </a:solidFill>
                <a:latin typeface="Arial"/>
                <a:cs typeface="Arial"/>
              </a:rPr>
              <a:t>No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83217" y="3727184"/>
            <a:ext cx="79692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10" dirty="0">
                <a:solidFill>
                  <a:srgbClr val="161616"/>
                </a:solidFill>
                <a:latin typeface="Arial"/>
                <a:cs typeface="Arial"/>
              </a:rPr>
              <a:t>Married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38172" y="3759227"/>
            <a:ext cx="168021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Single,</a:t>
            </a:r>
            <a:r>
              <a:rPr sz="17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161616"/>
                </a:solidFill>
                <a:latin typeface="Arial"/>
                <a:cs typeface="Arial"/>
              </a:rPr>
              <a:t>Divorced</a:t>
            </a:r>
            <a:endParaRPr sz="1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68830" y="4632495"/>
            <a:ext cx="62420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&lt;</a:t>
            </a:r>
            <a:r>
              <a:rPr sz="1750" spc="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161616"/>
                </a:solidFill>
                <a:latin typeface="Arial"/>
                <a:cs typeface="Arial"/>
              </a:rPr>
              <a:t>80K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23870" y="4632495"/>
            <a:ext cx="62420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&gt;</a:t>
            </a:r>
            <a:r>
              <a:rPr sz="1750" spc="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161616"/>
                </a:solidFill>
                <a:latin typeface="Arial"/>
                <a:cs typeface="Arial"/>
              </a:rPr>
              <a:t>80K</a:t>
            </a:r>
            <a:endParaRPr sz="17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70079" y="1982723"/>
            <a:ext cx="1600835" cy="1209040"/>
          </a:xfrm>
          <a:custGeom>
            <a:avLst/>
            <a:gdLst/>
            <a:ahLst/>
            <a:cxnLst/>
            <a:rect l="l" t="t" r="r" b="b"/>
            <a:pathLst>
              <a:path w="1600834" h="1209039">
                <a:moveTo>
                  <a:pt x="83820" y="533400"/>
                </a:moveTo>
                <a:lnTo>
                  <a:pt x="56388" y="463296"/>
                </a:lnTo>
                <a:lnTo>
                  <a:pt x="0" y="527304"/>
                </a:lnTo>
                <a:lnTo>
                  <a:pt x="83820" y="533400"/>
                </a:lnTo>
                <a:close/>
              </a:path>
              <a:path w="1600834" h="1209039">
                <a:moveTo>
                  <a:pt x="160020" y="470916"/>
                </a:moveTo>
                <a:lnTo>
                  <a:pt x="153924" y="457200"/>
                </a:lnTo>
                <a:lnTo>
                  <a:pt x="96012" y="480060"/>
                </a:lnTo>
                <a:lnTo>
                  <a:pt x="100584" y="495300"/>
                </a:lnTo>
                <a:lnTo>
                  <a:pt x="160020" y="470916"/>
                </a:lnTo>
                <a:close/>
              </a:path>
              <a:path w="1600834" h="1209039">
                <a:moveTo>
                  <a:pt x="262128" y="429768"/>
                </a:moveTo>
                <a:lnTo>
                  <a:pt x="256032" y="414528"/>
                </a:lnTo>
                <a:lnTo>
                  <a:pt x="198120" y="438912"/>
                </a:lnTo>
                <a:lnTo>
                  <a:pt x="204216" y="452628"/>
                </a:lnTo>
                <a:lnTo>
                  <a:pt x="262128" y="429768"/>
                </a:lnTo>
                <a:close/>
              </a:path>
              <a:path w="1600834" h="1209039">
                <a:moveTo>
                  <a:pt x="364236" y="388620"/>
                </a:moveTo>
                <a:lnTo>
                  <a:pt x="358140" y="373380"/>
                </a:lnTo>
                <a:lnTo>
                  <a:pt x="300228" y="397764"/>
                </a:lnTo>
                <a:lnTo>
                  <a:pt x="306324" y="411480"/>
                </a:lnTo>
                <a:lnTo>
                  <a:pt x="364236" y="388620"/>
                </a:lnTo>
                <a:close/>
              </a:path>
              <a:path w="1600834" h="1209039">
                <a:moveTo>
                  <a:pt x="466344" y="345948"/>
                </a:moveTo>
                <a:lnTo>
                  <a:pt x="460248" y="332232"/>
                </a:lnTo>
                <a:lnTo>
                  <a:pt x="402336" y="355092"/>
                </a:lnTo>
                <a:lnTo>
                  <a:pt x="408432" y="370332"/>
                </a:lnTo>
                <a:lnTo>
                  <a:pt x="466344" y="345948"/>
                </a:lnTo>
                <a:close/>
              </a:path>
              <a:path w="1600834" h="1209039">
                <a:moveTo>
                  <a:pt x="568452" y="304800"/>
                </a:moveTo>
                <a:lnTo>
                  <a:pt x="562356" y="291084"/>
                </a:lnTo>
                <a:lnTo>
                  <a:pt x="504444" y="313944"/>
                </a:lnTo>
                <a:lnTo>
                  <a:pt x="510540" y="329184"/>
                </a:lnTo>
                <a:lnTo>
                  <a:pt x="568452" y="304800"/>
                </a:lnTo>
                <a:close/>
              </a:path>
              <a:path w="1600834" h="1209039">
                <a:moveTo>
                  <a:pt x="670560" y="263652"/>
                </a:moveTo>
                <a:lnTo>
                  <a:pt x="664464" y="248412"/>
                </a:lnTo>
                <a:lnTo>
                  <a:pt x="606552" y="272796"/>
                </a:lnTo>
                <a:lnTo>
                  <a:pt x="612648" y="288036"/>
                </a:lnTo>
                <a:lnTo>
                  <a:pt x="670560" y="263652"/>
                </a:lnTo>
                <a:close/>
              </a:path>
              <a:path w="1600834" h="1209039">
                <a:moveTo>
                  <a:pt x="772668" y="222504"/>
                </a:moveTo>
                <a:lnTo>
                  <a:pt x="766572" y="207264"/>
                </a:lnTo>
                <a:lnTo>
                  <a:pt x="708660" y="231648"/>
                </a:lnTo>
                <a:lnTo>
                  <a:pt x="714756" y="245364"/>
                </a:lnTo>
                <a:lnTo>
                  <a:pt x="772668" y="222504"/>
                </a:lnTo>
                <a:close/>
              </a:path>
              <a:path w="1600834" h="1209039">
                <a:moveTo>
                  <a:pt x="787920" y="1185672"/>
                </a:moveTo>
                <a:lnTo>
                  <a:pt x="775309" y="1171956"/>
                </a:lnTo>
                <a:lnTo>
                  <a:pt x="767054" y="1162977"/>
                </a:lnTo>
                <a:lnTo>
                  <a:pt x="780300" y="1150620"/>
                </a:lnTo>
                <a:lnTo>
                  <a:pt x="771156" y="1138428"/>
                </a:lnTo>
                <a:lnTo>
                  <a:pt x="756373" y="1151356"/>
                </a:lnTo>
                <a:lnTo>
                  <a:pt x="736104" y="1129284"/>
                </a:lnTo>
                <a:lnTo>
                  <a:pt x="705624" y="1208532"/>
                </a:lnTo>
                <a:lnTo>
                  <a:pt x="787920" y="1185672"/>
                </a:lnTo>
                <a:close/>
              </a:path>
              <a:path w="1600834" h="1209039">
                <a:moveTo>
                  <a:pt x="862596" y="1077468"/>
                </a:moveTo>
                <a:lnTo>
                  <a:pt x="851928" y="1065276"/>
                </a:lnTo>
                <a:lnTo>
                  <a:pt x="806208" y="1107948"/>
                </a:lnTo>
                <a:lnTo>
                  <a:pt x="816876" y="1118616"/>
                </a:lnTo>
                <a:lnTo>
                  <a:pt x="862596" y="1077468"/>
                </a:lnTo>
                <a:close/>
              </a:path>
              <a:path w="1600834" h="1209039">
                <a:moveTo>
                  <a:pt x="874776" y="181356"/>
                </a:moveTo>
                <a:lnTo>
                  <a:pt x="868680" y="166116"/>
                </a:lnTo>
                <a:lnTo>
                  <a:pt x="810768" y="190500"/>
                </a:lnTo>
                <a:lnTo>
                  <a:pt x="816864" y="204216"/>
                </a:lnTo>
                <a:lnTo>
                  <a:pt x="874776" y="181356"/>
                </a:lnTo>
                <a:close/>
              </a:path>
              <a:path w="1600834" h="1209039">
                <a:moveTo>
                  <a:pt x="944892" y="1002792"/>
                </a:moveTo>
                <a:lnTo>
                  <a:pt x="934224" y="992124"/>
                </a:lnTo>
                <a:lnTo>
                  <a:pt x="886980" y="1033272"/>
                </a:lnTo>
                <a:lnTo>
                  <a:pt x="897648" y="1045464"/>
                </a:lnTo>
                <a:lnTo>
                  <a:pt x="944892" y="1002792"/>
                </a:lnTo>
                <a:close/>
              </a:path>
              <a:path w="1600834" h="1209039">
                <a:moveTo>
                  <a:pt x="976884" y="138684"/>
                </a:moveTo>
                <a:lnTo>
                  <a:pt x="970788" y="124968"/>
                </a:lnTo>
                <a:lnTo>
                  <a:pt x="912876" y="147828"/>
                </a:lnTo>
                <a:lnTo>
                  <a:pt x="918972" y="163068"/>
                </a:lnTo>
                <a:lnTo>
                  <a:pt x="976884" y="138684"/>
                </a:lnTo>
                <a:close/>
              </a:path>
              <a:path w="1600834" h="1209039">
                <a:moveTo>
                  <a:pt x="1027188" y="929640"/>
                </a:moveTo>
                <a:lnTo>
                  <a:pt x="1016520" y="917448"/>
                </a:lnTo>
                <a:lnTo>
                  <a:pt x="969276" y="960120"/>
                </a:lnTo>
                <a:lnTo>
                  <a:pt x="979944" y="972312"/>
                </a:lnTo>
                <a:lnTo>
                  <a:pt x="1027188" y="929640"/>
                </a:lnTo>
                <a:close/>
              </a:path>
              <a:path w="1600834" h="1209039">
                <a:moveTo>
                  <a:pt x="1078992" y="97536"/>
                </a:moveTo>
                <a:lnTo>
                  <a:pt x="1072896" y="83820"/>
                </a:lnTo>
                <a:lnTo>
                  <a:pt x="1014984" y="106680"/>
                </a:lnTo>
                <a:lnTo>
                  <a:pt x="1021080" y="121920"/>
                </a:lnTo>
                <a:lnTo>
                  <a:pt x="1078992" y="97536"/>
                </a:lnTo>
                <a:close/>
              </a:path>
              <a:path w="1600834" h="1209039">
                <a:moveTo>
                  <a:pt x="1109484" y="856488"/>
                </a:moveTo>
                <a:lnTo>
                  <a:pt x="1098816" y="844296"/>
                </a:lnTo>
                <a:lnTo>
                  <a:pt x="1051572" y="886968"/>
                </a:lnTo>
                <a:lnTo>
                  <a:pt x="1062240" y="897636"/>
                </a:lnTo>
                <a:lnTo>
                  <a:pt x="1109484" y="856488"/>
                </a:lnTo>
                <a:close/>
              </a:path>
              <a:path w="1600834" h="1209039">
                <a:moveTo>
                  <a:pt x="1181100" y="56388"/>
                </a:moveTo>
                <a:lnTo>
                  <a:pt x="1175004" y="41148"/>
                </a:lnTo>
                <a:lnTo>
                  <a:pt x="1117092" y="65532"/>
                </a:lnTo>
                <a:lnTo>
                  <a:pt x="1123188" y="80772"/>
                </a:lnTo>
                <a:lnTo>
                  <a:pt x="1181100" y="56388"/>
                </a:lnTo>
                <a:close/>
              </a:path>
              <a:path w="1600834" h="1209039">
                <a:moveTo>
                  <a:pt x="1190256" y="781812"/>
                </a:moveTo>
                <a:lnTo>
                  <a:pt x="1181112" y="771144"/>
                </a:lnTo>
                <a:lnTo>
                  <a:pt x="1133868" y="812292"/>
                </a:lnTo>
                <a:lnTo>
                  <a:pt x="1144536" y="824484"/>
                </a:lnTo>
                <a:lnTo>
                  <a:pt x="1190256" y="781812"/>
                </a:lnTo>
                <a:close/>
              </a:path>
              <a:path w="1600834" h="1209039">
                <a:moveTo>
                  <a:pt x="1272552" y="708660"/>
                </a:moveTo>
                <a:lnTo>
                  <a:pt x="1261884" y="696468"/>
                </a:lnTo>
                <a:lnTo>
                  <a:pt x="1216164" y="739140"/>
                </a:lnTo>
                <a:lnTo>
                  <a:pt x="1226832" y="749808"/>
                </a:lnTo>
                <a:lnTo>
                  <a:pt x="1272552" y="708660"/>
                </a:lnTo>
                <a:close/>
              </a:path>
              <a:path w="1600834" h="1209039">
                <a:moveTo>
                  <a:pt x="1283208" y="15240"/>
                </a:moveTo>
                <a:lnTo>
                  <a:pt x="1277112" y="0"/>
                </a:lnTo>
                <a:lnTo>
                  <a:pt x="1219200" y="24384"/>
                </a:lnTo>
                <a:lnTo>
                  <a:pt x="1225296" y="38100"/>
                </a:lnTo>
                <a:lnTo>
                  <a:pt x="1283208" y="15240"/>
                </a:lnTo>
                <a:close/>
              </a:path>
              <a:path w="1600834" h="1209039">
                <a:moveTo>
                  <a:pt x="1354848" y="633984"/>
                </a:moveTo>
                <a:lnTo>
                  <a:pt x="1344180" y="623316"/>
                </a:lnTo>
                <a:lnTo>
                  <a:pt x="1296936" y="664464"/>
                </a:lnTo>
                <a:lnTo>
                  <a:pt x="1307604" y="676656"/>
                </a:lnTo>
                <a:lnTo>
                  <a:pt x="1354848" y="633984"/>
                </a:lnTo>
                <a:close/>
              </a:path>
              <a:path w="1600834" h="1209039">
                <a:moveTo>
                  <a:pt x="1437144" y="560832"/>
                </a:moveTo>
                <a:lnTo>
                  <a:pt x="1426476" y="548640"/>
                </a:lnTo>
                <a:lnTo>
                  <a:pt x="1379232" y="591312"/>
                </a:lnTo>
                <a:lnTo>
                  <a:pt x="1389900" y="603504"/>
                </a:lnTo>
                <a:lnTo>
                  <a:pt x="1437144" y="560832"/>
                </a:lnTo>
                <a:close/>
              </a:path>
              <a:path w="1600834" h="1209039">
                <a:moveTo>
                  <a:pt x="1519440" y="487680"/>
                </a:moveTo>
                <a:lnTo>
                  <a:pt x="1508772" y="475488"/>
                </a:lnTo>
                <a:lnTo>
                  <a:pt x="1461528" y="518160"/>
                </a:lnTo>
                <a:lnTo>
                  <a:pt x="1472196" y="528828"/>
                </a:lnTo>
                <a:lnTo>
                  <a:pt x="1519440" y="487680"/>
                </a:lnTo>
                <a:close/>
              </a:path>
              <a:path w="1600834" h="1209039">
                <a:moveTo>
                  <a:pt x="1600212" y="413004"/>
                </a:moveTo>
                <a:lnTo>
                  <a:pt x="1591068" y="402336"/>
                </a:lnTo>
                <a:lnTo>
                  <a:pt x="1543824" y="443484"/>
                </a:lnTo>
                <a:lnTo>
                  <a:pt x="1554492" y="455676"/>
                </a:lnTo>
                <a:lnTo>
                  <a:pt x="1600212" y="413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84220" y="3883151"/>
            <a:ext cx="661670" cy="646430"/>
          </a:xfrm>
          <a:custGeom>
            <a:avLst/>
            <a:gdLst/>
            <a:ahLst/>
            <a:cxnLst/>
            <a:rect l="l" t="t" r="r" b="b"/>
            <a:pathLst>
              <a:path w="661670" h="646429">
                <a:moveTo>
                  <a:pt x="10668" y="646175"/>
                </a:moveTo>
                <a:lnTo>
                  <a:pt x="0" y="633983"/>
                </a:lnTo>
                <a:lnTo>
                  <a:pt x="45720" y="589787"/>
                </a:lnTo>
                <a:lnTo>
                  <a:pt x="56388" y="601979"/>
                </a:lnTo>
                <a:lnTo>
                  <a:pt x="10668" y="646175"/>
                </a:lnTo>
                <a:close/>
              </a:path>
              <a:path w="661670" h="646429">
                <a:moveTo>
                  <a:pt x="89916" y="568451"/>
                </a:moveTo>
                <a:lnTo>
                  <a:pt x="79248" y="557783"/>
                </a:lnTo>
                <a:lnTo>
                  <a:pt x="123444" y="513587"/>
                </a:lnTo>
                <a:lnTo>
                  <a:pt x="135636" y="524255"/>
                </a:lnTo>
                <a:lnTo>
                  <a:pt x="89916" y="568451"/>
                </a:lnTo>
                <a:close/>
              </a:path>
              <a:path w="661670" h="646429">
                <a:moveTo>
                  <a:pt x="169163" y="492251"/>
                </a:moveTo>
                <a:lnTo>
                  <a:pt x="158496" y="480059"/>
                </a:lnTo>
                <a:lnTo>
                  <a:pt x="202692" y="435863"/>
                </a:lnTo>
                <a:lnTo>
                  <a:pt x="213360" y="448055"/>
                </a:lnTo>
                <a:lnTo>
                  <a:pt x="169163" y="492251"/>
                </a:lnTo>
                <a:close/>
              </a:path>
              <a:path w="661670" h="646429">
                <a:moveTo>
                  <a:pt x="248411" y="414527"/>
                </a:moveTo>
                <a:lnTo>
                  <a:pt x="236220" y="403859"/>
                </a:lnTo>
                <a:lnTo>
                  <a:pt x="281940" y="359663"/>
                </a:lnTo>
                <a:lnTo>
                  <a:pt x="292608" y="370331"/>
                </a:lnTo>
                <a:lnTo>
                  <a:pt x="248411" y="414527"/>
                </a:lnTo>
                <a:close/>
              </a:path>
              <a:path w="661670" h="646429">
                <a:moveTo>
                  <a:pt x="326136" y="338327"/>
                </a:moveTo>
                <a:lnTo>
                  <a:pt x="315468" y="326135"/>
                </a:lnTo>
                <a:lnTo>
                  <a:pt x="361188" y="281939"/>
                </a:lnTo>
                <a:lnTo>
                  <a:pt x="371855" y="294131"/>
                </a:lnTo>
                <a:lnTo>
                  <a:pt x="326136" y="338327"/>
                </a:lnTo>
                <a:close/>
              </a:path>
              <a:path w="661670" h="646429">
                <a:moveTo>
                  <a:pt x="405384" y="260603"/>
                </a:moveTo>
                <a:lnTo>
                  <a:pt x="394716" y="249935"/>
                </a:lnTo>
                <a:lnTo>
                  <a:pt x="438912" y="205739"/>
                </a:lnTo>
                <a:lnTo>
                  <a:pt x="451104" y="216407"/>
                </a:lnTo>
                <a:lnTo>
                  <a:pt x="405384" y="260603"/>
                </a:lnTo>
                <a:close/>
              </a:path>
              <a:path w="661670" h="646429">
                <a:moveTo>
                  <a:pt x="484631" y="184403"/>
                </a:moveTo>
                <a:lnTo>
                  <a:pt x="473964" y="172211"/>
                </a:lnTo>
                <a:lnTo>
                  <a:pt x="518160" y="128015"/>
                </a:lnTo>
                <a:lnTo>
                  <a:pt x="528828" y="140207"/>
                </a:lnTo>
                <a:lnTo>
                  <a:pt x="484631" y="184403"/>
                </a:lnTo>
                <a:close/>
              </a:path>
              <a:path w="661670" h="646429">
                <a:moveTo>
                  <a:pt x="632460" y="80771"/>
                </a:moveTo>
                <a:lnTo>
                  <a:pt x="580644" y="25907"/>
                </a:lnTo>
                <a:lnTo>
                  <a:pt x="661416" y="0"/>
                </a:lnTo>
                <a:lnTo>
                  <a:pt x="632460" y="80771"/>
                </a:lnTo>
                <a:close/>
              </a:path>
              <a:path w="661670" h="646429">
                <a:moveTo>
                  <a:pt x="563880" y="106679"/>
                </a:moveTo>
                <a:lnTo>
                  <a:pt x="551688" y="96011"/>
                </a:lnTo>
                <a:lnTo>
                  <a:pt x="597407" y="51815"/>
                </a:lnTo>
                <a:lnTo>
                  <a:pt x="608076" y="62483"/>
                </a:lnTo>
                <a:lnTo>
                  <a:pt x="563880" y="106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33598" y="1494143"/>
            <a:ext cx="2261870" cy="788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09245">
              <a:lnSpc>
                <a:spcPct val="122000"/>
              </a:lnSpc>
              <a:spcBef>
                <a:spcPts val="90"/>
              </a:spcBef>
            </a:pPr>
            <a:r>
              <a:rPr sz="2050" i="1" dirty="0">
                <a:solidFill>
                  <a:srgbClr val="FF0000"/>
                </a:solidFill>
                <a:latin typeface="Arial"/>
                <a:cs typeface="Arial"/>
              </a:rPr>
              <a:t>Attribute</a:t>
            </a:r>
            <a:r>
              <a:rPr sz="205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FF0000"/>
                </a:solidFill>
                <a:latin typeface="Arial"/>
                <a:cs typeface="Arial"/>
              </a:rPr>
              <a:t>tests </a:t>
            </a:r>
            <a:r>
              <a:rPr sz="2050" i="1" dirty="0">
                <a:solidFill>
                  <a:srgbClr val="FF0000"/>
                </a:solidFill>
                <a:latin typeface="Arial"/>
                <a:cs typeface="Arial"/>
              </a:rPr>
              <a:t>(splitting</a:t>
            </a:r>
            <a:r>
              <a:rPr sz="205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FF0000"/>
                </a:solidFill>
                <a:latin typeface="Arial"/>
                <a:cs typeface="Arial"/>
              </a:rPr>
              <a:t>attributes)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46375" y="4281729"/>
            <a:ext cx="1304925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165">
              <a:lnSpc>
                <a:spcPct val="121900"/>
              </a:lnSpc>
              <a:spcBef>
                <a:spcPts val="90"/>
              </a:spcBef>
            </a:pPr>
            <a:r>
              <a:rPr sz="2050" i="1" dirty="0">
                <a:solidFill>
                  <a:srgbClr val="FF0000"/>
                </a:solidFill>
                <a:latin typeface="Arial"/>
                <a:cs typeface="Arial"/>
              </a:rPr>
              <a:t>Leaf</a:t>
            </a:r>
            <a:r>
              <a:rPr sz="205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FF0000"/>
                </a:solidFill>
                <a:latin typeface="Arial"/>
                <a:cs typeface="Arial"/>
              </a:rPr>
              <a:t>node </a:t>
            </a:r>
            <a:r>
              <a:rPr sz="2050" i="1" spc="-10" dirty="0">
                <a:solidFill>
                  <a:srgbClr val="FF0000"/>
                </a:solidFill>
                <a:latin typeface="Arial"/>
                <a:cs typeface="Arial"/>
              </a:rPr>
              <a:t>(decisions)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59836" y="4668011"/>
            <a:ext cx="1024255" cy="657225"/>
          </a:xfrm>
          <a:custGeom>
            <a:avLst/>
            <a:gdLst/>
            <a:ahLst/>
            <a:cxnLst/>
            <a:rect l="l" t="t" r="r" b="b"/>
            <a:pathLst>
              <a:path w="1024254" h="657225">
                <a:moveTo>
                  <a:pt x="53340" y="47244"/>
                </a:moveTo>
                <a:lnTo>
                  <a:pt x="0" y="13716"/>
                </a:lnTo>
                <a:lnTo>
                  <a:pt x="9144" y="0"/>
                </a:lnTo>
                <a:lnTo>
                  <a:pt x="62484" y="33528"/>
                </a:lnTo>
                <a:lnTo>
                  <a:pt x="53340" y="47244"/>
                </a:lnTo>
                <a:close/>
              </a:path>
              <a:path w="1024254" h="657225">
                <a:moveTo>
                  <a:pt x="146304" y="106680"/>
                </a:moveTo>
                <a:lnTo>
                  <a:pt x="92964" y="73152"/>
                </a:lnTo>
                <a:lnTo>
                  <a:pt x="102108" y="59436"/>
                </a:lnTo>
                <a:lnTo>
                  <a:pt x="155448" y="92964"/>
                </a:lnTo>
                <a:lnTo>
                  <a:pt x="146304" y="106680"/>
                </a:lnTo>
                <a:close/>
              </a:path>
              <a:path w="1024254" h="657225">
                <a:moveTo>
                  <a:pt x="239268" y="166116"/>
                </a:moveTo>
                <a:lnTo>
                  <a:pt x="185927" y="131064"/>
                </a:lnTo>
                <a:lnTo>
                  <a:pt x="195072" y="118872"/>
                </a:lnTo>
                <a:lnTo>
                  <a:pt x="248412" y="152400"/>
                </a:lnTo>
                <a:lnTo>
                  <a:pt x="239268" y="166116"/>
                </a:lnTo>
                <a:close/>
              </a:path>
              <a:path w="1024254" h="657225">
                <a:moveTo>
                  <a:pt x="332231" y="225552"/>
                </a:moveTo>
                <a:lnTo>
                  <a:pt x="278892" y="190500"/>
                </a:lnTo>
                <a:lnTo>
                  <a:pt x="288036" y="178307"/>
                </a:lnTo>
                <a:lnTo>
                  <a:pt x="341376" y="211836"/>
                </a:lnTo>
                <a:lnTo>
                  <a:pt x="332231" y="225552"/>
                </a:lnTo>
                <a:close/>
              </a:path>
              <a:path w="1024254" h="657225">
                <a:moveTo>
                  <a:pt x="425196" y="284988"/>
                </a:moveTo>
                <a:lnTo>
                  <a:pt x="371856" y="249936"/>
                </a:lnTo>
                <a:lnTo>
                  <a:pt x="381000" y="237743"/>
                </a:lnTo>
                <a:lnTo>
                  <a:pt x="434340" y="271272"/>
                </a:lnTo>
                <a:lnTo>
                  <a:pt x="425196" y="284988"/>
                </a:lnTo>
                <a:close/>
              </a:path>
              <a:path w="1024254" h="657225">
                <a:moveTo>
                  <a:pt x="518160" y="344424"/>
                </a:moveTo>
                <a:lnTo>
                  <a:pt x="464820" y="309372"/>
                </a:lnTo>
                <a:lnTo>
                  <a:pt x="473964" y="297180"/>
                </a:lnTo>
                <a:lnTo>
                  <a:pt x="527304" y="330708"/>
                </a:lnTo>
                <a:lnTo>
                  <a:pt x="518160" y="344424"/>
                </a:lnTo>
                <a:close/>
              </a:path>
              <a:path w="1024254" h="657225">
                <a:moveTo>
                  <a:pt x="611124" y="402336"/>
                </a:moveTo>
                <a:lnTo>
                  <a:pt x="557783" y="368808"/>
                </a:lnTo>
                <a:lnTo>
                  <a:pt x="566928" y="355092"/>
                </a:lnTo>
                <a:lnTo>
                  <a:pt x="620268" y="390144"/>
                </a:lnTo>
                <a:lnTo>
                  <a:pt x="611124" y="402336"/>
                </a:lnTo>
                <a:close/>
              </a:path>
              <a:path w="1024254" h="657225">
                <a:moveTo>
                  <a:pt x="704088" y="461772"/>
                </a:moveTo>
                <a:lnTo>
                  <a:pt x="650748" y="428244"/>
                </a:lnTo>
                <a:lnTo>
                  <a:pt x="659892" y="414528"/>
                </a:lnTo>
                <a:lnTo>
                  <a:pt x="713232" y="449580"/>
                </a:lnTo>
                <a:lnTo>
                  <a:pt x="704088" y="461772"/>
                </a:lnTo>
                <a:close/>
              </a:path>
              <a:path w="1024254" h="657225">
                <a:moveTo>
                  <a:pt x="797052" y="521208"/>
                </a:moveTo>
                <a:lnTo>
                  <a:pt x="743712" y="487680"/>
                </a:lnTo>
                <a:lnTo>
                  <a:pt x="752856" y="473963"/>
                </a:lnTo>
                <a:lnTo>
                  <a:pt x="806196" y="509016"/>
                </a:lnTo>
                <a:lnTo>
                  <a:pt x="797052" y="521208"/>
                </a:lnTo>
                <a:close/>
              </a:path>
              <a:path w="1024254" h="657225">
                <a:moveTo>
                  <a:pt x="890016" y="580644"/>
                </a:moveTo>
                <a:lnTo>
                  <a:pt x="836675" y="547116"/>
                </a:lnTo>
                <a:lnTo>
                  <a:pt x="845819" y="533400"/>
                </a:lnTo>
                <a:lnTo>
                  <a:pt x="899160" y="568452"/>
                </a:lnTo>
                <a:lnTo>
                  <a:pt x="890016" y="580644"/>
                </a:lnTo>
                <a:close/>
              </a:path>
              <a:path w="1024254" h="657225">
                <a:moveTo>
                  <a:pt x="1007201" y="629412"/>
                </a:moveTo>
                <a:lnTo>
                  <a:pt x="966216" y="629412"/>
                </a:lnTo>
                <a:lnTo>
                  <a:pt x="975360" y="617220"/>
                </a:lnTo>
                <a:lnTo>
                  <a:pt x="964308" y="609852"/>
                </a:lnTo>
                <a:lnTo>
                  <a:pt x="979932" y="585216"/>
                </a:lnTo>
                <a:lnTo>
                  <a:pt x="1007201" y="629412"/>
                </a:lnTo>
                <a:close/>
              </a:path>
              <a:path w="1024254" h="657225">
                <a:moveTo>
                  <a:pt x="955967" y="623006"/>
                </a:moveTo>
                <a:lnTo>
                  <a:pt x="929640" y="606552"/>
                </a:lnTo>
                <a:lnTo>
                  <a:pt x="938784" y="592836"/>
                </a:lnTo>
                <a:lnTo>
                  <a:pt x="964308" y="609852"/>
                </a:lnTo>
                <a:lnTo>
                  <a:pt x="955967" y="623006"/>
                </a:lnTo>
                <a:close/>
              </a:path>
              <a:path w="1024254" h="657225">
                <a:moveTo>
                  <a:pt x="966216" y="629412"/>
                </a:moveTo>
                <a:lnTo>
                  <a:pt x="955967" y="623006"/>
                </a:lnTo>
                <a:lnTo>
                  <a:pt x="964308" y="609852"/>
                </a:lnTo>
                <a:lnTo>
                  <a:pt x="975360" y="617220"/>
                </a:lnTo>
                <a:lnTo>
                  <a:pt x="966216" y="629412"/>
                </a:lnTo>
                <a:close/>
              </a:path>
              <a:path w="1024254" h="657225">
                <a:moveTo>
                  <a:pt x="1024128" y="656844"/>
                </a:moveTo>
                <a:lnTo>
                  <a:pt x="940308" y="647700"/>
                </a:lnTo>
                <a:lnTo>
                  <a:pt x="955967" y="623006"/>
                </a:lnTo>
                <a:lnTo>
                  <a:pt x="966216" y="629412"/>
                </a:lnTo>
                <a:lnTo>
                  <a:pt x="1007201" y="629412"/>
                </a:lnTo>
                <a:lnTo>
                  <a:pt x="1024128" y="656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07723" y="6069586"/>
            <a:ext cx="888238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dirty="0">
                <a:latin typeface="Arial"/>
                <a:cs typeface="Arial"/>
              </a:rPr>
              <a:t>Decision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trees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encode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procedure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for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taking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classification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decision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09615" y="2055876"/>
            <a:ext cx="76200" cy="512445"/>
          </a:xfrm>
          <a:custGeom>
            <a:avLst/>
            <a:gdLst/>
            <a:ahLst/>
            <a:cxnLst/>
            <a:rect l="l" t="t" r="r" b="b"/>
            <a:pathLst>
              <a:path w="76200" h="512444">
                <a:moveTo>
                  <a:pt x="44500" y="436754"/>
                </a:moveTo>
                <a:lnTo>
                  <a:pt x="30835" y="436480"/>
                </a:lnTo>
                <a:lnTo>
                  <a:pt x="42672" y="0"/>
                </a:lnTo>
                <a:lnTo>
                  <a:pt x="54864" y="0"/>
                </a:lnTo>
                <a:lnTo>
                  <a:pt x="44500" y="436754"/>
                </a:lnTo>
                <a:close/>
              </a:path>
              <a:path w="76200" h="512444">
                <a:moveTo>
                  <a:pt x="35052" y="512063"/>
                </a:moveTo>
                <a:lnTo>
                  <a:pt x="0" y="435863"/>
                </a:lnTo>
                <a:lnTo>
                  <a:pt x="30835" y="436480"/>
                </a:lnTo>
                <a:lnTo>
                  <a:pt x="30480" y="449580"/>
                </a:lnTo>
                <a:lnTo>
                  <a:pt x="69481" y="449580"/>
                </a:lnTo>
                <a:lnTo>
                  <a:pt x="35052" y="512063"/>
                </a:lnTo>
                <a:close/>
              </a:path>
              <a:path w="76200" h="512444">
                <a:moveTo>
                  <a:pt x="44196" y="449580"/>
                </a:moveTo>
                <a:lnTo>
                  <a:pt x="30480" y="449580"/>
                </a:lnTo>
                <a:lnTo>
                  <a:pt x="30835" y="436480"/>
                </a:lnTo>
                <a:lnTo>
                  <a:pt x="44500" y="436754"/>
                </a:lnTo>
                <a:lnTo>
                  <a:pt x="44196" y="449580"/>
                </a:lnTo>
                <a:close/>
              </a:path>
              <a:path w="76200" h="512444">
                <a:moveTo>
                  <a:pt x="69481" y="449580"/>
                </a:moveTo>
                <a:lnTo>
                  <a:pt x="44196" y="449580"/>
                </a:lnTo>
                <a:lnTo>
                  <a:pt x="44500" y="436754"/>
                </a:lnTo>
                <a:lnTo>
                  <a:pt x="76200" y="437387"/>
                </a:lnTo>
                <a:lnTo>
                  <a:pt x="69481" y="449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48661" y="1602739"/>
            <a:ext cx="173101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65" dirty="0">
                <a:solidFill>
                  <a:srgbClr val="161616"/>
                </a:solidFill>
                <a:latin typeface="Tahoma"/>
                <a:cs typeface="Tahoma"/>
              </a:rPr>
              <a:t>Root</a:t>
            </a:r>
            <a:r>
              <a:rPr sz="2350" spc="-20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2350" spc="50" dirty="0">
                <a:solidFill>
                  <a:srgbClr val="161616"/>
                </a:solidFill>
                <a:latin typeface="Tahoma"/>
                <a:cs typeface="Tahoma"/>
              </a:rPr>
              <a:t>of</a:t>
            </a:r>
            <a:r>
              <a:rPr sz="2350" spc="370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2350" spc="35" dirty="0">
                <a:solidFill>
                  <a:srgbClr val="161616"/>
                </a:solidFill>
                <a:latin typeface="Tahoma"/>
                <a:cs typeface="Tahoma"/>
              </a:rPr>
              <a:t>tree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Examples</a:t>
            </a:r>
            <a:r>
              <a:rPr spc="65" dirty="0"/>
              <a:t> </a:t>
            </a:r>
            <a:r>
              <a:rPr dirty="0"/>
              <a:t>for</a:t>
            </a:r>
            <a:r>
              <a:rPr spc="65" dirty="0"/>
              <a:t> </a:t>
            </a:r>
            <a:r>
              <a:rPr dirty="0"/>
              <a:t>computing</a:t>
            </a:r>
            <a:r>
              <a:rPr spc="65" dirty="0"/>
              <a:t> </a:t>
            </a:r>
            <a:r>
              <a:rPr spc="-20" dirty="0"/>
              <a:t>GINI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6939" y="2579274"/>
          <a:ext cx="2634615" cy="903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595"/>
                <a:gridCol w="1303020"/>
              </a:tblGrid>
              <a:tr h="43878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70" dirty="0">
                          <a:latin typeface="Tahoma"/>
                          <a:cs typeface="Tahoma"/>
                        </a:rPr>
                        <a:t>C1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70" dirty="0">
                          <a:latin typeface="Tahoma"/>
                          <a:cs typeface="Tahoma"/>
                        </a:rPr>
                        <a:t>C2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3092" y="5710856"/>
          <a:ext cx="2548889" cy="890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  <a:gridCol w="1260474"/>
              </a:tblGrid>
              <a:tr h="43243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35" dirty="0">
                          <a:latin typeface="Tahoma"/>
                          <a:cs typeface="Tahoma"/>
                        </a:rPr>
                        <a:t>C1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-50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35" dirty="0">
                          <a:latin typeface="Tahoma"/>
                          <a:cs typeface="Tahoma"/>
                        </a:rPr>
                        <a:t>C2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-50" dirty="0"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3092" y="4206811"/>
          <a:ext cx="2548889" cy="87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  <a:gridCol w="1260474"/>
              </a:tblGrid>
              <a:tr h="42545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50" spc="55" dirty="0">
                          <a:latin typeface="Tahoma"/>
                          <a:cs typeface="Tahoma"/>
                        </a:rPr>
                        <a:t>C1</a:t>
                      </a:r>
                      <a:endParaRPr sz="23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50" b="1" spc="-50" dirty="0">
                          <a:latin typeface="Tahoma"/>
                          <a:cs typeface="Tahoma"/>
                        </a:rPr>
                        <a:t>1</a:t>
                      </a:r>
                      <a:endParaRPr sz="23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50" spc="55" dirty="0">
                          <a:latin typeface="Tahoma"/>
                          <a:cs typeface="Tahoma"/>
                        </a:rPr>
                        <a:t>C2</a:t>
                      </a:r>
                      <a:endParaRPr sz="23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50" b="1" spc="-50" dirty="0">
                          <a:latin typeface="Tahoma"/>
                          <a:cs typeface="Tahoma"/>
                        </a:rPr>
                        <a:t>5</a:t>
                      </a:r>
                      <a:endParaRPr sz="23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041904" y="1335024"/>
            <a:ext cx="3900170" cy="832485"/>
            <a:chOff x="3041904" y="1335024"/>
            <a:chExt cx="3900170" cy="832485"/>
          </a:xfrm>
        </p:grpSpPr>
        <p:sp>
          <p:nvSpPr>
            <p:cNvPr id="7" name="object 7"/>
            <p:cNvSpPr/>
            <p:nvPr/>
          </p:nvSpPr>
          <p:spPr>
            <a:xfrm>
              <a:off x="3052572" y="1344167"/>
              <a:ext cx="3880485" cy="814069"/>
            </a:xfrm>
            <a:custGeom>
              <a:avLst/>
              <a:gdLst/>
              <a:ahLst/>
              <a:cxnLst/>
              <a:rect l="l" t="t" r="r" b="b"/>
              <a:pathLst>
                <a:path w="3880484" h="814069">
                  <a:moveTo>
                    <a:pt x="3880104" y="813816"/>
                  </a:moveTo>
                  <a:lnTo>
                    <a:pt x="0" y="813816"/>
                  </a:lnTo>
                  <a:lnTo>
                    <a:pt x="0" y="0"/>
                  </a:lnTo>
                  <a:lnTo>
                    <a:pt x="3880104" y="0"/>
                  </a:lnTo>
                  <a:lnTo>
                    <a:pt x="3880104" y="81381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6476" y="1339596"/>
              <a:ext cx="3891279" cy="822960"/>
            </a:xfrm>
            <a:custGeom>
              <a:avLst/>
              <a:gdLst/>
              <a:ahLst/>
              <a:cxnLst/>
              <a:rect l="l" t="t" r="r" b="b"/>
              <a:pathLst>
                <a:path w="3891279" h="822960">
                  <a:moveTo>
                    <a:pt x="0" y="0"/>
                  </a:moveTo>
                  <a:lnTo>
                    <a:pt x="3890772" y="0"/>
                  </a:lnTo>
                  <a:lnTo>
                    <a:pt x="3890772" y="822959"/>
                  </a:lnTo>
                  <a:lnTo>
                    <a:pt x="0" y="82295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20567" y="1120238"/>
            <a:ext cx="6420485" cy="54349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40"/>
              </a:spcBef>
            </a:pPr>
            <a:r>
              <a:rPr sz="2750" i="1" dirty="0">
                <a:latin typeface="Times New Roman"/>
                <a:cs typeface="Times New Roman"/>
              </a:rPr>
              <a:t>GINI</a:t>
            </a:r>
            <a:r>
              <a:rPr sz="2750" i="1" spc="-80" dirty="0">
                <a:latin typeface="Times New Roman"/>
                <a:cs typeface="Times New Roman"/>
              </a:rPr>
              <a:t> </a:t>
            </a:r>
            <a:r>
              <a:rPr sz="2750" spc="85" dirty="0">
                <a:latin typeface="Times New Roman"/>
                <a:cs typeface="Times New Roman"/>
              </a:rPr>
              <a:t>(</a:t>
            </a:r>
            <a:r>
              <a:rPr sz="2750" i="1" spc="85" dirty="0">
                <a:latin typeface="Times New Roman"/>
                <a:cs typeface="Times New Roman"/>
              </a:rPr>
              <a:t>t</a:t>
            </a:r>
            <a:r>
              <a:rPr sz="2750" spc="85" dirty="0">
                <a:latin typeface="Times New Roman"/>
                <a:cs typeface="Times New Roman"/>
              </a:rPr>
              <a:t>)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Symbol"/>
                <a:cs typeface="Symbol"/>
              </a:rPr>
              <a:t>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1</a:t>
            </a:r>
            <a:r>
              <a:rPr sz="2750" spc="-3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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6150" spc="232" baseline="-8807" dirty="0">
                <a:latin typeface="Symbol"/>
                <a:cs typeface="Symbol"/>
              </a:rPr>
              <a:t></a:t>
            </a:r>
            <a:r>
              <a:rPr sz="2750" spc="155" dirty="0">
                <a:latin typeface="Times New Roman"/>
                <a:cs typeface="Times New Roman"/>
              </a:rPr>
              <a:t>[</a:t>
            </a:r>
            <a:r>
              <a:rPr sz="2750" spc="-210" dirty="0">
                <a:latin typeface="Times New Roman"/>
                <a:cs typeface="Times New Roman"/>
              </a:rPr>
              <a:t> </a:t>
            </a:r>
            <a:r>
              <a:rPr sz="2750" i="1" spc="70" dirty="0">
                <a:latin typeface="Times New Roman"/>
                <a:cs typeface="Times New Roman"/>
              </a:rPr>
              <a:t>p</a:t>
            </a:r>
            <a:r>
              <a:rPr sz="2750" spc="70" dirty="0">
                <a:latin typeface="Times New Roman"/>
                <a:cs typeface="Times New Roman"/>
              </a:rPr>
              <a:t>(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j</a:t>
            </a:r>
            <a:r>
              <a:rPr sz="2750" i="1" spc="-6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|</a:t>
            </a:r>
            <a:r>
              <a:rPr sz="2750" spc="-195" dirty="0">
                <a:latin typeface="Times New Roman"/>
                <a:cs typeface="Times New Roman"/>
              </a:rPr>
              <a:t> </a:t>
            </a:r>
            <a:r>
              <a:rPr sz="2750" i="1" spc="55" dirty="0">
                <a:latin typeface="Times New Roman"/>
                <a:cs typeface="Times New Roman"/>
              </a:rPr>
              <a:t>t</a:t>
            </a:r>
            <a:r>
              <a:rPr sz="2750" spc="55" dirty="0">
                <a:latin typeface="Times New Roman"/>
                <a:cs typeface="Times New Roman"/>
              </a:rPr>
              <a:t>)]</a:t>
            </a:r>
            <a:r>
              <a:rPr sz="2400" spc="82" baseline="43402" dirty="0">
                <a:latin typeface="Times New Roman"/>
                <a:cs typeface="Times New Roman"/>
              </a:rPr>
              <a:t>2</a:t>
            </a:r>
            <a:endParaRPr sz="2400" baseline="43402">
              <a:latin typeface="Times New Roman"/>
              <a:cs typeface="Times New Roman"/>
            </a:endParaRPr>
          </a:p>
          <a:p>
            <a:pPr marR="1905635" algn="ctr">
              <a:lnSpc>
                <a:spcPct val="100000"/>
              </a:lnSpc>
              <a:spcBef>
                <a:spcPts val="204"/>
              </a:spcBef>
            </a:pP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600">
              <a:latin typeface="Times New Roman"/>
              <a:cs typeface="Times New Roman"/>
            </a:endParaRPr>
          </a:p>
          <a:p>
            <a:pPr marL="662940">
              <a:lnSpc>
                <a:spcPct val="100000"/>
              </a:lnSpc>
              <a:tabLst>
                <a:tab pos="3352800" algn="l"/>
              </a:tabLst>
            </a:pP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P(C1)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45" dirty="0">
                <a:solidFill>
                  <a:srgbClr val="000066"/>
                </a:solidFill>
                <a:latin typeface="Tahoma"/>
                <a:cs typeface="Tahoma"/>
              </a:rPr>
              <a:t>0/6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4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	</a:t>
            </a: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P(C2)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45" dirty="0">
                <a:solidFill>
                  <a:srgbClr val="000066"/>
                </a:solidFill>
                <a:latin typeface="Tahoma"/>
                <a:cs typeface="Tahoma"/>
              </a:rPr>
              <a:t>6/6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4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  <a:p>
            <a:pPr marL="662940">
              <a:lnSpc>
                <a:spcPct val="100000"/>
              </a:lnSpc>
              <a:spcBef>
                <a:spcPts val="1405"/>
              </a:spcBef>
            </a:pP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Gini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r>
              <a:rPr sz="2250" spc="-2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P(C1)</a:t>
            </a:r>
            <a:r>
              <a:rPr sz="2250" spc="179" baseline="25925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-37" baseline="259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14" dirty="0">
                <a:solidFill>
                  <a:srgbClr val="000066"/>
                </a:solidFill>
                <a:latin typeface="Tahoma"/>
                <a:cs typeface="Tahoma"/>
              </a:rPr>
              <a:t>P(C2)</a:t>
            </a:r>
            <a:r>
              <a:rPr sz="2250" spc="172" baseline="25925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337" baseline="259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r>
              <a:rPr sz="2250" spc="-2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r>
              <a:rPr sz="2250" spc="-3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r>
              <a:rPr sz="2250" spc="-3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4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2250">
              <a:latin typeface="Tahoma"/>
              <a:cs typeface="Tahoma"/>
            </a:endParaRPr>
          </a:p>
          <a:p>
            <a:pPr marL="751205" marR="1049655">
              <a:lnSpc>
                <a:spcPct val="152000"/>
              </a:lnSpc>
              <a:tabLst>
                <a:tab pos="3342640" algn="l"/>
              </a:tabLst>
            </a:pP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P(C1)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20" dirty="0">
                <a:solidFill>
                  <a:srgbClr val="000066"/>
                </a:solidFill>
                <a:latin typeface="Tahoma"/>
                <a:cs typeface="Tahoma"/>
              </a:rPr>
              <a:t>1/6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	</a:t>
            </a:r>
            <a:r>
              <a:rPr sz="2250" spc="114" dirty="0">
                <a:solidFill>
                  <a:srgbClr val="000066"/>
                </a:solidFill>
                <a:latin typeface="Tahoma"/>
                <a:cs typeface="Tahoma"/>
              </a:rPr>
              <a:t>P(C2)</a:t>
            </a:r>
            <a:r>
              <a:rPr sz="2250" spc="-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20" dirty="0">
                <a:solidFill>
                  <a:srgbClr val="000066"/>
                </a:solidFill>
                <a:latin typeface="Tahoma"/>
                <a:cs typeface="Tahoma"/>
              </a:rPr>
              <a:t>5/6 </a:t>
            </a: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Gini</a:t>
            </a:r>
            <a:r>
              <a:rPr sz="2250" spc="-5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r>
              <a:rPr sz="2250" spc="-1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(1/6)</a:t>
            </a:r>
            <a:r>
              <a:rPr sz="2250" spc="195" baseline="25925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-82" baseline="259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(5/6)</a:t>
            </a:r>
            <a:r>
              <a:rPr sz="2250" spc="195" baseline="25925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292" baseline="259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50" dirty="0">
                <a:solidFill>
                  <a:srgbClr val="000066"/>
                </a:solidFill>
                <a:latin typeface="Tahoma"/>
                <a:cs typeface="Tahoma"/>
              </a:rPr>
              <a:t>0.278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250">
              <a:latin typeface="Tahoma"/>
              <a:cs typeface="Tahoma"/>
            </a:endParaRPr>
          </a:p>
          <a:p>
            <a:pPr marL="751205" marR="1049655">
              <a:lnSpc>
                <a:spcPct val="152000"/>
              </a:lnSpc>
              <a:tabLst>
                <a:tab pos="3342640" algn="l"/>
              </a:tabLst>
            </a:pP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P(C1)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20" dirty="0">
                <a:solidFill>
                  <a:srgbClr val="000066"/>
                </a:solidFill>
                <a:latin typeface="Tahoma"/>
                <a:cs typeface="Tahoma"/>
              </a:rPr>
              <a:t>2/6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	</a:t>
            </a:r>
            <a:r>
              <a:rPr sz="2250" spc="114" dirty="0">
                <a:solidFill>
                  <a:srgbClr val="000066"/>
                </a:solidFill>
                <a:latin typeface="Tahoma"/>
                <a:cs typeface="Tahoma"/>
              </a:rPr>
              <a:t>P(C2)</a:t>
            </a:r>
            <a:r>
              <a:rPr sz="2250" spc="-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20" dirty="0">
                <a:solidFill>
                  <a:srgbClr val="000066"/>
                </a:solidFill>
                <a:latin typeface="Tahoma"/>
                <a:cs typeface="Tahoma"/>
              </a:rPr>
              <a:t>4/6 </a:t>
            </a: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Gini</a:t>
            </a:r>
            <a:r>
              <a:rPr sz="2250" spc="-5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r>
              <a:rPr sz="2250" spc="-2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(2/6)</a:t>
            </a:r>
            <a:r>
              <a:rPr sz="2250" spc="195" baseline="25925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-67" baseline="259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(4/6)</a:t>
            </a:r>
            <a:r>
              <a:rPr sz="2250" spc="195" baseline="25925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292" baseline="259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50" dirty="0">
                <a:solidFill>
                  <a:srgbClr val="000066"/>
                </a:solidFill>
                <a:latin typeface="Tahoma"/>
                <a:cs typeface="Tahoma"/>
              </a:rPr>
              <a:t>0.444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900" y="123825"/>
            <a:ext cx="7722870" cy="2839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161616"/>
                </a:solidFill>
                <a:latin typeface="Arial"/>
                <a:cs typeface="Arial"/>
              </a:rPr>
              <a:t>Splitting</a:t>
            </a:r>
            <a:r>
              <a:rPr sz="2750" b="1" spc="7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161616"/>
                </a:solidFill>
                <a:latin typeface="Arial"/>
                <a:cs typeface="Arial"/>
              </a:rPr>
              <a:t>Based</a:t>
            </a:r>
            <a:r>
              <a:rPr sz="2750" b="1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161616"/>
                </a:solidFill>
                <a:latin typeface="Arial"/>
                <a:cs typeface="Arial"/>
              </a:rPr>
              <a:t>on</a:t>
            </a:r>
            <a:r>
              <a:rPr sz="2750" b="1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750" b="1" spc="-20" dirty="0">
                <a:solidFill>
                  <a:srgbClr val="161616"/>
                </a:solidFill>
                <a:latin typeface="Arial"/>
                <a:cs typeface="Arial"/>
              </a:rPr>
              <a:t>GINI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40"/>
              </a:spcBef>
            </a:pPr>
            <a:endParaRPr sz="2750" dirty="0">
              <a:latin typeface="Arial"/>
              <a:cs typeface="Arial"/>
            </a:endParaRPr>
          </a:p>
          <a:p>
            <a:pPr marL="551815" indent="-386715">
              <a:lnSpc>
                <a:spcPct val="100000"/>
              </a:lnSpc>
              <a:spcBef>
                <a:spcPts val="5"/>
              </a:spcBef>
              <a:buFont typeface="Symbol"/>
              <a:buChar char=""/>
              <a:tabLst>
                <a:tab pos="551815" algn="l"/>
              </a:tabLst>
            </a:pPr>
            <a:r>
              <a:rPr sz="2350" dirty="0">
                <a:latin typeface="Arial"/>
                <a:cs typeface="Arial"/>
              </a:rPr>
              <a:t>When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node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split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into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k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partitions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(subsets),</a:t>
            </a:r>
            <a:endParaRPr sz="2350" dirty="0">
              <a:latin typeface="Arial"/>
              <a:cs typeface="Arial"/>
            </a:endParaRPr>
          </a:p>
          <a:p>
            <a:pPr marL="551815" marR="5080">
              <a:lnSpc>
                <a:spcPct val="101299"/>
              </a:lnSpc>
            </a:pPr>
            <a:r>
              <a:rPr sz="2350" dirty="0">
                <a:latin typeface="Arial"/>
                <a:cs typeface="Arial"/>
              </a:rPr>
              <a:t>the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GINI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index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each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partition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weighted</a:t>
            </a:r>
            <a:r>
              <a:rPr sz="235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according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partition's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size</a:t>
            </a:r>
            <a:endParaRPr sz="2350" dirty="0">
              <a:latin typeface="Arial"/>
              <a:cs typeface="Arial"/>
            </a:endParaRPr>
          </a:p>
          <a:p>
            <a:pPr marL="551815" indent="-386715">
              <a:lnSpc>
                <a:spcPct val="100000"/>
              </a:lnSpc>
              <a:spcBef>
                <a:spcPts val="1460"/>
              </a:spcBef>
              <a:buFont typeface="Symbol"/>
              <a:buChar char=""/>
              <a:tabLst>
                <a:tab pos="551815" algn="l"/>
              </a:tabLst>
            </a:pPr>
            <a:r>
              <a:rPr sz="2350" dirty="0">
                <a:latin typeface="Arial"/>
                <a:cs typeface="Arial"/>
              </a:rPr>
              <a:t>The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quality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overall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split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computed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as: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6312" y="4808511"/>
            <a:ext cx="5493385" cy="1129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9660" marR="30480" indent="-1052195">
              <a:lnSpc>
                <a:spcPct val="154100"/>
              </a:lnSpc>
              <a:spcBef>
                <a:spcPts val="90"/>
              </a:spcBef>
              <a:tabLst>
                <a:tab pos="1087755" algn="l"/>
                <a:tab pos="1397000" algn="l"/>
              </a:tabLst>
            </a:pPr>
            <a:r>
              <a:rPr sz="2350" spc="-10" dirty="0">
                <a:latin typeface="Arial"/>
                <a:cs typeface="Arial"/>
              </a:rPr>
              <a:t>where:</a:t>
            </a:r>
            <a:r>
              <a:rPr sz="2350" dirty="0">
                <a:latin typeface="Arial"/>
                <a:cs typeface="Arial"/>
              </a:rPr>
              <a:t>	n</a:t>
            </a:r>
            <a:r>
              <a:rPr sz="2325" baseline="-21505" dirty="0">
                <a:latin typeface="Arial"/>
                <a:cs typeface="Arial"/>
              </a:rPr>
              <a:t>i</a:t>
            </a:r>
            <a:r>
              <a:rPr sz="2325" spc="315" baseline="-2150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=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number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records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child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spc="-50" dirty="0">
                <a:latin typeface="Arial"/>
                <a:cs typeface="Arial"/>
              </a:rPr>
              <a:t>i n</a:t>
            </a:r>
            <a:r>
              <a:rPr sz="2350" dirty="0">
                <a:latin typeface="Arial"/>
                <a:cs typeface="Arial"/>
              </a:rPr>
              <a:t>	=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number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records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node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50" dirty="0">
                <a:latin typeface="Arial"/>
                <a:cs typeface="Arial"/>
              </a:rPr>
              <a:t>p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8772" y="3393948"/>
            <a:ext cx="4498975" cy="1219200"/>
            <a:chOff x="3128772" y="3393948"/>
            <a:chExt cx="4498975" cy="1219200"/>
          </a:xfrm>
        </p:grpSpPr>
        <p:sp>
          <p:nvSpPr>
            <p:cNvPr id="5" name="object 5"/>
            <p:cNvSpPr/>
            <p:nvPr/>
          </p:nvSpPr>
          <p:spPr>
            <a:xfrm>
              <a:off x="3128772" y="3393948"/>
              <a:ext cx="4498975" cy="1219200"/>
            </a:xfrm>
            <a:custGeom>
              <a:avLst/>
              <a:gdLst/>
              <a:ahLst/>
              <a:cxnLst/>
              <a:rect l="l" t="t" r="r" b="b"/>
              <a:pathLst>
                <a:path w="4498975" h="1219200">
                  <a:moveTo>
                    <a:pt x="4498847" y="1219200"/>
                  </a:moveTo>
                  <a:lnTo>
                    <a:pt x="0" y="1219200"/>
                  </a:lnTo>
                  <a:lnTo>
                    <a:pt x="0" y="0"/>
                  </a:lnTo>
                  <a:lnTo>
                    <a:pt x="4498847" y="0"/>
                  </a:lnTo>
                  <a:lnTo>
                    <a:pt x="4498847" y="1219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9472" y="4003548"/>
              <a:ext cx="398145" cy="0"/>
            </a:xfrm>
            <a:custGeom>
              <a:avLst/>
              <a:gdLst/>
              <a:ahLst/>
              <a:cxnLst/>
              <a:rect l="l" t="t" r="r" b="b"/>
              <a:pathLst>
                <a:path w="398145">
                  <a:moveTo>
                    <a:pt x="0" y="0"/>
                  </a:moveTo>
                  <a:lnTo>
                    <a:pt x="398144" y="0"/>
                  </a:lnTo>
                </a:path>
              </a:pathLst>
            </a:custGeom>
            <a:ln w="1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00471" y="3410662"/>
            <a:ext cx="1244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i="1" spc="-50" dirty="0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1376" y="3954730"/>
            <a:ext cx="44513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i="1" spc="-10" dirty="0">
                <a:latin typeface="Times New Roman"/>
                <a:cs typeface="Times New Roman"/>
              </a:rPr>
              <a:t>split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8235" y="3453618"/>
            <a:ext cx="2466975" cy="800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617345" algn="l"/>
              </a:tabLst>
            </a:pPr>
            <a:r>
              <a:rPr sz="3350" i="1" spc="-20" dirty="0">
                <a:latin typeface="Times New Roman"/>
                <a:cs typeface="Times New Roman"/>
              </a:rPr>
              <a:t>GINI</a:t>
            </a:r>
            <a:r>
              <a:rPr sz="3350" i="1" dirty="0">
                <a:latin typeface="Times New Roman"/>
                <a:cs typeface="Times New Roman"/>
              </a:rPr>
              <a:t>	</a:t>
            </a:r>
            <a:r>
              <a:rPr sz="3350" dirty="0">
                <a:latin typeface="Symbol"/>
                <a:cs typeface="Symbol"/>
              </a:rPr>
              <a:t></a:t>
            </a:r>
            <a:r>
              <a:rPr sz="3350" spc="70" dirty="0">
                <a:latin typeface="Times New Roman"/>
                <a:cs typeface="Times New Roman"/>
              </a:rPr>
              <a:t> </a:t>
            </a:r>
            <a:r>
              <a:rPr sz="7575" spc="-3457" baseline="-8800" dirty="0">
                <a:latin typeface="Symbol"/>
                <a:cs typeface="Symbol"/>
              </a:rPr>
              <a:t></a:t>
            </a:r>
            <a:endParaRPr sz="7575" baseline="-8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839" y="4258006"/>
            <a:ext cx="3638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i="1" dirty="0">
                <a:latin typeface="Times New Roman"/>
                <a:cs typeface="Times New Roman"/>
              </a:rPr>
              <a:t>i</a:t>
            </a:r>
            <a:r>
              <a:rPr sz="1950" i="1" spc="-2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Symbol"/>
                <a:cs typeface="Symbol"/>
              </a:rPr>
              <a:t></a:t>
            </a:r>
            <a:r>
              <a:rPr sz="1950" spc="-2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5028" y="3668763"/>
            <a:ext cx="1913889" cy="8775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ts val="3329"/>
              </a:lnSpc>
              <a:spcBef>
                <a:spcPts val="135"/>
              </a:spcBef>
              <a:tabLst>
                <a:tab pos="456565" algn="l"/>
              </a:tabLst>
            </a:pPr>
            <a:r>
              <a:rPr sz="5025" i="1" spc="-37" baseline="35655" dirty="0">
                <a:latin typeface="Times New Roman"/>
                <a:cs typeface="Times New Roman"/>
              </a:rPr>
              <a:t>n</a:t>
            </a:r>
            <a:r>
              <a:rPr sz="2925" i="1" spc="-37" baseline="37037" dirty="0">
                <a:latin typeface="Times New Roman"/>
                <a:cs typeface="Times New Roman"/>
              </a:rPr>
              <a:t>i</a:t>
            </a:r>
            <a:r>
              <a:rPr sz="2925" i="1" baseline="37037" dirty="0">
                <a:latin typeface="Times New Roman"/>
                <a:cs typeface="Times New Roman"/>
              </a:rPr>
              <a:t>	</a:t>
            </a:r>
            <a:r>
              <a:rPr sz="3350" i="1" dirty="0">
                <a:latin typeface="Times New Roman"/>
                <a:cs typeface="Times New Roman"/>
              </a:rPr>
              <a:t>GINI</a:t>
            </a:r>
            <a:r>
              <a:rPr sz="3350" i="1" spc="-30" dirty="0">
                <a:latin typeface="Times New Roman"/>
                <a:cs typeface="Times New Roman"/>
              </a:rPr>
              <a:t> </a:t>
            </a:r>
            <a:r>
              <a:rPr sz="3350" spc="55" dirty="0">
                <a:latin typeface="Times New Roman"/>
                <a:cs typeface="Times New Roman"/>
              </a:rPr>
              <a:t>(</a:t>
            </a:r>
            <a:r>
              <a:rPr sz="3350" i="1" spc="55" dirty="0">
                <a:latin typeface="Times New Roman"/>
                <a:cs typeface="Times New Roman"/>
              </a:rPr>
              <a:t>i</a:t>
            </a:r>
            <a:r>
              <a:rPr sz="3350" spc="55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83185">
              <a:lnSpc>
                <a:spcPts val="3329"/>
              </a:lnSpc>
            </a:pPr>
            <a:r>
              <a:rPr sz="3350" i="1" spc="-50" dirty="0">
                <a:latin typeface="Times New Roman"/>
                <a:cs typeface="Times New Roman"/>
              </a:rPr>
              <a:t>n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4200" y="3389376"/>
            <a:ext cx="4508500" cy="1228725"/>
          </a:xfrm>
          <a:custGeom>
            <a:avLst/>
            <a:gdLst/>
            <a:ahLst/>
            <a:cxnLst/>
            <a:rect l="l" t="t" r="r" b="b"/>
            <a:pathLst>
              <a:path w="4508500" h="1228725">
                <a:moveTo>
                  <a:pt x="0" y="0"/>
                </a:moveTo>
                <a:lnTo>
                  <a:pt x="4507992" y="0"/>
                </a:lnTo>
                <a:lnTo>
                  <a:pt x="4507992" y="1228343"/>
                </a:lnTo>
                <a:lnTo>
                  <a:pt x="0" y="122834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Example:</a:t>
            </a:r>
            <a:r>
              <a:rPr spc="60" dirty="0"/>
              <a:t> </a:t>
            </a:r>
            <a:r>
              <a:rPr dirty="0"/>
              <a:t>Calculating</a:t>
            </a:r>
            <a:r>
              <a:rPr spc="6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Purity</a:t>
            </a:r>
            <a:r>
              <a:rPr spc="25" dirty="0"/>
              <a:t> </a:t>
            </a:r>
            <a:r>
              <a:rPr dirty="0"/>
              <a:t>Gain</a:t>
            </a:r>
            <a:r>
              <a:rPr spc="6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spc="-10" dirty="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249" y="6220480"/>
            <a:ext cx="503174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dirty="0">
                <a:solidFill>
                  <a:srgbClr val="FF0000"/>
                </a:solidFill>
                <a:latin typeface="Arial"/>
                <a:cs typeface="Arial"/>
              </a:rPr>
              <a:t>Purity</a:t>
            </a:r>
            <a:r>
              <a:rPr sz="265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FF0000"/>
                </a:solidFill>
                <a:latin typeface="Arial"/>
                <a:cs typeface="Arial"/>
              </a:rPr>
              <a:t>Gain</a:t>
            </a:r>
            <a:r>
              <a:rPr sz="26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265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000066"/>
                </a:solidFill>
                <a:latin typeface="Arial"/>
                <a:cs typeface="Arial"/>
              </a:rPr>
              <a:t>0.5</a:t>
            </a:r>
            <a:r>
              <a:rPr sz="265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26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000066"/>
                </a:solidFill>
                <a:latin typeface="Arial"/>
                <a:cs typeface="Arial"/>
              </a:rPr>
              <a:t>0.371 =</a:t>
            </a:r>
            <a:r>
              <a:rPr sz="265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650" spc="-10" dirty="0">
                <a:solidFill>
                  <a:srgbClr val="000066"/>
                </a:solidFill>
                <a:latin typeface="Arial"/>
                <a:cs typeface="Arial"/>
              </a:rPr>
              <a:t>0.129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7011" y="1813560"/>
            <a:ext cx="1169035" cy="501650"/>
          </a:xfrm>
          <a:custGeom>
            <a:avLst/>
            <a:gdLst/>
            <a:ahLst/>
            <a:cxnLst/>
            <a:rect l="l" t="t" r="r" b="b"/>
            <a:pathLst>
              <a:path w="1169035" h="501650">
                <a:moveTo>
                  <a:pt x="0" y="251460"/>
                </a:moveTo>
                <a:lnTo>
                  <a:pt x="13499" y="197574"/>
                </a:lnTo>
                <a:lnTo>
                  <a:pt x="52076" y="147687"/>
                </a:lnTo>
                <a:lnTo>
                  <a:pt x="112849" y="103034"/>
                </a:lnTo>
                <a:lnTo>
                  <a:pt x="150657" y="83057"/>
                </a:lnTo>
                <a:lnTo>
                  <a:pt x="192933" y="64851"/>
                </a:lnTo>
                <a:lnTo>
                  <a:pt x="239316" y="48572"/>
                </a:lnTo>
                <a:lnTo>
                  <a:pt x="289447" y="34374"/>
                </a:lnTo>
                <a:lnTo>
                  <a:pt x="342964" y="22411"/>
                </a:lnTo>
                <a:lnTo>
                  <a:pt x="399507" y="12838"/>
                </a:lnTo>
                <a:lnTo>
                  <a:pt x="458716" y="5808"/>
                </a:lnTo>
                <a:lnTo>
                  <a:pt x="520231" y="1477"/>
                </a:lnTo>
                <a:lnTo>
                  <a:pt x="583691" y="0"/>
                </a:lnTo>
                <a:lnTo>
                  <a:pt x="647437" y="1477"/>
                </a:lnTo>
                <a:lnTo>
                  <a:pt x="709199" y="5808"/>
                </a:lnTo>
                <a:lnTo>
                  <a:pt x="768620" y="12838"/>
                </a:lnTo>
                <a:lnTo>
                  <a:pt x="825342" y="22411"/>
                </a:lnTo>
                <a:lnTo>
                  <a:pt x="879009" y="34374"/>
                </a:lnTo>
                <a:lnTo>
                  <a:pt x="929262" y="48572"/>
                </a:lnTo>
                <a:lnTo>
                  <a:pt x="975743" y="64851"/>
                </a:lnTo>
                <a:lnTo>
                  <a:pt x="1018095" y="83057"/>
                </a:lnTo>
                <a:lnTo>
                  <a:pt x="1055961" y="103034"/>
                </a:lnTo>
                <a:lnTo>
                  <a:pt x="1088982" y="124629"/>
                </a:lnTo>
                <a:lnTo>
                  <a:pt x="1139061" y="172053"/>
                </a:lnTo>
                <a:lnTo>
                  <a:pt x="1165472" y="224094"/>
                </a:lnTo>
                <a:lnTo>
                  <a:pt x="1168908" y="251460"/>
                </a:lnTo>
                <a:lnTo>
                  <a:pt x="1165472" y="278540"/>
                </a:lnTo>
                <a:lnTo>
                  <a:pt x="1139061" y="330122"/>
                </a:lnTo>
                <a:lnTo>
                  <a:pt x="1088982" y="377218"/>
                </a:lnTo>
                <a:lnTo>
                  <a:pt x="1055961" y="398690"/>
                </a:lnTo>
                <a:lnTo>
                  <a:pt x="1018095" y="418569"/>
                </a:lnTo>
                <a:lnTo>
                  <a:pt x="975743" y="436698"/>
                </a:lnTo>
                <a:lnTo>
                  <a:pt x="929262" y="452920"/>
                </a:lnTo>
                <a:lnTo>
                  <a:pt x="879009" y="467077"/>
                </a:lnTo>
                <a:lnTo>
                  <a:pt x="825342" y="479013"/>
                </a:lnTo>
                <a:lnTo>
                  <a:pt x="768620" y="488570"/>
                </a:lnTo>
                <a:lnTo>
                  <a:pt x="709199" y="495590"/>
                </a:lnTo>
                <a:lnTo>
                  <a:pt x="647437" y="499918"/>
                </a:lnTo>
                <a:lnTo>
                  <a:pt x="583691" y="501396"/>
                </a:lnTo>
                <a:lnTo>
                  <a:pt x="520231" y="499918"/>
                </a:lnTo>
                <a:lnTo>
                  <a:pt x="458716" y="495590"/>
                </a:lnTo>
                <a:lnTo>
                  <a:pt x="399507" y="488570"/>
                </a:lnTo>
                <a:lnTo>
                  <a:pt x="342964" y="479013"/>
                </a:lnTo>
                <a:lnTo>
                  <a:pt x="289447" y="467077"/>
                </a:lnTo>
                <a:lnTo>
                  <a:pt x="239316" y="452920"/>
                </a:lnTo>
                <a:lnTo>
                  <a:pt x="192933" y="436698"/>
                </a:lnTo>
                <a:lnTo>
                  <a:pt x="150657" y="418569"/>
                </a:lnTo>
                <a:lnTo>
                  <a:pt x="112849" y="398690"/>
                </a:lnTo>
                <a:lnTo>
                  <a:pt x="79868" y="377218"/>
                </a:lnTo>
                <a:lnTo>
                  <a:pt x="29833" y="330122"/>
                </a:lnTo>
                <a:lnTo>
                  <a:pt x="3434" y="278540"/>
                </a:lnTo>
                <a:lnTo>
                  <a:pt x="0" y="251460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249" y="1218769"/>
            <a:ext cx="4579620" cy="10236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dirty="0">
                <a:solidFill>
                  <a:srgbClr val="000066"/>
                </a:solidFill>
                <a:latin typeface="Arial"/>
                <a:cs typeface="Arial"/>
              </a:rPr>
              <a:t>Split</a:t>
            </a:r>
            <a:r>
              <a:rPr sz="265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000066"/>
                </a:solidFill>
                <a:latin typeface="Arial"/>
                <a:cs typeface="Arial"/>
              </a:rPr>
              <a:t>into</a:t>
            </a:r>
            <a:r>
              <a:rPr sz="265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000066"/>
                </a:solidFill>
                <a:latin typeface="Arial"/>
                <a:cs typeface="Arial"/>
              </a:rPr>
              <a:t>two</a:t>
            </a:r>
            <a:r>
              <a:rPr sz="2650" spc="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650" spc="-10" dirty="0">
                <a:solidFill>
                  <a:srgbClr val="000066"/>
                </a:solidFill>
                <a:latin typeface="Arial"/>
                <a:cs typeface="Arial"/>
              </a:rPr>
              <a:t>partitions</a:t>
            </a:r>
            <a:endParaRPr sz="2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945"/>
              </a:spcBef>
            </a:pPr>
            <a:r>
              <a:rPr sz="2250" b="1" spc="-25" dirty="0">
                <a:solidFill>
                  <a:srgbClr val="FF0000"/>
                </a:solidFill>
                <a:latin typeface="Arial"/>
                <a:cs typeface="Arial"/>
              </a:rPr>
              <a:t>B?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22547" y="2318004"/>
            <a:ext cx="2651760" cy="800100"/>
          </a:xfrm>
          <a:custGeom>
            <a:avLst/>
            <a:gdLst/>
            <a:ahLst/>
            <a:cxnLst/>
            <a:rect l="l" t="t" r="r" b="b"/>
            <a:pathLst>
              <a:path w="2651760" h="800100">
                <a:moveTo>
                  <a:pt x="1281683" y="0"/>
                </a:moveTo>
                <a:lnTo>
                  <a:pt x="0" y="800099"/>
                </a:lnTo>
              </a:path>
              <a:path w="2651760" h="800100">
                <a:moveTo>
                  <a:pt x="1281683" y="0"/>
                </a:moveTo>
                <a:lnTo>
                  <a:pt x="2651759" y="800099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88883" y="2468406"/>
            <a:ext cx="45783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30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1348" y="2468406"/>
            <a:ext cx="3670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9439" y="3118103"/>
            <a:ext cx="1085215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04"/>
              </a:spcBef>
            </a:pP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Node</a:t>
            </a:r>
            <a:r>
              <a:rPr sz="2050" spc="9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66"/>
                </a:solidFill>
                <a:latin typeface="Arial"/>
                <a:cs typeface="Arial"/>
              </a:rPr>
              <a:t>N1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2328" y="3118103"/>
            <a:ext cx="1085215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04"/>
              </a:spcBef>
            </a:pPr>
            <a:r>
              <a:rPr sz="2050" dirty="0">
                <a:solidFill>
                  <a:srgbClr val="000066"/>
                </a:solidFill>
                <a:latin typeface="Arial"/>
                <a:cs typeface="Arial"/>
              </a:rPr>
              <a:t>Node</a:t>
            </a:r>
            <a:r>
              <a:rPr sz="2050" spc="9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66"/>
                </a:solidFill>
                <a:latin typeface="Arial"/>
                <a:cs typeface="Arial"/>
              </a:rPr>
              <a:t>N2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749111" y="1401222"/>
          <a:ext cx="2128519" cy="1668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9"/>
                <a:gridCol w="1282700"/>
              </a:tblGrid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50" b="1" spc="110" dirty="0">
                          <a:latin typeface="Tahoma"/>
                          <a:cs typeface="Tahoma"/>
                        </a:rPr>
                        <a:t>Parent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50" spc="50" dirty="0">
                          <a:latin typeface="Tahoma"/>
                          <a:cs typeface="Tahoma"/>
                        </a:rPr>
                        <a:t>C1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50" b="1" spc="-50" dirty="0">
                          <a:latin typeface="Tahoma"/>
                          <a:cs typeface="Tahoma"/>
                        </a:rPr>
                        <a:t>6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50" spc="50" dirty="0">
                          <a:latin typeface="Tahoma"/>
                          <a:cs typeface="Tahoma"/>
                        </a:rPr>
                        <a:t>C2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50" b="1" spc="-50" dirty="0">
                          <a:latin typeface="Tahoma"/>
                          <a:cs typeface="Tahoma"/>
                        </a:rPr>
                        <a:t>6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 gridSpan="2"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50" b="1" spc="110" dirty="0">
                          <a:latin typeface="Tahoma"/>
                          <a:cs typeface="Tahoma"/>
                        </a:rPr>
                        <a:t>Gini</a:t>
                      </a:r>
                      <a:r>
                        <a:rPr sz="2050" b="1" spc="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b="1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50" b="1" spc="2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b="1" spc="105" dirty="0">
                          <a:latin typeface="Tahoma"/>
                          <a:cs typeface="Tahoma"/>
                        </a:rPr>
                        <a:t>0.500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04249" y="3953922"/>
          <a:ext cx="2113279" cy="151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/>
                <a:gridCol w="696595"/>
                <a:gridCol w="658494"/>
              </a:tblGrid>
              <a:tr h="367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050" b="1" spc="55" dirty="0">
                          <a:latin typeface="Tahoma"/>
                          <a:cs typeface="Tahoma"/>
                        </a:rPr>
                        <a:t>N1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050" b="1" spc="55" dirty="0">
                          <a:latin typeface="Tahoma"/>
                          <a:cs typeface="Tahoma"/>
                        </a:rPr>
                        <a:t>N2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50" spc="35" dirty="0">
                          <a:latin typeface="Tahoma"/>
                          <a:cs typeface="Tahoma"/>
                        </a:rPr>
                        <a:t>C1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50" b="1" spc="25" dirty="0">
                          <a:latin typeface="Tahoma"/>
                          <a:cs typeface="Tahoma"/>
                        </a:rPr>
                        <a:t>5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50" b="1" spc="25" dirty="0">
                          <a:latin typeface="Tahoma"/>
                          <a:cs typeface="Tahoma"/>
                        </a:rPr>
                        <a:t>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50" spc="35" dirty="0">
                          <a:latin typeface="Tahoma"/>
                          <a:cs typeface="Tahoma"/>
                        </a:rPr>
                        <a:t>C2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50" b="1" spc="25" dirty="0">
                          <a:latin typeface="Tahoma"/>
                          <a:cs typeface="Tahoma"/>
                        </a:rPr>
                        <a:t>2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50" b="1" spc="25" dirty="0">
                          <a:latin typeface="Tahoma"/>
                          <a:cs typeface="Tahoma"/>
                        </a:rPr>
                        <a:t>4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gridSpan="3"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50" b="1" spc="50" dirty="0">
                          <a:latin typeface="Tahoma"/>
                          <a:cs typeface="Tahoma"/>
                        </a:rPr>
                        <a:t>Gini=0.371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7842" y="3483352"/>
            <a:ext cx="2505075" cy="2284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spc="-10" dirty="0">
                <a:solidFill>
                  <a:srgbClr val="000066"/>
                </a:solidFill>
                <a:latin typeface="Arial"/>
                <a:cs typeface="Arial"/>
              </a:rPr>
              <a:t>GINI</a:t>
            </a:r>
            <a:r>
              <a:rPr sz="2250" spc="-15" baseline="-20370" dirty="0">
                <a:solidFill>
                  <a:srgbClr val="000066"/>
                </a:solidFill>
                <a:latin typeface="Arial"/>
                <a:cs typeface="Arial"/>
              </a:rPr>
              <a:t>N1</a:t>
            </a:r>
            <a:endParaRPr sz="2250" baseline="-2037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225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r>
              <a:rPr sz="225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225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(5/7)</a:t>
            </a:r>
            <a:r>
              <a:rPr sz="2250" baseline="25925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2250" spc="-15" baseline="259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225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0066"/>
                </a:solidFill>
                <a:latin typeface="Arial"/>
                <a:cs typeface="Arial"/>
              </a:rPr>
              <a:t>(2/7)</a:t>
            </a:r>
            <a:r>
              <a:rPr sz="2250" spc="-15" baseline="25925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endParaRPr sz="2250" baseline="2592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225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0066"/>
                </a:solidFill>
                <a:latin typeface="Arial"/>
                <a:cs typeface="Arial"/>
              </a:rPr>
              <a:t>0.408</a:t>
            </a:r>
            <a:endParaRPr sz="22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05"/>
              </a:spcBef>
            </a:pPr>
            <a:r>
              <a:rPr sz="2250" spc="-10" dirty="0">
                <a:solidFill>
                  <a:srgbClr val="000066"/>
                </a:solidFill>
                <a:latin typeface="Arial"/>
                <a:cs typeface="Arial"/>
              </a:rPr>
              <a:t>GINI</a:t>
            </a:r>
            <a:r>
              <a:rPr sz="2250" spc="-15" baseline="-20370" dirty="0">
                <a:solidFill>
                  <a:srgbClr val="000066"/>
                </a:solidFill>
                <a:latin typeface="Arial"/>
                <a:cs typeface="Arial"/>
              </a:rPr>
              <a:t>N2</a:t>
            </a:r>
            <a:endParaRPr sz="2250" baseline="-2037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225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r>
              <a:rPr sz="225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225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(1/5)</a:t>
            </a:r>
            <a:r>
              <a:rPr sz="2250" baseline="25925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sz="2250" spc="-15" baseline="259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sz="225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0066"/>
                </a:solidFill>
                <a:latin typeface="Arial"/>
                <a:cs typeface="Arial"/>
              </a:rPr>
              <a:t>(4/5)</a:t>
            </a:r>
            <a:r>
              <a:rPr sz="2250" spc="-15" baseline="25925" dirty="0">
                <a:solidFill>
                  <a:srgbClr val="000066"/>
                </a:solidFill>
                <a:latin typeface="Arial"/>
                <a:cs typeface="Arial"/>
              </a:rPr>
              <a:t>2</a:t>
            </a:r>
            <a:endParaRPr sz="2250" baseline="2592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225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000066"/>
                </a:solidFill>
                <a:latin typeface="Arial"/>
                <a:cs typeface="Arial"/>
              </a:rPr>
              <a:t>0.32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0525" y="4022882"/>
            <a:ext cx="62166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20" dirty="0">
                <a:solidFill>
                  <a:srgbClr val="000066"/>
                </a:solidFill>
                <a:latin typeface="Arial"/>
                <a:cs typeface="Arial"/>
              </a:rPr>
              <a:t>GINI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6499" y="4190467"/>
            <a:ext cx="40259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0" dirty="0">
                <a:solidFill>
                  <a:srgbClr val="000066"/>
                </a:solidFill>
                <a:latin typeface="Arial"/>
                <a:cs typeface="Arial"/>
              </a:rPr>
              <a:t>Split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0525" y="4444919"/>
            <a:ext cx="2082800" cy="10693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3365" marR="5080" indent="-241300">
              <a:lnSpc>
                <a:spcPct val="101800"/>
              </a:lnSpc>
              <a:spcBef>
                <a:spcPts val="80"/>
              </a:spcBef>
            </a:pP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2250" spc="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7/12</a:t>
            </a:r>
            <a:r>
              <a:rPr sz="2250" spc="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*</a:t>
            </a:r>
            <a:r>
              <a:rPr sz="2250" spc="4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0.408 </a:t>
            </a:r>
            <a:r>
              <a:rPr sz="2250" spc="-50" dirty="0">
                <a:solidFill>
                  <a:srgbClr val="000066"/>
                </a:solidFill>
                <a:latin typeface="Arial"/>
                <a:cs typeface="Arial"/>
              </a:rPr>
              <a:t>+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5/12</a:t>
            </a:r>
            <a:r>
              <a:rPr sz="225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*</a:t>
            </a:r>
            <a:r>
              <a:rPr sz="2250" spc="4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000066"/>
                </a:solidFill>
                <a:latin typeface="Arial"/>
                <a:cs typeface="Arial"/>
              </a:rPr>
              <a:t>0.32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225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0066"/>
                </a:solidFill>
                <a:latin typeface="Arial"/>
                <a:cs typeface="Arial"/>
              </a:rPr>
              <a:t>0.371</a:t>
            </a:r>
            <a:endParaRPr sz="2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73695" y="4863084"/>
            <a:ext cx="431800" cy="200025"/>
          </a:xfrm>
          <a:custGeom>
            <a:avLst/>
            <a:gdLst/>
            <a:ahLst/>
            <a:cxnLst/>
            <a:rect l="l" t="t" r="r" b="b"/>
            <a:pathLst>
              <a:path w="431800" h="200025">
                <a:moveTo>
                  <a:pt x="318891" y="34726"/>
                </a:moveTo>
                <a:lnTo>
                  <a:pt x="304800" y="0"/>
                </a:lnTo>
                <a:lnTo>
                  <a:pt x="431292" y="10667"/>
                </a:lnTo>
                <a:lnTo>
                  <a:pt x="416420" y="27431"/>
                </a:lnTo>
                <a:lnTo>
                  <a:pt x="336803" y="27431"/>
                </a:lnTo>
                <a:lnTo>
                  <a:pt x="318891" y="34726"/>
                </a:lnTo>
                <a:close/>
              </a:path>
              <a:path w="431800" h="200025">
                <a:moveTo>
                  <a:pt x="333055" y="69628"/>
                </a:moveTo>
                <a:lnTo>
                  <a:pt x="318891" y="34726"/>
                </a:lnTo>
                <a:lnTo>
                  <a:pt x="336803" y="27431"/>
                </a:lnTo>
                <a:lnTo>
                  <a:pt x="350520" y="62483"/>
                </a:lnTo>
                <a:lnTo>
                  <a:pt x="333055" y="69628"/>
                </a:lnTo>
                <a:close/>
              </a:path>
              <a:path w="431800" h="200025">
                <a:moveTo>
                  <a:pt x="347472" y="105155"/>
                </a:moveTo>
                <a:lnTo>
                  <a:pt x="333055" y="69628"/>
                </a:lnTo>
                <a:lnTo>
                  <a:pt x="350520" y="62483"/>
                </a:lnTo>
                <a:lnTo>
                  <a:pt x="336803" y="27431"/>
                </a:lnTo>
                <a:lnTo>
                  <a:pt x="416420" y="27431"/>
                </a:lnTo>
                <a:lnTo>
                  <a:pt x="347472" y="105155"/>
                </a:lnTo>
                <a:close/>
              </a:path>
              <a:path w="431800" h="200025">
                <a:moveTo>
                  <a:pt x="15240" y="199643"/>
                </a:moveTo>
                <a:lnTo>
                  <a:pt x="0" y="164591"/>
                </a:lnTo>
                <a:lnTo>
                  <a:pt x="318891" y="34726"/>
                </a:lnTo>
                <a:lnTo>
                  <a:pt x="333055" y="69628"/>
                </a:lnTo>
                <a:lnTo>
                  <a:pt x="15240" y="1996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00793" y="4865574"/>
            <a:ext cx="9309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Weights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Categorical</a:t>
            </a:r>
            <a:r>
              <a:rPr spc="80" dirty="0"/>
              <a:t> </a:t>
            </a:r>
            <a:r>
              <a:rPr dirty="0"/>
              <a:t>Attributes:</a:t>
            </a:r>
            <a:r>
              <a:rPr spc="105" dirty="0"/>
              <a:t> </a:t>
            </a:r>
            <a:r>
              <a:rPr dirty="0"/>
              <a:t>Computing</a:t>
            </a:r>
            <a:r>
              <a:rPr spc="50" dirty="0"/>
              <a:t> </a:t>
            </a:r>
            <a:r>
              <a:rPr dirty="0"/>
              <a:t>Gini</a:t>
            </a:r>
            <a:r>
              <a:rPr spc="90" dirty="0"/>
              <a:t> </a:t>
            </a:r>
            <a:r>
              <a:rPr spc="-10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584" y="1453413"/>
            <a:ext cx="919162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dirty="0">
                <a:latin typeface="Arial"/>
                <a:cs typeface="Arial"/>
              </a:rPr>
              <a:t>For each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distinct</a:t>
            </a:r>
            <a:r>
              <a:rPr sz="2650" spc="-3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attribute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value,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gather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counts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for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each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class</a:t>
            </a:r>
            <a:endParaRPr sz="26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97812" y="3444859"/>
          <a:ext cx="2642870" cy="164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/>
                <a:gridCol w="1003300"/>
                <a:gridCol w="913765"/>
              </a:tblGrid>
              <a:tr h="3060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marR="93980" indent="-12700">
                        <a:lnSpc>
                          <a:spcPts val="1800"/>
                        </a:lnSpc>
                      </a:pPr>
                      <a:r>
                        <a:rPr sz="1550" b="1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{Sports, Luxury}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550" b="1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{Family}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50" b="1" spc="-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50" b="1" spc="-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b="1" spc="-2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b="1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0.400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85792" y="3444859"/>
          <a:ext cx="2646679" cy="164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1003935"/>
                <a:gridCol w="915669"/>
              </a:tblGrid>
              <a:tr h="3060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550" b="1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{Sports}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63500" indent="-32384">
                        <a:lnSpc>
                          <a:spcPts val="1800"/>
                        </a:lnSpc>
                      </a:pPr>
                      <a:r>
                        <a:rPr sz="1550" b="1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{Family, Luxury}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50" b="1" spc="-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550" b="1" spc="-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b="1" spc="-2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50" b="1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0.419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437" y="3444906"/>
          <a:ext cx="3108324" cy="159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828675"/>
                <a:gridCol w="779779"/>
                <a:gridCol w="779780"/>
              </a:tblGrid>
              <a:tr h="330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8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Family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Sports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Luxury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b="1" spc="-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0" dirty="0">
                          <a:solidFill>
                            <a:srgbClr val="01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8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50" b="1" spc="-2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50" b="1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0.393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80332" y="2522219"/>
            <a:ext cx="38100" cy="2689860"/>
          </a:xfrm>
          <a:custGeom>
            <a:avLst/>
            <a:gdLst/>
            <a:ahLst/>
            <a:cxnLst/>
            <a:rect l="l" t="t" r="r" b="b"/>
            <a:pathLst>
              <a:path w="38100" h="2689860">
                <a:moveTo>
                  <a:pt x="38100" y="152400"/>
                </a:moveTo>
                <a:lnTo>
                  <a:pt x="1524" y="152400"/>
                </a:lnTo>
                <a:lnTo>
                  <a:pt x="1524" y="0"/>
                </a:lnTo>
                <a:lnTo>
                  <a:pt x="38100" y="0"/>
                </a:lnTo>
                <a:lnTo>
                  <a:pt x="38100" y="152400"/>
                </a:lnTo>
                <a:close/>
              </a:path>
              <a:path w="38100" h="2689860">
                <a:moveTo>
                  <a:pt x="38100" y="416052"/>
                </a:moveTo>
                <a:lnTo>
                  <a:pt x="0" y="416052"/>
                </a:lnTo>
                <a:lnTo>
                  <a:pt x="1524" y="265176"/>
                </a:lnTo>
                <a:lnTo>
                  <a:pt x="38100" y="265176"/>
                </a:lnTo>
                <a:lnTo>
                  <a:pt x="38100" y="416052"/>
                </a:lnTo>
                <a:close/>
              </a:path>
              <a:path w="38100" h="2689860">
                <a:moveTo>
                  <a:pt x="38100" y="681227"/>
                </a:moveTo>
                <a:lnTo>
                  <a:pt x="0" y="681227"/>
                </a:lnTo>
                <a:lnTo>
                  <a:pt x="0" y="530352"/>
                </a:lnTo>
                <a:lnTo>
                  <a:pt x="38100" y="530352"/>
                </a:lnTo>
                <a:lnTo>
                  <a:pt x="38100" y="681227"/>
                </a:lnTo>
                <a:close/>
              </a:path>
              <a:path w="38100" h="2689860">
                <a:moveTo>
                  <a:pt x="38100" y="946404"/>
                </a:moveTo>
                <a:lnTo>
                  <a:pt x="0" y="944879"/>
                </a:lnTo>
                <a:lnTo>
                  <a:pt x="0" y="794004"/>
                </a:lnTo>
                <a:lnTo>
                  <a:pt x="38100" y="794004"/>
                </a:lnTo>
                <a:lnTo>
                  <a:pt x="38100" y="946404"/>
                </a:lnTo>
                <a:close/>
              </a:path>
              <a:path w="38100" h="2689860">
                <a:moveTo>
                  <a:pt x="38100" y="1210056"/>
                </a:moveTo>
                <a:lnTo>
                  <a:pt x="0" y="1210056"/>
                </a:lnTo>
                <a:lnTo>
                  <a:pt x="0" y="1059180"/>
                </a:lnTo>
                <a:lnTo>
                  <a:pt x="38100" y="1059180"/>
                </a:lnTo>
                <a:lnTo>
                  <a:pt x="38100" y="1210056"/>
                </a:lnTo>
                <a:close/>
              </a:path>
              <a:path w="38100" h="2689860">
                <a:moveTo>
                  <a:pt x="38100" y="1475232"/>
                </a:moveTo>
                <a:lnTo>
                  <a:pt x="0" y="1475232"/>
                </a:lnTo>
                <a:lnTo>
                  <a:pt x="0" y="1324355"/>
                </a:lnTo>
                <a:lnTo>
                  <a:pt x="38100" y="1324355"/>
                </a:lnTo>
                <a:lnTo>
                  <a:pt x="38100" y="1475232"/>
                </a:lnTo>
                <a:close/>
              </a:path>
              <a:path w="38100" h="2689860">
                <a:moveTo>
                  <a:pt x="38100" y="1738884"/>
                </a:moveTo>
                <a:lnTo>
                  <a:pt x="0" y="1738884"/>
                </a:lnTo>
                <a:lnTo>
                  <a:pt x="0" y="1588008"/>
                </a:lnTo>
                <a:lnTo>
                  <a:pt x="38100" y="1588008"/>
                </a:lnTo>
                <a:lnTo>
                  <a:pt x="38100" y="1738884"/>
                </a:lnTo>
                <a:close/>
              </a:path>
              <a:path w="38100" h="2689860">
                <a:moveTo>
                  <a:pt x="38100" y="2004060"/>
                </a:moveTo>
                <a:lnTo>
                  <a:pt x="0" y="2004060"/>
                </a:lnTo>
                <a:lnTo>
                  <a:pt x="0" y="1853184"/>
                </a:lnTo>
                <a:lnTo>
                  <a:pt x="38100" y="1853184"/>
                </a:lnTo>
                <a:lnTo>
                  <a:pt x="38100" y="2004060"/>
                </a:lnTo>
                <a:close/>
              </a:path>
              <a:path w="38100" h="2689860">
                <a:moveTo>
                  <a:pt x="38100" y="2269236"/>
                </a:moveTo>
                <a:lnTo>
                  <a:pt x="0" y="2269236"/>
                </a:lnTo>
                <a:lnTo>
                  <a:pt x="0" y="2118360"/>
                </a:lnTo>
                <a:lnTo>
                  <a:pt x="38100" y="2118360"/>
                </a:lnTo>
                <a:lnTo>
                  <a:pt x="38100" y="2269236"/>
                </a:lnTo>
                <a:close/>
              </a:path>
              <a:path w="38100" h="2689860">
                <a:moveTo>
                  <a:pt x="36576" y="2532888"/>
                </a:moveTo>
                <a:lnTo>
                  <a:pt x="0" y="2532888"/>
                </a:lnTo>
                <a:lnTo>
                  <a:pt x="0" y="2382012"/>
                </a:lnTo>
                <a:lnTo>
                  <a:pt x="38100" y="2382012"/>
                </a:lnTo>
                <a:lnTo>
                  <a:pt x="36576" y="2532888"/>
                </a:lnTo>
                <a:close/>
              </a:path>
              <a:path w="38100" h="2689860">
                <a:moveTo>
                  <a:pt x="36576" y="2689860"/>
                </a:moveTo>
                <a:lnTo>
                  <a:pt x="0" y="2689860"/>
                </a:lnTo>
                <a:lnTo>
                  <a:pt x="0" y="2647188"/>
                </a:lnTo>
                <a:lnTo>
                  <a:pt x="36576" y="2647188"/>
                </a:lnTo>
                <a:lnTo>
                  <a:pt x="36576" y="2689860"/>
                </a:lnTo>
                <a:close/>
              </a:path>
            </a:pathLst>
          </a:custGeom>
          <a:solidFill>
            <a:srgbClr val="2F1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3502" y="2437944"/>
            <a:ext cx="18205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dirty="0">
                <a:solidFill>
                  <a:srgbClr val="000066"/>
                </a:solidFill>
                <a:latin typeface="Times New Roman"/>
                <a:cs typeface="Times New Roman"/>
              </a:rPr>
              <a:t>Multi-way</a:t>
            </a:r>
            <a:r>
              <a:rPr sz="2250" spc="7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50" spc="-20" dirty="0">
                <a:solidFill>
                  <a:srgbClr val="000066"/>
                </a:solidFill>
                <a:latin typeface="Times New Roman"/>
                <a:cs typeface="Times New Roman"/>
              </a:rPr>
              <a:t>split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630583" y="2437944"/>
            <a:ext cx="3402965" cy="720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130"/>
              </a:spcBef>
            </a:pPr>
            <a:r>
              <a:rPr sz="2250" spc="-40" dirty="0">
                <a:solidFill>
                  <a:srgbClr val="000066"/>
                </a:solidFill>
                <a:latin typeface="Times New Roman"/>
                <a:cs typeface="Times New Roman"/>
              </a:rPr>
              <a:t>Two-</a:t>
            </a:r>
            <a:r>
              <a:rPr sz="2250" dirty="0">
                <a:solidFill>
                  <a:srgbClr val="000066"/>
                </a:solidFill>
                <a:latin typeface="Times New Roman"/>
                <a:cs typeface="Times New Roman"/>
              </a:rPr>
              <a:t>way</a:t>
            </a:r>
            <a:r>
              <a:rPr sz="2250" spc="8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50" spc="-20" dirty="0">
                <a:solidFill>
                  <a:srgbClr val="000066"/>
                </a:solidFill>
                <a:latin typeface="Times New Roman"/>
                <a:cs typeface="Times New Roman"/>
              </a:rPr>
              <a:t>split</a:t>
            </a: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250" dirty="0">
                <a:solidFill>
                  <a:srgbClr val="000066"/>
                </a:solidFill>
                <a:latin typeface="Times New Roman"/>
                <a:cs typeface="Times New Roman"/>
              </a:rPr>
              <a:t>(find</a:t>
            </a:r>
            <a:r>
              <a:rPr sz="2250" spc="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66"/>
                </a:solidFill>
                <a:latin typeface="Times New Roman"/>
                <a:cs typeface="Times New Roman"/>
              </a:rPr>
              <a:t>best</a:t>
            </a:r>
            <a:r>
              <a:rPr sz="2250" spc="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66"/>
                </a:solidFill>
                <a:latin typeface="Times New Roman"/>
                <a:cs typeface="Times New Roman"/>
              </a:rPr>
              <a:t>partition</a:t>
            </a:r>
            <a:r>
              <a:rPr sz="2250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000066"/>
                </a:solidFill>
                <a:latin typeface="Times New Roman"/>
                <a:cs typeface="Times New Roman"/>
              </a:rPr>
              <a:t>of</a:t>
            </a:r>
            <a:r>
              <a:rPr sz="2250" spc="3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50" spc="-10" dirty="0">
                <a:solidFill>
                  <a:srgbClr val="000066"/>
                </a:solidFill>
                <a:latin typeface="Times New Roman"/>
                <a:cs typeface="Times New Roman"/>
              </a:rPr>
              <a:t>values)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Continuous</a:t>
            </a:r>
            <a:r>
              <a:rPr spc="50" dirty="0"/>
              <a:t> </a:t>
            </a:r>
            <a:r>
              <a:rPr dirty="0"/>
              <a:t>Attributes:</a:t>
            </a:r>
            <a:r>
              <a:rPr spc="130" dirty="0"/>
              <a:t> </a:t>
            </a:r>
            <a:r>
              <a:rPr dirty="0"/>
              <a:t>Computing</a:t>
            </a:r>
            <a:r>
              <a:rPr spc="75" dirty="0"/>
              <a:t> </a:t>
            </a:r>
            <a:r>
              <a:rPr dirty="0"/>
              <a:t>Gini</a:t>
            </a:r>
            <a:r>
              <a:rPr spc="85" dirty="0"/>
              <a:t> </a:t>
            </a:r>
            <a:r>
              <a:rPr spc="-10" dirty="0"/>
              <a:t>Index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44541" y="4354591"/>
          <a:ext cx="8137513" cy="2517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"/>
                <a:gridCol w="330835"/>
                <a:gridCol w="330834"/>
                <a:gridCol w="165099"/>
                <a:gridCol w="168275"/>
                <a:gridCol w="331469"/>
                <a:gridCol w="332739"/>
                <a:gridCol w="331469"/>
                <a:gridCol w="253364"/>
                <a:gridCol w="78105"/>
                <a:gridCol w="332105"/>
                <a:gridCol w="271145"/>
                <a:gridCol w="61595"/>
                <a:gridCol w="331470"/>
                <a:gridCol w="310514"/>
                <a:gridCol w="352425"/>
                <a:gridCol w="319404"/>
                <a:gridCol w="344170"/>
                <a:gridCol w="328929"/>
                <a:gridCol w="335279"/>
                <a:gridCol w="354964"/>
                <a:gridCol w="376555"/>
                <a:gridCol w="378459"/>
                <a:gridCol w="351790"/>
                <a:gridCol w="365125"/>
                <a:gridCol w="368300"/>
              </a:tblGrid>
              <a:tr h="28257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</a:t>
                      </a:r>
                      <a:r>
                        <a:rPr sz="13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84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09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122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172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909"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50" b="1" spc="-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Gini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0.417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i="1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0.300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08275" y="4742688"/>
            <a:ext cx="353695" cy="74930"/>
          </a:xfrm>
          <a:custGeom>
            <a:avLst/>
            <a:gdLst/>
            <a:ahLst/>
            <a:cxnLst/>
            <a:rect l="l" t="t" r="r" b="b"/>
            <a:pathLst>
              <a:path w="353694" h="74929">
                <a:moveTo>
                  <a:pt x="344043" y="42672"/>
                </a:moveTo>
                <a:lnTo>
                  <a:pt x="291083" y="42672"/>
                </a:lnTo>
                <a:lnTo>
                  <a:pt x="291083" y="32004"/>
                </a:lnTo>
                <a:lnTo>
                  <a:pt x="277368" y="31932"/>
                </a:lnTo>
                <a:lnTo>
                  <a:pt x="277368" y="0"/>
                </a:lnTo>
                <a:lnTo>
                  <a:pt x="353568" y="38100"/>
                </a:lnTo>
                <a:lnTo>
                  <a:pt x="344043" y="42672"/>
                </a:lnTo>
                <a:close/>
              </a:path>
              <a:path w="353694" h="74929">
                <a:moveTo>
                  <a:pt x="277368" y="42600"/>
                </a:moveTo>
                <a:lnTo>
                  <a:pt x="0" y="41148"/>
                </a:lnTo>
                <a:lnTo>
                  <a:pt x="0" y="30480"/>
                </a:lnTo>
                <a:lnTo>
                  <a:pt x="277368" y="31932"/>
                </a:lnTo>
                <a:lnTo>
                  <a:pt x="277368" y="42600"/>
                </a:lnTo>
                <a:close/>
              </a:path>
              <a:path w="353694" h="74929">
                <a:moveTo>
                  <a:pt x="291083" y="42672"/>
                </a:moveTo>
                <a:lnTo>
                  <a:pt x="277368" y="42600"/>
                </a:lnTo>
                <a:lnTo>
                  <a:pt x="277368" y="31932"/>
                </a:lnTo>
                <a:lnTo>
                  <a:pt x="291083" y="32004"/>
                </a:lnTo>
                <a:lnTo>
                  <a:pt x="291083" y="42672"/>
                </a:lnTo>
                <a:close/>
              </a:path>
              <a:path w="353694" h="74929">
                <a:moveTo>
                  <a:pt x="277368" y="74676"/>
                </a:moveTo>
                <a:lnTo>
                  <a:pt x="277368" y="42600"/>
                </a:lnTo>
                <a:lnTo>
                  <a:pt x="344043" y="42672"/>
                </a:lnTo>
                <a:lnTo>
                  <a:pt x="277368" y="74676"/>
                </a:lnTo>
                <a:close/>
              </a:path>
            </a:pathLst>
          </a:custGeom>
          <a:solidFill>
            <a:srgbClr val="2F1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5" y="5076443"/>
            <a:ext cx="353695" cy="76200"/>
          </a:xfrm>
          <a:custGeom>
            <a:avLst/>
            <a:gdLst/>
            <a:ahLst/>
            <a:cxnLst/>
            <a:rect l="l" t="t" r="r" b="b"/>
            <a:pathLst>
              <a:path w="353694" h="76200">
                <a:moveTo>
                  <a:pt x="277368" y="76200"/>
                </a:moveTo>
                <a:lnTo>
                  <a:pt x="277368" y="0"/>
                </a:lnTo>
                <a:lnTo>
                  <a:pt x="344424" y="33528"/>
                </a:lnTo>
                <a:lnTo>
                  <a:pt x="291083" y="33528"/>
                </a:lnTo>
                <a:lnTo>
                  <a:pt x="291083" y="42672"/>
                </a:lnTo>
                <a:lnTo>
                  <a:pt x="344424" y="42672"/>
                </a:lnTo>
                <a:lnTo>
                  <a:pt x="277368" y="76200"/>
                </a:lnTo>
                <a:close/>
              </a:path>
              <a:path w="353694" h="76200">
                <a:moveTo>
                  <a:pt x="277368" y="42672"/>
                </a:moveTo>
                <a:lnTo>
                  <a:pt x="0" y="42672"/>
                </a:lnTo>
                <a:lnTo>
                  <a:pt x="0" y="33528"/>
                </a:lnTo>
                <a:lnTo>
                  <a:pt x="277368" y="33528"/>
                </a:lnTo>
                <a:lnTo>
                  <a:pt x="277368" y="42672"/>
                </a:lnTo>
                <a:close/>
              </a:path>
              <a:path w="353694" h="76200">
                <a:moveTo>
                  <a:pt x="344424" y="42672"/>
                </a:moveTo>
                <a:lnTo>
                  <a:pt x="291083" y="42672"/>
                </a:lnTo>
                <a:lnTo>
                  <a:pt x="291083" y="33528"/>
                </a:lnTo>
                <a:lnTo>
                  <a:pt x="344424" y="33528"/>
                </a:lnTo>
                <a:lnTo>
                  <a:pt x="353568" y="38100"/>
                </a:lnTo>
                <a:lnTo>
                  <a:pt x="344424" y="42672"/>
                </a:lnTo>
                <a:close/>
              </a:path>
            </a:pathLst>
          </a:custGeom>
          <a:solidFill>
            <a:srgbClr val="2F13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3802" y="915301"/>
            <a:ext cx="8244840" cy="427164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544195" indent="-387350">
              <a:lnSpc>
                <a:spcPct val="100000"/>
              </a:lnSpc>
              <a:spcBef>
                <a:spcPts val="1220"/>
              </a:spcBef>
              <a:buFont typeface="Symbol"/>
              <a:buChar char=""/>
              <a:tabLst>
                <a:tab pos="544195" algn="l"/>
              </a:tabLst>
            </a:pPr>
            <a:r>
              <a:rPr sz="2250" dirty="0">
                <a:latin typeface="Arial"/>
                <a:cs typeface="Arial"/>
              </a:rPr>
              <a:t>How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find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best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binary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split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for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continuous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attribute?</a:t>
            </a:r>
            <a:endParaRPr sz="2250">
              <a:latin typeface="Arial"/>
              <a:cs typeface="Arial"/>
            </a:endParaRPr>
          </a:p>
          <a:p>
            <a:pPr marL="544195" indent="-387350">
              <a:lnSpc>
                <a:spcPct val="100000"/>
              </a:lnSpc>
              <a:spcBef>
                <a:spcPts val="1130"/>
              </a:spcBef>
              <a:buFont typeface="Symbol"/>
              <a:buChar char=""/>
              <a:tabLst>
                <a:tab pos="544195" algn="l"/>
              </a:tabLst>
            </a:pPr>
            <a:r>
              <a:rPr sz="2250" dirty="0">
                <a:latin typeface="Arial"/>
                <a:cs typeface="Arial"/>
              </a:rPr>
              <a:t>Efficient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computation:</a:t>
            </a:r>
            <a:endParaRPr sz="2250">
              <a:latin typeface="Arial"/>
              <a:cs typeface="Arial"/>
            </a:endParaRPr>
          </a:p>
          <a:p>
            <a:pPr marL="1125220" lvl="1" indent="-451484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1125220" algn="l"/>
              </a:tabLst>
            </a:pPr>
            <a:r>
              <a:rPr sz="2250" dirty="0">
                <a:latin typeface="Arial"/>
                <a:cs typeface="Arial"/>
              </a:rPr>
              <a:t>sort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attribute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on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  <a:p>
            <a:pPr marL="1125220" lvl="1" indent="-451484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125220" algn="l"/>
              </a:tabLst>
            </a:pPr>
            <a:r>
              <a:rPr sz="2250" dirty="0">
                <a:latin typeface="Arial"/>
                <a:cs typeface="Arial"/>
              </a:rPr>
              <a:t>choose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split</a:t>
            </a:r>
            <a:r>
              <a:rPr sz="2250" spc="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positions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middle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between two</a:t>
            </a:r>
            <a:r>
              <a:rPr sz="2250" spc="8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  <a:p>
            <a:pPr marL="1125220" marR="712470" lvl="1" indent="-451484">
              <a:lnSpc>
                <a:spcPts val="2460"/>
              </a:lnSpc>
              <a:spcBef>
                <a:spcPts val="1135"/>
              </a:spcBef>
              <a:buAutoNum type="arabicPeriod"/>
              <a:tabLst>
                <a:tab pos="1126490" algn="l"/>
              </a:tabLst>
            </a:pPr>
            <a:r>
              <a:rPr sz="2250" dirty="0">
                <a:latin typeface="Arial"/>
                <a:cs typeface="Arial"/>
              </a:rPr>
              <a:t>linearly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scan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these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values,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each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time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updating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	</a:t>
            </a:r>
            <a:r>
              <a:rPr sz="2250" dirty="0">
                <a:latin typeface="Arial"/>
                <a:cs typeface="Arial"/>
              </a:rPr>
              <a:t>count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matrix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and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computing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gini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index</a:t>
            </a:r>
            <a:endParaRPr sz="2250">
              <a:latin typeface="Arial"/>
              <a:cs typeface="Arial"/>
            </a:endParaRPr>
          </a:p>
          <a:p>
            <a:pPr marL="1125220" lvl="1" indent="-451484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1125220" algn="l"/>
              </a:tabLst>
            </a:pPr>
            <a:r>
              <a:rPr sz="2250" dirty="0">
                <a:latin typeface="Arial"/>
                <a:cs typeface="Arial"/>
              </a:rPr>
              <a:t>choose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split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position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has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smalest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gini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index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50" spc="105" dirty="0">
                <a:solidFill>
                  <a:srgbClr val="000066"/>
                </a:solidFill>
                <a:latin typeface="Tahoma"/>
                <a:cs typeface="Tahoma"/>
              </a:rPr>
              <a:t>Sorted</a:t>
            </a:r>
            <a:r>
              <a:rPr sz="1750" spc="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000066"/>
                </a:solidFill>
                <a:latin typeface="Tahoma"/>
                <a:cs typeface="Tahoma"/>
              </a:rPr>
              <a:t>Values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750" dirty="0">
                <a:solidFill>
                  <a:srgbClr val="000066"/>
                </a:solidFill>
                <a:latin typeface="Arial"/>
                <a:cs typeface="Arial"/>
              </a:rPr>
              <a:t>Split</a:t>
            </a:r>
            <a:r>
              <a:rPr sz="1750" spc="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000066"/>
                </a:solidFill>
                <a:latin typeface="Arial"/>
                <a:cs typeface="Arial"/>
              </a:rPr>
              <a:t>Positions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92266" y="1184814"/>
            <a:ext cx="1195070" cy="1829435"/>
            <a:chOff x="8992266" y="1184814"/>
            <a:chExt cx="1195070" cy="1829435"/>
          </a:xfrm>
        </p:grpSpPr>
        <p:sp>
          <p:nvSpPr>
            <p:cNvPr id="8" name="object 8"/>
            <p:cNvSpPr/>
            <p:nvPr/>
          </p:nvSpPr>
          <p:spPr>
            <a:xfrm>
              <a:off x="8994647" y="1187196"/>
              <a:ext cx="1190625" cy="1004569"/>
            </a:xfrm>
            <a:custGeom>
              <a:avLst/>
              <a:gdLst/>
              <a:ahLst/>
              <a:cxnLst/>
              <a:rect l="l" t="t" r="r" b="b"/>
              <a:pathLst>
                <a:path w="1190625" h="1004569">
                  <a:moveTo>
                    <a:pt x="0" y="501395"/>
                  </a:moveTo>
                  <a:lnTo>
                    <a:pt x="2186" y="458069"/>
                  </a:lnTo>
                  <a:lnTo>
                    <a:pt x="8627" y="415778"/>
                  </a:lnTo>
                  <a:lnTo>
                    <a:pt x="19143" y="374672"/>
                  </a:lnTo>
                  <a:lnTo>
                    <a:pt x="33555" y="334901"/>
                  </a:lnTo>
                  <a:lnTo>
                    <a:pt x="51686" y="296613"/>
                  </a:lnTo>
                  <a:lnTo>
                    <a:pt x="73357" y="259959"/>
                  </a:lnTo>
                  <a:lnTo>
                    <a:pt x="98388" y="225087"/>
                  </a:lnTo>
                  <a:lnTo>
                    <a:pt x="126601" y="192146"/>
                  </a:lnTo>
                  <a:lnTo>
                    <a:pt x="157818" y="161287"/>
                  </a:lnTo>
                  <a:lnTo>
                    <a:pt x="191860" y="132658"/>
                  </a:lnTo>
                  <a:lnTo>
                    <a:pt x="228549" y="106409"/>
                  </a:lnTo>
                  <a:lnTo>
                    <a:pt x="267704" y="82689"/>
                  </a:lnTo>
                  <a:lnTo>
                    <a:pt x="309149" y="61647"/>
                  </a:lnTo>
                  <a:lnTo>
                    <a:pt x="352705" y="43432"/>
                  </a:lnTo>
                  <a:lnTo>
                    <a:pt x="398191" y="28194"/>
                  </a:lnTo>
                  <a:lnTo>
                    <a:pt x="445431" y="16083"/>
                  </a:lnTo>
                  <a:lnTo>
                    <a:pt x="494246" y="7247"/>
                  </a:lnTo>
                  <a:lnTo>
                    <a:pt x="544456" y="1836"/>
                  </a:lnTo>
                  <a:lnTo>
                    <a:pt x="595884" y="0"/>
                  </a:lnTo>
                  <a:lnTo>
                    <a:pt x="647083" y="1836"/>
                  </a:lnTo>
                  <a:lnTo>
                    <a:pt x="697089" y="7247"/>
                  </a:lnTo>
                  <a:lnTo>
                    <a:pt x="745722" y="16083"/>
                  </a:lnTo>
                  <a:lnTo>
                    <a:pt x="792801" y="28194"/>
                  </a:lnTo>
                  <a:lnTo>
                    <a:pt x="838148" y="43432"/>
                  </a:lnTo>
                  <a:lnTo>
                    <a:pt x="881582" y="61647"/>
                  </a:lnTo>
                  <a:lnTo>
                    <a:pt x="922922" y="82689"/>
                  </a:lnTo>
                  <a:lnTo>
                    <a:pt x="961990" y="106409"/>
                  </a:lnTo>
                  <a:lnTo>
                    <a:pt x="998605" y="132658"/>
                  </a:lnTo>
                  <a:lnTo>
                    <a:pt x="1032586" y="161287"/>
                  </a:lnTo>
                  <a:lnTo>
                    <a:pt x="1063755" y="192146"/>
                  </a:lnTo>
                  <a:lnTo>
                    <a:pt x="1091931" y="225087"/>
                  </a:lnTo>
                  <a:lnTo>
                    <a:pt x="1116934" y="259959"/>
                  </a:lnTo>
                  <a:lnTo>
                    <a:pt x="1138584" y="296613"/>
                  </a:lnTo>
                  <a:lnTo>
                    <a:pt x="1156702" y="334901"/>
                  </a:lnTo>
                  <a:lnTo>
                    <a:pt x="1171106" y="374672"/>
                  </a:lnTo>
                  <a:lnTo>
                    <a:pt x="1181618" y="415778"/>
                  </a:lnTo>
                  <a:lnTo>
                    <a:pt x="1188057" y="458069"/>
                  </a:lnTo>
                  <a:lnTo>
                    <a:pt x="1190243" y="501395"/>
                  </a:lnTo>
                  <a:lnTo>
                    <a:pt x="1188057" y="544735"/>
                  </a:lnTo>
                  <a:lnTo>
                    <a:pt x="1181618" y="587060"/>
                  </a:lnTo>
                  <a:lnTo>
                    <a:pt x="1171106" y="628221"/>
                  </a:lnTo>
                  <a:lnTo>
                    <a:pt x="1156702" y="668065"/>
                  </a:lnTo>
                  <a:lnTo>
                    <a:pt x="1138584" y="706439"/>
                  </a:lnTo>
                  <a:lnTo>
                    <a:pt x="1116934" y="743192"/>
                  </a:lnTo>
                  <a:lnTo>
                    <a:pt x="1091931" y="778172"/>
                  </a:lnTo>
                  <a:lnTo>
                    <a:pt x="1063755" y="811228"/>
                  </a:lnTo>
                  <a:lnTo>
                    <a:pt x="1032586" y="842206"/>
                  </a:lnTo>
                  <a:lnTo>
                    <a:pt x="998605" y="870955"/>
                  </a:lnTo>
                  <a:lnTo>
                    <a:pt x="961990" y="897323"/>
                  </a:lnTo>
                  <a:lnTo>
                    <a:pt x="922922" y="921158"/>
                  </a:lnTo>
                  <a:lnTo>
                    <a:pt x="881582" y="942309"/>
                  </a:lnTo>
                  <a:lnTo>
                    <a:pt x="838148" y="960622"/>
                  </a:lnTo>
                  <a:lnTo>
                    <a:pt x="792801" y="975946"/>
                  </a:lnTo>
                  <a:lnTo>
                    <a:pt x="745722" y="988130"/>
                  </a:lnTo>
                  <a:lnTo>
                    <a:pt x="697089" y="997021"/>
                  </a:lnTo>
                  <a:lnTo>
                    <a:pt x="647083" y="1002466"/>
                  </a:lnTo>
                  <a:lnTo>
                    <a:pt x="595884" y="1004315"/>
                  </a:lnTo>
                  <a:lnTo>
                    <a:pt x="544456" y="1002466"/>
                  </a:lnTo>
                  <a:lnTo>
                    <a:pt x="494246" y="997021"/>
                  </a:lnTo>
                  <a:lnTo>
                    <a:pt x="445431" y="988130"/>
                  </a:lnTo>
                  <a:lnTo>
                    <a:pt x="398191" y="975946"/>
                  </a:lnTo>
                  <a:lnTo>
                    <a:pt x="352705" y="960622"/>
                  </a:lnTo>
                  <a:lnTo>
                    <a:pt x="309149" y="942309"/>
                  </a:lnTo>
                  <a:lnTo>
                    <a:pt x="267704" y="921158"/>
                  </a:lnTo>
                  <a:lnTo>
                    <a:pt x="228549" y="897323"/>
                  </a:lnTo>
                  <a:lnTo>
                    <a:pt x="191860" y="870955"/>
                  </a:lnTo>
                  <a:lnTo>
                    <a:pt x="157818" y="842206"/>
                  </a:lnTo>
                  <a:lnTo>
                    <a:pt x="126601" y="811228"/>
                  </a:lnTo>
                  <a:lnTo>
                    <a:pt x="98388" y="778172"/>
                  </a:lnTo>
                  <a:lnTo>
                    <a:pt x="73357" y="743192"/>
                  </a:lnTo>
                  <a:lnTo>
                    <a:pt x="51686" y="706439"/>
                  </a:lnTo>
                  <a:lnTo>
                    <a:pt x="33555" y="668065"/>
                  </a:lnTo>
                  <a:lnTo>
                    <a:pt x="19143" y="628221"/>
                  </a:lnTo>
                  <a:lnTo>
                    <a:pt x="8627" y="587060"/>
                  </a:lnTo>
                  <a:lnTo>
                    <a:pt x="2186" y="544735"/>
                  </a:lnTo>
                  <a:lnTo>
                    <a:pt x="0" y="501395"/>
                  </a:lnTo>
                </a:path>
              </a:pathLst>
            </a:custGeom>
            <a:ln w="47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1244" y="1345692"/>
              <a:ext cx="792479" cy="153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6963" y="1600200"/>
              <a:ext cx="714756" cy="153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8487" y="1851660"/>
              <a:ext cx="702564" cy="1554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49155" y="2182368"/>
              <a:ext cx="372110" cy="829310"/>
            </a:xfrm>
            <a:custGeom>
              <a:avLst/>
              <a:gdLst/>
              <a:ahLst/>
              <a:cxnLst/>
              <a:rect l="l" t="t" r="r" b="b"/>
              <a:pathLst>
                <a:path w="372109" h="829310">
                  <a:moveTo>
                    <a:pt x="64007" y="829056"/>
                  </a:moveTo>
                  <a:lnTo>
                    <a:pt x="0" y="714756"/>
                  </a:lnTo>
                  <a:lnTo>
                    <a:pt x="62483" y="733044"/>
                  </a:lnTo>
                  <a:lnTo>
                    <a:pt x="309371" y="0"/>
                  </a:lnTo>
                  <a:lnTo>
                    <a:pt x="371855" y="18287"/>
                  </a:lnTo>
                  <a:lnTo>
                    <a:pt x="124967" y="751332"/>
                  </a:lnTo>
                  <a:lnTo>
                    <a:pt x="187451" y="769620"/>
                  </a:lnTo>
                  <a:lnTo>
                    <a:pt x="64007" y="8290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9155" y="2182368"/>
              <a:ext cx="372110" cy="829310"/>
            </a:xfrm>
            <a:custGeom>
              <a:avLst/>
              <a:gdLst/>
              <a:ahLst/>
              <a:cxnLst/>
              <a:rect l="l" t="t" r="r" b="b"/>
              <a:pathLst>
                <a:path w="372109" h="829310">
                  <a:moveTo>
                    <a:pt x="64007" y="829056"/>
                  </a:moveTo>
                  <a:lnTo>
                    <a:pt x="187451" y="769620"/>
                  </a:lnTo>
                  <a:lnTo>
                    <a:pt x="124967" y="751332"/>
                  </a:lnTo>
                  <a:lnTo>
                    <a:pt x="371855" y="18287"/>
                  </a:lnTo>
                  <a:lnTo>
                    <a:pt x="309371" y="0"/>
                  </a:lnTo>
                  <a:lnTo>
                    <a:pt x="62483" y="733044"/>
                  </a:lnTo>
                  <a:lnTo>
                    <a:pt x="0" y="714756"/>
                  </a:lnTo>
                  <a:lnTo>
                    <a:pt x="64007" y="829056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58527" y="2180844"/>
              <a:ext cx="408940" cy="830580"/>
            </a:xfrm>
            <a:custGeom>
              <a:avLst/>
              <a:gdLst/>
              <a:ahLst/>
              <a:cxnLst/>
              <a:rect l="l" t="t" r="r" b="b"/>
              <a:pathLst>
                <a:path w="408940" h="830580">
                  <a:moveTo>
                    <a:pt x="350519" y="830579"/>
                  </a:moveTo>
                  <a:lnTo>
                    <a:pt x="225551" y="775715"/>
                  </a:lnTo>
                  <a:lnTo>
                    <a:pt x="286511" y="755903"/>
                  </a:lnTo>
                  <a:lnTo>
                    <a:pt x="0" y="21335"/>
                  </a:lnTo>
                  <a:lnTo>
                    <a:pt x="62483" y="0"/>
                  </a:lnTo>
                  <a:lnTo>
                    <a:pt x="348995" y="734567"/>
                  </a:lnTo>
                  <a:lnTo>
                    <a:pt x="408431" y="713231"/>
                  </a:lnTo>
                  <a:lnTo>
                    <a:pt x="350519" y="8305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58527" y="2180844"/>
              <a:ext cx="408940" cy="830580"/>
            </a:xfrm>
            <a:custGeom>
              <a:avLst/>
              <a:gdLst/>
              <a:ahLst/>
              <a:cxnLst/>
              <a:rect l="l" t="t" r="r" b="b"/>
              <a:pathLst>
                <a:path w="408940" h="830580">
                  <a:moveTo>
                    <a:pt x="350519" y="830579"/>
                  </a:moveTo>
                  <a:lnTo>
                    <a:pt x="408431" y="713231"/>
                  </a:lnTo>
                  <a:lnTo>
                    <a:pt x="348995" y="734567"/>
                  </a:lnTo>
                  <a:lnTo>
                    <a:pt x="62483" y="0"/>
                  </a:lnTo>
                  <a:lnTo>
                    <a:pt x="0" y="21335"/>
                  </a:lnTo>
                  <a:lnTo>
                    <a:pt x="286511" y="755903"/>
                  </a:lnTo>
                  <a:lnTo>
                    <a:pt x="225551" y="775715"/>
                  </a:lnTo>
                  <a:lnTo>
                    <a:pt x="350519" y="830579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81515" y="2546603"/>
              <a:ext cx="286511" cy="118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8379" y="2546603"/>
              <a:ext cx="198119" cy="118872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51" y="107630"/>
            <a:ext cx="918718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/>
              <a:t>Alternative</a:t>
            </a:r>
            <a:r>
              <a:rPr spc="75" dirty="0" smtClean="0"/>
              <a:t> </a:t>
            </a:r>
            <a:r>
              <a:rPr dirty="0"/>
              <a:t>Impurity</a:t>
            </a:r>
            <a:r>
              <a:rPr spc="70" dirty="0"/>
              <a:t> </a:t>
            </a:r>
            <a:r>
              <a:rPr dirty="0"/>
              <a:t>Measure:</a:t>
            </a:r>
            <a:r>
              <a:rPr spc="85" dirty="0"/>
              <a:t> </a:t>
            </a:r>
            <a:r>
              <a:rPr dirty="0"/>
              <a:t>Information</a:t>
            </a:r>
            <a:r>
              <a:rPr spc="60" dirty="0"/>
              <a:t> </a:t>
            </a:r>
            <a:r>
              <a:rPr spc="-20" dirty="0"/>
              <a:t>Gain</a:t>
            </a:r>
          </a:p>
        </p:txBody>
      </p:sp>
      <p:sp>
        <p:nvSpPr>
          <p:cNvPr id="3" name="object 3"/>
          <p:cNvSpPr/>
          <p:nvPr/>
        </p:nvSpPr>
        <p:spPr>
          <a:xfrm>
            <a:off x="2625851" y="2351532"/>
            <a:ext cx="5646420" cy="841375"/>
          </a:xfrm>
          <a:custGeom>
            <a:avLst/>
            <a:gdLst/>
            <a:ahLst/>
            <a:cxnLst/>
            <a:rect l="l" t="t" r="r" b="b"/>
            <a:pathLst>
              <a:path w="5646420" h="841375">
                <a:moveTo>
                  <a:pt x="5646419" y="841248"/>
                </a:moveTo>
                <a:lnTo>
                  <a:pt x="0" y="841248"/>
                </a:lnTo>
                <a:lnTo>
                  <a:pt x="0" y="0"/>
                </a:lnTo>
                <a:lnTo>
                  <a:pt x="5646419" y="0"/>
                </a:lnTo>
                <a:lnTo>
                  <a:pt x="5646419" y="84124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762" y="2753114"/>
            <a:ext cx="8689340" cy="270891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858519" algn="ctr">
              <a:lnSpc>
                <a:spcPct val="100000"/>
              </a:lnSpc>
              <a:spcBef>
                <a:spcPts val="969"/>
              </a:spcBef>
            </a:pPr>
            <a:r>
              <a:rPr sz="1650" i="1" spc="-50" dirty="0">
                <a:latin typeface="Times New Roman"/>
                <a:cs typeface="Times New Roman"/>
              </a:rPr>
              <a:t>j</a:t>
            </a:r>
            <a:endParaRPr sz="1650">
              <a:latin typeface="Times New Roman"/>
              <a:cs typeface="Times New Roman"/>
            </a:endParaRPr>
          </a:p>
          <a:p>
            <a:pPr marL="2307590">
              <a:lnSpc>
                <a:spcPct val="100000"/>
              </a:lnSpc>
              <a:spcBef>
                <a:spcPts val="1225"/>
              </a:spcBef>
            </a:pPr>
            <a:r>
              <a:rPr sz="2250" i="1" dirty="0">
                <a:latin typeface="Times New Roman"/>
                <a:cs typeface="Times New Roman"/>
              </a:rPr>
              <a:t>p(</a:t>
            </a:r>
            <a:r>
              <a:rPr sz="2250" i="1" spc="2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j</a:t>
            </a:r>
            <a:r>
              <a:rPr sz="2250" i="1" spc="4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|</a:t>
            </a:r>
            <a:r>
              <a:rPr sz="2250" i="1" spc="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t)</a:t>
            </a:r>
            <a:r>
              <a:rPr sz="2250" i="1" spc="1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Arial"/>
                <a:cs typeface="Arial"/>
              </a:rPr>
              <a:t>is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relative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frequency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class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j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node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t</a:t>
            </a:r>
            <a:endParaRPr sz="2250">
              <a:latin typeface="Arial"/>
              <a:cs typeface="Arial"/>
            </a:endParaRPr>
          </a:p>
          <a:p>
            <a:pPr marL="390525" indent="-339725">
              <a:lnSpc>
                <a:spcPct val="100000"/>
              </a:lnSpc>
              <a:spcBef>
                <a:spcPts val="1830"/>
              </a:spcBef>
              <a:buFont typeface="Symbol"/>
              <a:buChar char=""/>
              <a:tabLst>
                <a:tab pos="390525" algn="l"/>
              </a:tabLst>
            </a:pPr>
            <a:r>
              <a:rPr sz="2350" dirty="0">
                <a:latin typeface="Arial"/>
                <a:cs typeface="Arial"/>
              </a:rPr>
              <a:t>Entropy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measures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homogeneity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node</a:t>
            </a:r>
            <a:endParaRPr sz="2350">
              <a:latin typeface="Arial"/>
              <a:cs typeface="Arial"/>
            </a:endParaRPr>
          </a:p>
          <a:p>
            <a:pPr marL="722630" lvl="1" indent="-257810">
              <a:lnSpc>
                <a:spcPct val="100000"/>
              </a:lnSpc>
              <a:spcBef>
                <a:spcPts val="825"/>
              </a:spcBef>
              <a:buChar char="•"/>
              <a:tabLst>
                <a:tab pos="722630" algn="l"/>
              </a:tabLst>
            </a:pPr>
            <a:r>
              <a:rPr sz="2150" dirty="0">
                <a:latin typeface="Arial"/>
                <a:cs typeface="Arial"/>
              </a:rPr>
              <a:t>Minimum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(0.0)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when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all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records</a:t>
            </a:r>
            <a:r>
              <a:rPr sz="2150" spc="5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belong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to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one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722630" marR="1160145" lvl="1" indent="-257810">
              <a:lnSpc>
                <a:spcPct val="101400"/>
              </a:lnSpc>
              <a:spcBef>
                <a:spcPts val="1055"/>
              </a:spcBef>
              <a:buChar char="•"/>
              <a:tabLst>
                <a:tab pos="723900" algn="l"/>
              </a:tabLst>
            </a:pPr>
            <a:r>
              <a:rPr sz="2150" dirty="0">
                <a:latin typeface="Arial"/>
                <a:cs typeface="Arial"/>
              </a:rPr>
              <a:t>Maximum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(log</a:t>
            </a:r>
            <a:r>
              <a:rPr sz="2175" baseline="-21072" dirty="0">
                <a:latin typeface="Arial"/>
                <a:cs typeface="Arial"/>
              </a:rPr>
              <a:t>2</a:t>
            </a:r>
            <a:r>
              <a:rPr sz="2175" spc="359" baseline="-21072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75" baseline="-21072" dirty="0">
                <a:latin typeface="Arial"/>
                <a:cs typeface="Arial"/>
              </a:rPr>
              <a:t>c</a:t>
            </a:r>
            <a:r>
              <a:rPr sz="2150" dirty="0">
                <a:latin typeface="Arial"/>
                <a:cs typeface="Arial"/>
              </a:rPr>
              <a:t>)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when</a:t>
            </a:r>
            <a:r>
              <a:rPr sz="2150" spc="8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records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are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equally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distributed 	</a:t>
            </a:r>
            <a:r>
              <a:rPr sz="2150" dirty="0">
                <a:latin typeface="Arial"/>
                <a:cs typeface="Arial"/>
              </a:rPr>
              <a:t>among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all</a:t>
            </a:r>
            <a:r>
              <a:rPr sz="2150" spc="75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classes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664" y="1106732"/>
            <a:ext cx="7954009" cy="175641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14020" indent="-388620">
              <a:lnSpc>
                <a:spcPct val="100000"/>
              </a:lnSpc>
              <a:spcBef>
                <a:spcPts val="1560"/>
              </a:spcBef>
              <a:buFont typeface="Symbol"/>
              <a:buChar char=""/>
              <a:tabLst>
                <a:tab pos="414020" algn="l"/>
              </a:tabLst>
            </a:pPr>
            <a:r>
              <a:rPr sz="2350" dirty="0">
                <a:latin typeface="Arial"/>
                <a:cs typeface="Arial"/>
              </a:rPr>
              <a:t>Information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gain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relies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entropy</a:t>
            </a:r>
            <a:r>
              <a:rPr sz="23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each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node</a:t>
            </a:r>
            <a:endParaRPr sz="2350">
              <a:latin typeface="Arial"/>
              <a:cs typeface="Arial"/>
            </a:endParaRPr>
          </a:p>
          <a:p>
            <a:pPr marL="414020" indent="-388620">
              <a:lnSpc>
                <a:spcPts val="2800"/>
              </a:lnSpc>
              <a:spcBef>
                <a:spcPts val="1460"/>
              </a:spcBef>
              <a:buFont typeface="Symbol"/>
              <a:buChar char=""/>
              <a:tabLst>
                <a:tab pos="414020" algn="l"/>
              </a:tabLst>
            </a:pPr>
            <a:r>
              <a:rPr sz="2350" dirty="0">
                <a:latin typeface="Arial"/>
                <a:cs typeface="Arial"/>
              </a:rPr>
              <a:t>Entropy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given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node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t:</a:t>
            </a:r>
            <a:endParaRPr sz="2350">
              <a:latin typeface="Arial"/>
              <a:cs typeface="Arial"/>
            </a:endParaRPr>
          </a:p>
          <a:p>
            <a:pPr marL="2395220">
              <a:lnSpc>
                <a:spcPts val="5080"/>
              </a:lnSpc>
              <a:tabLst>
                <a:tab pos="6919595" algn="l"/>
              </a:tabLst>
            </a:pPr>
            <a:r>
              <a:rPr sz="2800" i="1" dirty="0">
                <a:latin typeface="Times New Roman"/>
                <a:cs typeface="Times New Roman"/>
              </a:rPr>
              <a:t>Entropy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(</a:t>
            </a:r>
            <a:r>
              <a:rPr sz="2800" i="1" spc="90" dirty="0">
                <a:latin typeface="Times New Roman"/>
                <a:cs typeface="Times New Roman"/>
              </a:rPr>
              <a:t>t</a:t>
            </a:r>
            <a:r>
              <a:rPr sz="2800" spc="90" dirty="0">
                <a:latin typeface="Times New Roman"/>
                <a:cs typeface="Times New Roman"/>
              </a:rPr>
              <a:t>)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Symbol"/>
                <a:cs typeface="Symbol"/>
              </a:rPr>
              <a:t></a:t>
            </a:r>
            <a:r>
              <a:rPr sz="6375" spc="120" baseline="-8496" dirty="0">
                <a:latin typeface="Symbol"/>
                <a:cs typeface="Symbol"/>
              </a:rPr>
              <a:t></a:t>
            </a:r>
            <a:r>
              <a:rPr sz="6375" spc="-120" baseline="-8496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p</a:t>
            </a:r>
            <a:r>
              <a:rPr sz="2800" spc="90" dirty="0">
                <a:latin typeface="Times New Roman"/>
                <a:cs typeface="Times New Roman"/>
              </a:rPr>
              <a:t>(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j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i="1" spc="120" dirty="0">
                <a:latin typeface="Times New Roman"/>
                <a:cs typeface="Times New Roman"/>
              </a:rPr>
              <a:t>t</a:t>
            </a:r>
            <a:r>
              <a:rPr sz="2800" spc="120" dirty="0">
                <a:latin typeface="Times New Roman"/>
                <a:cs typeface="Times New Roman"/>
              </a:rPr>
              <a:t>)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475" spc="-75" baseline="-23569" dirty="0">
                <a:latin typeface="Times New Roman"/>
                <a:cs typeface="Times New Roman"/>
              </a:rPr>
              <a:t>2</a:t>
            </a:r>
            <a:r>
              <a:rPr sz="2475" baseline="-23569" dirty="0">
                <a:latin typeface="Times New Roman"/>
                <a:cs typeface="Times New Roman"/>
              </a:rPr>
              <a:t>	</a:t>
            </a:r>
            <a:r>
              <a:rPr sz="2800" i="1" spc="90" dirty="0">
                <a:latin typeface="Times New Roman"/>
                <a:cs typeface="Times New Roman"/>
              </a:rPr>
              <a:t>p</a:t>
            </a:r>
            <a:r>
              <a:rPr sz="2800" spc="90" dirty="0">
                <a:latin typeface="Times New Roman"/>
                <a:cs typeface="Times New Roman"/>
              </a:rPr>
              <a:t>(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j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t</a:t>
            </a:r>
            <a:r>
              <a:rPr sz="2800" spc="9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1280" y="2346960"/>
            <a:ext cx="5655945" cy="850900"/>
          </a:xfrm>
          <a:custGeom>
            <a:avLst/>
            <a:gdLst/>
            <a:ahLst/>
            <a:cxnLst/>
            <a:rect l="l" t="t" r="r" b="b"/>
            <a:pathLst>
              <a:path w="5655945" h="850900">
                <a:moveTo>
                  <a:pt x="0" y="0"/>
                </a:moveTo>
                <a:lnTo>
                  <a:pt x="5655564" y="0"/>
                </a:lnTo>
                <a:lnTo>
                  <a:pt x="5655564" y="850391"/>
                </a:lnTo>
                <a:lnTo>
                  <a:pt x="0" y="850391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Examples</a:t>
            </a:r>
            <a:r>
              <a:rPr spc="7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Computing</a:t>
            </a:r>
            <a:r>
              <a:rPr spc="70" dirty="0"/>
              <a:t> </a:t>
            </a:r>
            <a:r>
              <a:rPr spc="-10" dirty="0"/>
              <a:t>Entropy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0155" y="2579274"/>
          <a:ext cx="2634615" cy="903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595"/>
                <a:gridCol w="1303020"/>
              </a:tblGrid>
              <a:tr h="43878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70" dirty="0">
                          <a:latin typeface="Tahoma"/>
                          <a:cs typeface="Tahoma"/>
                        </a:rPr>
                        <a:t>C1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70" dirty="0">
                          <a:latin typeface="Tahoma"/>
                          <a:cs typeface="Tahoma"/>
                        </a:rPr>
                        <a:t>C2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50" dirty="0"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6308" y="5710856"/>
          <a:ext cx="2548889" cy="890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  <a:gridCol w="1260474"/>
              </a:tblGrid>
              <a:tr h="43243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35" dirty="0">
                          <a:latin typeface="Tahoma"/>
                          <a:cs typeface="Tahoma"/>
                        </a:rPr>
                        <a:t>C1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-50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35" dirty="0">
                          <a:latin typeface="Tahoma"/>
                          <a:cs typeface="Tahoma"/>
                        </a:rPr>
                        <a:t>C2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-50" dirty="0"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6308" y="4206811"/>
          <a:ext cx="2548889" cy="87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  <a:gridCol w="1260474"/>
              </a:tblGrid>
              <a:tr h="42545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50" spc="55" dirty="0">
                          <a:latin typeface="Tahoma"/>
                          <a:cs typeface="Tahoma"/>
                        </a:rPr>
                        <a:t>C1</a:t>
                      </a:r>
                      <a:endParaRPr sz="23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50" b="1" spc="-50" dirty="0">
                          <a:latin typeface="Tahoma"/>
                          <a:cs typeface="Tahoma"/>
                        </a:rPr>
                        <a:t>1</a:t>
                      </a:r>
                      <a:endParaRPr sz="23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50" spc="55" dirty="0">
                          <a:latin typeface="Tahoma"/>
                          <a:cs typeface="Tahoma"/>
                        </a:rPr>
                        <a:t>C2</a:t>
                      </a:r>
                      <a:endParaRPr sz="23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350" b="1" spc="-50" dirty="0">
                          <a:latin typeface="Tahoma"/>
                          <a:cs typeface="Tahoma"/>
                        </a:rPr>
                        <a:t>5</a:t>
                      </a:r>
                      <a:endParaRPr sz="23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58439" y="1284732"/>
            <a:ext cx="5311140" cy="792480"/>
          </a:xfrm>
          <a:custGeom>
            <a:avLst/>
            <a:gdLst/>
            <a:ahLst/>
            <a:cxnLst/>
            <a:rect l="l" t="t" r="r" b="b"/>
            <a:pathLst>
              <a:path w="5311140" h="792480">
                <a:moveTo>
                  <a:pt x="5311140" y="792479"/>
                </a:moveTo>
                <a:lnTo>
                  <a:pt x="0" y="792479"/>
                </a:lnTo>
                <a:lnTo>
                  <a:pt x="0" y="0"/>
                </a:lnTo>
                <a:lnTo>
                  <a:pt x="5311140" y="0"/>
                </a:lnTo>
                <a:lnTo>
                  <a:pt x="5311140" y="79247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2012" y="1765815"/>
            <a:ext cx="6856095" cy="5137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10"/>
              </a:spcBef>
            </a:pPr>
            <a:r>
              <a:rPr sz="1550" i="1" spc="-50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5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2766060" algn="l"/>
              </a:tabLst>
            </a:pP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P(C1)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45" dirty="0">
                <a:solidFill>
                  <a:srgbClr val="000066"/>
                </a:solidFill>
                <a:latin typeface="Tahoma"/>
                <a:cs typeface="Tahoma"/>
              </a:rPr>
              <a:t>0/6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4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	</a:t>
            </a: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P(C2)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45" dirty="0">
                <a:solidFill>
                  <a:srgbClr val="000066"/>
                </a:solidFill>
                <a:latin typeface="Tahoma"/>
                <a:cs typeface="Tahoma"/>
              </a:rPr>
              <a:t>6/6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4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405"/>
              </a:spcBef>
            </a:pPr>
            <a:r>
              <a:rPr sz="2250" spc="90" dirty="0">
                <a:solidFill>
                  <a:srgbClr val="000066"/>
                </a:solidFill>
                <a:latin typeface="Tahoma"/>
                <a:cs typeface="Tahoma"/>
              </a:rPr>
              <a:t>Entropy</a:t>
            </a:r>
            <a:r>
              <a:rPr sz="2250" spc="-7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2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00" dirty="0">
                <a:solidFill>
                  <a:srgbClr val="000066"/>
                </a:solidFill>
                <a:latin typeface="Tahoma"/>
                <a:cs typeface="Tahoma"/>
              </a:rPr>
              <a:t>log</a:t>
            </a:r>
            <a:r>
              <a:rPr sz="2250" spc="150" baseline="-20370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292" baseline="-2037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r>
              <a:rPr sz="2250" spc="-2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2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r>
              <a:rPr sz="2250" spc="-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00" dirty="0">
                <a:solidFill>
                  <a:srgbClr val="000066"/>
                </a:solidFill>
                <a:latin typeface="Tahoma"/>
                <a:cs typeface="Tahoma"/>
              </a:rPr>
              <a:t>log</a:t>
            </a:r>
            <a:r>
              <a:rPr sz="2250" spc="150" baseline="-20370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277" baseline="-2037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1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2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9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r>
              <a:rPr sz="2250" spc="-1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3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45" dirty="0">
                <a:solidFill>
                  <a:srgbClr val="000066"/>
                </a:solidFill>
                <a:latin typeface="Tahoma"/>
                <a:cs typeface="Tahoma"/>
              </a:rPr>
              <a:t>0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75"/>
              </a:spcBef>
            </a:pPr>
            <a:endParaRPr sz="225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tabLst>
                <a:tab pos="2755900" algn="l"/>
              </a:tabLst>
            </a:pP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P(C1)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20" dirty="0">
                <a:solidFill>
                  <a:srgbClr val="000066"/>
                </a:solidFill>
                <a:latin typeface="Tahoma"/>
                <a:cs typeface="Tahoma"/>
              </a:rPr>
              <a:t>1/6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	</a:t>
            </a:r>
            <a:r>
              <a:rPr sz="2250" spc="114" dirty="0">
                <a:solidFill>
                  <a:srgbClr val="000066"/>
                </a:solidFill>
                <a:latin typeface="Tahoma"/>
                <a:cs typeface="Tahoma"/>
              </a:rPr>
              <a:t>P(C2)</a:t>
            </a:r>
            <a:r>
              <a:rPr sz="2250" spc="-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20" dirty="0">
                <a:solidFill>
                  <a:srgbClr val="000066"/>
                </a:solidFill>
                <a:latin typeface="Tahoma"/>
                <a:cs typeface="Tahoma"/>
              </a:rPr>
              <a:t>5/6</a:t>
            </a:r>
            <a:endParaRPr sz="2250">
              <a:latin typeface="Tahoma"/>
              <a:cs typeface="Tahoma"/>
            </a:endParaRPr>
          </a:p>
          <a:p>
            <a:pPr marL="164465" marR="81280">
              <a:lnSpc>
                <a:spcPct val="101299"/>
              </a:lnSpc>
              <a:spcBef>
                <a:spcPts val="1370"/>
              </a:spcBef>
            </a:pPr>
            <a:r>
              <a:rPr sz="2250" spc="90" dirty="0">
                <a:solidFill>
                  <a:srgbClr val="000066"/>
                </a:solidFill>
                <a:latin typeface="Tahoma"/>
                <a:cs typeface="Tahoma"/>
              </a:rPr>
              <a:t>Entropy</a:t>
            </a:r>
            <a:r>
              <a:rPr sz="2250" spc="-3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1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5" dirty="0">
                <a:solidFill>
                  <a:srgbClr val="000066"/>
                </a:solidFill>
                <a:latin typeface="Tahoma"/>
                <a:cs typeface="Tahoma"/>
              </a:rPr>
              <a:t>(1/6)</a:t>
            </a:r>
            <a:r>
              <a:rPr sz="2250" spc="-3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00" dirty="0">
                <a:solidFill>
                  <a:srgbClr val="000066"/>
                </a:solidFill>
                <a:latin typeface="Tahoma"/>
                <a:cs typeface="Tahoma"/>
              </a:rPr>
              <a:t>log</a:t>
            </a:r>
            <a:r>
              <a:rPr sz="2250" spc="150" baseline="-20370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330" baseline="-2037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5" dirty="0">
                <a:solidFill>
                  <a:srgbClr val="000066"/>
                </a:solidFill>
                <a:latin typeface="Tahoma"/>
                <a:cs typeface="Tahoma"/>
              </a:rPr>
              <a:t>(1/6)</a:t>
            </a:r>
            <a:r>
              <a:rPr sz="2250" spc="-26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2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(5/6)</a:t>
            </a:r>
            <a:r>
              <a:rPr sz="2250" spc="-1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00" dirty="0">
                <a:solidFill>
                  <a:srgbClr val="000066"/>
                </a:solidFill>
                <a:latin typeface="Tahoma"/>
                <a:cs typeface="Tahoma"/>
              </a:rPr>
              <a:t>log</a:t>
            </a:r>
            <a:r>
              <a:rPr sz="2250" spc="150" baseline="-20370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315" baseline="-2037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(5/6)</a:t>
            </a:r>
            <a:r>
              <a:rPr sz="2250" spc="-1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-60" dirty="0">
                <a:solidFill>
                  <a:srgbClr val="000066"/>
                </a:solidFill>
                <a:latin typeface="Tahoma"/>
                <a:cs typeface="Tahoma"/>
              </a:rPr>
              <a:t>=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0.65</a:t>
            </a:r>
            <a:endParaRPr sz="225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2365"/>
              </a:spcBef>
              <a:tabLst>
                <a:tab pos="2755900" algn="l"/>
              </a:tabLst>
            </a:pPr>
            <a:r>
              <a:rPr sz="2250" spc="120" dirty="0">
                <a:solidFill>
                  <a:srgbClr val="000066"/>
                </a:solidFill>
                <a:latin typeface="Tahoma"/>
                <a:cs typeface="Tahoma"/>
              </a:rPr>
              <a:t>P(C1)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20" dirty="0">
                <a:solidFill>
                  <a:srgbClr val="000066"/>
                </a:solidFill>
                <a:latin typeface="Tahoma"/>
                <a:cs typeface="Tahoma"/>
              </a:rPr>
              <a:t>2/6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	</a:t>
            </a:r>
            <a:r>
              <a:rPr sz="2250" spc="114" dirty="0">
                <a:solidFill>
                  <a:srgbClr val="000066"/>
                </a:solidFill>
                <a:latin typeface="Tahoma"/>
                <a:cs typeface="Tahoma"/>
              </a:rPr>
              <a:t>P(C2)</a:t>
            </a:r>
            <a:r>
              <a:rPr sz="2250" spc="-2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4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220" dirty="0">
                <a:solidFill>
                  <a:srgbClr val="000066"/>
                </a:solidFill>
                <a:latin typeface="Tahoma"/>
                <a:cs typeface="Tahoma"/>
              </a:rPr>
              <a:t>4/6</a:t>
            </a:r>
            <a:endParaRPr sz="2250">
              <a:latin typeface="Tahoma"/>
              <a:cs typeface="Tahoma"/>
            </a:endParaRPr>
          </a:p>
          <a:p>
            <a:pPr marL="164465" marR="81280">
              <a:lnSpc>
                <a:spcPct val="101299"/>
              </a:lnSpc>
              <a:spcBef>
                <a:spcPts val="1370"/>
              </a:spcBef>
            </a:pPr>
            <a:r>
              <a:rPr sz="2250" spc="90" dirty="0">
                <a:solidFill>
                  <a:srgbClr val="000066"/>
                </a:solidFill>
                <a:latin typeface="Tahoma"/>
                <a:cs typeface="Tahoma"/>
              </a:rPr>
              <a:t>Entropy</a:t>
            </a:r>
            <a:r>
              <a:rPr sz="2250" spc="-3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=</a:t>
            </a:r>
            <a:r>
              <a:rPr sz="2250" spc="-1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(2/6)</a:t>
            </a:r>
            <a:r>
              <a:rPr sz="2250" spc="-1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00" dirty="0">
                <a:solidFill>
                  <a:srgbClr val="000066"/>
                </a:solidFill>
                <a:latin typeface="Tahoma"/>
                <a:cs typeface="Tahoma"/>
              </a:rPr>
              <a:t>log</a:t>
            </a:r>
            <a:r>
              <a:rPr sz="2250" spc="150" baseline="-20370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330" baseline="-2037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(2/6)</a:t>
            </a:r>
            <a:r>
              <a:rPr sz="2250" spc="-24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dirty="0">
                <a:solidFill>
                  <a:srgbClr val="000066"/>
                </a:solidFill>
                <a:latin typeface="Tahoma"/>
                <a:cs typeface="Tahoma"/>
              </a:rPr>
              <a:t>–</a:t>
            </a:r>
            <a:r>
              <a:rPr sz="2250" spc="-2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(4/6)</a:t>
            </a:r>
            <a:r>
              <a:rPr sz="2250" spc="-1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00" dirty="0">
                <a:solidFill>
                  <a:srgbClr val="000066"/>
                </a:solidFill>
                <a:latin typeface="Tahoma"/>
                <a:cs typeface="Tahoma"/>
              </a:rPr>
              <a:t>log</a:t>
            </a:r>
            <a:r>
              <a:rPr sz="2250" spc="150" baseline="-20370" dirty="0">
                <a:solidFill>
                  <a:srgbClr val="000066"/>
                </a:solidFill>
                <a:latin typeface="Tahoma"/>
                <a:cs typeface="Tahoma"/>
              </a:rPr>
              <a:t>2</a:t>
            </a:r>
            <a:r>
              <a:rPr sz="2250" spc="315" baseline="-2037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(4/6)</a:t>
            </a:r>
            <a:r>
              <a:rPr sz="2250" spc="-1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2250" spc="-50" dirty="0">
                <a:solidFill>
                  <a:srgbClr val="000066"/>
                </a:solidFill>
                <a:latin typeface="Tahoma"/>
                <a:cs typeface="Tahoma"/>
              </a:rPr>
              <a:t>= </a:t>
            </a:r>
            <a:r>
              <a:rPr sz="2250" spc="130" dirty="0">
                <a:solidFill>
                  <a:srgbClr val="000066"/>
                </a:solidFill>
                <a:latin typeface="Tahoma"/>
                <a:cs typeface="Tahoma"/>
              </a:rPr>
              <a:t>0.92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5872" y="1129884"/>
            <a:ext cx="52571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294505" algn="l"/>
              </a:tabLst>
            </a:pPr>
            <a:r>
              <a:rPr sz="2650" i="1" dirty="0">
                <a:latin typeface="Times New Roman"/>
                <a:cs typeface="Times New Roman"/>
              </a:rPr>
              <a:t>Entropy</a:t>
            </a:r>
            <a:r>
              <a:rPr sz="2650" i="1" spc="-9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t</a:t>
            </a:r>
            <a:r>
              <a:rPr sz="2650" i="1" spc="-434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Symbol"/>
                <a:cs typeface="Symbol"/>
              </a:rPr>
              <a:t></a:t>
            </a:r>
            <a:r>
              <a:rPr sz="6000" spc="112" baseline="-8333" dirty="0">
                <a:latin typeface="Symbol"/>
                <a:cs typeface="Symbol"/>
              </a:rPr>
              <a:t></a:t>
            </a:r>
            <a:r>
              <a:rPr sz="6000" spc="-157" baseline="-8333" dirty="0">
                <a:latin typeface="Times New Roman"/>
                <a:cs typeface="Times New Roman"/>
              </a:rPr>
              <a:t> </a:t>
            </a:r>
            <a:r>
              <a:rPr sz="2650" i="1" spc="75" dirty="0">
                <a:latin typeface="Times New Roman"/>
                <a:cs typeface="Times New Roman"/>
              </a:rPr>
              <a:t>p</a:t>
            </a:r>
            <a:r>
              <a:rPr sz="2650" spc="75" dirty="0">
                <a:latin typeface="Times New Roman"/>
                <a:cs typeface="Times New Roman"/>
              </a:rPr>
              <a:t>(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j</a:t>
            </a:r>
            <a:r>
              <a:rPr sz="2650" i="1" spc="-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|</a:t>
            </a:r>
            <a:r>
              <a:rPr sz="2650" spc="-18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t</a:t>
            </a:r>
            <a:r>
              <a:rPr sz="2650" i="1" spc="-4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log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325" spc="-75" baseline="-23297" dirty="0">
                <a:latin typeface="Times New Roman"/>
                <a:cs typeface="Times New Roman"/>
              </a:rPr>
              <a:t>2</a:t>
            </a:r>
            <a:r>
              <a:rPr sz="2325" baseline="-23297" dirty="0">
                <a:latin typeface="Times New Roman"/>
                <a:cs typeface="Times New Roman"/>
              </a:rPr>
              <a:t>	</a:t>
            </a:r>
            <a:r>
              <a:rPr sz="2650" i="1" spc="80" dirty="0">
                <a:latin typeface="Times New Roman"/>
                <a:cs typeface="Times New Roman"/>
              </a:rPr>
              <a:t>p</a:t>
            </a:r>
            <a:r>
              <a:rPr sz="2650" spc="80" dirty="0">
                <a:latin typeface="Times New Roman"/>
                <a:cs typeface="Times New Roman"/>
              </a:rPr>
              <a:t>(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j</a:t>
            </a:r>
            <a:r>
              <a:rPr sz="2650" i="1" spc="-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|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t</a:t>
            </a:r>
            <a:r>
              <a:rPr sz="2650" i="1" spc="-430" dirty="0">
                <a:latin typeface="Times New Roman"/>
                <a:cs typeface="Times New Roman"/>
              </a:rPr>
              <a:t> </a:t>
            </a:r>
            <a:r>
              <a:rPr sz="2650" spc="-50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3867" y="1280159"/>
            <a:ext cx="5320665" cy="802005"/>
          </a:xfrm>
          <a:custGeom>
            <a:avLst/>
            <a:gdLst/>
            <a:ahLst/>
            <a:cxnLst/>
            <a:rect l="l" t="t" r="r" b="b"/>
            <a:pathLst>
              <a:path w="5320665" h="802005">
                <a:moveTo>
                  <a:pt x="0" y="0"/>
                </a:moveTo>
                <a:lnTo>
                  <a:pt x="5320283" y="0"/>
                </a:lnTo>
                <a:lnTo>
                  <a:pt x="5320283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Splitting</a:t>
            </a:r>
            <a:r>
              <a:rPr spc="85" dirty="0"/>
              <a:t> </a:t>
            </a:r>
            <a:r>
              <a:rPr dirty="0"/>
              <a:t>Based</a:t>
            </a:r>
            <a:r>
              <a:rPr spc="55" dirty="0"/>
              <a:t> </a:t>
            </a:r>
            <a:r>
              <a:rPr dirty="0"/>
              <a:t>on</a:t>
            </a:r>
            <a:r>
              <a:rPr spc="55" dirty="0"/>
              <a:t> </a:t>
            </a:r>
            <a:r>
              <a:rPr dirty="0"/>
              <a:t>Information</a:t>
            </a:r>
            <a:r>
              <a:rPr spc="85" dirty="0"/>
              <a:t> </a:t>
            </a:r>
            <a:r>
              <a:rPr spc="-20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557" y="1287303"/>
            <a:ext cx="301879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9415" algn="l"/>
              </a:tabLst>
            </a:pPr>
            <a:r>
              <a:rPr sz="2650" spc="-50" dirty="0">
                <a:latin typeface="Symbol"/>
                <a:cs typeface="Symbol"/>
              </a:rPr>
              <a:t>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dirty="0">
                <a:latin typeface="Arial"/>
                <a:cs typeface="Arial"/>
              </a:rPr>
              <a:t>Information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20" dirty="0">
                <a:latin typeface="Arial"/>
                <a:cs typeface="Arial"/>
              </a:rPr>
              <a:t>Gain: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375" y="3100705"/>
            <a:ext cx="9148445" cy="326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6445" marR="2247900">
              <a:lnSpc>
                <a:spcPct val="121800"/>
              </a:lnSpc>
              <a:spcBef>
                <a:spcPts val="95"/>
              </a:spcBef>
            </a:pPr>
            <a:r>
              <a:rPr sz="2250" dirty="0">
                <a:latin typeface="Arial"/>
                <a:cs typeface="Arial"/>
              </a:rPr>
              <a:t>Parent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Node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is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split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into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k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partitions; </a:t>
            </a:r>
            <a:r>
              <a:rPr sz="2250" dirty="0">
                <a:latin typeface="Arial"/>
                <a:cs typeface="Arial"/>
              </a:rPr>
              <a:t>n</a:t>
            </a:r>
            <a:r>
              <a:rPr sz="2250" baseline="-20370" dirty="0">
                <a:latin typeface="Arial"/>
                <a:cs typeface="Arial"/>
              </a:rPr>
              <a:t>i</a:t>
            </a:r>
            <a:r>
              <a:rPr sz="2250" spc="352" baseline="-203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is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number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records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partition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i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85"/>
              </a:spcBef>
            </a:pPr>
            <a:endParaRPr sz="2250">
              <a:latin typeface="Arial"/>
              <a:cs typeface="Arial"/>
            </a:endParaRPr>
          </a:p>
          <a:p>
            <a:pPr marL="347980" indent="-322580">
              <a:lnSpc>
                <a:spcPct val="100000"/>
              </a:lnSpc>
              <a:buFont typeface="Symbol"/>
              <a:buChar char=""/>
              <a:tabLst>
                <a:tab pos="347980" algn="l"/>
              </a:tabLst>
            </a:pPr>
            <a:r>
              <a:rPr sz="2350" dirty="0">
                <a:latin typeface="Arial"/>
                <a:cs typeface="Arial"/>
              </a:rPr>
              <a:t>Information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gain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measures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entropy</a:t>
            </a:r>
            <a:r>
              <a:rPr sz="23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reduction</a:t>
            </a:r>
            <a:r>
              <a:rPr sz="23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5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split</a:t>
            </a:r>
            <a:endParaRPr sz="2350">
              <a:latin typeface="Arial"/>
              <a:cs typeface="Arial"/>
            </a:endParaRPr>
          </a:p>
          <a:p>
            <a:pPr marL="347980" indent="-322580">
              <a:lnSpc>
                <a:spcPct val="100000"/>
              </a:lnSpc>
              <a:spcBef>
                <a:spcPts val="1465"/>
              </a:spcBef>
              <a:buFont typeface="Symbol"/>
              <a:buChar char=""/>
              <a:tabLst>
                <a:tab pos="347980" algn="l"/>
              </a:tabLst>
            </a:pPr>
            <a:r>
              <a:rPr sz="2350" dirty="0">
                <a:latin typeface="Arial"/>
                <a:cs typeface="Arial"/>
              </a:rPr>
              <a:t>We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choose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split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with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largest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reduction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(maximal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GAIN)</a:t>
            </a:r>
            <a:endParaRPr sz="2350">
              <a:latin typeface="Arial"/>
              <a:cs typeface="Arial"/>
            </a:endParaRPr>
          </a:p>
          <a:p>
            <a:pPr marL="347980" marR="17780" indent="-323215">
              <a:lnSpc>
                <a:spcPct val="101299"/>
              </a:lnSpc>
              <a:spcBef>
                <a:spcPts val="1430"/>
              </a:spcBef>
              <a:buFont typeface="Symbol"/>
              <a:buChar char=""/>
              <a:tabLst>
                <a:tab pos="347980" algn="l"/>
              </a:tabLst>
            </a:pPr>
            <a:r>
              <a:rPr sz="2350" dirty="0">
                <a:latin typeface="Arial"/>
                <a:cs typeface="Arial"/>
              </a:rPr>
              <a:t>Disadvantage: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Tends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prefer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splits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result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large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number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of </a:t>
            </a:r>
            <a:r>
              <a:rPr sz="2350" dirty="0">
                <a:latin typeface="Arial"/>
                <a:cs typeface="Arial"/>
              </a:rPr>
              <a:t>partitions,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each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being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small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but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pure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(split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by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ID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attribute?)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1783" y="1871472"/>
            <a:ext cx="7165975" cy="1066800"/>
            <a:chOff x="2081783" y="1871472"/>
            <a:chExt cx="7165975" cy="1066800"/>
          </a:xfrm>
        </p:grpSpPr>
        <p:sp>
          <p:nvSpPr>
            <p:cNvPr id="6" name="object 6"/>
            <p:cNvSpPr/>
            <p:nvPr/>
          </p:nvSpPr>
          <p:spPr>
            <a:xfrm>
              <a:off x="2081783" y="1871472"/>
              <a:ext cx="7165975" cy="1066800"/>
            </a:xfrm>
            <a:custGeom>
              <a:avLst/>
              <a:gdLst/>
              <a:ahLst/>
              <a:cxnLst/>
              <a:rect l="l" t="t" r="r" b="b"/>
              <a:pathLst>
                <a:path w="7165975" h="1066800">
                  <a:moveTo>
                    <a:pt x="7165848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7165848" y="0"/>
                  </a:lnTo>
                  <a:lnTo>
                    <a:pt x="7165848" y="10668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4372" y="2404872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>
                  <a:moveTo>
                    <a:pt x="0" y="0"/>
                  </a:moveTo>
                  <a:lnTo>
                    <a:pt x="320420" y="0"/>
                  </a:lnTo>
                </a:path>
              </a:pathLst>
            </a:custGeom>
            <a:ln w="9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57132" y="2140776"/>
            <a:ext cx="1714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50" spc="-50" dirty="0">
                <a:latin typeface="Symbol"/>
                <a:cs typeface="Symbol"/>
              </a:rPr>
              <a:t>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7132" y="2430336"/>
            <a:ext cx="1714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50" spc="-50" dirty="0">
                <a:latin typeface="Symbol"/>
                <a:cs typeface="Symbol"/>
              </a:rPr>
              <a:t>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8211" y="2140776"/>
            <a:ext cx="1714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50" spc="-50" dirty="0">
                <a:latin typeface="Symbol"/>
                <a:cs typeface="Symbol"/>
              </a:rPr>
              <a:t>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8211" y="1875601"/>
            <a:ext cx="1714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50" spc="-50" dirty="0">
                <a:latin typeface="Symbol"/>
                <a:cs typeface="Symbol"/>
              </a:rPr>
              <a:t>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3867" y="2091457"/>
            <a:ext cx="74295" cy="191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50" i="1" spc="-50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6392" y="2461789"/>
            <a:ext cx="248920" cy="191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50" i="1" spc="-10" dirty="0">
                <a:latin typeface="Times New Roman"/>
                <a:cs typeface="Times New Roman"/>
              </a:rPr>
              <a:t>split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5516" y="1828357"/>
            <a:ext cx="263525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460"/>
              </a:lnSpc>
              <a:spcBef>
                <a:spcPts val="100"/>
              </a:spcBef>
            </a:pPr>
            <a:r>
              <a:rPr sz="3250" i="1" spc="-50" dirty="0">
                <a:latin typeface="Times New Roman"/>
                <a:cs typeface="Times New Roman"/>
              </a:rPr>
              <a:t>n</a:t>
            </a:r>
            <a:endParaRPr sz="3250">
              <a:latin typeface="Times New Roman"/>
              <a:cs typeface="Times New Roman"/>
            </a:endParaRPr>
          </a:p>
          <a:p>
            <a:pPr marR="5080" algn="r">
              <a:lnSpc>
                <a:spcPts val="819"/>
              </a:lnSpc>
            </a:pPr>
            <a:r>
              <a:rPr sz="1050" i="1" spc="-5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210"/>
              </a:spcBef>
            </a:pPr>
            <a:r>
              <a:rPr sz="3250" i="1" spc="-50" dirty="0">
                <a:latin typeface="Times New Roman"/>
                <a:cs typeface="Times New Roman"/>
              </a:rPr>
              <a:t>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2811" y="2245933"/>
            <a:ext cx="49403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875" baseline="-24786" dirty="0">
                <a:latin typeface="Symbol"/>
                <a:cs typeface="Symbol"/>
              </a:rPr>
              <a:t></a:t>
            </a:r>
            <a:r>
              <a:rPr sz="4875" spc="-254" baseline="-24786" dirty="0">
                <a:latin typeface="Times New Roman"/>
                <a:cs typeface="Times New Roman"/>
              </a:rPr>
              <a:t> </a:t>
            </a:r>
            <a:r>
              <a:rPr sz="1050" i="1" spc="-25" dirty="0">
                <a:latin typeface="Times New Roman"/>
                <a:cs typeface="Times New Roman"/>
              </a:rPr>
              <a:t>i</a:t>
            </a:r>
            <a:r>
              <a:rPr sz="1050" spc="-25" dirty="0">
                <a:latin typeface="Symbol"/>
                <a:cs typeface="Symbol"/>
              </a:rPr>
              <a:t>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0259" y="2082864"/>
            <a:ext cx="209359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50" i="1" dirty="0">
                <a:latin typeface="Times New Roman"/>
                <a:cs typeface="Times New Roman"/>
              </a:rPr>
              <a:t>Entropy</a:t>
            </a:r>
            <a:r>
              <a:rPr sz="3250" i="1" spc="-160" dirty="0">
                <a:latin typeface="Times New Roman"/>
                <a:cs typeface="Times New Roman"/>
              </a:rPr>
              <a:t> </a:t>
            </a:r>
            <a:r>
              <a:rPr sz="3250" spc="60" dirty="0">
                <a:latin typeface="Times New Roman"/>
                <a:cs typeface="Times New Roman"/>
              </a:rPr>
              <a:t>(</a:t>
            </a:r>
            <a:r>
              <a:rPr sz="3250" i="1" spc="60" dirty="0">
                <a:latin typeface="Times New Roman"/>
                <a:cs typeface="Times New Roman"/>
              </a:rPr>
              <a:t>i</a:t>
            </a:r>
            <a:r>
              <a:rPr sz="3250" spc="60" dirty="0">
                <a:latin typeface="Times New Roman"/>
                <a:cs typeface="Times New Roman"/>
              </a:rPr>
              <a:t>)</a:t>
            </a:r>
            <a:r>
              <a:rPr sz="3250" spc="-505" dirty="0">
                <a:latin typeface="Times New Roman"/>
                <a:cs typeface="Times New Roman"/>
              </a:rPr>
              <a:t> </a:t>
            </a:r>
            <a:r>
              <a:rPr sz="4875" spc="-75" baseline="28205" dirty="0">
                <a:latin typeface="Symbol"/>
                <a:cs typeface="Symbol"/>
              </a:rPr>
              <a:t></a:t>
            </a:r>
            <a:endParaRPr sz="4875" baseline="2820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7024" y="2082864"/>
            <a:ext cx="46101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47165" algn="l"/>
                <a:tab pos="4388485" algn="l"/>
              </a:tabLst>
            </a:pPr>
            <a:r>
              <a:rPr sz="3250" i="1" spc="-20" dirty="0">
                <a:latin typeface="Times New Roman"/>
                <a:cs typeface="Times New Roman"/>
              </a:rPr>
              <a:t>GAIN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dirty="0">
                <a:latin typeface="Symbol"/>
                <a:cs typeface="Symbol"/>
              </a:rPr>
              <a:t></a:t>
            </a:r>
            <a:r>
              <a:rPr sz="3250" spc="160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Entropy</a:t>
            </a:r>
            <a:r>
              <a:rPr sz="3250" i="1" spc="-145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Times New Roman"/>
                <a:cs typeface="Times New Roman"/>
              </a:rPr>
              <a:t>(</a:t>
            </a:r>
            <a:r>
              <a:rPr sz="3250" spc="-240" dirty="0">
                <a:latin typeface="Times New Roman"/>
                <a:cs typeface="Times New Roman"/>
              </a:rPr>
              <a:t> </a:t>
            </a:r>
            <a:r>
              <a:rPr sz="3250" i="1" spc="85" dirty="0">
                <a:latin typeface="Times New Roman"/>
                <a:cs typeface="Times New Roman"/>
              </a:rPr>
              <a:t>p</a:t>
            </a:r>
            <a:r>
              <a:rPr sz="3250" spc="85" dirty="0">
                <a:latin typeface="Times New Roman"/>
                <a:cs typeface="Times New Roman"/>
              </a:rPr>
              <a:t>)</a:t>
            </a:r>
            <a:r>
              <a:rPr sz="3250" spc="-200" dirty="0">
                <a:latin typeface="Times New Roman"/>
                <a:cs typeface="Times New Roman"/>
              </a:rPr>
              <a:t> </a:t>
            </a:r>
            <a:r>
              <a:rPr sz="3250" spc="-50" dirty="0">
                <a:latin typeface="Symbol"/>
                <a:cs typeface="Symbol"/>
              </a:rPr>
              <a:t></a:t>
            </a:r>
            <a:r>
              <a:rPr sz="3250" dirty="0">
                <a:latin typeface="Times New Roman"/>
                <a:cs typeface="Times New Roman"/>
              </a:rPr>
              <a:t>	</a:t>
            </a:r>
            <a:r>
              <a:rPr sz="3600" spc="-1747" baseline="1157" dirty="0">
                <a:latin typeface="Symbol"/>
                <a:cs typeface="Symbol"/>
              </a:rPr>
              <a:t></a:t>
            </a:r>
            <a:endParaRPr sz="3600" baseline="1157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77211" y="1866900"/>
            <a:ext cx="7175500" cy="1076325"/>
          </a:xfrm>
          <a:custGeom>
            <a:avLst/>
            <a:gdLst/>
            <a:ahLst/>
            <a:cxnLst/>
            <a:rect l="l" t="t" r="r" b="b"/>
            <a:pathLst>
              <a:path w="7175500" h="1076325">
                <a:moveTo>
                  <a:pt x="0" y="0"/>
                </a:moveTo>
                <a:lnTo>
                  <a:pt x="7174991" y="0"/>
                </a:lnTo>
                <a:lnTo>
                  <a:pt x="7174991" y="1075943"/>
                </a:lnTo>
                <a:lnTo>
                  <a:pt x="0" y="107594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46" y="934491"/>
            <a:ext cx="9521825" cy="23609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720"/>
              </a:spcBef>
              <a:buChar char="–"/>
              <a:tabLst>
                <a:tab pos="335280" algn="l"/>
              </a:tabLst>
            </a:pPr>
            <a:r>
              <a:rPr sz="2350" dirty="0">
                <a:latin typeface="Arial"/>
                <a:cs typeface="Arial"/>
              </a:rPr>
              <a:t>We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want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learn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models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good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classifying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unseen</a:t>
            </a:r>
            <a:r>
              <a:rPr sz="2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records</a:t>
            </a:r>
            <a:endParaRPr sz="2350">
              <a:latin typeface="Arial"/>
              <a:cs typeface="Arial"/>
            </a:endParaRPr>
          </a:p>
          <a:p>
            <a:pPr marL="334010" marR="812800" indent="-321945">
              <a:lnSpc>
                <a:spcPct val="101299"/>
              </a:lnSpc>
              <a:spcBef>
                <a:spcPts val="585"/>
              </a:spcBef>
              <a:buChar char="–"/>
              <a:tabLst>
                <a:tab pos="334010" algn="l"/>
                <a:tab pos="33528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	Overfitting: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Learned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models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can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fit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training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data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too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closely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thus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work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poorly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unseen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data</a:t>
            </a:r>
            <a:endParaRPr sz="2350">
              <a:latin typeface="Arial"/>
              <a:cs typeface="Arial"/>
            </a:endParaRPr>
          </a:p>
          <a:p>
            <a:pPr marL="335280" indent="-322580">
              <a:lnSpc>
                <a:spcPct val="100000"/>
              </a:lnSpc>
              <a:spcBef>
                <a:spcPts val="1535"/>
              </a:spcBef>
              <a:buChar char="–"/>
              <a:tabLst>
                <a:tab pos="335280" algn="l"/>
              </a:tabLst>
            </a:pPr>
            <a:r>
              <a:rPr sz="2350" dirty="0">
                <a:latin typeface="Arial"/>
                <a:cs typeface="Arial"/>
              </a:rPr>
              <a:t>Model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perfectly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fitting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training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data:</a:t>
            </a:r>
            <a:endParaRPr sz="235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1465"/>
              </a:spcBef>
            </a:pPr>
            <a:r>
              <a:rPr sz="2350" dirty="0">
                <a:latin typeface="Arial"/>
                <a:cs typeface="Arial"/>
              </a:rPr>
              <a:t>"Trees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BF00"/>
                </a:solidFill>
                <a:latin typeface="Arial"/>
                <a:cs typeface="Arial"/>
              </a:rPr>
              <a:t>big</a:t>
            </a:r>
            <a:r>
              <a:rPr sz="2350" dirty="0">
                <a:latin typeface="Arial"/>
                <a:cs typeface="Arial"/>
              </a:rPr>
              <a:t>,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00AF50"/>
                </a:solidFill>
                <a:latin typeface="Arial"/>
                <a:cs typeface="Arial"/>
              </a:rPr>
              <a:t>green</a:t>
            </a:r>
            <a:r>
              <a:rPr sz="2350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B366"/>
                </a:solidFill>
                <a:latin typeface="Arial"/>
                <a:cs typeface="Arial"/>
              </a:rPr>
              <a:t>plants</a:t>
            </a:r>
            <a:r>
              <a:rPr sz="2350" spc="20" dirty="0">
                <a:solidFill>
                  <a:srgbClr val="FFB366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have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7052EB"/>
                </a:solidFill>
                <a:latin typeface="Arial"/>
                <a:cs typeface="Arial"/>
              </a:rPr>
              <a:t>trunk</a:t>
            </a:r>
            <a:r>
              <a:rPr sz="2350" spc="25" dirty="0">
                <a:solidFill>
                  <a:srgbClr val="7052EB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89FF"/>
                </a:solidFill>
                <a:latin typeface="Arial"/>
                <a:cs typeface="Arial"/>
              </a:rPr>
              <a:t>no</a:t>
            </a:r>
            <a:r>
              <a:rPr sz="2350" spc="-10" dirty="0">
                <a:solidFill>
                  <a:srgbClr val="FF89FF"/>
                </a:solidFill>
                <a:latin typeface="Arial"/>
                <a:cs typeface="Arial"/>
              </a:rPr>
              <a:t> wheels</a:t>
            </a:r>
            <a:r>
              <a:rPr sz="2350" spc="-10" dirty="0">
                <a:latin typeface="Arial"/>
                <a:cs typeface="Arial"/>
              </a:rPr>
              <a:t>“</a:t>
            </a:r>
            <a:endParaRPr sz="2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346" y="3413257"/>
            <a:ext cx="269875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5280" algn="l"/>
              </a:tabLst>
            </a:pPr>
            <a:r>
              <a:rPr sz="2350" spc="-50" dirty="0">
                <a:latin typeface="Arial"/>
                <a:cs typeface="Arial"/>
              </a:rPr>
              <a:t>–</a:t>
            </a:r>
            <a:r>
              <a:rPr sz="2350" dirty="0">
                <a:latin typeface="Arial"/>
                <a:cs typeface="Arial"/>
              </a:rPr>
              <a:t>	Unseen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example: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346" y="6162627"/>
            <a:ext cx="9511665" cy="750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4010" marR="5080" indent="-321945">
              <a:lnSpc>
                <a:spcPct val="101200"/>
              </a:lnSpc>
              <a:spcBef>
                <a:spcPts val="90"/>
              </a:spcBef>
              <a:tabLst>
                <a:tab pos="335280" algn="l"/>
              </a:tabLst>
            </a:pPr>
            <a:r>
              <a:rPr sz="2350" spc="-5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		Goal: </a:t>
            </a:r>
            <a:r>
              <a:rPr sz="2350" dirty="0">
                <a:latin typeface="Arial"/>
                <a:cs typeface="Arial"/>
              </a:rPr>
              <a:t>Find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good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compromise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between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specificness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generality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of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learned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model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0427" y="3925824"/>
            <a:ext cx="2465831" cy="19857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6151" y="107630"/>
            <a:ext cx="918718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 smtClean="0"/>
              <a:t>Overfitting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7241540" y="3550450"/>
            <a:ext cx="1670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Verdana"/>
                <a:cs typeface="Verdana"/>
              </a:rPr>
              <a:t>Training</a:t>
            </a:r>
            <a:r>
              <a:rPr sz="1950" spc="-165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data</a:t>
            </a:r>
            <a:endParaRPr sz="19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57544" y="3992879"/>
            <a:ext cx="978535" cy="862965"/>
            <a:chOff x="6257544" y="3992879"/>
            <a:chExt cx="978535" cy="8629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9653" y="4002024"/>
              <a:ext cx="923033" cy="83992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62116" y="3997451"/>
              <a:ext cx="969644" cy="853440"/>
            </a:xfrm>
            <a:custGeom>
              <a:avLst/>
              <a:gdLst/>
              <a:ahLst/>
              <a:cxnLst/>
              <a:rect l="l" t="t" r="r" b="b"/>
              <a:pathLst>
                <a:path w="969645" h="853439">
                  <a:moveTo>
                    <a:pt x="0" y="0"/>
                  </a:moveTo>
                  <a:lnTo>
                    <a:pt x="969264" y="0"/>
                  </a:lnTo>
                  <a:lnTo>
                    <a:pt x="969264" y="853440"/>
                  </a:lnTo>
                  <a:lnTo>
                    <a:pt x="0" y="85344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539228" y="3992879"/>
            <a:ext cx="934719" cy="890269"/>
            <a:chOff x="7539228" y="3992879"/>
            <a:chExt cx="934719" cy="89026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9896" y="4002024"/>
              <a:ext cx="914400" cy="8717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43800" y="3997451"/>
              <a:ext cx="925194" cy="881380"/>
            </a:xfrm>
            <a:custGeom>
              <a:avLst/>
              <a:gdLst/>
              <a:ahLst/>
              <a:cxnLst/>
              <a:rect l="l" t="t" r="r" b="b"/>
              <a:pathLst>
                <a:path w="925195" h="881379">
                  <a:moveTo>
                    <a:pt x="0" y="0"/>
                  </a:moveTo>
                  <a:lnTo>
                    <a:pt x="925067" y="0"/>
                  </a:lnTo>
                  <a:lnTo>
                    <a:pt x="925067" y="880871"/>
                  </a:lnTo>
                  <a:lnTo>
                    <a:pt x="0" y="88087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16923" y="3992879"/>
            <a:ext cx="1042669" cy="878205"/>
            <a:chOff x="8916923" y="3992879"/>
            <a:chExt cx="1042669" cy="87820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6067" y="4002024"/>
              <a:ext cx="1024127" cy="8595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921495" y="3997451"/>
              <a:ext cx="1033780" cy="868680"/>
            </a:xfrm>
            <a:custGeom>
              <a:avLst/>
              <a:gdLst/>
              <a:ahLst/>
              <a:cxnLst/>
              <a:rect l="l" t="t" r="r" b="b"/>
              <a:pathLst>
                <a:path w="1033779" h="868679">
                  <a:moveTo>
                    <a:pt x="0" y="0"/>
                  </a:moveTo>
                  <a:lnTo>
                    <a:pt x="1033271" y="0"/>
                  </a:lnTo>
                  <a:lnTo>
                    <a:pt x="1033271" y="868680"/>
                  </a:lnTo>
                  <a:lnTo>
                    <a:pt x="0" y="86868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257544" y="5148072"/>
            <a:ext cx="1074420" cy="772795"/>
            <a:chOff x="6257544" y="5148072"/>
            <a:chExt cx="1074420" cy="77279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6687" y="5158739"/>
              <a:ext cx="1056131" cy="7528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62116" y="5152644"/>
              <a:ext cx="1065530" cy="763905"/>
            </a:xfrm>
            <a:custGeom>
              <a:avLst/>
              <a:gdLst/>
              <a:ahLst/>
              <a:cxnLst/>
              <a:rect l="l" t="t" r="r" b="b"/>
              <a:pathLst>
                <a:path w="1065529" h="763904">
                  <a:moveTo>
                    <a:pt x="0" y="0"/>
                  </a:moveTo>
                  <a:lnTo>
                    <a:pt x="1065276" y="0"/>
                  </a:lnTo>
                  <a:lnTo>
                    <a:pt x="1065276" y="763523"/>
                  </a:lnTo>
                  <a:lnTo>
                    <a:pt x="0" y="76352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539228" y="5148072"/>
            <a:ext cx="1074420" cy="772795"/>
            <a:chOff x="7539228" y="5148072"/>
            <a:chExt cx="1074420" cy="77279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9896" y="5158739"/>
              <a:ext cx="1054607" cy="75285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43800" y="5152644"/>
              <a:ext cx="1065530" cy="763905"/>
            </a:xfrm>
            <a:custGeom>
              <a:avLst/>
              <a:gdLst/>
              <a:ahLst/>
              <a:cxnLst/>
              <a:rect l="l" t="t" r="r" b="b"/>
              <a:pathLst>
                <a:path w="1065529" h="763904">
                  <a:moveTo>
                    <a:pt x="0" y="0"/>
                  </a:moveTo>
                  <a:lnTo>
                    <a:pt x="1065276" y="0"/>
                  </a:lnTo>
                  <a:lnTo>
                    <a:pt x="1065276" y="763523"/>
                  </a:lnTo>
                  <a:lnTo>
                    <a:pt x="0" y="76352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923020" y="5148072"/>
            <a:ext cx="1036319" cy="802005"/>
            <a:chOff x="8923020" y="5148072"/>
            <a:chExt cx="1036319" cy="80200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2164" y="5158739"/>
              <a:ext cx="1018031" cy="7818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927592" y="5152644"/>
              <a:ext cx="1027430" cy="792480"/>
            </a:xfrm>
            <a:custGeom>
              <a:avLst/>
              <a:gdLst/>
              <a:ahLst/>
              <a:cxnLst/>
              <a:rect l="l" t="t" r="r" b="b"/>
              <a:pathLst>
                <a:path w="1027429" h="792479">
                  <a:moveTo>
                    <a:pt x="0" y="0"/>
                  </a:moveTo>
                  <a:lnTo>
                    <a:pt x="1027175" y="0"/>
                  </a:lnTo>
                  <a:lnTo>
                    <a:pt x="1027175" y="792479"/>
                  </a:lnTo>
                  <a:lnTo>
                    <a:pt x="0" y="7924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Overfitting:</a:t>
            </a:r>
            <a:r>
              <a:rPr spc="95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507" y="1228824"/>
            <a:ext cx="4338955" cy="89154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995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Example: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Predict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credit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rating</a:t>
            </a:r>
            <a:endParaRPr sz="2350">
              <a:latin typeface="Arial"/>
              <a:cs typeface="Arial"/>
            </a:endParaRPr>
          </a:p>
          <a:p>
            <a:pPr marL="869950" lvl="1" indent="-339090">
              <a:lnSpc>
                <a:spcPct val="100000"/>
              </a:lnSpc>
              <a:spcBef>
                <a:spcPts val="755"/>
              </a:spcBef>
              <a:buChar char="•"/>
              <a:tabLst>
                <a:tab pos="869950" algn="l"/>
              </a:tabLst>
            </a:pPr>
            <a:r>
              <a:rPr sz="1950" dirty="0">
                <a:latin typeface="Arial"/>
                <a:cs typeface="Arial"/>
              </a:rPr>
              <a:t>possible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decision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tree: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8639" y="4110227"/>
          <a:ext cx="9529442" cy="243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730"/>
                <a:gridCol w="1904999"/>
                <a:gridCol w="1905000"/>
                <a:gridCol w="1370329"/>
                <a:gridCol w="2445384"/>
              </a:tblGrid>
              <a:tr h="40640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spc="-20" dirty="0">
                          <a:latin typeface="Arial"/>
                          <a:cs typeface="Arial"/>
                        </a:rPr>
                        <a:t>Name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9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Job</a:t>
                      </a:r>
                      <a:r>
                        <a:rPr sz="19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Debts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Rating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40000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employed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Mary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38000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employed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Stephen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self-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employed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20000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Eric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2000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35000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employed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4000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32676" y="1513332"/>
            <a:ext cx="2118360" cy="803275"/>
          </a:xfrm>
          <a:custGeom>
            <a:avLst/>
            <a:gdLst/>
            <a:ahLst/>
            <a:cxnLst/>
            <a:rect l="l" t="t" r="r" b="b"/>
            <a:pathLst>
              <a:path w="2118359" h="803275">
                <a:moveTo>
                  <a:pt x="0" y="400812"/>
                </a:moveTo>
                <a:lnTo>
                  <a:pt x="8248" y="350610"/>
                </a:lnTo>
                <a:lnTo>
                  <a:pt x="32333" y="302247"/>
                </a:lnTo>
                <a:lnTo>
                  <a:pt x="71264" y="256104"/>
                </a:lnTo>
                <a:lnTo>
                  <a:pt x="124050" y="212557"/>
                </a:lnTo>
                <a:lnTo>
                  <a:pt x="189702" y="171986"/>
                </a:lnTo>
                <a:lnTo>
                  <a:pt x="227042" y="152935"/>
                </a:lnTo>
                <a:lnTo>
                  <a:pt x="267227" y="134770"/>
                </a:lnTo>
                <a:lnTo>
                  <a:pt x="310133" y="117538"/>
                </a:lnTo>
                <a:lnTo>
                  <a:pt x="355637" y="101287"/>
                </a:lnTo>
                <a:lnTo>
                  <a:pt x="403613" y="86064"/>
                </a:lnTo>
                <a:lnTo>
                  <a:pt x="453939" y="71916"/>
                </a:lnTo>
                <a:lnTo>
                  <a:pt x="506491" y="58891"/>
                </a:lnTo>
                <a:lnTo>
                  <a:pt x="561144" y="47036"/>
                </a:lnTo>
                <a:lnTo>
                  <a:pt x="617776" y="36399"/>
                </a:lnTo>
                <a:lnTo>
                  <a:pt x="676261" y="27026"/>
                </a:lnTo>
                <a:lnTo>
                  <a:pt x="736478" y="18965"/>
                </a:lnTo>
                <a:lnTo>
                  <a:pt x="798300" y="12264"/>
                </a:lnTo>
                <a:lnTo>
                  <a:pt x="861605" y="6969"/>
                </a:lnTo>
                <a:lnTo>
                  <a:pt x="926270" y="3129"/>
                </a:lnTo>
                <a:lnTo>
                  <a:pt x="992169" y="790"/>
                </a:lnTo>
                <a:lnTo>
                  <a:pt x="1059179" y="0"/>
                </a:lnTo>
                <a:lnTo>
                  <a:pt x="1126190" y="790"/>
                </a:lnTo>
                <a:lnTo>
                  <a:pt x="1192089" y="3129"/>
                </a:lnTo>
                <a:lnTo>
                  <a:pt x="1256754" y="6969"/>
                </a:lnTo>
                <a:lnTo>
                  <a:pt x="1320059" y="12264"/>
                </a:lnTo>
                <a:lnTo>
                  <a:pt x="1381881" y="18965"/>
                </a:lnTo>
                <a:lnTo>
                  <a:pt x="1442097" y="27026"/>
                </a:lnTo>
                <a:lnTo>
                  <a:pt x="1500583" y="36399"/>
                </a:lnTo>
                <a:lnTo>
                  <a:pt x="1557215" y="47036"/>
                </a:lnTo>
                <a:lnTo>
                  <a:pt x="1611868" y="58891"/>
                </a:lnTo>
                <a:lnTo>
                  <a:pt x="1664420" y="71916"/>
                </a:lnTo>
                <a:lnTo>
                  <a:pt x="1714746" y="86064"/>
                </a:lnTo>
                <a:lnTo>
                  <a:pt x="1762722" y="101287"/>
                </a:lnTo>
                <a:lnTo>
                  <a:pt x="1808225" y="117538"/>
                </a:lnTo>
                <a:lnTo>
                  <a:pt x="1851132" y="134770"/>
                </a:lnTo>
                <a:lnTo>
                  <a:pt x="1891317" y="152935"/>
                </a:lnTo>
                <a:lnTo>
                  <a:pt x="1928657" y="171986"/>
                </a:lnTo>
                <a:lnTo>
                  <a:pt x="1963029" y="191876"/>
                </a:lnTo>
                <a:lnTo>
                  <a:pt x="2022372" y="233982"/>
                </a:lnTo>
                <a:lnTo>
                  <a:pt x="2068354" y="278875"/>
                </a:lnTo>
                <a:lnTo>
                  <a:pt x="2099986" y="326175"/>
                </a:lnTo>
                <a:lnTo>
                  <a:pt x="2116277" y="375504"/>
                </a:lnTo>
                <a:lnTo>
                  <a:pt x="2118359" y="400812"/>
                </a:lnTo>
                <a:lnTo>
                  <a:pt x="2116277" y="426288"/>
                </a:lnTo>
                <a:lnTo>
                  <a:pt x="2099986" y="475917"/>
                </a:lnTo>
                <a:lnTo>
                  <a:pt x="2068354" y="523469"/>
                </a:lnTo>
                <a:lnTo>
                  <a:pt x="2022372" y="568570"/>
                </a:lnTo>
                <a:lnTo>
                  <a:pt x="1963029" y="610845"/>
                </a:lnTo>
                <a:lnTo>
                  <a:pt x="1928657" y="630806"/>
                </a:lnTo>
                <a:lnTo>
                  <a:pt x="1891317" y="649919"/>
                </a:lnTo>
                <a:lnTo>
                  <a:pt x="1851132" y="668139"/>
                </a:lnTo>
                <a:lnTo>
                  <a:pt x="1808225" y="685419"/>
                </a:lnTo>
                <a:lnTo>
                  <a:pt x="1762722" y="701710"/>
                </a:lnTo>
                <a:lnTo>
                  <a:pt x="1714746" y="716968"/>
                </a:lnTo>
                <a:lnTo>
                  <a:pt x="1664420" y="731144"/>
                </a:lnTo>
                <a:lnTo>
                  <a:pt x="1611868" y="744193"/>
                </a:lnTo>
                <a:lnTo>
                  <a:pt x="1557215" y="756067"/>
                </a:lnTo>
                <a:lnTo>
                  <a:pt x="1500583" y="766719"/>
                </a:lnTo>
                <a:lnTo>
                  <a:pt x="1442097" y="776103"/>
                </a:lnTo>
                <a:lnTo>
                  <a:pt x="1381881" y="784171"/>
                </a:lnTo>
                <a:lnTo>
                  <a:pt x="1320059" y="790878"/>
                </a:lnTo>
                <a:lnTo>
                  <a:pt x="1256754" y="796176"/>
                </a:lnTo>
                <a:lnTo>
                  <a:pt x="1192089" y="800018"/>
                </a:lnTo>
                <a:lnTo>
                  <a:pt x="1126190" y="802357"/>
                </a:lnTo>
                <a:lnTo>
                  <a:pt x="1059179" y="803148"/>
                </a:lnTo>
                <a:lnTo>
                  <a:pt x="992169" y="802357"/>
                </a:lnTo>
                <a:lnTo>
                  <a:pt x="926270" y="800018"/>
                </a:lnTo>
                <a:lnTo>
                  <a:pt x="861605" y="796176"/>
                </a:lnTo>
                <a:lnTo>
                  <a:pt x="798300" y="790878"/>
                </a:lnTo>
                <a:lnTo>
                  <a:pt x="736478" y="784171"/>
                </a:lnTo>
                <a:lnTo>
                  <a:pt x="676261" y="776103"/>
                </a:lnTo>
                <a:lnTo>
                  <a:pt x="617776" y="766719"/>
                </a:lnTo>
                <a:lnTo>
                  <a:pt x="561144" y="756067"/>
                </a:lnTo>
                <a:lnTo>
                  <a:pt x="506491" y="744193"/>
                </a:lnTo>
                <a:lnTo>
                  <a:pt x="453939" y="731144"/>
                </a:lnTo>
                <a:lnTo>
                  <a:pt x="403613" y="716968"/>
                </a:lnTo>
                <a:lnTo>
                  <a:pt x="355637" y="701710"/>
                </a:lnTo>
                <a:lnTo>
                  <a:pt x="310133" y="685419"/>
                </a:lnTo>
                <a:lnTo>
                  <a:pt x="267227" y="668139"/>
                </a:lnTo>
                <a:lnTo>
                  <a:pt x="227042" y="649919"/>
                </a:lnTo>
                <a:lnTo>
                  <a:pt x="189702" y="630806"/>
                </a:lnTo>
                <a:lnTo>
                  <a:pt x="155330" y="610845"/>
                </a:lnTo>
                <a:lnTo>
                  <a:pt x="95987" y="568570"/>
                </a:lnTo>
                <a:lnTo>
                  <a:pt x="50005" y="523469"/>
                </a:lnTo>
                <a:lnTo>
                  <a:pt x="18373" y="475917"/>
                </a:lnTo>
                <a:lnTo>
                  <a:pt x="2082" y="426288"/>
                </a:lnTo>
                <a:lnTo>
                  <a:pt x="0" y="400812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5766" y="1499040"/>
            <a:ext cx="948690" cy="812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30"/>
              </a:spcBef>
            </a:pPr>
            <a:r>
              <a:rPr sz="2550" spc="-10" dirty="0">
                <a:solidFill>
                  <a:srgbClr val="000066"/>
                </a:solidFill>
                <a:latin typeface="Arial"/>
                <a:cs typeface="Arial"/>
              </a:rPr>
              <a:t>Debts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550" spc="-10" dirty="0">
                <a:solidFill>
                  <a:srgbClr val="000066"/>
                </a:solidFill>
                <a:latin typeface="Arial"/>
                <a:cs typeface="Arial"/>
              </a:rPr>
              <a:t>&gt;5000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88835" y="2319527"/>
            <a:ext cx="2656840" cy="800100"/>
          </a:xfrm>
          <a:custGeom>
            <a:avLst/>
            <a:gdLst/>
            <a:ahLst/>
            <a:cxnLst/>
            <a:rect l="l" t="t" r="r" b="b"/>
            <a:pathLst>
              <a:path w="2656840" h="800100">
                <a:moveTo>
                  <a:pt x="1287780" y="0"/>
                </a:moveTo>
                <a:lnTo>
                  <a:pt x="0" y="800099"/>
                </a:lnTo>
              </a:path>
              <a:path w="2656840" h="800100">
                <a:moveTo>
                  <a:pt x="1284732" y="0"/>
                </a:moveTo>
                <a:lnTo>
                  <a:pt x="2656332" y="800099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29313" y="2448619"/>
            <a:ext cx="51752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9320107" y="2448619"/>
            <a:ext cx="4108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8776" y="3119627"/>
            <a:ext cx="1254760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43188" y="3119627"/>
            <a:ext cx="1262380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+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Applying</a:t>
            </a:r>
            <a:r>
              <a:rPr spc="6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dirty="0"/>
              <a:t>Decision</a:t>
            </a:r>
            <a:r>
              <a:rPr spc="50" dirty="0"/>
              <a:t> </a:t>
            </a:r>
            <a:r>
              <a:rPr dirty="0"/>
              <a:t>Tree</a:t>
            </a:r>
            <a:r>
              <a:rPr spc="35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dirty="0"/>
              <a:t>Unseen</a:t>
            </a:r>
            <a:r>
              <a:rPr spc="5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484120" y="2017776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19">
                <a:moveTo>
                  <a:pt x="45720" y="62484"/>
                </a:moveTo>
                <a:lnTo>
                  <a:pt x="30480" y="62484"/>
                </a:lnTo>
                <a:lnTo>
                  <a:pt x="30480" y="0"/>
                </a:lnTo>
                <a:lnTo>
                  <a:pt x="45720" y="0"/>
                </a:lnTo>
                <a:lnTo>
                  <a:pt x="45720" y="62484"/>
                </a:lnTo>
                <a:close/>
              </a:path>
              <a:path w="76200" h="502919">
                <a:moveTo>
                  <a:pt x="45720" y="172212"/>
                </a:moveTo>
                <a:lnTo>
                  <a:pt x="30480" y="172212"/>
                </a:lnTo>
                <a:lnTo>
                  <a:pt x="30480" y="109728"/>
                </a:lnTo>
                <a:lnTo>
                  <a:pt x="45720" y="109728"/>
                </a:lnTo>
                <a:lnTo>
                  <a:pt x="45720" y="172212"/>
                </a:lnTo>
                <a:close/>
              </a:path>
              <a:path w="76200" h="502919">
                <a:moveTo>
                  <a:pt x="45720" y="283464"/>
                </a:moveTo>
                <a:lnTo>
                  <a:pt x="30480" y="283464"/>
                </a:lnTo>
                <a:lnTo>
                  <a:pt x="30480" y="219456"/>
                </a:lnTo>
                <a:lnTo>
                  <a:pt x="45720" y="219456"/>
                </a:lnTo>
                <a:lnTo>
                  <a:pt x="45720" y="283464"/>
                </a:lnTo>
                <a:close/>
              </a:path>
              <a:path w="76200" h="502919">
                <a:moveTo>
                  <a:pt x="45720" y="393192"/>
                </a:moveTo>
                <a:lnTo>
                  <a:pt x="30480" y="393192"/>
                </a:lnTo>
                <a:lnTo>
                  <a:pt x="30480" y="330708"/>
                </a:lnTo>
                <a:lnTo>
                  <a:pt x="45720" y="330708"/>
                </a:lnTo>
                <a:lnTo>
                  <a:pt x="45720" y="393192"/>
                </a:lnTo>
                <a:close/>
              </a:path>
              <a:path w="76200" h="502919">
                <a:moveTo>
                  <a:pt x="38100" y="502920"/>
                </a:moveTo>
                <a:lnTo>
                  <a:pt x="0" y="428244"/>
                </a:lnTo>
                <a:lnTo>
                  <a:pt x="76200" y="428244"/>
                </a:lnTo>
                <a:lnTo>
                  <a:pt x="38100" y="502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1567" y="5017007"/>
            <a:ext cx="320040" cy="715010"/>
          </a:xfrm>
          <a:custGeom>
            <a:avLst/>
            <a:gdLst/>
            <a:ahLst/>
            <a:cxnLst/>
            <a:rect l="l" t="t" r="r" b="b"/>
            <a:pathLst>
              <a:path w="320039" h="715010">
                <a:moveTo>
                  <a:pt x="278156" y="647622"/>
                </a:moveTo>
                <a:lnTo>
                  <a:pt x="0" y="4572"/>
                </a:lnTo>
                <a:lnTo>
                  <a:pt x="12192" y="0"/>
                </a:lnTo>
                <a:lnTo>
                  <a:pt x="290628" y="642199"/>
                </a:lnTo>
                <a:lnTo>
                  <a:pt x="278156" y="647622"/>
                </a:lnTo>
                <a:close/>
              </a:path>
              <a:path w="320039" h="715010">
                <a:moveTo>
                  <a:pt x="318407" y="659892"/>
                </a:moveTo>
                <a:lnTo>
                  <a:pt x="283464" y="659892"/>
                </a:lnTo>
                <a:lnTo>
                  <a:pt x="295656" y="653796"/>
                </a:lnTo>
                <a:lnTo>
                  <a:pt x="290628" y="642199"/>
                </a:lnTo>
                <a:lnTo>
                  <a:pt x="320040" y="629412"/>
                </a:lnTo>
                <a:lnTo>
                  <a:pt x="318407" y="659892"/>
                </a:lnTo>
                <a:close/>
              </a:path>
              <a:path w="320039" h="715010">
                <a:moveTo>
                  <a:pt x="283464" y="659892"/>
                </a:moveTo>
                <a:lnTo>
                  <a:pt x="278156" y="647622"/>
                </a:lnTo>
                <a:lnTo>
                  <a:pt x="290628" y="642199"/>
                </a:lnTo>
                <a:lnTo>
                  <a:pt x="295656" y="653796"/>
                </a:lnTo>
                <a:lnTo>
                  <a:pt x="283464" y="659892"/>
                </a:lnTo>
                <a:close/>
              </a:path>
              <a:path w="320039" h="715010">
                <a:moveTo>
                  <a:pt x="315468" y="714756"/>
                </a:moveTo>
                <a:lnTo>
                  <a:pt x="249935" y="659892"/>
                </a:lnTo>
                <a:lnTo>
                  <a:pt x="278156" y="647622"/>
                </a:lnTo>
                <a:lnTo>
                  <a:pt x="283464" y="659892"/>
                </a:lnTo>
                <a:lnTo>
                  <a:pt x="318407" y="659892"/>
                </a:lnTo>
                <a:lnTo>
                  <a:pt x="315468" y="714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2055" y="5017007"/>
            <a:ext cx="419100" cy="715010"/>
          </a:xfrm>
          <a:custGeom>
            <a:avLst/>
            <a:gdLst/>
            <a:ahLst/>
            <a:cxnLst/>
            <a:rect l="l" t="t" r="r" b="b"/>
            <a:pathLst>
              <a:path w="419100" h="715010">
                <a:moveTo>
                  <a:pt x="44572" y="651781"/>
                </a:moveTo>
                <a:lnTo>
                  <a:pt x="33950" y="645606"/>
                </a:lnTo>
                <a:lnTo>
                  <a:pt x="408432" y="0"/>
                </a:lnTo>
                <a:lnTo>
                  <a:pt x="419100" y="6096"/>
                </a:lnTo>
                <a:lnTo>
                  <a:pt x="44572" y="651781"/>
                </a:lnTo>
                <a:close/>
              </a:path>
              <a:path w="419100" h="715010">
                <a:moveTo>
                  <a:pt x="0" y="714756"/>
                </a:moveTo>
                <a:lnTo>
                  <a:pt x="6095" y="629412"/>
                </a:lnTo>
                <a:lnTo>
                  <a:pt x="33950" y="645606"/>
                </a:lnTo>
                <a:lnTo>
                  <a:pt x="27432" y="656844"/>
                </a:lnTo>
                <a:lnTo>
                  <a:pt x="38100" y="662940"/>
                </a:lnTo>
                <a:lnTo>
                  <a:pt x="63764" y="662940"/>
                </a:lnTo>
                <a:lnTo>
                  <a:pt x="71628" y="667512"/>
                </a:lnTo>
                <a:lnTo>
                  <a:pt x="0" y="714756"/>
                </a:lnTo>
                <a:close/>
              </a:path>
              <a:path w="419100" h="715010">
                <a:moveTo>
                  <a:pt x="38100" y="662940"/>
                </a:moveTo>
                <a:lnTo>
                  <a:pt x="27432" y="656844"/>
                </a:lnTo>
                <a:lnTo>
                  <a:pt x="33950" y="645606"/>
                </a:lnTo>
                <a:lnTo>
                  <a:pt x="44572" y="651781"/>
                </a:lnTo>
                <a:lnTo>
                  <a:pt x="38100" y="662940"/>
                </a:lnTo>
                <a:close/>
              </a:path>
              <a:path w="419100" h="715010">
                <a:moveTo>
                  <a:pt x="63764" y="662940"/>
                </a:moveTo>
                <a:lnTo>
                  <a:pt x="38100" y="662940"/>
                </a:lnTo>
                <a:lnTo>
                  <a:pt x="44572" y="651781"/>
                </a:lnTo>
                <a:lnTo>
                  <a:pt x="63764" y="662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3491" y="3939540"/>
            <a:ext cx="516890" cy="721360"/>
          </a:xfrm>
          <a:custGeom>
            <a:avLst/>
            <a:gdLst/>
            <a:ahLst/>
            <a:cxnLst/>
            <a:rect l="l" t="t" r="r" b="b"/>
            <a:pathLst>
              <a:path w="516889" h="721360">
                <a:moveTo>
                  <a:pt x="48998" y="662611"/>
                </a:moveTo>
                <a:lnTo>
                  <a:pt x="39388" y="655644"/>
                </a:lnTo>
                <a:lnTo>
                  <a:pt x="507492" y="0"/>
                </a:lnTo>
                <a:lnTo>
                  <a:pt x="516636" y="7620"/>
                </a:lnTo>
                <a:lnTo>
                  <a:pt x="48998" y="662611"/>
                </a:lnTo>
                <a:close/>
              </a:path>
              <a:path w="516889" h="721360">
                <a:moveTo>
                  <a:pt x="0" y="720852"/>
                </a:moveTo>
                <a:lnTo>
                  <a:pt x="13715" y="637031"/>
                </a:lnTo>
                <a:lnTo>
                  <a:pt x="39388" y="655644"/>
                </a:lnTo>
                <a:lnTo>
                  <a:pt x="32004" y="665988"/>
                </a:lnTo>
                <a:lnTo>
                  <a:pt x="41148" y="673608"/>
                </a:lnTo>
                <a:lnTo>
                  <a:pt x="64165" y="673608"/>
                </a:lnTo>
                <a:lnTo>
                  <a:pt x="74676" y="681227"/>
                </a:lnTo>
                <a:lnTo>
                  <a:pt x="0" y="720852"/>
                </a:lnTo>
                <a:close/>
              </a:path>
              <a:path w="516889" h="721360">
                <a:moveTo>
                  <a:pt x="41148" y="673608"/>
                </a:moveTo>
                <a:lnTo>
                  <a:pt x="32004" y="665988"/>
                </a:lnTo>
                <a:lnTo>
                  <a:pt x="39388" y="655644"/>
                </a:lnTo>
                <a:lnTo>
                  <a:pt x="48998" y="662611"/>
                </a:lnTo>
                <a:lnTo>
                  <a:pt x="41148" y="673608"/>
                </a:lnTo>
                <a:close/>
              </a:path>
              <a:path w="516889" h="721360">
                <a:moveTo>
                  <a:pt x="64165" y="673608"/>
                </a:moveTo>
                <a:lnTo>
                  <a:pt x="41148" y="673608"/>
                </a:lnTo>
                <a:lnTo>
                  <a:pt x="48998" y="662611"/>
                </a:lnTo>
                <a:lnTo>
                  <a:pt x="64165" y="67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5967" y="3931920"/>
            <a:ext cx="631190" cy="728980"/>
          </a:xfrm>
          <a:custGeom>
            <a:avLst/>
            <a:gdLst/>
            <a:ahLst/>
            <a:cxnLst/>
            <a:rect l="l" t="t" r="r" b="b"/>
            <a:pathLst>
              <a:path w="631189" h="728979">
                <a:moveTo>
                  <a:pt x="542516" y="654835"/>
                </a:moveTo>
                <a:lnTo>
                  <a:pt x="0" y="24384"/>
                </a:lnTo>
                <a:lnTo>
                  <a:pt x="28956" y="0"/>
                </a:lnTo>
                <a:lnTo>
                  <a:pt x="571221" y="630159"/>
                </a:lnTo>
                <a:lnTo>
                  <a:pt x="542516" y="654835"/>
                </a:lnTo>
                <a:close/>
              </a:path>
              <a:path w="631189" h="728979">
                <a:moveTo>
                  <a:pt x="616260" y="669036"/>
                </a:moveTo>
                <a:lnTo>
                  <a:pt x="554736" y="669036"/>
                </a:lnTo>
                <a:lnTo>
                  <a:pt x="583692" y="644652"/>
                </a:lnTo>
                <a:lnTo>
                  <a:pt x="571221" y="630159"/>
                </a:lnTo>
                <a:lnTo>
                  <a:pt x="600456" y="605028"/>
                </a:lnTo>
                <a:lnTo>
                  <a:pt x="616260" y="669036"/>
                </a:lnTo>
                <a:close/>
              </a:path>
              <a:path w="631189" h="728979">
                <a:moveTo>
                  <a:pt x="554736" y="669036"/>
                </a:moveTo>
                <a:lnTo>
                  <a:pt x="542516" y="654835"/>
                </a:lnTo>
                <a:lnTo>
                  <a:pt x="571221" y="630159"/>
                </a:lnTo>
                <a:lnTo>
                  <a:pt x="583692" y="644652"/>
                </a:lnTo>
                <a:lnTo>
                  <a:pt x="554736" y="669036"/>
                </a:lnTo>
                <a:close/>
              </a:path>
              <a:path w="631189" h="728979">
                <a:moveTo>
                  <a:pt x="630936" y="728472"/>
                </a:moveTo>
                <a:lnTo>
                  <a:pt x="513588" y="679704"/>
                </a:lnTo>
                <a:lnTo>
                  <a:pt x="542516" y="654835"/>
                </a:lnTo>
                <a:lnTo>
                  <a:pt x="554736" y="669036"/>
                </a:lnTo>
                <a:lnTo>
                  <a:pt x="616260" y="669036"/>
                </a:lnTo>
                <a:lnTo>
                  <a:pt x="630936" y="728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5516" y="2947416"/>
            <a:ext cx="731520" cy="641985"/>
          </a:xfrm>
          <a:custGeom>
            <a:avLst/>
            <a:gdLst/>
            <a:ahLst/>
            <a:cxnLst/>
            <a:rect l="l" t="t" r="r" b="b"/>
            <a:pathLst>
              <a:path w="731520" h="641985">
                <a:moveTo>
                  <a:pt x="632795" y="581349"/>
                </a:moveTo>
                <a:lnTo>
                  <a:pt x="0" y="28956"/>
                </a:lnTo>
                <a:lnTo>
                  <a:pt x="25908" y="0"/>
                </a:lnTo>
                <a:lnTo>
                  <a:pt x="657734" y="552847"/>
                </a:lnTo>
                <a:lnTo>
                  <a:pt x="632795" y="581349"/>
                </a:lnTo>
                <a:close/>
              </a:path>
              <a:path w="731520" h="641985">
                <a:moveTo>
                  <a:pt x="711886" y="594360"/>
                </a:moveTo>
                <a:lnTo>
                  <a:pt x="647700" y="594360"/>
                </a:lnTo>
                <a:lnTo>
                  <a:pt x="672083" y="565404"/>
                </a:lnTo>
                <a:lnTo>
                  <a:pt x="657734" y="552847"/>
                </a:lnTo>
                <a:lnTo>
                  <a:pt x="682752" y="524256"/>
                </a:lnTo>
                <a:lnTo>
                  <a:pt x="711886" y="594360"/>
                </a:lnTo>
                <a:close/>
              </a:path>
              <a:path w="731520" h="641985">
                <a:moveTo>
                  <a:pt x="647700" y="594360"/>
                </a:moveTo>
                <a:lnTo>
                  <a:pt x="632795" y="581349"/>
                </a:lnTo>
                <a:lnTo>
                  <a:pt x="657734" y="552847"/>
                </a:lnTo>
                <a:lnTo>
                  <a:pt x="672083" y="565404"/>
                </a:lnTo>
                <a:lnTo>
                  <a:pt x="647700" y="594360"/>
                </a:lnTo>
                <a:close/>
              </a:path>
              <a:path w="731520" h="641985">
                <a:moveTo>
                  <a:pt x="731520" y="641604"/>
                </a:moveTo>
                <a:lnTo>
                  <a:pt x="608076" y="609600"/>
                </a:lnTo>
                <a:lnTo>
                  <a:pt x="632795" y="581349"/>
                </a:lnTo>
                <a:lnTo>
                  <a:pt x="647700" y="594360"/>
                </a:lnTo>
                <a:lnTo>
                  <a:pt x="711886" y="594360"/>
                </a:lnTo>
                <a:lnTo>
                  <a:pt x="731520" y="6416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5776" y="2958083"/>
            <a:ext cx="721360" cy="631190"/>
          </a:xfrm>
          <a:custGeom>
            <a:avLst/>
            <a:gdLst/>
            <a:ahLst/>
            <a:cxnLst/>
            <a:rect l="l" t="t" r="r" b="b"/>
            <a:pathLst>
              <a:path w="721360" h="631189">
                <a:moveTo>
                  <a:pt x="61302" y="586061"/>
                </a:moveTo>
                <a:lnTo>
                  <a:pt x="53381" y="577181"/>
                </a:lnTo>
                <a:lnTo>
                  <a:pt x="713231" y="0"/>
                </a:lnTo>
                <a:lnTo>
                  <a:pt x="720851" y="9144"/>
                </a:lnTo>
                <a:lnTo>
                  <a:pt x="61302" y="586061"/>
                </a:lnTo>
                <a:close/>
              </a:path>
              <a:path w="721360" h="631189">
                <a:moveTo>
                  <a:pt x="0" y="630935"/>
                </a:moveTo>
                <a:lnTo>
                  <a:pt x="32004" y="553212"/>
                </a:lnTo>
                <a:lnTo>
                  <a:pt x="53381" y="577181"/>
                </a:lnTo>
                <a:lnTo>
                  <a:pt x="44195" y="585216"/>
                </a:lnTo>
                <a:lnTo>
                  <a:pt x="51815" y="594360"/>
                </a:lnTo>
                <a:lnTo>
                  <a:pt x="68703" y="594360"/>
                </a:lnTo>
                <a:lnTo>
                  <a:pt x="82295" y="609600"/>
                </a:lnTo>
                <a:lnTo>
                  <a:pt x="0" y="630935"/>
                </a:lnTo>
                <a:close/>
              </a:path>
              <a:path w="721360" h="631189">
                <a:moveTo>
                  <a:pt x="51815" y="594360"/>
                </a:moveTo>
                <a:lnTo>
                  <a:pt x="44195" y="585216"/>
                </a:lnTo>
                <a:lnTo>
                  <a:pt x="53381" y="577181"/>
                </a:lnTo>
                <a:lnTo>
                  <a:pt x="61302" y="586061"/>
                </a:lnTo>
                <a:lnTo>
                  <a:pt x="51815" y="594360"/>
                </a:lnTo>
                <a:close/>
              </a:path>
              <a:path w="721360" h="631189">
                <a:moveTo>
                  <a:pt x="68703" y="594360"/>
                </a:moveTo>
                <a:lnTo>
                  <a:pt x="51815" y="594360"/>
                </a:lnTo>
                <a:lnTo>
                  <a:pt x="61302" y="586061"/>
                </a:lnTo>
                <a:lnTo>
                  <a:pt x="68703" y="594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2620" y="2604516"/>
            <a:ext cx="1190625" cy="38608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395"/>
              </a:spcBef>
            </a:pPr>
            <a:r>
              <a:rPr sz="1750" spc="-10" dirty="0">
                <a:solidFill>
                  <a:srgbClr val="2D1893"/>
                </a:solidFill>
                <a:latin typeface="Arial"/>
                <a:cs typeface="Arial"/>
              </a:rPr>
              <a:t>Refund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3448" y="3589020"/>
            <a:ext cx="1186180" cy="38290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395"/>
              </a:spcBef>
            </a:pPr>
            <a:r>
              <a:rPr sz="1750" spc="-10" dirty="0">
                <a:solidFill>
                  <a:srgbClr val="2D1893"/>
                </a:solidFill>
                <a:latin typeface="Arial"/>
                <a:cs typeface="Arial"/>
              </a:rPr>
              <a:t>MarSt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1427" y="4660391"/>
            <a:ext cx="1229995" cy="38417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395"/>
              </a:spcBef>
            </a:pPr>
            <a:r>
              <a:rPr sz="1750" spc="-10" dirty="0">
                <a:solidFill>
                  <a:srgbClr val="2D1893"/>
                </a:solidFill>
                <a:latin typeface="Arial"/>
                <a:cs typeface="Arial"/>
              </a:rPr>
              <a:t>TaxInc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57955" y="5728716"/>
            <a:ext cx="797560" cy="494030"/>
          </a:xfrm>
          <a:custGeom>
            <a:avLst/>
            <a:gdLst/>
            <a:ahLst/>
            <a:cxnLst/>
            <a:rect l="l" t="t" r="r" b="b"/>
            <a:pathLst>
              <a:path w="797560" h="494029">
                <a:moveTo>
                  <a:pt x="714756" y="493776"/>
                </a:moveTo>
                <a:lnTo>
                  <a:pt x="83820" y="493776"/>
                </a:lnTo>
                <a:lnTo>
                  <a:pt x="51435" y="487346"/>
                </a:lnTo>
                <a:lnTo>
                  <a:pt x="24765" y="469773"/>
                </a:lnTo>
                <a:lnTo>
                  <a:pt x="6667" y="443626"/>
                </a:lnTo>
                <a:lnTo>
                  <a:pt x="0" y="411480"/>
                </a:lnTo>
                <a:lnTo>
                  <a:pt x="0" y="82295"/>
                </a:lnTo>
                <a:lnTo>
                  <a:pt x="6667" y="50149"/>
                </a:lnTo>
                <a:lnTo>
                  <a:pt x="24765" y="24002"/>
                </a:lnTo>
                <a:lnTo>
                  <a:pt x="51435" y="6429"/>
                </a:lnTo>
                <a:lnTo>
                  <a:pt x="83820" y="0"/>
                </a:lnTo>
                <a:lnTo>
                  <a:pt x="714756" y="0"/>
                </a:lnTo>
                <a:lnTo>
                  <a:pt x="746902" y="6429"/>
                </a:lnTo>
                <a:lnTo>
                  <a:pt x="773048" y="24002"/>
                </a:lnTo>
                <a:lnTo>
                  <a:pt x="790622" y="50149"/>
                </a:lnTo>
                <a:lnTo>
                  <a:pt x="797052" y="82295"/>
                </a:lnTo>
                <a:lnTo>
                  <a:pt x="797052" y="411480"/>
                </a:lnTo>
                <a:lnTo>
                  <a:pt x="790622" y="443626"/>
                </a:lnTo>
                <a:lnTo>
                  <a:pt x="773048" y="469773"/>
                </a:lnTo>
                <a:lnTo>
                  <a:pt x="746902" y="487346"/>
                </a:lnTo>
                <a:lnTo>
                  <a:pt x="714756" y="493776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57985" y="5760227"/>
            <a:ext cx="476884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3624" y="5750052"/>
            <a:ext cx="829310" cy="492759"/>
          </a:xfrm>
          <a:custGeom>
            <a:avLst/>
            <a:gdLst/>
            <a:ahLst/>
            <a:cxnLst/>
            <a:rect l="l" t="t" r="r" b="b"/>
            <a:pathLst>
              <a:path w="829310" h="492760">
                <a:moveTo>
                  <a:pt x="748283" y="492252"/>
                </a:moveTo>
                <a:lnTo>
                  <a:pt x="80772" y="492252"/>
                </a:lnTo>
                <a:lnTo>
                  <a:pt x="49506" y="485822"/>
                </a:lnTo>
                <a:lnTo>
                  <a:pt x="23812" y="468249"/>
                </a:lnTo>
                <a:lnTo>
                  <a:pt x="6405" y="442102"/>
                </a:lnTo>
                <a:lnTo>
                  <a:pt x="0" y="409956"/>
                </a:lnTo>
                <a:lnTo>
                  <a:pt x="0" y="82295"/>
                </a:lnTo>
                <a:lnTo>
                  <a:pt x="6405" y="50149"/>
                </a:lnTo>
                <a:lnTo>
                  <a:pt x="23812" y="24002"/>
                </a:lnTo>
                <a:lnTo>
                  <a:pt x="49506" y="6429"/>
                </a:lnTo>
                <a:lnTo>
                  <a:pt x="80772" y="0"/>
                </a:lnTo>
                <a:lnTo>
                  <a:pt x="748283" y="0"/>
                </a:lnTo>
                <a:lnTo>
                  <a:pt x="779549" y="6429"/>
                </a:lnTo>
                <a:lnTo>
                  <a:pt x="805243" y="24002"/>
                </a:lnTo>
                <a:lnTo>
                  <a:pt x="822650" y="50149"/>
                </a:lnTo>
                <a:lnTo>
                  <a:pt x="829056" y="82295"/>
                </a:lnTo>
                <a:lnTo>
                  <a:pt x="829056" y="409956"/>
                </a:lnTo>
                <a:lnTo>
                  <a:pt x="822650" y="442102"/>
                </a:lnTo>
                <a:lnTo>
                  <a:pt x="805243" y="468249"/>
                </a:lnTo>
                <a:lnTo>
                  <a:pt x="779549" y="485822"/>
                </a:lnTo>
                <a:lnTo>
                  <a:pt x="748283" y="492252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13002" y="5763220"/>
            <a:ext cx="3683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5819" y="3607308"/>
            <a:ext cx="871855" cy="472440"/>
          </a:xfrm>
          <a:custGeom>
            <a:avLst/>
            <a:gdLst/>
            <a:ahLst/>
            <a:cxnLst/>
            <a:rect l="l" t="t" r="r" b="b"/>
            <a:pathLst>
              <a:path w="871855" h="472439">
                <a:moveTo>
                  <a:pt x="794004" y="472439"/>
                </a:moveTo>
                <a:lnTo>
                  <a:pt x="79248" y="472439"/>
                </a:lnTo>
                <a:lnTo>
                  <a:pt x="48220" y="466058"/>
                </a:lnTo>
                <a:lnTo>
                  <a:pt x="23050" y="448817"/>
                </a:lnTo>
                <a:lnTo>
                  <a:pt x="6167" y="423576"/>
                </a:lnTo>
                <a:lnTo>
                  <a:pt x="0" y="393191"/>
                </a:lnTo>
                <a:lnTo>
                  <a:pt x="0" y="79248"/>
                </a:lnTo>
                <a:lnTo>
                  <a:pt x="6167" y="48863"/>
                </a:lnTo>
                <a:lnTo>
                  <a:pt x="23050" y="23622"/>
                </a:lnTo>
                <a:lnTo>
                  <a:pt x="48220" y="6381"/>
                </a:lnTo>
                <a:lnTo>
                  <a:pt x="79248" y="0"/>
                </a:lnTo>
                <a:lnTo>
                  <a:pt x="794004" y="0"/>
                </a:lnTo>
                <a:lnTo>
                  <a:pt x="824150" y="6381"/>
                </a:lnTo>
                <a:lnTo>
                  <a:pt x="848867" y="23622"/>
                </a:lnTo>
                <a:lnTo>
                  <a:pt x="865584" y="48863"/>
                </a:lnTo>
                <a:lnTo>
                  <a:pt x="871727" y="79248"/>
                </a:lnTo>
                <a:lnTo>
                  <a:pt x="871727" y="393191"/>
                </a:lnTo>
                <a:lnTo>
                  <a:pt x="865584" y="423576"/>
                </a:lnTo>
                <a:lnTo>
                  <a:pt x="848867" y="448817"/>
                </a:lnTo>
                <a:lnTo>
                  <a:pt x="824150" y="466058"/>
                </a:lnTo>
                <a:lnTo>
                  <a:pt x="794004" y="472439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5294" y="3622072"/>
            <a:ext cx="36576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21708" y="4696967"/>
            <a:ext cx="870585" cy="515620"/>
          </a:xfrm>
          <a:custGeom>
            <a:avLst/>
            <a:gdLst/>
            <a:ahLst/>
            <a:cxnLst/>
            <a:rect l="l" t="t" r="r" b="b"/>
            <a:pathLst>
              <a:path w="870585" h="515620">
                <a:moveTo>
                  <a:pt x="784860" y="515111"/>
                </a:moveTo>
                <a:lnTo>
                  <a:pt x="85344" y="515111"/>
                </a:lnTo>
                <a:lnTo>
                  <a:pt x="52077" y="508396"/>
                </a:lnTo>
                <a:lnTo>
                  <a:pt x="24955" y="489965"/>
                </a:lnTo>
                <a:lnTo>
                  <a:pt x="6691" y="462391"/>
                </a:lnTo>
                <a:lnTo>
                  <a:pt x="0" y="428243"/>
                </a:lnTo>
                <a:lnTo>
                  <a:pt x="0" y="85343"/>
                </a:lnTo>
                <a:lnTo>
                  <a:pt x="6691" y="52077"/>
                </a:lnTo>
                <a:lnTo>
                  <a:pt x="24955" y="24955"/>
                </a:lnTo>
                <a:lnTo>
                  <a:pt x="52077" y="6691"/>
                </a:lnTo>
                <a:lnTo>
                  <a:pt x="85344" y="0"/>
                </a:lnTo>
                <a:lnTo>
                  <a:pt x="784860" y="0"/>
                </a:lnTo>
                <a:lnTo>
                  <a:pt x="818126" y="6691"/>
                </a:lnTo>
                <a:lnTo>
                  <a:pt x="845248" y="24955"/>
                </a:lnTo>
                <a:lnTo>
                  <a:pt x="863512" y="52077"/>
                </a:lnTo>
                <a:lnTo>
                  <a:pt x="870204" y="85343"/>
                </a:lnTo>
                <a:lnTo>
                  <a:pt x="870204" y="428243"/>
                </a:lnTo>
                <a:lnTo>
                  <a:pt x="863512" y="462391"/>
                </a:lnTo>
                <a:lnTo>
                  <a:pt x="845248" y="489965"/>
                </a:lnTo>
                <a:lnTo>
                  <a:pt x="818126" y="508396"/>
                </a:lnTo>
                <a:lnTo>
                  <a:pt x="784860" y="515111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6810" y="4728515"/>
            <a:ext cx="36576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9117" y="2994176"/>
            <a:ext cx="3937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30" dirty="0">
                <a:latin typeface="Arial"/>
                <a:cs typeface="Arial"/>
              </a:rPr>
              <a:t>Yes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0752" y="2994176"/>
            <a:ext cx="31750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8172" y="4028991"/>
            <a:ext cx="79692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10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5453" y="4067022"/>
            <a:ext cx="168021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latin typeface="Arial"/>
                <a:cs typeface="Arial"/>
              </a:rPr>
              <a:t>Single,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Divorced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8201" y="5138428"/>
            <a:ext cx="62420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latin typeface="Arial"/>
                <a:cs typeface="Arial"/>
              </a:rPr>
              <a:t>&lt;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-25" dirty="0">
                <a:latin typeface="Arial"/>
                <a:cs typeface="Arial"/>
              </a:rPr>
              <a:t>80K</a:t>
            </a:r>
            <a:endParaRPr sz="1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0797" y="5138428"/>
            <a:ext cx="62420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latin typeface="Arial"/>
                <a:cs typeface="Arial"/>
              </a:rPr>
              <a:t>&gt;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-25" dirty="0">
                <a:latin typeface="Arial"/>
                <a:cs typeface="Arial"/>
              </a:rPr>
              <a:t>80K</a:t>
            </a:r>
            <a:endParaRPr sz="175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860256" y="1757362"/>
          <a:ext cx="3637280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080"/>
                <a:gridCol w="1021715"/>
                <a:gridCol w="977900"/>
                <a:gridCol w="743585"/>
              </a:tblGrid>
              <a:tr h="63627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276225">
                        <a:lnSpc>
                          <a:spcPts val="1820"/>
                        </a:lnSpc>
                        <a:spcBef>
                          <a:spcPts val="95"/>
                        </a:spcBef>
                      </a:pPr>
                      <a:r>
                        <a:rPr sz="15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128270">
                        <a:lnSpc>
                          <a:spcPts val="1820"/>
                        </a:lnSpc>
                        <a:spcBef>
                          <a:spcPts val="95"/>
                        </a:spcBef>
                      </a:pPr>
                      <a:r>
                        <a:rPr sz="15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Income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5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5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B w="1270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12700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50" spc="-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B w="1270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50" b="1" spc="-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B w="12700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5834888" y="2774171"/>
            <a:ext cx="35560" cy="374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90313" y="1221741"/>
            <a:ext cx="6743065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18685">
              <a:lnSpc>
                <a:spcPts val="2670"/>
              </a:lnSpc>
              <a:spcBef>
                <a:spcPts val="130"/>
              </a:spcBef>
            </a:pPr>
            <a:r>
              <a:rPr sz="2250" dirty="0">
                <a:solidFill>
                  <a:srgbClr val="161616"/>
                </a:solidFill>
                <a:latin typeface="Arial"/>
                <a:cs typeface="Arial"/>
              </a:rPr>
              <a:t>Unseen</a:t>
            </a:r>
            <a:r>
              <a:rPr sz="22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61616"/>
                </a:solidFill>
                <a:latin typeface="Arial"/>
                <a:cs typeface="Arial"/>
              </a:rPr>
              <a:t>Record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ts val="2670"/>
              </a:lnSpc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22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FF0000"/>
                </a:solidFill>
                <a:latin typeface="Arial"/>
                <a:cs typeface="Arial"/>
              </a:rPr>
              <a:t>tree</a:t>
            </a:r>
            <a:endParaRPr sz="22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19728" y="2590799"/>
            <a:ext cx="5081270" cy="2369820"/>
          </a:xfrm>
          <a:custGeom>
            <a:avLst/>
            <a:gdLst/>
            <a:ahLst/>
            <a:cxnLst/>
            <a:rect l="l" t="t" r="r" b="b"/>
            <a:pathLst>
              <a:path w="5081270" h="2369820">
                <a:moveTo>
                  <a:pt x="83820" y="574548"/>
                </a:moveTo>
                <a:lnTo>
                  <a:pt x="60960" y="502920"/>
                </a:lnTo>
                <a:lnTo>
                  <a:pt x="0" y="560832"/>
                </a:lnTo>
                <a:lnTo>
                  <a:pt x="83820" y="574548"/>
                </a:lnTo>
                <a:close/>
              </a:path>
              <a:path w="5081270" h="2369820">
                <a:moveTo>
                  <a:pt x="147828" y="522732"/>
                </a:moveTo>
                <a:lnTo>
                  <a:pt x="143256" y="509016"/>
                </a:lnTo>
                <a:lnTo>
                  <a:pt x="83820" y="527304"/>
                </a:lnTo>
                <a:lnTo>
                  <a:pt x="88392" y="542544"/>
                </a:lnTo>
                <a:lnTo>
                  <a:pt x="147828" y="522732"/>
                </a:lnTo>
                <a:close/>
              </a:path>
              <a:path w="5081270" h="2369820">
                <a:moveTo>
                  <a:pt x="252984" y="490728"/>
                </a:moveTo>
                <a:lnTo>
                  <a:pt x="248412" y="475488"/>
                </a:lnTo>
                <a:lnTo>
                  <a:pt x="188976" y="493776"/>
                </a:lnTo>
                <a:lnTo>
                  <a:pt x="193548" y="509016"/>
                </a:lnTo>
                <a:lnTo>
                  <a:pt x="252984" y="490728"/>
                </a:lnTo>
                <a:close/>
              </a:path>
              <a:path w="5081270" h="2369820">
                <a:moveTo>
                  <a:pt x="359664" y="458724"/>
                </a:moveTo>
                <a:lnTo>
                  <a:pt x="355092" y="443484"/>
                </a:lnTo>
                <a:lnTo>
                  <a:pt x="294132" y="461772"/>
                </a:lnTo>
                <a:lnTo>
                  <a:pt x="298704" y="477012"/>
                </a:lnTo>
                <a:lnTo>
                  <a:pt x="359664" y="458724"/>
                </a:lnTo>
                <a:close/>
              </a:path>
              <a:path w="5081270" h="2369820">
                <a:moveTo>
                  <a:pt x="464820" y="426720"/>
                </a:moveTo>
                <a:lnTo>
                  <a:pt x="460248" y="411480"/>
                </a:lnTo>
                <a:lnTo>
                  <a:pt x="399288" y="429768"/>
                </a:lnTo>
                <a:lnTo>
                  <a:pt x="403860" y="445008"/>
                </a:lnTo>
                <a:lnTo>
                  <a:pt x="464820" y="426720"/>
                </a:lnTo>
                <a:close/>
              </a:path>
              <a:path w="5081270" h="2369820">
                <a:moveTo>
                  <a:pt x="569976" y="394716"/>
                </a:moveTo>
                <a:lnTo>
                  <a:pt x="565404" y="379476"/>
                </a:lnTo>
                <a:lnTo>
                  <a:pt x="505968" y="397764"/>
                </a:lnTo>
                <a:lnTo>
                  <a:pt x="510540" y="413004"/>
                </a:lnTo>
                <a:lnTo>
                  <a:pt x="569976" y="394716"/>
                </a:lnTo>
                <a:close/>
              </a:path>
              <a:path w="5081270" h="2369820">
                <a:moveTo>
                  <a:pt x="675132" y="362712"/>
                </a:moveTo>
                <a:lnTo>
                  <a:pt x="670560" y="347472"/>
                </a:lnTo>
                <a:lnTo>
                  <a:pt x="611124" y="365760"/>
                </a:lnTo>
                <a:lnTo>
                  <a:pt x="615696" y="381000"/>
                </a:lnTo>
                <a:lnTo>
                  <a:pt x="675132" y="362712"/>
                </a:lnTo>
                <a:close/>
              </a:path>
              <a:path w="5081270" h="2369820">
                <a:moveTo>
                  <a:pt x="780288" y="329184"/>
                </a:moveTo>
                <a:lnTo>
                  <a:pt x="775716" y="315468"/>
                </a:lnTo>
                <a:lnTo>
                  <a:pt x="716280" y="333756"/>
                </a:lnTo>
                <a:lnTo>
                  <a:pt x="720852" y="348996"/>
                </a:lnTo>
                <a:lnTo>
                  <a:pt x="780288" y="329184"/>
                </a:lnTo>
                <a:close/>
              </a:path>
              <a:path w="5081270" h="2369820">
                <a:moveTo>
                  <a:pt x="886968" y="297180"/>
                </a:moveTo>
                <a:lnTo>
                  <a:pt x="882396" y="281940"/>
                </a:lnTo>
                <a:lnTo>
                  <a:pt x="821436" y="301752"/>
                </a:lnTo>
                <a:lnTo>
                  <a:pt x="826008" y="315468"/>
                </a:lnTo>
                <a:lnTo>
                  <a:pt x="886968" y="297180"/>
                </a:lnTo>
                <a:close/>
              </a:path>
              <a:path w="5081270" h="2369820">
                <a:moveTo>
                  <a:pt x="992124" y="265176"/>
                </a:moveTo>
                <a:lnTo>
                  <a:pt x="987552" y="249936"/>
                </a:lnTo>
                <a:lnTo>
                  <a:pt x="926592" y="268224"/>
                </a:lnTo>
                <a:lnTo>
                  <a:pt x="931164" y="283464"/>
                </a:lnTo>
                <a:lnTo>
                  <a:pt x="992124" y="265176"/>
                </a:lnTo>
                <a:close/>
              </a:path>
              <a:path w="5081270" h="2369820">
                <a:moveTo>
                  <a:pt x="1097280" y="233172"/>
                </a:moveTo>
                <a:lnTo>
                  <a:pt x="1092708" y="217932"/>
                </a:lnTo>
                <a:lnTo>
                  <a:pt x="1031748" y="236220"/>
                </a:lnTo>
                <a:lnTo>
                  <a:pt x="1037844" y="251460"/>
                </a:lnTo>
                <a:lnTo>
                  <a:pt x="1097280" y="233172"/>
                </a:lnTo>
                <a:close/>
              </a:path>
              <a:path w="5081270" h="2369820">
                <a:moveTo>
                  <a:pt x="1202436" y="201168"/>
                </a:moveTo>
                <a:lnTo>
                  <a:pt x="1197864" y="185928"/>
                </a:lnTo>
                <a:lnTo>
                  <a:pt x="1138428" y="204216"/>
                </a:lnTo>
                <a:lnTo>
                  <a:pt x="1143000" y="219456"/>
                </a:lnTo>
                <a:lnTo>
                  <a:pt x="1202436" y="201168"/>
                </a:lnTo>
                <a:close/>
              </a:path>
              <a:path w="5081270" h="2369820">
                <a:moveTo>
                  <a:pt x="1307592" y="169164"/>
                </a:moveTo>
                <a:lnTo>
                  <a:pt x="1303020" y="153924"/>
                </a:lnTo>
                <a:lnTo>
                  <a:pt x="1243584" y="172212"/>
                </a:lnTo>
                <a:lnTo>
                  <a:pt x="1248156" y="187452"/>
                </a:lnTo>
                <a:lnTo>
                  <a:pt x="1307592" y="169164"/>
                </a:lnTo>
                <a:close/>
              </a:path>
              <a:path w="5081270" h="2369820">
                <a:moveTo>
                  <a:pt x="1414272" y="137160"/>
                </a:moveTo>
                <a:lnTo>
                  <a:pt x="1409700" y="121920"/>
                </a:lnTo>
                <a:lnTo>
                  <a:pt x="1348740" y="140208"/>
                </a:lnTo>
                <a:lnTo>
                  <a:pt x="1353312" y="155448"/>
                </a:lnTo>
                <a:lnTo>
                  <a:pt x="1414272" y="137160"/>
                </a:lnTo>
                <a:close/>
              </a:path>
              <a:path w="5081270" h="2369820">
                <a:moveTo>
                  <a:pt x="1519428" y="103632"/>
                </a:moveTo>
                <a:lnTo>
                  <a:pt x="1514856" y="89916"/>
                </a:lnTo>
                <a:lnTo>
                  <a:pt x="1453896" y="108204"/>
                </a:lnTo>
                <a:lnTo>
                  <a:pt x="1458468" y="121920"/>
                </a:lnTo>
                <a:lnTo>
                  <a:pt x="1519428" y="103632"/>
                </a:lnTo>
                <a:close/>
              </a:path>
              <a:path w="5081270" h="2369820">
                <a:moveTo>
                  <a:pt x="1597152" y="1345704"/>
                </a:moveTo>
                <a:lnTo>
                  <a:pt x="1552956" y="1284744"/>
                </a:lnTo>
                <a:lnTo>
                  <a:pt x="1513332" y="1359420"/>
                </a:lnTo>
                <a:lnTo>
                  <a:pt x="1597152" y="1345704"/>
                </a:lnTo>
                <a:close/>
              </a:path>
              <a:path w="5081270" h="2369820">
                <a:moveTo>
                  <a:pt x="1624584" y="71628"/>
                </a:moveTo>
                <a:lnTo>
                  <a:pt x="1620012" y="56388"/>
                </a:lnTo>
                <a:lnTo>
                  <a:pt x="1559052" y="74676"/>
                </a:lnTo>
                <a:lnTo>
                  <a:pt x="1563624" y="89916"/>
                </a:lnTo>
                <a:lnTo>
                  <a:pt x="1624584" y="71628"/>
                </a:lnTo>
                <a:close/>
              </a:path>
              <a:path w="5081270" h="2369820">
                <a:moveTo>
                  <a:pt x="1630680" y="1283220"/>
                </a:moveTo>
                <a:lnTo>
                  <a:pt x="1621536" y="1271028"/>
                </a:lnTo>
                <a:lnTo>
                  <a:pt x="1571244" y="1307604"/>
                </a:lnTo>
                <a:lnTo>
                  <a:pt x="1580388" y="1321320"/>
                </a:lnTo>
                <a:lnTo>
                  <a:pt x="1630680" y="1283220"/>
                </a:lnTo>
                <a:close/>
              </a:path>
              <a:path w="5081270" h="2369820">
                <a:moveTo>
                  <a:pt x="1719072" y="1219212"/>
                </a:moveTo>
                <a:lnTo>
                  <a:pt x="1709928" y="1205496"/>
                </a:lnTo>
                <a:lnTo>
                  <a:pt x="1659636" y="1243596"/>
                </a:lnTo>
                <a:lnTo>
                  <a:pt x="1668780" y="1255788"/>
                </a:lnTo>
                <a:lnTo>
                  <a:pt x="1719072" y="1219212"/>
                </a:lnTo>
                <a:close/>
              </a:path>
              <a:path w="5081270" h="2369820">
                <a:moveTo>
                  <a:pt x="1749552" y="2363724"/>
                </a:moveTo>
                <a:lnTo>
                  <a:pt x="1737563" y="2343912"/>
                </a:lnTo>
                <a:lnTo>
                  <a:pt x="1733740" y="2337600"/>
                </a:lnTo>
                <a:lnTo>
                  <a:pt x="1735823" y="2336292"/>
                </a:lnTo>
                <a:lnTo>
                  <a:pt x="1728203" y="2322576"/>
                </a:lnTo>
                <a:lnTo>
                  <a:pt x="1725561" y="2324062"/>
                </a:lnTo>
                <a:lnTo>
                  <a:pt x="1709915" y="2298192"/>
                </a:lnTo>
                <a:lnTo>
                  <a:pt x="1665719" y="2369820"/>
                </a:lnTo>
                <a:lnTo>
                  <a:pt x="1749552" y="2363724"/>
                </a:lnTo>
                <a:close/>
              </a:path>
              <a:path w="5081270" h="2369820">
                <a:moveTo>
                  <a:pt x="1787652" y="13716"/>
                </a:moveTo>
                <a:lnTo>
                  <a:pt x="1705356" y="0"/>
                </a:lnTo>
                <a:lnTo>
                  <a:pt x="1713661" y="27927"/>
                </a:lnTo>
                <a:lnTo>
                  <a:pt x="1665732" y="42672"/>
                </a:lnTo>
                <a:lnTo>
                  <a:pt x="1670304" y="57912"/>
                </a:lnTo>
                <a:lnTo>
                  <a:pt x="1718208" y="43180"/>
                </a:lnTo>
                <a:lnTo>
                  <a:pt x="1726692" y="71628"/>
                </a:lnTo>
                <a:lnTo>
                  <a:pt x="1776412" y="24384"/>
                </a:lnTo>
                <a:lnTo>
                  <a:pt x="1787652" y="13716"/>
                </a:lnTo>
                <a:close/>
              </a:path>
              <a:path w="5081270" h="2369820">
                <a:moveTo>
                  <a:pt x="1808988" y="1153680"/>
                </a:moveTo>
                <a:lnTo>
                  <a:pt x="1799844" y="1141488"/>
                </a:lnTo>
                <a:lnTo>
                  <a:pt x="1748028" y="1178064"/>
                </a:lnTo>
                <a:lnTo>
                  <a:pt x="1758696" y="1190256"/>
                </a:lnTo>
                <a:lnTo>
                  <a:pt x="1808988" y="1153680"/>
                </a:lnTo>
                <a:close/>
              </a:path>
              <a:path w="5081270" h="2369820">
                <a:moveTo>
                  <a:pt x="1830311" y="2278380"/>
                </a:moveTo>
                <a:lnTo>
                  <a:pt x="1822691" y="2264664"/>
                </a:lnTo>
                <a:lnTo>
                  <a:pt x="1767827" y="2298192"/>
                </a:lnTo>
                <a:lnTo>
                  <a:pt x="1776984" y="2311908"/>
                </a:lnTo>
                <a:lnTo>
                  <a:pt x="1830311" y="2278380"/>
                </a:lnTo>
                <a:close/>
              </a:path>
              <a:path w="5081270" h="2369820">
                <a:moveTo>
                  <a:pt x="1897380" y="1088148"/>
                </a:moveTo>
                <a:lnTo>
                  <a:pt x="1888236" y="1075956"/>
                </a:lnTo>
                <a:lnTo>
                  <a:pt x="1837944" y="1112532"/>
                </a:lnTo>
                <a:lnTo>
                  <a:pt x="1847088" y="1126248"/>
                </a:lnTo>
                <a:lnTo>
                  <a:pt x="1897380" y="1088148"/>
                </a:lnTo>
                <a:close/>
              </a:path>
              <a:path w="5081270" h="2369820">
                <a:moveTo>
                  <a:pt x="1924799" y="2221992"/>
                </a:moveTo>
                <a:lnTo>
                  <a:pt x="1915668" y="2208276"/>
                </a:lnTo>
                <a:lnTo>
                  <a:pt x="1862315" y="2240280"/>
                </a:lnTo>
                <a:lnTo>
                  <a:pt x="1869935" y="2253996"/>
                </a:lnTo>
                <a:lnTo>
                  <a:pt x="1924799" y="2221992"/>
                </a:lnTo>
                <a:close/>
              </a:path>
              <a:path w="5081270" h="2369820">
                <a:moveTo>
                  <a:pt x="1987296" y="1024140"/>
                </a:moveTo>
                <a:lnTo>
                  <a:pt x="1978152" y="1010424"/>
                </a:lnTo>
                <a:lnTo>
                  <a:pt x="1926336" y="1048524"/>
                </a:lnTo>
                <a:lnTo>
                  <a:pt x="1935480" y="1060716"/>
                </a:lnTo>
                <a:lnTo>
                  <a:pt x="1987296" y="1024140"/>
                </a:lnTo>
                <a:close/>
              </a:path>
              <a:path w="5081270" h="2369820">
                <a:moveTo>
                  <a:pt x="2019300" y="2164080"/>
                </a:moveTo>
                <a:lnTo>
                  <a:pt x="2010143" y="2150364"/>
                </a:lnTo>
                <a:lnTo>
                  <a:pt x="1956803" y="2183892"/>
                </a:lnTo>
                <a:lnTo>
                  <a:pt x="1964436" y="2196084"/>
                </a:lnTo>
                <a:lnTo>
                  <a:pt x="2019300" y="2164080"/>
                </a:lnTo>
                <a:close/>
              </a:path>
              <a:path w="5081270" h="2369820">
                <a:moveTo>
                  <a:pt x="2075688" y="958608"/>
                </a:moveTo>
                <a:lnTo>
                  <a:pt x="2066544" y="946416"/>
                </a:lnTo>
                <a:lnTo>
                  <a:pt x="2016252" y="982992"/>
                </a:lnTo>
                <a:lnTo>
                  <a:pt x="2025396" y="996708"/>
                </a:lnTo>
                <a:lnTo>
                  <a:pt x="2075688" y="958608"/>
                </a:lnTo>
                <a:close/>
              </a:path>
              <a:path w="5081270" h="2369820">
                <a:moveTo>
                  <a:pt x="2112251" y="2106168"/>
                </a:moveTo>
                <a:lnTo>
                  <a:pt x="2104644" y="2092452"/>
                </a:lnTo>
                <a:lnTo>
                  <a:pt x="2051291" y="2125980"/>
                </a:lnTo>
                <a:lnTo>
                  <a:pt x="2058911" y="2139696"/>
                </a:lnTo>
                <a:lnTo>
                  <a:pt x="2112251" y="2106168"/>
                </a:lnTo>
                <a:close/>
              </a:path>
              <a:path w="5081270" h="2369820">
                <a:moveTo>
                  <a:pt x="2165604" y="894600"/>
                </a:moveTo>
                <a:lnTo>
                  <a:pt x="2156460" y="880884"/>
                </a:lnTo>
                <a:lnTo>
                  <a:pt x="2104644" y="918984"/>
                </a:lnTo>
                <a:lnTo>
                  <a:pt x="2113788" y="931176"/>
                </a:lnTo>
                <a:lnTo>
                  <a:pt x="2165604" y="894600"/>
                </a:lnTo>
                <a:close/>
              </a:path>
              <a:path w="5081270" h="2369820">
                <a:moveTo>
                  <a:pt x="2206752" y="2049780"/>
                </a:moveTo>
                <a:lnTo>
                  <a:pt x="2199119" y="2036064"/>
                </a:lnTo>
                <a:lnTo>
                  <a:pt x="2144268" y="2068068"/>
                </a:lnTo>
                <a:lnTo>
                  <a:pt x="2153399" y="2081784"/>
                </a:lnTo>
                <a:lnTo>
                  <a:pt x="2206752" y="2049780"/>
                </a:lnTo>
                <a:close/>
              </a:path>
              <a:path w="5081270" h="2369820">
                <a:moveTo>
                  <a:pt x="2253996" y="829068"/>
                </a:moveTo>
                <a:lnTo>
                  <a:pt x="2244852" y="816876"/>
                </a:lnTo>
                <a:lnTo>
                  <a:pt x="2194560" y="853452"/>
                </a:lnTo>
                <a:lnTo>
                  <a:pt x="2203704" y="865644"/>
                </a:lnTo>
                <a:lnTo>
                  <a:pt x="2253996" y="829068"/>
                </a:lnTo>
                <a:close/>
              </a:path>
              <a:path w="5081270" h="2369820">
                <a:moveTo>
                  <a:pt x="2301227" y="1991868"/>
                </a:moveTo>
                <a:lnTo>
                  <a:pt x="2292083" y="1978152"/>
                </a:lnTo>
                <a:lnTo>
                  <a:pt x="2238743" y="2011680"/>
                </a:lnTo>
                <a:lnTo>
                  <a:pt x="2247900" y="2023872"/>
                </a:lnTo>
                <a:lnTo>
                  <a:pt x="2301227" y="1991868"/>
                </a:lnTo>
                <a:close/>
              </a:path>
              <a:path w="5081270" h="2369820">
                <a:moveTo>
                  <a:pt x="2343912" y="763536"/>
                </a:moveTo>
                <a:lnTo>
                  <a:pt x="2334768" y="751344"/>
                </a:lnTo>
                <a:lnTo>
                  <a:pt x="2282952" y="787920"/>
                </a:lnTo>
                <a:lnTo>
                  <a:pt x="2292096" y="801636"/>
                </a:lnTo>
                <a:lnTo>
                  <a:pt x="2343912" y="763536"/>
                </a:lnTo>
                <a:close/>
              </a:path>
              <a:path w="5081270" h="2369820">
                <a:moveTo>
                  <a:pt x="2395728" y="1933956"/>
                </a:moveTo>
                <a:lnTo>
                  <a:pt x="2386584" y="1920240"/>
                </a:lnTo>
                <a:lnTo>
                  <a:pt x="2333244" y="1953768"/>
                </a:lnTo>
                <a:lnTo>
                  <a:pt x="2340851" y="1967484"/>
                </a:lnTo>
                <a:lnTo>
                  <a:pt x="2395728" y="1933956"/>
                </a:lnTo>
                <a:close/>
              </a:path>
              <a:path w="5081270" h="2369820">
                <a:moveTo>
                  <a:pt x="2432304" y="699528"/>
                </a:moveTo>
                <a:lnTo>
                  <a:pt x="2423160" y="685812"/>
                </a:lnTo>
                <a:lnTo>
                  <a:pt x="2372868" y="723912"/>
                </a:lnTo>
                <a:lnTo>
                  <a:pt x="2382012" y="736104"/>
                </a:lnTo>
                <a:lnTo>
                  <a:pt x="2432304" y="699528"/>
                </a:lnTo>
                <a:close/>
              </a:path>
              <a:path w="5081270" h="2369820">
                <a:moveTo>
                  <a:pt x="2488692" y="1876044"/>
                </a:moveTo>
                <a:lnTo>
                  <a:pt x="2481059" y="1863852"/>
                </a:lnTo>
                <a:lnTo>
                  <a:pt x="2427719" y="1895856"/>
                </a:lnTo>
                <a:lnTo>
                  <a:pt x="2435352" y="1909572"/>
                </a:lnTo>
                <a:lnTo>
                  <a:pt x="2488692" y="1876044"/>
                </a:lnTo>
                <a:close/>
              </a:path>
              <a:path w="5081270" h="2369820">
                <a:moveTo>
                  <a:pt x="2522220" y="633996"/>
                </a:moveTo>
                <a:lnTo>
                  <a:pt x="2513076" y="621804"/>
                </a:lnTo>
                <a:lnTo>
                  <a:pt x="2461260" y="658380"/>
                </a:lnTo>
                <a:lnTo>
                  <a:pt x="2470404" y="670572"/>
                </a:lnTo>
                <a:lnTo>
                  <a:pt x="2522220" y="633996"/>
                </a:lnTo>
                <a:close/>
              </a:path>
              <a:path w="5081270" h="2369820">
                <a:moveTo>
                  <a:pt x="2583167" y="1819656"/>
                </a:moveTo>
                <a:lnTo>
                  <a:pt x="2575560" y="1805940"/>
                </a:lnTo>
                <a:lnTo>
                  <a:pt x="2520683" y="1837944"/>
                </a:lnTo>
                <a:lnTo>
                  <a:pt x="2529827" y="1851660"/>
                </a:lnTo>
                <a:lnTo>
                  <a:pt x="2583167" y="1819656"/>
                </a:lnTo>
                <a:close/>
              </a:path>
              <a:path w="5081270" h="2369820">
                <a:moveTo>
                  <a:pt x="2610612" y="568464"/>
                </a:moveTo>
                <a:lnTo>
                  <a:pt x="2601468" y="556272"/>
                </a:lnTo>
                <a:lnTo>
                  <a:pt x="2551176" y="592848"/>
                </a:lnTo>
                <a:lnTo>
                  <a:pt x="2560320" y="606564"/>
                </a:lnTo>
                <a:lnTo>
                  <a:pt x="2610612" y="568464"/>
                </a:lnTo>
                <a:close/>
              </a:path>
              <a:path w="5081270" h="2369820">
                <a:moveTo>
                  <a:pt x="2677655" y="1761744"/>
                </a:moveTo>
                <a:lnTo>
                  <a:pt x="2668524" y="1748028"/>
                </a:lnTo>
                <a:lnTo>
                  <a:pt x="2615171" y="1781556"/>
                </a:lnTo>
                <a:lnTo>
                  <a:pt x="2624328" y="1795272"/>
                </a:lnTo>
                <a:lnTo>
                  <a:pt x="2677655" y="1761744"/>
                </a:lnTo>
                <a:close/>
              </a:path>
              <a:path w="5081270" h="2369820">
                <a:moveTo>
                  <a:pt x="2700528" y="504456"/>
                </a:moveTo>
                <a:lnTo>
                  <a:pt x="2691384" y="490740"/>
                </a:lnTo>
                <a:lnTo>
                  <a:pt x="2639568" y="528840"/>
                </a:lnTo>
                <a:lnTo>
                  <a:pt x="2648712" y="541032"/>
                </a:lnTo>
                <a:lnTo>
                  <a:pt x="2700528" y="504456"/>
                </a:lnTo>
                <a:close/>
              </a:path>
              <a:path w="5081270" h="2369820">
                <a:moveTo>
                  <a:pt x="2772143" y="1703832"/>
                </a:moveTo>
                <a:lnTo>
                  <a:pt x="2762999" y="1691640"/>
                </a:lnTo>
                <a:lnTo>
                  <a:pt x="2709659" y="1723644"/>
                </a:lnTo>
                <a:lnTo>
                  <a:pt x="2717279" y="1737360"/>
                </a:lnTo>
                <a:lnTo>
                  <a:pt x="2772143" y="1703832"/>
                </a:lnTo>
                <a:close/>
              </a:path>
              <a:path w="5081270" h="2369820">
                <a:moveTo>
                  <a:pt x="2788920" y="438924"/>
                </a:moveTo>
                <a:lnTo>
                  <a:pt x="2779776" y="426732"/>
                </a:lnTo>
                <a:lnTo>
                  <a:pt x="2729484" y="463308"/>
                </a:lnTo>
                <a:lnTo>
                  <a:pt x="2738628" y="477024"/>
                </a:lnTo>
                <a:lnTo>
                  <a:pt x="2788920" y="438924"/>
                </a:lnTo>
                <a:close/>
              </a:path>
              <a:path w="5081270" h="2369820">
                <a:moveTo>
                  <a:pt x="2865120" y="1647444"/>
                </a:moveTo>
                <a:lnTo>
                  <a:pt x="2857487" y="1633728"/>
                </a:lnTo>
                <a:lnTo>
                  <a:pt x="2804147" y="1665732"/>
                </a:lnTo>
                <a:lnTo>
                  <a:pt x="2811767" y="1679448"/>
                </a:lnTo>
                <a:lnTo>
                  <a:pt x="2865120" y="1647444"/>
                </a:lnTo>
                <a:close/>
              </a:path>
              <a:path w="5081270" h="2369820">
                <a:moveTo>
                  <a:pt x="2878836" y="374916"/>
                </a:moveTo>
                <a:lnTo>
                  <a:pt x="2868168" y="361200"/>
                </a:lnTo>
                <a:lnTo>
                  <a:pt x="2817876" y="399300"/>
                </a:lnTo>
                <a:lnTo>
                  <a:pt x="2827020" y="411492"/>
                </a:lnTo>
                <a:lnTo>
                  <a:pt x="2878836" y="374916"/>
                </a:lnTo>
                <a:close/>
              </a:path>
              <a:path w="5081270" h="2369820">
                <a:moveTo>
                  <a:pt x="2959595" y="1589532"/>
                </a:moveTo>
                <a:lnTo>
                  <a:pt x="2951975" y="1575816"/>
                </a:lnTo>
                <a:lnTo>
                  <a:pt x="2897124" y="1609344"/>
                </a:lnTo>
                <a:lnTo>
                  <a:pt x="2906255" y="1623060"/>
                </a:lnTo>
                <a:lnTo>
                  <a:pt x="2959595" y="1589532"/>
                </a:lnTo>
                <a:close/>
              </a:path>
              <a:path w="5081270" h="2369820">
                <a:moveTo>
                  <a:pt x="3012948" y="265188"/>
                </a:moveTo>
                <a:lnTo>
                  <a:pt x="2930652" y="280428"/>
                </a:lnTo>
                <a:lnTo>
                  <a:pt x="2948076" y="304457"/>
                </a:lnTo>
                <a:lnTo>
                  <a:pt x="2907792" y="333768"/>
                </a:lnTo>
                <a:lnTo>
                  <a:pt x="2916936" y="345960"/>
                </a:lnTo>
                <a:lnTo>
                  <a:pt x="2957017" y="316801"/>
                </a:lnTo>
                <a:lnTo>
                  <a:pt x="2974848" y="341388"/>
                </a:lnTo>
                <a:lnTo>
                  <a:pt x="2996946" y="297192"/>
                </a:lnTo>
                <a:lnTo>
                  <a:pt x="3012948" y="265188"/>
                </a:lnTo>
                <a:close/>
              </a:path>
              <a:path w="5081270" h="2369820">
                <a:moveTo>
                  <a:pt x="3054083" y="1531620"/>
                </a:moveTo>
                <a:lnTo>
                  <a:pt x="3046463" y="1519428"/>
                </a:lnTo>
                <a:lnTo>
                  <a:pt x="2991599" y="1551432"/>
                </a:lnTo>
                <a:lnTo>
                  <a:pt x="3000743" y="1565148"/>
                </a:lnTo>
                <a:lnTo>
                  <a:pt x="3054083" y="1531620"/>
                </a:lnTo>
                <a:close/>
              </a:path>
              <a:path w="5081270" h="2369820">
                <a:moveTo>
                  <a:pt x="3148571" y="1475232"/>
                </a:moveTo>
                <a:lnTo>
                  <a:pt x="3139440" y="1461516"/>
                </a:lnTo>
                <a:lnTo>
                  <a:pt x="3086087" y="1493520"/>
                </a:lnTo>
                <a:lnTo>
                  <a:pt x="3093720" y="1507236"/>
                </a:lnTo>
                <a:lnTo>
                  <a:pt x="3148571" y="1475232"/>
                </a:lnTo>
                <a:close/>
              </a:path>
              <a:path w="5081270" h="2369820">
                <a:moveTo>
                  <a:pt x="3241548" y="1417320"/>
                </a:moveTo>
                <a:lnTo>
                  <a:pt x="3233928" y="1403604"/>
                </a:lnTo>
                <a:lnTo>
                  <a:pt x="3180575" y="1437132"/>
                </a:lnTo>
                <a:lnTo>
                  <a:pt x="3188208" y="1449324"/>
                </a:lnTo>
                <a:lnTo>
                  <a:pt x="3241548" y="1417320"/>
                </a:lnTo>
                <a:close/>
              </a:path>
              <a:path w="5081270" h="2369820">
                <a:moveTo>
                  <a:pt x="3336036" y="1359408"/>
                </a:moveTo>
                <a:lnTo>
                  <a:pt x="3328416" y="1345692"/>
                </a:lnTo>
                <a:lnTo>
                  <a:pt x="3275063" y="1379220"/>
                </a:lnTo>
                <a:lnTo>
                  <a:pt x="3282683" y="1392936"/>
                </a:lnTo>
                <a:lnTo>
                  <a:pt x="3336036" y="1359408"/>
                </a:lnTo>
                <a:close/>
              </a:path>
              <a:path w="5081270" h="2369820">
                <a:moveTo>
                  <a:pt x="3430524" y="1303020"/>
                </a:moveTo>
                <a:lnTo>
                  <a:pt x="3422891" y="1289304"/>
                </a:lnTo>
                <a:lnTo>
                  <a:pt x="3368040" y="1321308"/>
                </a:lnTo>
                <a:lnTo>
                  <a:pt x="3377171" y="1335024"/>
                </a:lnTo>
                <a:lnTo>
                  <a:pt x="3430524" y="1303020"/>
                </a:lnTo>
                <a:close/>
              </a:path>
              <a:path w="5081270" h="2369820">
                <a:moveTo>
                  <a:pt x="3525012" y="1245108"/>
                </a:moveTo>
                <a:lnTo>
                  <a:pt x="3515855" y="1231392"/>
                </a:lnTo>
                <a:lnTo>
                  <a:pt x="3462528" y="1264920"/>
                </a:lnTo>
                <a:lnTo>
                  <a:pt x="3470148" y="1277112"/>
                </a:lnTo>
                <a:lnTo>
                  <a:pt x="3525012" y="1245108"/>
                </a:lnTo>
                <a:close/>
              </a:path>
              <a:path w="5081270" h="2369820">
                <a:moveTo>
                  <a:pt x="3617963" y="1187196"/>
                </a:moveTo>
                <a:lnTo>
                  <a:pt x="3610343" y="1173480"/>
                </a:lnTo>
                <a:lnTo>
                  <a:pt x="3557016" y="1207008"/>
                </a:lnTo>
                <a:lnTo>
                  <a:pt x="3564636" y="1220724"/>
                </a:lnTo>
                <a:lnTo>
                  <a:pt x="3617963" y="1187196"/>
                </a:lnTo>
                <a:close/>
              </a:path>
              <a:path w="5081270" h="2369820">
                <a:moveTo>
                  <a:pt x="3712451" y="1130808"/>
                </a:moveTo>
                <a:lnTo>
                  <a:pt x="3704844" y="1117092"/>
                </a:lnTo>
                <a:lnTo>
                  <a:pt x="3651504" y="1149096"/>
                </a:lnTo>
                <a:lnTo>
                  <a:pt x="3659124" y="1162812"/>
                </a:lnTo>
                <a:lnTo>
                  <a:pt x="3712451" y="1130808"/>
                </a:lnTo>
                <a:close/>
              </a:path>
              <a:path w="5081270" h="2369820">
                <a:moveTo>
                  <a:pt x="3806952" y="1072896"/>
                </a:moveTo>
                <a:lnTo>
                  <a:pt x="3799332" y="1059180"/>
                </a:lnTo>
                <a:lnTo>
                  <a:pt x="3744455" y="1092708"/>
                </a:lnTo>
                <a:lnTo>
                  <a:pt x="3753612" y="1104900"/>
                </a:lnTo>
                <a:lnTo>
                  <a:pt x="3806952" y="1072896"/>
                </a:lnTo>
                <a:close/>
              </a:path>
              <a:path w="5081270" h="2369820">
                <a:moveTo>
                  <a:pt x="3901427" y="1014984"/>
                </a:moveTo>
                <a:lnTo>
                  <a:pt x="3892296" y="1001268"/>
                </a:lnTo>
                <a:lnTo>
                  <a:pt x="3838956" y="1034796"/>
                </a:lnTo>
                <a:lnTo>
                  <a:pt x="3846576" y="1048512"/>
                </a:lnTo>
                <a:lnTo>
                  <a:pt x="3901427" y="1014984"/>
                </a:lnTo>
                <a:close/>
              </a:path>
              <a:path w="5081270" h="2369820">
                <a:moveTo>
                  <a:pt x="3995928" y="957072"/>
                </a:moveTo>
                <a:lnTo>
                  <a:pt x="3986771" y="944880"/>
                </a:lnTo>
                <a:lnTo>
                  <a:pt x="3933431" y="976884"/>
                </a:lnTo>
                <a:lnTo>
                  <a:pt x="3941064" y="990600"/>
                </a:lnTo>
                <a:lnTo>
                  <a:pt x="3995928" y="957072"/>
                </a:lnTo>
                <a:close/>
              </a:path>
              <a:path w="5081270" h="2369820">
                <a:moveTo>
                  <a:pt x="4088892" y="900684"/>
                </a:moveTo>
                <a:lnTo>
                  <a:pt x="4081272" y="886968"/>
                </a:lnTo>
                <a:lnTo>
                  <a:pt x="4027919" y="918972"/>
                </a:lnTo>
                <a:lnTo>
                  <a:pt x="4035552" y="932688"/>
                </a:lnTo>
                <a:lnTo>
                  <a:pt x="4088892" y="900684"/>
                </a:lnTo>
                <a:close/>
              </a:path>
              <a:path w="5081270" h="2369820">
                <a:moveTo>
                  <a:pt x="4183367" y="842772"/>
                </a:moveTo>
                <a:lnTo>
                  <a:pt x="4175760" y="829056"/>
                </a:lnTo>
                <a:lnTo>
                  <a:pt x="4120896" y="862584"/>
                </a:lnTo>
                <a:lnTo>
                  <a:pt x="4130040" y="876300"/>
                </a:lnTo>
                <a:lnTo>
                  <a:pt x="4183367" y="842772"/>
                </a:lnTo>
                <a:close/>
              </a:path>
              <a:path w="5081270" h="2369820">
                <a:moveTo>
                  <a:pt x="4277868" y="784860"/>
                </a:moveTo>
                <a:lnTo>
                  <a:pt x="4268724" y="772668"/>
                </a:lnTo>
                <a:lnTo>
                  <a:pt x="4215371" y="804672"/>
                </a:lnTo>
                <a:lnTo>
                  <a:pt x="4224528" y="818388"/>
                </a:lnTo>
                <a:lnTo>
                  <a:pt x="4277868" y="784860"/>
                </a:lnTo>
                <a:close/>
              </a:path>
              <a:path w="5081270" h="2369820">
                <a:moveTo>
                  <a:pt x="4372356" y="728472"/>
                </a:moveTo>
                <a:lnTo>
                  <a:pt x="4363212" y="714756"/>
                </a:lnTo>
                <a:lnTo>
                  <a:pt x="4309872" y="746760"/>
                </a:lnTo>
                <a:lnTo>
                  <a:pt x="4317492" y="760476"/>
                </a:lnTo>
                <a:lnTo>
                  <a:pt x="4372356" y="728472"/>
                </a:lnTo>
                <a:close/>
              </a:path>
              <a:path w="5081270" h="2369820">
                <a:moveTo>
                  <a:pt x="4465320" y="670560"/>
                </a:moveTo>
                <a:lnTo>
                  <a:pt x="4457700" y="656844"/>
                </a:lnTo>
                <a:lnTo>
                  <a:pt x="4404360" y="690372"/>
                </a:lnTo>
                <a:lnTo>
                  <a:pt x="4411967" y="704088"/>
                </a:lnTo>
                <a:lnTo>
                  <a:pt x="4465320" y="670560"/>
                </a:lnTo>
                <a:close/>
              </a:path>
              <a:path w="5081270" h="2369820">
                <a:moveTo>
                  <a:pt x="4559808" y="612648"/>
                </a:moveTo>
                <a:lnTo>
                  <a:pt x="4552188" y="598932"/>
                </a:lnTo>
                <a:lnTo>
                  <a:pt x="4497324" y="632460"/>
                </a:lnTo>
                <a:lnTo>
                  <a:pt x="4506468" y="646176"/>
                </a:lnTo>
                <a:lnTo>
                  <a:pt x="4559808" y="612648"/>
                </a:lnTo>
                <a:close/>
              </a:path>
              <a:path w="5081270" h="2369820">
                <a:moveTo>
                  <a:pt x="4654296" y="556260"/>
                </a:moveTo>
                <a:lnTo>
                  <a:pt x="4645152" y="542544"/>
                </a:lnTo>
                <a:lnTo>
                  <a:pt x="4591812" y="574548"/>
                </a:lnTo>
                <a:lnTo>
                  <a:pt x="4600956" y="588264"/>
                </a:lnTo>
                <a:lnTo>
                  <a:pt x="4654296" y="556260"/>
                </a:lnTo>
                <a:close/>
              </a:path>
              <a:path w="5081270" h="2369820">
                <a:moveTo>
                  <a:pt x="4748784" y="498348"/>
                </a:moveTo>
                <a:lnTo>
                  <a:pt x="4739640" y="484632"/>
                </a:lnTo>
                <a:lnTo>
                  <a:pt x="4686300" y="518160"/>
                </a:lnTo>
                <a:lnTo>
                  <a:pt x="4693920" y="530352"/>
                </a:lnTo>
                <a:lnTo>
                  <a:pt x="4748784" y="498348"/>
                </a:lnTo>
                <a:close/>
              </a:path>
              <a:path w="5081270" h="2369820">
                <a:moveTo>
                  <a:pt x="4841748" y="440436"/>
                </a:moveTo>
                <a:lnTo>
                  <a:pt x="4834128" y="426720"/>
                </a:lnTo>
                <a:lnTo>
                  <a:pt x="4780788" y="460248"/>
                </a:lnTo>
                <a:lnTo>
                  <a:pt x="4788408" y="473964"/>
                </a:lnTo>
                <a:lnTo>
                  <a:pt x="4841748" y="440436"/>
                </a:lnTo>
                <a:close/>
              </a:path>
              <a:path w="5081270" h="2369820">
                <a:moveTo>
                  <a:pt x="4936236" y="384048"/>
                </a:moveTo>
                <a:lnTo>
                  <a:pt x="4928616" y="370332"/>
                </a:lnTo>
                <a:lnTo>
                  <a:pt x="4873752" y="402336"/>
                </a:lnTo>
                <a:lnTo>
                  <a:pt x="4882896" y="416052"/>
                </a:lnTo>
                <a:lnTo>
                  <a:pt x="4936236" y="384048"/>
                </a:lnTo>
                <a:close/>
              </a:path>
              <a:path w="5081270" h="2369820">
                <a:moveTo>
                  <a:pt x="5081016" y="286512"/>
                </a:moveTo>
                <a:lnTo>
                  <a:pt x="4995672" y="294132"/>
                </a:lnTo>
                <a:lnTo>
                  <a:pt x="5011407" y="319570"/>
                </a:lnTo>
                <a:lnTo>
                  <a:pt x="4968240" y="345948"/>
                </a:lnTo>
                <a:lnTo>
                  <a:pt x="4977384" y="358140"/>
                </a:lnTo>
                <a:lnTo>
                  <a:pt x="5019611" y="332803"/>
                </a:lnTo>
                <a:lnTo>
                  <a:pt x="5035296" y="358140"/>
                </a:lnTo>
                <a:lnTo>
                  <a:pt x="5064468" y="312420"/>
                </a:lnTo>
                <a:lnTo>
                  <a:pt x="5081016" y="286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12026" y="4237647"/>
            <a:ext cx="271081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Assign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Cheat</a:t>
            </a:r>
            <a:r>
              <a:rPr sz="22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FF0000"/>
                </a:solidFill>
                <a:latin typeface="Arial"/>
                <a:cs typeface="Arial"/>
              </a:rPr>
              <a:t>“No”</a:t>
            </a:r>
            <a:endParaRPr sz="22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15" y="359473"/>
            <a:ext cx="10586085" cy="812800"/>
            <a:chOff x="51815" y="359473"/>
            <a:chExt cx="10586085" cy="812800"/>
          </a:xfrm>
        </p:grpSpPr>
        <p:sp>
          <p:nvSpPr>
            <p:cNvPr id="3" name="object 3"/>
            <p:cNvSpPr/>
            <p:nvPr/>
          </p:nvSpPr>
          <p:spPr>
            <a:xfrm>
              <a:off x="7248144" y="364236"/>
              <a:ext cx="2117090" cy="803275"/>
            </a:xfrm>
            <a:custGeom>
              <a:avLst/>
              <a:gdLst/>
              <a:ahLst/>
              <a:cxnLst/>
              <a:rect l="l" t="t" r="r" b="b"/>
              <a:pathLst>
                <a:path w="2117090" h="803275">
                  <a:moveTo>
                    <a:pt x="1059179" y="803148"/>
                  </a:moveTo>
                  <a:lnTo>
                    <a:pt x="992169" y="802357"/>
                  </a:lnTo>
                  <a:lnTo>
                    <a:pt x="926270" y="800018"/>
                  </a:lnTo>
                  <a:lnTo>
                    <a:pt x="861605" y="796178"/>
                  </a:lnTo>
                  <a:lnTo>
                    <a:pt x="798300" y="790883"/>
                  </a:lnTo>
                  <a:lnTo>
                    <a:pt x="736478" y="784182"/>
                  </a:lnTo>
                  <a:lnTo>
                    <a:pt x="676261" y="776121"/>
                  </a:lnTo>
                  <a:lnTo>
                    <a:pt x="617776" y="766749"/>
                  </a:lnTo>
                  <a:lnTo>
                    <a:pt x="561144" y="756111"/>
                  </a:lnTo>
                  <a:lnTo>
                    <a:pt x="506491" y="744256"/>
                  </a:lnTo>
                  <a:lnTo>
                    <a:pt x="453939" y="731231"/>
                  </a:lnTo>
                  <a:lnTo>
                    <a:pt x="403613" y="717083"/>
                  </a:lnTo>
                  <a:lnTo>
                    <a:pt x="355637" y="701860"/>
                  </a:lnTo>
                  <a:lnTo>
                    <a:pt x="310133" y="685609"/>
                  </a:lnTo>
                  <a:lnTo>
                    <a:pt x="267227" y="668377"/>
                  </a:lnTo>
                  <a:lnTo>
                    <a:pt x="227042" y="650212"/>
                  </a:lnTo>
                  <a:lnTo>
                    <a:pt x="189702" y="631161"/>
                  </a:lnTo>
                  <a:lnTo>
                    <a:pt x="155330" y="611271"/>
                  </a:lnTo>
                  <a:lnTo>
                    <a:pt x="95987" y="569165"/>
                  </a:lnTo>
                  <a:lnTo>
                    <a:pt x="50005" y="524272"/>
                  </a:lnTo>
                  <a:lnTo>
                    <a:pt x="18373" y="476972"/>
                  </a:lnTo>
                  <a:lnTo>
                    <a:pt x="2082" y="427643"/>
                  </a:lnTo>
                  <a:lnTo>
                    <a:pt x="0" y="402336"/>
                  </a:lnTo>
                  <a:lnTo>
                    <a:pt x="2082" y="376859"/>
                  </a:lnTo>
                  <a:lnTo>
                    <a:pt x="18373" y="327230"/>
                  </a:lnTo>
                  <a:lnTo>
                    <a:pt x="50005" y="279678"/>
                  </a:lnTo>
                  <a:lnTo>
                    <a:pt x="95987" y="234577"/>
                  </a:lnTo>
                  <a:lnTo>
                    <a:pt x="155330" y="192302"/>
                  </a:lnTo>
                  <a:lnTo>
                    <a:pt x="189702" y="172341"/>
                  </a:lnTo>
                  <a:lnTo>
                    <a:pt x="227042" y="153228"/>
                  </a:lnTo>
                  <a:lnTo>
                    <a:pt x="267227" y="135008"/>
                  </a:lnTo>
                  <a:lnTo>
                    <a:pt x="310133" y="117729"/>
                  </a:lnTo>
                  <a:lnTo>
                    <a:pt x="355637" y="101437"/>
                  </a:lnTo>
                  <a:lnTo>
                    <a:pt x="403613" y="86179"/>
                  </a:lnTo>
                  <a:lnTo>
                    <a:pt x="453939" y="72003"/>
                  </a:lnTo>
                  <a:lnTo>
                    <a:pt x="506491" y="58954"/>
                  </a:lnTo>
                  <a:lnTo>
                    <a:pt x="561144" y="47080"/>
                  </a:lnTo>
                  <a:lnTo>
                    <a:pt x="617776" y="36428"/>
                  </a:lnTo>
                  <a:lnTo>
                    <a:pt x="676261" y="27044"/>
                  </a:lnTo>
                  <a:lnTo>
                    <a:pt x="736478" y="18976"/>
                  </a:lnTo>
                  <a:lnTo>
                    <a:pt x="798300" y="12269"/>
                  </a:lnTo>
                  <a:lnTo>
                    <a:pt x="861605" y="6971"/>
                  </a:lnTo>
                  <a:lnTo>
                    <a:pt x="926270" y="3129"/>
                  </a:lnTo>
                  <a:lnTo>
                    <a:pt x="992169" y="790"/>
                  </a:lnTo>
                  <a:lnTo>
                    <a:pt x="1059179" y="0"/>
                  </a:lnTo>
                  <a:lnTo>
                    <a:pt x="1126021" y="790"/>
                  </a:lnTo>
                  <a:lnTo>
                    <a:pt x="1191764" y="3129"/>
                  </a:lnTo>
                  <a:lnTo>
                    <a:pt x="1256285" y="6971"/>
                  </a:lnTo>
                  <a:lnTo>
                    <a:pt x="1319458" y="12269"/>
                  </a:lnTo>
                  <a:lnTo>
                    <a:pt x="1381160" y="18976"/>
                  </a:lnTo>
                  <a:lnTo>
                    <a:pt x="1441267" y="27044"/>
                  </a:lnTo>
                  <a:lnTo>
                    <a:pt x="1499654" y="36428"/>
                  </a:lnTo>
                  <a:lnTo>
                    <a:pt x="1556196" y="47080"/>
                  </a:lnTo>
                  <a:lnTo>
                    <a:pt x="1610770" y="58954"/>
                  </a:lnTo>
                  <a:lnTo>
                    <a:pt x="1663251" y="72003"/>
                  </a:lnTo>
                  <a:lnTo>
                    <a:pt x="1713514" y="86179"/>
                  </a:lnTo>
                  <a:lnTo>
                    <a:pt x="1761436" y="101437"/>
                  </a:lnTo>
                  <a:lnTo>
                    <a:pt x="1806892" y="117729"/>
                  </a:lnTo>
                  <a:lnTo>
                    <a:pt x="1849757" y="135008"/>
                  </a:lnTo>
                  <a:lnTo>
                    <a:pt x="1889908" y="153228"/>
                  </a:lnTo>
                  <a:lnTo>
                    <a:pt x="1927220" y="172341"/>
                  </a:lnTo>
                  <a:lnTo>
                    <a:pt x="1961568" y="192302"/>
                  </a:lnTo>
                  <a:lnTo>
                    <a:pt x="2020878" y="234577"/>
                  </a:lnTo>
                  <a:lnTo>
                    <a:pt x="2066841" y="279678"/>
                  </a:lnTo>
                  <a:lnTo>
                    <a:pt x="2098465" y="327230"/>
                  </a:lnTo>
                  <a:lnTo>
                    <a:pt x="2114753" y="376859"/>
                  </a:lnTo>
                  <a:lnTo>
                    <a:pt x="2116836" y="402336"/>
                  </a:lnTo>
                  <a:lnTo>
                    <a:pt x="2114753" y="427643"/>
                  </a:lnTo>
                  <a:lnTo>
                    <a:pt x="2098465" y="476972"/>
                  </a:lnTo>
                  <a:lnTo>
                    <a:pt x="2066841" y="524272"/>
                  </a:lnTo>
                  <a:lnTo>
                    <a:pt x="2020878" y="569165"/>
                  </a:lnTo>
                  <a:lnTo>
                    <a:pt x="1961568" y="611271"/>
                  </a:lnTo>
                  <a:lnTo>
                    <a:pt x="1927220" y="631161"/>
                  </a:lnTo>
                  <a:lnTo>
                    <a:pt x="1889908" y="650212"/>
                  </a:lnTo>
                  <a:lnTo>
                    <a:pt x="1849757" y="668377"/>
                  </a:lnTo>
                  <a:lnTo>
                    <a:pt x="1806892" y="685609"/>
                  </a:lnTo>
                  <a:lnTo>
                    <a:pt x="1761436" y="701860"/>
                  </a:lnTo>
                  <a:lnTo>
                    <a:pt x="1713514" y="717083"/>
                  </a:lnTo>
                  <a:lnTo>
                    <a:pt x="1663251" y="731231"/>
                  </a:lnTo>
                  <a:lnTo>
                    <a:pt x="1610770" y="744256"/>
                  </a:lnTo>
                  <a:lnTo>
                    <a:pt x="1556196" y="756111"/>
                  </a:lnTo>
                  <a:lnTo>
                    <a:pt x="1499654" y="766749"/>
                  </a:lnTo>
                  <a:lnTo>
                    <a:pt x="1441267" y="776121"/>
                  </a:lnTo>
                  <a:lnTo>
                    <a:pt x="1381160" y="784182"/>
                  </a:lnTo>
                  <a:lnTo>
                    <a:pt x="1319458" y="790883"/>
                  </a:lnTo>
                  <a:lnTo>
                    <a:pt x="1256285" y="796178"/>
                  </a:lnTo>
                  <a:lnTo>
                    <a:pt x="1191764" y="800018"/>
                  </a:lnTo>
                  <a:lnTo>
                    <a:pt x="1126021" y="802357"/>
                  </a:lnTo>
                  <a:lnTo>
                    <a:pt x="1059179" y="803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48144" y="364236"/>
              <a:ext cx="2117090" cy="803275"/>
            </a:xfrm>
            <a:custGeom>
              <a:avLst/>
              <a:gdLst/>
              <a:ahLst/>
              <a:cxnLst/>
              <a:rect l="l" t="t" r="r" b="b"/>
              <a:pathLst>
                <a:path w="2117090" h="803275">
                  <a:moveTo>
                    <a:pt x="0" y="402336"/>
                  </a:moveTo>
                  <a:lnTo>
                    <a:pt x="8248" y="351808"/>
                  </a:lnTo>
                  <a:lnTo>
                    <a:pt x="32333" y="303171"/>
                  </a:lnTo>
                  <a:lnTo>
                    <a:pt x="71264" y="256797"/>
                  </a:lnTo>
                  <a:lnTo>
                    <a:pt x="124050" y="213063"/>
                  </a:lnTo>
                  <a:lnTo>
                    <a:pt x="189702" y="172341"/>
                  </a:lnTo>
                  <a:lnTo>
                    <a:pt x="227042" y="153228"/>
                  </a:lnTo>
                  <a:lnTo>
                    <a:pt x="267227" y="135008"/>
                  </a:lnTo>
                  <a:lnTo>
                    <a:pt x="310133" y="117729"/>
                  </a:lnTo>
                  <a:lnTo>
                    <a:pt x="355637" y="101437"/>
                  </a:lnTo>
                  <a:lnTo>
                    <a:pt x="403613" y="86179"/>
                  </a:lnTo>
                  <a:lnTo>
                    <a:pt x="453939" y="72003"/>
                  </a:lnTo>
                  <a:lnTo>
                    <a:pt x="506491" y="58954"/>
                  </a:lnTo>
                  <a:lnTo>
                    <a:pt x="561144" y="47080"/>
                  </a:lnTo>
                  <a:lnTo>
                    <a:pt x="617776" y="36428"/>
                  </a:lnTo>
                  <a:lnTo>
                    <a:pt x="676261" y="27044"/>
                  </a:lnTo>
                  <a:lnTo>
                    <a:pt x="736478" y="18976"/>
                  </a:lnTo>
                  <a:lnTo>
                    <a:pt x="798300" y="12269"/>
                  </a:lnTo>
                  <a:lnTo>
                    <a:pt x="861605" y="6971"/>
                  </a:lnTo>
                  <a:lnTo>
                    <a:pt x="926270" y="3129"/>
                  </a:lnTo>
                  <a:lnTo>
                    <a:pt x="992169" y="790"/>
                  </a:lnTo>
                  <a:lnTo>
                    <a:pt x="1059179" y="0"/>
                  </a:lnTo>
                  <a:lnTo>
                    <a:pt x="1126021" y="790"/>
                  </a:lnTo>
                  <a:lnTo>
                    <a:pt x="1191764" y="3129"/>
                  </a:lnTo>
                  <a:lnTo>
                    <a:pt x="1256285" y="6971"/>
                  </a:lnTo>
                  <a:lnTo>
                    <a:pt x="1319458" y="12269"/>
                  </a:lnTo>
                  <a:lnTo>
                    <a:pt x="1381160" y="18976"/>
                  </a:lnTo>
                  <a:lnTo>
                    <a:pt x="1441267" y="27044"/>
                  </a:lnTo>
                  <a:lnTo>
                    <a:pt x="1499654" y="36428"/>
                  </a:lnTo>
                  <a:lnTo>
                    <a:pt x="1556196" y="47080"/>
                  </a:lnTo>
                  <a:lnTo>
                    <a:pt x="1610770" y="58954"/>
                  </a:lnTo>
                  <a:lnTo>
                    <a:pt x="1663251" y="72003"/>
                  </a:lnTo>
                  <a:lnTo>
                    <a:pt x="1713514" y="86179"/>
                  </a:lnTo>
                  <a:lnTo>
                    <a:pt x="1761436" y="101437"/>
                  </a:lnTo>
                  <a:lnTo>
                    <a:pt x="1806892" y="117729"/>
                  </a:lnTo>
                  <a:lnTo>
                    <a:pt x="1849757" y="135008"/>
                  </a:lnTo>
                  <a:lnTo>
                    <a:pt x="1889908" y="153228"/>
                  </a:lnTo>
                  <a:lnTo>
                    <a:pt x="1927220" y="172341"/>
                  </a:lnTo>
                  <a:lnTo>
                    <a:pt x="1961568" y="192302"/>
                  </a:lnTo>
                  <a:lnTo>
                    <a:pt x="2020878" y="234577"/>
                  </a:lnTo>
                  <a:lnTo>
                    <a:pt x="2066841" y="279678"/>
                  </a:lnTo>
                  <a:lnTo>
                    <a:pt x="2098465" y="327230"/>
                  </a:lnTo>
                  <a:lnTo>
                    <a:pt x="2114753" y="376859"/>
                  </a:lnTo>
                  <a:lnTo>
                    <a:pt x="2116836" y="402336"/>
                  </a:lnTo>
                  <a:lnTo>
                    <a:pt x="2114753" y="427643"/>
                  </a:lnTo>
                  <a:lnTo>
                    <a:pt x="2098465" y="476972"/>
                  </a:lnTo>
                  <a:lnTo>
                    <a:pt x="2066841" y="524272"/>
                  </a:lnTo>
                  <a:lnTo>
                    <a:pt x="2020878" y="569165"/>
                  </a:lnTo>
                  <a:lnTo>
                    <a:pt x="1961568" y="611271"/>
                  </a:lnTo>
                  <a:lnTo>
                    <a:pt x="1927220" y="631161"/>
                  </a:lnTo>
                  <a:lnTo>
                    <a:pt x="1889908" y="650212"/>
                  </a:lnTo>
                  <a:lnTo>
                    <a:pt x="1849757" y="668377"/>
                  </a:lnTo>
                  <a:lnTo>
                    <a:pt x="1806892" y="685609"/>
                  </a:lnTo>
                  <a:lnTo>
                    <a:pt x="1761436" y="701860"/>
                  </a:lnTo>
                  <a:lnTo>
                    <a:pt x="1713514" y="717083"/>
                  </a:lnTo>
                  <a:lnTo>
                    <a:pt x="1663251" y="731231"/>
                  </a:lnTo>
                  <a:lnTo>
                    <a:pt x="1610770" y="744256"/>
                  </a:lnTo>
                  <a:lnTo>
                    <a:pt x="1556196" y="756111"/>
                  </a:lnTo>
                  <a:lnTo>
                    <a:pt x="1499654" y="766749"/>
                  </a:lnTo>
                  <a:lnTo>
                    <a:pt x="1441267" y="776121"/>
                  </a:lnTo>
                  <a:lnTo>
                    <a:pt x="1381160" y="784182"/>
                  </a:lnTo>
                  <a:lnTo>
                    <a:pt x="1319458" y="790883"/>
                  </a:lnTo>
                  <a:lnTo>
                    <a:pt x="1256285" y="796178"/>
                  </a:lnTo>
                  <a:lnTo>
                    <a:pt x="1191764" y="800018"/>
                  </a:lnTo>
                  <a:lnTo>
                    <a:pt x="1126021" y="802357"/>
                  </a:lnTo>
                  <a:lnTo>
                    <a:pt x="1059179" y="803148"/>
                  </a:lnTo>
                  <a:lnTo>
                    <a:pt x="992169" y="802357"/>
                  </a:lnTo>
                  <a:lnTo>
                    <a:pt x="926270" y="800018"/>
                  </a:lnTo>
                  <a:lnTo>
                    <a:pt x="861605" y="796178"/>
                  </a:lnTo>
                  <a:lnTo>
                    <a:pt x="798300" y="790883"/>
                  </a:lnTo>
                  <a:lnTo>
                    <a:pt x="736478" y="784182"/>
                  </a:lnTo>
                  <a:lnTo>
                    <a:pt x="676261" y="776121"/>
                  </a:lnTo>
                  <a:lnTo>
                    <a:pt x="617776" y="766749"/>
                  </a:lnTo>
                  <a:lnTo>
                    <a:pt x="561144" y="756111"/>
                  </a:lnTo>
                  <a:lnTo>
                    <a:pt x="506491" y="744256"/>
                  </a:lnTo>
                  <a:lnTo>
                    <a:pt x="453939" y="731231"/>
                  </a:lnTo>
                  <a:lnTo>
                    <a:pt x="403613" y="717083"/>
                  </a:lnTo>
                  <a:lnTo>
                    <a:pt x="355637" y="701860"/>
                  </a:lnTo>
                  <a:lnTo>
                    <a:pt x="310133" y="685609"/>
                  </a:lnTo>
                  <a:lnTo>
                    <a:pt x="267227" y="668377"/>
                  </a:lnTo>
                  <a:lnTo>
                    <a:pt x="227042" y="650212"/>
                  </a:lnTo>
                  <a:lnTo>
                    <a:pt x="189702" y="631161"/>
                  </a:lnTo>
                  <a:lnTo>
                    <a:pt x="155330" y="611271"/>
                  </a:lnTo>
                  <a:lnTo>
                    <a:pt x="95987" y="569165"/>
                  </a:lnTo>
                  <a:lnTo>
                    <a:pt x="50005" y="524272"/>
                  </a:lnTo>
                  <a:lnTo>
                    <a:pt x="18373" y="476972"/>
                  </a:lnTo>
                  <a:lnTo>
                    <a:pt x="2082" y="427643"/>
                  </a:lnTo>
                  <a:lnTo>
                    <a:pt x="0" y="402336"/>
                  </a:lnTo>
                </a:path>
              </a:pathLst>
            </a:custGeom>
            <a:ln w="91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8639" y="4111752"/>
          <a:ext cx="9530712" cy="243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730"/>
                <a:gridCol w="1904999"/>
                <a:gridCol w="1905000"/>
                <a:gridCol w="1370329"/>
                <a:gridCol w="2446654"/>
              </a:tblGrid>
              <a:tr h="40640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20" dirty="0">
                          <a:latin typeface="Arial"/>
                          <a:cs typeface="Arial"/>
                        </a:rPr>
                        <a:t>Name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9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Job</a:t>
                      </a:r>
                      <a:r>
                        <a:rPr sz="19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Debts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Rating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40000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employed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Mary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38000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employed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Stephen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self-</a:t>
                      </a: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employed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20000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Eric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2000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35000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10" dirty="0">
                          <a:latin typeface="Times New Roman"/>
                          <a:cs typeface="Times New Roman"/>
                        </a:rPr>
                        <a:t>employed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4000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6151" y="133526"/>
            <a:ext cx="4853940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Overfitting:</a:t>
            </a:r>
            <a:r>
              <a:rPr spc="95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5507" y="1228824"/>
            <a:ext cx="4338955" cy="89154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995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Example: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Predict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credit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rating</a:t>
            </a:r>
            <a:endParaRPr sz="2350">
              <a:latin typeface="Arial"/>
              <a:cs typeface="Arial"/>
            </a:endParaRPr>
          </a:p>
          <a:p>
            <a:pPr marL="869950" lvl="1" indent="-339090">
              <a:lnSpc>
                <a:spcPct val="100000"/>
              </a:lnSpc>
              <a:spcBef>
                <a:spcPts val="755"/>
              </a:spcBef>
              <a:buChar char="•"/>
              <a:tabLst>
                <a:tab pos="869950" algn="l"/>
              </a:tabLst>
            </a:pPr>
            <a:r>
              <a:rPr sz="1950" dirty="0">
                <a:latin typeface="Arial"/>
                <a:cs typeface="Arial"/>
              </a:rPr>
              <a:t>alternative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decision</a:t>
            </a:r>
            <a:r>
              <a:rPr sz="1950" spc="9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tree: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5744" y="349996"/>
            <a:ext cx="89916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20" dirty="0">
                <a:solidFill>
                  <a:srgbClr val="000066"/>
                </a:solidFill>
                <a:latin typeface="Arial"/>
                <a:cs typeface="Arial"/>
              </a:rPr>
              <a:t>Name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0632" y="743250"/>
            <a:ext cx="115062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10" dirty="0">
                <a:solidFill>
                  <a:srgbClr val="000066"/>
                </a:solidFill>
                <a:latin typeface="Arial"/>
                <a:cs typeface="Arial"/>
              </a:rPr>
              <a:t>=”John”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05828" y="1170431"/>
            <a:ext cx="2654935" cy="802005"/>
          </a:xfrm>
          <a:custGeom>
            <a:avLst/>
            <a:gdLst/>
            <a:ahLst/>
            <a:cxnLst/>
            <a:rect l="l" t="t" r="r" b="b"/>
            <a:pathLst>
              <a:path w="2654934" h="802005">
                <a:moveTo>
                  <a:pt x="1284732" y="0"/>
                </a:moveTo>
                <a:lnTo>
                  <a:pt x="0" y="801623"/>
                </a:lnTo>
              </a:path>
              <a:path w="2654934" h="802005">
                <a:moveTo>
                  <a:pt x="1283207" y="0"/>
                </a:moveTo>
                <a:lnTo>
                  <a:pt x="2654807" y="801623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96485" y="1300986"/>
            <a:ext cx="4108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1665" y="1300986"/>
            <a:ext cx="51752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8655" y="1972055"/>
            <a:ext cx="1260475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+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58839" y="1965960"/>
            <a:ext cx="2117090" cy="805180"/>
          </a:xfrm>
          <a:custGeom>
            <a:avLst/>
            <a:gdLst/>
            <a:ahLst/>
            <a:cxnLst/>
            <a:rect l="l" t="t" r="r" b="b"/>
            <a:pathLst>
              <a:path w="2117090" h="805180">
                <a:moveTo>
                  <a:pt x="0" y="402336"/>
                </a:moveTo>
                <a:lnTo>
                  <a:pt x="8247" y="351808"/>
                </a:lnTo>
                <a:lnTo>
                  <a:pt x="32327" y="303171"/>
                </a:lnTo>
                <a:lnTo>
                  <a:pt x="71245" y="256797"/>
                </a:lnTo>
                <a:lnTo>
                  <a:pt x="124006" y="213063"/>
                </a:lnTo>
                <a:lnTo>
                  <a:pt x="189615" y="172341"/>
                </a:lnTo>
                <a:lnTo>
                  <a:pt x="226927" y="153228"/>
                </a:lnTo>
                <a:lnTo>
                  <a:pt x="267078" y="135008"/>
                </a:lnTo>
                <a:lnTo>
                  <a:pt x="309943" y="117729"/>
                </a:lnTo>
                <a:lnTo>
                  <a:pt x="355399" y="101437"/>
                </a:lnTo>
                <a:lnTo>
                  <a:pt x="403321" y="86179"/>
                </a:lnTo>
                <a:lnTo>
                  <a:pt x="453584" y="72003"/>
                </a:lnTo>
                <a:lnTo>
                  <a:pt x="506065" y="58954"/>
                </a:lnTo>
                <a:lnTo>
                  <a:pt x="560639" y="47080"/>
                </a:lnTo>
                <a:lnTo>
                  <a:pt x="617181" y="36428"/>
                </a:lnTo>
                <a:lnTo>
                  <a:pt x="675568" y="27044"/>
                </a:lnTo>
                <a:lnTo>
                  <a:pt x="735675" y="18976"/>
                </a:lnTo>
                <a:lnTo>
                  <a:pt x="797377" y="12269"/>
                </a:lnTo>
                <a:lnTo>
                  <a:pt x="860550" y="6971"/>
                </a:lnTo>
                <a:lnTo>
                  <a:pt x="925071" y="3129"/>
                </a:lnTo>
                <a:lnTo>
                  <a:pt x="990814" y="790"/>
                </a:lnTo>
                <a:lnTo>
                  <a:pt x="1057656" y="0"/>
                </a:lnTo>
                <a:lnTo>
                  <a:pt x="1124666" y="790"/>
                </a:lnTo>
                <a:lnTo>
                  <a:pt x="1190565" y="3129"/>
                </a:lnTo>
                <a:lnTo>
                  <a:pt x="1255230" y="6971"/>
                </a:lnTo>
                <a:lnTo>
                  <a:pt x="1318535" y="12269"/>
                </a:lnTo>
                <a:lnTo>
                  <a:pt x="1380357" y="18976"/>
                </a:lnTo>
                <a:lnTo>
                  <a:pt x="1440574" y="27044"/>
                </a:lnTo>
                <a:lnTo>
                  <a:pt x="1499059" y="36428"/>
                </a:lnTo>
                <a:lnTo>
                  <a:pt x="1555691" y="47080"/>
                </a:lnTo>
                <a:lnTo>
                  <a:pt x="1610344" y="58954"/>
                </a:lnTo>
                <a:lnTo>
                  <a:pt x="1662896" y="72003"/>
                </a:lnTo>
                <a:lnTo>
                  <a:pt x="1713222" y="86179"/>
                </a:lnTo>
                <a:lnTo>
                  <a:pt x="1761198" y="101437"/>
                </a:lnTo>
                <a:lnTo>
                  <a:pt x="1806702" y="117729"/>
                </a:lnTo>
                <a:lnTo>
                  <a:pt x="1849608" y="135008"/>
                </a:lnTo>
                <a:lnTo>
                  <a:pt x="1889793" y="153228"/>
                </a:lnTo>
                <a:lnTo>
                  <a:pt x="1927133" y="172341"/>
                </a:lnTo>
                <a:lnTo>
                  <a:pt x="1961505" y="192302"/>
                </a:lnTo>
                <a:lnTo>
                  <a:pt x="2020848" y="234577"/>
                </a:lnTo>
                <a:lnTo>
                  <a:pt x="2066830" y="279678"/>
                </a:lnTo>
                <a:lnTo>
                  <a:pt x="2098462" y="327230"/>
                </a:lnTo>
                <a:lnTo>
                  <a:pt x="2114753" y="376859"/>
                </a:lnTo>
                <a:lnTo>
                  <a:pt x="2116836" y="402336"/>
                </a:lnTo>
                <a:lnTo>
                  <a:pt x="2114753" y="427812"/>
                </a:lnTo>
                <a:lnTo>
                  <a:pt x="2098462" y="477441"/>
                </a:lnTo>
                <a:lnTo>
                  <a:pt x="2066830" y="524993"/>
                </a:lnTo>
                <a:lnTo>
                  <a:pt x="2020848" y="570094"/>
                </a:lnTo>
                <a:lnTo>
                  <a:pt x="1961505" y="612369"/>
                </a:lnTo>
                <a:lnTo>
                  <a:pt x="1927133" y="632330"/>
                </a:lnTo>
                <a:lnTo>
                  <a:pt x="1889793" y="651443"/>
                </a:lnTo>
                <a:lnTo>
                  <a:pt x="1849608" y="669663"/>
                </a:lnTo>
                <a:lnTo>
                  <a:pt x="1806702" y="686943"/>
                </a:lnTo>
                <a:lnTo>
                  <a:pt x="1761198" y="703234"/>
                </a:lnTo>
                <a:lnTo>
                  <a:pt x="1713222" y="718492"/>
                </a:lnTo>
                <a:lnTo>
                  <a:pt x="1662896" y="732668"/>
                </a:lnTo>
                <a:lnTo>
                  <a:pt x="1610344" y="745717"/>
                </a:lnTo>
                <a:lnTo>
                  <a:pt x="1555691" y="757591"/>
                </a:lnTo>
                <a:lnTo>
                  <a:pt x="1499059" y="768243"/>
                </a:lnTo>
                <a:lnTo>
                  <a:pt x="1440574" y="777627"/>
                </a:lnTo>
                <a:lnTo>
                  <a:pt x="1380357" y="785695"/>
                </a:lnTo>
                <a:lnTo>
                  <a:pt x="1318535" y="792402"/>
                </a:lnTo>
                <a:lnTo>
                  <a:pt x="1255230" y="797700"/>
                </a:lnTo>
                <a:lnTo>
                  <a:pt x="1190565" y="801542"/>
                </a:lnTo>
                <a:lnTo>
                  <a:pt x="1124666" y="803881"/>
                </a:lnTo>
                <a:lnTo>
                  <a:pt x="1057656" y="804672"/>
                </a:lnTo>
                <a:lnTo>
                  <a:pt x="990814" y="803881"/>
                </a:lnTo>
                <a:lnTo>
                  <a:pt x="925071" y="801542"/>
                </a:lnTo>
                <a:lnTo>
                  <a:pt x="860550" y="797700"/>
                </a:lnTo>
                <a:lnTo>
                  <a:pt x="797377" y="792402"/>
                </a:lnTo>
                <a:lnTo>
                  <a:pt x="735675" y="785695"/>
                </a:lnTo>
                <a:lnTo>
                  <a:pt x="675568" y="777627"/>
                </a:lnTo>
                <a:lnTo>
                  <a:pt x="617181" y="768243"/>
                </a:lnTo>
                <a:lnTo>
                  <a:pt x="560639" y="757591"/>
                </a:lnTo>
                <a:lnTo>
                  <a:pt x="506065" y="745717"/>
                </a:lnTo>
                <a:lnTo>
                  <a:pt x="453584" y="732668"/>
                </a:lnTo>
                <a:lnTo>
                  <a:pt x="403321" y="718492"/>
                </a:lnTo>
                <a:lnTo>
                  <a:pt x="355399" y="703234"/>
                </a:lnTo>
                <a:lnTo>
                  <a:pt x="309943" y="686943"/>
                </a:lnTo>
                <a:lnTo>
                  <a:pt x="267078" y="669663"/>
                </a:lnTo>
                <a:lnTo>
                  <a:pt x="226927" y="651443"/>
                </a:lnTo>
                <a:lnTo>
                  <a:pt x="189615" y="632330"/>
                </a:lnTo>
                <a:lnTo>
                  <a:pt x="155267" y="612369"/>
                </a:lnTo>
                <a:lnTo>
                  <a:pt x="95957" y="570094"/>
                </a:lnTo>
                <a:lnTo>
                  <a:pt x="49994" y="524993"/>
                </a:lnTo>
                <a:lnTo>
                  <a:pt x="18370" y="477441"/>
                </a:lnTo>
                <a:lnTo>
                  <a:pt x="2082" y="427812"/>
                </a:lnTo>
                <a:lnTo>
                  <a:pt x="0" y="402336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68795" y="1953251"/>
            <a:ext cx="1092200" cy="81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375" marR="5080" indent="-67310">
              <a:lnSpc>
                <a:spcPct val="101200"/>
              </a:lnSpc>
              <a:spcBef>
                <a:spcPts val="90"/>
              </a:spcBef>
            </a:pPr>
            <a:r>
              <a:rPr sz="2550" spc="-10" dirty="0">
                <a:solidFill>
                  <a:srgbClr val="000066"/>
                </a:solidFill>
                <a:latin typeface="Arial"/>
                <a:cs typeface="Arial"/>
              </a:rPr>
              <a:t>Name= “Alice”</a:t>
            </a:r>
            <a:endParaRPr sz="2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000" y="2772156"/>
            <a:ext cx="2654935" cy="800100"/>
          </a:xfrm>
          <a:custGeom>
            <a:avLst/>
            <a:gdLst/>
            <a:ahLst/>
            <a:cxnLst/>
            <a:rect l="l" t="t" r="r" b="b"/>
            <a:pathLst>
              <a:path w="2654934" h="800100">
                <a:moveTo>
                  <a:pt x="1286255" y="0"/>
                </a:moveTo>
                <a:lnTo>
                  <a:pt x="0" y="800100"/>
                </a:lnTo>
              </a:path>
              <a:path w="2654934" h="800100">
                <a:moveTo>
                  <a:pt x="1284732" y="0"/>
                </a:moveTo>
                <a:lnTo>
                  <a:pt x="2654807" y="800100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52447" y="2899628"/>
            <a:ext cx="51752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8346257" y="2899628"/>
            <a:ext cx="4108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2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34939" y="3572255"/>
            <a:ext cx="1254760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+</a:t>
            </a:r>
            <a:endParaRPr sz="2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67828" y="3572255"/>
            <a:ext cx="1260475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Overfitting:</a:t>
            </a:r>
            <a:r>
              <a:rPr spc="95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232903" y="4573524"/>
            <a:ext cx="2117090" cy="803275"/>
          </a:xfrm>
          <a:custGeom>
            <a:avLst/>
            <a:gdLst/>
            <a:ahLst/>
            <a:cxnLst/>
            <a:rect l="l" t="t" r="r" b="b"/>
            <a:pathLst>
              <a:path w="2117090" h="803275">
                <a:moveTo>
                  <a:pt x="0" y="402336"/>
                </a:moveTo>
                <a:lnTo>
                  <a:pt x="8247" y="351808"/>
                </a:lnTo>
                <a:lnTo>
                  <a:pt x="32327" y="303171"/>
                </a:lnTo>
                <a:lnTo>
                  <a:pt x="71245" y="256797"/>
                </a:lnTo>
                <a:lnTo>
                  <a:pt x="124006" y="213063"/>
                </a:lnTo>
                <a:lnTo>
                  <a:pt x="189615" y="172341"/>
                </a:lnTo>
                <a:lnTo>
                  <a:pt x="226927" y="153228"/>
                </a:lnTo>
                <a:lnTo>
                  <a:pt x="267078" y="135008"/>
                </a:lnTo>
                <a:lnTo>
                  <a:pt x="309943" y="117729"/>
                </a:lnTo>
                <a:lnTo>
                  <a:pt x="355399" y="101437"/>
                </a:lnTo>
                <a:lnTo>
                  <a:pt x="403321" y="86179"/>
                </a:lnTo>
                <a:lnTo>
                  <a:pt x="453584" y="72003"/>
                </a:lnTo>
                <a:lnTo>
                  <a:pt x="506065" y="58954"/>
                </a:lnTo>
                <a:lnTo>
                  <a:pt x="560639" y="47080"/>
                </a:lnTo>
                <a:lnTo>
                  <a:pt x="617181" y="36428"/>
                </a:lnTo>
                <a:lnTo>
                  <a:pt x="675568" y="27044"/>
                </a:lnTo>
                <a:lnTo>
                  <a:pt x="735675" y="18976"/>
                </a:lnTo>
                <a:lnTo>
                  <a:pt x="797377" y="12269"/>
                </a:lnTo>
                <a:lnTo>
                  <a:pt x="860550" y="6971"/>
                </a:lnTo>
                <a:lnTo>
                  <a:pt x="925071" y="3129"/>
                </a:lnTo>
                <a:lnTo>
                  <a:pt x="990814" y="790"/>
                </a:lnTo>
                <a:lnTo>
                  <a:pt x="1057656" y="0"/>
                </a:lnTo>
                <a:lnTo>
                  <a:pt x="1124666" y="790"/>
                </a:lnTo>
                <a:lnTo>
                  <a:pt x="1190565" y="3129"/>
                </a:lnTo>
                <a:lnTo>
                  <a:pt x="1255230" y="6971"/>
                </a:lnTo>
                <a:lnTo>
                  <a:pt x="1318535" y="12269"/>
                </a:lnTo>
                <a:lnTo>
                  <a:pt x="1380357" y="18976"/>
                </a:lnTo>
                <a:lnTo>
                  <a:pt x="1440574" y="27044"/>
                </a:lnTo>
                <a:lnTo>
                  <a:pt x="1499059" y="36428"/>
                </a:lnTo>
                <a:lnTo>
                  <a:pt x="1555691" y="47080"/>
                </a:lnTo>
                <a:lnTo>
                  <a:pt x="1610344" y="58954"/>
                </a:lnTo>
                <a:lnTo>
                  <a:pt x="1662896" y="72003"/>
                </a:lnTo>
                <a:lnTo>
                  <a:pt x="1713222" y="86179"/>
                </a:lnTo>
                <a:lnTo>
                  <a:pt x="1761198" y="101437"/>
                </a:lnTo>
                <a:lnTo>
                  <a:pt x="1806702" y="117729"/>
                </a:lnTo>
                <a:lnTo>
                  <a:pt x="1849608" y="135008"/>
                </a:lnTo>
                <a:lnTo>
                  <a:pt x="1889793" y="153228"/>
                </a:lnTo>
                <a:lnTo>
                  <a:pt x="1927133" y="172341"/>
                </a:lnTo>
                <a:lnTo>
                  <a:pt x="1961505" y="192302"/>
                </a:lnTo>
                <a:lnTo>
                  <a:pt x="2020848" y="234577"/>
                </a:lnTo>
                <a:lnTo>
                  <a:pt x="2066830" y="279678"/>
                </a:lnTo>
                <a:lnTo>
                  <a:pt x="2098462" y="327230"/>
                </a:lnTo>
                <a:lnTo>
                  <a:pt x="2114753" y="376859"/>
                </a:lnTo>
                <a:lnTo>
                  <a:pt x="2116836" y="402336"/>
                </a:lnTo>
                <a:lnTo>
                  <a:pt x="2114753" y="427643"/>
                </a:lnTo>
                <a:lnTo>
                  <a:pt x="2098462" y="476972"/>
                </a:lnTo>
                <a:lnTo>
                  <a:pt x="2066830" y="524272"/>
                </a:lnTo>
                <a:lnTo>
                  <a:pt x="2020848" y="569165"/>
                </a:lnTo>
                <a:lnTo>
                  <a:pt x="1961505" y="611271"/>
                </a:lnTo>
                <a:lnTo>
                  <a:pt x="1927133" y="631161"/>
                </a:lnTo>
                <a:lnTo>
                  <a:pt x="1889793" y="650212"/>
                </a:lnTo>
                <a:lnTo>
                  <a:pt x="1849608" y="668377"/>
                </a:lnTo>
                <a:lnTo>
                  <a:pt x="1806702" y="685609"/>
                </a:lnTo>
                <a:lnTo>
                  <a:pt x="1761198" y="701860"/>
                </a:lnTo>
                <a:lnTo>
                  <a:pt x="1713222" y="717083"/>
                </a:lnTo>
                <a:lnTo>
                  <a:pt x="1662896" y="731231"/>
                </a:lnTo>
                <a:lnTo>
                  <a:pt x="1610344" y="744256"/>
                </a:lnTo>
                <a:lnTo>
                  <a:pt x="1555691" y="756111"/>
                </a:lnTo>
                <a:lnTo>
                  <a:pt x="1499059" y="766749"/>
                </a:lnTo>
                <a:lnTo>
                  <a:pt x="1440574" y="776121"/>
                </a:lnTo>
                <a:lnTo>
                  <a:pt x="1380357" y="784182"/>
                </a:lnTo>
                <a:lnTo>
                  <a:pt x="1318535" y="790883"/>
                </a:lnTo>
                <a:lnTo>
                  <a:pt x="1255230" y="796178"/>
                </a:lnTo>
                <a:lnTo>
                  <a:pt x="1190565" y="800018"/>
                </a:lnTo>
                <a:lnTo>
                  <a:pt x="1124666" y="802357"/>
                </a:lnTo>
                <a:lnTo>
                  <a:pt x="1057656" y="803148"/>
                </a:lnTo>
                <a:lnTo>
                  <a:pt x="990814" y="802357"/>
                </a:lnTo>
                <a:lnTo>
                  <a:pt x="925071" y="800018"/>
                </a:lnTo>
                <a:lnTo>
                  <a:pt x="860550" y="796178"/>
                </a:lnTo>
                <a:lnTo>
                  <a:pt x="797377" y="790883"/>
                </a:lnTo>
                <a:lnTo>
                  <a:pt x="735675" y="784182"/>
                </a:lnTo>
                <a:lnTo>
                  <a:pt x="675568" y="776121"/>
                </a:lnTo>
                <a:lnTo>
                  <a:pt x="617181" y="766749"/>
                </a:lnTo>
                <a:lnTo>
                  <a:pt x="560639" y="756111"/>
                </a:lnTo>
                <a:lnTo>
                  <a:pt x="506065" y="744256"/>
                </a:lnTo>
                <a:lnTo>
                  <a:pt x="453584" y="731231"/>
                </a:lnTo>
                <a:lnTo>
                  <a:pt x="403321" y="717083"/>
                </a:lnTo>
                <a:lnTo>
                  <a:pt x="355399" y="701860"/>
                </a:lnTo>
                <a:lnTo>
                  <a:pt x="309943" y="685609"/>
                </a:lnTo>
                <a:lnTo>
                  <a:pt x="267078" y="668377"/>
                </a:lnTo>
                <a:lnTo>
                  <a:pt x="226927" y="650212"/>
                </a:lnTo>
                <a:lnTo>
                  <a:pt x="189615" y="631161"/>
                </a:lnTo>
                <a:lnTo>
                  <a:pt x="155267" y="611271"/>
                </a:lnTo>
                <a:lnTo>
                  <a:pt x="95957" y="569165"/>
                </a:lnTo>
                <a:lnTo>
                  <a:pt x="49994" y="524272"/>
                </a:lnTo>
                <a:lnTo>
                  <a:pt x="18370" y="476972"/>
                </a:lnTo>
                <a:lnTo>
                  <a:pt x="2082" y="427643"/>
                </a:lnTo>
                <a:lnTo>
                  <a:pt x="0" y="402336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6067" y="4559320"/>
            <a:ext cx="948690" cy="812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30"/>
              </a:spcBef>
            </a:pPr>
            <a:r>
              <a:rPr sz="2550" spc="-10" dirty="0">
                <a:solidFill>
                  <a:srgbClr val="000066"/>
                </a:solidFill>
                <a:latin typeface="Arial"/>
                <a:cs typeface="Arial"/>
              </a:rPr>
              <a:t>Debts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550" spc="-10" dirty="0">
                <a:solidFill>
                  <a:srgbClr val="000066"/>
                </a:solidFill>
                <a:latin typeface="Arial"/>
                <a:cs typeface="Arial"/>
              </a:rPr>
              <a:t>&gt;5000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0588" y="5379720"/>
            <a:ext cx="2654935" cy="800100"/>
          </a:xfrm>
          <a:custGeom>
            <a:avLst/>
            <a:gdLst/>
            <a:ahLst/>
            <a:cxnLst/>
            <a:rect l="l" t="t" r="r" b="b"/>
            <a:pathLst>
              <a:path w="2654934" h="800100">
                <a:moveTo>
                  <a:pt x="1286256" y="0"/>
                </a:moveTo>
                <a:lnTo>
                  <a:pt x="0" y="800100"/>
                </a:lnTo>
              </a:path>
              <a:path w="2654934" h="800100">
                <a:moveTo>
                  <a:pt x="1284732" y="0"/>
                </a:moveTo>
                <a:lnTo>
                  <a:pt x="2654808" y="800100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7972" y="5508731"/>
            <a:ext cx="51752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8765" y="5508731"/>
            <a:ext cx="4108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0528" y="6179820"/>
            <a:ext cx="1252855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1892" y="6179820"/>
            <a:ext cx="1262380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+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9043" y="3003804"/>
            <a:ext cx="2117090" cy="803275"/>
          </a:xfrm>
          <a:custGeom>
            <a:avLst/>
            <a:gdLst/>
            <a:ahLst/>
            <a:cxnLst/>
            <a:rect l="l" t="t" r="r" b="b"/>
            <a:pathLst>
              <a:path w="2117090" h="803275">
                <a:moveTo>
                  <a:pt x="0" y="400812"/>
                </a:moveTo>
                <a:lnTo>
                  <a:pt x="8247" y="350610"/>
                </a:lnTo>
                <a:lnTo>
                  <a:pt x="32327" y="302247"/>
                </a:lnTo>
                <a:lnTo>
                  <a:pt x="71245" y="256104"/>
                </a:lnTo>
                <a:lnTo>
                  <a:pt x="124006" y="212557"/>
                </a:lnTo>
                <a:lnTo>
                  <a:pt x="189615" y="171986"/>
                </a:lnTo>
                <a:lnTo>
                  <a:pt x="226927" y="152935"/>
                </a:lnTo>
                <a:lnTo>
                  <a:pt x="267078" y="134770"/>
                </a:lnTo>
                <a:lnTo>
                  <a:pt x="309943" y="117538"/>
                </a:lnTo>
                <a:lnTo>
                  <a:pt x="355399" y="101287"/>
                </a:lnTo>
                <a:lnTo>
                  <a:pt x="403321" y="86064"/>
                </a:lnTo>
                <a:lnTo>
                  <a:pt x="453584" y="71916"/>
                </a:lnTo>
                <a:lnTo>
                  <a:pt x="506065" y="58891"/>
                </a:lnTo>
                <a:lnTo>
                  <a:pt x="560639" y="47036"/>
                </a:lnTo>
                <a:lnTo>
                  <a:pt x="617181" y="36399"/>
                </a:lnTo>
                <a:lnTo>
                  <a:pt x="675568" y="27026"/>
                </a:lnTo>
                <a:lnTo>
                  <a:pt x="735675" y="18965"/>
                </a:lnTo>
                <a:lnTo>
                  <a:pt x="797377" y="12264"/>
                </a:lnTo>
                <a:lnTo>
                  <a:pt x="860550" y="6969"/>
                </a:lnTo>
                <a:lnTo>
                  <a:pt x="925071" y="3129"/>
                </a:lnTo>
                <a:lnTo>
                  <a:pt x="990814" y="790"/>
                </a:lnTo>
                <a:lnTo>
                  <a:pt x="1057656" y="0"/>
                </a:lnTo>
                <a:lnTo>
                  <a:pt x="1124666" y="790"/>
                </a:lnTo>
                <a:lnTo>
                  <a:pt x="1190565" y="3129"/>
                </a:lnTo>
                <a:lnTo>
                  <a:pt x="1255230" y="6969"/>
                </a:lnTo>
                <a:lnTo>
                  <a:pt x="1318535" y="12264"/>
                </a:lnTo>
                <a:lnTo>
                  <a:pt x="1380357" y="18965"/>
                </a:lnTo>
                <a:lnTo>
                  <a:pt x="1440574" y="27026"/>
                </a:lnTo>
                <a:lnTo>
                  <a:pt x="1499059" y="36399"/>
                </a:lnTo>
                <a:lnTo>
                  <a:pt x="1555691" y="47036"/>
                </a:lnTo>
                <a:lnTo>
                  <a:pt x="1610344" y="58891"/>
                </a:lnTo>
                <a:lnTo>
                  <a:pt x="1662896" y="71916"/>
                </a:lnTo>
                <a:lnTo>
                  <a:pt x="1713222" y="86064"/>
                </a:lnTo>
                <a:lnTo>
                  <a:pt x="1761198" y="101287"/>
                </a:lnTo>
                <a:lnTo>
                  <a:pt x="1806702" y="117538"/>
                </a:lnTo>
                <a:lnTo>
                  <a:pt x="1849608" y="134770"/>
                </a:lnTo>
                <a:lnTo>
                  <a:pt x="1889793" y="152935"/>
                </a:lnTo>
                <a:lnTo>
                  <a:pt x="1927133" y="171986"/>
                </a:lnTo>
                <a:lnTo>
                  <a:pt x="1961505" y="191876"/>
                </a:lnTo>
                <a:lnTo>
                  <a:pt x="2020848" y="233982"/>
                </a:lnTo>
                <a:lnTo>
                  <a:pt x="2066830" y="278875"/>
                </a:lnTo>
                <a:lnTo>
                  <a:pt x="2098462" y="326175"/>
                </a:lnTo>
                <a:lnTo>
                  <a:pt x="2114753" y="375504"/>
                </a:lnTo>
                <a:lnTo>
                  <a:pt x="2116836" y="400812"/>
                </a:lnTo>
                <a:lnTo>
                  <a:pt x="2114753" y="426288"/>
                </a:lnTo>
                <a:lnTo>
                  <a:pt x="2098462" y="475917"/>
                </a:lnTo>
                <a:lnTo>
                  <a:pt x="2066830" y="523469"/>
                </a:lnTo>
                <a:lnTo>
                  <a:pt x="2020848" y="568570"/>
                </a:lnTo>
                <a:lnTo>
                  <a:pt x="1961505" y="610845"/>
                </a:lnTo>
                <a:lnTo>
                  <a:pt x="1927133" y="630806"/>
                </a:lnTo>
                <a:lnTo>
                  <a:pt x="1889793" y="649919"/>
                </a:lnTo>
                <a:lnTo>
                  <a:pt x="1849608" y="668139"/>
                </a:lnTo>
                <a:lnTo>
                  <a:pt x="1806702" y="685419"/>
                </a:lnTo>
                <a:lnTo>
                  <a:pt x="1761198" y="701710"/>
                </a:lnTo>
                <a:lnTo>
                  <a:pt x="1713222" y="716968"/>
                </a:lnTo>
                <a:lnTo>
                  <a:pt x="1662896" y="731144"/>
                </a:lnTo>
                <a:lnTo>
                  <a:pt x="1610344" y="744193"/>
                </a:lnTo>
                <a:lnTo>
                  <a:pt x="1555691" y="756067"/>
                </a:lnTo>
                <a:lnTo>
                  <a:pt x="1499059" y="766719"/>
                </a:lnTo>
                <a:lnTo>
                  <a:pt x="1440574" y="776103"/>
                </a:lnTo>
                <a:lnTo>
                  <a:pt x="1380357" y="784171"/>
                </a:lnTo>
                <a:lnTo>
                  <a:pt x="1318535" y="790878"/>
                </a:lnTo>
                <a:lnTo>
                  <a:pt x="1255230" y="796176"/>
                </a:lnTo>
                <a:lnTo>
                  <a:pt x="1190565" y="800018"/>
                </a:lnTo>
                <a:lnTo>
                  <a:pt x="1124666" y="802357"/>
                </a:lnTo>
                <a:lnTo>
                  <a:pt x="1057656" y="803148"/>
                </a:lnTo>
                <a:lnTo>
                  <a:pt x="990814" y="802357"/>
                </a:lnTo>
                <a:lnTo>
                  <a:pt x="925071" y="800018"/>
                </a:lnTo>
                <a:lnTo>
                  <a:pt x="860550" y="796176"/>
                </a:lnTo>
                <a:lnTo>
                  <a:pt x="797377" y="790878"/>
                </a:lnTo>
                <a:lnTo>
                  <a:pt x="735675" y="784171"/>
                </a:lnTo>
                <a:lnTo>
                  <a:pt x="675568" y="776103"/>
                </a:lnTo>
                <a:lnTo>
                  <a:pt x="617181" y="766719"/>
                </a:lnTo>
                <a:lnTo>
                  <a:pt x="560639" y="756067"/>
                </a:lnTo>
                <a:lnTo>
                  <a:pt x="506065" y="744193"/>
                </a:lnTo>
                <a:lnTo>
                  <a:pt x="453584" y="731144"/>
                </a:lnTo>
                <a:lnTo>
                  <a:pt x="403321" y="716968"/>
                </a:lnTo>
                <a:lnTo>
                  <a:pt x="355399" y="701710"/>
                </a:lnTo>
                <a:lnTo>
                  <a:pt x="309943" y="685419"/>
                </a:lnTo>
                <a:lnTo>
                  <a:pt x="267078" y="668139"/>
                </a:lnTo>
                <a:lnTo>
                  <a:pt x="226927" y="649919"/>
                </a:lnTo>
                <a:lnTo>
                  <a:pt x="189615" y="630806"/>
                </a:lnTo>
                <a:lnTo>
                  <a:pt x="155267" y="610845"/>
                </a:lnTo>
                <a:lnTo>
                  <a:pt x="95957" y="568570"/>
                </a:lnTo>
                <a:lnTo>
                  <a:pt x="49994" y="523469"/>
                </a:lnTo>
                <a:lnTo>
                  <a:pt x="18370" y="475917"/>
                </a:lnTo>
                <a:lnTo>
                  <a:pt x="2082" y="426288"/>
                </a:lnTo>
                <a:lnTo>
                  <a:pt x="0" y="400812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5507" y="1138621"/>
            <a:ext cx="7054215" cy="266319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994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Both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trees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seem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equally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good</a:t>
            </a:r>
            <a:endParaRPr sz="2350">
              <a:latin typeface="Arial"/>
              <a:cs typeface="Arial"/>
            </a:endParaRPr>
          </a:p>
          <a:p>
            <a:pPr marL="869950" lvl="1" indent="-339090">
              <a:lnSpc>
                <a:spcPct val="100000"/>
              </a:lnSpc>
              <a:spcBef>
                <a:spcPts val="760"/>
              </a:spcBef>
              <a:buChar char="•"/>
              <a:tabLst>
                <a:tab pos="869950" algn="l"/>
              </a:tabLst>
            </a:pPr>
            <a:r>
              <a:rPr sz="1950" dirty="0">
                <a:latin typeface="Arial"/>
                <a:cs typeface="Arial"/>
              </a:rPr>
              <a:t>as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they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classify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all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instances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training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set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correctly</a:t>
            </a:r>
            <a:endParaRPr sz="195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1700"/>
              </a:spcBef>
              <a:tabLst>
                <a:tab pos="443865" algn="l"/>
              </a:tabLst>
            </a:pPr>
            <a:r>
              <a:rPr sz="2350" spc="-50" dirty="0">
                <a:latin typeface="Symbol"/>
                <a:cs typeface="Symbol"/>
              </a:rPr>
              <a:t>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Arial"/>
                <a:cs typeface="Arial"/>
              </a:rPr>
              <a:t>Which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one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do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you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prefer?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350">
              <a:latin typeface="Arial"/>
              <a:cs typeface="Arial"/>
            </a:endParaRPr>
          </a:p>
          <a:p>
            <a:pPr marR="224790" algn="ctr">
              <a:lnSpc>
                <a:spcPct val="100000"/>
              </a:lnSpc>
            </a:pPr>
            <a:r>
              <a:rPr sz="2550" spc="-20" dirty="0">
                <a:solidFill>
                  <a:srgbClr val="000066"/>
                </a:solidFill>
                <a:latin typeface="Arial"/>
                <a:cs typeface="Arial"/>
              </a:rPr>
              <a:t>Name</a:t>
            </a:r>
            <a:endParaRPr sz="2550">
              <a:latin typeface="Arial"/>
              <a:cs typeface="Arial"/>
            </a:endParaRPr>
          </a:p>
          <a:p>
            <a:pPr marR="223520" algn="ctr">
              <a:lnSpc>
                <a:spcPct val="100000"/>
              </a:lnSpc>
              <a:spcBef>
                <a:spcPts val="35"/>
              </a:spcBef>
            </a:pPr>
            <a:r>
              <a:rPr sz="2550" spc="-10" dirty="0">
                <a:solidFill>
                  <a:srgbClr val="000066"/>
                </a:solidFill>
                <a:latin typeface="Arial"/>
                <a:cs typeface="Arial"/>
              </a:rPr>
              <a:t>=”John”</a:t>
            </a:r>
            <a:endParaRPr sz="2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5203" y="3808476"/>
            <a:ext cx="2654935" cy="800100"/>
          </a:xfrm>
          <a:custGeom>
            <a:avLst/>
            <a:gdLst/>
            <a:ahLst/>
            <a:cxnLst/>
            <a:rect l="l" t="t" r="r" b="b"/>
            <a:pathLst>
              <a:path w="2654935" h="800100">
                <a:moveTo>
                  <a:pt x="1286256" y="0"/>
                </a:moveTo>
                <a:lnTo>
                  <a:pt x="0" y="800100"/>
                </a:lnTo>
              </a:path>
              <a:path w="2654935" h="800100">
                <a:moveTo>
                  <a:pt x="1283208" y="0"/>
                </a:moveTo>
                <a:lnTo>
                  <a:pt x="2654808" y="800100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67376" y="3939114"/>
            <a:ext cx="4108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2556" y="3939114"/>
            <a:ext cx="51752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8032" y="4610100"/>
            <a:ext cx="1262380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+</a:t>
            </a:r>
            <a:endParaRPr sz="2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28216" y="4604003"/>
            <a:ext cx="2117090" cy="803275"/>
          </a:xfrm>
          <a:custGeom>
            <a:avLst/>
            <a:gdLst/>
            <a:ahLst/>
            <a:cxnLst/>
            <a:rect l="l" t="t" r="r" b="b"/>
            <a:pathLst>
              <a:path w="2117090" h="803275">
                <a:moveTo>
                  <a:pt x="0" y="400812"/>
                </a:moveTo>
                <a:lnTo>
                  <a:pt x="8248" y="350610"/>
                </a:lnTo>
                <a:lnTo>
                  <a:pt x="32333" y="302247"/>
                </a:lnTo>
                <a:lnTo>
                  <a:pt x="71264" y="256104"/>
                </a:lnTo>
                <a:lnTo>
                  <a:pt x="124050" y="212557"/>
                </a:lnTo>
                <a:lnTo>
                  <a:pt x="189702" y="171986"/>
                </a:lnTo>
                <a:lnTo>
                  <a:pt x="227042" y="152935"/>
                </a:lnTo>
                <a:lnTo>
                  <a:pt x="267227" y="134770"/>
                </a:lnTo>
                <a:lnTo>
                  <a:pt x="310133" y="117538"/>
                </a:lnTo>
                <a:lnTo>
                  <a:pt x="355637" y="101287"/>
                </a:lnTo>
                <a:lnTo>
                  <a:pt x="403613" y="86064"/>
                </a:lnTo>
                <a:lnTo>
                  <a:pt x="453939" y="71916"/>
                </a:lnTo>
                <a:lnTo>
                  <a:pt x="506491" y="58891"/>
                </a:lnTo>
                <a:lnTo>
                  <a:pt x="561144" y="47036"/>
                </a:lnTo>
                <a:lnTo>
                  <a:pt x="617776" y="36399"/>
                </a:lnTo>
                <a:lnTo>
                  <a:pt x="676261" y="27026"/>
                </a:lnTo>
                <a:lnTo>
                  <a:pt x="736478" y="18965"/>
                </a:lnTo>
                <a:lnTo>
                  <a:pt x="798300" y="12264"/>
                </a:lnTo>
                <a:lnTo>
                  <a:pt x="861605" y="6969"/>
                </a:lnTo>
                <a:lnTo>
                  <a:pt x="926270" y="3129"/>
                </a:lnTo>
                <a:lnTo>
                  <a:pt x="992169" y="790"/>
                </a:lnTo>
                <a:lnTo>
                  <a:pt x="1059179" y="0"/>
                </a:lnTo>
                <a:lnTo>
                  <a:pt x="1126021" y="790"/>
                </a:lnTo>
                <a:lnTo>
                  <a:pt x="1191764" y="3129"/>
                </a:lnTo>
                <a:lnTo>
                  <a:pt x="1256285" y="6969"/>
                </a:lnTo>
                <a:lnTo>
                  <a:pt x="1319458" y="12264"/>
                </a:lnTo>
                <a:lnTo>
                  <a:pt x="1381160" y="18965"/>
                </a:lnTo>
                <a:lnTo>
                  <a:pt x="1441267" y="27026"/>
                </a:lnTo>
                <a:lnTo>
                  <a:pt x="1499654" y="36399"/>
                </a:lnTo>
                <a:lnTo>
                  <a:pt x="1556196" y="47036"/>
                </a:lnTo>
                <a:lnTo>
                  <a:pt x="1610770" y="58891"/>
                </a:lnTo>
                <a:lnTo>
                  <a:pt x="1663251" y="71916"/>
                </a:lnTo>
                <a:lnTo>
                  <a:pt x="1713514" y="86064"/>
                </a:lnTo>
                <a:lnTo>
                  <a:pt x="1761436" y="101287"/>
                </a:lnTo>
                <a:lnTo>
                  <a:pt x="1806892" y="117538"/>
                </a:lnTo>
                <a:lnTo>
                  <a:pt x="1849757" y="134770"/>
                </a:lnTo>
                <a:lnTo>
                  <a:pt x="1889908" y="152935"/>
                </a:lnTo>
                <a:lnTo>
                  <a:pt x="1927220" y="171986"/>
                </a:lnTo>
                <a:lnTo>
                  <a:pt x="1961568" y="191876"/>
                </a:lnTo>
                <a:lnTo>
                  <a:pt x="2020878" y="233982"/>
                </a:lnTo>
                <a:lnTo>
                  <a:pt x="2066841" y="278875"/>
                </a:lnTo>
                <a:lnTo>
                  <a:pt x="2098465" y="326175"/>
                </a:lnTo>
                <a:lnTo>
                  <a:pt x="2114753" y="375504"/>
                </a:lnTo>
                <a:lnTo>
                  <a:pt x="2116836" y="400812"/>
                </a:lnTo>
                <a:lnTo>
                  <a:pt x="2114753" y="426288"/>
                </a:lnTo>
                <a:lnTo>
                  <a:pt x="2098465" y="475917"/>
                </a:lnTo>
                <a:lnTo>
                  <a:pt x="2066841" y="523469"/>
                </a:lnTo>
                <a:lnTo>
                  <a:pt x="2020878" y="568570"/>
                </a:lnTo>
                <a:lnTo>
                  <a:pt x="1961568" y="610845"/>
                </a:lnTo>
                <a:lnTo>
                  <a:pt x="1927220" y="630806"/>
                </a:lnTo>
                <a:lnTo>
                  <a:pt x="1889908" y="649919"/>
                </a:lnTo>
                <a:lnTo>
                  <a:pt x="1849757" y="668139"/>
                </a:lnTo>
                <a:lnTo>
                  <a:pt x="1806892" y="685419"/>
                </a:lnTo>
                <a:lnTo>
                  <a:pt x="1761436" y="701710"/>
                </a:lnTo>
                <a:lnTo>
                  <a:pt x="1713514" y="716968"/>
                </a:lnTo>
                <a:lnTo>
                  <a:pt x="1663251" y="731144"/>
                </a:lnTo>
                <a:lnTo>
                  <a:pt x="1610770" y="744193"/>
                </a:lnTo>
                <a:lnTo>
                  <a:pt x="1556196" y="756067"/>
                </a:lnTo>
                <a:lnTo>
                  <a:pt x="1499654" y="766719"/>
                </a:lnTo>
                <a:lnTo>
                  <a:pt x="1441267" y="776103"/>
                </a:lnTo>
                <a:lnTo>
                  <a:pt x="1381160" y="784171"/>
                </a:lnTo>
                <a:lnTo>
                  <a:pt x="1319458" y="790878"/>
                </a:lnTo>
                <a:lnTo>
                  <a:pt x="1256285" y="796176"/>
                </a:lnTo>
                <a:lnTo>
                  <a:pt x="1191764" y="800018"/>
                </a:lnTo>
                <a:lnTo>
                  <a:pt x="1126021" y="802357"/>
                </a:lnTo>
                <a:lnTo>
                  <a:pt x="1059179" y="803148"/>
                </a:lnTo>
                <a:lnTo>
                  <a:pt x="992169" y="802357"/>
                </a:lnTo>
                <a:lnTo>
                  <a:pt x="926270" y="800018"/>
                </a:lnTo>
                <a:lnTo>
                  <a:pt x="861605" y="796176"/>
                </a:lnTo>
                <a:lnTo>
                  <a:pt x="798300" y="790878"/>
                </a:lnTo>
                <a:lnTo>
                  <a:pt x="736478" y="784171"/>
                </a:lnTo>
                <a:lnTo>
                  <a:pt x="676261" y="776103"/>
                </a:lnTo>
                <a:lnTo>
                  <a:pt x="617776" y="766719"/>
                </a:lnTo>
                <a:lnTo>
                  <a:pt x="561144" y="756067"/>
                </a:lnTo>
                <a:lnTo>
                  <a:pt x="506491" y="744193"/>
                </a:lnTo>
                <a:lnTo>
                  <a:pt x="453939" y="731144"/>
                </a:lnTo>
                <a:lnTo>
                  <a:pt x="403613" y="716968"/>
                </a:lnTo>
                <a:lnTo>
                  <a:pt x="355637" y="701710"/>
                </a:lnTo>
                <a:lnTo>
                  <a:pt x="310133" y="685419"/>
                </a:lnTo>
                <a:lnTo>
                  <a:pt x="267227" y="668139"/>
                </a:lnTo>
                <a:lnTo>
                  <a:pt x="227042" y="649919"/>
                </a:lnTo>
                <a:lnTo>
                  <a:pt x="189702" y="630806"/>
                </a:lnTo>
                <a:lnTo>
                  <a:pt x="155330" y="610845"/>
                </a:lnTo>
                <a:lnTo>
                  <a:pt x="95987" y="568570"/>
                </a:lnTo>
                <a:lnTo>
                  <a:pt x="50005" y="523469"/>
                </a:lnTo>
                <a:lnTo>
                  <a:pt x="18373" y="475917"/>
                </a:lnTo>
                <a:lnTo>
                  <a:pt x="2082" y="426288"/>
                </a:lnTo>
                <a:lnTo>
                  <a:pt x="0" y="400812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39792" y="4589718"/>
            <a:ext cx="1092200" cy="81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375" marR="5080" indent="-67310">
              <a:lnSpc>
                <a:spcPct val="101200"/>
              </a:lnSpc>
              <a:spcBef>
                <a:spcPts val="90"/>
              </a:spcBef>
            </a:pPr>
            <a:r>
              <a:rPr sz="2550" spc="-10" dirty="0">
                <a:solidFill>
                  <a:srgbClr val="000066"/>
                </a:solidFill>
                <a:latin typeface="Arial"/>
                <a:cs typeface="Arial"/>
              </a:rPr>
              <a:t>Name= “Alice”</a:t>
            </a:r>
            <a:endParaRPr sz="2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85900" y="5410200"/>
            <a:ext cx="2656840" cy="800100"/>
          </a:xfrm>
          <a:custGeom>
            <a:avLst/>
            <a:gdLst/>
            <a:ahLst/>
            <a:cxnLst/>
            <a:rect l="l" t="t" r="r" b="b"/>
            <a:pathLst>
              <a:path w="2656840" h="800100">
                <a:moveTo>
                  <a:pt x="1287780" y="0"/>
                </a:moveTo>
                <a:lnTo>
                  <a:pt x="0" y="800100"/>
                </a:lnTo>
              </a:path>
              <a:path w="2656840" h="800100">
                <a:moveTo>
                  <a:pt x="1286256" y="0"/>
                </a:moveTo>
                <a:lnTo>
                  <a:pt x="2656332" y="800100"/>
                </a:lnTo>
              </a:path>
            </a:pathLst>
          </a:custGeom>
          <a:ln w="914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24811" y="5539230"/>
            <a:ext cx="51752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0" name="object 20"/>
          <p:cNvSpPr txBox="1"/>
          <p:nvPr/>
        </p:nvSpPr>
        <p:spPr>
          <a:xfrm>
            <a:off x="4115604" y="5539230"/>
            <a:ext cx="4108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2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4316" y="6210300"/>
            <a:ext cx="1254760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+</a:t>
            </a:r>
            <a:endParaRPr sz="2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8727" y="6210300"/>
            <a:ext cx="1262380" cy="376555"/>
          </a:xfrm>
          <a:prstGeom prst="rect">
            <a:avLst/>
          </a:prstGeom>
          <a:ln w="9144">
            <a:solidFill>
              <a:srgbClr val="00006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350" spc="-50" dirty="0">
                <a:solidFill>
                  <a:srgbClr val="000066"/>
                </a:solidFill>
                <a:latin typeface="Arial"/>
                <a:cs typeface="Arial"/>
              </a:rPr>
              <a:t>-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Overfitting:</a:t>
            </a:r>
            <a:r>
              <a:rPr spc="90" dirty="0"/>
              <a:t> </a:t>
            </a:r>
            <a:r>
              <a:rPr dirty="0"/>
              <a:t>Symptoms</a:t>
            </a:r>
            <a:r>
              <a:rPr spc="80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spc="-10" dirty="0"/>
              <a:t>Causes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48970" y="1324617"/>
            <a:ext cx="5275580" cy="4037329"/>
            <a:chOff x="5048970" y="1324617"/>
            <a:chExt cx="5275580" cy="40373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8970" y="1324617"/>
              <a:ext cx="5275072" cy="40367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41029" y="1435608"/>
              <a:ext cx="0" cy="3453765"/>
            </a:xfrm>
            <a:custGeom>
              <a:avLst/>
              <a:gdLst/>
              <a:ahLst/>
              <a:cxnLst/>
              <a:rect l="l" t="t" r="r" b="b"/>
              <a:pathLst>
                <a:path h="3453765">
                  <a:moveTo>
                    <a:pt x="0" y="0"/>
                  </a:moveTo>
                  <a:lnTo>
                    <a:pt x="0" y="3453384"/>
                  </a:lnTo>
                </a:path>
              </a:pathLst>
            </a:custGeom>
            <a:ln w="25908">
              <a:solidFill>
                <a:srgbClr val="8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30242" y="1518925"/>
            <a:ext cx="132842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50" dirty="0">
                <a:solidFill>
                  <a:srgbClr val="000066"/>
                </a:solidFill>
                <a:latin typeface="Tahoma"/>
                <a:cs typeface="Tahoma"/>
              </a:rPr>
              <a:t>Overfitting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20082" y="1168439"/>
            <a:ext cx="181102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0520" algn="l"/>
              </a:tabLst>
            </a:pPr>
            <a:r>
              <a:rPr sz="2250" spc="-50" dirty="0">
                <a:latin typeface="Symbol"/>
                <a:cs typeface="Symbol"/>
              </a:rPr>
              <a:t>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10" dirty="0">
                <a:latin typeface="Arial"/>
                <a:cs typeface="Arial"/>
              </a:rPr>
              <a:t>Symptoms: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214" y="1514354"/>
            <a:ext cx="3596004" cy="21043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464184" indent="-451484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4184" algn="l"/>
              </a:tabLst>
            </a:pPr>
            <a:r>
              <a:rPr sz="2250" dirty="0">
                <a:latin typeface="Arial"/>
                <a:cs typeface="Arial"/>
              </a:rPr>
              <a:t>decision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tree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too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deep</a:t>
            </a:r>
            <a:endParaRPr sz="2250">
              <a:latin typeface="Arial"/>
              <a:cs typeface="Arial"/>
            </a:endParaRPr>
          </a:p>
          <a:p>
            <a:pPr marL="464184" indent="-451484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64184" algn="l"/>
              </a:tabLst>
            </a:pPr>
            <a:r>
              <a:rPr sz="2250" dirty="0">
                <a:latin typeface="Arial"/>
                <a:cs typeface="Arial"/>
              </a:rPr>
              <a:t>too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many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branches</a:t>
            </a:r>
            <a:endParaRPr sz="2250">
              <a:latin typeface="Arial"/>
              <a:cs typeface="Arial"/>
            </a:endParaRPr>
          </a:p>
          <a:p>
            <a:pPr marL="464820" marR="5080" indent="-452755">
              <a:lnSpc>
                <a:spcPct val="101299"/>
              </a:lnSpc>
              <a:spcBef>
                <a:spcPts val="890"/>
              </a:spcBef>
              <a:buAutoNum type="arabicPeriod"/>
              <a:tabLst>
                <a:tab pos="464820" algn="l"/>
              </a:tabLst>
            </a:pPr>
            <a:r>
              <a:rPr sz="2250" dirty="0">
                <a:latin typeface="Arial"/>
                <a:cs typeface="Arial"/>
              </a:rPr>
              <a:t>model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works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well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on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sz="22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22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but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performs </a:t>
            </a:r>
            <a:r>
              <a:rPr sz="2250" dirty="0">
                <a:latin typeface="Arial"/>
                <a:cs typeface="Arial"/>
              </a:rPr>
              <a:t>bad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on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2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25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082" y="3783599"/>
            <a:ext cx="8623935" cy="298386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15"/>
              </a:spcBef>
              <a:buFont typeface="Symbol"/>
              <a:buChar char=""/>
              <a:tabLst>
                <a:tab pos="350520" algn="l"/>
              </a:tabLst>
            </a:pPr>
            <a:r>
              <a:rPr sz="2250" dirty="0">
                <a:latin typeface="Arial"/>
                <a:cs typeface="Arial"/>
              </a:rPr>
              <a:t>Typical</a:t>
            </a:r>
            <a:r>
              <a:rPr sz="2250" spc="-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causes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overfitting</a:t>
            </a:r>
            <a:endParaRPr sz="2250">
              <a:latin typeface="Arial"/>
              <a:cs typeface="Arial"/>
            </a:endParaRPr>
          </a:p>
          <a:p>
            <a:pPr marL="918210" marR="5526405" lvl="1" indent="-451484">
              <a:lnSpc>
                <a:spcPct val="101299"/>
              </a:lnSpc>
              <a:spcBef>
                <a:spcPts val="890"/>
              </a:spcBef>
              <a:buAutoNum type="arabicPeriod"/>
              <a:tabLst>
                <a:tab pos="919480" algn="l"/>
              </a:tabLst>
            </a:pPr>
            <a:r>
              <a:rPr sz="2250" dirty="0">
                <a:latin typeface="Arial"/>
                <a:cs typeface="Arial"/>
              </a:rPr>
              <a:t>noise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/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outliers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in 	</a:t>
            </a:r>
            <a:r>
              <a:rPr sz="2250" dirty="0">
                <a:latin typeface="Arial"/>
                <a:cs typeface="Arial"/>
              </a:rPr>
              <a:t>training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data</a:t>
            </a:r>
            <a:endParaRPr sz="2250">
              <a:latin typeface="Arial"/>
              <a:cs typeface="Arial"/>
            </a:endParaRPr>
          </a:p>
          <a:p>
            <a:pPr marL="918210" lvl="1" indent="-451484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918210" algn="l"/>
              </a:tabLst>
            </a:pPr>
            <a:r>
              <a:rPr sz="2250" dirty="0">
                <a:latin typeface="Arial"/>
                <a:cs typeface="Arial"/>
              </a:rPr>
              <a:t>too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little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training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data</a:t>
            </a:r>
            <a:endParaRPr sz="2250">
              <a:latin typeface="Arial"/>
              <a:cs typeface="Arial"/>
            </a:endParaRPr>
          </a:p>
          <a:p>
            <a:pPr marL="918210" lvl="1" indent="-451484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918210" algn="l"/>
              </a:tabLst>
            </a:pPr>
            <a:r>
              <a:rPr sz="2250" dirty="0">
                <a:latin typeface="Arial"/>
                <a:cs typeface="Arial"/>
              </a:rPr>
              <a:t>high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model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complexity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25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</a:pPr>
            <a:r>
              <a:rPr sz="2250" dirty="0">
                <a:solidFill>
                  <a:srgbClr val="161616"/>
                </a:solidFill>
                <a:latin typeface="Arial"/>
                <a:cs typeface="Arial"/>
              </a:rPr>
              <a:t>An</a:t>
            </a:r>
            <a:r>
              <a:rPr sz="22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61616"/>
                </a:solidFill>
                <a:latin typeface="Arial"/>
                <a:cs typeface="Arial"/>
              </a:rPr>
              <a:t>overfitted</a:t>
            </a:r>
            <a:r>
              <a:rPr sz="2250" spc="2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61616"/>
                </a:solidFill>
                <a:latin typeface="Arial"/>
                <a:cs typeface="Arial"/>
              </a:rPr>
              <a:t>model</a:t>
            </a:r>
            <a:r>
              <a:rPr sz="2250" spc="4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61616"/>
                </a:solidFill>
                <a:latin typeface="Arial"/>
                <a:cs typeface="Arial"/>
              </a:rPr>
              <a:t>does</a:t>
            </a:r>
            <a:r>
              <a:rPr sz="2250" spc="4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61616"/>
                </a:solidFill>
                <a:latin typeface="Arial"/>
                <a:cs typeface="Arial"/>
              </a:rPr>
              <a:t>not</a:t>
            </a:r>
            <a:r>
              <a:rPr sz="225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generalize</a:t>
            </a:r>
            <a:r>
              <a:rPr sz="22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61616"/>
                </a:solidFill>
                <a:latin typeface="Arial"/>
                <a:cs typeface="Arial"/>
              </a:rPr>
              <a:t>well</a:t>
            </a:r>
            <a:r>
              <a:rPr sz="2250" spc="6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sz="22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unseen</a:t>
            </a:r>
            <a:r>
              <a:rPr sz="22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250" spc="-10" dirty="0">
                <a:solidFill>
                  <a:srgbClr val="161616"/>
                </a:solidFill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" y="1024686"/>
            <a:ext cx="10285475" cy="51139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Underfitting</a:t>
            </a:r>
            <a:r>
              <a:rPr sz="2650" spc="-130" dirty="0"/>
              <a:t> </a:t>
            </a:r>
            <a:r>
              <a:rPr sz="2650" dirty="0"/>
              <a:t>versus</a:t>
            </a:r>
            <a:r>
              <a:rPr sz="2650" spc="-125" dirty="0"/>
              <a:t> </a:t>
            </a:r>
            <a:r>
              <a:rPr sz="2650" spc="-10" dirty="0"/>
              <a:t>Overfitting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2477473" y="3775979"/>
            <a:ext cx="23298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161616"/>
                </a:solidFill>
                <a:latin typeface="Arial"/>
                <a:cs typeface="Arial"/>
              </a:rPr>
              <a:t>Decision</a:t>
            </a:r>
            <a:r>
              <a:rPr sz="1550" spc="-7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61616"/>
                </a:solidFill>
                <a:latin typeface="Arial"/>
                <a:cs typeface="Arial"/>
              </a:rPr>
              <a:t>tree</a:t>
            </a:r>
            <a:r>
              <a:rPr sz="1550" spc="-6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61616"/>
                </a:solidFill>
                <a:latin typeface="Arial"/>
                <a:cs typeface="Arial"/>
              </a:rPr>
              <a:t>with 4</a:t>
            </a:r>
            <a:r>
              <a:rPr sz="1550" spc="-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61616"/>
                </a:solidFill>
                <a:latin typeface="Arial"/>
                <a:cs typeface="Arial"/>
              </a:rPr>
              <a:t>nodes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2374" y="3882628"/>
            <a:ext cx="24377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161616"/>
                </a:solidFill>
                <a:latin typeface="Arial"/>
                <a:cs typeface="Arial"/>
              </a:rPr>
              <a:t>Decision</a:t>
            </a:r>
            <a:r>
              <a:rPr sz="1550" spc="-7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61616"/>
                </a:solidFill>
                <a:latin typeface="Arial"/>
                <a:cs typeface="Arial"/>
              </a:rPr>
              <a:t>tree</a:t>
            </a:r>
            <a:r>
              <a:rPr sz="1550" spc="-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61616"/>
                </a:solidFill>
                <a:latin typeface="Arial"/>
                <a:cs typeface="Arial"/>
              </a:rPr>
              <a:t>with</a:t>
            </a:r>
            <a:r>
              <a:rPr sz="1550" spc="-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61616"/>
                </a:solidFill>
                <a:latin typeface="Arial"/>
                <a:cs typeface="Arial"/>
              </a:rPr>
              <a:t>50</a:t>
            </a:r>
            <a:r>
              <a:rPr sz="1550" spc="-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61616"/>
                </a:solidFill>
                <a:latin typeface="Arial"/>
                <a:cs typeface="Arial"/>
              </a:rPr>
              <a:t>nodes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3376" y="1385316"/>
            <a:ext cx="9039225" cy="4109085"/>
            <a:chOff x="1103376" y="1385316"/>
            <a:chExt cx="9039225" cy="4109085"/>
          </a:xfrm>
        </p:grpSpPr>
        <p:sp>
          <p:nvSpPr>
            <p:cNvPr id="7" name="object 7"/>
            <p:cNvSpPr/>
            <p:nvPr/>
          </p:nvSpPr>
          <p:spPr>
            <a:xfrm>
              <a:off x="1103376" y="3948683"/>
              <a:ext cx="1259205" cy="516890"/>
            </a:xfrm>
            <a:custGeom>
              <a:avLst/>
              <a:gdLst/>
              <a:ahLst/>
              <a:cxnLst/>
              <a:rect l="l" t="t" r="r" b="b"/>
              <a:pathLst>
                <a:path w="1259205" h="516889">
                  <a:moveTo>
                    <a:pt x="77825" y="480197"/>
                  </a:moveTo>
                  <a:lnTo>
                    <a:pt x="52011" y="476099"/>
                  </a:lnTo>
                  <a:lnTo>
                    <a:pt x="70027" y="453689"/>
                  </a:lnTo>
                  <a:lnTo>
                    <a:pt x="1248155" y="0"/>
                  </a:lnTo>
                  <a:lnTo>
                    <a:pt x="1258823" y="27432"/>
                  </a:lnTo>
                  <a:lnTo>
                    <a:pt x="77825" y="480197"/>
                  </a:lnTo>
                  <a:close/>
                </a:path>
                <a:path w="1259205" h="516889">
                  <a:moveTo>
                    <a:pt x="128015" y="516636"/>
                  </a:moveTo>
                  <a:lnTo>
                    <a:pt x="120395" y="515112"/>
                  </a:lnTo>
                  <a:lnTo>
                    <a:pt x="0" y="495300"/>
                  </a:lnTo>
                  <a:lnTo>
                    <a:pt x="76199" y="400812"/>
                  </a:lnTo>
                  <a:lnTo>
                    <a:pt x="80771" y="394716"/>
                  </a:lnTo>
                  <a:lnTo>
                    <a:pt x="89915" y="393192"/>
                  </a:lnTo>
                  <a:lnTo>
                    <a:pt x="102107" y="402336"/>
                  </a:lnTo>
                  <a:lnTo>
                    <a:pt x="103631" y="411480"/>
                  </a:lnTo>
                  <a:lnTo>
                    <a:pt x="99059" y="417576"/>
                  </a:lnTo>
                  <a:lnTo>
                    <a:pt x="70027" y="453689"/>
                  </a:lnTo>
                  <a:lnTo>
                    <a:pt x="21335" y="472439"/>
                  </a:lnTo>
                  <a:lnTo>
                    <a:pt x="30479" y="498348"/>
                  </a:lnTo>
                  <a:lnTo>
                    <a:pt x="138379" y="498348"/>
                  </a:lnTo>
                  <a:lnTo>
                    <a:pt x="135635" y="512063"/>
                  </a:lnTo>
                  <a:lnTo>
                    <a:pt x="128015" y="516636"/>
                  </a:lnTo>
                  <a:close/>
                </a:path>
                <a:path w="1259205" h="516889">
                  <a:moveTo>
                    <a:pt x="30479" y="498348"/>
                  </a:moveTo>
                  <a:lnTo>
                    <a:pt x="21335" y="472439"/>
                  </a:lnTo>
                  <a:lnTo>
                    <a:pt x="70027" y="453689"/>
                  </a:lnTo>
                  <a:lnTo>
                    <a:pt x="54953" y="472439"/>
                  </a:lnTo>
                  <a:lnTo>
                    <a:pt x="28955" y="472439"/>
                  </a:lnTo>
                  <a:lnTo>
                    <a:pt x="36575" y="495300"/>
                  </a:lnTo>
                  <a:lnTo>
                    <a:pt x="38430" y="495300"/>
                  </a:lnTo>
                  <a:lnTo>
                    <a:pt x="30479" y="498348"/>
                  </a:lnTo>
                  <a:close/>
                </a:path>
                <a:path w="1259205" h="516889">
                  <a:moveTo>
                    <a:pt x="36575" y="495300"/>
                  </a:moveTo>
                  <a:lnTo>
                    <a:pt x="28955" y="472439"/>
                  </a:lnTo>
                  <a:lnTo>
                    <a:pt x="52011" y="476099"/>
                  </a:lnTo>
                  <a:lnTo>
                    <a:pt x="36575" y="495300"/>
                  </a:lnTo>
                  <a:close/>
                </a:path>
                <a:path w="1259205" h="516889">
                  <a:moveTo>
                    <a:pt x="52011" y="476099"/>
                  </a:moveTo>
                  <a:lnTo>
                    <a:pt x="28955" y="472439"/>
                  </a:lnTo>
                  <a:lnTo>
                    <a:pt x="54953" y="472439"/>
                  </a:lnTo>
                  <a:lnTo>
                    <a:pt x="52011" y="476099"/>
                  </a:lnTo>
                  <a:close/>
                </a:path>
                <a:path w="1259205" h="516889">
                  <a:moveTo>
                    <a:pt x="38430" y="495300"/>
                  </a:moveTo>
                  <a:lnTo>
                    <a:pt x="36575" y="495300"/>
                  </a:lnTo>
                  <a:lnTo>
                    <a:pt x="52011" y="476099"/>
                  </a:lnTo>
                  <a:lnTo>
                    <a:pt x="77825" y="480197"/>
                  </a:lnTo>
                  <a:lnTo>
                    <a:pt x="38430" y="495300"/>
                  </a:lnTo>
                  <a:close/>
                </a:path>
                <a:path w="1259205" h="516889">
                  <a:moveTo>
                    <a:pt x="138379" y="498348"/>
                  </a:moveTo>
                  <a:lnTo>
                    <a:pt x="30479" y="498348"/>
                  </a:lnTo>
                  <a:lnTo>
                    <a:pt x="77825" y="480197"/>
                  </a:lnTo>
                  <a:lnTo>
                    <a:pt x="124967" y="487680"/>
                  </a:lnTo>
                  <a:lnTo>
                    <a:pt x="132587" y="489204"/>
                  </a:lnTo>
                  <a:lnTo>
                    <a:pt x="138683" y="496824"/>
                  </a:lnTo>
                  <a:lnTo>
                    <a:pt x="138379" y="498348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60" y="1388363"/>
              <a:ext cx="3383279" cy="2494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6271" y="1385316"/>
              <a:ext cx="3233927" cy="2439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5631" y="4856988"/>
              <a:ext cx="1656587" cy="6370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2339" y="4064507"/>
              <a:ext cx="4817745" cy="1135380"/>
            </a:xfrm>
            <a:custGeom>
              <a:avLst/>
              <a:gdLst/>
              <a:ahLst/>
              <a:cxnLst/>
              <a:rect l="l" t="t" r="r" b="b"/>
              <a:pathLst>
                <a:path w="4817745" h="1135379">
                  <a:moveTo>
                    <a:pt x="1085088" y="467868"/>
                  </a:moveTo>
                  <a:lnTo>
                    <a:pt x="1075944" y="440436"/>
                  </a:lnTo>
                  <a:lnTo>
                    <a:pt x="72009" y="762977"/>
                  </a:lnTo>
                  <a:lnTo>
                    <a:pt x="103632" y="728472"/>
                  </a:lnTo>
                  <a:lnTo>
                    <a:pt x="108204" y="722376"/>
                  </a:lnTo>
                  <a:lnTo>
                    <a:pt x="108204" y="713232"/>
                  </a:lnTo>
                  <a:lnTo>
                    <a:pt x="102108" y="708660"/>
                  </a:lnTo>
                  <a:lnTo>
                    <a:pt x="96012" y="702564"/>
                  </a:lnTo>
                  <a:lnTo>
                    <a:pt x="86868" y="704088"/>
                  </a:lnTo>
                  <a:lnTo>
                    <a:pt x="82296" y="708660"/>
                  </a:lnTo>
                  <a:lnTo>
                    <a:pt x="0" y="800100"/>
                  </a:lnTo>
                  <a:lnTo>
                    <a:pt x="120396" y="827532"/>
                  </a:lnTo>
                  <a:lnTo>
                    <a:pt x="128016" y="829056"/>
                  </a:lnTo>
                  <a:lnTo>
                    <a:pt x="135636" y="824484"/>
                  </a:lnTo>
                  <a:lnTo>
                    <a:pt x="138684" y="809244"/>
                  </a:lnTo>
                  <a:lnTo>
                    <a:pt x="136855" y="806196"/>
                  </a:lnTo>
                  <a:lnTo>
                    <a:pt x="134112" y="801624"/>
                  </a:lnTo>
                  <a:lnTo>
                    <a:pt x="126492" y="800100"/>
                  </a:lnTo>
                  <a:lnTo>
                    <a:pt x="80708" y="790092"/>
                  </a:lnTo>
                  <a:lnTo>
                    <a:pt x="1085088" y="467868"/>
                  </a:lnTo>
                  <a:close/>
                </a:path>
                <a:path w="4817745" h="1135379">
                  <a:moveTo>
                    <a:pt x="4817376" y="25908"/>
                  </a:moveTo>
                  <a:lnTo>
                    <a:pt x="4803660" y="0"/>
                  </a:lnTo>
                  <a:lnTo>
                    <a:pt x="2757259" y="1079804"/>
                  </a:lnTo>
                  <a:lnTo>
                    <a:pt x="2742895" y="1103045"/>
                  </a:lnTo>
                  <a:lnTo>
                    <a:pt x="2743619" y="1101852"/>
                  </a:lnTo>
                  <a:lnTo>
                    <a:pt x="2757259" y="1079804"/>
                  </a:lnTo>
                  <a:lnTo>
                    <a:pt x="2781300" y="1040892"/>
                  </a:lnTo>
                  <a:lnTo>
                    <a:pt x="2785872" y="1034796"/>
                  </a:lnTo>
                  <a:lnTo>
                    <a:pt x="2782824" y="1025652"/>
                  </a:lnTo>
                  <a:lnTo>
                    <a:pt x="2776728" y="1021080"/>
                  </a:lnTo>
                  <a:lnTo>
                    <a:pt x="2769108" y="1016508"/>
                  </a:lnTo>
                  <a:lnTo>
                    <a:pt x="2761488" y="1019556"/>
                  </a:lnTo>
                  <a:lnTo>
                    <a:pt x="2756916" y="1025652"/>
                  </a:lnTo>
                  <a:lnTo>
                    <a:pt x="2691384" y="1129284"/>
                  </a:lnTo>
                  <a:lnTo>
                    <a:pt x="2814828" y="1135380"/>
                  </a:lnTo>
                  <a:lnTo>
                    <a:pt x="2822448" y="1135380"/>
                  </a:lnTo>
                  <a:lnTo>
                    <a:pt x="2828544" y="1129284"/>
                  </a:lnTo>
                  <a:lnTo>
                    <a:pt x="2830068" y="1121664"/>
                  </a:lnTo>
                  <a:lnTo>
                    <a:pt x="2830068" y="1114044"/>
                  </a:lnTo>
                  <a:lnTo>
                    <a:pt x="2823972" y="1106424"/>
                  </a:lnTo>
                  <a:lnTo>
                    <a:pt x="2816352" y="1106424"/>
                  </a:lnTo>
                  <a:lnTo>
                    <a:pt x="2770771" y="1104328"/>
                  </a:lnTo>
                  <a:lnTo>
                    <a:pt x="4817376" y="25908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2590" y="6121223"/>
            <a:ext cx="9333865" cy="7816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950" b="1" dirty="0">
                <a:solidFill>
                  <a:srgbClr val="161616"/>
                </a:solidFill>
                <a:latin typeface="Arial"/>
                <a:cs typeface="Arial"/>
              </a:rPr>
              <a:t>Underfitting:</a:t>
            </a:r>
            <a:r>
              <a:rPr sz="1950" b="1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when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model</a:t>
            </a:r>
            <a:r>
              <a:rPr sz="19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is</a:t>
            </a:r>
            <a:r>
              <a:rPr sz="19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too</a:t>
            </a:r>
            <a:r>
              <a:rPr sz="19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simple,</a:t>
            </a:r>
            <a:r>
              <a:rPr sz="1950" spc="4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both</a:t>
            </a:r>
            <a:r>
              <a:rPr sz="19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training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test</a:t>
            </a:r>
            <a:r>
              <a:rPr sz="1950" spc="2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errors</a:t>
            </a:r>
            <a:r>
              <a:rPr sz="1950" spc="4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are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161616"/>
                </a:solidFill>
                <a:latin typeface="Arial"/>
                <a:cs typeface="Arial"/>
              </a:rPr>
              <a:t>large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950" b="1" dirty="0">
                <a:solidFill>
                  <a:srgbClr val="161616"/>
                </a:solidFill>
                <a:latin typeface="Arial"/>
                <a:cs typeface="Arial"/>
              </a:rPr>
              <a:t>Overfitting:</a:t>
            </a:r>
            <a:r>
              <a:rPr sz="1950" b="1" spc="6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when</a:t>
            </a:r>
            <a:r>
              <a:rPr sz="195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model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is</a:t>
            </a:r>
            <a:r>
              <a:rPr sz="19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too</a:t>
            </a:r>
            <a:r>
              <a:rPr sz="195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complex,</a:t>
            </a:r>
            <a:r>
              <a:rPr sz="1950" spc="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training</a:t>
            </a:r>
            <a:r>
              <a:rPr sz="195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error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is</a:t>
            </a:r>
            <a:r>
              <a:rPr sz="19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small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but</a:t>
            </a:r>
            <a:r>
              <a:rPr sz="1950" spc="3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test</a:t>
            </a:r>
            <a:r>
              <a:rPr sz="195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error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is</a:t>
            </a:r>
            <a:r>
              <a:rPr sz="19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161616"/>
                </a:solidFill>
                <a:latin typeface="Arial"/>
                <a:cs typeface="Arial"/>
              </a:rPr>
              <a:t>large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2451546" y="4333680"/>
            <a:ext cx="14084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161616"/>
                </a:solidFill>
                <a:latin typeface="Arial"/>
                <a:cs typeface="Arial"/>
              </a:rPr>
              <a:t>Ideal</a:t>
            </a:r>
            <a:r>
              <a:rPr sz="1950" b="1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161616"/>
                </a:solidFill>
                <a:latin typeface="Arial"/>
                <a:cs typeface="Arial"/>
              </a:rPr>
              <a:t>model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826" y="1559820"/>
            <a:ext cx="9543010" cy="36234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25145" y="1710929"/>
            <a:ext cx="386334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Twice</a:t>
            </a:r>
            <a:r>
              <a:rPr sz="1750" spc="-2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sz="1750" spc="-2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number</a:t>
            </a:r>
            <a:r>
              <a:rPr sz="1750" spc="-3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sz="1750" spc="-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training</a:t>
            </a:r>
            <a:r>
              <a:rPr sz="1750" spc="-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161616"/>
                </a:solidFill>
                <a:latin typeface="Arial"/>
                <a:cs typeface="Arial"/>
              </a:rPr>
              <a:t>examples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79" y="5473717"/>
            <a:ext cx="929767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499"/>
              </a:lnSpc>
              <a:spcBef>
                <a:spcPts val="95"/>
              </a:spcBef>
              <a:buChar char="•"/>
              <a:tabLst>
                <a:tab pos="295910" algn="l"/>
              </a:tabLst>
            </a:pP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If</a:t>
            </a:r>
            <a:r>
              <a:rPr sz="1950" spc="3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training</a:t>
            </a:r>
            <a:r>
              <a:rPr sz="1950" spc="8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data</a:t>
            </a:r>
            <a:r>
              <a:rPr sz="1950" spc="6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is</a:t>
            </a:r>
            <a:r>
              <a:rPr sz="1950" spc="7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under-representative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,</a:t>
            </a:r>
            <a:r>
              <a:rPr sz="195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training</a:t>
            </a:r>
            <a:r>
              <a:rPr sz="1950" spc="4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errors</a:t>
            </a:r>
            <a:r>
              <a:rPr sz="19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decrease</a:t>
            </a:r>
            <a:r>
              <a:rPr sz="1950" spc="6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but</a:t>
            </a:r>
            <a:r>
              <a:rPr sz="19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testing</a:t>
            </a:r>
            <a:r>
              <a:rPr sz="1950" spc="6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161616"/>
                </a:solidFill>
                <a:latin typeface="Arial"/>
                <a:cs typeface="Arial"/>
              </a:rPr>
              <a:t>errors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increase</a:t>
            </a:r>
            <a:r>
              <a:rPr sz="195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on</a:t>
            </a:r>
            <a:r>
              <a:rPr sz="1950" spc="6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increasing</a:t>
            </a:r>
            <a:r>
              <a:rPr sz="19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number</a:t>
            </a:r>
            <a:r>
              <a:rPr sz="1950" spc="6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sz="1950" spc="3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161616"/>
                </a:solidFill>
                <a:latin typeface="Arial"/>
                <a:cs typeface="Arial"/>
              </a:rPr>
              <a:t>nodes</a:t>
            </a:r>
            <a:endParaRPr sz="1950">
              <a:latin typeface="Arial"/>
              <a:cs typeface="Arial"/>
            </a:endParaRPr>
          </a:p>
          <a:p>
            <a:pPr marL="295910" marR="356235" indent="-283845">
              <a:lnSpc>
                <a:spcPct val="101600"/>
              </a:lnSpc>
              <a:spcBef>
                <a:spcPts val="295"/>
              </a:spcBef>
              <a:buChar char="•"/>
              <a:tabLst>
                <a:tab pos="295910" algn="l"/>
              </a:tabLst>
            </a:pP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Increasing</a:t>
            </a:r>
            <a:r>
              <a:rPr sz="1950" spc="3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sz="19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size</a:t>
            </a:r>
            <a:r>
              <a:rPr sz="19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training</a:t>
            </a:r>
            <a:r>
              <a:rPr sz="19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set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reduces</a:t>
            </a:r>
            <a:r>
              <a:rPr sz="19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sz="19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difference</a:t>
            </a:r>
            <a:r>
              <a:rPr sz="1950" spc="3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between</a:t>
            </a:r>
            <a:r>
              <a:rPr sz="1950" spc="7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training</a:t>
            </a:r>
            <a:r>
              <a:rPr sz="1950" spc="5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161616"/>
                </a:solidFill>
                <a:latin typeface="Arial"/>
                <a:cs typeface="Arial"/>
              </a:rPr>
              <a:t>and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testing</a:t>
            </a:r>
            <a:r>
              <a:rPr sz="1950" spc="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errors</a:t>
            </a:r>
            <a:r>
              <a:rPr sz="195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at</a:t>
            </a:r>
            <a:r>
              <a:rPr sz="195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1950" spc="4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given</a:t>
            </a:r>
            <a:r>
              <a:rPr sz="1950" spc="6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number</a:t>
            </a:r>
            <a:r>
              <a:rPr sz="1950" spc="2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sz="195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161616"/>
                </a:solidFill>
                <a:latin typeface="Arial"/>
                <a:cs typeface="Arial"/>
              </a:rPr>
              <a:t>nodes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9639" y="1796796"/>
            <a:ext cx="8030209" cy="2372995"/>
            <a:chOff x="929639" y="1796796"/>
            <a:chExt cx="8030209" cy="23729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8295" y="2049780"/>
              <a:ext cx="2781300" cy="21198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1796796"/>
              <a:ext cx="2519171" cy="185318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57752" y="3658603"/>
            <a:ext cx="22650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solidFill>
                  <a:srgbClr val="161616"/>
                </a:solidFill>
                <a:latin typeface="Tahoma"/>
                <a:cs typeface="Tahoma"/>
              </a:rPr>
              <a:t>Decision</a:t>
            </a:r>
            <a:r>
              <a:rPr sz="1300" spc="70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61616"/>
                </a:solidFill>
                <a:latin typeface="Tahoma"/>
                <a:cs typeface="Tahoma"/>
              </a:rPr>
              <a:t>Tree</a:t>
            </a:r>
            <a:r>
              <a:rPr sz="1300" spc="55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61616"/>
                </a:solidFill>
                <a:latin typeface="Tahoma"/>
                <a:cs typeface="Tahoma"/>
              </a:rPr>
              <a:t>with</a:t>
            </a:r>
            <a:r>
              <a:rPr sz="1300" spc="70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1300" spc="105" dirty="0">
                <a:solidFill>
                  <a:srgbClr val="161616"/>
                </a:solidFill>
                <a:latin typeface="Tahoma"/>
                <a:cs typeface="Tahoma"/>
              </a:rPr>
              <a:t>50</a:t>
            </a:r>
            <a:r>
              <a:rPr sz="1300" spc="65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161616"/>
                </a:solidFill>
                <a:latin typeface="Tahoma"/>
                <a:cs typeface="Tahoma"/>
              </a:rPr>
              <a:t>nodes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/>
              <a:t>How</a:t>
            </a:r>
            <a:r>
              <a:rPr spc="1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Prevent</a:t>
            </a:r>
            <a:r>
              <a:rPr spc="30" dirty="0"/>
              <a:t> </a:t>
            </a:r>
            <a:r>
              <a:rPr dirty="0"/>
              <a:t>Overfitting</a:t>
            </a:r>
            <a:r>
              <a:rPr spc="70" dirty="0"/>
              <a:t> </a:t>
            </a:r>
            <a:r>
              <a:rPr dirty="0"/>
              <a:t>1:</a:t>
            </a:r>
            <a:r>
              <a:rPr spc="65" dirty="0"/>
              <a:t> </a:t>
            </a:r>
            <a:r>
              <a:rPr dirty="0"/>
              <a:t>Use</a:t>
            </a:r>
            <a:r>
              <a:rPr spc="85" dirty="0"/>
              <a:t> </a:t>
            </a:r>
            <a:r>
              <a:rPr dirty="0"/>
              <a:t>More</a:t>
            </a:r>
            <a:r>
              <a:rPr spc="55" dirty="0"/>
              <a:t> </a:t>
            </a:r>
            <a:r>
              <a:rPr dirty="0"/>
              <a:t>Training</a:t>
            </a:r>
            <a:r>
              <a:rPr spc="45" dirty="0"/>
              <a:t> </a:t>
            </a:r>
            <a:r>
              <a:rPr spc="-20" dirty="0"/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82266" y="4184362"/>
            <a:ext cx="22650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solidFill>
                  <a:srgbClr val="161616"/>
                </a:solidFill>
                <a:latin typeface="Tahoma"/>
                <a:cs typeface="Tahoma"/>
              </a:rPr>
              <a:t>Decision</a:t>
            </a:r>
            <a:r>
              <a:rPr sz="1300" spc="70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61616"/>
                </a:solidFill>
                <a:latin typeface="Tahoma"/>
                <a:cs typeface="Tahoma"/>
              </a:rPr>
              <a:t>Tree</a:t>
            </a:r>
            <a:r>
              <a:rPr sz="1300" spc="55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61616"/>
                </a:solidFill>
                <a:latin typeface="Tahoma"/>
                <a:cs typeface="Tahoma"/>
              </a:rPr>
              <a:t>with</a:t>
            </a:r>
            <a:r>
              <a:rPr sz="1300" spc="70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1300" spc="105" dirty="0">
                <a:solidFill>
                  <a:srgbClr val="161616"/>
                </a:solidFill>
                <a:latin typeface="Tahoma"/>
                <a:cs typeface="Tahoma"/>
              </a:rPr>
              <a:t>50</a:t>
            </a:r>
            <a:r>
              <a:rPr sz="1300" spc="65" dirty="0">
                <a:solidFill>
                  <a:srgbClr val="161616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161616"/>
                </a:solidFill>
                <a:latin typeface="Tahoma"/>
                <a:cs typeface="Tahoma"/>
              </a:rPr>
              <a:t>nodes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99488" y="3904488"/>
            <a:ext cx="5156200" cy="767080"/>
            <a:chOff x="1999488" y="3904488"/>
            <a:chExt cx="5156200" cy="767080"/>
          </a:xfrm>
        </p:grpSpPr>
        <p:sp>
          <p:nvSpPr>
            <p:cNvPr id="12" name="object 12"/>
            <p:cNvSpPr/>
            <p:nvPr/>
          </p:nvSpPr>
          <p:spPr>
            <a:xfrm>
              <a:off x="1999488" y="3904488"/>
              <a:ext cx="132715" cy="609600"/>
            </a:xfrm>
            <a:custGeom>
              <a:avLst/>
              <a:gdLst/>
              <a:ahLst/>
              <a:cxnLst/>
              <a:rect l="l" t="t" r="r" b="b"/>
              <a:pathLst>
                <a:path w="132714" h="609600">
                  <a:moveTo>
                    <a:pt x="65719" y="553540"/>
                  </a:moveTo>
                  <a:lnTo>
                    <a:pt x="51816" y="529209"/>
                  </a:lnTo>
                  <a:lnTo>
                    <a:pt x="51816" y="0"/>
                  </a:lnTo>
                  <a:lnTo>
                    <a:pt x="80772" y="0"/>
                  </a:lnTo>
                  <a:lnTo>
                    <a:pt x="80772" y="527996"/>
                  </a:lnTo>
                  <a:lnTo>
                    <a:pt x="65719" y="553540"/>
                  </a:lnTo>
                  <a:close/>
                </a:path>
                <a:path w="132714" h="609600">
                  <a:moveTo>
                    <a:pt x="65532" y="609600"/>
                  </a:moveTo>
                  <a:lnTo>
                    <a:pt x="4572" y="502920"/>
                  </a:lnTo>
                  <a:lnTo>
                    <a:pt x="0" y="496824"/>
                  </a:lnTo>
                  <a:lnTo>
                    <a:pt x="3048" y="487680"/>
                  </a:lnTo>
                  <a:lnTo>
                    <a:pt x="9144" y="484632"/>
                  </a:lnTo>
                  <a:lnTo>
                    <a:pt x="16764" y="480060"/>
                  </a:lnTo>
                  <a:lnTo>
                    <a:pt x="24384" y="481584"/>
                  </a:lnTo>
                  <a:lnTo>
                    <a:pt x="28956" y="489204"/>
                  </a:lnTo>
                  <a:lnTo>
                    <a:pt x="51816" y="529209"/>
                  </a:lnTo>
                  <a:lnTo>
                    <a:pt x="51816" y="580644"/>
                  </a:lnTo>
                  <a:lnTo>
                    <a:pt x="82491" y="580644"/>
                  </a:lnTo>
                  <a:lnTo>
                    <a:pt x="65532" y="609600"/>
                  </a:lnTo>
                  <a:close/>
                </a:path>
                <a:path w="132714" h="609600">
                  <a:moveTo>
                    <a:pt x="82491" y="580644"/>
                  </a:moveTo>
                  <a:lnTo>
                    <a:pt x="80772" y="580644"/>
                  </a:lnTo>
                  <a:lnTo>
                    <a:pt x="80772" y="527996"/>
                  </a:lnTo>
                  <a:lnTo>
                    <a:pt x="103632" y="489204"/>
                  </a:lnTo>
                  <a:lnTo>
                    <a:pt x="108204" y="481584"/>
                  </a:lnTo>
                  <a:lnTo>
                    <a:pt x="115824" y="480060"/>
                  </a:lnTo>
                  <a:lnTo>
                    <a:pt x="123444" y="484632"/>
                  </a:lnTo>
                  <a:lnTo>
                    <a:pt x="129540" y="487680"/>
                  </a:lnTo>
                  <a:lnTo>
                    <a:pt x="132588" y="496824"/>
                  </a:lnTo>
                  <a:lnTo>
                    <a:pt x="128016" y="502920"/>
                  </a:lnTo>
                  <a:lnTo>
                    <a:pt x="82491" y="580644"/>
                  </a:lnTo>
                  <a:close/>
                </a:path>
                <a:path w="132714" h="609600">
                  <a:moveTo>
                    <a:pt x="80772" y="574548"/>
                  </a:moveTo>
                  <a:lnTo>
                    <a:pt x="77724" y="574548"/>
                  </a:lnTo>
                  <a:lnTo>
                    <a:pt x="65719" y="553540"/>
                  </a:lnTo>
                  <a:lnTo>
                    <a:pt x="80772" y="527996"/>
                  </a:lnTo>
                  <a:lnTo>
                    <a:pt x="80772" y="574548"/>
                  </a:lnTo>
                  <a:close/>
                </a:path>
                <a:path w="132714" h="609600">
                  <a:moveTo>
                    <a:pt x="80772" y="580644"/>
                  </a:moveTo>
                  <a:lnTo>
                    <a:pt x="51816" y="580644"/>
                  </a:lnTo>
                  <a:lnTo>
                    <a:pt x="51816" y="529209"/>
                  </a:lnTo>
                  <a:lnTo>
                    <a:pt x="65719" y="553540"/>
                  </a:lnTo>
                  <a:lnTo>
                    <a:pt x="53340" y="574548"/>
                  </a:lnTo>
                  <a:lnTo>
                    <a:pt x="80772" y="574548"/>
                  </a:lnTo>
                  <a:lnTo>
                    <a:pt x="80772" y="580644"/>
                  </a:lnTo>
                  <a:close/>
                </a:path>
                <a:path w="132714" h="609600">
                  <a:moveTo>
                    <a:pt x="77724" y="574548"/>
                  </a:moveTo>
                  <a:lnTo>
                    <a:pt x="53340" y="574548"/>
                  </a:lnTo>
                  <a:lnTo>
                    <a:pt x="65719" y="553540"/>
                  </a:lnTo>
                  <a:lnTo>
                    <a:pt x="77724" y="574548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4115" y="4434839"/>
              <a:ext cx="131064" cy="23621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How</a:t>
            </a:r>
            <a:r>
              <a:rPr spc="2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dirty="0"/>
              <a:t>Prevent</a:t>
            </a:r>
            <a:r>
              <a:rPr spc="45" dirty="0"/>
              <a:t> </a:t>
            </a:r>
            <a:r>
              <a:rPr dirty="0"/>
              <a:t>Overfitting</a:t>
            </a:r>
            <a:r>
              <a:rPr spc="80" dirty="0"/>
              <a:t> </a:t>
            </a:r>
            <a:r>
              <a:rPr dirty="0"/>
              <a:t>2:</a:t>
            </a:r>
            <a:r>
              <a:rPr spc="80" dirty="0"/>
              <a:t> </a:t>
            </a:r>
            <a:r>
              <a:rPr dirty="0"/>
              <a:t>Pre-</a:t>
            </a:r>
            <a:r>
              <a:rPr spc="-10" dirty="0"/>
              <a:t>Pruning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9831" y="1064184"/>
            <a:ext cx="8067675" cy="51028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994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Stop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35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r>
              <a:rPr sz="2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tree</a:t>
            </a:r>
            <a:r>
              <a:rPr sz="235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becomes</a:t>
            </a:r>
            <a:r>
              <a:rPr sz="235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fully-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grown</a:t>
            </a:r>
            <a:endParaRPr sz="2350">
              <a:latin typeface="Arial"/>
              <a:cs typeface="Arial"/>
            </a:endParaRPr>
          </a:p>
          <a:p>
            <a:pPr marL="806450" lvl="1" indent="-306705">
              <a:lnSpc>
                <a:spcPct val="100000"/>
              </a:lnSpc>
              <a:spcBef>
                <a:spcPts val="760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shallower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tree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potentially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generalizes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better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(Occam’s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razor)</a:t>
            </a:r>
            <a:endParaRPr sz="19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70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Normal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stopping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conditions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for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node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</a:t>
            </a:r>
            <a:r>
              <a:rPr sz="2350" dirty="0">
                <a:solidFill>
                  <a:srgbClr val="161616"/>
                </a:solidFill>
                <a:latin typeface="Arial"/>
                <a:cs typeface="Arial"/>
              </a:rPr>
              <a:t>no</a:t>
            </a:r>
            <a:r>
              <a:rPr sz="2350" spc="-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161616"/>
                </a:solidFill>
                <a:latin typeface="Arial"/>
                <a:cs typeface="Arial"/>
              </a:rPr>
              <a:t>pruning</a:t>
            </a:r>
            <a:r>
              <a:rPr sz="2350" spc="-10" dirty="0">
                <a:latin typeface="Arial"/>
                <a:cs typeface="Arial"/>
              </a:rPr>
              <a:t>):</a:t>
            </a:r>
            <a:endParaRPr sz="2350">
              <a:latin typeface="Arial"/>
              <a:cs typeface="Arial"/>
            </a:endParaRPr>
          </a:p>
          <a:p>
            <a:pPr marL="807085" lvl="1" indent="-307340">
              <a:lnSpc>
                <a:spcPct val="100000"/>
              </a:lnSpc>
              <a:spcBef>
                <a:spcPts val="855"/>
              </a:spcBef>
              <a:buChar char="•"/>
              <a:tabLst>
                <a:tab pos="807085" algn="l"/>
              </a:tabLst>
            </a:pPr>
            <a:r>
              <a:rPr sz="2250" dirty="0">
                <a:latin typeface="Arial"/>
                <a:cs typeface="Arial"/>
              </a:rPr>
              <a:t>Stop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if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all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instances belong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same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class</a:t>
            </a:r>
            <a:endParaRPr sz="2250">
              <a:latin typeface="Arial"/>
              <a:cs typeface="Arial"/>
            </a:endParaRPr>
          </a:p>
          <a:p>
            <a:pPr marL="807085" lvl="1" indent="-307340">
              <a:lnSpc>
                <a:spcPct val="100000"/>
              </a:lnSpc>
              <a:spcBef>
                <a:spcPts val="1125"/>
              </a:spcBef>
              <a:buChar char="•"/>
              <a:tabLst>
                <a:tab pos="807085" algn="l"/>
              </a:tabLst>
            </a:pPr>
            <a:r>
              <a:rPr sz="2250" dirty="0">
                <a:latin typeface="Arial"/>
                <a:cs typeface="Arial"/>
              </a:rPr>
              <a:t>Stop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if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all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attribute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values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are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same</a:t>
            </a:r>
            <a:endParaRPr sz="22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74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Early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stopping</a:t>
            </a:r>
            <a:r>
              <a:rPr sz="235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conditions</a:t>
            </a:r>
            <a:r>
              <a:rPr sz="235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(pre-pruning):</a:t>
            </a:r>
            <a:endParaRPr sz="2350">
              <a:latin typeface="Arial"/>
              <a:cs typeface="Arial"/>
            </a:endParaRPr>
          </a:p>
          <a:p>
            <a:pPr marL="806450" marR="369570" lvl="1" indent="-306705">
              <a:lnSpc>
                <a:spcPct val="101299"/>
              </a:lnSpc>
              <a:spcBef>
                <a:spcPts val="830"/>
              </a:spcBef>
              <a:buChar char="•"/>
              <a:tabLst>
                <a:tab pos="806450" algn="l"/>
              </a:tabLst>
            </a:pPr>
            <a:r>
              <a:rPr sz="2250" dirty="0">
                <a:latin typeface="Arial"/>
                <a:cs typeface="Arial"/>
              </a:rPr>
              <a:t>Stop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if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number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instances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within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leaf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node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is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less </a:t>
            </a:r>
            <a:r>
              <a:rPr sz="2250" dirty="0">
                <a:latin typeface="Arial"/>
                <a:cs typeface="Arial"/>
              </a:rPr>
              <a:t>than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some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user-specified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threshold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(e.g.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leaf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size</a:t>
            </a:r>
            <a:r>
              <a:rPr sz="2250" spc="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&lt;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4)</a:t>
            </a:r>
            <a:endParaRPr sz="2250">
              <a:latin typeface="Arial"/>
              <a:cs typeface="Arial"/>
            </a:endParaRPr>
          </a:p>
          <a:p>
            <a:pPr marL="806450" marR="5080" lvl="1" indent="-306705">
              <a:lnSpc>
                <a:spcPct val="101299"/>
              </a:lnSpc>
              <a:spcBef>
                <a:spcPts val="1095"/>
              </a:spcBef>
              <a:buChar char="•"/>
              <a:tabLst>
                <a:tab pos="806450" algn="l"/>
              </a:tabLst>
            </a:pPr>
            <a:r>
              <a:rPr sz="2250" dirty="0">
                <a:latin typeface="Arial"/>
                <a:cs typeface="Arial"/>
              </a:rPr>
              <a:t>Stop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if</a:t>
            </a:r>
            <a:r>
              <a:rPr sz="2250" spc="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expanding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current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node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only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slightly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improves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impurity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measure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(e.g.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gain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&lt;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0.01)</a:t>
            </a:r>
            <a:endParaRPr sz="2250">
              <a:latin typeface="Arial"/>
              <a:cs typeface="Arial"/>
            </a:endParaRPr>
          </a:p>
          <a:p>
            <a:pPr marL="807085" lvl="1" indent="-307340">
              <a:lnSpc>
                <a:spcPct val="100000"/>
              </a:lnSpc>
              <a:spcBef>
                <a:spcPts val="1130"/>
              </a:spcBef>
              <a:buChar char="•"/>
              <a:tabLst>
                <a:tab pos="807085" algn="l"/>
              </a:tabLst>
            </a:pPr>
            <a:r>
              <a:rPr sz="2250" dirty="0">
                <a:latin typeface="Arial"/>
                <a:cs typeface="Arial"/>
              </a:rPr>
              <a:t>Stop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splitting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specific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depth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(e.g.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maxDepth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=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5)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How</a:t>
            </a:r>
            <a:r>
              <a:rPr spc="2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Prevent</a:t>
            </a:r>
            <a:r>
              <a:rPr spc="35" dirty="0"/>
              <a:t> </a:t>
            </a:r>
            <a:r>
              <a:rPr dirty="0"/>
              <a:t>Overfitting</a:t>
            </a:r>
            <a:r>
              <a:rPr spc="75" dirty="0"/>
              <a:t> </a:t>
            </a:r>
            <a:r>
              <a:rPr dirty="0"/>
              <a:t>3:</a:t>
            </a:r>
            <a:r>
              <a:rPr spc="65" dirty="0"/>
              <a:t> </a:t>
            </a:r>
            <a:r>
              <a:rPr spc="-10" dirty="0"/>
              <a:t>Ensembles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897" y="1016128"/>
            <a:ext cx="7633334" cy="961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715"/>
              </a:spcBef>
              <a:buFont typeface="Symbol"/>
              <a:buChar char=""/>
              <a:tabLst>
                <a:tab pos="379730" algn="l"/>
              </a:tabLst>
            </a:pPr>
            <a:r>
              <a:rPr sz="2550" dirty="0">
                <a:latin typeface="Arial"/>
                <a:cs typeface="Arial"/>
              </a:rPr>
              <a:t>Lean</a:t>
            </a:r>
            <a:r>
              <a:rPr sz="2550" spc="8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different</a:t>
            </a:r>
            <a:r>
              <a:rPr sz="2550" spc="3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models</a:t>
            </a:r>
            <a:r>
              <a:rPr sz="2550" spc="8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(base</a:t>
            </a:r>
            <a:r>
              <a:rPr sz="2550" spc="65" dirty="0">
                <a:latin typeface="Arial"/>
                <a:cs typeface="Arial"/>
              </a:rPr>
              <a:t> </a:t>
            </a:r>
            <a:r>
              <a:rPr sz="2550" spc="-10" dirty="0">
                <a:latin typeface="Arial"/>
                <a:cs typeface="Arial"/>
              </a:rPr>
              <a:t>learners)</a:t>
            </a:r>
            <a:endParaRPr sz="25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625"/>
              </a:spcBef>
              <a:buFont typeface="Symbol"/>
              <a:buChar char=""/>
              <a:tabLst>
                <a:tab pos="379730" algn="l"/>
              </a:tabLst>
            </a:pPr>
            <a:r>
              <a:rPr sz="2550" dirty="0">
                <a:latin typeface="Arial"/>
                <a:cs typeface="Arial"/>
              </a:rPr>
              <a:t>Have</a:t>
            </a:r>
            <a:r>
              <a:rPr sz="2550" spc="6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them</a:t>
            </a:r>
            <a:r>
              <a:rPr sz="2550" spc="7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vote</a:t>
            </a:r>
            <a:r>
              <a:rPr sz="2550" spc="5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on</a:t>
            </a:r>
            <a:r>
              <a:rPr sz="2550" spc="6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the</a:t>
            </a:r>
            <a:r>
              <a:rPr sz="2550" spc="6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final</a:t>
            </a:r>
            <a:r>
              <a:rPr sz="2550" spc="6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classification</a:t>
            </a:r>
            <a:r>
              <a:rPr sz="2550" spc="5" dirty="0">
                <a:latin typeface="Arial"/>
                <a:cs typeface="Arial"/>
              </a:rPr>
              <a:t> </a:t>
            </a:r>
            <a:r>
              <a:rPr sz="2550" spc="-10" dirty="0">
                <a:latin typeface="Arial"/>
                <a:cs typeface="Arial"/>
              </a:rPr>
              <a:t>decision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913" y="5382077"/>
            <a:ext cx="7494270" cy="13931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98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Idea: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Wisdom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crowds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applied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-10" dirty="0">
                <a:latin typeface="Arial"/>
                <a:cs typeface="Arial"/>
              </a:rPr>
              <a:t> classification</a:t>
            </a:r>
            <a:endParaRPr sz="2350">
              <a:latin typeface="Arial"/>
              <a:cs typeface="Arial"/>
            </a:endParaRPr>
          </a:p>
          <a:p>
            <a:pPr marL="805180" lvl="1" indent="-304800">
              <a:lnSpc>
                <a:spcPct val="100000"/>
              </a:lnSpc>
              <a:spcBef>
                <a:spcPts val="819"/>
              </a:spcBef>
              <a:buChar char="•"/>
              <a:tabLst>
                <a:tab pos="805180" algn="l"/>
              </a:tabLst>
            </a:pPr>
            <a:r>
              <a:rPr sz="2150" dirty="0">
                <a:latin typeface="Arial"/>
                <a:cs typeface="Arial"/>
              </a:rPr>
              <a:t>A</a:t>
            </a:r>
            <a:r>
              <a:rPr sz="2150" spc="3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single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classifier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might</a:t>
            </a:r>
            <a:r>
              <a:rPr sz="2150" spc="5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focus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too</a:t>
            </a:r>
            <a:r>
              <a:rPr sz="2150" spc="3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much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on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one</a:t>
            </a:r>
            <a:r>
              <a:rPr sz="2150" spc="80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aspect</a:t>
            </a:r>
            <a:endParaRPr sz="2150">
              <a:latin typeface="Arial"/>
              <a:cs typeface="Arial"/>
            </a:endParaRPr>
          </a:p>
          <a:p>
            <a:pPr marL="805180" lvl="1" indent="-304800">
              <a:lnSpc>
                <a:spcPct val="100000"/>
              </a:lnSpc>
              <a:spcBef>
                <a:spcPts val="1080"/>
              </a:spcBef>
              <a:buChar char="•"/>
              <a:tabLst>
                <a:tab pos="805180" algn="l"/>
              </a:tabLst>
            </a:pPr>
            <a:r>
              <a:rPr sz="2150" dirty="0">
                <a:latin typeface="Arial"/>
                <a:cs typeface="Arial"/>
              </a:rPr>
              <a:t>Multiple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classifiers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can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focus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on</a:t>
            </a:r>
            <a:r>
              <a:rPr sz="2150" spc="7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different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aspects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983" y="2210156"/>
            <a:ext cx="4635418" cy="31021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64023" y="4936235"/>
            <a:ext cx="568960" cy="3022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5"/>
              </a:spcBef>
            </a:pPr>
            <a:r>
              <a:rPr sz="1700" spc="-20" dirty="0">
                <a:solidFill>
                  <a:srgbClr val="161616"/>
                </a:solidFill>
                <a:latin typeface="Tahoma"/>
                <a:cs typeface="Tahoma"/>
              </a:rPr>
              <a:t>Vote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Random</a:t>
            </a:r>
            <a:r>
              <a:rPr spc="75" dirty="0"/>
              <a:t> </a:t>
            </a:r>
            <a:r>
              <a:rPr spc="-10" dirty="0"/>
              <a:t>Forest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641" y="1029732"/>
            <a:ext cx="908367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9730" algn="l"/>
              </a:tabLst>
            </a:pPr>
            <a:r>
              <a:rPr sz="2350" spc="-50" dirty="0">
                <a:latin typeface="Symbol"/>
                <a:cs typeface="Symbol"/>
              </a:rPr>
              <a:t>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Arial"/>
                <a:cs typeface="Arial"/>
              </a:rPr>
              <a:t>Ensemble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consisting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large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number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different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decision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trees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641" y="4702632"/>
            <a:ext cx="8410575" cy="211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730" marR="5080" indent="-367665">
              <a:lnSpc>
                <a:spcPct val="101200"/>
              </a:lnSpc>
              <a:spcBef>
                <a:spcPts val="9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Independence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trees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achieved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by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introducing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randomness </a:t>
            </a:r>
            <a:r>
              <a:rPr sz="2350" dirty="0">
                <a:latin typeface="Arial"/>
                <a:cs typeface="Arial"/>
              </a:rPr>
              <a:t>into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learning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process</a:t>
            </a:r>
            <a:endParaRPr sz="2350">
              <a:latin typeface="Arial"/>
              <a:cs typeface="Arial"/>
            </a:endParaRPr>
          </a:p>
          <a:p>
            <a:pPr marL="806450" lvl="1" indent="-306705">
              <a:lnSpc>
                <a:spcPct val="100000"/>
              </a:lnSpc>
              <a:spcBef>
                <a:spcPts val="760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only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use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random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subset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attributes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at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each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split</a:t>
            </a:r>
            <a:endParaRPr sz="1950">
              <a:latin typeface="Arial"/>
              <a:cs typeface="Arial"/>
            </a:endParaRPr>
          </a:p>
          <a:p>
            <a:pPr marL="806450" lvl="1" indent="-306705">
              <a:lnSpc>
                <a:spcPct val="100000"/>
              </a:lnSpc>
              <a:spcBef>
                <a:spcPts val="994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learn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different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random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subsets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(bagging)</a:t>
            </a:r>
            <a:endParaRPr sz="19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45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Random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forests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usually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outperform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single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decision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trees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40" y="1659636"/>
            <a:ext cx="5514975" cy="2395855"/>
            <a:chOff x="2557740" y="1659636"/>
            <a:chExt cx="5514975" cy="23958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740" y="1659636"/>
              <a:ext cx="5514535" cy="19760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93208" y="3518916"/>
              <a:ext cx="2091055" cy="536575"/>
            </a:xfrm>
            <a:custGeom>
              <a:avLst/>
              <a:gdLst/>
              <a:ahLst/>
              <a:cxnLst/>
              <a:rect l="l" t="t" r="r" b="b"/>
              <a:pathLst>
                <a:path w="2091054" h="536575">
                  <a:moveTo>
                    <a:pt x="237744" y="469392"/>
                  </a:moveTo>
                  <a:lnTo>
                    <a:pt x="236689" y="457200"/>
                  </a:lnTo>
                  <a:lnTo>
                    <a:pt x="228600" y="362712"/>
                  </a:lnTo>
                  <a:lnTo>
                    <a:pt x="228600" y="356616"/>
                  </a:lnTo>
                  <a:lnTo>
                    <a:pt x="224028" y="352044"/>
                  </a:lnTo>
                  <a:lnTo>
                    <a:pt x="217932" y="352044"/>
                  </a:lnTo>
                  <a:lnTo>
                    <a:pt x="211836" y="353568"/>
                  </a:lnTo>
                  <a:lnTo>
                    <a:pt x="207264" y="358140"/>
                  </a:lnTo>
                  <a:lnTo>
                    <a:pt x="207264" y="364236"/>
                  </a:lnTo>
                  <a:lnTo>
                    <a:pt x="211429" y="411759"/>
                  </a:lnTo>
                  <a:lnTo>
                    <a:pt x="18288" y="135636"/>
                  </a:lnTo>
                  <a:lnTo>
                    <a:pt x="0" y="149352"/>
                  </a:lnTo>
                  <a:lnTo>
                    <a:pt x="192366" y="423024"/>
                  </a:lnTo>
                  <a:lnTo>
                    <a:pt x="150876" y="403860"/>
                  </a:lnTo>
                  <a:lnTo>
                    <a:pt x="144780" y="402336"/>
                  </a:lnTo>
                  <a:lnTo>
                    <a:pt x="138684" y="403860"/>
                  </a:lnTo>
                  <a:lnTo>
                    <a:pt x="135636" y="409956"/>
                  </a:lnTo>
                  <a:lnTo>
                    <a:pt x="134112" y="414528"/>
                  </a:lnTo>
                  <a:lnTo>
                    <a:pt x="135636" y="422148"/>
                  </a:lnTo>
                  <a:lnTo>
                    <a:pt x="141732" y="423672"/>
                  </a:lnTo>
                  <a:lnTo>
                    <a:pt x="237744" y="469392"/>
                  </a:lnTo>
                  <a:close/>
                </a:path>
                <a:path w="2091054" h="536575">
                  <a:moveTo>
                    <a:pt x="1063752" y="16764"/>
                  </a:moveTo>
                  <a:lnTo>
                    <a:pt x="1050036" y="0"/>
                  </a:lnTo>
                  <a:lnTo>
                    <a:pt x="560781" y="419163"/>
                  </a:lnTo>
                  <a:lnTo>
                    <a:pt x="576072" y="374904"/>
                  </a:lnTo>
                  <a:lnTo>
                    <a:pt x="577596" y="370332"/>
                  </a:lnTo>
                  <a:lnTo>
                    <a:pt x="574548" y="364236"/>
                  </a:lnTo>
                  <a:lnTo>
                    <a:pt x="568452" y="361188"/>
                  </a:lnTo>
                  <a:lnTo>
                    <a:pt x="563880" y="359664"/>
                  </a:lnTo>
                  <a:lnTo>
                    <a:pt x="556260" y="362712"/>
                  </a:lnTo>
                  <a:lnTo>
                    <a:pt x="554736" y="368808"/>
                  </a:lnTo>
                  <a:lnTo>
                    <a:pt x="519684" y="469392"/>
                  </a:lnTo>
                  <a:lnTo>
                    <a:pt x="552030" y="463296"/>
                  </a:lnTo>
                  <a:lnTo>
                    <a:pt x="624840" y="449580"/>
                  </a:lnTo>
                  <a:lnTo>
                    <a:pt x="630936" y="448056"/>
                  </a:lnTo>
                  <a:lnTo>
                    <a:pt x="633984" y="443484"/>
                  </a:lnTo>
                  <a:lnTo>
                    <a:pt x="633984" y="437388"/>
                  </a:lnTo>
                  <a:lnTo>
                    <a:pt x="632460" y="431292"/>
                  </a:lnTo>
                  <a:lnTo>
                    <a:pt x="626364" y="426720"/>
                  </a:lnTo>
                  <a:lnTo>
                    <a:pt x="620268" y="428244"/>
                  </a:lnTo>
                  <a:lnTo>
                    <a:pt x="575564" y="436232"/>
                  </a:lnTo>
                  <a:lnTo>
                    <a:pt x="1063752" y="16764"/>
                  </a:lnTo>
                  <a:close/>
                </a:path>
                <a:path w="2091054" h="536575">
                  <a:moveTo>
                    <a:pt x="2090928" y="231648"/>
                  </a:moveTo>
                  <a:lnTo>
                    <a:pt x="2086356" y="210312"/>
                  </a:lnTo>
                  <a:lnTo>
                    <a:pt x="968514" y="478358"/>
                  </a:lnTo>
                  <a:lnTo>
                    <a:pt x="1002792" y="446532"/>
                  </a:lnTo>
                  <a:lnTo>
                    <a:pt x="1007364" y="441960"/>
                  </a:lnTo>
                  <a:lnTo>
                    <a:pt x="1007364" y="434340"/>
                  </a:lnTo>
                  <a:lnTo>
                    <a:pt x="998220" y="425196"/>
                  </a:lnTo>
                  <a:lnTo>
                    <a:pt x="992124" y="425196"/>
                  </a:lnTo>
                  <a:lnTo>
                    <a:pt x="987552" y="429768"/>
                  </a:lnTo>
                  <a:lnTo>
                    <a:pt x="911352" y="502920"/>
                  </a:lnTo>
                  <a:lnTo>
                    <a:pt x="1011936" y="534924"/>
                  </a:lnTo>
                  <a:lnTo>
                    <a:pt x="1018032" y="536448"/>
                  </a:lnTo>
                  <a:lnTo>
                    <a:pt x="1024128" y="533400"/>
                  </a:lnTo>
                  <a:lnTo>
                    <a:pt x="1025652" y="527304"/>
                  </a:lnTo>
                  <a:lnTo>
                    <a:pt x="1028700" y="521208"/>
                  </a:lnTo>
                  <a:lnTo>
                    <a:pt x="1024128" y="515112"/>
                  </a:lnTo>
                  <a:lnTo>
                    <a:pt x="1019556" y="513588"/>
                  </a:lnTo>
                  <a:lnTo>
                    <a:pt x="1004760" y="509016"/>
                  </a:lnTo>
                  <a:lnTo>
                    <a:pt x="973937" y="499491"/>
                  </a:lnTo>
                  <a:lnTo>
                    <a:pt x="2090928" y="23164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96255" y="4117848"/>
            <a:ext cx="693420" cy="398145"/>
          </a:xfrm>
          <a:prstGeom prst="rect">
            <a:avLst/>
          </a:prstGeom>
          <a:ln w="12192">
            <a:solidFill>
              <a:srgbClr val="161616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950" spc="-20" dirty="0">
                <a:solidFill>
                  <a:srgbClr val="161616"/>
                </a:solidFill>
                <a:latin typeface="Tahoma"/>
                <a:cs typeface="Tahoma"/>
              </a:rPr>
              <a:t>Vote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1617" y="4144717"/>
            <a:ext cx="16160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80" dirty="0">
                <a:solidFill>
                  <a:srgbClr val="161616"/>
                </a:solidFill>
                <a:latin typeface="Tahoma"/>
                <a:cs typeface="Tahoma"/>
              </a:rPr>
              <a:t>Classification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6355" y="4259579"/>
            <a:ext cx="615950" cy="114300"/>
          </a:xfrm>
          <a:custGeom>
            <a:avLst/>
            <a:gdLst/>
            <a:ahLst/>
            <a:cxnLst/>
            <a:rect l="l" t="t" r="r" b="b"/>
            <a:pathLst>
              <a:path w="615950" h="114300">
                <a:moveTo>
                  <a:pt x="571526" y="57150"/>
                </a:moveTo>
                <a:lnTo>
                  <a:pt x="513587" y="22860"/>
                </a:lnTo>
                <a:lnTo>
                  <a:pt x="507492" y="19812"/>
                </a:lnTo>
                <a:lnTo>
                  <a:pt x="505968" y="12192"/>
                </a:lnTo>
                <a:lnTo>
                  <a:pt x="512063" y="3048"/>
                </a:lnTo>
                <a:lnTo>
                  <a:pt x="519684" y="0"/>
                </a:lnTo>
                <a:lnTo>
                  <a:pt x="524256" y="3048"/>
                </a:lnTo>
                <a:lnTo>
                  <a:pt x="595376" y="45720"/>
                </a:lnTo>
                <a:lnTo>
                  <a:pt x="594360" y="45720"/>
                </a:lnTo>
                <a:lnTo>
                  <a:pt x="594360" y="47244"/>
                </a:lnTo>
                <a:lnTo>
                  <a:pt x="588263" y="47244"/>
                </a:lnTo>
                <a:lnTo>
                  <a:pt x="571526" y="57150"/>
                </a:lnTo>
                <a:close/>
              </a:path>
              <a:path w="615950" h="114300">
                <a:moveTo>
                  <a:pt x="552213" y="68580"/>
                </a:moveTo>
                <a:lnTo>
                  <a:pt x="0" y="68580"/>
                </a:lnTo>
                <a:lnTo>
                  <a:pt x="0" y="45720"/>
                </a:lnTo>
                <a:lnTo>
                  <a:pt x="552213" y="45720"/>
                </a:lnTo>
                <a:lnTo>
                  <a:pt x="571526" y="57150"/>
                </a:lnTo>
                <a:lnTo>
                  <a:pt x="552213" y="68580"/>
                </a:lnTo>
                <a:close/>
              </a:path>
              <a:path w="615950" h="114300">
                <a:moveTo>
                  <a:pt x="597408" y="68580"/>
                </a:moveTo>
                <a:lnTo>
                  <a:pt x="594360" y="68580"/>
                </a:lnTo>
                <a:lnTo>
                  <a:pt x="594360" y="45720"/>
                </a:lnTo>
                <a:lnTo>
                  <a:pt x="595376" y="45720"/>
                </a:lnTo>
                <a:lnTo>
                  <a:pt x="615696" y="57912"/>
                </a:lnTo>
                <a:lnTo>
                  <a:pt x="597408" y="68580"/>
                </a:lnTo>
                <a:close/>
              </a:path>
              <a:path w="615950" h="114300">
                <a:moveTo>
                  <a:pt x="588263" y="67056"/>
                </a:moveTo>
                <a:lnTo>
                  <a:pt x="571526" y="57150"/>
                </a:lnTo>
                <a:lnTo>
                  <a:pt x="588263" y="47244"/>
                </a:lnTo>
                <a:lnTo>
                  <a:pt x="588263" y="67056"/>
                </a:lnTo>
                <a:close/>
              </a:path>
              <a:path w="615950" h="114300">
                <a:moveTo>
                  <a:pt x="594360" y="67056"/>
                </a:moveTo>
                <a:lnTo>
                  <a:pt x="588263" y="67056"/>
                </a:lnTo>
                <a:lnTo>
                  <a:pt x="588263" y="47244"/>
                </a:lnTo>
                <a:lnTo>
                  <a:pt x="594360" y="47244"/>
                </a:lnTo>
                <a:lnTo>
                  <a:pt x="594360" y="67056"/>
                </a:lnTo>
                <a:close/>
              </a:path>
              <a:path w="615950" h="114300">
                <a:moveTo>
                  <a:pt x="519684" y="114300"/>
                </a:moveTo>
                <a:lnTo>
                  <a:pt x="512063" y="112776"/>
                </a:lnTo>
                <a:lnTo>
                  <a:pt x="509016" y="106680"/>
                </a:lnTo>
                <a:lnTo>
                  <a:pt x="505968" y="102108"/>
                </a:lnTo>
                <a:lnTo>
                  <a:pt x="507492" y="94488"/>
                </a:lnTo>
                <a:lnTo>
                  <a:pt x="513587" y="91440"/>
                </a:lnTo>
                <a:lnTo>
                  <a:pt x="571526" y="57150"/>
                </a:lnTo>
                <a:lnTo>
                  <a:pt x="588263" y="67056"/>
                </a:lnTo>
                <a:lnTo>
                  <a:pt x="594360" y="67056"/>
                </a:lnTo>
                <a:lnTo>
                  <a:pt x="594360" y="68580"/>
                </a:lnTo>
                <a:lnTo>
                  <a:pt x="597408" y="68580"/>
                </a:lnTo>
                <a:lnTo>
                  <a:pt x="524256" y="111252"/>
                </a:lnTo>
                <a:lnTo>
                  <a:pt x="519684" y="11430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4467" y="3741420"/>
            <a:ext cx="1170940" cy="332740"/>
          </a:xfrm>
          <a:custGeom>
            <a:avLst/>
            <a:gdLst/>
            <a:ahLst/>
            <a:cxnLst/>
            <a:rect l="l" t="t" r="r" b="b"/>
            <a:pathLst>
              <a:path w="1170939" h="332739">
                <a:moveTo>
                  <a:pt x="1107183" y="296293"/>
                </a:moveTo>
                <a:lnTo>
                  <a:pt x="0" y="21336"/>
                </a:lnTo>
                <a:lnTo>
                  <a:pt x="4572" y="0"/>
                </a:lnTo>
                <a:lnTo>
                  <a:pt x="1112687" y="275189"/>
                </a:lnTo>
                <a:lnTo>
                  <a:pt x="1128086" y="290213"/>
                </a:lnTo>
                <a:lnTo>
                  <a:pt x="1107183" y="296293"/>
                </a:lnTo>
                <a:close/>
              </a:path>
              <a:path w="1170939" h="332739">
                <a:moveTo>
                  <a:pt x="1154309" y="306324"/>
                </a:moveTo>
                <a:lnTo>
                  <a:pt x="1147572" y="306324"/>
                </a:lnTo>
                <a:lnTo>
                  <a:pt x="1152144" y="284988"/>
                </a:lnTo>
                <a:lnTo>
                  <a:pt x="1112687" y="275189"/>
                </a:lnTo>
                <a:lnTo>
                  <a:pt x="1078992" y="242316"/>
                </a:lnTo>
                <a:lnTo>
                  <a:pt x="1074420" y="239268"/>
                </a:lnTo>
                <a:lnTo>
                  <a:pt x="1074420" y="231648"/>
                </a:lnTo>
                <a:lnTo>
                  <a:pt x="1083564" y="222504"/>
                </a:lnTo>
                <a:lnTo>
                  <a:pt x="1089660" y="222504"/>
                </a:lnTo>
                <a:lnTo>
                  <a:pt x="1094232" y="227076"/>
                </a:lnTo>
                <a:lnTo>
                  <a:pt x="1170432" y="301752"/>
                </a:lnTo>
                <a:lnTo>
                  <a:pt x="1154309" y="306324"/>
                </a:lnTo>
                <a:close/>
              </a:path>
              <a:path w="1170939" h="332739">
                <a:moveTo>
                  <a:pt x="1128086" y="290213"/>
                </a:moveTo>
                <a:lnTo>
                  <a:pt x="1112687" y="275189"/>
                </a:lnTo>
                <a:lnTo>
                  <a:pt x="1152144" y="284988"/>
                </a:lnTo>
                <a:lnTo>
                  <a:pt x="1146047" y="284988"/>
                </a:lnTo>
                <a:lnTo>
                  <a:pt x="1128086" y="290213"/>
                </a:lnTo>
                <a:close/>
              </a:path>
              <a:path w="1170939" h="332739">
                <a:moveTo>
                  <a:pt x="1141476" y="303276"/>
                </a:moveTo>
                <a:lnTo>
                  <a:pt x="1128086" y="290213"/>
                </a:lnTo>
                <a:lnTo>
                  <a:pt x="1146047" y="284988"/>
                </a:lnTo>
                <a:lnTo>
                  <a:pt x="1141476" y="303276"/>
                </a:lnTo>
                <a:close/>
              </a:path>
              <a:path w="1170939" h="332739">
                <a:moveTo>
                  <a:pt x="1148225" y="303276"/>
                </a:moveTo>
                <a:lnTo>
                  <a:pt x="1141476" y="303276"/>
                </a:lnTo>
                <a:lnTo>
                  <a:pt x="1146047" y="284988"/>
                </a:lnTo>
                <a:lnTo>
                  <a:pt x="1152144" y="284988"/>
                </a:lnTo>
                <a:lnTo>
                  <a:pt x="1148225" y="303276"/>
                </a:lnTo>
                <a:close/>
              </a:path>
              <a:path w="1170939" h="332739">
                <a:moveTo>
                  <a:pt x="1147572" y="306324"/>
                </a:moveTo>
                <a:lnTo>
                  <a:pt x="1107183" y="296293"/>
                </a:lnTo>
                <a:lnTo>
                  <a:pt x="1128086" y="290213"/>
                </a:lnTo>
                <a:lnTo>
                  <a:pt x="1141476" y="303276"/>
                </a:lnTo>
                <a:lnTo>
                  <a:pt x="1148225" y="303276"/>
                </a:lnTo>
                <a:lnTo>
                  <a:pt x="1147572" y="306324"/>
                </a:lnTo>
                <a:close/>
              </a:path>
              <a:path w="1170939" h="332739">
                <a:moveTo>
                  <a:pt x="1062228" y="332232"/>
                </a:moveTo>
                <a:lnTo>
                  <a:pt x="1056132" y="329184"/>
                </a:lnTo>
                <a:lnTo>
                  <a:pt x="1054608" y="323087"/>
                </a:lnTo>
                <a:lnTo>
                  <a:pt x="1053084" y="318515"/>
                </a:lnTo>
                <a:lnTo>
                  <a:pt x="1056132" y="312419"/>
                </a:lnTo>
                <a:lnTo>
                  <a:pt x="1062228" y="309372"/>
                </a:lnTo>
                <a:lnTo>
                  <a:pt x="1107183" y="296293"/>
                </a:lnTo>
                <a:lnTo>
                  <a:pt x="1147572" y="306324"/>
                </a:lnTo>
                <a:lnTo>
                  <a:pt x="1154309" y="306324"/>
                </a:lnTo>
                <a:lnTo>
                  <a:pt x="1068324" y="330708"/>
                </a:lnTo>
                <a:lnTo>
                  <a:pt x="1062228" y="332232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51" y="107630"/>
            <a:ext cx="918718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Decision</a:t>
            </a:r>
            <a:r>
              <a:rPr spc="65" dirty="0"/>
              <a:t> </a:t>
            </a:r>
            <a:r>
              <a:rPr dirty="0"/>
              <a:t>Tree</a:t>
            </a:r>
            <a:r>
              <a:rPr spc="70" dirty="0"/>
              <a:t> </a:t>
            </a:r>
            <a:r>
              <a:rPr dirty="0"/>
              <a:t>Classification</a:t>
            </a:r>
            <a:r>
              <a:rPr spc="90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10" dirty="0" smtClean="0"/>
              <a:t>Python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1039368"/>
            <a:ext cx="9581387" cy="21046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5215" y="1034796"/>
            <a:ext cx="9591040" cy="2113915"/>
          </a:xfrm>
          <a:prstGeom prst="rect">
            <a:avLst/>
          </a:prstGeom>
          <a:ln w="9144">
            <a:solidFill>
              <a:srgbClr val="70707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95"/>
              </a:spcBef>
            </a:pPr>
            <a:r>
              <a:rPr sz="1850" spc="-10" dirty="0">
                <a:solidFill>
                  <a:srgbClr val="161616"/>
                </a:solidFill>
                <a:latin typeface="Arial"/>
                <a:cs typeface="Arial"/>
              </a:rPr>
              <a:t>Python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pic>
        <p:nvPicPr>
          <p:cNvPr id="9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100" y="3857625"/>
            <a:ext cx="9537192" cy="22311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9900" y="3324225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Random</a:t>
            </a:r>
            <a:r>
              <a:rPr lang="en-US" sz="2000" b="1" spc="35" dirty="0" smtClean="0"/>
              <a:t> </a:t>
            </a:r>
            <a:r>
              <a:rPr lang="en-US" sz="2000" b="1" dirty="0" smtClean="0"/>
              <a:t>Forests</a:t>
            </a:r>
            <a:r>
              <a:rPr lang="en-US" sz="2000" b="1" spc="80" dirty="0" smtClean="0"/>
              <a:t> </a:t>
            </a:r>
            <a:r>
              <a:rPr lang="en-US" sz="2000" b="1" dirty="0" smtClean="0"/>
              <a:t>in</a:t>
            </a:r>
            <a:r>
              <a:rPr lang="en-US" sz="2000" b="1" spc="90" dirty="0" smtClean="0"/>
              <a:t> </a:t>
            </a:r>
            <a:r>
              <a:rPr lang="en-US" sz="2000" b="1" spc="-10" dirty="0" smtClean="0"/>
              <a:t>Python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51" y="107630"/>
            <a:ext cx="918718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/>
              <a:t>Discussion</a:t>
            </a:r>
            <a:r>
              <a:rPr spc="60" dirty="0" smtClean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Decision</a:t>
            </a:r>
            <a:r>
              <a:rPr spc="60" dirty="0"/>
              <a:t> </a:t>
            </a:r>
            <a:r>
              <a:rPr spc="-10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2023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1.03.2023)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0531" y="1017470"/>
            <a:ext cx="9587865" cy="545973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155"/>
              </a:spcBef>
              <a:buFont typeface="Symbol"/>
              <a:buChar char=""/>
              <a:tabLst>
                <a:tab pos="379730" algn="l"/>
              </a:tabLst>
            </a:pPr>
            <a:r>
              <a:rPr sz="2750" spc="-10" dirty="0">
                <a:solidFill>
                  <a:srgbClr val="FF0000"/>
                </a:solidFill>
                <a:latin typeface="Arial"/>
                <a:cs typeface="Arial"/>
              </a:rPr>
              <a:t>Advantages</a:t>
            </a:r>
            <a:endParaRPr sz="2750">
              <a:latin typeface="Arial"/>
              <a:cs typeface="Arial"/>
            </a:endParaRPr>
          </a:p>
          <a:p>
            <a:pPr marL="807720" lvl="1" indent="-307340">
              <a:lnSpc>
                <a:spcPct val="100000"/>
              </a:lnSpc>
              <a:spcBef>
                <a:spcPts val="900"/>
              </a:spcBef>
              <a:buChar char="•"/>
              <a:tabLst>
                <a:tab pos="807720" algn="l"/>
              </a:tabLst>
            </a:pPr>
            <a:r>
              <a:rPr sz="2350" dirty="0">
                <a:latin typeface="Arial"/>
                <a:cs typeface="Arial"/>
              </a:rPr>
              <a:t>Inexpensive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construct</a:t>
            </a:r>
            <a:endParaRPr sz="2350">
              <a:latin typeface="Arial"/>
              <a:cs typeface="Arial"/>
            </a:endParaRPr>
          </a:p>
          <a:p>
            <a:pPr marL="807720" lvl="1" indent="-307340">
              <a:lnSpc>
                <a:spcPct val="100000"/>
              </a:lnSpc>
              <a:spcBef>
                <a:spcPts val="1180"/>
              </a:spcBef>
              <a:buChar char="•"/>
              <a:tabLst>
                <a:tab pos="807720" algn="l"/>
              </a:tabLst>
            </a:pPr>
            <a:r>
              <a:rPr sz="2350" dirty="0">
                <a:latin typeface="Arial"/>
                <a:cs typeface="Arial"/>
              </a:rPr>
              <a:t>Extremely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fast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classifying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unknown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records</a:t>
            </a:r>
            <a:endParaRPr sz="2350">
              <a:latin typeface="Arial"/>
              <a:cs typeface="Arial"/>
            </a:endParaRPr>
          </a:p>
          <a:p>
            <a:pPr marL="807720" lvl="1" indent="-307340">
              <a:lnSpc>
                <a:spcPct val="100000"/>
              </a:lnSpc>
              <a:spcBef>
                <a:spcPts val="1175"/>
              </a:spcBef>
              <a:buChar char="•"/>
              <a:tabLst>
                <a:tab pos="807720" algn="l"/>
              </a:tabLst>
            </a:pPr>
            <a:r>
              <a:rPr sz="2350" dirty="0">
                <a:latin typeface="Arial"/>
                <a:cs typeface="Arial"/>
              </a:rPr>
              <a:t>Easy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interpret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by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humans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for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small-sized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trees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(eager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learning)</a:t>
            </a:r>
            <a:endParaRPr sz="2350">
              <a:latin typeface="Arial"/>
              <a:cs typeface="Arial"/>
            </a:endParaRPr>
          </a:p>
          <a:p>
            <a:pPr marL="807720" lvl="1" indent="-307340">
              <a:lnSpc>
                <a:spcPct val="100000"/>
              </a:lnSpc>
              <a:spcBef>
                <a:spcPts val="1185"/>
              </a:spcBef>
              <a:buChar char="•"/>
              <a:tabLst>
                <a:tab pos="807720" algn="l"/>
              </a:tabLst>
            </a:pPr>
            <a:r>
              <a:rPr sz="2350" dirty="0">
                <a:latin typeface="Arial"/>
                <a:cs typeface="Arial"/>
              </a:rPr>
              <a:t>Ignore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irrelevant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attributes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(automatic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feature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selection)</a:t>
            </a:r>
            <a:endParaRPr sz="2350">
              <a:latin typeface="Arial"/>
              <a:cs typeface="Arial"/>
            </a:endParaRPr>
          </a:p>
          <a:p>
            <a:pPr marL="806450" marR="977900" lvl="1" indent="-306705">
              <a:lnSpc>
                <a:spcPct val="101200"/>
              </a:lnSpc>
              <a:spcBef>
                <a:spcPts val="1145"/>
              </a:spcBef>
              <a:buChar char="•"/>
              <a:tabLst>
                <a:tab pos="806450" algn="l"/>
                <a:tab pos="807720" algn="l"/>
              </a:tabLst>
            </a:pPr>
            <a:r>
              <a:rPr sz="2350" dirty="0">
                <a:latin typeface="Arial"/>
                <a:cs typeface="Arial"/>
              </a:rPr>
              <a:t>	Accuracy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comparable</a:t>
            </a:r>
            <a:r>
              <a:rPr sz="2350" spc="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other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classification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techniques </a:t>
            </a:r>
            <a:r>
              <a:rPr sz="2350" dirty="0">
                <a:latin typeface="Arial"/>
                <a:cs typeface="Arial"/>
              </a:rPr>
              <a:t>for many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low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dimensional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data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sets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(not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texts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images)</a:t>
            </a:r>
            <a:endParaRPr sz="23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964"/>
              </a:spcBef>
              <a:buFont typeface="Symbol"/>
              <a:buChar char=""/>
              <a:tabLst>
                <a:tab pos="379730" algn="l"/>
              </a:tabLst>
            </a:pPr>
            <a:r>
              <a:rPr sz="2750" spc="-10" dirty="0">
                <a:solidFill>
                  <a:srgbClr val="FF0000"/>
                </a:solidFill>
                <a:latin typeface="Arial"/>
                <a:cs typeface="Arial"/>
              </a:rPr>
              <a:t>Disadvantages</a:t>
            </a:r>
            <a:endParaRPr sz="2750">
              <a:latin typeface="Arial"/>
              <a:cs typeface="Arial"/>
            </a:endParaRPr>
          </a:p>
          <a:p>
            <a:pPr marL="806450" marR="1176020" lvl="1" indent="-306705">
              <a:lnSpc>
                <a:spcPct val="101200"/>
              </a:lnSpc>
              <a:spcBef>
                <a:spcPts val="869"/>
              </a:spcBef>
              <a:buChar char="•"/>
              <a:tabLst>
                <a:tab pos="806450" algn="l"/>
                <a:tab pos="807720" algn="l"/>
              </a:tabLst>
            </a:pPr>
            <a:r>
              <a:rPr sz="2350" dirty="0">
                <a:latin typeface="Arial"/>
                <a:cs typeface="Arial"/>
              </a:rPr>
              <a:t>	Space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possible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decision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trees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exponentially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large. </a:t>
            </a:r>
            <a:r>
              <a:rPr sz="2350" dirty="0">
                <a:latin typeface="Arial"/>
                <a:cs typeface="Arial"/>
              </a:rPr>
              <a:t>Greedy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approaches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often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unable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find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best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tree</a:t>
            </a:r>
            <a:endParaRPr sz="2350">
              <a:latin typeface="Arial"/>
              <a:cs typeface="Arial"/>
            </a:endParaRPr>
          </a:p>
          <a:p>
            <a:pPr marL="807720" lvl="1" indent="-307340">
              <a:lnSpc>
                <a:spcPct val="100000"/>
              </a:lnSpc>
              <a:spcBef>
                <a:spcPts val="1190"/>
              </a:spcBef>
              <a:buChar char="•"/>
              <a:tabLst>
                <a:tab pos="807720" algn="l"/>
              </a:tabLst>
            </a:pPr>
            <a:r>
              <a:rPr sz="2350" dirty="0">
                <a:latin typeface="Arial"/>
                <a:cs typeface="Arial"/>
              </a:rPr>
              <a:t>Trees do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not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consider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interactions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between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attributes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Decision</a:t>
            </a:r>
            <a:r>
              <a:rPr spc="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Boundary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2676" y="1652016"/>
            <a:ext cx="3298190" cy="2956560"/>
            <a:chOff x="6932676" y="1652016"/>
            <a:chExt cx="3298190" cy="2956560"/>
          </a:xfrm>
        </p:grpSpPr>
        <p:sp>
          <p:nvSpPr>
            <p:cNvPr id="4" name="object 4"/>
            <p:cNvSpPr/>
            <p:nvPr/>
          </p:nvSpPr>
          <p:spPr>
            <a:xfrm>
              <a:off x="8855964" y="2788920"/>
              <a:ext cx="1160145" cy="683260"/>
            </a:xfrm>
            <a:custGeom>
              <a:avLst/>
              <a:gdLst/>
              <a:ahLst/>
              <a:cxnLst/>
              <a:rect l="l" t="t" r="r" b="b"/>
              <a:pathLst>
                <a:path w="1160145" h="683260">
                  <a:moveTo>
                    <a:pt x="0" y="341375"/>
                  </a:moveTo>
                  <a:lnTo>
                    <a:pt x="11760" y="272888"/>
                  </a:lnTo>
                  <a:lnTo>
                    <a:pt x="45505" y="208954"/>
                  </a:lnTo>
                  <a:lnTo>
                    <a:pt x="69902" y="179136"/>
                  </a:lnTo>
                  <a:lnTo>
                    <a:pt x="98932" y="150986"/>
                  </a:lnTo>
                  <a:lnTo>
                    <a:pt x="132305" y="124679"/>
                  </a:lnTo>
                  <a:lnTo>
                    <a:pt x="169735" y="100393"/>
                  </a:lnTo>
                  <a:lnTo>
                    <a:pt x="210933" y="78304"/>
                  </a:lnTo>
                  <a:lnTo>
                    <a:pt x="255612" y="58587"/>
                  </a:lnTo>
                  <a:lnTo>
                    <a:pt x="303483" y="41420"/>
                  </a:lnTo>
                  <a:lnTo>
                    <a:pt x="354258" y="26979"/>
                  </a:lnTo>
                  <a:lnTo>
                    <a:pt x="407650" y="15440"/>
                  </a:lnTo>
                  <a:lnTo>
                    <a:pt x="463370" y="6980"/>
                  </a:lnTo>
                  <a:lnTo>
                    <a:pt x="521130" y="1774"/>
                  </a:lnTo>
                  <a:lnTo>
                    <a:pt x="580643" y="0"/>
                  </a:lnTo>
                  <a:lnTo>
                    <a:pt x="639888" y="1774"/>
                  </a:lnTo>
                  <a:lnTo>
                    <a:pt x="697414" y="6980"/>
                  </a:lnTo>
                  <a:lnTo>
                    <a:pt x="752931" y="15440"/>
                  </a:lnTo>
                  <a:lnTo>
                    <a:pt x="806148" y="26979"/>
                  </a:lnTo>
                  <a:lnTo>
                    <a:pt x="856775" y="41420"/>
                  </a:lnTo>
                  <a:lnTo>
                    <a:pt x="904523" y="58587"/>
                  </a:lnTo>
                  <a:lnTo>
                    <a:pt x="949101" y="78304"/>
                  </a:lnTo>
                  <a:lnTo>
                    <a:pt x="990219" y="100393"/>
                  </a:lnTo>
                  <a:lnTo>
                    <a:pt x="1027586" y="124679"/>
                  </a:lnTo>
                  <a:lnTo>
                    <a:pt x="1060912" y="150986"/>
                  </a:lnTo>
                  <a:lnTo>
                    <a:pt x="1089907" y="179136"/>
                  </a:lnTo>
                  <a:lnTo>
                    <a:pt x="1114282" y="208954"/>
                  </a:lnTo>
                  <a:lnTo>
                    <a:pt x="1148006" y="272888"/>
                  </a:lnTo>
                  <a:lnTo>
                    <a:pt x="1159764" y="341375"/>
                  </a:lnTo>
                  <a:lnTo>
                    <a:pt x="1156776" y="376352"/>
                  </a:lnTo>
                  <a:lnTo>
                    <a:pt x="1148006" y="410301"/>
                  </a:lnTo>
                  <a:lnTo>
                    <a:pt x="1114282" y="474440"/>
                  </a:lnTo>
                  <a:lnTo>
                    <a:pt x="1089907" y="504290"/>
                  </a:lnTo>
                  <a:lnTo>
                    <a:pt x="1060912" y="532435"/>
                  </a:lnTo>
                  <a:lnTo>
                    <a:pt x="1027586" y="558705"/>
                  </a:lnTo>
                  <a:lnTo>
                    <a:pt x="990219" y="582930"/>
                  </a:lnTo>
                  <a:lnTo>
                    <a:pt x="949101" y="604940"/>
                  </a:lnTo>
                  <a:lnTo>
                    <a:pt x="904523" y="624566"/>
                  </a:lnTo>
                  <a:lnTo>
                    <a:pt x="856775" y="641638"/>
                  </a:lnTo>
                  <a:lnTo>
                    <a:pt x="806148" y="655986"/>
                  </a:lnTo>
                  <a:lnTo>
                    <a:pt x="752931" y="667442"/>
                  </a:lnTo>
                  <a:lnTo>
                    <a:pt x="697414" y="675834"/>
                  </a:lnTo>
                  <a:lnTo>
                    <a:pt x="639888" y="680994"/>
                  </a:lnTo>
                  <a:lnTo>
                    <a:pt x="580643" y="682752"/>
                  </a:lnTo>
                  <a:lnTo>
                    <a:pt x="521130" y="680994"/>
                  </a:lnTo>
                  <a:lnTo>
                    <a:pt x="463370" y="675834"/>
                  </a:lnTo>
                  <a:lnTo>
                    <a:pt x="407650" y="667442"/>
                  </a:lnTo>
                  <a:lnTo>
                    <a:pt x="354258" y="655986"/>
                  </a:lnTo>
                  <a:lnTo>
                    <a:pt x="303483" y="641638"/>
                  </a:lnTo>
                  <a:lnTo>
                    <a:pt x="255612" y="624566"/>
                  </a:lnTo>
                  <a:lnTo>
                    <a:pt x="210933" y="604940"/>
                  </a:lnTo>
                  <a:lnTo>
                    <a:pt x="169735" y="582929"/>
                  </a:lnTo>
                  <a:lnTo>
                    <a:pt x="132305" y="558705"/>
                  </a:lnTo>
                  <a:lnTo>
                    <a:pt x="98932" y="532435"/>
                  </a:lnTo>
                  <a:lnTo>
                    <a:pt x="69902" y="504290"/>
                  </a:lnTo>
                  <a:lnTo>
                    <a:pt x="45505" y="474440"/>
                  </a:lnTo>
                  <a:lnTo>
                    <a:pt x="11760" y="410301"/>
                  </a:lnTo>
                  <a:lnTo>
                    <a:pt x="2988" y="376352"/>
                  </a:lnTo>
                  <a:lnTo>
                    <a:pt x="0" y="341375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8551" y="3043427"/>
              <a:ext cx="886968" cy="1874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42603" y="4038600"/>
              <a:ext cx="731520" cy="568960"/>
            </a:xfrm>
            <a:custGeom>
              <a:avLst/>
              <a:gdLst/>
              <a:ahLst/>
              <a:cxnLst/>
              <a:rect l="l" t="t" r="r" b="b"/>
              <a:pathLst>
                <a:path w="731520" h="568960">
                  <a:moveTo>
                    <a:pt x="0" y="568451"/>
                  </a:moveTo>
                  <a:lnTo>
                    <a:pt x="731519" y="568451"/>
                  </a:lnTo>
                  <a:lnTo>
                    <a:pt x="731519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8655" y="4117848"/>
              <a:ext cx="211835" cy="1463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8655" y="4360164"/>
              <a:ext cx="211835" cy="1463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497567" y="4038600"/>
              <a:ext cx="731520" cy="568960"/>
            </a:xfrm>
            <a:custGeom>
              <a:avLst/>
              <a:gdLst/>
              <a:ahLst/>
              <a:cxnLst/>
              <a:rect l="l" t="t" r="r" b="b"/>
              <a:pathLst>
                <a:path w="731520" h="568960">
                  <a:moveTo>
                    <a:pt x="0" y="568451"/>
                  </a:moveTo>
                  <a:lnTo>
                    <a:pt x="731520" y="568451"/>
                  </a:lnTo>
                  <a:lnTo>
                    <a:pt x="731520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2096" y="4119372"/>
              <a:ext cx="211835" cy="1432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2096" y="4360164"/>
              <a:ext cx="211835" cy="1463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47560" y="2817875"/>
              <a:ext cx="1160145" cy="681355"/>
            </a:xfrm>
            <a:custGeom>
              <a:avLst/>
              <a:gdLst/>
              <a:ahLst/>
              <a:cxnLst/>
              <a:rect l="l" t="t" r="r" b="b"/>
              <a:pathLst>
                <a:path w="1160145" h="681354">
                  <a:moveTo>
                    <a:pt x="0" y="341375"/>
                  </a:moveTo>
                  <a:lnTo>
                    <a:pt x="11757" y="272450"/>
                  </a:lnTo>
                  <a:lnTo>
                    <a:pt x="45481" y="208311"/>
                  </a:lnTo>
                  <a:lnTo>
                    <a:pt x="69856" y="178461"/>
                  </a:lnTo>
                  <a:lnTo>
                    <a:pt x="98851" y="150316"/>
                  </a:lnTo>
                  <a:lnTo>
                    <a:pt x="132177" y="124046"/>
                  </a:lnTo>
                  <a:lnTo>
                    <a:pt x="169545" y="99821"/>
                  </a:lnTo>
                  <a:lnTo>
                    <a:pt x="210662" y="77811"/>
                  </a:lnTo>
                  <a:lnTo>
                    <a:pt x="255240" y="58185"/>
                  </a:lnTo>
                  <a:lnTo>
                    <a:pt x="302988" y="41113"/>
                  </a:lnTo>
                  <a:lnTo>
                    <a:pt x="353615" y="26765"/>
                  </a:lnTo>
                  <a:lnTo>
                    <a:pt x="406832" y="15309"/>
                  </a:lnTo>
                  <a:lnTo>
                    <a:pt x="462349" y="6917"/>
                  </a:lnTo>
                  <a:lnTo>
                    <a:pt x="519875" y="1757"/>
                  </a:lnTo>
                  <a:lnTo>
                    <a:pt x="579119" y="0"/>
                  </a:lnTo>
                  <a:lnTo>
                    <a:pt x="638633" y="1757"/>
                  </a:lnTo>
                  <a:lnTo>
                    <a:pt x="696393" y="6917"/>
                  </a:lnTo>
                  <a:lnTo>
                    <a:pt x="752113" y="15309"/>
                  </a:lnTo>
                  <a:lnTo>
                    <a:pt x="805505" y="26765"/>
                  </a:lnTo>
                  <a:lnTo>
                    <a:pt x="856280" y="41113"/>
                  </a:lnTo>
                  <a:lnTo>
                    <a:pt x="904151" y="58185"/>
                  </a:lnTo>
                  <a:lnTo>
                    <a:pt x="948830" y="77811"/>
                  </a:lnTo>
                  <a:lnTo>
                    <a:pt x="990028" y="99822"/>
                  </a:lnTo>
                  <a:lnTo>
                    <a:pt x="1027458" y="124046"/>
                  </a:lnTo>
                  <a:lnTo>
                    <a:pt x="1060831" y="150316"/>
                  </a:lnTo>
                  <a:lnTo>
                    <a:pt x="1089861" y="178461"/>
                  </a:lnTo>
                  <a:lnTo>
                    <a:pt x="1114258" y="208311"/>
                  </a:lnTo>
                  <a:lnTo>
                    <a:pt x="1148003" y="272450"/>
                  </a:lnTo>
                  <a:lnTo>
                    <a:pt x="1159764" y="341375"/>
                  </a:lnTo>
                  <a:lnTo>
                    <a:pt x="1156775" y="376083"/>
                  </a:lnTo>
                  <a:lnTo>
                    <a:pt x="1148003" y="409798"/>
                  </a:lnTo>
                  <a:lnTo>
                    <a:pt x="1114258" y="473559"/>
                  </a:lnTo>
                  <a:lnTo>
                    <a:pt x="1089861" y="503261"/>
                  </a:lnTo>
                  <a:lnTo>
                    <a:pt x="1060831" y="531283"/>
                  </a:lnTo>
                  <a:lnTo>
                    <a:pt x="1027458" y="557452"/>
                  </a:lnTo>
                  <a:lnTo>
                    <a:pt x="990028" y="581596"/>
                  </a:lnTo>
                  <a:lnTo>
                    <a:pt x="948830" y="603543"/>
                  </a:lnTo>
                  <a:lnTo>
                    <a:pt x="904151" y="623122"/>
                  </a:lnTo>
                  <a:lnTo>
                    <a:pt x="856280" y="640160"/>
                  </a:lnTo>
                  <a:lnTo>
                    <a:pt x="805505" y="654486"/>
                  </a:lnTo>
                  <a:lnTo>
                    <a:pt x="752113" y="665928"/>
                  </a:lnTo>
                  <a:lnTo>
                    <a:pt x="696393" y="674313"/>
                  </a:lnTo>
                  <a:lnTo>
                    <a:pt x="638633" y="679470"/>
                  </a:lnTo>
                  <a:lnTo>
                    <a:pt x="579119" y="681227"/>
                  </a:lnTo>
                  <a:lnTo>
                    <a:pt x="519875" y="679470"/>
                  </a:lnTo>
                  <a:lnTo>
                    <a:pt x="462349" y="674313"/>
                  </a:lnTo>
                  <a:lnTo>
                    <a:pt x="406832" y="665928"/>
                  </a:lnTo>
                  <a:lnTo>
                    <a:pt x="353615" y="654486"/>
                  </a:lnTo>
                  <a:lnTo>
                    <a:pt x="302988" y="640160"/>
                  </a:lnTo>
                  <a:lnTo>
                    <a:pt x="255240" y="623122"/>
                  </a:lnTo>
                  <a:lnTo>
                    <a:pt x="210662" y="603543"/>
                  </a:lnTo>
                  <a:lnTo>
                    <a:pt x="169545" y="581596"/>
                  </a:lnTo>
                  <a:lnTo>
                    <a:pt x="132177" y="557452"/>
                  </a:lnTo>
                  <a:lnTo>
                    <a:pt x="98851" y="531283"/>
                  </a:lnTo>
                  <a:lnTo>
                    <a:pt x="69856" y="503261"/>
                  </a:lnTo>
                  <a:lnTo>
                    <a:pt x="45481" y="473559"/>
                  </a:lnTo>
                  <a:lnTo>
                    <a:pt x="11757" y="409798"/>
                  </a:lnTo>
                  <a:lnTo>
                    <a:pt x="2987" y="376083"/>
                  </a:lnTo>
                  <a:lnTo>
                    <a:pt x="0" y="341375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0148" y="3072383"/>
              <a:ext cx="886967" cy="1874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34200" y="4038600"/>
              <a:ext cx="731520" cy="568960"/>
            </a:xfrm>
            <a:custGeom>
              <a:avLst/>
              <a:gdLst/>
              <a:ahLst/>
              <a:cxnLst/>
              <a:rect l="l" t="t" r="r" b="b"/>
              <a:pathLst>
                <a:path w="731520" h="568960">
                  <a:moveTo>
                    <a:pt x="0" y="568451"/>
                  </a:moveTo>
                  <a:lnTo>
                    <a:pt x="731519" y="568451"/>
                  </a:lnTo>
                  <a:lnTo>
                    <a:pt x="731519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9771" y="4119372"/>
              <a:ext cx="211835" cy="1432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9771" y="4360164"/>
              <a:ext cx="211835" cy="1463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26680" y="2311907"/>
              <a:ext cx="809625" cy="528955"/>
            </a:xfrm>
            <a:custGeom>
              <a:avLst/>
              <a:gdLst/>
              <a:ahLst/>
              <a:cxnLst/>
              <a:rect l="l" t="t" r="r" b="b"/>
              <a:pathLst>
                <a:path w="809625" h="528955">
                  <a:moveTo>
                    <a:pt x="120396" y="528827"/>
                  </a:moveTo>
                  <a:lnTo>
                    <a:pt x="0" y="505967"/>
                  </a:lnTo>
                  <a:lnTo>
                    <a:pt x="25908" y="394715"/>
                  </a:lnTo>
                  <a:lnTo>
                    <a:pt x="56387" y="438911"/>
                  </a:lnTo>
                  <a:lnTo>
                    <a:pt x="777239" y="0"/>
                  </a:lnTo>
                  <a:lnTo>
                    <a:pt x="809243" y="45719"/>
                  </a:lnTo>
                  <a:lnTo>
                    <a:pt x="88391" y="484631"/>
                  </a:lnTo>
                  <a:lnTo>
                    <a:pt x="120396" y="528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26680" y="2311907"/>
              <a:ext cx="809625" cy="528955"/>
            </a:xfrm>
            <a:custGeom>
              <a:avLst/>
              <a:gdLst/>
              <a:ahLst/>
              <a:cxnLst/>
              <a:rect l="l" t="t" r="r" b="b"/>
              <a:pathLst>
                <a:path w="809625" h="528955">
                  <a:moveTo>
                    <a:pt x="0" y="505967"/>
                  </a:moveTo>
                  <a:lnTo>
                    <a:pt x="120396" y="528827"/>
                  </a:lnTo>
                  <a:lnTo>
                    <a:pt x="88391" y="484631"/>
                  </a:lnTo>
                  <a:lnTo>
                    <a:pt x="809243" y="45719"/>
                  </a:lnTo>
                  <a:lnTo>
                    <a:pt x="777239" y="0"/>
                  </a:lnTo>
                  <a:lnTo>
                    <a:pt x="56387" y="438911"/>
                  </a:lnTo>
                  <a:lnTo>
                    <a:pt x="25908" y="394715"/>
                  </a:lnTo>
                  <a:lnTo>
                    <a:pt x="0" y="5059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06967" y="2310383"/>
              <a:ext cx="929640" cy="512445"/>
            </a:xfrm>
            <a:custGeom>
              <a:avLst/>
              <a:gdLst/>
              <a:ahLst/>
              <a:cxnLst/>
              <a:rect l="l" t="t" r="r" b="b"/>
              <a:pathLst>
                <a:path w="929640" h="512444">
                  <a:moveTo>
                    <a:pt x="812291" y="512064"/>
                  </a:moveTo>
                  <a:lnTo>
                    <a:pt x="839723" y="464820"/>
                  </a:lnTo>
                  <a:lnTo>
                    <a:pt x="0" y="48768"/>
                  </a:lnTo>
                  <a:lnTo>
                    <a:pt x="27431" y="0"/>
                  </a:lnTo>
                  <a:lnTo>
                    <a:pt x="867155" y="417576"/>
                  </a:lnTo>
                  <a:lnTo>
                    <a:pt x="893063" y="370332"/>
                  </a:lnTo>
                  <a:lnTo>
                    <a:pt x="929639" y="478536"/>
                  </a:lnTo>
                  <a:lnTo>
                    <a:pt x="812291" y="512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06967" y="2310383"/>
              <a:ext cx="929640" cy="512445"/>
            </a:xfrm>
            <a:custGeom>
              <a:avLst/>
              <a:gdLst/>
              <a:ahLst/>
              <a:cxnLst/>
              <a:rect l="l" t="t" r="r" b="b"/>
              <a:pathLst>
                <a:path w="929640" h="512444">
                  <a:moveTo>
                    <a:pt x="929639" y="478536"/>
                  </a:moveTo>
                  <a:lnTo>
                    <a:pt x="893063" y="370332"/>
                  </a:lnTo>
                  <a:lnTo>
                    <a:pt x="867155" y="417576"/>
                  </a:lnTo>
                  <a:lnTo>
                    <a:pt x="27431" y="0"/>
                  </a:lnTo>
                  <a:lnTo>
                    <a:pt x="0" y="48768"/>
                  </a:lnTo>
                  <a:lnTo>
                    <a:pt x="839723" y="464820"/>
                  </a:lnTo>
                  <a:lnTo>
                    <a:pt x="812291" y="512064"/>
                  </a:lnTo>
                  <a:lnTo>
                    <a:pt x="929639" y="4785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1672" y="3483863"/>
              <a:ext cx="469900" cy="554990"/>
            </a:xfrm>
            <a:custGeom>
              <a:avLst/>
              <a:gdLst/>
              <a:ahLst/>
              <a:cxnLst/>
              <a:rect l="l" t="t" r="r" b="b"/>
              <a:pathLst>
                <a:path w="469900" h="554989">
                  <a:moveTo>
                    <a:pt x="18288" y="554736"/>
                  </a:moveTo>
                  <a:lnTo>
                    <a:pt x="0" y="443484"/>
                  </a:lnTo>
                  <a:lnTo>
                    <a:pt x="45720" y="473964"/>
                  </a:lnTo>
                  <a:lnTo>
                    <a:pt x="422148" y="0"/>
                  </a:lnTo>
                  <a:lnTo>
                    <a:pt x="469392" y="32004"/>
                  </a:lnTo>
                  <a:lnTo>
                    <a:pt x="92964" y="507492"/>
                  </a:lnTo>
                  <a:lnTo>
                    <a:pt x="138684" y="537972"/>
                  </a:lnTo>
                  <a:lnTo>
                    <a:pt x="18288" y="554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81672" y="3483863"/>
              <a:ext cx="469900" cy="554990"/>
            </a:xfrm>
            <a:custGeom>
              <a:avLst/>
              <a:gdLst/>
              <a:ahLst/>
              <a:cxnLst/>
              <a:rect l="l" t="t" r="r" b="b"/>
              <a:pathLst>
                <a:path w="469900" h="554989">
                  <a:moveTo>
                    <a:pt x="18288" y="554736"/>
                  </a:moveTo>
                  <a:lnTo>
                    <a:pt x="138684" y="537972"/>
                  </a:lnTo>
                  <a:lnTo>
                    <a:pt x="92964" y="507492"/>
                  </a:lnTo>
                  <a:lnTo>
                    <a:pt x="469392" y="32004"/>
                  </a:lnTo>
                  <a:lnTo>
                    <a:pt x="422148" y="0"/>
                  </a:lnTo>
                  <a:lnTo>
                    <a:pt x="45720" y="473964"/>
                  </a:lnTo>
                  <a:lnTo>
                    <a:pt x="0" y="443484"/>
                  </a:lnTo>
                  <a:lnTo>
                    <a:pt x="18288" y="5547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7639" y="4038600"/>
              <a:ext cx="733425" cy="568960"/>
            </a:xfrm>
            <a:custGeom>
              <a:avLst/>
              <a:gdLst/>
              <a:ahLst/>
              <a:cxnLst/>
              <a:rect l="l" t="t" r="r" b="b"/>
              <a:pathLst>
                <a:path w="733425" h="568960">
                  <a:moveTo>
                    <a:pt x="0" y="568451"/>
                  </a:moveTo>
                  <a:lnTo>
                    <a:pt x="733044" y="568451"/>
                  </a:lnTo>
                  <a:lnTo>
                    <a:pt x="733044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3692" y="4117848"/>
              <a:ext cx="211835" cy="1463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3692" y="4361688"/>
              <a:ext cx="211835" cy="14325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03819" y="3483863"/>
              <a:ext cx="469900" cy="554990"/>
            </a:xfrm>
            <a:custGeom>
              <a:avLst/>
              <a:gdLst/>
              <a:ahLst/>
              <a:cxnLst/>
              <a:rect l="l" t="t" r="r" b="b"/>
              <a:pathLst>
                <a:path w="469900" h="554989">
                  <a:moveTo>
                    <a:pt x="451104" y="554736"/>
                  </a:moveTo>
                  <a:lnTo>
                    <a:pt x="330708" y="537972"/>
                  </a:lnTo>
                  <a:lnTo>
                    <a:pt x="376428" y="507492"/>
                  </a:lnTo>
                  <a:lnTo>
                    <a:pt x="0" y="32004"/>
                  </a:lnTo>
                  <a:lnTo>
                    <a:pt x="47243" y="0"/>
                  </a:lnTo>
                  <a:lnTo>
                    <a:pt x="423672" y="473964"/>
                  </a:lnTo>
                  <a:lnTo>
                    <a:pt x="469392" y="443484"/>
                  </a:lnTo>
                  <a:lnTo>
                    <a:pt x="451104" y="554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03819" y="3483863"/>
              <a:ext cx="469900" cy="554990"/>
            </a:xfrm>
            <a:custGeom>
              <a:avLst/>
              <a:gdLst/>
              <a:ahLst/>
              <a:cxnLst/>
              <a:rect l="l" t="t" r="r" b="b"/>
              <a:pathLst>
                <a:path w="469900" h="554989">
                  <a:moveTo>
                    <a:pt x="451104" y="554736"/>
                  </a:moveTo>
                  <a:lnTo>
                    <a:pt x="469392" y="443484"/>
                  </a:lnTo>
                  <a:lnTo>
                    <a:pt x="423672" y="473964"/>
                  </a:lnTo>
                  <a:lnTo>
                    <a:pt x="47243" y="0"/>
                  </a:lnTo>
                  <a:lnTo>
                    <a:pt x="0" y="32004"/>
                  </a:lnTo>
                  <a:lnTo>
                    <a:pt x="376428" y="507492"/>
                  </a:lnTo>
                  <a:lnTo>
                    <a:pt x="330708" y="537972"/>
                  </a:lnTo>
                  <a:lnTo>
                    <a:pt x="451104" y="5547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40039" y="1653540"/>
              <a:ext cx="1161415" cy="681355"/>
            </a:xfrm>
            <a:custGeom>
              <a:avLst/>
              <a:gdLst/>
              <a:ahLst/>
              <a:cxnLst/>
              <a:rect l="l" t="t" r="r" b="b"/>
              <a:pathLst>
                <a:path w="1161415" h="681355">
                  <a:moveTo>
                    <a:pt x="580644" y="681228"/>
                  </a:moveTo>
                  <a:lnTo>
                    <a:pt x="521382" y="679470"/>
                  </a:lnTo>
                  <a:lnTo>
                    <a:pt x="463807" y="674313"/>
                  </a:lnTo>
                  <a:lnTo>
                    <a:pt x="408216" y="665928"/>
                  </a:lnTo>
                  <a:lnTo>
                    <a:pt x="354901" y="654486"/>
                  </a:lnTo>
                  <a:lnTo>
                    <a:pt x="304158" y="640160"/>
                  </a:lnTo>
                  <a:lnTo>
                    <a:pt x="256282" y="623122"/>
                  </a:lnTo>
                  <a:lnTo>
                    <a:pt x="211566" y="603543"/>
                  </a:lnTo>
                  <a:lnTo>
                    <a:pt x="170307" y="581596"/>
                  </a:lnTo>
                  <a:lnTo>
                    <a:pt x="132797" y="557452"/>
                  </a:lnTo>
                  <a:lnTo>
                    <a:pt x="99333" y="531283"/>
                  </a:lnTo>
                  <a:lnTo>
                    <a:pt x="70209" y="503261"/>
                  </a:lnTo>
                  <a:lnTo>
                    <a:pt x="45720" y="473559"/>
                  </a:lnTo>
                  <a:lnTo>
                    <a:pt x="11822" y="409798"/>
                  </a:lnTo>
                  <a:lnTo>
                    <a:pt x="0" y="341376"/>
                  </a:lnTo>
                  <a:lnTo>
                    <a:pt x="3004" y="306399"/>
                  </a:lnTo>
                  <a:lnTo>
                    <a:pt x="26159" y="239698"/>
                  </a:lnTo>
                  <a:lnTo>
                    <a:pt x="70209" y="178461"/>
                  </a:lnTo>
                  <a:lnTo>
                    <a:pt x="99333" y="150316"/>
                  </a:lnTo>
                  <a:lnTo>
                    <a:pt x="132797" y="124046"/>
                  </a:lnTo>
                  <a:lnTo>
                    <a:pt x="170307" y="99822"/>
                  </a:lnTo>
                  <a:lnTo>
                    <a:pt x="211566" y="77811"/>
                  </a:lnTo>
                  <a:lnTo>
                    <a:pt x="256282" y="58185"/>
                  </a:lnTo>
                  <a:lnTo>
                    <a:pt x="304158" y="41113"/>
                  </a:lnTo>
                  <a:lnTo>
                    <a:pt x="354901" y="26765"/>
                  </a:lnTo>
                  <a:lnTo>
                    <a:pt x="408216" y="15309"/>
                  </a:lnTo>
                  <a:lnTo>
                    <a:pt x="463807" y="6917"/>
                  </a:lnTo>
                  <a:lnTo>
                    <a:pt x="521382" y="1757"/>
                  </a:lnTo>
                  <a:lnTo>
                    <a:pt x="580644" y="0"/>
                  </a:lnTo>
                  <a:lnTo>
                    <a:pt x="639905" y="1757"/>
                  </a:lnTo>
                  <a:lnTo>
                    <a:pt x="697480" y="6917"/>
                  </a:lnTo>
                  <a:lnTo>
                    <a:pt x="753071" y="15309"/>
                  </a:lnTo>
                  <a:lnTo>
                    <a:pt x="806386" y="26765"/>
                  </a:lnTo>
                  <a:lnTo>
                    <a:pt x="857129" y="41113"/>
                  </a:lnTo>
                  <a:lnTo>
                    <a:pt x="905005" y="58185"/>
                  </a:lnTo>
                  <a:lnTo>
                    <a:pt x="949721" y="77811"/>
                  </a:lnTo>
                  <a:lnTo>
                    <a:pt x="990981" y="99822"/>
                  </a:lnTo>
                  <a:lnTo>
                    <a:pt x="1028490" y="124046"/>
                  </a:lnTo>
                  <a:lnTo>
                    <a:pt x="1061954" y="150316"/>
                  </a:lnTo>
                  <a:lnTo>
                    <a:pt x="1091078" y="178461"/>
                  </a:lnTo>
                  <a:lnTo>
                    <a:pt x="1115568" y="208311"/>
                  </a:lnTo>
                  <a:lnTo>
                    <a:pt x="1149465" y="272450"/>
                  </a:lnTo>
                  <a:lnTo>
                    <a:pt x="1161288" y="341376"/>
                  </a:lnTo>
                  <a:lnTo>
                    <a:pt x="1158283" y="376083"/>
                  </a:lnTo>
                  <a:lnTo>
                    <a:pt x="1135128" y="442347"/>
                  </a:lnTo>
                  <a:lnTo>
                    <a:pt x="1091078" y="503261"/>
                  </a:lnTo>
                  <a:lnTo>
                    <a:pt x="1061954" y="531283"/>
                  </a:lnTo>
                  <a:lnTo>
                    <a:pt x="1028490" y="557452"/>
                  </a:lnTo>
                  <a:lnTo>
                    <a:pt x="990981" y="581596"/>
                  </a:lnTo>
                  <a:lnTo>
                    <a:pt x="949721" y="603543"/>
                  </a:lnTo>
                  <a:lnTo>
                    <a:pt x="905005" y="623122"/>
                  </a:lnTo>
                  <a:lnTo>
                    <a:pt x="857129" y="640160"/>
                  </a:lnTo>
                  <a:lnTo>
                    <a:pt x="806386" y="654486"/>
                  </a:lnTo>
                  <a:lnTo>
                    <a:pt x="753071" y="665928"/>
                  </a:lnTo>
                  <a:lnTo>
                    <a:pt x="697480" y="674313"/>
                  </a:lnTo>
                  <a:lnTo>
                    <a:pt x="639905" y="679470"/>
                  </a:lnTo>
                  <a:lnTo>
                    <a:pt x="580644" y="6812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40039" y="1653540"/>
              <a:ext cx="1161415" cy="681355"/>
            </a:xfrm>
            <a:custGeom>
              <a:avLst/>
              <a:gdLst/>
              <a:ahLst/>
              <a:cxnLst/>
              <a:rect l="l" t="t" r="r" b="b"/>
              <a:pathLst>
                <a:path w="1161415" h="681355">
                  <a:moveTo>
                    <a:pt x="0" y="341375"/>
                  </a:moveTo>
                  <a:lnTo>
                    <a:pt x="11822" y="272450"/>
                  </a:lnTo>
                  <a:lnTo>
                    <a:pt x="45720" y="208311"/>
                  </a:lnTo>
                  <a:lnTo>
                    <a:pt x="70209" y="178461"/>
                  </a:lnTo>
                  <a:lnTo>
                    <a:pt x="99333" y="150316"/>
                  </a:lnTo>
                  <a:lnTo>
                    <a:pt x="132797" y="124046"/>
                  </a:lnTo>
                  <a:lnTo>
                    <a:pt x="170307" y="99821"/>
                  </a:lnTo>
                  <a:lnTo>
                    <a:pt x="211566" y="77811"/>
                  </a:lnTo>
                  <a:lnTo>
                    <a:pt x="256282" y="58185"/>
                  </a:lnTo>
                  <a:lnTo>
                    <a:pt x="304158" y="41113"/>
                  </a:lnTo>
                  <a:lnTo>
                    <a:pt x="354901" y="26765"/>
                  </a:lnTo>
                  <a:lnTo>
                    <a:pt x="408216" y="15309"/>
                  </a:lnTo>
                  <a:lnTo>
                    <a:pt x="463807" y="6917"/>
                  </a:lnTo>
                  <a:lnTo>
                    <a:pt x="521382" y="1757"/>
                  </a:lnTo>
                  <a:lnTo>
                    <a:pt x="580643" y="0"/>
                  </a:lnTo>
                  <a:lnTo>
                    <a:pt x="639905" y="1757"/>
                  </a:lnTo>
                  <a:lnTo>
                    <a:pt x="697480" y="6917"/>
                  </a:lnTo>
                  <a:lnTo>
                    <a:pt x="753071" y="15309"/>
                  </a:lnTo>
                  <a:lnTo>
                    <a:pt x="806386" y="26765"/>
                  </a:lnTo>
                  <a:lnTo>
                    <a:pt x="857129" y="41113"/>
                  </a:lnTo>
                  <a:lnTo>
                    <a:pt x="905005" y="58185"/>
                  </a:lnTo>
                  <a:lnTo>
                    <a:pt x="949721" y="77811"/>
                  </a:lnTo>
                  <a:lnTo>
                    <a:pt x="990980" y="99822"/>
                  </a:lnTo>
                  <a:lnTo>
                    <a:pt x="1028490" y="124046"/>
                  </a:lnTo>
                  <a:lnTo>
                    <a:pt x="1061954" y="150316"/>
                  </a:lnTo>
                  <a:lnTo>
                    <a:pt x="1091078" y="178461"/>
                  </a:lnTo>
                  <a:lnTo>
                    <a:pt x="1115567" y="208311"/>
                  </a:lnTo>
                  <a:lnTo>
                    <a:pt x="1149465" y="272450"/>
                  </a:lnTo>
                  <a:lnTo>
                    <a:pt x="1161287" y="341375"/>
                  </a:lnTo>
                  <a:lnTo>
                    <a:pt x="1158283" y="376083"/>
                  </a:lnTo>
                  <a:lnTo>
                    <a:pt x="1149465" y="409798"/>
                  </a:lnTo>
                  <a:lnTo>
                    <a:pt x="1115567" y="473559"/>
                  </a:lnTo>
                  <a:lnTo>
                    <a:pt x="1091078" y="503261"/>
                  </a:lnTo>
                  <a:lnTo>
                    <a:pt x="1061954" y="531283"/>
                  </a:lnTo>
                  <a:lnTo>
                    <a:pt x="1028490" y="557452"/>
                  </a:lnTo>
                  <a:lnTo>
                    <a:pt x="990980" y="581596"/>
                  </a:lnTo>
                  <a:lnTo>
                    <a:pt x="949721" y="603543"/>
                  </a:lnTo>
                  <a:lnTo>
                    <a:pt x="905005" y="623122"/>
                  </a:lnTo>
                  <a:lnTo>
                    <a:pt x="857129" y="640160"/>
                  </a:lnTo>
                  <a:lnTo>
                    <a:pt x="806386" y="654486"/>
                  </a:lnTo>
                  <a:lnTo>
                    <a:pt x="753071" y="665928"/>
                  </a:lnTo>
                  <a:lnTo>
                    <a:pt x="697480" y="674313"/>
                  </a:lnTo>
                  <a:lnTo>
                    <a:pt x="639905" y="679470"/>
                  </a:lnTo>
                  <a:lnTo>
                    <a:pt x="580643" y="681227"/>
                  </a:lnTo>
                  <a:lnTo>
                    <a:pt x="521382" y="679470"/>
                  </a:lnTo>
                  <a:lnTo>
                    <a:pt x="463807" y="674313"/>
                  </a:lnTo>
                  <a:lnTo>
                    <a:pt x="408216" y="665928"/>
                  </a:lnTo>
                  <a:lnTo>
                    <a:pt x="354901" y="654486"/>
                  </a:lnTo>
                  <a:lnTo>
                    <a:pt x="304158" y="640160"/>
                  </a:lnTo>
                  <a:lnTo>
                    <a:pt x="256282" y="623122"/>
                  </a:lnTo>
                  <a:lnTo>
                    <a:pt x="211566" y="603543"/>
                  </a:lnTo>
                  <a:lnTo>
                    <a:pt x="170307" y="581596"/>
                  </a:lnTo>
                  <a:lnTo>
                    <a:pt x="132797" y="557452"/>
                  </a:lnTo>
                  <a:lnTo>
                    <a:pt x="99333" y="531283"/>
                  </a:lnTo>
                  <a:lnTo>
                    <a:pt x="70209" y="503261"/>
                  </a:lnTo>
                  <a:lnTo>
                    <a:pt x="45720" y="473559"/>
                  </a:lnTo>
                  <a:lnTo>
                    <a:pt x="11822" y="409798"/>
                  </a:lnTo>
                  <a:lnTo>
                    <a:pt x="3004" y="376083"/>
                  </a:lnTo>
                  <a:lnTo>
                    <a:pt x="0" y="341375"/>
                  </a:lnTo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2628" y="1908048"/>
              <a:ext cx="886967" cy="1508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2671" y="2420112"/>
              <a:ext cx="362712" cy="1463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3071" y="3613403"/>
              <a:ext cx="362712" cy="1463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30283" y="2420112"/>
              <a:ext cx="251459" cy="1463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1480" y="3613403"/>
              <a:ext cx="251459" cy="14630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987028" y="3454908"/>
              <a:ext cx="472440" cy="584200"/>
            </a:xfrm>
            <a:custGeom>
              <a:avLst/>
              <a:gdLst/>
              <a:ahLst/>
              <a:cxnLst/>
              <a:rect l="l" t="t" r="r" b="b"/>
              <a:pathLst>
                <a:path w="472440" h="584200">
                  <a:moveTo>
                    <a:pt x="21335" y="583691"/>
                  </a:moveTo>
                  <a:lnTo>
                    <a:pt x="0" y="472439"/>
                  </a:lnTo>
                  <a:lnTo>
                    <a:pt x="47243" y="502919"/>
                  </a:lnTo>
                  <a:lnTo>
                    <a:pt x="425196" y="0"/>
                  </a:lnTo>
                  <a:lnTo>
                    <a:pt x="472440" y="32004"/>
                  </a:lnTo>
                  <a:lnTo>
                    <a:pt x="94487" y="534923"/>
                  </a:lnTo>
                  <a:lnTo>
                    <a:pt x="141731" y="563879"/>
                  </a:lnTo>
                  <a:lnTo>
                    <a:pt x="21335" y="5836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87028" y="3454908"/>
              <a:ext cx="472440" cy="584200"/>
            </a:xfrm>
            <a:custGeom>
              <a:avLst/>
              <a:gdLst/>
              <a:ahLst/>
              <a:cxnLst/>
              <a:rect l="l" t="t" r="r" b="b"/>
              <a:pathLst>
                <a:path w="472440" h="584200">
                  <a:moveTo>
                    <a:pt x="21335" y="583691"/>
                  </a:moveTo>
                  <a:lnTo>
                    <a:pt x="141731" y="563879"/>
                  </a:lnTo>
                  <a:lnTo>
                    <a:pt x="94487" y="534923"/>
                  </a:lnTo>
                  <a:lnTo>
                    <a:pt x="472440" y="32004"/>
                  </a:lnTo>
                  <a:lnTo>
                    <a:pt x="425196" y="0"/>
                  </a:lnTo>
                  <a:lnTo>
                    <a:pt x="47243" y="502919"/>
                  </a:lnTo>
                  <a:lnTo>
                    <a:pt x="0" y="472439"/>
                  </a:lnTo>
                  <a:lnTo>
                    <a:pt x="21335" y="5836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12224" y="3454908"/>
              <a:ext cx="472440" cy="584200"/>
            </a:xfrm>
            <a:custGeom>
              <a:avLst/>
              <a:gdLst/>
              <a:ahLst/>
              <a:cxnLst/>
              <a:rect l="l" t="t" r="r" b="b"/>
              <a:pathLst>
                <a:path w="472440" h="584200">
                  <a:moveTo>
                    <a:pt x="451104" y="583691"/>
                  </a:moveTo>
                  <a:lnTo>
                    <a:pt x="330708" y="563879"/>
                  </a:lnTo>
                  <a:lnTo>
                    <a:pt x="377952" y="534923"/>
                  </a:lnTo>
                  <a:lnTo>
                    <a:pt x="0" y="32004"/>
                  </a:lnTo>
                  <a:lnTo>
                    <a:pt x="47243" y="0"/>
                  </a:lnTo>
                  <a:lnTo>
                    <a:pt x="425196" y="502919"/>
                  </a:lnTo>
                  <a:lnTo>
                    <a:pt x="472440" y="472439"/>
                  </a:lnTo>
                  <a:lnTo>
                    <a:pt x="451104" y="5836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12224" y="3454908"/>
              <a:ext cx="472440" cy="584200"/>
            </a:xfrm>
            <a:custGeom>
              <a:avLst/>
              <a:gdLst/>
              <a:ahLst/>
              <a:cxnLst/>
              <a:rect l="l" t="t" r="r" b="b"/>
              <a:pathLst>
                <a:path w="472440" h="584200">
                  <a:moveTo>
                    <a:pt x="451104" y="583691"/>
                  </a:moveTo>
                  <a:lnTo>
                    <a:pt x="472440" y="472439"/>
                  </a:lnTo>
                  <a:lnTo>
                    <a:pt x="425196" y="502919"/>
                  </a:lnTo>
                  <a:lnTo>
                    <a:pt x="47243" y="0"/>
                  </a:lnTo>
                  <a:lnTo>
                    <a:pt x="0" y="32004"/>
                  </a:lnTo>
                  <a:lnTo>
                    <a:pt x="377952" y="534923"/>
                  </a:lnTo>
                  <a:lnTo>
                    <a:pt x="330708" y="563879"/>
                  </a:lnTo>
                  <a:lnTo>
                    <a:pt x="451104" y="5836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1476" y="3613403"/>
              <a:ext cx="362711" cy="1463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00843" y="3613403"/>
              <a:ext cx="251459" cy="1463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091171" y="4152900"/>
              <a:ext cx="2707005" cy="79375"/>
            </a:xfrm>
            <a:custGeom>
              <a:avLst/>
              <a:gdLst/>
              <a:ahLst/>
              <a:cxnLst/>
              <a:rect l="l" t="t" r="r" b="b"/>
              <a:pathLst>
                <a:path w="2707004" h="79375">
                  <a:moveTo>
                    <a:pt x="56388" y="79248"/>
                  </a:moveTo>
                  <a:lnTo>
                    <a:pt x="112776" y="0"/>
                  </a:lnTo>
                  <a:lnTo>
                    <a:pt x="0" y="0"/>
                  </a:lnTo>
                  <a:lnTo>
                    <a:pt x="56388" y="79248"/>
                  </a:lnTo>
                </a:path>
                <a:path w="2707004" h="79375">
                  <a:moveTo>
                    <a:pt x="946404" y="79248"/>
                  </a:moveTo>
                  <a:lnTo>
                    <a:pt x="1002792" y="0"/>
                  </a:lnTo>
                  <a:lnTo>
                    <a:pt x="888492" y="0"/>
                  </a:lnTo>
                  <a:lnTo>
                    <a:pt x="946404" y="79248"/>
                  </a:lnTo>
                </a:path>
                <a:path w="2707004" h="79375">
                  <a:moveTo>
                    <a:pt x="1795272" y="79248"/>
                  </a:moveTo>
                  <a:lnTo>
                    <a:pt x="1851660" y="0"/>
                  </a:lnTo>
                  <a:lnTo>
                    <a:pt x="1738883" y="0"/>
                  </a:lnTo>
                  <a:lnTo>
                    <a:pt x="1795272" y="79248"/>
                  </a:lnTo>
                </a:path>
                <a:path w="2707004" h="79375">
                  <a:moveTo>
                    <a:pt x="2650235" y="79248"/>
                  </a:moveTo>
                  <a:lnTo>
                    <a:pt x="2706624" y="0"/>
                  </a:lnTo>
                  <a:lnTo>
                    <a:pt x="2593848" y="0"/>
                  </a:lnTo>
                  <a:lnTo>
                    <a:pt x="2650235" y="79248"/>
                  </a:lnTo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7268" y="4392168"/>
              <a:ext cx="100584" cy="8839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7952" y="4392168"/>
              <a:ext cx="100584" cy="8839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6152" y="4381500"/>
              <a:ext cx="100584" cy="8839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91115" y="4392168"/>
              <a:ext cx="99060" cy="88392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121663" y="1403604"/>
            <a:ext cx="5151120" cy="3558540"/>
            <a:chOff x="1121663" y="1403604"/>
            <a:chExt cx="5151120" cy="3558540"/>
          </a:xfrm>
        </p:grpSpPr>
        <p:sp>
          <p:nvSpPr>
            <p:cNvPr id="47" name="object 47"/>
            <p:cNvSpPr/>
            <p:nvPr/>
          </p:nvSpPr>
          <p:spPr>
            <a:xfrm>
              <a:off x="1350263" y="1441704"/>
              <a:ext cx="4909185" cy="3369945"/>
            </a:xfrm>
            <a:custGeom>
              <a:avLst/>
              <a:gdLst/>
              <a:ahLst/>
              <a:cxnLst/>
              <a:rect l="l" t="t" r="r" b="b"/>
              <a:pathLst>
                <a:path w="4909185" h="3369945">
                  <a:moveTo>
                    <a:pt x="0" y="0"/>
                  </a:moveTo>
                  <a:lnTo>
                    <a:pt x="4908804" y="0"/>
                  </a:lnTo>
                </a:path>
                <a:path w="4909185" h="3369945">
                  <a:moveTo>
                    <a:pt x="0" y="3369563"/>
                  </a:moveTo>
                  <a:lnTo>
                    <a:pt x="4908804" y="3369563"/>
                  </a:lnTo>
                </a:path>
                <a:path w="4909185" h="3369945">
                  <a:moveTo>
                    <a:pt x="4908804" y="3369563"/>
                  </a:moveTo>
                  <a:lnTo>
                    <a:pt x="4908804" y="0"/>
                  </a:lnTo>
                </a:path>
                <a:path w="4909185" h="3369945">
                  <a:moveTo>
                    <a:pt x="0" y="3369563"/>
                  </a:moveTo>
                  <a:lnTo>
                    <a:pt x="0" y="0"/>
                  </a:lnTo>
                </a:path>
                <a:path w="4909185" h="3369945">
                  <a:moveTo>
                    <a:pt x="0" y="3369563"/>
                  </a:moveTo>
                  <a:lnTo>
                    <a:pt x="4908804" y="3369563"/>
                  </a:lnTo>
                </a:path>
                <a:path w="4909185" h="3369945">
                  <a:moveTo>
                    <a:pt x="0" y="3369563"/>
                  </a:moveTo>
                  <a:lnTo>
                    <a:pt x="0" y="0"/>
                  </a:lnTo>
                </a:path>
                <a:path w="4909185" h="3369945">
                  <a:moveTo>
                    <a:pt x="0" y="3369563"/>
                  </a:moveTo>
                  <a:lnTo>
                    <a:pt x="0" y="3319271"/>
                  </a:lnTo>
                </a:path>
                <a:path w="4909185" h="3369945">
                  <a:moveTo>
                    <a:pt x="0" y="0"/>
                  </a:moveTo>
                  <a:lnTo>
                    <a:pt x="0" y="39624"/>
                  </a:lnTo>
                </a:path>
                <a:path w="4909185" h="3369945">
                  <a:moveTo>
                    <a:pt x="486156" y="3369563"/>
                  </a:moveTo>
                  <a:lnTo>
                    <a:pt x="486156" y="3319271"/>
                  </a:lnTo>
                </a:path>
                <a:path w="4909185" h="3369945">
                  <a:moveTo>
                    <a:pt x="486156" y="0"/>
                  </a:moveTo>
                  <a:lnTo>
                    <a:pt x="486156" y="39624"/>
                  </a:lnTo>
                </a:path>
                <a:path w="4909185" h="3369945">
                  <a:moveTo>
                    <a:pt x="973836" y="3369563"/>
                  </a:moveTo>
                  <a:lnTo>
                    <a:pt x="973836" y="3319271"/>
                  </a:lnTo>
                </a:path>
                <a:path w="4909185" h="3369945">
                  <a:moveTo>
                    <a:pt x="973836" y="0"/>
                  </a:moveTo>
                  <a:lnTo>
                    <a:pt x="973836" y="39624"/>
                  </a:lnTo>
                </a:path>
                <a:path w="4909185" h="3369945">
                  <a:moveTo>
                    <a:pt x="1470660" y="3369563"/>
                  </a:moveTo>
                  <a:lnTo>
                    <a:pt x="1470660" y="3319271"/>
                  </a:lnTo>
                </a:path>
                <a:path w="4909185" h="3369945">
                  <a:moveTo>
                    <a:pt x="1470660" y="0"/>
                  </a:moveTo>
                  <a:lnTo>
                    <a:pt x="1470660" y="39624"/>
                  </a:lnTo>
                </a:path>
                <a:path w="4909185" h="3369945">
                  <a:moveTo>
                    <a:pt x="1956816" y="3369563"/>
                  </a:moveTo>
                  <a:lnTo>
                    <a:pt x="1956816" y="3319271"/>
                  </a:lnTo>
                </a:path>
                <a:path w="4909185" h="3369945">
                  <a:moveTo>
                    <a:pt x="1956816" y="0"/>
                  </a:moveTo>
                  <a:lnTo>
                    <a:pt x="1956816" y="39624"/>
                  </a:lnTo>
                </a:path>
                <a:path w="4909185" h="3369945">
                  <a:moveTo>
                    <a:pt x="2455163" y="3369563"/>
                  </a:moveTo>
                  <a:lnTo>
                    <a:pt x="2455163" y="3319271"/>
                  </a:lnTo>
                </a:path>
                <a:path w="4909185" h="3369945">
                  <a:moveTo>
                    <a:pt x="2455163" y="0"/>
                  </a:moveTo>
                  <a:lnTo>
                    <a:pt x="2455163" y="39624"/>
                  </a:lnTo>
                </a:path>
                <a:path w="4909185" h="3369945">
                  <a:moveTo>
                    <a:pt x="2941320" y="3369563"/>
                  </a:moveTo>
                  <a:lnTo>
                    <a:pt x="2941320" y="331927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7487" y="4771644"/>
              <a:ext cx="143256" cy="1905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291583" y="144170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9288" y="4879848"/>
              <a:ext cx="150875" cy="807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777740" y="1441704"/>
              <a:ext cx="0" cy="3369945"/>
            </a:xfrm>
            <a:custGeom>
              <a:avLst/>
              <a:gdLst/>
              <a:ahLst/>
              <a:cxnLst/>
              <a:rect l="l" t="t" r="r" b="b"/>
              <a:pathLst>
                <a:path h="3369945">
                  <a:moveTo>
                    <a:pt x="0" y="3369563"/>
                  </a:moveTo>
                  <a:lnTo>
                    <a:pt x="0" y="3319271"/>
                  </a:lnTo>
                </a:path>
                <a:path h="336994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95443" y="4879848"/>
              <a:ext cx="150875" cy="8077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274563" y="1441704"/>
              <a:ext cx="0" cy="3369945"/>
            </a:xfrm>
            <a:custGeom>
              <a:avLst/>
              <a:gdLst/>
              <a:ahLst/>
              <a:cxnLst/>
              <a:rect l="l" t="t" r="r" b="b"/>
              <a:pathLst>
                <a:path h="3369945">
                  <a:moveTo>
                    <a:pt x="0" y="3369563"/>
                  </a:moveTo>
                  <a:lnTo>
                    <a:pt x="0" y="3319271"/>
                  </a:lnTo>
                </a:path>
                <a:path h="336994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2267" y="4879848"/>
              <a:ext cx="150875" cy="8077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760719" y="1441704"/>
              <a:ext cx="0" cy="3369945"/>
            </a:xfrm>
            <a:custGeom>
              <a:avLst/>
              <a:gdLst/>
              <a:ahLst/>
              <a:cxnLst/>
              <a:rect l="l" t="t" r="r" b="b"/>
              <a:pathLst>
                <a:path h="3369945">
                  <a:moveTo>
                    <a:pt x="0" y="3369563"/>
                  </a:moveTo>
                  <a:lnTo>
                    <a:pt x="0" y="3319271"/>
                  </a:lnTo>
                </a:path>
                <a:path h="336994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78423" y="4879848"/>
              <a:ext cx="152400" cy="8077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259067" y="1441704"/>
              <a:ext cx="0" cy="3369945"/>
            </a:xfrm>
            <a:custGeom>
              <a:avLst/>
              <a:gdLst/>
              <a:ahLst/>
              <a:cxnLst/>
              <a:rect l="l" t="t" r="r" b="b"/>
              <a:pathLst>
                <a:path h="3369945">
                  <a:moveTo>
                    <a:pt x="0" y="3369563"/>
                  </a:moveTo>
                  <a:lnTo>
                    <a:pt x="0" y="3319271"/>
                  </a:lnTo>
                </a:path>
                <a:path h="336994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42303" y="4879848"/>
              <a:ext cx="30479" cy="7924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350263" y="4466844"/>
              <a:ext cx="4909185" cy="344805"/>
            </a:xfrm>
            <a:custGeom>
              <a:avLst/>
              <a:gdLst/>
              <a:ahLst/>
              <a:cxnLst/>
              <a:rect l="l" t="t" r="r" b="b"/>
              <a:pathLst>
                <a:path w="4909185" h="344804">
                  <a:moveTo>
                    <a:pt x="0" y="344424"/>
                  </a:moveTo>
                  <a:lnTo>
                    <a:pt x="45720" y="344424"/>
                  </a:lnTo>
                </a:path>
                <a:path w="4909185" h="344804">
                  <a:moveTo>
                    <a:pt x="4908804" y="344424"/>
                  </a:moveTo>
                  <a:lnTo>
                    <a:pt x="4852416" y="344424"/>
                  </a:lnTo>
                </a:path>
                <a:path w="4909185" h="344804">
                  <a:moveTo>
                    <a:pt x="0" y="0"/>
                  </a:moveTo>
                  <a:lnTo>
                    <a:pt x="45720" y="0"/>
                  </a:lnTo>
                </a:path>
                <a:path w="4909185" h="344804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1663" y="4427220"/>
              <a:ext cx="134111" cy="8077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350263" y="4131564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1663" y="4091940"/>
              <a:ext cx="150875" cy="8077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350263" y="3796283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1663" y="3756660"/>
              <a:ext cx="150875" cy="8077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350263" y="3461003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1663" y="3422904"/>
              <a:ext cx="150875" cy="8077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350263" y="3127248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21663" y="3087624"/>
              <a:ext cx="150875" cy="8077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350263" y="2781300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1663" y="2743200"/>
              <a:ext cx="150875" cy="8077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350263" y="2447543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1663" y="2407920"/>
              <a:ext cx="150875" cy="8077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350263" y="2112263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1663" y="2072640"/>
              <a:ext cx="150875" cy="8077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350263" y="1776984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1663" y="1737359"/>
              <a:ext cx="150875" cy="8077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50263" y="1441704"/>
              <a:ext cx="4909185" cy="0"/>
            </a:xfrm>
            <a:custGeom>
              <a:avLst/>
              <a:gdLst/>
              <a:ahLst/>
              <a:cxnLst/>
              <a:rect l="l" t="t" r="r" b="b"/>
              <a:pathLst>
                <a:path w="4909185">
                  <a:moveTo>
                    <a:pt x="0" y="0"/>
                  </a:moveTo>
                  <a:lnTo>
                    <a:pt x="45720" y="0"/>
                  </a:lnTo>
                </a:path>
                <a:path w="4909185">
                  <a:moveTo>
                    <a:pt x="4908804" y="0"/>
                  </a:moveTo>
                  <a:lnTo>
                    <a:pt x="4852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3583" y="1403604"/>
              <a:ext cx="30479" cy="7924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350263" y="1441704"/>
              <a:ext cx="4909185" cy="3369945"/>
            </a:xfrm>
            <a:custGeom>
              <a:avLst/>
              <a:gdLst/>
              <a:ahLst/>
              <a:cxnLst/>
              <a:rect l="l" t="t" r="r" b="b"/>
              <a:pathLst>
                <a:path w="4909185" h="3369945">
                  <a:moveTo>
                    <a:pt x="0" y="0"/>
                  </a:moveTo>
                  <a:lnTo>
                    <a:pt x="4908804" y="0"/>
                  </a:lnTo>
                </a:path>
                <a:path w="4909185" h="3369945">
                  <a:moveTo>
                    <a:pt x="0" y="3369563"/>
                  </a:moveTo>
                  <a:lnTo>
                    <a:pt x="4908804" y="3369563"/>
                  </a:lnTo>
                </a:path>
                <a:path w="4909185" h="3369945">
                  <a:moveTo>
                    <a:pt x="4908804" y="3369563"/>
                  </a:moveTo>
                  <a:lnTo>
                    <a:pt x="4908804" y="0"/>
                  </a:lnTo>
                </a:path>
                <a:path w="4909185" h="3369945">
                  <a:moveTo>
                    <a:pt x="0" y="336956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87652" y="2846831"/>
              <a:ext cx="99060" cy="8686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036063" y="1664208"/>
              <a:ext cx="99060" cy="8839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12592" y="3012947"/>
              <a:ext cx="99060" cy="8839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70631" y="2471928"/>
              <a:ext cx="100584" cy="88392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81143" y="3919727"/>
              <a:ext cx="99060" cy="8839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06723" y="4422647"/>
              <a:ext cx="99060" cy="8686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12536" y="3752088"/>
              <a:ext cx="100584" cy="8839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679448" y="1748028"/>
              <a:ext cx="4093845" cy="2699385"/>
            </a:xfrm>
            <a:custGeom>
              <a:avLst/>
              <a:gdLst/>
              <a:ahLst/>
              <a:cxnLst/>
              <a:rect l="l" t="t" r="r" b="b"/>
              <a:pathLst>
                <a:path w="4093845" h="2699385">
                  <a:moveTo>
                    <a:pt x="56387" y="1763268"/>
                  </a:moveTo>
                  <a:lnTo>
                    <a:pt x="112775" y="1684020"/>
                  </a:lnTo>
                  <a:lnTo>
                    <a:pt x="0" y="1684020"/>
                  </a:lnTo>
                  <a:lnTo>
                    <a:pt x="56387" y="1763268"/>
                  </a:lnTo>
                </a:path>
                <a:path w="4093845" h="2699385">
                  <a:moveTo>
                    <a:pt x="893063" y="2432304"/>
                  </a:moveTo>
                  <a:lnTo>
                    <a:pt x="949451" y="2353055"/>
                  </a:lnTo>
                  <a:lnTo>
                    <a:pt x="836675" y="2353055"/>
                  </a:lnTo>
                  <a:lnTo>
                    <a:pt x="893063" y="2432304"/>
                  </a:lnTo>
                </a:path>
                <a:path w="4093845" h="2699385">
                  <a:moveTo>
                    <a:pt x="156971" y="2699004"/>
                  </a:moveTo>
                  <a:lnTo>
                    <a:pt x="214883" y="2619755"/>
                  </a:lnTo>
                  <a:lnTo>
                    <a:pt x="100583" y="2619755"/>
                  </a:lnTo>
                  <a:lnTo>
                    <a:pt x="156971" y="2699004"/>
                  </a:lnTo>
                </a:path>
                <a:path w="4093845" h="2699385">
                  <a:moveTo>
                    <a:pt x="1379219" y="1624583"/>
                  </a:moveTo>
                  <a:lnTo>
                    <a:pt x="1435608" y="1545336"/>
                  </a:lnTo>
                  <a:lnTo>
                    <a:pt x="1322832" y="1545336"/>
                  </a:lnTo>
                  <a:lnTo>
                    <a:pt x="1379219" y="1624583"/>
                  </a:lnTo>
                </a:path>
                <a:path w="4093845" h="2699385">
                  <a:moveTo>
                    <a:pt x="2125979" y="1831847"/>
                  </a:moveTo>
                  <a:lnTo>
                    <a:pt x="2182367" y="1752599"/>
                  </a:lnTo>
                  <a:lnTo>
                    <a:pt x="2068067" y="1752599"/>
                  </a:lnTo>
                  <a:lnTo>
                    <a:pt x="2125979" y="1831847"/>
                  </a:lnTo>
                </a:path>
                <a:path w="4093845" h="2699385">
                  <a:moveTo>
                    <a:pt x="2510027" y="77723"/>
                  </a:moveTo>
                  <a:lnTo>
                    <a:pt x="2566416" y="0"/>
                  </a:lnTo>
                  <a:lnTo>
                    <a:pt x="2453640" y="0"/>
                  </a:lnTo>
                  <a:lnTo>
                    <a:pt x="2510027" y="77723"/>
                  </a:lnTo>
                </a:path>
                <a:path w="4093845" h="2699385">
                  <a:moveTo>
                    <a:pt x="3346703" y="413004"/>
                  </a:moveTo>
                  <a:lnTo>
                    <a:pt x="3403091" y="333755"/>
                  </a:lnTo>
                  <a:lnTo>
                    <a:pt x="3290316" y="333755"/>
                  </a:lnTo>
                  <a:lnTo>
                    <a:pt x="3346703" y="413004"/>
                  </a:lnTo>
                </a:path>
                <a:path w="4093845" h="2699385">
                  <a:moveTo>
                    <a:pt x="4037075" y="1220723"/>
                  </a:moveTo>
                  <a:lnTo>
                    <a:pt x="4093464" y="1141475"/>
                  </a:lnTo>
                  <a:lnTo>
                    <a:pt x="3980687" y="1141475"/>
                  </a:lnTo>
                  <a:lnTo>
                    <a:pt x="4037075" y="1220723"/>
                  </a:lnTo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45692" y="1437144"/>
              <a:ext cx="4874260" cy="3378835"/>
            </a:xfrm>
            <a:custGeom>
              <a:avLst/>
              <a:gdLst/>
              <a:ahLst/>
              <a:cxnLst/>
              <a:rect l="l" t="t" r="r" b="b"/>
              <a:pathLst>
                <a:path w="4874260" h="3378835">
                  <a:moveTo>
                    <a:pt x="74663" y="1786115"/>
                  </a:moveTo>
                  <a:lnTo>
                    <a:pt x="73152" y="1783067"/>
                  </a:lnTo>
                  <a:lnTo>
                    <a:pt x="3048" y="1783067"/>
                  </a:lnTo>
                  <a:lnTo>
                    <a:pt x="0" y="1786115"/>
                  </a:lnTo>
                  <a:lnTo>
                    <a:pt x="0" y="1790700"/>
                  </a:lnTo>
                  <a:lnTo>
                    <a:pt x="3048" y="1792224"/>
                  </a:lnTo>
                  <a:lnTo>
                    <a:pt x="73152" y="1792224"/>
                  </a:lnTo>
                  <a:lnTo>
                    <a:pt x="74663" y="1790700"/>
                  </a:lnTo>
                  <a:lnTo>
                    <a:pt x="74663" y="1786115"/>
                  </a:lnTo>
                  <a:close/>
                </a:path>
                <a:path w="4874260" h="3378835">
                  <a:moveTo>
                    <a:pt x="187452" y="1786115"/>
                  </a:moveTo>
                  <a:lnTo>
                    <a:pt x="185928" y="1783067"/>
                  </a:lnTo>
                  <a:lnTo>
                    <a:pt x="114300" y="1783067"/>
                  </a:lnTo>
                  <a:lnTo>
                    <a:pt x="112763" y="1786115"/>
                  </a:lnTo>
                  <a:lnTo>
                    <a:pt x="112763" y="1790700"/>
                  </a:lnTo>
                  <a:lnTo>
                    <a:pt x="114300" y="1792224"/>
                  </a:lnTo>
                  <a:lnTo>
                    <a:pt x="185928" y="1792224"/>
                  </a:lnTo>
                  <a:lnTo>
                    <a:pt x="187452" y="1790700"/>
                  </a:lnTo>
                  <a:lnTo>
                    <a:pt x="187452" y="1786115"/>
                  </a:lnTo>
                  <a:close/>
                </a:path>
                <a:path w="4874260" h="3378835">
                  <a:moveTo>
                    <a:pt x="300228" y="1786115"/>
                  </a:moveTo>
                  <a:lnTo>
                    <a:pt x="297180" y="1783067"/>
                  </a:lnTo>
                  <a:lnTo>
                    <a:pt x="227063" y="1783067"/>
                  </a:lnTo>
                  <a:lnTo>
                    <a:pt x="225552" y="1786115"/>
                  </a:lnTo>
                  <a:lnTo>
                    <a:pt x="225552" y="1790700"/>
                  </a:lnTo>
                  <a:lnTo>
                    <a:pt x="227063" y="1792224"/>
                  </a:lnTo>
                  <a:lnTo>
                    <a:pt x="297180" y="1792224"/>
                  </a:lnTo>
                  <a:lnTo>
                    <a:pt x="300228" y="1790700"/>
                  </a:lnTo>
                  <a:lnTo>
                    <a:pt x="300228" y="1786115"/>
                  </a:lnTo>
                  <a:close/>
                </a:path>
                <a:path w="4874260" h="3378835">
                  <a:moveTo>
                    <a:pt x="411480" y="1786115"/>
                  </a:moveTo>
                  <a:lnTo>
                    <a:pt x="409956" y="1783067"/>
                  </a:lnTo>
                  <a:lnTo>
                    <a:pt x="339852" y="1783067"/>
                  </a:lnTo>
                  <a:lnTo>
                    <a:pt x="336804" y="1786115"/>
                  </a:lnTo>
                  <a:lnTo>
                    <a:pt x="336804" y="1790700"/>
                  </a:lnTo>
                  <a:lnTo>
                    <a:pt x="339852" y="1792224"/>
                  </a:lnTo>
                  <a:lnTo>
                    <a:pt x="409956" y="1792224"/>
                  </a:lnTo>
                  <a:lnTo>
                    <a:pt x="411480" y="1790700"/>
                  </a:lnTo>
                  <a:lnTo>
                    <a:pt x="411480" y="1786115"/>
                  </a:lnTo>
                  <a:close/>
                </a:path>
                <a:path w="4874260" h="3378835">
                  <a:moveTo>
                    <a:pt x="524256" y="1786115"/>
                  </a:moveTo>
                  <a:lnTo>
                    <a:pt x="522732" y="1783067"/>
                  </a:lnTo>
                  <a:lnTo>
                    <a:pt x="451104" y="1783067"/>
                  </a:lnTo>
                  <a:lnTo>
                    <a:pt x="449580" y="1786115"/>
                  </a:lnTo>
                  <a:lnTo>
                    <a:pt x="449580" y="1790700"/>
                  </a:lnTo>
                  <a:lnTo>
                    <a:pt x="451104" y="1792224"/>
                  </a:lnTo>
                  <a:lnTo>
                    <a:pt x="522732" y="1792224"/>
                  </a:lnTo>
                  <a:lnTo>
                    <a:pt x="524256" y="1790700"/>
                  </a:lnTo>
                  <a:lnTo>
                    <a:pt x="524256" y="1786115"/>
                  </a:lnTo>
                  <a:close/>
                </a:path>
                <a:path w="4874260" h="3378835">
                  <a:moveTo>
                    <a:pt x="637032" y="1786115"/>
                  </a:moveTo>
                  <a:lnTo>
                    <a:pt x="633984" y="1783067"/>
                  </a:lnTo>
                  <a:lnTo>
                    <a:pt x="563880" y="1783067"/>
                  </a:lnTo>
                  <a:lnTo>
                    <a:pt x="562356" y="1786115"/>
                  </a:lnTo>
                  <a:lnTo>
                    <a:pt x="562356" y="1790700"/>
                  </a:lnTo>
                  <a:lnTo>
                    <a:pt x="563880" y="1792224"/>
                  </a:lnTo>
                  <a:lnTo>
                    <a:pt x="633984" y="1792224"/>
                  </a:lnTo>
                  <a:lnTo>
                    <a:pt x="637032" y="1790700"/>
                  </a:lnTo>
                  <a:lnTo>
                    <a:pt x="637032" y="1786115"/>
                  </a:lnTo>
                  <a:close/>
                </a:path>
                <a:path w="4874260" h="3378835">
                  <a:moveTo>
                    <a:pt x="748284" y="1786115"/>
                  </a:moveTo>
                  <a:lnTo>
                    <a:pt x="746747" y="1783067"/>
                  </a:lnTo>
                  <a:lnTo>
                    <a:pt x="676656" y="1783067"/>
                  </a:lnTo>
                  <a:lnTo>
                    <a:pt x="673608" y="1786115"/>
                  </a:lnTo>
                  <a:lnTo>
                    <a:pt x="673608" y="1790700"/>
                  </a:lnTo>
                  <a:lnTo>
                    <a:pt x="676656" y="1792224"/>
                  </a:lnTo>
                  <a:lnTo>
                    <a:pt x="746747" y="1792224"/>
                  </a:lnTo>
                  <a:lnTo>
                    <a:pt x="748284" y="1790700"/>
                  </a:lnTo>
                  <a:lnTo>
                    <a:pt x="748284" y="1786115"/>
                  </a:lnTo>
                  <a:close/>
                </a:path>
                <a:path w="4874260" h="3378835">
                  <a:moveTo>
                    <a:pt x="861047" y="1786115"/>
                  </a:moveTo>
                  <a:lnTo>
                    <a:pt x="859536" y="1783067"/>
                  </a:lnTo>
                  <a:lnTo>
                    <a:pt x="787908" y="1783067"/>
                  </a:lnTo>
                  <a:lnTo>
                    <a:pt x="786384" y="1786115"/>
                  </a:lnTo>
                  <a:lnTo>
                    <a:pt x="786384" y="1790700"/>
                  </a:lnTo>
                  <a:lnTo>
                    <a:pt x="787908" y="1792224"/>
                  </a:lnTo>
                  <a:lnTo>
                    <a:pt x="859536" y="1792224"/>
                  </a:lnTo>
                  <a:lnTo>
                    <a:pt x="861047" y="1790700"/>
                  </a:lnTo>
                  <a:lnTo>
                    <a:pt x="861047" y="1786115"/>
                  </a:lnTo>
                  <a:close/>
                </a:path>
                <a:path w="4874260" h="3378835">
                  <a:moveTo>
                    <a:pt x="973836" y="1786115"/>
                  </a:moveTo>
                  <a:lnTo>
                    <a:pt x="970788" y="1783067"/>
                  </a:lnTo>
                  <a:lnTo>
                    <a:pt x="900684" y="1783067"/>
                  </a:lnTo>
                  <a:lnTo>
                    <a:pt x="899160" y="1786115"/>
                  </a:lnTo>
                  <a:lnTo>
                    <a:pt x="899160" y="1790700"/>
                  </a:lnTo>
                  <a:lnTo>
                    <a:pt x="900684" y="1792224"/>
                  </a:lnTo>
                  <a:lnTo>
                    <a:pt x="970788" y="1792224"/>
                  </a:lnTo>
                  <a:lnTo>
                    <a:pt x="973836" y="1790700"/>
                  </a:lnTo>
                  <a:lnTo>
                    <a:pt x="973836" y="1786115"/>
                  </a:lnTo>
                  <a:close/>
                </a:path>
                <a:path w="4874260" h="3378835">
                  <a:moveTo>
                    <a:pt x="1085088" y="1786115"/>
                  </a:moveTo>
                  <a:lnTo>
                    <a:pt x="1083564" y="1783067"/>
                  </a:lnTo>
                  <a:lnTo>
                    <a:pt x="1013460" y="1783067"/>
                  </a:lnTo>
                  <a:lnTo>
                    <a:pt x="1010412" y="1786115"/>
                  </a:lnTo>
                  <a:lnTo>
                    <a:pt x="1010412" y="1790700"/>
                  </a:lnTo>
                  <a:lnTo>
                    <a:pt x="1013460" y="1792224"/>
                  </a:lnTo>
                  <a:lnTo>
                    <a:pt x="1083564" y="1792224"/>
                  </a:lnTo>
                  <a:lnTo>
                    <a:pt x="1085088" y="1790700"/>
                  </a:lnTo>
                  <a:lnTo>
                    <a:pt x="1085088" y="1786115"/>
                  </a:lnTo>
                  <a:close/>
                </a:path>
                <a:path w="4874260" h="3378835">
                  <a:moveTo>
                    <a:pt x="1197864" y="1786115"/>
                  </a:moveTo>
                  <a:lnTo>
                    <a:pt x="1196340" y="1783067"/>
                  </a:lnTo>
                  <a:lnTo>
                    <a:pt x="1124699" y="1783067"/>
                  </a:lnTo>
                  <a:lnTo>
                    <a:pt x="1123188" y="1786115"/>
                  </a:lnTo>
                  <a:lnTo>
                    <a:pt x="1123188" y="1790700"/>
                  </a:lnTo>
                  <a:lnTo>
                    <a:pt x="1124699" y="1792224"/>
                  </a:lnTo>
                  <a:lnTo>
                    <a:pt x="1196340" y="1792224"/>
                  </a:lnTo>
                  <a:lnTo>
                    <a:pt x="1197864" y="1790700"/>
                  </a:lnTo>
                  <a:lnTo>
                    <a:pt x="1197864" y="1786115"/>
                  </a:lnTo>
                  <a:close/>
                </a:path>
                <a:path w="4874260" h="3378835">
                  <a:moveTo>
                    <a:pt x="1310640" y="1786115"/>
                  </a:moveTo>
                  <a:lnTo>
                    <a:pt x="1307592" y="1783067"/>
                  </a:lnTo>
                  <a:lnTo>
                    <a:pt x="1237488" y="1783067"/>
                  </a:lnTo>
                  <a:lnTo>
                    <a:pt x="1235964" y="1786115"/>
                  </a:lnTo>
                  <a:lnTo>
                    <a:pt x="1235964" y="1790700"/>
                  </a:lnTo>
                  <a:lnTo>
                    <a:pt x="1237488" y="1792224"/>
                  </a:lnTo>
                  <a:lnTo>
                    <a:pt x="1307592" y="1792224"/>
                  </a:lnTo>
                  <a:lnTo>
                    <a:pt x="1310640" y="1790700"/>
                  </a:lnTo>
                  <a:lnTo>
                    <a:pt x="1310640" y="1786115"/>
                  </a:lnTo>
                  <a:close/>
                </a:path>
                <a:path w="4874260" h="3378835">
                  <a:moveTo>
                    <a:pt x="1421892" y="1786115"/>
                  </a:moveTo>
                  <a:lnTo>
                    <a:pt x="1420368" y="1783067"/>
                  </a:lnTo>
                  <a:lnTo>
                    <a:pt x="1350264" y="1783067"/>
                  </a:lnTo>
                  <a:lnTo>
                    <a:pt x="1347216" y="1786115"/>
                  </a:lnTo>
                  <a:lnTo>
                    <a:pt x="1347216" y="1790700"/>
                  </a:lnTo>
                  <a:lnTo>
                    <a:pt x="1350264" y="1792224"/>
                  </a:lnTo>
                  <a:lnTo>
                    <a:pt x="1420368" y="1792224"/>
                  </a:lnTo>
                  <a:lnTo>
                    <a:pt x="1421892" y="1790700"/>
                  </a:lnTo>
                  <a:lnTo>
                    <a:pt x="1421892" y="1786115"/>
                  </a:lnTo>
                  <a:close/>
                </a:path>
                <a:path w="4874260" h="3378835">
                  <a:moveTo>
                    <a:pt x="1534668" y="1786115"/>
                  </a:moveTo>
                  <a:lnTo>
                    <a:pt x="1533131" y="1783067"/>
                  </a:lnTo>
                  <a:lnTo>
                    <a:pt x="1461516" y="1783067"/>
                  </a:lnTo>
                  <a:lnTo>
                    <a:pt x="1459992" y="1786115"/>
                  </a:lnTo>
                  <a:lnTo>
                    <a:pt x="1459992" y="1790700"/>
                  </a:lnTo>
                  <a:lnTo>
                    <a:pt x="1461516" y="1792224"/>
                  </a:lnTo>
                  <a:lnTo>
                    <a:pt x="1533131" y="1792224"/>
                  </a:lnTo>
                  <a:lnTo>
                    <a:pt x="1534668" y="1790700"/>
                  </a:lnTo>
                  <a:lnTo>
                    <a:pt x="1534668" y="1786115"/>
                  </a:lnTo>
                  <a:close/>
                </a:path>
                <a:path w="4874260" h="3378835">
                  <a:moveTo>
                    <a:pt x="1647431" y="1786115"/>
                  </a:moveTo>
                  <a:lnTo>
                    <a:pt x="1644396" y="1783067"/>
                  </a:lnTo>
                  <a:lnTo>
                    <a:pt x="1574292" y="1783067"/>
                  </a:lnTo>
                  <a:lnTo>
                    <a:pt x="1572768" y="1786115"/>
                  </a:lnTo>
                  <a:lnTo>
                    <a:pt x="1572768" y="1790700"/>
                  </a:lnTo>
                  <a:lnTo>
                    <a:pt x="1574292" y="1792224"/>
                  </a:lnTo>
                  <a:lnTo>
                    <a:pt x="1644396" y="1792224"/>
                  </a:lnTo>
                  <a:lnTo>
                    <a:pt x="1647431" y="1790700"/>
                  </a:lnTo>
                  <a:lnTo>
                    <a:pt x="1647431" y="1786115"/>
                  </a:lnTo>
                  <a:close/>
                </a:path>
                <a:path w="4874260" h="3378835">
                  <a:moveTo>
                    <a:pt x="1758696" y="1786115"/>
                  </a:moveTo>
                  <a:lnTo>
                    <a:pt x="1757172" y="1783067"/>
                  </a:lnTo>
                  <a:lnTo>
                    <a:pt x="1687068" y="1783067"/>
                  </a:lnTo>
                  <a:lnTo>
                    <a:pt x="1684007" y="1786115"/>
                  </a:lnTo>
                  <a:lnTo>
                    <a:pt x="1684007" y="1790700"/>
                  </a:lnTo>
                  <a:lnTo>
                    <a:pt x="1687068" y="1792224"/>
                  </a:lnTo>
                  <a:lnTo>
                    <a:pt x="1757172" y="1792224"/>
                  </a:lnTo>
                  <a:lnTo>
                    <a:pt x="1758696" y="1790700"/>
                  </a:lnTo>
                  <a:lnTo>
                    <a:pt x="1758696" y="1786115"/>
                  </a:lnTo>
                  <a:close/>
                </a:path>
                <a:path w="4874260" h="3378835">
                  <a:moveTo>
                    <a:pt x="1871472" y="1786115"/>
                  </a:moveTo>
                  <a:lnTo>
                    <a:pt x="1869948" y="1783067"/>
                  </a:lnTo>
                  <a:lnTo>
                    <a:pt x="1798307" y="1783067"/>
                  </a:lnTo>
                  <a:lnTo>
                    <a:pt x="1796796" y="1786115"/>
                  </a:lnTo>
                  <a:lnTo>
                    <a:pt x="1796796" y="1790700"/>
                  </a:lnTo>
                  <a:lnTo>
                    <a:pt x="1798307" y="1792224"/>
                  </a:lnTo>
                  <a:lnTo>
                    <a:pt x="1869948" y="1792224"/>
                  </a:lnTo>
                  <a:lnTo>
                    <a:pt x="1871472" y="1790700"/>
                  </a:lnTo>
                  <a:lnTo>
                    <a:pt x="1871472" y="1786115"/>
                  </a:lnTo>
                  <a:close/>
                </a:path>
                <a:path w="4874260" h="3378835">
                  <a:moveTo>
                    <a:pt x="1984248" y="1786115"/>
                  </a:moveTo>
                  <a:lnTo>
                    <a:pt x="1981200" y="1783067"/>
                  </a:lnTo>
                  <a:lnTo>
                    <a:pt x="1911096" y="1783067"/>
                  </a:lnTo>
                  <a:lnTo>
                    <a:pt x="1909572" y="1786115"/>
                  </a:lnTo>
                  <a:lnTo>
                    <a:pt x="1909572" y="1790700"/>
                  </a:lnTo>
                  <a:lnTo>
                    <a:pt x="1911096" y="1792224"/>
                  </a:lnTo>
                  <a:lnTo>
                    <a:pt x="1981200" y="1792224"/>
                  </a:lnTo>
                  <a:lnTo>
                    <a:pt x="1984248" y="1790700"/>
                  </a:lnTo>
                  <a:lnTo>
                    <a:pt x="1984248" y="1786115"/>
                  </a:lnTo>
                  <a:close/>
                </a:path>
                <a:path w="4874260" h="3378835">
                  <a:moveTo>
                    <a:pt x="2095500" y="1786115"/>
                  </a:moveTo>
                  <a:lnTo>
                    <a:pt x="2093976" y="1783067"/>
                  </a:lnTo>
                  <a:lnTo>
                    <a:pt x="2023872" y="1783067"/>
                  </a:lnTo>
                  <a:lnTo>
                    <a:pt x="2020824" y="1786115"/>
                  </a:lnTo>
                  <a:lnTo>
                    <a:pt x="2020824" y="1790700"/>
                  </a:lnTo>
                  <a:lnTo>
                    <a:pt x="2023872" y="1792224"/>
                  </a:lnTo>
                  <a:lnTo>
                    <a:pt x="2093976" y="1792224"/>
                  </a:lnTo>
                  <a:lnTo>
                    <a:pt x="2095500" y="1790700"/>
                  </a:lnTo>
                  <a:lnTo>
                    <a:pt x="2095500" y="1786115"/>
                  </a:lnTo>
                  <a:close/>
                </a:path>
                <a:path w="4874260" h="3378835">
                  <a:moveTo>
                    <a:pt x="2113788" y="3308591"/>
                  </a:moveTo>
                  <a:lnTo>
                    <a:pt x="2110740" y="3307067"/>
                  </a:lnTo>
                  <a:lnTo>
                    <a:pt x="2106168" y="3307067"/>
                  </a:lnTo>
                  <a:lnTo>
                    <a:pt x="2103107" y="3308591"/>
                  </a:lnTo>
                  <a:lnTo>
                    <a:pt x="2103107" y="3375660"/>
                  </a:lnTo>
                  <a:lnTo>
                    <a:pt x="2106168" y="3378708"/>
                  </a:lnTo>
                  <a:lnTo>
                    <a:pt x="2110740" y="3378708"/>
                  </a:lnTo>
                  <a:lnTo>
                    <a:pt x="2113788" y="3375660"/>
                  </a:lnTo>
                  <a:lnTo>
                    <a:pt x="2113788" y="3308591"/>
                  </a:lnTo>
                  <a:close/>
                </a:path>
                <a:path w="4874260" h="3378835">
                  <a:moveTo>
                    <a:pt x="2113788" y="3201924"/>
                  </a:moveTo>
                  <a:lnTo>
                    <a:pt x="2110740" y="3200400"/>
                  </a:lnTo>
                  <a:lnTo>
                    <a:pt x="2106168" y="3200400"/>
                  </a:lnTo>
                  <a:lnTo>
                    <a:pt x="2103107" y="3201924"/>
                  </a:lnTo>
                  <a:lnTo>
                    <a:pt x="2103107" y="3268967"/>
                  </a:lnTo>
                  <a:lnTo>
                    <a:pt x="2106168" y="3272015"/>
                  </a:lnTo>
                  <a:lnTo>
                    <a:pt x="2110740" y="3272015"/>
                  </a:lnTo>
                  <a:lnTo>
                    <a:pt x="2113788" y="3268967"/>
                  </a:lnTo>
                  <a:lnTo>
                    <a:pt x="2113788" y="3201924"/>
                  </a:lnTo>
                  <a:close/>
                </a:path>
                <a:path w="4874260" h="3378835">
                  <a:moveTo>
                    <a:pt x="2113788" y="3095244"/>
                  </a:moveTo>
                  <a:lnTo>
                    <a:pt x="2110740" y="3093707"/>
                  </a:lnTo>
                  <a:lnTo>
                    <a:pt x="2106168" y="3093707"/>
                  </a:lnTo>
                  <a:lnTo>
                    <a:pt x="2103107" y="3095244"/>
                  </a:lnTo>
                  <a:lnTo>
                    <a:pt x="2103107" y="3162300"/>
                  </a:lnTo>
                  <a:lnTo>
                    <a:pt x="2106168" y="3165348"/>
                  </a:lnTo>
                  <a:lnTo>
                    <a:pt x="2110740" y="3165348"/>
                  </a:lnTo>
                  <a:lnTo>
                    <a:pt x="2113788" y="3162300"/>
                  </a:lnTo>
                  <a:lnTo>
                    <a:pt x="2113788" y="3095244"/>
                  </a:lnTo>
                  <a:close/>
                </a:path>
                <a:path w="4874260" h="3378835">
                  <a:moveTo>
                    <a:pt x="2113788" y="2988564"/>
                  </a:moveTo>
                  <a:lnTo>
                    <a:pt x="2110740" y="2987040"/>
                  </a:lnTo>
                  <a:lnTo>
                    <a:pt x="2106168" y="2987040"/>
                  </a:lnTo>
                  <a:lnTo>
                    <a:pt x="2103107" y="2988564"/>
                  </a:lnTo>
                  <a:lnTo>
                    <a:pt x="2103107" y="3055607"/>
                  </a:lnTo>
                  <a:lnTo>
                    <a:pt x="2106168" y="3057144"/>
                  </a:lnTo>
                  <a:lnTo>
                    <a:pt x="2110740" y="3057144"/>
                  </a:lnTo>
                  <a:lnTo>
                    <a:pt x="2113788" y="3055607"/>
                  </a:lnTo>
                  <a:lnTo>
                    <a:pt x="2113788" y="2988564"/>
                  </a:lnTo>
                  <a:close/>
                </a:path>
                <a:path w="4874260" h="3378835">
                  <a:moveTo>
                    <a:pt x="2113788" y="2881884"/>
                  </a:moveTo>
                  <a:lnTo>
                    <a:pt x="2110740" y="2880360"/>
                  </a:lnTo>
                  <a:lnTo>
                    <a:pt x="2106168" y="2880360"/>
                  </a:lnTo>
                  <a:lnTo>
                    <a:pt x="2103107" y="2881884"/>
                  </a:lnTo>
                  <a:lnTo>
                    <a:pt x="2103107" y="2948940"/>
                  </a:lnTo>
                  <a:lnTo>
                    <a:pt x="2106168" y="2950464"/>
                  </a:lnTo>
                  <a:lnTo>
                    <a:pt x="2110740" y="2950464"/>
                  </a:lnTo>
                  <a:lnTo>
                    <a:pt x="2113788" y="2948940"/>
                  </a:lnTo>
                  <a:lnTo>
                    <a:pt x="2113788" y="2881884"/>
                  </a:lnTo>
                  <a:close/>
                </a:path>
                <a:path w="4874260" h="3378835">
                  <a:moveTo>
                    <a:pt x="2113788" y="2775191"/>
                  </a:moveTo>
                  <a:lnTo>
                    <a:pt x="2110740" y="2773667"/>
                  </a:lnTo>
                  <a:lnTo>
                    <a:pt x="2106168" y="2773667"/>
                  </a:lnTo>
                  <a:lnTo>
                    <a:pt x="2103107" y="2775191"/>
                  </a:lnTo>
                  <a:lnTo>
                    <a:pt x="2103107" y="2842260"/>
                  </a:lnTo>
                  <a:lnTo>
                    <a:pt x="2106168" y="2843784"/>
                  </a:lnTo>
                  <a:lnTo>
                    <a:pt x="2110740" y="2843784"/>
                  </a:lnTo>
                  <a:lnTo>
                    <a:pt x="2113788" y="2842260"/>
                  </a:lnTo>
                  <a:lnTo>
                    <a:pt x="2113788" y="2775191"/>
                  </a:lnTo>
                  <a:close/>
                </a:path>
                <a:path w="4874260" h="3378835">
                  <a:moveTo>
                    <a:pt x="2113788" y="2668524"/>
                  </a:moveTo>
                  <a:lnTo>
                    <a:pt x="2110740" y="2665476"/>
                  </a:lnTo>
                  <a:lnTo>
                    <a:pt x="2106168" y="2665476"/>
                  </a:lnTo>
                  <a:lnTo>
                    <a:pt x="2103107" y="2668524"/>
                  </a:lnTo>
                  <a:lnTo>
                    <a:pt x="2103107" y="2735567"/>
                  </a:lnTo>
                  <a:lnTo>
                    <a:pt x="2106168" y="2737091"/>
                  </a:lnTo>
                  <a:lnTo>
                    <a:pt x="2110740" y="2737091"/>
                  </a:lnTo>
                  <a:lnTo>
                    <a:pt x="2113788" y="2735567"/>
                  </a:lnTo>
                  <a:lnTo>
                    <a:pt x="2113788" y="2668524"/>
                  </a:lnTo>
                  <a:close/>
                </a:path>
                <a:path w="4874260" h="3378835">
                  <a:moveTo>
                    <a:pt x="2113788" y="2561831"/>
                  </a:moveTo>
                  <a:lnTo>
                    <a:pt x="2110740" y="2558783"/>
                  </a:lnTo>
                  <a:lnTo>
                    <a:pt x="2106168" y="2558783"/>
                  </a:lnTo>
                  <a:lnTo>
                    <a:pt x="2103107" y="2561831"/>
                  </a:lnTo>
                  <a:lnTo>
                    <a:pt x="2103107" y="2628900"/>
                  </a:lnTo>
                  <a:lnTo>
                    <a:pt x="2106168" y="2630424"/>
                  </a:lnTo>
                  <a:lnTo>
                    <a:pt x="2110740" y="2630424"/>
                  </a:lnTo>
                  <a:lnTo>
                    <a:pt x="2113788" y="2628900"/>
                  </a:lnTo>
                  <a:lnTo>
                    <a:pt x="2113788" y="2561831"/>
                  </a:lnTo>
                  <a:close/>
                </a:path>
                <a:path w="4874260" h="3378835">
                  <a:moveTo>
                    <a:pt x="2113788" y="2455164"/>
                  </a:moveTo>
                  <a:lnTo>
                    <a:pt x="2110740" y="2452116"/>
                  </a:lnTo>
                  <a:lnTo>
                    <a:pt x="2106168" y="2452116"/>
                  </a:lnTo>
                  <a:lnTo>
                    <a:pt x="2103107" y="2455164"/>
                  </a:lnTo>
                  <a:lnTo>
                    <a:pt x="2103107" y="2522207"/>
                  </a:lnTo>
                  <a:lnTo>
                    <a:pt x="2106168" y="2523731"/>
                  </a:lnTo>
                  <a:lnTo>
                    <a:pt x="2110740" y="2523731"/>
                  </a:lnTo>
                  <a:lnTo>
                    <a:pt x="2113788" y="2522207"/>
                  </a:lnTo>
                  <a:lnTo>
                    <a:pt x="2113788" y="2455164"/>
                  </a:lnTo>
                  <a:close/>
                </a:path>
                <a:path w="4874260" h="3378835">
                  <a:moveTo>
                    <a:pt x="2113788" y="2346960"/>
                  </a:moveTo>
                  <a:lnTo>
                    <a:pt x="2110740" y="2345423"/>
                  </a:lnTo>
                  <a:lnTo>
                    <a:pt x="2106168" y="2345423"/>
                  </a:lnTo>
                  <a:lnTo>
                    <a:pt x="2103107" y="2346960"/>
                  </a:lnTo>
                  <a:lnTo>
                    <a:pt x="2103107" y="2415540"/>
                  </a:lnTo>
                  <a:lnTo>
                    <a:pt x="2106168" y="2417064"/>
                  </a:lnTo>
                  <a:lnTo>
                    <a:pt x="2110740" y="2417064"/>
                  </a:lnTo>
                  <a:lnTo>
                    <a:pt x="2113788" y="2415540"/>
                  </a:lnTo>
                  <a:lnTo>
                    <a:pt x="2113788" y="2346960"/>
                  </a:lnTo>
                  <a:close/>
                </a:path>
                <a:path w="4874260" h="3378835">
                  <a:moveTo>
                    <a:pt x="2113788" y="2133600"/>
                  </a:moveTo>
                  <a:lnTo>
                    <a:pt x="2110740" y="2132076"/>
                  </a:lnTo>
                  <a:lnTo>
                    <a:pt x="2106168" y="2132076"/>
                  </a:lnTo>
                  <a:lnTo>
                    <a:pt x="2103107" y="2133600"/>
                  </a:lnTo>
                  <a:lnTo>
                    <a:pt x="2103107" y="2200656"/>
                  </a:lnTo>
                  <a:lnTo>
                    <a:pt x="2106168" y="2203691"/>
                  </a:lnTo>
                  <a:lnTo>
                    <a:pt x="2110740" y="2203691"/>
                  </a:lnTo>
                  <a:lnTo>
                    <a:pt x="2113788" y="2200656"/>
                  </a:lnTo>
                  <a:lnTo>
                    <a:pt x="2113788" y="2133600"/>
                  </a:lnTo>
                  <a:close/>
                </a:path>
                <a:path w="4874260" h="3378835">
                  <a:moveTo>
                    <a:pt x="2113788" y="2026907"/>
                  </a:moveTo>
                  <a:lnTo>
                    <a:pt x="2110740" y="2025383"/>
                  </a:lnTo>
                  <a:lnTo>
                    <a:pt x="2106168" y="2025383"/>
                  </a:lnTo>
                  <a:lnTo>
                    <a:pt x="2103107" y="2026907"/>
                  </a:lnTo>
                  <a:lnTo>
                    <a:pt x="2103107" y="2093976"/>
                  </a:lnTo>
                  <a:lnTo>
                    <a:pt x="2106168" y="2097024"/>
                  </a:lnTo>
                  <a:lnTo>
                    <a:pt x="2110740" y="2097024"/>
                  </a:lnTo>
                  <a:lnTo>
                    <a:pt x="2113788" y="2093976"/>
                  </a:lnTo>
                  <a:lnTo>
                    <a:pt x="2113788" y="2026907"/>
                  </a:lnTo>
                  <a:close/>
                </a:path>
                <a:path w="4874260" h="3378835">
                  <a:moveTo>
                    <a:pt x="2113788" y="1920240"/>
                  </a:moveTo>
                  <a:lnTo>
                    <a:pt x="2110740" y="1918716"/>
                  </a:lnTo>
                  <a:lnTo>
                    <a:pt x="2106168" y="1918716"/>
                  </a:lnTo>
                  <a:lnTo>
                    <a:pt x="2103107" y="1920240"/>
                  </a:lnTo>
                  <a:lnTo>
                    <a:pt x="2103107" y="1987283"/>
                  </a:lnTo>
                  <a:lnTo>
                    <a:pt x="2106168" y="1988807"/>
                  </a:lnTo>
                  <a:lnTo>
                    <a:pt x="2110740" y="1988807"/>
                  </a:lnTo>
                  <a:lnTo>
                    <a:pt x="2113788" y="1987283"/>
                  </a:lnTo>
                  <a:lnTo>
                    <a:pt x="2113788" y="1920240"/>
                  </a:lnTo>
                  <a:close/>
                </a:path>
                <a:path w="4874260" h="3378835">
                  <a:moveTo>
                    <a:pt x="2113788" y="1813547"/>
                  </a:moveTo>
                  <a:lnTo>
                    <a:pt x="2110740" y="1812023"/>
                  </a:lnTo>
                  <a:lnTo>
                    <a:pt x="2106168" y="1812023"/>
                  </a:lnTo>
                  <a:lnTo>
                    <a:pt x="2103107" y="1813547"/>
                  </a:lnTo>
                  <a:lnTo>
                    <a:pt x="2103107" y="1880616"/>
                  </a:lnTo>
                  <a:lnTo>
                    <a:pt x="2106168" y="1882140"/>
                  </a:lnTo>
                  <a:lnTo>
                    <a:pt x="2110740" y="1882140"/>
                  </a:lnTo>
                  <a:lnTo>
                    <a:pt x="2113788" y="1880616"/>
                  </a:lnTo>
                  <a:lnTo>
                    <a:pt x="2113788" y="1813547"/>
                  </a:lnTo>
                  <a:close/>
                </a:path>
                <a:path w="4874260" h="3378835">
                  <a:moveTo>
                    <a:pt x="2113788" y="1706867"/>
                  </a:moveTo>
                  <a:lnTo>
                    <a:pt x="2110740" y="1705356"/>
                  </a:lnTo>
                  <a:lnTo>
                    <a:pt x="2106168" y="1705356"/>
                  </a:lnTo>
                  <a:lnTo>
                    <a:pt x="2103107" y="1706867"/>
                  </a:lnTo>
                  <a:lnTo>
                    <a:pt x="2103107" y="1773923"/>
                  </a:lnTo>
                  <a:lnTo>
                    <a:pt x="2106168" y="1775447"/>
                  </a:lnTo>
                  <a:lnTo>
                    <a:pt x="2110740" y="1775447"/>
                  </a:lnTo>
                  <a:lnTo>
                    <a:pt x="2113788" y="1773923"/>
                  </a:lnTo>
                  <a:lnTo>
                    <a:pt x="2113788" y="1706867"/>
                  </a:lnTo>
                  <a:close/>
                </a:path>
                <a:path w="4874260" h="3378835">
                  <a:moveTo>
                    <a:pt x="2113788" y="1600200"/>
                  </a:moveTo>
                  <a:lnTo>
                    <a:pt x="2110740" y="1597139"/>
                  </a:lnTo>
                  <a:lnTo>
                    <a:pt x="2106168" y="1597139"/>
                  </a:lnTo>
                  <a:lnTo>
                    <a:pt x="2103107" y="1600200"/>
                  </a:lnTo>
                  <a:lnTo>
                    <a:pt x="2103107" y="1667256"/>
                  </a:lnTo>
                  <a:lnTo>
                    <a:pt x="2106168" y="1668767"/>
                  </a:lnTo>
                  <a:lnTo>
                    <a:pt x="2110740" y="1668767"/>
                  </a:lnTo>
                  <a:lnTo>
                    <a:pt x="2113788" y="1667256"/>
                  </a:lnTo>
                  <a:lnTo>
                    <a:pt x="2113788" y="1600200"/>
                  </a:lnTo>
                  <a:close/>
                </a:path>
                <a:path w="4874260" h="3378835">
                  <a:moveTo>
                    <a:pt x="2113788" y="1493507"/>
                  </a:moveTo>
                  <a:lnTo>
                    <a:pt x="2110740" y="1490459"/>
                  </a:lnTo>
                  <a:lnTo>
                    <a:pt x="2106168" y="1490459"/>
                  </a:lnTo>
                  <a:lnTo>
                    <a:pt x="2103107" y="1493507"/>
                  </a:lnTo>
                  <a:lnTo>
                    <a:pt x="2103107" y="1560576"/>
                  </a:lnTo>
                  <a:lnTo>
                    <a:pt x="2106168" y="1562100"/>
                  </a:lnTo>
                  <a:lnTo>
                    <a:pt x="2110740" y="1562100"/>
                  </a:lnTo>
                  <a:lnTo>
                    <a:pt x="2113788" y="1560576"/>
                  </a:lnTo>
                  <a:lnTo>
                    <a:pt x="2113788" y="1493507"/>
                  </a:lnTo>
                  <a:close/>
                </a:path>
                <a:path w="4874260" h="3378835">
                  <a:moveTo>
                    <a:pt x="2113788" y="1386840"/>
                  </a:moveTo>
                  <a:lnTo>
                    <a:pt x="2110740" y="1383792"/>
                  </a:lnTo>
                  <a:lnTo>
                    <a:pt x="2106168" y="1383792"/>
                  </a:lnTo>
                  <a:lnTo>
                    <a:pt x="2103107" y="1386840"/>
                  </a:lnTo>
                  <a:lnTo>
                    <a:pt x="2103107" y="1453883"/>
                  </a:lnTo>
                  <a:lnTo>
                    <a:pt x="2106168" y="1455407"/>
                  </a:lnTo>
                  <a:lnTo>
                    <a:pt x="2110740" y="1455407"/>
                  </a:lnTo>
                  <a:lnTo>
                    <a:pt x="2113788" y="1453883"/>
                  </a:lnTo>
                  <a:lnTo>
                    <a:pt x="2113788" y="1386840"/>
                  </a:lnTo>
                  <a:close/>
                </a:path>
                <a:path w="4874260" h="3378835">
                  <a:moveTo>
                    <a:pt x="2113788" y="1278623"/>
                  </a:moveTo>
                  <a:lnTo>
                    <a:pt x="2110740" y="1277099"/>
                  </a:lnTo>
                  <a:lnTo>
                    <a:pt x="2106168" y="1277099"/>
                  </a:lnTo>
                  <a:lnTo>
                    <a:pt x="2103107" y="1278623"/>
                  </a:lnTo>
                  <a:lnTo>
                    <a:pt x="2103107" y="1347216"/>
                  </a:lnTo>
                  <a:lnTo>
                    <a:pt x="2106168" y="1348740"/>
                  </a:lnTo>
                  <a:lnTo>
                    <a:pt x="2110740" y="1348740"/>
                  </a:lnTo>
                  <a:lnTo>
                    <a:pt x="2113788" y="1347216"/>
                  </a:lnTo>
                  <a:lnTo>
                    <a:pt x="2113788" y="1278623"/>
                  </a:lnTo>
                  <a:close/>
                </a:path>
                <a:path w="4874260" h="3378835">
                  <a:moveTo>
                    <a:pt x="2113788" y="1171956"/>
                  </a:moveTo>
                  <a:lnTo>
                    <a:pt x="2110740" y="1170432"/>
                  </a:lnTo>
                  <a:lnTo>
                    <a:pt x="2106168" y="1170432"/>
                  </a:lnTo>
                  <a:lnTo>
                    <a:pt x="2103107" y="1171956"/>
                  </a:lnTo>
                  <a:lnTo>
                    <a:pt x="2103107" y="1238999"/>
                  </a:lnTo>
                  <a:lnTo>
                    <a:pt x="2106168" y="1242047"/>
                  </a:lnTo>
                  <a:lnTo>
                    <a:pt x="2110740" y="1242047"/>
                  </a:lnTo>
                  <a:lnTo>
                    <a:pt x="2113788" y="1238999"/>
                  </a:lnTo>
                  <a:lnTo>
                    <a:pt x="2113788" y="1171956"/>
                  </a:lnTo>
                  <a:close/>
                </a:path>
                <a:path w="4874260" h="3378835">
                  <a:moveTo>
                    <a:pt x="2113788" y="1065263"/>
                  </a:moveTo>
                  <a:lnTo>
                    <a:pt x="2110740" y="1063739"/>
                  </a:lnTo>
                  <a:lnTo>
                    <a:pt x="2106168" y="1063739"/>
                  </a:lnTo>
                  <a:lnTo>
                    <a:pt x="2103107" y="1065263"/>
                  </a:lnTo>
                  <a:lnTo>
                    <a:pt x="2103107" y="1132332"/>
                  </a:lnTo>
                  <a:lnTo>
                    <a:pt x="2106168" y="1135367"/>
                  </a:lnTo>
                  <a:lnTo>
                    <a:pt x="2110740" y="1135367"/>
                  </a:lnTo>
                  <a:lnTo>
                    <a:pt x="2113788" y="1132332"/>
                  </a:lnTo>
                  <a:lnTo>
                    <a:pt x="2113788" y="1065263"/>
                  </a:lnTo>
                  <a:close/>
                </a:path>
                <a:path w="4874260" h="3378835">
                  <a:moveTo>
                    <a:pt x="2113788" y="958596"/>
                  </a:moveTo>
                  <a:lnTo>
                    <a:pt x="2110740" y="957059"/>
                  </a:lnTo>
                  <a:lnTo>
                    <a:pt x="2106168" y="957059"/>
                  </a:lnTo>
                  <a:lnTo>
                    <a:pt x="2103107" y="958596"/>
                  </a:lnTo>
                  <a:lnTo>
                    <a:pt x="2103107" y="1025639"/>
                  </a:lnTo>
                  <a:lnTo>
                    <a:pt x="2106168" y="1028700"/>
                  </a:lnTo>
                  <a:lnTo>
                    <a:pt x="2110740" y="1028700"/>
                  </a:lnTo>
                  <a:lnTo>
                    <a:pt x="2113788" y="1025639"/>
                  </a:lnTo>
                  <a:lnTo>
                    <a:pt x="2113788" y="958596"/>
                  </a:lnTo>
                  <a:close/>
                </a:path>
                <a:path w="4874260" h="3378835">
                  <a:moveTo>
                    <a:pt x="2113788" y="851916"/>
                  </a:moveTo>
                  <a:lnTo>
                    <a:pt x="2110740" y="850392"/>
                  </a:lnTo>
                  <a:lnTo>
                    <a:pt x="2106168" y="850392"/>
                  </a:lnTo>
                  <a:lnTo>
                    <a:pt x="2103107" y="851916"/>
                  </a:lnTo>
                  <a:lnTo>
                    <a:pt x="2103107" y="918959"/>
                  </a:lnTo>
                  <a:lnTo>
                    <a:pt x="2106168" y="920496"/>
                  </a:lnTo>
                  <a:lnTo>
                    <a:pt x="2110740" y="920496"/>
                  </a:lnTo>
                  <a:lnTo>
                    <a:pt x="2113788" y="918959"/>
                  </a:lnTo>
                  <a:lnTo>
                    <a:pt x="2113788" y="851916"/>
                  </a:lnTo>
                  <a:close/>
                </a:path>
                <a:path w="4874260" h="3378835">
                  <a:moveTo>
                    <a:pt x="2113788" y="745223"/>
                  </a:moveTo>
                  <a:lnTo>
                    <a:pt x="2110740" y="743712"/>
                  </a:lnTo>
                  <a:lnTo>
                    <a:pt x="2106168" y="743712"/>
                  </a:lnTo>
                  <a:lnTo>
                    <a:pt x="2103107" y="745223"/>
                  </a:lnTo>
                  <a:lnTo>
                    <a:pt x="2103107" y="812292"/>
                  </a:lnTo>
                  <a:lnTo>
                    <a:pt x="2106168" y="813816"/>
                  </a:lnTo>
                  <a:lnTo>
                    <a:pt x="2110740" y="813816"/>
                  </a:lnTo>
                  <a:lnTo>
                    <a:pt x="2113788" y="812292"/>
                  </a:lnTo>
                  <a:lnTo>
                    <a:pt x="2113788" y="745223"/>
                  </a:lnTo>
                  <a:close/>
                </a:path>
                <a:path w="4874260" h="3378835">
                  <a:moveTo>
                    <a:pt x="2113788" y="638543"/>
                  </a:moveTo>
                  <a:lnTo>
                    <a:pt x="2110740" y="637019"/>
                  </a:lnTo>
                  <a:lnTo>
                    <a:pt x="2106168" y="637019"/>
                  </a:lnTo>
                  <a:lnTo>
                    <a:pt x="2103107" y="638543"/>
                  </a:lnTo>
                  <a:lnTo>
                    <a:pt x="2103107" y="705612"/>
                  </a:lnTo>
                  <a:lnTo>
                    <a:pt x="2106168" y="707123"/>
                  </a:lnTo>
                  <a:lnTo>
                    <a:pt x="2110740" y="707123"/>
                  </a:lnTo>
                  <a:lnTo>
                    <a:pt x="2113788" y="705612"/>
                  </a:lnTo>
                  <a:lnTo>
                    <a:pt x="2113788" y="638543"/>
                  </a:lnTo>
                  <a:close/>
                </a:path>
                <a:path w="4874260" h="3378835">
                  <a:moveTo>
                    <a:pt x="2113788" y="531863"/>
                  </a:moveTo>
                  <a:lnTo>
                    <a:pt x="2110740" y="528815"/>
                  </a:lnTo>
                  <a:lnTo>
                    <a:pt x="2106168" y="528815"/>
                  </a:lnTo>
                  <a:lnTo>
                    <a:pt x="2103107" y="531863"/>
                  </a:lnTo>
                  <a:lnTo>
                    <a:pt x="2103107" y="598919"/>
                  </a:lnTo>
                  <a:lnTo>
                    <a:pt x="2106168" y="600443"/>
                  </a:lnTo>
                  <a:lnTo>
                    <a:pt x="2110740" y="600443"/>
                  </a:lnTo>
                  <a:lnTo>
                    <a:pt x="2113788" y="598919"/>
                  </a:lnTo>
                  <a:lnTo>
                    <a:pt x="2113788" y="531863"/>
                  </a:lnTo>
                  <a:close/>
                </a:path>
                <a:path w="4874260" h="3378835">
                  <a:moveTo>
                    <a:pt x="2113788" y="425196"/>
                  </a:moveTo>
                  <a:lnTo>
                    <a:pt x="2110740" y="422135"/>
                  </a:lnTo>
                  <a:lnTo>
                    <a:pt x="2106168" y="422135"/>
                  </a:lnTo>
                  <a:lnTo>
                    <a:pt x="2103107" y="425196"/>
                  </a:lnTo>
                  <a:lnTo>
                    <a:pt x="2103107" y="492239"/>
                  </a:lnTo>
                  <a:lnTo>
                    <a:pt x="2106168" y="493763"/>
                  </a:lnTo>
                  <a:lnTo>
                    <a:pt x="2110740" y="493763"/>
                  </a:lnTo>
                  <a:lnTo>
                    <a:pt x="2113788" y="492239"/>
                  </a:lnTo>
                  <a:lnTo>
                    <a:pt x="2113788" y="425196"/>
                  </a:lnTo>
                  <a:close/>
                </a:path>
                <a:path w="4874260" h="3378835">
                  <a:moveTo>
                    <a:pt x="2113788" y="318516"/>
                  </a:moveTo>
                  <a:lnTo>
                    <a:pt x="2110740" y="315455"/>
                  </a:lnTo>
                  <a:lnTo>
                    <a:pt x="2106168" y="315455"/>
                  </a:lnTo>
                  <a:lnTo>
                    <a:pt x="2103107" y="318516"/>
                  </a:lnTo>
                  <a:lnTo>
                    <a:pt x="2103107" y="385559"/>
                  </a:lnTo>
                  <a:lnTo>
                    <a:pt x="2106168" y="387096"/>
                  </a:lnTo>
                  <a:lnTo>
                    <a:pt x="2110740" y="387096"/>
                  </a:lnTo>
                  <a:lnTo>
                    <a:pt x="2113788" y="385559"/>
                  </a:lnTo>
                  <a:lnTo>
                    <a:pt x="2113788" y="318516"/>
                  </a:lnTo>
                  <a:close/>
                </a:path>
                <a:path w="4874260" h="3378835">
                  <a:moveTo>
                    <a:pt x="2113788" y="210312"/>
                  </a:moveTo>
                  <a:lnTo>
                    <a:pt x="2110740" y="208775"/>
                  </a:lnTo>
                  <a:lnTo>
                    <a:pt x="2106168" y="208775"/>
                  </a:lnTo>
                  <a:lnTo>
                    <a:pt x="2103107" y="210312"/>
                  </a:lnTo>
                  <a:lnTo>
                    <a:pt x="2103107" y="278892"/>
                  </a:lnTo>
                  <a:lnTo>
                    <a:pt x="2106168" y="280416"/>
                  </a:lnTo>
                  <a:lnTo>
                    <a:pt x="2110740" y="280416"/>
                  </a:lnTo>
                  <a:lnTo>
                    <a:pt x="2113788" y="278892"/>
                  </a:lnTo>
                  <a:lnTo>
                    <a:pt x="2113788" y="210312"/>
                  </a:lnTo>
                  <a:close/>
                </a:path>
                <a:path w="4874260" h="3378835">
                  <a:moveTo>
                    <a:pt x="2113788" y="103619"/>
                  </a:moveTo>
                  <a:lnTo>
                    <a:pt x="2110740" y="102108"/>
                  </a:lnTo>
                  <a:lnTo>
                    <a:pt x="2106168" y="102108"/>
                  </a:lnTo>
                  <a:lnTo>
                    <a:pt x="2103107" y="103619"/>
                  </a:lnTo>
                  <a:lnTo>
                    <a:pt x="2103107" y="170675"/>
                  </a:lnTo>
                  <a:lnTo>
                    <a:pt x="2106168" y="173723"/>
                  </a:lnTo>
                  <a:lnTo>
                    <a:pt x="2110740" y="173723"/>
                  </a:lnTo>
                  <a:lnTo>
                    <a:pt x="2113788" y="170675"/>
                  </a:lnTo>
                  <a:lnTo>
                    <a:pt x="2113788" y="103619"/>
                  </a:lnTo>
                  <a:close/>
                </a:path>
                <a:path w="4874260" h="3378835">
                  <a:moveTo>
                    <a:pt x="2113788" y="3035"/>
                  </a:moveTo>
                  <a:lnTo>
                    <a:pt x="2110740" y="0"/>
                  </a:lnTo>
                  <a:lnTo>
                    <a:pt x="2106168" y="0"/>
                  </a:lnTo>
                  <a:lnTo>
                    <a:pt x="2103107" y="3035"/>
                  </a:lnTo>
                  <a:lnTo>
                    <a:pt x="2103107" y="64008"/>
                  </a:lnTo>
                  <a:lnTo>
                    <a:pt x="2106168" y="67043"/>
                  </a:lnTo>
                  <a:lnTo>
                    <a:pt x="2110740" y="67043"/>
                  </a:lnTo>
                  <a:lnTo>
                    <a:pt x="2113788" y="64008"/>
                  </a:lnTo>
                  <a:lnTo>
                    <a:pt x="2113788" y="3035"/>
                  </a:lnTo>
                  <a:close/>
                </a:path>
                <a:path w="4874260" h="3378835">
                  <a:moveTo>
                    <a:pt x="2179307" y="2258568"/>
                  </a:moveTo>
                  <a:lnTo>
                    <a:pt x="2176272" y="2257031"/>
                  </a:lnTo>
                  <a:lnTo>
                    <a:pt x="2113788" y="2257031"/>
                  </a:lnTo>
                  <a:lnTo>
                    <a:pt x="2113788" y="2240267"/>
                  </a:lnTo>
                  <a:lnTo>
                    <a:pt x="2110740" y="2238756"/>
                  </a:lnTo>
                  <a:lnTo>
                    <a:pt x="2106168" y="2238756"/>
                  </a:lnTo>
                  <a:lnTo>
                    <a:pt x="2103107" y="2240267"/>
                  </a:lnTo>
                  <a:lnTo>
                    <a:pt x="2103107" y="2258568"/>
                  </a:lnTo>
                  <a:lnTo>
                    <a:pt x="2103107" y="2263140"/>
                  </a:lnTo>
                  <a:lnTo>
                    <a:pt x="2103107" y="2307323"/>
                  </a:lnTo>
                  <a:lnTo>
                    <a:pt x="2106168" y="2310384"/>
                  </a:lnTo>
                  <a:lnTo>
                    <a:pt x="2110740" y="2310384"/>
                  </a:lnTo>
                  <a:lnTo>
                    <a:pt x="2113788" y="2307323"/>
                  </a:lnTo>
                  <a:lnTo>
                    <a:pt x="2113788" y="2264664"/>
                  </a:lnTo>
                  <a:lnTo>
                    <a:pt x="2176272" y="2264664"/>
                  </a:lnTo>
                  <a:lnTo>
                    <a:pt x="2179307" y="2263140"/>
                  </a:lnTo>
                  <a:lnTo>
                    <a:pt x="2179307" y="2258568"/>
                  </a:lnTo>
                  <a:close/>
                </a:path>
                <a:path w="4874260" h="3378835">
                  <a:moveTo>
                    <a:pt x="2290572" y="2258568"/>
                  </a:moveTo>
                  <a:lnTo>
                    <a:pt x="2289048" y="2257031"/>
                  </a:lnTo>
                  <a:lnTo>
                    <a:pt x="2218944" y="2257031"/>
                  </a:lnTo>
                  <a:lnTo>
                    <a:pt x="2215896" y="2258568"/>
                  </a:lnTo>
                  <a:lnTo>
                    <a:pt x="2215896" y="2263140"/>
                  </a:lnTo>
                  <a:lnTo>
                    <a:pt x="2218944" y="2264664"/>
                  </a:lnTo>
                  <a:lnTo>
                    <a:pt x="2289048" y="2264664"/>
                  </a:lnTo>
                  <a:lnTo>
                    <a:pt x="2290572" y="2263140"/>
                  </a:lnTo>
                  <a:lnTo>
                    <a:pt x="2290572" y="2258568"/>
                  </a:lnTo>
                  <a:close/>
                </a:path>
                <a:path w="4874260" h="3378835">
                  <a:moveTo>
                    <a:pt x="2403348" y="2258568"/>
                  </a:moveTo>
                  <a:lnTo>
                    <a:pt x="2401824" y="2257031"/>
                  </a:lnTo>
                  <a:lnTo>
                    <a:pt x="2330196" y="2257031"/>
                  </a:lnTo>
                  <a:lnTo>
                    <a:pt x="2328672" y="2258568"/>
                  </a:lnTo>
                  <a:lnTo>
                    <a:pt x="2328672" y="2263140"/>
                  </a:lnTo>
                  <a:lnTo>
                    <a:pt x="2330196" y="2264664"/>
                  </a:lnTo>
                  <a:lnTo>
                    <a:pt x="2401824" y="2264664"/>
                  </a:lnTo>
                  <a:lnTo>
                    <a:pt x="2403348" y="2263140"/>
                  </a:lnTo>
                  <a:lnTo>
                    <a:pt x="2403348" y="2258568"/>
                  </a:lnTo>
                  <a:close/>
                </a:path>
                <a:path w="4874260" h="3378835">
                  <a:moveTo>
                    <a:pt x="2516124" y="2258568"/>
                  </a:moveTo>
                  <a:lnTo>
                    <a:pt x="2513076" y="2257031"/>
                  </a:lnTo>
                  <a:lnTo>
                    <a:pt x="2442972" y="2257031"/>
                  </a:lnTo>
                  <a:lnTo>
                    <a:pt x="2439924" y="2258568"/>
                  </a:lnTo>
                  <a:lnTo>
                    <a:pt x="2439924" y="2263140"/>
                  </a:lnTo>
                  <a:lnTo>
                    <a:pt x="2442972" y="2264664"/>
                  </a:lnTo>
                  <a:lnTo>
                    <a:pt x="2513076" y="2264664"/>
                  </a:lnTo>
                  <a:lnTo>
                    <a:pt x="2516124" y="2263140"/>
                  </a:lnTo>
                  <a:lnTo>
                    <a:pt x="2516124" y="2258568"/>
                  </a:lnTo>
                  <a:close/>
                </a:path>
                <a:path w="4874260" h="3378835">
                  <a:moveTo>
                    <a:pt x="2627376" y="2258568"/>
                  </a:moveTo>
                  <a:lnTo>
                    <a:pt x="2625852" y="2257031"/>
                  </a:lnTo>
                  <a:lnTo>
                    <a:pt x="2555748" y="2257031"/>
                  </a:lnTo>
                  <a:lnTo>
                    <a:pt x="2552700" y="2258568"/>
                  </a:lnTo>
                  <a:lnTo>
                    <a:pt x="2552700" y="2263140"/>
                  </a:lnTo>
                  <a:lnTo>
                    <a:pt x="2555748" y="2264664"/>
                  </a:lnTo>
                  <a:lnTo>
                    <a:pt x="2625852" y="2264664"/>
                  </a:lnTo>
                  <a:lnTo>
                    <a:pt x="2627376" y="2263140"/>
                  </a:lnTo>
                  <a:lnTo>
                    <a:pt x="2627376" y="2258568"/>
                  </a:lnTo>
                  <a:close/>
                </a:path>
                <a:path w="4874260" h="3378835">
                  <a:moveTo>
                    <a:pt x="2740152" y="2258568"/>
                  </a:moveTo>
                  <a:lnTo>
                    <a:pt x="2738628" y="2257031"/>
                  </a:lnTo>
                  <a:lnTo>
                    <a:pt x="2667000" y="2257031"/>
                  </a:lnTo>
                  <a:lnTo>
                    <a:pt x="2665476" y="2258568"/>
                  </a:lnTo>
                  <a:lnTo>
                    <a:pt x="2665476" y="2263140"/>
                  </a:lnTo>
                  <a:lnTo>
                    <a:pt x="2667000" y="2264664"/>
                  </a:lnTo>
                  <a:lnTo>
                    <a:pt x="2738628" y="2264664"/>
                  </a:lnTo>
                  <a:lnTo>
                    <a:pt x="2740152" y="2263140"/>
                  </a:lnTo>
                  <a:lnTo>
                    <a:pt x="2740152" y="2258568"/>
                  </a:lnTo>
                  <a:close/>
                </a:path>
                <a:path w="4874260" h="3378835">
                  <a:moveTo>
                    <a:pt x="2852928" y="2258568"/>
                  </a:moveTo>
                  <a:lnTo>
                    <a:pt x="2849880" y="2257031"/>
                  </a:lnTo>
                  <a:lnTo>
                    <a:pt x="2779776" y="2257031"/>
                  </a:lnTo>
                  <a:lnTo>
                    <a:pt x="2776728" y="2258568"/>
                  </a:lnTo>
                  <a:lnTo>
                    <a:pt x="2776728" y="2263140"/>
                  </a:lnTo>
                  <a:lnTo>
                    <a:pt x="2779776" y="2264664"/>
                  </a:lnTo>
                  <a:lnTo>
                    <a:pt x="2849880" y="2264664"/>
                  </a:lnTo>
                  <a:lnTo>
                    <a:pt x="2852928" y="2263140"/>
                  </a:lnTo>
                  <a:lnTo>
                    <a:pt x="2852928" y="2258568"/>
                  </a:lnTo>
                  <a:close/>
                </a:path>
                <a:path w="4874260" h="3378835">
                  <a:moveTo>
                    <a:pt x="2964180" y="2258568"/>
                  </a:moveTo>
                  <a:lnTo>
                    <a:pt x="2962656" y="2257031"/>
                  </a:lnTo>
                  <a:lnTo>
                    <a:pt x="2892552" y="2257031"/>
                  </a:lnTo>
                  <a:lnTo>
                    <a:pt x="2889504" y="2258568"/>
                  </a:lnTo>
                  <a:lnTo>
                    <a:pt x="2889504" y="2263140"/>
                  </a:lnTo>
                  <a:lnTo>
                    <a:pt x="2892552" y="2264664"/>
                  </a:lnTo>
                  <a:lnTo>
                    <a:pt x="2962656" y="2264664"/>
                  </a:lnTo>
                  <a:lnTo>
                    <a:pt x="2964180" y="2263140"/>
                  </a:lnTo>
                  <a:lnTo>
                    <a:pt x="2964180" y="2258568"/>
                  </a:lnTo>
                  <a:close/>
                </a:path>
                <a:path w="4874260" h="3378835">
                  <a:moveTo>
                    <a:pt x="3076956" y="2258568"/>
                  </a:moveTo>
                  <a:lnTo>
                    <a:pt x="3075432" y="2257031"/>
                  </a:lnTo>
                  <a:lnTo>
                    <a:pt x="3003804" y="2257031"/>
                  </a:lnTo>
                  <a:lnTo>
                    <a:pt x="3002280" y="2258568"/>
                  </a:lnTo>
                  <a:lnTo>
                    <a:pt x="3002280" y="2263140"/>
                  </a:lnTo>
                  <a:lnTo>
                    <a:pt x="3003804" y="2264664"/>
                  </a:lnTo>
                  <a:lnTo>
                    <a:pt x="3075432" y="2264664"/>
                  </a:lnTo>
                  <a:lnTo>
                    <a:pt x="3076956" y="2263140"/>
                  </a:lnTo>
                  <a:lnTo>
                    <a:pt x="3076956" y="2258568"/>
                  </a:lnTo>
                  <a:close/>
                </a:path>
                <a:path w="4874260" h="3378835">
                  <a:moveTo>
                    <a:pt x="3189732" y="2258568"/>
                  </a:moveTo>
                  <a:lnTo>
                    <a:pt x="3186684" y="2257031"/>
                  </a:lnTo>
                  <a:lnTo>
                    <a:pt x="3116580" y="2257031"/>
                  </a:lnTo>
                  <a:lnTo>
                    <a:pt x="3115056" y="2258568"/>
                  </a:lnTo>
                  <a:lnTo>
                    <a:pt x="3115056" y="2263140"/>
                  </a:lnTo>
                  <a:lnTo>
                    <a:pt x="3116580" y="2264664"/>
                  </a:lnTo>
                  <a:lnTo>
                    <a:pt x="3186684" y="2264664"/>
                  </a:lnTo>
                  <a:lnTo>
                    <a:pt x="3189732" y="2263140"/>
                  </a:lnTo>
                  <a:lnTo>
                    <a:pt x="3189732" y="2258568"/>
                  </a:lnTo>
                  <a:close/>
                </a:path>
                <a:path w="4874260" h="3378835">
                  <a:moveTo>
                    <a:pt x="3300984" y="2258568"/>
                  </a:moveTo>
                  <a:lnTo>
                    <a:pt x="3299460" y="2257031"/>
                  </a:lnTo>
                  <a:lnTo>
                    <a:pt x="3229356" y="2257031"/>
                  </a:lnTo>
                  <a:lnTo>
                    <a:pt x="3226308" y="2258568"/>
                  </a:lnTo>
                  <a:lnTo>
                    <a:pt x="3226308" y="2263140"/>
                  </a:lnTo>
                  <a:lnTo>
                    <a:pt x="3229356" y="2264664"/>
                  </a:lnTo>
                  <a:lnTo>
                    <a:pt x="3299460" y="2264664"/>
                  </a:lnTo>
                  <a:lnTo>
                    <a:pt x="3300984" y="2263140"/>
                  </a:lnTo>
                  <a:lnTo>
                    <a:pt x="3300984" y="2258568"/>
                  </a:lnTo>
                  <a:close/>
                </a:path>
                <a:path w="4874260" h="3378835">
                  <a:moveTo>
                    <a:pt x="3413760" y="2258568"/>
                  </a:moveTo>
                  <a:lnTo>
                    <a:pt x="3412236" y="2257031"/>
                  </a:lnTo>
                  <a:lnTo>
                    <a:pt x="3340608" y="2257031"/>
                  </a:lnTo>
                  <a:lnTo>
                    <a:pt x="3339084" y="2258568"/>
                  </a:lnTo>
                  <a:lnTo>
                    <a:pt x="3339084" y="2263140"/>
                  </a:lnTo>
                  <a:lnTo>
                    <a:pt x="3340608" y="2264664"/>
                  </a:lnTo>
                  <a:lnTo>
                    <a:pt x="3412236" y="2264664"/>
                  </a:lnTo>
                  <a:lnTo>
                    <a:pt x="3413760" y="2263140"/>
                  </a:lnTo>
                  <a:lnTo>
                    <a:pt x="3413760" y="2258568"/>
                  </a:lnTo>
                  <a:close/>
                </a:path>
                <a:path w="4874260" h="3378835">
                  <a:moveTo>
                    <a:pt x="3526536" y="2258568"/>
                  </a:moveTo>
                  <a:lnTo>
                    <a:pt x="3523488" y="2257031"/>
                  </a:lnTo>
                  <a:lnTo>
                    <a:pt x="3453384" y="2257031"/>
                  </a:lnTo>
                  <a:lnTo>
                    <a:pt x="3451860" y="2258568"/>
                  </a:lnTo>
                  <a:lnTo>
                    <a:pt x="3451860" y="2263140"/>
                  </a:lnTo>
                  <a:lnTo>
                    <a:pt x="3453384" y="2264664"/>
                  </a:lnTo>
                  <a:lnTo>
                    <a:pt x="3523488" y="2264664"/>
                  </a:lnTo>
                  <a:lnTo>
                    <a:pt x="3526536" y="2263140"/>
                  </a:lnTo>
                  <a:lnTo>
                    <a:pt x="3526536" y="2258568"/>
                  </a:lnTo>
                  <a:close/>
                </a:path>
                <a:path w="4874260" h="3378835">
                  <a:moveTo>
                    <a:pt x="3637788" y="2258568"/>
                  </a:moveTo>
                  <a:lnTo>
                    <a:pt x="3636251" y="2257031"/>
                  </a:lnTo>
                  <a:lnTo>
                    <a:pt x="3566160" y="2257031"/>
                  </a:lnTo>
                  <a:lnTo>
                    <a:pt x="3563112" y="2258568"/>
                  </a:lnTo>
                  <a:lnTo>
                    <a:pt x="3563112" y="2263140"/>
                  </a:lnTo>
                  <a:lnTo>
                    <a:pt x="3566160" y="2264664"/>
                  </a:lnTo>
                  <a:lnTo>
                    <a:pt x="3636251" y="2264664"/>
                  </a:lnTo>
                  <a:lnTo>
                    <a:pt x="3637788" y="2263140"/>
                  </a:lnTo>
                  <a:lnTo>
                    <a:pt x="3637788" y="2258568"/>
                  </a:lnTo>
                  <a:close/>
                </a:path>
                <a:path w="4874260" h="3378835">
                  <a:moveTo>
                    <a:pt x="3750551" y="2258568"/>
                  </a:moveTo>
                  <a:lnTo>
                    <a:pt x="3749040" y="2257031"/>
                  </a:lnTo>
                  <a:lnTo>
                    <a:pt x="3677412" y="2257031"/>
                  </a:lnTo>
                  <a:lnTo>
                    <a:pt x="3675888" y="2258568"/>
                  </a:lnTo>
                  <a:lnTo>
                    <a:pt x="3675888" y="2263140"/>
                  </a:lnTo>
                  <a:lnTo>
                    <a:pt x="3677412" y="2264664"/>
                  </a:lnTo>
                  <a:lnTo>
                    <a:pt x="3749040" y="2264664"/>
                  </a:lnTo>
                  <a:lnTo>
                    <a:pt x="3750551" y="2263140"/>
                  </a:lnTo>
                  <a:lnTo>
                    <a:pt x="3750551" y="2258568"/>
                  </a:lnTo>
                  <a:close/>
                </a:path>
                <a:path w="4874260" h="3378835">
                  <a:moveTo>
                    <a:pt x="3863340" y="2258568"/>
                  </a:moveTo>
                  <a:lnTo>
                    <a:pt x="3860292" y="2257031"/>
                  </a:lnTo>
                  <a:lnTo>
                    <a:pt x="3790188" y="2257031"/>
                  </a:lnTo>
                  <a:lnTo>
                    <a:pt x="3788651" y="2258568"/>
                  </a:lnTo>
                  <a:lnTo>
                    <a:pt x="3788651" y="2263140"/>
                  </a:lnTo>
                  <a:lnTo>
                    <a:pt x="3790188" y="2264664"/>
                  </a:lnTo>
                  <a:lnTo>
                    <a:pt x="3860292" y="2264664"/>
                  </a:lnTo>
                  <a:lnTo>
                    <a:pt x="3863340" y="2263140"/>
                  </a:lnTo>
                  <a:lnTo>
                    <a:pt x="3863340" y="2258568"/>
                  </a:lnTo>
                  <a:close/>
                </a:path>
                <a:path w="4874260" h="3378835">
                  <a:moveTo>
                    <a:pt x="3974592" y="2258568"/>
                  </a:moveTo>
                  <a:lnTo>
                    <a:pt x="3973068" y="2257031"/>
                  </a:lnTo>
                  <a:lnTo>
                    <a:pt x="3902951" y="2257031"/>
                  </a:lnTo>
                  <a:lnTo>
                    <a:pt x="3899903" y="2258568"/>
                  </a:lnTo>
                  <a:lnTo>
                    <a:pt x="3899903" y="2263140"/>
                  </a:lnTo>
                  <a:lnTo>
                    <a:pt x="3902951" y="2264664"/>
                  </a:lnTo>
                  <a:lnTo>
                    <a:pt x="3973068" y="2264664"/>
                  </a:lnTo>
                  <a:lnTo>
                    <a:pt x="3974592" y="2263140"/>
                  </a:lnTo>
                  <a:lnTo>
                    <a:pt x="3974592" y="2258568"/>
                  </a:lnTo>
                  <a:close/>
                </a:path>
                <a:path w="4874260" h="3378835">
                  <a:moveTo>
                    <a:pt x="4087368" y="2258568"/>
                  </a:moveTo>
                  <a:lnTo>
                    <a:pt x="4085844" y="2257031"/>
                  </a:lnTo>
                  <a:lnTo>
                    <a:pt x="4014203" y="2257031"/>
                  </a:lnTo>
                  <a:lnTo>
                    <a:pt x="4012692" y="2258568"/>
                  </a:lnTo>
                  <a:lnTo>
                    <a:pt x="4012692" y="2263140"/>
                  </a:lnTo>
                  <a:lnTo>
                    <a:pt x="4014203" y="2264664"/>
                  </a:lnTo>
                  <a:lnTo>
                    <a:pt x="4085844" y="2264664"/>
                  </a:lnTo>
                  <a:lnTo>
                    <a:pt x="4087368" y="2263140"/>
                  </a:lnTo>
                  <a:lnTo>
                    <a:pt x="4087368" y="2258568"/>
                  </a:lnTo>
                  <a:close/>
                </a:path>
                <a:path w="4874260" h="3378835">
                  <a:moveTo>
                    <a:pt x="4200144" y="2258568"/>
                  </a:moveTo>
                  <a:lnTo>
                    <a:pt x="4197096" y="2257031"/>
                  </a:lnTo>
                  <a:lnTo>
                    <a:pt x="4126992" y="2257031"/>
                  </a:lnTo>
                  <a:lnTo>
                    <a:pt x="4125468" y="2258568"/>
                  </a:lnTo>
                  <a:lnTo>
                    <a:pt x="4125468" y="2263140"/>
                  </a:lnTo>
                  <a:lnTo>
                    <a:pt x="4126992" y="2264664"/>
                  </a:lnTo>
                  <a:lnTo>
                    <a:pt x="4197096" y="2264664"/>
                  </a:lnTo>
                  <a:lnTo>
                    <a:pt x="4200144" y="2263140"/>
                  </a:lnTo>
                  <a:lnTo>
                    <a:pt x="4200144" y="2258568"/>
                  </a:lnTo>
                  <a:close/>
                </a:path>
                <a:path w="4874260" h="3378835">
                  <a:moveTo>
                    <a:pt x="4311396" y="2258568"/>
                  </a:moveTo>
                  <a:lnTo>
                    <a:pt x="4309872" y="2257031"/>
                  </a:lnTo>
                  <a:lnTo>
                    <a:pt x="4239768" y="2257031"/>
                  </a:lnTo>
                  <a:lnTo>
                    <a:pt x="4236720" y="2258568"/>
                  </a:lnTo>
                  <a:lnTo>
                    <a:pt x="4236720" y="2263140"/>
                  </a:lnTo>
                  <a:lnTo>
                    <a:pt x="4239768" y="2264664"/>
                  </a:lnTo>
                  <a:lnTo>
                    <a:pt x="4309872" y="2264664"/>
                  </a:lnTo>
                  <a:lnTo>
                    <a:pt x="4311396" y="2263140"/>
                  </a:lnTo>
                  <a:lnTo>
                    <a:pt x="4311396" y="2258568"/>
                  </a:lnTo>
                  <a:close/>
                </a:path>
                <a:path w="4874260" h="3378835">
                  <a:moveTo>
                    <a:pt x="4424172" y="2258568"/>
                  </a:moveTo>
                  <a:lnTo>
                    <a:pt x="4422635" y="2257031"/>
                  </a:lnTo>
                  <a:lnTo>
                    <a:pt x="4351020" y="2257031"/>
                  </a:lnTo>
                  <a:lnTo>
                    <a:pt x="4349496" y="2258568"/>
                  </a:lnTo>
                  <a:lnTo>
                    <a:pt x="4349496" y="2263140"/>
                  </a:lnTo>
                  <a:lnTo>
                    <a:pt x="4351020" y="2264664"/>
                  </a:lnTo>
                  <a:lnTo>
                    <a:pt x="4422635" y="2264664"/>
                  </a:lnTo>
                  <a:lnTo>
                    <a:pt x="4424172" y="2263140"/>
                  </a:lnTo>
                  <a:lnTo>
                    <a:pt x="4424172" y="2258568"/>
                  </a:lnTo>
                  <a:close/>
                </a:path>
                <a:path w="4874260" h="3378835">
                  <a:moveTo>
                    <a:pt x="4536935" y="2258568"/>
                  </a:moveTo>
                  <a:lnTo>
                    <a:pt x="4533900" y="2257031"/>
                  </a:lnTo>
                  <a:lnTo>
                    <a:pt x="4463796" y="2257031"/>
                  </a:lnTo>
                  <a:lnTo>
                    <a:pt x="4462272" y="2258568"/>
                  </a:lnTo>
                  <a:lnTo>
                    <a:pt x="4462272" y="2263140"/>
                  </a:lnTo>
                  <a:lnTo>
                    <a:pt x="4463796" y="2264664"/>
                  </a:lnTo>
                  <a:lnTo>
                    <a:pt x="4533900" y="2264664"/>
                  </a:lnTo>
                  <a:lnTo>
                    <a:pt x="4536935" y="2263140"/>
                  </a:lnTo>
                  <a:lnTo>
                    <a:pt x="4536935" y="2258568"/>
                  </a:lnTo>
                  <a:close/>
                </a:path>
                <a:path w="4874260" h="3378835">
                  <a:moveTo>
                    <a:pt x="4648200" y="2258568"/>
                  </a:moveTo>
                  <a:lnTo>
                    <a:pt x="4646676" y="2257031"/>
                  </a:lnTo>
                  <a:lnTo>
                    <a:pt x="4576572" y="2257031"/>
                  </a:lnTo>
                  <a:lnTo>
                    <a:pt x="4573524" y="2258568"/>
                  </a:lnTo>
                  <a:lnTo>
                    <a:pt x="4573524" y="2263140"/>
                  </a:lnTo>
                  <a:lnTo>
                    <a:pt x="4576572" y="2264664"/>
                  </a:lnTo>
                  <a:lnTo>
                    <a:pt x="4646676" y="2264664"/>
                  </a:lnTo>
                  <a:lnTo>
                    <a:pt x="4648200" y="2263140"/>
                  </a:lnTo>
                  <a:lnTo>
                    <a:pt x="4648200" y="2258568"/>
                  </a:lnTo>
                  <a:close/>
                </a:path>
                <a:path w="4874260" h="3378835">
                  <a:moveTo>
                    <a:pt x="4760976" y="2258568"/>
                  </a:moveTo>
                  <a:lnTo>
                    <a:pt x="4759452" y="2257031"/>
                  </a:lnTo>
                  <a:lnTo>
                    <a:pt x="4687824" y="2257031"/>
                  </a:lnTo>
                  <a:lnTo>
                    <a:pt x="4686300" y="2258568"/>
                  </a:lnTo>
                  <a:lnTo>
                    <a:pt x="4686300" y="2263140"/>
                  </a:lnTo>
                  <a:lnTo>
                    <a:pt x="4687824" y="2264664"/>
                  </a:lnTo>
                  <a:lnTo>
                    <a:pt x="4759452" y="2264664"/>
                  </a:lnTo>
                  <a:lnTo>
                    <a:pt x="4760976" y="2263140"/>
                  </a:lnTo>
                  <a:lnTo>
                    <a:pt x="4760976" y="2258568"/>
                  </a:lnTo>
                  <a:close/>
                </a:path>
                <a:path w="4874260" h="3378835">
                  <a:moveTo>
                    <a:pt x="4873752" y="2258568"/>
                  </a:moveTo>
                  <a:lnTo>
                    <a:pt x="4870704" y="2257031"/>
                  </a:lnTo>
                  <a:lnTo>
                    <a:pt x="4800600" y="2257031"/>
                  </a:lnTo>
                  <a:lnTo>
                    <a:pt x="4799076" y="2258568"/>
                  </a:lnTo>
                  <a:lnTo>
                    <a:pt x="4799076" y="2263140"/>
                  </a:lnTo>
                  <a:lnTo>
                    <a:pt x="4800600" y="2264664"/>
                  </a:lnTo>
                  <a:lnTo>
                    <a:pt x="4870704" y="2264664"/>
                  </a:lnTo>
                  <a:lnTo>
                    <a:pt x="4873752" y="2263140"/>
                  </a:lnTo>
                  <a:lnTo>
                    <a:pt x="4873752" y="22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27403" y="1470659"/>
              <a:ext cx="4866640" cy="3314700"/>
            </a:xfrm>
            <a:custGeom>
              <a:avLst/>
              <a:gdLst/>
              <a:ahLst/>
              <a:cxnLst/>
              <a:rect l="l" t="t" r="r" b="b"/>
              <a:pathLst>
                <a:path w="4866640" h="3314700">
                  <a:moveTo>
                    <a:pt x="2112263" y="0"/>
                  </a:moveTo>
                  <a:lnTo>
                    <a:pt x="2119884" y="3314700"/>
                  </a:lnTo>
                </a:path>
                <a:path w="4866640" h="3314700">
                  <a:moveTo>
                    <a:pt x="0" y="1752599"/>
                  </a:moveTo>
                  <a:lnTo>
                    <a:pt x="2119884" y="1754124"/>
                  </a:lnTo>
                </a:path>
                <a:path w="4866640" h="3314700">
                  <a:moveTo>
                    <a:pt x="2119884" y="2225040"/>
                  </a:moveTo>
                  <a:lnTo>
                    <a:pt x="4866131" y="22265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0" name="object 9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54124" y="4879848"/>
            <a:ext cx="135635" cy="80771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240279" y="4879848"/>
            <a:ext cx="152400" cy="80771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738627" y="4879848"/>
            <a:ext cx="150875" cy="80771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224783" y="4879848"/>
            <a:ext cx="150875" cy="80771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721608" y="4879848"/>
            <a:ext cx="152400" cy="80771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749040" y="5026152"/>
            <a:ext cx="158495" cy="158495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03148" y="3028188"/>
            <a:ext cx="237743" cy="137159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1165328" y="5464595"/>
            <a:ext cx="7356475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</a:pPr>
            <a:r>
              <a:rPr sz="2250" dirty="0">
                <a:latin typeface="Arial"/>
                <a:cs typeface="Arial"/>
              </a:rPr>
              <a:t>The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decision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boundaries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are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parallel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axes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because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test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condition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involves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single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attribute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at-a-</a:t>
            </a:r>
            <a:r>
              <a:rPr sz="2250" spc="-20" dirty="0">
                <a:latin typeface="Arial"/>
                <a:cs typeface="Arial"/>
              </a:rPr>
              <a:t>time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98" name="object 98"/>
          <p:cNvSpPr txBox="1"/>
          <p:nvPr/>
        </p:nvSpPr>
        <p:spPr>
          <a:xfrm>
            <a:off x="3458892" y="1651617"/>
            <a:ext cx="34925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15"/>
              </a:lnSpc>
            </a:pPr>
            <a:r>
              <a:rPr sz="2250" spc="-10" dirty="0">
                <a:latin typeface="Arial"/>
                <a:cs typeface="Arial"/>
              </a:rPr>
              <a:t>x&lt;0.43</a:t>
            </a:r>
            <a:endParaRPr sz="22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059878" y="2722921"/>
            <a:ext cx="3485515" cy="98869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250" spc="-10" dirty="0">
                <a:latin typeface="Arial"/>
                <a:cs typeface="Arial"/>
              </a:rPr>
              <a:t>y&lt;0.47</a:t>
            </a:r>
            <a:endParaRPr sz="2250">
              <a:latin typeface="Arial"/>
              <a:cs typeface="Arial"/>
            </a:endParaRPr>
          </a:p>
          <a:p>
            <a:pPr marL="2595880">
              <a:lnSpc>
                <a:spcPct val="100000"/>
              </a:lnSpc>
              <a:spcBef>
                <a:spcPts val="1090"/>
              </a:spcBef>
            </a:pPr>
            <a:r>
              <a:rPr sz="2250" spc="-10" dirty="0">
                <a:latin typeface="Arial"/>
                <a:cs typeface="Arial"/>
              </a:rPr>
              <a:t>y&lt;0.33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Learning</a:t>
            </a:r>
            <a:r>
              <a:rPr spc="45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Decision</a:t>
            </a:r>
            <a:r>
              <a:rPr spc="55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549" y="914545"/>
            <a:ext cx="9130030" cy="401764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57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learn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decision</a:t>
            </a:r>
            <a:r>
              <a:rPr sz="2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tree</a:t>
            </a:r>
            <a:r>
              <a:rPr sz="235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data?</a:t>
            </a:r>
            <a:endParaRPr sz="23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124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finding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optimal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decision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tree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NP-</a:t>
            </a:r>
            <a:r>
              <a:rPr sz="1950" spc="-20" dirty="0">
                <a:latin typeface="Arial"/>
                <a:cs typeface="Arial"/>
              </a:rPr>
              <a:t>hard</a:t>
            </a:r>
            <a:endParaRPr sz="1950">
              <a:latin typeface="Arial"/>
              <a:cs typeface="Arial"/>
            </a:endParaRPr>
          </a:p>
          <a:p>
            <a:pPr marL="806450" marR="5080" lvl="1" indent="-306705">
              <a:lnSpc>
                <a:spcPct val="102099"/>
              </a:lnSpc>
              <a:spcBef>
                <a:spcPts val="1415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tree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building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algorithms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thus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use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greedy,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top-down,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recursive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partitioning </a:t>
            </a:r>
            <a:r>
              <a:rPr sz="1950" dirty="0">
                <a:latin typeface="Arial"/>
                <a:cs typeface="Arial"/>
              </a:rPr>
              <a:t>strategy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induce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reasonable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solution</a:t>
            </a:r>
            <a:endParaRPr sz="19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450"/>
              </a:spcBef>
              <a:buFont typeface="Symbol"/>
              <a:buChar char="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Many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different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algorithms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have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been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proposed:</a:t>
            </a:r>
            <a:endParaRPr sz="23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76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Hunt’s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Algorithm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94"/>
              </a:spcBef>
              <a:buChar char="•"/>
              <a:tabLst>
                <a:tab pos="807085" algn="l"/>
              </a:tabLst>
            </a:pPr>
            <a:r>
              <a:rPr sz="1950" spc="-25" dirty="0">
                <a:latin typeface="Arial"/>
                <a:cs typeface="Arial"/>
              </a:rPr>
              <a:t>ID3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94"/>
              </a:spcBef>
              <a:buChar char="•"/>
              <a:tabLst>
                <a:tab pos="807085" algn="l"/>
              </a:tabLst>
            </a:pPr>
            <a:r>
              <a:rPr sz="1950" spc="-20" dirty="0">
                <a:latin typeface="Arial"/>
                <a:cs typeface="Arial"/>
              </a:rPr>
              <a:t>C4.5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85"/>
              </a:spcBef>
              <a:buChar char="•"/>
              <a:tabLst>
                <a:tab pos="807085" algn="l"/>
              </a:tabLst>
            </a:pPr>
            <a:r>
              <a:rPr sz="1950" spc="-10" dirty="0">
                <a:latin typeface="Arial"/>
                <a:cs typeface="Arial"/>
              </a:rPr>
              <a:t>CHAID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3735" y="3462527"/>
            <a:ext cx="6305257" cy="34979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Hunt’s</a:t>
            </a:r>
            <a:r>
              <a:rPr spc="6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962" y="1127272"/>
            <a:ext cx="5761355" cy="1221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7830" marR="55880" indent="-367665">
              <a:lnSpc>
                <a:spcPts val="2570"/>
              </a:lnSpc>
              <a:spcBef>
                <a:spcPts val="420"/>
              </a:spcBef>
              <a:buFont typeface="Symbol"/>
              <a:buChar char=""/>
              <a:tabLst>
                <a:tab pos="417830" algn="l"/>
              </a:tabLst>
            </a:pPr>
            <a:r>
              <a:rPr sz="2350" dirty="0">
                <a:latin typeface="Arial"/>
                <a:cs typeface="Arial"/>
              </a:rPr>
              <a:t>Let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</a:t>
            </a:r>
            <a:r>
              <a:rPr sz="2325" baseline="-21505" dirty="0">
                <a:latin typeface="Arial"/>
                <a:cs typeface="Arial"/>
              </a:rPr>
              <a:t>t</a:t>
            </a:r>
            <a:r>
              <a:rPr sz="2325" spc="345" baseline="-2150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 set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training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records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that </a:t>
            </a:r>
            <a:r>
              <a:rPr sz="2350" dirty="0">
                <a:latin typeface="Arial"/>
                <a:cs typeface="Arial"/>
              </a:rPr>
              <a:t>reach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node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50" dirty="0">
                <a:latin typeface="Arial"/>
                <a:cs typeface="Arial"/>
              </a:rPr>
              <a:t>t</a:t>
            </a:r>
            <a:endParaRPr sz="2350">
              <a:latin typeface="Arial"/>
              <a:cs typeface="Arial"/>
            </a:endParaRPr>
          </a:p>
          <a:p>
            <a:pPr marL="417830" indent="-367030">
              <a:lnSpc>
                <a:spcPct val="100000"/>
              </a:lnSpc>
              <a:spcBef>
                <a:spcPts val="1130"/>
              </a:spcBef>
              <a:buFont typeface="Symbol"/>
              <a:buChar char=""/>
              <a:tabLst>
                <a:tab pos="417830" algn="l"/>
              </a:tabLst>
            </a:pPr>
            <a:r>
              <a:rPr sz="2350" dirty="0">
                <a:latin typeface="Arial"/>
                <a:cs typeface="Arial"/>
              </a:rPr>
              <a:t>Generate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leaf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node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or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attribute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test: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23" y="2393690"/>
            <a:ext cx="5233035" cy="23895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6870" marR="55880" indent="-306705">
              <a:lnSpc>
                <a:spcPct val="91300"/>
              </a:lnSpc>
              <a:spcBef>
                <a:spcPts val="365"/>
              </a:spcBef>
              <a:buChar char="•"/>
              <a:tabLst>
                <a:tab pos="356870" algn="l"/>
              </a:tabLst>
            </a:pPr>
            <a:r>
              <a:rPr sz="2250" dirty="0">
                <a:latin typeface="Arial"/>
                <a:cs typeface="Arial"/>
              </a:rPr>
              <a:t>if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</a:t>
            </a:r>
            <a:r>
              <a:rPr sz="2250" baseline="-20370" dirty="0">
                <a:latin typeface="Arial"/>
                <a:cs typeface="Arial"/>
              </a:rPr>
              <a:t>t</a:t>
            </a:r>
            <a:r>
              <a:rPr sz="2250" spc="359" baseline="-203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only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contains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records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belong </a:t>
            </a:r>
            <a:r>
              <a:rPr sz="2250" dirty="0">
                <a:latin typeface="Arial"/>
                <a:cs typeface="Arial"/>
              </a:rPr>
              <a:t>to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22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</a:t>
            </a:r>
            <a:r>
              <a:rPr sz="2250" baseline="-20370" dirty="0">
                <a:latin typeface="Arial"/>
                <a:cs typeface="Arial"/>
              </a:rPr>
              <a:t>t</a:t>
            </a:r>
            <a:r>
              <a:rPr sz="2250" dirty="0">
                <a:latin typeface="Arial"/>
                <a:cs typeface="Arial"/>
              </a:rPr>
              <a:t>,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then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is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FF0000"/>
                </a:solidFill>
                <a:latin typeface="Arial"/>
                <a:cs typeface="Arial"/>
              </a:rPr>
              <a:t>leaf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2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labeled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as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y</a:t>
            </a:r>
            <a:r>
              <a:rPr sz="2250" spc="-37" baseline="-20370" dirty="0">
                <a:latin typeface="Arial"/>
                <a:cs typeface="Arial"/>
              </a:rPr>
              <a:t>t</a:t>
            </a:r>
            <a:endParaRPr sz="2250" baseline="-20370">
              <a:latin typeface="Arial"/>
              <a:cs typeface="Arial"/>
            </a:endParaRPr>
          </a:p>
          <a:p>
            <a:pPr marL="356870" marR="109855" indent="-306705">
              <a:lnSpc>
                <a:spcPct val="91300"/>
              </a:lnSpc>
              <a:spcBef>
                <a:spcPts val="1085"/>
              </a:spcBef>
              <a:buChar char="•"/>
              <a:tabLst>
                <a:tab pos="356870" algn="l"/>
              </a:tabLst>
            </a:pPr>
            <a:r>
              <a:rPr sz="2250" dirty="0">
                <a:latin typeface="Arial"/>
                <a:cs typeface="Arial"/>
              </a:rPr>
              <a:t>if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</a:t>
            </a:r>
            <a:r>
              <a:rPr sz="2250" baseline="-20370" dirty="0">
                <a:latin typeface="Arial"/>
                <a:cs typeface="Arial"/>
              </a:rPr>
              <a:t>t</a:t>
            </a:r>
            <a:r>
              <a:rPr sz="2250" spc="367" baseline="-203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contains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records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belong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to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r>
              <a:rPr sz="22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sz="22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22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250" dirty="0">
                <a:latin typeface="Arial"/>
                <a:cs typeface="Arial"/>
              </a:rPr>
              <a:t>,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use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an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attribute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25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split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data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into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subsets </a:t>
            </a:r>
            <a:r>
              <a:rPr sz="2250" dirty="0">
                <a:latin typeface="Arial"/>
                <a:cs typeface="Arial"/>
              </a:rPr>
              <a:t>having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higher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purity</a:t>
            </a:r>
            <a:r>
              <a:rPr sz="2250" spc="-10" dirty="0"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062" y="4824434"/>
            <a:ext cx="5631180" cy="18110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1270" marR="838200" indent="-283845">
              <a:lnSpc>
                <a:spcPts val="2240"/>
              </a:lnSpc>
              <a:spcBef>
                <a:spcPts val="395"/>
              </a:spcBef>
              <a:buChar char="•"/>
              <a:tabLst>
                <a:tab pos="1271270" algn="l"/>
              </a:tabLst>
            </a:pPr>
            <a:r>
              <a:rPr sz="2050" dirty="0">
                <a:latin typeface="Arial"/>
                <a:cs typeface="Arial"/>
              </a:rPr>
              <a:t>for</a:t>
            </a:r>
            <a:r>
              <a:rPr sz="2050" spc="6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all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possible</a:t>
            </a:r>
            <a:r>
              <a:rPr sz="2050" spc="5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tests: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calculate </a:t>
            </a:r>
            <a:r>
              <a:rPr sz="2050" dirty="0">
                <a:latin typeface="Arial"/>
                <a:cs typeface="Arial"/>
              </a:rPr>
              <a:t>purity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of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the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resulting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subsets</a:t>
            </a:r>
            <a:endParaRPr sz="2050">
              <a:latin typeface="Arial"/>
              <a:cs typeface="Arial"/>
            </a:endParaRPr>
          </a:p>
          <a:p>
            <a:pPr marL="1271270" indent="-283845">
              <a:lnSpc>
                <a:spcPct val="100000"/>
              </a:lnSpc>
              <a:spcBef>
                <a:spcPts val="254"/>
              </a:spcBef>
              <a:buChar char="•"/>
              <a:tabLst>
                <a:tab pos="1271270" algn="l"/>
              </a:tabLst>
            </a:pPr>
            <a:r>
              <a:rPr sz="2050" dirty="0">
                <a:latin typeface="Arial"/>
                <a:cs typeface="Arial"/>
              </a:rPr>
              <a:t>choose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test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resulting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in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highest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purity</a:t>
            </a:r>
            <a:endParaRPr sz="2050">
              <a:latin typeface="Arial"/>
              <a:cs typeface="Arial"/>
            </a:endParaRPr>
          </a:p>
          <a:p>
            <a:pPr marL="379730" marR="876300" indent="-367665">
              <a:lnSpc>
                <a:spcPts val="2570"/>
              </a:lnSpc>
              <a:spcBef>
                <a:spcPts val="1470"/>
              </a:spcBef>
              <a:tabLst>
                <a:tab pos="379730" algn="l"/>
              </a:tabLst>
            </a:pPr>
            <a:r>
              <a:rPr sz="2350" spc="-5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3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Recursively</a:t>
            </a:r>
            <a:r>
              <a:rPr sz="235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apply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this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procedure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each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subset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19543" y="2068829"/>
            <a:ext cx="2632075" cy="1449070"/>
            <a:chOff x="7019543" y="2068829"/>
            <a:chExt cx="2632075" cy="1449070"/>
          </a:xfrm>
        </p:grpSpPr>
        <p:sp>
          <p:nvSpPr>
            <p:cNvPr id="7" name="object 7"/>
            <p:cNvSpPr/>
            <p:nvPr/>
          </p:nvSpPr>
          <p:spPr>
            <a:xfrm>
              <a:off x="7496555" y="2087879"/>
              <a:ext cx="1676400" cy="840105"/>
            </a:xfrm>
            <a:custGeom>
              <a:avLst/>
              <a:gdLst/>
              <a:ahLst/>
              <a:cxnLst/>
              <a:rect l="l" t="t" r="r" b="b"/>
              <a:pathLst>
                <a:path w="1676400" h="840105">
                  <a:moveTo>
                    <a:pt x="0" y="420624"/>
                  </a:moveTo>
                  <a:lnTo>
                    <a:pt x="9114" y="358271"/>
                  </a:lnTo>
                  <a:lnTo>
                    <a:pt x="35582" y="298825"/>
                  </a:lnTo>
                  <a:lnTo>
                    <a:pt x="78091" y="242923"/>
                  </a:lnTo>
                  <a:lnTo>
                    <a:pt x="135330" y="191206"/>
                  </a:lnTo>
                  <a:lnTo>
                    <a:pt x="169063" y="167116"/>
                  </a:lnTo>
                  <a:lnTo>
                    <a:pt x="205986" y="144311"/>
                  </a:lnTo>
                  <a:lnTo>
                    <a:pt x="245935" y="122872"/>
                  </a:lnTo>
                  <a:lnTo>
                    <a:pt x="288747" y="102878"/>
                  </a:lnTo>
                  <a:lnTo>
                    <a:pt x="334256" y="84409"/>
                  </a:lnTo>
                  <a:lnTo>
                    <a:pt x="382300" y="67546"/>
                  </a:lnTo>
                  <a:lnTo>
                    <a:pt x="432714" y="52367"/>
                  </a:lnTo>
                  <a:lnTo>
                    <a:pt x="485335" y="38953"/>
                  </a:lnTo>
                  <a:lnTo>
                    <a:pt x="539997" y="27383"/>
                  </a:lnTo>
                  <a:lnTo>
                    <a:pt x="596537" y="17738"/>
                  </a:lnTo>
                  <a:lnTo>
                    <a:pt x="654792" y="10097"/>
                  </a:lnTo>
                  <a:lnTo>
                    <a:pt x="714596" y="4541"/>
                  </a:lnTo>
                  <a:lnTo>
                    <a:pt x="775787" y="1148"/>
                  </a:lnTo>
                  <a:lnTo>
                    <a:pt x="838200" y="0"/>
                  </a:lnTo>
                  <a:lnTo>
                    <a:pt x="900801" y="1148"/>
                  </a:lnTo>
                  <a:lnTo>
                    <a:pt x="962146" y="4541"/>
                  </a:lnTo>
                  <a:lnTo>
                    <a:pt x="1022072" y="10097"/>
                  </a:lnTo>
                  <a:lnTo>
                    <a:pt x="1080418" y="17738"/>
                  </a:lnTo>
                  <a:lnTo>
                    <a:pt x="1137023" y="27383"/>
                  </a:lnTo>
                  <a:lnTo>
                    <a:pt x="1191724" y="38953"/>
                  </a:lnTo>
                  <a:lnTo>
                    <a:pt x="1244361" y="52367"/>
                  </a:lnTo>
                  <a:lnTo>
                    <a:pt x="1294772" y="67546"/>
                  </a:lnTo>
                  <a:lnTo>
                    <a:pt x="1342796" y="84409"/>
                  </a:lnTo>
                  <a:lnTo>
                    <a:pt x="1388271" y="102878"/>
                  </a:lnTo>
                  <a:lnTo>
                    <a:pt x="1431035" y="122872"/>
                  </a:lnTo>
                  <a:lnTo>
                    <a:pt x="1470929" y="144311"/>
                  </a:lnTo>
                  <a:lnTo>
                    <a:pt x="1507789" y="167116"/>
                  </a:lnTo>
                  <a:lnTo>
                    <a:pt x="1541454" y="191206"/>
                  </a:lnTo>
                  <a:lnTo>
                    <a:pt x="1571763" y="216502"/>
                  </a:lnTo>
                  <a:lnTo>
                    <a:pt x="1621668" y="270391"/>
                  </a:lnTo>
                  <a:lnTo>
                    <a:pt x="1656212" y="328145"/>
                  </a:lnTo>
                  <a:lnTo>
                    <a:pt x="1674103" y="389124"/>
                  </a:lnTo>
                  <a:lnTo>
                    <a:pt x="1676400" y="420624"/>
                  </a:lnTo>
                  <a:lnTo>
                    <a:pt x="1674103" y="451924"/>
                  </a:lnTo>
                  <a:lnTo>
                    <a:pt x="1656212" y="512560"/>
                  </a:lnTo>
                  <a:lnTo>
                    <a:pt x="1621668" y="570035"/>
                  </a:lnTo>
                  <a:lnTo>
                    <a:pt x="1571763" y="623704"/>
                  </a:lnTo>
                  <a:lnTo>
                    <a:pt x="1541454" y="648910"/>
                  </a:lnTo>
                  <a:lnTo>
                    <a:pt x="1507789" y="672922"/>
                  </a:lnTo>
                  <a:lnTo>
                    <a:pt x="1470929" y="695659"/>
                  </a:lnTo>
                  <a:lnTo>
                    <a:pt x="1431035" y="717042"/>
                  </a:lnTo>
                  <a:lnTo>
                    <a:pt x="1388271" y="736988"/>
                  </a:lnTo>
                  <a:lnTo>
                    <a:pt x="1342796" y="755418"/>
                  </a:lnTo>
                  <a:lnTo>
                    <a:pt x="1294772" y="772251"/>
                  </a:lnTo>
                  <a:lnTo>
                    <a:pt x="1244361" y="787405"/>
                  </a:lnTo>
                  <a:lnTo>
                    <a:pt x="1191724" y="800801"/>
                  </a:lnTo>
                  <a:lnTo>
                    <a:pt x="1137023" y="812358"/>
                  </a:lnTo>
                  <a:lnTo>
                    <a:pt x="1080418" y="821994"/>
                  </a:lnTo>
                  <a:lnTo>
                    <a:pt x="1022072" y="829630"/>
                  </a:lnTo>
                  <a:lnTo>
                    <a:pt x="962146" y="835184"/>
                  </a:lnTo>
                  <a:lnTo>
                    <a:pt x="900801" y="838575"/>
                  </a:lnTo>
                  <a:lnTo>
                    <a:pt x="838200" y="839724"/>
                  </a:lnTo>
                  <a:lnTo>
                    <a:pt x="775787" y="838575"/>
                  </a:lnTo>
                  <a:lnTo>
                    <a:pt x="714596" y="835184"/>
                  </a:lnTo>
                  <a:lnTo>
                    <a:pt x="654792" y="829630"/>
                  </a:lnTo>
                  <a:lnTo>
                    <a:pt x="596537" y="821994"/>
                  </a:lnTo>
                  <a:lnTo>
                    <a:pt x="539997" y="812358"/>
                  </a:lnTo>
                  <a:lnTo>
                    <a:pt x="485335" y="800801"/>
                  </a:lnTo>
                  <a:lnTo>
                    <a:pt x="432714" y="787405"/>
                  </a:lnTo>
                  <a:lnTo>
                    <a:pt x="382300" y="772251"/>
                  </a:lnTo>
                  <a:lnTo>
                    <a:pt x="334256" y="755418"/>
                  </a:lnTo>
                  <a:lnTo>
                    <a:pt x="288747" y="736988"/>
                  </a:lnTo>
                  <a:lnTo>
                    <a:pt x="245935" y="717042"/>
                  </a:lnTo>
                  <a:lnTo>
                    <a:pt x="205986" y="695659"/>
                  </a:lnTo>
                  <a:lnTo>
                    <a:pt x="169063" y="672922"/>
                  </a:lnTo>
                  <a:lnTo>
                    <a:pt x="135330" y="648910"/>
                  </a:lnTo>
                  <a:lnTo>
                    <a:pt x="104951" y="623704"/>
                  </a:lnTo>
                  <a:lnTo>
                    <a:pt x="54913" y="570035"/>
                  </a:lnTo>
                  <a:lnTo>
                    <a:pt x="20260" y="512560"/>
                  </a:lnTo>
                  <a:lnTo>
                    <a:pt x="2305" y="451924"/>
                  </a:lnTo>
                  <a:lnTo>
                    <a:pt x="0" y="42062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9531" y="2921507"/>
              <a:ext cx="2632075" cy="596265"/>
            </a:xfrm>
            <a:custGeom>
              <a:avLst/>
              <a:gdLst/>
              <a:ahLst/>
              <a:cxnLst/>
              <a:rect l="l" t="t" r="r" b="b"/>
              <a:pathLst>
                <a:path w="2632075" h="596264">
                  <a:moveTo>
                    <a:pt x="1149096" y="12192"/>
                  </a:moveTo>
                  <a:lnTo>
                    <a:pt x="1144524" y="0"/>
                  </a:lnTo>
                  <a:lnTo>
                    <a:pt x="66471" y="502094"/>
                  </a:lnTo>
                  <a:lnTo>
                    <a:pt x="53340" y="473964"/>
                  </a:lnTo>
                  <a:lnTo>
                    <a:pt x="0" y="539496"/>
                  </a:lnTo>
                  <a:lnTo>
                    <a:pt x="85344" y="542544"/>
                  </a:lnTo>
                  <a:lnTo>
                    <a:pt x="74676" y="519684"/>
                  </a:lnTo>
                  <a:lnTo>
                    <a:pt x="71958" y="513854"/>
                  </a:lnTo>
                  <a:lnTo>
                    <a:pt x="1149096" y="12192"/>
                  </a:lnTo>
                  <a:close/>
                </a:path>
                <a:path w="2632075" h="596264">
                  <a:moveTo>
                    <a:pt x="1360944" y="519684"/>
                  </a:moveTo>
                  <a:lnTo>
                    <a:pt x="1330464" y="519684"/>
                  </a:lnTo>
                  <a:lnTo>
                    <a:pt x="1330464" y="6096"/>
                  </a:lnTo>
                  <a:lnTo>
                    <a:pt x="1316748" y="6096"/>
                  </a:lnTo>
                  <a:lnTo>
                    <a:pt x="1316748" y="519684"/>
                  </a:lnTo>
                  <a:lnTo>
                    <a:pt x="1286268" y="519684"/>
                  </a:lnTo>
                  <a:lnTo>
                    <a:pt x="1324368" y="595884"/>
                  </a:lnTo>
                  <a:lnTo>
                    <a:pt x="1355090" y="531876"/>
                  </a:lnTo>
                  <a:lnTo>
                    <a:pt x="1360944" y="519684"/>
                  </a:lnTo>
                  <a:close/>
                </a:path>
                <a:path w="2632075" h="596264">
                  <a:moveTo>
                    <a:pt x="2631948" y="539496"/>
                  </a:moveTo>
                  <a:lnTo>
                    <a:pt x="2615082" y="518160"/>
                  </a:lnTo>
                  <a:lnTo>
                    <a:pt x="2580132" y="473964"/>
                  </a:lnTo>
                  <a:lnTo>
                    <a:pt x="2567038" y="502043"/>
                  </a:lnTo>
                  <a:lnTo>
                    <a:pt x="1502664" y="0"/>
                  </a:lnTo>
                  <a:lnTo>
                    <a:pt x="1498092" y="12192"/>
                  </a:lnTo>
                  <a:lnTo>
                    <a:pt x="2561856" y="513143"/>
                  </a:lnTo>
                  <a:lnTo>
                    <a:pt x="2548128" y="542544"/>
                  </a:lnTo>
                  <a:lnTo>
                    <a:pt x="2631948" y="539496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417051" y="1647444"/>
            <a:ext cx="230504" cy="332740"/>
          </a:xfrm>
          <a:custGeom>
            <a:avLst/>
            <a:gdLst/>
            <a:ahLst/>
            <a:cxnLst/>
            <a:rect l="l" t="t" r="r" b="b"/>
            <a:pathLst>
              <a:path w="230504" h="332739">
                <a:moveTo>
                  <a:pt x="48278" y="273056"/>
                </a:moveTo>
                <a:lnTo>
                  <a:pt x="37454" y="265664"/>
                </a:lnTo>
                <a:lnTo>
                  <a:pt x="219456" y="0"/>
                </a:lnTo>
                <a:lnTo>
                  <a:pt x="230124" y="7620"/>
                </a:lnTo>
                <a:lnTo>
                  <a:pt x="48278" y="273056"/>
                </a:lnTo>
                <a:close/>
              </a:path>
              <a:path w="230504" h="332739">
                <a:moveTo>
                  <a:pt x="0" y="332232"/>
                </a:moveTo>
                <a:lnTo>
                  <a:pt x="12192" y="248412"/>
                </a:lnTo>
                <a:lnTo>
                  <a:pt x="37454" y="265664"/>
                </a:lnTo>
                <a:lnTo>
                  <a:pt x="30480" y="275843"/>
                </a:lnTo>
                <a:lnTo>
                  <a:pt x="41148" y="283464"/>
                </a:lnTo>
                <a:lnTo>
                  <a:pt x="63518" y="283464"/>
                </a:lnTo>
                <a:lnTo>
                  <a:pt x="74676" y="291083"/>
                </a:lnTo>
                <a:lnTo>
                  <a:pt x="0" y="332232"/>
                </a:lnTo>
                <a:close/>
              </a:path>
              <a:path w="230504" h="332739">
                <a:moveTo>
                  <a:pt x="41148" y="283464"/>
                </a:moveTo>
                <a:lnTo>
                  <a:pt x="30480" y="275843"/>
                </a:lnTo>
                <a:lnTo>
                  <a:pt x="37454" y="265664"/>
                </a:lnTo>
                <a:lnTo>
                  <a:pt x="48278" y="273056"/>
                </a:lnTo>
                <a:lnTo>
                  <a:pt x="41148" y="283464"/>
                </a:lnTo>
                <a:close/>
              </a:path>
              <a:path w="230504" h="332739">
                <a:moveTo>
                  <a:pt x="63518" y="283464"/>
                </a:moveTo>
                <a:lnTo>
                  <a:pt x="41148" y="283464"/>
                </a:lnTo>
                <a:lnTo>
                  <a:pt x="48278" y="273056"/>
                </a:lnTo>
                <a:lnTo>
                  <a:pt x="63518" y="283464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12092" y="1357330"/>
            <a:ext cx="236854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70" dirty="0">
                <a:latin typeface="Tahoma"/>
                <a:cs typeface="Tahoma"/>
              </a:rPr>
              <a:t>D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8922573" y="1525011"/>
            <a:ext cx="9652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5" dirty="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5456" y="2286948"/>
            <a:ext cx="16764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-80" dirty="0">
                <a:latin typeface="Tahoma"/>
                <a:cs typeface="Tahoma"/>
              </a:rPr>
              <a:t>?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5102" y="3384340"/>
            <a:ext cx="562610" cy="78803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250" spc="130" dirty="0">
                <a:latin typeface="Tahoma"/>
                <a:cs typeface="Tahoma"/>
              </a:rPr>
              <a:t>Sub</a:t>
            </a: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500" spc="70" dirty="0">
                <a:latin typeface="Tahoma"/>
                <a:cs typeface="Tahoma"/>
              </a:rPr>
              <a:t>1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65958" y="3389199"/>
            <a:ext cx="562610" cy="78803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250" spc="130" dirty="0">
                <a:latin typeface="Tahoma"/>
                <a:cs typeface="Tahoma"/>
              </a:rPr>
              <a:t>Sub</a:t>
            </a: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500" spc="70" dirty="0">
                <a:latin typeface="Tahoma"/>
                <a:cs typeface="Tahoma"/>
              </a:rPr>
              <a:t>2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96365" y="3384340"/>
            <a:ext cx="562610" cy="78803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250" spc="130" dirty="0">
                <a:latin typeface="Tahoma"/>
                <a:cs typeface="Tahoma"/>
              </a:rPr>
              <a:t>Sub</a:t>
            </a: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500" spc="70" dirty="0"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Hunt’s</a:t>
            </a:r>
            <a:r>
              <a:rPr spc="35" dirty="0"/>
              <a:t> </a:t>
            </a:r>
            <a:r>
              <a:rPr dirty="0"/>
              <a:t>Algorithm</a:t>
            </a:r>
            <a:r>
              <a:rPr spc="30" dirty="0"/>
              <a:t> </a:t>
            </a:r>
            <a:r>
              <a:rPr dirty="0"/>
              <a:t>–</a:t>
            </a:r>
            <a:r>
              <a:rPr spc="70" dirty="0"/>
              <a:t> </a:t>
            </a:r>
            <a:r>
              <a:rPr dirty="0"/>
              <a:t>Step</a:t>
            </a:r>
            <a:r>
              <a:rPr spc="6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272" y="1397508"/>
            <a:ext cx="833755" cy="783590"/>
          </a:xfrm>
          <a:prstGeom prst="rect">
            <a:avLst/>
          </a:prstGeom>
          <a:ln w="25907">
            <a:solidFill>
              <a:srgbClr val="91CF5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2545" marR="36830" indent="-56515" algn="ctr">
              <a:lnSpc>
                <a:spcPct val="102299"/>
              </a:lnSpc>
              <a:spcBef>
                <a:spcPts val="18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All </a:t>
            </a: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Training Records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1804" y="1229868"/>
            <a:ext cx="797560" cy="475615"/>
          </a:xfrm>
          <a:custGeom>
            <a:avLst/>
            <a:gdLst/>
            <a:ahLst/>
            <a:cxnLst/>
            <a:rect l="l" t="t" r="r" b="b"/>
            <a:pathLst>
              <a:path w="797560" h="475614">
                <a:moveTo>
                  <a:pt x="0" y="237743"/>
                </a:moveTo>
                <a:lnTo>
                  <a:pt x="16868" y="169167"/>
                </a:lnTo>
                <a:lnTo>
                  <a:pt x="64211" y="108395"/>
                </a:lnTo>
                <a:lnTo>
                  <a:pt x="97783" y="81863"/>
                </a:lnTo>
                <a:lnTo>
                  <a:pt x="137139" y="58395"/>
                </a:lnTo>
                <a:lnTo>
                  <a:pt x="181668" y="38362"/>
                </a:lnTo>
                <a:lnTo>
                  <a:pt x="230759" y="22135"/>
                </a:lnTo>
                <a:lnTo>
                  <a:pt x="283800" y="10085"/>
                </a:lnTo>
                <a:lnTo>
                  <a:pt x="340180" y="2583"/>
                </a:lnTo>
                <a:lnTo>
                  <a:pt x="399287" y="0"/>
                </a:lnTo>
                <a:lnTo>
                  <a:pt x="458016" y="2583"/>
                </a:lnTo>
                <a:lnTo>
                  <a:pt x="514086" y="10085"/>
                </a:lnTo>
                <a:lnTo>
                  <a:pt x="566878" y="22135"/>
                </a:lnTo>
                <a:lnTo>
                  <a:pt x="615776" y="38362"/>
                </a:lnTo>
                <a:lnTo>
                  <a:pt x="660159" y="58395"/>
                </a:lnTo>
                <a:lnTo>
                  <a:pt x="699411" y="81863"/>
                </a:lnTo>
                <a:lnTo>
                  <a:pt x="732913" y="108395"/>
                </a:lnTo>
                <a:lnTo>
                  <a:pt x="760046" y="137620"/>
                </a:lnTo>
                <a:lnTo>
                  <a:pt x="792734" y="202665"/>
                </a:lnTo>
                <a:lnTo>
                  <a:pt x="797052" y="237743"/>
                </a:lnTo>
                <a:lnTo>
                  <a:pt x="792734" y="272822"/>
                </a:lnTo>
                <a:lnTo>
                  <a:pt x="760046" y="337867"/>
                </a:lnTo>
                <a:lnTo>
                  <a:pt x="732913" y="367092"/>
                </a:lnTo>
                <a:lnTo>
                  <a:pt x="699411" y="393624"/>
                </a:lnTo>
                <a:lnTo>
                  <a:pt x="660159" y="417092"/>
                </a:lnTo>
                <a:lnTo>
                  <a:pt x="615776" y="437125"/>
                </a:lnTo>
                <a:lnTo>
                  <a:pt x="566878" y="453352"/>
                </a:lnTo>
                <a:lnTo>
                  <a:pt x="514086" y="465402"/>
                </a:lnTo>
                <a:lnTo>
                  <a:pt x="458016" y="472904"/>
                </a:lnTo>
                <a:lnTo>
                  <a:pt x="399287" y="475487"/>
                </a:lnTo>
                <a:lnTo>
                  <a:pt x="340180" y="472904"/>
                </a:lnTo>
                <a:lnTo>
                  <a:pt x="283800" y="465402"/>
                </a:lnTo>
                <a:lnTo>
                  <a:pt x="230759" y="453352"/>
                </a:lnTo>
                <a:lnTo>
                  <a:pt x="181668" y="437125"/>
                </a:lnTo>
                <a:lnTo>
                  <a:pt x="137139" y="417092"/>
                </a:lnTo>
                <a:lnTo>
                  <a:pt x="97783" y="393624"/>
                </a:lnTo>
                <a:lnTo>
                  <a:pt x="64211" y="367092"/>
                </a:lnTo>
                <a:lnTo>
                  <a:pt x="37036" y="337867"/>
                </a:lnTo>
                <a:lnTo>
                  <a:pt x="4318" y="272822"/>
                </a:lnTo>
                <a:lnTo>
                  <a:pt x="0" y="237743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3772" y="1328384"/>
            <a:ext cx="6724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Refund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39824" y="1692338"/>
            <a:ext cx="1683385" cy="927735"/>
            <a:chOff x="1639824" y="1692338"/>
            <a:chExt cx="1683385" cy="927735"/>
          </a:xfrm>
        </p:grpSpPr>
        <p:sp>
          <p:nvSpPr>
            <p:cNvPr id="7" name="object 7"/>
            <p:cNvSpPr/>
            <p:nvPr/>
          </p:nvSpPr>
          <p:spPr>
            <a:xfrm>
              <a:off x="1972056" y="1705355"/>
              <a:ext cx="1338580" cy="391795"/>
            </a:xfrm>
            <a:custGeom>
              <a:avLst/>
              <a:gdLst/>
              <a:ahLst/>
              <a:cxnLst/>
              <a:rect l="l" t="t" r="r" b="b"/>
              <a:pathLst>
                <a:path w="1338579" h="391794">
                  <a:moveTo>
                    <a:pt x="670560" y="0"/>
                  </a:moveTo>
                  <a:lnTo>
                    <a:pt x="0" y="391668"/>
                  </a:lnTo>
                </a:path>
                <a:path w="1338579" h="391794">
                  <a:moveTo>
                    <a:pt x="670560" y="0"/>
                  </a:moveTo>
                  <a:lnTo>
                    <a:pt x="1338071" y="391668"/>
                  </a:lnTo>
                </a:path>
              </a:pathLst>
            </a:custGeom>
            <a:ln w="25908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9824" y="2097023"/>
              <a:ext cx="669290" cy="523240"/>
            </a:xfrm>
            <a:custGeom>
              <a:avLst/>
              <a:gdLst/>
              <a:ahLst/>
              <a:cxnLst/>
              <a:rect l="l" t="t" r="r" b="b"/>
              <a:pathLst>
                <a:path w="669289" h="523239">
                  <a:moveTo>
                    <a:pt x="669035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669035" y="0"/>
                  </a:lnTo>
                  <a:lnTo>
                    <a:pt x="669035" y="522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9824" y="2097024"/>
            <a:ext cx="669290" cy="523240"/>
          </a:xfrm>
          <a:prstGeom prst="rect">
            <a:avLst/>
          </a:prstGeom>
          <a:ln w="25908">
            <a:solidFill>
              <a:srgbClr val="3366FF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6675" marR="59690" indent="4445">
              <a:lnSpc>
                <a:spcPct val="101899"/>
              </a:lnSpc>
              <a:spcBef>
                <a:spcPts val="114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1903" y="2097024"/>
            <a:ext cx="669290" cy="457200"/>
          </a:xfrm>
          <a:custGeom>
            <a:avLst/>
            <a:gdLst/>
            <a:ahLst/>
            <a:cxnLst/>
            <a:rect l="l" t="t" r="r" b="b"/>
            <a:pathLst>
              <a:path w="669289" h="457200">
                <a:moveTo>
                  <a:pt x="669036" y="457200"/>
                </a:moveTo>
                <a:lnTo>
                  <a:pt x="0" y="457200"/>
                </a:lnTo>
                <a:lnTo>
                  <a:pt x="0" y="0"/>
                </a:lnTo>
                <a:lnTo>
                  <a:pt x="669036" y="0"/>
                </a:lnTo>
                <a:lnTo>
                  <a:pt x="669036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41903" y="2097024"/>
            <a:ext cx="669290" cy="457200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35"/>
              </a:spcBef>
            </a:pPr>
            <a:r>
              <a:rPr sz="1550" b="1" spc="-25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5189" y="1656067"/>
            <a:ext cx="3517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6509" y="1656067"/>
            <a:ext cx="28067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9387" y="1647253"/>
            <a:ext cx="440690" cy="340360"/>
          </a:xfrm>
          <a:custGeom>
            <a:avLst/>
            <a:gdLst/>
            <a:ahLst/>
            <a:cxnLst/>
            <a:rect l="l" t="t" r="r" b="b"/>
            <a:pathLst>
              <a:path w="440689" h="340360">
                <a:moveTo>
                  <a:pt x="325871" y="169953"/>
                </a:moveTo>
                <a:lnTo>
                  <a:pt x="207264" y="65722"/>
                </a:lnTo>
                <a:lnTo>
                  <a:pt x="198429" y="53744"/>
                </a:lnTo>
                <a:lnTo>
                  <a:pt x="194881" y="39624"/>
                </a:lnTo>
                <a:lnTo>
                  <a:pt x="196762" y="25217"/>
                </a:lnTo>
                <a:lnTo>
                  <a:pt x="204216" y="12382"/>
                </a:lnTo>
                <a:lnTo>
                  <a:pt x="215979" y="3548"/>
                </a:lnTo>
                <a:lnTo>
                  <a:pt x="229743" y="0"/>
                </a:lnTo>
                <a:lnTo>
                  <a:pt x="244078" y="1881"/>
                </a:lnTo>
                <a:lnTo>
                  <a:pt x="257556" y="9334"/>
                </a:lnTo>
                <a:lnTo>
                  <a:pt x="396893" y="131254"/>
                </a:lnTo>
                <a:lnTo>
                  <a:pt x="384048" y="131254"/>
                </a:lnTo>
                <a:lnTo>
                  <a:pt x="384048" y="141922"/>
                </a:lnTo>
                <a:lnTo>
                  <a:pt x="358139" y="141922"/>
                </a:lnTo>
                <a:lnTo>
                  <a:pt x="325871" y="169953"/>
                </a:lnTo>
                <a:close/>
              </a:path>
              <a:path w="440689" h="340360">
                <a:moveTo>
                  <a:pt x="297442" y="144970"/>
                </a:moveTo>
                <a:lnTo>
                  <a:pt x="0" y="144970"/>
                </a:lnTo>
                <a:lnTo>
                  <a:pt x="0" y="131254"/>
                </a:lnTo>
                <a:lnTo>
                  <a:pt x="281834" y="131254"/>
                </a:lnTo>
                <a:lnTo>
                  <a:pt x="297442" y="144970"/>
                </a:lnTo>
                <a:close/>
              </a:path>
              <a:path w="440689" h="340360">
                <a:moveTo>
                  <a:pt x="412568" y="144970"/>
                </a:moveTo>
                <a:lnTo>
                  <a:pt x="384048" y="144970"/>
                </a:lnTo>
                <a:lnTo>
                  <a:pt x="384048" y="131254"/>
                </a:lnTo>
                <a:lnTo>
                  <a:pt x="396893" y="131254"/>
                </a:lnTo>
                <a:lnTo>
                  <a:pt x="412568" y="144970"/>
                </a:lnTo>
                <a:close/>
              </a:path>
              <a:path w="440689" h="340360">
                <a:moveTo>
                  <a:pt x="358139" y="198310"/>
                </a:moveTo>
                <a:lnTo>
                  <a:pt x="325871" y="169953"/>
                </a:lnTo>
                <a:lnTo>
                  <a:pt x="358139" y="141922"/>
                </a:lnTo>
                <a:lnTo>
                  <a:pt x="358139" y="198310"/>
                </a:lnTo>
                <a:close/>
              </a:path>
              <a:path w="440689" h="340360">
                <a:moveTo>
                  <a:pt x="384048" y="198310"/>
                </a:moveTo>
                <a:lnTo>
                  <a:pt x="358139" y="198310"/>
                </a:lnTo>
                <a:lnTo>
                  <a:pt x="358139" y="141922"/>
                </a:lnTo>
                <a:lnTo>
                  <a:pt x="384048" y="141922"/>
                </a:lnTo>
                <a:lnTo>
                  <a:pt x="384048" y="144970"/>
                </a:lnTo>
                <a:lnTo>
                  <a:pt x="412568" y="144970"/>
                </a:lnTo>
                <a:lnTo>
                  <a:pt x="426502" y="157162"/>
                </a:lnTo>
                <a:lnTo>
                  <a:pt x="384048" y="157162"/>
                </a:lnTo>
                <a:lnTo>
                  <a:pt x="384048" y="183070"/>
                </a:lnTo>
                <a:lnTo>
                  <a:pt x="424908" y="183070"/>
                </a:lnTo>
                <a:lnTo>
                  <a:pt x="411106" y="195262"/>
                </a:lnTo>
                <a:lnTo>
                  <a:pt x="384048" y="195262"/>
                </a:lnTo>
                <a:lnTo>
                  <a:pt x="384048" y="198310"/>
                </a:lnTo>
                <a:close/>
              </a:path>
              <a:path w="440689" h="340360">
                <a:moveTo>
                  <a:pt x="310771" y="183070"/>
                </a:moveTo>
                <a:lnTo>
                  <a:pt x="0" y="183070"/>
                </a:lnTo>
                <a:lnTo>
                  <a:pt x="0" y="157162"/>
                </a:lnTo>
                <a:lnTo>
                  <a:pt x="311316" y="157162"/>
                </a:lnTo>
                <a:lnTo>
                  <a:pt x="325871" y="169953"/>
                </a:lnTo>
                <a:lnTo>
                  <a:pt x="310771" y="183070"/>
                </a:lnTo>
                <a:close/>
              </a:path>
              <a:path w="440689" h="340360">
                <a:moveTo>
                  <a:pt x="424908" y="183070"/>
                </a:moveTo>
                <a:lnTo>
                  <a:pt x="384048" y="183070"/>
                </a:lnTo>
                <a:lnTo>
                  <a:pt x="384048" y="157162"/>
                </a:lnTo>
                <a:lnTo>
                  <a:pt x="426502" y="157162"/>
                </a:lnTo>
                <a:lnTo>
                  <a:pt x="440436" y="169354"/>
                </a:lnTo>
                <a:lnTo>
                  <a:pt x="424908" y="183070"/>
                </a:lnTo>
                <a:close/>
              </a:path>
              <a:path w="440689" h="340360">
                <a:moveTo>
                  <a:pt x="229743" y="340042"/>
                </a:moveTo>
                <a:lnTo>
                  <a:pt x="215979" y="336042"/>
                </a:lnTo>
                <a:lnTo>
                  <a:pt x="204216" y="326326"/>
                </a:lnTo>
                <a:lnTo>
                  <a:pt x="196762" y="313491"/>
                </a:lnTo>
                <a:lnTo>
                  <a:pt x="194881" y="299085"/>
                </a:lnTo>
                <a:lnTo>
                  <a:pt x="198429" y="284964"/>
                </a:lnTo>
                <a:lnTo>
                  <a:pt x="207264" y="272986"/>
                </a:lnTo>
                <a:lnTo>
                  <a:pt x="325871" y="169953"/>
                </a:lnTo>
                <a:lnTo>
                  <a:pt x="358139" y="198310"/>
                </a:lnTo>
                <a:lnTo>
                  <a:pt x="384048" y="198310"/>
                </a:lnTo>
                <a:lnTo>
                  <a:pt x="384048" y="207454"/>
                </a:lnTo>
                <a:lnTo>
                  <a:pt x="397303" y="207454"/>
                </a:lnTo>
                <a:lnTo>
                  <a:pt x="257556" y="330898"/>
                </a:lnTo>
                <a:lnTo>
                  <a:pt x="244078" y="338328"/>
                </a:lnTo>
                <a:lnTo>
                  <a:pt x="229743" y="340042"/>
                </a:lnTo>
                <a:close/>
              </a:path>
              <a:path w="440689" h="340360">
                <a:moveTo>
                  <a:pt x="282701" y="207454"/>
                </a:moveTo>
                <a:lnTo>
                  <a:pt x="0" y="207454"/>
                </a:lnTo>
                <a:lnTo>
                  <a:pt x="0" y="195262"/>
                </a:lnTo>
                <a:lnTo>
                  <a:pt x="296736" y="195262"/>
                </a:lnTo>
                <a:lnTo>
                  <a:pt x="282701" y="207454"/>
                </a:lnTo>
                <a:close/>
              </a:path>
              <a:path w="440689" h="340360">
                <a:moveTo>
                  <a:pt x="397303" y="207454"/>
                </a:moveTo>
                <a:lnTo>
                  <a:pt x="384048" y="207454"/>
                </a:lnTo>
                <a:lnTo>
                  <a:pt x="384048" y="195262"/>
                </a:lnTo>
                <a:lnTo>
                  <a:pt x="411106" y="195262"/>
                </a:lnTo>
                <a:lnTo>
                  <a:pt x="397303" y="207454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082760" y="1455991"/>
          <a:ext cx="3773805" cy="408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325"/>
                <a:gridCol w="819150"/>
                <a:gridCol w="936625"/>
                <a:gridCol w="895985"/>
                <a:gridCol w="680720"/>
              </a:tblGrid>
              <a:tr h="585470">
                <a:tc>
                  <a:txBody>
                    <a:bodyPr/>
                    <a:lstStyle/>
                    <a:p>
                      <a:pPr marL="28575">
                        <a:lnSpc>
                          <a:spcPts val="1714"/>
                        </a:lnSpc>
                      </a:pPr>
                      <a:r>
                        <a:rPr sz="145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714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248285">
                        <a:lnSpc>
                          <a:spcPts val="1680"/>
                        </a:lnSpc>
                        <a:spcBef>
                          <a:spcPts val="7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111760">
                        <a:lnSpc>
                          <a:spcPts val="1680"/>
                        </a:lnSpc>
                        <a:spcBef>
                          <a:spcPts val="7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0" dirty="0">
                          <a:latin typeface="Arial"/>
                          <a:cs typeface="Arial"/>
                        </a:rPr>
                        <a:t>125K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50" spc="-20" dirty="0">
                          <a:latin typeface="Arial"/>
                          <a:cs typeface="Arial"/>
                        </a:rPr>
                        <a:t>100K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70K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4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0" dirty="0">
                          <a:latin typeface="Arial"/>
                          <a:cs typeface="Arial"/>
                        </a:rPr>
                        <a:t>120K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Divorced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95K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60K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Divorced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0" dirty="0">
                          <a:latin typeface="Arial"/>
                          <a:cs typeface="Arial"/>
                        </a:rPr>
                        <a:t>220K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85K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75K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90K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6059694" y="5541903"/>
            <a:ext cx="35560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37845" indent="-454659">
              <a:lnSpc>
                <a:spcPct val="101499"/>
              </a:lnSpc>
              <a:spcBef>
                <a:spcPts val="95"/>
              </a:spcBef>
              <a:buAutoNum type="arabicPeriod"/>
              <a:tabLst>
                <a:tab pos="466725" algn="l"/>
              </a:tabLst>
            </a:pPr>
            <a:r>
              <a:rPr dirty="0"/>
              <a:t>We</a:t>
            </a:r>
            <a:r>
              <a:rPr spc="35" dirty="0"/>
              <a:t> </a:t>
            </a:r>
            <a:r>
              <a:rPr dirty="0"/>
              <a:t>calculate</a:t>
            </a:r>
            <a:r>
              <a:rPr spc="35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purity</a:t>
            </a:r>
            <a:r>
              <a:rPr spc="4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25" dirty="0"/>
              <a:t>the </a:t>
            </a:r>
            <a:r>
              <a:rPr dirty="0"/>
              <a:t>resulting</a:t>
            </a:r>
            <a:r>
              <a:rPr spc="25" dirty="0"/>
              <a:t> </a:t>
            </a:r>
            <a:r>
              <a:rPr dirty="0"/>
              <a:t>subsets</a:t>
            </a:r>
            <a:r>
              <a:rPr spc="40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dirty="0"/>
              <a:t>all</a:t>
            </a:r>
            <a:r>
              <a:rPr spc="55" dirty="0"/>
              <a:t> </a:t>
            </a:r>
            <a:r>
              <a:rPr spc="-10" dirty="0"/>
              <a:t>possible splits</a:t>
            </a:r>
          </a:p>
          <a:p>
            <a:pPr marL="918844" lvl="1" indent="-452120">
              <a:lnSpc>
                <a:spcPct val="100000"/>
              </a:lnSpc>
              <a:spcBef>
                <a:spcPts val="635"/>
              </a:spcBef>
              <a:buChar char="•"/>
              <a:tabLst>
                <a:tab pos="918844" algn="l"/>
              </a:tabLst>
            </a:pPr>
            <a:r>
              <a:rPr sz="1950" dirty="0">
                <a:latin typeface="Arial"/>
                <a:cs typeface="Arial"/>
              </a:rPr>
              <a:t>Purity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split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Refund</a:t>
            </a:r>
            <a:endParaRPr sz="1950" dirty="0">
              <a:latin typeface="Arial"/>
              <a:cs typeface="Arial"/>
            </a:endParaRPr>
          </a:p>
          <a:p>
            <a:pPr marL="918844" lvl="1" indent="-452120">
              <a:lnSpc>
                <a:spcPct val="100000"/>
              </a:lnSpc>
              <a:spcBef>
                <a:spcPts val="635"/>
              </a:spcBef>
              <a:buChar char="•"/>
              <a:tabLst>
                <a:tab pos="918844" algn="l"/>
              </a:tabLst>
            </a:pPr>
            <a:r>
              <a:rPr sz="1950" dirty="0">
                <a:latin typeface="Arial"/>
                <a:cs typeface="Arial"/>
              </a:rPr>
              <a:t>Purity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split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Marital</a:t>
            </a:r>
            <a:r>
              <a:rPr sz="1950" spc="1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Status</a:t>
            </a:r>
            <a:endParaRPr sz="1950" dirty="0">
              <a:latin typeface="Arial"/>
              <a:cs typeface="Arial"/>
            </a:endParaRPr>
          </a:p>
          <a:p>
            <a:pPr marL="918844" lvl="1" indent="-452120">
              <a:lnSpc>
                <a:spcPct val="100000"/>
              </a:lnSpc>
              <a:spcBef>
                <a:spcPts val="635"/>
              </a:spcBef>
              <a:buChar char="•"/>
              <a:tabLst>
                <a:tab pos="918844" algn="l"/>
              </a:tabLst>
            </a:pPr>
            <a:r>
              <a:rPr sz="1950" dirty="0">
                <a:latin typeface="Arial"/>
                <a:cs typeface="Arial"/>
              </a:rPr>
              <a:t>Purity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split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Taxable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Income</a:t>
            </a:r>
            <a:endParaRPr sz="1950" dirty="0">
              <a:latin typeface="Arial"/>
              <a:cs typeface="Arial"/>
            </a:endParaRPr>
          </a:p>
          <a:p>
            <a:pPr marL="466725" marR="805815" indent="-454659">
              <a:lnSpc>
                <a:spcPct val="101600"/>
              </a:lnSpc>
              <a:spcBef>
                <a:spcPts val="1200"/>
              </a:spcBef>
              <a:buAutoNum type="arabicPeriod"/>
              <a:tabLst>
                <a:tab pos="466725" algn="l"/>
              </a:tabLst>
            </a:pPr>
            <a:r>
              <a:rPr dirty="0"/>
              <a:t>We</a:t>
            </a:r>
            <a:r>
              <a:rPr spc="35" dirty="0"/>
              <a:t> </a:t>
            </a:r>
            <a:r>
              <a:rPr dirty="0"/>
              <a:t>find</a:t>
            </a:r>
            <a:r>
              <a:rPr spc="3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split</a:t>
            </a:r>
            <a:r>
              <a:rPr spc="35" dirty="0"/>
              <a:t> </a:t>
            </a:r>
            <a:r>
              <a:rPr dirty="0"/>
              <a:t>on</a:t>
            </a:r>
            <a:r>
              <a:rPr spc="35" dirty="0"/>
              <a:t> </a:t>
            </a:r>
            <a:r>
              <a:rPr dirty="0"/>
              <a:t>Refund</a:t>
            </a:r>
            <a:r>
              <a:rPr spc="60" dirty="0"/>
              <a:t> </a:t>
            </a:r>
            <a:r>
              <a:rPr spc="-25" dirty="0"/>
              <a:t>to </a:t>
            </a:r>
            <a:r>
              <a:rPr dirty="0"/>
              <a:t>produce</a:t>
            </a:r>
            <a:r>
              <a:rPr spc="50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purest</a:t>
            </a:r>
            <a:r>
              <a:rPr spc="25" dirty="0"/>
              <a:t> </a:t>
            </a:r>
            <a:r>
              <a:rPr spc="-10" dirty="0"/>
              <a:t>subsets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Hunt’s</a:t>
            </a:r>
            <a:r>
              <a:rPr spc="35" dirty="0"/>
              <a:t> </a:t>
            </a:r>
            <a:r>
              <a:rPr dirty="0"/>
              <a:t>Algorithm</a:t>
            </a:r>
            <a:r>
              <a:rPr spc="30" dirty="0"/>
              <a:t> </a:t>
            </a:r>
            <a:r>
              <a:rPr dirty="0"/>
              <a:t>–</a:t>
            </a:r>
            <a:r>
              <a:rPr spc="70" dirty="0"/>
              <a:t> </a:t>
            </a:r>
            <a:r>
              <a:rPr dirty="0"/>
              <a:t>Step</a:t>
            </a:r>
            <a:r>
              <a:rPr spc="6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241804" y="1229868"/>
            <a:ext cx="797560" cy="475615"/>
          </a:xfrm>
          <a:custGeom>
            <a:avLst/>
            <a:gdLst/>
            <a:ahLst/>
            <a:cxnLst/>
            <a:rect l="l" t="t" r="r" b="b"/>
            <a:pathLst>
              <a:path w="797560" h="475614">
                <a:moveTo>
                  <a:pt x="0" y="237743"/>
                </a:moveTo>
                <a:lnTo>
                  <a:pt x="16868" y="169167"/>
                </a:lnTo>
                <a:lnTo>
                  <a:pt x="64211" y="108395"/>
                </a:lnTo>
                <a:lnTo>
                  <a:pt x="97783" y="81863"/>
                </a:lnTo>
                <a:lnTo>
                  <a:pt x="137139" y="58395"/>
                </a:lnTo>
                <a:lnTo>
                  <a:pt x="181668" y="38362"/>
                </a:lnTo>
                <a:lnTo>
                  <a:pt x="230759" y="22135"/>
                </a:lnTo>
                <a:lnTo>
                  <a:pt x="283800" y="10085"/>
                </a:lnTo>
                <a:lnTo>
                  <a:pt x="340180" y="2583"/>
                </a:lnTo>
                <a:lnTo>
                  <a:pt x="399287" y="0"/>
                </a:lnTo>
                <a:lnTo>
                  <a:pt x="458016" y="2583"/>
                </a:lnTo>
                <a:lnTo>
                  <a:pt x="514086" y="10085"/>
                </a:lnTo>
                <a:lnTo>
                  <a:pt x="566878" y="22135"/>
                </a:lnTo>
                <a:lnTo>
                  <a:pt x="615776" y="38362"/>
                </a:lnTo>
                <a:lnTo>
                  <a:pt x="660159" y="58395"/>
                </a:lnTo>
                <a:lnTo>
                  <a:pt x="699411" y="81863"/>
                </a:lnTo>
                <a:lnTo>
                  <a:pt x="732913" y="108395"/>
                </a:lnTo>
                <a:lnTo>
                  <a:pt x="760046" y="137620"/>
                </a:lnTo>
                <a:lnTo>
                  <a:pt x="792734" y="202665"/>
                </a:lnTo>
                <a:lnTo>
                  <a:pt x="797052" y="237743"/>
                </a:lnTo>
                <a:lnTo>
                  <a:pt x="792734" y="272822"/>
                </a:lnTo>
                <a:lnTo>
                  <a:pt x="760046" y="337867"/>
                </a:lnTo>
                <a:lnTo>
                  <a:pt x="732913" y="367092"/>
                </a:lnTo>
                <a:lnTo>
                  <a:pt x="699411" y="393624"/>
                </a:lnTo>
                <a:lnTo>
                  <a:pt x="660159" y="417092"/>
                </a:lnTo>
                <a:lnTo>
                  <a:pt x="615776" y="437125"/>
                </a:lnTo>
                <a:lnTo>
                  <a:pt x="566878" y="453352"/>
                </a:lnTo>
                <a:lnTo>
                  <a:pt x="514086" y="465402"/>
                </a:lnTo>
                <a:lnTo>
                  <a:pt x="458016" y="472904"/>
                </a:lnTo>
                <a:lnTo>
                  <a:pt x="399287" y="475487"/>
                </a:lnTo>
                <a:lnTo>
                  <a:pt x="340180" y="472904"/>
                </a:lnTo>
                <a:lnTo>
                  <a:pt x="283800" y="465402"/>
                </a:lnTo>
                <a:lnTo>
                  <a:pt x="230759" y="453352"/>
                </a:lnTo>
                <a:lnTo>
                  <a:pt x="181668" y="437125"/>
                </a:lnTo>
                <a:lnTo>
                  <a:pt x="137139" y="417092"/>
                </a:lnTo>
                <a:lnTo>
                  <a:pt x="97783" y="393624"/>
                </a:lnTo>
                <a:lnTo>
                  <a:pt x="64211" y="367092"/>
                </a:lnTo>
                <a:lnTo>
                  <a:pt x="37036" y="337867"/>
                </a:lnTo>
                <a:lnTo>
                  <a:pt x="4318" y="272822"/>
                </a:lnTo>
                <a:lnTo>
                  <a:pt x="0" y="237743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772" y="1328384"/>
            <a:ext cx="6724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Refund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9824" y="1692338"/>
            <a:ext cx="1683385" cy="927735"/>
            <a:chOff x="1639824" y="1692338"/>
            <a:chExt cx="1683385" cy="927735"/>
          </a:xfrm>
        </p:grpSpPr>
        <p:sp>
          <p:nvSpPr>
            <p:cNvPr id="6" name="object 6"/>
            <p:cNvSpPr/>
            <p:nvPr/>
          </p:nvSpPr>
          <p:spPr>
            <a:xfrm>
              <a:off x="1972056" y="1705355"/>
              <a:ext cx="1338580" cy="391795"/>
            </a:xfrm>
            <a:custGeom>
              <a:avLst/>
              <a:gdLst/>
              <a:ahLst/>
              <a:cxnLst/>
              <a:rect l="l" t="t" r="r" b="b"/>
              <a:pathLst>
                <a:path w="1338579" h="391794">
                  <a:moveTo>
                    <a:pt x="670560" y="0"/>
                  </a:moveTo>
                  <a:lnTo>
                    <a:pt x="0" y="391668"/>
                  </a:lnTo>
                </a:path>
                <a:path w="1338579" h="391794">
                  <a:moveTo>
                    <a:pt x="670560" y="0"/>
                  </a:moveTo>
                  <a:lnTo>
                    <a:pt x="1338071" y="391668"/>
                  </a:lnTo>
                </a:path>
              </a:pathLst>
            </a:custGeom>
            <a:ln w="25908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9824" y="2097023"/>
              <a:ext cx="669290" cy="523240"/>
            </a:xfrm>
            <a:custGeom>
              <a:avLst/>
              <a:gdLst/>
              <a:ahLst/>
              <a:cxnLst/>
              <a:rect l="l" t="t" r="r" b="b"/>
              <a:pathLst>
                <a:path w="669289" h="523239">
                  <a:moveTo>
                    <a:pt x="669035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669035" y="0"/>
                  </a:lnTo>
                  <a:lnTo>
                    <a:pt x="669035" y="522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39824" y="2097024"/>
            <a:ext cx="669290" cy="523240"/>
          </a:xfrm>
          <a:prstGeom prst="rect">
            <a:avLst/>
          </a:prstGeom>
          <a:ln w="25908">
            <a:solidFill>
              <a:srgbClr val="3366FF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6675" marR="59690" indent="4445">
              <a:lnSpc>
                <a:spcPct val="101899"/>
              </a:lnSpc>
              <a:spcBef>
                <a:spcPts val="114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1903" y="2097024"/>
            <a:ext cx="669290" cy="457200"/>
          </a:xfrm>
          <a:custGeom>
            <a:avLst/>
            <a:gdLst/>
            <a:ahLst/>
            <a:cxnLst/>
            <a:rect l="l" t="t" r="r" b="b"/>
            <a:pathLst>
              <a:path w="669289" h="457200">
                <a:moveTo>
                  <a:pt x="669036" y="457200"/>
                </a:moveTo>
                <a:lnTo>
                  <a:pt x="0" y="457200"/>
                </a:lnTo>
                <a:lnTo>
                  <a:pt x="0" y="0"/>
                </a:lnTo>
                <a:lnTo>
                  <a:pt x="669036" y="0"/>
                </a:lnTo>
                <a:lnTo>
                  <a:pt x="669036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1903" y="2097024"/>
            <a:ext cx="669290" cy="457200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35"/>
              </a:spcBef>
            </a:pPr>
            <a:r>
              <a:rPr sz="1550" b="1" spc="-25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5189" y="1656067"/>
            <a:ext cx="3517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6509" y="1656067"/>
            <a:ext cx="28067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9387" y="1647253"/>
            <a:ext cx="440690" cy="340360"/>
          </a:xfrm>
          <a:custGeom>
            <a:avLst/>
            <a:gdLst/>
            <a:ahLst/>
            <a:cxnLst/>
            <a:rect l="l" t="t" r="r" b="b"/>
            <a:pathLst>
              <a:path w="440689" h="340360">
                <a:moveTo>
                  <a:pt x="325871" y="169953"/>
                </a:moveTo>
                <a:lnTo>
                  <a:pt x="207264" y="65722"/>
                </a:lnTo>
                <a:lnTo>
                  <a:pt x="198429" y="53744"/>
                </a:lnTo>
                <a:lnTo>
                  <a:pt x="194881" y="39624"/>
                </a:lnTo>
                <a:lnTo>
                  <a:pt x="196762" y="25217"/>
                </a:lnTo>
                <a:lnTo>
                  <a:pt x="204216" y="12382"/>
                </a:lnTo>
                <a:lnTo>
                  <a:pt x="215979" y="3548"/>
                </a:lnTo>
                <a:lnTo>
                  <a:pt x="229743" y="0"/>
                </a:lnTo>
                <a:lnTo>
                  <a:pt x="244078" y="1881"/>
                </a:lnTo>
                <a:lnTo>
                  <a:pt x="257556" y="9334"/>
                </a:lnTo>
                <a:lnTo>
                  <a:pt x="396893" y="131254"/>
                </a:lnTo>
                <a:lnTo>
                  <a:pt x="384048" y="131254"/>
                </a:lnTo>
                <a:lnTo>
                  <a:pt x="384048" y="141922"/>
                </a:lnTo>
                <a:lnTo>
                  <a:pt x="358139" y="141922"/>
                </a:lnTo>
                <a:lnTo>
                  <a:pt x="325871" y="169953"/>
                </a:lnTo>
                <a:close/>
              </a:path>
              <a:path w="440689" h="340360">
                <a:moveTo>
                  <a:pt x="297442" y="144970"/>
                </a:moveTo>
                <a:lnTo>
                  <a:pt x="0" y="144970"/>
                </a:lnTo>
                <a:lnTo>
                  <a:pt x="0" y="131254"/>
                </a:lnTo>
                <a:lnTo>
                  <a:pt x="281834" y="131254"/>
                </a:lnTo>
                <a:lnTo>
                  <a:pt x="297442" y="144970"/>
                </a:lnTo>
                <a:close/>
              </a:path>
              <a:path w="440689" h="340360">
                <a:moveTo>
                  <a:pt x="412568" y="144970"/>
                </a:moveTo>
                <a:lnTo>
                  <a:pt x="384048" y="144970"/>
                </a:lnTo>
                <a:lnTo>
                  <a:pt x="384048" y="131254"/>
                </a:lnTo>
                <a:lnTo>
                  <a:pt x="396893" y="131254"/>
                </a:lnTo>
                <a:lnTo>
                  <a:pt x="412568" y="144970"/>
                </a:lnTo>
                <a:close/>
              </a:path>
              <a:path w="440689" h="340360">
                <a:moveTo>
                  <a:pt x="358139" y="198310"/>
                </a:moveTo>
                <a:lnTo>
                  <a:pt x="325871" y="169953"/>
                </a:lnTo>
                <a:lnTo>
                  <a:pt x="358139" y="141922"/>
                </a:lnTo>
                <a:lnTo>
                  <a:pt x="358139" y="198310"/>
                </a:lnTo>
                <a:close/>
              </a:path>
              <a:path w="440689" h="340360">
                <a:moveTo>
                  <a:pt x="384048" y="198310"/>
                </a:moveTo>
                <a:lnTo>
                  <a:pt x="358139" y="198310"/>
                </a:lnTo>
                <a:lnTo>
                  <a:pt x="358139" y="141922"/>
                </a:lnTo>
                <a:lnTo>
                  <a:pt x="384048" y="141922"/>
                </a:lnTo>
                <a:lnTo>
                  <a:pt x="384048" y="144970"/>
                </a:lnTo>
                <a:lnTo>
                  <a:pt x="412568" y="144970"/>
                </a:lnTo>
                <a:lnTo>
                  <a:pt x="426502" y="157162"/>
                </a:lnTo>
                <a:lnTo>
                  <a:pt x="384048" y="157162"/>
                </a:lnTo>
                <a:lnTo>
                  <a:pt x="384048" y="183070"/>
                </a:lnTo>
                <a:lnTo>
                  <a:pt x="424908" y="183070"/>
                </a:lnTo>
                <a:lnTo>
                  <a:pt x="411106" y="195262"/>
                </a:lnTo>
                <a:lnTo>
                  <a:pt x="384048" y="195262"/>
                </a:lnTo>
                <a:lnTo>
                  <a:pt x="384048" y="198310"/>
                </a:lnTo>
                <a:close/>
              </a:path>
              <a:path w="440689" h="340360">
                <a:moveTo>
                  <a:pt x="310771" y="183070"/>
                </a:moveTo>
                <a:lnTo>
                  <a:pt x="0" y="183070"/>
                </a:lnTo>
                <a:lnTo>
                  <a:pt x="0" y="157162"/>
                </a:lnTo>
                <a:lnTo>
                  <a:pt x="311316" y="157162"/>
                </a:lnTo>
                <a:lnTo>
                  <a:pt x="325871" y="169953"/>
                </a:lnTo>
                <a:lnTo>
                  <a:pt x="310771" y="183070"/>
                </a:lnTo>
                <a:close/>
              </a:path>
              <a:path w="440689" h="340360">
                <a:moveTo>
                  <a:pt x="424908" y="183070"/>
                </a:moveTo>
                <a:lnTo>
                  <a:pt x="384048" y="183070"/>
                </a:lnTo>
                <a:lnTo>
                  <a:pt x="384048" y="157162"/>
                </a:lnTo>
                <a:lnTo>
                  <a:pt x="426502" y="157162"/>
                </a:lnTo>
                <a:lnTo>
                  <a:pt x="440436" y="169354"/>
                </a:lnTo>
                <a:lnTo>
                  <a:pt x="424908" y="183070"/>
                </a:lnTo>
                <a:close/>
              </a:path>
              <a:path w="440689" h="340360">
                <a:moveTo>
                  <a:pt x="229743" y="340042"/>
                </a:moveTo>
                <a:lnTo>
                  <a:pt x="215979" y="336042"/>
                </a:lnTo>
                <a:lnTo>
                  <a:pt x="204216" y="326326"/>
                </a:lnTo>
                <a:lnTo>
                  <a:pt x="196762" y="313491"/>
                </a:lnTo>
                <a:lnTo>
                  <a:pt x="194881" y="299085"/>
                </a:lnTo>
                <a:lnTo>
                  <a:pt x="198429" y="284964"/>
                </a:lnTo>
                <a:lnTo>
                  <a:pt x="207264" y="272986"/>
                </a:lnTo>
                <a:lnTo>
                  <a:pt x="325871" y="169953"/>
                </a:lnTo>
                <a:lnTo>
                  <a:pt x="358139" y="198310"/>
                </a:lnTo>
                <a:lnTo>
                  <a:pt x="384048" y="198310"/>
                </a:lnTo>
                <a:lnTo>
                  <a:pt x="384048" y="207454"/>
                </a:lnTo>
                <a:lnTo>
                  <a:pt x="397303" y="207454"/>
                </a:lnTo>
                <a:lnTo>
                  <a:pt x="257556" y="330898"/>
                </a:lnTo>
                <a:lnTo>
                  <a:pt x="244078" y="338328"/>
                </a:lnTo>
                <a:lnTo>
                  <a:pt x="229743" y="340042"/>
                </a:lnTo>
                <a:close/>
              </a:path>
              <a:path w="440689" h="340360">
                <a:moveTo>
                  <a:pt x="282701" y="207454"/>
                </a:moveTo>
                <a:lnTo>
                  <a:pt x="0" y="207454"/>
                </a:lnTo>
                <a:lnTo>
                  <a:pt x="0" y="195262"/>
                </a:lnTo>
                <a:lnTo>
                  <a:pt x="296736" y="195262"/>
                </a:lnTo>
                <a:lnTo>
                  <a:pt x="282701" y="207454"/>
                </a:lnTo>
                <a:close/>
              </a:path>
              <a:path w="440689" h="340360">
                <a:moveTo>
                  <a:pt x="397303" y="207454"/>
                </a:moveTo>
                <a:lnTo>
                  <a:pt x="384048" y="207454"/>
                </a:lnTo>
                <a:lnTo>
                  <a:pt x="384048" y="195262"/>
                </a:lnTo>
                <a:lnTo>
                  <a:pt x="411106" y="195262"/>
                </a:lnTo>
                <a:lnTo>
                  <a:pt x="397303" y="207454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187" y="3413760"/>
            <a:ext cx="803275" cy="495300"/>
          </a:xfrm>
          <a:custGeom>
            <a:avLst/>
            <a:gdLst/>
            <a:ahLst/>
            <a:cxnLst/>
            <a:rect l="l" t="t" r="r" b="b"/>
            <a:pathLst>
              <a:path w="803275" h="495300">
                <a:moveTo>
                  <a:pt x="0" y="248412"/>
                </a:moveTo>
                <a:lnTo>
                  <a:pt x="17010" y="176679"/>
                </a:lnTo>
                <a:lnTo>
                  <a:pt x="37345" y="143702"/>
                </a:lnTo>
                <a:lnTo>
                  <a:pt x="64743" y="113164"/>
                </a:lnTo>
                <a:lnTo>
                  <a:pt x="98584" y="85449"/>
                </a:lnTo>
                <a:lnTo>
                  <a:pt x="138252" y="60942"/>
                </a:lnTo>
                <a:lnTo>
                  <a:pt x="183127" y="40029"/>
                </a:lnTo>
                <a:lnTo>
                  <a:pt x="232591" y="23093"/>
                </a:lnTo>
                <a:lnTo>
                  <a:pt x="286026" y="10520"/>
                </a:lnTo>
                <a:lnTo>
                  <a:pt x="342814" y="2694"/>
                </a:lnTo>
                <a:lnTo>
                  <a:pt x="402336" y="0"/>
                </a:lnTo>
                <a:lnTo>
                  <a:pt x="461478" y="2694"/>
                </a:lnTo>
                <a:lnTo>
                  <a:pt x="517956" y="10520"/>
                </a:lnTo>
                <a:lnTo>
                  <a:pt x="571142" y="23093"/>
                </a:lnTo>
                <a:lnTo>
                  <a:pt x="620413" y="40029"/>
                </a:lnTo>
                <a:lnTo>
                  <a:pt x="665142" y="60942"/>
                </a:lnTo>
                <a:lnTo>
                  <a:pt x="704706" y="85449"/>
                </a:lnTo>
                <a:lnTo>
                  <a:pt x="738478" y="113164"/>
                </a:lnTo>
                <a:lnTo>
                  <a:pt x="765833" y="143702"/>
                </a:lnTo>
                <a:lnTo>
                  <a:pt x="786146" y="176679"/>
                </a:lnTo>
                <a:lnTo>
                  <a:pt x="803147" y="248412"/>
                </a:lnTo>
                <a:lnTo>
                  <a:pt x="798793" y="284733"/>
                </a:lnTo>
                <a:lnTo>
                  <a:pt x="765833" y="352183"/>
                </a:lnTo>
                <a:lnTo>
                  <a:pt x="738478" y="382528"/>
                </a:lnTo>
                <a:lnTo>
                  <a:pt x="704706" y="410097"/>
                </a:lnTo>
                <a:lnTo>
                  <a:pt x="665142" y="434500"/>
                </a:lnTo>
                <a:lnTo>
                  <a:pt x="620413" y="455343"/>
                </a:lnTo>
                <a:lnTo>
                  <a:pt x="571142" y="472237"/>
                </a:lnTo>
                <a:lnTo>
                  <a:pt x="517956" y="484788"/>
                </a:lnTo>
                <a:lnTo>
                  <a:pt x="461478" y="492606"/>
                </a:lnTo>
                <a:lnTo>
                  <a:pt x="402336" y="495300"/>
                </a:lnTo>
                <a:lnTo>
                  <a:pt x="342814" y="492606"/>
                </a:lnTo>
                <a:lnTo>
                  <a:pt x="286026" y="484788"/>
                </a:lnTo>
                <a:lnTo>
                  <a:pt x="232591" y="472237"/>
                </a:lnTo>
                <a:lnTo>
                  <a:pt x="183127" y="455343"/>
                </a:lnTo>
                <a:lnTo>
                  <a:pt x="138252" y="434500"/>
                </a:lnTo>
                <a:lnTo>
                  <a:pt x="98584" y="410097"/>
                </a:lnTo>
                <a:lnTo>
                  <a:pt x="64743" y="382528"/>
                </a:lnTo>
                <a:lnTo>
                  <a:pt x="37345" y="352183"/>
                </a:lnTo>
                <a:lnTo>
                  <a:pt x="17010" y="319454"/>
                </a:lnTo>
                <a:lnTo>
                  <a:pt x="0" y="248412"/>
                </a:lnTo>
              </a:path>
            </a:pathLst>
          </a:custGeom>
          <a:ln w="25907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8767" y="3522958"/>
            <a:ext cx="6724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Refund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012" y="3909059"/>
            <a:ext cx="1335405" cy="391795"/>
          </a:xfrm>
          <a:custGeom>
            <a:avLst/>
            <a:gdLst/>
            <a:ahLst/>
            <a:cxnLst/>
            <a:rect l="l" t="t" r="r" b="b"/>
            <a:pathLst>
              <a:path w="1335405" h="391795">
                <a:moveTo>
                  <a:pt x="669035" y="0"/>
                </a:moveTo>
                <a:lnTo>
                  <a:pt x="0" y="391667"/>
                </a:lnTo>
              </a:path>
              <a:path w="1335405" h="391795">
                <a:moveTo>
                  <a:pt x="669035" y="0"/>
                </a:moveTo>
                <a:lnTo>
                  <a:pt x="1335024" y="391667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1731" y="4300727"/>
            <a:ext cx="669290" cy="521334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6675" marR="59055" indent="4445">
              <a:lnSpc>
                <a:spcPct val="102000"/>
              </a:lnSpc>
              <a:spcBef>
                <a:spcPts val="10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040" y="3861348"/>
            <a:ext cx="3517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361" y="3861348"/>
            <a:ext cx="2825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45691" y="4300728"/>
            <a:ext cx="1000125" cy="655320"/>
          </a:xfrm>
          <a:custGeom>
            <a:avLst/>
            <a:gdLst/>
            <a:ahLst/>
            <a:cxnLst/>
            <a:rect l="l" t="t" r="r" b="b"/>
            <a:pathLst>
              <a:path w="1000125" h="655320">
                <a:moveTo>
                  <a:pt x="0" y="327660"/>
                </a:moveTo>
                <a:lnTo>
                  <a:pt x="3366" y="289656"/>
                </a:lnTo>
                <a:lnTo>
                  <a:pt x="29166" y="217602"/>
                </a:lnTo>
                <a:lnTo>
                  <a:pt x="50847" y="184057"/>
                </a:lnTo>
                <a:lnTo>
                  <a:pt x="77880" y="152505"/>
                </a:lnTo>
                <a:lnTo>
                  <a:pt x="109887" y="123199"/>
                </a:lnTo>
                <a:lnTo>
                  <a:pt x="146494" y="96393"/>
                </a:lnTo>
                <a:lnTo>
                  <a:pt x="187323" y="72338"/>
                </a:lnTo>
                <a:lnTo>
                  <a:pt x="231997" y="51290"/>
                </a:lnTo>
                <a:lnTo>
                  <a:pt x="280140" y="33501"/>
                </a:lnTo>
                <a:lnTo>
                  <a:pt x="331376" y="19224"/>
                </a:lnTo>
                <a:lnTo>
                  <a:pt x="385327" y="8713"/>
                </a:lnTo>
                <a:lnTo>
                  <a:pt x="441618" y="2220"/>
                </a:lnTo>
                <a:lnTo>
                  <a:pt x="499872" y="0"/>
                </a:lnTo>
                <a:lnTo>
                  <a:pt x="558407" y="2220"/>
                </a:lnTo>
                <a:lnTo>
                  <a:pt x="614896" y="8713"/>
                </a:lnTo>
                <a:lnTo>
                  <a:pt x="668972" y="19224"/>
                </a:lnTo>
                <a:lnTo>
                  <a:pt x="720269" y="33501"/>
                </a:lnTo>
                <a:lnTo>
                  <a:pt x="768421" y="51290"/>
                </a:lnTo>
                <a:lnTo>
                  <a:pt x="813060" y="72338"/>
                </a:lnTo>
                <a:lnTo>
                  <a:pt x="853820" y="96393"/>
                </a:lnTo>
                <a:lnTo>
                  <a:pt x="890335" y="123199"/>
                </a:lnTo>
                <a:lnTo>
                  <a:pt x="922238" y="152505"/>
                </a:lnTo>
                <a:lnTo>
                  <a:pt x="949163" y="184057"/>
                </a:lnTo>
                <a:lnTo>
                  <a:pt x="970742" y="217602"/>
                </a:lnTo>
                <a:lnTo>
                  <a:pt x="986610" y="252886"/>
                </a:lnTo>
                <a:lnTo>
                  <a:pt x="999743" y="327660"/>
                </a:lnTo>
                <a:lnTo>
                  <a:pt x="996399" y="365944"/>
                </a:lnTo>
                <a:lnTo>
                  <a:pt x="986610" y="402913"/>
                </a:lnTo>
                <a:lnTo>
                  <a:pt x="970742" y="438322"/>
                </a:lnTo>
                <a:lnTo>
                  <a:pt x="949163" y="471929"/>
                </a:lnTo>
                <a:lnTo>
                  <a:pt x="922238" y="503489"/>
                </a:lnTo>
                <a:lnTo>
                  <a:pt x="890335" y="532760"/>
                </a:lnTo>
                <a:lnTo>
                  <a:pt x="853820" y="559498"/>
                </a:lnTo>
                <a:lnTo>
                  <a:pt x="813060" y="583460"/>
                </a:lnTo>
                <a:lnTo>
                  <a:pt x="768421" y="604404"/>
                </a:lnTo>
                <a:lnTo>
                  <a:pt x="720269" y="622085"/>
                </a:lnTo>
                <a:lnTo>
                  <a:pt x="668972" y="636260"/>
                </a:lnTo>
                <a:lnTo>
                  <a:pt x="614896" y="646686"/>
                </a:lnTo>
                <a:lnTo>
                  <a:pt x="558407" y="653121"/>
                </a:lnTo>
                <a:lnTo>
                  <a:pt x="499872" y="655320"/>
                </a:lnTo>
                <a:lnTo>
                  <a:pt x="441618" y="653121"/>
                </a:lnTo>
                <a:lnTo>
                  <a:pt x="385327" y="646686"/>
                </a:lnTo>
                <a:lnTo>
                  <a:pt x="331376" y="636260"/>
                </a:lnTo>
                <a:lnTo>
                  <a:pt x="280140" y="622085"/>
                </a:lnTo>
                <a:lnTo>
                  <a:pt x="231997" y="604404"/>
                </a:lnTo>
                <a:lnTo>
                  <a:pt x="187323" y="583460"/>
                </a:lnTo>
                <a:lnTo>
                  <a:pt x="146494" y="559498"/>
                </a:lnTo>
                <a:lnTo>
                  <a:pt x="109887" y="532760"/>
                </a:lnTo>
                <a:lnTo>
                  <a:pt x="77880" y="503489"/>
                </a:lnTo>
                <a:lnTo>
                  <a:pt x="50847" y="471929"/>
                </a:lnTo>
                <a:lnTo>
                  <a:pt x="29166" y="438322"/>
                </a:lnTo>
                <a:lnTo>
                  <a:pt x="13213" y="402913"/>
                </a:lnTo>
                <a:lnTo>
                  <a:pt x="3366" y="365944"/>
                </a:lnTo>
                <a:lnTo>
                  <a:pt x="0" y="327660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2597" y="4368785"/>
            <a:ext cx="62738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 indent="-15875">
              <a:lnSpc>
                <a:spcPct val="101899"/>
              </a:lnSpc>
              <a:spcBef>
                <a:spcPts val="9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Marital Status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4450" y="4941506"/>
            <a:ext cx="1884680" cy="993140"/>
            <a:chOff x="1064450" y="4941506"/>
            <a:chExt cx="1884680" cy="993140"/>
          </a:xfrm>
        </p:grpSpPr>
        <p:sp>
          <p:nvSpPr>
            <p:cNvPr id="23" name="object 23"/>
            <p:cNvSpPr/>
            <p:nvPr/>
          </p:nvSpPr>
          <p:spPr>
            <a:xfrm>
              <a:off x="1077468" y="4954523"/>
              <a:ext cx="1534795" cy="457200"/>
            </a:xfrm>
            <a:custGeom>
              <a:avLst/>
              <a:gdLst/>
              <a:ahLst/>
              <a:cxnLst/>
              <a:rect l="l" t="t" r="r" b="b"/>
              <a:pathLst>
                <a:path w="1534795" h="457200">
                  <a:moveTo>
                    <a:pt x="800099" y="0"/>
                  </a:moveTo>
                  <a:lnTo>
                    <a:pt x="0" y="457200"/>
                  </a:lnTo>
                </a:path>
                <a:path w="1534795" h="457200">
                  <a:moveTo>
                    <a:pt x="800099" y="0"/>
                  </a:moveTo>
                  <a:lnTo>
                    <a:pt x="1534667" y="457200"/>
                  </a:lnTo>
                </a:path>
              </a:pathLst>
            </a:custGeom>
            <a:ln w="25908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2951" y="5411723"/>
              <a:ext cx="666115" cy="523240"/>
            </a:xfrm>
            <a:custGeom>
              <a:avLst/>
              <a:gdLst/>
              <a:ahLst/>
              <a:cxnLst/>
              <a:rect l="l" t="t" r="r" b="b"/>
              <a:pathLst>
                <a:path w="666114" h="523239">
                  <a:moveTo>
                    <a:pt x="665988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665988" y="0"/>
                  </a:lnTo>
                  <a:lnTo>
                    <a:pt x="665988" y="522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82951" y="5411723"/>
            <a:ext cx="666115" cy="523240"/>
          </a:xfrm>
          <a:prstGeom prst="rect">
            <a:avLst/>
          </a:prstGeom>
          <a:ln w="25908">
            <a:solidFill>
              <a:srgbClr val="3366F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5405" marR="57785" indent="4445">
              <a:lnSpc>
                <a:spcPct val="101899"/>
              </a:lnSpc>
              <a:spcBef>
                <a:spcPts val="10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2187" y="5411723"/>
            <a:ext cx="669290" cy="459105"/>
          </a:xfrm>
          <a:custGeom>
            <a:avLst/>
            <a:gdLst/>
            <a:ahLst/>
            <a:cxnLst/>
            <a:rect l="l" t="t" r="r" b="b"/>
            <a:pathLst>
              <a:path w="669290" h="459104">
                <a:moveTo>
                  <a:pt x="669036" y="458724"/>
                </a:moveTo>
                <a:lnTo>
                  <a:pt x="0" y="458724"/>
                </a:lnTo>
                <a:lnTo>
                  <a:pt x="0" y="0"/>
                </a:lnTo>
                <a:lnTo>
                  <a:pt x="669036" y="0"/>
                </a:lnTo>
                <a:lnTo>
                  <a:pt x="669036" y="458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2187" y="5411723"/>
            <a:ext cx="669290" cy="459105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50"/>
              </a:spcBef>
            </a:pPr>
            <a:r>
              <a:rPr sz="1550" b="1" spc="-25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3130" y="4832119"/>
            <a:ext cx="81978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535">
              <a:lnSpc>
                <a:spcPct val="101899"/>
              </a:lnSpc>
              <a:spcBef>
                <a:spcPts val="9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Single, Divorced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1469" y="4955491"/>
            <a:ext cx="70675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Married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82367" y="2665476"/>
            <a:ext cx="1998345" cy="1484630"/>
            <a:chOff x="2182367" y="2665476"/>
            <a:chExt cx="1998345" cy="1484630"/>
          </a:xfrm>
        </p:grpSpPr>
        <p:sp>
          <p:nvSpPr>
            <p:cNvPr id="31" name="object 31"/>
            <p:cNvSpPr/>
            <p:nvPr/>
          </p:nvSpPr>
          <p:spPr>
            <a:xfrm>
              <a:off x="2182367" y="2665476"/>
              <a:ext cx="1021080" cy="1484630"/>
            </a:xfrm>
            <a:custGeom>
              <a:avLst/>
              <a:gdLst/>
              <a:ahLst/>
              <a:cxnLst/>
              <a:rect l="l" t="t" r="r" b="b"/>
              <a:pathLst>
                <a:path w="1021080" h="1484629">
                  <a:moveTo>
                    <a:pt x="91002" y="1350214"/>
                  </a:moveTo>
                  <a:lnTo>
                    <a:pt x="88445" y="1331606"/>
                  </a:lnTo>
                  <a:lnTo>
                    <a:pt x="957072" y="0"/>
                  </a:lnTo>
                  <a:lnTo>
                    <a:pt x="967740" y="7620"/>
                  </a:lnTo>
                  <a:lnTo>
                    <a:pt x="91002" y="1350214"/>
                  </a:lnTo>
                  <a:close/>
                </a:path>
                <a:path w="1021080" h="1484629">
                  <a:moveTo>
                    <a:pt x="96147" y="1387654"/>
                  </a:moveTo>
                  <a:lnTo>
                    <a:pt x="93722" y="1370006"/>
                  </a:lnTo>
                  <a:lnTo>
                    <a:pt x="978408" y="15240"/>
                  </a:lnTo>
                  <a:lnTo>
                    <a:pt x="999744" y="28956"/>
                  </a:lnTo>
                  <a:lnTo>
                    <a:pt x="114298" y="1382652"/>
                  </a:lnTo>
                  <a:lnTo>
                    <a:pt x="96147" y="1387654"/>
                  </a:lnTo>
                  <a:close/>
                </a:path>
                <a:path w="1021080" h="1484629">
                  <a:moveTo>
                    <a:pt x="132176" y="1377725"/>
                  </a:moveTo>
                  <a:lnTo>
                    <a:pt x="1010412" y="35052"/>
                  </a:lnTo>
                  <a:lnTo>
                    <a:pt x="1021080" y="42672"/>
                  </a:lnTo>
                  <a:lnTo>
                    <a:pt x="151270" y="1372463"/>
                  </a:lnTo>
                  <a:lnTo>
                    <a:pt x="132176" y="1377725"/>
                  </a:lnTo>
                  <a:close/>
                </a:path>
                <a:path w="1021080" h="1484629">
                  <a:moveTo>
                    <a:pt x="33528" y="1484376"/>
                  </a:moveTo>
                  <a:lnTo>
                    <a:pt x="0" y="1242059"/>
                  </a:lnTo>
                  <a:lnTo>
                    <a:pt x="714" y="1227462"/>
                  </a:lnTo>
                  <a:lnTo>
                    <a:pt x="6858" y="1214437"/>
                  </a:lnTo>
                  <a:lnTo>
                    <a:pt x="17573" y="1204555"/>
                  </a:lnTo>
                  <a:lnTo>
                    <a:pt x="32004" y="1199388"/>
                  </a:lnTo>
                  <a:lnTo>
                    <a:pt x="46601" y="1200316"/>
                  </a:lnTo>
                  <a:lnTo>
                    <a:pt x="59626" y="1206817"/>
                  </a:lnTo>
                  <a:lnTo>
                    <a:pt x="69508" y="1217604"/>
                  </a:lnTo>
                  <a:lnTo>
                    <a:pt x="74676" y="1231392"/>
                  </a:lnTo>
                  <a:lnTo>
                    <a:pt x="88445" y="1331606"/>
                  </a:lnTo>
                  <a:lnTo>
                    <a:pt x="33528" y="1415796"/>
                  </a:lnTo>
                  <a:lnTo>
                    <a:pt x="44196" y="1421892"/>
                  </a:lnTo>
                  <a:lnTo>
                    <a:pt x="59840" y="1421892"/>
                  </a:lnTo>
                  <a:lnTo>
                    <a:pt x="54864" y="1429512"/>
                  </a:lnTo>
                  <a:lnTo>
                    <a:pt x="74676" y="1443228"/>
                  </a:lnTo>
                  <a:lnTo>
                    <a:pt x="89331" y="1443228"/>
                  </a:lnTo>
                  <a:lnTo>
                    <a:pt x="85344" y="1449324"/>
                  </a:lnTo>
                  <a:lnTo>
                    <a:pt x="96012" y="1456944"/>
                  </a:lnTo>
                  <a:lnTo>
                    <a:pt x="131772" y="1456944"/>
                  </a:lnTo>
                  <a:lnTo>
                    <a:pt x="33528" y="1484376"/>
                  </a:lnTo>
                  <a:close/>
                </a:path>
                <a:path w="1021080" h="1484629">
                  <a:moveTo>
                    <a:pt x="44196" y="1421892"/>
                  </a:moveTo>
                  <a:lnTo>
                    <a:pt x="33528" y="1415796"/>
                  </a:lnTo>
                  <a:lnTo>
                    <a:pt x="88445" y="1331606"/>
                  </a:lnTo>
                  <a:lnTo>
                    <a:pt x="91002" y="1350214"/>
                  </a:lnTo>
                  <a:lnTo>
                    <a:pt x="60058" y="1397600"/>
                  </a:lnTo>
                  <a:lnTo>
                    <a:pt x="54864" y="1399032"/>
                  </a:lnTo>
                  <a:lnTo>
                    <a:pt x="57817" y="1401032"/>
                  </a:lnTo>
                  <a:lnTo>
                    <a:pt x="44196" y="1421892"/>
                  </a:lnTo>
                  <a:close/>
                </a:path>
                <a:path w="1021080" h="1484629">
                  <a:moveTo>
                    <a:pt x="131772" y="1456944"/>
                  </a:moveTo>
                  <a:lnTo>
                    <a:pt x="96012" y="1456944"/>
                  </a:lnTo>
                  <a:lnTo>
                    <a:pt x="151270" y="1372463"/>
                  </a:lnTo>
                  <a:lnTo>
                    <a:pt x="248412" y="1345692"/>
                  </a:lnTo>
                  <a:lnTo>
                    <a:pt x="263271" y="1344382"/>
                  </a:lnTo>
                  <a:lnTo>
                    <a:pt x="276987" y="1348930"/>
                  </a:lnTo>
                  <a:lnTo>
                    <a:pt x="287845" y="1358336"/>
                  </a:lnTo>
                  <a:lnTo>
                    <a:pt x="294132" y="1371600"/>
                  </a:lnTo>
                  <a:lnTo>
                    <a:pt x="295441" y="1386482"/>
                  </a:lnTo>
                  <a:lnTo>
                    <a:pt x="290893" y="1400365"/>
                  </a:lnTo>
                  <a:lnTo>
                    <a:pt x="281487" y="1411676"/>
                  </a:lnTo>
                  <a:lnTo>
                    <a:pt x="268224" y="1418844"/>
                  </a:lnTo>
                  <a:lnTo>
                    <a:pt x="131772" y="1456944"/>
                  </a:lnTo>
                  <a:close/>
                </a:path>
                <a:path w="1021080" h="1484629">
                  <a:moveTo>
                    <a:pt x="60058" y="1397600"/>
                  </a:moveTo>
                  <a:lnTo>
                    <a:pt x="91002" y="1350214"/>
                  </a:lnTo>
                  <a:lnTo>
                    <a:pt x="93722" y="1370006"/>
                  </a:lnTo>
                  <a:lnTo>
                    <a:pt x="79136" y="1392342"/>
                  </a:lnTo>
                  <a:lnTo>
                    <a:pt x="60058" y="1397600"/>
                  </a:lnTo>
                  <a:close/>
                </a:path>
                <a:path w="1021080" h="1484629">
                  <a:moveTo>
                    <a:pt x="79136" y="1392342"/>
                  </a:moveTo>
                  <a:lnTo>
                    <a:pt x="93722" y="1370006"/>
                  </a:lnTo>
                  <a:lnTo>
                    <a:pt x="96147" y="1387654"/>
                  </a:lnTo>
                  <a:lnTo>
                    <a:pt x="79136" y="1392342"/>
                  </a:lnTo>
                  <a:close/>
                </a:path>
                <a:path w="1021080" h="1484629">
                  <a:moveTo>
                    <a:pt x="112958" y="1431036"/>
                  </a:moveTo>
                  <a:lnTo>
                    <a:pt x="102108" y="1431036"/>
                  </a:lnTo>
                  <a:lnTo>
                    <a:pt x="101274" y="1424969"/>
                  </a:lnTo>
                  <a:lnTo>
                    <a:pt x="132176" y="1377725"/>
                  </a:lnTo>
                  <a:lnTo>
                    <a:pt x="151270" y="1372463"/>
                  </a:lnTo>
                  <a:lnTo>
                    <a:pt x="112958" y="1431036"/>
                  </a:lnTo>
                  <a:close/>
                </a:path>
                <a:path w="1021080" h="1484629">
                  <a:moveTo>
                    <a:pt x="101274" y="1424969"/>
                  </a:moveTo>
                  <a:lnTo>
                    <a:pt x="98730" y="1406453"/>
                  </a:lnTo>
                  <a:lnTo>
                    <a:pt x="114298" y="1382652"/>
                  </a:lnTo>
                  <a:lnTo>
                    <a:pt x="132176" y="1377725"/>
                  </a:lnTo>
                  <a:lnTo>
                    <a:pt x="101274" y="1424969"/>
                  </a:lnTo>
                  <a:close/>
                </a:path>
                <a:path w="1021080" h="1484629">
                  <a:moveTo>
                    <a:pt x="98730" y="1406453"/>
                  </a:moveTo>
                  <a:lnTo>
                    <a:pt x="96147" y="1387654"/>
                  </a:lnTo>
                  <a:lnTo>
                    <a:pt x="114298" y="1382652"/>
                  </a:lnTo>
                  <a:lnTo>
                    <a:pt x="98730" y="1406453"/>
                  </a:lnTo>
                  <a:close/>
                </a:path>
                <a:path w="1021080" h="1484629">
                  <a:moveTo>
                    <a:pt x="88625" y="1421902"/>
                  </a:moveTo>
                  <a:lnTo>
                    <a:pt x="68663" y="1408380"/>
                  </a:lnTo>
                  <a:lnTo>
                    <a:pt x="79136" y="1392342"/>
                  </a:lnTo>
                  <a:lnTo>
                    <a:pt x="96147" y="1387654"/>
                  </a:lnTo>
                  <a:lnTo>
                    <a:pt x="98730" y="1406453"/>
                  </a:lnTo>
                  <a:lnTo>
                    <a:pt x="88625" y="1421902"/>
                  </a:lnTo>
                  <a:close/>
                </a:path>
                <a:path w="1021080" h="1484629">
                  <a:moveTo>
                    <a:pt x="68663" y="1408380"/>
                  </a:moveTo>
                  <a:lnTo>
                    <a:pt x="57817" y="1401032"/>
                  </a:lnTo>
                  <a:lnTo>
                    <a:pt x="60058" y="1397600"/>
                  </a:lnTo>
                  <a:lnTo>
                    <a:pt x="79136" y="1392342"/>
                  </a:lnTo>
                  <a:lnTo>
                    <a:pt x="68663" y="1408380"/>
                  </a:lnTo>
                  <a:close/>
                </a:path>
                <a:path w="1021080" h="1484629">
                  <a:moveTo>
                    <a:pt x="57817" y="1401032"/>
                  </a:moveTo>
                  <a:lnTo>
                    <a:pt x="54864" y="1399032"/>
                  </a:lnTo>
                  <a:lnTo>
                    <a:pt x="60058" y="1397600"/>
                  </a:lnTo>
                  <a:lnTo>
                    <a:pt x="57817" y="1401032"/>
                  </a:lnTo>
                  <a:close/>
                </a:path>
                <a:path w="1021080" h="1484629">
                  <a:moveTo>
                    <a:pt x="59840" y="1421892"/>
                  </a:moveTo>
                  <a:lnTo>
                    <a:pt x="44196" y="1421892"/>
                  </a:lnTo>
                  <a:lnTo>
                    <a:pt x="57817" y="1401032"/>
                  </a:lnTo>
                  <a:lnTo>
                    <a:pt x="68663" y="1408380"/>
                  </a:lnTo>
                  <a:lnTo>
                    <a:pt x="59840" y="1421892"/>
                  </a:lnTo>
                  <a:close/>
                </a:path>
                <a:path w="1021080" h="1484629">
                  <a:moveTo>
                    <a:pt x="98780" y="1428781"/>
                  </a:moveTo>
                  <a:lnTo>
                    <a:pt x="88631" y="1421892"/>
                  </a:lnTo>
                  <a:lnTo>
                    <a:pt x="98730" y="1406453"/>
                  </a:lnTo>
                  <a:lnTo>
                    <a:pt x="101274" y="1424969"/>
                  </a:lnTo>
                  <a:lnTo>
                    <a:pt x="98780" y="1428781"/>
                  </a:lnTo>
                  <a:close/>
                </a:path>
                <a:path w="1021080" h="1484629">
                  <a:moveTo>
                    <a:pt x="74676" y="1443228"/>
                  </a:moveTo>
                  <a:lnTo>
                    <a:pt x="54864" y="1429512"/>
                  </a:lnTo>
                  <a:lnTo>
                    <a:pt x="68663" y="1408380"/>
                  </a:lnTo>
                  <a:lnTo>
                    <a:pt x="88625" y="1421902"/>
                  </a:lnTo>
                  <a:lnTo>
                    <a:pt x="74676" y="1443228"/>
                  </a:lnTo>
                  <a:close/>
                </a:path>
                <a:path w="1021080" h="1484629">
                  <a:moveTo>
                    <a:pt x="89331" y="1443228"/>
                  </a:moveTo>
                  <a:lnTo>
                    <a:pt x="74676" y="1443228"/>
                  </a:lnTo>
                  <a:lnTo>
                    <a:pt x="88625" y="1421902"/>
                  </a:lnTo>
                  <a:lnTo>
                    <a:pt x="98780" y="1428781"/>
                  </a:lnTo>
                  <a:lnTo>
                    <a:pt x="89331" y="1443228"/>
                  </a:lnTo>
                  <a:close/>
                </a:path>
                <a:path w="1021080" h="1484629">
                  <a:moveTo>
                    <a:pt x="102108" y="1431036"/>
                  </a:moveTo>
                  <a:lnTo>
                    <a:pt x="98780" y="1428781"/>
                  </a:lnTo>
                  <a:lnTo>
                    <a:pt x="101274" y="1424969"/>
                  </a:lnTo>
                  <a:lnTo>
                    <a:pt x="102108" y="1431036"/>
                  </a:lnTo>
                  <a:close/>
                </a:path>
                <a:path w="1021080" h="1484629">
                  <a:moveTo>
                    <a:pt x="96012" y="1456944"/>
                  </a:moveTo>
                  <a:lnTo>
                    <a:pt x="85344" y="1449324"/>
                  </a:lnTo>
                  <a:lnTo>
                    <a:pt x="98780" y="1428781"/>
                  </a:lnTo>
                  <a:lnTo>
                    <a:pt x="102108" y="1431036"/>
                  </a:lnTo>
                  <a:lnTo>
                    <a:pt x="112958" y="1431036"/>
                  </a:lnTo>
                  <a:lnTo>
                    <a:pt x="96012" y="1456944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5243" y="3087624"/>
              <a:ext cx="1085215" cy="783590"/>
            </a:xfrm>
            <a:custGeom>
              <a:avLst/>
              <a:gdLst/>
              <a:ahLst/>
              <a:cxnLst/>
              <a:rect l="l" t="t" r="r" b="b"/>
              <a:pathLst>
                <a:path w="1085214" h="783589">
                  <a:moveTo>
                    <a:pt x="1085088" y="783335"/>
                  </a:moveTo>
                  <a:lnTo>
                    <a:pt x="0" y="783335"/>
                  </a:lnTo>
                  <a:lnTo>
                    <a:pt x="0" y="0"/>
                  </a:lnTo>
                  <a:lnTo>
                    <a:pt x="1085088" y="0"/>
                  </a:lnTo>
                  <a:lnTo>
                    <a:pt x="1085088" y="7833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65930" y="4641446"/>
            <a:ext cx="5354320" cy="168719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467359" indent="-454659">
              <a:lnSpc>
                <a:spcPct val="100000"/>
              </a:lnSpc>
              <a:spcBef>
                <a:spcPts val="1315"/>
              </a:spcBef>
              <a:buAutoNum type="arabicPeriod"/>
              <a:tabLst>
                <a:tab pos="467359" algn="l"/>
              </a:tabLst>
            </a:pPr>
            <a:r>
              <a:rPr sz="1950" dirty="0">
                <a:latin typeface="Arial"/>
                <a:cs typeface="Arial"/>
              </a:rPr>
              <a:t>We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further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examine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Refund=No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records</a:t>
            </a:r>
            <a:endParaRPr sz="1950">
              <a:latin typeface="Arial"/>
              <a:cs typeface="Arial"/>
            </a:endParaRPr>
          </a:p>
          <a:p>
            <a:pPr marL="467359" indent="-454659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67359" algn="l"/>
              </a:tabLst>
            </a:pPr>
            <a:r>
              <a:rPr sz="1950" dirty="0">
                <a:latin typeface="Arial"/>
                <a:cs typeface="Arial"/>
              </a:rPr>
              <a:t>Again,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we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test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all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possible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splits</a:t>
            </a:r>
            <a:endParaRPr sz="1950">
              <a:latin typeface="Arial"/>
              <a:cs typeface="Arial"/>
            </a:endParaRPr>
          </a:p>
          <a:p>
            <a:pPr marL="466725" marR="853440" indent="-454659">
              <a:lnSpc>
                <a:spcPct val="101499"/>
              </a:lnSpc>
              <a:spcBef>
                <a:spcPts val="1205"/>
              </a:spcBef>
              <a:buAutoNum type="arabicPeriod"/>
              <a:tabLst>
                <a:tab pos="466725" algn="l"/>
              </a:tabLst>
            </a:pPr>
            <a:r>
              <a:rPr sz="1950" dirty="0">
                <a:latin typeface="Arial"/>
                <a:cs typeface="Arial"/>
              </a:rPr>
              <a:t>We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find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split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Marital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Status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to </a:t>
            </a:r>
            <a:r>
              <a:rPr sz="1950" dirty="0">
                <a:latin typeface="Arial"/>
                <a:cs typeface="Arial"/>
              </a:rPr>
              <a:t>produce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purest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subsets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366319" y="1208960"/>
          <a:ext cx="3780152" cy="304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/>
                <a:gridCol w="820419"/>
                <a:gridCol w="937894"/>
                <a:gridCol w="897255"/>
                <a:gridCol w="681989"/>
              </a:tblGrid>
              <a:tr h="585470">
                <a:tc>
                  <a:txBody>
                    <a:bodyPr/>
                    <a:lstStyle/>
                    <a:p>
                      <a:pPr marL="27940">
                        <a:lnSpc>
                          <a:spcPts val="1714"/>
                        </a:lnSpc>
                      </a:pPr>
                      <a:r>
                        <a:rPr sz="145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714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249554">
                        <a:lnSpc>
                          <a:spcPts val="1689"/>
                        </a:lnSpc>
                        <a:spcBef>
                          <a:spcPts val="7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112395">
                        <a:lnSpc>
                          <a:spcPts val="1689"/>
                        </a:lnSpc>
                        <a:spcBef>
                          <a:spcPts val="7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spc="-20" dirty="0">
                          <a:latin typeface="Arial"/>
                          <a:cs typeface="Arial"/>
                        </a:rPr>
                        <a:t>100K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70K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Divorced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95K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60K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85K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75K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90K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341794" y="4248208"/>
            <a:ext cx="35560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95243" y="3087624"/>
            <a:ext cx="1085215" cy="783590"/>
          </a:xfrm>
          <a:prstGeom prst="rect">
            <a:avLst/>
          </a:prstGeom>
          <a:ln w="25907">
            <a:solidFill>
              <a:srgbClr val="91CF5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67005" marR="24130" indent="-135890">
              <a:lnSpc>
                <a:spcPct val="101899"/>
              </a:lnSpc>
              <a:spcBef>
                <a:spcPts val="113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Refund=No Records</a:t>
            </a:r>
            <a:endParaRPr sz="1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1272" y="1397508"/>
            <a:ext cx="833755" cy="783590"/>
          </a:xfrm>
          <a:prstGeom prst="rect">
            <a:avLst/>
          </a:prstGeom>
          <a:ln w="25907">
            <a:solidFill>
              <a:srgbClr val="91CF5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2545" marR="36830" indent="-56515" algn="ctr">
              <a:lnSpc>
                <a:spcPct val="102299"/>
              </a:lnSpc>
              <a:spcBef>
                <a:spcPts val="18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All </a:t>
            </a: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Training Records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Hunt’s</a:t>
            </a:r>
            <a:r>
              <a:rPr spc="35" dirty="0"/>
              <a:t> </a:t>
            </a:r>
            <a:r>
              <a:rPr dirty="0"/>
              <a:t>Algorithm</a:t>
            </a:r>
            <a:r>
              <a:rPr spc="30" dirty="0"/>
              <a:t> </a:t>
            </a:r>
            <a:r>
              <a:rPr dirty="0"/>
              <a:t>–</a:t>
            </a:r>
            <a:r>
              <a:rPr spc="70" dirty="0"/>
              <a:t> </a:t>
            </a:r>
            <a:r>
              <a:rPr dirty="0"/>
              <a:t>Step</a:t>
            </a:r>
            <a:r>
              <a:rPr spc="60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2241804" y="1229868"/>
            <a:ext cx="797560" cy="475615"/>
          </a:xfrm>
          <a:custGeom>
            <a:avLst/>
            <a:gdLst/>
            <a:ahLst/>
            <a:cxnLst/>
            <a:rect l="l" t="t" r="r" b="b"/>
            <a:pathLst>
              <a:path w="797560" h="475614">
                <a:moveTo>
                  <a:pt x="0" y="237743"/>
                </a:moveTo>
                <a:lnTo>
                  <a:pt x="16868" y="169167"/>
                </a:lnTo>
                <a:lnTo>
                  <a:pt x="64211" y="108395"/>
                </a:lnTo>
                <a:lnTo>
                  <a:pt x="97783" y="81863"/>
                </a:lnTo>
                <a:lnTo>
                  <a:pt x="137139" y="58395"/>
                </a:lnTo>
                <a:lnTo>
                  <a:pt x="181668" y="38362"/>
                </a:lnTo>
                <a:lnTo>
                  <a:pt x="230759" y="22135"/>
                </a:lnTo>
                <a:lnTo>
                  <a:pt x="283800" y="10085"/>
                </a:lnTo>
                <a:lnTo>
                  <a:pt x="340180" y="2583"/>
                </a:lnTo>
                <a:lnTo>
                  <a:pt x="399287" y="0"/>
                </a:lnTo>
                <a:lnTo>
                  <a:pt x="458016" y="2583"/>
                </a:lnTo>
                <a:lnTo>
                  <a:pt x="514086" y="10085"/>
                </a:lnTo>
                <a:lnTo>
                  <a:pt x="566878" y="22135"/>
                </a:lnTo>
                <a:lnTo>
                  <a:pt x="615776" y="38362"/>
                </a:lnTo>
                <a:lnTo>
                  <a:pt x="660159" y="58395"/>
                </a:lnTo>
                <a:lnTo>
                  <a:pt x="699411" y="81863"/>
                </a:lnTo>
                <a:lnTo>
                  <a:pt x="732913" y="108395"/>
                </a:lnTo>
                <a:lnTo>
                  <a:pt x="760046" y="137620"/>
                </a:lnTo>
                <a:lnTo>
                  <a:pt x="792734" y="202665"/>
                </a:lnTo>
                <a:lnTo>
                  <a:pt x="797052" y="237743"/>
                </a:lnTo>
                <a:lnTo>
                  <a:pt x="792734" y="272822"/>
                </a:lnTo>
                <a:lnTo>
                  <a:pt x="760046" y="337867"/>
                </a:lnTo>
                <a:lnTo>
                  <a:pt x="732913" y="367092"/>
                </a:lnTo>
                <a:lnTo>
                  <a:pt x="699411" y="393624"/>
                </a:lnTo>
                <a:lnTo>
                  <a:pt x="660159" y="417092"/>
                </a:lnTo>
                <a:lnTo>
                  <a:pt x="615776" y="437125"/>
                </a:lnTo>
                <a:lnTo>
                  <a:pt x="566878" y="453352"/>
                </a:lnTo>
                <a:lnTo>
                  <a:pt x="514086" y="465402"/>
                </a:lnTo>
                <a:lnTo>
                  <a:pt x="458016" y="472904"/>
                </a:lnTo>
                <a:lnTo>
                  <a:pt x="399287" y="475487"/>
                </a:lnTo>
                <a:lnTo>
                  <a:pt x="340180" y="472904"/>
                </a:lnTo>
                <a:lnTo>
                  <a:pt x="283800" y="465402"/>
                </a:lnTo>
                <a:lnTo>
                  <a:pt x="230759" y="453352"/>
                </a:lnTo>
                <a:lnTo>
                  <a:pt x="181668" y="437125"/>
                </a:lnTo>
                <a:lnTo>
                  <a:pt x="137139" y="417092"/>
                </a:lnTo>
                <a:lnTo>
                  <a:pt x="97783" y="393624"/>
                </a:lnTo>
                <a:lnTo>
                  <a:pt x="64211" y="367092"/>
                </a:lnTo>
                <a:lnTo>
                  <a:pt x="37036" y="337867"/>
                </a:lnTo>
                <a:lnTo>
                  <a:pt x="4318" y="272822"/>
                </a:lnTo>
                <a:lnTo>
                  <a:pt x="0" y="237743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772" y="1328384"/>
            <a:ext cx="6724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Refund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9824" y="1692338"/>
            <a:ext cx="1683385" cy="927735"/>
            <a:chOff x="1639824" y="1692338"/>
            <a:chExt cx="1683385" cy="927735"/>
          </a:xfrm>
        </p:grpSpPr>
        <p:sp>
          <p:nvSpPr>
            <p:cNvPr id="6" name="object 6"/>
            <p:cNvSpPr/>
            <p:nvPr/>
          </p:nvSpPr>
          <p:spPr>
            <a:xfrm>
              <a:off x="1972056" y="1705355"/>
              <a:ext cx="1338580" cy="391795"/>
            </a:xfrm>
            <a:custGeom>
              <a:avLst/>
              <a:gdLst/>
              <a:ahLst/>
              <a:cxnLst/>
              <a:rect l="l" t="t" r="r" b="b"/>
              <a:pathLst>
                <a:path w="1338579" h="391794">
                  <a:moveTo>
                    <a:pt x="670560" y="0"/>
                  </a:moveTo>
                  <a:lnTo>
                    <a:pt x="0" y="391668"/>
                  </a:lnTo>
                </a:path>
                <a:path w="1338579" h="391794">
                  <a:moveTo>
                    <a:pt x="670560" y="0"/>
                  </a:moveTo>
                  <a:lnTo>
                    <a:pt x="1338071" y="391668"/>
                  </a:lnTo>
                </a:path>
              </a:pathLst>
            </a:custGeom>
            <a:ln w="25908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9824" y="2097023"/>
              <a:ext cx="669290" cy="523240"/>
            </a:xfrm>
            <a:custGeom>
              <a:avLst/>
              <a:gdLst/>
              <a:ahLst/>
              <a:cxnLst/>
              <a:rect l="l" t="t" r="r" b="b"/>
              <a:pathLst>
                <a:path w="669289" h="523239">
                  <a:moveTo>
                    <a:pt x="669035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669035" y="0"/>
                  </a:lnTo>
                  <a:lnTo>
                    <a:pt x="669035" y="522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39824" y="2097024"/>
            <a:ext cx="669290" cy="523240"/>
          </a:xfrm>
          <a:prstGeom prst="rect">
            <a:avLst/>
          </a:prstGeom>
          <a:ln w="25908">
            <a:solidFill>
              <a:srgbClr val="3366FF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6675" marR="59690" indent="4445">
              <a:lnSpc>
                <a:spcPct val="101899"/>
              </a:lnSpc>
              <a:spcBef>
                <a:spcPts val="114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1903" y="2097024"/>
            <a:ext cx="669290" cy="457200"/>
          </a:xfrm>
          <a:custGeom>
            <a:avLst/>
            <a:gdLst/>
            <a:ahLst/>
            <a:cxnLst/>
            <a:rect l="l" t="t" r="r" b="b"/>
            <a:pathLst>
              <a:path w="669289" h="457200">
                <a:moveTo>
                  <a:pt x="669036" y="457200"/>
                </a:moveTo>
                <a:lnTo>
                  <a:pt x="0" y="457200"/>
                </a:lnTo>
                <a:lnTo>
                  <a:pt x="0" y="0"/>
                </a:lnTo>
                <a:lnTo>
                  <a:pt x="669036" y="0"/>
                </a:lnTo>
                <a:lnTo>
                  <a:pt x="669036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1903" y="2097024"/>
            <a:ext cx="669290" cy="457200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35"/>
              </a:spcBef>
            </a:pPr>
            <a:r>
              <a:rPr sz="1550" b="1" spc="-25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5189" y="1656067"/>
            <a:ext cx="3517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6509" y="1656067"/>
            <a:ext cx="28067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9387" y="1647253"/>
            <a:ext cx="440690" cy="340360"/>
          </a:xfrm>
          <a:custGeom>
            <a:avLst/>
            <a:gdLst/>
            <a:ahLst/>
            <a:cxnLst/>
            <a:rect l="l" t="t" r="r" b="b"/>
            <a:pathLst>
              <a:path w="440689" h="340360">
                <a:moveTo>
                  <a:pt x="325871" y="169953"/>
                </a:moveTo>
                <a:lnTo>
                  <a:pt x="207264" y="65722"/>
                </a:lnTo>
                <a:lnTo>
                  <a:pt x="198429" y="53744"/>
                </a:lnTo>
                <a:lnTo>
                  <a:pt x="194881" y="39624"/>
                </a:lnTo>
                <a:lnTo>
                  <a:pt x="196762" y="25217"/>
                </a:lnTo>
                <a:lnTo>
                  <a:pt x="204216" y="12382"/>
                </a:lnTo>
                <a:lnTo>
                  <a:pt x="215979" y="3548"/>
                </a:lnTo>
                <a:lnTo>
                  <a:pt x="229743" y="0"/>
                </a:lnTo>
                <a:lnTo>
                  <a:pt x="244078" y="1881"/>
                </a:lnTo>
                <a:lnTo>
                  <a:pt x="257556" y="9334"/>
                </a:lnTo>
                <a:lnTo>
                  <a:pt x="396893" y="131254"/>
                </a:lnTo>
                <a:lnTo>
                  <a:pt x="384048" y="131254"/>
                </a:lnTo>
                <a:lnTo>
                  <a:pt x="384048" y="141922"/>
                </a:lnTo>
                <a:lnTo>
                  <a:pt x="358139" y="141922"/>
                </a:lnTo>
                <a:lnTo>
                  <a:pt x="325871" y="169953"/>
                </a:lnTo>
                <a:close/>
              </a:path>
              <a:path w="440689" h="340360">
                <a:moveTo>
                  <a:pt x="297442" y="144970"/>
                </a:moveTo>
                <a:lnTo>
                  <a:pt x="0" y="144970"/>
                </a:lnTo>
                <a:lnTo>
                  <a:pt x="0" y="131254"/>
                </a:lnTo>
                <a:lnTo>
                  <a:pt x="281834" y="131254"/>
                </a:lnTo>
                <a:lnTo>
                  <a:pt x="297442" y="144970"/>
                </a:lnTo>
                <a:close/>
              </a:path>
              <a:path w="440689" h="340360">
                <a:moveTo>
                  <a:pt x="412568" y="144970"/>
                </a:moveTo>
                <a:lnTo>
                  <a:pt x="384048" y="144970"/>
                </a:lnTo>
                <a:lnTo>
                  <a:pt x="384048" y="131254"/>
                </a:lnTo>
                <a:lnTo>
                  <a:pt x="396893" y="131254"/>
                </a:lnTo>
                <a:lnTo>
                  <a:pt x="412568" y="144970"/>
                </a:lnTo>
                <a:close/>
              </a:path>
              <a:path w="440689" h="340360">
                <a:moveTo>
                  <a:pt x="358139" y="198310"/>
                </a:moveTo>
                <a:lnTo>
                  <a:pt x="325871" y="169953"/>
                </a:lnTo>
                <a:lnTo>
                  <a:pt x="358139" y="141922"/>
                </a:lnTo>
                <a:lnTo>
                  <a:pt x="358139" y="198310"/>
                </a:lnTo>
                <a:close/>
              </a:path>
              <a:path w="440689" h="340360">
                <a:moveTo>
                  <a:pt x="384048" y="198310"/>
                </a:moveTo>
                <a:lnTo>
                  <a:pt x="358139" y="198310"/>
                </a:lnTo>
                <a:lnTo>
                  <a:pt x="358139" y="141922"/>
                </a:lnTo>
                <a:lnTo>
                  <a:pt x="384048" y="141922"/>
                </a:lnTo>
                <a:lnTo>
                  <a:pt x="384048" y="144970"/>
                </a:lnTo>
                <a:lnTo>
                  <a:pt x="412568" y="144970"/>
                </a:lnTo>
                <a:lnTo>
                  <a:pt x="426502" y="157162"/>
                </a:lnTo>
                <a:lnTo>
                  <a:pt x="384048" y="157162"/>
                </a:lnTo>
                <a:lnTo>
                  <a:pt x="384048" y="183070"/>
                </a:lnTo>
                <a:lnTo>
                  <a:pt x="424908" y="183070"/>
                </a:lnTo>
                <a:lnTo>
                  <a:pt x="411106" y="195262"/>
                </a:lnTo>
                <a:lnTo>
                  <a:pt x="384048" y="195262"/>
                </a:lnTo>
                <a:lnTo>
                  <a:pt x="384048" y="198310"/>
                </a:lnTo>
                <a:close/>
              </a:path>
              <a:path w="440689" h="340360">
                <a:moveTo>
                  <a:pt x="310771" y="183070"/>
                </a:moveTo>
                <a:lnTo>
                  <a:pt x="0" y="183070"/>
                </a:lnTo>
                <a:lnTo>
                  <a:pt x="0" y="157162"/>
                </a:lnTo>
                <a:lnTo>
                  <a:pt x="311316" y="157162"/>
                </a:lnTo>
                <a:lnTo>
                  <a:pt x="325871" y="169953"/>
                </a:lnTo>
                <a:lnTo>
                  <a:pt x="310771" y="183070"/>
                </a:lnTo>
                <a:close/>
              </a:path>
              <a:path w="440689" h="340360">
                <a:moveTo>
                  <a:pt x="424908" y="183070"/>
                </a:moveTo>
                <a:lnTo>
                  <a:pt x="384048" y="183070"/>
                </a:lnTo>
                <a:lnTo>
                  <a:pt x="384048" y="157162"/>
                </a:lnTo>
                <a:lnTo>
                  <a:pt x="426502" y="157162"/>
                </a:lnTo>
                <a:lnTo>
                  <a:pt x="440436" y="169354"/>
                </a:lnTo>
                <a:lnTo>
                  <a:pt x="424908" y="183070"/>
                </a:lnTo>
                <a:close/>
              </a:path>
              <a:path w="440689" h="340360">
                <a:moveTo>
                  <a:pt x="229743" y="340042"/>
                </a:moveTo>
                <a:lnTo>
                  <a:pt x="215979" y="336042"/>
                </a:lnTo>
                <a:lnTo>
                  <a:pt x="204216" y="326326"/>
                </a:lnTo>
                <a:lnTo>
                  <a:pt x="196762" y="313491"/>
                </a:lnTo>
                <a:lnTo>
                  <a:pt x="194881" y="299085"/>
                </a:lnTo>
                <a:lnTo>
                  <a:pt x="198429" y="284964"/>
                </a:lnTo>
                <a:lnTo>
                  <a:pt x="207264" y="272986"/>
                </a:lnTo>
                <a:lnTo>
                  <a:pt x="325871" y="169953"/>
                </a:lnTo>
                <a:lnTo>
                  <a:pt x="358139" y="198310"/>
                </a:lnTo>
                <a:lnTo>
                  <a:pt x="384048" y="198310"/>
                </a:lnTo>
                <a:lnTo>
                  <a:pt x="384048" y="207454"/>
                </a:lnTo>
                <a:lnTo>
                  <a:pt x="397303" y="207454"/>
                </a:lnTo>
                <a:lnTo>
                  <a:pt x="257556" y="330898"/>
                </a:lnTo>
                <a:lnTo>
                  <a:pt x="244078" y="338328"/>
                </a:lnTo>
                <a:lnTo>
                  <a:pt x="229743" y="340042"/>
                </a:lnTo>
                <a:close/>
              </a:path>
              <a:path w="440689" h="340360">
                <a:moveTo>
                  <a:pt x="282701" y="207454"/>
                </a:moveTo>
                <a:lnTo>
                  <a:pt x="0" y="207454"/>
                </a:lnTo>
                <a:lnTo>
                  <a:pt x="0" y="195262"/>
                </a:lnTo>
                <a:lnTo>
                  <a:pt x="296736" y="195262"/>
                </a:lnTo>
                <a:lnTo>
                  <a:pt x="282701" y="207454"/>
                </a:lnTo>
                <a:close/>
              </a:path>
              <a:path w="440689" h="340360">
                <a:moveTo>
                  <a:pt x="397303" y="207454"/>
                </a:moveTo>
                <a:lnTo>
                  <a:pt x="384048" y="207454"/>
                </a:lnTo>
                <a:lnTo>
                  <a:pt x="384048" y="195262"/>
                </a:lnTo>
                <a:lnTo>
                  <a:pt x="411106" y="195262"/>
                </a:lnTo>
                <a:lnTo>
                  <a:pt x="397303" y="207454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3238500"/>
            <a:ext cx="805180" cy="495300"/>
          </a:xfrm>
          <a:custGeom>
            <a:avLst/>
            <a:gdLst/>
            <a:ahLst/>
            <a:cxnLst/>
            <a:rect l="l" t="t" r="r" b="b"/>
            <a:pathLst>
              <a:path w="805179" h="495300">
                <a:moveTo>
                  <a:pt x="0" y="246887"/>
                </a:moveTo>
                <a:lnTo>
                  <a:pt x="17010" y="175288"/>
                </a:lnTo>
                <a:lnTo>
                  <a:pt x="37345" y="142456"/>
                </a:lnTo>
                <a:lnTo>
                  <a:pt x="64743" y="112098"/>
                </a:lnTo>
                <a:lnTo>
                  <a:pt x="98584" y="84583"/>
                </a:lnTo>
                <a:lnTo>
                  <a:pt x="138252" y="60284"/>
                </a:lnTo>
                <a:lnTo>
                  <a:pt x="183127" y="39571"/>
                </a:lnTo>
                <a:lnTo>
                  <a:pt x="232591" y="22815"/>
                </a:lnTo>
                <a:lnTo>
                  <a:pt x="286026" y="10387"/>
                </a:lnTo>
                <a:lnTo>
                  <a:pt x="342814" y="2658"/>
                </a:lnTo>
                <a:lnTo>
                  <a:pt x="402336" y="0"/>
                </a:lnTo>
                <a:lnTo>
                  <a:pt x="461857" y="2658"/>
                </a:lnTo>
                <a:lnTo>
                  <a:pt x="518645" y="10387"/>
                </a:lnTo>
                <a:lnTo>
                  <a:pt x="572080" y="22815"/>
                </a:lnTo>
                <a:lnTo>
                  <a:pt x="621544" y="39571"/>
                </a:lnTo>
                <a:lnTo>
                  <a:pt x="666419" y="60284"/>
                </a:lnTo>
                <a:lnTo>
                  <a:pt x="706087" y="84583"/>
                </a:lnTo>
                <a:lnTo>
                  <a:pt x="739928" y="112098"/>
                </a:lnTo>
                <a:lnTo>
                  <a:pt x="767326" y="142456"/>
                </a:lnTo>
                <a:lnTo>
                  <a:pt x="787661" y="175288"/>
                </a:lnTo>
                <a:lnTo>
                  <a:pt x="804672" y="246887"/>
                </a:lnTo>
                <a:lnTo>
                  <a:pt x="800316" y="283588"/>
                </a:lnTo>
                <a:lnTo>
                  <a:pt x="767326" y="351597"/>
                </a:lnTo>
                <a:lnTo>
                  <a:pt x="739928" y="382135"/>
                </a:lnTo>
                <a:lnTo>
                  <a:pt x="706087" y="409850"/>
                </a:lnTo>
                <a:lnTo>
                  <a:pt x="666419" y="434357"/>
                </a:lnTo>
                <a:lnTo>
                  <a:pt x="621544" y="455270"/>
                </a:lnTo>
                <a:lnTo>
                  <a:pt x="572080" y="472206"/>
                </a:lnTo>
                <a:lnTo>
                  <a:pt x="518645" y="484779"/>
                </a:lnTo>
                <a:lnTo>
                  <a:pt x="461857" y="492605"/>
                </a:lnTo>
                <a:lnTo>
                  <a:pt x="402336" y="495300"/>
                </a:lnTo>
                <a:lnTo>
                  <a:pt x="342814" y="492605"/>
                </a:lnTo>
                <a:lnTo>
                  <a:pt x="286026" y="484779"/>
                </a:lnTo>
                <a:lnTo>
                  <a:pt x="232591" y="472206"/>
                </a:lnTo>
                <a:lnTo>
                  <a:pt x="183127" y="455270"/>
                </a:lnTo>
                <a:lnTo>
                  <a:pt x="138252" y="434357"/>
                </a:lnTo>
                <a:lnTo>
                  <a:pt x="98584" y="409850"/>
                </a:lnTo>
                <a:lnTo>
                  <a:pt x="64743" y="382135"/>
                </a:lnTo>
                <a:lnTo>
                  <a:pt x="37345" y="351597"/>
                </a:lnTo>
                <a:lnTo>
                  <a:pt x="17010" y="318620"/>
                </a:lnTo>
                <a:lnTo>
                  <a:pt x="0" y="246887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62291" y="3347722"/>
            <a:ext cx="6724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Refund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30623" y="3733800"/>
            <a:ext cx="1335405" cy="384175"/>
          </a:xfrm>
          <a:custGeom>
            <a:avLst/>
            <a:gdLst/>
            <a:ahLst/>
            <a:cxnLst/>
            <a:rect l="l" t="t" r="r" b="b"/>
            <a:pathLst>
              <a:path w="1335404" h="384175">
                <a:moveTo>
                  <a:pt x="669036" y="0"/>
                </a:moveTo>
                <a:lnTo>
                  <a:pt x="0" y="384048"/>
                </a:lnTo>
              </a:path>
              <a:path w="1335404" h="384175">
                <a:moveTo>
                  <a:pt x="669036" y="0"/>
                </a:moveTo>
                <a:lnTo>
                  <a:pt x="1335024" y="384048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96867" y="4125467"/>
            <a:ext cx="669290" cy="527685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5405" marR="60960" indent="4445">
              <a:lnSpc>
                <a:spcPct val="101899"/>
              </a:lnSpc>
              <a:spcBef>
                <a:spcPts val="114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0663" y="3684540"/>
            <a:ext cx="3517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1983" y="3684540"/>
            <a:ext cx="2825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99303" y="4125467"/>
            <a:ext cx="1003300" cy="652780"/>
          </a:xfrm>
          <a:custGeom>
            <a:avLst/>
            <a:gdLst/>
            <a:ahLst/>
            <a:cxnLst/>
            <a:rect l="l" t="t" r="r" b="b"/>
            <a:pathLst>
              <a:path w="1003300" h="652779">
                <a:moveTo>
                  <a:pt x="0" y="326136"/>
                </a:moveTo>
                <a:lnTo>
                  <a:pt x="3366" y="288154"/>
                </a:lnTo>
                <a:lnTo>
                  <a:pt x="29181" y="216258"/>
                </a:lnTo>
                <a:lnTo>
                  <a:pt x="50882" y="182835"/>
                </a:lnTo>
                <a:lnTo>
                  <a:pt x="77949" y="151425"/>
                </a:lnTo>
                <a:lnTo>
                  <a:pt x="110007" y="122275"/>
                </a:lnTo>
                <a:lnTo>
                  <a:pt x="146684" y="95631"/>
                </a:lnTo>
                <a:lnTo>
                  <a:pt x="187607" y="71739"/>
                </a:lnTo>
                <a:lnTo>
                  <a:pt x="232402" y="50846"/>
                </a:lnTo>
                <a:lnTo>
                  <a:pt x="280695" y="33199"/>
                </a:lnTo>
                <a:lnTo>
                  <a:pt x="332115" y="19044"/>
                </a:lnTo>
                <a:lnTo>
                  <a:pt x="386287" y="8628"/>
                </a:lnTo>
                <a:lnTo>
                  <a:pt x="442838" y="2198"/>
                </a:lnTo>
                <a:lnTo>
                  <a:pt x="501395" y="0"/>
                </a:lnTo>
                <a:lnTo>
                  <a:pt x="559671" y="2198"/>
                </a:lnTo>
                <a:lnTo>
                  <a:pt x="616024" y="8628"/>
                </a:lnTo>
                <a:lnTo>
                  <a:pt x="670071" y="19044"/>
                </a:lnTo>
                <a:lnTo>
                  <a:pt x="721429" y="33199"/>
                </a:lnTo>
                <a:lnTo>
                  <a:pt x="769714" y="50846"/>
                </a:lnTo>
                <a:lnTo>
                  <a:pt x="814544" y="71739"/>
                </a:lnTo>
                <a:lnTo>
                  <a:pt x="855535" y="95631"/>
                </a:lnTo>
                <a:lnTo>
                  <a:pt x="892304" y="122275"/>
                </a:lnTo>
                <a:lnTo>
                  <a:pt x="924467" y="151425"/>
                </a:lnTo>
                <a:lnTo>
                  <a:pt x="951642" y="182835"/>
                </a:lnTo>
                <a:lnTo>
                  <a:pt x="973445" y="216258"/>
                </a:lnTo>
                <a:lnTo>
                  <a:pt x="989493" y="251446"/>
                </a:lnTo>
                <a:lnTo>
                  <a:pt x="1002791" y="326136"/>
                </a:lnTo>
                <a:lnTo>
                  <a:pt x="999403" y="364117"/>
                </a:lnTo>
                <a:lnTo>
                  <a:pt x="973445" y="436013"/>
                </a:lnTo>
                <a:lnTo>
                  <a:pt x="951642" y="469436"/>
                </a:lnTo>
                <a:lnTo>
                  <a:pt x="924467" y="500846"/>
                </a:lnTo>
                <a:lnTo>
                  <a:pt x="892304" y="529996"/>
                </a:lnTo>
                <a:lnTo>
                  <a:pt x="855535" y="556641"/>
                </a:lnTo>
                <a:lnTo>
                  <a:pt x="814544" y="580532"/>
                </a:lnTo>
                <a:lnTo>
                  <a:pt x="769714" y="601425"/>
                </a:lnTo>
                <a:lnTo>
                  <a:pt x="721429" y="619072"/>
                </a:lnTo>
                <a:lnTo>
                  <a:pt x="670071" y="633227"/>
                </a:lnTo>
                <a:lnTo>
                  <a:pt x="616024" y="643643"/>
                </a:lnTo>
                <a:lnTo>
                  <a:pt x="559671" y="650073"/>
                </a:lnTo>
                <a:lnTo>
                  <a:pt x="501395" y="652272"/>
                </a:lnTo>
                <a:lnTo>
                  <a:pt x="442838" y="650073"/>
                </a:lnTo>
                <a:lnTo>
                  <a:pt x="386287" y="643643"/>
                </a:lnTo>
                <a:lnTo>
                  <a:pt x="332115" y="633227"/>
                </a:lnTo>
                <a:lnTo>
                  <a:pt x="280695" y="619072"/>
                </a:lnTo>
                <a:lnTo>
                  <a:pt x="232402" y="601425"/>
                </a:lnTo>
                <a:lnTo>
                  <a:pt x="187607" y="580532"/>
                </a:lnTo>
                <a:lnTo>
                  <a:pt x="146684" y="556641"/>
                </a:lnTo>
                <a:lnTo>
                  <a:pt x="110007" y="529996"/>
                </a:lnTo>
                <a:lnTo>
                  <a:pt x="77949" y="500846"/>
                </a:lnTo>
                <a:lnTo>
                  <a:pt x="50882" y="469436"/>
                </a:lnTo>
                <a:lnTo>
                  <a:pt x="29181" y="436013"/>
                </a:lnTo>
                <a:lnTo>
                  <a:pt x="13218" y="400825"/>
                </a:lnTo>
                <a:lnTo>
                  <a:pt x="0" y="326136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86219" y="4191978"/>
            <a:ext cx="62738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marR="5080" indent="-17145">
              <a:lnSpc>
                <a:spcPct val="102000"/>
              </a:lnSpc>
              <a:spcBef>
                <a:spcPts val="9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Marital Status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7740" y="4777740"/>
            <a:ext cx="1590040" cy="477520"/>
          </a:xfrm>
          <a:custGeom>
            <a:avLst/>
            <a:gdLst/>
            <a:ahLst/>
            <a:cxnLst/>
            <a:rect l="l" t="t" r="r" b="b"/>
            <a:pathLst>
              <a:path w="1590039" h="477520">
                <a:moveTo>
                  <a:pt x="854963" y="0"/>
                </a:moveTo>
                <a:lnTo>
                  <a:pt x="0" y="477011"/>
                </a:lnTo>
              </a:path>
              <a:path w="1590039" h="477520">
                <a:moveTo>
                  <a:pt x="854963" y="0"/>
                </a:moveTo>
                <a:lnTo>
                  <a:pt x="1589531" y="457199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35039" y="5234939"/>
            <a:ext cx="666115" cy="523240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5405" marR="57785" indent="4445">
              <a:lnSpc>
                <a:spcPct val="101899"/>
              </a:lnSpc>
              <a:spcBef>
                <a:spcPts val="114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9700" y="6347460"/>
            <a:ext cx="666115" cy="459105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5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76753" y="4655311"/>
            <a:ext cx="81978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535">
              <a:lnSpc>
                <a:spcPct val="101899"/>
              </a:lnSpc>
              <a:spcBef>
                <a:spcPts val="9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Single, Divorced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1462" y="4739098"/>
            <a:ext cx="70675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Married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72127" y="5254752"/>
            <a:ext cx="1411605" cy="672465"/>
          </a:xfrm>
          <a:custGeom>
            <a:avLst/>
            <a:gdLst/>
            <a:ahLst/>
            <a:cxnLst/>
            <a:rect l="l" t="t" r="r" b="b"/>
            <a:pathLst>
              <a:path w="1411604" h="672464">
                <a:moveTo>
                  <a:pt x="0" y="335280"/>
                </a:moveTo>
                <a:lnTo>
                  <a:pt x="11403" y="274813"/>
                </a:lnTo>
                <a:lnTo>
                  <a:pt x="44269" y="217984"/>
                </a:lnTo>
                <a:lnTo>
                  <a:pt x="96576" y="165720"/>
                </a:lnTo>
                <a:lnTo>
                  <a:pt x="129389" y="141591"/>
                </a:lnTo>
                <a:lnTo>
                  <a:pt x="166306" y="118951"/>
                </a:lnTo>
                <a:lnTo>
                  <a:pt x="207073" y="97917"/>
                </a:lnTo>
                <a:lnTo>
                  <a:pt x="251439" y="78604"/>
                </a:lnTo>
                <a:lnTo>
                  <a:pt x="299150" y="61128"/>
                </a:lnTo>
                <a:lnTo>
                  <a:pt x="349955" y="45607"/>
                </a:lnTo>
                <a:lnTo>
                  <a:pt x="403601" y="32155"/>
                </a:lnTo>
                <a:lnTo>
                  <a:pt x="459836" y="20888"/>
                </a:lnTo>
                <a:lnTo>
                  <a:pt x="518406" y="11923"/>
                </a:lnTo>
                <a:lnTo>
                  <a:pt x="579061" y="5376"/>
                </a:lnTo>
                <a:lnTo>
                  <a:pt x="641547" y="1363"/>
                </a:lnTo>
                <a:lnTo>
                  <a:pt x="705612" y="0"/>
                </a:lnTo>
                <a:lnTo>
                  <a:pt x="769903" y="1363"/>
                </a:lnTo>
                <a:lnTo>
                  <a:pt x="832563" y="5376"/>
                </a:lnTo>
                <a:lnTo>
                  <a:pt x="893346" y="11923"/>
                </a:lnTo>
                <a:lnTo>
                  <a:pt x="952002" y="20888"/>
                </a:lnTo>
                <a:lnTo>
                  <a:pt x="1008284" y="32155"/>
                </a:lnTo>
                <a:lnTo>
                  <a:pt x="1061945" y="45607"/>
                </a:lnTo>
                <a:lnTo>
                  <a:pt x="1112737" y="61128"/>
                </a:lnTo>
                <a:lnTo>
                  <a:pt x="1160412" y="78604"/>
                </a:lnTo>
                <a:lnTo>
                  <a:pt x="1204722" y="97917"/>
                </a:lnTo>
                <a:lnTo>
                  <a:pt x="1245419" y="118951"/>
                </a:lnTo>
                <a:lnTo>
                  <a:pt x="1282256" y="141591"/>
                </a:lnTo>
                <a:lnTo>
                  <a:pt x="1314986" y="165720"/>
                </a:lnTo>
                <a:lnTo>
                  <a:pt x="1343360" y="191223"/>
                </a:lnTo>
                <a:lnTo>
                  <a:pt x="1386049" y="245886"/>
                </a:lnTo>
                <a:lnTo>
                  <a:pt x="1408344" y="304650"/>
                </a:lnTo>
                <a:lnTo>
                  <a:pt x="1411224" y="335280"/>
                </a:lnTo>
                <a:lnTo>
                  <a:pt x="1408344" y="365923"/>
                </a:lnTo>
                <a:lnTo>
                  <a:pt x="1386049" y="424786"/>
                </a:lnTo>
                <a:lnTo>
                  <a:pt x="1343360" y="479623"/>
                </a:lnTo>
                <a:lnTo>
                  <a:pt x="1314986" y="505234"/>
                </a:lnTo>
                <a:lnTo>
                  <a:pt x="1282256" y="529480"/>
                </a:lnTo>
                <a:lnTo>
                  <a:pt x="1245419" y="552244"/>
                </a:lnTo>
                <a:lnTo>
                  <a:pt x="1204722" y="573405"/>
                </a:lnTo>
                <a:lnTo>
                  <a:pt x="1160412" y="592844"/>
                </a:lnTo>
                <a:lnTo>
                  <a:pt x="1112737" y="610443"/>
                </a:lnTo>
                <a:lnTo>
                  <a:pt x="1061945" y="626081"/>
                </a:lnTo>
                <a:lnTo>
                  <a:pt x="1008284" y="639641"/>
                </a:lnTo>
                <a:lnTo>
                  <a:pt x="952002" y="651003"/>
                </a:lnTo>
                <a:lnTo>
                  <a:pt x="893346" y="660047"/>
                </a:lnTo>
                <a:lnTo>
                  <a:pt x="832563" y="666654"/>
                </a:lnTo>
                <a:lnTo>
                  <a:pt x="769903" y="670706"/>
                </a:lnTo>
                <a:lnTo>
                  <a:pt x="705612" y="672084"/>
                </a:lnTo>
                <a:lnTo>
                  <a:pt x="641547" y="670706"/>
                </a:lnTo>
                <a:lnTo>
                  <a:pt x="579061" y="666654"/>
                </a:lnTo>
                <a:lnTo>
                  <a:pt x="518406" y="660047"/>
                </a:lnTo>
                <a:lnTo>
                  <a:pt x="459836" y="651003"/>
                </a:lnTo>
                <a:lnTo>
                  <a:pt x="403601" y="639641"/>
                </a:lnTo>
                <a:lnTo>
                  <a:pt x="349955" y="626081"/>
                </a:lnTo>
                <a:lnTo>
                  <a:pt x="299150" y="610443"/>
                </a:lnTo>
                <a:lnTo>
                  <a:pt x="251439" y="592844"/>
                </a:lnTo>
                <a:lnTo>
                  <a:pt x="207073" y="573405"/>
                </a:lnTo>
                <a:lnTo>
                  <a:pt x="166306" y="552244"/>
                </a:lnTo>
                <a:lnTo>
                  <a:pt x="129389" y="529480"/>
                </a:lnTo>
                <a:lnTo>
                  <a:pt x="96576" y="505234"/>
                </a:lnTo>
                <a:lnTo>
                  <a:pt x="68118" y="479623"/>
                </a:lnTo>
                <a:lnTo>
                  <a:pt x="25280" y="424786"/>
                </a:lnTo>
                <a:lnTo>
                  <a:pt x="2893" y="365923"/>
                </a:lnTo>
                <a:lnTo>
                  <a:pt x="0" y="335280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19077" y="5330421"/>
            <a:ext cx="71691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 marR="5080" indent="-15240">
              <a:lnSpc>
                <a:spcPct val="102000"/>
              </a:lnSpc>
              <a:spcBef>
                <a:spcPts val="95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Taxable </a:t>
            </a: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Income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31691" y="6347460"/>
            <a:ext cx="666115" cy="523240"/>
          </a:xfrm>
          <a:custGeom>
            <a:avLst/>
            <a:gdLst/>
            <a:ahLst/>
            <a:cxnLst/>
            <a:rect l="l" t="t" r="r" b="b"/>
            <a:pathLst>
              <a:path w="666114" h="523240">
                <a:moveTo>
                  <a:pt x="0" y="0"/>
                </a:moveTo>
                <a:lnTo>
                  <a:pt x="665988" y="0"/>
                </a:lnTo>
                <a:lnTo>
                  <a:pt x="665988" y="522732"/>
                </a:lnTo>
                <a:lnTo>
                  <a:pt x="0" y="52273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82968" y="6348452"/>
            <a:ext cx="56007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>
              <a:lnSpc>
                <a:spcPct val="102000"/>
              </a:lnSpc>
              <a:spcBef>
                <a:spcPts val="9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83735" y="5926835"/>
            <a:ext cx="1588135" cy="421005"/>
          </a:xfrm>
          <a:custGeom>
            <a:avLst/>
            <a:gdLst/>
            <a:ahLst/>
            <a:cxnLst/>
            <a:rect l="l" t="t" r="r" b="b"/>
            <a:pathLst>
              <a:path w="1588135" h="421004">
                <a:moveTo>
                  <a:pt x="794004" y="0"/>
                </a:moveTo>
                <a:lnTo>
                  <a:pt x="0" y="420624"/>
                </a:lnTo>
              </a:path>
              <a:path w="1588135" h="421004">
                <a:moveTo>
                  <a:pt x="794004" y="0"/>
                </a:moveTo>
                <a:lnTo>
                  <a:pt x="1588008" y="420624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33260" y="5955239"/>
            <a:ext cx="558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000066"/>
                </a:solidFill>
                <a:latin typeface="Arial"/>
                <a:cs typeface="Arial"/>
              </a:rPr>
              <a:t>&lt;</a:t>
            </a:r>
            <a:r>
              <a:rPr sz="1550" spc="3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80K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2484" y="5955239"/>
            <a:ext cx="67500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000066"/>
                </a:solidFill>
                <a:latin typeface="Arial"/>
                <a:cs typeface="Arial"/>
              </a:rPr>
              <a:t>&gt;=</a:t>
            </a:r>
            <a:r>
              <a:rPr sz="1550" spc="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80K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9170" y="3400742"/>
            <a:ext cx="3141980" cy="3090545"/>
            <a:chOff x="729170" y="3400742"/>
            <a:chExt cx="3141980" cy="3090545"/>
          </a:xfrm>
        </p:grpSpPr>
        <p:sp>
          <p:nvSpPr>
            <p:cNvPr id="35" name="object 35"/>
            <p:cNvSpPr/>
            <p:nvPr/>
          </p:nvSpPr>
          <p:spPr>
            <a:xfrm>
              <a:off x="2775203" y="5556503"/>
              <a:ext cx="1096010" cy="934719"/>
            </a:xfrm>
            <a:custGeom>
              <a:avLst/>
              <a:gdLst/>
              <a:ahLst/>
              <a:cxnLst/>
              <a:rect l="l" t="t" r="r" b="b"/>
              <a:pathLst>
                <a:path w="1096010" h="934720">
                  <a:moveTo>
                    <a:pt x="950203" y="76944"/>
                  </a:moveTo>
                  <a:lnTo>
                    <a:pt x="850392" y="74675"/>
                  </a:lnTo>
                  <a:lnTo>
                    <a:pt x="815244" y="51530"/>
                  </a:lnTo>
                  <a:lnTo>
                    <a:pt x="812292" y="36575"/>
                  </a:lnTo>
                  <a:lnTo>
                    <a:pt x="816125" y="21645"/>
                  </a:lnTo>
                  <a:lnTo>
                    <a:pt x="824674" y="9715"/>
                  </a:lnTo>
                  <a:lnTo>
                    <a:pt x="836937" y="2071"/>
                  </a:lnTo>
                  <a:lnTo>
                    <a:pt x="851916" y="0"/>
                  </a:lnTo>
                  <a:lnTo>
                    <a:pt x="1095756" y="4572"/>
                  </a:lnTo>
                  <a:lnTo>
                    <a:pt x="1094598" y="12191"/>
                  </a:lnTo>
                  <a:lnTo>
                    <a:pt x="1027175" y="12191"/>
                  </a:lnTo>
                  <a:lnTo>
                    <a:pt x="950203" y="76944"/>
                  </a:lnTo>
                  <a:close/>
                </a:path>
                <a:path w="1096010" h="934720">
                  <a:moveTo>
                    <a:pt x="968303" y="77355"/>
                  </a:moveTo>
                  <a:lnTo>
                    <a:pt x="950203" y="76944"/>
                  </a:lnTo>
                  <a:lnTo>
                    <a:pt x="1027175" y="12191"/>
                  </a:lnTo>
                  <a:lnTo>
                    <a:pt x="1034796" y="21335"/>
                  </a:lnTo>
                  <a:lnTo>
                    <a:pt x="1018515" y="35052"/>
                  </a:lnTo>
                  <a:lnTo>
                    <a:pt x="1014984" y="35052"/>
                  </a:lnTo>
                  <a:lnTo>
                    <a:pt x="1014458" y="38470"/>
                  </a:lnTo>
                  <a:lnTo>
                    <a:pt x="968303" y="77355"/>
                  </a:lnTo>
                  <a:close/>
                </a:path>
                <a:path w="1096010" h="934720">
                  <a:moveTo>
                    <a:pt x="1025381" y="47616"/>
                  </a:moveTo>
                  <a:lnTo>
                    <a:pt x="1016434" y="36805"/>
                  </a:lnTo>
                  <a:lnTo>
                    <a:pt x="1034796" y="21335"/>
                  </a:lnTo>
                  <a:lnTo>
                    <a:pt x="1027175" y="12191"/>
                  </a:lnTo>
                  <a:lnTo>
                    <a:pt x="1094598" y="12191"/>
                  </a:lnTo>
                  <a:lnTo>
                    <a:pt x="1091589" y="32004"/>
                  </a:lnTo>
                  <a:lnTo>
                    <a:pt x="1043940" y="32004"/>
                  </a:lnTo>
                  <a:lnTo>
                    <a:pt x="1025381" y="47616"/>
                  </a:lnTo>
                  <a:close/>
                </a:path>
                <a:path w="1096010" h="934720">
                  <a:moveTo>
                    <a:pt x="1040571" y="65969"/>
                  </a:moveTo>
                  <a:lnTo>
                    <a:pt x="1025381" y="47616"/>
                  </a:lnTo>
                  <a:lnTo>
                    <a:pt x="1043940" y="32004"/>
                  </a:lnTo>
                  <a:lnTo>
                    <a:pt x="1059180" y="50291"/>
                  </a:lnTo>
                  <a:lnTo>
                    <a:pt x="1040571" y="65969"/>
                  </a:lnTo>
                  <a:close/>
                </a:path>
                <a:path w="1096010" h="934720">
                  <a:moveTo>
                    <a:pt x="1049518" y="76780"/>
                  </a:moveTo>
                  <a:lnTo>
                    <a:pt x="1040571" y="65969"/>
                  </a:lnTo>
                  <a:lnTo>
                    <a:pt x="1059180" y="50291"/>
                  </a:lnTo>
                  <a:lnTo>
                    <a:pt x="1043940" y="32004"/>
                  </a:lnTo>
                  <a:lnTo>
                    <a:pt x="1091589" y="32004"/>
                  </a:lnTo>
                  <a:lnTo>
                    <a:pt x="1087190" y="60960"/>
                  </a:lnTo>
                  <a:lnTo>
                    <a:pt x="1068324" y="60960"/>
                  </a:lnTo>
                  <a:lnTo>
                    <a:pt x="1049518" y="76780"/>
                  </a:lnTo>
                  <a:close/>
                </a:path>
                <a:path w="1096010" h="934720">
                  <a:moveTo>
                    <a:pt x="1014458" y="38470"/>
                  </a:moveTo>
                  <a:lnTo>
                    <a:pt x="1014984" y="35052"/>
                  </a:lnTo>
                  <a:lnTo>
                    <a:pt x="1016434" y="36805"/>
                  </a:lnTo>
                  <a:lnTo>
                    <a:pt x="1014458" y="38470"/>
                  </a:lnTo>
                  <a:close/>
                </a:path>
                <a:path w="1096010" h="934720">
                  <a:moveTo>
                    <a:pt x="1016434" y="36805"/>
                  </a:moveTo>
                  <a:lnTo>
                    <a:pt x="1014984" y="35052"/>
                  </a:lnTo>
                  <a:lnTo>
                    <a:pt x="1018515" y="35052"/>
                  </a:lnTo>
                  <a:lnTo>
                    <a:pt x="1016434" y="36805"/>
                  </a:lnTo>
                  <a:close/>
                </a:path>
                <a:path w="1096010" h="934720">
                  <a:moveTo>
                    <a:pt x="1011217" y="59531"/>
                  </a:moveTo>
                  <a:lnTo>
                    <a:pt x="1014458" y="38470"/>
                  </a:lnTo>
                  <a:lnTo>
                    <a:pt x="1016434" y="36805"/>
                  </a:lnTo>
                  <a:lnTo>
                    <a:pt x="1025381" y="47616"/>
                  </a:lnTo>
                  <a:lnTo>
                    <a:pt x="1011217" y="59531"/>
                  </a:lnTo>
                  <a:close/>
                </a:path>
                <a:path w="1096010" h="934720">
                  <a:moveTo>
                    <a:pt x="989458" y="77836"/>
                  </a:moveTo>
                  <a:lnTo>
                    <a:pt x="968303" y="77355"/>
                  </a:lnTo>
                  <a:lnTo>
                    <a:pt x="1014458" y="38470"/>
                  </a:lnTo>
                  <a:lnTo>
                    <a:pt x="1011217" y="59531"/>
                  </a:lnTo>
                  <a:lnTo>
                    <a:pt x="989458" y="77836"/>
                  </a:lnTo>
                  <a:close/>
                </a:path>
                <a:path w="1096010" h="934720">
                  <a:moveTo>
                    <a:pt x="1025513" y="78656"/>
                  </a:moveTo>
                  <a:lnTo>
                    <a:pt x="1008335" y="78265"/>
                  </a:lnTo>
                  <a:lnTo>
                    <a:pt x="1011217" y="59531"/>
                  </a:lnTo>
                  <a:lnTo>
                    <a:pt x="1025381" y="47616"/>
                  </a:lnTo>
                  <a:lnTo>
                    <a:pt x="1040571" y="65969"/>
                  </a:lnTo>
                  <a:lnTo>
                    <a:pt x="1025513" y="78656"/>
                  </a:lnTo>
                  <a:close/>
                </a:path>
                <a:path w="1096010" h="934720">
                  <a:moveTo>
                    <a:pt x="1008335" y="78265"/>
                  </a:moveTo>
                  <a:lnTo>
                    <a:pt x="989458" y="77836"/>
                  </a:lnTo>
                  <a:lnTo>
                    <a:pt x="1011217" y="59531"/>
                  </a:lnTo>
                  <a:lnTo>
                    <a:pt x="1008335" y="78265"/>
                  </a:lnTo>
                  <a:close/>
                </a:path>
                <a:path w="1096010" h="934720">
                  <a:moveTo>
                    <a:pt x="1065074" y="79248"/>
                  </a:moveTo>
                  <a:lnTo>
                    <a:pt x="1051560" y="79248"/>
                  </a:lnTo>
                  <a:lnTo>
                    <a:pt x="1049518" y="76780"/>
                  </a:lnTo>
                  <a:lnTo>
                    <a:pt x="1068324" y="60960"/>
                  </a:lnTo>
                  <a:lnTo>
                    <a:pt x="1075944" y="70104"/>
                  </a:lnTo>
                  <a:lnTo>
                    <a:pt x="1065074" y="79248"/>
                  </a:lnTo>
                  <a:close/>
                </a:path>
                <a:path w="1096010" h="934720">
                  <a:moveTo>
                    <a:pt x="1014984" y="277367"/>
                  </a:moveTo>
                  <a:lnTo>
                    <a:pt x="1001220" y="272176"/>
                  </a:lnTo>
                  <a:lnTo>
                    <a:pt x="990600" y="262128"/>
                  </a:lnTo>
                  <a:lnTo>
                    <a:pt x="984551" y="248650"/>
                  </a:lnTo>
                  <a:lnTo>
                    <a:pt x="984504" y="233172"/>
                  </a:lnTo>
                  <a:lnTo>
                    <a:pt x="999727" y="134221"/>
                  </a:lnTo>
                  <a:lnTo>
                    <a:pt x="1075944" y="70104"/>
                  </a:lnTo>
                  <a:lnTo>
                    <a:pt x="1068324" y="60960"/>
                  </a:lnTo>
                  <a:lnTo>
                    <a:pt x="1087190" y="60960"/>
                  </a:lnTo>
                  <a:lnTo>
                    <a:pt x="1059180" y="245364"/>
                  </a:lnTo>
                  <a:lnTo>
                    <a:pt x="1053345" y="259794"/>
                  </a:lnTo>
                  <a:lnTo>
                    <a:pt x="1043368" y="270510"/>
                  </a:lnTo>
                  <a:lnTo>
                    <a:pt x="1030247" y="276653"/>
                  </a:lnTo>
                  <a:lnTo>
                    <a:pt x="1014984" y="277367"/>
                  </a:lnTo>
                  <a:close/>
                </a:path>
                <a:path w="1096010" h="934720">
                  <a:moveTo>
                    <a:pt x="1046715" y="79137"/>
                  </a:moveTo>
                  <a:lnTo>
                    <a:pt x="1025513" y="78656"/>
                  </a:lnTo>
                  <a:lnTo>
                    <a:pt x="1040571" y="65969"/>
                  </a:lnTo>
                  <a:lnTo>
                    <a:pt x="1049518" y="76780"/>
                  </a:lnTo>
                  <a:lnTo>
                    <a:pt x="1046715" y="79137"/>
                  </a:lnTo>
                  <a:close/>
                </a:path>
                <a:path w="1096010" h="934720">
                  <a:moveTo>
                    <a:pt x="1051560" y="79248"/>
                  </a:moveTo>
                  <a:lnTo>
                    <a:pt x="1046715" y="79137"/>
                  </a:lnTo>
                  <a:lnTo>
                    <a:pt x="1049518" y="76780"/>
                  </a:lnTo>
                  <a:lnTo>
                    <a:pt x="1051560" y="79248"/>
                  </a:lnTo>
                  <a:close/>
                </a:path>
                <a:path w="1096010" h="934720">
                  <a:moveTo>
                    <a:pt x="9144" y="885444"/>
                  </a:moveTo>
                  <a:lnTo>
                    <a:pt x="0" y="876300"/>
                  </a:lnTo>
                  <a:lnTo>
                    <a:pt x="950203" y="76944"/>
                  </a:lnTo>
                  <a:lnTo>
                    <a:pt x="968303" y="77355"/>
                  </a:lnTo>
                  <a:lnTo>
                    <a:pt x="9144" y="885444"/>
                  </a:lnTo>
                  <a:close/>
                </a:path>
                <a:path w="1096010" h="934720">
                  <a:moveTo>
                    <a:pt x="33528" y="914400"/>
                  </a:moveTo>
                  <a:lnTo>
                    <a:pt x="16764" y="896112"/>
                  </a:lnTo>
                  <a:lnTo>
                    <a:pt x="989458" y="77836"/>
                  </a:lnTo>
                  <a:lnTo>
                    <a:pt x="1008335" y="78265"/>
                  </a:lnTo>
                  <a:lnTo>
                    <a:pt x="1005708" y="95341"/>
                  </a:lnTo>
                  <a:lnTo>
                    <a:pt x="33528" y="914400"/>
                  </a:lnTo>
                  <a:close/>
                </a:path>
                <a:path w="1096010" h="934720">
                  <a:moveTo>
                    <a:pt x="1005708" y="95341"/>
                  </a:moveTo>
                  <a:lnTo>
                    <a:pt x="1008335" y="78265"/>
                  </a:lnTo>
                  <a:lnTo>
                    <a:pt x="1025513" y="78656"/>
                  </a:lnTo>
                  <a:lnTo>
                    <a:pt x="1005708" y="95341"/>
                  </a:lnTo>
                  <a:close/>
                </a:path>
                <a:path w="1096010" h="934720">
                  <a:moveTo>
                    <a:pt x="1002475" y="116354"/>
                  </a:moveTo>
                  <a:lnTo>
                    <a:pt x="1005708" y="95341"/>
                  </a:lnTo>
                  <a:lnTo>
                    <a:pt x="1025513" y="78656"/>
                  </a:lnTo>
                  <a:lnTo>
                    <a:pt x="1046715" y="79137"/>
                  </a:lnTo>
                  <a:lnTo>
                    <a:pt x="1002475" y="116354"/>
                  </a:lnTo>
                  <a:close/>
                </a:path>
                <a:path w="1096010" h="934720">
                  <a:moveTo>
                    <a:pt x="999727" y="134221"/>
                  </a:moveTo>
                  <a:lnTo>
                    <a:pt x="1002475" y="116354"/>
                  </a:lnTo>
                  <a:lnTo>
                    <a:pt x="1046715" y="79137"/>
                  </a:lnTo>
                  <a:lnTo>
                    <a:pt x="1051560" y="79248"/>
                  </a:lnTo>
                  <a:lnTo>
                    <a:pt x="1065074" y="79248"/>
                  </a:lnTo>
                  <a:lnTo>
                    <a:pt x="999727" y="134221"/>
                  </a:lnTo>
                  <a:close/>
                </a:path>
                <a:path w="1096010" h="934720">
                  <a:moveTo>
                    <a:pt x="48768" y="934212"/>
                  </a:moveTo>
                  <a:lnTo>
                    <a:pt x="41148" y="925068"/>
                  </a:lnTo>
                  <a:lnTo>
                    <a:pt x="1002475" y="116354"/>
                  </a:lnTo>
                  <a:lnTo>
                    <a:pt x="999727" y="134221"/>
                  </a:lnTo>
                  <a:lnTo>
                    <a:pt x="48768" y="934212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2187" y="3413759"/>
              <a:ext cx="803275" cy="495300"/>
            </a:xfrm>
            <a:custGeom>
              <a:avLst/>
              <a:gdLst/>
              <a:ahLst/>
              <a:cxnLst/>
              <a:rect l="l" t="t" r="r" b="b"/>
              <a:pathLst>
                <a:path w="803275" h="495300">
                  <a:moveTo>
                    <a:pt x="0" y="248412"/>
                  </a:moveTo>
                  <a:lnTo>
                    <a:pt x="17010" y="176679"/>
                  </a:lnTo>
                  <a:lnTo>
                    <a:pt x="37345" y="143702"/>
                  </a:lnTo>
                  <a:lnTo>
                    <a:pt x="64743" y="113164"/>
                  </a:lnTo>
                  <a:lnTo>
                    <a:pt x="98584" y="85449"/>
                  </a:lnTo>
                  <a:lnTo>
                    <a:pt x="138252" y="60942"/>
                  </a:lnTo>
                  <a:lnTo>
                    <a:pt x="183127" y="40029"/>
                  </a:lnTo>
                  <a:lnTo>
                    <a:pt x="232591" y="23093"/>
                  </a:lnTo>
                  <a:lnTo>
                    <a:pt x="286026" y="10520"/>
                  </a:lnTo>
                  <a:lnTo>
                    <a:pt x="342814" y="2694"/>
                  </a:lnTo>
                  <a:lnTo>
                    <a:pt x="402336" y="0"/>
                  </a:lnTo>
                  <a:lnTo>
                    <a:pt x="461478" y="2694"/>
                  </a:lnTo>
                  <a:lnTo>
                    <a:pt x="517956" y="10520"/>
                  </a:lnTo>
                  <a:lnTo>
                    <a:pt x="571142" y="23093"/>
                  </a:lnTo>
                  <a:lnTo>
                    <a:pt x="620413" y="40029"/>
                  </a:lnTo>
                  <a:lnTo>
                    <a:pt x="665142" y="60942"/>
                  </a:lnTo>
                  <a:lnTo>
                    <a:pt x="704706" y="85449"/>
                  </a:lnTo>
                  <a:lnTo>
                    <a:pt x="738478" y="113164"/>
                  </a:lnTo>
                  <a:lnTo>
                    <a:pt x="765833" y="143702"/>
                  </a:lnTo>
                  <a:lnTo>
                    <a:pt x="786146" y="176679"/>
                  </a:lnTo>
                  <a:lnTo>
                    <a:pt x="803147" y="248412"/>
                  </a:lnTo>
                  <a:lnTo>
                    <a:pt x="798793" y="284733"/>
                  </a:lnTo>
                  <a:lnTo>
                    <a:pt x="765833" y="352183"/>
                  </a:lnTo>
                  <a:lnTo>
                    <a:pt x="738478" y="382528"/>
                  </a:lnTo>
                  <a:lnTo>
                    <a:pt x="704706" y="410097"/>
                  </a:lnTo>
                  <a:lnTo>
                    <a:pt x="665142" y="434500"/>
                  </a:lnTo>
                  <a:lnTo>
                    <a:pt x="620413" y="455343"/>
                  </a:lnTo>
                  <a:lnTo>
                    <a:pt x="571142" y="472237"/>
                  </a:lnTo>
                  <a:lnTo>
                    <a:pt x="517956" y="484788"/>
                  </a:lnTo>
                  <a:lnTo>
                    <a:pt x="461478" y="492606"/>
                  </a:lnTo>
                  <a:lnTo>
                    <a:pt x="402336" y="495300"/>
                  </a:lnTo>
                  <a:lnTo>
                    <a:pt x="342814" y="492606"/>
                  </a:lnTo>
                  <a:lnTo>
                    <a:pt x="286026" y="484788"/>
                  </a:lnTo>
                  <a:lnTo>
                    <a:pt x="232591" y="472237"/>
                  </a:lnTo>
                  <a:lnTo>
                    <a:pt x="183127" y="455343"/>
                  </a:lnTo>
                  <a:lnTo>
                    <a:pt x="138252" y="434500"/>
                  </a:lnTo>
                  <a:lnTo>
                    <a:pt x="98584" y="410097"/>
                  </a:lnTo>
                  <a:lnTo>
                    <a:pt x="64743" y="382528"/>
                  </a:lnTo>
                  <a:lnTo>
                    <a:pt x="37345" y="352183"/>
                  </a:lnTo>
                  <a:lnTo>
                    <a:pt x="17010" y="319454"/>
                  </a:lnTo>
                  <a:lnTo>
                    <a:pt x="0" y="248412"/>
                  </a:lnTo>
                </a:path>
              </a:pathLst>
            </a:custGeom>
            <a:ln w="25907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08767" y="3522958"/>
            <a:ext cx="6724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Refund</a:t>
            </a:r>
            <a:endParaRPr sz="15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7012" y="3909059"/>
            <a:ext cx="1335405" cy="391795"/>
          </a:xfrm>
          <a:custGeom>
            <a:avLst/>
            <a:gdLst/>
            <a:ahLst/>
            <a:cxnLst/>
            <a:rect l="l" t="t" r="r" b="b"/>
            <a:pathLst>
              <a:path w="1335405" h="391795">
                <a:moveTo>
                  <a:pt x="669035" y="0"/>
                </a:moveTo>
                <a:lnTo>
                  <a:pt x="0" y="391667"/>
                </a:lnTo>
              </a:path>
              <a:path w="1335405" h="391795">
                <a:moveTo>
                  <a:pt x="669035" y="0"/>
                </a:moveTo>
                <a:lnTo>
                  <a:pt x="1335024" y="391667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1731" y="4300727"/>
            <a:ext cx="669290" cy="521334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6675" marR="59055" indent="4445">
              <a:lnSpc>
                <a:spcPct val="102000"/>
              </a:lnSpc>
              <a:spcBef>
                <a:spcPts val="10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7040" y="3861348"/>
            <a:ext cx="3517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Yes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8361" y="3861348"/>
            <a:ext cx="2825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45691" y="4300728"/>
            <a:ext cx="1000125" cy="655320"/>
          </a:xfrm>
          <a:custGeom>
            <a:avLst/>
            <a:gdLst/>
            <a:ahLst/>
            <a:cxnLst/>
            <a:rect l="l" t="t" r="r" b="b"/>
            <a:pathLst>
              <a:path w="1000125" h="655320">
                <a:moveTo>
                  <a:pt x="0" y="327660"/>
                </a:moveTo>
                <a:lnTo>
                  <a:pt x="3366" y="289656"/>
                </a:lnTo>
                <a:lnTo>
                  <a:pt x="29166" y="217602"/>
                </a:lnTo>
                <a:lnTo>
                  <a:pt x="50847" y="184057"/>
                </a:lnTo>
                <a:lnTo>
                  <a:pt x="77880" y="152505"/>
                </a:lnTo>
                <a:lnTo>
                  <a:pt x="109887" y="123199"/>
                </a:lnTo>
                <a:lnTo>
                  <a:pt x="146494" y="96393"/>
                </a:lnTo>
                <a:lnTo>
                  <a:pt x="187323" y="72338"/>
                </a:lnTo>
                <a:lnTo>
                  <a:pt x="231997" y="51290"/>
                </a:lnTo>
                <a:lnTo>
                  <a:pt x="280140" y="33501"/>
                </a:lnTo>
                <a:lnTo>
                  <a:pt x="331376" y="19224"/>
                </a:lnTo>
                <a:lnTo>
                  <a:pt x="385327" y="8713"/>
                </a:lnTo>
                <a:lnTo>
                  <a:pt x="441618" y="2220"/>
                </a:lnTo>
                <a:lnTo>
                  <a:pt x="499872" y="0"/>
                </a:lnTo>
                <a:lnTo>
                  <a:pt x="558407" y="2220"/>
                </a:lnTo>
                <a:lnTo>
                  <a:pt x="614896" y="8713"/>
                </a:lnTo>
                <a:lnTo>
                  <a:pt x="668972" y="19224"/>
                </a:lnTo>
                <a:lnTo>
                  <a:pt x="720269" y="33501"/>
                </a:lnTo>
                <a:lnTo>
                  <a:pt x="768421" y="51290"/>
                </a:lnTo>
                <a:lnTo>
                  <a:pt x="813060" y="72338"/>
                </a:lnTo>
                <a:lnTo>
                  <a:pt x="853820" y="96393"/>
                </a:lnTo>
                <a:lnTo>
                  <a:pt x="890335" y="123199"/>
                </a:lnTo>
                <a:lnTo>
                  <a:pt x="922238" y="152505"/>
                </a:lnTo>
                <a:lnTo>
                  <a:pt x="949163" y="184057"/>
                </a:lnTo>
                <a:lnTo>
                  <a:pt x="970742" y="217602"/>
                </a:lnTo>
                <a:lnTo>
                  <a:pt x="986610" y="252886"/>
                </a:lnTo>
                <a:lnTo>
                  <a:pt x="999743" y="327660"/>
                </a:lnTo>
                <a:lnTo>
                  <a:pt x="996399" y="365944"/>
                </a:lnTo>
                <a:lnTo>
                  <a:pt x="986610" y="402913"/>
                </a:lnTo>
                <a:lnTo>
                  <a:pt x="970742" y="438322"/>
                </a:lnTo>
                <a:lnTo>
                  <a:pt x="949163" y="471929"/>
                </a:lnTo>
                <a:lnTo>
                  <a:pt x="922238" y="503489"/>
                </a:lnTo>
                <a:lnTo>
                  <a:pt x="890335" y="532760"/>
                </a:lnTo>
                <a:lnTo>
                  <a:pt x="853820" y="559498"/>
                </a:lnTo>
                <a:lnTo>
                  <a:pt x="813060" y="583460"/>
                </a:lnTo>
                <a:lnTo>
                  <a:pt x="768421" y="604404"/>
                </a:lnTo>
                <a:lnTo>
                  <a:pt x="720269" y="622085"/>
                </a:lnTo>
                <a:lnTo>
                  <a:pt x="668972" y="636260"/>
                </a:lnTo>
                <a:lnTo>
                  <a:pt x="614896" y="646686"/>
                </a:lnTo>
                <a:lnTo>
                  <a:pt x="558407" y="653121"/>
                </a:lnTo>
                <a:lnTo>
                  <a:pt x="499872" y="655320"/>
                </a:lnTo>
                <a:lnTo>
                  <a:pt x="441618" y="653121"/>
                </a:lnTo>
                <a:lnTo>
                  <a:pt x="385327" y="646686"/>
                </a:lnTo>
                <a:lnTo>
                  <a:pt x="331376" y="636260"/>
                </a:lnTo>
                <a:lnTo>
                  <a:pt x="280140" y="622085"/>
                </a:lnTo>
                <a:lnTo>
                  <a:pt x="231997" y="604404"/>
                </a:lnTo>
                <a:lnTo>
                  <a:pt x="187323" y="583460"/>
                </a:lnTo>
                <a:lnTo>
                  <a:pt x="146494" y="559498"/>
                </a:lnTo>
                <a:lnTo>
                  <a:pt x="109887" y="532760"/>
                </a:lnTo>
                <a:lnTo>
                  <a:pt x="77880" y="503489"/>
                </a:lnTo>
                <a:lnTo>
                  <a:pt x="50847" y="471929"/>
                </a:lnTo>
                <a:lnTo>
                  <a:pt x="29166" y="438322"/>
                </a:lnTo>
                <a:lnTo>
                  <a:pt x="13213" y="402913"/>
                </a:lnTo>
                <a:lnTo>
                  <a:pt x="3366" y="365944"/>
                </a:lnTo>
                <a:lnTo>
                  <a:pt x="0" y="327660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32597" y="4368785"/>
            <a:ext cx="62738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 indent="-15875">
              <a:lnSpc>
                <a:spcPct val="101899"/>
              </a:lnSpc>
              <a:spcBef>
                <a:spcPts val="9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Marital Status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64450" y="4941506"/>
            <a:ext cx="1884680" cy="993140"/>
            <a:chOff x="1064450" y="4941506"/>
            <a:chExt cx="1884680" cy="993140"/>
          </a:xfrm>
        </p:grpSpPr>
        <p:sp>
          <p:nvSpPr>
            <p:cNvPr id="45" name="object 45"/>
            <p:cNvSpPr/>
            <p:nvPr/>
          </p:nvSpPr>
          <p:spPr>
            <a:xfrm>
              <a:off x="1077468" y="4954523"/>
              <a:ext cx="1534795" cy="457200"/>
            </a:xfrm>
            <a:custGeom>
              <a:avLst/>
              <a:gdLst/>
              <a:ahLst/>
              <a:cxnLst/>
              <a:rect l="l" t="t" r="r" b="b"/>
              <a:pathLst>
                <a:path w="1534795" h="457200">
                  <a:moveTo>
                    <a:pt x="800099" y="0"/>
                  </a:moveTo>
                  <a:lnTo>
                    <a:pt x="0" y="457200"/>
                  </a:lnTo>
                </a:path>
                <a:path w="1534795" h="457200">
                  <a:moveTo>
                    <a:pt x="800099" y="0"/>
                  </a:moveTo>
                  <a:lnTo>
                    <a:pt x="1534667" y="457200"/>
                  </a:lnTo>
                </a:path>
              </a:pathLst>
            </a:custGeom>
            <a:ln w="25908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2951" y="5411723"/>
              <a:ext cx="666115" cy="523240"/>
            </a:xfrm>
            <a:custGeom>
              <a:avLst/>
              <a:gdLst/>
              <a:ahLst/>
              <a:cxnLst/>
              <a:rect l="l" t="t" r="r" b="b"/>
              <a:pathLst>
                <a:path w="666114" h="523239">
                  <a:moveTo>
                    <a:pt x="665988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665988" y="0"/>
                  </a:lnTo>
                  <a:lnTo>
                    <a:pt x="665988" y="522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82951" y="5411723"/>
            <a:ext cx="666115" cy="523240"/>
          </a:xfrm>
          <a:prstGeom prst="rect">
            <a:avLst/>
          </a:prstGeom>
          <a:ln w="25908">
            <a:solidFill>
              <a:srgbClr val="3366F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5405" marR="57785" indent="4445">
              <a:lnSpc>
                <a:spcPct val="101899"/>
              </a:lnSpc>
              <a:spcBef>
                <a:spcPts val="10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Don’t Cheat</a:t>
            </a:r>
            <a:endParaRPr sz="15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2187" y="5411723"/>
            <a:ext cx="669290" cy="459105"/>
          </a:xfrm>
          <a:custGeom>
            <a:avLst/>
            <a:gdLst/>
            <a:ahLst/>
            <a:cxnLst/>
            <a:rect l="l" t="t" r="r" b="b"/>
            <a:pathLst>
              <a:path w="669290" h="459104">
                <a:moveTo>
                  <a:pt x="669036" y="458724"/>
                </a:moveTo>
                <a:lnTo>
                  <a:pt x="0" y="458724"/>
                </a:lnTo>
                <a:lnTo>
                  <a:pt x="0" y="0"/>
                </a:lnTo>
                <a:lnTo>
                  <a:pt x="669036" y="0"/>
                </a:lnTo>
                <a:lnTo>
                  <a:pt x="669036" y="458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42187" y="5411723"/>
            <a:ext cx="669290" cy="459105"/>
          </a:xfrm>
          <a:prstGeom prst="rect">
            <a:avLst/>
          </a:prstGeom>
          <a:ln w="25907">
            <a:solidFill>
              <a:srgbClr val="3366FF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850"/>
              </a:spcBef>
            </a:pPr>
            <a:r>
              <a:rPr sz="1550" b="1" spc="-25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3130" y="4832119"/>
            <a:ext cx="81978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535">
              <a:lnSpc>
                <a:spcPct val="101899"/>
              </a:lnSpc>
              <a:spcBef>
                <a:spcPts val="9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Single, Divorced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81469" y="4955491"/>
            <a:ext cx="70675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Married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59153" y="3378186"/>
            <a:ext cx="3180715" cy="304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92710" indent="-454659">
              <a:lnSpc>
                <a:spcPct val="101499"/>
              </a:lnSpc>
              <a:spcBef>
                <a:spcPts val="95"/>
              </a:spcBef>
              <a:buAutoNum type="arabicPeriod"/>
              <a:tabLst>
                <a:tab pos="466725" algn="l"/>
              </a:tabLst>
            </a:pPr>
            <a:r>
              <a:rPr sz="1950" dirty="0">
                <a:latin typeface="Arial"/>
                <a:cs typeface="Arial"/>
              </a:rPr>
              <a:t>We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further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examine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the </a:t>
            </a:r>
            <a:r>
              <a:rPr sz="1950" dirty="0">
                <a:latin typeface="Arial"/>
                <a:cs typeface="Arial"/>
              </a:rPr>
              <a:t>Marital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Status=Single</a:t>
            </a:r>
            <a:r>
              <a:rPr sz="1950" spc="50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=Divorced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records</a:t>
            </a:r>
            <a:endParaRPr sz="1950">
              <a:latin typeface="Arial"/>
              <a:cs typeface="Arial"/>
            </a:endParaRPr>
          </a:p>
          <a:p>
            <a:pPr marL="466725" marR="774065" indent="-454659">
              <a:lnSpc>
                <a:spcPct val="101600"/>
              </a:lnSpc>
              <a:spcBef>
                <a:spcPts val="1195"/>
              </a:spcBef>
              <a:buAutoNum type="arabicPeriod"/>
              <a:tabLst>
                <a:tab pos="466725" algn="l"/>
              </a:tabLst>
            </a:pPr>
            <a:r>
              <a:rPr sz="1950" dirty="0">
                <a:latin typeface="Arial"/>
                <a:cs typeface="Arial"/>
              </a:rPr>
              <a:t>We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find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split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on </a:t>
            </a:r>
            <a:r>
              <a:rPr sz="1950" dirty="0">
                <a:latin typeface="Arial"/>
                <a:cs typeface="Arial"/>
              </a:rPr>
              <a:t>Taxable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Income</a:t>
            </a:r>
            <a:endParaRPr sz="1950">
              <a:latin typeface="Arial"/>
              <a:cs typeface="Arial"/>
            </a:endParaRPr>
          </a:p>
          <a:p>
            <a:pPr marL="466725">
              <a:lnSpc>
                <a:spcPct val="100000"/>
              </a:lnSpc>
              <a:spcBef>
                <a:spcPts val="50"/>
              </a:spcBef>
            </a:pPr>
            <a:r>
              <a:rPr sz="1950" dirty="0">
                <a:latin typeface="Arial"/>
                <a:cs typeface="Arial"/>
              </a:rPr>
              <a:t>to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produce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pure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subsets</a:t>
            </a:r>
            <a:endParaRPr sz="1950">
              <a:latin typeface="Arial"/>
              <a:cs typeface="Arial"/>
            </a:endParaRPr>
          </a:p>
          <a:p>
            <a:pPr marL="466725" marR="45720" indent="-454659">
              <a:lnSpc>
                <a:spcPct val="101800"/>
              </a:lnSpc>
              <a:spcBef>
                <a:spcPts val="1180"/>
              </a:spcBef>
              <a:buAutoNum type="arabicPeriod" startAt="3"/>
              <a:tabLst>
                <a:tab pos="466725" algn="l"/>
              </a:tabLst>
            </a:pPr>
            <a:r>
              <a:rPr sz="1950" dirty="0">
                <a:latin typeface="Arial"/>
                <a:cs typeface="Arial"/>
              </a:rPr>
              <a:t>We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stop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splitting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as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no </a:t>
            </a:r>
            <a:r>
              <a:rPr sz="1950" dirty="0">
                <a:latin typeface="Arial"/>
                <a:cs typeface="Arial"/>
              </a:rPr>
              <a:t>sets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containing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different </a:t>
            </a:r>
            <a:r>
              <a:rPr sz="1950" dirty="0">
                <a:latin typeface="Arial"/>
                <a:cs typeface="Arial"/>
              </a:rPr>
              <a:t>classes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are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left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472761" y="1079420"/>
          <a:ext cx="3777612" cy="199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819785"/>
                <a:gridCol w="937259"/>
                <a:gridCol w="896619"/>
                <a:gridCol w="681990"/>
              </a:tblGrid>
              <a:tr h="585470">
                <a:tc>
                  <a:txBody>
                    <a:bodyPr/>
                    <a:lstStyle/>
                    <a:p>
                      <a:pPr marL="27940">
                        <a:lnSpc>
                          <a:spcPts val="1714"/>
                        </a:lnSpc>
                      </a:pPr>
                      <a:r>
                        <a:rPr sz="145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714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249554">
                        <a:lnSpc>
                          <a:spcPts val="1689"/>
                        </a:lnSpc>
                        <a:spcBef>
                          <a:spcPts val="7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111760">
                        <a:lnSpc>
                          <a:spcPts val="1689"/>
                        </a:lnSpc>
                        <a:spcBef>
                          <a:spcPts val="7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000080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70K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50" b="1" spc="-2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Divorced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5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50" dirty="0">
                          <a:latin typeface="Arial"/>
                          <a:cs typeface="Arial"/>
                        </a:rPr>
                        <a:t>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85K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0C0C0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Single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5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6449743" y="3067082"/>
            <a:ext cx="35560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2880" y="6147815"/>
            <a:ext cx="2470785" cy="782320"/>
          </a:xfrm>
          <a:prstGeom prst="rect">
            <a:avLst/>
          </a:prstGeom>
          <a:ln w="25908">
            <a:solidFill>
              <a:srgbClr val="91CF5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Refund=No</a:t>
            </a:r>
            <a:endParaRPr sz="1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550" dirty="0">
                <a:solidFill>
                  <a:srgbClr val="000066"/>
                </a:solidFill>
                <a:latin typeface="Arial"/>
                <a:cs typeface="Arial"/>
              </a:rPr>
              <a:t>Marital</a:t>
            </a:r>
            <a:r>
              <a:rPr sz="1550" spc="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1550" spc="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550" spc="65" dirty="0">
                <a:solidFill>
                  <a:srgbClr val="000066"/>
                </a:solidFill>
                <a:latin typeface="Tahoma"/>
                <a:cs typeface="Tahoma"/>
              </a:rPr>
              <a:t>Single,</a:t>
            </a:r>
            <a:r>
              <a:rPr sz="1550" spc="50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000066"/>
                </a:solidFill>
                <a:latin typeface="Tahoma"/>
                <a:cs typeface="Tahoma"/>
              </a:rPr>
              <a:t>Divorced</a:t>
            </a:r>
            <a:endParaRPr sz="1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Records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1272" y="1397508"/>
            <a:ext cx="833755" cy="783590"/>
          </a:xfrm>
          <a:prstGeom prst="rect">
            <a:avLst/>
          </a:prstGeom>
          <a:ln w="25907">
            <a:solidFill>
              <a:srgbClr val="91CF5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2545" marR="36830" indent="-56515" algn="ctr">
              <a:lnSpc>
                <a:spcPct val="102299"/>
              </a:lnSpc>
              <a:spcBef>
                <a:spcPts val="180"/>
              </a:spcBef>
            </a:pPr>
            <a:r>
              <a:rPr sz="1550" spc="-25" dirty="0">
                <a:solidFill>
                  <a:srgbClr val="000066"/>
                </a:solidFill>
                <a:latin typeface="Arial"/>
                <a:cs typeface="Arial"/>
              </a:rPr>
              <a:t>All </a:t>
            </a:r>
            <a:r>
              <a:rPr sz="1550" spc="-10" dirty="0">
                <a:solidFill>
                  <a:srgbClr val="000066"/>
                </a:solidFill>
                <a:latin typeface="Arial"/>
                <a:cs typeface="Arial"/>
              </a:rPr>
              <a:t>Training Records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182367" y="2665476"/>
            <a:ext cx="1021080" cy="1484630"/>
          </a:xfrm>
          <a:custGeom>
            <a:avLst/>
            <a:gdLst/>
            <a:ahLst/>
            <a:cxnLst/>
            <a:rect l="l" t="t" r="r" b="b"/>
            <a:pathLst>
              <a:path w="1021080" h="1484629">
                <a:moveTo>
                  <a:pt x="91002" y="1350214"/>
                </a:moveTo>
                <a:lnTo>
                  <a:pt x="88445" y="1331606"/>
                </a:lnTo>
                <a:lnTo>
                  <a:pt x="957072" y="0"/>
                </a:lnTo>
                <a:lnTo>
                  <a:pt x="967740" y="7620"/>
                </a:lnTo>
                <a:lnTo>
                  <a:pt x="91002" y="1350214"/>
                </a:lnTo>
                <a:close/>
              </a:path>
              <a:path w="1021080" h="1484629">
                <a:moveTo>
                  <a:pt x="96147" y="1387654"/>
                </a:moveTo>
                <a:lnTo>
                  <a:pt x="93722" y="1370006"/>
                </a:lnTo>
                <a:lnTo>
                  <a:pt x="978408" y="15240"/>
                </a:lnTo>
                <a:lnTo>
                  <a:pt x="999744" y="28956"/>
                </a:lnTo>
                <a:lnTo>
                  <a:pt x="114298" y="1382652"/>
                </a:lnTo>
                <a:lnTo>
                  <a:pt x="96147" y="1387654"/>
                </a:lnTo>
                <a:close/>
              </a:path>
              <a:path w="1021080" h="1484629">
                <a:moveTo>
                  <a:pt x="132176" y="1377725"/>
                </a:moveTo>
                <a:lnTo>
                  <a:pt x="1010412" y="35052"/>
                </a:lnTo>
                <a:lnTo>
                  <a:pt x="1021080" y="42672"/>
                </a:lnTo>
                <a:lnTo>
                  <a:pt x="151270" y="1372463"/>
                </a:lnTo>
                <a:lnTo>
                  <a:pt x="132176" y="1377725"/>
                </a:lnTo>
                <a:close/>
              </a:path>
              <a:path w="1021080" h="1484629">
                <a:moveTo>
                  <a:pt x="33528" y="1484376"/>
                </a:moveTo>
                <a:lnTo>
                  <a:pt x="0" y="1242059"/>
                </a:lnTo>
                <a:lnTo>
                  <a:pt x="714" y="1227462"/>
                </a:lnTo>
                <a:lnTo>
                  <a:pt x="6858" y="1214437"/>
                </a:lnTo>
                <a:lnTo>
                  <a:pt x="17573" y="1204555"/>
                </a:lnTo>
                <a:lnTo>
                  <a:pt x="32004" y="1199388"/>
                </a:lnTo>
                <a:lnTo>
                  <a:pt x="46601" y="1200316"/>
                </a:lnTo>
                <a:lnTo>
                  <a:pt x="59626" y="1206817"/>
                </a:lnTo>
                <a:lnTo>
                  <a:pt x="69508" y="1217604"/>
                </a:lnTo>
                <a:lnTo>
                  <a:pt x="74676" y="1231392"/>
                </a:lnTo>
                <a:lnTo>
                  <a:pt x="88445" y="1331606"/>
                </a:lnTo>
                <a:lnTo>
                  <a:pt x="33528" y="1415796"/>
                </a:lnTo>
                <a:lnTo>
                  <a:pt x="44196" y="1421892"/>
                </a:lnTo>
                <a:lnTo>
                  <a:pt x="59840" y="1421892"/>
                </a:lnTo>
                <a:lnTo>
                  <a:pt x="54864" y="1429512"/>
                </a:lnTo>
                <a:lnTo>
                  <a:pt x="74676" y="1443228"/>
                </a:lnTo>
                <a:lnTo>
                  <a:pt x="89331" y="1443228"/>
                </a:lnTo>
                <a:lnTo>
                  <a:pt x="85344" y="1449324"/>
                </a:lnTo>
                <a:lnTo>
                  <a:pt x="96012" y="1456944"/>
                </a:lnTo>
                <a:lnTo>
                  <a:pt x="131772" y="1456944"/>
                </a:lnTo>
                <a:lnTo>
                  <a:pt x="33528" y="1484376"/>
                </a:lnTo>
                <a:close/>
              </a:path>
              <a:path w="1021080" h="1484629">
                <a:moveTo>
                  <a:pt x="44196" y="1421892"/>
                </a:moveTo>
                <a:lnTo>
                  <a:pt x="33528" y="1415796"/>
                </a:lnTo>
                <a:lnTo>
                  <a:pt x="88445" y="1331606"/>
                </a:lnTo>
                <a:lnTo>
                  <a:pt x="91002" y="1350214"/>
                </a:lnTo>
                <a:lnTo>
                  <a:pt x="60058" y="1397600"/>
                </a:lnTo>
                <a:lnTo>
                  <a:pt x="54864" y="1399032"/>
                </a:lnTo>
                <a:lnTo>
                  <a:pt x="57817" y="1401032"/>
                </a:lnTo>
                <a:lnTo>
                  <a:pt x="44196" y="1421892"/>
                </a:lnTo>
                <a:close/>
              </a:path>
              <a:path w="1021080" h="1484629">
                <a:moveTo>
                  <a:pt x="131772" y="1456944"/>
                </a:moveTo>
                <a:lnTo>
                  <a:pt x="96012" y="1456944"/>
                </a:lnTo>
                <a:lnTo>
                  <a:pt x="151270" y="1372463"/>
                </a:lnTo>
                <a:lnTo>
                  <a:pt x="248412" y="1345692"/>
                </a:lnTo>
                <a:lnTo>
                  <a:pt x="263271" y="1344382"/>
                </a:lnTo>
                <a:lnTo>
                  <a:pt x="276987" y="1348930"/>
                </a:lnTo>
                <a:lnTo>
                  <a:pt x="287845" y="1358336"/>
                </a:lnTo>
                <a:lnTo>
                  <a:pt x="294132" y="1371600"/>
                </a:lnTo>
                <a:lnTo>
                  <a:pt x="295441" y="1386482"/>
                </a:lnTo>
                <a:lnTo>
                  <a:pt x="290893" y="1400365"/>
                </a:lnTo>
                <a:lnTo>
                  <a:pt x="281487" y="1411676"/>
                </a:lnTo>
                <a:lnTo>
                  <a:pt x="268224" y="1418844"/>
                </a:lnTo>
                <a:lnTo>
                  <a:pt x="131772" y="1456944"/>
                </a:lnTo>
                <a:close/>
              </a:path>
              <a:path w="1021080" h="1484629">
                <a:moveTo>
                  <a:pt x="60058" y="1397600"/>
                </a:moveTo>
                <a:lnTo>
                  <a:pt x="91002" y="1350214"/>
                </a:lnTo>
                <a:lnTo>
                  <a:pt x="93722" y="1370006"/>
                </a:lnTo>
                <a:lnTo>
                  <a:pt x="79136" y="1392342"/>
                </a:lnTo>
                <a:lnTo>
                  <a:pt x="60058" y="1397600"/>
                </a:lnTo>
                <a:close/>
              </a:path>
              <a:path w="1021080" h="1484629">
                <a:moveTo>
                  <a:pt x="79136" y="1392342"/>
                </a:moveTo>
                <a:lnTo>
                  <a:pt x="93722" y="1370006"/>
                </a:lnTo>
                <a:lnTo>
                  <a:pt x="96147" y="1387654"/>
                </a:lnTo>
                <a:lnTo>
                  <a:pt x="79136" y="1392342"/>
                </a:lnTo>
                <a:close/>
              </a:path>
              <a:path w="1021080" h="1484629">
                <a:moveTo>
                  <a:pt x="112958" y="1431036"/>
                </a:moveTo>
                <a:lnTo>
                  <a:pt x="102108" y="1431036"/>
                </a:lnTo>
                <a:lnTo>
                  <a:pt x="101274" y="1424969"/>
                </a:lnTo>
                <a:lnTo>
                  <a:pt x="132176" y="1377725"/>
                </a:lnTo>
                <a:lnTo>
                  <a:pt x="151270" y="1372463"/>
                </a:lnTo>
                <a:lnTo>
                  <a:pt x="112958" y="1431036"/>
                </a:lnTo>
                <a:close/>
              </a:path>
              <a:path w="1021080" h="1484629">
                <a:moveTo>
                  <a:pt x="101274" y="1424969"/>
                </a:moveTo>
                <a:lnTo>
                  <a:pt x="98730" y="1406453"/>
                </a:lnTo>
                <a:lnTo>
                  <a:pt x="114298" y="1382652"/>
                </a:lnTo>
                <a:lnTo>
                  <a:pt x="132176" y="1377725"/>
                </a:lnTo>
                <a:lnTo>
                  <a:pt x="101274" y="1424969"/>
                </a:lnTo>
                <a:close/>
              </a:path>
              <a:path w="1021080" h="1484629">
                <a:moveTo>
                  <a:pt x="98730" y="1406453"/>
                </a:moveTo>
                <a:lnTo>
                  <a:pt x="96147" y="1387654"/>
                </a:lnTo>
                <a:lnTo>
                  <a:pt x="114298" y="1382652"/>
                </a:lnTo>
                <a:lnTo>
                  <a:pt x="98730" y="1406453"/>
                </a:lnTo>
                <a:close/>
              </a:path>
              <a:path w="1021080" h="1484629">
                <a:moveTo>
                  <a:pt x="88625" y="1421902"/>
                </a:moveTo>
                <a:lnTo>
                  <a:pt x="68663" y="1408380"/>
                </a:lnTo>
                <a:lnTo>
                  <a:pt x="79136" y="1392342"/>
                </a:lnTo>
                <a:lnTo>
                  <a:pt x="96147" y="1387654"/>
                </a:lnTo>
                <a:lnTo>
                  <a:pt x="98730" y="1406453"/>
                </a:lnTo>
                <a:lnTo>
                  <a:pt x="88625" y="1421902"/>
                </a:lnTo>
                <a:close/>
              </a:path>
              <a:path w="1021080" h="1484629">
                <a:moveTo>
                  <a:pt x="68663" y="1408380"/>
                </a:moveTo>
                <a:lnTo>
                  <a:pt x="57817" y="1401032"/>
                </a:lnTo>
                <a:lnTo>
                  <a:pt x="60058" y="1397600"/>
                </a:lnTo>
                <a:lnTo>
                  <a:pt x="79136" y="1392342"/>
                </a:lnTo>
                <a:lnTo>
                  <a:pt x="68663" y="1408380"/>
                </a:lnTo>
                <a:close/>
              </a:path>
              <a:path w="1021080" h="1484629">
                <a:moveTo>
                  <a:pt x="57817" y="1401032"/>
                </a:moveTo>
                <a:lnTo>
                  <a:pt x="54864" y="1399032"/>
                </a:lnTo>
                <a:lnTo>
                  <a:pt x="60058" y="1397600"/>
                </a:lnTo>
                <a:lnTo>
                  <a:pt x="57817" y="1401032"/>
                </a:lnTo>
                <a:close/>
              </a:path>
              <a:path w="1021080" h="1484629">
                <a:moveTo>
                  <a:pt x="59840" y="1421892"/>
                </a:moveTo>
                <a:lnTo>
                  <a:pt x="44196" y="1421892"/>
                </a:lnTo>
                <a:lnTo>
                  <a:pt x="57817" y="1401032"/>
                </a:lnTo>
                <a:lnTo>
                  <a:pt x="68663" y="1408380"/>
                </a:lnTo>
                <a:lnTo>
                  <a:pt x="59840" y="1421892"/>
                </a:lnTo>
                <a:close/>
              </a:path>
              <a:path w="1021080" h="1484629">
                <a:moveTo>
                  <a:pt x="98780" y="1428781"/>
                </a:moveTo>
                <a:lnTo>
                  <a:pt x="88631" y="1421892"/>
                </a:lnTo>
                <a:lnTo>
                  <a:pt x="98730" y="1406453"/>
                </a:lnTo>
                <a:lnTo>
                  <a:pt x="101274" y="1424969"/>
                </a:lnTo>
                <a:lnTo>
                  <a:pt x="98780" y="1428781"/>
                </a:lnTo>
                <a:close/>
              </a:path>
              <a:path w="1021080" h="1484629">
                <a:moveTo>
                  <a:pt x="74676" y="1443228"/>
                </a:moveTo>
                <a:lnTo>
                  <a:pt x="54864" y="1429512"/>
                </a:lnTo>
                <a:lnTo>
                  <a:pt x="68663" y="1408380"/>
                </a:lnTo>
                <a:lnTo>
                  <a:pt x="88625" y="1421902"/>
                </a:lnTo>
                <a:lnTo>
                  <a:pt x="74676" y="1443228"/>
                </a:lnTo>
                <a:close/>
              </a:path>
              <a:path w="1021080" h="1484629">
                <a:moveTo>
                  <a:pt x="89331" y="1443228"/>
                </a:moveTo>
                <a:lnTo>
                  <a:pt x="74676" y="1443228"/>
                </a:lnTo>
                <a:lnTo>
                  <a:pt x="88625" y="1421902"/>
                </a:lnTo>
                <a:lnTo>
                  <a:pt x="98780" y="1428781"/>
                </a:lnTo>
                <a:lnTo>
                  <a:pt x="89331" y="1443228"/>
                </a:lnTo>
                <a:close/>
              </a:path>
              <a:path w="1021080" h="1484629">
                <a:moveTo>
                  <a:pt x="102108" y="1431036"/>
                </a:moveTo>
                <a:lnTo>
                  <a:pt x="98780" y="1428781"/>
                </a:lnTo>
                <a:lnTo>
                  <a:pt x="101274" y="1424969"/>
                </a:lnTo>
                <a:lnTo>
                  <a:pt x="102108" y="1431036"/>
                </a:lnTo>
                <a:close/>
              </a:path>
              <a:path w="1021080" h="1484629">
                <a:moveTo>
                  <a:pt x="96012" y="1456944"/>
                </a:moveTo>
                <a:lnTo>
                  <a:pt x="85344" y="1449324"/>
                </a:lnTo>
                <a:lnTo>
                  <a:pt x="98780" y="1428781"/>
                </a:lnTo>
                <a:lnTo>
                  <a:pt x="102108" y="1431036"/>
                </a:lnTo>
                <a:lnTo>
                  <a:pt x="112958" y="1431036"/>
                </a:lnTo>
                <a:lnTo>
                  <a:pt x="96012" y="1456944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2494</Words>
  <Application>Microsoft Office PowerPoint</Application>
  <PresentationFormat>Custom</PresentationFormat>
  <Paragraphs>929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Classification - Part 1 –</vt:lpstr>
      <vt:lpstr> Decision Tree Classifiers</vt:lpstr>
      <vt:lpstr>Applying a Decision Tree to Unseen Data</vt:lpstr>
      <vt:lpstr>Decision Boundary</vt:lpstr>
      <vt:lpstr>Learning a Decision Tree</vt:lpstr>
      <vt:lpstr>Hunt’s Algorithm</vt:lpstr>
      <vt:lpstr>Hunt’s Algorithm – Step 1</vt:lpstr>
      <vt:lpstr>Hunt’s Algorithm – Step 2</vt:lpstr>
      <vt:lpstr>Hunt’s Algorithm – Step 3</vt:lpstr>
      <vt:lpstr>Design Issues for Learning Decision Trees</vt:lpstr>
      <vt:lpstr>Splitting Based on Nominal Attributes</vt:lpstr>
      <vt:lpstr>Splitting Based on Ordinal Attributes</vt:lpstr>
      <vt:lpstr>Splitting Based on Continuous Attributes</vt:lpstr>
      <vt:lpstr>Discretization Example</vt:lpstr>
      <vt:lpstr>3.2 How to Find the Best Split?</vt:lpstr>
      <vt:lpstr>How to Find the Best Split?</vt:lpstr>
      <vt:lpstr>How to Find the Best Split?</vt:lpstr>
      <vt:lpstr>Comparing Two Splits by Purity Gain</vt:lpstr>
      <vt:lpstr>Impurity Measure: GINI Index</vt:lpstr>
      <vt:lpstr>Examples for computing GINI</vt:lpstr>
      <vt:lpstr>PowerPoint Presentation</vt:lpstr>
      <vt:lpstr>Example: Calculating the Purity Gain of a Split</vt:lpstr>
      <vt:lpstr>Categorical Attributes: Computing Gini Index</vt:lpstr>
      <vt:lpstr>Continuous Attributes: Computing Gini Index</vt:lpstr>
      <vt:lpstr>Alternative Impurity Measure: Information Gain</vt:lpstr>
      <vt:lpstr>Examples for Computing Entropy</vt:lpstr>
      <vt:lpstr>Splitting Based on Information Gain</vt:lpstr>
      <vt:lpstr>Overfitting</vt:lpstr>
      <vt:lpstr>Overfitting: Second Example</vt:lpstr>
      <vt:lpstr>Overfitting: Second Example</vt:lpstr>
      <vt:lpstr>Overfitting: Second Example</vt:lpstr>
      <vt:lpstr>Overfitting: Symptoms and Causes</vt:lpstr>
      <vt:lpstr>Underfitting versus Overfitting</vt:lpstr>
      <vt:lpstr>How to Prevent Overfitting 1: Use More Training Data</vt:lpstr>
      <vt:lpstr>How to Prevent Overfitting 2: Pre-Pruning</vt:lpstr>
      <vt:lpstr>How to Prevent Overfitting 3: Ensembles</vt:lpstr>
      <vt:lpstr>Random Forest</vt:lpstr>
      <vt:lpstr>Decision Tree Classification in Python</vt:lpstr>
      <vt:lpstr>Discussion of Decision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DM02-Classification-1-FSS2023-V1.ppt  -  Kompatibilitätsmodus</dc:title>
  <dc:creator>cbizer</dc:creator>
  <cp:lastModifiedBy>lenovo</cp:lastModifiedBy>
  <cp:revision>12</cp:revision>
  <dcterms:created xsi:type="dcterms:W3CDTF">2024-02-27T11:28:43Z</dcterms:created>
  <dcterms:modified xsi:type="dcterms:W3CDTF">2024-03-06T03:23:17Z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2023-03-01T00:00:00Z</vt:filetime>
  </property>
  <property fmtid="{D5CDD505-2E9C-101B-9397-08002B2CF9AE}" pid="3" name="LastSaved">
    <vt:filetime>2024-02-27T00:00:00Z</vt:filetime>
  </property>
  <property fmtid="{D5CDD505-2E9C-101B-9397-08002B2CF9AE}" pid="4" name="Producer">
    <vt:lpwstr>Microsoft: Print To PDF</vt:lpwstr>
  </property>
</Properties>
</file>