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17" r:id="rId2"/>
    <p:sldId id="267" r:id="rId3"/>
    <p:sldId id="268" r:id="rId4"/>
    <p:sldId id="259" r:id="rId5"/>
    <p:sldId id="318" r:id="rId6"/>
    <p:sldId id="319" r:id="rId7"/>
    <p:sldId id="320" r:id="rId8"/>
    <p:sldId id="262" r:id="rId9"/>
    <p:sldId id="321" r:id="rId10"/>
    <p:sldId id="293" r:id="rId11"/>
    <p:sldId id="333" r:id="rId12"/>
    <p:sldId id="294" r:id="rId13"/>
    <p:sldId id="323" r:id="rId14"/>
    <p:sldId id="322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92883" autoAdjust="0"/>
  </p:normalViewPr>
  <p:slideViewPr>
    <p:cSldViewPr>
      <p:cViewPr varScale="1">
        <p:scale>
          <a:sx n="62" d="100"/>
          <a:sy n="62" d="100"/>
        </p:scale>
        <p:origin x="103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31EA-A5CC-478B-AF2C-A6C068F7FBFF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D61CA-EF3A-446C-BA34-7B2ED5415D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ixQygYyDKI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https://www.youtube.com/watch?v=RixQygYyDKI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61CA-EF3A-446C-BA34-7B2ED5415D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Chap_4</a:t>
            </a:r>
            <a:r>
              <a:rPr lang="en-US" baseline="0" dirty="0"/>
              <a:t> &gt;Slide 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61CA-EF3A-446C-BA34-7B2ED5415D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61CA-EF3A-446C-BA34-7B2ED5415D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 play , N=Not</a:t>
            </a:r>
            <a:r>
              <a:rPr lang="en-US" baseline="0" dirty="0"/>
              <a:t> 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61CA-EF3A-446C-BA34-7B2ED5415D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 play , N=Not</a:t>
            </a:r>
            <a:r>
              <a:rPr lang="en-US" baseline="0" dirty="0"/>
              <a:t> 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D61CA-EF3A-446C-BA34-7B2ED5415D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5C53-DF92-433D-80F9-589CF100FFB9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7CFD-2D0C-42C3-A420-B156FFC6707E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9C56-B93F-4F05-85C8-5740B5AB81BF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C0E-FAC6-45FE-9D7A-1A187B858AA2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926-1884-4225-A707-8EADF88382B0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04DB-D8D0-48DB-BBBA-1AEBD0F9F643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9DE0-4DBB-494C-B025-08EA83106DBC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C24B-F395-4329-BF93-94996F73BB2F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E8A9-D0A0-4990-8193-6059DB47616B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E081-DF8C-4585-89D1-A3FB54282AF1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C17-2837-4F07-B2D5-F54F270C4C5C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277B4-FDAD-46BB-804B-C1EB96086A9D}" type="datetime1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Mining                                                Spring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F1F4-27CF-4638-8328-F67208FC0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0" Type="http://schemas.openxmlformats.org/officeDocument/2006/relationships/image" Target="../media/image9.wmf"/><Relationship Id="rId4" Type="http://schemas.openxmlformats.org/officeDocument/2006/relationships/oleObject" Target="../embeddings/Microsoft_Excel_97-2003_Worksheet1.xls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3048000" y="2198122"/>
            <a:ext cx="318928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dirty="0">
                <a:latin typeface="Arial"/>
                <a:cs typeface="Arial"/>
              </a:rPr>
              <a:t>Data </a:t>
            </a:r>
            <a:r>
              <a:rPr lang="en-US" b="1" spc="-5" dirty="0">
                <a:latin typeface="Arial"/>
                <a:cs typeface="Arial"/>
              </a:rPr>
              <a:t>Mining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4" y="-1651"/>
            <a:ext cx="9144000" cy="5404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953000"/>
            <a:ext cx="91440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Department of Software Engineering</a:t>
            </a:r>
            <a:endParaRPr lang="en-US" dirty="0"/>
          </a:p>
          <a:p>
            <a:r>
              <a:rPr lang="en-US" sz="2000" dirty="0"/>
              <a:t>Bahria University Karachi Campus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" y="538797"/>
            <a:ext cx="990600" cy="898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4824" y="106875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Bahria</a:t>
            </a:r>
            <a:r>
              <a:rPr lang="en-US" sz="1600" baseline="0" dirty="0">
                <a:solidFill>
                  <a:schemeClr val="bg1"/>
                </a:solidFill>
              </a:rPr>
              <a:t> University Karachi Campus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Probability ratio given in %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P(M)+P(N) =  0.021 + 0.0027</a:t>
            </a:r>
          </a:p>
          <a:p>
            <a:pPr>
              <a:buNone/>
            </a:pPr>
            <a:r>
              <a:rPr lang="en-US" sz="2400" dirty="0"/>
              <a:t>		        = 0.0237</a:t>
            </a:r>
          </a:p>
          <a:p>
            <a:pPr>
              <a:buNone/>
            </a:pPr>
            <a:r>
              <a:rPr lang="en-US" sz="2400" dirty="0"/>
              <a:t>P(M)  =  0.021/0.0237</a:t>
            </a:r>
          </a:p>
          <a:p>
            <a:pPr>
              <a:buNone/>
            </a:pPr>
            <a:r>
              <a:rPr lang="en-US" sz="2400" dirty="0"/>
              <a:t>	      = 0.886 = 88.6%</a:t>
            </a:r>
          </a:p>
          <a:p>
            <a:pPr>
              <a:buNone/>
            </a:pPr>
            <a:r>
              <a:rPr lang="en-US" sz="2400" dirty="0"/>
              <a:t>P(N)  = 0.0027/0.0237</a:t>
            </a:r>
          </a:p>
          <a:p>
            <a:pPr>
              <a:buNone/>
            </a:pPr>
            <a:r>
              <a:rPr lang="en-US" sz="2400" dirty="0"/>
              <a:t>	     = 0.011 = 11%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Play Tennis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45074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45349"/>
            <a:ext cx="5867400" cy="453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486400"/>
            <a:ext cx="58287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Play Tennis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2486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96200" y="45074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81637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924800" y="45074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24384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32004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45720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58674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15240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34200" y="3200400"/>
            <a:ext cx="15240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572000"/>
            <a:ext cx="15240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5867400"/>
            <a:ext cx="15240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67666"/>
              </p:ext>
            </p:extLst>
          </p:nvPr>
        </p:nvGraphicFramePr>
        <p:xfrm>
          <a:off x="1905000" y="1436505"/>
          <a:ext cx="5105400" cy="313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Equation" r:id="rId3" imgW="2158920" imgH="1625400" progId="">
                  <p:embed/>
                </p:oleObj>
              </mc:Choice>
              <mc:Fallback>
                <p:oleObj name="Equation" r:id="rId3" imgW="2158920" imgH="162540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36505"/>
                        <a:ext cx="5105400" cy="3135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951274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P(P)+P(N) =  0.010 + 0.013      = 0.0237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P(P)  =  0.010/0.023    = 0.434   =    </a:t>
            </a:r>
            <a:r>
              <a:rPr lang="en-US" sz="2400" b="1" dirty="0"/>
              <a:t>43.5%   PLAY TENNIS</a:t>
            </a:r>
          </a:p>
          <a:p>
            <a:pPr>
              <a:buNone/>
            </a:pPr>
            <a:r>
              <a:rPr lang="en-US" sz="2400" dirty="0"/>
              <a:t>P(N)  = 0.013/0.023     = 0.565  =     </a:t>
            </a:r>
            <a:r>
              <a:rPr lang="en-US" sz="2400" b="1" dirty="0"/>
              <a:t>56.5% DO NOT PLAY TENNIS</a:t>
            </a:r>
          </a:p>
        </p:txBody>
      </p:sp>
    </p:spTree>
    <p:extLst>
      <p:ext uri="{BB962C8B-B14F-4D97-AF65-F5344CB8AC3E}">
        <p14:creationId xmlns:p14="http://schemas.microsoft.com/office/powerpoint/2010/main" val="37287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Naïve </a:t>
            </a:r>
            <a:r>
              <a:rPr lang="en-US" dirty="0" err="1"/>
              <a:t>Bayes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They are </a:t>
            </a:r>
            <a:r>
              <a:rPr lang="en-US" sz="2400" dirty="0">
                <a:solidFill>
                  <a:srgbClr val="FF0000"/>
                </a:solidFill>
              </a:rPr>
              <a:t>robust to isolated noise points </a:t>
            </a:r>
            <a:r>
              <a:rPr lang="en-US" sz="2400" dirty="0"/>
              <a:t>because such points are averaged out when estimating conditional probabilities from data.</a:t>
            </a:r>
          </a:p>
          <a:p>
            <a:pPr algn="just"/>
            <a:r>
              <a:rPr lang="en-US" sz="2400" dirty="0"/>
              <a:t>Naïve </a:t>
            </a:r>
            <a:r>
              <a:rPr lang="en-US" sz="2400" dirty="0" err="1"/>
              <a:t>Bayes</a:t>
            </a:r>
            <a:r>
              <a:rPr lang="en-US" sz="2400" dirty="0"/>
              <a:t> classifiers can also </a:t>
            </a:r>
            <a:r>
              <a:rPr lang="en-US" sz="2400" dirty="0">
                <a:solidFill>
                  <a:srgbClr val="FF0000"/>
                </a:solidFill>
              </a:rPr>
              <a:t>handle missing values </a:t>
            </a:r>
            <a:r>
              <a:rPr lang="en-US" sz="2400" dirty="0"/>
              <a:t>by ignoring the example during model building and classification.</a:t>
            </a:r>
          </a:p>
          <a:p>
            <a:pPr algn="just"/>
            <a:r>
              <a:rPr lang="en-US" sz="2400" dirty="0"/>
              <a:t>They are </a:t>
            </a:r>
            <a:r>
              <a:rPr lang="en-US" sz="2400" dirty="0">
                <a:solidFill>
                  <a:srgbClr val="FF0000"/>
                </a:solidFill>
              </a:rPr>
              <a:t>robust to irrelevant attributes</a:t>
            </a:r>
            <a:r>
              <a:rPr lang="en-US" sz="2400" dirty="0"/>
              <a:t>. If Xi is an irrelevant attribute, then P(Xi | Y) becomes almost uniformly distributed.</a:t>
            </a:r>
          </a:p>
          <a:p>
            <a:pPr algn="just"/>
            <a:r>
              <a:rPr lang="en-US" sz="2400" dirty="0"/>
              <a:t>Correlated attributes can degrade the performance of naïve </a:t>
            </a:r>
            <a:r>
              <a:rPr lang="en-US" sz="2400" dirty="0" err="1"/>
              <a:t>Bayes</a:t>
            </a:r>
            <a:r>
              <a:rPr lang="en-US" sz="2400" dirty="0"/>
              <a:t> classifiers because the conditional independence assumption no longer holds for such attributes.</a:t>
            </a:r>
          </a:p>
          <a:p>
            <a:pPr algn="just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Effective are Bayesian Classifiers?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Various empirical studies of this classifier in comparison to decision tree and neural network classifiers have found it to be comparable in some domain.</a:t>
            </a:r>
          </a:p>
          <a:p>
            <a:pPr algn="just"/>
            <a:r>
              <a:rPr lang="en-US" sz="2400" dirty="0"/>
              <a:t>In theory, Bayesian classifiers have the </a:t>
            </a:r>
            <a:r>
              <a:rPr lang="en-US" sz="2400" dirty="0">
                <a:solidFill>
                  <a:srgbClr val="FF0000"/>
                </a:solidFill>
              </a:rPr>
              <a:t>minimum error rate </a:t>
            </a:r>
            <a:r>
              <a:rPr lang="en-US" sz="2400" dirty="0"/>
              <a:t>in comparison to all other classifiers.</a:t>
            </a:r>
          </a:p>
          <a:p>
            <a:pPr algn="just"/>
            <a:r>
              <a:rPr lang="en-US" sz="2400" dirty="0"/>
              <a:t>However, in practice this is not always the case, owning to inaccuracies in the assumptions made of its use, such as class conditional independence, and the lack of available probability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 of model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285875"/>
            <a:ext cx="78581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44284" y="2514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Classification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4597" t="22917" r="20351" b="15625"/>
          <a:stretch>
            <a:fillRect/>
          </a:stretch>
        </p:blipFill>
        <p:spPr bwMode="auto">
          <a:xfrm>
            <a:off x="685800" y="1219200"/>
            <a:ext cx="764841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classifiers assume that the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an attribute value on a </a:t>
            </a:r>
            <a:r>
              <a:rPr lang="en-US" dirty="0">
                <a:solidFill>
                  <a:srgbClr val="FF0000"/>
                </a:solidFill>
              </a:rPr>
              <a:t>given class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the values of the other attributes.</a:t>
            </a:r>
          </a:p>
          <a:p>
            <a:pPr algn="just"/>
            <a:r>
              <a:rPr lang="en-US" dirty="0"/>
              <a:t>This assumption is called class </a:t>
            </a:r>
            <a:r>
              <a:rPr lang="en-US" dirty="0">
                <a:solidFill>
                  <a:srgbClr val="FF0000"/>
                </a:solidFill>
              </a:rPr>
              <a:t>conditional independence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is made to simplify the computations involved and, in this sense, is considered “naïve”.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Classifier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>
                <a:ea typeface="ＭＳ Ｐゴシック" pitchFamily="34" charset="-128"/>
              </a:rPr>
              <a:t>Assume independence among attributes X</a:t>
            </a:r>
            <a:r>
              <a:rPr lang="en-US" altLang="en-US" sz="3600" baseline="-25000" dirty="0">
                <a:ea typeface="ＭＳ Ｐゴシック" pitchFamily="34" charset="-128"/>
              </a:rPr>
              <a:t>i</a:t>
            </a:r>
            <a:r>
              <a:rPr lang="en-US" altLang="en-US" sz="2800" dirty="0">
                <a:ea typeface="ＭＳ Ｐゴシック" pitchFamily="34" charset="-128"/>
              </a:rPr>
              <a:t> when class is given:   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P(X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X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 …, </a:t>
            </a:r>
            <a:r>
              <a:rPr lang="en-US" altLang="en-US" dirty="0" err="1">
                <a:ea typeface="ＭＳ Ｐゴシック" pitchFamily="34" charset="-128"/>
              </a:rPr>
              <a:t>X</a:t>
            </a:r>
            <a:r>
              <a:rPr lang="en-US" altLang="en-US" baseline="-25000" dirty="0" err="1">
                <a:ea typeface="ＭＳ Ｐゴシック" pitchFamily="34" charset="-128"/>
              </a:rPr>
              <a:t>d</a:t>
            </a:r>
            <a:r>
              <a:rPr lang="en-US" altLang="en-US" baseline="-25000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|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) = P(X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|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) P(X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|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)… P(</a:t>
            </a:r>
            <a:r>
              <a:rPr lang="en-US" altLang="en-US" dirty="0" err="1">
                <a:ea typeface="ＭＳ Ｐゴシック" pitchFamily="34" charset="-128"/>
              </a:rPr>
              <a:t>X</a:t>
            </a:r>
            <a:r>
              <a:rPr lang="en-US" altLang="en-US" baseline="-25000" dirty="0" err="1">
                <a:ea typeface="ＭＳ Ｐゴシック" pitchFamily="34" charset="-128"/>
              </a:rPr>
              <a:t>d</a:t>
            </a:r>
            <a:r>
              <a:rPr lang="en-US" altLang="en-US" dirty="0">
                <a:ea typeface="ＭＳ Ｐゴシック" pitchFamily="34" charset="-128"/>
              </a:rPr>
              <a:t>|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Now we can estimate P(X</a:t>
            </a:r>
            <a:r>
              <a:rPr lang="en-US" altLang="en-US" sz="3200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|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sz="3200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) for all X</a:t>
            </a:r>
            <a:r>
              <a:rPr lang="en-US" altLang="en-US" sz="3200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sz="3200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combinations from the training data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New point is classified to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 if  P(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)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altLang="en-US" dirty="0">
                <a:ea typeface="ＭＳ Ｐゴシック" pitchFamily="34" charset="-128"/>
              </a:rPr>
              <a:t> P(X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|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dirty="0">
                <a:ea typeface="ＭＳ Ｐゴシック" pitchFamily="34" charset="-128"/>
              </a:rPr>
              <a:t>)  is maximal.</a:t>
            </a:r>
            <a:endParaRPr lang="en-US" altLang="en-US" sz="3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4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Naïve Bayes on Example Data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472080"/>
              </p:ext>
            </p:extLst>
          </p:nvPr>
        </p:nvGraphicFramePr>
        <p:xfrm>
          <a:off x="152400" y="2119313"/>
          <a:ext cx="30480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VISIO" r:id="rId3" imgW="4392168" imgH="5334000" progId="">
                  <p:embed/>
                </p:oleObj>
              </mc:Choice>
              <mc:Fallback>
                <p:oleObj name="VISIO" r:id="rId3" imgW="4392168" imgH="5334000" progId="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52400" y="2119313"/>
                        <a:ext cx="3048000" cy="353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Equation" r:id="rId5" imgW="2832100" imgH="203200" progId="">
                  <p:embed/>
                </p:oleObj>
              </mc:Choice>
              <mc:Fallback>
                <p:oleObj name="Equation" r:id="rId5" imgW="2832100" imgH="203200" progId="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71800" y="2209800"/>
            <a:ext cx="4572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buSzPct val="75000"/>
              <a:buFont typeface="Monotype Sorts" charset="2"/>
              <a:buChar char="l"/>
              <a:defRPr/>
            </a:pPr>
            <a:r>
              <a:rPr lang="en-US" altLang="en-US" sz="2000" b="0" dirty="0"/>
              <a:t>P(X | Yes)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Yes)</a:t>
            </a:r>
          </a:p>
          <a:p>
            <a:pPr lvl="1">
              <a:buSzPct val="75000"/>
              <a:buFont typeface="Arial" charset="0"/>
              <a:buNone/>
              <a:defRPr/>
            </a:pPr>
            <a:endParaRPr lang="en-US" altLang="en-US" sz="2000" b="0" dirty="0"/>
          </a:p>
          <a:p>
            <a:pPr lvl="1">
              <a:buSzPct val="75000"/>
              <a:buFont typeface="Monotype Sorts" charset="2"/>
              <a:buChar char="l"/>
              <a:defRPr/>
            </a:pPr>
            <a:r>
              <a:rPr lang="en-US" altLang="en-US" sz="2000" b="0" dirty="0"/>
              <a:t>P(X | No)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No)</a:t>
            </a:r>
          </a:p>
        </p:txBody>
      </p:sp>
    </p:spTree>
    <p:extLst>
      <p:ext uri="{BB962C8B-B14F-4D97-AF65-F5344CB8AC3E}">
        <p14:creationId xmlns:p14="http://schemas.microsoft.com/office/powerpoint/2010/main" val="17388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066800"/>
            <a:ext cx="45720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Class:  P(Y) = </a:t>
            </a:r>
            <a:r>
              <a:rPr lang="en-US" dirty="0" err="1">
                <a:cs typeface="+mn-cs"/>
              </a:rPr>
              <a:t>N</a:t>
            </a:r>
            <a:r>
              <a:rPr lang="en-US" baseline="-25000" dirty="0" err="1">
                <a:cs typeface="+mn-cs"/>
              </a:rPr>
              <a:t>c</a:t>
            </a:r>
            <a:r>
              <a:rPr lang="en-US" dirty="0">
                <a:cs typeface="+mn-cs"/>
              </a:rPr>
              <a:t>/N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e.g.,  P(No) = 7/10, </a:t>
            </a:r>
            <a:br>
              <a:rPr lang="en-US" sz="2000" dirty="0"/>
            </a:br>
            <a:r>
              <a:rPr lang="en-US" sz="2000" dirty="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endParaRPr lang="en-US" sz="2000" dirty="0"/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For categorical attributes:</a:t>
            </a:r>
            <a:br>
              <a:rPr lang="en-US" dirty="0">
                <a:cs typeface="+mn-cs"/>
              </a:rPr>
            </a:br>
            <a:r>
              <a:rPr lang="en-US" sz="900" dirty="0">
                <a:cs typeface="+mn-cs"/>
              </a:rPr>
              <a:t>  </a:t>
            </a:r>
            <a:br>
              <a:rPr lang="en-US" sz="900" dirty="0">
                <a:cs typeface="+mn-cs"/>
              </a:rPr>
            </a:br>
            <a:r>
              <a:rPr lang="en-US" dirty="0">
                <a:cs typeface="+mn-cs"/>
              </a:rPr>
              <a:t>     P(X</a:t>
            </a:r>
            <a:r>
              <a:rPr lang="en-US" baseline="-25000" dirty="0">
                <a:cs typeface="+mn-cs"/>
              </a:rPr>
              <a:t>i</a:t>
            </a:r>
            <a:r>
              <a:rPr lang="en-US" dirty="0">
                <a:cs typeface="+mn-cs"/>
              </a:rPr>
              <a:t> | </a:t>
            </a:r>
            <a:r>
              <a:rPr lang="en-US" dirty="0" err="1">
                <a:cs typeface="+mn-cs"/>
              </a:rPr>
              <a:t>Y</a:t>
            </a:r>
            <a:r>
              <a:rPr lang="en-US" baseline="-25000" dirty="0" err="1">
                <a:cs typeface="+mn-cs"/>
              </a:rPr>
              <a:t>k</a:t>
            </a:r>
            <a:r>
              <a:rPr lang="en-US" dirty="0">
                <a:cs typeface="+mn-cs"/>
              </a:rPr>
              <a:t>) = |</a:t>
            </a:r>
            <a:r>
              <a:rPr lang="en-US" dirty="0" err="1">
                <a:cs typeface="+mn-cs"/>
              </a:rPr>
              <a:t>X</a:t>
            </a:r>
            <a:r>
              <a:rPr lang="en-US" baseline="-25000" dirty="0" err="1">
                <a:cs typeface="+mn-cs"/>
              </a:rPr>
              <a:t>ik</a:t>
            </a:r>
            <a:r>
              <a:rPr lang="en-US" dirty="0">
                <a:cs typeface="+mn-cs"/>
              </a:rPr>
              <a:t>|/ </a:t>
            </a:r>
            <a:r>
              <a:rPr lang="en-US" dirty="0" err="1">
                <a:cs typeface="+mn-cs"/>
              </a:rPr>
              <a:t>N</a:t>
            </a:r>
            <a:r>
              <a:rPr lang="en-US" baseline="-25000" dirty="0" err="1">
                <a:cs typeface="+mn-cs"/>
              </a:rPr>
              <a:t>c</a:t>
            </a:r>
            <a:r>
              <a:rPr lang="en-US" baseline="-25000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where |</a:t>
            </a:r>
            <a:r>
              <a:rPr lang="en-US" sz="2400" dirty="0" err="1"/>
              <a:t>X</a:t>
            </a:r>
            <a:r>
              <a:rPr lang="en-US" sz="2400" baseline="-25000" dirty="0" err="1"/>
              <a:t>ik</a:t>
            </a:r>
            <a:r>
              <a:rPr lang="en-US" sz="2400" dirty="0"/>
              <a:t>| is number of instances having attribute value X</a:t>
            </a:r>
            <a:r>
              <a:rPr lang="en-US" sz="2400" baseline="-25000" dirty="0"/>
              <a:t>i</a:t>
            </a:r>
            <a:r>
              <a:rPr lang="en-US" sz="2400" dirty="0"/>
              <a:t> and belonging to class </a:t>
            </a:r>
            <a:r>
              <a:rPr lang="en-US" sz="2400" dirty="0" err="1"/>
              <a:t>Y</a:t>
            </a:r>
            <a:r>
              <a:rPr lang="en-US" sz="2400" baseline="-25000" dirty="0" err="1"/>
              <a:t>k</a:t>
            </a:r>
            <a:endParaRPr lang="en-US" sz="24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Examples:</a:t>
            </a:r>
            <a:br>
              <a:rPr lang="en-US" sz="2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/>
              <a:t>	P(Status=</a:t>
            </a:r>
            <a:r>
              <a:rPr lang="en-US" sz="2000" dirty="0" err="1"/>
              <a:t>Married|No</a:t>
            </a:r>
            <a:r>
              <a:rPr lang="en-US" sz="2000" dirty="0"/>
              <a:t>) = 4/7</a:t>
            </a:r>
            <a:r>
              <a:rPr lang="en-US" sz="2000" baseline="-25000" dirty="0"/>
              <a:t/>
            </a:r>
            <a:br>
              <a:rPr lang="en-US" sz="2000" baseline="-25000" dirty="0"/>
            </a:br>
            <a:r>
              <a:rPr lang="en-US" sz="2000" dirty="0"/>
              <a:t>P(Refund=</a:t>
            </a:r>
            <a:r>
              <a:rPr lang="en-US" sz="2000" dirty="0" err="1"/>
              <a:t>Yes|Yes</a:t>
            </a:r>
            <a:r>
              <a:rPr lang="en-US" sz="2000" dirty="0"/>
              <a:t>)=0</a:t>
            </a:r>
            <a:endParaRPr lang="en-US" sz="2000" baseline="-25000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9600" y="32766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k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1524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VISIO" r:id="rId3" imgW="4392168" imgH="5334000" progId="">
                  <p:embed/>
                </p:oleObj>
              </mc:Choice>
              <mc:Fallback>
                <p:oleObj name="VISIO" r:id="rId3" imgW="4392168" imgH="5334000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524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9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Autofit/>
          </a:bodyPr>
          <a:lstStyle/>
          <a:p>
            <a:r>
              <a:rPr lang="en-US" sz="3600" dirty="0"/>
              <a:t>Naïve </a:t>
            </a:r>
            <a:r>
              <a:rPr lang="en-US" sz="3600" dirty="0" err="1"/>
              <a:t>Bayes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Classification: Mammals vs. Non-Mammal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153400" cy="48768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52400" y="1295400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Worksheet" r:id="rId4" imgW="6048000" imgH="4235760" progId="Excel.Sheet.8">
                  <p:embed/>
                </p:oleObj>
              </mc:Choice>
              <mc:Fallback>
                <p:oleObj name="Worksheet" r:id="rId4" imgW="6048000" imgH="4235760" progId="Excel.Sheet.8">
                  <p:embed/>
                  <p:pic>
                    <p:nvPicPr>
                      <p:cNvPr id="0" name="Picture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181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" name="Worksheet" r:id="rId7" imgW="4869000" imgH="388080" progId="Excel.Sheet.8">
                  <p:embed/>
                </p:oleObj>
              </mc:Choice>
              <mc:Fallback>
                <p:oleObj name="Worksheet" r:id="rId7" imgW="4869000" imgH="388080" progId="Excel.Sheet.8">
                  <p:embed/>
                  <p:pic>
                    <p:nvPicPr>
                      <p:cNvPr id="0" name="Picture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Equation" r:id="rId9" imgW="4457700" imgH="3149600" progId="">
                  <p:embed/>
                </p:oleObj>
              </mc:Choice>
              <mc:Fallback>
                <p:oleObj name="Equation" r:id="rId9" imgW="4457700" imgH="3149600" progId="">
                  <p:embed/>
                  <p:pic>
                    <p:nvPicPr>
                      <p:cNvPr id="0" name="Picture 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362200"/>
                        <a:ext cx="3656012" cy="258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 dirty="0"/>
              <a:t>M: mammals = 7</a:t>
            </a:r>
          </a:p>
          <a:p>
            <a:pPr>
              <a:spcBef>
                <a:spcPct val="50000"/>
              </a:spcBef>
              <a:defRPr/>
            </a:pPr>
            <a:r>
              <a:rPr lang="en-US" dirty="0"/>
              <a:t>N: non-mammals  =13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=&gt; Mammals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47901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10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11780</TotalTime>
  <Words>420</Words>
  <Application>Microsoft Office PowerPoint</Application>
  <PresentationFormat>On-screen Show (4:3)</PresentationFormat>
  <Paragraphs>85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Monotype Sorts</vt:lpstr>
      <vt:lpstr>Symbol</vt:lpstr>
      <vt:lpstr>Office Theme</vt:lpstr>
      <vt:lpstr>VISIO</vt:lpstr>
      <vt:lpstr>Equation</vt:lpstr>
      <vt:lpstr>Worksheet</vt:lpstr>
      <vt:lpstr>PowerPoint Presentation</vt:lpstr>
      <vt:lpstr>Geometric interpretation of model</vt:lpstr>
      <vt:lpstr>Nonlinear Classification</vt:lpstr>
      <vt:lpstr>Naïve Bayes</vt:lpstr>
      <vt:lpstr>Naïve Bayes Classifier</vt:lpstr>
      <vt:lpstr>Naïve Bayes on Example Data</vt:lpstr>
      <vt:lpstr>Estimate Probabilities from Data</vt:lpstr>
      <vt:lpstr>Naïve Bayes Classification: Mammals vs. Non-Mammal</vt:lpstr>
      <vt:lpstr>Example of Naïve Bayes Classifier</vt:lpstr>
      <vt:lpstr>Cont…</vt:lpstr>
      <vt:lpstr>Example: Play Tennis</vt:lpstr>
      <vt:lpstr>Example: Play Tennis</vt:lpstr>
      <vt:lpstr>Cont…</vt:lpstr>
      <vt:lpstr>PowerPoint Presentation</vt:lpstr>
      <vt:lpstr>Characteristics of Naïve Bayes Classifiers</vt:lpstr>
      <vt:lpstr>How Effective are Bayesian Classifiers?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</dc:creator>
  <cp:lastModifiedBy>lenovo</cp:lastModifiedBy>
  <cp:revision>151</cp:revision>
  <dcterms:created xsi:type="dcterms:W3CDTF">2017-02-24T07:59:18Z</dcterms:created>
  <dcterms:modified xsi:type="dcterms:W3CDTF">2024-03-19T17:55:40Z</dcterms:modified>
</cp:coreProperties>
</file>