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317" r:id="rId2"/>
    <p:sldId id="273" r:id="rId3"/>
    <p:sldId id="274" r:id="rId4"/>
    <p:sldId id="275" r:id="rId5"/>
    <p:sldId id="324" r:id="rId6"/>
    <p:sldId id="276" r:id="rId7"/>
    <p:sldId id="277" r:id="rId8"/>
    <p:sldId id="278" r:id="rId9"/>
    <p:sldId id="279" r:id="rId10"/>
    <p:sldId id="325" r:id="rId11"/>
    <p:sldId id="301" r:id="rId12"/>
    <p:sldId id="295" r:id="rId13"/>
    <p:sldId id="296" r:id="rId14"/>
    <p:sldId id="297" r:id="rId15"/>
    <p:sldId id="298" r:id="rId16"/>
    <p:sldId id="299" r:id="rId17"/>
    <p:sldId id="300" r:id="rId18"/>
    <p:sldId id="302" r:id="rId19"/>
    <p:sldId id="303" r:id="rId20"/>
    <p:sldId id="304" r:id="rId21"/>
    <p:sldId id="305" r:id="rId22"/>
    <p:sldId id="306" r:id="rId23"/>
    <p:sldId id="280" r:id="rId24"/>
    <p:sldId id="307" r:id="rId25"/>
    <p:sldId id="281" r:id="rId26"/>
    <p:sldId id="282" r:id="rId27"/>
    <p:sldId id="283" r:id="rId28"/>
    <p:sldId id="284" r:id="rId29"/>
    <p:sldId id="285" r:id="rId30"/>
    <p:sldId id="326" r:id="rId31"/>
    <p:sldId id="327" r:id="rId32"/>
    <p:sldId id="286" r:id="rId33"/>
    <p:sldId id="328" r:id="rId34"/>
    <p:sldId id="329" r:id="rId35"/>
    <p:sldId id="330" r:id="rId36"/>
    <p:sldId id="331" r:id="rId37"/>
    <p:sldId id="288" r:id="rId38"/>
    <p:sldId id="289" r:id="rId39"/>
    <p:sldId id="290" r:id="rId40"/>
    <p:sldId id="291" r:id="rId41"/>
    <p:sldId id="28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82" autoAdjust="0"/>
    <p:restoredTop sz="92883" autoAdjust="0"/>
  </p:normalViewPr>
  <p:slideViewPr>
    <p:cSldViewPr>
      <p:cViewPr varScale="1">
        <p:scale>
          <a:sx n="62" d="100"/>
          <a:sy n="62" d="100"/>
        </p:scale>
        <p:origin x="1032"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B31EA-A5CC-478B-AF2C-A6C068F7FBFF}" type="datetimeFigureOut">
              <a:rPr lang="en-US" smtClean="0"/>
              <a:pPr/>
              <a:t>3/19/2024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D61CA-EF3A-446C-BA34-7B2ED5415D57}" type="slidenum">
              <a:rPr lang="en-US" smtClean="0"/>
              <a:pPr/>
              <a:t>‹#›</a:t>
            </a:fld>
            <a:endParaRPr lang="en-US"/>
          </a:p>
        </p:txBody>
      </p:sp>
    </p:spTree>
    <p:extLst>
      <p:ext uri="{BB962C8B-B14F-4D97-AF65-F5344CB8AC3E}">
        <p14:creationId xmlns:p14="http://schemas.microsoft.com/office/powerpoint/2010/main" val="100815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CJjSPCslxqQ"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Doesn’t learn itself</a:t>
            </a:r>
            <a:r>
              <a:rPr lang="en-US" baseline="0" dirty="0"/>
              <a:t> rather they follow the process.</a:t>
            </a:r>
            <a:endParaRPr lang="en-US" dirty="0"/>
          </a:p>
        </p:txBody>
      </p:sp>
      <p:sp>
        <p:nvSpPr>
          <p:cNvPr id="4" name="Slide Number Placeholder 3"/>
          <p:cNvSpPr>
            <a:spLocks noGrp="1"/>
          </p:cNvSpPr>
          <p:nvPr>
            <p:ph type="sldNum" sz="quarter" idx="10"/>
          </p:nvPr>
        </p:nvSpPr>
        <p:spPr/>
        <p:txBody>
          <a:bodyPr/>
          <a:lstStyle/>
          <a:p>
            <a:fld id="{775D61CA-EF3A-446C-BA34-7B2ED5415D57}" type="slidenum">
              <a:rPr lang="en-US" smtClean="0"/>
              <a:pPr/>
              <a:t>3</a:t>
            </a:fld>
            <a:endParaRPr lang="en-US"/>
          </a:p>
        </p:txBody>
      </p:sp>
    </p:spTree>
    <p:extLst>
      <p:ext uri="{BB962C8B-B14F-4D97-AF65-F5344CB8AC3E}">
        <p14:creationId xmlns:p14="http://schemas.microsoft.com/office/powerpoint/2010/main" val="399203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verbatim=</a:t>
            </a:r>
            <a:r>
              <a:rPr lang="en-US" sz="1200" baseline="0" dirty="0"/>
              <a:t> exactly same words as used original</a:t>
            </a:r>
            <a:endParaRPr lang="en-US" dirty="0"/>
          </a:p>
        </p:txBody>
      </p:sp>
      <p:sp>
        <p:nvSpPr>
          <p:cNvPr id="4" name="Slide Number Placeholder 3"/>
          <p:cNvSpPr>
            <a:spLocks noGrp="1"/>
          </p:cNvSpPr>
          <p:nvPr>
            <p:ph type="sldNum" sz="quarter" idx="10"/>
          </p:nvPr>
        </p:nvSpPr>
        <p:spPr/>
        <p:txBody>
          <a:bodyPr/>
          <a:lstStyle/>
          <a:p>
            <a:fld id="{775D61CA-EF3A-446C-BA34-7B2ED5415D57}" type="slidenum">
              <a:rPr lang="en-US" smtClean="0"/>
              <a:pPr/>
              <a:t>4</a:t>
            </a:fld>
            <a:endParaRPr lang="en-US"/>
          </a:p>
        </p:txBody>
      </p:sp>
    </p:spTree>
    <p:extLst>
      <p:ext uri="{BB962C8B-B14F-4D97-AF65-F5344CB8AC3E}">
        <p14:creationId xmlns:p14="http://schemas.microsoft.com/office/powerpoint/2010/main" val="2254179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Dwarfed= small</a:t>
            </a:r>
            <a:endParaRPr lang="en-US" dirty="0"/>
          </a:p>
        </p:txBody>
      </p:sp>
      <p:sp>
        <p:nvSpPr>
          <p:cNvPr id="4" name="Slide Number Placeholder 3"/>
          <p:cNvSpPr>
            <a:spLocks noGrp="1"/>
          </p:cNvSpPr>
          <p:nvPr>
            <p:ph type="sldNum" sz="quarter" idx="10"/>
          </p:nvPr>
        </p:nvSpPr>
        <p:spPr/>
        <p:txBody>
          <a:bodyPr/>
          <a:lstStyle/>
          <a:p>
            <a:fld id="{775D61CA-EF3A-446C-BA34-7B2ED5415D57}" type="slidenum">
              <a:rPr lang="en-US" smtClean="0"/>
              <a:pPr/>
              <a:t>7</a:t>
            </a:fld>
            <a:endParaRPr lang="en-US"/>
          </a:p>
        </p:txBody>
      </p:sp>
    </p:spTree>
    <p:extLst>
      <p:ext uri="{BB962C8B-B14F-4D97-AF65-F5344CB8AC3E}">
        <p14:creationId xmlns:p14="http://schemas.microsoft.com/office/powerpoint/2010/main" val="19541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https://www.youtube.com/watch?v=CJjSPCslxqQ</a:t>
            </a:r>
            <a:endParaRPr lang="en-US" dirty="0"/>
          </a:p>
          <a:p>
            <a:r>
              <a:rPr lang="en-US" dirty="0" err="1"/>
              <a:t>Chapt</a:t>
            </a:r>
            <a:r>
              <a:rPr lang="en-US" dirty="0"/>
              <a:t> 9.5.1</a:t>
            </a:r>
          </a:p>
        </p:txBody>
      </p:sp>
      <p:sp>
        <p:nvSpPr>
          <p:cNvPr id="4" name="Slide Number Placeholder 3"/>
          <p:cNvSpPr>
            <a:spLocks noGrp="1"/>
          </p:cNvSpPr>
          <p:nvPr>
            <p:ph type="sldNum" sz="quarter" idx="10"/>
          </p:nvPr>
        </p:nvSpPr>
        <p:spPr/>
        <p:txBody>
          <a:bodyPr/>
          <a:lstStyle/>
          <a:p>
            <a:fld id="{775D61CA-EF3A-446C-BA34-7B2ED5415D57}" type="slidenum">
              <a:rPr lang="en-US" smtClean="0"/>
              <a:pPr/>
              <a:t>9</a:t>
            </a:fld>
            <a:endParaRPr lang="en-US"/>
          </a:p>
        </p:txBody>
      </p:sp>
    </p:spTree>
    <p:extLst>
      <p:ext uri="{BB962C8B-B14F-4D97-AF65-F5344CB8AC3E}">
        <p14:creationId xmlns:p14="http://schemas.microsoft.com/office/powerpoint/2010/main" val="206471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NN= Nearest</a:t>
            </a:r>
            <a:r>
              <a:rPr lang="en-US" baseline="0" dirty="0"/>
              <a:t> Neighbor </a:t>
            </a:r>
            <a:endParaRPr lang="en-US" dirty="0"/>
          </a:p>
        </p:txBody>
      </p:sp>
      <p:sp>
        <p:nvSpPr>
          <p:cNvPr id="4" name="Slide Number Placeholder 3"/>
          <p:cNvSpPr>
            <a:spLocks noGrp="1"/>
          </p:cNvSpPr>
          <p:nvPr>
            <p:ph type="sldNum" sz="quarter" idx="10"/>
          </p:nvPr>
        </p:nvSpPr>
        <p:spPr/>
        <p:txBody>
          <a:bodyPr/>
          <a:lstStyle/>
          <a:p>
            <a:fld id="{775D61CA-EF3A-446C-BA34-7B2ED5415D57}" type="slidenum">
              <a:rPr lang="en-US" smtClean="0"/>
              <a:pPr/>
              <a:t>11</a:t>
            </a:fld>
            <a:endParaRPr lang="en-US"/>
          </a:p>
        </p:txBody>
      </p:sp>
    </p:spTree>
    <p:extLst>
      <p:ext uri="{BB962C8B-B14F-4D97-AF65-F5344CB8AC3E}">
        <p14:creationId xmlns:p14="http://schemas.microsoft.com/office/powerpoint/2010/main" val="589953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Features</a:t>
            </a:r>
            <a:r>
              <a:rPr lang="en-US" baseline="0" dirty="0"/>
              <a:t>, 3 classes </a:t>
            </a:r>
            <a:endParaRPr lang="en-US" dirty="0"/>
          </a:p>
        </p:txBody>
      </p:sp>
      <p:sp>
        <p:nvSpPr>
          <p:cNvPr id="4" name="Slide Number Placeholder 3"/>
          <p:cNvSpPr>
            <a:spLocks noGrp="1"/>
          </p:cNvSpPr>
          <p:nvPr>
            <p:ph type="sldNum" sz="quarter" idx="10"/>
          </p:nvPr>
        </p:nvSpPr>
        <p:spPr/>
        <p:txBody>
          <a:bodyPr/>
          <a:lstStyle/>
          <a:p>
            <a:fld id="{775D61CA-EF3A-446C-BA34-7B2ED5415D57}" type="slidenum">
              <a:rPr lang="en-US" smtClean="0"/>
              <a:pPr/>
              <a:t>13</a:t>
            </a:fld>
            <a:endParaRPr lang="en-US"/>
          </a:p>
        </p:txBody>
      </p:sp>
    </p:spTree>
    <p:extLst>
      <p:ext uri="{BB962C8B-B14F-4D97-AF65-F5344CB8AC3E}">
        <p14:creationId xmlns:p14="http://schemas.microsoft.com/office/powerpoint/2010/main" val="191629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NNC: Nearest</a:t>
            </a:r>
            <a:r>
              <a:rPr lang="en-US" baseline="0" dirty="0"/>
              <a:t> Neighbor Class</a:t>
            </a:r>
            <a:endParaRPr lang="en-US" dirty="0"/>
          </a:p>
        </p:txBody>
      </p:sp>
      <p:sp>
        <p:nvSpPr>
          <p:cNvPr id="4" name="Slide Number Placeholder 3"/>
          <p:cNvSpPr>
            <a:spLocks noGrp="1"/>
          </p:cNvSpPr>
          <p:nvPr>
            <p:ph type="sldNum" sz="quarter" idx="10"/>
          </p:nvPr>
        </p:nvSpPr>
        <p:spPr/>
        <p:txBody>
          <a:bodyPr/>
          <a:lstStyle/>
          <a:p>
            <a:fld id="{775D61CA-EF3A-446C-BA34-7B2ED5415D57}" type="slidenum">
              <a:rPr lang="en-US" smtClean="0"/>
              <a:pPr/>
              <a:t>18</a:t>
            </a:fld>
            <a:endParaRPr lang="en-US"/>
          </a:p>
        </p:txBody>
      </p:sp>
    </p:spTree>
    <p:extLst>
      <p:ext uri="{BB962C8B-B14F-4D97-AF65-F5344CB8AC3E}">
        <p14:creationId xmlns:p14="http://schemas.microsoft.com/office/powerpoint/2010/main" val="339445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into</a:t>
            </a:r>
            <a:r>
              <a:rPr lang="en-US" baseline="0" dirty="0"/>
              <a:t> numerical</a:t>
            </a:r>
            <a:endParaRPr lang="en-US" dirty="0"/>
          </a:p>
        </p:txBody>
      </p:sp>
      <p:sp>
        <p:nvSpPr>
          <p:cNvPr id="4" name="Slide Number Placeholder 3"/>
          <p:cNvSpPr>
            <a:spLocks noGrp="1"/>
          </p:cNvSpPr>
          <p:nvPr>
            <p:ph type="sldNum" sz="quarter" idx="10"/>
          </p:nvPr>
        </p:nvSpPr>
        <p:spPr/>
        <p:txBody>
          <a:bodyPr/>
          <a:lstStyle/>
          <a:p>
            <a:fld id="{775D61CA-EF3A-446C-BA34-7B2ED5415D57}" type="slidenum">
              <a:rPr lang="en-US" smtClean="0"/>
              <a:pPr/>
              <a:t>32</a:t>
            </a:fld>
            <a:endParaRPr lang="en-US"/>
          </a:p>
        </p:txBody>
      </p:sp>
    </p:spTree>
    <p:extLst>
      <p:ext uri="{BB962C8B-B14F-4D97-AF65-F5344CB8AC3E}">
        <p14:creationId xmlns:p14="http://schemas.microsoft.com/office/powerpoint/2010/main" val="72646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EBE5C53-DF92-433D-80F9-589CF100FFB9}" type="datetime1">
              <a:rPr lang="en-US" smtClean="0"/>
              <a:pPr/>
              <a:t>3/19/2024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87CFD-2D0C-42C3-A420-B156FFC6707E}" type="datetime1">
              <a:rPr lang="en-US" smtClean="0"/>
              <a:pPr/>
              <a:t>3/19/2024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EF9C56-B93F-4F05-85C8-5740B5AB81BF}" type="datetime1">
              <a:rPr lang="en-US" smtClean="0"/>
              <a:pPr/>
              <a:t>3/19/2024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80C0E-FAC6-45FE-9D7A-1A187B858AA2}" type="datetime1">
              <a:rPr lang="en-US" smtClean="0"/>
              <a:pPr/>
              <a:t>3/19/2024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DF926-1884-4225-A707-8EADF88382B0}" type="datetime1">
              <a:rPr lang="en-US" smtClean="0"/>
              <a:pPr/>
              <a:t>3/19/2024</a:t>
            </a:fld>
            <a:endParaRPr lang="en-US"/>
          </a:p>
        </p:txBody>
      </p:sp>
      <p:sp>
        <p:nvSpPr>
          <p:cNvPr id="5" name="Footer Placeholder 4"/>
          <p:cNvSpPr>
            <a:spLocks noGrp="1"/>
          </p:cNvSpPr>
          <p:nvPr>
            <p:ph type="ftr" sz="quarter" idx="11"/>
          </p:nvPr>
        </p:nvSpPr>
        <p:spPr/>
        <p:txBody>
          <a:bodyPr/>
          <a:lstStyle/>
          <a:p>
            <a:r>
              <a:rPr lang="en-US"/>
              <a:t>Data Mining                                                Spring 2019</a:t>
            </a:r>
          </a:p>
        </p:txBody>
      </p:sp>
      <p:sp>
        <p:nvSpPr>
          <p:cNvPr id="6" name="Slide Number Placeholder 5"/>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5904DB-D8D0-48DB-BBBA-1AEBD0F9F643}" type="datetime1">
              <a:rPr lang="en-US" smtClean="0"/>
              <a:pPr/>
              <a:t>3/19/2024</a:t>
            </a:fld>
            <a:endParaRPr lang="en-US"/>
          </a:p>
        </p:txBody>
      </p:sp>
      <p:sp>
        <p:nvSpPr>
          <p:cNvPr id="6" name="Footer Placeholder 5"/>
          <p:cNvSpPr>
            <a:spLocks noGrp="1"/>
          </p:cNvSpPr>
          <p:nvPr>
            <p:ph type="ftr" sz="quarter" idx="11"/>
          </p:nvPr>
        </p:nvSpPr>
        <p:spPr/>
        <p:txBody>
          <a:bodyPr/>
          <a:lstStyle/>
          <a:p>
            <a:r>
              <a:rPr lang="en-US"/>
              <a:t>Data Mining                                                Spring 2019</a:t>
            </a:r>
          </a:p>
        </p:txBody>
      </p:sp>
      <p:sp>
        <p:nvSpPr>
          <p:cNvPr id="7" name="Slide Number Placeholder 6"/>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0F9DE0-4DBB-494C-B025-08EA83106DBC}" type="datetime1">
              <a:rPr lang="en-US" smtClean="0"/>
              <a:pPr/>
              <a:t>3/19/2024</a:t>
            </a:fld>
            <a:endParaRPr lang="en-US"/>
          </a:p>
        </p:txBody>
      </p:sp>
      <p:sp>
        <p:nvSpPr>
          <p:cNvPr id="8" name="Footer Placeholder 7"/>
          <p:cNvSpPr>
            <a:spLocks noGrp="1"/>
          </p:cNvSpPr>
          <p:nvPr>
            <p:ph type="ftr" sz="quarter" idx="11"/>
          </p:nvPr>
        </p:nvSpPr>
        <p:spPr/>
        <p:txBody>
          <a:bodyPr/>
          <a:lstStyle/>
          <a:p>
            <a:r>
              <a:rPr lang="en-US"/>
              <a:t>Data Mining                                                Spring 2019</a:t>
            </a:r>
          </a:p>
        </p:txBody>
      </p:sp>
      <p:sp>
        <p:nvSpPr>
          <p:cNvPr id="9" name="Slide Number Placeholder 8"/>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D8C24B-F395-4329-BF93-94996F73BB2F}" type="datetime1">
              <a:rPr lang="en-US" smtClean="0"/>
              <a:pPr/>
              <a:t>3/19/2024</a:t>
            </a:fld>
            <a:endParaRPr lang="en-US"/>
          </a:p>
        </p:txBody>
      </p:sp>
      <p:sp>
        <p:nvSpPr>
          <p:cNvPr id="4" name="Footer Placeholder 3"/>
          <p:cNvSpPr>
            <a:spLocks noGrp="1"/>
          </p:cNvSpPr>
          <p:nvPr>
            <p:ph type="ftr" sz="quarter" idx="11"/>
          </p:nvPr>
        </p:nvSpPr>
        <p:spPr/>
        <p:txBody>
          <a:bodyPr/>
          <a:lstStyle/>
          <a:p>
            <a:r>
              <a:rPr lang="en-US"/>
              <a:t>Data Mining                                                Spring 2019</a:t>
            </a:r>
          </a:p>
        </p:txBody>
      </p:sp>
      <p:sp>
        <p:nvSpPr>
          <p:cNvPr id="5" name="Slide Number Placeholder 4"/>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FE8A9-D0A0-4990-8193-6059DB47616B}" type="datetime1">
              <a:rPr lang="en-US" smtClean="0"/>
              <a:pPr/>
              <a:t>3/19/2024</a:t>
            </a:fld>
            <a:endParaRPr lang="en-US"/>
          </a:p>
        </p:txBody>
      </p:sp>
      <p:sp>
        <p:nvSpPr>
          <p:cNvPr id="3" name="Footer Placeholder 2"/>
          <p:cNvSpPr>
            <a:spLocks noGrp="1"/>
          </p:cNvSpPr>
          <p:nvPr>
            <p:ph type="ftr" sz="quarter" idx="11"/>
          </p:nvPr>
        </p:nvSpPr>
        <p:spPr/>
        <p:txBody>
          <a:bodyPr/>
          <a:lstStyle/>
          <a:p>
            <a:r>
              <a:rPr lang="en-US"/>
              <a:t>Data Mining                                                Spring 2019</a:t>
            </a:r>
          </a:p>
        </p:txBody>
      </p:sp>
      <p:sp>
        <p:nvSpPr>
          <p:cNvPr id="4" name="Slide Number Placeholder 3"/>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1DE081-DF8C-4585-89D1-A3FB54282AF1}" type="datetime1">
              <a:rPr lang="en-US" smtClean="0"/>
              <a:pPr/>
              <a:t>3/19/2024</a:t>
            </a:fld>
            <a:endParaRPr lang="en-US"/>
          </a:p>
        </p:txBody>
      </p:sp>
      <p:sp>
        <p:nvSpPr>
          <p:cNvPr id="6" name="Footer Placeholder 5"/>
          <p:cNvSpPr>
            <a:spLocks noGrp="1"/>
          </p:cNvSpPr>
          <p:nvPr>
            <p:ph type="ftr" sz="quarter" idx="11"/>
          </p:nvPr>
        </p:nvSpPr>
        <p:spPr/>
        <p:txBody>
          <a:bodyPr/>
          <a:lstStyle/>
          <a:p>
            <a:r>
              <a:rPr lang="en-US"/>
              <a:t>Data Mining                                                Spring 2019</a:t>
            </a:r>
          </a:p>
        </p:txBody>
      </p:sp>
      <p:sp>
        <p:nvSpPr>
          <p:cNvPr id="7" name="Slide Number Placeholder 6"/>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81C17-2837-4F07-B2D5-F54F270C4C5C}" type="datetime1">
              <a:rPr lang="en-US" smtClean="0"/>
              <a:pPr/>
              <a:t>3/19/2024</a:t>
            </a:fld>
            <a:endParaRPr lang="en-US"/>
          </a:p>
        </p:txBody>
      </p:sp>
      <p:sp>
        <p:nvSpPr>
          <p:cNvPr id="6" name="Footer Placeholder 5"/>
          <p:cNvSpPr>
            <a:spLocks noGrp="1"/>
          </p:cNvSpPr>
          <p:nvPr>
            <p:ph type="ftr" sz="quarter" idx="11"/>
          </p:nvPr>
        </p:nvSpPr>
        <p:spPr/>
        <p:txBody>
          <a:bodyPr/>
          <a:lstStyle/>
          <a:p>
            <a:r>
              <a:rPr lang="en-US"/>
              <a:t>Data Mining                                                Spring 2019</a:t>
            </a:r>
          </a:p>
        </p:txBody>
      </p:sp>
      <p:sp>
        <p:nvSpPr>
          <p:cNvPr id="7" name="Slide Number Placeholder 6"/>
          <p:cNvSpPr>
            <a:spLocks noGrp="1"/>
          </p:cNvSpPr>
          <p:nvPr>
            <p:ph type="sldNum" sz="quarter" idx="12"/>
          </p:nvPr>
        </p:nvSpPr>
        <p:spPr/>
        <p:txBody>
          <a:bodyPr/>
          <a:lstStyle/>
          <a:p>
            <a:fld id="{3EE8F1F4-27CF-4638-8328-F67208FC0B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277B4-FDAD-46BB-804B-C1EB96086A9D}" type="datetime1">
              <a:rPr lang="en-US" smtClean="0"/>
              <a:pPr/>
              <a:t>3/19/2024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Mining                                                Spring 2019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8F1F4-27CF-4638-8328-F67208FC0B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Microsoft_Excel_97-2003_Worksheet2.xls"/><Relationship Id="rId5" Type="http://schemas.openxmlformats.org/officeDocument/2006/relationships/image" Target="../media/image25.emf"/><Relationship Id="rId4" Type="http://schemas.openxmlformats.org/officeDocument/2006/relationships/oleObject" Target="../embeddings/Microsoft_Excel_97-2003_Worksheet1.xls"/></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emf"/><Relationship Id="rId5" Type="http://schemas.openxmlformats.org/officeDocument/2006/relationships/oleObject" Target="../embeddings/Microsoft_Excel_97-2003_Worksheet4.xls"/><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image" Target="../media/image29.w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6.bin"/><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8.bin"/><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p:cNvSpPr>
          <p:nvPr/>
        </p:nvSpPr>
        <p:spPr>
          <a:xfrm>
            <a:off x="3048000" y="2198122"/>
            <a:ext cx="3189289" cy="689932"/>
          </a:xfrm>
          <a:prstGeom prst="rect">
            <a:avLst/>
          </a:prstGeom>
        </p:spPr>
        <p:txBody>
          <a:bodyPr vert="horz" wrap="square" lIns="0" tIns="1270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b="1" dirty="0">
                <a:latin typeface="Arial"/>
                <a:cs typeface="Arial"/>
              </a:rPr>
              <a:t>Data </a:t>
            </a:r>
            <a:r>
              <a:rPr lang="en-US" b="1" spc="-5" dirty="0">
                <a:latin typeface="Arial"/>
                <a:cs typeface="Arial"/>
              </a:rPr>
              <a:t>Mining</a:t>
            </a:r>
            <a:endParaRPr lang="en-US" dirty="0">
              <a:latin typeface="Arial"/>
              <a:cs typeface="Arial"/>
            </a:endParaRPr>
          </a:p>
        </p:txBody>
      </p:sp>
      <p:sp>
        <p:nvSpPr>
          <p:cNvPr id="6" name="Rectangle 5"/>
          <p:cNvSpPr/>
          <p:nvPr/>
        </p:nvSpPr>
        <p:spPr>
          <a:xfrm>
            <a:off x="6824" y="-1651"/>
            <a:ext cx="9144000" cy="54044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973548"/>
            <a:ext cx="9144000" cy="1905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Department of Software Engineering</a:t>
            </a:r>
            <a:endParaRPr lang="en-US" dirty="0"/>
          </a:p>
          <a:p>
            <a:r>
              <a:rPr lang="en-US" sz="2000" dirty="0"/>
              <a:t>Bahria University Karachi Campus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4" y="497700"/>
            <a:ext cx="990600" cy="898208"/>
          </a:xfrm>
          <a:prstGeom prst="rect">
            <a:avLst/>
          </a:prstGeom>
        </p:spPr>
      </p:pic>
      <p:sp>
        <p:nvSpPr>
          <p:cNvPr id="9" name="TextBox 8"/>
          <p:cNvSpPr txBox="1"/>
          <p:nvPr/>
        </p:nvSpPr>
        <p:spPr>
          <a:xfrm>
            <a:off x="3054824" y="106875"/>
            <a:ext cx="3048000" cy="338554"/>
          </a:xfrm>
          <a:prstGeom prst="rect">
            <a:avLst/>
          </a:prstGeom>
          <a:noFill/>
        </p:spPr>
        <p:txBody>
          <a:bodyPr wrap="square" rtlCol="0">
            <a:spAutoFit/>
          </a:bodyPr>
          <a:lstStyle/>
          <a:p>
            <a:r>
              <a:rPr lang="en-US" sz="1600" dirty="0">
                <a:solidFill>
                  <a:schemeClr val="bg1"/>
                </a:solidFill>
              </a:rPr>
              <a:t>Bahria</a:t>
            </a:r>
            <a:r>
              <a:rPr lang="en-US" sz="1600" baseline="0" dirty="0">
                <a:solidFill>
                  <a:schemeClr val="bg1"/>
                </a:solidFill>
              </a:rPr>
              <a:t> University Karachi Campus</a:t>
            </a:r>
            <a:endParaRPr lang="en-US" sz="1600" dirty="0">
              <a:solidFill>
                <a:schemeClr val="bg1"/>
              </a:solidFill>
            </a:endParaRPr>
          </a:p>
        </p:txBody>
      </p:sp>
      <p:sp>
        <p:nvSpPr>
          <p:cNvPr id="2" name="Rectangle 1">
            <a:extLst>
              <a:ext uri="{FF2B5EF4-FFF2-40B4-BE49-F238E27FC236}">
                <a16:creationId xmlns="" xmlns:a16="http://schemas.microsoft.com/office/drawing/2014/main" id="{74A9F0D9-F327-4B6E-AFAD-3934D498B83A}"/>
              </a:ext>
            </a:extLst>
          </p:cNvPr>
          <p:cNvSpPr/>
          <p:nvPr/>
        </p:nvSpPr>
        <p:spPr>
          <a:xfrm>
            <a:off x="2540951" y="2935069"/>
            <a:ext cx="4203395" cy="646331"/>
          </a:xfrm>
          <a:prstGeom prst="rect">
            <a:avLst/>
          </a:prstGeom>
        </p:spPr>
        <p:txBody>
          <a:bodyPr wrap="none">
            <a:spAutoFit/>
          </a:bodyPr>
          <a:lstStyle/>
          <a:p>
            <a:pPr algn="ctr"/>
            <a:r>
              <a:rPr lang="en-US" sz="3600" b="1" dirty="0" smtClean="0"/>
              <a:t>K Nearest Neighbors </a:t>
            </a:r>
            <a:endParaRPr lang="en-US"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Definition of Nearest Neighbor</a:t>
            </a:r>
          </a:p>
        </p:txBody>
      </p:sp>
      <p:graphicFrame>
        <p:nvGraphicFramePr>
          <p:cNvPr id="40963" name="Object 3"/>
          <p:cNvGraphicFramePr>
            <a:graphicFrameLocks noChangeAspect="1"/>
          </p:cNvGraphicFramePr>
          <p:nvPr/>
        </p:nvGraphicFramePr>
        <p:xfrm>
          <a:off x="533400" y="1600200"/>
          <a:ext cx="7848600" cy="3640138"/>
        </p:xfrm>
        <a:graphic>
          <a:graphicData uri="http://schemas.openxmlformats.org/presentationml/2006/ole">
            <mc:AlternateContent xmlns:mc="http://schemas.openxmlformats.org/markup-compatibility/2006">
              <mc:Choice xmlns:v="urn:schemas-microsoft-com:vml" Requires="v">
                <p:oleObj spid="_x0000_s5241" name="VISIO" r:id="rId3" imgW="9761220" imgH="4517136" progId="">
                  <p:embed/>
                </p:oleObj>
              </mc:Choice>
              <mc:Fallback>
                <p:oleObj name="VISIO" r:id="rId3" imgW="9761220" imgH="4517136" progId="">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 name="Rectangle 4"/>
          <p:cNvSpPr>
            <a:spLocks noChangeArrowheads="1"/>
          </p:cNvSpPr>
          <p:nvPr/>
        </p:nvSpPr>
        <p:spPr bwMode="auto">
          <a:xfrm>
            <a:off x="762000" y="52578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buFont typeface="Monotype Sorts" pitchFamily="2" charset="2"/>
              <a:buNone/>
            </a:pPr>
            <a:r>
              <a:rPr lang="en-US" altLang="en-US" sz="2400" b="0" dirty="0"/>
              <a:t>    K-nearest neighbors of a record x are data points that have the k smallest distances to x</a:t>
            </a:r>
          </a:p>
        </p:txBody>
      </p:sp>
    </p:spTree>
    <p:extLst>
      <p:ext uri="{BB962C8B-B14F-4D97-AF65-F5344CB8AC3E}">
        <p14:creationId xmlns:p14="http://schemas.microsoft.com/office/powerpoint/2010/main" val="319898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6147" name="Picture 3"/>
          <p:cNvPicPr>
            <a:picLocks noChangeAspect="1" noChangeArrowheads="1"/>
          </p:cNvPicPr>
          <p:nvPr/>
        </p:nvPicPr>
        <p:blipFill>
          <a:blip r:embed="rId3" cstate="print"/>
          <a:srcRect/>
          <a:stretch>
            <a:fillRect/>
          </a:stretch>
        </p:blipFill>
        <p:spPr bwMode="auto">
          <a:xfrm>
            <a:off x="495300" y="1295400"/>
            <a:ext cx="8267700" cy="47910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Recognizing Flowers</a:t>
            </a:r>
          </a:p>
        </p:txBody>
      </p:sp>
      <p:pic>
        <p:nvPicPr>
          <p:cNvPr id="1026" name="Picture 2"/>
          <p:cNvPicPr>
            <a:picLocks noChangeAspect="1" noChangeArrowheads="1"/>
          </p:cNvPicPr>
          <p:nvPr/>
        </p:nvPicPr>
        <p:blipFill>
          <a:blip r:embed="rId2" cstate="print"/>
          <a:srcRect l="16984" t="22917" r="15081" b="25000"/>
          <a:stretch>
            <a:fillRect/>
          </a:stretch>
        </p:blipFill>
        <p:spPr bwMode="auto">
          <a:xfrm>
            <a:off x="457200" y="1524000"/>
            <a:ext cx="8305800" cy="4038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the flowers</a:t>
            </a:r>
          </a:p>
        </p:txBody>
      </p:sp>
      <p:pic>
        <p:nvPicPr>
          <p:cNvPr id="2051" name="Picture 3"/>
          <p:cNvPicPr>
            <a:picLocks noChangeAspect="1" noChangeArrowheads="1"/>
          </p:cNvPicPr>
          <p:nvPr/>
        </p:nvPicPr>
        <p:blipFill>
          <a:blip r:embed="rId3" cstate="print"/>
          <a:srcRect/>
          <a:stretch>
            <a:fillRect/>
          </a:stretch>
        </p:blipFill>
        <p:spPr bwMode="auto">
          <a:xfrm>
            <a:off x="723900" y="1295400"/>
            <a:ext cx="7734300" cy="49911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0"/>
            <a:ext cx="8229600" cy="1143000"/>
          </a:xfrm>
        </p:spPr>
        <p:txBody>
          <a:bodyPr>
            <a:normAutofit/>
          </a:bodyPr>
          <a:lstStyle/>
          <a:p>
            <a:r>
              <a:rPr lang="en-US" sz="4000" dirty="0"/>
              <a:t>Visualization of data</a:t>
            </a:r>
          </a:p>
        </p:txBody>
      </p:sp>
      <p:pic>
        <p:nvPicPr>
          <p:cNvPr id="3075" name="Picture 3"/>
          <p:cNvPicPr>
            <a:picLocks noChangeAspect="1" noChangeArrowheads="1"/>
          </p:cNvPicPr>
          <p:nvPr/>
        </p:nvPicPr>
        <p:blipFill>
          <a:blip r:embed="rId2" cstate="print"/>
          <a:srcRect/>
          <a:stretch>
            <a:fillRect/>
          </a:stretch>
        </p:blipFill>
        <p:spPr bwMode="auto">
          <a:xfrm>
            <a:off x="105621" y="838200"/>
            <a:ext cx="8885979" cy="5576667"/>
          </a:xfrm>
          <a:prstGeom prst="rect">
            <a:avLst/>
          </a:prstGeom>
          <a:noFill/>
          <a:ln w="9525">
            <a:noFill/>
            <a:miter lim="800000"/>
            <a:headEnd/>
            <a:tailEnd/>
          </a:ln>
          <a:effectLst/>
        </p:spPr>
      </p:pic>
      <p:sp>
        <p:nvSpPr>
          <p:cNvPr id="3" name="Rectangle 2"/>
          <p:cNvSpPr/>
          <p:nvPr/>
        </p:nvSpPr>
        <p:spPr>
          <a:xfrm>
            <a:off x="2209800" y="6412468"/>
            <a:ext cx="5715000" cy="369332"/>
          </a:xfrm>
          <a:prstGeom prst="rect">
            <a:avLst/>
          </a:prstGeom>
        </p:spPr>
        <p:txBody>
          <a:bodyPr wrap="square">
            <a:spAutoFit/>
          </a:bodyPr>
          <a:lstStyle/>
          <a:p>
            <a:r>
              <a:rPr lang="en-US" dirty="0">
                <a:latin typeface="CMSS12"/>
              </a:rPr>
              <a:t>Fig: Pairwise scatter plots of 131 Flower specimens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1143000"/>
          </a:xfrm>
        </p:spPr>
        <p:txBody>
          <a:bodyPr>
            <a:noAutofit/>
          </a:bodyPr>
          <a:lstStyle/>
          <a:p>
            <a:r>
              <a:rPr lang="en-US" sz="2800" dirty="0"/>
              <a:t>Different types seem well-clustered and separable</a:t>
            </a:r>
          </a:p>
        </p:txBody>
      </p:sp>
      <p:pic>
        <p:nvPicPr>
          <p:cNvPr id="4098" name="Picture 2"/>
          <p:cNvPicPr>
            <a:picLocks noChangeAspect="1" noChangeArrowheads="1"/>
          </p:cNvPicPr>
          <p:nvPr/>
        </p:nvPicPr>
        <p:blipFill>
          <a:blip r:embed="rId2" cstate="print"/>
          <a:srcRect l="18741" t="27083" r="22108" b="10417"/>
          <a:stretch>
            <a:fillRect/>
          </a:stretch>
        </p:blipFill>
        <p:spPr bwMode="auto">
          <a:xfrm>
            <a:off x="228600" y="1600200"/>
            <a:ext cx="8884920" cy="5029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Labeling and unknown flower type</a:t>
            </a:r>
          </a:p>
        </p:txBody>
      </p:sp>
      <p:pic>
        <p:nvPicPr>
          <p:cNvPr id="5122" name="Picture 2"/>
          <p:cNvPicPr>
            <a:picLocks noChangeAspect="1" noChangeArrowheads="1"/>
          </p:cNvPicPr>
          <p:nvPr/>
        </p:nvPicPr>
        <p:blipFill>
          <a:blip r:embed="rId2" cstate="print"/>
          <a:srcRect l="19326" t="20833" r="23280" b="10417"/>
          <a:stretch>
            <a:fillRect/>
          </a:stretch>
        </p:blipFill>
        <p:spPr bwMode="auto">
          <a:xfrm>
            <a:off x="914400" y="1219200"/>
            <a:ext cx="7467600" cy="5029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171" name="Picture 3"/>
          <p:cNvPicPr>
            <a:picLocks noChangeAspect="1" noChangeArrowheads="1"/>
          </p:cNvPicPr>
          <p:nvPr/>
        </p:nvPicPr>
        <p:blipFill>
          <a:blip r:embed="rId2" cstate="print"/>
          <a:srcRect/>
          <a:stretch>
            <a:fillRect/>
          </a:stretch>
        </p:blipFill>
        <p:spPr bwMode="auto">
          <a:xfrm>
            <a:off x="523875" y="1390650"/>
            <a:ext cx="8096250" cy="48577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boundary</a:t>
            </a:r>
          </a:p>
        </p:txBody>
      </p:sp>
      <p:pic>
        <p:nvPicPr>
          <p:cNvPr id="8194" name="Picture 2"/>
          <p:cNvPicPr>
            <a:picLocks noChangeAspect="1" noChangeArrowheads="1"/>
          </p:cNvPicPr>
          <p:nvPr/>
        </p:nvPicPr>
        <p:blipFill>
          <a:blip r:embed="rId3" cstate="print"/>
          <a:srcRect l="19327" t="23958" r="20937" b="11458"/>
          <a:stretch>
            <a:fillRect/>
          </a:stretch>
        </p:blipFill>
        <p:spPr bwMode="auto">
          <a:xfrm>
            <a:off x="381000" y="1219200"/>
            <a:ext cx="8458200" cy="5029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distance to measure nearness?</a:t>
            </a:r>
          </a:p>
        </p:txBody>
      </p:sp>
      <p:pic>
        <p:nvPicPr>
          <p:cNvPr id="9218" name="Picture 2"/>
          <p:cNvPicPr>
            <a:picLocks noChangeAspect="1" noChangeArrowheads="1"/>
          </p:cNvPicPr>
          <p:nvPr/>
        </p:nvPicPr>
        <p:blipFill>
          <a:blip r:embed="rId2" cstate="print"/>
          <a:srcRect l="19327" t="23959" r="15666" b="16667"/>
          <a:stretch>
            <a:fillRect/>
          </a:stretch>
        </p:blipFill>
        <p:spPr bwMode="auto">
          <a:xfrm>
            <a:off x="76200" y="1371600"/>
            <a:ext cx="9051758" cy="5105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Eager Learners</a:t>
            </a:r>
          </a:p>
        </p:txBody>
      </p:sp>
      <p:sp>
        <p:nvSpPr>
          <p:cNvPr id="3" name="Content Placeholder 2"/>
          <p:cNvSpPr>
            <a:spLocks noGrp="1"/>
          </p:cNvSpPr>
          <p:nvPr>
            <p:ph idx="1"/>
          </p:nvPr>
        </p:nvSpPr>
        <p:spPr>
          <a:xfrm>
            <a:off x="457200" y="1600200"/>
            <a:ext cx="8458200" cy="4525963"/>
          </a:xfrm>
        </p:spPr>
        <p:txBody>
          <a:bodyPr>
            <a:noAutofit/>
          </a:bodyPr>
          <a:lstStyle/>
          <a:p>
            <a:pPr algn="just"/>
            <a:r>
              <a:rPr lang="en-US" sz="2800" dirty="0"/>
              <a:t>The classification methods discussed so far in this</a:t>
            </a:r>
            <a:br>
              <a:rPr lang="en-US" sz="2800" dirty="0"/>
            </a:br>
            <a:r>
              <a:rPr lang="en-US" sz="2800" dirty="0"/>
              <a:t>course—decision tree , Bayesian classification, </a:t>
            </a:r>
            <a:r>
              <a:rPr lang="en-US" sz="2800" dirty="0" err="1"/>
              <a:t>etc</a:t>
            </a:r>
            <a:r>
              <a:rPr lang="en-US" sz="2800" dirty="0"/>
              <a:t>—are all examples of </a:t>
            </a:r>
            <a:r>
              <a:rPr lang="en-US" sz="2800" i="1" dirty="0"/>
              <a:t>eager learners.</a:t>
            </a:r>
          </a:p>
          <a:p>
            <a:pPr algn="just"/>
            <a:r>
              <a:rPr lang="en-US" sz="2800" b="1" i="1" dirty="0"/>
              <a:t>Eager learners</a:t>
            </a:r>
            <a:r>
              <a:rPr lang="en-US" sz="2800" i="1" dirty="0"/>
              <a:t>, </a:t>
            </a:r>
            <a:r>
              <a:rPr lang="en-US" sz="2800" dirty="0"/>
              <a:t>when </a:t>
            </a:r>
            <a:r>
              <a:rPr lang="en-US" sz="2800" dirty="0">
                <a:solidFill>
                  <a:srgbClr val="FF0000"/>
                </a:solidFill>
              </a:rPr>
              <a:t>given</a:t>
            </a:r>
            <a:r>
              <a:rPr lang="en-US" sz="2800" dirty="0"/>
              <a:t> a </a:t>
            </a:r>
            <a:r>
              <a:rPr lang="en-US" sz="2800" dirty="0">
                <a:solidFill>
                  <a:srgbClr val="FF0000"/>
                </a:solidFill>
              </a:rPr>
              <a:t>set of training tuples</a:t>
            </a:r>
            <a:r>
              <a:rPr lang="en-US" sz="2800" dirty="0"/>
              <a:t>, will </a:t>
            </a:r>
            <a:r>
              <a:rPr lang="en-US" sz="2800" dirty="0">
                <a:solidFill>
                  <a:srgbClr val="FF0000"/>
                </a:solidFill>
              </a:rPr>
              <a:t>construct</a:t>
            </a:r>
            <a:r>
              <a:rPr lang="en-US" sz="2800" dirty="0"/>
              <a:t> a generalization (i.e., classification) </a:t>
            </a:r>
            <a:r>
              <a:rPr lang="en-US" sz="2800" dirty="0">
                <a:solidFill>
                  <a:srgbClr val="FF0000"/>
                </a:solidFill>
              </a:rPr>
              <a:t>model</a:t>
            </a:r>
            <a:r>
              <a:rPr lang="en-US" sz="2800" dirty="0"/>
              <a:t> </a:t>
            </a:r>
            <a:r>
              <a:rPr lang="en-US" sz="2800" dirty="0">
                <a:solidFill>
                  <a:srgbClr val="FF0000"/>
                </a:solidFill>
              </a:rPr>
              <a:t>before </a:t>
            </a:r>
            <a:r>
              <a:rPr lang="en-US" sz="2800" dirty="0"/>
              <a:t>receiving new (e.g., test) tuples to classify.</a:t>
            </a:r>
          </a:p>
          <a:p>
            <a:pPr algn="just"/>
            <a:r>
              <a:rPr lang="en-US" sz="2800" dirty="0"/>
              <a:t>We can think of the learned model as </a:t>
            </a:r>
            <a:r>
              <a:rPr lang="en-US" sz="2800" dirty="0">
                <a:solidFill>
                  <a:srgbClr val="FF0000"/>
                </a:solidFill>
              </a:rPr>
              <a:t>being ready</a:t>
            </a:r>
            <a:r>
              <a:rPr lang="en-US" sz="2800" dirty="0"/>
              <a:t/>
            </a:r>
            <a:br>
              <a:rPr lang="en-US" sz="2800" dirty="0"/>
            </a:br>
            <a:r>
              <a:rPr lang="en-US" sz="2800" dirty="0"/>
              <a:t>and </a:t>
            </a:r>
            <a:r>
              <a:rPr lang="en-US" sz="2800" dirty="0">
                <a:solidFill>
                  <a:srgbClr val="FF0000"/>
                </a:solidFill>
              </a:rPr>
              <a:t>eager to classify </a:t>
            </a:r>
            <a:r>
              <a:rPr lang="en-US" sz="2800" dirty="0"/>
              <a:t>previously unseen tuples.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K-Nearest Neighbor (KNN) Classification</a:t>
            </a:r>
          </a:p>
        </p:txBody>
      </p:sp>
      <p:pic>
        <p:nvPicPr>
          <p:cNvPr id="10242" name="Picture 2"/>
          <p:cNvPicPr>
            <a:picLocks noChangeAspect="1" noChangeArrowheads="1"/>
          </p:cNvPicPr>
          <p:nvPr/>
        </p:nvPicPr>
        <p:blipFill>
          <a:blip r:embed="rId2" cstate="print"/>
          <a:srcRect l="18741" t="21875" r="14495" b="22917"/>
          <a:stretch>
            <a:fillRect/>
          </a:stretch>
        </p:blipFill>
        <p:spPr bwMode="auto">
          <a:xfrm>
            <a:off x="304800" y="1295400"/>
            <a:ext cx="8686800" cy="4343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11266" name="Picture 2"/>
          <p:cNvPicPr>
            <a:picLocks noChangeAspect="1" noChangeArrowheads="1"/>
          </p:cNvPicPr>
          <p:nvPr/>
        </p:nvPicPr>
        <p:blipFill>
          <a:blip r:embed="rId2" cstate="print"/>
          <a:srcRect l="19327" t="17709" r="16837" b="17708"/>
          <a:stretch>
            <a:fillRect/>
          </a:stretch>
        </p:blipFill>
        <p:spPr bwMode="auto">
          <a:xfrm>
            <a:off x="228600" y="1447800"/>
            <a:ext cx="8305800" cy="4724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2291" name="Picture 3"/>
          <p:cNvPicPr>
            <a:picLocks noChangeAspect="1" noChangeArrowheads="1"/>
          </p:cNvPicPr>
          <p:nvPr/>
        </p:nvPicPr>
        <p:blipFill>
          <a:blip r:embed="rId2" cstate="print"/>
          <a:srcRect/>
          <a:stretch>
            <a:fillRect/>
          </a:stretch>
        </p:blipFill>
        <p:spPr bwMode="auto">
          <a:xfrm>
            <a:off x="80963" y="1485900"/>
            <a:ext cx="8982075" cy="3886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Value for K?</a:t>
            </a:r>
          </a:p>
        </p:txBody>
      </p:sp>
      <p:sp>
        <p:nvSpPr>
          <p:cNvPr id="3" name="Content Placeholder 2"/>
          <p:cNvSpPr>
            <a:spLocks noGrp="1"/>
          </p:cNvSpPr>
          <p:nvPr>
            <p:ph idx="1"/>
          </p:nvPr>
        </p:nvSpPr>
        <p:spPr/>
        <p:txBody>
          <a:bodyPr>
            <a:noAutofit/>
          </a:bodyPr>
          <a:lstStyle/>
          <a:p>
            <a:pPr algn="just"/>
            <a:r>
              <a:rPr lang="en-US" sz="2400" dirty="0"/>
              <a:t>A good value for K can be determined experimentally.</a:t>
            </a:r>
          </a:p>
          <a:p>
            <a:pPr algn="just"/>
            <a:r>
              <a:rPr lang="en-US" sz="2400" dirty="0"/>
              <a:t>Starting with k = 1, we use a test set to estimate the error rate of the classifier.</a:t>
            </a:r>
          </a:p>
          <a:p>
            <a:pPr algn="just"/>
            <a:r>
              <a:rPr lang="en-US" sz="2400" dirty="0"/>
              <a:t>This process can be repeated each time by </a:t>
            </a:r>
            <a:r>
              <a:rPr lang="en-US" sz="2400" dirty="0">
                <a:solidFill>
                  <a:srgbClr val="FF0000"/>
                </a:solidFill>
              </a:rPr>
              <a:t>increasing k</a:t>
            </a:r>
            <a:r>
              <a:rPr lang="en-US" sz="2400" dirty="0"/>
              <a:t> to allow for one more neighbor.</a:t>
            </a:r>
          </a:p>
          <a:p>
            <a:pPr algn="just"/>
            <a:r>
              <a:rPr lang="en-US" sz="2400" dirty="0"/>
              <a:t>The </a:t>
            </a:r>
            <a:r>
              <a:rPr lang="en-US" sz="2400" i="1" dirty="0">
                <a:solidFill>
                  <a:srgbClr val="FF0000"/>
                </a:solidFill>
              </a:rPr>
              <a:t>k</a:t>
            </a:r>
            <a:r>
              <a:rPr lang="en-US" sz="2400" dirty="0">
                <a:solidFill>
                  <a:srgbClr val="FF0000"/>
                </a:solidFill>
              </a:rPr>
              <a:t> value </a:t>
            </a:r>
            <a:r>
              <a:rPr lang="en-US" sz="2400" dirty="0"/>
              <a:t>that gives the </a:t>
            </a:r>
            <a:r>
              <a:rPr lang="en-US" sz="2400" dirty="0">
                <a:solidFill>
                  <a:srgbClr val="FF0000"/>
                </a:solidFill>
              </a:rPr>
              <a:t>minimum error rate </a:t>
            </a:r>
            <a:r>
              <a:rPr lang="en-US" sz="2400" dirty="0"/>
              <a:t>may be </a:t>
            </a:r>
            <a:r>
              <a:rPr lang="en-US" sz="2400" dirty="0">
                <a:solidFill>
                  <a:srgbClr val="FF0000"/>
                </a:solidFill>
              </a:rPr>
              <a:t>selected</a:t>
            </a:r>
            <a:r>
              <a:rPr lang="en-US" sz="2400" dirty="0"/>
              <a:t>.</a:t>
            </a:r>
          </a:p>
          <a:p>
            <a:pPr algn="just"/>
            <a:r>
              <a:rPr lang="en-US" sz="2400" dirty="0"/>
              <a:t>In general, the larger the number of training tuples is, the larger the value of k will be (so that classification and prediction decisions can be based on a larger portion of the stored tuples).</a:t>
            </a:r>
          </a:p>
          <a:p>
            <a:pPr algn="just">
              <a:buNone/>
            </a:pPr>
            <a:r>
              <a:rPr lang="en-US" sz="2400" dirty="0"/>
              <a:t/>
            </a:r>
            <a:br>
              <a:rPr lang="en-US" sz="2400" dirty="0"/>
            </a:br>
            <a:r>
              <a:rPr lang="en-US" sz="2400" dirty="0"/>
              <a:t/>
            </a:r>
            <a:br>
              <a:rPr lang="en-US" sz="2400" dirty="0"/>
            </a:b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13314" name="Picture 2"/>
          <p:cNvPicPr>
            <a:picLocks noChangeAspect="1" noChangeArrowheads="1"/>
          </p:cNvPicPr>
          <p:nvPr/>
        </p:nvPicPr>
        <p:blipFill>
          <a:blip r:embed="rId2" cstate="print"/>
          <a:srcRect l="16398" t="30208" r="15667" b="15625"/>
          <a:stretch>
            <a:fillRect/>
          </a:stretch>
        </p:blipFill>
        <p:spPr bwMode="auto">
          <a:xfrm>
            <a:off x="152400" y="1371600"/>
            <a:ext cx="8839200" cy="3962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Training Time</a:t>
            </a:r>
          </a:p>
        </p:txBody>
      </p:sp>
      <p:sp>
        <p:nvSpPr>
          <p:cNvPr id="3" name="Content Placeholder 2"/>
          <p:cNvSpPr>
            <a:spLocks noGrp="1"/>
          </p:cNvSpPr>
          <p:nvPr>
            <p:ph idx="1"/>
          </p:nvPr>
        </p:nvSpPr>
        <p:spPr/>
        <p:txBody>
          <a:bodyPr>
            <a:normAutofit lnSpcReduction="10000"/>
          </a:bodyPr>
          <a:lstStyle/>
          <a:p>
            <a:pPr algn="just"/>
            <a:r>
              <a:rPr lang="en-US" sz="2800" dirty="0"/>
              <a:t>Unlike eager learning methods, lazy learners do less work when a training tuple is presented and more work when making a classification or prediction.</a:t>
            </a:r>
          </a:p>
          <a:p>
            <a:pPr algn="just"/>
            <a:r>
              <a:rPr lang="en-US" sz="2800" dirty="0"/>
              <a:t>Because lazy learners store the training tuples or “instances,” they are also referred to as instance based learners, even though all learning is essentially based on instances.</a:t>
            </a:r>
          </a:p>
          <a:p>
            <a:pPr algn="just">
              <a:buNone/>
            </a:pPr>
            <a:r>
              <a:rPr lang="en-US" sz="2800" dirty="0"/>
              <a:t/>
            </a:r>
            <a:br>
              <a:rPr lang="en-US" sz="2800" dirty="0"/>
            </a:br>
            <a:r>
              <a:rPr lang="en-US" sz="2800" dirty="0"/>
              <a:t/>
            </a:r>
            <a:br>
              <a:rPr lang="en-US" sz="2800" dirty="0"/>
            </a:b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Prediction Time</a:t>
            </a:r>
          </a:p>
        </p:txBody>
      </p:sp>
      <p:sp>
        <p:nvSpPr>
          <p:cNvPr id="3" name="Content Placeholder 2"/>
          <p:cNvSpPr>
            <a:spLocks noGrp="1"/>
          </p:cNvSpPr>
          <p:nvPr>
            <p:ph idx="1"/>
          </p:nvPr>
        </p:nvSpPr>
        <p:spPr/>
        <p:txBody>
          <a:bodyPr>
            <a:normAutofit lnSpcReduction="10000"/>
          </a:bodyPr>
          <a:lstStyle/>
          <a:p>
            <a:pPr algn="just"/>
            <a:r>
              <a:rPr lang="en-US" sz="2400" dirty="0"/>
              <a:t>Although instance-based learning is simple and effective, it is often slow.</a:t>
            </a:r>
          </a:p>
          <a:p>
            <a:pPr algn="just"/>
            <a:r>
              <a:rPr lang="en-US" sz="2400" dirty="0"/>
              <a:t>The obvious way to find which member of the training set is closest to an unknown test instance is to </a:t>
            </a:r>
            <a:r>
              <a:rPr lang="en-US" sz="2400" dirty="0">
                <a:solidFill>
                  <a:srgbClr val="FF0000"/>
                </a:solidFill>
              </a:rPr>
              <a:t>calculate the distance from every member </a:t>
            </a:r>
            <a:r>
              <a:rPr lang="en-US" sz="2400" dirty="0"/>
              <a:t>of the training set and select the smallest.</a:t>
            </a:r>
          </a:p>
          <a:p>
            <a:pPr algn="just"/>
            <a:r>
              <a:rPr lang="en-US" sz="2400" dirty="0"/>
              <a:t>This procedure is linear in the number of training instances: in other words, the time it takes to make a single prediction is proportional to the number of training instances.</a:t>
            </a:r>
          </a:p>
          <a:p>
            <a:pPr algn="just">
              <a:buNone/>
            </a:pPr>
            <a:r>
              <a:rPr lang="en-US" sz="2400" dirty="0"/>
              <a:t/>
            </a:r>
            <a:br>
              <a:rPr lang="en-US" sz="2400" dirty="0"/>
            </a:br>
            <a:r>
              <a:rPr lang="en-US" sz="2400" dirty="0"/>
              <a:t/>
            </a:r>
            <a:br>
              <a:rPr lang="en-US" sz="2400" dirty="0"/>
            </a:b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Prediction Time (Cont’d)</a:t>
            </a:r>
          </a:p>
        </p:txBody>
      </p:sp>
      <p:sp>
        <p:nvSpPr>
          <p:cNvPr id="3" name="Content Placeholder 2"/>
          <p:cNvSpPr>
            <a:spLocks noGrp="1"/>
          </p:cNvSpPr>
          <p:nvPr>
            <p:ph idx="1"/>
          </p:nvPr>
        </p:nvSpPr>
        <p:spPr>
          <a:xfrm>
            <a:off x="457200" y="1447800"/>
            <a:ext cx="8229600" cy="5181600"/>
          </a:xfrm>
        </p:spPr>
        <p:txBody>
          <a:bodyPr>
            <a:noAutofit/>
          </a:bodyPr>
          <a:lstStyle/>
          <a:p>
            <a:pPr algn="just"/>
            <a:r>
              <a:rPr lang="en-US" sz="2400" dirty="0"/>
              <a:t>When making a classification or prediction, lazy learners can be </a:t>
            </a:r>
            <a:r>
              <a:rPr lang="en-US" sz="2400" dirty="0">
                <a:solidFill>
                  <a:srgbClr val="FF0000"/>
                </a:solidFill>
              </a:rPr>
              <a:t>computationally expensive</a:t>
            </a:r>
            <a:r>
              <a:rPr lang="en-US" sz="2400" dirty="0"/>
              <a:t>.</a:t>
            </a:r>
          </a:p>
          <a:p>
            <a:pPr algn="just"/>
            <a:r>
              <a:rPr lang="en-US" sz="2400" dirty="0"/>
              <a:t>They require </a:t>
            </a:r>
            <a:r>
              <a:rPr lang="en-US" sz="2400" dirty="0">
                <a:solidFill>
                  <a:srgbClr val="FF0000"/>
                </a:solidFill>
              </a:rPr>
              <a:t>efficient storage</a:t>
            </a:r>
            <a:r>
              <a:rPr lang="en-US" sz="2400" dirty="0"/>
              <a:t> techniques and are  suited to implementation on parallel hardware.</a:t>
            </a:r>
          </a:p>
          <a:p>
            <a:pPr algn="just"/>
            <a:r>
              <a:rPr lang="en-US" sz="2400" dirty="0"/>
              <a:t>They offer little explanation or insight into the structure of the data.</a:t>
            </a:r>
          </a:p>
          <a:p>
            <a:pPr algn="just"/>
            <a:r>
              <a:rPr lang="en-US" sz="2400" dirty="0"/>
              <a:t>Lazy learners, however, naturally support incremental learning.</a:t>
            </a:r>
          </a:p>
          <a:p>
            <a:pPr algn="just"/>
            <a:r>
              <a:rPr lang="en-US" sz="2400" dirty="0"/>
              <a:t>They are able to model complex decision spaces having hyper polygonal shapes that may not be as easily describable by other learning algorithms (such as hyper-rectangular shapes modeled by decision trees).</a:t>
            </a:r>
          </a:p>
          <a:p>
            <a:pPr algn="just">
              <a:buNone/>
            </a:pPr>
            <a:r>
              <a:rPr lang="en-US" sz="2400" dirty="0"/>
              <a:t/>
            </a:r>
            <a:br>
              <a:rPr lang="en-US" sz="2400" dirty="0"/>
            </a:br>
            <a:r>
              <a:rPr lang="en-US" sz="2400" dirty="0"/>
              <a:t/>
            </a:r>
            <a:br>
              <a:rPr lang="en-US" sz="2400" dirty="0"/>
            </a:b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3314" name="Picture 2"/>
          <p:cNvPicPr>
            <a:picLocks noChangeAspect="1" noChangeArrowheads="1"/>
          </p:cNvPicPr>
          <p:nvPr/>
        </p:nvPicPr>
        <p:blipFill>
          <a:blip r:embed="rId2" cstate="print"/>
          <a:srcRect l="24597" t="27084" r="20351" b="20833"/>
          <a:stretch>
            <a:fillRect/>
          </a:stretch>
        </p:blipFill>
        <p:spPr bwMode="auto">
          <a:xfrm>
            <a:off x="457200" y="1600200"/>
            <a:ext cx="8165592" cy="4419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1143000"/>
          </a:xfrm>
        </p:spPr>
        <p:txBody>
          <a:bodyPr/>
          <a:lstStyle/>
          <a:p>
            <a:r>
              <a:rPr lang="en-US" dirty="0"/>
              <a:t>Example: Continuous Attributes</a:t>
            </a:r>
          </a:p>
        </p:txBody>
      </p:sp>
      <p:pic>
        <p:nvPicPr>
          <p:cNvPr id="14338" name="Picture 2"/>
          <p:cNvPicPr>
            <a:picLocks noGrp="1" noChangeAspect="1" noChangeArrowheads="1"/>
          </p:cNvPicPr>
          <p:nvPr>
            <p:ph idx="1"/>
          </p:nvPr>
        </p:nvPicPr>
        <p:blipFill>
          <a:blip r:embed="rId2" cstate="print"/>
          <a:srcRect l="34855" t="37039" r="34855" b="20870"/>
          <a:stretch>
            <a:fillRect/>
          </a:stretch>
        </p:blipFill>
        <p:spPr bwMode="auto">
          <a:xfrm>
            <a:off x="1752600" y="1752600"/>
            <a:ext cx="5105400" cy="3988594"/>
          </a:xfrm>
          <a:prstGeom prst="rect">
            <a:avLst/>
          </a:prstGeom>
          <a:noFill/>
          <a:ln w="9525">
            <a:noFill/>
            <a:miter lim="800000"/>
            <a:headEnd/>
            <a:tailEnd/>
          </a:ln>
          <a:effectLst/>
        </p:spPr>
      </p:pic>
      <p:sp>
        <p:nvSpPr>
          <p:cNvPr id="3" name="Rectangle 2"/>
          <p:cNvSpPr/>
          <p:nvPr/>
        </p:nvSpPr>
        <p:spPr>
          <a:xfrm>
            <a:off x="3124200" y="5943600"/>
            <a:ext cx="1959191" cy="523220"/>
          </a:xfrm>
          <a:prstGeom prst="rect">
            <a:avLst/>
          </a:prstGeom>
        </p:spPr>
        <p:txBody>
          <a:bodyPr wrap="none">
            <a:spAutoFit/>
          </a:bodyPr>
          <a:lstStyle/>
          <a:p>
            <a:r>
              <a:rPr lang="en-US" sz="2800" dirty="0"/>
              <a:t>Assume K=3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Learners</a:t>
            </a:r>
          </a:p>
        </p:txBody>
      </p:sp>
      <p:sp>
        <p:nvSpPr>
          <p:cNvPr id="3" name="Content Placeholder 2"/>
          <p:cNvSpPr>
            <a:spLocks noGrp="1"/>
          </p:cNvSpPr>
          <p:nvPr>
            <p:ph idx="1"/>
          </p:nvPr>
        </p:nvSpPr>
        <p:spPr/>
        <p:txBody>
          <a:bodyPr>
            <a:noAutofit/>
          </a:bodyPr>
          <a:lstStyle/>
          <a:p>
            <a:pPr algn="just"/>
            <a:r>
              <a:rPr lang="en-US" sz="2800" dirty="0"/>
              <a:t>Imagine a contrasting lazy approach, in which the learner instead waits until the last minute before doing any model construction in order to classify a given test tuple.</a:t>
            </a:r>
          </a:p>
          <a:p>
            <a:pPr algn="just"/>
            <a:r>
              <a:rPr lang="en-US" sz="2800" dirty="0"/>
              <a:t>That is, when given a training tuple, a lazy learner simply stores it (or does only a little minor processing) and waits until it is given a test tuple.</a:t>
            </a:r>
          </a:p>
          <a:p>
            <a:pPr algn="just"/>
            <a:r>
              <a:rPr lang="en-US" sz="2800" dirty="0"/>
              <a:t>Only when it sees the test tuple does it perform generalization in order to classify the tuple based on its similarity to the stored training tuples.</a:t>
            </a:r>
          </a:p>
          <a:p>
            <a:pPr algn="just">
              <a:buNone/>
            </a:pPr>
            <a:r>
              <a:rPr lang="en-US" sz="2800" dirty="0"/>
              <a:t/>
            </a:r>
            <a:br>
              <a:rPr lang="en-US" sz="2800" dirty="0"/>
            </a:br>
            <a:r>
              <a:rPr lang="en-US" sz="2800" dirty="0"/>
              <a:t/>
            </a:r>
            <a:br>
              <a:rPr lang="en-US" sz="2800" dirty="0"/>
            </a:b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644033652"/>
              </p:ext>
            </p:extLst>
          </p:nvPr>
        </p:nvGraphicFramePr>
        <p:xfrm>
          <a:off x="2133600" y="381000"/>
          <a:ext cx="4800600" cy="4800600"/>
        </p:xfrm>
        <a:graphic>
          <a:graphicData uri="http://schemas.openxmlformats.org/presentationml/2006/ole">
            <mc:AlternateContent xmlns:mc="http://schemas.openxmlformats.org/markup-compatibility/2006">
              <mc:Choice xmlns:v="urn:schemas-microsoft-com:vml" Requires="v">
                <p:oleObj spid="_x0000_s6226" name="Equation" r:id="rId3" imgW="2197080" imgH="2501640" progId="">
                  <p:embed/>
                </p:oleObj>
              </mc:Choice>
              <mc:Fallback>
                <p:oleObj name="Equation" r:id="rId3" imgW="2197080" imgH="2501640" progId="">
                  <p:embed/>
                  <p:pic>
                    <p:nvPicPr>
                      <p:cNvPr id="0" name="Picture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81000"/>
                        <a:ext cx="4800600" cy="480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494714" y="5528603"/>
            <a:ext cx="8221738" cy="1384995"/>
          </a:xfrm>
          <a:prstGeom prst="rect">
            <a:avLst/>
          </a:prstGeom>
        </p:spPr>
        <p:txBody>
          <a:bodyPr wrap="none">
            <a:spAutoFit/>
          </a:bodyPr>
          <a:lstStyle/>
          <a:p>
            <a:r>
              <a:rPr lang="en-US" sz="2800" dirty="0"/>
              <a:t>As K=3, so 3 closest/nearest values are 0.14, 0.30, 0.31 </a:t>
            </a:r>
          </a:p>
          <a:p>
            <a:r>
              <a:rPr lang="en-US" sz="2800" dirty="0"/>
              <a:t>so average their votes:</a:t>
            </a:r>
          </a:p>
          <a:p>
            <a:endParaRPr lang="en-US" sz="2800" dirty="0"/>
          </a:p>
        </p:txBody>
      </p:sp>
    </p:spTree>
    <p:extLst>
      <p:ext uri="{BB962C8B-B14F-4D97-AF65-F5344CB8AC3E}">
        <p14:creationId xmlns:p14="http://schemas.microsoft.com/office/powerpoint/2010/main" val="705954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rotWithShape="1">
          <a:blip r:embed="rId2" cstate="print"/>
          <a:srcRect l="34855" t="37039" r="34855" b="29992"/>
          <a:stretch/>
        </p:blipFill>
        <p:spPr bwMode="auto">
          <a:xfrm>
            <a:off x="1752600" y="1752600"/>
            <a:ext cx="5105400" cy="3124200"/>
          </a:xfrm>
          <a:prstGeom prst="rect">
            <a:avLst/>
          </a:prstGeom>
          <a:noFill/>
          <a:ln w="9525">
            <a:noFill/>
            <a:miter lim="800000"/>
            <a:headEnd/>
            <a:tailEnd/>
          </a:ln>
          <a:effectLst/>
        </p:spPr>
      </p:pic>
      <p:sp>
        <p:nvSpPr>
          <p:cNvPr id="3" name="Rectangle 2"/>
          <p:cNvSpPr/>
          <p:nvPr/>
        </p:nvSpPr>
        <p:spPr>
          <a:xfrm>
            <a:off x="3124200" y="5486400"/>
            <a:ext cx="3124200" cy="954107"/>
          </a:xfrm>
          <a:prstGeom prst="rect">
            <a:avLst/>
          </a:prstGeom>
        </p:spPr>
        <p:txBody>
          <a:bodyPr wrap="square">
            <a:spAutoFit/>
          </a:bodyPr>
          <a:lstStyle/>
          <a:p>
            <a:r>
              <a:rPr lang="en-US" sz="2800" dirty="0"/>
              <a:t>Votes 2A’s &gt; 1B</a:t>
            </a:r>
          </a:p>
          <a:p>
            <a:r>
              <a:rPr lang="en-US" sz="2800" dirty="0"/>
              <a:t>Hence Class is A</a:t>
            </a:r>
          </a:p>
        </p:txBody>
      </p:sp>
      <p:sp>
        <p:nvSpPr>
          <p:cNvPr id="5" name="Rectangle 4"/>
          <p:cNvSpPr/>
          <p:nvPr/>
        </p:nvSpPr>
        <p:spPr>
          <a:xfrm>
            <a:off x="2819400" y="2438400"/>
            <a:ext cx="3429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19400" y="2819400"/>
            <a:ext cx="3429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19400" y="3581400"/>
            <a:ext cx="3429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127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2784011352"/>
              </p:ext>
            </p:extLst>
          </p:nvPr>
        </p:nvGraphicFramePr>
        <p:xfrm>
          <a:off x="990600" y="914400"/>
          <a:ext cx="7086600" cy="5181600"/>
        </p:xfrm>
        <a:graphic>
          <a:graphicData uri="http://schemas.openxmlformats.org/presentationml/2006/ole">
            <mc:AlternateContent xmlns:mc="http://schemas.openxmlformats.org/markup-compatibility/2006">
              <mc:Choice xmlns:v="urn:schemas-microsoft-com:vml" Requires="v">
                <p:oleObj spid="_x0000_s7262" name="Worksheet" r:id="rId4" imgW="6400728" imgH="4781519" progId="Excel.Sheet.8">
                  <p:embed/>
                </p:oleObj>
              </mc:Choice>
              <mc:Fallback>
                <p:oleObj name="Worksheet" r:id="rId4" imgW="6400728" imgH="4781519" progId="Excel.Sheet.8">
                  <p:embed/>
                  <p:pic>
                    <p:nvPicPr>
                      <p:cNvPr id="0" name="Picture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914400"/>
                        <a:ext cx="7086600"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3577500920"/>
              </p:ext>
            </p:extLst>
          </p:nvPr>
        </p:nvGraphicFramePr>
        <p:xfrm>
          <a:off x="1663211" y="6255870"/>
          <a:ext cx="6185389" cy="525930"/>
        </p:xfrm>
        <a:graphic>
          <a:graphicData uri="http://schemas.openxmlformats.org/presentationml/2006/ole">
            <mc:AlternateContent xmlns:mc="http://schemas.openxmlformats.org/markup-compatibility/2006">
              <mc:Choice xmlns:v="urn:schemas-microsoft-com:vml" Requires="v">
                <p:oleObj spid="_x0000_s7263" name="Worksheet" r:id="rId6" imgW="4869000" imgH="388080" progId="Excel.Sheet.8">
                  <p:embed/>
                </p:oleObj>
              </mc:Choice>
              <mc:Fallback>
                <p:oleObj name="Worksheet" r:id="rId6" imgW="4869000" imgH="388080" progId="Excel.Sheet.8">
                  <p:embed/>
                  <p:pic>
                    <p:nvPicPr>
                      <p:cNvPr id="0" name="Picture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3211" y="6255870"/>
                        <a:ext cx="6185389" cy="525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2362200" y="152400"/>
            <a:ext cx="3949736" cy="523220"/>
          </a:xfrm>
          <a:prstGeom prst="rect">
            <a:avLst/>
          </a:prstGeom>
        </p:spPr>
        <p:txBody>
          <a:bodyPr wrap="none">
            <a:spAutoFit/>
          </a:bodyPr>
          <a:lstStyle/>
          <a:p>
            <a:r>
              <a:rPr lang="en-US" sz="2800" dirty="0"/>
              <a:t>Example: Solve using KNN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2427402236"/>
              </p:ext>
            </p:extLst>
          </p:nvPr>
        </p:nvGraphicFramePr>
        <p:xfrm>
          <a:off x="990600" y="762000"/>
          <a:ext cx="7086600" cy="5181600"/>
        </p:xfrm>
        <a:graphic>
          <a:graphicData uri="http://schemas.openxmlformats.org/presentationml/2006/ole">
            <mc:AlternateContent xmlns:mc="http://schemas.openxmlformats.org/markup-compatibility/2006">
              <mc:Choice xmlns:v="urn:schemas-microsoft-com:vml" Requires="v">
                <p:oleObj spid="_x0000_s8282" name="Worksheet" r:id="rId3" imgW="6400728" imgH="4781519" progId="Excel.Sheet.8">
                  <p:embed/>
                </p:oleObj>
              </mc:Choice>
              <mc:Fallback>
                <p:oleObj name="Worksheet" r:id="rId3" imgW="6400728" imgH="4781519" progId="Excel.Sheet.8">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762000"/>
                        <a:ext cx="7086600"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3364511928"/>
              </p:ext>
            </p:extLst>
          </p:nvPr>
        </p:nvGraphicFramePr>
        <p:xfrm>
          <a:off x="1371600" y="5969000"/>
          <a:ext cx="6535738" cy="584200"/>
        </p:xfrm>
        <a:graphic>
          <a:graphicData uri="http://schemas.openxmlformats.org/presentationml/2006/ole">
            <mc:AlternateContent xmlns:mc="http://schemas.openxmlformats.org/markup-compatibility/2006">
              <mc:Choice xmlns:v="urn:schemas-microsoft-com:vml" Requires="v">
                <p:oleObj spid="_x0000_s8283" name="Worksheet" r:id="rId5" imgW="5153089" imgH="438066" progId="Excel.Sheet.8">
                  <p:embed/>
                </p:oleObj>
              </mc:Choice>
              <mc:Fallback>
                <p:oleObj name="Worksheet" r:id="rId5" imgW="5153089" imgH="438066" progId="Excel.Sheet.8">
                  <p:embed/>
                  <p:pic>
                    <p:nvPicPr>
                      <p:cNvPr id="0" name="Picture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5969000"/>
                        <a:ext cx="6535738"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2362200" y="152400"/>
            <a:ext cx="3731663" cy="523220"/>
          </a:xfrm>
          <a:prstGeom prst="rect">
            <a:avLst/>
          </a:prstGeom>
        </p:spPr>
        <p:txBody>
          <a:bodyPr wrap="none">
            <a:spAutoFit/>
          </a:bodyPr>
          <a:lstStyle/>
          <a:p>
            <a:r>
              <a:rPr lang="en-US" sz="2800" dirty="0"/>
              <a:t>Convert into Continuous</a:t>
            </a:r>
          </a:p>
        </p:txBody>
      </p:sp>
    </p:spTree>
    <p:extLst>
      <p:ext uri="{BB962C8B-B14F-4D97-AF65-F5344CB8AC3E}">
        <p14:creationId xmlns:p14="http://schemas.microsoft.com/office/powerpoint/2010/main" val="190990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6075" y="371914"/>
            <a:ext cx="6181725" cy="1304486"/>
          </a:xfrm>
          <a:prstGeom prst="rect">
            <a:avLst/>
          </a:prstGeom>
        </p:spPr>
      </p:pic>
      <p:sp>
        <p:nvSpPr>
          <p:cNvPr id="7" name="Rectangle 6"/>
          <p:cNvSpPr/>
          <p:nvPr/>
        </p:nvSpPr>
        <p:spPr>
          <a:xfrm>
            <a:off x="152400" y="76200"/>
            <a:ext cx="4088042" cy="461665"/>
          </a:xfrm>
          <a:prstGeom prst="rect">
            <a:avLst/>
          </a:prstGeom>
        </p:spPr>
        <p:txBody>
          <a:bodyPr wrap="none">
            <a:spAutoFit/>
          </a:bodyPr>
          <a:lstStyle/>
          <a:p>
            <a:r>
              <a:rPr lang="en-US" sz="2400" dirty="0"/>
              <a:t>As we know Euclidean Distance</a:t>
            </a:r>
          </a:p>
        </p:txBody>
      </p:sp>
      <p:graphicFrame>
        <p:nvGraphicFramePr>
          <p:cNvPr id="8" name="Object 7"/>
          <p:cNvGraphicFramePr>
            <a:graphicFrameLocks noChangeAspect="1"/>
          </p:cNvGraphicFramePr>
          <p:nvPr>
            <p:extLst>
              <p:ext uri="{D42A27DB-BD31-4B8C-83A1-F6EECF244321}">
                <p14:modId xmlns:p14="http://schemas.microsoft.com/office/powerpoint/2010/main" val="2196448636"/>
              </p:ext>
            </p:extLst>
          </p:nvPr>
        </p:nvGraphicFramePr>
        <p:xfrm>
          <a:off x="161925" y="1600200"/>
          <a:ext cx="4519613" cy="4575175"/>
        </p:xfrm>
        <a:graphic>
          <a:graphicData uri="http://schemas.openxmlformats.org/presentationml/2006/ole">
            <mc:AlternateContent xmlns:mc="http://schemas.openxmlformats.org/markup-compatibility/2006">
              <mc:Choice xmlns:v="urn:schemas-microsoft-com:vml" Requires="v">
                <p:oleObj spid="_x0000_s9269" name="Equation" r:id="rId4" imgW="3022560" imgH="2895480" progId="">
                  <p:embed/>
                </p:oleObj>
              </mc:Choice>
              <mc:Fallback>
                <p:oleObj name="Equation" r:id="rId4" imgW="3022560" imgH="2895480" progId="">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 y="1600200"/>
                        <a:ext cx="4519613" cy="457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15282997"/>
              </p:ext>
            </p:extLst>
          </p:nvPr>
        </p:nvGraphicFramePr>
        <p:xfrm>
          <a:off x="5175250" y="1676400"/>
          <a:ext cx="3784600" cy="4495800"/>
        </p:xfrm>
        <a:graphic>
          <a:graphicData uri="http://schemas.openxmlformats.org/presentationml/2006/ole">
            <mc:AlternateContent xmlns:mc="http://schemas.openxmlformats.org/markup-compatibility/2006">
              <mc:Choice xmlns:v="urn:schemas-microsoft-com:vml" Requires="v">
                <p:oleObj spid="_x0000_s9270" name="Equation" r:id="rId6" imgW="3060360" imgH="2895480" progId="">
                  <p:embed/>
                </p:oleObj>
              </mc:Choice>
              <mc:Fallback>
                <p:oleObj name="Equation" r:id="rId6" imgW="3060360" imgH="2895480" progId="">
                  <p:embed/>
                  <p:pic>
                    <p:nvPicPr>
                      <p:cNvPr id="0"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5250" y="1676400"/>
                        <a:ext cx="3784600"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37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9930"/>
            <a:ext cx="7524432" cy="461665"/>
          </a:xfrm>
          <a:prstGeom prst="rect">
            <a:avLst/>
          </a:prstGeom>
        </p:spPr>
        <p:txBody>
          <a:bodyPr wrap="none">
            <a:spAutoFit/>
          </a:bodyPr>
          <a:lstStyle/>
          <a:p>
            <a:r>
              <a:rPr lang="en-US" sz="2400" dirty="0"/>
              <a:t>If K=3, select 3 closest/lowest values and average their vote</a:t>
            </a:r>
          </a:p>
        </p:txBody>
      </p:sp>
      <p:graphicFrame>
        <p:nvGraphicFramePr>
          <p:cNvPr id="8" name="Object 7"/>
          <p:cNvGraphicFramePr>
            <a:graphicFrameLocks noChangeAspect="1"/>
          </p:cNvGraphicFramePr>
          <p:nvPr>
            <p:extLst>
              <p:ext uri="{D42A27DB-BD31-4B8C-83A1-F6EECF244321}">
                <p14:modId xmlns:p14="http://schemas.microsoft.com/office/powerpoint/2010/main" val="798304029"/>
              </p:ext>
            </p:extLst>
          </p:nvPr>
        </p:nvGraphicFramePr>
        <p:xfrm>
          <a:off x="128587" y="530225"/>
          <a:ext cx="4519613" cy="4575175"/>
        </p:xfrm>
        <a:graphic>
          <a:graphicData uri="http://schemas.openxmlformats.org/presentationml/2006/ole">
            <mc:AlternateContent xmlns:mc="http://schemas.openxmlformats.org/markup-compatibility/2006">
              <mc:Choice xmlns:v="urn:schemas-microsoft-com:vml" Requires="v">
                <p:oleObj spid="_x0000_s10282" name="Equation" r:id="rId3" imgW="3022560" imgH="2895480" progId="">
                  <p:embed/>
                </p:oleObj>
              </mc:Choice>
              <mc:Fallback>
                <p:oleObj name="Equation" r:id="rId3" imgW="3022560" imgH="2895480" progId="">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 y="530225"/>
                        <a:ext cx="4519613" cy="457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66986806"/>
              </p:ext>
            </p:extLst>
          </p:nvPr>
        </p:nvGraphicFramePr>
        <p:xfrm>
          <a:off x="5175250" y="578289"/>
          <a:ext cx="3784600" cy="4495800"/>
        </p:xfrm>
        <a:graphic>
          <a:graphicData uri="http://schemas.openxmlformats.org/presentationml/2006/ole">
            <mc:AlternateContent xmlns:mc="http://schemas.openxmlformats.org/markup-compatibility/2006">
              <mc:Choice xmlns:v="urn:schemas-microsoft-com:vml" Requires="v">
                <p:oleObj spid="_x0000_s10283" name="Equation" r:id="rId5" imgW="3060360" imgH="2895480" progId="">
                  <p:embed/>
                </p:oleObj>
              </mc:Choice>
              <mc:Fallback>
                <p:oleObj name="Equation" r:id="rId5" imgW="3060360" imgH="2895480" progId="">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250" y="578289"/>
                        <a:ext cx="3784600"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152400" y="1905000"/>
            <a:ext cx="419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 name="Rectangle 9"/>
          <p:cNvSpPr/>
          <p:nvPr/>
        </p:nvSpPr>
        <p:spPr>
          <a:xfrm>
            <a:off x="152400" y="4648200"/>
            <a:ext cx="419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1" name="Rectangle 10"/>
          <p:cNvSpPr/>
          <p:nvPr/>
        </p:nvSpPr>
        <p:spPr>
          <a:xfrm>
            <a:off x="5114925" y="4191000"/>
            <a:ext cx="3648075"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Rectangle 11"/>
          <p:cNvSpPr/>
          <p:nvPr/>
        </p:nvSpPr>
        <p:spPr>
          <a:xfrm>
            <a:off x="363452" y="5646003"/>
            <a:ext cx="3751348" cy="830997"/>
          </a:xfrm>
          <a:prstGeom prst="rect">
            <a:avLst/>
          </a:prstGeom>
        </p:spPr>
        <p:txBody>
          <a:bodyPr wrap="none">
            <a:spAutoFit/>
          </a:bodyPr>
          <a:lstStyle/>
          <a:p>
            <a:r>
              <a:rPr lang="en-US" sz="2400" dirty="0"/>
              <a:t>2 mammals, 1 non-mammal </a:t>
            </a:r>
          </a:p>
          <a:p>
            <a:r>
              <a:rPr lang="en-US" sz="2400" dirty="0"/>
              <a:t>Hence </a:t>
            </a:r>
            <a:r>
              <a:rPr lang="en-US" sz="2400" dirty="0">
                <a:solidFill>
                  <a:srgbClr val="FF0000"/>
                </a:solidFill>
              </a:rPr>
              <a:t>Mammal </a:t>
            </a:r>
            <a:r>
              <a:rPr lang="en-US" sz="2400" dirty="0"/>
              <a:t>is output</a:t>
            </a:r>
          </a:p>
        </p:txBody>
      </p:sp>
    </p:spTree>
    <p:extLst>
      <p:ext uri="{BB962C8B-B14F-4D97-AF65-F5344CB8AC3E}">
        <p14:creationId xmlns:p14="http://schemas.microsoft.com/office/powerpoint/2010/main" val="2592848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9930"/>
            <a:ext cx="7524432" cy="461665"/>
          </a:xfrm>
          <a:prstGeom prst="rect">
            <a:avLst/>
          </a:prstGeom>
        </p:spPr>
        <p:txBody>
          <a:bodyPr wrap="none">
            <a:spAutoFit/>
          </a:bodyPr>
          <a:lstStyle/>
          <a:p>
            <a:r>
              <a:rPr lang="en-US" sz="2400" dirty="0"/>
              <a:t>If K=5, select 5 closest/lowest values and average their vote</a:t>
            </a:r>
          </a:p>
        </p:txBody>
      </p:sp>
      <p:graphicFrame>
        <p:nvGraphicFramePr>
          <p:cNvPr id="8" name="Object 7"/>
          <p:cNvGraphicFramePr>
            <a:graphicFrameLocks noChangeAspect="1"/>
          </p:cNvGraphicFramePr>
          <p:nvPr>
            <p:extLst>
              <p:ext uri="{D42A27DB-BD31-4B8C-83A1-F6EECF244321}">
                <p14:modId xmlns:p14="http://schemas.microsoft.com/office/powerpoint/2010/main" val="2642383571"/>
              </p:ext>
            </p:extLst>
          </p:nvPr>
        </p:nvGraphicFramePr>
        <p:xfrm>
          <a:off x="128587" y="558361"/>
          <a:ext cx="4519613" cy="4575175"/>
        </p:xfrm>
        <a:graphic>
          <a:graphicData uri="http://schemas.openxmlformats.org/presentationml/2006/ole">
            <mc:AlternateContent xmlns:mc="http://schemas.openxmlformats.org/markup-compatibility/2006">
              <mc:Choice xmlns:v="urn:schemas-microsoft-com:vml" Requires="v">
                <p:oleObj spid="_x0000_s11298" name="Equation" r:id="rId3" imgW="3022560" imgH="2895480" progId="">
                  <p:embed/>
                </p:oleObj>
              </mc:Choice>
              <mc:Fallback>
                <p:oleObj name="Equation" r:id="rId3" imgW="3022560" imgH="2895480" progId="">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 y="558361"/>
                        <a:ext cx="4519613" cy="457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5175250" y="578289"/>
          <a:ext cx="3784600" cy="4495800"/>
        </p:xfrm>
        <a:graphic>
          <a:graphicData uri="http://schemas.openxmlformats.org/presentationml/2006/ole">
            <mc:AlternateContent xmlns:mc="http://schemas.openxmlformats.org/markup-compatibility/2006">
              <mc:Choice xmlns:v="urn:schemas-microsoft-com:vml" Requires="v">
                <p:oleObj spid="_x0000_s11299" name="Equation" r:id="rId5" imgW="3060360" imgH="2895480" progId="">
                  <p:embed/>
                </p:oleObj>
              </mc:Choice>
              <mc:Fallback>
                <p:oleObj name="Equation" r:id="rId5" imgW="3060360" imgH="289548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250" y="578289"/>
                        <a:ext cx="3784600"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152400" y="1981200"/>
            <a:ext cx="419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 name="Rectangle 9"/>
          <p:cNvSpPr/>
          <p:nvPr/>
        </p:nvSpPr>
        <p:spPr>
          <a:xfrm>
            <a:off x="152400" y="4648200"/>
            <a:ext cx="419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1" name="Rectangle 10"/>
          <p:cNvSpPr/>
          <p:nvPr/>
        </p:nvSpPr>
        <p:spPr>
          <a:xfrm>
            <a:off x="5114925" y="4191000"/>
            <a:ext cx="3648075"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Rectangle 11"/>
          <p:cNvSpPr/>
          <p:nvPr/>
        </p:nvSpPr>
        <p:spPr>
          <a:xfrm>
            <a:off x="363452" y="5646003"/>
            <a:ext cx="3962944" cy="830997"/>
          </a:xfrm>
          <a:prstGeom prst="rect">
            <a:avLst/>
          </a:prstGeom>
        </p:spPr>
        <p:txBody>
          <a:bodyPr wrap="none">
            <a:spAutoFit/>
          </a:bodyPr>
          <a:lstStyle/>
          <a:p>
            <a:r>
              <a:rPr lang="en-US" sz="2400" dirty="0"/>
              <a:t>2 mammals, 3 non-mammal </a:t>
            </a:r>
          </a:p>
          <a:p>
            <a:r>
              <a:rPr lang="en-US" sz="2400" dirty="0"/>
              <a:t>Hence </a:t>
            </a:r>
            <a:r>
              <a:rPr lang="en-US" sz="2400" dirty="0">
                <a:solidFill>
                  <a:srgbClr val="FF0000"/>
                </a:solidFill>
              </a:rPr>
              <a:t>Non-Mammal </a:t>
            </a:r>
            <a:r>
              <a:rPr lang="en-US" sz="2400" dirty="0"/>
              <a:t>is output</a:t>
            </a:r>
          </a:p>
        </p:txBody>
      </p:sp>
      <p:sp>
        <p:nvSpPr>
          <p:cNvPr id="13" name="Rectangle 12"/>
          <p:cNvSpPr/>
          <p:nvPr/>
        </p:nvSpPr>
        <p:spPr>
          <a:xfrm>
            <a:off x="5105400" y="1981200"/>
            <a:ext cx="3657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4" name="Rectangle 13"/>
          <p:cNvSpPr/>
          <p:nvPr/>
        </p:nvSpPr>
        <p:spPr>
          <a:xfrm>
            <a:off x="152400" y="1447800"/>
            <a:ext cx="4191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636331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rmAutofit fontScale="77500" lnSpcReduction="20000"/>
          </a:bodyPr>
          <a:lstStyle/>
          <a:p>
            <a:pPr algn="just"/>
            <a:r>
              <a:rPr lang="en-US" dirty="0"/>
              <a:t>It tends to be </a:t>
            </a:r>
            <a:r>
              <a:rPr lang="en-US" dirty="0">
                <a:solidFill>
                  <a:srgbClr val="FF0000"/>
                </a:solidFill>
              </a:rPr>
              <a:t>slow for large training sets</a:t>
            </a:r>
            <a:r>
              <a:rPr lang="en-US" dirty="0"/>
              <a:t>, because the </a:t>
            </a:r>
            <a:r>
              <a:rPr lang="en-US" dirty="0">
                <a:solidFill>
                  <a:srgbClr val="FF0000"/>
                </a:solidFill>
              </a:rPr>
              <a:t>entire set</a:t>
            </a:r>
            <a:r>
              <a:rPr lang="en-US" dirty="0"/>
              <a:t> must be searched for each test instance</a:t>
            </a:r>
          </a:p>
          <a:p>
            <a:pPr algn="just"/>
            <a:r>
              <a:rPr lang="en-US" dirty="0"/>
              <a:t>It performs </a:t>
            </a:r>
            <a:r>
              <a:rPr lang="en-US" dirty="0">
                <a:solidFill>
                  <a:srgbClr val="FF0000"/>
                </a:solidFill>
              </a:rPr>
              <a:t>badly with noisy data</a:t>
            </a:r>
            <a:r>
              <a:rPr lang="en-US" dirty="0"/>
              <a:t>, because the class of a test instance is determined by its single nearest neighbor without any “averaging” to help to eliminate noise.</a:t>
            </a:r>
          </a:p>
          <a:p>
            <a:pPr algn="just"/>
            <a:r>
              <a:rPr lang="en-US" dirty="0"/>
              <a:t>It performs badly when different attributes affect the outcome to different extents—in the extreme case, when some attributes are completely irrelevant— because all attributes contribute equally to the distance formula.</a:t>
            </a:r>
          </a:p>
          <a:p>
            <a:pPr algn="just"/>
            <a:r>
              <a:rPr lang="en-US" dirty="0"/>
              <a:t>It does not perform explicit generalization</a:t>
            </a:r>
          </a:p>
          <a:p>
            <a:pPr algn="just">
              <a:buNone/>
            </a:pPr>
            <a:r>
              <a:rPr lang="en-US" dirty="0"/>
              <a:t/>
            </a:r>
            <a:br>
              <a:rPr lang="en-US" dirty="0"/>
            </a:br>
            <a:r>
              <a:rPr lang="en-US" dirty="0"/>
              <a:t/>
            </a:r>
            <a:br>
              <a:rPr lang="en-US" dirty="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Number of Exemplars</a:t>
            </a:r>
          </a:p>
        </p:txBody>
      </p:sp>
      <p:sp>
        <p:nvSpPr>
          <p:cNvPr id="3" name="Content Placeholder 2"/>
          <p:cNvSpPr>
            <a:spLocks noGrp="1"/>
          </p:cNvSpPr>
          <p:nvPr>
            <p:ph idx="1"/>
          </p:nvPr>
        </p:nvSpPr>
        <p:spPr/>
        <p:txBody>
          <a:bodyPr>
            <a:normAutofit fontScale="85000" lnSpcReduction="20000"/>
          </a:bodyPr>
          <a:lstStyle/>
          <a:p>
            <a:pPr algn="just"/>
            <a:r>
              <a:rPr lang="en-US" dirty="0"/>
              <a:t>The plain nearest-neighbor rule stores a lot of redundant exemplars: it is almost always completely unnecessary to save all the examples seen so far.</a:t>
            </a:r>
          </a:p>
          <a:p>
            <a:pPr algn="just"/>
            <a:r>
              <a:rPr lang="en-US" dirty="0"/>
              <a:t>A simple variant is to classify each example with respect to the examples already seen and to save only ones that are </a:t>
            </a:r>
            <a:r>
              <a:rPr lang="en-US" dirty="0">
                <a:solidFill>
                  <a:srgbClr val="FF0000"/>
                </a:solidFill>
              </a:rPr>
              <a:t>misclassified</a:t>
            </a:r>
            <a:r>
              <a:rPr lang="en-US" dirty="0"/>
              <a:t>.</a:t>
            </a:r>
          </a:p>
          <a:p>
            <a:pPr algn="just"/>
            <a:r>
              <a:rPr lang="en-US" dirty="0"/>
              <a:t>Discarding correctly classified instances reduces the number of exemplars and proves to be an effective way to prune the exemplar database.</a:t>
            </a:r>
          </a:p>
          <a:p>
            <a:pPr algn="just">
              <a:buNone/>
            </a:pPr>
            <a:r>
              <a:rPr lang="en-US" dirty="0"/>
              <a:t/>
            </a:r>
            <a:br>
              <a:rPr lang="en-US" dirty="0"/>
            </a:br>
            <a:r>
              <a:rPr lang="en-US" dirty="0"/>
              <a:t/>
            </a:r>
            <a:br>
              <a:rPr lang="en-US" dirty="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Reducing the Number of Exemplars(Cont’d)</a:t>
            </a:r>
            <a:endParaRPr lang="en-US" dirty="0"/>
          </a:p>
        </p:txBody>
      </p:sp>
      <p:sp>
        <p:nvSpPr>
          <p:cNvPr id="3" name="Content Placeholder 2"/>
          <p:cNvSpPr>
            <a:spLocks noGrp="1"/>
          </p:cNvSpPr>
          <p:nvPr>
            <p:ph idx="1"/>
          </p:nvPr>
        </p:nvSpPr>
        <p:spPr/>
        <p:txBody>
          <a:bodyPr>
            <a:noAutofit/>
          </a:bodyPr>
          <a:lstStyle/>
          <a:p>
            <a:pPr algn="just"/>
            <a:r>
              <a:rPr lang="en-US" sz="2800" dirty="0"/>
              <a:t>Unfortunately, the strategy of only storing misclassified instances does not work well in the face of noise.</a:t>
            </a:r>
          </a:p>
          <a:p>
            <a:pPr algn="just"/>
            <a:r>
              <a:rPr lang="en-US" sz="2800" dirty="0"/>
              <a:t>Noisy examples are very likely to be misclassified, and so the set of stored exemplars tends to accumulate those that are least useful.</a:t>
            </a:r>
          </a:p>
          <a:p>
            <a:pPr algn="just"/>
            <a:r>
              <a:rPr lang="en-US" sz="2800" dirty="0"/>
              <a:t>This effect is easily observed experimentally. Thus this strategy is only a stepping-stone on the way toward more effective instance-based learners.</a:t>
            </a:r>
          </a:p>
          <a:p>
            <a:pPr algn="just">
              <a:buNone/>
            </a:pPr>
            <a:r>
              <a:rPr lang="en-US" sz="2800" dirty="0"/>
              <a:t/>
            </a:r>
            <a:br>
              <a:rPr lang="en-US" sz="2800" dirty="0"/>
            </a:br>
            <a:r>
              <a:rPr lang="en-US" sz="2800" dirty="0"/>
              <a:t/>
            </a:r>
            <a:br>
              <a:rPr lang="en-US" sz="2800" dirty="0"/>
            </a:b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Instance-based Learning</a:t>
            </a:r>
          </a:p>
        </p:txBody>
      </p:sp>
      <p:sp>
        <p:nvSpPr>
          <p:cNvPr id="3" name="Content Placeholder 2"/>
          <p:cNvSpPr>
            <a:spLocks noGrp="1"/>
          </p:cNvSpPr>
          <p:nvPr>
            <p:ph idx="1"/>
          </p:nvPr>
        </p:nvSpPr>
        <p:spPr>
          <a:xfrm>
            <a:off x="457200" y="1828800"/>
            <a:ext cx="8229600" cy="4525963"/>
          </a:xfrm>
        </p:spPr>
        <p:txBody>
          <a:bodyPr>
            <a:noAutofit/>
          </a:bodyPr>
          <a:lstStyle/>
          <a:p>
            <a:pPr algn="just"/>
            <a:r>
              <a:rPr lang="en-US" sz="2400" dirty="0"/>
              <a:t>In instance-based learning the training examples</a:t>
            </a:r>
            <a:br>
              <a:rPr lang="en-US" sz="2400" dirty="0"/>
            </a:br>
            <a:r>
              <a:rPr lang="en-US" sz="2400" dirty="0"/>
              <a:t>are stored verbatim, and a </a:t>
            </a:r>
            <a:r>
              <a:rPr lang="en-US" sz="2400" dirty="0">
                <a:solidFill>
                  <a:srgbClr val="FF0000"/>
                </a:solidFill>
              </a:rPr>
              <a:t>distance function</a:t>
            </a:r>
            <a:r>
              <a:rPr lang="en-US" sz="2400" dirty="0"/>
              <a:t> is</a:t>
            </a:r>
            <a:br>
              <a:rPr lang="en-US" sz="2400" dirty="0"/>
            </a:br>
            <a:r>
              <a:rPr lang="en-US" sz="2400" dirty="0"/>
              <a:t>used to determine which member of the training</a:t>
            </a:r>
            <a:br>
              <a:rPr lang="en-US" sz="2400" dirty="0"/>
            </a:br>
            <a:r>
              <a:rPr lang="en-US" sz="2400" dirty="0"/>
              <a:t>set is closest to an unknown test instance.</a:t>
            </a:r>
          </a:p>
          <a:p>
            <a:pPr algn="just"/>
            <a:r>
              <a:rPr lang="en-US" sz="2400" dirty="0"/>
              <a:t>Once the nearest training instance has been</a:t>
            </a:r>
            <a:br>
              <a:rPr lang="en-US" sz="2400" dirty="0"/>
            </a:br>
            <a:r>
              <a:rPr lang="en-US" sz="2400" dirty="0"/>
              <a:t>located, its class is predicted for the test instance.</a:t>
            </a:r>
          </a:p>
          <a:p>
            <a:pPr algn="just"/>
            <a:r>
              <a:rPr lang="en-US" sz="2400" dirty="0"/>
              <a:t>The only remaining problem is defining the</a:t>
            </a:r>
            <a:br>
              <a:rPr lang="en-US" sz="2400" dirty="0"/>
            </a:br>
            <a:r>
              <a:rPr lang="en-US" sz="2400" dirty="0"/>
              <a:t>distance function, and that is not very difficult to</a:t>
            </a:r>
            <a:br>
              <a:rPr lang="en-US" sz="2400" dirty="0"/>
            </a:br>
            <a:r>
              <a:rPr lang="en-US" sz="2400" dirty="0"/>
              <a:t>do, particularly if the attributes are numeric.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Pruning Noisy Exemplars</a:t>
            </a:r>
          </a:p>
        </p:txBody>
      </p:sp>
      <p:sp>
        <p:nvSpPr>
          <p:cNvPr id="3" name="Content Placeholder 2"/>
          <p:cNvSpPr>
            <a:spLocks noGrp="1"/>
          </p:cNvSpPr>
          <p:nvPr>
            <p:ph idx="1"/>
          </p:nvPr>
        </p:nvSpPr>
        <p:spPr/>
        <p:txBody>
          <a:bodyPr>
            <a:normAutofit lnSpcReduction="10000"/>
          </a:bodyPr>
          <a:lstStyle/>
          <a:p>
            <a:pPr algn="just"/>
            <a:r>
              <a:rPr lang="en-US" sz="2400" dirty="0"/>
              <a:t>Noisy exemplars inevitably lower the performance of any nearest-neighbor scheme that does not suppress them because they have the effect of repeatedly misclassifying new instances.</a:t>
            </a:r>
          </a:p>
          <a:p>
            <a:pPr algn="just"/>
            <a:r>
              <a:rPr lang="en-US" sz="2400" dirty="0"/>
              <a:t>A solution is to monitor the performance of each exemplar that is stored and discard ones that do not perform well.</a:t>
            </a:r>
          </a:p>
          <a:p>
            <a:pPr algn="just"/>
            <a:r>
              <a:rPr lang="en-US" sz="2400" dirty="0"/>
              <a:t>This can be done by keeping a record of the number of correct and incorrect classification decisions that each exemplar makes.</a:t>
            </a:r>
          </a:p>
          <a:p>
            <a:pPr algn="just">
              <a:buNone/>
            </a:pPr>
            <a:r>
              <a:rPr lang="en-US" sz="2400" dirty="0"/>
              <a:t/>
            </a:r>
            <a:br>
              <a:rPr lang="en-US" sz="2400" dirty="0"/>
            </a:br>
            <a:r>
              <a:rPr lang="en-US" sz="2400" dirty="0"/>
              <a:t/>
            </a:r>
            <a:br>
              <a:rPr lang="en-US" sz="2400" dirty="0"/>
            </a:b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l="37482" t="19792" r="34407" b="26042"/>
          <a:stretch>
            <a:fillRect/>
          </a:stretch>
        </p:blipFill>
        <p:spPr bwMode="auto">
          <a:xfrm>
            <a:off x="1524000" y="372793"/>
            <a:ext cx="6019800" cy="5638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en-US" altLang="en-US" dirty="0"/>
          </a:p>
        </p:txBody>
      </p:sp>
      <p:sp>
        <p:nvSpPr>
          <p:cNvPr id="38915" name="Rectangle 3"/>
          <p:cNvSpPr>
            <a:spLocks noGrp="1" noChangeArrowheads="1"/>
          </p:cNvSpPr>
          <p:nvPr>
            <p:ph type="body" idx="1"/>
          </p:nvPr>
        </p:nvSpPr>
        <p:spPr>
          <a:xfrm>
            <a:off x="381000" y="1098550"/>
            <a:ext cx="8318500" cy="5181600"/>
          </a:xfrm>
        </p:spPr>
        <p:txBody>
          <a:bodyPr/>
          <a:lstStyle/>
          <a:p>
            <a:r>
              <a:rPr lang="en-US" altLang="en-US" dirty="0"/>
              <a:t>Basic idea:</a:t>
            </a:r>
          </a:p>
          <a:p>
            <a:pPr lvl="1"/>
            <a:r>
              <a:rPr lang="en-US" altLang="en-US" dirty="0"/>
              <a:t>If it walks like a duck, quacks like a duck, then it’s probably a duck</a:t>
            </a:r>
          </a:p>
        </p:txBody>
      </p:sp>
      <p:grpSp>
        <p:nvGrpSpPr>
          <p:cNvPr id="2" name="Group 4"/>
          <p:cNvGrpSpPr>
            <a:grpSpLocks/>
          </p:cNvGrpSpPr>
          <p:nvPr/>
        </p:nvGrpSpPr>
        <p:grpSpPr bwMode="auto">
          <a:xfrm>
            <a:off x="304800" y="2819400"/>
            <a:ext cx="8229600" cy="3429000"/>
            <a:chOff x="192" y="1776"/>
            <a:chExt cx="5184" cy="2160"/>
          </a:xfrm>
        </p:grpSpPr>
        <p:pic>
          <p:nvPicPr>
            <p:cNvPr id="38930" name="Picture 5" descr="j03458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6" y="2160"/>
              <a:ext cx="52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Picture 6" descr="j02395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 y="2640"/>
              <a:ext cx="72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2" name="Picture 7" descr="j03503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1968"/>
              <a:ext cx="44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3" name="Picture 8" descr="j03306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2" y="2976"/>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4" name="Picture 9" descr="j035038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Picture 10" descr="j035035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6" y="2448"/>
              <a:ext cx="720"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6"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8937" name="Text Box 12"/>
            <p:cNvSpPr txBox="1">
              <a:spLocks noChangeArrowheads="1"/>
            </p:cNvSpPr>
            <p:nvPr/>
          </p:nvSpPr>
          <p:spPr bwMode="auto">
            <a:xfrm>
              <a:off x="192" y="3312"/>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Training Records</a:t>
              </a:r>
            </a:p>
          </p:txBody>
        </p:sp>
        <p:sp>
          <p:nvSpPr>
            <p:cNvPr id="38938" name="Text Box 13"/>
            <p:cNvSpPr txBox="1">
              <a:spLocks noChangeArrowheads="1"/>
            </p:cNvSpPr>
            <p:nvPr/>
          </p:nvSpPr>
          <p:spPr bwMode="auto">
            <a:xfrm>
              <a:off x="4512" y="2064"/>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50000"/>
                </a:spcBef>
              </a:pPr>
              <a:r>
                <a:rPr lang="en-US" altLang="en-US" sz="1800"/>
                <a:t>Test Record</a:t>
              </a:r>
            </a:p>
          </p:txBody>
        </p:sp>
      </p:grpSp>
      <p:grpSp>
        <p:nvGrpSpPr>
          <p:cNvPr id="3" name="Group 14"/>
          <p:cNvGrpSpPr>
            <a:grpSpLocks/>
          </p:cNvGrpSpPr>
          <p:nvPr/>
        </p:nvGrpSpPr>
        <p:grpSpPr bwMode="auto">
          <a:xfrm>
            <a:off x="2667000" y="3048000"/>
            <a:ext cx="4572000" cy="2286000"/>
            <a:chOff x="1680" y="1920"/>
            <a:chExt cx="2880" cy="1440"/>
          </a:xfrm>
        </p:grpSpPr>
        <p:sp>
          <p:nvSpPr>
            <p:cNvPr id="38923" name="Text Box 15"/>
            <p:cNvSpPr txBox="1">
              <a:spLocks noChangeArrowheads="1"/>
            </p:cNvSpPr>
            <p:nvPr/>
          </p:nvSpPr>
          <p:spPr bwMode="auto">
            <a:xfrm>
              <a:off x="3312" y="1920"/>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Compute Distance</a:t>
              </a:r>
            </a:p>
          </p:txBody>
        </p:sp>
        <p:grpSp>
          <p:nvGrpSpPr>
            <p:cNvPr id="38924" name="Group 16"/>
            <p:cNvGrpSpPr>
              <a:grpSpLocks/>
            </p:cNvGrpSpPr>
            <p:nvPr/>
          </p:nvGrpSpPr>
          <p:grpSpPr bwMode="auto">
            <a:xfrm>
              <a:off x="1680" y="2256"/>
              <a:ext cx="2880" cy="1104"/>
              <a:chOff x="1680" y="2256"/>
              <a:chExt cx="2880" cy="1104"/>
            </a:xfrm>
          </p:grpSpPr>
          <p:sp>
            <p:nvSpPr>
              <p:cNvPr id="38925"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7"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2"/>
          <p:cNvGrpSpPr>
            <a:grpSpLocks/>
          </p:cNvGrpSpPr>
          <p:nvPr/>
        </p:nvGrpSpPr>
        <p:grpSpPr bwMode="auto">
          <a:xfrm>
            <a:off x="4038600" y="4572000"/>
            <a:ext cx="3352800" cy="1327150"/>
            <a:chOff x="2544" y="2880"/>
            <a:chExt cx="2112" cy="836"/>
          </a:xfrm>
        </p:grpSpPr>
        <p:sp>
          <p:nvSpPr>
            <p:cNvPr id="38919" name="Text Box 23"/>
            <p:cNvSpPr txBox="1">
              <a:spLocks noChangeArrowheads="1"/>
            </p:cNvSpPr>
            <p:nvPr/>
          </p:nvSpPr>
          <p:spPr bwMode="auto">
            <a:xfrm>
              <a:off x="3264" y="3312"/>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dirty="0"/>
                <a:t>Choose k of the “nearest” records</a:t>
              </a:r>
            </a:p>
          </p:txBody>
        </p:sp>
        <p:grpSp>
          <p:nvGrpSpPr>
            <p:cNvPr id="38920" name="Group 24"/>
            <p:cNvGrpSpPr>
              <a:grpSpLocks/>
            </p:cNvGrpSpPr>
            <p:nvPr/>
          </p:nvGrpSpPr>
          <p:grpSpPr bwMode="auto">
            <a:xfrm>
              <a:off x="2544" y="2880"/>
              <a:ext cx="2016" cy="480"/>
              <a:chOff x="2544" y="2880"/>
              <a:chExt cx="2016" cy="480"/>
            </a:xfrm>
          </p:grpSpPr>
          <p:sp>
            <p:nvSpPr>
              <p:cNvPr id="38921"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4245177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Function</a:t>
            </a:r>
          </a:p>
        </p:txBody>
      </p:sp>
      <p:sp>
        <p:nvSpPr>
          <p:cNvPr id="3" name="Content Placeholder 2"/>
          <p:cNvSpPr>
            <a:spLocks noGrp="1"/>
          </p:cNvSpPr>
          <p:nvPr>
            <p:ph idx="1"/>
          </p:nvPr>
        </p:nvSpPr>
        <p:spPr/>
        <p:txBody>
          <a:bodyPr>
            <a:normAutofit lnSpcReduction="10000"/>
          </a:bodyPr>
          <a:lstStyle/>
          <a:p>
            <a:pPr algn="just"/>
            <a:r>
              <a:rPr lang="en-US" sz="2400" dirty="0"/>
              <a:t>Although there are other possible choices, most instance-based learners use </a:t>
            </a:r>
            <a:r>
              <a:rPr lang="en-US" sz="2400" dirty="0">
                <a:solidFill>
                  <a:srgbClr val="FF0000"/>
                </a:solidFill>
              </a:rPr>
              <a:t>Euclidean distance</a:t>
            </a:r>
            <a:r>
              <a:rPr lang="en-US" sz="2400" dirty="0"/>
              <a:t>.</a:t>
            </a:r>
          </a:p>
          <a:p>
            <a:pPr algn="just"/>
            <a:r>
              <a:rPr lang="en-US" sz="2400" dirty="0"/>
              <a:t>When comparing distances it is not necessary to perform the square root operation; the sums of squares can be compared directly.</a:t>
            </a:r>
          </a:p>
          <a:p>
            <a:pPr algn="just"/>
            <a:r>
              <a:rPr lang="en-US" sz="2400" dirty="0"/>
              <a:t>One alternative to the Euclidean distance is the Manhattan or city-block metric, where the difference between attribute values is not squared but just added up (after taking the absolute value).</a:t>
            </a:r>
          </a:p>
          <a:p>
            <a:pPr algn="just">
              <a:buNone/>
            </a:pPr>
            <a:r>
              <a:rPr lang="en-US" sz="2400" dirty="0"/>
              <a:t/>
            </a:r>
            <a:br>
              <a:rPr lang="en-US" sz="2400" dirty="0"/>
            </a:br>
            <a:r>
              <a:rPr lang="en-US" sz="2400" dirty="0"/>
              <a:t/>
            </a:r>
            <a:br>
              <a:rPr lang="en-US" sz="2400" dirty="0"/>
            </a:b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normAutofit lnSpcReduction="10000"/>
          </a:bodyPr>
          <a:lstStyle/>
          <a:p>
            <a:pPr algn="just"/>
            <a:r>
              <a:rPr lang="en-US" sz="2800" dirty="0"/>
              <a:t>Different attributes are measured on different scales, so if the Euclidean distance formula were used directly, the effects of some attributes might be completely dwarfed by others that had larger scales of measurement.</a:t>
            </a:r>
          </a:p>
          <a:p>
            <a:pPr algn="just"/>
            <a:r>
              <a:rPr lang="en-US" sz="2800" dirty="0"/>
              <a:t>Consequently, it is usual to normalize all attribute values to lie between 0 and 1.</a:t>
            </a:r>
          </a:p>
          <a:p>
            <a:pPr algn="just">
              <a:buNone/>
            </a:pPr>
            <a:r>
              <a:rPr lang="en-US" sz="2800" dirty="0"/>
              <a:t/>
            </a:r>
            <a:br>
              <a:rPr lang="en-US" sz="2800" dirty="0"/>
            </a:br>
            <a:r>
              <a:rPr lang="en-US" sz="2800" dirty="0"/>
              <a:t/>
            </a:r>
            <a:br>
              <a:rPr lang="en-US" sz="2800" dirty="0"/>
            </a:b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for Categorical Attributes</a:t>
            </a:r>
          </a:p>
        </p:txBody>
      </p:sp>
      <p:sp>
        <p:nvSpPr>
          <p:cNvPr id="3" name="Content Placeholder 2"/>
          <p:cNvSpPr>
            <a:spLocks noGrp="1"/>
          </p:cNvSpPr>
          <p:nvPr>
            <p:ph idx="1"/>
          </p:nvPr>
        </p:nvSpPr>
        <p:spPr/>
        <p:txBody>
          <a:bodyPr>
            <a:noAutofit/>
          </a:bodyPr>
          <a:lstStyle/>
          <a:p>
            <a:pPr algn="just"/>
            <a:r>
              <a:rPr lang="en-US" sz="2400" dirty="0"/>
              <a:t>For categorical attributes, a simple method is to compare the corresponding value of the attribute in tuple </a:t>
            </a:r>
            <a:r>
              <a:rPr lang="en-US" sz="2400" i="1" dirty="0"/>
              <a:t>X1 with that in tuple X2.</a:t>
            </a:r>
          </a:p>
          <a:p>
            <a:pPr algn="just"/>
            <a:r>
              <a:rPr lang="en-US" sz="2400" i="1" dirty="0"/>
              <a:t>If the two are identical (e.g., tuples X1 and X2 both have the color blue), then the difference between the two is taken as 0.</a:t>
            </a:r>
          </a:p>
          <a:p>
            <a:pPr algn="just"/>
            <a:r>
              <a:rPr lang="en-US" sz="2400" dirty="0"/>
              <a:t>If the two are different (e.g., tuple </a:t>
            </a:r>
            <a:r>
              <a:rPr lang="en-US" sz="2400" i="1" dirty="0"/>
              <a:t>X1 is blue but tuple X2 is red), then the difference </a:t>
            </a:r>
            <a:r>
              <a:rPr lang="en-US" sz="2400" dirty="0"/>
              <a:t>is considered to be 1.</a:t>
            </a:r>
          </a:p>
          <a:p>
            <a:pPr algn="just">
              <a:buNone/>
            </a:pPr>
            <a:r>
              <a:rPr lang="en-US" sz="2400" dirty="0"/>
              <a:t/>
            </a:r>
            <a:br>
              <a:rPr lang="en-US" sz="2400" dirty="0"/>
            </a:br>
            <a:r>
              <a:rPr lang="en-US" sz="2400" dirty="0"/>
              <a:t/>
            </a:r>
            <a:br>
              <a:rPr lang="en-US" sz="2400" dirty="0"/>
            </a:b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K-Nearest Neighbor</a:t>
            </a:r>
          </a:p>
        </p:txBody>
      </p:sp>
      <p:sp>
        <p:nvSpPr>
          <p:cNvPr id="3" name="Content Placeholder 2"/>
          <p:cNvSpPr>
            <a:spLocks noGrp="1"/>
          </p:cNvSpPr>
          <p:nvPr>
            <p:ph idx="1"/>
          </p:nvPr>
        </p:nvSpPr>
        <p:spPr/>
        <p:txBody>
          <a:bodyPr>
            <a:noAutofit/>
          </a:bodyPr>
          <a:lstStyle/>
          <a:p>
            <a:pPr algn="just"/>
            <a:r>
              <a:rPr lang="en-US" sz="2800" dirty="0"/>
              <a:t>The </a:t>
            </a:r>
            <a:r>
              <a:rPr lang="en-US" sz="2800" i="1" dirty="0"/>
              <a:t>k-nearest-neighbor </a:t>
            </a:r>
            <a:r>
              <a:rPr lang="en-US" sz="2800" dirty="0"/>
              <a:t>method was first described in the early 1950s.</a:t>
            </a:r>
          </a:p>
          <a:p>
            <a:pPr algn="just"/>
            <a:r>
              <a:rPr lang="en-US" sz="2800" dirty="0"/>
              <a:t>The method is labor intensive when given large training sets, and did not gain popularity until the 1960s when increased computing power became available.</a:t>
            </a:r>
          </a:p>
          <a:p>
            <a:pPr algn="just"/>
            <a:r>
              <a:rPr lang="en-US" sz="2800" dirty="0"/>
              <a:t>It has since been widely used in the area of pattern recognition.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11781</TotalTime>
  <Words>1290</Words>
  <Application>Microsoft Office PowerPoint</Application>
  <PresentationFormat>On-screen Show (4:3)</PresentationFormat>
  <Paragraphs>135</Paragraphs>
  <Slides>41</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49" baseType="lpstr">
      <vt:lpstr>Arial</vt:lpstr>
      <vt:lpstr>Calibri</vt:lpstr>
      <vt:lpstr>CMSS12</vt:lpstr>
      <vt:lpstr>Monotype Sorts</vt:lpstr>
      <vt:lpstr>Office Theme</vt:lpstr>
      <vt:lpstr>VISIO</vt:lpstr>
      <vt:lpstr>Equation</vt:lpstr>
      <vt:lpstr>Worksheet</vt:lpstr>
      <vt:lpstr>PowerPoint Presentation</vt:lpstr>
      <vt:lpstr>Eager Learners</vt:lpstr>
      <vt:lpstr>Lazy Learners</vt:lpstr>
      <vt:lpstr>Instance-based Learning</vt:lpstr>
      <vt:lpstr>PowerPoint Presentation</vt:lpstr>
      <vt:lpstr>Distance Function</vt:lpstr>
      <vt:lpstr>Normalization</vt:lpstr>
      <vt:lpstr>Distance for Categorical Attributes</vt:lpstr>
      <vt:lpstr>K-Nearest Neighbor</vt:lpstr>
      <vt:lpstr>Definition of Nearest Neighbor</vt:lpstr>
      <vt:lpstr>Cont….</vt:lpstr>
      <vt:lpstr>Example: Recognizing Flowers</vt:lpstr>
      <vt:lpstr>Properties of the flowers</vt:lpstr>
      <vt:lpstr>Visualization of data</vt:lpstr>
      <vt:lpstr>Different types seem well-clustered and separable</vt:lpstr>
      <vt:lpstr>Labeling and unknown flower type</vt:lpstr>
      <vt:lpstr>Example</vt:lpstr>
      <vt:lpstr>Decision boundary</vt:lpstr>
      <vt:lpstr>Which distance to measure nearness?</vt:lpstr>
      <vt:lpstr>K-Nearest Neighbor (KNN) Classification</vt:lpstr>
      <vt:lpstr>Cont….</vt:lpstr>
      <vt:lpstr>Example</vt:lpstr>
      <vt:lpstr>Right Value for K?</vt:lpstr>
      <vt:lpstr>Cont….</vt:lpstr>
      <vt:lpstr>Low Training Time</vt:lpstr>
      <vt:lpstr>High Prediction Time</vt:lpstr>
      <vt:lpstr>High Prediction Time (Cont’d)</vt:lpstr>
      <vt:lpstr>Example</vt:lpstr>
      <vt:lpstr>Example: Continuous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Reducing the Number of Exemplars</vt:lpstr>
      <vt:lpstr>Reducing the Number of Exemplars(Cont’d)</vt:lpstr>
      <vt:lpstr>Pruning Noisy Exemplars</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faisal</dc:creator>
  <cp:lastModifiedBy>lenovo</cp:lastModifiedBy>
  <cp:revision>152</cp:revision>
  <dcterms:created xsi:type="dcterms:W3CDTF">2017-02-24T07:59:18Z</dcterms:created>
  <dcterms:modified xsi:type="dcterms:W3CDTF">2024-03-19T17:54:56Z</dcterms:modified>
</cp:coreProperties>
</file>