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1" r:id="rId2"/>
    <p:sldId id="302"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21" r:id="rId18"/>
    <p:sldId id="317" r:id="rId19"/>
    <p:sldId id="322" r:id="rId20"/>
    <p:sldId id="323" r:id="rId21"/>
    <p:sldId id="319" r:id="rId22"/>
    <p:sldId id="324" r:id="rId23"/>
    <p:sldId id="325" r:id="rId24"/>
    <p:sldId id="320" r:id="rId25"/>
    <p:sldId id="326" r:id="rId26"/>
    <p:sldId id="32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6" autoAdjust="0"/>
    <p:restoredTop sz="95126" autoAdjust="0"/>
  </p:normalViewPr>
  <p:slideViewPr>
    <p:cSldViewPr>
      <p:cViewPr varScale="1">
        <p:scale>
          <a:sx n="72" d="100"/>
          <a:sy n="72" d="100"/>
        </p:scale>
        <p:origin x="160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1704CC-F182-4AF4-82B2-B48EE4C5E41A}" type="datetimeFigureOut">
              <a:rPr lang="en-US" smtClean="0"/>
              <a:t>19-Jun-2023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2D5386-F768-43E3-B803-9B93AF30671B}" type="slidenum">
              <a:rPr lang="en-US" smtClean="0"/>
              <a:t>‹#›</a:t>
            </a:fld>
            <a:endParaRPr lang="en-US"/>
          </a:p>
        </p:txBody>
      </p:sp>
    </p:spTree>
    <p:extLst>
      <p:ext uri="{BB962C8B-B14F-4D97-AF65-F5344CB8AC3E}">
        <p14:creationId xmlns:p14="http://schemas.microsoft.com/office/powerpoint/2010/main" val="2175431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android.com/reference/android/content/Intent#FLAG_ACTIVITY_NEW_TASK"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Lab</a:t>
            </a:r>
          </a:p>
        </p:txBody>
      </p:sp>
      <p:sp>
        <p:nvSpPr>
          <p:cNvPr id="4" name="Slide Number Placeholder 3"/>
          <p:cNvSpPr>
            <a:spLocks noGrp="1"/>
          </p:cNvSpPr>
          <p:nvPr>
            <p:ph type="sldNum" sz="quarter" idx="5"/>
          </p:nvPr>
        </p:nvSpPr>
        <p:spPr/>
        <p:txBody>
          <a:bodyPr/>
          <a:lstStyle/>
          <a:p>
            <a:fld id="{C72D5386-F768-43E3-B803-9B93AF30671B}" type="slidenum">
              <a:rPr lang="en-US" smtClean="0"/>
              <a:t>10</a:t>
            </a:fld>
            <a:endParaRPr lang="en-US"/>
          </a:p>
        </p:txBody>
      </p:sp>
    </p:spTree>
    <p:extLst>
      <p:ext uri="{BB962C8B-B14F-4D97-AF65-F5344CB8AC3E}">
        <p14:creationId xmlns:p14="http://schemas.microsoft.com/office/powerpoint/2010/main" val="314462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https://inthecheesefactory.com/blog/understand-android-activity-launchmode/en</a:t>
            </a:r>
          </a:p>
        </p:txBody>
      </p:sp>
      <p:sp>
        <p:nvSpPr>
          <p:cNvPr id="4" name="Slide Number Placeholder 3"/>
          <p:cNvSpPr>
            <a:spLocks noGrp="1"/>
          </p:cNvSpPr>
          <p:nvPr>
            <p:ph type="sldNum" sz="quarter" idx="10"/>
          </p:nvPr>
        </p:nvSpPr>
        <p:spPr/>
        <p:txBody>
          <a:bodyPr/>
          <a:lstStyle/>
          <a:p>
            <a:fld id="{C72D5386-F768-43E3-B803-9B93AF30671B}" type="slidenum">
              <a:rPr lang="en-US" smtClean="0"/>
              <a:t>13</a:t>
            </a:fld>
            <a:endParaRPr lang="en-US"/>
          </a:p>
        </p:txBody>
      </p:sp>
    </p:spTree>
    <p:extLst>
      <p:ext uri="{BB962C8B-B14F-4D97-AF65-F5344CB8AC3E}">
        <p14:creationId xmlns:p14="http://schemas.microsoft.com/office/powerpoint/2010/main" val="783743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https://developer.android.com/reference/android/content/Intent#FLAG_ACTIVITY_NEW_TASK</a:t>
            </a:r>
            <a:endParaRPr lang="en-US" dirty="0"/>
          </a:p>
        </p:txBody>
      </p:sp>
      <p:sp>
        <p:nvSpPr>
          <p:cNvPr id="4" name="Slide Number Placeholder 3"/>
          <p:cNvSpPr>
            <a:spLocks noGrp="1"/>
          </p:cNvSpPr>
          <p:nvPr>
            <p:ph type="sldNum" sz="quarter" idx="5"/>
          </p:nvPr>
        </p:nvSpPr>
        <p:spPr/>
        <p:txBody>
          <a:bodyPr/>
          <a:lstStyle/>
          <a:p>
            <a:fld id="{C72D5386-F768-43E3-B803-9B93AF30671B}" type="slidenum">
              <a:rPr lang="en-US" smtClean="0"/>
              <a:t>14</a:t>
            </a:fld>
            <a:endParaRPr lang="en-US"/>
          </a:p>
        </p:txBody>
      </p:sp>
    </p:spTree>
    <p:extLst>
      <p:ext uri="{BB962C8B-B14F-4D97-AF65-F5344CB8AC3E}">
        <p14:creationId xmlns:p14="http://schemas.microsoft.com/office/powerpoint/2010/main" val="549092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7CEE04D-A507-4B97-B0B6-1AF45CABDC55}" type="datetimeFigureOut">
              <a:rPr lang="en-US" smtClean="0"/>
              <a:t>19-Jun-2023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1529849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CEE04D-A507-4B97-B0B6-1AF45CABDC55}" type="datetimeFigureOut">
              <a:rPr lang="en-US" smtClean="0"/>
              <a:t>19-Jun-2023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1743425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CEE04D-A507-4B97-B0B6-1AF45CABDC55}" type="datetimeFigureOut">
              <a:rPr lang="en-US" smtClean="0"/>
              <a:t>19-Jun-2023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146182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9773"/>
          </a:xfrm>
          <a:solidFill>
            <a:schemeClr val="accent1"/>
          </a:solidFill>
        </p:spPr>
        <p:txBody>
          <a:bodyPr/>
          <a:lstStyle>
            <a:lvl1pPr>
              <a:defRPr b="1" cap="small" baseline="0">
                <a:solidFill>
                  <a:srgbClr val="FFFF00"/>
                </a:solidFill>
              </a:defRPr>
            </a:lvl1pPr>
          </a:lstStyle>
          <a:p>
            <a:r>
              <a:rPr lang="en-US" dirty="0"/>
              <a:t>Click to edit Master title style</a:t>
            </a:r>
          </a:p>
        </p:txBody>
      </p:sp>
      <p:sp>
        <p:nvSpPr>
          <p:cNvPr id="3" name="Content Placeholder 2"/>
          <p:cNvSpPr>
            <a:spLocks noGrp="1"/>
          </p:cNvSpPr>
          <p:nvPr>
            <p:ph idx="1"/>
          </p:nvPr>
        </p:nvSpPr>
        <p:spPr>
          <a:xfrm>
            <a:off x="76200" y="1169773"/>
            <a:ext cx="8991600" cy="5535827"/>
          </a:xfrm>
          <a:noFill/>
        </p:spPr>
        <p:txBody>
          <a:bodyPr/>
          <a:lstStyle>
            <a:lvl1pPr algn="just">
              <a:defRPr/>
            </a:lvl1pPr>
            <a:lvl2pPr algn="just">
              <a:defRPr/>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705600"/>
            <a:ext cx="9144000" cy="1524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586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EE04D-A507-4B97-B0B6-1AF45CABDC55}" type="datetimeFigureOut">
              <a:rPr lang="en-US" smtClean="0"/>
              <a:t>19-Jun-2023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4266836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CEE04D-A507-4B97-B0B6-1AF45CABDC55}" type="datetimeFigureOut">
              <a:rPr lang="en-US" smtClean="0"/>
              <a:t>19-Jun-2023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4057081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CEE04D-A507-4B97-B0B6-1AF45CABDC55}" type="datetimeFigureOut">
              <a:rPr lang="en-US" smtClean="0"/>
              <a:t>19-Jun-2023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2227548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CEE04D-A507-4B97-B0B6-1AF45CABDC55}" type="datetimeFigureOut">
              <a:rPr lang="en-US" smtClean="0"/>
              <a:t>19-Jun-2023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99156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EE04D-A507-4B97-B0B6-1AF45CABDC55}" type="datetimeFigureOut">
              <a:rPr lang="en-US" smtClean="0"/>
              <a:t>19-Jun-2023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22894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CEE04D-A507-4B97-B0B6-1AF45CABDC55}" type="datetimeFigureOut">
              <a:rPr lang="en-US" smtClean="0"/>
              <a:t>19-Jun-2023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1451600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CEE04D-A507-4B97-B0B6-1AF45CABDC55}" type="datetimeFigureOut">
              <a:rPr lang="en-US" smtClean="0"/>
              <a:t>19-Jun-2023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45542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EE04D-A507-4B97-B0B6-1AF45CABDC55}" type="datetimeFigureOut">
              <a:rPr lang="en-US" smtClean="0"/>
              <a:t>19-Jun-2023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B9EC2-182B-479C-88F5-FE6772AD1658}" type="slidenum">
              <a:rPr lang="en-US" smtClean="0"/>
              <a:t>‹#›</a:t>
            </a:fld>
            <a:endParaRPr lang="en-US"/>
          </a:p>
        </p:txBody>
      </p:sp>
    </p:spTree>
    <p:extLst>
      <p:ext uri="{BB962C8B-B14F-4D97-AF65-F5344CB8AC3E}">
        <p14:creationId xmlns:p14="http://schemas.microsoft.com/office/powerpoint/2010/main" val="75425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Back Stack</a:t>
            </a:r>
          </a:p>
        </p:txBody>
      </p:sp>
      <p:sp>
        <p:nvSpPr>
          <p:cNvPr id="3" name="Content Placeholder 2"/>
          <p:cNvSpPr>
            <a:spLocks noGrp="1"/>
          </p:cNvSpPr>
          <p:nvPr>
            <p:ph idx="1"/>
          </p:nvPr>
        </p:nvSpPr>
        <p:spPr/>
        <p:txBody>
          <a:bodyPr/>
          <a:lstStyle/>
          <a:p>
            <a:r>
              <a:rPr lang="en-US" dirty="0"/>
              <a:t>A </a:t>
            </a:r>
            <a:r>
              <a:rPr lang="en-US" dirty="0">
                <a:solidFill>
                  <a:schemeClr val="accent2"/>
                </a:solidFill>
              </a:rPr>
              <a:t>task</a:t>
            </a:r>
            <a:r>
              <a:rPr lang="en-US" dirty="0"/>
              <a:t> is a collection of activities that users interact with when performing a certain job.</a:t>
            </a:r>
          </a:p>
          <a:p>
            <a:r>
              <a:rPr lang="en-US" dirty="0"/>
              <a:t>Activities are arranged with the order in which each activity is opened. This maintained stack called </a:t>
            </a:r>
            <a:r>
              <a:rPr lang="en-US" dirty="0">
                <a:solidFill>
                  <a:srgbClr val="C00000"/>
                </a:solidFill>
              </a:rPr>
              <a:t>Back Stack</a:t>
            </a:r>
          </a:p>
        </p:txBody>
      </p:sp>
    </p:spTree>
    <p:extLst>
      <p:ext uri="{BB962C8B-B14F-4D97-AF65-F5344CB8AC3E}">
        <p14:creationId xmlns:p14="http://schemas.microsoft.com/office/powerpoint/2010/main" val="478032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Back Stack</a:t>
            </a:r>
          </a:p>
        </p:txBody>
      </p:sp>
      <p:sp>
        <p:nvSpPr>
          <p:cNvPr id="3" name="Content Placeholder 2"/>
          <p:cNvSpPr>
            <a:spLocks noGrp="1"/>
          </p:cNvSpPr>
          <p:nvPr>
            <p:ph idx="1"/>
          </p:nvPr>
        </p:nvSpPr>
        <p:spPr>
          <a:xfrm>
            <a:off x="76200" y="1169773"/>
            <a:ext cx="5410200" cy="5535827"/>
          </a:xfrm>
        </p:spPr>
        <p:txBody>
          <a:bodyPr>
            <a:normAutofit/>
          </a:bodyPr>
          <a:lstStyle/>
          <a:p>
            <a:r>
              <a:rPr lang="en-US" dirty="0"/>
              <a:t>Because the activities in the back stack are never rearranged, if your app allows users to start a particular activity from more than one activity, a new instance of that activity is created and pushed onto the stack (rather than bringing any previous instance of the activity to the top). </a:t>
            </a:r>
          </a:p>
        </p:txBody>
      </p:sp>
      <p:pic>
        <p:nvPicPr>
          <p:cNvPr id="4" name="Picture 3"/>
          <p:cNvPicPr>
            <a:picLocks noChangeAspect="1"/>
          </p:cNvPicPr>
          <p:nvPr/>
        </p:nvPicPr>
        <p:blipFill>
          <a:blip r:embed="rId3"/>
          <a:stretch>
            <a:fillRect/>
          </a:stretch>
        </p:blipFill>
        <p:spPr>
          <a:xfrm>
            <a:off x="5715000" y="2286000"/>
            <a:ext cx="3168282" cy="2971800"/>
          </a:xfrm>
          <a:prstGeom prst="rect">
            <a:avLst/>
          </a:prstGeom>
        </p:spPr>
      </p:pic>
    </p:spTree>
    <p:extLst>
      <p:ext uri="{BB962C8B-B14F-4D97-AF65-F5344CB8AC3E}">
        <p14:creationId xmlns:p14="http://schemas.microsoft.com/office/powerpoint/2010/main" val="41180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10000"/>
          </a:bodyPr>
          <a:lstStyle/>
          <a:p>
            <a:r>
              <a:rPr lang="en-US" dirty="0"/>
              <a:t>When Activity A starts Activity B, Activity A is stopped, but the system retains its state (</a:t>
            </a:r>
            <a:r>
              <a:rPr lang="en-US" dirty="0">
                <a:solidFill>
                  <a:srgbClr val="00B0F0"/>
                </a:solidFill>
              </a:rPr>
              <a:t>such as scroll position and text entered into forms). </a:t>
            </a:r>
            <a:r>
              <a:rPr lang="en-US" dirty="0"/>
              <a:t>If the user presses the Back button while in Activity B, Activity A resumes with its state restored.</a:t>
            </a:r>
          </a:p>
          <a:p>
            <a:r>
              <a:rPr lang="en-US" dirty="0"/>
              <a:t>When the user leaves a task by pressing the Home button, the current activity is stopped and its </a:t>
            </a:r>
            <a:r>
              <a:rPr lang="en-US" dirty="0">
                <a:solidFill>
                  <a:srgbClr val="C00000"/>
                </a:solidFill>
              </a:rPr>
              <a:t>task goes into the background</a:t>
            </a:r>
            <a:r>
              <a:rPr lang="en-US" dirty="0"/>
              <a:t>. The system retains the state of every activity in the task. If the user later resumes the task by selecting the launcher icon that began the task, the </a:t>
            </a:r>
            <a:r>
              <a:rPr lang="en-US" dirty="0">
                <a:solidFill>
                  <a:srgbClr val="C00000"/>
                </a:solidFill>
              </a:rPr>
              <a:t>task comes to the foreground </a:t>
            </a:r>
            <a:r>
              <a:rPr lang="en-US" dirty="0"/>
              <a:t>and resumes the activity at the top of the stack.</a:t>
            </a:r>
          </a:p>
        </p:txBody>
      </p:sp>
    </p:spTree>
    <p:extLst>
      <p:ext uri="{BB962C8B-B14F-4D97-AF65-F5344CB8AC3E}">
        <p14:creationId xmlns:p14="http://schemas.microsoft.com/office/powerpoint/2010/main" val="100831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If the user presses the Back button, the current activity is popped from the stack and destroyed. The previous activity in the stack is resumed. When an activity is destroyed, the system does not retain the activity's state.</a:t>
            </a:r>
          </a:p>
          <a:p>
            <a:r>
              <a:rPr lang="en-US" dirty="0"/>
              <a:t>Activities can be instantiated multiple times, even from other tasks.</a:t>
            </a:r>
          </a:p>
        </p:txBody>
      </p:sp>
    </p:spTree>
    <p:extLst>
      <p:ext uri="{BB962C8B-B14F-4D97-AF65-F5344CB8AC3E}">
        <p14:creationId xmlns:p14="http://schemas.microsoft.com/office/powerpoint/2010/main" val="673588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Tasks</a:t>
            </a:r>
          </a:p>
        </p:txBody>
      </p:sp>
      <p:sp>
        <p:nvSpPr>
          <p:cNvPr id="3" name="Content Placeholder 2"/>
          <p:cNvSpPr>
            <a:spLocks noGrp="1"/>
          </p:cNvSpPr>
          <p:nvPr>
            <p:ph idx="1"/>
          </p:nvPr>
        </p:nvSpPr>
        <p:spPr/>
        <p:txBody>
          <a:bodyPr>
            <a:normAutofit lnSpcReduction="10000"/>
          </a:bodyPr>
          <a:lstStyle/>
          <a:p>
            <a:r>
              <a:rPr lang="en-US" dirty="0"/>
              <a:t>You might decide that you want to interrupt the </a:t>
            </a:r>
            <a:r>
              <a:rPr lang="en-US" dirty="0">
                <a:solidFill>
                  <a:schemeClr val="accent2"/>
                </a:solidFill>
              </a:rPr>
              <a:t>normal behavior </a:t>
            </a:r>
            <a:r>
              <a:rPr lang="en-US" dirty="0"/>
              <a:t>of an activity in the task. </a:t>
            </a:r>
          </a:p>
          <a:p>
            <a:r>
              <a:rPr lang="en-US" dirty="0"/>
              <a:t>Perhaps you want an activity in your app to </a:t>
            </a:r>
            <a:r>
              <a:rPr lang="en-US" dirty="0">
                <a:solidFill>
                  <a:srgbClr val="C00000"/>
                </a:solidFill>
              </a:rPr>
              <a:t>begin a new task </a:t>
            </a:r>
            <a:r>
              <a:rPr lang="en-US" dirty="0"/>
              <a:t>when it is started (instead of being placed within the current task); </a:t>
            </a:r>
          </a:p>
          <a:p>
            <a:r>
              <a:rPr lang="en-US" dirty="0"/>
              <a:t>or, when you start an activity, you want to </a:t>
            </a:r>
            <a:r>
              <a:rPr lang="en-US" dirty="0">
                <a:solidFill>
                  <a:srgbClr val="C00000"/>
                </a:solidFill>
              </a:rPr>
              <a:t>bring forward an existing instance </a:t>
            </a:r>
            <a:r>
              <a:rPr lang="en-US" dirty="0"/>
              <a:t>of it (instead of creating a new instance on top of the back stack); </a:t>
            </a:r>
          </a:p>
          <a:p>
            <a:r>
              <a:rPr lang="en-US" dirty="0"/>
              <a:t>or, you want your back stack to be cleared of all activities except for the root activity when the user leaves the task.</a:t>
            </a:r>
          </a:p>
        </p:txBody>
      </p:sp>
    </p:spTree>
    <p:extLst>
      <p:ext uri="{BB962C8B-B14F-4D97-AF65-F5344CB8AC3E}">
        <p14:creationId xmlns:p14="http://schemas.microsoft.com/office/powerpoint/2010/main" val="2350595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Tasks</a:t>
            </a:r>
          </a:p>
        </p:txBody>
      </p:sp>
      <p:sp>
        <p:nvSpPr>
          <p:cNvPr id="3" name="Content Placeholder 2"/>
          <p:cNvSpPr>
            <a:spLocks noGrp="1"/>
          </p:cNvSpPr>
          <p:nvPr>
            <p:ph idx="1"/>
          </p:nvPr>
        </p:nvSpPr>
        <p:spPr/>
        <p:txBody>
          <a:bodyPr>
            <a:normAutofit/>
          </a:bodyPr>
          <a:lstStyle/>
          <a:p>
            <a:r>
              <a:rPr lang="en-US" dirty="0"/>
              <a:t>You can do these things and more, with attributes in the </a:t>
            </a:r>
            <a:r>
              <a:rPr lang="en-US" dirty="0">
                <a:solidFill>
                  <a:schemeClr val="accent2"/>
                </a:solidFill>
              </a:rPr>
              <a:t>&lt;activity&gt; </a:t>
            </a:r>
            <a:r>
              <a:rPr lang="en-US" dirty="0"/>
              <a:t>manifest element and with </a:t>
            </a:r>
            <a:r>
              <a:rPr lang="en-US" dirty="0">
                <a:solidFill>
                  <a:schemeClr val="accent2"/>
                </a:solidFill>
              </a:rPr>
              <a:t>flags</a:t>
            </a:r>
            <a:r>
              <a:rPr lang="en-US" dirty="0"/>
              <a:t> in the intent that you pass to </a:t>
            </a:r>
            <a:r>
              <a:rPr lang="en-US" dirty="0" err="1">
                <a:solidFill>
                  <a:schemeClr val="accent2"/>
                </a:solidFill>
              </a:rPr>
              <a:t>startActivity</a:t>
            </a:r>
            <a:r>
              <a:rPr lang="en-US" dirty="0">
                <a:solidFill>
                  <a:schemeClr val="accent2"/>
                </a:solidFill>
              </a:rPr>
              <a:t>().</a:t>
            </a:r>
          </a:p>
          <a:p>
            <a:endParaRPr lang="en-US" dirty="0"/>
          </a:p>
        </p:txBody>
      </p:sp>
    </p:spTree>
    <p:extLst>
      <p:ext uri="{BB962C8B-B14F-4D97-AF65-F5344CB8AC3E}">
        <p14:creationId xmlns:p14="http://schemas.microsoft.com/office/powerpoint/2010/main" val="75522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Tasks</a:t>
            </a:r>
          </a:p>
        </p:txBody>
      </p:sp>
      <p:sp>
        <p:nvSpPr>
          <p:cNvPr id="3" name="Content Placeholder 2"/>
          <p:cNvSpPr>
            <a:spLocks noGrp="1"/>
          </p:cNvSpPr>
          <p:nvPr>
            <p:ph idx="1"/>
          </p:nvPr>
        </p:nvSpPr>
        <p:spPr/>
        <p:txBody>
          <a:bodyPr>
            <a:normAutofit/>
          </a:bodyPr>
          <a:lstStyle/>
          <a:p>
            <a:r>
              <a:rPr lang="en-US" dirty="0"/>
              <a:t>In this regard, the principal &lt;activity&gt; attributes you can use are:</a:t>
            </a:r>
          </a:p>
          <a:p>
            <a:pPr lvl="1"/>
            <a:r>
              <a:rPr lang="en-US" dirty="0" err="1">
                <a:solidFill>
                  <a:srgbClr val="C00000"/>
                </a:solidFill>
              </a:rPr>
              <a:t>launchMode</a:t>
            </a:r>
            <a:endParaRPr lang="en-US" dirty="0">
              <a:solidFill>
                <a:srgbClr val="C00000"/>
              </a:solidFill>
            </a:endParaRPr>
          </a:p>
          <a:p>
            <a:pPr lvl="1"/>
            <a:r>
              <a:rPr lang="en-US" dirty="0" err="1"/>
              <a:t>taskAffinity</a:t>
            </a:r>
            <a:endParaRPr lang="en-US" dirty="0"/>
          </a:p>
          <a:p>
            <a:pPr lvl="1"/>
            <a:r>
              <a:rPr lang="en-US" dirty="0" err="1"/>
              <a:t>allowTaskReparenting</a:t>
            </a:r>
            <a:endParaRPr lang="en-US" dirty="0"/>
          </a:p>
          <a:p>
            <a:pPr lvl="1"/>
            <a:r>
              <a:rPr lang="en-US" dirty="0" err="1"/>
              <a:t>clearTaskOnLaunch</a:t>
            </a:r>
            <a:endParaRPr lang="en-US" dirty="0"/>
          </a:p>
          <a:p>
            <a:pPr lvl="1"/>
            <a:r>
              <a:rPr lang="en-US" dirty="0" err="1"/>
              <a:t>alwaysRetainTaskState</a:t>
            </a:r>
            <a:endParaRPr lang="en-US" dirty="0"/>
          </a:p>
          <a:p>
            <a:pPr lvl="1"/>
            <a:r>
              <a:rPr lang="en-US" dirty="0" err="1"/>
              <a:t>finishOnTaskLaunch</a:t>
            </a:r>
            <a:endParaRPr lang="en-US" dirty="0"/>
          </a:p>
        </p:txBody>
      </p:sp>
    </p:spTree>
    <p:extLst>
      <p:ext uri="{BB962C8B-B14F-4D97-AF65-F5344CB8AC3E}">
        <p14:creationId xmlns:p14="http://schemas.microsoft.com/office/powerpoint/2010/main" val="1134042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launch modes</a:t>
            </a:r>
          </a:p>
        </p:txBody>
      </p:sp>
      <p:sp>
        <p:nvSpPr>
          <p:cNvPr id="3" name="Content Placeholder 2"/>
          <p:cNvSpPr>
            <a:spLocks noGrp="1"/>
          </p:cNvSpPr>
          <p:nvPr>
            <p:ph idx="1"/>
          </p:nvPr>
        </p:nvSpPr>
        <p:spPr/>
        <p:txBody>
          <a:bodyPr>
            <a:normAutofit/>
          </a:bodyPr>
          <a:lstStyle/>
          <a:p>
            <a:r>
              <a:rPr lang="en-US" b="1" dirty="0"/>
              <a:t>"standard"</a:t>
            </a:r>
          </a:p>
          <a:p>
            <a:pPr lvl="1"/>
            <a:r>
              <a:rPr lang="en-US" dirty="0"/>
              <a:t>This is the default launch mode of an activity (If not specified).</a:t>
            </a:r>
          </a:p>
          <a:p>
            <a:pPr lvl="1"/>
            <a:r>
              <a:rPr lang="en-US" dirty="0"/>
              <a:t>The system creates a </a:t>
            </a:r>
            <a:r>
              <a:rPr lang="en-US" dirty="0">
                <a:solidFill>
                  <a:srgbClr val="FF0000"/>
                </a:solidFill>
              </a:rPr>
              <a:t>new instance </a:t>
            </a:r>
            <a:r>
              <a:rPr lang="en-US" dirty="0"/>
              <a:t>of the activity in the task from which it was started and routes the intent to it.</a:t>
            </a:r>
          </a:p>
          <a:p>
            <a:pPr lvl="1"/>
            <a:r>
              <a:rPr lang="en-US" dirty="0"/>
              <a:t>In other words you can create the same activity multiple times in the same task as well as in different tasks.</a:t>
            </a:r>
          </a:p>
          <a:p>
            <a:pPr lvl="1"/>
            <a:r>
              <a:rPr lang="en-US" dirty="0"/>
              <a:t>We can go back to the previous activity by pressing Back button.</a:t>
            </a:r>
          </a:p>
        </p:txBody>
      </p:sp>
    </p:spTree>
    <p:extLst>
      <p:ext uri="{BB962C8B-B14F-4D97-AF65-F5344CB8AC3E}">
        <p14:creationId xmlns:p14="http://schemas.microsoft.com/office/powerpoint/2010/main" val="2342301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launch modes</a:t>
            </a:r>
          </a:p>
        </p:txBody>
      </p:sp>
      <p:sp>
        <p:nvSpPr>
          <p:cNvPr id="3" name="Content Placeholder 2"/>
          <p:cNvSpPr>
            <a:spLocks noGrp="1"/>
          </p:cNvSpPr>
          <p:nvPr>
            <p:ph idx="1"/>
          </p:nvPr>
        </p:nvSpPr>
        <p:spPr/>
        <p:txBody>
          <a:bodyPr>
            <a:normAutofit/>
          </a:bodyPr>
          <a:lstStyle/>
          <a:p>
            <a:r>
              <a:rPr lang="en-US" b="1" dirty="0"/>
              <a:t>"standard" example:</a:t>
            </a:r>
          </a:p>
          <a:p>
            <a:pPr lvl="1"/>
            <a:r>
              <a:rPr lang="en-US" dirty="0"/>
              <a:t>Suppose you have A, B, C and D activities and your activity B has “</a:t>
            </a:r>
            <a:r>
              <a:rPr lang="en-US" dirty="0">
                <a:solidFill>
                  <a:srgbClr val="C00000"/>
                </a:solidFill>
              </a:rPr>
              <a:t>launch mode = standard</a:t>
            </a:r>
            <a:r>
              <a:rPr lang="en-US" dirty="0"/>
              <a:t>”. Now you again launching activity B –</a:t>
            </a:r>
          </a:p>
          <a:p>
            <a:pPr lvl="1"/>
            <a:r>
              <a:rPr lang="en-US" dirty="0"/>
              <a:t>State of Activity Stack before launch B</a:t>
            </a:r>
          </a:p>
          <a:p>
            <a:pPr marL="457200" lvl="1" indent="0" algn="l">
              <a:buNone/>
            </a:pPr>
            <a:r>
              <a:rPr lang="en-US" b="1" dirty="0"/>
              <a:t>		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 </a:t>
            </a:r>
            <a:r>
              <a:rPr lang="en-US" b="1" dirty="0">
                <a:sym typeface="Wingdings" panose="05000000000000000000" pitchFamily="2" charset="2"/>
              </a:rPr>
              <a:t></a:t>
            </a:r>
            <a:r>
              <a:rPr lang="en-US" b="1" dirty="0"/>
              <a:t> D</a:t>
            </a:r>
          </a:p>
          <a:p>
            <a:pPr lvl="1"/>
            <a:r>
              <a:rPr lang="en-US" dirty="0"/>
              <a:t>State of Activity Stack after launch B</a:t>
            </a:r>
          </a:p>
          <a:p>
            <a:pPr marL="457200" lvl="1" indent="0" algn="l">
              <a:buNone/>
            </a:pPr>
            <a:r>
              <a:rPr lang="en-US" b="1" dirty="0"/>
              <a:t>		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 </a:t>
            </a:r>
            <a:r>
              <a:rPr lang="en-US" b="1" dirty="0">
                <a:sym typeface="Wingdings" panose="05000000000000000000" pitchFamily="2" charset="2"/>
              </a:rPr>
              <a:t></a:t>
            </a:r>
            <a:r>
              <a:rPr lang="en-US" b="1" dirty="0"/>
              <a:t> D </a:t>
            </a:r>
            <a:r>
              <a:rPr lang="en-US" b="1" dirty="0">
                <a:sym typeface="Wingdings" panose="05000000000000000000" pitchFamily="2" charset="2"/>
              </a:rPr>
              <a:t></a:t>
            </a:r>
            <a:r>
              <a:rPr lang="en-US" b="1" dirty="0"/>
              <a:t> B</a:t>
            </a:r>
          </a:p>
          <a:p>
            <a:pPr lvl="1" algn="l"/>
            <a:r>
              <a:rPr lang="en-US" dirty="0"/>
              <a:t>State of Activity Stack after launch B</a:t>
            </a:r>
          </a:p>
          <a:p>
            <a:pPr marL="457200" lvl="1" indent="0" algn="l">
              <a:buNone/>
            </a:pPr>
            <a:r>
              <a:rPr lang="en-US" b="1" dirty="0"/>
              <a:t>		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 </a:t>
            </a:r>
            <a:r>
              <a:rPr lang="en-US" b="1" dirty="0">
                <a:sym typeface="Wingdings" panose="05000000000000000000" pitchFamily="2" charset="2"/>
              </a:rPr>
              <a:t></a:t>
            </a:r>
            <a:r>
              <a:rPr lang="en-US" b="1" dirty="0"/>
              <a:t> D </a:t>
            </a:r>
            <a:r>
              <a:rPr lang="en-US" b="1" dirty="0">
                <a:sym typeface="Wingdings" panose="05000000000000000000" pitchFamily="2" charset="2"/>
              </a:rPr>
              <a:t></a:t>
            </a:r>
            <a:r>
              <a:rPr lang="en-US" b="1" dirty="0"/>
              <a:t> B</a:t>
            </a:r>
            <a:r>
              <a:rPr lang="en-US" b="1" dirty="0">
                <a:sym typeface="Wingdings" panose="05000000000000000000" pitchFamily="2" charset="2"/>
              </a:rPr>
              <a:t> B</a:t>
            </a:r>
            <a:endParaRPr lang="en-US" b="1" dirty="0"/>
          </a:p>
          <a:p>
            <a:pPr lvl="1" algn="l"/>
            <a:endParaRPr lang="en-US" dirty="0"/>
          </a:p>
          <a:p>
            <a:pPr marL="457200" lvl="1" indent="0" algn="ctr">
              <a:buNone/>
            </a:pPr>
            <a:endParaRPr lang="en-US" b="1" dirty="0"/>
          </a:p>
        </p:txBody>
      </p:sp>
    </p:spTree>
    <p:extLst>
      <p:ext uri="{BB962C8B-B14F-4D97-AF65-F5344CB8AC3E}">
        <p14:creationId xmlns:p14="http://schemas.microsoft.com/office/powerpoint/2010/main" val="2817957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launch modes</a:t>
            </a:r>
          </a:p>
        </p:txBody>
      </p:sp>
      <p:sp>
        <p:nvSpPr>
          <p:cNvPr id="3" name="Content Placeholder 2"/>
          <p:cNvSpPr>
            <a:spLocks noGrp="1"/>
          </p:cNvSpPr>
          <p:nvPr>
            <p:ph idx="1"/>
          </p:nvPr>
        </p:nvSpPr>
        <p:spPr/>
        <p:txBody>
          <a:bodyPr>
            <a:normAutofit/>
          </a:bodyPr>
          <a:lstStyle/>
          <a:p>
            <a:r>
              <a:rPr lang="en-US" b="1" dirty="0"/>
              <a:t>"</a:t>
            </a:r>
            <a:r>
              <a:rPr lang="en-US" b="1" dirty="0" err="1"/>
              <a:t>singleTop</a:t>
            </a:r>
            <a:r>
              <a:rPr lang="en-US" b="1" dirty="0"/>
              <a:t>"</a:t>
            </a:r>
          </a:p>
          <a:p>
            <a:pPr lvl="1"/>
            <a:r>
              <a:rPr lang="en-US" dirty="0"/>
              <a:t>If an instance of the activity already </a:t>
            </a:r>
            <a:r>
              <a:rPr lang="en-US" dirty="0">
                <a:solidFill>
                  <a:srgbClr val="FF0000"/>
                </a:solidFill>
              </a:rPr>
              <a:t>exists at the top </a:t>
            </a:r>
            <a:r>
              <a:rPr lang="en-US" dirty="0"/>
              <a:t>of the current task, the system </a:t>
            </a:r>
            <a:r>
              <a:rPr lang="en-US" dirty="0">
                <a:solidFill>
                  <a:srgbClr val="FF0000"/>
                </a:solidFill>
              </a:rPr>
              <a:t>routes</a:t>
            </a:r>
            <a:r>
              <a:rPr lang="en-US" dirty="0"/>
              <a:t> the intent to that instance through a call to its </a:t>
            </a:r>
            <a:r>
              <a:rPr lang="en-US" dirty="0" err="1"/>
              <a:t>onNewIntent</a:t>
            </a:r>
            <a:r>
              <a:rPr lang="en-US" dirty="0"/>
              <a:t>() method.</a:t>
            </a:r>
          </a:p>
          <a:p>
            <a:pPr lvl="1"/>
            <a:r>
              <a:rPr lang="en-US" dirty="0"/>
              <a:t>If an instance is not present on top of task then </a:t>
            </a:r>
            <a:r>
              <a:rPr lang="en-US" dirty="0">
                <a:solidFill>
                  <a:srgbClr val="FF0000"/>
                </a:solidFill>
              </a:rPr>
              <a:t>new</a:t>
            </a:r>
            <a:r>
              <a:rPr lang="en-US" dirty="0">
                <a:solidFill>
                  <a:srgbClr val="C00000"/>
                </a:solidFill>
              </a:rPr>
              <a:t> </a:t>
            </a:r>
            <a:r>
              <a:rPr lang="en-US" dirty="0">
                <a:solidFill>
                  <a:srgbClr val="FF0000"/>
                </a:solidFill>
              </a:rPr>
              <a:t>instance</a:t>
            </a:r>
            <a:r>
              <a:rPr lang="en-US" dirty="0"/>
              <a:t> will be created.</a:t>
            </a:r>
          </a:p>
          <a:p>
            <a:pPr lvl="1"/>
            <a:r>
              <a:rPr lang="en-US"/>
              <a:t>Generally, The </a:t>
            </a:r>
            <a:r>
              <a:rPr lang="en-US" dirty="0"/>
              <a:t>activity can be instantiated multiple times, each instance can belong to different tasks, and one task can have multiple instances (but only if the activity at the top of the back stack is not an existing instance of the activity).</a:t>
            </a:r>
          </a:p>
        </p:txBody>
      </p:sp>
    </p:spTree>
    <p:extLst>
      <p:ext uri="{BB962C8B-B14F-4D97-AF65-F5344CB8AC3E}">
        <p14:creationId xmlns:p14="http://schemas.microsoft.com/office/powerpoint/2010/main" val="1193235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launch modes</a:t>
            </a:r>
          </a:p>
        </p:txBody>
      </p:sp>
      <p:sp>
        <p:nvSpPr>
          <p:cNvPr id="3" name="Content Placeholder 2"/>
          <p:cNvSpPr>
            <a:spLocks noGrp="1"/>
          </p:cNvSpPr>
          <p:nvPr>
            <p:ph idx="1"/>
          </p:nvPr>
        </p:nvSpPr>
        <p:spPr/>
        <p:txBody>
          <a:bodyPr>
            <a:normAutofit/>
          </a:bodyPr>
          <a:lstStyle/>
          <a:p>
            <a:r>
              <a:rPr lang="en-US" b="1" dirty="0"/>
              <a:t>"</a:t>
            </a:r>
            <a:r>
              <a:rPr lang="en-US" b="1" dirty="0" err="1"/>
              <a:t>singleTop</a:t>
            </a:r>
            <a:r>
              <a:rPr lang="en-US" b="1" dirty="0"/>
              <a:t>“ Examples:</a:t>
            </a:r>
          </a:p>
          <a:p>
            <a:pPr marL="457200" lvl="1" indent="0">
              <a:buNone/>
            </a:pPr>
            <a:r>
              <a:rPr lang="en-US" b="1" u="sng" dirty="0"/>
              <a:t>Case 1</a:t>
            </a:r>
            <a:r>
              <a:rPr lang="en-US" b="1" dirty="0"/>
              <a:t>:</a:t>
            </a:r>
          </a:p>
          <a:p>
            <a:pPr marL="457200" lvl="1" indent="0">
              <a:buNone/>
            </a:pPr>
            <a:r>
              <a:rPr lang="en-US" dirty="0"/>
              <a:t>Suppose you have A, B and C activities and your activity D has “</a:t>
            </a:r>
            <a:r>
              <a:rPr lang="en-US" dirty="0">
                <a:solidFill>
                  <a:srgbClr val="C00000"/>
                </a:solidFill>
              </a:rPr>
              <a:t>launch mode = </a:t>
            </a:r>
            <a:r>
              <a:rPr lang="en-US" dirty="0" err="1">
                <a:solidFill>
                  <a:srgbClr val="C00000"/>
                </a:solidFill>
              </a:rPr>
              <a:t>singleTop</a:t>
            </a:r>
            <a:r>
              <a:rPr lang="en-US" dirty="0"/>
              <a:t>”. Now you launching activity D</a:t>
            </a:r>
          </a:p>
          <a:p>
            <a:pPr lvl="1"/>
            <a:r>
              <a:rPr lang="en-US" dirty="0"/>
              <a:t>State of Activity Stack before launch D</a:t>
            </a:r>
          </a:p>
          <a:p>
            <a:pPr marL="457200" lvl="1" indent="0">
              <a:buNone/>
            </a:pPr>
            <a:r>
              <a:rPr lang="en-US" dirty="0"/>
              <a:t>		</a:t>
            </a:r>
            <a:r>
              <a:rPr lang="en-US" b="1" dirty="0"/>
              <a:t>A </a:t>
            </a:r>
            <a:r>
              <a:rPr lang="en-US" b="1" dirty="0">
                <a:sym typeface="Wingdings" panose="05000000000000000000" pitchFamily="2" charset="2"/>
              </a:rPr>
              <a:t></a:t>
            </a:r>
            <a:r>
              <a:rPr lang="en-US" b="1" dirty="0"/>
              <a:t> D </a:t>
            </a:r>
            <a:r>
              <a:rPr lang="en-US" b="1" dirty="0">
                <a:sym typeface="Wingdings" panose="05000000000000000000" pitchFamily="2" charset="2"/>
              </a:rPr>
              <a:t> </a:t>
            </a:r>
            <a:r>
              <a:rPr lang="en-US" b="1" dirty="0"/>
              <a:t>B </a:t>
            </a:r>
            <a:r>
              <a:rPr lang="en-US" b="1" dirty="0">
                <a:sym typeface="Wingdings" panose="05000000000000000000" pitchFamily="2" charset="2"/>
              </a:rPr>
              <a:t></a:t>
            </a:r>
            <a:r>
              <a:rPr lang="en-US" b="1" dirty="0"/>
              <a:t> C</a:t>
            </a:r>
          </a:p>
          <a:p>
            <a:pPr lvl="1"/>
            <a:r>
              <a:rPr lang="en-US" dirty="0"/>
              <a:t>State of Activity Stack after launch D activity</a:t>
            </a:r>
          </a:p>
          <a:p>
            <a:pPr marL="457200" lvl="1" indent="0">
              <a:buNone/>
            </a:pPr>
            <a:r>
              <a:rPr lang="en-US" dirty="0"/>
              <a:t>		</a:t>
            </a:r>
            <a:r>
              <a:rPr lang="en-US" b="1" dirty="0"/>
              <a:t>A </a:t>
            </a:r>
            <a:r>
              <a:rPr lang="en-US" b="1">
                <a:sym typeface="Wingdings" panose="05000000000000000000" pitchFamily="2" charset="2"/>
              </a:rPr>
              <a:t></a:t>
            </a:r>
            <a:r>
              <a:rPr lang="en-US" b="1"/>
              <a:t> D</a:t>
            </a:r>
            <a:r>
              <a:rPr lang="en-US" b="1">
                <a:sym typeface="Wingdings" panose="05000000000000000000" pitchFamily="2" charset="2"/>
              </a:rPr>
              <a:t> </a:t>
            </a:r>
            <a:r>
              <a:rPr lang="en-US" b="1"/>
              <a:t>B </a:t>
            </a:r>
            <a:r>
              <a:rPr lang="en-US" b="1" dirty="0">
                <a:sym typeface="Wingdings" panose="05000000000000000000" pitchFamily="2" charset="2"/>
              </a:rPr>
              <a:t></a:t>
            </a:r>
            <a:r>
              <a:rPr lang="en-US" b="1" dirty="0"/>
              <a:t> C </a:t>
            </a:r>
            <a:r>
              <a:rPr lang="en-US" b="1" dirty="0">
                <a:sym typeface="Wingdings" panose="05000000000000000000" pitchFamily="2" charset="2"/>
              </a:rPr>
              <a:t></a:t>
            </a:r>
            <a:r>
              <a:rPr lang="en-US" b="1" dirty="0"/>
              <a:t> D </a:t>
            </a:r>
            <a:r>
              <a:rPr lang="en-US" dirty="0"/>
              <a:t>(Here D launch as usual)</a:t>
            </a:r>
          </a:p>
        </p:txBody>
      </p:sp>
    </p:spTree>
    <p:extLst>
      <p:ext uri="{BB962C8B-B14F-4D97-AF65-F5344CB8AC3E}">
        <p14:creationId xmlns:p14="http://schemas.microsoft.com/office/powerpoint/2010/main" val="83643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For example, an email app might have one activity to show a list of new messages.</a:t>
            </a:r>
          </a:p>
          <a:p>
            <a:r>
              <a:rPr lang="en-US" dirty="0"/>
              <a:t>When the user selects a message, a new activity opens to view that message. </a:t>
            </a:r>
          </a:p>
          <a:p>
            <a:r>
              <a:rPr lang="en-US" dirty="0"/>
              <a:t>This new activity is added to the back stack. </a:t>
            </a:r>
          </a:p>
          <a:p>
            <a:r>
              <a:rPr lang="en-US" dirty="0"/>
              <a:t>If the user presses the Back button, that new activity is </a:t>
            </a:r>
            <a:r>
              <a:rPr lang="en-US" dirty="0">
                <a:solidFill>
                  <a:schemeClr val="accent2"/>
                </a:solidFill>
              </a:rPr>
              <a:t>finished</a:t>
            </a:r>
            <a:r>
              <a:rPr lang="en-US" dirty="0"/>
              <a:t> and popped off the stack.</a:t>
            </a:r>
          </a:p>
        </p:txBody>
      </p:sp>
    </p:spTree>
    <p:extLst>
      <p:ext uri="{BB962C8B-B14F-4D97-AF65-F5344CB8AC3E}">
        <p14:creationId xmlns:p14="http://schemas.microsoft.com/office/powerpoint/2010/main" val="1153204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launch modes</a:t>
            </a:r>
          </a:p>
        </p:txBody>
      </p:sp>
      <p:sp>
        <p:nvSpPr>
          <p:cNvPr id="3" name="Content Placeholder 2"/>
          <p:cNvSpPr>
            <a:spLocks noGrp="1"/>
          </p:cNvSpPr>
          <p:nvPr>
            <p:ph idx="1"/>
          </p:nvPr>
        </p:nvSpPr>
        <p:spPr/>
        <p:txBody>
          <a:bodyPr>
            <a:normAutofit/>
          </a:bodyPr>
          <a:lstStyle/>
          <a:p>
            <a:r>
              <a:rPr lang="en-US" b="1" dirty="0"/>
              <a:t>"</a:t>
            </a:r>
            <a:r>
              <a:rPr lang="en-US" b="1" dirty="0" err="1"/>
              <a:t>singleTop</a:t>
            </a:r>
            <a:r>
              <a:rPr lang="en-US" b="1" dirty="0"/>
              <a:t>“ Examples:</a:t>
            </a:r>
          </a:p>
          <a:p>
            <a:pPr marL="457200" lvl="1" indent="0">
              <a:buNone/>
            </a:pPr>
            <a:r>
              <a:rPr lang="en-US" b="1" u="sng" dirty="0"/>
              <a:t>Case 2</a:t>
            </a:r>
            <a:r>
              <a:rPr lang="en-US" b="1" dirty="0"/>
              <a:t>:</a:t>
            </a:r>
          </a:p>
          <a:p>
            <a:pPr marL="457200" lvl="1" indent="0">
              <a:buNone/>
            </a:pPr>
            <a:r>
              <a:rPr lang="en-US" dirty="0"/>
              <a:t>Suppose you have A, B, C and D activities and your activity D has “</a:t>
            </a:r>
            <a:r>
              <a:rPr lang="en-US" dirty="0">
                <a:solidFill>
                  <a:srgbClr val="C00000"/>
                </a:solidFill>
              </a:rPr>
              <a:t>launch mode = </a:t>
            </a:r>
            <a:r>
              <a:rPr lang="en-US" dirty="0" err="1">
                <a:solidFill>
                  <a:srgbClr val="C00000"/>
                </a:solidFill>
              </a:rPr>
              <a:t>singleTop</a:t>
            </a:r>
            <a:r>
              <a:rPr lang="en-US" dirty="0"/>
              <a:t>”. Now you again launching activity D</a:t>
            </a:r>
          </a:p>
          <a:p>
            <a:pPr lvl="1"/>
            <a:r>
              <a:rPr lang="en-US" dirty="0"/>
              <a:t>State of Activity Stack before launch D</a:t>
            </a:r>
          </a:p>
          <a:p>
            <a:pPr marL="457200" lvl="1" indent="0">
              <a:buNone/>
            </a:pPr>
            <a:r>
              <a:rPr lang="en-US" b="1" dirty="0"/>
              <a:t>		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 </a:t>
            </a:r>
            <a:r>
              <a:rPr lang="en-US" b="1" dirty="0">
                <a:sym typeface="Wingdings" panose="05000000000000000000" pitchFamily="2" charset="2"/>
              </a:rPr>
              <a:t></a:t>
            </a:r>
            <a:r>
              <a:rPr lang="en-US" b="1" dirty="0"/>
              <a:t> D</a:t>
            </a:r>
          </a:p>
          <a:p>
            <a:pPr lvl="1"/>
            <a:r>
              <a:rPr lang="en-US" dirty="0"/>
              <a:t>State of Activity Stack after launch D activity</a:t>
            </a:r>
          </a:p>
          <a:p>
            <a:pPr marL="457200" lvl="1" indent="0">
              <a:buNone/>
            </a:pPr>
            <a:r>
              <a:rPr lang="en-US" b="1" dirty="0"/>
              <a:t>		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 </a:t>
            </a:r>
            <a:r>
              <a:rPr lang="en-US" b="1" dirty="0">
                <a:sym typeface="Wingdings" panose="05000000000000000000" pitchFamily="2" charset="2"/>
              </a:rPr>
              <a:t></a:t>
            </a:r>
            <a:r>
              <a:rPr lang="en-US" b="1" dirty="0"/>
              <a:t> D</a:t>
            </a:r>
          </a:p>
          <a:p>
            <a:pPr lvl="3"/>
            <a:r>
              <a:rPr lang="en-US" dirty="0"/>
              <a:t>(Here old instance gets called and intent data route through </a:t>
            </a:r>
            <a:r>
              <a:rPr lang="en-US" dirty="0" err="1"/>
              <a:t>onNewIntent</a:t>
            </a:r>
            <a:r>
              <a:rPr lang="en-US" dirty="0"/>
              <a:t>() callback)</a:t>
            </a:r>
          </a:p>
        </p:txBody>
      </p:sp>
    </p:spTree>
    <p:extLst>
      <p:ext uri="{BB962C8B-B14F-4D97-AF65-F5344CB8AC3E}">
        <p14:creationId xmlns:p14="http://schemas.microsoft.com/office/powerpoint/2010/main" val="1263859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launch modes</a:t>
            </a:r>
          </a:p>
        </p:txBody>
      </p:sp>
      <p:sp>
        <p:nvSpPr>
          <p:cNvPr id="3" name="Content Placeholder 2"/>
          <p:cNvSpPr>
            <a:spLocks noGrp="1"/>
          </p:cNvSpPr>
          <p:nvPr>
            <p:ph idx="1"/>
          </p:nvPr>
        </p:nvSpPr>
        <p:spPr/>
        <p:txBody>
          <a:bodyPr>
            <a:normAutofit/>
          </a:bodyPr>
          <a:lstStyle/>
          <a:p>
            <a:r>
              <a:rPr lang="en-US" dirty="0"/>
              <a:t>"</a:t>
            </a:r>
            <a:r>
              <a:rPr lang="en-US" b="1" dirty="0" err="1"/>
              <a:t>singleTask</a:t>
            </a:r>
            <a:r>
              <a:rPr lang="en-US" dirty="0"/>
              <a:t>“</a:t>
            </a:r>
          </a:p>
          <a:p>
            <a:pPr lvl="1"/>
            <a:r>
              <a:rPr lang="en-US" dirty="0"/>
              <a:t>If the instance of activity already exists all of activities placed above that </a:t>
            </a:r>
            <a:r>
              <a:rPr lang="en-US" dirty="0" err="1">
                <a:solidFill>
                  <a:srgbClr val="0070C0"/>
                </a:solidFill>
              </a:rPr>
              <a:t>singleTask</a:t>
            </a:r>
            <a:r>
              <a:rPr lang="en-US" dirty="0">
                <a:solidFill>
                  <a:srgbClr val="0070C0"/>
                </a:solidFill>
              </a:rPr>
              <a:t> </a:t>
            </a:r>
            <a:r>
              <a:rPr lang="en-US" dirty="0"/>
              <a:t>activity would be automatically destroyed to make that an activity we want to appear on </a:t>
            </a:r>
            <a:r>
              <a:rPr lang="en-US" dirty="0">
                <a:solidFill>
                  <a:srgbClr val="0070C0"/>
                </a:solidFill>
              </a:rPr>
              <a:t>top of stack</a:t>
            </a:r>
            <a:r>
              <a:rPr lang="en-US" dirty="0"/>
              <a:t>.</a:t>
            </a:r>
          </a:p>
          <a:p>
            <a:pPr lvl="1"/>
            <a:r>
              <a:rPr lang="en-US" dirty="0"/>
              <a:t>Only single instance of the activity can exist in the system.</a:t>
            </a:r>
          </a:p>
          <a:p>
            <a:pPr lvl="1"/>
            <a:r>
              <a:rPr lang="en-US" dirty="0"/>
              <a:t>If back button is pressed, user has to travel through the Activities in the stack before going back to the caller Task.</a:t>
            </a:r>
          </a:p>
        </p:txBody>
      </p:sp>
    </p:spTree>
    <p:extLst>
      <p:ext uri="{BB962C8B-B14F-4D97-AF65-F5344CB8AC3E}">
        <p14:creationId xmlns:p14="http://schemas.microsoft.com/office/powerpoint/2010/main" val="2317942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launch modes</a:t>
            </a:r>
          </a:p>
        </p:txBody>
      </p:sp>
      <p:sp>
        <p:nvSpPr>
          <p:cNvPr id="3" name="Content Placeholder 2"/>
          <p:cNvSpPr>
            <a:spLocks noGrp="1"/>
          </p:cNvSpPr>
          <p:nvPr>
            <p:ph idx="1"/>
          </p:nvPr>
        </p:nvSpPr>
        <p:spPr/>
        <p:txBody>
          <a:bodyPr>
            <a:normAutofit/>
          </a:bodyPr>
          <a:lstStyle/>
          <a:p>
            <a:r>
              <a:rPr lang="en-US" dirty="0"/>
              <a:t>"</a:t>
            </a:r>
            <a:r>
              <a:rPr lang="en-US" b="1" dirty="0" err="1"/>
              <a:t>singleTask</a:t>
            </a:r>
            <a:r>
              <a:rPr lang="en-US" dirty="0"/>
              <a:t>“</a:t>
            </a:r>
            <a:r>
              <a:rPr lang="en-US" b="1" dirty="0"/>
              <a:t> Examples</a:t>
            </a:r>
          </a:p>
          <a:p>
            <a:pPr marL="457200" lvl="1" indent="0">
              <a:buNone/>
            </a:pPr>
            <a:r>
              <a:rPr lang="en-US" b="1" i="1" u="sng" dirty="0"/>
              <a:t>Case 1:</a:t>
            </a:r>
          </a:p>
          <a:p>
            <a:pPr lvl="1"/>
            <a:r>
              <a:rPr lang="en-US" dirty="0"/>
              <a:t>Suppose you have A, B and C activities and your activity D has “</a:t>
            </a:r>
            <a:r>
              <a:rPr lang="en-US" dirty="0">
                <a:solidFill>
                  <a:srgbClr val="C00000"/>
                </a:solidFill>
              </a:rPr>
              <a:t>launch mode = </a:t>
            </a:r>
            <a:r>
              <a:rPr lang="en-US" dirty="0" err="1">
                <a:solidFill>
                  <a:srgbClr val="C00000"/>
                </a:solidFill>
              </a:rPr>
              <a:t>singleTask</a:t>
            </a:r>
            <a:r>
              <a:rPr lang="en-US" dirty="0"/>
              <a:t>”. Now you launching activity D</a:t>
            </a:r>
          </a:p>
          <a:p>
            <a:pPr lvl="1"/>
            <a:r>
              <a:rPr lang="en-US" dirty="0"/>
              <a:t>State of Activity Stack before launch D</a:t>
            </a:r>
          </a:p>
          <a:p>
            <a:pPr marL="457200" lvl="1" indent="0">
              <a:buNone/>
            </a:pPr>
            <a:r>
              <a:rPr lang="en-US" dirty="0"/>
              <a:t>		</a:t>
            </a:r>
            <a:r>
              <a:rPr lang="en-US" b="1" dirty="0"/>
              <a:t>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a:t>
            </a:r>
          </a:p>
          <a:p>
            <a:pPr lvl="1"/>
            <a:r>
              <a:rPr lang="en-US" dirty="0"/>
              <a:t>State of Activity Stack after launch D activity</a:t>
            </a:r>
          </a:p>
          <a:p>
            <a:pPr marL="457200" lvl="1" indent="0">
              <a:buNone/>
            </a:pPr>
            <a:r>
              <a:rPr lang="en-US" dirty="0"/>
              <a:t>		</a:t>
            </a:r>
            <a:r>
              <a:rPr lang="en-US" b="1" dirty="0"/>
              <a:t>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 </a:t>
            </a:r>
            <a:r>
              <a:rPr lang="en-US" b="1" dirty="0">
                <a:sym typeface="Wingdings" panose="05000000000000000000" pitchFamily="2" charset="2"/>
              </a:rPr>
              <a:t></a:t>
            </a:r>
            <a:r>
              <a:rPr lang="en-US" b="1" dirty="0"/>
              <a:t> D</a:t>
            </a:r>
            <a:r>
              <a:rPr lang="en-US" dirty="0"/>
              <a:t> (Here D launch as usual)</a:t>
            </a:r>
          </a:p>
        </p:txBody>
      </p:sp>
    </p:spTree>
    <p:extLst>
      <p:ext uri="{BB962C8B-B14F-4D97-AF65-F5344CB8AC3E}">
        <p14:creationId xmlns:p14="http://schemas.microsoft.com/office/powerpoint/2010/main" val="776569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launch modes</a:t>
            </a:r>
          </a:p>
        </p:txBody>
      </p:sp>
      <p:sp>
        <p:nvSpPr>
          <p:cNvPr id="3" name="Content Placeholder 2"/>
          <p:cNvSpPr>
            <a:spLocks noGrp="1"/>
          </p:cNvSpPr>
          <p:nvPr>
            <p:ph idx="1"/>
          </p:nvPr>
        </p:nvSpPr>
        <p:spPr/>
        <p:txBody>
          <a:bodyPr>
            <a:normAutofit fontScale="92500" lnSpcReduction="10000"/>
          </a:bodyPr>
          <a:lstStyle/>
          <a:p>
            <a:r>
              <a:rPr lang="en-US" dirty="0"/>
              <a:t>"</a:t>
            </a:r>
            <a:r>
              <a:rPr lang="en-US" b="1" dirty="0" err="1"/>
              <a:t>singleTask</a:t>
            </a:r>
            <a:r>
              <a:rPr lang="en-US" dirty="0"/>
              <a:t>“</a:t>
            </a:r>
            <a:r>
              <a:rPr lang="en-US" b="1" dirty="0"/>
              <a:t> Examples</a:t>
            </a:r>
          </a:p>
          <a:p>
            <a:pPr marL="457200" lvl="1" indent="0">
              <a:buNone/>
            </a:pPr>
            <a:r>
              <a:rPr lang="en-US" b="1" i="1" u="sng" dirty="0"/>
              <a:t>Case 2:</a:t>
            </a:r>
          </a:p>
          <a:p>
            <a:pPr lvl="1"/>
            <a:r>
              <a:rPr lang="en-US" dirty="0"/>
              <a:t>Suppose you have A, B, C and D activities and your activity B has “</a:t>
            </a:r>
            <a:r>
              <a:rPr lang="en-US" dirty="0">
                <a:solidFill>
                  <a:srgbClr val="C00000"/>
                </a:solidFill>
              </a:rPr>
              <a:t>launch mode = </a:t>
            </a:r>
            <a:r>
              <a:rPr lang="en-US" dirty="0" err="1">
                <a:solidFill>
                  <a:srgbClr val="C00000"/>
                </a:solidFill>
              </a:rPr>
              <a:t>singleTask</a:t>
            </a:r>
            <a:r>
              <a:rPr lang="en-US" dirty="0"/>
              <a:t>”. Now you again launching activity B-</a:t>
            </a:r>
          </a:p>
          <a:p>
            <a:pPr lvl="1"/>
            <a:r>
              <a:rPr lang="en-US" dirty="0"/>
              <a:t>State of Activity Stack before launch B</a:t>
            </a:r>
          </a:p>
          <a:p>
            <a:pPr marL="457200" lvl="1" indent="0">
              <a:buNone/>
            </a:pPr>
            <a:r>
              <a:rPr lang="en-US" dirty="0"/>
              <a:t>		</a:t>
            </a:r>
            <a:r>
              <a:rPr lang="en-US" b="1" dirty="0"/>
              <a:t>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 </a:t>
            </a:r>
            <a:r>
              <a:rPr lang="en-US" b="1" dirty="0">
                <a:sym typeface="Wingdings" panose="05000000000000000000" pitchFamily="2" charset="2"/>
              </a:rPr>
              <a:t></a:t>
            </a:r>
            <a:r>
              <a:rPr lang="en-US" b="1" dirty="0"/>
              <a:t> D</a:t>
            </a:r>
          </a:p>
          <a:p>
            <a:pPr lvl="1"/>
            <a:r>
              <a:rPr lang="en-US" dirty="0"/>
              <a:t>State of Activity Stack after launch B activity</a:t>
            </a:r>
          </a:p>
          <a:p>
            <a:pPr marL="457200" lvl="1" indent="0">
              <a:buNone/>
            </a:pPr>
            <a:r>
              <a:rPr lang="en-US" dirty="0"/>
              <a:t>		</a:t>
            </a:r>
            <a:r>
              <a:rPr lang="en-US" b="1" dirty="0"/>
              <a:t>A </a:t>
            </a:r>
            <a:r>
              <a:rPr lang="en-US" b="1" dirty="0">
                <a:sym typeface="Wingdings" panose="05000000000000000000" pitchFamily="2" charset="2"/>
              </a:rPr>
              <a:t></a:t>
            </a:r>
            <a:r>
              <a:rPr lang="en-US" b="1" dirty="0"/>
              <a:t> B</a:t>
            </a:r>
          </a:p>
          <a:p>
            <a:pPr marL="457200" lvl="1" indent="0">
              <a:buNone/>
            </a:pPr>
            <a:r>
              <a:rPr lang="en-US" dirty="0"/>
              <a:t>(Here old instance gets called and intent data route through </a:t>
            </a:r>
            <a:r>
              <a:rPr lang="en-US" dirty="0" err="1"/>
              <a:t>onNewIntent</a:t>
            </a:r>
            <a:r>
              <a:rPr lang="en-US" dirty="0"/>
              <a:t>() callback)</a:t>
            </a:r>
          </a:p>
          <a:p>
            <a:pPr lvl="1"/>
            <a:r>
              <a:rPr lang="en-US" dirty="0"/>
              <a:t>Also notice that C and D activities get </a:t>
            </a:r>
            <a:r>
              <a:rPr lang="en-US" dirty="0">
                <a:solidFill>
                  <a:srgbClr val="0070C0"/>
                </a:solidFill>
              </a:rPr>
              <a:t>destroyed</a:t>
            </a:r>
            <a:r>
              <a:rPr lang="en-US" dirty="0"/>
              <a:t> here.</a:t>
            </a:r>
          </a:p>
        </p:txBody>
      </p:sp>
    </p:spTree>
    <p:extLst>
      <p:ext uri="{BB962C8B-B14F-4D97-AF65-F5344CB8AC3E}">
        <p14:creationId xmlns:p14="http://schemas.microsoft.com/office/powerpoint/2010/main" val="3419828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launch modes</a:t>
            </a:r>
          </a:p>
        </p:txBody>
      </p:sp>
      <p:sp>
        <p:nvSpPr>
          <p:cNvPr id="3" name="Content Placeholder 2"/>
          <p:cNvSpPr>
            <a:spLocks noGrp="1"/>
          </p:cNvSpPr>
          <p:nvPr>
            <p:ph idx="1"/>
          </p:nvPr>
        </p:nvSpPr>
        <p:spPr/>
        <p:txBody>
          <a:bodyPr>
            <a:normAutofit/>
          </a:bodyPr>
          <a:lstStyle/>
          <a:p>
            <a:r>
              <a:rPr lang="en-US" b="1" dirty="0"/>
              <a:t>"</a:t>
            </a:r>
            <a:r>
              <a:rPr lang="en-US" b="1" dirty="0" err="1"/>
              <a:t>singleInstance</a:t>
            </a:r>
            <a:r>
              <a:rPr lang="en-US" b="1" dirty="0"/>
              <a:t>"</a:t>
            </a:r>
          </a:p>
          <a:p>
            <a:pPr lvl="1"/>
            <a:r>
              <a:rPr lang="en-US" dirty="0"/>
              <a:t>Same as "</a:t>
            </a:r>
            <a:r>
              <a:rPr lang="en-US" dirty="0" err="1">
                <a:solidFill>
                  <a:srgbClr val="C00000"/>
                </a:solidFill>
              </a:rPr>
              <a:t>singleTask</a:t>
            </a:r>
            <a:r>
              <a:rPr lang="en-US" dirty="0"/>
              <a:t>", except that the system doesn't launch any other activities into the task holding the instance.</a:t>
            </a:r>
          </a:p>
          <a:p>
            <a:pPr lvl="1"/>
            <a:r>
              <a:rPr lang="en-US" dirty="0"/>
              <a:t>The activity is always the single and only member of its task; any activities started by this one open in a separate task.</a:t>
            </a:r>
          </a:p>
          <a:p>
            <a:pPr lvl="1"/>
            <a:r>
              <a:rPr lang="en-US" dirty="0"/>
              <a:t>Since this Task could has only one Activity, we couldn't switch back.</a:t>
            </a:r>
          </a:p>
        </p:txBody>
      </p:sp>
    </p:spTree>
    <p:extLst>
      <p:ext uri="{BB962C8B-B14F-4D97-AF65-F5344CB8AC3E}">
        <p14:creationId xmlns:p14="http://schemas.microsoft.com/office/powerpoint/2010/main" val="3831599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launch modes</a:t>
            </a:r>
          </a:p>
        </p:txBody>
      </p:sp>
      <p:sp>
        <p:nvSpPr>
          <p:cNvPr id="3" name="Content Placeholder 2"/>
          <p:cNvSpPr>
            <a:spLocks noGrp="1"/>
          </p:cNvSpPr>
          <p:nvPr>
            <p:ph idx="1"/>
          </p:nvPr>
        </p:nvSpPr>
        <p:spPr/>
        <p:txBody>
          <a:bodyPr>
            <a:normAutofit fontScale="92500" lnSpcReduction="10000"/>
          </a:bodyPr>
          <a:lstStyle/>
          <a:p>
            <a:r>
              <a:rPr lang="en-US" b="1" dirty="0"/>
              <a:t>"</a:t>
            </a:r>
            <a:r>
              <a:rPr lang="en-US" b="1" dirty="0" err="1"/>
              <a:t>singleInstance</a:t>
            </a:r>
            <a:r>
              <a:rPr lang="en-US" b="1" dirty="0"/>
              <a:t>" Examples:</a:t>
            </a:r>
          </a:p>
          <a:p>
            <a:pPr marL="457200" lvl="1" indent="0">
              <a:buNone/>
            </a:pPr>
            <a:r>
              <a:rPr lang="en-US" b="1" u="sng" dirty="0"/>
              <a:t>Case-1:</a:t>
            </a:r>
            <a:r>
              <a:rPr lang="en-US" dirty="0"/>
              <a:t> Suppose you have A, B and C activities and your activity D has “</a:t>
            </a:r>
            <a:r>
              <a:rPr lang="en-US" dirty="0">
                <a:solidFill>
                  <a:srgbClr val="C00000"/>
                </a:solidFill>
              </a:rPr>
              <a:t>launch mode = </a:t>
            </a:r>
            <a:r>
              <a:rPr lang="en-US" dirty="0" err="1">
                <a:solidFill>
                  <a:srgbClr val="C00000"/>
                </a:solidFill>
              </a:rPr>
              <a:t>singleInstance</a:t>
            </a:r>
            <a:r>
              <a:rPr lang="en-US" dirty="0"/>
              <a:t>”. Now you launching activity D.</a:t>
            </a:r>
          </a:p>
          <a:p>
            <a:pPr lvl="1"/>
            <a:r>
              <a:rPr lang="en-US" dirty="0"/>
              <a:t>State of Activity Stack before launch D</a:t>
            </a:r>
          </a:p>
          <a:p>
            <a:pPr marL="457200" lvl="1" indent="0">
              <a:buNone/>
            </a:pPr>
            <a:r>
              <a:rPr lang="en-US" dirty="0"/>
              <a:t>		</a:t>
            </a:r>
            <a:r>
              <a:rPr lang="en-US" b="1" dirty="0">
                <a:solidFill>
                  <a:srgbClr val="C00000"/>
                </a:solidFill>
              </a:rPr>
              <a:t>Task1</a:t>
            </a:r>
            <a:r>
              <a:rPr lang="en-US" dirty="0">
                <a:solidFill>
                  <a:srgbClr val="C00000"/>
                </a:solidFill>
              </a:rPr>
              <a:t>:</a:t>
            </a:r>
            <a:r>
              <a:rPr lang="en-US" dirty="0"/>
              <a:t>	 </a:t>
            </a:r>
            <a:r>
              <a:rPr lang="en-US" b="1" dirty="0"/>
              <a:t>A </a:t>
            </a:r>
            <a:r>
              <a:rPr lang="en-US" b="1" dirty="0">
                <a:sym typeface="Wingdings" panose="05000000000000000000" pitchFamily="2" charset="2"/>
              </a:rPr>
              <a:t></a:t>
            </a:r>
            <a:r>
              <a:rPr lang="en-US" b="1" dirty="0"/>
              <a:t> B </a:t>
            </a:r>
            <a:r>
              <a:rPr lang="en-US" b="1" dirty="0">
                <a:sym typeface="Wingdings" panose="05000000000000000000" pitchFamily="2" charset="2"/>
              </a:rPr>
              <a:t> </a:t>
            </a:r>
            <a:r>
              <a:rPr lang="en-US" b="1" dirty="0"/>
              <a:t>C</a:t>
            </a:r>
          </a:p>
          <a:p>
            <a:pPr lvl="1"/>
            <a:r>
              <a:rPr lang="en-US" dirty="0"/>
              <a:t>State of Activity Stack after launch D activity</a:t>
            </a:r>
          </a:p>
          <a:p>
            <a:pPr marL="457200" lvl="1" indent="0">
              <a:buNone/>
            </a:pPr>
            <a:r>
              <a:rPr lang="en-US" dirty="0"/>
              <a:t>		</a:t>
            </a:r>
            <a:r>
              <a:rPr lang="en-US" b="1" dirty="0">
                <a:solidFill>
                  <a:srgbClr val="C00000"/>
                </a:solidFill>
              </a:rPr>
              <a:t>Task1</a:t>
            </a:r>
            <a:r>
              <a:rPr lang="en-US" dirty="0">
                <a:solidFill>
                  <a:srgbClr val="C00000"/>
                </a:solidFill>
              </a:rPr>
              <a:t>:</a:t>
            </a:r>
            <a:r>
              <a:rPr lang="en-US" dirty="0"/>
              <a:t>	 </a:t>
            </a:r>
            <a:r>
              <a:rPr lang="en-US" b="1" dirty="0"/>
              <a:t>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a:t>
            </a:r>
          </a:p>
          <a:p>
            <a:pPr marL="457200" lvl="1" indent="0">
              <a:buNone/>
            </a:pPr>
            <a:r>
              <a:rPr lang="en-US" dirty="0"/>
              <a:t>		</a:t>
            </a:r>
            <a:r>
              <a:rPr lang="en-US" b="1" dirty="0">
                <a:solidFill>
                  <a:srgbClr val="C00000"/>
                </a:solidFill>
              </a:rPr>
              <a:t>Task2:</a:t>
            </a:r>
            <a:r>
              <a:rPr lang="en-US" dirty="0"/>
              <a:t>	</a:t>
            </a:r>
            <a:r>
              <a:rPr lang="en-US" b="1" dirty="0"/>
              <a:t>D </a:t>
            </a:r>
            <a:r>
              <a:rPr lang="en-US" sz="2100" b="1" i="1" dirty="0"/>
              <a:t>(here D will be in different task)</a:t>
            </a:r>
          </a:p>
          <a:p>
            <a:pPr lvl="1"/>
            <a:r>
              <a:rPr lang="en-US" dirty="0"/>
              <a:t>Now if you continue this and start E and D then Stack will look like as follows:</a:t>
            </a:r>
          </a:p>
          <a:p>
            <a:pPr marL="457200" lvl="1" indent="0">
              <a:buNone/>
            </a:pPr>
            <a:r>
              <a:rPr lang="en-US" dirty="0"/>
              <a:t>		</a:t>
            </a:r>
            <a:r>
              <a:rPr lang="en-US" b="1" dirty="0">
                <a:solidFill>
                  <a:srgbClr val="C00000"/>
                </a:solidFill>
              </a:rPr>
              <a:t>Task1</a:t>
            </a:r>
            <a:r>
              <a:rPr lang="en-US" dirty="0"/>
              <a:t>:	</a:t>
            </a:r>
            <a:r>
              <a:rPr lang="en-US" b="1" dirty="0"/>
              <a:t>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a:t>
            </a:r>
            <a:r>
              <a:rPr lang="en-US" b="1" dirty="0">
                <a:sym typeface="Wingdings" panose="05000000000000000000" pitchFamily="2" charset="2"/>
              </a:rPr>
              <a:t>  </a:t>
            </a:r>
            <a:r>
              <a:rPr lang="en-US" b="1" dirty="0"/>
              <a:t>E</a:t>
            </a:r>
          </a:p>
          <a:p>
            <a:pPr marL="457200" lvl="1" indent="0">
              <a:buNone/>
            </a:pPr>
            <a:r>
              <a:rPr lang="en-US" dirty="0"/>
              <a:t>		</a:t>
            </a:r>
            <a:r>
              <a:rPr lang="en-US" b="1" dirty="0">
                <a:solidFill>
                  <a:srgbClr val="C00000"/>
                </a:solidFill>
              </a:rPr>
              <a:t>Task2</a:t>
            </a:r>
            <a:r>
              <a:rPr lang="en-US" dirty="0"/>
              <a:t>:	</a:t>
            </a:r>
            <a:r>
              <a:rPr lang="en-US" b="1" dirty="0"/>
              <a:t>D</a:t>
            </a:r>
          </a:p>
        </p:txBody>
      </p:sp>
    </p:spTree>
    <p:extLst>
      <p:ext uri="{BB962C8B-B14F-4D97-AF65-F5344CB8AC3E}">
        <p14:creationId xmlns:p14="http://schemas.microsoft.com/office/powerpoint/2010/main" val="1648768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launch modes</a:t>
            </a:r>
          </a:p>
        </p:txBody>
      </p:sp>
      <p:sp>
        <p:nvSpPr>
          <p:cNvPr id="3" name="Content Placeholder 2"/>
          <p:cNvSpPr>
            <a:spLocks noGrp="1"/>
          </p:cNvSpPr>
          <p:nvPr>
            <p:ph idx="1"/>
          </p:nvPr>
        </p:nvSpPr>
        <p:spPr/>
        <p:txBody>
          <a:bodyPr>
            <a:normAutofit lnSpcReduction="10000"/>
          </a:bodyPr>
          <a:lstStyle/>
          <a:p>
            <a:r>
              <a:rPr lang="en-US" b="1" dirty="0"/>
              <a:t>"</a:t>
            </a:r>
            <a:r>
              <a:rPr lang="en-US" b="1" dirty="0" err="1"/>
              <a:t>singleInstance</a:t>
            </a:r>
            <a:r>
              <a:rPr lang="en-US" b="1" dirty="0"/>
              <a:t>" Examples:</a:t>
            </a:r>
          </a:p>
          <a:p>
            <a:pPr marL="457200" lvl="1" indent="0">
              <a:buNone/>
            </a:pPr>
            <a:r>
              <a:rPr lang="en-US" b="1" u="sng" dirty="0"/>
              <a:t>Case 2:</a:t>
            </a:r>
            <a:r>
              <a:rPr lang="en-US" b="1" dirty="0"/>
              <a:t> </a:t>
            </a:r>
            <a:r>
              <a:rPr lang="en-US" dirty="0"/>
              <a:t>Suppose you have A, B, C activities in one task and activity D is in another task with “</a:t>
            </a:r>
            <a:r>
              <a:rPr lang="en-US" dirty="0">
                <a:solidFill>
                  <a:srgbClr val="C00000"/>
                </a:solidFill>
              </a:rPr>
              <a:t>launch mode = </a:t>
            </a:r>
            <a:r>
              <a:rPr lang="en-US" dirty="0" err="1">
                <a:solidFill>
                  <a:srgbClr val="C00000"/>
                </a:solidFill>
              </a:rPr>
              <a:t>singleInstance</a:t>
            </a:r>
            <a:r>
              <a:rPr lang="en-US" dirty="0"/>
              <a:t>”. Now you again launching activity D-</a:t>
            </a:r>
          </a:p>
          <a:p>
            <a:pPr lvl="1"/>
            <a:r>
              <a:rPr lang="en-US" dirty="0"/>
              <a:t>State of Activity Stack before launch D</a:t>
            </a:r>
          </a:p>
          <a:p>
            <a:pPr marL="457200" lvl="1" indent="0">
              <a:buNone/>
            </a:pPr>
            <a:r>
              <a:rPr lang="en-US" dirty="0"/>
              <a:t>		</a:t>
            </a:r>
            <a:r>
              <a:rPr lang="en-US" b="1" dirty="0">
                <a:solidFill>
                  <a:srgbClr val="C00000"/>
                </a:solidFill>
              </a:rPr>
              <a:t>Task1: </a:t>
            </a:r>
            <a:r>
              <a:rPr lang="en-US" b="1" dirty="0"/>
              <a:t>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a:t>
            </a:r>
          </a:p>
          <a:p>
            <a:pPr marL="457200" lvl="1" indent="0">
              <a:buNone/>
            </a:pPr>
            <a:r>
              <a:rPr lang="en-US" dirty="0"/>
              <a:t>		</a:t>
            </a:r>
            <a:r>
              <a:rPr lang="en-US" b="1" dirty="0">
                <a:solidFill>
                  <a:srgbClr val="C00000"/>
                </a:solidFill>
              </a:rPr>
              <a:t>Task2</a:t>
            </a:r>
            <a:r>
              <a:rPr lang="en-US" dirty="0"/>
              <a:t>: </a:t>
            </a:r>
            <a:r>
              <a:rPr lang="en-US" b="1" dirty="0"/>
              <a:t>D</a:t>
            </a:r>
          </a:p>
          <a:p>
            <a:pPr lvl="1"/>
            <a:r>
              <a:rPr lang="en-US" dirty="0"/>
              <a:t>State of Activity Stack after launch D activity</a:t>
            </a:r>
          </a:p>
          <a:p>
            <a:pPr marL="457200" lvl="1" indent="0">
              <a:buNone/>
            </a:pPr>
            <a:r>
              <a:rPr lang="en-US" dirty="0"/>
              <a:t>		</a:t>
            </a:r>
            <a:r>
              <a:rPr lang="en-US" b="1" dirty="0">
                <a:solidFill>
                  <a:srgbClr val="C00000"/>
                </a:solidFill>
              </a:rPr>
              <a:t>Task1</a:t>
            </a:r>
            <a:r>
              <a:rPr lang="en-US" dirty="0"/>
              <a:t>: </a:t>
            </a:r>
            <a:r>
              <a:rPr lang="en-US" b="1" dirty="0"/>
              <a:t>A </a:t>
            </a:r>
            <a:r>
              <a:rPr lang="en-US" b="1" dirty="0">
                <a:sym typeface="Wingdings" panose="05000000000000000000" pitchFamily="2" charset="2"/>
              </a:rPr>
              <a:t></a:t>
            </a:r>
            <a:r>
              <a:rPr lang="en-US" b="1" dirty="0"/>
              <a:t> B </a:t>
            </a:r>
            <a:r>
              <a:rPr lang="en-US" b="1" dirty="0">
                <a:sym typeface="Wingdings" panose="05000000000000000000" pitchFamily="2" charset="2"/>
              </a:rPr>
              <a:t></a:t>
            </a:r>
            <a:r>
              <a:rPr lang="en-US" b="1" dirty="0"/>
              <a:t> C</a:t>
            </a:r>
          </a:p>
          <a:p>
            <a:pPr marL="457200" lvl="1" indent="0">
              <a:buNone/>
            </a:pPr>
            <a:r>
              <a:rPr lang="en-US" dirty="0"/>
              <a:t>		</a:t>
            </a:r>
            <a:r>
              <a:rPr lang="en-US" b="1" dirty="0">
                <a:solidFill>
                  <a:srgbClr val="C00000"/>
                </a:solidFill>
              </a:rPr>
              <a:t>Task2</a:t>
            </a:r>
            <a:r>
              <a:rPr lang="en-US" dirty="0"/>
              <a:t>: </a:t>
            </a:r>
            <a:r>
              <a:rPr lang="en-US" b="1" dirty="0"/>
              <a:t>D</a:t>
            </a:r>
          </a:p>
          <a:p>
            <a:pPr marL="457200" lvl="1" indent="0">
              <a:buNone/>
            </a:pPr>
            <a:r>
              <a:rPr lang="en-US" dirty="0"/>
              <a:t>		</a:t>
            </a:r>
            <a:r>
              <a:rPr lang="en-US" sz="2400" i="1" dirty="0"/>
              <a:t>(Here old instance gets called and intent data route 			through </a:t>
            </a:r>
            <a:r>
              <a:rPr lang="en-US" sz="2400" i="1" dirty="0" err="1"/>
              <a:t>onNewIntent</a:t>
            </a:r>
            <a:r>
              <a:rPr lang="en-US" sz="2400" i="1" dirty="0"/>
              <a:t>() callback)</a:t>
            </a:r>
            <a:endParaRPr lang="en-US" sz="2400" b="1" i="1" dirty="0"/>
          </a:p>
        </p:txBody>
      </p:sp>
    </p:spTree>
    <p:extLst>
      <p:ext uri="{BB962C8B-B14F-4D97-AF65-F5344CB8AC3E}">
        <p14:creationId xmlns:p14="http://schemas.microsoft.com/office/powerpoint/2010/main" val="1456385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Back Stack</a:t>
            </a:r>
          </a:p>
        </p:txBody>
      </p:sp>
      <p:sp>
        <p:nvSpPr>
          <p:cNvPr id="3" name="Content Placeholder 2"/>
          <p:cNvSpPr>
            <a:spLocks noGrp="1"/>
          </p:cNvSpPr>
          <p:nvPr>
            <p:ph idx="1"/>
          </p:nvPr>
        </p:nvSpPr>
        <p:spPr/>
        <p:txBody>
          <a:bodyPr/>
          <a:lstStyle/>
          <a:p>
            <a:r>
              <a:rPr lang="en-US" dirty="0"/>
              <a:t>The device </a:t>
            </a:r>
            <a:r>
              <a:rPr lang="en-US" dirty="0">
                <a:solidFill>
                  <a:schemeClr val="accent2"/>
                </a:solidFill>
              </a:rPr>
              <a:t>Home screen </a:t>
            </a:r>
            <a:r>
              <a:rPr lang="en-US" dirty="0"/>
              <a:t>is the starting place for most tasks. </a:t>
            </a:r>
          </a:p>
          <a:p>
            <a:r>
              <a:rPr lang="en-US" dirty="0"/>
              <a:t>When the user touches an icon in the app launcher (or a shortcut on the Home screen), that </a:t>
            </a:r>
            <a:r>
              <a:rPr lang="en-US" dirty="0">
                <a:solidFill>
                  <a:schemeClr val="accent2"/>
                </a:solidFill>
              </a:rPr>
              <a:t>app's task </a:t>
            </a:r>
            <a:r>
              <a:rPr lang="en-US" dirty="0"/>
              <a:t>comes to the </a:t>
            </a:r>
            <a:r>
              <a:rPr lang="en-US" dirty="0">
                <a:solidFill>
                  <a:schemeClr val="accent2"/>
                </a:solidFill>
              </a:rPr>
              <a:t>foreground</a:t>
            </a:r>
            <a:r>
              <a:rPr lang="en-US" dirty="0"/>
              <a:t>. </a:t>
            </a:r>
          </a:p>
          <a:p>
            <a:r>
              <a:rPr lang="en-US" dirty="0"/>
              <a:t>If no task exists for the app (the app has not been used recently), then a new task is created and the "main" activity for that app opens as the </a:t>
            </a:r>
            <a:r>
              <a:rPr lang="en-US" dirty="0">
                <a:solidFill>
                  <a:schemeClr val="accent2"/>
                </a:solidFill>
              </a:rPr>
              <a:t>root</a:t>
            </a:r>
            <a:r>
              <a:rPr lang="en-US" dirty="0"/>
              <a:t> activity in the stack.</a:t>
            </a:r>
          </a:p>
        </p:txBody>
      </p:sp>
    </p:spTree>
    <p:extLst>
      <p:ext uri="{BB962C8B-B14F-4D97-AF65-F5344CB8AC3E}">
        <p14:creationId xmlns:p14="http://schemas.microsoft.com/office/powerpoint/2010/main" val="2821896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Back Stack</a:t>
            </a:r>
          </a:p>
        </p:txBody>
      </p:sp>
      <p:sp>
        <p:nvSpPr>
          <p:cNvPr id="3" name="Content Placeholder 2"/>
          <p:cNvSpPr>
            <a:spLocks noGrp="1"/>
          </p:cNvSpPr>
          <p:nvPr>
            <p:ph idx="1"/>
          </p:nvPr>
        </p:nvSpPr>
        <p:spPr/>
        <p:txBody>
          <a:bodyPr>
            <a:normAutofit lnSpcReduction="10000"/>
          </a:bodyPr>
          <a:lstStyle/>
          <a:p>
            <a:r>
              <a:rPr lang="en-US" dirty="0"/>
              <a:t>When the current activity starts another, the new activity is pushed on the </a:t>
            </a:r>
            <a:r>
              <a:rPr lang="en-US" dirty="0">
                <a:solidFill>
                  <a:schemeClr val="accent2"/>
                </a:solidFill>
              </a:rPr>
              <a:t>top</a:t>
            </a:r>
            <a:r>
              <a:rPr lang="en-US" dirty="0"/>
              <a:t> of the stack and takes </a:t>
            </a:r>
            <a:r>
              <a:rPr lang="en-US" dirty="0">
                <a:solidFill>
                  <a:schemeClr val="accent2"/>
                </a:solidFill>
              </a:rPr>
              <a:t>focus</a:t>
            </a:r>
            <a:r>
              <a:rPr lang="en-US" dirty="0"/>
              <a:t>. </a:t>
            </a:r>
          </a:p>
          <a:p>
            <a:r>
              <a:rPr lang="en-US" dirty="0"/>
              <a:t>The previous activity remains in the stack, but is not in </a:t>
            </a:r>
            <a:r>
              <a:rPr lang="en-US" dirty="0">
                <a:solidFill>
                  <a:schemeClr val="accent2"/>
                </a:solidFill>
              </a:rPr>
              <a:t>resumed</a:t>
            </a:r>
            <a:r>
              <a:rPr lang="en-US" dirty="0"/>
              <a:t> state.</a:t>
            </a:r>
          </a:p>
          <a:p>
            <a:r>
              <a:rPr lang="en-US" dirty="0"/>
              <a:t>When an activity stops, the system retains the current state of its user interface. </a:t>
            </a:r>
          </a:p>
          <a:p>
            <a:r>
              <a:rPr lang="en-US" dirty="0"/>
              <a:t>When the user presses the Back button, the current activity is popped from the top of the stack (</a:t>
            </a:r>
            <a:r>
              <a:rPr lang="en-US" dirty="0">
                <a:solidFill>
                  <a:schemeClr val="accent2"/>
                </a:solidFill>
              </a:rPr>
              <a:t>the activity is destroyed</a:t>
            </a:r>
            <a:r>
              <a:rPr lang="en-US" dirty="0"/>
              <a:t>) and the previous activity resumes (</a:t>
            </a:r>
            <a:r>
              <a:rPr lang="en-US" dirty="0">
                <a:solidFill>
                  <a:schemeClr val="accent2"/>
                </a:solidFill>
              </a:rPr>
              <a:t>the previous state of its UI is restored</a:t>
            </a:r>
            <a:r>
              <a:rPr lang="en-US" dirty="0"/>
              <a:t>).</a:t>
            </a:r>
          </a:p>
        </p:txBody>
      </p:sp>
    </p:spTree>
    <p:extLst>
      <p:ext uri="{BB962C8B-B14F-4D97-AF65-F5344CB8AC3E}">
        <p14:creationId xmlns:p14="http://schemas.microsoft.com/office/powerpoint/2010/main" val="3854030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Back Stack</a:t>
            </a:r>
          </a:p>
        </p:txBody>
      </p:sp>
      <p:sp>
        <p:nvSpPr>
          <p:cNvPr id="3" name="Content Placeholder 2"/>
          <p:cNvSpPr>
            <a:spLocks noGrp="1"/>
          </p:cNvSpPr>
          <p:nvPr>
            <p:ph idx="1"/>
          </p:nvPr>
        </p:nvSpPr>
        <p:spPr/>
        <p:txBody>
          <a:bodyPr>
            <a:normAutofit/>
          </a:bodyPr>
          <a:lstStyle/>
          <a:p>
            <a:r>
              <a:rPr lang="en-US" dirty="0"/>
              <a:t>Activities in the stack are </a:t>
            </a:r>
            <a:r>
              <a:rPr lang="en-US" dirty="0">
                <a:solidFill>
                  <a:schemeClr val="accent2"/>
                </a:solidFill>
              </a:rPr>
              <a:t>never rearranged</a:t>
            </a:r>
            <a:r>
              <a:rPr lang="en-US" dirty="0"/>
              <a:t>, only pushed and popped from the stack</a:t>
            </a:r>
          </a:p>
          <a:p>
            <a:r>
              <a:rPr lang="en-US" dirty="0">
                <a:solidFill>
                  <a:schemeClr val="accent2"/>
                </a:solidFill>
              </a:rPr>
              <a:t>Pushed</a:t>
            </a:r>
            <a:r>
              <a:rPr lang="en-US" dirty="0"/>
              <a:t> onto the stack when </a:t>
            </a:r>
            <a:r>
              <a:rPr lang="en-US" dirty="0">
                <a:solidFill>
                  <a:schemeClr val="accent2"/>
                </a:solidFill>
              </a:rPr>
              <a:t>started</a:t>
            </a:r>
            <a:r>
              <a:rPr lang="en-US" dirty="0"/>
              <a:t> by the current activity</a:t>
            </a:r>
          </a:p>
          <a:p>
            <a:r>
              <a:rPr lang="en-US" dirty="0">
                <a:solidFill>
                  <a:schemeClr val="accent2"/>
                </a:solidFill>
              </a:rPr>
              <a:t>Popped</a:t>
            </a:r>
            <a:r>
              <a:rPr lang="en-US" dirty="0"/>
              <a:t> off when the user leaves it using the </a:t>
            </a:r>
            <a:r>
              <a:rPr lang="en-US" dirty="0">
                <a:solidFill>
                  <a:schemeClr val="accent2"/>
                </a:solidFill>
              </a:rPr>
              <a:t>Back button </a:t>
            </a:r>
            <a:r>
              <a:rPr lang="en-US" dirty="0"/>
              <a:t>or by calling </a:t>
            </a:r>
            <a:r>
              <a:rPr lang="en-US" dirty="0">
                <a:solidFill>
                  <a:srgbClr val="C00000"/>
                </a:solidFill>
              </a:rPr>
              <a:t>finish() </a:t>
            </a:r>
            <a:r>
              <a:rPr lang="en-US" dirty="0"/>
              <a:t>. </a:t>
            </a:r>
          </a:p>
          <a:p>
            <a:r>
              <a:rPr lang="en-US" dirty="0"/>
              <a:t>As such, the back stack operates as a "last in, first out" object structure</a:t>
            </a:r>
          </a:p>
        </p:txBody>
      </p:sp>
    </p:spTree>
    <p:extLst>
      <p:ext uri="{BB962C8B-B14F-4D97-AF65-F5344CB8AC3E}">
        <p14:creationId xmlns:p14="http://schemas.microsoft.com/office/powerpoint/2010/main" val="2269858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Back Stack</a:t>
            </a:r>
          </a:p>
        </p:txBody>
      </p:sp>
      <p:pic>
        <p:nvPicPr>
          <p:cNvPr id="6" name="Picture 5"/>
          <p:cNvPicPr>
            <a:picLocks noChangeAspect="1"/>
          </p:cNvPicPr>
          <p:nvPr/>
        </p:nvPicPr>
        <p:blipFill>
          <a:blip r:embed="rId2"/>
          <a:stretch>
            <a:fillRect/>
          </a:stretch>
        </p:blipFill>
        <p:spPr>
          <a:xfrm>
            <a:off x="273843" y="2438400"/>
            <a:ext cx="8596313" cy="2573265"/>
          </a:xfrm>
          <a:prstGeom prst="rect">
            <a:avLst/>
          </a:prstGeom>
        </p:spPr>
      </p:pic>
      <p:sp>
        <p:nvSpPr>
          <p:cNvPr id="8" name="Rectangle 7"/>
          <p:cNvSpPr/>
          <p:nvPr/>
        </p:nvSpPr>
        <p:spPr>
          <a:xfrm>
            <a:off x="-29228" y="5638800"/>
            <a:ext cx="9173227" cy="923330"/>
          </a:xfrm>
          <a:prstGeom prst="rect">
            <a:avLst/>
          </a:prstGeom>
        </p:spPr>
        <p:txBody>
          <a:bodyPr wrap="square">
            <a:spAutoFit/>
          </a:bodyPr>
          <a:lstStyle/>
          <a:p>
            <a:pPr algn="just"/>
            <a:r>
              <a:rPr lang="en-US" b="1" dirty="0">
                <a:latin typeface="Roboto"/>
              </a:rPr>
              <a:t>Figure:</a:t>
            </a:r>
            <a:r>
              <a:rPr lang="en-US" dirty="0">
                <a:latin typeface="Roboto"/>
              </a:rPr>
              <a:t> A representation of how each new activity in a task adds an item to the back stack. When the user presses the </a:t>
            </a:r>
            <a:r>
              <a:rPr lang="en-US" b="1" dirty="0">
                <a:latin typeface="Roboto"/>
              </a:rPr>
              <a:t>Back</a:t>
            </a:r>
            <a:r>
              <a:rPr lang="en-US" dirty="0">
                <a:latin typeface="Roboto"/>
              </a:rPr>
              <a:t> button, the current activity is destroyed and the previous activity resumes.</a:t>
            </a:r>
            <a:endParaRPr lang="en-US" dirty="0"/>
          </a:p>
        </p:txBody>
      </p:sp>
    </p:spTree>
    <p:extLst>
      <p:ext uri="{BB962C8B-B14F-4D97-AF65-F5344CB8AC3E}">
        <p14:creationId xmlns:p14="http://schemas.microsoft.com/office/powerpoint/2010/main" val="147924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Back Stack</a:t>
            </a:r>
          </a:p>
        </p:txBody>
      </p:sp>
      <p:sp>
        <p:nvSpPr>
          <p:cNvPr id="3" name="Content Placeholder 2"/>
          <p:cNvSpPr>
            <a:spLocks noGrp="1"/>
          </p:cNvSpPr>
          <p:nvPr>
            <p:ph idx="1"/>
          </p:nvPr>
        </p:nvSpPr>
        <p:spPr/>
        <p:txBody>
          <a:bodyPr/>
          <a:lstStyle/>
          <a:p>
            <a:r>
              <a:rPr lang="en-US" dirty="0"/>
              <a:t>If the user continues to press </a:t>
            </a:r>
            <a:r>
              <a:rPr lang="en-US" dirty="0">
                <a:solidFill>
                  <a:schemeClr val="accent2"/>
                </a:solidFill>
              </a:rPr>
              <a:t>Back</a:t>
            </a:r>
            <a:r>
              <a:rPr lang="en-US" dirty="0"/>
              <a:t>, then each activity in the stack is popped off to reveal the previous one, until the user returns to the </a:t>
            </a:r>
            <a:r>
              <a:rPr lang="en-US" dirty="0">
                <a:solidFill>
                  <a:schemeClr val="accent2"/>
                </a:solidFill>
              </a:rPr>
              <a:t>Home screen</a:t>
            </a:r>
            <a:r>
              <a:rPr lang="en-US" dirty="0"/>
              <a:t> (or to whichever activity was running when the task began).</a:t>
            </a:r>
          </a:p>
          <a:p>
            <a:r>
              <a:rPr lang="en-US" dirty="0"/>
              <a:t>When all activities are removed from the stack, the </a:t>
            </a:r>
            <a:r>
              <a:rPr lang="en-US" dirty="0">
                <a:solidFill>
                  <a:schemeClr val="accent2"/>
                </a:solidFill>
              </a:rPr>
              <a:t>task no longer exists</a:t>
            </a:r>
            <a:r>
              <a:rPr lang="en-US" dirty="0"/>
              <a:t>.</a:t>
            </a:r>
          </a:p>
        </p:txBody>
      </p:sp>
    </p:spTree>
    <p:extLst>
      <p:ext uri="{BB962C8B-B14F-4D97-AF65-F5344CB8AC3E}">
        <p14:creationId xmlns:p14="http://schemas.microsoft.com/office/powerpoint/2010/main" val="1273244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Back Stack</a:t>
            </a:r>
          </a:p>
        </p:txBody>
      </p:sp>
      <p:sp>
        <p:nvSpPr>
          <p:cNvPr id="3" name="Content Placeholder 2"/>
          <p:cNvSpPr>
            <a:spLocks noGrp="1"/>
          </p:cNvSpPr>
          <p:nvPr>
            <p:ph idx="1"/>
          </p:nvPr>
        </p:nvSpPr>
        <p:spPr/>
        <p:txBody>
          <a:bodyPr/>
          <a:lstStyle/>
          <a:p>
            <a:r>
              <a:rPr lang="en-US" dirty="0"/>
              <a:t>A </a:t>
            </a:r>
            <a:r>
              <a:rPr lang="en-US" dirty="0">
                <a:solidFill>
                  <a:schemeClr val="accent2"/>
                </a:solidFill>
              </a:rPr>
              <a:t>task</a:t>
            </a:r>
            <a:r>
              <a:rPr lang="en-US" dirty="0"/>
              <a:t> is a cohesive unit that can move to the "background" when users begin a </a:t>
            </a:r>
            <a:r>
              <a:rPr lang="en-US" dirty="0">
                <a:solidFill>
                  <a:schemeClr val="accent2"/>
                </a:solidFill>
              </a:rPr>
              <a:t>new task </a:t>
            </a:r>
            <a:r>
              <a:rPr lang="en-US" dirty="0"/>
              <a:t>or go to the </a:t>
            </a:r>
            <a:r>
              <a:rPr lang="en-US" dirty="0">
                <a:solidFill>
                  <a:schemeClr val="accent2"/>
                </a:solidFill>
              </a:rPr>
              <a:t>Home screen</a:t>
            </a:r>
            <a:r>
              <a:rPr lang="en-US" dirty="0"/>
              <a:t>, via the Home button. </a:t>
            </a:r>
          </a:p>
          <a:p>
            <a:r>
              <a:rPr lang="en-US" dirty="0"/>
              <a:t>While in the background, all the </a:t>
            </a:r>
            <a:r>
              <a:rPr lang="en-US" dirty="0">
                <a:solidFill>
                  <a:schemeClr val="accent2"/>
                </a:solidFill>
              </a:rPr>
              <a:t>activities</a:t>
            </a:r>
            <a:r>
              <a:rPr lang="en-US" dirty="0"/>
              <a:t> in the </a:t>
            </a:r>
            <a:r>
              <a:rPr lang="en-US" dirty="0">
                <a:solidFill>
                  <a:schemeClr val="accent2"/>
                </a:solidFill>
              </a:rPr>
              <a:t>task</a:t>
            </a:r>
            <a:r>
              <a:rPr lang="en-US" dirty="0"/>
              <a:t> are </a:t>
            </a:r>
            <a:r>
              <a:rPr lang="en-US" dirty="0">
                <a:solidFill>
                  <a:schemeClr val="accent2"/>
                </a:solidFill>
              </a:rPr>
              <a:t>stopped</a:t>
            </a:r>
            <a:r>
              <a:rPr lang="en-US" dirty="0"/>
              <a:t>, but the back stack for the task remains intact. </a:t>
            </a:r>
          </a:p>
          <a:p>
            <a:r>
              <a:rPr lang="en-US" dirty="0"/>
              <a:t>The task has simply lost focus while another task takes place.</a:t>
            </a:r>
          </a:p>
        </p:txBody>
      </p:sp>
    </p:spTree>
    <p:extLst>
      <p:ext uri="{BB962C8B-B14F-4D97-AF65-F5344CB8AC3E}">
        <p14:creationId xmlns:p14="http://schemas.microsoft.com/office/powerpoint/2010/main" val="126758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and Back Stack</a:t>
            </a:r>
          </a:p>
        </p:txBody>
      </p:sp>
      <p:pic>
        <p:nvPicPr>
          <p:cNvPr id="4" name="Content Placeholder 3"/>
          <p:cNvPicPr>
            <a:picLocks noGrp="1" noChangeAspect="1"/>
          </p:cNvPicPr>
          <p:nvPr>
            <p:ph idx="1"/>
          </p:nvPr>
        </p:nvPicPr>
        <p:blipFill>
          <a:blip r:embed="rId2"/>
          <a:stretch>
            <a:fillRect/>
          </a:stretch>
        </p:blipFill>
        <p:spPr>
          <a:xfrm>
            <a:off x="2347912" y="2438400"/>
            <a:ext cx="4448175" cy="2276475"/>
          </a:xfrm>
          <a:prstGeom prst="rect">
            <a:avLst/>
          </a:prstGeom>
        </p:spPr>
      </p:pic>
      <p:sp>
        <p:nvSpPr>
          <p:cNvPr id="5" name="Rectangle 4"/>
          <p:cNvSpPr/>
          <p:nvPr/>
        </p:nvSpPr>
        <p:spPr>
          <a:xfrm>
            <a:off x="69055" y="5867400"/>
            <a:ext cx="9005888" cy="646331"/>
          </a:xfrm>
          <a:prstGeom prst="rect">
            <a:avLst/>
          </a:prstGeom>
        </p:spPr>
        <p:txBody>
          <a:bodyPr wrap="square">
            <a:spAutoFit/>
          </a:bodyPr>
          <a:lstStyle/>
          <a:p>
            <a:r>
              <a:rPr lang="en-US" b="1" dirty="0">
                <a:latin typeface="Roboto"/>
              </a:rPr>
              <a:t>Figure:</a:t>
            </a:r>
            <a:r>
              <a:rPr lang="en-US" dirty="0">
                <a:latin typeface="Roboto"/>
              </a:rPr>
              <a:t> Two tasks: Task B receives user interaction in the foreground, while Task A is in the background, waiting to be resumed</a:t>
            </a:r>
            <a:endParaRPr lang="en-US" dirty="0"/>
          </a:p>
        </p:txBody>
      </p:sp>
    </p:spTree>
    <p:extLst>
      <p:ext uri="{BB962C8B-B14F-4D97-AF65-F5344CB8AC3E}">
        <p14:creationId xmlns:p14="http://schemas.microsoft.com/office/powerpoint/2010/main" val="61020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1974</TotalTime>
  <Words>1562</Words>
  <Application>Microsoft Office PowerPoint</Application>
  <PresentationFormat>On-screen Show (4:3)</PresentationFormat>
  <Paragraphs>148</Paragraphs>
  <Slides>26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Roboto</vt:lpstr>
      <vt:lpstr>Wingdings</vt:lpstr>
      <vt:lpstr>Office Theme</vt:lpstr>
      <vt:lpstr>Tasks and Back Stack</vt:lpstr>
      <vt:lpstr>Example</vt:lpstr>
      <vt:lpstr>Tasks and Back Stack</vt:lpstr>
      <vt:lpstr>Tasks and Back Stack</vt:lpstr>
      <vt:lpstr>Tasks and Back Stack</vt:lpstr>
      <vt:lpstr>Tasks and Back Stack</vt:lpstr>
      <vt:lpstr>Tasks and Back Stack</vt:lpstr>
      <vt:lpstr>Tasks and Back Stack</vt:lpstr>
      <vt:lpstr>Tasks and Back Stack</vt:lpstr>
      <vt:lpstr>Tasks and Back Stack</vt:lpstr>
      <vt:lpstr>SUMMARY</vt:lpstr>
      <vt:lpstr>SUMMARY</vt:lpstr>
      <vt:lpstr>Managing Tasks</vt:lpstr>
      <vt:lpstr>Managing Tasks</vt:lpstr>
      <vt:lpstr>Managing Tasks</vt:lpstr>
      <vt:lpstr>Defining launch modes</vt:lpstr>
      <vt:lpstr>Defining launch modes</vt:lpstr>
      <vt:lpstr>Defining launch modes</vt:lpstr>
      <vt:lpstr>Defining launch modes</vt:lpstr>
      <vt:lpstr>Defining launch modes</vt:lpstr>
      <vt:lpstr>Defining launch modes</vt:lpstr>
      <vt:lpstr>Defining launch modes</vt:lpstr>
      <vt:lpstr>Defining launch modes</vt:lpstr>
      <vt:lpstr>Defining launch modes</vt:lpstr>
      <vt:lpstr>Defining launch modes</vt:lpstr>
      <vt:lpstr>Defining launch modes</vt:lpstr>
    </vt:vector>
  </TitlesOfParts>
  <Company>Bahria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ESSE-455 Software Applications for Mobile Devices</dc:title>
  <dc:creator>Muhammad Adnan Ur Rehman</dc:creator>
  <cp:lastModifiedBy>Adnan ur Rehman</cp:lastModifiedBy>
  <cp:revision>559</cp:revision>
  <dcterms:created xsi:type="dcterms:W3CDTF">2014-02-05T15:58:31Z</dcterms:created>
  <dcterms:modified xsi:type="dcterms:W3CDTF">2023-06-18T21:08:08Z</dcterms:modified>
</cp:coreProperties>
</file>