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0" r:id="rId5"/>
    <p:sldId id="261" r:id="rId6"/>
    <p:sldId id="262" r:id="rId7"/>
    <p:sldId id="264" r:id="rId8"/>
    <p:sldId id="263" r:id="rId9"/>
    <p:sldId id="266" r:id="rId10"/>
    <p:sldId id="267" r:id="rId11"/>
    <p:sldId id="268" r:id="rId12"/>
    <p:sldId id="269" r:id="rId13"/>
    <p:sldId id="270" r:id="rId14"/>
    <p:sldId id="285" r:id="rId15"/>
    <p:sldId id="271" r:id="rId16"/>
    <p:sldId id="272" r:id="rId17"/>
    <p:sldId id="273" r:id="rId18"/>
    <p:sldId id="274" r:id="rId19"/>
    <p:sldId id="275" r:id="rId20"/>
    <p:sldId id="276" r:id="rId21"/>
    <p:sldId id="277" r:id="rId22"/>
    <p:sldId id="284" r:id="rId23"/>
    <p:sldId id="278" r:id="rId24"/>
    <p:sldId id="279" r:id="rId25"/>
    <p:sldId id="286" r:id="rId26"/>
    <p:sldId id="287" r:id="rId27"/>
    <p:sldId id="280" r:id="rId28"/>
    <p:sldId id="282" r:id="rId29"/>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89" d="100"/>
          <a:sy n="89" d="100"/>
        </p:scale>
        <p:origin x="418" y="77"/>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DE934FF-F4E1-47C5-9CA5-30A81DDE2BE4}"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p:txBody>
          <a:bodyPr/>
          <a:lstStyle/>
          <a:p>
            <a:fld id="{FDE934FF-F4E1-47C5-9CA5-30A81DDE2BE4}" type="datetimeFigureOut">
              <a:rPr lang="en-US" smtClean="0"/>
              <a:t>5/30/2023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E934FF-F4E1-47C5-9CA5-30A81DDE2BE4}" type="datetimeFigureOut">
              <a:rPr lang="en-US" smtClean="0"/>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E934FF-F4E1-47C5-9CA5-30A81DDE2BE4}" type="datetimeFigureOut">
              <a:rPr lang="en-US" smtClean="0"/>
              <a:t>5/30/2023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E934FF-F4E1-47C5-9CA5-30A81DDE2BE4}" type="datetimeFigureOut">
              <a:rPr lang="en-US" smtClean="0"/>
              <a:t>5/30/2023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t>5/30/2023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t>5/30/2023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SQL ROLLUP AND CUBE</a:t>
            </a:r>
          </a:p>
        </p:txBody>
      </p:sp>
      <p:sp>
        <p:nvSpPr>
          <p:cNvPr id="3" name="Subtitle 2"/>
          <p:cNvSpPr>
            <a:spLocks noGrp="1"/>
          </p:cNvSpPr>
          <p:nvPr>
            <p:ph type="subTitle" idx="1"/>
          </p:nvPr>
        </p:nvSpPr>
        <p:spPr/>
        <p:txBody>
          <a:bodyPr/>
          <a:lstStyle/>
          <a:p>
            <a:endParaRPr lang="en-US"/>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a:sym typeface="+mn-ea"/>
              </a:rPr>
              <a:t>SQL ROLLUP with multiple columns example</a:t>
            </a:r>
            <a:endParaRPr lang="en-US"/>
          </a:p>
        </p:txBody>
      </p:sp>
      <p:sp>
        <p:nvSpPr>
          <p:cNvPr id="6" name="Content Placeholder 5"/>
          <p:cNvSpPr>
            <a:spLocks noGrp="1"/>
          </p:cNvSpPr>
          <p:nvPr>
            <p:ph sz="half" idx="1"/>
          </p:nvPr>
        </p:nvSpPr>
        <p:spPr/>
        <p:txBody>
          <a:bodyPr/>
          <a:lstStyle/>
          <a:p>
            <a:r>
              <a:rPr lang="en-US" dirty="0"/>
              <a:t>Let’s add the ROLLUP to the GROUP BY clause:</a:t>
            </a:r>
          </a:p>
          <a:p>
            <a:pPr marL="0" indent="0">
              <a:buNone/>
            </a:pPr>
            <a:r>
              <a:rPr lang="en-US" dirty="0"/>
              <a:t>SELECT </a:t>
            </a:r>
          </a:p>
          <a:p>
            <a:pPr marL="0" indent="0">
              <a:buNone/>
            </a:pPr>
            <a:r>
              <a:rPr lang="en-US" dirty="0"/>
              <a:t>    </a:t>
            </a:r>
            <a:r>
              <a:rPr lang="en-US" dirty="0" err="1"/>
              <a:t>categoryid</a:t>
            </a:r>
            <a:r>
              <a:rPr lang="en-US" dirty="0"/>
              <a:t>, </a:t>
            </a:r>
            <a:r>
              <a:rPr lang="en-US" dirty="0" err="1"/>
              <a:t>supplierid</a:t>
            </a:r>
            <a:r>
              <a:rPr lang="en-US" dirty="0"/>
              <a:t>, SUM(</a:t>
            </a:r>
            <a:r>
              <a:rPr lang="en-US" dirty="0" err="1"/>
              <a:t>unitsinstock</a:t>
            </a:r>
            <a:r>
              <a:rPr lang="en-US" dirty="0"/>
              <a:t>) AS QUANTITY</a:t>
            </a:r>
          </a:p>
          <a:p>
            <a:pPr marL="0" indent="0">
              <a:buNone/>
            </a:pPr>
            <a:r>
              <a:rPr lang="en-US" dirty="0"/>
              <a:t>FROM</a:t>
            </a:r>
          </a:p>
          <a:p>
            <a:pPr marL="0" indent="0">
              <a:buNone/>
            </a:pPr>
            <a:r>
              <a:rPr lang="en-US" dirty="0"/>
              <a:t>    Products</a:t>
            </a:r>
          </a:p>
          <a:p>
            <a:pPr marL="0" indent="0">
              <a:buNone/>
            </a:pPr>
            <a:r>
              <a:rPr lang="en-US" dirty="0"/>
              <a:t>GROUP BY ROLLUP(</a:t>
            </a:r>
            <a:r>
              <a:rPr lang="en-US" dirty="0" err="1"/>
              <a:t>CategoryID</a:t>
            </a:r>
            <a:r>
              <a:rPr lang="en-US" dirty="0"/>
              <a:t>, </a:t>
            </a:r>
            <a:r>
              <a:rPr lang="en-US" dirty="0" err="1"/>
              <a:t>SupplierID</a:t>
            </a:r>
            <a:r>
              <a:rPr lang="en-US" dirty="0"/>
              <a:t>);</a:t>
            </a:r>
          </a:p>
        </p:txBody>
      </p:sp>
      <p:pic>
        <p:nvPicPr>
          <p:cNvPr id="7" name="Content Placeholder 6"/>
          <p:cNvPicPr>
            <a:picLocks noGrp="1" noChangeAspect="1"/>
          </p:cNvPicPr>
          <p:nvPr>
            <p:ph sz="half" idx="2"/>
          </p:nvPr>
        </p:nvPicPr>
        <p:blipFill>
          <a:blip r:embed="rId2"/>
          <a:stretch>
            <a:fillRect/>
          </a:stretch>
        </p:blipFill>
        <p:spPr>
          <a:xfrm>
            <a:off x="6374765" y="2054860"/>
            <a:ext cx="4979035" cy="38919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a:sym typeface="+mn-ea"/>
              </a:rPr>
              <a:t>SQL ROLLUP with multiple columns example</a:t>
            </a:r>
            <a:endParaRPr lang="en-US"/>
          </a:p>
        </p:txBody>
      </p:sp>
      <p:sp>
        <p:nvSpPr>
          <p:cNvPr id="6" name="Content Placeholder 5"/>
          <p:cNvSpPr>
            <a:spLocks noGrp="1"/>
          </p:cNvSpPr>
          <p:nvPr>
            <p:ph idx="1"/>
          </p:nvPr>
        </p:nvSpPr>
        <p:spPr/>
        <p:txBody>
          <a:bodyPr/>
          <a:lstStyle/>
          <a:p>
            <a:r>
              <a:rPr lang="en-US"/>
              <a:t>Note that the output consists of summary information at two levels of analysis, not just one:</a:t>
            </a:r>
          </a:p>
          <a:p>
            <a:r>
              <a:rPr lang="en-US"/>
              <a:t>Following each set of supplier rows for a specified Category, an extra summary row appears displaying the total inventory. In these rows, values in the supplier column set to NULL.</a:t>
            </a:r>
          </a:p>
          <a:p>
            <a:r>
              <a:rPr lang="en-US"/>
              <a:t>Following all rows, an extra summary row appears showing the total inventory for all suppliers and categories. In these rows, the values in the  category and supplier columns set to NULL.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SQL ROLLUP with partial rollup example</a:t>
            </a:r>
          </a:p>
        </p:txBody>
      </p:sp>
      <p:sp>
        <p:nvSpPr>
          <p:cNvPr id="3" name="Content Placeholder 2"/>
          <p:cNvSpPr>
            <a:spLocks noGrp="1"/>
          </p:cNvSpPr>
          <p:nvPr>
            <p:ph sz="half" idx="1"/>
          </p:nvPr>
        </p:nvSpPr>
        <p:spPr/>
        <p:txBody>
          <a:bodyPr>
            <a:normAutofit fontScale="92500"/>
          </a:bodyPr>
          <a:lstStyle/>
          <a:p>
            <a:r>
              <a:rPr lang="en-US" dirty="0"/>
              <a:t>You can use ROLLUP to perform a partial roll-up that reduces the number of subtotals calculated as shown in the following example:</a:t>
            </a:r>
          </a:p>
          <a:p>
            <a:r>
              <a:rPr lang="en-US" dirty="0"/>
              <a:t>Query:</a:t>
            </a:r>
          </a:p>
          <a:p>
            <a:pPr marL="0" indent="0">
              <a:buNone/>
            </a:pPr>
            <a:r>
              <a:rPr lang="en-US" dirty="0"/>
              <a:t>SELECT </a:t>
            </a:r>
            <a:r>
              <a:rPr lang="en-US" dirty="0" err="1"/>
              <a:t>categoryid</a:t>
            </a:r>
            <a:r>
              <a:rPr lang="en-US" dirty="0"/>
              <a:t>, </a:t>
            </a:r>
            <a:r>
              <a:rPr lang="en-US" dirty="0" err="1"/>
              <a:t>supplierid</a:t>
            </a:r>
            <a:r>
              <a:rPr lang="en-US" dirty="0"/>
              <a:t>, SUM(</a:t>
            </a:r>
            <a:r>
              <a:rPr lang="en-US" dirty="0" err="1"/>
              <a:t>unitsinstock</a:t>
            </a:r>
            <a:r>
              <a:rPr lang="en-US" dirty="0"/>
              <a:t>) AS QUANTITY</a:t>
            </a:r>
          </a:p>
          <a:p>
            <a:pPr marL="0" indent="0">
              <a:buNone/>
            </a:pPr>
            <a:r>
              <a:rPr lang="en-US" dirty="0"/>
              <a:t>FROM Products</a:t>
            </a:r>
          </a:p>
          <a:p>
            <a:pPr marL="0" indent="0">
              <a:buNone/>
            </a:pPr>
            <a:r>
              <a:rPr lang="en-US" dirty="0"/>
              <a:t>GROUP BY </a:t>
            </a:r>
            <a:r>
              <a:rPr lang="en-US" dirty="0" err="1"/>
              <a:t>CategoryID</a:t>
            </a:r>
            <a:r>
              <a:rPr lang="en-US" dirty="0"/>
              <a:t>, rollup(</a:t>
            </a:r>
            <a:r>
              <a:rPr lang="en-US" dirty="0" err="1"/>
              <a:t>SupplierID</a:t>
            </a:r>
            <a:r>
              <a:rPr lang="en-US" dirty="0"/>
              <a:t>);</a:t>
            </a:r>
          </a:p>
        </p:txBody>
      </p:sp>
      <p:pic>
        <p:nvPicPr>
          <p:cNvPr id="4" name="Content Placeholder 3"/>
          <p:cNvPicPr>
            <a:picLocks noGrp="1" noChangeAspect="1"/>
          </p:cNvPicPr>
          <p:nvPr>
            <p:ph sz="half" idx="2"/>
          </p:nvPr>
        </p:nvPicPr>
        <p:blipFill>
          <a:blip r:embed="rId2"/>
          <a:stretch>
            <a:fillRect/>
          </a:stretch>
        </p:blipFill>
        <p:spPr>
          <a:xfrm>
            <a:off x="7085330" y="1824990"/>
            <a:ext cx="4268470" cy="43529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a:sym typeface="+mn-ea"/>
              </a:rPr>
              <a:t>SQL ROLLUP with partial rollup example</a:t>
            </a:r>
            <a:endParaRPr lang="en-US"/>
          </a:p>
        </p:txBody>
      </p:sp>
      <p:sp>
        <p:nvSpPr>
          <p:cNvPr id="6" name="Content Placeholder 5"/>
          <p:cNvSpPr>
            <a:spLocks noGrp="1"/>
          </p:cNvSpPr>
          <p:nvPr>
            <p:ph idx="1"/>
          </p:nvPr>
        </p:nvSpPr>
        <p:spPr/>
        <p:txBody>
          <a:bodyPr/>
          <a:lstStyle/>
          <a:p>
            <a:r>
              <a:rPr lang="en-US"/>
              <a:t>In this example, the ROLLUP only makes a supper-aggregate summary for the supplierid column, not the categoryid column.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Explain this one!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SELECT YEAR(</a:t>
            </a:r>
            <a:r>
              <a:rPr lang="en-US" dirty="0" err="1"/>
              <a:t>o.OrderDate</a:t>
            </a:r>
            <a:r>
              <a:rPr lang="en-US" dirty="0"/>
              <a:t>) AS </a:t>
            </a:r>
            <a:r>
              <a:rPr lang="en-US" dirty="0" err="1"/>
              <a:t>OrderYear</a:t>
            </a:r>
            <a:r>
              <a:rPr lang="en-US" dirty="0"/>
              <a:t>, MONTH(</a:t>
            </a:r>
            <a:r>
              <a:rPr lang="en-US" dirty="0" err="1"/>
              <a:t>o.OrderDate</a:t>
            </a:r>
            <a:r>
              <a:rPr lang="en-US" dirty="0"/>
              <a:t>) AS </a:t>
            </a:r>
            <a:r>
              <a:rPr lang="en-US" dirty="0" err="1"/>
              <a:t>OrderMonth</a:t>
            </a:r>
            <a:r>
              <a:rPr lang="en-US" dirty="0"/>
              <a:t>,</a:t>
            </a:r>
          </a:p>
          <a:p>
            <a:pPr marL="0" indent="0">
              <a:buNone/>
            </a:pPr>
            <a:r>
              <a:rPr lang="en-US" dirty="0"/>
              <a:t>       </a:t>
            </a:r>
            <a:r>
              <a:rPr lang="en-US" dirty="0" err="1"/>
              <a:t>c.CategoryName</a:t>
            </a:r>
            <a:r>
              <a:rPr lang="en-US" dirty="0"/>
              <a:t>, SUM(</a:t>
            </a:r>
            <a:r>
              <a:rPr lang="en-US" dirty="0" err="1"/>
              <a:t>od.Quantity</a:t>
            </a:r>
            <a:r>
              <a:rPr lang="en-US" dirty="0"/>
              <a:t> * </a:t>
            </a:r>
            <a:r>
              <a:rPr lang="en-US" dirty="0" err="1"/>
              <a:t>od.UnitPrice</a:t>
            </a:r>
            <a:r>
              <a:rPr lang="en-US" dirty="0"/>
              <a:t>) AS </a:t>
            </a:r>
            <a:r>
              <a:rPr lang="en-US" dirty="0" err="1"/>
              <a:t>TotalSales</a:t>
            </a:r>
            <a:endParaRPr lang="en-US" dirty="0"/>
          </a:p>
          <a:p>
            <a:pPr marL="0" indent="0">
              <a:buNone/>
            </a:pPr>
            <a:r>
              <a:rPr lang="en-US" dirty="0"/>
              <a:t>FROM Orders o</a:t>
            </a:r>
          </a:p>
          <a:p>
            <a:pPr marL="0" indent="0">
              <a:buNone/>
            </a:pPr>
            <a:r>
              <a:rPr lang="en-US" dirty="0"/>
              <a:t>JOIN </a:t>
            </a:r>
            <a:r>
              <a:rPr lang="en-US" dirty="0" err="1"/>
              <a:t>OrderDetails</a:t>
            </a:r>
            <a:r>
              <a:rPr lang="en-US" dirty="0"/>
              <a:t> od ON </a:t>
            </a:r>
            <a:r>
              <a:rPr lang="en-US" dirty="0" err="1"/>
              <a:t>o.OrderID</a:t>
            </a:r>
            <a:r>
              <a:rPr lang="en-US" dirty="0"/>
              <a:t> = </a:t>
            </a:r>
            <a:r>
              <a:rPr lang="en-US" dirty="0" err="1"/>
              <a:t>od.OrderID</a:t>
            </a:r>
            <a:endParaRPr lang="en-US" dirty="0"/>
          </a:p>
          <a:p>
            <a:pPr marL="0" indent="0">
              <a:buNone/>
            </a:pPr>
            <a:r>
              <a:rPr lang="en-US" dirty="0"/>
              <a:t>JOIN Products p ON </a:t>
            </a:r>
            <a:r>
              <a:rPr lang="en-US" dirty="0" err="1"/>
              <a:t>od.ProductID</a:t>
            </a:r>
            <a:r>
              <a:rPr lang="en-US" dirty="0"/>
              <a:t> = </a:t>
            </a:r>
            <a:r>
              <a:rPr lang="en-US" dirty="0" err="1"/>
              <a:t>p.ProductID</a:t>
            </a:r>
            <a:endParaRPr lang="en-US" dirty="0"/>
          </a:p>
          <a:p>
            <a:pPr marL="0" indent="0">
              <a:buNone/>
            </a:pPr>
            <a:r>
              <a:rPr lang="en-US" dirty="0"/>
              <a:t>JOIN Categories c ON </a:t>
            </a:r>
            <a:r>
              <a:rPr lang="en-US" dirty="0" err="1"/>
              <a:t>p.CategoryID</a:t>
            </a:r>
            <a:r>
              <a:rPr lang="en-US" dirty="0"/>
              <a:t> = </a:t>
            </a:r>
            <a:r>
              <a:rPr lang="en-US" dirty="0" err="1"/>
              <a:t>c.CategoryID</a:t>
            </a:r>
            <a:endParaRPr lang="en-US" dirty="0"/>
          </a:p>
          <a:p>
            <a:pPr marL="0" indent="0">
              <a:buNone/>
            </a:pPr>
            <a:r>
              <a:rPr lang="en-US" dirty="0"/>
              <a:t>GROUP BY ROLLUP(</a:t>
            </a:r>
            <a:r>
              <a:rPr lang="en-US" dirty="0" err="1"/>
              <a:t>OrderYear</a:t>
            </a:r>
            <a:r>
              <a:rPr lang="en-US" dirty="0"/>
              <a:t>, </a:t>
            </a:r>
            <a:r>
              <a:rPr lang="en-US" dirty="0" err="1"/>
              <a:t>OrderMonth</a:t>
            </a:r>
            <a:r>
              <a:rPr lang="en-US" dirty="0"/>
              <a:t>, </a:t>
            </a:r>
            <a:r>
              <a:rPr lang="en-US" dirty="0" err="1"/>
              <a:t>c.CategoryName</a:t>
            </a:r>
            <a:r>
              <a:rPr lang="en-US" dirty="0"/>
              <a:t>)</a:t>
            </a:r>
          </a:p>
          <a:p>
            <a:pPr marL="0" indent="0">
              <a:buNone/>
            </a:pPr>
            <a:r>
              <a:rPr lang="en-US" dirty="0"/>
              <a:t>ORDER BY </a:t>
            </a:r>
            <a:r>
              <a:rPr lang="en-US" dirty="0" err="1"/>
              <a:t>OrderYear</a:t>
            </a:r>
            <a:r>
              <a:rPr lang="en-US" dirty="0"/>
              <a:t>, </a:t>
            </a:r>
            <a:r>
              <a:rPr lang="en-US" dirty="0" err="1"/>
              <a:t>OrderMonth</a:t>
            </a:r>
            <a:r>
              <a:rPr lang="en-US" dirty="0"/>
              <a:t>, </a:t>
            </a:r>
            <a:r>
              <a:rPr lang="en-US" dirty="0" err="1"/>
              <a:t>c.CategoryName</a:t>
            </a:r>
            <a:r>
              <a:rPr lang="en-US" dirty="0"/>
              <a:t>;</a:t>
            </a:r>
          </a:p>
          <a:p>
            <a:pPr marL="0" indent="0">
              <a:buNone/>
            </a:pPr>
            <a:endParaRPr lang="en-US" dirty="0"/>
          </a:p>
        </p:txBody>
      </p:sp>
    </p:spTree>
    <p:extLst>
      <p:ext uri="{BB962C8B-B14F-4D97-AF65-F5344CB8AC3E}">
        <p14:creationId xmlns:p14="http://schemas.microsoft.com/office/powerpoint/2010/main" val="3134963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Exercise</a:t>
            </a:r>
          </a:p>
        </p:txBody>
      </p:sp>
      <p:sp>
        <p:nvSpPr>
          <p:cNvPr id="3" name="Content Placeholder 2"/>
          <p:cNvSpPr>
            <a:spLocks noGrp="1"/>
          </p:cNvSpPr>
          <p:nvPr>
            <p:ph idx="1"/>
          </p:nvPr>
        </p:nvSpPr>
        <p:spPr/>
        <p:txBody>
          <a:bodyPr/>
          <a:lstStyle/>
          <a:p>
            <a:r>
              <a:rPr lang="en-US"/>
              <a:t>Create table inventory as follows and insert the following values:</a:t>
            </a:r>
          </a:p>
          <a:p>
            <a:endParaRPr lang="en-US"/>
          </a:p>
        </p:txBody>
      </p:sp>
      <p:pic>
        <p:nvPicPr>
          <p:cNvPr id="4" name="Content Placeholder 3"/>
          <p:cNvPicPr>
            <a:picLocks noGrp="1" noChangeAspect="1"/>
          </p:cNvPicPr>
          <p:nvPr>
            <p:ph sz="half" idx="4294967295"/>
          </p:nvPr>
        </p:nvPicPr>
        <p:blipFill>
          <a:blip r:embed="rId2"/>
          <a:stretch>
            <a:fillRect/>
          </a:stretch>
        </p:blipFill>
        <p:spPr>
          <a:xfrm>
            <a:off x="1698625" y="2432050"/>
            <a:ext cx="4952365" cy="374523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Exercise</a:t>
            </a:r>
          </a:p>
        </p:txBody>
      </p:sp>
      <p:sp>
        <p:nvSpPr>
          <p:cNvPr id="3" name="Content Placeholder 2"/>
          <p:cNvSpPr>
            <a:spLocks noGrp="1"/>
          </p:cNvSpPr>
          <p:nvPr>
            <p:ph idx="1"/>
          </p:nvPr>
        </p:nvSpPr>
        <p:spPr/>
        <p:txBody>
          <a:bodyPr/>
          <a:lstStyle/>
          <a:p>
            <a:pPr marL="0" indent="0">
              <a:buNone/>
            </a:pPr>
            <a:r>
              <a:rPr lang="en-US" dirty="0"/>
              <a:t>1. Use the GROUP BY clause and the SUM() function to find the total inventory by warehouse:</a:t>
            </a:r>
          </a:p>
          <a:p>
            <a:pPr marL="0" indent="0">
              <a:buNone/>
            </a:pPr>
            <a:r>
              <a:rPr lang="en-US" dirty="0"/>
              <a:t>2. Retrieve the total products in all warehouses by using rollup.</a:t>
            </a:r>
          </a:p>
          <a:p>
            <a:pPr marL="0" indent="0">
              <a:buNone/>
            </a:pPr>
            <a:r>
              <a:rPr lang="en-US" dirty="0"/>
              <a:t>3.Use COALESCE function to set Null value to 'All Warehouses'.</a:t>
            </a:r>
          </a:p>
          <a:p>
            <a:pPr marL="0" indent="0">
              <a:buNone/>
            </a:pPr>
            <a:r>
              <a:rPr lang="en-US" dirty="0"/>
              <a:t>4.Calculate the inventory by warehouse and product.</a:t>
            </a:r>
          </a:p>
          <a:p>
            <a:pPr marL="0" indent="0">
              <a:buNone/>
            </a:pPr>
            <a:r>
              <a:rPr lang="en-US" dirty="0"/>
              <a:t>5. Introduce rollup to query 4.</a:t>
            </a:r>
          </a:p>
          <a:p>
            <a:pPr marL="0" indent="0">
              <a:buNone/>
            </a:pPr>
            <a:r>
              <a:rPr lang="en-US" dirty="0"/>
              <a:t>6. Use rollup with only product column and show the output.</a:t>
            </a:r>
          </a:p>
          <a:p>
            <a:pPr marL="0" indent="0">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 to SQL CUBE</a:t>
            </a:r>
          </a:p>
        </p:txBody>
      </p:sp>
      <p:sp>
        <p:nvSpPr>
          <p:cNvPr id="3" name="Content Placeholder 2"/>
          <p:cNvSpPr>
            <a:spLocks noGrp="1"/>
          </p:cNvSpPr>
          <p:nvPr>
            <p:ph idx="1"/>
          </p:nvPr>
        </p:nvSpPr>
        <p:spPr/>
        <p:txBody>
          <a:bodyPr/>
          <a:lstStyle/>
          <a:p>
            <a:r>
              <a:rPr lang="en-US"/>
              <a:t>Similar to the ROLLUP, CUBE is an extension of the GROUP BY clause. CUBE allows you to generate subtotals like the ROLLUP extension. </a:t>
            </a:r>
          </a:p>
          <a:p>
            <a:r>
              <a:rPr lang="en-US"/>
              <a:t>In addition, the CUBE extension will generate subtotals for all combinations of grouping columns specified in the GROUP BY clause.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Syntax of CUBE</a:t>
            </a:r>
          </a:p>
        </p:txBody>
      </p:sp>
      <p:sp>
        <p:nvSpPr>
          <p:cNvPr id="3" name="Content Placeholder 2"/>
          <p:cNvSpPr>
            <a:spLocks noGrp="1"/>
          </p:cNvSpPr>
          <p:nvPr>
            <p:ph idx="1"/>
          </p:nvPr>
        </p:nvSpPr>
        <p:spPr/>
        <p:txBody>
          <a:bodyPr/>
          <a:lstStyle/>
          <a:p>
            <a:r>
              <a:rPr lang="en-US"/>
              <a:t>The following illustrates the syntax of CUBE extension:</a:t>
            </a:r>
          </a:p>
          <a:p>
            <a:pPr marL="0" indent="0">
              <a:buNone/>
            </a:pPr>
            <a:r>
              <a:rPr lang="en-US"/>
              <a:t>SELECT </a:t>
            </a:r>
          </a:p>
          <a:p>
            <a:pPr marL="0" indent="0">
              <a:buNone/>
            </a:pPr>
            <a:r>
              <a:rPr lang="en-US"/>
              <a:t>c1, c2, AGGREGATE_FUNCTION(c3)</a:t>
            </a:r>
          </a:p>
          <a:p>
            <a:pPr marL="0" indent="0">
              <a:buNone/>
            </a:pPr>
            <a:r>
              <a:rPr lang="en-US"/>
              <a:t>FROM table_name</a:t>
            </a:r>
          </a:p>
          <a:p>
            <a:pPr marL="0" indent="0">
              <a:buNone/>
            </a:pPr>
            <a:r>
              <a:rPr lang="en-US"/>
              <a:t>GROUP BY CUBE(c1 , c2);</a:t>
            </a:r>
          </a:p>
          <a:p>
            <a:pPr marL="0" indent="0">
              <a:buNone/>
            </a:pPr>
            <a:r>
              <a:rPr lang="en-US"/>
              <a:t>In this syntax, we have two columns specified in the CUBE. The statement creates two subtotal combinations. Generally, if you have n number of columns listed in the CUBE, the statement will create 2n subtotal combinations.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SQL CUBE with multiple columns</a:t>
            </a:r>
          </a:p>
        </p:txBody>
      </p:sp>
      <p:sp>
        <p:nvSpPr>
          <p:cNvPr id="3" name="Content Placeholder 2"/>
          <p:cNvSpPr>
            <a:spLocks noGrp="1"/>
          </p:cNvSpPr>
          <p:nvPr>
            <p:ph idx="1"/>
          </p:nvPr>
        </p:nvSpPr>
        <p:spPr/>
        <p:txBody>
          <a:bodyPr/>
          <a:lstStyle/>
          <a:p>
            <a:r>
              <a:rPr lang="en-US"/>
              <a:t>With one column specified in the cube , the function of rollup and cube is same.</a:t>
            </a:r>
          </a:p>
          <a:p>
            <a:r>
              <a:rPr lang="en-US"/>
              <a:t>The difference between cube and rollup occurs only when more than one(multiple) columns are specified in the cube clause.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 to SQL ROLLUP</a:t>
            </a:r>
          </a:p>
        </p:txBody>
      </p:sp>
      <p:sp>
        <p:nvSpPr>
          <p:cNvPr id="3" name="Content Placeholder 2"/>
          <p:cNvSpPr>
            <a:spLocks noGrp="1"/>
          </p:cNvSpPr>
          <p:nvPr>
            <p:ph idx="1"/>
          </p:nvPr>
        </p:nvSpPr>
        <p:spPr/>
        <p:txBody>
          <a:bodyPr/>
          <a:lstStyle/>
          <a:p>
            <a:r>
              <a:rPr lang="en-US" dirty="0"/>
              <a:t>The ROLLUP is an extension of the GROUP BY clause. The ROLLUP option allows you to include extra rows that represent the </a:t>
            </a:r>
            <a:r>
              <a:rPr lang="en-US" dirty="0">
                <a:solidFill>
                  <a:srgbClr val="FF0000"/>
                </a:solidFill>
              </a:rPr>
              <a:t>subtotals, which are commonly referred to as super-aggregate rows, along with the grand total row. </a:t>
            </a:r>
          </a:p>
          <a:p>
            <a:r>
              <a:rPr lang="en-US" dirty="0"/>
              <a:t>By using the ROLLUP option, you can use a single query to generate multiple grouping sets.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CUBE Example</a:t>
            </a:r>
          </a:p>
        </p:txBody>
      </p:sp>
      <p:sp>
        <p:nvSpPr>
          <p:cNvPr id="3" name="Content Placeholder 2"/>
          <p:cNvSpPr>
            <a:spLocks noGrp="1"/>
          </p:cNvSpPr>
          <p:nvPr>
            <p:ph sz="half" idx="1"/>
          </p:nvPr>
        </p:nvSpPr>
        <p:spPr>
          <a:xfrm>
            <a:off x="838200" y="1825625"/>
            <a:ext cx="5324475" cy="4351655"/>
          </a:xfrm>
        </p:spPr>
        <p:txBody>
          <a:bodyPr>
            <a:normAutofit/>
          </a:bodyPr>
          <a:lstStyle/>
          <a:p>
            <a:pPr marL="0" indent="0">
              <a:buNone/>
            </a:pPr>
            <a:r>
              <a:rPr lang="en-US"/>
              <a:t>SELECT warehouse,product,SUM(quantity)</a:t>
            </a:r>
          </a:p>
          <a:p>
            <a:pPr marL="0" indent="0">
              <a:buNone/>
            </a:pPr>
            <a:r>
              <a:rPr lang="en-US"/>
              <a:t>FROM inventory</a:t>
            </a:r>
          </a:p>
          <a:p>
            <a:pPr marL="0" indent="0">
              <a:buNone/>
            </a:pPr>
            <a:r>
              <a:rPr lang="en-US"/>
              <a:t>GROUP BY CUBE(warehouse,product)</a:t>
            </a:r>
          </a:p>
          <a:p>
            <a:pPr marL="0" indent="0">
              <a:buNone/>
            </a:pPr>
            <a:r>
              <a:rPr lang="en-US"/>
              <a:t>ORDER BY warehouse,product;</a:t>
            </a:r>
          </a:p>
          <a:p>
            <a:pPr marL="0" indent="0">
              <a:buNone/>
            </a:pPr>
            <a:endParaRPr lang="en-US"/>
          </a:p>
        </p:txBody>
      </p:sp>
      <p:pic>
        <p:nvPicPr>
          <p:cNvPr id="4" name="Content Placeholder 3"/>
          <p:cNvPicPr>
            <a:picLocks noGrp="1" noChangeAspect="1"/>
          </p:cNvPicPr>
          <p:nvPr>
            <p:ph sz="half" idx="2"/>
          </p:nvPr>
        </p:nvPicPr>
        <p:blipFill>
          <a:blip r:embed="rId2"/>
          <a:stretch>
            <a:fillRect/>
          </a:stretch>
        </p:blipFill>
        <p:spPr>
          <a:xfrm>
            <a:off x="6477000" y="2244725"/>
            <a:ext cx="4587240" cy="362458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CUBE Example</a:t>
            </a:r>
          </a:p>
        </p:txBody>
      </p:sp>
      <p:sp>
        <p:nvSpPr>
          <p:cNvPr id="6" name="Content Placeholder 5"/>
          <p:cNvSpPr>
            <a:spLocks noGrp="1"/>
          </p:cNvSpPr>
          <p:nvPr>
            <p:ph idx="1"/>
          </p:nvPr>
        </p:nvSpPr>
        <p:spPr/>
        <p:txBody>
          <a:bodyPr>
            <a:normAutofit lnSpcReduction="10000"/>
          </a:bodyPr>
          <a:lstStyle/>
          <a:p>
            <a:r>
              <a:rPr lang="en-US" dirty="0"/>
              <a:t>As you can see in the output, we have four subtotal rows:</a:t>
            </a:r>
          </a:p>
          <a:p>
            <a:endParaRPr lang="en-US" dirty="0"/>
          </a:p>
          <a:p>
            <a:r>
              <a:rPr lang="en-US" dirty="0"/>
              <a:t>The fourth and seventh rows show the total inventory of all products in the San Francisco and San Jose warehouses. The values in the product column are null.</a:t>
            </a:r>
          </a:p>
          <a:p>
            <a:r>
              <a:rPr lang="en-US" dirty="0"/>
              <a:t>The second and third rows display the total inventory by products which are Samsung and iPhone in all warehouses. Hence, the values in the warehouse columns are null.</a:t>
            </a:r>
          </a:p>
          <a:p>
            <a:r>
              <a:rPr lang="en-US" dirty="0"/>
              <a:t>The first row is the grand total that shows the total inventory in all warehouses.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Explain this one !</a:t>
            </a:r>
            <a:endParaRPr lang="en-US" dirty="0"/>
          </a:p>
        </p:txBody>
      </p:sp>
      <p:sp>
        <p:nvSpPr>
          <p:cNvPr id="3" name="Content Placeholder 2"/>
          <p:cNvSpPr>
            <a:spLocks noGrp="1"/>
          </p:cNvSpPr>
          <p:nvPr>
            <p:ph idx="1"/>
          </p:nvPr>
        </p:nvSpPr>
        <p:spPr/>
        <p:txBody>
          <a:bodyPr/>
          <a:lstStyle/>
          <a:p>
            <a:pPr marL="0" indent="0">
              <a:buNone/>
            </a:pPr>
            <a:r>
              <a:rPr lang="en-US" dirty="0"/>
              <a:t>SELECT </a:t>
            </a:r>
            <a:r>
              <a:rPr lang="en-US" dirty="0" err="1"/>
              <a:t>c.CategoryName</a:t>
            </a:r>
            <a:r>
              <a:rPr lang="en-US" dirty="0"/>
              <a:t>, </a:t>
            </a:r>
            <a:r>
              <a:rPr lang="en-US" dirty="0" err="1"/>
              <a:t>o.ShipCountry</a:t>
            </a:r>
            <a:r>
              <a:rPr lang="en-US" dirty="0"/>
              <a:t>, YEAR(</a:t>
            </a:r>
            <a:r>
              <a:rPr lang="en-US" dirty="0" err="1"/>
              <a:t>o.OrderDate</a:t>
            </a:r>
            <a:r>
              <a:rPr lang="en-US" dirty="0"/>
              <a:t>) AS </a:t>
            </a:r>
            <a:r>
              <a:rPr lang="en-US" dirty="0" err="1"/>
              <a:t>OrderYear</a:t>
            </a:r>
            <a:r>
              <a:rPr lang="en-US" dirty="0"/>
              <a:t>, SUM(</a:t>
            </a:r>
            <a:r>
              <a:rPr lang="en-US" dirty="0" err="1"/>
              <a:t>od.Quantity</a:t>
            </a:r>
            <a:r>
              <a:rPr lang="en-US" dirty="0"/>
              <a:t> * </a:t>
            </a:r>
            <a:r>
              <a:rPr lang="en-US" dirty="0" err="1"/>
              <a:t>od.UnitPrice</a:t>
            </a:r>
            <a:r>
              <a:rPr lang="en-US" dirty="0"/>
              <a:t>) AS </a:t>
            </a:r>
            <a:r>
              <a:rPr lang="en-US" dirty="0" err="1"/>
              <a:t>TotalSales</a:t>
            </a:r>
            <a:endParaRPr lang="en-US" dirty="0"/>
          </a:p>
          <a:p>
            <a:pPr marL="0" indent="0">
              <a:buNone/>
            </a:pPr>
            <a:r>
              <a:rPr lang="en-US" dirty="0"/>
              <a:t>FROM Orders o</a:t>
            </a:r>
          </a:p>
          <a:p>
            <a:pPr marL="0" indent="0">
              <a:buNone/>
            </a:pPr>
            <a:r>
              <a:rPr lang="en-US" dirty="0"/>
              <a:t>JOIN </a:t>
            </a:r>
            <a:r>
              <a:rPr lang="en-US" dirty="0" err="1"/>
              <a:t>OrderDetails</a:t>
            </a:r>
            <a:r>
              <a:rPr lang="en-US" dirty="0"/>
              <a:t> od ON </a:t>
            </a:r>
            <a:r>
              <a:rPr lang="en-US" dirty="0" err="1"/>
              <a:t>o.OrderID</a:t>
            </a:r>
            <a:r>
              <a:rPr lang="en-US" dirty="0"/>
              <a:t> = </a:t>
            </a:r>
            <a:r>
              <a:rPr lang="en-US" dirty="0" err="1"/>
              <a:t>od.OrderID</a:t>
            </a:r>
            <a:endParaRPr lang="en-US" dirty="0"/>
          </a:p>
          <a:p>
            <a:pPr marL="0" indent="0">
              <a:buNone/>
            </a:pPr>
            <a:r>
              <a:rPr lang="en-US" dirty="0"/>
              <a:t>JOIN Products p ON </a:t>
            </a:r>
            <a:r>
              <a:rPr lang="en-US" dirty="0" err="1"/>
              <a:t>od.ProductID</a:t>
            </a:r>
            <a:r>
              <a:rPr lang="en-US" dirty="0"/>
              <a:t> = </a:t>
            </a:r>
            <a:r>
              <a:rPr lang="en-US" dirty="0" err="1"/>
              <a:t>p.ProductID</a:t>
            </a:r>
            <a:endParaRPr lang="en-US" dirty="0"/>
          </a:p>
          <a:p>
            <a:pPr marL="0" indent="0">
              <a:buNone/>
            </a:pPr>
            <a:r>
              <a:rPr lang="en-US" dirty="0"/>
              <a:t>JOIN Categories c ON </a:t>
            </a:r>
            <a:r>
              <a:rPr lang="en-US" dirty="0" err="1"/>
              <a:t>p.CategoryID</a:t>
            </a:r>
            <a:r>
              <a:rPr lang="en-US" dirty="0"/>
              <a:t> = </a:t>
            </a:r>
            <a:r>
              <a:rPr lang="en-US" dirty="0" err="1"/>
              <a:t>c.CategoryID</a:t>
            </a:r>
            <a:endParaRPr lang="en-US" dirty="0"/>
          </a:p>
          <a:p>
            <a:pPr marL="0" indent="0">
              <a:buNone/>
            </a:pPr>
            <a:r>
              <a:rPr lang="en-US" dirty="0"/>
              <a:t>GROUP BY CUBE(</a:t>
            </a:r>
            <a:r>
              <a:rPr lang="en-US" dirty="0" err="1"/>
              <a:t>c.CategoryName</a:t>
            </a:r>
            <a:r>
              <a:rPr lang="en-US" dirty="0"/>
              <a:t>, </a:t>
            </a:r>
            <a:r>
              <a:rPr lang="en-US" dirty="0" err="1"/>
              <a:t>o.ShipCountry</a:t>
            </a:r>
            <a:r>
              <a:rPr lang="en-US" dirty="0"/>
              <a:t>, </a:t>
            </a:r>
            <a:r>
              <a:rPr lang="en-US" dirty="0" err="1"/>
              <a:t>OrderYear</a:t>
            </a:r>
            <a:r>
              <a:rPr lang="en-US" dirty="0"/>
              <a:t>)</a:t>
            </a:r>
          </a:p>
          <a:p>
            <a:pPr marL="0" indent="0">
              <a:buNone/>
            </a:pPr>
            <a:r>
              <a:rPr lang="en-US" dirty="0"/>
              <a:t>ORDER BY </a:t>
            </a:r>
            <a:r>
              <a:rPr lang="en-US" dirty="0" err="1"/>
              <a:t>c.CategoryName</a:t>
            </a:r>
            <a:r>
              <a:rPr lang="en-US" dirty="0"/>
              <a:t>, </a:t>
            </a:r>
            <a:r>
              <a:rPr lang="en-US" dirty="0" err="1"/>
              <a:t>o.ShipCountry</a:t>
            </a:r>
            <a:r>
              <a:rPr lang="en-US" dirty="0"/>
              <a:t>, </a:t>
            </a:r>
            <a:r>
              <a:rPr lang="en-US" dirty="0" err="1"/>
              <a:t>OrderYear</a:t>
            </a:r>
            <a:r>
              <a:rPr lang="en-US" dirty="0"/>
              <a:t>;</a:t>
            </a:r>
          </a:p>
          <a:p>
            <a:pPr marL="0" indent="0">
              <a:buNone/>
            </a:pPr>
            <a:endParaRPr lang="en-US" dirty="0"/>
          </a:p>
        </p:txBody>
      </p:sp>
    </p:spTree>
    <p:extLst>
      <p:ext uri="{BB962C8B-B14F-4D97-AF65-F5344CB8AC3E}">
        <p14:creationId xmlns:p14="http://schemas.microsoft.com/office/powerpoint/2010/main" val="32000407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COALESCE FUNCTION</a:t>
            </a:r>
          </a:p>
        </p:txBody>
      </p:sp>
      <p:sp>
        <p:nvSpPr>
          <p:cNvPr id="3" name="Content Placeholder 2"/>
          <p:cNvSpPr>
            <a:spLocks noGrp="1"/>
          </p:cNvSpPr>
          <p:nvPr>
            <p:ph idx="1"/>
          </p:nvPr>
        </p:nvSpPr>
        <p:spPr/>
        <p:txBody>
          <a:bodyPr>
            <a:normAutofit/>
          </a:bodyPr>
          <a:lstStyle/>
          <a:p>
            <a:r>
              <a:rPr lang="en-US"/>
              <a:t>The following statement uses the COALESCE() function to substitute null values by more meaningful data:</a:t>
            </a:r>
          </a:p>
          <a:p>
            <a:pPr marL="0" indent="0">
              <a:buNone/>
            </a:pPr>
            <a:r>
              <a:rPr lang="en-US"/>
              <a:t>SELECT COALESCE(warehouse, '...All Warehouses') warehouse, COALESCE(product, '...All Products') product, SUM(quantity) </a:t>
            </a:r>
          </a:p>
          <a:p>
            <a:pPr marL="0" indent="0">
              <a:buNone/>
            </a:pPr>
            <a:r>
              <a:rPr lang="en-US"/>
              <a:t>FROM inventory</a:t>
            </a:r>
          </a:p>
          <a:p>
            <a:pPr marL="0" indent="0">
              <a:buNone/>
            </a:pPr>
            <a:r>
              <a:rPr lang="en-US"/>
              <a:t>GROUP BY CUBE(warehouse,product)</a:t>
            </a:r>
          </a:p>
          <a:p>
            <a:pPr marL="0" indent="0">
              <a:buNone/>
            </a:pPr>
            <a:r>
              <a:rPr lang="en-US"/>
              <a:t>ORDER BY warehouse,product;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RESULT</a:t>
            </a:r>
          </a:p>
        </p:txBody>
      </p:sp>
      <p:pic>
        <p:nvPicPr>
          <p:cNvPr id="4" name="Content Placeholder 3"/>
          <p:cNvPicPr>
            <a:picLocks noGrp="1" noChangeAspect="1"/>
          </p:cNvPicPr>
          <p:nvPr>
            <p:ph idx="1"/>
          </p:nvPr>
        </p:nvPicPr>
        <p:blipFill>
          <a:blip r:embed="rId2"/>
          <a:stretch>
            <a:fillRect/>
          </a:stretch>
        </p:blipFill>
        <p:spPr>
          <a:xfrm>
            <a:off x="2127885" y="1960880"/>
            <a:ext cx="7936230" cy="423735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 You can do it :D</a:t>
            </a:r>
            <a:endParaRPr lang="en-US" dirty="0"/>
          </a:p>
        </p:txBody>
      </p:sp>
      <p:sp>
        <p:nvSpPr>
          <p:cNvPr id="3" name="Content Placeholder 2"/>
          <p:cNvSpPr>
            <a:spLocks noGrp="1"/>
          </p:cNvSpPr>
          <p:nvPr>
            <p:ph idx="1"/>
          </p:nvPr>
        </p:nvSpPr>
        <p:spPr/>
        <p:txBody>
          <a:bodyPr/>
          <a:lstStyle/>
          <a:p>
            <a:pPr marL="514350" indent="-514350">
              <a:buAutoNum type="arabicPeriod"/>
            </a:pPr>
            <a:r>
              <a:rPr lang="en-US" dirty="0" smtClean="0"/>
              <a:t>Retrieve </a:t>
            </a:r>
            <a:r>
              <a:rPr lang="en-US" dirty="0"/>
              <a:t>the order year, month, product name, and </a:t>
            </a:r>
            <a:r>
              <a:rPr lang="en-US" dirty="0" smtClean="0"/>
              <a:t>calculate </a:t>
            </a:r>
            <a:r>
              <a:rPr lang="en-US" dirty="0"/>
              <a:t>the total sales by multiplying the quantity and unit price of each order </a:t>
            </a:r>
            <a:r>
              <a:rPr lang="en-US" dirty="0" smtClean="0"/>
              <a:t>detail (using </a:t>
            </a:r>
            <a:r>
              <a:rPr lang="en-US" dirty="0" err="1" smtClean="0"/>
              <a:t>Northwind</a:t>
            </a:r>
            <a:r>
              <a:rPr lang="en-US" dirty="0" smtClean="0"/>
              <a:t>)</a:t>
            </a:r>
          </a:p>
          <a:p>
            <a:pPr marL="0" indent="0">
              <a:buNone/>
            </a:pPr>
            <a:r>
              <a:rPr lang="en-US" dirty="0"/>
              <a:t>perform the best suited technique such that the final result looks like this using </a:t>
            </a:r>
            <a:r>
              <a:rPr lang="en-US" dirty="0" err="1"/>
              <a:t>Northwind</a:t>
            </a:r>
            <a:endParaRPr lang="en-US" dirty="0"/>
          </a:p>
          <a:p>
            <a:pPr marL="0" indent="0">
              <a:buNone/>
            </a:pPr>
            <a:r>
              <a:rPr lang="en-US" dirty="0" smtClean="0"/>
              <a:t> </a:t>
            </a:r>
            <a:endParaRPr lang="en-US" dirty="0"/>
          </a:p>
        </p:txBody>
      </p:sp>
      <p:pic>
        <p:nvPicPr>
          <p:cNvPr id="5" name="Picture 4"/>
          <p:cNvPicPr>
            <a:picLocks noChangeAspect="1"/>
          </p:cNvPicPr>
          <p:nvPr/>
        </p:nvPicPr>
        <p:blipFill>
          <a:blip r:embed="rId2"/>
          <a:stretch>
            <a:fillRect/>
          </a:stretch>
        </p:blipFill>
        <p:spPr>
          <a:xfrm>
            <a:off x="4106263" y="3788254"/>
            <a:ext cx="7343775" cy="2076450"/>
          </a:xfrm>
          <a:prstGeom prst="rect">
            <a:avLst/>
          </a:prstGeom>
        </p:spPr>
      </p:pic>
    </p:spTree>
    <p:extLst>
      <p:ext uri="{BB962C8B-B14F-4D97-AF65-F5344CB8AC3E}">
        <p14:creationId xmlns:p14="http://schemas.microsoft.com/office/powerpoint/2010/main" val="20302408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 You can do it :D</a:t>
            </a:r>
          </a:p>
        </p:txBody>
      </p:sp>
      <p:sp>
        <p:nvSpPr>
          <p:cNvPr id="3" name="Content Placeholder 2"/>
          <p:cNvSpPr>
            <a:spLocks noGrp="1"/>
          </p:cNvSpPr>
          <p:nvPr>
            <p:ph idx="1"/>
          </p:nvPr>
        </p:nvSpPr>
        <p:spPr/>
        <p:txBody>
          <a:bodyPr/>
          <a:lstStyle/>
          <a:p>
            <a:pPr marL="0" indent="0">
              <a:buNone/>
            </a:pPr>
            <a:r>
              <a:rPr lang="en-US" dirty="0"/>
              <a:t>3</a:t>
            </a:r>
            <a:r>
              <a:rPr lang="en-US" dirty="0" smtClean="0"/>
              <a:t>.  perform the best suited technique such that the final result looks like this using </a:t>
            </a:r>
            <a:r>
              <a:rPr lang="en-US" dirty="0" err="1" smtClean="0"/>
              <a:t>Northwind</a:t>
            </a:r>
            <a:endParaRPr lang="en-US" dirty="0"/>
          </a:p>
        </p:txBody>
      </p:sp>
      <p:pic>
        <p:nvPicPr>
          <p:cNvPr id="4" name="Picture 3"/>
          <p:cNvPicPr>
            <a:picLocks noChangeAspect="1"/>
          </p:cNvPicPr>
          <p:nvPr/>
        </p:nvPicPr>
        <p:blipFill>
          <a:blip r:embed="rId2"/>
          <a:stretch>
            <a:fillRect/>
          </a:stretch>
        </p:blipFill>
        <p:spPr>
          <a:xfrm>
            <a:off x="1525436" y="2843542"/>
            <a:ext cx="5425608" cy="2996541"/>
          </a:xfrm>
          <a:prstGeom prst="rect">
            <a:avLst/>
          </a:prstGeom>
        </p:spPr>
      </p:pic>
    </p:spTree>
    <p:extLst>
      <p:ext uri="{BB962C8B-B14F-4D97-AF65-F5344CB8AC3E}">
        <p14:creationId xmlns:p14="http://schemas.microsoft.com/office/powerpoint/2010/main" val="1527765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3036A5-F1C5-4636-9680-7C5990AD1EE3}"/>
              </a:ext>
            </a:extLst>
          </p:cNvPr>
          <p:cNvSpPr>
            <a:spLocks noGrp="1"/>
          </p:cNvSpPr>
          <p:nvPr>
            <p:ph type="title"/>
          </p:nvPr>
        </p:nvSpPr>
        <p:spPr/>
        <p:txBody>
          <a:bodyPr/>
          <a:lstStyle/>
          <a:p>
            <a:r>
              <a:rPr lang="en-US" dirty="0"/>
              <a:t>tasks</a:t>
            </a:r>
          </a:p>
        </p:txBody>
      </p:sp>
      <p:pic>
        <p:nvPicPr>
          <p:cNvPr id="1026" name="Picture 1">
            <a:extLst>
              <a:ext uri="{FF2B5EF4-FFF2-40B4-BE49-F238E27FC236}">
                <a16:creationId xmlns:a16="http://schemas.microsoft.com/office/drawing/2014/main" xmlns="" id="{EF9FEA74-043F-4319-A5C5-C6140DE53D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121384"/>
            <a:ext cx="2514600" cy="2438069"/>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2">
            <a:extLst>
              <a:ext uri="{FF2B5EF4-FFF2-40B4-BE49-F238E27FC236}">
                <a16:creationId xmlns:a16="http://schemas.microsoft.com/office/drawing/2014/main" xmlns="" id="{F6E09070-FF7C-4EAE-A9FF-0B326EAF50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350" y="5329334"/>
            <a:ext cx="1200150" cy="9239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xmlns="" id="{79086EF6-E912-40A2-BACD-6FF0AE2996D7}"/>
              </a:ext>
            </a:extLst>
          </p:cNvPr>
          <p:cNvSpPr>
            <a:spLocks noChangeArrowheads="1"/>
          </p:cNvSpPr>
          <p:nvPr/>
        </p:nvSpPr>
        <p:spPr bwMode="auto">
          <a:xfrm>
            <a:off x="838200" y="1615785"/>
            <a:ext cx="1072280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Candara" panose="020E0502030303020204" pitchFamily="34" charset="0"/>
              </a:rPr>
              <a:t>Create sample database then  create the table given below and  r</a:t>
            </a:r>
            <a:r>
              <a:rPr kumimoji="0" lang="en-US" altLang="en-US" sz="1500" b="0" i="0" u="none" strike="noStrike" cap="none" normalizeH="0" baseline="0" dirty="0">
                <a:ln>
                  <a:noFill/>
                </a:ln>
                <a:solidFill>
                  <a:srgbClr val="111111"/>
                </a:solidFill>
                <a:effectLst/>
                <a:latin typeface="Arial" panose="020B0604020202020204" pitchFamily="34" charset="0"/>
                <a:ea typeface="Times New Roman" panose="02020603050405020304" pitchFamily="18" charset="0"/>
                <a:cs typeface="Candara" panose="020E0502030303020204" pitchFamily="34" charset="0"/>
              </a:rPr>
              <a:t>etrieve Salary by country along with grand total by rollup .</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xmlns="" id="{6772E601-5D3E-41F1-BADB-011AF3516816}"/>
              </a:ext>
            </a:extLst>
          </p:cNvPr>
          <p:cNvSpPr>
            <a:spLocks noChangeArrowheads="1"/>
          </p:cNvSpPr>
          <p:nvPr/>
        </p:nvSpPr>
        <p:spPr bwMode="auto">
          <a:xfrm>
            <a:off x="838200" y="487213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Candara" panose="020E0502030303020204" pitchFamily="34" charset="0"/>
              </a:rPr>
              <a:t>Sample output:</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160693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xmlns="" id="{E8D22300-A8F9-4664-A8AF-7A70B46BFA71}"/>
              </a:ext>
            </a:extLst>
          </p:cNvPr>
          <p:cNvSpPr>
            <a:spLocks noChangeArrowheads="1"/>
          </p:cNvSpPr>
          <p:nvPr/>
        </p:nvSpPr>
        <p:spPr bwMode="auto">
          <a:xfrm>
            <a:off x="1042987" y="973990"/>
            <a:ext cx="782727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111111"/>
                </a:solidFill>
                <a:effectLst/>
                <a:latin typeface="Arial" panose="020B0604020202020204" pitchFamily="34" charset="0"/>
                <a:ea typeface="Times New Roman" panose="02020603050405020304" pitchFamily="18" charset="0"/>
                <a:cs typeface="Candara" panose="020E0502030303020204" pitchFamily="34" charset="0"/>
              </a:rPr>
              <a:t>Write a query to retrieve Sum of Salary grouped by all combinations of the following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111111"/>
                </a:solidFill>
                <a:effectLst/>
                <a:latin typeface="Arial" panose="020B0604020202020204" pitchFamily="34" charset="0"/>
                <a:ea typeface="Times New Roman" panose="02020603050405020304" pitchFamily="18" charset="0"/>
                <a:cs typeface="Candara" panose="020E0502030303020204" pitchFamily="34" charset="0"/>
              </a:rPr>
              <a:t> 2 columns as well as Grand Total. Country, Gender by using cube.</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4097" name="Picture 6">
            <a:extLst>
              <a:ext uri="{FF2B5EF4-FFF2-40B4-BE49-F238E27FC236}">
                <a16:creationId xmlns:a16="http://schemas.microsoft.com/office/drawing/2014/main" xmlns="" id="{33882518-7BA9-4B67-8FF9-1EED136D8A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7" y="1919288"/>
            <a:ext cx="2371725" cy="31337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xmlns="" id="{9A52775B-F01A-4058-B316-C82CB32B8F52}"/>
              </a:ext>
            </a:extLst>
          </p:cNvPr>
          <p:cNvSpPr>
            <a:spLocks noChangeArrowheads="1"/>
          </p:cNvSpPr>
          <p:nvPr/>
        </p:nvSpPr>
        <p:spPr bwMode="auto">
          <a:xfrm>
            <a:off x="1042987" y="50530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955424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Grouping sets</a:t>
            </a:r>
          </a:p>
        </p:txBody>
      </p:sp>
      <p:sp>
        <p:nvSpPr>
          <p:cNvPr id="3" name="Content Placeholder 2"/>
          <p:cNvSpPr>
            <a:spLocks noGrp="1"/>
          </p:cNvSpPr>
          <p:nvPr>
            <p:ph idx="1"/>
          </p:nvPr>
        </p:nvSpPr>
        <p:spPr/>
        <p:txBody>
          <a:bodyPr/>
          <a:lstStyle/>
          <a:p>
            <a:r>
              <a:rPr lang="en-US"/>
              <a:t>Note that a grouping set is a set of columns by which you group. For example, a query that returns the inventory by the category,  the grouping set is (category).</a:t>
            </a:r>
          </a:p>
          <a:p>
            <a:r>
              <a:rPr lang="en-US"/>
              <a:t>Query:</a:t>
            </a:r>
          </a:p>
          <a:p>
            <a:pPr marL="0" indent="0">
              <a:buNone/>
            </a:pPr>
            <a:r>
              <a:rPr lang="en-US"/>
              <a:t>SELECT CategoryID,sum(unitsinstock) qty </a:t>
            </a:r>
          </a:p>
          <a:p>
            <a:pPr marL="0" indent="0">
              <a:buNone/>
            </a:pPr>
            <a:r>
              <a:rPr lang="en-US"/>
              <a:t>from Products</a:t>
            </a:r>
          </a:p>
          <a:p>
            <a:pPr marL="0" indent="0">
              <a:buNone/>
            </a:pPr>
            <a:r>
              <a:rPr lang="en-US"/>
              <a:t> group by CategoryID</a:t>
            </a:r>
          </a:p>
          <a:p>
            <a:pPr marL="0" indent="0">
              <a:buNone/>
            </a:pPr>
            <a:endParaRPr lang="en-US"/>
          </a:p>
          <a:p>
            <a:pPr marL="0" indent="0">
              <a:buNone/>
            </a:pP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Syntax of SQL ROLLUP</a:t>
            </a:r>
          </a:p>
        </p:txBody>
      </p:sp>
      <p:sp>
        <p:nvSpPr>
          <p:cNvPr id="6" name="Content Placeholder 5"/>
          <p:cNvSpPr>
            <a:spLocks noGrp="1"/>
          </p:cNvSpPr>
          <p:nvPr>
            <p:ph idx="1"/>
          </p:nvPr>
        </p:nvSpPr>
        <p:spPr/>
        <p:txBody>
          <a:bodyPr/>
          <a:lstStyle/>
          <a:p>
            <a:pPr marL="0" indent="0">
              <a:buNone/>
            </a:pPr>
            <a:r>
              <a:rPr lang="en-US"/>
              <a:t>SELECT </a:t>
            </a:r>
          </a:p>
          <a:p>
            <a:pPr marL="0" indent="0">
              <a:buNone/>
            </a:pPr>
            <a:r>
              <a:rPr lang="en-US"/>
              <a:t> c1, c2, aggregate_function(c3)</a:t>
            </a:r>
          </a:p>
          <a:p>
            <a:pPr marL="0" indent="0">
              <a:buNone/>
            </a:pPr>
            <a:r>
              <a:rPr lang="en-US"/>
              <a:t>FROM</a:t>
            </a:r>
          </a:p>
          <a:p>
            <a:pPr marL="0" indent="0">
              <a:buNone/>
            </a:pPr>
            <a:r>
              <a:rPr lang="en-US"/>
              <a:t> table</a:t>
            </a:r>
          </a:p>
          <a:p>
            <a:pPr marL="0" indent="0">
              <a:buNone/>
            </a:pPr>
            <a:r>
              <a:rPr lang="en-US"/>
              <a:t>GROUP BY ROLLUP (c1, c2);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ROLLUP HIERARCHY</a:t>
            </a:r>
          </a:p>
        </p:txBody>
      </p:sp>
      <p:sp>
        <p:nvSpPr>
          <p:cNvPr id="3" name="Content Placeholder 2"/>
          <p:cNvSpPr>
            <a:spLocks noGrp="1"/>
          </p:cNvSpPr>
          <p:nvPr>
            <p:ph idx="1"/>
          </p:nvPr>
        </p:nvSpPr>
        <p:spPr/>
        <p:txBody>
          <a:bodyPr>
            <a:normAutofit fontScale="97500" lnSpcReduction="10000"/>
          </a:bodyPr>
          <a:lstStyle/>
          <a:p>
            <a:r>
              <a:rPr lang="en-US"/>
              <a:t>The ROLLUP assumes a hierarchy among the input columns. For example, if the input column is (c1,c2), the hierarchy c1 &gt; c2. The ROLLUP generates all grouping sets that make sense considering this hierarchy. </a:t>
            </a:r>
          </a:p>
          <a:p>
            <a:r>
              <a:rPr lang="en-US"/>
              <a:t>This is why we often use ROLLUP to generate the subtotals and the grand total for reporting purposes.</a:t>
            </a:r>
          </a:p>
          <a:p>
            <a:r>
              <a:rPr lang="en-US"/>
              <a:t>In the syntax above, ROLLUP(c1,c2) generates three following grouping sets:</a:t>
            </a:r>
          </a:p>
          <a:p>
            <a:pPr marL="0" indent="0">
              <a:buNone/>
            </a:pPr>
            <a:r>
              <a:rPr lang="en-US"/>
              <a:t>(c1,c2)</a:t>
            </a:r>
          </a:p>
          <a:p>
            <a:pPr marL="0" indent="0">
              <a:buNone/>
            </a:pPr>
            <a:r>
              <a:rPr lang="en-US"/>
              <a:t>(c1)</a:t>
            </a:r>
          </a:p>
          <a:p>
            <a:pPr marL="0" indent="0">
              <a:buNone/>
            </a:pPr>
            <a:r>
              <a:rPr lang="en-US"/>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GROUP BY CLAUSE</a:t>
            </a:r>
          </a:p>
        </p:txBody>
      </p:sp>
      <p:sp>
        <p:nvSpPr>
          <p:cNvPr id="3" name="Content Placeholder 2"/>
          <p:cNvSpPr>
            <a:spLocks noGrp="1"/>
          </p:cNvSpPr>
          <p:nvPr>
            <p:ph sz="half" idx="1"/>
          </p:nvPr>
        </p:nvSpPr>
        <p:spPr/>
        <p:txBody>
          <a:bodyPr/>
          <a:lstStyle/>
          <a:p>
            <a:pPr marL="0" indent="0">
              <a:buNone/>
            </a:pPr>
            <a:r>
              <a:rPr lang="en-US" dirty="0"/>
              <a:t>The following statement uses the GROUP BY clause and the SUM() function to find the total inventory by category:</a:t>
            </a:r>
          </a:p>
          <a:p>
            <a:pPr marL="0" indent="0">
              <a:buNone/>
            </a:pPr>
            <a:r>
              <a:rPr lang="en-US" dirty="0"/>
              <a:t>Query:</a:t>
            </a:r>
          </a:p>
          <a:p>
            <a:pPr marL="0" indent="0">
              <a:buNone/>
            </a:pPr>
            <a:r>
              <a:rPr lang="en-US" dirty="0"/>
              <a:t>SELECT </a:t>
            </a:r>
            <a:r>
              <a:rPr lang="en-US" dirty="0" err="1"/>
              <a:t>categoryid</a:t>
            </a:r>
            <a:r>
              <a:rPr lang="en-US" dirty="0"/>
              <a:t>, SUM(</a:t>
            </a:r>
            <a:r>
              <a:rPr lang="en-US" dirty="0" err="1"/>
              <a:t>unitsinstock</a:t>
            </a:r>
            <a:r>
              <a:rPr lang="en-US" dirty="0"/>
              <a:t>) as quantity </a:t>
            </a:r>
          </a:p>
          <a:p>
            <a:pPr marL="0" indent="0">
              <a:buNone/>
            </a:pPr>
            <a:r>
              <a:rPr lang="en-US" dirty="0"/>
              <a:t>from products </a:t>
            </a:r>
          </a:p>
          <a:p>
            <a:pPr marL="0" indent="0">
              <a:buNone/>
            </a:pPr>
            <a:r>
              <a:rPr lang="en-US" dirty="0"/>
              <a:t>group by </a:t>
            </a:r>
            <a:r>
              <a:rPr lang="en-US" dirty="0" err="1"/>
              <a:t>CategoryID</a:t>
            </a:r>
            <a:endParaRPr lang="en-US" dirty="0"/>
          </a:p>
          <a:p>
            <a:pPr marL="0" indent="0">
              <a:buNone/>
            </a:pPr>
            <a:endParaRPr lang="en-US" dirty="0"/>
          </a:p>
        </p:txBody>
      </p:sp>
      <p:pic>
        <p:nvPicPr>
          <p:cNvPr id="4" name="Content Placeholder 3"/>
          <p:cNvPicPr>
            <a:picLocks noGrp="1" noChangeAspect="1"/>
          </p:cNvPicPr>
          <p:nvPr>
            <p:ph sz="half" idx="2"/>
          </p:nvPr>
        </p:nvPicPr>
        <p:blipFill>
          <a:blip r:embed="rId2"/>
          <a:stretch>
            <a:fillRect/>
          </a:stretch>
        </p:blipFill>
        <p:spPr>
          <a:xfrm>
            <a:off x="6540500" y="2347966"/>
            <a:ext cx="3931285" cy="31273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USE OF ROLLUP IN GROUP BY</a:t>
            </a:r>
          </a:p>
        </p:txBody>
      </p:sp>
      <p:sp>
        <p:nvSpPr>
          <p:cNvPr id="6" name="Content Placeholder 5"/>
          <p:cNvSpPr>
            <a:spLocks noGrp="1"/>
          </p:cNvSpPr>
          <p:nvPr>
            <p:ph sz="half" idx="1"/>
          </p:nvPr>
        </p:nvSpPr>
        <p:spPr/>
        <p:txBody>
          <a:bodyPr/>
          <a:lstStyle/>
          <a:p>
            <a:r>
              <a:rPr lang="en-US"/>
              <a:t>To retrieve the total products of all categories, you add the ROLLUP to the GROUP BY clause as follows:</a:t>
            </a:r>
          </a:p>
          <a:p>
            <a:pPr marL="0" indent="0">
              <a:buNone/>
            </a:pPr>
            <a:r>
              <a:rPr lang="en-US"/>
              <a:t>SELECT categoryid, SUM(unitsinstock) as quantity </a:t>
            </a:r>
          </a:p>
          <a:p>
            <a:pPr marL="0" indent="0">
              <a:buNone/>
            </a:pPr>
            <a:r>
              <a:rPr lang="en-US"/>
              <a:t>from products </a:t>
            </a:r>
          </a:p>
          <a:p>
            <a:pPr marL="0" indent="0">
              <a:buNone/>
            </a:pPr>
            <a:r>
              <a:rPr lang="en-US"/>
              <a:t>group by rollup (CategoryID)</a:t>
            </a:r>
          </a:p>
        </p:txBody>
      </p:sp>
      <p:pic>
        <p:nvPicPr>
          <p:cNvPr id="2" name="Content Placeholder 1"/>
          <p:cNvPicPr>
            <a:picLocks noGrp="1" noChangeAspect="1"/>
          </p:cNvPicPr>
          <p:nvPr>
            <p:ph sz="half" idx="2"/>
          </p:nvPr>
        </p:nvPicPr>
        <p:blipFill>
          <a:blip r:embed="rId2"/>
          <a:srcRect r="21960"/>
          <a:stretch>
            <a:fillRect/>
          </a:stretch>
        </p:blipFill>
        <p:spPr>
          <a:xfrm>
            <a:off x="5434965" y="3081020"/>
            <a:ext cx="2672715" cy="2395855"/>
          </a:xfrm>
          <a:prstGeom prst="rect">
            <a:avLst/>
          </a:prstGeom>
        </p:spPr>
      </p:pic>
      <p:sp>
        <p:nvSpPr>
          <p:cNvPr id="4" name="Text Box 3"/>
          <p:cNvSpPr txBox="1"/>
          <p:nvPr/>
        </p:nvSpPr>
        <p:spPr>
          <a:xfrm>
            <a:off x="8301990" y="3081020"/>
            <a:ext cx="3523615" cy="2306955"/>
          </a:xfrm>
          <a:prstGeom prst="rect">
            <a:avLst/>
          </a:prstGeom>
          <a:noFill/>
        </p:spPr>
        <p:txBody>
          <a:bodyPr wrap="square" rtlCol="0" anchor="t">
            <a:spAutoFit/>
          </a:bodyPr>
          <a:lstStyle/>
          <a:p>
            <a:r>
              <a:rPr lang="en-US"/>
              <a:t>As you can see in the result, the NULL value in the warehouse column specifies the grand total super-aggregate line. In this example, the ROLLUP option causes the query to produce another row that shows the total products by all categories.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COALESCE() Function</a:t>
            </a:r>
          </a:p>
        </p:txBody>
      </p:sp>
      <p:sp>
        <p:nvSpPr>
          <p:cNvPr id="3" name="Content Placeholder 2"/>
          <p:cNvSpPr>
            <a:spLocks noGrp="1"/>
          </p:cNvSpPr>
          <p:nvPr>
            <p:ph idx="1"/>
          </p:nvPr>
        </p:nvSpPr>
        <p:spPr/>
        <p:txBody>
          <a:bodyPr/>
          <a:lstStyle/>
          <a:p>
            <a:r>
              <a:rPr lang="en-US" dirty="0"/>
              <a:t>To make the output more readable, you can use the COALESCE() function to substitute the NULL value by the All categories as follows:</a:t>
            </a:r>
          </a:p>
          <a:p>
            <a:r>
              <a:rPr lang="en-US" dirty="0"/>
              <a:t>Query</a:t>
            </a:r>
          </a:p>
          <a:p>
            <a:pPr marL="0" indent="0">
              <a:buNone/>
            </a:pPr>
            <a:r>
              <a:rPr lang="en-US" dirty="0"/>
              <a:t>SELECT coalesce(categoryid,10)as </a:t>
            </a:r>
            <a:r>
              <a:rPr lang="en-US" dirty="0" err="1"/>
              <a:t>categoryid</a:t>
            </a:r>
            <a:r>
              <a:rPr lang="en-US" dirty="0"/>
              <a:t>, SUM(</a:t>
            </a:r>
            <a:r>
              <a:rPr lang="en-US" dirty="0" err="1"/>
              <a:t>unitsinstock</a:t>
            </a:r>
            <a:r>
              <a:rPr lang="en-US" dirty="0"/>
              <a:t>) as quantity </a:t>
            </a:r>
          </a:p>
          <a:p>
            <a:pPr marL="0" indent="0">
              <a:buNone/>
            </a:pPr>
            <a:r>
              <a:rPr lang="en-US" dirty="0"/>
              <a:t>from products </a:t>
            </a:r>
          </a:p>
          <a:p>
            <a:pPr marL="0" indent="0">
              <a:buNone/>
            </a:pPr>
            <a:r>
              <a:rPr lang="en-US" dirty="0"/>
              <a:t>group by rollup (</a:t>
            </a:r>
            <a:r>
              <a:rPr lang="en-US" dirty="0" err="1"/>
              <a:t>CategoryID</a:t>
            </a:r>
            <a:r>
              <a:rPr lang="en-US" dirty="0"/>
              <a:t>)</a:t>
            </a:r>
          </a:p>
          <a:p>
            <a:pPr marL="0" indent="0">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SQL ROLLUP with multiple columns example</a:t>
            </a:r>
          </a:p>
        </p:txBody>
      </p:sp>
      <p:sp>
        <p:nvSpPr>
          <p:cNvPr id="3" name="Content Placeholder 2"/>
          <p:cNvSpPr>
            <a:spLocks noGrp="1"/>
          </p:cNvSpPr>
          <p:nvPr>
            <p:ph sz="half" idx="1"/>
          </p:nvPr>
        </p:nvSpPr>
        <p:spPr/>
        <p:txBody>
          <a:bodyPr>
            <a:normAutofit lnSpcReduction="10000"/>
          </a:bodyPr>
          <a:lstStyle/>
          <a:p>
            <a:r>
              <a:rPr lang="en-US"/>
              <a:t>The following statement calculates the inventory by category and suppliers:</a:t>
            </a:r>
          </a:p>
          <a:p>
            <a:r>
              <a:rPr lang="en-US"/>
              <a:t>Query:</a:t>
            </a:r>
          </a:p>
          <a:p>
            <a:pPr marL="0" indent="0">
              <a:buNone/>
            </a:pPr>
            <a:r>
              <a:rPr lang="en-US"/>
              <a:t>SELECT </a:t>
            </a:r>
          </a:p>
          <a:p>
            <a:pPr marL="0" indent="0">
              <a:buNone/>
            </a:pPr>
            <a:r>
              <a:rPr lang="en-US"/>
              <a:t>categoryid, supplierid, SUM(unitsinstock)</a:t>
            </a:r>
          </a:p>
          <a:p>
            <a:pPr marL="0" indent="0">
              <a:buNone/>
            </a:pPr>
            <a:r>
              <a:rPr lang="en-US"/>
              <a:t>FROM</a:t>
            </a:r>
          </a:p>
          <a:p>
            <a:pPr marL="0" indent="0">
              <a:buNone/>
            </a:pPr>
            <a:r>
              <a:rPr lang="en-US"/>
              <a:t> Products</a:t>
            </a:r>
          </a:p>
          <a:p>
            <a:pPr marL="0" indent="0">
              <a:buNone/>
            </a:pPr>
            <a:r>
              <a:rPr lang="en-US"/>
              <a:t>GROUP BY CategoryID, SupplierID;</a:t>
            </a:r>
          </a:p>
        </p:txBody>
      </p:sp>
      <p:pic>
        <p:nvPicPr>
          <p:cNvPr id="4" name="Content Placeholder 3"/>
          <p:cNvPicPr>
            <a:picLocks noGrp="1" noChangeAspect="1"/>
          </p:cNvPicPr>
          <p:nvPr>
            <p:ph sz="half" idx="2"/>
          </p:nvPr>
        </p:nvPicPr>
        <p:blipFill>
          <a:blip r:embed="rId2"/>
          <a:stretch>
            <a:fillRect/>
          </a:stretch>
        </p:blipFill>
        <p:spPr>
          <a:xfrm>
            <a:off x="5777865" y="2271395"/>
            <a:ext cx="5317490" cy="363410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1174</TotalTime>
  <Words>1295</Words>
  <Application>Microsoft Office PowerPoint</Application>
  <PresentationFormat>Widescreen</PresentationFormat>
  <Paragraphs>136</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Candara</vt:lpstr>
      <vt:lpstr>Times New Roman</vt:lpstr>
      <vt:lpstr>Office Theme</vt:lpstr>
      <vt:lpstr>SQL ROLLUP AND CUBE</vt:lpstr>
      <vt:lpstr>Introduction to SQL ROLLUP</vt:lpstr>
      <vt:lpstr>Grouping sets</vt:lpstr>
      <vt:lpstr>Syntax of SQL ROLLUP</vt:lpstr>
      <vt:lpstr>ROLLUP HIERARCHY</vt:lpstr>
      <vt:lpstr>GROUP BY CLAUSE</vt:lpstr>
      <vt:lpstr>USE OF ROLLUP IN GROUP BY</vt:lpstr>
      <vt:lpstr>COALESCE() Function</vt:lpstr>
      <vt:lpstr>SQL ROLLUP with multiple columns example</vt:lpstr>
      <vt:lpstr>SQL ROLLUP with multiple columns example</vt:lpstr>
      <vt:lpstr>SQL ROLLUP with multiple columns example</vt:lpstr>
      <vt:lpstr>SQL ROLLUP with partial rollup example</vt:lpstr>
      <vt:lpstr>SQL ROLLUP with partial rollup example</vt:lpstr>
      <vt:lpstr>Explain this one!</vt:lpstr>
      <vt:lpstr>Exercise</vt:lpstr>
      <vt:lpstr>Exercise</vt:lpstr>
      <vt:lpstr>Introduction to SQL CUBE</vt:lpstr>
      <vt:lpstr>Syntax of CUBE</vt:lpstr>
      <vt:lpstr>SQL CUBE with multiple columns</vt:lpstr>
      <vt:lpstr>CUBE Example</vt:lpstr>
      <vt:lpstr>CUBE Example</vt:lpstr>
      <vt:lpstr>Explain this one !</vt:lpstr>
      <vt:lpstr>COALESCE FUNCTION</vt:lpstr>
      <vt:lpstr>RESULT</vt:lpstr>
      <vt:lpstr>Task --- You can do it :D</vt:lpstr>
      <vt:lpstr>Task --- You can do it :D</vt:lpstr>
      <vt:lpstr>tasks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ROLLUP AND CUBE</dc:title>
  <dc:creator>Saniya</dc:creator>
  <cp:lastModifiedBy>User</cp:lastModifiedBy>
  <cp:revision>10</cp:revision>
  <dcterms:created xsi:type="dcterms:W3CDTF">2019-04-29T10:17:26Z</dcterms:created>
  <dcterms:modified xsi:type="dcterms:W3CDTF">2023-05-30T19:23:40Z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1033-10.2.0.7646</vt:lpwstr>
  </property>
</Properties>
</file>