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22"/>
  </p:notesMasterIdLst>
  <p:sldIdLst>
    <p:sldId id="277" r:id="rId2"/>
    <p:sldId id="256" r:id="rId3"/>
    <p:sldId id="257" r:id="rId4"/>
    <p:sldId id="258" r:id="rId5"/>
    <p:sldId id="259" r:id="rId6"/>
    <p:sldId id="260" r:id="rId7"/>
    <p:sldId id="261" r:id="rId8"/>
    <p:sldId id="263" r:id="rId9"/>
    <p:sldId id="264" r:id="rId10"/>
    <p:sldId id="265" r:id="rId11"/>
    <p:sldId id="269" r:id="rId12"/>
    <p:sldId id="270" r:id="rId13"/>
    <p:sldId id="271" r:id="rId14"/>
    <p:sldId id="272" r:id="rId15"/>
    <p:sldId id="273" r:id="rId16"/>
    <p:sldId id="267" r:id="rId17"/>
    <p:sldId id="268" r:id="rId18"/>
    <p:sldId id="274" r:id="rId19"/>
    <p:sldId id="275" r:id="rId20"/>
    <p:sldId id="276" r:id="rId21"/>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10"/>
  </p:normalViewPr>
  <p:slideViewPr>
    <p:cSldViewPr snapToGrid="0" snapToObjects="1">
      <p:cViewPr>
        <p:scale>
          <a:sx n="50" d="100"/>
          <a:sy n="50" d="100"/>
        </p:scale>
        <p:origin x="168"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8743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8212" y="2470814"/>
            <a:ext cx="14634802" cy="2194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38911" y="2599638"/>
            <a:ext cx="13765878" cy="2087216"/>
          </a:xfrm>
        </p:spPr>
        <p:txBody>
          <a:bodyPr tIns="45720" bIns="45720" anchor="ctr">
            <a:normAutofit/>
          </a:bodyPr>
          <a:lstStyle>
            <a:lvl1pPr algn="ctr">
              <a:lnSpc>
                <a:spcPct val="80000"/>
              </a:lnSpc>
              <a:defRPr sz="7200" spc="180" baseline="0"/>
            </a:lvl1pPr>
          </a:lstStyle>
          <a:p>
            <a:r>
              <a:rPr lang="en-US"/>
              <a:t>Click to edit Master title style</a:t>
            </a:r>
            <a:endParaRPr lang="en-US" dirty="0"/>
          </a:p>
        </p:txBody>
      </p:sp>
      <p:sp>
        <p:nvSpPr>
          <p:cNvPr id="3" name="Subtitle 2"/>
          <p:cNvSpPr>
            <a:spLocks noGrp="1"/>
          </p:cNvSpPr>
          <p:nvPr>
            <p:ph type="subTitle" idx="1"/>
          </p:nvPr>
        </p:nvSpPr>
        <p:spPr>
          <a:xfrm>
            <a:off x="1828800" y="4795501"/>
            <a:ext cx="10972800" cy="1571106"/>
          </a:xfrm>
        </p:spPr>
        <p:txBody>
          <a:bodyPr>
            <a:normAutofit/>
          </a:bodyPr>
          <a:lstStyle>
            <a:lvl1pPr marL="0" indent="0" algn="ctr">
              <a:buNone/>
              <a:defRPr sz="2400"/>
            </a:lvl1pPr>
            <a:lvl2pPr marL="548640" indent="0" algn="ctr">
              <a:buNone/>
              <a:defRPr sz="2400"/>
            </a:lvl2pPr>
            <a:lvl3pPr marL="1097280" indent="0" algn="ctr">
              <a:buNone/>
              <a:defRPr sz="240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215902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682526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823174" y="0"/>
            <a:ext cx="329184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992749" y="329566"/>
            <a:ext cx="2882856" cy="707707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329566"/>
            <a:ext cx="9567949" cy="707707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05840" y="7707425"/>
            <a:ext cx="3291835" cy="438150"/>
          </a:xfrm>
        </p:spPr>
        <p:txBody>
          <a:bodyPr/>
          <a:lstStyle/>
          <a:p>
            <a:fld id="{F6764DA5-CD3D-4590-A511-FCD3BC7A793E}" type="datetimeFigureOut">
              <a:rPr lang="en-US" smtClean="0"/>
              <a:t>5/12/2024</a:t>
            </a:fld>
            <a:endParaRPr lang="en-US" dirty="0"/>
          </a:p>
        </p:txBody>
      </p:sp>
      <p:sp>
        <p:nvSpPr>
          <p:cNvPr id="5" name="Footer Placeholder 4"/>
          <p:cNvSpPr>
            <a:spLocks noGrp="1"/>
          </p:cNvSpPr>
          <p:nvPr>
            <p:ph type="ftr" sz="quarter" idx="11"/>
          </p:nvPr>
        </p:nvSpPr>
        <p:spPr>
          <a:xfrm>
            <a:off x="4531363" y="7707425"/>
            <a:ext cx="5135603" cy="438150"/>
          </a:xfrm>
        </p:spPr>
        <p:txBody>
          <a:bodyPr/>
          <a:lstStyle/>
          <a:p>
            <a:endParaRPr lang="en-US" dirty="0"/>
          </a:p>
        </p:txBody>
      </p:sp>
      <p:sp>
        <p:nvSpPr>
          <p:cNvPr id="6" name="Slide Number Placeholder 5"/>
          <p:cNvSpPr>
            <a:spLocks noGrp="1"/>
          </p:cNvSpPr>
          <p:nvPr>
            <p:ph type="sldNum" sz="quarter" idx="12"/>
          </p:nvPr>
        </p:nvSpPr>
        <p:spPr>
          <a:xfrm>
            <a:off x="9687658" y="7707425"/>
            <a:ext cx="1055711" cy="43815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759424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20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64225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8212" y="2470814"/>
            <a:ext cx="14634802" cy="2194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99829" y="2650655"/>
            <a:ext cx="12618720" cy="2011680"/>
          </a:xfrm>
        </p:spPr>
        <p:txBody>
          <a:bodyPr anchor="ctr">
            <a:noAutofit/>
          </a:bodyPr>
          <a:lstStyle>
            <a:lvl1pPr algn="ctr">
              <a:lnSpc>
                <a:spcPct val="80000"/>
              </a:lnSpc>
              <a:defRPr sz="7200" b="0" spc="18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999829" y="4812401"/>
            <a:ext cx="12618720" cy="1409567"/>
          </a:xfrm>
        </p:spPr>
        <p:txBody>
          <a:bodyPr anchor="t">
            <a:normAutofit/>
          </a:bodyPr>
          <a:lstStyle>
            <a:lvl1pPr marL="0" indent="0" algn="ctr">
              <a:buNone/>
              <a:defRPr sz="2400">
                <a:solidFill>
                  <a:schemeClr val="tx2"/>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6F822A4-8DA6-4447-9B1F-C5DB58435268}" type="datetimeFigureOut">
              <a:rPr lang="en-US" smtClean="0"/>
              <a:t>5/12/2024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064005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46413" y="2414016"/>
            <a:ext cx="5705856" cy="5047488"/>
          </a:xfrm>
        </p:spPr>
        <p:txBody>
          <a:bodyPr/>
          <a:lstStyle>
            <a:lvl1pPr>
              <a:defRPr sz="264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76469" y="2414016"/>
            <a:ext cx="5705856" cy="5047488"/>
          </a:xfrm>
        </p:spPr>
        <p:txBody>
          <a:bodyPr/>
          <a:lstStyle>
            <a:lvl1pPr>
              <a:defRPr sz="264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15995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448410" y="2296164"/>
            <a:ext cx="5705856" cy="891713"/>
          </a:xfrm>
        </p:spPr>
        <p:txBody>
          <a:bodyPr anchor="ctr">
            <a:normAutofit/>
          </a:bodyPr>
          <a:lstStyle>
            <a:lvl1pPr marL="0" indent="0">
              <a:buNone/>
              <a:defRPr sz="252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448410" y="3187879"/>
            <a:ext cx="5705856" cy="4279392"/>
          </a:xfrm>
        </p:spPr>
        <p:txBody>
          <a:bodyPr/>
          <a:lstStyle>
            <a:lvl1pPr>
              <a:defRPr sz="264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77476" y="2296164"/>
            <a:ext cx="5705856" cy="891713"/>
          </a:xfrm>
        </p:spPr>
        <p:txBody>
          <a:bodyPr anchor="ctr">
            <a:normAutofit/>
          </a:bodyPr>
          <a:lstStyle>
            <a:lvl1pPr marL="0" indent="0">
              <a:buNone/>
              <a:defRPr sz="252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77476" y="3187877"/>
            <a:ext cx="5705856" cy="4279392"/>
          </a:xfrm>
        </p:spPr>
        <p:txBody>
          <a:bodyPr/>
          <a:lstStyle>
            <a:lvl1pPr>
              <a:defRPr sz="264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418550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5/12/2024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997034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9006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448410" y="2544065"/>
            <a:ext cx="7351776" cy="493776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346828" y="2576984"/>
            <a:ext cx="3840480" cy="4118783"/>
          </a:xfrm>
        </p:spPr>
        <p:txBody>
          <a:bodyPr>
            <a:normAutofit/>
          </a:bodyPr>
          <a:lstStyle>
            <a:lvl1pPr marL="0" indent="0">
              <a:lnSpc>
                <a:spcPct val="95000"/>
              </a:lnSpc>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13795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536192" y="2653793"/>
            <a:ext cx="7351776" cy="4718304"/>
          </a:xfrm>
          <a:solidFill>
            <a:schemeClr val="tx2">
              <a:lumMod val="60000"/>
              <a:lumOff val="40000"/>
            </a:schemeClr>
          </a:solidFill>
        </p:spPr>
        <p:txBody>
          <a:bodyPr tIns="365760" anchor="t"/>
          <a:lstStyle>
            <a:lvl1pPr marL="0" indent="0" algn="ctr">
              <a:buNone/>
              <a:defRPr sz="3840">
                <a:solidFill>
                  <a:schemeClr val="tx1">
                    <a:lumMod val="50000"/>
                  </a:schemeClr>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9348826" y="2580745"/>
            <a:ext cx="3840480" cy="4114800"/>
          </a:xfrm>
        </p:spPr>
        <p:txBody>
          <a:bodyPr>
            <a:normAutofit/>
          </a:bodyPr>
          <a:lstStyle>
            <a:lvl1pPr marL="0" indent="0">
              <a:lnSpc>
                <a:spcPct val="95000"/>
              </a:lnSpc>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415169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580" y="211331"/>
            <a:ext cx="14626742" cy="19751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43503" y="341011"/>
            <a:ext cx="11740896" cy="18105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503" y="2414016"/>
            <a:ext cx="11740896" cy="50474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42719" y="7707425"/>
            <a:ext cx="3601073" cy="438150"/>
          </a:xfrm>
          <a:prstGeom prst="rect">
            <a:avLst/>
          </a:prstGeom>
        </p:spPr>
        <p:txBody>
          <a:bodyPr vert="horz" lIns="91440" tIns="45720" rIns="45720" bIns="45720" rtlCol="0" anchor="ctr"/>
          <a:lstStyle>
            <a:lvl1pPr algn="l">
              <a:defRPr sz="1260">
                <a:solidFill>
                  <a:schemeClr val="tx1"/>
                </a:solidFill>
              </a:defRPr>
            </a:lvl1pPr>
          </a:lstStyle>
          <a:p>
            <a:fld id="{8664C608-40B1-4030-A28D-5B74BC98ADCE}" type="datetimeFigureOut">
              <a:rPr lang="en-US" smtClean="0"/>
              <a:t>5/12/2024</a:t>
            </a:fld>
            <a:endParaRPr lang="en-US" dirty="0"/>
          </a:p>
        </p:txBody>
      </p:sp>
      <p:sp>
        <p:nvSpPr>
          <p:cNvPr id="5" name="Footer Placeholder 4"/>
          <p:cNvSpPr>
            <a:spLocks noGrp="1"/>
          </p:cNvSpPr>
          <p:nvPr>
            <p:ph type="ftr" sz="quarter" idx="3"/>
          </p:nvPr>
        </p:nvSpPr>
        <p:spPr>
          <a:xfrm>
            <a:off x="6715765" y="7707425"/>
            <a:ext cx="6053328" cy="438150"/>
          </a:xfrm>
          <a:prstGeom prst="rect">
            <a:avLst/>
          </a:prstGeom>
        </p:spPr>
        <p:txBody>
          <a:bodyPr vert="horz" lIns="91440" tIns="45720" rIns="91440" bIns="45720" rtlCol="0" anchor="ctr"/>
          <a:lstStyle>
            <a:lvl1pPr algn="r">
              <a:defRPr sz="1260">
                <a:solidFill>
                  <a:schemeClr val="tx1"/>
                </a:solidFill>
              </a:defRPr>
            </a:lvl1pPr>
          </a:lstStyle>
          <a:p>
            <a:endParaRPr lang="en-US" dirty="0"/>
          </a:p>
        </p:txBody>
      </p:sp>
      <p:sp>
        <p:nvSpPr>
          <p:cNvPr id="6" name="Slide Number Placeholder 5"/>
          <p:cNvSpPr>
            <a:spLocks noGrp="1"/>
          </p:cNvSpPr>
          <p:nvPr>
            <p:ph type="sldNum" sz="quarter" idx="4"/>
          </p:nvPr>
        </p:nvSpPr>
        <p:spPr>
          <a:xfrm>
            <a:off x="12790712" y="7707425"/>
            <a:ext cx="1135517" cy="438150"/>
          </a:xfrm>
          <a:prstGeom prst="rect">
            <a:avLst/>
          </a:prstGeom>
        </p:spPr>
        <p:txBody>
          <a:bodyPr vert="horz" lIns="45720" tIns="45720" rIns="91440" bIns="45720" rtlCol="0" anchor="ctr"/>
          <a:lstStyle>
            <a:lvl1pPr algn="l">
              <a:defRPr sz="144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2639833"/>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lvl1pPr algn="l" defTabSz="1097280" rtl="0" eaLnBrk="1" latinLnBrk="0" hangingPunct="1">
        <a:lnSpc>
          <a:spcPct val="85000"/>
        </a:lnSpc>
        <a:spcBef>
          <a:spcPct val="0"/>
        </a:spcBef>
        <a:buNone/>
        <a:defRPr sz="4800" kern="1200" cap="all" baseline="0">
          <a:solidFill>
            <a:schemeClr val="bg2"/>
          </a:solidFill>
          <a:latin typeface="+mj-lt"/>
          <a:ea typeface="+mj-ea"/>
          <a:cs typeface="+mj-cs"/>
        </a:defRPr>
      </a:lvl1pPr>
    </p:titleStyle>
    <p:bodyStyle>
      <a:lvl1pPr marL="219456" indent="-219456" algn="l" defTabSz="1097280" rtl="0" eaLnBrk="1" latinLnBrk="0" hangingPunct="1">
        <a:lnSpc>
          <a:spcPct val="90000"/>
        </a:lnSpc>
        <a:spcBef>
          <a:spcPts val="1440"/>
        </a:spcBef>
        <a:spcAft>
          <a:spcPts val="240"/>
        </a:spcAft>
        <a:buClr>
          <a:schemeClr val="tx1"/>
        </a:buClr>
        <a:buFont typeface="Wingdings" pitchFamily="2" charset="2"/>
        <a:buChar char=""/>
        <a:defRPr sz="2640" kern="1200">
          <a:solidFill>
            <a:schemeClr val="tx1"/>
          </a:solidFill>
          <a:latin typeface="+mn-lt"/>
          <a:ea typeface="+mn-ea"/>
          <a:cs typeface="+mn-cs"/>
        </a:defRPr>
      </a:lvl1pPr>
      <a:lvl2pPr marL="493776" indent="-219456" algn="l" defTabSz="1097280" rtl="0" eaLnBrk="1" latinLnBrk="0" hangingPunct="1">
        <a:lnSpc>
          <a:spcPct val="90000"/>
        </a:lnSpc>
        <a:spcBef>
          <a:spcPts val="240"/>
        </a:spcBef>
        <a:spcAft>
          <a:spcPts val="480"/>
        </a:spcAft>
        <a:buClr>
          <a:schemeClr val="tx1"/>
        </a:buClr>
        <a:buFont typeface="Wingdings" pitchFamily="2" charset="2"/>
        <a:buChar char=""/>
        <a:defRPr sz="2400" kern="1200">
          <a:solidFill>
            <a:schemeClr val="tx1"/>
          </a:solidFill>
          <a:latin typeface="+mn-lt"/>
          <a:ea typeface="+mn-ea"/>
          <a:cs typeface="+mn-cs"/>
        </a:defRPr>
      </a:lvl2pPr>
      <a:lvl3pPr marL="768096" indent="-219456" algn="l" defTabSz="1097280" rtl="0" eaLnBrk="1" latinLnBrk="0" hangingPunct="1">
        <a:lnSpc>
          <a:spcPct val="90000"/>
        </a:lnSpc>
        <a:spcBef>
          <a:spcPts val="240"/>
        </a:spcBef>
        <a:spcAft>
          <a:spcPts val="480"/>
        </a:spcAft>
        <a:buClr>
          <a:schemeClr val="tx1"/>
        </a:buClr>
        <a:buFont typeface="Wingdings" pitchFamily="2" charset="2"/>
        <a:buChar char=""/>
        <a:defRPr sz="2160" kern="1200">
          <a:solidFill>
            <a:schemeClr val="tx1"/>
          </a:solidFill>
          <a:latin typeface="+mn-lt"/>
          <a:ea typeface="+mn-ea"/>
          <a:cs typeface="+mn-cs"/>
        </a:defRPr>
      </a:lvl3pPr>
      <a:lvl4pPr marL="1042416" indent="-219456" algn="l" defTabSz="1097280" rtl="0" eaLnBrk="1" latinLnBrk="0" hangingPunct="1">
        <a:lnSpc>
          <a:spcPct val="90000"/>
        </a:lnSpc>
        <a:spcBef>
          <a:spcPts val="240"/>
        </a:spcBef>
        <a:spcAft>
          <a:spcPts val="480"/>
        </a:spcAft>
        <a:buClr>
          <a:schemeClr val="tx1"/>
        </a:buClr>
        <a:buFont typeface="Wingdings" pitchFamily="2" charset="2"/>
        <a:buChar char=""/>
        <a:defRPr sz="1920" kern="1200">
          <a:solidFill>
            <a:schemeClr val="tx1"/>
          </a:solidFill>
          <a:latin typeface="+mn-lt"/>
          <a:ea typeface="+mn-ea"/>
          <a:cs typeface="+mn-cs"/>
        </a:defRPr>
      </a:lvl4pPr>
      <a:lvl5pPr marL="1316736" indent="-219456" algn="l" defTabSz="1097280" rtl="0" eaLnBrk="1" latinLnBrk="0" hangingPunct="1">
        <a:lnSpc>
          <a:spcPct val="90000"/>
        </a:lnSpc>
        <a:spcBef>
          <a:spcPts val="240"/>
        </a:spcBef>
        <a:spcAft>
          <a:spcPts val="480"/>
        </a:spcAft>
        <a:buClr>
          <a:schemeClr val="tx1"/>
        </a:buClr>
        <a:buFont typeface="Wingdings" pitchFamily="2" charset="2"/>
        <a:buChar char=""/>
        <a:defRPr sz="1920" kern="1200">
          <a:solidFill>
            <a:schemeClr val="tx1"/>
          </a:solidFill>
          <a:latin typeface="+mn-lt"/>
          <a:ea typeface="+mn-ea"/>
          <a:cs typeface="+mn-cs"/>
        </a:defRPr>
      </a:lvl5pPr>
      <a:lvl6pPr marL="1541520" indent="-274320" algn="l" defTabSz="1097280" rtl="0" eaLnBrk="1" latinLnBrk="0" hangingPunct="1">
        <a:lnSpc>
          <a:spcPct val="90000"/>
        </a:lnSpc>
        <a:spcBef>
          <a:spcPts val="240"/>
        </a:spcBef>
        <a:spcAft>
          <a:spcPts val="480"/>
        </a:spcAft>
        <a:buClr>
          <a:schemeClr val="tx1"/>
        </a:buClr>
        <a:buFont typeface="Wingdings" pitchFamily="2" charset="2"/>
        <a:buChar char=""/>
        <a:defRPr sz="1920" kern="1200">
          <a:solidFill>
            <a:schemeClr val="tx1"/>
          </a:solidFill>
          <a:latin typeface="+mn-lt"/>
          <a:ea typeface="+mn-ea"/>
          <a:cs typeface="+mn-cs"/>
        </a:defRPr>
      </a:lvl6pPr>
      <a:lvl7pPr marL="1766160" indent="-274320" algn="l" defTabSz="1097280" rtl="0" eaLnBrk="1" latinLnBrk="0" hangingPunct="1">
        <a:lnSpc>
          <a:spcPct val="90000"/>
        </a:lnSpc>
        <a:spcBef>
          <a:spcPts val="240"/>
        </a:spcBef>
        <a:spcAft>
          <a:spcPts val="480"/>
        </a:spcAft>
        <a:buClr>
          <a:schemeClr val="tx1"/>
        </a:buClr>
        <a:buFont typeface="Wingdings" pitchFamily="2" charset="2"/>
        <a:buChar char=""/>
        <a:defRPr sz="1920" kern="1200">
          <a:solidFill>
            <a:schemeClr val="tx1"/>
          </a:solidFill>
          <a:latin typeface="+mn-lt"/>
          <a:ea typeface="+mn-ea"/>
          <a:cs typeface="+mn-cs"/>
        </a:defRPr>
      </a:lvl7pPr>
      <a:lvl8pPr marL="1954800" indent="-274320" algn="l" defTabSz="1097280" rtl="0" eaLnBrk="1" latinLnBrk="0" hangingPunct="1">
        <a:lnSpc>
          <a:spcPct val="90000"/>
        </a:lnSpc>
        <a:spcBef>
          <a:spcPts val="240"/>
        </a:spcBef>
        <a:spcAft>
          <a:spcPts val="480"/>
        </a:spcAft>
        <a:buClr>
          <a:schemeClr val="tx1"/>
        </a:buClr>
        <a:buFont typeface="Wingdings" pitchFamily="2" charset="2"/>
        <a:buChar char=""/>
        <a:defRPr sz="1920" kern="1200">
          <a:solidFill>
            <a:schemeClr val="tx1"/>
          </a:solidFill>
          <a:latin typeface="+mn-lt"/>
          <a:ea typeface="+mn-ea"/>
          <a:cs typeface="+mn-cs"/>
        </a:defRPr>
      </a:lvl8pPr>
      <a:lvl9pPr marL="2167440" indent="-274320" algn="l" defTabSz="1097280" rtl="0" eaLnBrk="1" latinLnBrk="0" hangingPunct="1">
        <a:lnSpc>
          <a:spcPct val="90000"/>
        </a:lnSpc>
        <a:spcBef>
          <a:spcPts val="240"/>
        </a:spcBef>
        <a:spcAft>
          <a:spcPts val="480"/>
        </a:spcAft>
        <a:buClr>
          <a:schemeClr val="tx1"/>
        </a:buClr>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310813-1958-2323-B432-8410380B40BA}"/>
              </a:ext>
            </a:extLst>
          </p:cNvPr>
          <p:cNvPicPr>
            <a:picLocks noChangeAspect="1"/>
          </p:cNvPicPr>
          <p:nvPr/>
        </p:nvPicPr>
        <p:blipFill rotWithShape="1">
          <a:blip r:embed="rId2"/>
          <a:srcRect/>
          <a:stretch/>
        </p:blipFill>
        <p:spPr>
          <a:xfrm>
            <a:off x="20" y="10"/>
            <a:ext cx="14630380" cy="8229590"/>
          </a:xfrm>
          <a:prstGeom prst="rect">
            <a:avLst/>
          </a:prstGeom>
        </p:spPr>
      </p:pic>
      <p:sp>
        <p:nvSpPr>
          <p:cNvPr id="16" name="Rectangle 15">
            <a:extLst>
              <a:ext uri="{FF2B5EF4-FFF2-40B4-BE49-F238E27FC236}">
                <a16:creationId xmlns:a16="http://schemas.microsoft.com/office/drawing/2014/main" id="{B459C3A3-8B02-4FAB-91CE-E81E1BA31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657" y="2470814"/>
            <a:ext cx="14626743" cy="219456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F9B4EE9C-2852-E96D-814C-12FDF005E586}"/>
              </a:ext>
            </a:extLst>
          </p:cNvPr>
          <p:cNvSpPr>
            <a:spLocks noGrp="1"/>
          </p:cNvSpPr>
          <p:nvPr>
            <p:ph type="ctrTitle"/>
          </p:nvPr>
        </p:nvSpPr>
        <p:spPr>
          <a:xfrm>
            <a:off x="438910" y="2599636"/>
            <a:ext cx="13765878" cy="2087217"/>
          </a:xfrm>
        </p:spPr>
        <p:txBody>
          <a:bodyPr>
            <a:normAutofit/>
          </a:bodyPr>
          <a:lstStyle/>
          <a:p>
            <a:r>
              <a:rPr lang="en-US" sz="6100">
                <a:solidFill>
                  <a:schemeClr val="bg1"/>
                </a:solidFill>
              </a:rPr>
              <a:t>Gui for data mining applications using streamlit python library</a:t>
            </a:r>
          </a:p>
        </p:txBody>
      </p:sp>
      <p:sp>
        <p:nvSpPr>
          <p:cNvPr id="18" name="Rectangle 17">
            <a:extLst>
              <a:ext uri="{FF2B5EF4-FFF2-40B4-BE49-F238E27FC236}">
                <a16:creationId xmlns:a16="http://schemas.microsoft.com/office/drawing/2014/main" id="{EDB366A7-87C2-43BB-AF03-1AF039EE1D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 y="4665374"/>
            <a:ext cx="14626743" cy="54864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3" name="Subtitle 2">
            <a:extLst>
              <a:ext uri="{FF2B5EF4-FFF2-40B4-BE49-F238E27FC236}">
                <a16:creationId xmlns:a16="http://schemas.microsoft.com/office/drawing/2014/main" id="{C4A80966-C957-5403-C0F9-86BEB3511A78}"/>
              </a:ext>
            </a:extLst>
          </p:cNvPr>
          <p:cNvSpPr>
            <a:spLocks noGrp="1"/>
          </p:cNvSpPr>
          <p:nvPr>
            <p:ph type="subTitle" idx="1"/>
          </p:nvPr>
        </p:nvSpPr>
        <p:spPr>
          <a:xfrm>
            <a:off x="416966" y="4696358"/>
            <a:ext cx="13803782" cy="548640"/>
          </a:xfrm>
        </p:spPr>
        <p:txBody>
          <a:bodyPr>
            <a:normAutofit/>
          </a:bodyPr>
          <a:lstStyle/>
          <a:p>
            <a:r>
              <a:rPr lang="en-US" sz="3200" b="1" dirty="0"/>
              <a:t>Prepared By: Engr.HAMZA</a:t>
            </a:r>
          </a:p>
        </p:txBody>
      </p:sp>
    </p:spTree>
    <p:extLst>
      <p:ext uri="{BB962C8B-B14F-4D97-AF65-F5344CB8AC3E}">
        <p14:creationId xmlns:p14="http://schemas.microsoft.com/office/powerpoint/2010/main" val="13230392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 y="51203"/>
            <a:ext cx="14630400" cy="8229600"/>
          </a:xfrm>
          <a:prstGeom prst="rect">
            <a:avLst/>
          </a:prstGeom>
          <a:solidFill>
            <a:srgbClr val="0A081B">
              <a:alpha val="75000"/>
            </a:srgbClr>
          </a:solidFill>
          <a:ln/>
        </p:spPr>
        <p:txBody>
          <a:bodyPr/>
          <a:lstStyle/>
          <a:p>
            <a:endParaRPr lang="en-US"/>
          </a:p>
        </p:txBody>
      </p:sp>
      <p:sp>
        <p:nvSpPr>
          <p:cNvPr id="4" name="Text 1"/>
          <p:cNvSpPr/>
          <p:nvPr/>
        </p:nvSpPr>
        <p:spPr>
          <a:xfrm>
            <a:off x="2898696" y="997984"/>
            <a:ext cx="7579400" cy="694373"/>
          </a:xfrm>
          <a:prstGeom prst="rect">
            <a:avLst/>
          </a:prstGeom>
          <a:noFill/>
          <a:ln/>
        </p:spPr>
        <p:txBody>
          <a:bodyPr wrap="none" rtlCol="0" anchor="t"/>
          <a:lstStyle/>
          <a:p>
            <a:pPr marL="0" indent="0">
              <a:lnSpc>
                <a:spcPts val="5468"/>
              </a:lnSpc>
              <a:buNone/>
            </a:pPr>
            <a:r>
              <a:rPr lang="en-US" sz="5400" b="1" dirty="0">
                <a:solidFill>
                  <a:schemeClr val="bg1"/>
                </a:solidFill>
                <a:highlight>
                  <a:srgbClr val="FFFF00"/>
                </a:highlight>
                <a:latin typeface="Spline Sans" pitchFamily="34" charset="0"/>
                <a:ea typeface="Spline Sans" pitchFamily="34" charset="-122"/>
                <a:cs typeface="Spline Sans" pitchFamily="34" charset="-120"/>
              </a:rPr>
              <a:t>Advanced Streamlit Features</a:t>
            </a:r>
            <a:endParaRPr lang="en-US" sz="5400" dirty="0">
              <a:solidFill>
                <a:schemeClr val="bg1"/>
              </a:solidFill>
              <a:highlight>
                <a:srgbClr val="FFFF00"/>
              </a:highlight>
            </a:endParaRPr>
          </a:p>
        </p:txBody>
      </p:sp>
      <p:sp>
        <p:nvSpPr>
          <p:cNvPr id="5" name="Text 2"/>
          <p:cNvSpPr/>
          <p:nvPr/>
        </p:nvSpPr>
        <p:spPr>
          <a:xfrm>
            <a:off x="834390" y="2768084"/>
            <a:ext cx="2777490"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Customization</a:t>
            </a:r>
            <a:endParaRPr lang="en-US" sz="2187" dirty="0"/>
          </a:p>
        </p:txBody>
      </p:sp>
      <p:sp>
        <p:nvSpPr>
          <p:cNvPr id="6" name="Text 3"/>
          <p:cNvSpPr/>
          <p:nvPr/>
        </p:nvSpPr>
        <p:spPr>
          <a:xfrm>
            <a:off x="834390" y="3329226"/>
            <a:ext cx="4612005" cy="2843213"/>
          </a:xfrm>
          <a:prstGeom prst="rect">
            <a:avLst/>
          </a:prstGeom>
          <a:noFill/>
          <a:ln/>
        </p:spPr>
        <p:txBody>
          <a:bodyPr wrap="square" rtlCol="0" anchor="t"/>
          <a:lstStyle/>
          <a:p>
            <a:pPr marL="0" indent="0">
              <a:lnSpc>
                <a:spcPts val="2799"/>
              </a:lnSpc>
              <a:buNone/>
            </a:pPr>
            <a:r>
              <a:rPr lang="en-US" sz="2000" dirty="0">
                <a:solidFill>
                  <a:schemeClr val="accent1"/>
                </a:solidFill>
                <a:latin typeface="Barlow" pitchFamily="34" charset="0"/>
                <a:ea typeface="Barlow" pitchFamily="34" charset="-122"/>
                <a:cs typeface="Barlow" pitchFamily="34" charset="-120"/>
              </a:rPr>
              <a:t>Streamlit empowers developers to create custom components, layouts, and styling to tailor the user experience to their specific needs. This allows for truly unique and branded applications.</a:t>
            </a:r>
            <a:endParaRPr lang="en-US" sz="2000" dirty="0">
              <a:solidFill>
                <a:schemeClr val="accent1"/>
              </a:solidFill>
            </a:endParaRPr>
          </a:p>
        </p:txBody>
      </p:sp>
      <p:sp>
        <p:nvSpPr>
          <p:cNvPr id="7" name="Text 4"/>
          <p:cNvSpPr/>
          <p:nvPr/>
        </p:nvSpPr>
        <p:spPr>
          <a:xfrm>
            <a:off x="5800724" y="2768084"/>
            <a:ext cx="2777490"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Interactivity</a:t>
            </a:r>
            <a:endParaRPr lang="en-US" sz="2187" dirty="0"/>
          </a:p>
        </p:txBody>
      </p:sp>
      <p:sp>
        <p:nvSpPr>
          <p:cNvPr id="8" name="Text 5"/>
          <p:cNvSpPr/>
          <p:nvPr/>
        </p:nvSpPr>
        <p:spPr>
          <a:xfrm>
            <a:off x="5800724" y="3402332"/>
            <a:ext cx="4291251" cy="2843213"/>
          </a:xfrm>
          <a:prstGeom prst="rect">
            <a:avLst/>
          </a:prstGeom>
          <a:noFill/>
          <a:ln/>
        </p:spPr>
        <p:txBody>
          <a:bodyPr wrap="square" rtlCol="0" anchor="t"/>
          <a:lstStyle/>
          <a:p>
            <a:pPr marL="0" indent="0">
              <a:lnSpc>
                <a:spcPts val="2799"/>
              </a:lnSpc>
              <a:buNone/>
            </a:pPr>
            <a:r>
              <a:rPr lang="en-US" sz="1750" dirty="0">
                <a:solidFill>
                  <a:schemeClr val="accent1"/>
                </a:solidFill>
                <a:latin typeface="Barlow" pitchFamily="34" charset="0"/>
                <a:ea typeface="Barlow" pitchFamily="34" charset="-122"/>
                <a:cs typeface="Barlow" pitchFamily="34" charset="-120"/>
              </a:rPr>
              <a:t>Beyond static visualizations, Streamlit supports rich interactivity through features like callbacks, state management, and live-updating charts. Users can explore data and content in engaging ways.</a:t>
            </a:r>
            <a:endParaRPr lang="en-US" sz="1750" dirty="0">
              <a:solidFill>
                <a:schemeClr val="accent1"/>
              </a:solidFill>
            </a:endParaRPr>
          </a:p>
        </p:txBody>
      </p:sp>
      <p:sp>
        <p:nvSpPr>
          <p:cNvPr id="9" name="Text 6"/>
          <p:cNvSpPr/>
          <p:nvPr/>
        </p:nvSpPr>
        <p:spPr>
          <a:xfrm>
            <a:off x="10203776" y="2684860"/>
            <a:ext cx="2668310" cy="694373"/>
          </a:xfrm>
          <a:prstGeom prst="rect">
            <a:avLst/>
          </a:prstGeom>
          <a:noFill/>
          <a:ln/>
        </p:spPr>
        <p:txBody>
          <a:bodyPr wrap="squar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Deployment Options</a:t>
            </a:r>
            <a:endParaRPr lang="en-US" sz="2187" dirty="0"/>
          </a:p>
        </p:txBody>
      </p:sp>
      <p:sp>
        <p:nvSpPr>
          <p:cNvPr id="10" name="Text 7"/>
          <p:cNvSpPr/>
          <p:nvPr/>
        </p:nvSpPr>
        <p:spPr>
          <a:xfrm>
            <a:off x="10203776" y="3362564"/>
            <a:ext cx="3960494" cy="2843213"/>
          </a:xfrm>
          <a:prstGeom prst="rect">
            <a:avLst/>
          </a:prstGeom>
          <a:noFill/>
          <a:ln/>
        </p:spPr>
        <p:txBody>
          <a:bodyPr wrap="square" rtlCol="0" anchor="t"/>
          <a:lstStyle/>
          <a:p>
            <a:pPr marL="0" indent="0">
              <a:lnSpc>
                <a:spcPts val="2799"/>
              </a:lnSpc>
              <a:buNone/>
            </a:pPr>
            <a:r>
              <a:rPr lang="en-US" sz="1750" dirty="0">
                <a:solidFill>
                  <a:schemeClr val="accent1"/>
                </a:solidFill>
                <a:latin typeface="Barlow" pitchFamily="34" charset="0"/>
                <a:ea typeface="Barlow" pitchFamily="34" charset="-122"/>
                <a:cs typeface="Barlow" pitchFamily="34" charset="-120"/>
              </a:rPr>
              <a:t>Streamlit apps can be deployed to a variety of cloud platforms, including Heroku, AWS, and Google Cloud. This flexibility enables teams to host their applications securely and at scale.</a:t>
            </a:r>
            <a:endParaRPr lang="en-US" sz="1750" dirty="0">
              <a:solidFill>
                <a:schemeClr val="accent1"/>
              </a:solidFill>
            </a:endParaRPr>
          </a:p>
        </p:txBody>
      </p:sp>
      <p:pic>
        <p:nvPicPr>
          <p:cNvPr id="12" name="Picture 11">
            <a:extLst>
              <a:ext uri="{FF2B5EF4-FFF2-40B4-BE49-F238E27FC236}">
                <a16:creationId xmlns:a16="http://schemas.microsoft.com/office/drawing/2014/main" id="{EAC36732-1FB2-0C9C-9F2C-8AB7EC9998E7}"/>
              </a:ext>
            </a:extLst>
          </p:cNvPr>
          <p:cNvPicPr>
            <a:picLocks noChangeAspect="1"/>
          </p:cNvPicPr>
          <p:nvPr/>
        </p:nvPicPr>
        <p:blipFill>
          <a:blip r:embed="rId4"/>
          <a:stretch>
            <a:fillRect/>
          </a:stretch>
        </p:blipFill>
        <p:spPr>
          <a:xfrm>
            <a:off x="5446395" y="7692802"/>
            <a:ext cx="2910523" cy="42375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8481F-7075-B6C9-90FE-FFE0D38D0182}"/>
              </a:ext>
            </a:extLst>
          </p:cNvPr>
          <p:cNvPicPr>
            <a:picLocks noChangeAspect="1"/>
          </p:cNvPicPr>
          <p:nvPr/>
        </p:nvPicPr>
        <p:blipFill>
          <a:blip r:embed="rId2"/>
          <a:stretch>
            <a:fillRect/>
          </a:stretch>
        </p:blipFill>
        <p:spPr>
          <a:xfrm>
            <a:off x="0" y="3683000"/>
            <a:ext cx="7150100" cy="4546600"/>
          </a:xfrm>
          <a:prstGeom prst="rect">
            <a:avLst/>
          </a:prstGeom>
        </p:spPr>
      </p:pic>
      <p:pic>
        <p:nvPicPr>
          <p:cNvPr id="5" name="Picture 4">
            <a:extLst>
              <a:ext uri="{FF2B5EF4-FFF2-40B4-BE49-F238E27FC236}">
                <a16:creationId xmlns:a16="http://schemas.microsoft.com/office/drawing/2014/main" id="{4C4BFD4A-77B3-7A4C-188A-35B343511751}"/>
              </a:ext>
            </a:extLst>
          </p:cNvPr>
          <p:cNvPicPr>
            <a:picLocks noChangeAspect="1"/>
          </p:cNvPicPr>
          <p:nvPr/>
        </p:nvPicPr>
        <p:blipFill>
          <a:blip r:embed="rId3"/>
          <a:stretch>
            <a:fillRect/>
          </a:stretch>
        </p:blipFill>
        <p:spPr>
          <a:xfrm>
            <a:off x="0" y="0"/>
            <a:ext cx="7150100" cy="3683000"/>
          </a:xfrm>
          <a:prstGeom prst="rect">
            <a:avLst/>
          </a:prstGeom>
        </p:spPr>
      </p:pic>
      <p:pic>
        <p:nvPicPr>
          <p:cNvPr id="7" name="Picture 6">
            <a:extLst>
              <a:ext uri="{FF2B5EF4-FFF2-40B4-BE49-F238E27FC236}">
                <a16:creationId xmlns:a16="http://schemas.microsoft.com/office/drawing/2014/main" id="{0D0849DC-9246-F778-334C-9E7708F927EA}"/>
              </a:ext>
            </a:extLst>
          </p:cNvPr>
          <p:cNvPicPr>
            <a:picLocks noChangeAspect="1"/>
          </p:cNvPicPr>
          <p:nvPr/>
        </p:nvPicPr>
        <p:blipFill>
          <a:blip r:embed="rId4"/>
          <a:stretch>
            <a:fillRect/>
          </a:stretch>
        </p:blipFill>
        <p:spPr>
          <a:xfrm>
            <a:off x="7150100" y="1"/>
            <a:ext cx="7480300" cy="3682999"/>
          </a:xfrm>
          <a:prstGeom prst="rect">
            <a:avLst/>
          </a:prstGeom>
        </p:spPr>
      </p:pic>
    </p:spTree>
    <p:extLst>
      <p:ext uri="{BB962C8B-B14F-4D97-AF65-F5344CB8AC3E}">
        <p14:creationId xmlns:p14="http://schemas.microsoft.com/office/powerpoint/2010/main" val="1730394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5B1455-7A68-3610-6E79-221C133CE0BB}"/>
              </a:ext>
            </a:extLst>
          </p:cNvPr>
          <p:cNvPicPr>
            <a:picLocks noChangeAspect="1"/>
          </p:cNvPicPr>
          <p:nvPr/>
        </p:nvPicPr>
        <p:blipFill>
          <a:blip r:embed="rId2"/>
          <a:stretch>
            <a:fillRect/>
          </a:stretch>
        </p:blipFill>
        <p:spPr>
          <a:xfrm>
            <a:off x="0" y="0"/>
            <a:ext cx="7040351" cy="8229600"/>
          </a:xfrm>
          <a:prstGeom prst="rect">
            <a:avLst/>
          </a:prstGeom>
        </p:spPr>
      </p:pic>
      <p:pic>
        <p:nvPicPr>
          <p:cNvPr id="5" name="Picture 4">
            <a:extLst>
              <a:ext uri="{FF2B5EF4-FFF2-40B4-BE49-F238E27FC236}">
                <a16:creationId xmlns:a16="http://schemas.microsoft.com/office/drawing/2014/main" id="{6F52A268-A897-9C14-81DA-30908E2045C4}"/>
              </a:ext>
            </a:extLst>
          </p:cNvPr>
          <p:cNvPicPr>
            <a:picLocks noChangeAspect="1"/>
          </p:cNvPicPr>
          <p:nvPr/>
        </p:nvPicPr>
        <p:blipFill>
          <a:blip r:embed="rId3"/>
          <a:stretch>
            <a:fillRect/>
          </a:stretch>
        </p:blipFill>
        <p:spPr>
          <a:xfrm>
            <a:off x="7040351" y="0"/>
            <a:ext cx="7590049" cy="8229600"/>
          </a:xfrm>
          <a:prstGeom prst="rect">
            <a:avLst/>
          </a:prstGeom>
        </p:spPr>
      </p:pic>
    </p:spTree>
    <p:extLst>
      <p:ext uri="{BB962C8B-B14F-4D97-AF65-F5344CB8AC3E}">
        <p14:creationId xmlns:p14="http://schemas.microsoft.com/office/powerpoint/2010/main" val="3313827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1437"/>
            <a:ext cx="14630400" cy="72067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5F5806B-D92A-6A57-B0DA-B93C84C40A7B}"/>
              </a:ext>
            </a:extLst>
          </p:cNvPr>
          <p:cNvPicPr>
            <a:picLocks noChangeAspect="1"/>
          </p:cNvPicPr>
          <p:nvPr/>
        </p:nvPicPr>
        <p:blipFill>
          <a:blip r:embed="rId2"/>
          <a:stretch>
            <a:fillRect/>
          </a:stretch>
        </p:blipFill>
        <p:spPr>
          <a:xfrm>
            <a:off x="2946400" y="248413"/>
            <a:ext cx="8331200" cy="7373112"/>
          </a:xfrm>
          <a:prstGeom prst="rect">
            <a:avLst/>
          </a:prstGeom>
        </p:spPr>
      </p:pic>
    </p:spTree>
    <p:extLst>
      <p:ext uri="{BB962C8B-B14F-4D97-AF65-F5344CB8AC3E}">
        <p14:creationId xmlns:p14="http://schemas.microsoft.com/office/powerpoint/2010/main" val="3310183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08366E-102E-F921-6D22-BA906781F906}"/>
              </a:ext>
            </a:extLst>
          </p:cNvPr>
          <p:cNvPicPr>
            <a:picLocks noChangeAspect="1"/>
          </p:cNvPicPr>
          <p:nvPr/>
        </p:nvPicPr>
        <p:blipFill rotWithShape="1">
          <a:blip r:embed="rId2"/>
          <a:srcRect b="46412"/>
          <a:stretch/>
        </p:blipFill>
        <p:spPr>
          <a:xfrm>
            <a:off x="0" y="203201"/>
            <a:ext cx="7573638" cy="4406900"/>
          </a:xfrm>
          <a:prstGeom prst="rect">
            <a:avLst/>
          </a:prstGeom>
        </p:spPr>
      </p:pic>
      <p:pic>
        <p:nvPicPr>
          <p:cNvPr id="5" name="Picture 4">
            <a:extLst>
              <a:ext uri="{FF2B5EF4-FFF2-40B4-BE49-F238E27FC236}">
                <a16:creationId xmlns:a16="http://schemas.microsoft.com/office/drawing/2014/main" id="{A31F1678-387E-AB1E-75AC-3CA327A56BDB}"/>
              </a:ext>
            </a:extLst>
          </p:cNvPr>
          <p:cNvPicPr>
            <a:picLocks noChangeAspect="1"/>
          </p:cNvPicPr>
          <p:nvPr/>
        </p:nvPicPr>
        <p:blipFill>
          <a:blip r:embed="rId3"/>
          <a:stretch>
            <a:fillRect/>
          </a:stretch>
        </p:blipFill>
        <p:spPr>
          <a:xfrm>
            <a:off x="7573638" y="0"/>
            <a:ext cx="7056762" cy="3252787"/>
          </a:xfrm>
          <a:prstGeom prst="rect">
            <a:avLst/>
          </a:prstGeom>
        </p:spPr>
      </p:pic>
      <p:pic>
        <p:nvPicPr>
          <p:cNvPr id="7" name="Picture 6">
            <a:extLst>
              <a:ext uri="{FF2B5EF4-FFF2-40B4-BE49-F238E27FC236}">
                <a16:creationId xmlns:a16="http://schemas.microsoft.com/office/drawing/2014/main" id="{2BF61CDF-A2AC-AFAE-8C03-BA6E8B604585}"/>
              </a:ext>
            </a:extLst>
          </p:cNvPr>
          <p:cNvPicPr>
            <a:picLocks noChangeAspect="1"/>
          </p:cNvPicPr>
          <p:nvPr/>
        </p:nvPicPr>
        <p:blipFill>
          <a:blip r:embed="rId4"/>
          <a:stretch>
            <a:fillRect/>
          </a:stretch>
        </p:blipFill>
        <p:spPr>
          <a:xfrm>
            <a:off x="7573638" y="3219825"/>
            <a:ext cx="7056762" cy="5003800"/>
          </a:xfrm>
          <a:prstGeom prst="rect">
            <a:avLst/>
          </a:prstGeom>
        </p:spPr>
      </p:pic>
    </p:spTree>
    <p:extLst>
      <p:ext uri="{BB962C8B-B14F-4D97-AF65-F5344CB8AC3E}">
        <p14:creationId xmlns:p14="http://schemas.microsoft.com/office/powerpoint/2010/main" val="33864252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4626471"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143" y="580881"/>
            <a:ext cx="8277633" cy="70671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0A709CC-D396-7E10-8626-C3D7429AE204}"/>
              </a:ext>
            </a:extLst>
          </p:cNvPr>
          <p:cNvPicPr>
            <a:picLocks noChangeAspect="1"/>
          </p:cNvPicPr>
          <p:nvPr/>
        </p:nvPicPr>
        <p:blipFill>
          <a:blip r:embed="rId2"/>
          <a:stretch>
            <a:fillRect/>
          </a:stretch>
        </p:blipFill>
        <p:spPr>
          <a:xfrm>
            <a:off x="842424" y="819716"/>
            <a:ext cx="7503670" cy="4746070"/>
          </a:xfrm>
          <a:prstGeom prst="rect">
            <a:avLst/>
          </a:prstGeom>
        </p:spPr>
      </p:pic>
      <p:sp>
        <p:nvSpPr>
          <p:cNvPr id="19" name="Rectangle 18">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73671" y="580882"/>
            <a:ext cx="4975170" cy="419987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DD71AF5-6F8D-A84E-DD79-848D513FBE9A}"/>
              </a:ext>
            </a:extLst>
          </p:cNvPr>
          <p:cNvPicPr>
            <a:picLocks noChangeAspect="1"/>
          </p:cNvPicPr>
          <p:nvPr/>
        </p:nvPicPr>
        <p:blipFill rotWithShape="1">
          <a:blip r:embed="rId3"/>
          <a:srcRect t="42035"/>
          <a:stretch/>
        </p:blipFill>
        <p:spPr>
          <a:xfrm>
            <a:off x="1992374" y="5804621"/>
            <a:ext cx="4975170" cy="1394551"/>
          </a:xfrm>
          <a:prstGeom prst="rect">
            <a:avLst/>
          </a:prstGeom>
        </p:spPr>
      </p:pic>
      <p:sp>
        <p:nvSpPr>
          <p:cNvPr id="21" name="Rectangle 20">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73671" y="4973800"/>
            <a:ext cx="4975170" cy="26538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510086C-F52B-9966-A0BA-51DA79F6BD74}"/>
              </a:ext>
            </a:extLst>
          </p:cNvPr>
          <p:cNvPicPr>
            <a:picLocks noChangeAspect="1"/>
          </p:cNvPicPr>
          <p:nvPr/>
        </p:nvPicPr>
        <p:blipFill>
          <a:blip r:embed="rId4"/>
          <a:stretch>
            <a:fillRect/>
          </a:stretch>
        </p:blipFill>
        <p:spPr>
          <a:xfrm>
            <a:off x="9073671" y="5008866"/>
            <a:ext cx="4961586" cy="1924946"/>
          </a:xfrm>
          <a:prstGeom prst="rect">
            <a:avLst/>
          </a:prstGeom>
        </p:spPr>
      </p:pic>
      <p:pic>
        <p:nvPicPr>
          <p:cNvPr id="11" name="Picture 10">
            <a:extLst>
              <a:ext uri="{FF2B5EF4-FFF2-40B4-BE49-F238E27FC236}">
                <a16:creationId xmlns:a16="http://schemas.microsoft.com/office/drawing/2014/main" id="{A7D6A921-8D45-97F8-A83E-1741D2D38A6C}"/>
              </a:ext>
            </a:extLst>
          </p:cNvPr>
          <p:cNvPicPr>
            <a:picLocks noChangeAspect="1"/>
          </p:cNvPicPr>
          <p:nvPr/>
        </p:nvPicPr>
        <p:blipFill rotWithShape="1">
          <a:blip r:embed="rId3"/>
          <a:srcRect b="71162"/>
          <a:stretch/>
        </p:blipFill>
        <p:spPr>
          <a:xfrm>
            <a:off x="9073671" y="6954232"/>
            <a:ext cx="4975170" cy="693809"/>
          </a:xfrm>
          <a:prstGeom prst="rect">
            <a:avLst/>
          </a:prstGeom>
        </p:spPr>
      </p:pic>
      <p:pic>
        <p:nvPicPr>
          <p:cNvPr id="12" name="Picture 11">
            <a:extLst>
              <a:ext uri="{FF2B5EF4-FFF2-40B4-BE49-F238E27FC236}">
                <a16:creationId xmlns:a16="http://schemas.microsoft.com/office/drawing/2014/main" id="{9A27C20C-CF49-1612-CE67-A97489BC26F4}"/>
              </a:ext>
            </a:extLst>
          </p:cNvPr>
          <p:cNvPicPr>
            <a:picLocks noChangeAspect="1"/>
          </p:cNvPicPr>
          <p:nvPr/>
        </p:nvPicPr>
        <p:blipFill rotWithShape="1">
          <a:blip r:embed="rId5"/>
          <a:srcRect t="63318" r="29473"/>
          <a:stretch/>
        </p:blipFill>
        <p:spPr>
          <a:xfrm>
            <a:off x="9073670" y="601979"/>
            <a:ext cx="4961585" cy="2802106"/>
          </a:xfrm>
          <a:prstGeom prst="rect">
            <a:avLst/>
          </a:prstGeom>
        </p:spPr>
      </p:pic>
    </p:spTree>
    <p:extLst>
      <p:ext uri="{BB962C8B-B14F-4D97-AF65-F5344CB8AC3E}">
        <p14:creationId xmlns:p14="http://schemas.microsoft.com/office/powerpoint/2010/main" val="13757926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29E51FB-A1B6-4E77-9260-DDE094004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rgbClr val="099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F54F66-6915-49F6-935A-7E08AA1D3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1437"/>
            <a:ext cx="14630400" cy="720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B5E59A7-59C2-D7EA-5094-4237F925162A}"/>
              </a:ext>
            </a:extLst>
          </p:cNvPr>
          <p:cNvPicPr>
            <a:picLocks noChangeAspect="1"/>
          </p:cNvPicPr>
          <p:nvPr/>
        </p:nvPicPr>
        <p:blipFill rotWithShape="1">
          <a:blip r:embed="rId2"/>
          <a:srcRect t="1342" b="68817"/>
          <a:stretch/>
        </p:blipFill>
        <p:spPr>
          <a:xfrm>
            <a:off x="0" y="1"/>
            <a:ext cx="7345112" cy="2489200"/>
          </a:xfrm>
          <a:prstGeom prst="rect">
            <a:avLst/>
          </a:prstGeom>
        </p:spPr>
      </p:pic>
      <p:pic>
        <p:nvPicPr>
          <p:cNvPr id="3" name="Picture 2">
            <a:extLst>
              <a:ext uri="{FF2B5EF4-FFF2-40B4-BE49-F238E27FC236}">
                <a16:creationId xmlns:a16="http://schemas.microsoft.com/office/drawing/2014/main" id="{FA1227CF-99BF-40B5-4274-AC9B6DD4EBC7}"/>
              </a:ext>
            </a:extLst>
          </p:cNvPr>
          <p:cNvPicPr>
            <a:picLocks noChangeAspect="1"/>
          </p:cNvPicPr>
          <p:nvPr/>
        </p:nvPicPr>
        <p:blipFill>
          <a:blip r:embed="rId3"/>
          <a:stretch>
            <a:fillRect/>
          </a:stretch>
        </p:blipFill>
        <p:spPr>
          <a:xfrm>
            <a:off x="7315200" y="0"/>
            <a:ext cx="7315200" cy="8229599"/>
          </a:xfrm>
          <a:prstGeom prst="rect">
            <a:avLst/>
          </a:prstGeom>
        </p:spPr>
      </p:pic>
      <p:pic>
        <p:nvPicPr>
          <p:cNvPr id="6" name="Picture 5">
            <a:extLst>
              <a:ext uri="{FF2B5EF4-FFF2-40B4-BE49-F238E27FC236}">
                <a16:creationId xmlns:a16="http://schemas.microsoft.com/office/drawing/2014/main" id="{9B2507F4-354B-2BBC-EFC2-45EF9BCF2DF0}"/>
              </a:ext>
            </a:extLst>
          </p:cNvPr>
          <p:cNvPicPr>
            <a:picLocks noChangeAspect="1"/>
          </p:cNvPicPr>
          <p:nvPr/>
        </p:nvPicPr>
        <p:blipFill rotWithShape="1">
          <a:blip r:embed="rId2"/>
          <a:srcRect t="35902" b="44610"/>
          <a:stretch/>
        </p:blipFill>
        <p:spPr>
          <a:xfrm>
            <a:off x="0" y="2489201"/>
            <a:ext cx="7315200" cy="1879598"/>
          </a:xfrm>
          <a:prstGeom prst="rect">
            <a:avLst/>
          </a:prstGeom>
        </p:spPr>
      </p:pic>
      <p:pic>
        <p:nvPicPr>
          <p:cNvPr id="7" name="Picture 6">
            <a:extLst>
              <a:ext uri="{FF2B5EF4-FFF2-40B4-BE49-F238E27FC236}">
                <a16:creationId xmlns:a16="http://schemas.microsoft.com/office/drawing/2014/main" id="{1F593B86-2C9F-315D-D6E4-0F6E608846D3}"/>
              </a:ext>
            </a:extLst>
          </p:cNvPr>
          <p:cNvPicPr>
            <a:picLocks noChangeAspect="1"/>
          </p:cNvPicPr>
          <p:nvPr/>
        </p:nvPicPr>
        <p:blipFill rotWithShape="1">
          <a:blip r:embed="rId2"/>
          <a:srcRect t="62090"/>
          <a:stretch/>
        </p:blipFill>
        <p:spPr>
          <a:xfrm>
            <a:off x="0" y="4368800"/>
            <a:ext cx="7345112" cy="3349362"/>
          </a:xfrm>
          <a:prstGeom prst="rect">
            <a:avLst/>
          </a:prstGeom>
        </p:spPr>
      </p:pic>
    </p:spTree>
    <p:extLst>
      <p:ext uri="{BB962C8B-B14F-4D97-AF65-F5344CB8AC3E}">
        <p14:creationId xmlns:p14="http://schemas.microsoft.com/office/powerpoint/2010/main" val="35210671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B893A5-3B4E-867E-A6E2-0D553AC968B3}"/>
              </a:ext>
            </a:extLst>
          </p:cNvPr>
          <p:cNvPicPr>
            <a:picLocks noChangeAspect="1"/>
          </p:cNvPicPr>
          <p:nvPr/>
        </p:nvPicPr>
        <p:blipFill>
          <a:blip r:embed="rId2"/>
          <a:stretch>
            <a:fillRect/>
          </a:stretch>
        </p:blipFill>
        <p:spPr>
          <a:xfrm>
            <a:off x="-1" y="2610853"/>
            <a:ext cx="9659569" cy="2261937"/>
          </a:xfrm>
          <a:prstGeom prst="rect">
            <a:avLst/>
          </a:prstGeom>
        </p:spPr>
      </p:pic>
      <p:pic>
        <p:nvPicPr>
          <p:cNvPr id="5" name="Picture 4">
            <a:extLst>
              <a:ext uri="{FF2B5EF4-FFF2-40B4-BE49-F238E27FC236}">
                <a16:creationId xmlns:a16="http://schemas.microsoft.com/office/drawing/2014/main" id="{1151B92A-56EF-7507-5CF7-41A0470A590A}"/>
              </a:ext>
            </a:extLst>
          </p:cNvPr>
          <p:cNvPicPr>
            <a:picLocks noChangeAspect="1"/>
          </p:cNvPicPr>
          <p:nvPr/>
        </p:nvPicPr>
        <p:blipFill rotWithShape="1">
          <a:blip r:embed="rId3"/>
          <a:srcRect b="31768"/>
          <a:stretch/>
        </p:blipFill>
        <p:spPr>
          <a:xfrm>
            <a:off x="9684722" y="2610853"/>
            <a:ext cx="4920525" cy="4269874"/>
          </a:xfrm>
          <a:prstGeom prst="rect">
            <a:avLst/>
          </a:prstGeom>
        </p:spPr>
      </p:pic>
      <p:pic>
        <p:nvPicPr>
          <p:cNvPr id="7" name="Picture 6">
            <a:extLst>
              <a:ext uri="{FF2B5EF4-FFF2-40B4-BE49-F238E27FC236}">
                <a16:creationId xmlns:a16="http://schemas.microsoft.com/office/drawing/2014/main" id="{A66E61A7-E996-E1B7-8460-64E3471A1693}"/>
              </a:ext>
            </a:extLst>
          </p:cNvPr>
          <p:cNvPicPr>
            <a:picLocks noChangeAspect="1"/>
          </p:cNvPicPr>
          <p:nvPr/>
        </p:nvPicPr>
        <p:blipFill>
          <a:blip r:embed="rId4"/>
          <a:stretch>
            <a:fillRect/>
          </a:stretch>
        </p:blipFill>
        <p:spPr>
          <a:xfrm>
            <a:off x="0" y="0"/>
            <a:ext cx="8301790" cy="2610853"/>
          </a:xfrm>
          <a:prstGeom prst="rect">
            <a:avLst/>
          </a:prstGeom>
        </p:spPr>
      </p:pic>
      <p:pic>
        <p:nvPicPr>
          <p:cNvPr id="8" name="Picture 7">
            <a:extLst>
              <a:ext uri="{FF2B5EF4-FFF2-40B4-BE49-F238E27FC236}">
                <a16:creationId xmlns:a16="http://schemas.microsoft.com/office/drawing/2014/main" id="{77EBED5D-38B2-E1AD-85A9-A58EFC46C64F}"/>
              </a:ext>
            </a:extLst>
          </p:cNvPr>
          <p:cNvPicPr>
            <a:picLocks noChangeAspect="1"/>
          </p:cNvPicPr>
          <p:nvPr/>
        </p:nvPicPr>
        <p:blipFill rotWithShape="1">
          <a:blip r:embed="rId3"/>
          <a:srcRect t="67980"/>
          <a:stretch/>
        </p:blipFill>
        <p:spPr>
          <a:xfrm>
            <a:off x="9682699" y="6880726"/>
            <a:ext cx="4947701" cy="1348873"/>
          </a:xfrm>
          <a:prstGeom prst="rect">
            <a:avLst/>
          </a:prstGeom>
        </p:spPr>
      </p:pic>
      <p:pic>
        <p:nvPicPr>
          <p:cNvPr id="12" name="Picture 11">
            <a:extLst>
              <a:ext uri="{FF2B5EF4-FFF2-40B4-BE49-F238E27FC236}">
                <a16:creationId xmlns:a16="http://schemas.microsoft.com/office/drawing/2014/main" id="{F2702CBA-5C11-4BD2-DF2B-C49EC33B3530}"/>
              </a:ext>
            </a:extLst>
          </p:cNvPr>
          <p:cNvPicPr>
            <a:picLocks noChangeAspect="1"/>
          </p:cNvPicPr>
          <p:nvPr/>
        </p:nvPicPr>
        <p:blipFill>
          <a:blip r:embed="rId5"/>
          <a:stretch>
            <a:fillRect/>
          </a:stretch>
        </p:blipFill>
        <p:spPr>
          <a:xfrm>
            <a:off x="8276637" y="0"/>
            <a:ext cx="6353763" cy="2610853"/>
          </a:xfrm>
          <a:prstGeom prst="rect">
            <a:avLst/>
          </a:prstGeom>
        </p:spPr>
      </p:pic>
      <p:pic>
        <p:nvPicPr>
          <p:cNvPr id="14" name="Picture 13">
            <a:extLst>
              <a:ext uri="{FF2B5EF4-FFF2-40B4-BE49-F238E27FC236}">
                <a16:creationId xmlns:a16="http://schemas.microsoft.com/office/drawing/2014/main" id="{06D2407A-1423-F06A-DF1A-95C9CCF0BDCB}"/>
              </a:ext>
            </a:extLst>
          </p:cNvPr>
          <p:cNvPicPr>
            <a:picLocks noChangeAspect="1"/>
          </p:cNvPicPr>
          <p:nvPr/>
        </p:nvPicPr>
        <p:blipFill>
          <a:blip r:embed="rId6"/>
          <a:stretch>
            <a:fillRect/>
          </a:stretch>
        </p:blipFill>
        <p:spPr>
          <a:xfrm>
            <a:off x="-25155" y="4872790"/>
            <a:ext cx="9659569" cy="3356809"/>
          </a:xfrm>
          <a:prstGeom prst="rect">
            <a:avLst/>
          </a:prstGeom>
        </p:spPr>
      </p:pic>
    </p:spTree>
    <p:extLst>
      <p:ext uri="{BB962C8B-B14F-4D97-AF65-F5344CB8AC3E}">
        <p14:creationId xmlns:p14="http://schemas.microsoft.com/office/powerpoint/2010/main" val="17150122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3AC14A-0D97-C2C9-8206-3329E08FB147}"/>
              </a:ext>
            </a:extLst>
          </p:cNvPr>
          <p:cNvSpPr txBox="1"/>
          <p:nvPr/>
        </p:nvSpPr>
        <p:spPr>
          <a:xfrm>
            <a:off x="2755900" y="790496"/>
            <a:ext cx="8140700" cy="1107996"/>
          </a:xfrm>
          <a:prstGeom prst="rect">
            <a:avLst/>
          </a:prstGeom>
          <a:noFill/>
        </p:spPr>
        <p:txBody>
          <a:bodyPr wrap="square" rtlCol="0">
            <a:spAutoFit/>
          </a:bodyPr>
          <a:lstStyle/>
          <a:p>
            <a:pPr algn="ctr"/>
            <a:r>
              <a:rPr lang="en-US" sz="6600" dirty="0">
                <a:solidFill>
                  <a:schemeClr val="bg1"/>
                </a:solidFill>
                <a:latin typeface="Times New Roman" panose="02020603050405020304" pitchFamily="18" charset="0"/>
                <a:cs typeface="Times New Roman" panose="02020603050405020304" pitchFamily="18" charset="0"/>
              </a:rPr>
              <a:t>TASKS</a:t>
            </a:r>
          </a:p>
        </p:txBody>
      </p:sp>
      <p:sp>
        <p:nvSpPr>
          <p:cNvPr id="6" name="TextBox 5">
            <a:extLst>
              <a:ext uri="{FF2B5EF4-FFF2-40B4-BE49-F238E27FC236}">
                <a16:creationId xmlns:a16="http://schemas.microsoft.com/office/drawing/2014/main" id="{75597FA8-773C-585A-1019-0BAF074BBE11}"/>
              </a:ext>
            </a:extLst>
          </p:cNvPr>
          <p:cNvSpPr txBox="1"/>
          <p:nvPr/>
        </p:nvSpPr>
        <p:spPr>
          <a:xfrm>
            <a:off x="228600" y="2405440"/>
            <a:ext cx="14224000" cy="569386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bg1"/>
                </a:solidFill>
                <a:highlight>
                  <a:srgbClr val="FFFF00"/>
                </a:highlight>
                <a:latin typeface="Times New Roman" panose="02020603050405020304" pitchFamily="18" charset="0"/>
                <a:cs typeface="Times New Roman" panose="02020603050405020304" pitchFamily="18" charset="0"/>
              </a:rPr>
              <a:t>Task 1: Web Scraping and Text Analysis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chemeClr val="tx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tx2"/>
                </a:solidFill>
                <a:latin typeface="Times New Roman" panose="02020603050405020304" pitchFamily="18" charset="0"/>
                <a:cs typeface="Times New Roman" panose="02020603050405020304" pitchFamily="18" charset="0"/>
              </a:rPr>
              <a:t>Develop a Python script to scrape textual data from websites and perform sentiment analysis on this data. This could involve analyzing customer reviews, forum discussions, or news articles.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chemeClr val="tx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tx2"/>
                </a:solidFill>
                <a:latin typeface="Times New Roman" panose="02020603050405020304" pitchFamily="18" charset="0"/>
                <a:cs typeface="Times New Roman" panose="02020603050405020304" pitchFamily="18" charset="0"/>
              </a:rPr>
              <a:t>Requirement Steps: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chemeClr val="tx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chemeClr val="tx2"/>
                </a:solidFill>
                <a:latin typeface="Times New Roman" panose="02020603050405020304" pitchFamily="18" charset="0"/>
                <a:cs typeface="Times New Roman" panose="02020603050405020304" pitchFamily="18" charset="0"/>
              </a:rPr>
              <a:t>Use requests and BeautifulSoup for web scraping to extract data.</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chemeClr val="tx2"/>
                </a:solidFill>
                <a:latin typeface="Times New Roman" panose="02020603050405020304" pitchFamily="18" charset="0"/>
                <a:cs typeface="Times New Roman" panose="02020603050405020304" pitchFamily="18" charset="0"/>
              </a:rPr>
              <a:t>Clean and preprocess the data using libraries like nltk or spacy.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chemeClr val="tx2"/>
                </a:solidFill>
                <a:latin typeface="Times New Roman" panose="02020603050405020304" pitchFamily="18" charset="0"/>
                <a:cs typeface="Times New Roman" panose="02020603050405020304" pitchFamily="18" charset="0"/>
              </a:rPr>
              <a:t>Perform sentiment analysis using a pre-trained model from textblob or build your own classifier with scikit-learn.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chemeClr val="tx2"/>
                </a:solidFill>
                <a:latin typeface="Times New Roman" panose="02020603050405020304" pitchFamily="18" charset="0"/>
                <a:cs typeface="Times New Roman" panose="02020603050405020304" pitchFamily="18" charset="0"/>
              </a:rPr>
              <a:t>Visualize the results using matplotlib or seaborn.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548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3AC14A-0D97-C2C9-8206-3329E08FB147}"/>
              </a:ext>
            </a:extLst>
          </p:cNvPr>
          <p:cNvSpPr txBox="1"/>
          <p:nvPr/>
        </p:nvSpPr>
        <p:spPr>
          <a:xfrm>
            <a:off x="2755900" y="790496"/>
            <a:ext cx="8140700" cy="1107996"/>
          </a:xfrm>
          <a:prstGeom prst="rect">
            <a:avLst/>
          </a:prstGeom>
          <a:noFill/>
        </p:spPr>
        <p:txBody>
          <a:bodyPr wrap="square" rtlCol="0">
            <a:spAutoFit/>
          </a:bodyPr>
          <a:lstStyle/>
          <a:p>
            <a:pPr algn="ctr"/>
            <a:r>
              <a:rPr lang="en-US" sz="6600" dirty="0">
                <a:solidFill>
                  <a:schemeClr val="bg1"/>
                </a:solidFill>
                <a:latin typeface="Times New Roman" panose="02020603050405020304" pitchFamily="18" charset="0"/>
                <a:cs typeface="Times New Roman" panose="02020603050405020304" pitchFamily="18" charset="0"/>
              </a:rPr>
              <a:t>TASKS</a:t>
            </a:r>
          </a:p>
        </p:txBody>
      </p:sp>
      <p:sp>
        <p:nvSpPr>
          <p:cNvPr id="6" name="TextBox 5">
            <a:extLst>
              <a:ext uri="{FF2B5EF4-FFF2-40B4-BE49-F238E27FC236}">
                <a16:creationId xmlns:a16="http://schemas.microsoft.com/office/drawing/2014/main" id="{75597FA8-773C-585A-1019-0BAF074BBE11}"/>
              </a:ext>
            </a:extLst>
          </p:cNvPr>
          <p:cNvSpPr txBox="1"/>
          <p:nvPr/>
        </p:nvSpPr>
        <p:spPr>
          <a:xfrm>
            <a:off x="673100" y="2545140"/>
            <a:ext cx="13665200"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bg1"/>
                </a:solidFill>
                <a:highlight>
                  <a:srgbClr val="FFFF00"/>
                </a:highlight>
                <a:latin typeface="Times New Roman" panose="02020603050405020304" pitchFamily="18" charset="0"/>
                <a:cs typeface="Times New Roman" panose="02020603050405020304" pitchFamily="18" charset="0"/>
              </a:rPr>
              <a:t>Task 2: Analyzing Publicly Available APIs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Times New Roman" panose="02020603050405020304" pitchFamily="18" charset="0"/>
                <a:cs typeface="Times New Roman" panose="02020603050405020304" pitchFamily="18" charset="0"/>
              </a:rPr>
              <a:t>Use publicly available APIs (like Twitter API, OpenWeatherMap, or others) to fetch data and analyze specific trends or patterns.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Times New Roman" panose="02020603050405020304" pitchFamily="18" charset="0"/>
                <a:cs typeface="Times New Roman" panose="02020603050405020304" pitchFamily="18" charset="0"/>
              </a:rPr>
              <a:t>Requirements Steps: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latin typeface="Times New Roman" panose="02020603050405020304" pitchFamily="18" charset="0"/>
                <a:cs typeface="Times New Roman" panose="02020603050405020304" pitchFamily="18" charset="0"/>
              </a:rPr>
              <a:t>Fetch data from APIs using the requests library.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latin typeface="Times New Roman" panose="02020603050405020304" pitchFamily="18" charset="0"/>
                <a:cs typeface="Times New Roman" panose="02020603050405020304" pitchFamily="18" charset="0"/>
              </a:rPr>
              <a:t>Analyze data to find trends (e.g., frequency of specific words on Twitter, changes in weather patterns).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latin typeface="Times New Roman" panose="02020603050405020304" pitchFamily="18" charset="0"/>
                <a:cs typeface="Times New Roman" panose="02020603050405020304" pitchFamily="18" charset="0"/>
              </a:rPr>
              <a:t>Plot data using visualization libraries to interpret these trends.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95976743-2607-FD52-FEC0-96D4559D6BF0}"/>
              </a:ext>
            </a:extLst>
          </p:cNvPr>
          <p:cNvSpPr>
            <a:spLocks noChangeArrowheads="1"/>
          </p:cNvSpPr>
          <p:nvPr/>
        </p:nvSpPr>
        <p:spPr bwMode="auto">
          <a:xfrm>
            <a:off x="0" y="-110209"/>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solidFill>
            </a:endParaRPr>
          </a:p>
        </p:txBody>
      </p:sp>
    </p:spTree>
    <p:extLst>
      <p:ext uri="{BB962C8B-B14F-4D97-AF65-F5344CB8AC3E}">
        <p14:creationId xmlns:p14="http://schemas.microsoft.com/office/powerpoint/2010/main" val="24379599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1342428" y="2222063"/>
            <a:ext cx="6459141" cy="694373"/>
          </a:xfrm>
          <a:prstGeom prst="rect">
            <a:avLst/>
          </a:prstGeom>
          <a:noFill/>
          <a:ln/>
        </p:spPr>
        <p:txBody>
          <a:bodyPr wrap="none" rtlCol="0" anchor="t"/>
          <a:lstStyle/>
          <a:p>
            <a:pPr marL="0" indent="0" algn="ctr">
              <a:lnSpc>
                <a:spcPts val="5468"/>
              </a:lnSpc>
              <a:buNone/>
            </a:pPr>
            <a:r>
              <a:rPr lang="en-US" sz="6000" b="1" dirty="0">
                <a:solidFill>
                  <a:schemeClr val="bg1"/>
                </a:solidFill>
                <a:highlight>
                  <a:srgbClr val="FFFF00"/>
                </a:highlight>
                <a:latin typeface="Spline Sans" pitchFamily="34" charset="0"/>
                <a:ea typeface="Spline Sans" pitchFamily="34" charset="-122"/>
                <a:cs typeface="Spline Sans" pitchFamily="34" charset="-120"/>
              </a:rPr>
              <a:t>Introduction to Streamlit</a:t>
            </a:r>
            <a:endParaRPr lang="en-US" sz="6000" dirty="0">
              <a:solidFill>
                <a:schemeClr val="bg1"/>
              </a:solidFill>
              <a:highlight>
                <a:srgbClr val="FFFF00"/>
              </a:highlight>
            </a:endParaRPr>
          </a:p>
        </p:txBody>
      </p:sp>
      <p:sp>
        <p:nvSpPr>
          <p:cNvPr id="6" name="Text 2"/>
          <p:cNvSpPr/>
          <p:nvPr/>
        </p:nvSpPr>
        <p:spPr>
          <a:xfrm>
            <a:off x="524589" y="3238262"/>
            <a:ext cx="7477601" cy="1066205"/>
          </a:xfrm>
          <a:prstGeom prst="rect">
            <a:avLst/>
          </a:prstGeom>
          <a:noFill/>
          <a:ln/>
        </p:spPr>
        <p:txBody>
          <a:bodyPr wrap="square" rtlCol="0" anchor="t"/>
          <a:lstStyle/>
          <a:p>
            <a:pPr marL="0" indent="0">
              <a:lnSpc>
                <a:spcPts val="2799"/>
              </a:lnSpc>
              <a:buNone/>
            </a:pPr>
            <a:r>
              <a:rPr lang="en-US" sz="2800" dirty="0">
                <a:solidFill>
                  <a:srgbClr val="E0E4E6"/>
                </a:solidFill>
                <a:latin typeface="Times New Roman" panose="02020603050405020304" pitchFamily="18" charset="0"/>
                <a:ea typeface="Barlow" pitchFamily="34" charset="-122"/>
                <a:cs typeface="Times New Roman" panose="02020603050405020304" pitchFamily="18" charset="0"/>
              </a:rPr>
              <a:t>Streamlit is a powerful open-source Python library that allows you to create interactive, data-driven web applications with minimal code. It simplifies the process of building and deploying AI and data science projects.</a:t>
            </a:r>
            <a:endParaRPr lang="en-US"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2F5687D-0595-9699-B271-FDFA2C878754}"/>
              </a:ext>
            </a:extLst>
          </p:cNvPr>
          <p:cNvPicPr>
            <a:picLocks noChangeAspect="1"/>
          </p:cNvPicPr>
          <p:nvPr/>
        </p:nvPicPr>
        <p:blipFill>
          <a:blip r:embed="rId5"/>
          <a:stretch>
            <a:fillRect/>
          </a:stretch>
        </p:blipFill>
        <p:spPr>
          <a:xfrm>
            <a:off x="2908300" y="7480925"/>
            <a:ext cx="2910523" cy="42375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3AC14A-0D97-C2C9-8206-3329E08FB147}"/>
              </a:ext>
            </a:extLst>
          </p:cNvPr>
          <p:cNvSpPr txBox="1"/>
          <p:nvPr/>
        </p:nvSpPr>
        <p:spPr>
          <a:xfrm>
            <a:off x="2755900" y="790496"/>
            <a:ext cx="8140700" cy="1107996"/>
          </a:xfrm>
          <a:prstGeom prst="rect">
            <a:avLst/>
          </a:prstGeom>
          <a:noFill/>
        </p:spPr>
        <p:txBody>
          <a:bodyPr wrap="square" rtlCol="0">
            <a:spAutoFit/>
          </a:bodyPr>
          <a:lstStyle/>
          <a:p>
            <a:pPr algn="ctr"/>
            <a:r>
              <a:rPr lang="en-US" sz="6600" dirty="0">
                <a:solidFill>
                  <a:schemeClr val="bg1"/>
                </a:solidFill>
                <a:latin typeface="Times New Roman" panose="02020603050405020304" pitchFamily="18" charset="0"/>
                <a:cs typeface="Times New Roman" panose="02020603050405020304" pitchFamily="18" charset="0"/>
              </a:rPr>
              <a:t>TASKS</a:t>
            </a:r>
          </a:p>
        </p:txBody>
      </p:sp>
      <p:sp>
        <p:nvSpPr>
          <p:cNvPr id="6" name="TextBox 5">
            <a:extLst>
              <a:ext uri="{FF2B5EF4-FFF2-40B4-BE49-F238E27FC236}">
                <a16:creationId xmlns:a16="http://schemas.microsoft.com/office/drawing/2014/main" id="{75597FA8-773C-585A-1019-0BAF074BBE11}"/>
              </a:ext>
            </a:extLst>
          </p:cNvPr>
          <p:cNvSpPr txBox="1"/>
          <p:nvPr/>
        </p:nvSpPr>
        <p:spPr>
          <a:xfrm>
            <a:off x="673100" y="2545140"/>
            <a:ext cx="13677900" cy="5262979"/>
          </a:xfrm>
          <a:prstGeom prst="rect">
            <a:avLst/>
          </a:prstGeom>
          <a:noFill/>
        </p:spPr>
        <p:txBody>
          <a:bodyPr wrap="square">
            <a:spAutoFit/>
          </a:bodyPr>
          <a:lstStyle/>
          <a:p>
            <a:pPr defTabSz="914400" eaLnBrk="0" fontAlgn="base" hangingPunct="0">
              <a:spcBef>
                <a:spcPct val="0"/>
              </a:spcBef>
              <a:spcAft>
                <a:spcPct val="0"/>
              </a:spcAft>
            </a:pPr>
            <a:r>
              <a:rPr lang="en-US" altLang="en-US" sz="2800" dirty="0">
                <a:solidFill>
                  <a:schemeClr val="bg1"/>
                </a:solidFill>
                <a:highlight>
                  <a:srgbClr val="FFFF00"/>
                </a:highlight>
                <a:latin typeface="Times New Roman" panose="02020603050405020304" pitchFamily="18" charset="0"/>
                <a:cs typeface="Times New Roman" panose="02020603050405020304" pitchFamily="18" charset="0"/>
              </a:rPr>
              <a:t>Task 2: Data Mining From 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Perform data mining from a collection of local files (like logs, text files, or CSVs) to extract meaningful information without using a database.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Times New Roman" panose="02020603050405020304" pitchFamily="18" charset="0"/>
                <a:cs typeface="Times New Roman" panose="02020603050405020304" pitchFamily="18" charset="0"/>
              </a:rPr>
              <a:t>Requirements Steps: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Read data from various file formats using Python (</a:t>
            </a: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csv</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open</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pandas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Process and analyze data to detect anomalies, patterns, or generate summaries.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Use statistical methods or machine learning models to derive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Visualize the findings using appropriate Python 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76BACF82-6B3D-C823-A88F-7D6E8751CCB2}"/>
              </a:ext>
            </a:extLst>
          </p:cNvPr>
          <p:cNvSpPr>
            <a:spLocks noChangeArrowheads="1"/>
          </p:cNvSpPr>
          <p:nvPr/>
        </p:nvSpPr>
        <p:spPr bwMode="auto">
          <a:xfrm>
            <a:off x="0" y="-1102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87032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A081B">
              <a:alpha val="80000"/>
            </a:srgbClr>
          </a:solidFill>
          <a:ln/>
        </p:spPr>
        <p:txBody>
          <a:bodyPr/>
          <a:lstStyle/>
          <a:p>
            <a:endParaRPr lang="en-US"/>
          </a:p>
        </p:txBody>
      </p:sp>
      <p:sp>
        <p:nvSpPr>
          <p:cNvPr id="6" name="Text 2"/>
          <p:cNvSpPr/>
          <p:nvPr/>
        </p:nvSpPr>
        <p:spPr>
          <a:xfrm>
            <a:off x="1104186" y="2070437"/>
            <a:ext cx="5554980" cy="694373"/>
          </a:xfrm>
          <a:prstGeom prst="rect">
            <a:avLst/>
          </a:prstGeom>
          <a:noFill/>
          <a:ln/>
        </p:spPr>
        <p:txBody>
          <a:bodyPr wrap="none" rtlCol="0" anchor="t"/>
          <a:lstStyle/>
          <a:p>
            <a:pPr marL="0" indent="0" algn="ctr">
              <a:lnSpc>
                <a:spcPts val="5468"/>
              </a:lnSpc>
              <a:buNone/>
            </a:pPr>
            <a:r>
              <a:rPr lang="en-US" sz="4374" b="1" dirty="0">
                <a:solidFill>
                  <a:schemeClr val="bg1"/>
                </a:solidFill>
                <a:highlight>
                  <a:srgbClr val="FFFF00"/>
                </a:highlight>
                <a:latin typeface="Spline Sans" pitchFamily="34" charset="0"/>
                <a:ea typeface="Spline Sans" pitchFamily="34" charset="-122"/>
                <a:cs typeface="Spline Sans" pitchFamily="34" charset="-120"/>
              </a:rPr>
              <a:t>What is Streamlit?</a:t>
            </a:r>
            <a:endParaRPr lang="en-US" sz="4374" dirty="0">
              <a:solidFill>
                <a:schemeClr val="bg1"/>
              </a:solidFill>
              <a:highlight>
                <a:srgbClr val="FFFF00"/>
              </a:highlight>
            </a:endParaRPr>
          </a:p>
        </p:txBody>
      </p:sp>
      <p:sp>
        <p:nvSpPr>
          <p:cNvPr id="7" name="Text 3"/>
          <p:cNvSpPr/>
          <p:nvPr/>
        </p:nvSpPr>
        <p:spPr>
          <a:xfrm>
            <a:off x="1588770" y="3259693"/>
            <a:ext cx="11487150" cy="1421606"/>
          </a:xfrm>
          <a:prstGeom prst="rect">
            <a:avLst/>
          </a:prstGeom>
          <a:noFill/>
          <a:ln/>
        </p:spPr>
        <p:txBody>
          <a:bodyPr wrap="square" rtlCol="0" anchor="t"/>
          <a:lstStyle/>
          <a:p>
            <a:pPr marL="0" indent="0">
              <a:lnSpc>
                <a:spcPts val="2799"/>
              </a:lnSpc>
              <a:buNone/>
            </a:pPr>
            <a:r>
              <a:rPr lang="en-US" sz="2400" dirty="0">
                <a:solidFill>
                  <a:srgbClr val="E0E4E6"/>
                </a:solidFill>
                <a:latin typeface="Times New Roman" panose="02020603050405020304" pitchFamily="18" charset="0"/>
                <a:ea typeface="Barlow" pitchFamily="34" charset="-122"/>
                <a:cs typeface="Times New Roman" panose="02020603050405020304" pitchFamily="18" charset="0"/>
              </a:rPr>
              <a:t>Streamlit is an open-source Python library that enables the rapid development of interactive, data-driven web applications. It allows data scientists and developers to create dynamic visualizations and dashboards with minimal coding, making it an ideal tool for prototyping and deploying AI and data science projects.</a:t>
            </a:r>
            <a:endParaRPr lang="en-US" sz="2400" dirty="0">
              <a:latin typeface="Times New Roman" panose="02020603050405020304" pitchFamily="18" charset="0"/>
              <a:cs typeface="Times New Roman" panose="02020603050405020304" pitchFamily="18" charset="0"/>
            </a:endParaRPr>
          </a:p>
        </p:txBody>
      </p:sp>
      <p:sp>
        <p:nvSpPr>
          <p:cNvPr id="8" name="Text 4"/>
          <p:cNvSpPr/>
          <p:nvPr/>
        </p:nvSpPr>
        <p:spPr>
          <a:xfrm>
            <a:off x="1588769" y="5014554"/>
            <a:ext cx="11201401" cy="1066205"/>
          </a:xfrm>
          <a:prstGeom prst="rect">
            <a:avLst/>
          </a:prstGeom>
          <a:noFill/>
          <a:ln/>
        </p:spPr>
        <p:txBody>
          <a:bodyPr wrap="square" rtlCol="0" anchor="t"/>
          <a:lstStyle/>
          <a:p>
            <a:pPr marL="0" indent="0">
              <a:lnSpc>
                <a:spcPts val="2799"/>
              </a:lnSpc>
              <a:buNone/>
            </a:pPr>
            <a:r>
              <a:rPr lang="en-US" sz="2400" dirty="0">
                <a:solidFill>
                  <a:srgbClr val="E0E4E6"/>
                </a:solidFill>
                <a:latin typeface="Times New Roman" panose="02020603050405020304" pitchFamily="18" charset="0"/>
                <a:ea typeface="Barlow" pitchFamily="34" charset="-122"/>
                <a:cs typeface="Times New Roman" panose="02020603050405020304" pitchFamily="18" charset="0"/>
              </a:rPr>
              <a:t>At its core, Streamlit provides a simple yet powerful set of components that can be easily integrated into Python scripts, allowing users to build stunning web applications without the need for extensive web development knowledge.</a:t>
            </a:r>
            <a:endParaRPr lang="en-US"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9DD83D1-7E38-7AD6-0E8A-6B1198AFF96E}"/>
              </a:ext>
            </a:extLst>
          </p:cNvPr>
          <p:cNvPicPr>
            <a:picLocks noChangeAspect="1"/>
          </p:cNvPicPr>
          <p:nvPr/>
        </p:nvPicPr>
        <p:blipFill>
          <a:blip r:embed="rId5"/>
          <a:stretch>
            <a:fillRect/>
          </a:stretch>
        </p:blipFill>
        <p:spPr>
          <a:xfrm>
            <a:off x="5877083" y="7480925"/>
            <a:ext cx="2910523" cy="42375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sz="2800"/>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45720" y="0"/>
            <a:ext cx="14584680" cy="8229600"/>
          </a:xfrm>
          <a:prstGeom prst="rect">
            <a:avLst/>
          </a:prstGeom>
          <a:solidFill>
            <a:srgbClr val="0A081B">
              <a:alpha val="80000"/>
            </a:srgbClr>
          </a:solidFill>
          <a:ln/>
        </p:spPr>
        <p:txBody>
          <a:bodyPr/>
          <a:lstStyle/>
          <a:p>
            <a:endParaRPr lang="en-US" sz="2800"/>
          </a:p>
        </p:txBody>
      </p:sp>
      <p:sp>
        <p:nvSpPr>
          <p:cNvPr id="6" name="Text 2"/>
          <p:cNvSpPr/>
          <p:nvPr/>
        </p:nvSpPr>
        <p:spPr>
          <a:xfrm>
            <a:off x="2452926" y="1278850"/>
            <a:ext cx="6922651" cy="694373"/>
          </a:xfrm>
          <a:prstGeom prst="rect">
            <a:avLst/>
          </a:prstGeom>
          <a:noFill/>
          <a:ln/>
        </p:spPr>
        <p:txBody>
          <a:bodyPr wrap="none" rtlCol="0" anchor="t"/>
          <a:lstStyle/>
          <a:p>
            <a:pPr marL="0" indent="0">
              <a:lnSpc>
                <a:spcPts val="5468"/>
              </a:lnSpc>
              <a:buNone/>
            </a:pPr>
            <a:r>
              <a:rPr lang="en-US" sz="6000" b="1" dirty="0">
                <a:solidFill>
                  <a:schemeClr val="bg1"/>
                </a:solidFill>
                <a:highlight>
                  <a:srgbClr val="FFFF00"/>
                </a:highlight>
                <a:latin typeface="Spline Sans" pitchFamily="34" charset="0"/>
                <a:ea typeface="Spline Sans" pitchFamily="34" charset="-122"/>
                <a:cs typeface="Spline Sans" pitchFamily="34" charset="-120"/>
              </a:rPr>
              <a:t>Benefits of using Streamlit</a:t>
            </a:r>
            <a:endParaRPr lang="en-US" sz="6000" dirty="0">
              <a:solidFill>
                <a:schemeClr val="bg1"/>
              </a:solidFill>
              <a:highlight>
                <a:srgbClr val="FFFF00"/>
              </a:highlight>
            </a:endParaRPr>
          </a:p>
        </p:txBody>
      </p:sp>
      <p:sp>
        <p:nvSpPr>
          <p:cNvPr id="7" name="Text 3"/>
          <p:cNvSpPr/>
          <p:nvPr/>
        </p:nvSpPr>
        <p:spPr>
          <a:xfrm>
            <a:off x="800101" y="2723556"/>
            <a:ext cx="12435839"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2400" b="1" dirty="0">
                <a:solidFill>
                  <a:srgbClr val="E0E4E6"/>
                </a:solidFill>
                <a:latin typeface="Barlow" pitchFamily="34" charset="0"/>
                <a:ea typeface="Barlow" pitchFamily="34" charset="-122"/>
                <a:cs typeface="Barlow" pitchFamily="34" charset="-120"/>
              </a:rPr>
              <a:t>Rapid Prototyping: </a:t>
            </a:r>
            <a:r>
              <a:rPr lang="en-US" sz="2400" dirty="0">
                <a:solidFill>
                  <a:srgbClr val="E0E4E6"/>
                </a:solidFill>
                <a:latin typeface="Barlow" pitchFamily="34" charset="0"/>
                <a:ea typeface="Barlow" pitchFamily="34" charset="-122"/>
                <a:cs typeface="Barlow" pitchFamily="34" charset="-120"/>
              </a:rPr>
              <a:t>Streamlit's simple syntax allows for quick development of data-driven apps, accelerating the pace of innovation.</a:t>
            </a:r>
            <a:endParaRPr lang="en-US" sz="2400" dirty="0"/>
          </a:p>
        </p:txBody>
      </p:sp>
      <p:sp>
        <p:nvSpPr>
          <p:cNvPr id="8" name="Text 4"/>
          <p:cNvSpPr/>
          <p:nvPr/>
        </p:nvSpPr>
        <p:spPr>
          <a:xfrm>
            <a:off x="708661" y="4274108"/>
            <a:ext cx="12310109"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2400" b="1" dirty="0">
                <a:solidFill>
                  <a:srgbClr val="E0E4E6"/>
                </a:solidFill>
                <a:latin typeface="Barlow" pitchFamily="34" charset="0"/>
                <a:ea typeface="Barlow" pitchFamily="34" charset="-122"/>
                <a:cs typeface="Barlow" pitchFamily="34" charset="-120"/>
              </a:rPr>
              <a:t>Accessibility</a:t>
            </a:r>
            <a:r>
              <a:rPr lang="en-US" sz="2400" dirty="0">
                <a:solidFill>
                  <a:srgbClr val="E0E4E6"/>
                </a:solidFill>
                <a:latin typeface="Barlow" pitchFamily="34" charset="0"/>
                <a:ea typeface="Barlow" pitchFamily="34" charset="-122"/>
                <a:cs typeface="Barlow" pitchFamily="34" charset="-120"/>
              </a:rPr>
              <a:t>: Streamlit applications can be easily shared and deployed, making them accessible to a wide audience.</a:t>
            </a:r>
            <a:endParaRPr lang="en-US" sz="2400" dirty="0"/>
          </a:p>
        </p:txBody>
      </p:sp>
      <p:sp>
        <p:nvSpPr>
          <p:cNvPr id="9" name="Text 5"/>
          <p:cNvSpPr/>
          <p:nvPr/>
        </p:nvSpPr>
        <p:spPr>
          <a:xfrm>
            <a:off x="708661" y="5891929"/>
            <a:ext cx="12527279"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2400" b="1" dirty="0">
                <a:solidFill>
                  <a:srgbClr val="E0E4E6"/>
                </a:solidFill>
                <a:latin typeface="Barlow" pitchFamily="34" charset="0"/>
                <a:ea typeface="Barlow" pitchFamily="34" charset="-122"/>
                <a:cs typeface="Barlow" pitchFamily="34" charset="-120"/>
              </a:rPr>
              <a:t>Powerful Visualizations: </a:t>
            </a:r>
            <a:r>
              <a:rPr lang="en-US" sz="2400" dirty="0">
                <a:solidFill>
                  <a:srgbClr val="E0E4E6"/>
                </a:solidFill>
                <a:latin typeface="Barlow" pitchFamily="34" charset="0"/>
                <a:ea typeface="Barlow" pitchFamily="34" charset="-122"/>
                <a:cs typeface="Barlow" pitchFamily="34" charset="-120"/>
              </a:rPr>
              <a:t>Streamlit provides a rich set of built-in components for creating visually stunning and interactive dashboards.</a:t>
            </a:r>
            <a:endParaRPr lang="en-US" sz="2400" dirty="0"/>
          </a:p>
        </p:txBody>
      </p:sp>
      <p:pic>
        <p:nvPicPr>
          <p:cNvPr id="11" name="Picture 10">
            <a:extLst>
              <a:ext uri="{FF2B5EF4-FFF2-40B4-BE49-F238E27FC236}">
                <a16:creationId xmlns:a16="http://schemas.microsoft.com/office/drawing/2014/main" id="{340F589B-E116-6130-FCC5-D69EDDB0439D}"/>
              </a:ext>
            </a:extLst>
          </p:cNvPr>
          <p:cNvPicPr>
            <a:picLocks noChangeAspect="1"/>
          </p:cNvPicPr>
          <p:nvPr/>
        </p:nvPicPr>
        <p:blipFill>
          <a:blip r:embed="rId5"/>
          <a:stretch>
            <a:fillRect/>
          </a:stretch>
        </p:blipFill>
        <p:spPr>
          <a:xfrm>
            <a:off x="5408453" y="7692802"/>
            <a:ext cx="2910523" cy="42375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342429"/>
            <a:ext cx="5554980"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Installing Streamlit</a:t>
            </a:r>
            <a:endParaRPr lang="en-US" sz="4374" dirty="0"/>
          </a:p>
        </p:txBody>
      </p:sp>
      <p:sp>
        <p:nvSpPr>
          <p:cNvPr id="6" name="Text 2"/>
          <p:cNvSpPr/>
          <p:nvPr/>
        </p:nvSpPr>
        <p:spPr>
          <a:xfrm>
            <a:off x="814150" y="2930365"/>
            <a:ext cx="7477601" cy="1066205"/>
          </a:xfrm>
          <a:prstGeom prst="rect">
            <a:avLst/>
          </a:prstGeom>
          <a:noFill/>
          <a:ln/>
        </p:spPr>
        <p:txBody>
          <a:bodyPr wrap="square" rtlCol="0" anchor="t"/>
          <a:lstStyle/>
          <a:p>
            <a:pPr marL="0" indent="0">
              <a:lnSpc>
                <a:spcPts val="2799"/>
              </a:lnSpc>
              <a:buNone/>
            </a:pPr>
            <a:r>
              <a:rPr lang="en-US" sz="2400" dirty="0">
                <a:solidFill>
                  <a:srgbClr val="E0E4E6"/>
                </a:solidFill>
                <a:latin typeface="Barlow" pitchFamily="34" charset="0"/>
                <a:ea typeface="Barlow" pitchFamily="34" charset="-122"/>
                <a:cs typeface="Barlow" pitchFamily="34" charset="-120"/>
              </a:rPr>
              <a:t>Getting started with Streamlit is easy. You can install the library using the popular Python package manager, pip. Simply open your terminal or command prompt and run the following command:</a:t>
            </a:r>
            <a:endParaRPr lang="en-US" sz="2400" dirty="0"/>
          </a:p>
        </p:txBody>
      </p:sp>
      <p:sp>
        <p:nvSpPr>
          <p:cNvPr id="7" name="Text 3"/>
          <p:cNvSpPr/>
          <p:nvPr/>
        </p:nvSpPr>
        <p:spPr>
          <a:xfrm>
            <a:off x="833199" y="5086290"/>
            <a:ext cx="7477601" cy="355402"/>
          </a:xfrm>
          <a:prstGeom prst="rect">
            <a:avLst/>
          </a:prstGeom>
          <a:noFill/>
          <a:ln/>
        </p:spPr>
        <p:txBody>
          <a:bodyPr wrap="none" rtlCol="0" anchor="t"/>
          <a:lstStyle/>
          <a:p>
            <a:pPr marL="0" indent="0">
              <a:lnSpc>
                <a:spcPts val="2799"/>
              </a:lnSpc>
              <a:buNone/>
            </a:pPr>
            <a:r>
              <a:rPr lang="en-US" sz="3200" dirty="0">
                <a:solidFill>
                  <a:srgbClr val="E0E4E6"/>
                </a:solidFill>
                <a:highlight>
                  <a:srgbClr val="004D36"/>
                </a:highlight>
                <a:latin typeface="Consolas" pitchFamily="34" charset="0"/>
                <a:ea typeface="Consolas" pitchFamily="34" charset="-122"/>
                <a:cs typeface="Consolas" pitchFamily="34" charset="-120"/>
              </a:rPr>
              <a:t>pip install streamlit</a:t>
            </a:r>
            <a:endParaRPr lang="en-US" sz="3200" dirty="0"/>
          </a:p>
        </p:txBody>
      </p:sp>
      <p:sp>
        <p:nvSpPr>
          <p:cNvPr id="8" name="Text 4"/>
          <p:cNvSpPr/>
          <p:nvPr/>
        </p:nvSpPr>
        <p:spPr>
          <a:xfrm>
            <a:off x="833199" y="5895975"/>
            <a:ext cx="7477601" cy="710803"/>
          </a:xfrm>
          <a:prstGeom prst="rect">
            <a:avLst/>
          </a:prstGeom>
          <a:noFill/>
          <a:ln/>
        </p:spPr>
        <p:txBody>
          <a:bodyPr wrap="square" rtlCol="0" anchor="t"/>
          <a:lstStyle/>
          <a:p>
            <a:pPr marL="0" indent="0">
              <a:lnSpc>
                <a:spcPts val="2799"/>
              </a:lnSpc>
              <a:buNone/>
            </a:pPr>
            <a:r>
              <a:rPr lang="en-US" sz="2400" dirty="0">
                <a:solidFill>
                  <a:srgbClr val="E0E4E6"/>
                </a:solidFill>
                <a:latin typeface="Barlow" pitchFamily="34" charset="0"/>
                <a:ea typeface="Barlow" pitchFamily="34" charset="-122"/>
                <a:cs typeface="Barlow" pitchFamily="34" charset="-120"/>
              </a:rPr>
              <a:t>Once the installation is complete, you're ready to start building your first Streamlit application.</a:t>
            </a:r>
            <a:endParaRPr lang="en-US" sz="2400" dirty="0"/>
          </a:p>
        </p:txBody>
      </p:sp>
      <p:pic>
        <p:nvPicPr>
          <p:cNvPr id="10" name="Picture 9">
            <a:extLst>
              <a:ext uri="{FF2B5EF4-FFF2-40B4-BE49-F238E27FC236}">
                <a16:creationId xmlns:a16="http://schemas.microsoft.com/office/drawing/2014/main" id="{54F93E23-6B3C-DD30-0F3E-1171B04B909A}"/>
              </a:ext>
            </a:extLst>
          </p:cNvPr>
          <p:cNvPicPr>
            <a:picLocks noChangeAspect="1"/>
          </p:cNvPicPr>
          <p:nvPr/>
        </p:nvPicPr>
        <p:blipFill>
          <a:blip r:embed="rId5"/>
          <a:stretch>
            <a:fillRect/>
          </a:stretch>
        </p:blipFill>
        <p:spPr>
          <a:xfrm>
            <a:off x="2908300" y="7480925"/>
            <a:ext cx="2910523" cy="42375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5715"/>
            <a:ext cx="14630400" cy="8229600"/>
          </a:xfrm>
          <a:prstGeom prst="rect">
            <a:avLst/>
          </a:prstGeom>
        </p:spPr>
      </p:pic>
      <p:sp>
        <p:nvSpPr>
          <p:cNvPr id="3" name="Shape 0"/>
          <p:cNvSpPr/>
          <p:nvPr/>
        </p:nvSpPr>
        <p:spPr>
          <a:xfrm>
            <a:off x="0" y="-5715"/>
            <a:ext cx="14630400" cy="8229600"/>
          </a:xfrm>
          <a:prstGeom prst="rect">
            <a:avLst/>
          </a:prstGeom>
          <a:solidFill>
            <a:srgbClr val="0A081B">
              <a:alpha val="75000"/>
            </a:srgbClr>
          </a:solidFill>
          <a:ln/>
        </p:spPr>
        <p:txBody>
          <a:bodyPr/>
          <a:lstStyle/>
          <a:p>
            <a:endParaRPr lang="en-US" sz="2400" dirty="0"/>
          </a:p>
        </p:txBody>
      </p:sp>
      <p:sp>
        <p:nvSpPr>
          <p:cNvPr id="4" name="Text 1"/>
          <p:cNvSpPr/>
          <p:nvPr/>
        </p:nvSpPr>
        <p:spPr>
          <a:xfrm>
            <a:off x="2624376" y="1171217"/>
            <a:ext cx="6397466" cy="694373"/>
          </a:xfrm>
          <a:prstGeom prst="rect">
            <a:avLst/>
          </a:prstGeom>
          <a:noFill/>
          <a:ln/>
        </p:spPr>
        <p:txBody>
          <a:bodyPr wrap="none" rtlCol="0" anchor="t"/>
          <a:lstStyle/>
          <a:p>
            <a:pPr marL="0" indent="0">
              <a:lnSpc>
                <a:spcPts val="5468"/>
              </a:lnSpc>
              <a:buNone/>
            </a:pPr>
            <a:r>
              <a:rPr lang="en-US" sz="7200" b="1" dirty="0">
                <a:solidFill>
                  <a:schemeClr val="bg1"/>
                </a:solidFill>
                <a:highlight>
                  <a:srgbClr val="FFFF00"/>
                </a:highlight>
                <a:latin typeface="Spline Sans" pitchFamily="34" charset="0"/>
                <a:ea typeface="Spline Sans" pitchFamily="34" charset="-122"/>
                <a:cs typeface="Spline Sans" pitchFamily="34" charset="-120"/>
              </a:rPr>
              <a:t>Creating a Streamlit App</a:t>
            </a:r>
            <a:endParaRPr lang="en-US" sz="7200" dirty="0">
              <a:solidFill>
                <a:schemeClr val="bg1"/>
              </a:solidFill>
              <a:highlight>
                <a:srgbClr val="FFFF00"/>
              </a:highlight>
            </a:endParaRPr>
          </a:p>
        </p:txBody>
      </p:sp>
      <p:sp>
        <p:nvSpPr>
          <p:cNvPr id="5" name="Text 2"/>
          <p:cNvSpPr/>
          <p:nvPr/>
        </p:nvSpPr>
        <p:spPr>
          <a:xfrm>
            <a:off x="569077" y="2745938"/>
            <a:ext cx="6475137" cy="2132409"/>
          </a:xfrm>
          <a:prstGeom prst="rect">
            <a:avLst/>
          </a:prstGeom>
          <a:noFill/>
          <a:ln/>
        </p:spPr>
        <p:txBody>
          <a:bodyPr wrap="square" rtlCol="0" anchor="t"/>
          <a:lstStyle/>
          <a:p>
            <a:pPr marL="0" indent="0">
              <a:lnSpc>
                <a:spcPts val="2799"/>
              </a:lnSpc>
              <a:buNone/>
            </a:pPr>
            <a:r>
              <a:rPr lang="en-US" sz="2400" dirty="0">
                <a:solidFill>
                  <a:srgbClr val="E0E4E6"/>
                </a:solidFill>
                <a:latin typeface="Times New Roman" panose="02020603050405020304" pitchFamily="18" charset="0"/>
                <a:ea typeface="Barlow" pitchFamily="34" charset="-122"/>
                <a:cs typeface="Times New Roman" panose="02020603050405020304" pitchFamily="18" charset="0"/>
              </a:rPr>
              <a:t>To create a Streamlit app, you'll start by writing a Python script that leverages Streamlit's built-in components and functions. This script will define the layout, interactivity, and data visualization elements of your app.</a:t>
            </a:r>
            <a:endParaRPr lang="en-US" sz="2400" dirty="0">
              <a:latin typeface="Times New Roman" panose="02020603050405020304" pitchFamily="18" charset="0"/>
              <a:cs typeface="Times New Roman" panose="02020603050405020304" pitchFamily="18" charset="0"/>
            </a:endParaRPr>
          </a:p>
        </p:txBody>
      </p:sp>
      <p:sp>
        <p:nvSpPr>
          <p:cNvPr id="6" name="Text 3"/>
          <p:cNvSpPr/>
          <p:nvPr/>
        </p:nvSpPr>
        <p:spPr>
          <a:xfrm>
            <a:off x="694059" y="5372935"/>
            <a:ext cx="6621141" cy="1811534"/>
          </a:xfrm>
          <a:prstGeom prst="rect">
            <a:avLst/>
          </a:prstGeom>
          <a:noFill/>
          <a:ln/>
        </p:spPr>
        <p:txBody>
          <a:bodyPr wrap="square" rtlCol="0" anchor="t"/>
          <a:lstStyle/>
          <a:p>
            <a:pPr marL="0" indent="0">
              <a:lnSpc>
                <a:spcPts val="2799"/>
              </a:lnSpc>
              <a:buNone/>
            </a:pPr>
            <a:r>
              <a:rPr lang="en-US" sz="2400" dirty="0">
                <a:solidFill>
                  <a:srgbClr val="E0E4E6"/>
                </a:solidFill>
                <a:highlight>
                  <a:srgbClr val="008080"/>
                </a:highlight>
                <a:latin typeface="Times New Roman" panose="02020603050405020304" pitchFamily="18" charset="0"/>
                <a:ea typeface="Barlow" pitchFamily="34" charset="-122"/>
                <a:cs typeface="Times New Roman" panose="02020603050405020304" pitchFamily="18" charset="0"/>
              </a:rPr>
              <a:t>Streamlit makes it easy to build interactive web applications with just a few lines of code, without the need for extensive web development experience.</a:t>
            </a:r>
            <a:endParaRPr lang="en-US" sz="2400" dirty="0">
              <a:highlight>
                <a:srgbClr val="008080"/>
              </a:highlight>
              <a:latin typeface="Times New Roman" panose="02020603050405020304" pitchFamily="18" charset="0"/>
              <a:cs typeface="Times New Roman" panose="02020603050405020304" pitchFamily="18" charset="0"/>
            </a:endParaRPr>
          </a:p>
        </p:txBody>
      </p:sp>
      <p:pic>
        <p:nvPicPr>
          <p:cNvPr id="7" name="Image 1" descr="preencoded.png"/>
          <p:cNvPicPr>
            <a:picLocks noChangeAspect="1"/>
          </p:cNvPicPr>
          <p:nvPr/>
        </p:nvPicPr>
        <p:blipFill>
          <a:blip r:embed="rId4"/>
          <a:stretch>
            <a:fillRect/>
          </a:stretch>
        </p:blipFill>
        <p:spPr>
          <a:xfrm>
            <a:off x="7440182" y="2745938"/>
            <a:ext cx="6621141" cy="3660517"/>
          </a:xfrm>
          <a:prstGeom prst="rect">
            <a:avLst/>
          </a:prstGeom>
        </p:spPr>
      </p:pic>
      <p:pic>
        <p:nvPicPr>
          <p:cNvPr id="9" name="Picture 8">
            <a:extLst>
              <a:ext uri="{FF2B5EF4-FFF2-40B4-BE49-F238E27FC236}">
                <a16:creationId xmlns:a16="http://schemas.microsoft.com/office/drawing/2014/main" id="{88723ACD-F1D9-8EC3-A944-C07FBF867DBE}"/>
              </a:ext>
            </a:extLst>
          </p:cNvPr>
          <p:cNvPicPr>
            <a:picLocks noChangeAspect="1"/>
          </p:cNvPicPr>
          <p:nvPr/>
        </p:nvPicPr>
        <p:blipFill>
          <a:blip r:embed="rId5"/>
          <a:stretch>
            <a:fillRect/>
          </a:stretch>
        </p:blipFill>
        <p:spPr>
          <a:xfrm>
            <a:off x="5397500" y="7630000"/>
            <a:ext cx="2910523" cy="42375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63579"/>
            <a:ext cx="14630400" cy="8229600"/>
          </a:xfrm>
          <a:prstGeom prst="rect">
            <a:avLst/>
          </a:prstGeom>
          <a:solidFill>
            <a:srgbClr val="0A081B">
              <a:alpha val="75000"/>
            </a:srgbClr>
          </a:solidFill>
          <a:ln/>
        </p:spPr>
        <p:txBody>
          <a:bodyPr/>
          <a:lstStyle/>
          <a:p>
            <a:endParaRPr lang="en-US"/>
          </a:p>
        </p:txBody>
      </p:sp>
      <p:sp>
        <p:nvSpPr>
          <p:cNvPr id="4" name="Text 1"/>
          <p:cNvSpPr/>
          <p:nvPr/>
        </p:nvSpPr>
        <p:spPr>
          <a:xfrm>
            <a:off x="3481952" y="950833"/>
            <a:ext cx="7361158" cy="694373"/>
          </a:xfrm>
          <a:prstGeom prst="rect">
            <a:avLst/>
          </a:prstGeom>
          <a:noFill/>
          <a:ln/>
        </p:spPr>
        <p:txBody>
          <a:bodyPr wrap="none" rtlCol="0" anchor="t"/>
          <a:lstStyle/>
          <a:p>
            <a:pPr marL="0" indent="0" algn="ctr">
              <a:lnSpc>
                <a:spcPts val="5468"/>
              </a:lnSpc>
              <a:buNone/>
            </a:pPr>
            <a:r>
              <a:rPr lang="en-US" sz="6000" b="1" dirty="0">
                <a:solidFill>
                  <a:schemeClr val="bg1"/>
                </a:solidFill>
                <a:highlight>
                  <a:srgbClr val="FFFF00"/>
                </a:highlight>
                <a:latin typeface="Spline Sans" pitchFamily="34" charset="0"/>
                <a:ea typeface="Spline Sans" pitchFamily="34" charset="-122"/>
                <a:cs typeface="Spline Sans" pitchFamily="34" charset="-120"/>
              </a:rPr>
              <a:t>Running the Streamlit Script</a:t>
            </a:r>
            <a:endParaRPr lang="en-US" sz="6000" dirty="0">
              <a:solidFill>
                <a:schemeClr val="bg1"/>
              </a:solidFill>
              <a:highlight>
                <a:srgbClr val="FFFF00"/>
              </a:highlight>
            </a:endParaRPr>
          </a:p>
        </p:txBody>
      </p:sp>
      <p:pic>
        <p:nvPicPr>
          <p:cNvPr id="5" name="Image 1" descr="preencoded.png"/>
          <p:cNvPicPr>
            <a:picLocks noChangeAspect="1"/>
          </p:cNvPicPr>
          <p:nvPr/>
        </p:nvPicPr>
        <p:blipFill>
          <a:blip r:embed="rId4"/>
          <a:stretch>
            <a:fillRect/>
          </a:stretch>
        </p:blipFill>
        <p:spPr>
          <a:xfrm>
            <a:off x="1824276" y="2709446"/>
            <a:ext cx="3127177" cy="888682"/>
          </a:xfrm>
          <a:prstGeom prst="rect">
            <a:avLst/>
          </a:prstGeom>
        </p:spPr>
      </p:pic>
      <p:sp>
        <p:nvSpPr>
          <p:cNvPr id="6" name="Text 2"/>
          <p:cNvSpPr/>
          <p:nvPr/>
        </p:nvSpPr>
        <p:spPr>
          <a:xfrm>
            <a:off x="1824276" y="4002644"/>
            <a:ext cx="2682835"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Write the Script</a:t>
            </a:r>
            <a:endParaRPr lang="en-US" sz="2187" dirty="0"/>
          </a:p>
        </p:txBody>
      </p:sp>
      <p:sp>
        <p:nvSpPr>
          <p:cNvPr id="7" name="Text 3"/>
          <p:cNvSpPr/>
          <p:nvPr/>
        </p:nvSpPr>
        <p:spPr>
          <a:xfrm>
            <a:off x="1824276" y="4451985"/>
            <a:ext cx="3582114" cy="2132409"/>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Begin by creating a Python script that leverages Streamlit's components and functions to define your app's layout, interactivity, and data visualization.</a:t>
            </a:r>
            <a:endParaRPr lang="en-US" sz="1750" dirty="0"/>
          </a:p>
        </p:txBody>
      </p:sp>
      <p:pic>
        <p:nvPicPr>
          <p:cNvPr id="8" name="Image 2" descr="preencoded.png"/>
          <p:cNvPicPr>
            <a:picLocks noChangeAspect="1"/>
          </p:cNvPicPr>
          <p:nvPr/>
        </p:nvPicPr>
        <p:blipFill>
          <a:blip r:embed="rId5"/>
          <a:stretch>
            <a:fillRect/>
          </a:stretch>
        </p:blipFill>
        <p:spPr>
          <a:xfrm>
            <a:off x="5531525" y="2655689"/>
            <a:ext cx="3127177" cy="888682"/>
          </a:xfrm>
          <a:prstGeom prst="rect">
            <a:avLst/>
          </a:prstGeom>
        </p:spPr>
      </p:pic>
      <p:sp>
        <p:nvSpPr>
          <p:cNvPr id="9" name="Text 4"/>
          <p:cNvSpPr/>
          <p:nvPr/>
        </p:nvSpPr>
        <p:spPr>
          <a:xfrm>
            <a:off x="5406390" y="3877628"/>
            <a:ext cx="2682835" cy="347186"/>
          </a:xfrm>
          <a:prstGeom prst="rect">
            <a:avLst/>
          </a:prstGeom>
          <a:noFill/>
          <a:ln/>
        </p:spPr>
        <p:txBody>
          <a:bodyPr wrap="non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Install Streamlit</a:t>
            </a:r>
            <a:endParaRPr lang="en-US" sz="2187" dirty="0"/>
          </a:p>
        </p:txBody>
      </p:sp>
      <p:sp>
        <p:nvSpPr>
          <p:cNvPr id="10" name="Text 5"/>
          <p:cNvSpPr/>
          <p:nvPr/>
        </p:nvSpPr>
        <p:spPr>
          <a:xfrm>
            <a:off x="5406391" y="4358045"/>
            <a:ext cx="3694510" cy="2132409"/>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Ensure you have Streamlit installed on your system by running the command</a:t>
            </a:r>
          </a:p>
          <a:p>
            <a:pPr marL="0" indent="0" algn="l">
              <a:lnSpc>
                <a:spcPts val="2799"/>
              </a:lnSpc>
              <a:buNone/>
            </a:pPr>
            <a:endParaRPr lang="en-US" sz="1750" dirty="0">
              <a:solidFill>
                <a:srgbClr val="E0E4E6"/>
              </a:solidFill>
              <a:latin typeface="Barlow" pitchFamily="34" charset="0"/>
              <a:ea typeface="Barlow" pitchFamily="34" charset="-122"/>
              <a:cs typeface="Barlow" pitchFamily="34" charset="-120"/>
            </a:endParaRPr>
          </a:p>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 </a:t>
            </a:r>
            <a:r>
              <a:rPr lang="en-US" sz="2800" dirty="0">
                <a:solidFill>
                  <a:schemeClr val="bg1"/>
                </a:solidFill>
                <a:highlight>
                  <a:srgbClr val="FFFF00"/>
                </a:highlight>
                <a:latin typeface="Consolas" pitchFamily="34" charset="0"/>
                <a:ea typeface="Consolas" pitchFamily="34" charset="-122"/>
                <a:cs typeface="Consolas" pitchFamily="34" charset="-120"/>
              </a:rPr>
              <a:t>pip install streamlit</a:t>
            </a:r>
          </a:p>
          <a:p>
            <a:pPr marL="0" indent="0" algn="l">
              <a:lnSpc>
                <a:spcPts val="2799"/>
              </a:lnSpc>
              <a:buNone/>
            </a:pPr>
            <a:endParaRPr lang="en-US" sz="2800" dirty="0">
              <a:solidFill>
                <a:schemeClr val="bg1"/>
              </a:solidFill>
              <a:highlight>
                <a:srgbClr val="FFFF00"/>
              </a:highlight>
              <a:latin typeface="Consolas" pitchFamily="34" charset="0"/>
              <a:ea typeface="Barlow" pitchFamily="34" charset="-122"/>
              <a:cs typeface="Barlow" pitchFamily="34" charset="-120"/>
            </a:endParaRPr>
          </a:p>
          <a:p>
            <a:pPr marL="0" indent="0" algn="l">
              <a:lnSpc>
                <a:spcPts val="2799"/>
              </a:lnSpc>
              <a:buNone/>
            </a:pPr>
            <a:r>
              <a:rPr lang="en-US" sz="2800" dirty="0">
                <a:solidFill>
                  <a:schemeClr val="bg1"/>
                </a:solidFill>
                <a:latin typeface="Barlow" pitchFamily="34" charset="0"/>
                <a:ea typeface="Barlow" pitchFamily="34" charset="-122"/>
                <a:cs typeface="Barlow" pitchFamily="34" charset="-120"/>
              </a:rPr>
              <a:t> </a:t>
            </a:r>
            <a:r>
              <a:rPr lang="en-US" sz="1750" dirty="0">
                <a:solidFill>
                  <a:srgbClr val="E0E4E6"/>
                </a:solidFill>
                <a:latin typeface="Barlow" pitchFamily="34" charset="0"/>
                <a:ea typeface="Barlow" pitchFamily="34" charset="-122"/>
                <a:cs typeface="Barlow" pitchFamily="34" charset="-120"/>
              </a:rPr>
              <a:t>in your terminal or command prompt.</a:t>
            </a:r>
            <a:endParaRPr lang="en-US" sz="1750" dirty="0"/>
          </a:p>
        </p:txBody>
      </p:sp>
      <p:pic>
        <p:nvPicPr>
          <p:cNvPr id="11" name="Image 3" descr="preencoded.png"/>
          <p:cNvPicPr>
            <a:picLocks noChangeAspect="1"/>
          </p:cNvPicPr>
          <p:nvPr/>
        </p:nvPicPr>
        <p:blipFill>
          <a:blip r:embed="rId6"/>
          <a:stretch>
            <a:fillRect/>
          </a:stretch>
        </p:blipFill>
        <p:spPr>
          <a:xfrm>
            <a:off x="9381649" y="2655689"/>
            <a:ext cx="3127296" cy="888682"/>
          </a:xfrm>
          <a:prstGeom prst="rect">
            <a:avLst/>
          </a:prstGeom>
        </p:spPr>
      </p:pic>
      <p:sp>
        <p:nvSpPr>
          <p:cNvPr id="12" name="Text 6"/>
          <p:cNvSpPr/>
          <p:nvPr/>
        </p:nvSpPr>
        <p:spPr>
          <a:xfrm>
            <a:off x="9501633" y="3877628"/>
            <a:ext cx="2682954" cy="347186"/>
          </a:xfrm>
          <a:prstGeom prst="rect">
            <a:avLst/>
          </a:prstGeom>
          <a:noFill/>
          <a:ln/>
        </p:spPr>
        <p:txBody>
          <a:bodyPr wrap="non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Run the Script</a:t>
            </a:r>
            <a:endParaRPr lang="en-US" sz="2187" dirty="0"/>
          </a:p>
        </p:txBody>
      </p:sp>
      <p:sp>
        <p:nvSpPr>
          <p:cNvPr id="13" name="Text 7"/>
          <p:cNvSpPr/>
          <p:nvPr/>
        </p:nvSpPr>
        <p:spPr>
          <a:xfrm>
            <a:off x="9501633" y="4358045"/>
            <a:ext cx="4283631" cy="2534245"/>
          </a:xfrm>
          <a:prstGeom prst="rect">
            <a:avLst/>
          </a:prstGeom>
          <a:noFill/>
          <a:ln/>
        </p:spPr>
        <p:txBody>
          <a:bodyPr wrap="square" rtlCol="0" anchor="t"/>
          <a:lstStyle/>
          <a:p>
            <a:pPr marL="0" indent="0" algn="l">
              <a:lnSpc>
                <a:spcPts val="2799"/>
              </a:lnSpc>
              <a:buNone/>
            </a:pPr>
            <a:r>
              <a:rPr lang="en-US" sz="2000" dirty="0">
                <a:solidFill>
                  <a:srgbClr val="E0E4E6"/>
                </a:solidFill>
                <a:latin typeface="Barlow" pitchFamily="34" charset="0"/>
                <a:ea typeface="Barlow" pitchFamily="34" charset="-122"/>
                <a:cs typeface="Barlow" pitchFamily="34" charset="-120"/>
              </a:rPr>
              <a:t>In your terminal, navigate to the directory containing your Streamlit script and run the command</a:t>
            </a:r>
          </a:p>
          <a:p>
            <a:pPr marL="0" indent="0" algn="l">
              <a:lnSpc>
                <a:spcPts val="2799"/>
              </a:lnSpc>
              <a:buNone/>
            </a:pPr>
            <a:endParaRPr lang="en-US" sz="2000" dirty="0">
              <a:solidFill>
                <a:srgbClr val="E0E4E6"/>
              </a:solidFill>
              <a:latin typeface="Barlow" pitchFamily="34" charset="0"/>
              <a:ea typeface="Barlow" pitchFamily="34" charset="-122"/>
              <a:cs typeface="Barlow" pitchFamily="34" charset="-120"/>
            </a:endParaRPr>
          </a:p>
          <a:p>
            <a:pPr marL="0" indent="0" algn="l">
              <a:lnSpc>
                <a:spcPts val="2799"/>
              </a:lnSpc>
              <a:buNone/>
            </a:pPr>
            <a:r>
              <a:rPr lang="en-US" sz="2000" dirty="0">
                <a:solidFill>
                  <a:schemeClr val="bg1"/>
                </a:solidFill>
                <a:highlight>
                  <a:srgbClr val="808080"/>
                </a:highlight>
                <a:latin typeface="Barlow" pitchFamily="34" charset="0"/>
                <a:ea typeface="Barlow" pitchFamily="34" charset="-122"/>
                <a:cs typeface="Barlow" pitchFamily="34" charset="-120"/>
              </a:rPr>
              <a:t> </a:t>
            </a:r>
            <a:r>
              <a:rPr lang="en-US" sz="2800" dirty="0">
                <a:solidFill>
                  <a:schemeClr val="bg1"/>
                </a:solidFill>
                <a:highlight>
                  <a:srgbClr val="808080"/>
                </a:highlight>
                <a:latin typeface="Consolas" pitchFamily="34" charset="0"/>
                <a:ea typeface="Consolas" pitchFamily="34" charset="-122"/>
                <a:cs typeface="Consolas" pitchFamily="34" charset="-120"/>
              </a:rPr>
              <a:t>streamlit run your_script.py</a:t>
            </a:r>
            <a:r>
              <a:rPr lang="en-US" sz="2800" dirty="0">
                <a:solidFill>
                  <a:schemeClr val="bg1"/>
                </a:solidFill>
                <a:highlight>
                  <a:srgbClr val="808080"/>
                </a:highlight>
                <a:latin typeface="Barlow" pitchFamily="34" charset="0"/>
                <a:ea typeface="Barlow" pitchFamily="34" charset="-122"/>
                <a:cs typeface="Barlow" pitchFamily="34" charset="-120"/>
              </a:rPr>
              <a:t> </a:t>
            </a:r>
            <a:endParaRPr lang="en-US" sz="3600" dirty="0">
              <a:solidFill>
                <a:schemeClr val="bg1"/>
              </a:solidFill>
              <a:highlight>
                <a:srgbClr val="808080"/>
              </a:highlight>
              <a:latin typeface="Barlow" pitchFamily="34" charset="0"/>
              <a:ea typeface="Barlow" pitchFamily="34" charset="-122"/>
              <a:cs typeface="Barlow" pitchFamily="34" charset="-120"/>
            </a:endParaRPr>
          </a:p>
          <a:p>
            <a:pPr marL="0" indent="0" algn="l">
              <a:lnSpc>
                <a:spcPts val="2799"/>
              </a:lnSpc>
              <a:buNone/>
            </a:pPr>
            <a:endParaRPr lang="en-US" sz="3600" dirty="0">
              <a:solidFill>
                <a:srgbClr val="E0E4E6"/>
              </a:solidFill>
              <a:highlight>
                <a:srgbClr val="000080"/>
              </a:highlight>
              <a:latin typeface="Barlow" pitchFamily="34" charset="0"/>
              <a:ea typeface="Barlow" pitchFamily="34" charset="-122"/>
              <a:cs typeface="Barlow" pitchFamily="34" charset="-120"/>
            </a:endParaRPr>
          </a:p>
          <a:p>
            <a:pPr marL="0" indent="0" algn="l">
              <a:lnSpc>
                <a:spcPts val="2799"/>
              </a:lnSpc>
              <a:buNone/>
            </a:pPr>
            <a:r>
              <a:rPr lang="en-US" sz="2000" dirty="0">
                <a:solidFill>
                  <a:srgbClr val="E0E4E6"/>
                </a:solidFill>
                <a:latin typeface="Barlow" pitchFamily="34" charset="0"/>
                <a:ea typeface="Barlow" pitchFamily="34" charset="-122"/>
                <a:cs typeface="Barlow" pitchFamily="34" charset="-120"/>
              </a:rPr>
              <a:t>to launch your app.</a:t>
            </a:r>
            <a:endParaRPr lang="en-US" sz="2000" dirty="0"/>
          </a:p>
        </p:txBody>
      </p:sp>
      <p:pic>
        <p:nvPicPr>
          <p:cNvPr id="15" name="Picture 14">
            <a:extLst>
              <a:ext uri="{FF2B5EF4-FFF2-40B4-BE49-F238E27FC236}">
                <a16:creationId xmlns:a16="http://schemas.microsoft.com/office/drawing/2014/main" id="{8FF913F6-F6E4-1472-83FF-3CBCF8043A7D}"/>
              </a:ext>
            </a:extLst>
          </p:cNvPr>
          <p:cNvPicPr>
            <a:picLocks noChangeAspect="1"/>
          </p:cNvPicPr>
          <p:nvPr/>
        </p:nvPicPr>
        <p:blipFill>
          <a:blip r:embed="rId7"/>
          <a:stretch>
            <a:fillRect/>
          </a:stretch>
        </p:blipFill>
        <p:spPr>
          <a:xfrm>
            <a:off x="6057900" y="7707555"/>
            <a:ext cx="2910523" cy="42375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4" name="Text 1"/>
          <p:cNvSpPr/>
          <p:nvPr/>
        </p:nvSpPr>
        <p:spPr>
          <a:xfrm>
            <a:off x="2624376" y="677585"/>
            <a:ext cx="9381649"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Building the UI with Streamlit Components</a:t>
            </a:r>
            <a:endParaRPr lang="en-US" sz="4374" dirty="0"/>
          </a:p>
        </p:txBody>
      </p:sp>
      <p:sp>
        <p:nvSpPr>
          <p:cNvPr id="5" name="Shape 2"/>
          <p:cNvSpPr/>
          <p:nvPr/>
        </p:nvSpPr>
        <p:spPr>
          <a:xfrm>
            <a:off x="2624376" y="2510671"/>
            <a:ext cx="2905006" cy="1795343"/>
          </a:xfrm>
          <a:prstGeom prst="roundRect">
            <a:avLst>
              <a:gd name="adj" fmla="val 22278"/>
            </a:avLst>
          </a:prstGeom>
          <a:noFill/>
          <a:ln w="22860">
            <a:solidFill>
              <a:srgbClr val="16FFBB"/>
            </a:solidFill>
            <a:prstDash val="solid"/>
          </a:ln>
        </p:spPr>
        <p:txBody>
          <a:bodyPr/>
          <a:lstStyle/>
          <a:p>
            <a:endParaRPr lang="en-US"/>
          </a:p>
        </p:txBody>
      </p:sp>
      <p:pic>
        <p:nvPicPr>
          <p:cNvPr id="6" name="Image 1" descr="preencoded.png"/>
          <p:cNvPicPr>
            <a:picLocks noChangeAspect="1"/>
          </p:cNvPicPr>
          <p:nvPr/>
        </p:nvPicPr>
        <p:blipFill>
          <a:blip r:embed="rId4"/>
          <a:stretch>
            <a:fillRect/>
          </a:stretch>
        </p:blipFill>
        <p:spPr>
          <a:xfrm>
            <a:off x="2647236" y="2533531"/>
            <a:ext cx="2859286" cy="1749623"/>
          </a:xfrm>
          <a:prstGeom prst="rect">
            <a:avLst/>
          </a:prstGeom>
        </p:spPr>
      </p:pic>
      <p:sp>
        <p:nvSpPr>
          <p:cNvPr id="7" name="Text 3"/>
          <p:cNvSpPr/>
          <p:nvPr/>
        </p:nvSpPr>
        <p:spPr>
          <a:xfrm>
            <a:off x="2624376" y="4583668"/>
            <a:ext cx="2905006" cy="694373"/>
          </a:xfrm>
          <a:prstGeom prst="rect">
            <a:avLst/>
          </a:prstGeom>
          <a:noFill/>
          <a:ln/>
        </p:spPr>
        <p:txBody>
          <a:bodyPr wrap="squar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Streamlit's Building Blocks</a:t>
            </a:r>
            <a:endParaRPr lang="en-US" sz="2187" dirty="0"/>
          </a:p>
        </p:txBody>
      </p:sp>
      <p:sp>
        <p:nvSpPr>
          <p:cNvPr id="8" name="Text 4"/>
          <p:cNvSpPr/>
          <p:nvPr/>
        </p:nvSpPr>
        <p:spPr>
          <a:xfrm>
            <a:off x="2624376" y="5411272"/>
            <a:ext cx="2905006" cy="2132409"/>
          </a:xfrm>
          <a:prstGeom prst="rect">
            <a:avLst/>
          </a:prstGeom>
          <a:noFill/>
          <a:ln/>
        </p:spPr>
        <p:txBody>
          <a:bodyPr wrap="square" rtlCol="0" anchor="t"/>
          <a:lstStyle/>
          <a:p>
            <a:pPr marL="0" indent="0" algn="l">
              <a:lnSpc>
                <a:spcPts val="2799"/>
              </a:lnSpc>
              <a:buNone/>
            </a:pPr>
            <a:r>
              <a:rPr lang="en-US" sz="1750" dirty="0">
                <a:solidFill>
                  <a:srgbClr val="E0E4E6"/>
                </a:solidFill>
                <a:highlight>
                  <a:srgbClr val="008080"/>
                </a:highlight>
                <a:latin typeface="Barlow" pitchFamily="34" charset="0"/>
                <a:ea typeface="Barlow" pitchFamily="34" charset="-122"/>
                <a:cs typeface="Barlow" pitchFamily="34" charset="-120"/>
              </a:rPr>
              <a:t>Streamlit provides a rich set of pre-built UI components such as text inputs, buttons, dropdowns, and charts </a:t>
            </a:r>
            <a:r>
              <a:rPr lang="en-US" sz="1750" dirty="0">
                <a:solidFill>
                  <a:srgbClr val="E0E4E6"/>
                </a:solidFill>
                <a:latin typeface="Barlow" pitchFamily="34" charset="0"/>
                <a:ea typeface="Barlow" pitchFamily="34" charset="-122"/>
                <a:cs typeface="Barlow" pitchFamily="34" charset="-120"/>
              </a:rPr>
              <a:t>that allow you to quickly assemble engaging user interfaces.</a:t>
            </a:r>
            <a:endParaRPr lang="en-US" sz="1750" dirty="0"/>
          </a:p>
        </p:txBody>
      </p:sp>
      <p:sp>
        <p:nvSpPr>
          <p:cNvPr id="9" name="Shape 5"/>
          <p:cNvSpPr/>
          <p:nvPr/>
        </p:nvSpPr>
        <p:spPr>
          <a:xfrm>
            <a:off x="5862638" y="2510671"/>
            <a:ext cx="2905006" cy="1795343"/>
          </a:xfrm>
          <a:prstGeom prst="roundRect">
            <a:avLst>
              <a:gd name="adj" fmla="val 22278"/>
            </a:avLst>
          </a:prstGeom>
          <a:noFill/>
          <a:ln w="22860">
            <a:solidFill>
              <a:srgbClr val="29DDDA"/>
            </a:solidFill>
            <a:prstDash val="solid"/>
          </a:ln>
        </p:spPr>
        <p:txBody>
          <a:bodyPr/>
          <a:lstStyle/>
          <a:p>
            <a:endParaRPr lang="en-US"/>
          </a:p>
        </p:txBody>
      </p:sp>
      <p:pic>
        <p:nvPicPr>
          <p:cNvPr id="10" name="Image 2" descr="preencoded.png"/>
          <p:cNvPicPr>
            <a:picLocks noChangeAspect="1"/>
          </p:cNvPicPr>
          <p:nvPr/>
        </p:nvPicPr>
        <p:blipFill>
          <a:blip r:embed="rId5"/>
          <a:stretch>
            <a:fillRect/>
          </a:stretch>
        </p:blipFill>
        <p:spPr>
          <a:xfrm>
            <a:off x="5885498" y="2533531"/>
            <a:ext cx="2859286" cy="1749623"/>
          </a:xfrm>
          <a:prstGeom prst="rect">
            <a:avLst/>
          </a:prstGeom>
        </p:spPr>
      </p:pic>
      <p:sp>
        <p:nvSpPr>
          <p:cNvPr id="11" name="Text 6"/>
          <p:cNvSpPr/>
          <p:nvPr/>
        </p:nvSpPr>
        <p:spPr>
          <a:xfrm>
            <a:off x="5862638" y="4583668"/>
            <a:ext cx="2777490" cy="347186"/>
          </a:xfrm>
          <a:prstGeom prst="rect">
            <a:avLst/>
          </a:prstGeom>
          <a:noFill/>
          <a:ln/>
        </p:spPr>
        <p:txBody>
          <a:bodyPr wrap="non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Flexible App Layout</a:t>
            </a:r>
            <a:endParaRPr lang="en-US" sz="2187" dirty="0"/>
          </a:p>
        </p:txBody>
      </p:sp>
      <p:sp>
        <p:nvSpPr>
          <p:cNvPr id="12" name="Text 7"/>
          <p:cNvSpPr/>
          <p:nvPr/>
        </p:nvSpPr>
        <p:spPr>
          <a:xfrm>
            <a:off x="5862638" y="5064085"/>
            <a:ext cx="2905006" cy="2487811"/>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With Streamlit, you can </a:t>
            </a:r>
            <a:r>
              <a:rPr lang="en-US" sz="1750" dirty="0">
                <a:solidFill>
                  <a:srgbClr val="E0E4E6"/>
                </a:solidFill>
                <a:highlight>
                  <a:srgbClr val="008080"/>
                </a:highlight>
                <a:latin typeface="Barlow" pitchFamily="34" charset="0"/>
                <a:ea typeface="Barlow" pitchFamily="34" charset="-122"/>
                <a:cs typeface="Barlow" pitchFamily="34" charset="-120"/>
              </a:rPr>
              <a:t>easily structure your app's layout by arranging components in columns, rows, and custom grid systems</a:t>
            </a:r>
            <a:r>
              <a:rPr lang="en-US" sz="1750" dirty="0">
                <a:solidFill>
                  <a:srgbClr val="E0E4E6"/>
                </a:solidFill>
                <a:latin typeface="Barlow" pitchFamily="34" charset="0"/>
                <a:ea typeface="Barlow" pitchFamily="34" charset="-122"/>
                <a:cs typeface="Barlow" pitchFamily="34" charset="-120"/>
              </a:rPr>
              <a:t> to create visually appealing and intuitive interfaces.</a:t>
            </a:r>
            <a:endParaRPr lang="en-US" sz="1750" dirty="0"/>
          </a:p>
        </p:txBody>
      </p:sp>
      <p:sp>
        <p:nvSpPr>
          <p:cNvPr id="13" name="Shape 8"/>
          <p:cNvSpPr/>
          <p:nvPr/>
        </p:nvSpPr>
        <p:spPr>
          <a:xfrm>
            <a:off x="9100899" y="2510671"/>
            <a:ext cx="2905125" cy="1795463"/>
          </a:xfrm>
          <a:prstGeom prst="roundRect">
            <a:avLst>
              <a:gd name="adj" fmla="val 22276"/>
            </a:avLst>
          </a:prstGeom>
          <a:noFill/>
          <a:ln w="22860">
            <a:solidFill>
              <a:srgbClr val="37A7E7"/>
            </a:solidFill>
            <a:prstDash val="solid"/>
          </a:ln>
        </p:spPr>
        <p:txBody>
          <a:bodyPr/>
          <a:lstStyle/>
          <a:p>
            <a:endParaRPr lang="en-US"/>
          </a:p>
        </p:txBody>
      </p:sp>
      <p:pic>
        <p:nvPicPr>
          <p:cNvPr id="14" name="Image 3" descr="preencoded.png"/>
          <p:cNvPicPr>
            <a:picLocks noChangeAspect="1"/>
          </p:cNvPicPr>
          <p:nvPr/>
        </p:nvPicPr>
        <p:blipFill>
          <a:blip r:embed="rId6"/>
          <a:stretch>
            <a:fillRect/>
          </a:stretch>
        </p:blipFill>
        <p:spPr>
          <a:xfrm>
            <a:off x="9123759" y="2533531"/>
            <a:ext cx="2859405" cy="1749742"/>
          </a:xfrm>
          <a:prstGeom prst="rect">
            <a:avLst/>
          </a:prstGeom>
        </p:spPr>
      </p:pic>
      <p:sp>
        <p:nvSpPr>
          <p:cNvPr id="15" name="Text 9"/>
          <p:cNvSpPr/>
          <p:nvPr/>
        </p:nvSpPr>
        <p:spPr>
          <a:xfrm>
            <a:off x="9100899" y="4583787"/>
            <a:ext cx="2905125" cy="694373"/>
          </a:xfrm>
          <a:prstGeom prst="rect">
            <a:avLst/>
          </a:prstGeom>
          <a:noFill/>
          <a:ln/>
        </p:spPr>
        <p:txBody>
          <a:bodyPr wrap="squar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Extending Functionality</a:t>
            </a:r>
            <a:endParaRPr lang="en-US" sz="2187" dirty="0"/>
          </a:p>
        </p:txBody>
      </p:sp>
      <p:sp>
        <p:nvSpPr>
          <p:cNvPr id="16" name="Text 10"/>
          <p:cNvSpPr/>
          <p:nvPr/>
        </p:nvSpPr>
        <p:spPr>
          <a:xfrm>
            <a:off x="9100899" y="5411391"/>
            <a:ext cx="2905125" cy="2132409"/>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Streamlit also </a:t>
            </a:r>
            <a:r>
              <a:rPr lang="en-US" sz="1750" dirty="0">
                <a:solidFill>
                  <a:srgbClr val="E0E4E6"/>
                </a:solidFill>
                <a:highlight>
                  <a:srgbClr val="008080"/>
                </a:highlight>
                <a:latin typeface="Barlow" pitchFamily="34" charset="0"/>
                <a:ea typeface="Barlow" pitchFamily="34" charset="-122"/>
                <a:cs typeface="Barlow" pitchFamily="34" charset="-120"/>
              </a:rPr>
              <a:t>enables you to build your own custom components,</a:t>
            </a:r>
            <a:r>
              <a:rPr lang="en-US" sz="1750" dirty="0">
                <a:solidFill>
                  <a:srgbClr val="E0E4E6"/>
                </a:solidFill>
                <a:latin typeface="Barlow" pitchFamily="34" charset="0"/>
                <a:ea typeface="Barlow" pitchFamily="34" charset="-122"/>
                <a:cs typeface="Barlow" pitchFamily="34" charset="-120"/>
              </a:rPr>
              <a:t> allowing you to extend the library's capabilities and tailor the UI to your specific needs.</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4" name="Text 1"/>
          <p:cNvSpPr/>
          <p:nvPr/>
        </p:nvSpPr>
        <p:spPr>
          <a:xfrm>
            <a:off x="3548539" y="491252"/>
            <a:ext cx="5980033" cy="557451"/>
          </a:xfrm>
          <a:prstGeom prst="rect">
            <a:avLst/>
          </a:prstGeom>
          <a:noFill/>
          <a:ln/>
        </p:spPr>
        <p:txBody>
          <a:bodyPr wrap="none" rtlCol="0" anchor="t"/>
          <a:lstStyle/>
          <a:p>
            <a:pPr marL="0" indent="0">
              <a:lnSpc>
                <a:spcPts val="4390"/>
              </a:lnSpc>
              <a:buNone/>
            </a:pPr>
            <a:r>
              <a:rPr lang="en-US" sz="3512" b="1" dirty="0">
                <a:solidFill>
                  <a:schemeClr val="bg1"/>
                </a:solidFill>
                <a:highlight>
                  <a:srgbClr val="FFFF00"/>
                </a:highlight>
                <a:latin typeface="Spline Sans" pitchFamily="34" charset="0"/>
                <a:ea typeface="Spline Sans" pitchFamily="34" charset="-122"/>
                <a:cs typeface="Spline Sans" pitchFamily="34" charset="-120"/>
              </a:rPr>
              <a:t>Handling user input and data</a:t>
            </a:r>
            <a:endParaRPr lang="en-US" sz="3512" dirty="0">
              <a:solidFill>
                <a:schemeClr val="bg1"/>
              </a:solidFill>
              <a:highlight>
                <a:srgbClr val="FFFF00"/>
              </a:highlight>
            </a:endParaRPr>
          </a:p>
        </p:txBody>
      </p:sp>
      <p:sp>
        <p:nvSpPr>
          <p:cNvPr id="5" name="Text 2"/>
          <p:cNvSpPr/>
          <p:nvPr/>
        </p:nvSpPr>
        <p:spPr>
          <a:xfrm>
            <a:off x="596900" y="1238190"/>
            <a:ext cx="13538200" cy="856536"/>
          </a:xfrm>
          <a:prstGeom prst="rect">
            <a:avLst/>
          </a:prstGeom>
          <a:noFill/>
          <a:ln/>
        </p:spPr>
        <p:txBody>
          <a:bodyPr wrap="square" rtlCol="0" anchor="t"/>
          <a:lstStyle/>
          <a:p>
            <a:pPr marL="0" indent="0">
              <a:lnSpc>
                <a:spcPts val="2248"/>
              </a:lnSpc>
              <a:buNone/>
            </a:pPr>
            <a:r>
              <a:rPr lang="en-US" sz="2000" dirty="0">
                <a:solidFill>
                  <a:srgbClr val="E0E4E6"/>
                </a:solidFill>
                <a:latin typeface="Barlow" pitchFamily="34" charset="0"/>
                <a:ea typeface="Barlow" pitchFamily="34" charset="-122"/>
                <a:cs typeface="Barlow" pitchFamily="34" charset="-120"/>
              </a:rPr>
              <a:t>Streamlit makes it easy to handle user input and integrate data sources into your applications. With built-in components like text input, sliders, and file uploaders, you can quickly build interactive user experiences that respond to user actions.</a:t>
            </a:r>
            <a:endParaRPr lang="en-US" sz="2000" dirty="0"/>
          </a:p>
        </p:txBody>
      </p:sp>
      <p:pic>
        <p:nvPicPr>
          <p:cNvPr id="6" name="Image 1" descr="preencoded.png"/>
          <p:cNvPicPr>
            <a:picLocks noChangeAspect="1"/>
          </p:cNvPicPr>
          <p:nvPr/>
        </p:nvPicPr>
        <p:blipFill>
          <a:blip r:embed="rId4"/>
          <a:stretch>
            <a:fillRect/>
          </a:stretch>
        </p:blipFill>
        <p:spPr>
          <a:xfrm>
            <a:off x="3578364" y="2462689"/>
            <a:ext cx="7503378" cy="3668616"/>
          </a:xfrm>
          <a:prstGeom prst="rect">
            <a:avLst/>
          </a:prstGeom>
        </p:spPr>
      </p:pic>
      <p:sp>
        <p:nvSpPr>
          <p:cNvPr id="7" name="Shape 3"/>
          <p:cNvSpPr/>
          <p:nvPr/>
        </p:nvSpPr>
        <p:spPr>
          <a:xfrm>
            <a:off x="6277928" y="6324362"/>
            <a:ext cx="178356" cy="178356"/>
          </a:xfrm>
          <a:prstGeom prst="roundRect">
            <a:avLst>
              <a:gd name="adj" fmla="val 10254"/>
            </a:avLst>
          </a:prstGeom>
          <a:solidFill>
            <a:srgbClr val="006B4C"/>
          </a:solidFill>
          <a:ln/>
        </p:spPr>
        <p:txBody>
          <a:bodyPr/>
          <a:lstStyle/>
          <a:p>
            <a:endParaRPr lang="en-US"/>
          </a:p>
        </p:txBody>
      </p:sp>
      <p:sp>
        <p:nvSpPr>
          <p:cNvPr id="8" name="Text 4"/>
          <p:cNvSpPr/>
          <p:nvPr/>
        </p:nvSpPr>
        <p:spPr>
          <a:xfrm>
            <a:off x="6545461" y="6324362"/>
            <a:ext cx="165259" cy="178356"/>
          </a:xfrm>
          <a:prstGeom prst="rect">
            <a:avLst/>
          </a:prstGeom>
          <a:noFill/>
          <a:ln/>
        </p:spPr>
        <p:txBody>
          <a:bodyPr wrap="none" rtlCol="0" anchor="t"/>
          <a:lstStyle/>
          <a:p>
            <a:pPr marL="0" indent="0">
              <a:lnSpc>
                <a:spcPts val="1405"/>
              </a:lnSpc>
              <a:buNone/>
            </a:pPr>
            <a:r>
              <a:rPr lang="en-US" sz="1405" dirty="0">
                <a:solidFill>
                  <a:srgbClr val="E0E4E6"/>
                </a:solidFill>
                <a:latin typeface="Barlow" pitchFamily="34" charset="0"/>
                <a:ea typeface="Barlow" pitchFamily="34" charset="-122"/>
                <a:cs typeface="Barlow" pitchFamily="34" charset="-120"/>
              </a:rPr>
              <a:t>Q1</a:t>
            </a:r>
            <a:endParaRPr lang="en-US" sz="1405" dirty="0"/>
          </a:p>
        </p:txBody>
      </p:sp>
      <p:sp>
        <p:nvSpPr>
          <p:cNvPr id="9" name="Shape 5"/>
          <p:cNvSpPr/>
          <p:nvPr/>
        </p:nvSpPr>
        <p:spPr>
          <a:xfrm>
            <a:off x="6978253" y="6324362"/>
            <a:ext cx="178356" cy="178356"/>
          </a:xfrm>
          <a:prstGeom prst="roundRect">
            <a:avLst>
              <a:gd name="adj" fmla="val 10254"/>
            </a:avLst>
          </a:prstGeom>
          <a:solidFill>
            <a:srgbClr val="00E9A5"/>
          </a:solidFill>
          <a:ln/>
        </p:spPr>
        <p:txBody>
          <a:bodyPr/>
          <a:lstStyle/>
          <a:p>
            <a:endParaRPr lang="en-US"/>
          </a:p>
        </p:txBody>
      </p:sp>
      <p:sp>
        <p:nvSpPr>
          <p:cNvPr id="10" name="Text 6"/>
          <p:cNvSpPr/>
          <p:nvPr/>
        </p:nvSpPr>
        <p:spPr>
          <a:xfrm>
            <a:off x="7245787" y="6324362"/>
            <a:ext cx="198358" cy="178356"/>
          </a:xfrm>
          <a:prstGeom prst="rect">
            <a:avLst/>
          </a:prstGeom>
          <a:noFill/>
          <a:ln/>
        </p:spPr>
        <p:txBody>
          <a:bodyPr wrap="none" rtlCol="0" anchor="t"/>
          <a:lstStyle/>
          <a:p>
            <a:pPr marL="0" indent="0">
              <a:lnSpc>
                <a:spcPts val="1405"/>
              </a:lnSpc>
              <a:buNone/>
            </a:pPr>
            <a:r>
              <a:rPr lang="en-US" sz="1405" dirty="0">
                <a:solidFill>
                  <a:srgbClr val="E0E4E6"/>
                </a:solidFill>
                <a:latin typeface="Barlow" pitchFamily="34" charset="0"/>
                <a:ea typeface="Barlow" pitchFamily="34" charset="-122"/>
                <a:cs typeface="Barlow" pitchFamily="34" charset="-120"/>
              </a:rPr>
              <a:t>Q2</a:t>
            </a:r>
            <a:endParaRPr lang="en-US" sz="1405" dirty="0"/>
          </a:p>
        </p:txBody>
      </p:sp>
      <p:sp>
        <p:nvSpPr>
          <p:cNvPr id="11" name="Shape 7"/>
          <p:cNvSpPr/>
          <p:nvPr/>
        </p:nvSpPr>
        <p:spPr>
          <a:xfrm>
            <a:off x="7711678" y="6324362"/>
            <a:ext cx="178356" cy="178356"/>
          </a:xfrm>
          <a:prstGeom prst="roundRect">
            <a:avLst>
              <a:gd name="adj" fmla="val 10254"/>
            </a:avLst>
          </a:prstGeom>
          <a:solidFill>
            <a:srgbClr val="68FFD3"/>
          </a:solidFill>
          <a:ln/>
        </p:spPr>
        <p:txBody>
          <a:bodyPr/>
          <a:lstStyle/>
          <a:p>
            <a:endParaRPr lang="en-US"/>
          </a:p>
        </p:txBody>
      </p:sp>
      <p:sp>
        <p:nvSpPr>
          <p:cNvPr id="12" name="Text 8"/>
          <p:cNvSpPr/>
          <p:nvPr/>
        </p:nvSpPr>
        <p:spPr>
          <a:xfrm>
            <a:off x="7979212" y="6324362"/>
            <a:ext cx="194667" cy="178356"/>
          </a:xfrm>
          <a:prstGeom prst="rect">
            <a:avLst/>
          </a:prstGeom>
          <a:noFill/>
          <a:ln/>
        </p:spPr>
        <p:txBody>
          <a:bodyPr wrap="none" rtlCol="0" anchor="t"/>
          <a:lstStyle/>
          <a:p>
            <a:pPr marL="0" indent="0">
              <a:lnSpc>
                <a:spcPts val="1405"/>
              </a:lnSpc>
              <a:buNone/>
            </a:pPr>
            <a:r>
              <a:rPr lang="en-US" sz="1405" dirty="0">
                <a:solidFill>
                  <a:srgbClr val="E0E4E6"/>
                </a:solidFill>
                <a:latin typeface="Barlow" pitchFamily="34" charset="0"/>
                <a:ea typeface="Barlow" pitchFamily="34" charset="-122"/>
                <a:cs typeface="Barlow" pitchFamily="34" charset="-120"/>
              </a:rPr>
              <a:t>Q3</a:t>
            </a:r>
            <a:endParaRPr lang="en-US" sz="1405" dirty="0"/>
          </a:p>
        </p:txBody>
      </p:sp>
      <p:sp>
        <p:nvSpPr>
          <p:cNvPr id="13" name="Text 9"/>
          <p:cNvSpPr/>
          <p:nvPr/>
        </p:nvSpPr>
        <p:spPr>
          <a:xfrm>
            <a:off x="596900" y="6881813"/>
            <a:ext cx="13538199" cy="856536"/>
          </a:xfrm>
          <a:prstGeom prst="rect">
            <a:avLst/>
          </a:prstGeom>
          <a:noFill/>
          <a:ln/>
        </p:spPr>
        <p:txBody>
          <a:bodyPr wrap="square" rtlCol="0" anchor="t"/>
          <a:lstStyle/>
          <a:p>
            <a:pPr marL="0" indent="0">
              <a:lnSpc>
                <a:spcPts val="2248"/>
              </a:lnSpc>
              <a:buNone/>
            </a:pPr>
            <a:r>
              <a:rPr lang="en-US" sz="2400" dirty="0">
                <a:solidFill>
                  <a:srgbClr val="E0E4E6"/>
                </a:solidFill>
                <a:latin typeface="Barlow" pitchFamily="34" charset="0"/>
                <a:ea typeface="Barlow" pitchFamily="34" charset="-122"/>
                <a:cs typeface="Barlow" pitchFamily="34" charset="-120"/>
              </a:rPr>
              <a:t>The chart above demonstrates how you can visualize key business metrics over time, using Streamlit's powerful charting capabilities to help stakeholders understand the impact of your application.</a:t>
            </a:r>
            <a:endParaRPr lang="en-US" sz="2400" dirty="0"/>
          </a:p>
        </p:txBody>
      </p:sp>
      <p:pic>
        <p:nvPicPr>
          <p:cNvPr id="15" name="Picture 14">
            <a:extLst>
              <a:ext uri="{FF2B5EF4-FFF2-40B4-BE49-F238E27FC236}">
                <a16:creationId xmlns:a16="http://schemas.microsoft.com/office/drawing/2014/main" id="{DDCA25BF-D943-75E9-A2C6-7C2539BBADB9}"/>
              </a:ext>
            </a:extLst>
          </p:cNvPr>
          <p:cNvPicPr>
            <a:picLocks noChangeAspect="1"/>
          </p:cNvPicPr>
          <p:nvPr/>
        </p:nvPicPr>
        <p:blipFill>
          <a:blip r:embed="rId5"/>
          <a:stretch>
            <a:fillRect/>
          </a:stretch>
        </p:blipFill>
        <p:spPr>
          <a:xfrm>
            <a:off x="5263356" y="7667362"/>
            <a:ext cx="2910523" cy="42375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TM03090430[[fn=Banded]]</Template>
  <TotalTime>724</TotalTime>
  <Words>964</Words>
  <Application>Microsoft Office PowerPoint</Application>
  <PresentationFormat>Custom</PresentationFormat>
  <Paragraphs>94</Paragraphs>
  <Slides>20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Barlow</vt:lpstr>
      <vt:lpstr>Consolas</vt:lpstr>
      <vt:lpstr>Corbel</vt:lpstr>
      <vt:lpstr>Spline Sans</vt:lpstr>
      <vt:lpstr>Times New Roman</vt:lpstr>
      <vt:lpstr>Wingdings</vt:lpstr>
      <vt:lpstr>Banded</vt:lpstr>
      <vt:lpstr>Gui for data mining applications using streamlit python 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 istrator</cp:lastModifiedBy>
  <cp:revision>16</cp:revision>
  <dcterms:created xsi:type="dcterms:W3CDTF">2024-05-12T17:21:05Z</dcterms:created>
  <dcterms:modified xsi:type="dcterms:W3CDTF">2024-05-13T05:26:17Z</dcterms:modified>
</cp:coreProperties>
</file>