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8" r:id="rId20"/>
    <p:sldId id="289" r:id="rId21"/>
    <p:sldId id="290" r:id="rId22"/>
    <p:sldId id="275" r:id="rId23"/>
    <p:sldId id="274" r:id="rId24"/>
    <p:sldId id="276" r:id="rId25"/>
    <p:sldId id="277" r:id="rId26"/>
    <p:sldId id="278" r:id="rId27"/>
    <p:sldId id="282" r:id="rId28"/>
    <p:sldId id="279" r:id="rId29"/>
    <p:sldId id="280" r:id="rId30"/>
    <p:sldId id="281" r:id="rId31"/>
    <p:sldId id="287" r:id="rId32"/>
    <p:sldId id="283" r:id="rId33"/>
    <p:sldId id="284" r:id="rId34"/>
    <p:sldId id="285" r:id="rId35"/>
    <p:sldId id="28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65858F-4C10-4E69-9E8B-7654DCFDFB88}" type="datetimeFigureOut">
              <a:rPr lang="en-US" smtClean="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4F9BD5-F9A4-4004-ACF0-2DDB157225BF}" type="slidenum">
              <a:rPr lang="en-US" smtClean="0"/>
              <a:t>‹#›</a:t>
            </a:fld>
            <a:endParaRPr lang="en-US" dirty="0"/>
          </a:p>
        </p:txBody>
      </p:sp>
    </p:spTree>
    <p:extLst>
      <p:ext uri="{BB962C8B-B14F-4D97-AF65-F5344CB8AC3E}">
        <p14:creationId xmlns:p14="http://schemas.microsoft.com/office/powerpoint/2010/main" val="186930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5858F-4C10-4E69-9E8B-7654DCFDFB88}" type="datetimeFigureOut">
              <a:rPr lang="en-US" smtClean="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4F9BD5-F9A4-4004-ACF0-2DDB157225BF}" type="slidenum">
              <a:rPr lang="en-US" smtClean="0"/>
              <a:t>‹#›</a:t>
            </a:fld>
            <a:endParaRPr lang="en-US" dirty="0"/>
          </a:p>
        </p:txBody>
      </p:sp>
    </p:spTree>
    <p:extLst>
      <p:ext uri="{BB962C8B-B14F-4D97-AF65-F5344CB8AC3E}">
        <p14:creationId xmlns:p14="http://schemas.microsoft.com/office/powerpoint/2010/main" val="173666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5858F-4C10-4E69-9E8B-7654DCFDFB88}" type="datetimeFigureOut">
              <a:rPr lang="en-US" smtClean="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4F9BD5-F9A4-4004-ACF0-2DDB157225BF}" type="slidenum">
              <a:rPr lang="en-US" smtClean="0"/>
              <a:t>‹#›</a:t>
            </a:fld>
            <a:endParaRPr lang="en-US" dirty="0"/>
          </a:p>
        </p:txBody>
      </p:sp>
    </p:spTree>
    <p:extLst>
      <p:ext uri="{BB962C8B-B14F-4D97-AF65-F5344CB8AC3E}">
        <p14:creationId xmlns:p14="http://schemas.microsoft.com/office/powerpoint/2010/main" val="1502684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5858F-4C10-4E69-9E8B-7654DCFDFB88}" type="datetimeFigureOut">
              <a:rPr lang="en-US" smtClean="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4F9BD5-F9A4-4004-ACF0-2DDB157225BF}" type="slidenum">
              <a:rPr lang="en-US" smtClean="0"/>
              <a:t>‹#›</a:t>
            </a:fld>
            <a:endParaRPr lang="en-US" dirty="0"/>
          </a:p>
        </p:txBody>
      </p:sp>
    </p:spTree>
    <p:extLst>
      <p:ext uri="{BB962C8B-B14F-4D97-AF65-F5344CB8AC3E}">
        <p14:creationId xmlns:p14="http://schemas.microsoft.com/office/powerpoint/2010/main" val="2343947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A65858F-4C10-4E69-9E8B-7654DCFDFB88}" type="datetimeFigureOut">
              <a:rPr lang="en-US" smtClean="0"/>
              <a:t>2/18/2024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4F9BD5-F9A4-4004-ACF0-2DDB157225BF}" type="slidenum">
              <a:rPr lang="en-US" smtClean="0"/>
              <a:t>‹#›</a:t>
            </a:fld>
            <a:endParaRPr lang="en-US" dirty="0"/>
          </a:p>
        </p:txBody>
      </p:sp>
    </p:spTree>
    <p:extLst>
      <p:ext uri="{BB962C8B-B14F-4D97-AF65-F5344CB8AC3E}">
        <p14:creationId xmlns:p14="http://schemas.microsoft.com/office/powerpoint/2010/main" val="1614261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65858F-4C10-4E69-9E8B-7654DCFDFB88}" type="datetimeFigureOut">
              <a:rPr lang="en-US" smtClean="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4F9BD5-F9A4-4004-ACF0-2DDB157225BF}" type="slidenum">
              <a:rPr lang="en-US" smtClean="0"/>
              <a:t>‹#›</a:t>
            </a:fld>
            <a:endParaRPr lang="en-US" dirty="0"/>
          </a:p>
        </p:txBody>
      </p:sp>
    </p:spTree>
    <p:extLst>
      <p:ext uri="{BB962C8B-B14F-4D97-AF65-F5344CB8AC3E}">
        <p14:creationId xmlns:p14="http://schemas.microsoft.com/office/powerpoint/2010/main" val="237440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65858F-4C10-4E69-9E8B-7654DCFDFB88}" type="datetimeFigureOut">
              <a:rPr lang="en-US" smtClean="0"/>
              <a:t>2/18/2024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4F9BD5-F9A4-4004-ACF0-2DDB157225BF}" type="slidenum">
              <a:rPr lang="en-US" smtClean="0"/>
              <a:t>‹#›</a:t>
            </a:fld>
            <a:endParaRPr lang="en-US" dirty="0"/>
          </a:p>
        </p:txBody>
      </p:sp>
    </p:spTree>
    <p:extLst>
      <p:ext uri="{BB962C8B-B14F-4D97-AF65-F5344CB8AC3E}">
        <p14:creationId xmlns:p14="http://schemas.microsoft.com/office/powerpoint/2010/main" val="224043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65858F-4C10-4E69-9E8B-7654DCFDFB88}" type="datetimeFigureOut">
              <a:rPr lang="en-US" smtClean="0"/>
              <a:t>2/18/2024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4F9BD5-F9A4-4004-ACF0-2DDB157225BF}" type="slidenum">
              <a:rPr lang="en-US" smtClean="0"/>
              <a:t>‹#›</a:t>
            </a:fld>
            <a:endParaRPr lang="en-US" dirty="0"/>
          </a:p>
        </p:txBody>
      </p:sp>
    </p:spTree>
    <p:extLst>
      <p:ext uri="{BB962C8B-B14F-4D97-AF65-F5344CB8AC3E}">
        <p14:creationId xmlns:p14="http://schemas.microsoft.com/office/powerpoint/2010/main" val="25197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5858F-4C10-4E69-9E8B-7654DCFDFB88}" type="datetimeFigureOut">
              <a:rPr lang="en-US" smtClean="0"/>
              <a:t>2/18/2024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4F9BD5-F9A4-4004-ACF0-2DDB157225BF}" type="slidenum">
              <a:rPr lang="en-US" smtClean="0"/>
              <a:t>‹#›</a:t>
            </a:fld>
            <a:endParaRPr lang="en-US" dirty="0"/>
          </a:p>
        </p:txBody>
      </p:sp>
    </p:spTree>
    <p:extLst>
      <p:ext uri="{BB962C8B-B14F-4D97-AF65-F5344CB8AC3E}">
        <p14:creationId xmlns:p14="http://schemas.microsoft.com/office/powerpoint/2010/main" val="118312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65858F-4C10-4E69-9E8B-7654DCFDFB88}" type="datetimeFigureOut">
              <a:rPr lang="en-US" smtClean="0"/>
              <a:t>2/18/2024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4F9BD5-F9A4-4004-ACF0-2DDB157225BF}" type="slidenum">
              <a:rPr lang="en-US" smtClean="0"/>
              <a:t>‹#›</a:t>
            </a:fld>
            <a:endParaRPr lang="en-US" dirty="0"/>
          </a:p>
        </p:txBody>
      </p:sp>
    </p:spTree>
    <p:extLst>
      <p:ext uri="{BB962C8B-B14F-4D97-AF65-F5344CB8AC3E}">
        <p14:creationId xmlns:p14="http://schemas.microsoft.com/office/powerpoint/2010/main" val="362465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65858F-4C10-4E69-9E8B-7654DCFDFB88}" type="datetimeFigureOut">
              <a:rPr lang="en-US" smtClean="0"/>
              <a:t>2/18/2024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4F9BD5-F9A4-4004-ACF0-2DDB157225BF}" type="slidenum">
              <a:rPr lang="en-US" smtClean="0"/>
              <a:t>‹#›</a:t>
            </a:fld>
            <a:endParaRPr lang="en-US" dirty="0"/>
          </a:p>
        </p:txBody>
      </p:sp>
    </p:spTree>
    <p:extLst>
      <p:ext uri="{BB962C8B-B14F-4D97-AF65-F5344CB8AC3E}">
        <p14:creationId xmlns:p14="http://schemas.microsoft.com/office/powerpoint/2010/main" val="2452191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A65858F-4C10-4E69-9E8B-7654DCFDFB88}" type="datetimeFigureOut">
              <a:rPr lang="en-US" smtClean="0"/>
              <a:t>2/18/2024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4F9BD5-F9A4-4004-ACF0-2DDB157225BF}" type="slidenum">
              <a:rPr lang="en-US" smtClean="0"/>
              <a:t>‹#›</a:t>
            </a:fld>
            <a:endParaRPr lang="en-US" dirty="0"/>
          </a:p>
        </p:txBody>
      </p:sp>
    </p:spTree>
    <p:extLst>
      <p:ext uri="{BB962C8B-B14F-4D97-AF65-F5344CB8AC3E}">
        <p14:creationId xmlns:p14="http://schemas.microsoft.com/office/powerpoint/2010/main" val="155708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0.jpeg"/><Relationship Id="rId5" Type="http://schemas.microsoft.com/office/2007/relationships/hdphoto" Target="../media/hdphoto1.wdp"/><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BC23D-D790-9434-4B6D-33B020764033}"/>
              </a:ext>
            </a:extLst>
          </p:cNvPr>
          <p:cNvSpPr>
            <a:spLocks noGrp="1"/>
          </p:cNvSpPr>
          <p:nvPr>
            <p:ph type="ctrTitle"/>
          </p:nvPr>
        </p:nvSpPr>
        <p:spPr/>
        <p:txBody>
          <a:bodyPr/>
          <a:lstStyle/>
          <a:p>
            <a:r>
              <a:rPr lang="en-US" dirty="0"/>
              <a:t>Lecture #2 </a:t>
            </a:r>
            <a:br>
              <a:rPr lang="en-US" dirty="0"/>
            </a:br>
            <a:r>
              <a:rPr lang="en-US" sz="5400" dirty="0"/>
              <a:t>exploratory data analysis using python best EDA libraries</a:t>
            </a:r>
            <a:endParaRPr lang="en-US" dirty="0"/>
          </a:p>
        </p:txBody>
      </p:sp>
      <p:sp>
        <p:nvSpPr>
          <p:cNvPr id="3" name="Subtitle 2">
            <a:extLst>
              <a:ext uri="{FF2B5EF4-FFF2-40B4-BE49-F238E27FC236}">
                <a16:creationId xmlns:a16="http://schemas.microsoft.com/office/drawing/2014/main" id="{2F6DEBBF-B0C5-3358-32D9-BA71BB5F938C}"/>
              </a:ext>
            </a:extLst>
          </p:cNvPr>
          <p:cNvSpPr>
            <a:spLocks noGrp="1"/>
          </p:cNvSpPr>
          <p:nvPr>
            <p:ph type="subTitle" idx="1"/>
          </p:nvPr>
        </p:nvSpPr>
        <p:spPr>
          <a:xfrm>
            <a:off x="9099423" y="1541145"/>
            <a:ext cx="7891272" cy="1069848"/>
          </a:xfrm>
        </p:spPr>
        <p:txBody>
          <a:bodyPr/>
          <a:lstStyle/>
          <a:p>
            <a:r>
              <a:rPr lang="en-US" dirty="0"/>
              <a:t>DATA MINING</a:t>
            </a:r>
          </a:p>
        </p:txBody>
      </p:sp>
    </p:spTree>
    <p:extLst>
      <p:ext uri="{BB962C8B-B14F-4D97-AF65-F5344CB8AC3E}">
        <p14:creationId xmlns:p14="http://schemas.microsoft.com/office/powerpoint/2010/main" val="2589908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64D8E-FFD1-3250-B5B1-20C598F90293}"/>
              </a:ext>
            </a:extLst>
          </p:cNvPr>
          <p:cNvSpPr>
            <a:spLocks noGrp="1"/>
          </p:cNvSpPr>
          <p:nvPr>
            <p:ph type="title"/>
          </p:nvPr>
        </p:nvSpPr>
        <p:spPr>
          <a:xfrm>
            <a:off x="382280" y="484632"/>
            <a:ext cx="6743844" cy="1609344"/>
          </a:xfrm>
        </p:spPr>
        <p:txBody>
          <a:bodyPr>
            <a:normAutofit/>
          </a:bodyPr>
          <a:lstStyle/>
          <a:p>
            <a:r>
              <a:rPr lang="en-US" sz="4800" dirty="0"/>
              <a:t>Autoviz metrics:</a:t>
            </a:r>
          </a:p>
        </p:txBody>
      </p:sp>
      <p:sp>
        <p:nvSpPr>
          <p:cNvPr id="3" name="Content Placeholder 2">
            <a:extLst>
              <a:ext uri="{FF2B5EF4-FFF2-40B4-BE49-F238E27FC236}">
                <a16:creationId xmlns:a16="http://schemas.microsoft.com/office/drawing/2014/main" id="{107762F5-7B38-E662-9E1C-56EBFD7CC8FA}"/>
              </a:ext>
            </a:extLst>
          </p:cNvPr>
          <p:cNvSpPr>
            <a:spLocks noGrp="1"/>
          </p:cNvSpPr>
          <p:nvPr>
            <p:ph idx="1"/>
          </p:nvPr>
        </p:nvSpPr>
        <p:spPr>
          <a:xfrm>
            <a:off x="382279" y="2121408"/>
            <a:ext cx="6743845" cy="4050792"/>
          </a:xfrm>
        </p:spPr>
        <p:txBody>
          <a:bodyPr>
            <a:normAutofit/>
          </a:bodyPr>
          <a:lstStyle/>
          <a:p>
            <a:r>
              <a:rPr lang="en-US" sz="1800" b="0" i="0" dirty="0">
                <a:effectLst/>
                <a:latin typeface="-apple-system"/>
              </a:rPr>
              <a:t>Autoviz:</a:t>
            </a:r>
          </a:p>
          <a:p>
            <a:pPr>
              <a:buFont typeface="Arial" panose="020B0604020202020204" pitchFamily="34" charset="0"/>
              <a:buChar char="•"/>
            </a:pPr>
            <a:r>
              <a:rPr lang="en-US" sz="1800" b="0" i="0" dirty="0">
                <a:effectLst/>
                <a:latin typeface="-apple-system"/>
              </a:rPr>
              <a:t>Histograms - univariate distributions of continuous and categorical variables</a:t>
            </a:r>
          </a:p>
          <a:p>
            <a:pPr>
              <a:buFont typeface="Arial" panose="020B0604020202020204" pitchFamily="34" charset="0"/>
              <a:buChar char="•"/>
            </a:pPr>
            <a:r>
              <a:rPr lang="en-US" sz="1800" b="0" i="0" dirty="0">
                <a:effectLst/>
                <a:latin typeface="-apple-system"/>
              </a:rPr>
              <a:t>Scatterplots - bivariate relationships between numeric variables</a:t>
            </a:r>
          </a:p>
          <a:p>
            <a:pPr>
              <a:buFont typeface="Arial" panose="020B0604020202020204" pitchFamily="34" charset="0"/>
              <a:buChar char="•"/>
            </a:pPr>
            <a:r>
              <a:rPr lang="en-US" sz="1800" b="0" i="0" dirty="0">
                <a:effectLst/>
                <a:latin typeface="-apple-system"/>
              </a:rPr>
              <a:t>Correlation matrix - strength and direction of relationships between all numeric columns</a:t>
            </a:r>
          </a:p>
          <a:p>
            <a:endParaRPr lang="en-US" sz="1800" dirty="0"/>
          </a:p>
        </p:txBody>
      </p:sp>
      <p:pic>
        <p:nvPicPr>
          <p:cNvPr id="5" name="Picture 4" descr="Stock market graph on display">
            <a:extLst>
              <a:ext uri="{FF2B5EF4-FFF2-40B4-BE49-F238E27FC236}">
                <a16:creationId xmlns:a16="http://schemas.microsoft.com/office/drawing/2014/main" id="{B81A61E7-5580-923F-8023-2A83A556DBF3}"/>
              </a:ext>
            </a:extLst>
          </p:cNvPr>
          <p:cNvPicPr>
            <a:picLocks noChangeAspect="1"/>
          </p:cNvPicPr>
          <p:nvPr/>
        </p:nvPicPr>
        <p:blipFill rotWithShape="1">
          <a:blip r:embed="rId4"/>
          <a:srcRect l="43278" r="17423" b="-1"/>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267527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22A6B-A6FB-C368-2B66-ABB207FE26B9}"/>
              </a:ext>
            </a:extLst>
          </p:cNvPr>
          <p:cNvSpPr>
            <a:spLocks noGrp="1"/>
          </p:cNvSpPr>
          <p:nvPr>
            <p:ph type="title"/>
          </p:nvPr>
        </p:nvSpPr>
        <p:spPr>
          <a:xfrm>
            <a:off x="382280" y="484632"/>
            <a:ext cx="6743844" cy="1609344"/>
          </a:xfrm>
        </p:spPr>
        <p:txBody>
          <a:bodyPr>
            <a:normAutofit/>
          </a:bodyPr>
          <a:lstStyle/>
          <a:p>
            <a:r>
              <a:rPr lang="en-US" sz="4800"/>
              <a:t>Sweetviz metrics:</a:t>
            </a:r>
          </a:p>
        </p:txBody>
      </p:sp>
      <p:sp>
        <p:nvSpPr>
          <p:cNvPr id="3" name="Content Placeholder 2">
            <a:extLst>
              <a:ext uri="{FF2B5EF4-FFF2-40B4-BE49-F238E27FC236}">
                <a16:creationId xmlns:a16="http://schemas.microsoft.com/office/drawing/2014/main" id="{46BD1D44-E7DF-576F-BF37-057322AFF6C1}"/>
              </a:ext>
            </a:extLst>
          </p:cNvPr>
          <p:cNvSpPr>
            <a:spLocks noGrp="1"/>
          </p:cNvSpPr>
          <p:nvPr>
            <p:ph idx="1"/>
          </p:nvPr>
        </p:nvSpPr>
        <p:spPr>
          <a:xfrm>
            <a:off x="382279" y="2121408"/>
            <a:ext cx="6743845" cy="4050792"/>
          </a:xfrm>
        </p:spPr>
        <p:txBody>
          <a:bodyPr>
            <a:normAutofit/>
          </a:bodyPr>
          <a:lstStyle/>
          <a:p>
            <a:r>
              <a:rPr lang="en-US" sz="1800" b="0" i="0" dirty="0">
                <a:effectLst/>
                <a:latin typeface="-apple-system"/>
              </a:rPr>
              <a:t>Sweetviz:</a:t>
            </a:r>
          </a:p>
          <a:p>
            <a:pPr>
              <a:buFont typeface="Arial" panose="020B0604020202020204" pitchFamily="34" charset="0"/>
              <a:buChar char="•"/>
            </a:pPr>
            <a:r>
              <a:rPr lang="en-US" sz="1800" b="0" i="0" dirty="0">
                <a:effectLst/>
                <a:latin typeface="-apple-system"/>
              </a:rPr>
              <a:t>Type - data type of each attribute</a:t>
            </a:r>
          </a:p>
          <a:p>
            <a:pPr>
              <a:buFont typeface="Arial" panose="020B0604020202020204" pitchFamily="34" charset="0"/>
              <a:buChar char="•"/>
            </a:pPr>
            <a:r>
              <a:rPr lang="en-US" sz="1800" b="0" i="0" dirty="0">
                <a:effectLst/>
                <a:latin typeface="-apple-system"/>
              </a:rPr>
              <a:t>Missing values - count and percentage of missing values</a:t>
            </a:r>
          </a:p>
          <a:p>
            <a:pPr>
              <a:buFont typeface="Arial" panose="020B0604020202020204" pitchFamily="34" charset="0"/>
              <a:buChar char="•"/>
            </a:pPr>
            <a:r>
              <a:rPr lang="en-US" sz="1800" b="0" i="0" dirty="0">
                <a:effectLst/>
                <a:latin typeface="-apple-system"/>
              </a:rPr>
              <a:t>Duplicates - count of duplicate rows</a:t>
            </a:r>
          </a:p>
          <a:p>
            <a:pPr>
              <a:buFont typeface="Arial" panose="020B0604020202020204" pitchFamily="34" charset="0"/>
              <a:buChar char="•"/>
            </a:pPr>
            <a:r>
              <a:rPr lang="en-US" sz="1800" b="0" i="0" dirty="0">
                <a:effectLst/>
                <a:latin typeface="-apple-system"/>
              </a:rPr>
              <a:t>Distribution - shape of univariate distributions (normal, skewed </a:t>
            </a:r>
            <a:r>
              <a:rPr lang="en-US" sz="1800" b="0" i="0" dirty="0" err="1">
                <a:effectLst/>
                <a:latin typeface="-apple-system"/>
              </a:rPr>
              <a:t>etc</a:t>
            </a:r>
            <a:r>
              <a:rPr lang="en-US" sz="1800" b="0" i="0" dirty="0">
                <a:effectLst/>
                <a:latin typeface="-apple-system"/>
              </a:rPr>
              <a:t>)</a:t>
            </a:r>
          </a:p>
          <a:p>
            <a:pPr>
              <a:buFont typeface="Arial" panose="020B0604020202020204" pitchFamily="34" charset="0"/>
              <a:buChar char="•"/>
            </a:pPr>
            <a:r>
              <a:rPr lang="en-US" sz="1800" b="0" i="0" dirty="0">
                <a:effectLst/>
                <a:latin typeface="-apple-system"/>
              </a:rPr>
              <a:t>Outliers - presence of extreme values away from distribution</a:t>
            </a:r>
          </a:p>
          <a:p>
            <a:pPr>
              <a:buFont typeface="Arial" panose="020B0604020202020204" pitchFamily="34" charset="0"/>
              <a:buChar char="•"/>
            </a:pPr>
            <a:r>
              <a:rPr lang="en-US" sz="1800" b="0" i="0" dirty="0">
                <a:effectLst/>
                <a:latin typeface="-apple-system"/>
              </a:rPr>
              <a:t>Longest/shortest values - details on text attributes</a:t>
            </a:r>
          </a:p>
          <a:p>
            <a:pPr>
              <a:buFont typeface="Arial" panose="020B0604020202020204" pitchFamily="34" charset="0"/>
              <a:buChar char="•"/>
            </a:pPr>
            <a:r>
              <a:rPr lang="en-US" sz="1800" b="0" i="0" dirty="0">
                <a:effectLst/>
                <a:latin typeface="-apple-system"/>
              </a:rPr>
              <a:t>Memory usage - size of each attribute</a:t>
            </a:r>
          </a:p>
          <a:p>
            <a:pPr>
              <a:buFont typeface="Arial" panose="020B0604020202020204" pitchFamily="34" charset="0"/>
              <a:buChar char="•"/>
            </a:pPr>
            <a:r>
              <a:rPr lang="en-US" sz="1800" b="0" i="0" dirty="0">
                <a:effectLst/>
                <a:latin typeface="-apple-system"/>
              </a:rPr>
              <a:t>Correlations - strength and direction between numeric columns</a:t>
            </a:r>
          </a:p>
          <a:p>
            <a:endParaRPr lang="en-US" sz="1800" dirty="0"/>
          </a:p>
        </p:txBody>
      </p:sp>
      <p:pic>
        <p:nvPicPr>
          <p:cNvPr id="15" name="Picture 14" descr="Antique cash register keys">
            <a:extLst>
              <a:ext uri="{FF2B5EF4-FFF2-40B4-BE49-F238E27FC236}">
                <a16:creationId xmlns:a16="http://schemas.microsoft.com/office/drawing/2014/main" id="{9F0A5494-F668-09B6-E3A1-0F7A329E7A72}"/>
              </a:ext>
            </a:extLst>
          </p:cNvPr>
          <p:cNvPicPr>
            <a:picLocks noChangeAspect="1"/>
          </p:cNvPicPr>
          <p:nvPr/>
        </p:nvPicPr>
        <p:blipFill rotWithShape="1">
          <a:blip r:embed="rId4"/>
          <a:srcRect l="25790" r="29152"/>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19113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33E157-7EFC-FAA7-9420-320BDD69745C}"/>
              </a:ext>
            </a:extLst>
          </p:cNvPr>
          <p:cNvSpPr>
            <a:spLocks noGrp="1"/>
          </p:cNvSpPr>
          <p:nvPr>
            <p:ph type="title"/>
          </p:nvPr>
        </p:nvSpPr>
        <p:spPr>
          <a:xfrm>
            <a:off x="6400800" y="484632"/>
            <a:ext cx="5299586" cy="1609344"/>
          </a:xfrm>
          <a:ln>
            <a:noFill/>
          </a:ln>
        </p:spPr>
        <p:txBody>
          <a:bodyPr>
            <a:normAutofit/>
          </a:bodyPr>
          <a:lstStyle/>
          <a:p>
            <a:r>
              <a:rPr lang="en-US" sz="4000" dirty="0"/>
              <a:t>Pandas-profiling metrics</a:t>
            </a:r>
          </a:p>
        </p:txBody>
      </p:sp>
      <p:pic>
        <p:nvPicPr>
          <p:cNvPr id="5" name="Picture 4" descr="Financial graphs on a dark display">
            <a:extLst>
              <a:ext uri="{FF2B5EF4-FFF2-40B4-BE49-F238E27FC236}">
                <a16:creationId xmlns:a16="http://schemas.microsoft.com/office/drawing/2014/main" id="{93D3739F-E084-C717-8DDD-C9F3C0E0D592}"/>
              </a:ext>
            </a:extLst>
          </p:cNvPr>
          <p:cNvPicPr>
            <a:picLocks noChangeAspect="1"/>
          </p:cNvPicPr>
          <p:nvPr/>
        </p:nvPicPr>
        <p:blipFill rotWithShape="1">
          <a:blip r:embed="rId3"/>
          <a:srcRect l="19452" r="25261"/>
          <a:stretch/>
        </p:blipFill>
        <p:spPr>
          <a:xfrm>
            <a:off x="1" y="10"/>
            <a:ext cx="6066502" cy="6857989"/>
          </a:xfrm>
          <a:prstGeom prst="rect">
            <a:avLst/>
          </a:prstGeom>
        </p:spPr>
      </p:pic>
      <p:sp>
        <p:nvSpPr>
          <p:cNvPr id="3" name="Content Placeholder 2">
            <a:extLst>
              <a:ext uri="{FF2B5EF4-FFF2-40B4-BE49-F238E27FC236}">
                <a16:creationId xmlns:a16="http://schemas.microsoft.com/office/drawing/2014/main" id="{E7A9D206-F3D4-1EE8-4B20-B0560BDE5A10}"/>
              </a:ext>
            </a:extLst>
          </p:cNvPr>
          <p:cNvSpPr>
            <a:spLocks noGrp="1"/>
          </p:cNvSpPr>
          <p:nvPr>
            <p:ph idx="1"/>
          </p:nvPr>
        </p:nvSpPr>
        <p:spPr>
          <a:xfrm>
            <a:off x="6400799" y="2121408"/>
            <a:ext cx="5299585" cy="4050792"/>
          </a:xfrm>
        </p:spPr>
        <p:txBody>
          <a:bodyPr>
            <a:normAutofit/>
          </a:bodyPr>
          <a:lstStyle/>
          <a:p>
            <a:r>
              <a:rPr lang="en-US" sz="1800" b="0" i="0">
                <a:effectLst/>
                <a:latin typeface="-apple-system"/>
              </a:rPr>
              <a:t>Ydata profiling:</a:t>
            </a:r>
          </a:p>
          <a:p>
            <a:pPr>
              <a:buFont typeface="Arial" panose="020B0604020202020204" pitchFamily="34" charset="0"/>
              <a:buChar char="•"/>
            </a:pPr>
            <a:r>
              <a:rPr lang="en-US" sz="1800" b="0" i="0">
                <a:effectLst/>
                <a:latin typeface="-apple-system"/>
              </a:rPr>
              <a:t>Type - data type, presence of nulls, unique counts</a:t>
            </a:r>
          </a:p>
          <a:p>
            <a:pPr>
              <a:buFont typeface="Arial" panose="020B0604020202020204" pitchFamily="34" charset="0"/>
              <a:buChar char="•"/>
            </a:pPr>
            <a:r>
              <a:rPr lang="en-US" sz="1800" b="0" i="0">
                <a:effectLst/>
                <a:latin typeface="-apple-system"/>
              </a:rPr>
              <a:t>Distribution - univariate shape, percentiles, extremes</a:t>
            </a:r>
          </a:p>
          <a:p>
            <a:pPr>
              <a:buFont typeface="Arial" panose="020B0604020202020204" pitchFamily="34" charset="0"/>
              <a:buChar char="•"/>
            </a:pPr>
            <a:r>
              <a:rPr lang="en-US" sz="1800" b="0" i="0">
                <a:effectLst/>
                <a:latin typeface="-apple-system"/>
              </a:rPr>
              <a:t>Memory usage - bytes consumed by each column</a:t>
            </a:r>
          </a:p>
          <a:p>
            <a:pPr>
              <a:buFont typeface="Arial" panose="020B0604020202020204" pitchFamily="34" charset="0"/>
              <a:buChar char="•"/>
            </a:pPr>
            <a:r>
              <a:rPr lang="en-US" sz="1800" b="0" i="0">
                <a:effectLst/>
                <a:latin typeface="-apple-system"/>
              </a:rPr>
              <a:t>Sample - preview of row data</a:t>
            </a:r>
          </a:p>
          <a:p>
            <a:pPr>
              <a:buFont typeface="Arial" panose="020B0604020202020204" pitchFamily="34" charset="0"/>
              <a:buChar char="•"/>
            </a:pPr>
            <a:r>
              <a:rPr lang="en-US" sz="1800" b="0" i="0">
                <a:effectLst/>
                <a:latin typeface="-apple-system"/>
              </a:rPr>
              <a:t>Statistics - mean, median, mode, min, max, range</a:t>
            </a:r>
          </a:p>
          <a:p>
            <a:pPr>
              <a:buFont typeface="Arial" panose="020B0604020202020204" pitchFamily="34" charset="0"/>
              <a:buChar char="•"/>
            </a:pPr>
            <a:r>
              <a:rPr lang="en-US" sz="1800" b="0" i="0">
                <a:effectLst/>
                <a:latin typeface="-apple-system"/>
              </a:rPr>
              <a:t>Graphs - histograms, boxplots for each numeric attribute</a:t>
            </a:r>
          </a:p>
          <a:p>
            <a:endParaRPr lang="en-US" sz="1800"/>
          </a:p>
        </p:txBody>
      </p:sp>
      <p:grpSp>
        <p:nvGrpSpPr>
          <p:cNvPr id="11" name="Group 10">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983928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2E2DA9-855A-3415-9DF4-8969B378415D}"/>
              </a:ext>
            </a:extLst>
          </p:cNvPr>
          <p:cNvSpPr>
            <a:spLocks noGrp="1"/>
          </p:cNvSpPr>
          <p:nvPr>
            <p:ph type="title"/>
          </p:nvPr>
        </p:nvSpPr>
        <p:spPr>
          <a:xfrm>
            <a:off x="382280" y="484632"/>
            <a:ext cx="6743844" cy="1609344"/>
          </a:xfrm>
        </p:spPr>
        <p:txBody>
          <a:bodyPr>
            <a:normAutofit/>
          </a:bodyPr>
          <a:lstStyle/>
          <a:p>
            <a:r>
              <a:rPr lang="en-US" sz="4800" dirty="0"/>
              <a:t>D-tale</a:t>
            </a:r>
          </a:p>
        </p:txBody>
      </p:sp>
      <p:sp>
        <p:nvSpPr>
          <p:cNvPr id="3" name="Content Placeholder 2">
            <a:extLst>
              <a:ext uri="{FF2B5EF4-FFF2-40B4-BE49-F238E27FC236}">
                <a16:creationId xmlns:a16="http://schemas.microsoft.com/office/drawing/2014/main" id="{4127B90F-748F-FE9E-86CF-F5AE0C97E096}"/>
              </a:ext>
            </a:extLst>
          </p:cNvPr>
          <p:cNvSpPr>
            <a:spLocks noGrp="1"/>
          </p:cNvSpPr>
          <p:nvPr>
            <p:ph idx="1"/>
          </p:nvPr>
        </p:nvSpPr>
        <p:spPr>
          <a:xfrm>
            <a:off x="382279" y="2121408"/>
            <a:ext cx="6743845" cy="4050792"/>
          </a:xfrm>
        </p:spPr>
        <p:txBody>
          <a:bodyPr>
            <a:normAutofit/>
          </a:bodyPr>
          <a:lstStyle/>
          <a:p>
            <a:r>
              <a:rPr lang="en-US" sz="1800" b="0" i="0">
                <a:effectLst/>
                <a:latin typeface="-apple-system"/>
              </a:rPr>
              <a:t>Dtale:</a:t>
            </a:r>
          </a:p>
          <a:p>
            <a:pPr>
              <a:buFont typeface="Arial" panose="020B0604020202020204" pitchFamily="34" charset="0"/>
              <a:buChar char="•"/>
            </a:pPr>
            <a:r>
              <a:rPr lang="en-US" sz="1800" b="0" i="0">
                <a:effectLst/>
                <a:latin typeface="-apple-system"/>
              </a:rPr>
              <a:t>Dataframe viewer - ability to select rows, columns dynamically</a:t>
            </a:r>
          </a:p>
          <a:p>
            <a:pPr>
              <a:buFont typeface="Arial" panose="020B0604020202020204" pitchFamily="34" charset="0"/>
              <a:buChar char="•"/>
            </a:pPr>
            <a:r>
              <a:rPr lang="en-US" sz="1800" b="0" i="0">
                <a:effectLst/>
                <a:latin typeface="-apple-system"/>
              </a:rPr>
              <a:t>Filters - subset data based on conditional criteria</a:t>
            </a:r>
          </a:p>
          <a:p>
            <a:pPr>
              <a:buFont typeface="Arial" panose="020B0604020202020204" pitchFamily="34" charset="0"/>
              <a:buChar char="•"/>
            </a:pPr>
            <a:r>
              <a:rPr lang="en-US" sz="1800" b="0" i="0">
                <a:effectLst/>
                <a:latin typeface="-apple-system"/>
              </a:rPr>
              <a:t>Descriptive stats - count, mean, median, mode, max, min etc</a:t>
            </a:r>
          </a:p>
          <a:p>
            <a:pPr>
              <a:buFont typeface="Arial" panose="020B0604020202020204" pitchFamily="34" charset="0"/>
              <a:buChar char="•"/>
            </a:pPr>
            <a:r>
              <a:rPr lang="en-US" sz="1800" b="0" i="0">
                <a:effectLst/>
                <a:latin typeface="-apple-system"/>
              </a:rPr>
              <a:t>GroupBy - aggregation using column filters</a:t>
            </a:r>
          </a:p>
          <a:p>
            <a:pPr>
              <a:buFont typeface="Arial" panose="020B0604020202020204" pitchFamily="34" charset="0"/>
              <a:buChar char="•"/>
            </a:pPr>
            <a:r>
              <a:rPr lang="en-US" sz="1800" b="0" i="0">
                <a:effectLst/>
                <a:latin typeface="-apple-system"/>
              </a:rPr>
              <a:t>Histograms - univariate distributions</a:t>
            </a:r>
          </a:p>
          <a:p>
            <a:pPr>
              <a:buFont typeface="Arial" panose="020B0604020202020204" pitchFamily="34" charset="0"/>
              <a:buChar char="•"/>
            </a:pPr>
            <a:r>
              <a:rPr lang="en-US" sz="1800" b="0" i="0">
                <a:effectLst/>
                <a:latin typeface="-apple-system"/>
              </a:rPr>
              <a:t>Relationships - scatterplots between numeric columns</a:t>
            </a:r>
          </a:p>
          <a:p>
            <a:endParaRPr lang="en-US" sz="1800"/>
          </a:p>
        </p:txBody>
      </p:sp>
      <p:pic>
        <p:nvPicPr>
          <p:cNvPr id="5" name="Picture 4" descr="Many question marks on black background">
            <a:extLst>
              <a:ext uri="{FF2B5EF4-FFF2-40B4-BE49-F238E27FC236}">
                <a16:creationId xmlns:a16="http://schemas.microsoft.com/office/drawing/2014/main" id="{89375CA7-6616-5E9A-76EB-CC8E0FDD31F0}"/>
              </a:ext>
            </a:extLst>
          </p:cNvPr>
          <p:cNvPicPr>
            <a:picLocks noChangeAspect="1"/>
          </p:cNvPicPr>
          <p:nvPr/>
        </p:nvPicPr>
        <p:blipFill rotWithShape="1">
          <a:blip r:embed="rId4"/>
          <a:srcRect l="58668" r="2" b="2"/>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386117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60EAD-EB53-BEE2-CAAF-2916497DB176}"/>
              </a:ext>
            </a:extLst>
          </p:cNvPr>
          <p:cNvSpPr>
            <a:spLocks noGrp="1"/>
          </p:cNvSpPr>
          <p:nvPr>
            <p:ph type="title"/>
          </p:nvPr>
        </p:nvSpPr>
        <p:spPr/>
        <p:txBody>
          <a:bodyPr/>
          <a:lstStyle/>
          <a:p>
            <a:r>
              <a:rPr lang="en-US" dirty="0"/>
              <a:t>Comparison b/w libraries</a:t>
            </a:r>
          </a:p>
        </p:txBody>
      </p:sp>
      <p:pic>
        <p:nvPicPr>
          <p:cNvPr id="11" name="Picture 10">
            <a:extLst>
              <a:ext uri="{FF2B5EF4-FFF2-40B4-BE49-F238E27FC236}">
                <a16:creationId xmlns:a16="http://schemas.microsoft.com/office/drawing/2014/main" id="{9EC3AC45-9EC3-A592-802F-EEAB697C8A03}"/>
              </a:ext>
            </a:extLst>
          </p:cNvPr>
          <p:cNvPicPr>
            <a:picLocks noChangeAspect="1"/>
          </p:cNvPicPr>
          <p:nvPr/>
        </p:nvPicPr>
        <p:blipFill>
          <a:blip r:embed="rId2"/>
          <a:stretch>
            <a:fillRect/>
          </a:stretch>
        </p:blipFill>
        <p:spPr>
          <a:xfrm>
            <a:off x="666432" y="2093976"/>
            <a:ext cx="11001375" cy="3248025"/>
          </a:xfrm>
          <a:prstGeom prst="rect">
            <a:avLst/>
          </a:prstGeom>
        </p:spPr>
      </p:pic>
    </p:spTree>
    <p:extLst>
      <p:ext uri="{BB962C8B-B14F-4D97-AF65-F5344CB8AC3E}">
        <p14:creationId xmlns:p14="http://schemas.microsoft.com/office/powerpoint/2010/main" val="3851287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9766-7428-3AA4-B337-E892DDFEDBA3}"/>
              </a:ext>
            </a:extLst>
          </p:cNvPr>
          <p:cNvSpPr>
            <a:spLocks noGrp="1"/>
          </p:cNvSpPr>
          <p:nvPr>
            <p:ph type="title"/>
          </p:nvPr>
        </p:nvSpPr>
        <p:spPr>
          <a:xfrm>
            <a:off x="1963928" y="1449832"/>
            <a:ext cx="10058400" cy="1609344"/>
          </a:xfrm>
        </p:spPr>
        <p:txBody>
          <a:bodyPr/>
          <a:lstStyle/>
          <a:p>
            <a:r>
              <a:rPr lang="en-US" dirty="0"/>
              <a:t>When to use which library:</a:t>
            </a:r>
          </a:p>
        </p:txBody>
      </p:sp>
      <p:pic>
        <p:nvPicPr>
          <p:cNvPr id="5" name="Content Placeholder 4">
            <a:extLst>
              <a:ext uri="{FF2B5EF4-FFF2-40B4-BE49-F238E27FC236}">
                <a16:creationId xmlns:a16="http://schemas.microsoft.com/office/drawing/2014/main" id="{134D2800-DBB3-EB65-8944-D3DE04C6805E}"/>
              </a:ext>
            </a:extLst>
          </p:cNvPr>
          <p:cNvPicPr>
            <a:picLocks noGrp="1" noChangeAspect="1"/>
          </p:cNvPicPr>
          <p:nvPr>
            <p:ph idx="1"/>
          </p:nvPr>
        </p:nvPicPr>
        <p:blipFill>
          <a:blip r:embed="rId2"/>
          <a:stretch>
            <a:fillRect/>
          </a:stretch>
        </p:blipFill>
        <p:spPr>
          <a:xfrm>
            <a:off x="2040128" y="2969198"/>
            <a:ext cx="8267510" cy="1794827"/>
          </a:xfrm>
        </p:spPr>
      </p:pic>
    </p:spTree>
    <p:extLst>
      <p:ext uri="{BB962C8B-B14F-4D97-AF65-F5344CB8AC3E}">
        <p14:creationId xmlns:p14="http://schemas.microsoft.com/office/powerpoint/2010/main" val="3952982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9955-7D19-D13F-97B9-5820BE18AF0A}"/>
              </a:ext>
            </a:extLst>
          </p:cNvPr>
          <p:cNvSpPr>
            <a:spLocks noGrp="1"/>
          </p:cNvSpPr>
          <p:nvPr>
            <p:ph type="title"/>
          </p:nvPr>
        </p:nvSpPr>
        <p:spPr>
          <a:xfrm>
            <a:off x="453898" y="2517902"/>
            <a:ext cx="10058400" cy="515493"/>
          </a:xfrm>
        </p:spPr>
        <p:txBody>
          <a:bodyPr>
            <a:normAutofit fontScale="90000"/>
          </a:bodyPr>
          <a:lstStyle/>
          <a:p>
            <a:r>
              <a:rPr lang="en-US" dirty="0"/>
              <a:t>Insights from</a:t>
            </a:r>
            <a:br>
              <a:rPr lang="en-US" dirty="0"/>
            </a:br>
            <a:r>
              <a:rPr lang="en-US" dirty="0"/>
              <a:t>Sweetviz report</a:t>
            </a:r>
          </a:p>
        </p:txBody>
      </p:sp>
      <p:pic>
        <p:nvPicPr>
          <p:cNvPr id="5" name="Content Placeholder 4">
            <a:extLst>
              <a:ext uri="{FF2B5EF4-FFF2-40B4-BE49-F238E27FC236}">
                <a16:creationId xmlns:a16="http://schemas.microsoft.com/office/drawing/2014/main" id="{4F937A59-CD1F-18D3-7CB7-D4BBF3DCBCF2}"/>
              </a:ext>
            </a:extLst>
          </p:cNvPr>
          <p:cNvPicPr>
            <a:picLocks noGrp="1" noChangeAspect="1"/>
          </p:cNvPicPr>
          <p:nvPr>
            <p:ph idx="1"/>
          </p:nvPr>
        </p:nvPicPr>
        <p:blipFill>
          <a:blip r:embed="rId2"/>
          <a:stretch>
            <a:fillRect/>
          </a:stretch>
        </p:blipFill>
        <p:spPr>
          <a:xfrm>
            <a:off x="5163671" y="0"/>
            <a:ext cx="7028329" cy="6858000"/>
          </a:xfrm>
        </p:spPr>
      </p:pic>
    </p:spTree>
    <p:extLst>
      <p:ext uri="{BB962C8B-B14F-4D97-AF65-F5344CB8AC3E}">
        <p14:creationId xmlns:p14="http://schemas.microsoft.com/office/powerpoint/2010/main" val="4260830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8CE2-A76E-A08B-4192-7F7CF9CF42B7}"/>
              </a:ext>
            </a:extLst>
          </p:cNvPr>
          <p:cNvSpPr>
            <a:spLocks noGrp="1"/>
          </p:cNvSpPr>
          <p:nvPr>
            <p:ph type="title"/>
          </p:nvPr>
        </p:nvSpPr>
        <p:spPr>
          <a:xfrm>
            <a:off x="145288" y="105855"/>
            <a:ext cx="10058400" cy="998728"/>
          </a:xfrm>
        </p:spPr>
        <p:txBody>
          <a:bodyPr/>
          <a:lstStyle/>
          <a:p>
            <a:r>
              <a:rPr lang="en-US" dirty="0"/>
              <a:t>Pandas-profiling insights</a:t>
            </a:r>
          </a:p>
        </p:txBody>
      </p:sp>
      <p:pic>
        <p:nvPicPr>
          <p:cNvPr id="5" name="Content Placeholder 4">
            <a:extLst>
              <a:ext uri="{FF2B5EF4-FFF2-40B4-BE49-F238E27FC236}">
                <a16:creationId xmlns:a16="http://schemas.microsoft.com/office/drawing/2014/main" id="{19DB5260-B441-5AD2-7D35-6267620DEA80}"/>
              </a:ext>
            </a:extLst>
          </p:cNvPr>
          <p:cNvPicPr>
            <a:picLocks noGrp="1" noChangeAspect="1"/>
          </p:cNvPicPr>
          <p:nvPr>
            <p:ph idx="1"/>
          </p:nvPr>
        </p:nvPicPr>
        <p:blipFill>
          <a:blip r:embed="rId2"/>
          <a:stretch>
            <a:fillRect/>
          </a:stretch>
        </p:blipFill>
        <p:spPr>
          <a:xfrm>
            <a:off x="367347" y="1716722"/>
            <a:ext cx="4676775" cy="3152775"/>
          </a:xfrm>
        </p:spPr>
      </p:pic>
      <p:pic>
        <p:nvPicPr>
          <p:cNvPr id="7" name="Picture 6">
            <a:extLst>
              <a:ext uri="{FF2B5EF4-FFF2-40B4-BE49-F238E27FC236}">
                <a16:creationId xmlns:a16="http://schemas.microsoft.com/office/drawing/2014/main" id="{D81F986F-E339-7763-1130-E79C0490FC9E}"/>
              </a:ext>
            </a:extLst>
          </p:cNvPr>
          <p:cNvPicPr>
            <a:picLocks noChangeAspect="1"/>
          </p:cNvPicPr>
          <p:nvPr/>
        </p:nvPicPr>
        <p:blipFill>
          <a:blip r:embed="rId3"/>
          <a:stretch>
            <a:fillRect/>
          </a:stretch>
        </p:blipFill>
        <p:spPr>
          <a:xfrm>
            <a:off x="5105901" y="1062545"/>
            <a:ext cx="6940811" cy="5753417"/>
          </a:xfrm>
          <a:prstGeom prst="rect">
            <a:avLst/>
          </a:prstGeom>
        </p:spPr>
      </p:pic>
    </p:spTree>
    <p:extLst>
      <p:ext uri="{BB962C8B-B14F-4D97-AF65-F5344CB8AC3E}">
        <p14:creationId xmlns:p14="http://schemas.microsoft.com/office/powerpoint/2010/main" val="2172222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74260-E70F-F11E-26C3-7BE229C7EF97}"/>
              </a:ext>
            </a:extLst>
          </p:cNvPr>
          <p:cNvSpPr>
            <a:spLocks noGrp="1"/>
          </p:cNvSpPr>
          <p:nvPr>
            <p:ph type="title"/>
          </p:nvPr>
        </p:nvSpPr>
        <p:spPr>
          <a:xfrm>
            <a:off x="382280" y="484632"/>
            <a:ext cx="6743844" cy="1609344"/>
          </a:xfrm>
        </p:spPr>
        <p:txBody>
          <a:bodyPr>
            <a:normAutofit/>
          </a:bodyPr>
          <a:lstStyle/>
          <a:p>
            <a:r>
              <a:rPr lang="en-US" sz="4800"/>
              <a:t>High correlation indicates?</a:t>
            </a:r>
          </a:p>
        </p:txBody>
      </p:sp>
      <p:sp>
        <p:nvSpPr>
          <p:cNvPr id="3" name="Content Placeholder 2">
            <a:extLst>
              <a:ext uri="{FF2B5EF4-FFF2-40B4-BE49-F238E27FC236}">
                <a16:creationId xmlns:a16="http://schemas.microsoft.com/office/drawing/2014/main" id="{5B15FA7C-5B6C-50C9-5722-969151C688BC}"/>
              </a:ext>
            </a:extLst>
          </p:cNvPr>
          <p:cNvSpPr>
            <a:spLocks noGrp="1"/>
          </p:cNvSpPr>
          <p:nvPr>
            <p:ph idx="1"/>
          </p:nvPr>
        </p:nvSpPr>
        <p:spPr>
          <a:xfrm>
            <a:off x="382279" y="2121408"/>
            <a:ext cx="6743845" cy="4050792"/>
          </a:xfrm>
        </p:spPr>
        <p:txBody>
          <a:bodyPr>
            <a:normAutofit/>
          </a:bodyPr>
          <a:lstStyle/>
          <a:p>
            <a:pPr>
              <a:buFont typeface="Arial" panose="020B0604020202020204" pitchFamily="34" charset="0"/>
              <a:buChar char="•"/>
            </a:pPr>
            <a:r>
              <a:rPr lang="en-US" sz="1800" b="0" i="0" dirty="0">
                <a:effectLst/>
                <a:latin typeface="-apple-system"/>
              </a:rPr>
              <a:t>Linear relationship: The values of the two variables change in a predictable linear fashion with each other. As one increases, the other tends to increase or decrease consistently.</a:t>
            </a:r>
          </a:p>
          <a:p>
            <a:pPr>
              <a:buFont typeface="Arial" panose="020B0604020202020204" pitchFamily="34" charset="0"/>
              <a:buChar char="•"/>
            </a:pPr>
            <a:r>
              <a:rPr lang="en-US" sz="1800" b="0" i="0" dirty="0">
                <a:effectLst/>
                <a:latin typeface="-apple-system"/>
              </a:rPr>
              <a:t>Strong association: There is a strong statistical association or connection between the two sets of values. Their movements are interrelated rather than independent.</a:t>
            </a:r>
          </a:p>
          <a:p>
            <a:pPr>
              <a:buFont typeface="Arial" panose="020B0604020202020204" pitchFamily="34" charset="0"/>
              <a:buChar char="•"/>
            </a:pPr>
            <a:r>
              <a:rPr lang="en-US" sz="1800" b="0" i="0" dirty="0">
                <a:effectLst/>
                <a:latin typeface="-apple-system"/>
              </a:rPr>
              <a:t>Co-dependence: The variables are co-dependent and influence each other to a significant degree. A change in one coincides with or causes a change in the other.</a:t>
            </a:r>
          </a:p>
          <a:p>
            <a:pPr>
              <a:buFont typeface="Arial" panose="020B0604020202020204" pitchFamily="34" charset="0"/>
              <a:buChar char="•"/>
            </a:pPr>
            <a:r>
              <a:rPr lang="en-US" sz="1800" b="0" i="0" dirty="0">
                <a:effectLst/>
                <a:latin typeface="-apple-system"/>
              </a:rPr>
              <a:t>Predictability: The value of one variable allows reasonable prediction of the other. Knowledge about one provides information about the likely value of the other.</a:t>
            </a:r>
          </a:p>
          <a:p>
            <a:endParaRPr lang="en-US" sz="1800" dirty="0"/>
          </a:p>
        </p:txBody>
      </p:sp>
      <p:pic>
        <p:nvPicPr>
          <p:cNvPr id="5" name="Picture 4" descr="Large skydiving group mid-air">
            <a:extLst>
              <a:ext uri="{FF2B5EF4-FFF2-40B4-BE49-F238E27FC236}">
                <a16:creationId xmlns:a16="http://schemas.microsoft.com/office/drawing/2014/main" id="{A40F68CD-FBCB-9558-2FFE-46C0A14CE293}"/>
              </a:ext>
            </a:extLst>
          </p:cNvPr>
          <p:cNvPicPr>
            <a:picLocks noChangeAspect="1"/>
          </p:cNvPicPr>
          <p:nvPr/>
        </p:nvPicPr>
        <p:blipFill rotWithShape="1">
          <a:blip r:embed="rId4"/>
          <a:srcRect l="28055" r="26887"/>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808333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F789-79C2-DE62-62CB-C4F1DCFD77D4}"/>
              </a:ext>
            </a:extLst>
          </p:cNvPr>
          <p:cNvSpPr>
            <a:spLocks noGrp="1"/>
          </p:cNvSpPr>
          <p:nvPr>
            <p:ph type="title"/>
          </p:nvPr>
        </p:nvSpPr>
        <p:spPr/>
        <p:txBody>
          <a:bodyPr/>
          <a:lstStyle/>
          <a:p>
            <a:r>
              <a:rPr lang="en-US" dirty="0"/>
              <a:t>Features analysis</a:t>
            </a:r>
          </a:p>
        </p:txBody>
      </p:sp>
      <p:sp>
        <p:nvSpPr>
          <p:cNvPr id="3" name="Content Placeholder 2">
            <a:extLst>
              <a:ext uri="{FF2B5EF4-FFF2-40B4-BE49-F238E27FC236}">
                <a16:creationId xmlns:a16="http://schemas.microsoft.com/office/drawing/2014/main" id="{23D78BE9-3CEC-BA45-2D11-B34E08D7CAFA}"/>
              </a:ext>
            </a:extLst>
          </p:cNvPr>
          <p:cNvSpPr>
            <a:spLocks noGrp="1"/>
          </p:cNvSpPr>
          <p:nvPr>
            <p:ph idx="1"/>
          </p:nvPr>
        </p:nvSpPr>
        <p:spPr/>
        <p:txBody>
          <a:bodyPr/>
          <a:lstStyle/>
          <a:p>
            <a:r>
              <a:rPr lang="en-US" b="0" i="0" dirty="0">
                <a:solidFill>
                  <a:srgbClr val="0D0D0D"/>
                </a:solidFill>
                <a:effectLst/>
                <a:latin typeface="Söhne"/>
              </a:rPr>
              <a:t>Feature analysis, also known as feature engineering or feature selection, is the process of selecting and preparing the most relevant features (variables or attributes) from a dataset to improve the performance of a machine learning model. Feature analysis plays a crucial role in building effective and efficient predictive models.</a:t>
            </a:r>
            <a:endParaRPr lang="en-US" dirty="0"/>
          </a:p>
        </p:txBody>
      </p:sp>
    </p:spTree>
    <p:extLst>
      <p:ext uri="{BB962C8B-B14F-4D97-AF65-F5344CB8AC3E}">
        <p14:creationId xmlns:p14="http://schemas.microsoft.com/office/powerpoint/2010/main" val="17573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54AE1A-09A9-D8C9-533A-80825018E88A}"/>
              </a:ext>
            </a:extLst>
          </p:cNvPr>
          <p:cNvSpPr>
            <a:spLocks noGrp="1"/>
          </p:cNvSpPr>
          <p:nvPr>
            <p:ph type="title"/>
          </p:nvPr>
        </p:nvSpPr>
        <p:spPr>
          <a:xfrm>
            <a:off x="6587544" y="1382165"/>
            <a:ext cx="4869179" cy="1517984"/>
          </a:xfrm>
        </p:spPr>
        <p:txBody>
          <a:bodyPr>
            <a:normAutofit/>
          </a:bodyPr>
          <a:lstStyle/>
          <a:p>
            <a:r>
              <a:rPr lang="en-US" sz="4800" dirty="0">
                <a:solidFill>
                  <a:srgbClr val="000000"/>
                </a:solidFill>
              </a:rPr>
              <a:t>EXPLORATORY DATA ANALYSIS</a:t>
            </a:r>
          </a:p>
        </p:txBody>
      </p:sp>
      <p:pic>
        <p:nvPicPr>
          <p:cNvPr id="5" name="Picture 4" descr="Magnifying glass showing decling performance">
            <a:extLst>
              <a:ext uri="{FF2B5EF4-FFF2-40B4-BE49-F238E27FC236}">
                <a16:creationId xmlns:a16="http://schemas.microsoft.com/office/drawing/2014/main" id="{B1C01CE9-B266-9F1A-BCB4-DC10A44FD9B8}"/>
              </a:ext>
            </a:extLst>
          </p:cNvPr>
          <p:cNvPicPr>
            <a:picLocks noChangeAspect="1"/>
          </p:cNvPicPr>
          <p:nvPr/>
        </p:nvPicPr>
        <p:blipFill rotWithShape="1">
          <a:blip r:embed="rId2"/>
          <a:srcRect l="3102" r="33667"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911C4FA5-4E58-BBD4-E3E4-98A53479768A}"/>
              </a:ext>
            </a:extLst>
          </p:cNvPr>
          <p:cNvSpPr>
            <a:spLocks noGrp="1"/>
          </p:cNvSpPr>
          <p:nvPr>
            <p:ph idx="1"/>
          </p:nvPr>
        </p:nvSpPr>
        <p:spPr>
          <a:xfrm>
            <a:off x="6587545" y="3007389"/>
            <a:ext cx="4869179" cy="3065865"/>
          </a:xfrm>
        </p:spPr>
        <p:txBody>
          <a:bodyPr anchor="t">
            <a:normAutofit/>
          </a:bodyPr>
          <a:lstStyle/>
          <a:p>
            <a:r>
              <a:rPr lang="en-US" sz="1800" b="0" i="0" dirty="0">
                <a:solidFill>
                  <a:srgbClr val="000000"/>
                </a:solidFill>
                <a:effectLst/>
                <a:latin typeface="-apple-system"/>
              </a:rPr>
              <a:t>Exploratory Data Analysis or EDA is an important initial step in any data science or analytics project. The goal of EDA is to explore and understand the data to learn about its characteristics and identify useful insights and patterns. This helps form appropriate hypotheses and guides subsequent modeling and analysis steps.</a:t>
            </a:r>
            <a:endParaRPr lang="en-US" sz="1800" dirty="0">
              <a:solidFill>
                <a:srgbClr val="000000"/>
              </a:solidFill>
            </a:endParaRP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dirty="0"/>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dirty="0"/>
            </a:p>
          </p:txBody>
        </p:sp>
      </p:grpSp>
    </p:spTree>
    <p:extLst>
      <p:ext uri="{BB962C8B-B14F-4D97-AF65-F5344CB8AC3E}">
        <p14:creationId xmlns:p14="http://schemas.microsoft.com/office/powerpoint/2010/main" val="921819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894A5-A224-9C2E-B601-F140346B4713}"/>
              </a:ext>
            </a:extLst>
          </p:cNvPr>
          <p:cNvSpPr>
            <a:spLocks noGrp="1"/>
          </p:cNvSpPr>
          <p:nvPr>
            <p:ph type="title"/>
          </p:nvPr>
        </p:nvSpPr>
        <p:spPr/>
        <p:txBody>
          <a:bodyPr/>
          <a:lstStyle/>
          <a:p>
            <a:r>
              <a:rPr lang="en-US" dirty="0"/>
              <a:t>What is the role of threshold in feature engineering</a:t>
            </a:r>
          </a:p>
        </p:txBody>
      </p:sp>
      <p:sp>
        <p:nvSpPr>
          <p:cNvPr id="3" name="Content Placeholder 2">
            <a:extLst>
              <a:ext uri="{FF2B5EF4-FFF2-40B4-BE49-F238E27FC236}">
                <a16:creationId xmlns:a16="http://schemas.microsoft.com/office/drawing/2014/main" id="{8F90A576-879D-7137-8E3C-14312E611BD8}"/>
              </a:ext>
            </a:extLst>
          </p:cNvPr>
          <p:cNvSpPr>
            <a:spLocks noGrp="1"/>
          </p:cNvSpPr>
          <p:nvPr>
            <p:ph idx="1"/>
          </p:nvPr>
        </p:nvSpPr>
        <p:spPr>
          <a:xfrm>
            <a:off x="1279398" y="2617851"/>
            <a:ext cx="10058400" cy="4050792"/>
          </a:xfrm>
        </p:spPr>
        <p:txBody>
          <a:bodyPr/>
          <a:lstStyle/>
          <a:p>
            <a:pPr algn="l"/>
            <a:r>
              <a:rPr lang="en-US" b="0" i="0" dirty="0">
                <a:solidFill>
                  <a:srgbClr val="0D0D0D"/>
                </a:solidFill>
                <a:effectLst/>
                <a:latin typeface="Söhne"/>
              </a:rPr>
              <a:t>In feature analysis, the threshold value plays a crucial role in feature selection and feature engineering. It helps determine which features are considered relevant or important for building predictive models. The threshold value is used to filter out features based on certain criteria, such as statistical measures, importance scores, or performance metrics.</a:t>
            </a:r>
          </a:p>
          <a:p>
            <a:pPr marL="0" indent="0" algn="l">
              <a:buNone/>
            </a:pPr>
            <a:r>
              <a:rPr lang="en-US" b="1" i="0" dirty="0">
                <a:solidFill>
                  <a:srgbClr val="0D0D0D"/>
                </a:solidFill>
                <a:effectLst/>
                <a:latin typeface="Söhne"/>
              </a:rPr>
              <a:t>   Filter Methods</a:t>
            </a:r>
            <a:r>
              <a:rPr lang="en-US" b="0" i="0" dirty="0">
                <a:solidFill>
                  <a:srgbClr val="0D0D0D"/>
                </a:solidFill>
                <a:effectLst/>
                <a:latin typeface="Söhne"/>
              </a:rPr>
              <a:t>: In filter methods for feature selection, threshold values are used to determine the importance of features based on statistical measures such as correlation, chi-square, or mutual information. Features that exceed the threshold are retained, while those below the threshold are discarded.</a:t>
            </a:r>
          </a:p>
          <a:p>
            <a:endParaRPr lang="en-US" dirty="0"/>
          </a:p>
        </p:txBody>
      </p:sp>
    </p:spTree>
    <p:extLst>
      <p:ext uri="{BB962C8B-B14F-4D97-AF65-F5344CB8AC3E}">
        <p14:creationId xmlns:p14="http://schemas.microsoft.com/office/powerpoint/2010/main" val="1553791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C006-E7FC-7FC4-50BF-926DF9D211A9}"/>
              </a:ext>
            </a:extLst>
          </p:cNvPr>
          <p:cNvSpPr>
            <a:spLocks noGrp="1"/>
          </p:cNvSpPr>
          <p:nvPr>
            <p:ph type="title"/>
          </p:nvPr>
        </p:nvSpPr>
        <p:spPr/>
        <p:txBody>
          <a:bodyPr/>
          <a:lstStyle/>
          <a:p>
            <a:r>
              <a:rPr lang="en-US" dirty="0"/>
              <a:t>What is the role of threshold in feature engineering</a:t>
            </a:r>
          </a:p>
        </p:txBody>
      </p:sp>
      <p:pic>
        <p:nvPicPr>
          <p:cNvPr id="5" name="Content Placeholder 4">
            <a:extLst>
              <a:ext uri="{FF2B5EF4-FFF2-40B4-BE49-F238E27FC236}">
                <a16:creationId xmlns:a16="http://schemas.microsoft.com/office/drawing/2014/main" id="{7C5AE0D6-3347-7F2C-1792-3FEDFFBBE9A8}"/>
              </a:ext>
            </a:extLst>
          </p:cNvPr>
          <p:cNvPicPr>
            <a:picLocks noGrp="1" noChangeAspect="1"/>
          </p:cNvPicPr>
          <p:nvPr>
            <p:ph idx="1"/>
          </p:nvPr>
        </p:nvPicPr>
        <p:blipFill>
          <a:blip r:embed="rId2"/>
          <a:stretch>
            <a:fillRect/>
          </a:stretch>
        </p:blipFill>
        <p:spPr>
          <a:xfrm>
            <a:off x="1069975" y="2688972"/>
            <a:ext cx="10058400" cy="2915155"/>
          </a:xfrm>
        </p:spPr>
      </p:pic>
    </p:spTree>
    <p:extLst>
      <p:ext uri="{BB962C8B-B14F-4D97-AF65-F5344CB8AC3E}">
        <p14:creationId xmlns:p14="http://schemas.microsoft.com/office/powerpoint/2010/main" val="1639294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AAFA-4EB9-F40C-CB8A-115183D4DAD2}"/>
              </a:ext>
            </a:extLst>
          </p:cNvPr>
          <p:cNvSpPr>
            <a:spLocks noGrp="1"/>
          </p:cNvSpPr>
          <p:nvPr>
            <p:ph type="title"/>
          </p:nvPr>
        </p:nvSpPr>
        <p:spPr/>
        <p:txBody>
          <a:bodyPr/>
          <a:lstStyle/>
          <a:p>
            <a:r>
              <a:rPr lang="en-US" dirty="0"/>
              <a:t>What is skewness</a:t>
            </a:r>
          </a:p>
        </p:txBody>
      </p:sp>
      <p:sp>
        <p:nvSpPr>
          <p:cNvPr id="3" name="Content Placeholder 2">
            <a:extLst>
              <a:ext uri="{FF2B5EF4-FFF2-40B4-BE49-F238E27FC236}">
                <a16:creationId xmlns:a16="http://schemas.microsoft.com/office/drawing/2014/main" id="{D145649B-7078-7BB4-42C4-428DAE7D61FA}"/>
              </a:ext>
            </a:extLst>
          </p:cNvPr>
          <p:cNvSpPr>
            <a:spLocks noGrp="1"/>
          </p:cNvSpPr>
          <p:nvPr>
            <p:ph idx="1"/>
          </p:nvPr>
        </p:nvSpPr>
        <p:spPr/>
        <p:txBody>
          <a:bodyPr/>
          <a:lstStyle/>
          <a:p>
            <a:pPr algn="l"/>
            <a:r>
              <a:rPr lang="en-US" b="0" i="0" dirty="0">
                <a:solidFill>
                  <a:srgbClr val="000000"/>
                </a:solidFill>
                <a:effectLst/>
                <a:latin typeface="-apple-system"/>
              </a:rPr>
              <a:t>Skewness refers to the asymmetry or lack of symmetry of a distribution.</a:t>
            </a:r>
          </a:p>
          <a:p>
            <a:pPr algn="l"/>
            <a:r>
              <a:rPr lang="en-US" b="1" i="0" dirty="0">
                <a:solidFill>
                  <a:srgbClr val="000000"/>
                </a:solidFill>
                <a:effectLst/>
                <a:latin typeface="-apple-system"/>
              </a:rPr>
              <a:t>Positive skewness:</a:t>
            </a:r>
          </a:p>
          <a:p>
            <a:pPr algn="l">
              <a:buFont typeface="Arial" panose="020B0604020202020204" pitchFamily="34" charset="0"/>
              <a:buChar char="•"/>
            </a:pPr>
            <a:r>
              <a:rPr lang="en-US" b="0" i="0" dirty="0">
                <a:solidFill>
                  <a:srgbClr val="000000"/>
                </a:solidFill>
                <a:effectLst/>
                <a:latin typeface="-apple-system"/>
              </a:rPr>
              <a:t>Scores of students in a class - a long tail of higher scores dragging the distribution to the right.</a:t>
            </a:r>
          </a:p>
          <a:p>
            <a:pPr algn="l"/>
            <a:r>
              <a:rPr lang="en-US" b="1" i="0" dirty="0">
                <a:solidFill>
                  <a:srgbClr val="000000"/>
                </a:solidFill>
                <a:effectLst/>
                <a:latin typeface="-apple-system"/>
              </a:rPr>
              <a:t>Negative skewness:</a:t>
            </a:r>
          </a:p>
          <a:p>
            <a:pPr algn="l">
              <a:buFont typeface="Arial" panose="020B0604020202020204" pitchFamily="34" charset="0"/>
              <a:buChar char="•"/>
            </a:pPr>
            <a:r>
              <a:rPr lang="en-US" b="0" i="0" dirty="0">
                <a:solidFill>
                  <a:srgbClr val="000000"/>
                </a:solidFill>
                <a:effectLst/>
                <a:latin typeface="-apple-system"/>
              </a:rPr>
              <a:t>Exam scores with a tail of many low failing grades pulling the distribution to the left.</a:t>
            </a:r>
          </a:p>
          <a:p>
            <a:endParaRPr lang="en-US" dirty="0"/>
          </a:p>
        </p:txBody>
      </p:sp>
    </p:spTree>
    <p:extLst>
      <p:ext uri="{BB962C8B-B14F-4D97-AF65-F5344CB8AC3E}">
        <p14:creationId xmlns:p14="http://schemas.microsoft.com/office/powerpoint/2010/main" val="3481052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BD833-39BA-05A7-145E-B7436B718F05}"/>
              </a:ext>
            </a:extLst>
          </p:cNvPr>
          <p:cNvSpPr>
            <a:spLocks noGrp="1"/>
          </p:cNvSpPr>
          <p:nvPr>
            <p:ph type="title"/>
          </p:nvPr>
        </p:nvSpPr>
        <p:spPr>
          <a:xfrm>
            <a:off x="2133600" y="2161032"/>
            <a:ext cx="10058400" cy="1609344"/>
          </a:xfrm>
        </p:spPr>
        <p:txBody>
          <a:bodyPr>
            <a:normAutofit fontScale="90000"/>
          </a:bodyPr>
          <a:lstStyle/>
          <a:p>
            <a:r>
              <a:rPr lang="en-US" dirty="0"/>
              <a:t>Graphical </a:t>
            </a:r>
            <a:br>
              <a:rPr lang="en-US" dirty="0"/>
            </a:br>
            <a:r>
              <a:rPr lang="en-US" dirty="0"/>
              <a:t>representation of</a:t>
            </a:r>
            <a:br>
              <a:rPr lang="en-US" dirty="0"/>
            </a:br>
            <a:r>
              <a:rPr lang="en-US" dirty="0"/>
              <a:t>skewness</a:t>
            </a:r>
          </a:p>
        </p:txBody>
      </p:sp>
      <p:pic>
        <p:nvPicPr>
          <p:cNvPr id="1028" name="Picture 4" descr="Skewness in Statistics | Definition, Formula &amp; Examples - Lesson | Study.com">
            <a:extLst>
              <a:ext uri="{FF2B5EF4-FFF2-40B4-BE49-F238E27FC236}">
                <a16:creationId xmlns:a16="http://schemas.microsoft.com/office/drawing/2014/main" id="{0B10DAFF-ED65-2215-BC00-79BEDDB8F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0"/>
            <a:ext cx="5029200" cy="6802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687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9262-4445-ADCD-9CD2-8CA604EEE3F9}"/>
              </a:ext>
            </a:extLst>
          </p:cNvPr>
          <p:cNvSpPr>
            <a:spLocks noGrp="1"/>
          </p:cNvSpPr>
          <p:nvPr>
            <p:ph type="title"/>
          </p:nvPr>
        </p:nvSpPr>
        <p:spPr/>
        <p:txBody>
          <a:bodyPr/>
          <a:lstStyle/>
          <a:p>
            <a:r>
              <a:rPr lang="en-US" dirty="0"/>
              <a:t>kurtosis</a:t>
            </a:r>
          </a:p>
        </p:txBody>
      </p:sp>
      <p:pic>
        <p:nvPicPr>
          <p:cNvPr id="2050" name="Picture 2" descr="Vibration analysis metrics: Kurtosis and Skewness">
            <a:extLst>
              <a:ext uri="{FF2B5EF4-FFF2-40B4-BE49-F238E27FC236}">
                <a16:creationId xmlns:a16="http://schemas.microsoft.com/office/drawing/2014/main" id="{E6313612-E298-3803-22EB-6C2F68B472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7300" y="2136775"/>
            <a:ext cx="71437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637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358AE-3031-FC95-86D4-880765CA72F7}"/>
              </a:ext>
            </a:extLst>
          </p:cNvPr>
          <p:cNvSpPr>
            <a:spLocks noGrp="1"/>
          </p:cNvSpPr>
          <p:nvPr>
            <p:ph type="title"/>
          </p:nvPr>
        </p:nvSpPr>
        <p:spPr/>
        <p:txBody>
          <a:bodyPr/>
          <a:lstStyle/>
          <a:p>
            <a:r>
              <a:rPr lang="en-US" dirty="0"/>
              <a:t>Strategies to remove outliers</a:t>
            </a:r>
          </a:p>
        </p:txBody>
      </p:sp>
      <p:sp>
        <p:nvSpPr>
          <p:cNvPr id="3" name="Content Placeholder 2">
            <a:extLst>
              <a:ext uri="{FF2B5EF4-FFF2-40B4-BE49-F238E27FC236}">
                <a16:creationId xmlns:a16="http://schemas.microsoft.com/office/drawing/2014/main" id="{32BFF727-2B5A-26CE-3764-2D7488A6E09D}"/>
              </a:ext>
            </a:extLst>
          </p:cNvPr>
          <p:cNvSpPr>
            <a:spLocks noGrp="1"/>
          </p:cNvSpPr>
          <p:nvPr>
            <p:ph idx="1"/>
          </p:nvPr>
        </p:nvSpPr>
        <p:spPr/>
        <p:txBody>
          <a:bodyPr/>
          <a:lstStyle/>
          <a:p>
            <a:pPr marL="0" indent="0" algn="l">
              <a:buNone/>
            </a:pPr>
            <a:r>
              <a:rPr lang="en-US" b="1" i="0" dirty="0">
                <a:solidFill>
                  <a:srgbClr val="0D0D0D"/>
                </a:solidFill>
                <a:effectLst/>
                <a:latin typeface="Söhne"/>
              </a:rPr>
              <a:t>Trimming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Trimming involves simply removing a certain percentage of data points from either end of the dataset.</a:t>
            </a:r>
          </a:p>
          <a:p>
            <a:pPr marL="742950" lvl="1" indent="-285750" algn="l">
              <a:buFont typeface="+mj-lt"/>
              <a:buAutoNum type="arabicPeriod"/>
            </a:pPr>
            <a:r>
              <a:rPr lang="en-US" b="0" i="0" dirty="0">
                <a:solidFill>
                  <a:srgbClr val="0D0D0D"/>
                </a:solidFill>
                <a:effectLst/>
                <a:latin typeface="Söhne"/>
              </a:rPr>
              <a:t>For example, you can remove the bottom and top 5% of data points, effectively trimming the outliers.</a:t>
            </a:r>
          </a:p>
          <a:p>
            <a:pPr marL="742950" lvl="1" indent="-285750" algn="l">
              <a:buFont typeface="+mj-lt"/>
              <a:buAutoNum type="arabicPeriod"/>
            </a:pPr>
            <a:r>
              <a:rPr lang="en-US" b="0" i="0" dirty="0">
                <a:solidFill>
                  <a:srgbClr val="0D0D0D"/>
                </a:solidFill>
                <a:effectLst/>
                <a:latin typeface="Söhne"/>
              </a:rPr>
              <a:t>This method is easy to implement and doesn't require complex calculations.</a:t>
            </a:r>
          </a:p>
          <a:p>
            <a:endParaRPr lang="en-US" dirty="0"/>
          </a:p>
        </p:txBody>
      </p:sp>
    </p:spTree>
    <p:extLst>
      <p:ext uri="{BB962C8B-B14F-4D97-AF65-F5344CB8AC3E}">
        <p14:creationId xmlns:p14="http://schemas.microsoft.com/office/powerpoint/2010/main" val="1456680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14F2-27F1-82BF-160C-F88D13B31601}"/>
              </a:ext>
            </a:extLst>
          </p:cNvPr>
          <p:cNvSpPr>
            <a:spLocks noGrp="1"/>
          </p:cNvSpPr>
          <p:nvPr>
            <p:ph type="title"/>
          </p:nvPr>
        </p:nvSpPr>
        <p:spPr/>
        <p:txBody>
          <a:bodyPr/>
          <a:lstStyle/>
          <a:p>
            <a:r>
              <a:rPr lang="en-US" dirty="0"/>
              <a:t>Strategies to resolve null values</a:t>
            </a:r>
          </a:p>
        </p:txBody>
      </p:sp>
      <p:sp>
        <p:nvSpPr>
          <p:cNvPr id="3" name="Content Placeholder 2">
            <a:extLst>
              <a:ext uri="{FF2B5EF4-FFF2-40B4-BE49-F238E27FC236}">
                <a16:creationId xmlns:a16="http://schemas.microsoft.com/office/drawing/2014/main" id="{C5437970-9376-74D8-6DE9-C6EEA8FDBFDB}"/>
              </a:ext>
            </a:extLst>
          </p:cNvPr>
          <p:cNvSpPr>
            <a:spLocks noGrp="1"/>
          </p:cNvSpPr>
          <p:nvPr>
            <p:ph idx="1"/>
          </p:nvPr>
        </p:nvSpPr>
        <p:spPr/>
        <p:txBody>
          <a:bodyPr/>
          <a:lstStyle/>
          <a:p>
            <a:pPr algn="l">
              <a:buFont typeface="+mj-lt"/>
              <a:buAutoNum type="arabicPeriod"/>
            </a:pPr>
            <a:r>
              <a:rPr lang="en-US" b="1" i="0" dirty="0">
                <a:solidFill>
                  <a:srgbClr val="0D0D0D"/>
                </a:solidFill>
                <a:effectLst/>
                <a:latin typeface="Söhne"/>
              </a:rPr>
              <a:t>Deletion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Remove rows or columns with null values.</a:t>
            </a:r>
          </a:p>
          <a:p>
            <a:pPr marL="742950" lvl="1" indent="-285750" algn="l">
              <a:buFont typeface="+mj-lt"/>
              <a:buAutoNum type="arabicPeriod"/>
            </a:pPr>
            <a:r>
              <a:rPr lang="en-US" b="0" i="0" dirty="0">
                <a:solidFill>
                  <a:srgbClr val="0D0D0D"/>
                </a:solidFill>
                <a:effectLst/>
                <a:latin typeface="Söhne"/>
              </a:rPr>
              <a:t>Use this strategy when null values are few and won't significantly affect the analysis.</a:t>
            </a:r>
          </a:p>
          <a:p>
            <a:pPr algn="l">
              <a:buFont typeface="+mj-lt"/>
              <a:buAutoNum type="arabicPeriod"/>
            </a:pPr>
            <a:r>
              <a:rPr lang="en-US" b="1" i="0" dirty="0">
                <a:solidFill>
                  <a:srgbClr val="0D0D0D"/>
                </a:solidFill>
                <a:effectLst/>
                <a:latin typeface="Söhne"/>
              </a:rPr>
              <a:t>Imputation with Central Tendency</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Replace null values with the mean, median, or mode of the respective column.</a:t>
            </a:r>
          </a:p>
          <a:p>
            <a:pPr marL="742950" lvl="1" indent="-285750" algn="l">
              <a:buFont typeface="+mj-lt"/>
              <a:buAutoNum type="arabicPeriod"/>
            </a:pPr>
            <a:r>
              <a:rPr lang="en-US" b="0" i="0" dirty="0">
                <a:solidFill>
                  <a:srgbClr val="0D0D0D"/>
                </a:solidFill>
                <a:effectLst/>
                <a:latin typeface="Söhne"/>
              </a:rPr>
              <a:t>This approach is simple and effective for numerical or categorical data.</a:t>
            </a:r>
          </a:p>
          <a:p>
            <a:endParaRPr lang="en-US" dirty="0"/>
          </a:p>
        </p:txBody>
      </p:sp>
    </p:spTree>
    <p:extLst>
      <p:ext uri="{BB962C8B-B14F-4D97-AF65-F5344CB8AC3E}">
        <p14:creationId xmlns:p14="http://schemas.microsoft.com/office/powerpoint/2010/main" val="832817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A98C-7F38-C2A6-B5A7-10A5F3EBF7BE}"/>
              </a:ext>
            </a:extLst>
          </p:cNvPr>
          <p:cNvSpPr>
            <a:spLocks noGrp="1"/>
          </p:cNvSpPr>
          <p:nvPr>
            <p:ph type="title"/>
          </p:nvPr>
        </p:nvSpPr>
        <p:spPr/>
        <p:txBody>
          <a:bodyPr/>
          <a:lstStyle/>
          <a:p>
            <a:r>
              <a:rPr lang="en-US" dirty="0"/>
              <a:t>Autoviz report interface</a:t>
            </a:r>
          </a:p>
        </p:txBody>
      </p:sp>
      <p:pic>
        <p:nvPicPr>
          <p:cNvPr id="4" name="Content Placeholder 3" descr="A white background with text&#10;&#10;Description automatically generated with medium confidence">
            <a:extLst>
              <a:ext uri="{FF2B5EF4-FFF2-40B4-BE49-F238E27FC236}">
                <a16:creationId xmlns:a16="http://schemas.microsoft.com/office/drawing/2014/main" id="{06556EA9-0C47-99C0-9265-DCAFFD87B9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3132759"/>
            <a:ext cx="10058400" cy="2027582"/>
          </a:xfrm>
          <a:prstGeom prst="rect">
            <a:avLst/>
          </a:prstGeom>
        </p:spPr>
      </p:pic>
    </p:spTree>
    <p:extLst>
      <p:ext uri="{BB962C8B-B14F-4D97-AF65-F5344CB8AC3E}">
        <p14:creationId xmlns:p14="http://schemas.microsoft.com/office/powerpoint/2010/main" val="1238196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860A8-B81B-260E-E042-6D0B304C69C0}"/>
              </a:ext>
            </a:extLst>
          </p:cNvPr>
          <p:cNvSpPr>
            <a:spLocks noGrp="1"/>
          </p:cNvSpPr>
          <p:nvPr>
            <p:ph type="title"/>
          </p:nvPr>
        </p:nvSpPr>
        <p:spPr/>
        <p:txBody>
          <a:bodyPr/>
          <a:lstStyle/>
          <a:p>
            <a:r>
              <a:rPr lang="en-US" dirty="0"/>
              <a:t>Dtale interface</a:t>
            </a:r>
          </a:p>
        </p:txBody>
      </p:sp>
      <p:pic>
        <p:nvPicPr>
          <p:cNvPr id="5" name="Content Placeholder 4">
            <a:extLst>
              <a:ext uri="{FF2B5EF4-FFF2-40B4-BE49-F238E27FC236}">
                <a16:creationId xmlns:a16="http://schemas.microsoft.com/office/drawing/2014/main" id="{49D59E40-78F4-DC8B-709C-F8A5156E6789}"/>
              </a:ext>
            </a:extLst>
          </p:cNvPr>
          <p:cNvPicPr>
            <a:picLocks noGrp="1" noChangeAspect="1"/>
          </p:cNvPicPr>
          <p:nvPr>
            <p:ph idx="1"/>
          </p:nvPr>
        </p:nvPicPr>
        <p:blipFill>
          <a:blip r:embed="rId2"/>
          <a:stretch>
            <a:fillRect/>
          </a:stretch>
        </p:blipFill>
        <p:spPr>
          <a:xfrm>
            <a:off x="184017" y="2640364"/>
            <a:ext cx="11632063" cy="1793461"/>
          </a:xfrm>
        </p:spPr>
      </p:pic>
    </p:spTree>
    <p:extLst>
      <p:ext uri="{BB962C8B-B14F-4D97-AF65-F5344CB8AC3E}">
        <p14:creationId xmlns:p14="http://schemas.microsoft.com/office/powerpoint/2010/main" val="777040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E95AA-E276-9ECD-C9C2-7B7B8DC08A3B}"/>
              </a:ext>
            </a:extLst>
          </p:cNvPr>
          <p:cNvSpPr>
            <a:spLocks noGrp="1"/>
          </p:cNvSpPr>
          <p:nvPr>
            <p:ph type="title"/>
          </p:nvPr>
        </p:nvSpPr>
        <p:spPr/>
        <p:txBody>
          <a:bodyPr/>
          <a:lstStyle/>
          <a:p>
            <a:r>
              <a:rPr lang="en-US" dirty="0"/>
              <a:t>Sweetviz report interface</a:t>
            </a:r>
          </a:p>
        </p:txBody>
      </p:sp>
      <p:pic>
        <p:nvPicPr>
          <p:cNvPr id="5" name="Content Placeholder 4">
            <a:extLst>
              <a:ext uri="{FF2B5EF4-FFF2-40B4-BE49-F238E27FC236}">
                <a16:creationId xmlns:a16="http://schemas.microsoft.com/office/drawing/2014/main" id="{04A1A1CD-DE60-61F1-A130-5DF055A0876C}"/>
              </a:ext>
            </a:extLst>
          </p:cNvPr>
          <p:cNvPicPr>
            <a:picLocks noGrp="1" noChangeAspect="1"/>
          </p:cNvPicPr>
          <p:nvPr>
            <p:ph idx="1"/>
          </p:nvPr>
        </p:nvPicPr>
        <p:blipFill>
          <a:blip r:embed="rId2"/>
          <a:stretch>
            <a:fillRect/>
          </a:stretch>
        </p:blipFill>
        <p:spPr>
          <a:xfrm>
            <a:off x="2177632" y="2120900"/>
            <a:ext cx="7843086" cy="4051300"/>
          </a:xfrm>
        </p:spPr>
      </p:pic>
    </p:spTree>
    <p:extLst>
      <p:ext uri="{BB962C8B-B14F-4D97-AF65-F5344CB8AC3E}">
        <p14:creationId xmlns:p14="http://schemas.microsoft.com/office/powerpoint/2010/main" val="476739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C89CAA-42C2-1707-1C22-F597166F5EEC}"/>
              </a:ext>
            </a:extLst>
          </p:cNvPr>
          <p:cNvSpPr>
            <a:spLocks noGrp="1"/>
          </p:cNvSpPr>
          <p:nvPr>
            <p:ph type="title"/>
          </p:nvPr>
        </p:nvSpPr>
        <p:spPr>
          <a:xfrm>
            <a:off x="382280" y="484632"/>
            <a:ext cx="6743844" cy="1609344"/>
          </a:xfrm>
        </p:spPr>
        <p:txBody>
          <a:bodyPr>
            <a:normAutofit/>
          </a:bodyPr>
          <a:lstStyle/>
          <a:p>
            <a:r>
              <a:rPr lang="en-US" sz="4800" dirty="0"/>
              <a:t>Python libraries for EDA</a:t>
            </a:r>
          </a:p>
        </p:txBody>
      </p:sp>
      <p:sp>
        <p:nvSpPr>
          <p:cNvPr id="3" name="Content Placeholder 2">
            <a:extLst>
              <a:ext uri="{FF2B5EF4-FFF2-40B4-BE49-F238E27FC236}">
                <a16:creationId xmlns:a16="http://schemas.microsoft.com/office/drawing/2014/main" id="{68640B0F-A430-E43C-259D-D53B7759E35A}"/>
              </a:ext>
            </a:extLst>
          </p:cNvPr>
          <p:cNvSpPr>
            <a:spLocks noGrp="1"/>
          </p:cNvSpPr>
          <p:nvPr>
            <p:ph idx="1"/>
          </p:nvPr>
        </p:nvSpPr>
        <p:spPr>
          <a:xfrm>
            <a:off x="382279" y="2121408"/>
            <a:ext cx="6743845" cy="4050792"/>
          </a:xfrm>
        </p:spPr>
        <p:txBody>
          <a:bodyPr>
            <a:normAutofit/>
          </a:bodyPr>
          <a:lstStyle/>
          <a:p>
            <a:r>
              <a:rPr lang="en-US" sz="1800" b="0" i="0" dirty="0">
                <a:effectLst/>
                <a:latin typeface="-apple-system"/>
              </a:rPr>
              <a:t>There are several Python libraries that can help perform EDA. We are using </a:t>
            </a:r>
            <a:r>
              <a:rPr lang="en-US" sz="1800" b="1" i="0" dirty="0">
                <a:effectLst/>
                <a:highlight>
                  <a:srgbClr val="FFFF00"/>
                </a:highlight>
                <a:latin typeface="-apple-system"/>
              </a:rPr>
              <a:t>Autoviz, Sweetviz, ydata-profiling and </a:t>
            </a:r>
            <a:r>
              <a:rPr lang="en-US" sz="1800" b="1" i="0" dirty="0" err="1">
                <a:effectLst/>
                <a:highlight>
                  <a:srgbClr val="FFFF00"/>
                </a:highlight>
                <a:latin typeface="-apple-system"/>
              </a:rPr>
              <a:t>dtale</a:t>
            </a:r>
            <a:r>
              <a:rPr lang="en-US" sz="1800" b="0" i="0" dirty="0">
                <a:effectLst/>
                <a:latin typeface="-apple-system"/>
              </a:rPr>
              <a:t> libraries for EDA of a chocolate dataset.</a:t>
            </a:r>
            <a:endParaRPr lang="en-US" sz="1800" dirty="0"/>
          </a:p>
        </p:txBody>
      </p:sp>
      <p:pic>
        <p:nvPicPr>
          <p:cNvPr id="5" name="Picture 4" descr="Books on a shelf">
            <a:extLst>
              <a:ext uri="{FF2B5EF4-FFF2-40B4-BE49-F238E27FC236}">
                <a16:creationId xmlns:a16="http://schemas.microsoft.com/office/drawing/2014/main" id="{B49A9EE5-F66F-9F01-4FD5-E2C2957A0F20}"/>
              </a:ext>
            </a:extLst>
          </p:cNvPr>
          <p:cNvPicPr>
            <a:picLocks noChangeAspect="1"/>
          </p:cNvPicPr>
          <p:nvPr/>
        </p:nvPicPr>
        <p:blipFill rotWithShape="1">
          <a:blip r:embed="rId4"/>
          <a:srcRect l="29140" r="25632" b="-1"/>
          <a:stretch/>
        </p:blipFill>
        <p:spPr>
          <a:xfrm>
            <a:off x="7545274" y="10"/>
            <a:ext cx="4646726" cy="6857990"/>
          </a:xfrm>
          <a:prstGeom prst="rect">
            <a:avLst/>
          </a:prstGeom>
        </p:spPr>
      </p:pic>
      <p:grpSp>
        <p:nvGrpSpPr>
          <p:cNvPr id="44" name="Group 43">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5" name="Oval 44">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6" name="Oval 45">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528135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D9689-BA4D-D76E-C7C1-F7B33AA9F36C}"/>
              </a:ext>
            </a:extLst>
          </p:cNvPr>
          <p:cNvSpPr>
            <a:spLocks noGrp="1"/>
          </p:cNvSpPr>
          <p:nvPr>
            <p:ph type="title"/>
          </p:nvPr>
        </p:nvSpPr>
        <p:spPr/>
        <p:txBody>
          <a:bodyPr/>
          <a:lstStyle/>
          <a:p>
            <a:r>
              <a:rPr lang="en-US" dirty="0"/>
              <a:t>Pandas profiling report</a:t>
            </a:r>
          </a:p>
        </p:txBody>
      </p:sp>
      <p:pic>
        <p:nvPicPr>
          <p:cNvPr id="5" name="Content Placeholder 4">
            <a:extLst>
              <a:ext uri="{FF2B5EF4-FFF2-40B4-BE49-F238E27FC236}">
                <a16:creationId xmlns:a16="http://schemas.microsoft.com/office/drawing/2014/main" id="{D3E8607E-6441-B3BB-3CCA-F8E3C6A5C66E}"/>
              </a:ext>
            </a:extLst>
          </p:cNvPr>
          <p:cNvPicPr>
            <a:picLocks noGrp="1" noChangeAspect="1"/>
          </p:cNvPicPr>
          <p:nvPr>
            <p:ph idx="1"/>
          </p:nvPr>
        </p:nvPicPr>
        <p:blipFill>
          <a:blip r:embed="rId2"/>
          <a:stretch>
            <a:fillRect/>
          </a:stretch>
        </p:blipFill>
        <p:spPr>
          <a:xfrm>
            <a:off x="1069975" y="2305966"/>
            <a:ext cx="10058400" cy="3681167"/>
          </a:xfrm>
        </p:spPr>
      </p:pic>
    </p:spTree>
    <p:extLst>
      <p:ext uri="{BB962C8B-B14F-4D97-AF65-F5344CB8AC3E}">
        <p14:creationId xmlns:p14="http://schemas.microsoft.com/office/powerpoint/2010/main" val="1826297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p:nvSpPr>
          <p:cNvPr id="18" name="Rectangle 1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orking space background">
            <a:extLst>
              <a:ext uri="{FF2B5EF4-FFF2-40B4-BE49-F238E27FC236}">
                <a16:creationId xmlns:a16="http://schemas.microsoft.com/office/drawing/2014/main" id="{EAA1BB78-6DD0-ED38-A8B9-6D53A1A62C66}"/>
              </a:ext>
            </a:extLst>
          </p:cNvPr>
          <p:cNvPicPr>
            <a:picLocks noChangeAspect="1"/>
          </p:cNvPicPr>
          <p:nvPr/>
        </p:nvPicPr>
        <p:blipFill rotWithShape="1">
          <a:blip r:embed="rId6"/>
          <a:srcRect t="5743" b="9987"/>
          <a:stretch/>
        </p:blipFill>
        <p:spPr>
          <a:xfrm>
            <a:off x="20" y="10"/>
            <a:ext cx="12191980" cy="6857989"/>
          </a:xfrm>
          <a:prstGeom prst="rect">
            <a:avLst/>
          </a:prstGeom>
        </p:spPr>
      </p:pic>
      <p:sp>
        <p:nvSpPr>
          <p:cNvPr id="20" name="Rectangle 19">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7">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32D536-E5FF-3B20-AF45-88B66631E10D}"/>
              </a:ext>
            </a:extLst>
          </p:cNvPr>
          <p:cNvSpPr>
            <a:spLocks noGrp="1"/>
          </p:cNvSpPr>
          <p:nvPr>
            <p:ph type="title"/>
          </p:nvPr>
        </p:nvSpPr>
        <p:spPr>
          <a:xfrm>
            <a:off x="1051560" y="1432223"/>
            <a:ext cx="9966960" cy="3035808"/>
          </a:xfrm>
        </p:spPr>
        <p:txBody>
          <a:bodyPr vert="horz" lIns="91440" tIns="45720" rIns="91440" bIns="45720" rtlCol="0" anchor="b">
            <a:normAutofit/>
          </a:bodyPr>
          <a:lstStyle/>
          <a:p>
            <a:pPr>
              <a:lnSpc>
                <a:spcPct val="80000"/>
              </a:lnSpc>
            </a:pPr>
            <a:r>
              <a:rPr lang="en-US" sz="9600">
                <a:solidFill>
                  <a:srgbClr val="FFFFFF"/>
                </a:solidFill>
              </a:rPr>
              <a:t>tasks</a:t>
            </a:r>
          </a:p>
        </p:txBody>
      </p:sp>
    </p:spTree>
    <p:extLst>
      <p:ext uri="{BB962C8B-B14F-4D97-AF65-F5344CB8AC3E}">
        <p14:creationId xmlns:p14="http://schemas.microsoft.com/office/powerpoint/2010/main" val="172192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47A7-A295-0510-1591-F16E126F1AA4}"/>
              </a:ext>
            </a:extLst>
          </p:cNvPr>
          <p:cNvSpPr>
            <a:spLocks noGrp="1"/>
          </p:cNvSpPr>
          <p:nvPr>
            <p:ph type="title"/>
          </p:nvPr>
        </p:nvSpPr>
        <p:spPr/>
        <p:txBody>
          <a:bodyPr/>
          <a:lstStyle/>
          <a:p>
            <a:r>
              <a:rPr lang="en-US" dirty="0"/>
              <a:t>Task perform on diabetes dataset</a:t>
            </a:r>
          </a:p>
        </p:txBody>
      </p:sp>
      <p:sp>
        <p:nvSpPr>
          <p:cNvPr id="3" name="Content Placeholder 2">
            <a:extLst>
              <a:ext uri="{FF2B5EF4-FFF2-40B4-BE49-F238E27FC236}">
                <a16:creationId xmlns:a16="http://schemas.microsoft.com/office/drawing/2014/main" id="{B9B19ABE-8D93-331A-5B7C-166496821328}"/>
              </a:ext>
            </a:extLst>
          </p:cNvPr>
          <p:cNvSpPr>
            <a:spLocks noGrp="1"/>
          </p:cNvSpPr>
          <p:nvPr>
            <p:ph idx="1"/>
          </p:nvPr>
        </p:nvSpPr>
        <p:spPr/>
        <p:txBody>
          <a:bodyPr/>
          <a:lstStyle/>
          <a:p>
            <a:pPr marL="0" indent="0" algn="l">
              <a:buNone/>
            </a:pPr>
            <a:r>
              <a:rPr lang="en-US" b="1" i="0" dirty="0">
                <a:solidFill>
                  <a:srgbClr val="29261B"/>
                </a:solidFill>
                <a:effectLst/>
                <a:latin typeface="-apple-system"/>
              </a:rPr>
              <a:t>Data Profiling</a:t>
            </a:r>
            <a:r>
              <a:rPr lang="en-US" b="0" i="0" dirty="0">
                <a:solidFill>
                  <a:srgbClr val="29261B"/>
                </a:solidFill>
                <a:effectLst/>
                <a:latin typeface="-apple-system"/>
              </a:rPr>
              <a:t>:</a:t>
            </a:r>
          </a:p>
          <a:p>
            <a:pPr marL="0" indent="0" algn="l">
              <a:buNone/>
            </a:pPr>
            <a:endParaRPr lang="en-US" b="0" i="0" dirty="0">
              <a:solidFill>
                <a:srgbClr val="29261B"/>
              </a:solidFill>
              <a:effectLst/>
              <a:latin typeface="-apple-system"/>
            </a:endParaRPr>
          </a:p>
          <a:p>
            <a:pPr marL="742950" lvl="1" indent="-285750" algn="l">
              <a:buFont typeface="+mj-lt"/>
              <a:buAutoNum type="arabicPeriod"/>
            </a:pPr>
            <a:r>
              <a:rPr lang="en-US" b="0" i="0" dirty="0">
                <a:solidFill>
                  <a:srgbClr val="29261B"/>
                </a:solidFill>
                <a:effectLst/>
                <a:latin typeface="-apple-system"/>
              </a:rPr>
              <a:t>Perform a basic data profiling to understand the structure of the dataset, including the number of rows, columns, and data types.</a:t>
            </a:r>
          </a:p>
          <a:p>
            <a:pPr marL="742950" lvl="1" indent="-285750" algn="l">
              <a:buFont typeface="+mj-lt"/>
              <a:buAutoNum type="arabicPeriod"/>
            </a:pPr>
            <a:r>
              <a:rPr lang="en-US" b="0" i="0" dirty="0">
                <a:solidFill>
                  <a:srgbClr val="29261B"/>
                </a:solidFill>
                <a:effectLst/>
                <a:latin typeface="-apple-system"/>
              </a:rPr>
              <a:t>Identify the target variable and the predictor variables.</a:t>
            </a:r>
          </a:p>
          <a:p>
            <a:pPr marL="742950" lvl="1" indent="-285750" algn="l">
              <a:buFont typeface="+mj-lt"/>
              <a:buAutoNum type="arabicPeriod"/>
            </a:pPr>
            <a:r>
              <a:rPr lang="en-US" b="0" i="0" dirty="0">
                <a:solidFill>
                  <a:srgbClr val="29261B"/>
                </a:solidFill>
                <a:effectLst/>
                <a:latin typeface="-apple-system"/>
              </a:rPr>
              <a:t>Compute summary statistics (mean, median, standard deviation, etc.) for each numerical variable.</a:t>
            </a:r>
          </a:p>
          <a:p>
            <a:pPr marL="742950" lvl="1" indent="-285750" algn="l">
              <a:buFont typeface="+mj-lt"/>
              <a:buAutoNum type="arabicPeriod"/>
            </a:pPr>
            <a:r>
              <a:rPr lang="en-US" b="0" i="0" dirty="0">
                <a:solidFill>
                  <a:srgbClr val="29261B"/>
                </a:solidFill>
                <a:effectLst/>
                <a:latin typeface="-apple-system"/>
              </a:rPr>
              <a:t>Identify missing values and their distribution across variables.</a:t>
            </a:r>
          </a:p>
          <a:p>
            <a:endParaRPr lang="en-US" dirty="0"/>
          </a:p>
        </p:txBody>
      </p:sp>
    </p:spTree>
    <p:extLst>
      <p:ext uri="{BB962C8B-B14F-4D97-AF65-F5344CB8AC3E}">
        <p14:creationId xmlns:p14="http://schemas.microsoft.com/office/powerpoint/2010/main" val="74648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47A7-A295-0510-1591-F16E126F1AA4}"/>
              </a:ext>
            </a:extLst>
          </p:cNvPr>
          <p:cNvSpPr>
            <a:spLocks noGrp="1"/>
          </p:cNvSpPr>
          <p:nvPr>
            <p:ph type="title"/>
          </p:nvPr>
        </p:nvSpPr>
        <p:spPr/>
        <p:txBody>
          <a:bodyPr/>
          <a:lstStyle/>
          <a:p>
            <a:r>
              <a:rPr lang="en-US" dirty="0"/>
              <a:t>Task perform on diabetes dataset</a:t>
            </a:r>
          </a:p>
        </p:txBody>
      </p:sp>
      <p:sp>
        <p:nvSpPr>
          <p:cNvPr id="3" name="Content Placeholder 2">
            <a:extLst>
              <a:ext uri="{FF2B5EF4-FFF2-40B4-BE49-F238E27FC236}">
                <a16:creationId xmlns:a16="http://schemas.microsoft.com/office/drawing/2014/main" id="{B9B19ABE-8D93-331A-5B7C-166496821328}"/>
              </a:ext>
            </a:extLst>
          </p:cNvPr>
          <p:cNvSpPr>
            <a:spLocks noGrp="1"/>
          </p:cNvSpPr>
          <p:nvPr>
            <p:ph idx="1"/>
          </p:nvPr>
        </p:nvSpPr>
        <p:spPr/>
        <p:txBody>
          <a:bodyPr/>
          <a:lstStyle/>
          <a:p>
            <a:pPr marL="0" indent="0" algn="l">
              <a:buNone/>
            </a:pPr>
            <a:r>
              <a:rPr lang="en-US" b="1" i="0" dirty="0">
                <a:solidFill>
                  <a:srgbClr val="29261B"/>
                </a:solidFill>
                <a:effectLst/>
                <a:latin typeface="-apple-system"/>
              </a:rPr>
              <a:t>Feature Correlation</a:t>
            </a:r>
            <a:r>
              <a:rPr lang="en-US" b="0" i="0" dirty="0">
                <a:solidFill>
                  <a:srgbClr val="29261B"/>
                </a:solidFill>
                <a:effectLst/>
                <a:latin typeface="-apple-system"/>
              </a:rPr>
              <a:t>:</a:t>
            </a:r>
          </a:p>
          <a:p>
            <a:pPr marL="0" indent="0" algn="l">
              <a:buNone/>
            </a:pPr>
            <a:endParaRPr lang="en-US" b="0" i="0" dirty="0">
              <a:solidFill>
                <a:srgbClr val="29261B"/>
              </a:solidFill>
              <a:effectLst/>
              <a:latin typeface="-apple-system"/>
            </a:endParaRPr>
          </a:p>
          <a:p>
            <a:pPr marL="742950" lvl="1" indent="-285750" algn="l">
              <a:buFont typeface="+mj-lt"/>
              <a:buAutoNum type="arabicPeriod"/>
            </a:pPr>
            <a:r>
              <a:rPr lang="en-US" b="0" i="0" dirty="0">
                <a:solidFill>
                  <a:srgbClr val="29261B"/>
                </a:solidFill>
                <a:effectLst/>
                <a:latin typeface="-apple-system"/>
              </a:rPr>
              <a:t>Calculate pairwise correlation coefficients between all numerical variables.</a:t>
            </a:r>
          </a:p>
          <a:p>
            <a:pPr marL="742950" lvl="1" indent="-285750" algn="l">
              <a:buFont typeface="+mj-lt"/>
              <a:buAutoNum type="arabicPeriod"/>
            </a:pPr>
            <a:r>
              <a:rPr lang="en-US" b="0" i="0" dirty="0">
                <a:solidFill>
                  <a:srgbClr val="29261B"/>
                </a:solidFill>
                <a:effectLst/>
                <a:latin typeface="-apple-system"/>
              </a:rPr>
              <a:t>Create a correlation matrix and visualize it using a heatmap.</a:t>
            </a:r>
          </a:p>
          <a:p>
            <a:pPr marL="742950" lvl="1" indent="-285750" algn="l">
              <a:buFont typeface="+mj-lt"/>
              <a:buAutoNum type="arabicPeriod"/>
            </a:pPr>
            <a:r>
              <a:rPr lang="en-US" b="0" i="0" dirty="0">
                <a:solidFill>
                  <a:srgbClr val="29261B"/>
                </a:solidFill>
                <a:effectLst/>
                <a:latin typeface="-apple-system"/>
              </a:rPr>
              <a:t>Identify highly correlated variables and discuss their potential impact on model performance.</a:t>
            </a:r>
          </a:p>
          <a:p>
            <a:pPr marL="0" indent="0">
              <a:buNone/>
            </a:pPr>
            <a:endParaRPr lang="en-US" dirty="0"/>
          </a:p>
        </p:txBody>
      </p:sp>
    </p:spTree>
    <p:extLst>
      <p:ext uri="{BB962C8B-B14F-4D97-AF65-F5344CB8AC3E}">
        <p14:creationId xmlns:p14="http://schemas.microsoft.com/office/powerpoint/2010/main" val="299631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2024E-C0C0-FED1-DE83-82D94B3F4CAD}"/>
              </a:ext>
            </a:extLst>
          </p:cNvPr>
          <p:cNvSpPr>
            <a:spLocks noGrp="1"/>
          </p:cNvSpPr>
          <p:nvPr>
            <p:ph type="title"/>
          </p:nvPr>
        </p:nvSpPr>
        <p:spPr/>
        <p:txBody>
          <a:bodyPr/>
          <a:lstStyle/>
          <a:p>
            <a:r>
              <a:rPr lang="en-US" dirty="0"/>
              <a:t>Task perform on diabetes dataset</a:t>
            </a:r>
          </a:p>
        </p:txBody>
      </p:sp>
      <p:sp>
        <p:nvSpPr>
          <p:cNvPr id="3" name="Content Placeholder 2">
            <a:extLst>
              <a:ext uri="{FF2B5EF4-FFF2-40B4-BE49-F238E27FC236}">
                <a16:creationId xmlns:a16="http://schemas.microsoft.com/office/drawing/2014/main" id="{498AFAF0-7403-6FB1-E943-28480263D14B}"/>
              </a:ext>
            </a:extLst>
          </p:cNvPr>
          <p:cNvSpPr>
            <a:spLocks noGrp="1"/>
          </p:cNvSpPr>
          <p:nvPr>
            <p:ph idx="1"/>
          </p:nvPr>
        </p:nvSpPr>
        <p:spPr/>
        <p:txBody>
          <a:bodyPr/>
          <a:lstStyle/>
          <a:p>
            <a:pPr marL="0" indent="0" algn="l">
              <a:buNone/>
            </a:pPr>
            <a:r>
              <a:rPr lang="en-US" b="1" i="0" dirty="0">
                <a:solidFill>
                  <a:srgbClr val="29261B"/>
                </a:solidFill>
                <a:effectLst/>
                <a:latin typeface="-apple-system"/>
              </a:rPr>
              <a:t>Outlier Detection</a:t>
            </a:r>
            <a:r>
              <a:rPr lang="en-US" b="0" i="0" dirty="0">
                <a:solidFill>
                  <a:srgbClr val="29261B"/>
                </a:solidFill>
                <a:effectLst/>
                <a:latin typeface="-apple-system"/>
              </a:rPr>
              <a:t>:</a:t>
            </a:r>
          </a:p>
          <a:p>
            <a:pPr marL="0" indent="0" algn="l">
              <a:buNone/>
            </a:pPr>
            <a:endParaRPr lang="en-US" b="0" i="0" dirty="0">
              <a:solidFill>
                <a:srgbClr val="29261B"/>
              </a:solidFill>
              <a:effectLst/>
              <a:latin typeface="-apple-system"/>
            </a:endParaRPr>
          </a:p>
          <a:p>
            <a:pPr marL="742950" lvl="1" indent="-285750" algn="l">
              <a:buFont typeface="+mj-lt"/>
              <a:buAutoNum type="arabicPeriod"/>
            </a:pPr>
            <a:r>
              <a:rPr lang="en-US" b="0" i="0" dirty="0">
                <a:solidFill>
                  <a:srgbClr val="29261B"/>
                </a:solidFill>
                <a:effectLst/>
                <a:latin typeface="-apple-system"/>
              </a:rPr>
              <a:t>Identify potential outliers in the dataset using appropriate techniques, such as box plots, scatter plots.</a:t>
            </a:r>
          </a:p>
          <a:p>
            <a:pPr marL="742950" lvl="1" indent="-285750" algn="l">
              <a:buFont typeface="+mj-lt"/>
              <a:buAutoNum type="arabicPeriod"/>
            </a:pPr>
            <a:r>
              <a:rPr lang="en-US" b="0" i="0" dirty="0">
                <a:solidFill>
                  <a:srgbClr val="29261B"/>
                </a:solidFill>
                <a:effectLst/>
                <a:latin typeface="-apple-system"/>
              </a:rPr>
              <a:t>Visualize the distribution of each numerical variable to identify any extreme values.</a:t>
            </a:r>
          </a:p>
          <a:p>
            <a:pPr marL="742950" lvl="1" indent="-285750" algn="l">
              <a:buFont typeface="+mj-lt"/>
              <a:buAutoNum type="arabicPeriod"/>
            </a:pPr>
            <a:r>
              <a:rPr lang="en-US" b="0" i="0" dirty="0">
                <a:solidFill>
                  <a:srgbClr val="29261B"/>
                </a:solidFill>
                <a:effectLst/>
                <a:latin typeface="-apple-system"/>
              </a:rPr>
              <a:t>Discuss the potential impact of outliers on the analysis and modeling process.</a:t>
            </a:r>
          </a:p>
          <a:p>
            <a:br>
              <a:rPr lang="en-US" dirty="0"/>
            </a:br>
            <a:endParaRPr lang="en-US" dirty="0"/>
          </a:p>
        </p:txBody>
      </p:sp>
    </p:spTree>
    <p:extLst>
      <p:ext uri="{BB962C8B-B14F-4D97-AF65-F5344CB8AC3E}">
        <p14:creationId xmlns:p14="http://schemas.microsoft.com/office/powerpoint/2010/main" val="328813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2024E-C0C0-FED1-DE83-82D94B3F4CAD}"/>
              </a:ext>
            </a:extLst>
          </p:cNvPr>
          <p:cNvSpPr>
            <a:spLocks noGrp="1"/>
          </p:cNvSpPr>
          <p:nvPr>
            <p:ph type="title"/>
          </p:nvPr>
        </p:nvSpPr>
        <p:spPr/>
        <p:txBody>
          <a:bodyPr/>
          <a:lstStyle/>
          <a:p>
            <a:r>
              <a:rPr lang="en-US" dirty="0"/>
              <a:t>Task perform on diabetes dataset</a:t>
            </a:r>
          </a:p>
        </p:txBody>
      </p:sp>
      <p:sp>
        <p:nvSpPr>
          <p:cNvPr id="3" name="Content Placeholder 2">
            <a:extLst>
              <a:ext uri="{FF2B5EF4-FFF2-40B4-BE49-F238E27FC236}">
                <a16:creationId xmlns:a16="http://schemas.microsoft.com/office/drawing/2014/main" id="{498AFAF0-7403-6FB1-E943-28480263D14B}"/>
              </a:ext>
            </a:extLst>
          </p:cNvPr>
          <p:cNvSpPr>
            <a:spLocks noGrp="1"/>
          </p:cNvSpPr>
          <p:nvPr>
            <p:ph idx="1"/>
          </p:nvPr>
        </p:nvSpPr>
        <p:spPr/>
        <p:txBody>
          <a:bodyPr/>
          <a:lstStyle/>
          <a:p>
            <a:pPr marL="0" indent="0" algn="l">
              <a:buNone/>
            </a:pPr>
            <a:r>
              <a:rPr lang="en-US" b="1" i="0" dirty="0">
                <a:solidFill>
                  <a:srgbClr val="29261B"/>
                </a:solidFill>
                <a:effectLst/>
                <a:latin typeface="-apple-system"/>
              </a:rPr>
              <a:t>Target Variable Analysis</a:t>
            </a:r>
            <a:r>
              <a:rPr lang="en-US" b="0" i="0" dirty="0">
                <a:solidFill>
                  <a:srgbClr val="29261B"/>
                </a:solidFill>
                <a:effectLst/>
                <a:latin typeface="-apple-system"/>
              </a:rPr>
              <a:t>:</a:t>
            </a:r>
          </a:p>
          <a:p>
            <a:pPr marL="0" indent="0" algn="l">
              <a:buNone/>
            </a:pPr>
            <a:endParaRPr lang="en-US" b="0" i="0" dirty="0">
              <a:solidFill>
                <a:srgbClr val="29261B"/>
              </a:solidFill>
              <a:effectLst/>
              <a:latin typeface="-apple-system"/>
            </a:endParaRPr>
          </a:p>
          <a:p>
            <a:pPr marL="742950" lvl="1" indent="-285750" algn="l">
              <a:buFont typeface="+mj-lt"/>
              <a:buAutoNum type="arabicPeriod"/>
            </a:pPr>
            <a:r>
              <a:rPr lang="en-US" b="0" i="0" dirty="0">
                <a:solidFill>
                  <a:srgbClr val="29261B"/>
                </a:solidFill>
                <a:effectLst/>
                <a:latin typeface="-apple-system"/>
              </a:rPr>
              <a:t>Analyze the distribution of the target variable (diabetes or non-diabetes).</a:t>
            </a:r>
          </a:p>
          <a:p>
            <a:pPr marL="742950" lvl="1" indent="-285750" algn="l">
              <a:buFont typeface="+mj-lt"/>
              <a:buAutoNum type="arabicPeriod"/>
            </a:pPr>
            <a:r>
              <a:rPr lang="en-US" b="0" i="0" dirty="0">
                <a:solidFill>
                  <a:srgbClr val="29261B"/>
                </a:solidFill>
                <a:effectLst/>
                <a:latin typeface="-apple-system"/>
              </a:rPr>
              <a:t>Visualize the target variable distribution using a histogram or a bar chart.</a:t>
            </a:r>
          </a:p>
          <a:p>
            <a:pPr marL="742950" lvl="1" indent="-285750" algn="l">
              <a:buFont typeface="+mj-lt"/>
              <a:buAutoNum type="arabicPeriod"/>
            </a:pPr>
            <a:r>
              <a:rPr lang="en-US" b="0" i="0" dirty="0">
                <a:solidFill>
                  <a:srgbClr val="29261B"/>
                </a:solidFill>
                <a:effectLst/>
                <a:latin typeface="-apple-system"/>
              </a:rPr>
              <a:t>Identify any potential imbalance in the target variable and discuss its impact on model performance.</a:t>
            </a:r>
          </a:p>
          <a:p>
            <a:pPr marL="0" indent="0" algn="l">
              <a:buNone/>
            </a:pPr>
            <a:endParaRPr lang="en-US" dirty="0"/>
          </a:p>
        </p:txBody>
      </p:sp>
    </p:spTree>
    <p:extLst>
      <p:ext uri="{BB962C8B-B14F-4D97-AF65-F5344CB8AC3E}">
        <p14:creationId xmlns:p14="http://schemas.microsoft.com/office/powerpoint/2010/main" val="305617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342172-2503-DB65-1CC6-EABD304BE5B4}"/>
              </a:ext>
            </a:extLst>
          </p:cNvPr>
          <p:cNvSpPr>
            <a:spLocks noGrp="1"/>
          </p:cNvSpPr>
          <p:nvPr>
            <p:ph type="title"/>
          </p:nvPr>
        </p:nvSpPr>
        <p:spPr>
          <a:xfrm>
            <a:off x="382280" y="484632"/>
            <a:ext cx="6743844" cy="1609344"/>
          </a:xfrm>
        </p:spPr>
        <p:txBody>
          <a:bodyPr>
            <a:normAutofit/>
          </a:bodyPr>
          <a:lstStyle/>
          <a:p>
            <a:r>
              <a:rPr lang="en-US" sz="4800" dirty="0"/>
              <a:t>autoviz</a:t>
            </a:r>
          </a:p>
        </p:txBody>
      </p:sp>
      <p:sp>
        <p:nvSpPr>
          <p:cNvPr id="3" name="Content Placeholder 2">
            <a:extLst>
              <a:ext uri="{FF2B5EF4-FFF2-40B4-BE49-F238E27FC236}">
                <a16:creationId xmlns:a16="http://schemas.microsoft.com/office/drawing/2014/main" id="{73CFE4AB-F704-5F75-437F-351EB0A93A96}"/>
              </a:ext>
            </a:extLst>
          </p:cNvPr>
          <p:cNvSpPr>
            <a:spLocks noGrp="1"/>
          </p:cNvSpPr>
          <p:nvPr>
            <p:ph idx="1"/>
          </p:nvPr>
        </p:nvSpPr>
        <p:spPr>
          <a:xfrm>
            <a:off x="382279" y="2121408"/>
            <a:ext cx="6743845" cy="4050792"/>
          </a:xfrm>
        </p:spPr>
        <p:txBody>
          <a:bodyPr>
            <a:normAutofit/>
          </a:bodyPr>
          <a:lstStyle/>
          <a:p>
            <a:r>
              <a:rPr lang="en-US" sz="2400" b="0" i="0" dirty="0">
                <a:effectLst/>
                <a:latin typeface="-apple-system"/>
              </a:rPr>
              <a:t>Autoviz automatically generates visualizations to understand univariate (single variable) and bivariate (two variable) relationships. It displays histograms, scatterplots, correlation matrices and more. This provides a quick high-level overview of the data.</a:t>
            </a:r>
            <a:endParaRPr lang="en-US" sz="2400" dirty="0"/>
          </a:p>
        </p:txBody>
      </p:sp>
      <p:pic>
        <p:nvPicPr>
          <p:cNvPr id="5" name="Picture 4" descr="Graph on document with pen">
            <a:extLst>
              <a:ext uri="{FF2B5EF4-FFF2-40B4-BE49-F238E27FC236}">
                <a16:creationId xmlns:a16="http://schemas.microsoft.com/office/drawing/2014/main" id="{0E232FCC-3E6A-5B1B-2D60-1DF5B9197305}"/>
              </a:ext>
            </a:extLst>
          </p:cNvPr>
          <p:cNvPicPr>
            <a:picLocks noChangeAspect="1"/>
          </p:cNvPicPr>
          <p:nvPr/>
        </p:nvPicPr>
        <p:blipFill rotWithShape="1">
          <a:blip r:embed="rId4"/>
          <a:srcRect l="34247" r="20525" b="-1"/>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89347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650B66-C534-04AC-24B0-474F6DAF32CD}"/>
              </a:ext>
            </a:extLst>
          </p:cNvPr>
          <p:cNvSpPr>
            <a:spLocks noGrp="1"/>
          </p:cNvSpPr>
          <p:nvPr>
            <p:ph type="title"/>
          </p:nvPr>
        </p:nvSpPr>
        <p:spPr>
          <a:xfrm>
            <a:off x="6400800" y="484632"/>
            <a:ext cx="5299586" cy="1609344"/>
          </a:xfrm>
          <a:ln>
            <a:noFill/>
          </a:ln>
        </p:spPr>
        <p:txBody>
          <a:bodyPr>
            <a:normAutofit/>
          </a:bodyPr>
          <a:lstStyle/>
          <a:p>
            <a:r>
              <a:rPr lang="en-US" sz="4000" dirty="0"/>
              <a:t>sweetviz</a:t>
            </a:r>
          </a:p>
        </p:txBody>
      </p:sp>
      <p:pic>
        <p:nvPicPr>
          <p:cNvPr id="5" name="Picture 4" descr="Magnifying glass showing decling performance">
            <a:extLst>
              <a:ext uri="{FF2B5EF4-FFF2-40B4-BE49-F238E27FC236}">
                <a16:creationId xmlns:a16="http://schemas.microsoft.com/office/drawing/2014/main" id="{444321FA-8618-B436-F49B-1CFD935C056E}"/>
              </a:ext>
            </a:extLst>
          </p:cNvPr>
          <p:cNvPicPr>
            <a:picLocks noChangeAspect="1"/>
          </p:cNvPicPr>
          <p:nvPr/>
        </p:nvPicPr>
        <p:blipFill rotWithShape="1">
          <a:blip r:embed="rId3"/>
          <a:srcRect l="5195" r="35758" b="-1"/>
          <a:stretch/>
        </p:blipFill>
        <p:spPr>
          <a:xfrm>
            <a:off x="1" y="10"/>
            <a:ext cx="6066502" cy="6857989"/>
          </a:xfrm>
          <a:prstGeom prst="rect">
            <a:avLst/>
          </a:prstGeom>
        </p:spPr>
      </p:pic>
      <p:sp>
        <p:nvSpPr>
          <p:cNvPr id="3" name="Content Placeholder 2">
            <a:extLst>
              <a:ext uri="{FF2B5EF4-FFF2-40B4-BE49-F238E27FC236}">
                <a16:creationId xmlns:a16="http://schemas.microsoft.com/office/drawing/2014/main" id="{44629B73-92B6-C90E-690F-DF91D18647D7}"/>
              </a:ext>
            </a:extLst>
          </p:cNvPr>
          <p:cNvSpPr>
            <a:spLocks noGrp="1"/>
          </p:cNvSpPr>
          <p:nvPr>
            <p:ph idx="1"/>
          </p:nvPr>
        </p:nvSpPr>
        <p:spPr>
          <a:xfrm>
            <a:off x="6400799" y="2121408"/>
            <a:ext cx="5299585" cy="4050792"/>
          </a:xfrm>
        </p:spPr>
        <p:txBody>
          <a:bodyPr>
            <a:normAutofit/>
          </a:bodyPr>
          <a:lstStyle/>
          <a:p>
            <a:r>
              <a:rPr lang="en-US" sz="1800" b="0" i="0" dirty="0">
                <a:effectLst/>
                <a:latin typeface="-apple-system"/>
              </a:rPr>
              <a:t>Sweetviz generates a detailed interactive HTML report to profile and visualize each variable. It analyzes metrics like distribution, missing values, duplicates, correlations to understand each attribute. This helps identify anomalies, relationships and data quality issues. Target variables can also be specified.</a:t>
            </a:r>
            <a:endParaRPr lang="en-US" sz="1800" dirty="0"/>
          </a:p>
        </p:txBody>
      </p:sp>
      <p:grpSp>
        <p:nvGrpSpPr>
          <p:cNvPr id="11" name="Group 10">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54940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3D7F5E-17CC-C620-D888-85989F356E8D}"/>
              </a:ext>
            </a:extLst>
          </p:cNvPr>
          <p:cNvSpPr>
            <a:spLocks noGrp="1"/>
          </p:cNvSpPr>
          <p:nvPr>
            <p:ph type="title"/>
          </p:nvPr>
        </p:nvSpPr>
        <p:spPr>
          <a:xfrm>
            <a:off x="6400800" y="484632"/>
            <a:ext cx="5299586" cy="1609344"/>
          </a:xfrm>
          <a:ln>
            <a:noFill/>
          </a:ln>
        </p:spPr>
        <p:txBody>
          <a:bodyPr>
            <a:normAutofit/>
          </a:bodyPr>
          <a:lstStyle/>
          <a:p>
            <a:r>
              <a:rPr lang="en-US" sz="4000" dirty="0"/>
              <a:t>Pandas-profiling</a:t>
            </a:r>
          </a:p>
        </p:txBody>
      </p:sp>
      <p:pic>
        <p:nvPicPr>
          <p:cNvPr id="5" name="Picture 4" descr="Giant panda">
            <a:extLst>
              <a:ext uri="{FF2B5EF4-FFF2-40B4-BE49-F238E27FC236}">
                <a16:creationId xmlns:a16="http://schemas.microsoft.com/office/drawing/2014/main" id="{21706B59-8944-A5CF-E027-93B3C63A8ED1}"/>
              </a:ext>
            </a:extLst>
          </p:cNvPr>
          <p:cNvPicPr>
            <a:picLocks noChangeAspect="1"/>
          </p:cNvPicPr>
          <p:nvPr/>
        </p:nvPicPr>
        <p:blipFill rotWithShape="1">
          <a:blip r:embed="rId3"/>
          <a:srcRect l="829" r="51846" b="1"/>
          <a:stretch/>
        </p:blipFill>
        <p:spPr>
          <a:xfrm>
            <a:off x="1" y="10"/>
            <a:ext cx="6066502" cy="6857989"/>
          </a:xfrm>
          <a:prstGeom prst="rect">
            <a:avLst/>
          </a:prstGeom>
        </p:spPr>
      </p:pic>
      <p:sp>
        <p:nvSpPr>
          <p:cNvPr id="3" name="Content Placeholder 2">
            <a:extLst>
              <a:ext uri="{FF2B5EF4-FFF2-40B4-BE49-F238E27FC236}">
                <a16:creationId xmlns:a16="http://schemas.microsoft.com/office/drawing/2014/main" id="{6E9F487A-0C97-A0C9-4DB1-284AABEB4664}"/>
              </a:ext>
            </a:extLst>
          </p:cNvPr>
          <p:cNvSpPr>
            <a:spLocks noGrp="1"/>
          </p:cNvSpPr>
          <p:nvPr>
            <p:ph idx="1"/>
          </p:nvPr>
        </p:nvSpPr>
        <p:spPr>
          <a:xfrm>
            <a:off x="6400799" y="2121408"/>
            <a:ext cx="5299585" cy="4050792"/>
          </a:xfrm>
        </p:spPr>
        <p:txBody>
          <a:bodyPr>
            <a:normAutofit/>
          </a:bodyPr>
          <a:lstStyle/>
          <a:p>
            <a:r>
              <a:rPr lang="en-US" sz="2400" dirty="0">
                <a:latin typeface="-apple-system"/>
              </a:rPr>
              <a:t>Pandas</a:t>
            </a:r>
            <a:r>
              <a:rPr lang="en-US" sz="2400" b="0" i="0" dirty="0">
                <a:effectLst/>
                <a:latin typeface="-apple-system"/>
              </a:rPr>
              <a:t>-profiling provides a comprehensive profiling report object containing statistics, diagrams and observations for each attribute. Metrics like types, missing values, distributions, memory usage are analyzed. The report can be saved to HTML for sharing.</a:t>
            </a:r>
            <a:endParaRPr lang="en-US" sz="2400" dirty="0"/>
          </a:p>
        </p:txBody>
      </p:sp>
      <p:grpSp>
        <p:nvGrpSpPr>
          <p:cNvPr id="11" name="Group 10">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37077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6E321B-1DAE-6B0E-FD1A-9FF6B6754B12}"/>
              </a:ext>
            </a:extLst>
          </p:cNvPr>
          <p:cNvSpPr>
            <a:spLocks noGrp="1"/>
          </p:cNvSpPr>
          <p:nvPr>
            <p:ph type="title"/>
          </p:nvPr>
        </p:nvSpPr>
        <p:spPr>
          <a:xfrm>
            <a:off x="382280" y="484632"/>
            <a:ext cx="6743844" cy="1609344"/>
          </a:xfrm>
        </p:spPr>
        <p:txBody>
          <a:bodyPr>
            <a:normAutofit/>
          </a:bodyPr>
          <a:lstStyle/>
          <a:p>
            <a:r>
              <a:rPr lang="en-US" sz="4800" dirty="0"/>
              <a:t>D-tale</a:t>
            </a:r>
          </a:p>
        </p:txBody>
      </p:sp>
      <p:sp>
        <p:nvSpPr>
          <p:cNvPr id="3" name="Content Placeholder 2">
            <a:extLst>
              <a:ext uri="{FF2B5EF4-FFF2-40B4-BE49-F238E27FC236}">
                <a16:creationId xmlns:a16="http://schemas.microsoft.com/office/drawing/2014/main" id="{F890346E-1AE0-0642-A197-30F1433A50E1}"/>
              </a:ext>
            </a:extLst>
          </p:cNvPr>
          <p:cNvSpPr>
            <a:spLocks noGrp="1"/>
          </p:cNvSpPr>
          <p:nvPr>
            <p:ph idx="1"/>
          </p:nvPr>
        </p:nvSpPr>
        <p:spPr>
          <a:xfrm>
            <a:off x="382279" y="2121408"/>
            <a:ext cx="6743845" cy="4050792"/>
          </a:xfrm>
        </p:spPr>
        <p:txBody>
          <a:bodyPr>
            <a:normAutofit/>
          </a:bodyPr>
          <a:lstStyle/>
          <a:p>
            <a:r>
              <a:rPr lang="en-US" sz="2400" b="0" i="0" dirty="0">
                <a:effectLst/>
                <a:latin typeface="-apple-system"/>
              </a:rPr>
              <a:t>Dtale is an interactive visualization library that launches a web application for exploring dataframes in the browser. It allows selecting rows, aggregations, filtering, sorting. This provides flexibility to iteratively analyze data from different angles.</a:t>
            </a:r>
            <a:endParaRPr lang="en-US" sz="2400" dirty="0"/>
          </a:p>
        </p:txBody>
      </p:sp>
      <p:pic>
        <p:nvPicPr>
          <p:cNvPr id="5" name="Picture 4" descr="3D box skeletons">
            <a:extLst>
              <a:ext uri="{FF2B5EF4-FFF2-40B4-BE49-F238E27FC236}">
                <a16:creationId xmlns:a16="http://schemas.microsoft.com/office/drawing/2014/main" id="{2EDC59E7-1761-6952-E594-2343BF5920CC}"/>
              </a:ext>
            </a:extLst>
          </p:cNvPr>
          <p:cNvPicPr>
            <a:picLocks noChangeAspect="1"/>
          </p:cNvPicPr>
          <p:nvPr/>
        </p:nvPicPr>
        <p:blipFill rotWithShape="1">
          <a:blip r:embed="rId4"/>
          <a:srcRect l="29102" r="25670" b="-1"/>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68528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DB993-6058-FBEE-BB4F-CCC99153ACEB}"/>
              </a:ext>
            </a:extLst>
          </p:cNvPr>
          <p:cNvSpPr>
            <a:spLocks noGrp="1"/>
          </p:cNvSpPr>
          <p:nvPr>
            <p:ph type="title"/>
          </p:nvPr>
        </p:nvSpPr>
        <p:spPr>
          <a:xfrm>
            <a:off x="4970109" y="484632"/>
            <a:ext cx="6730277" cy="1609344"/>
          </a:xfrm>
          <a:ln>
            <a:noFill/>
          </a:ln>
        </p:spPr>
        <p:txBody>
          <a:bodyPr>
            <a:normAutofit/>
          </a:bodyPr>
          <a:lstStyle/>
          <a:p>
            <a:r>
              <a:rPr lang="en-US" sz="4800"/>
              <a:t>Importance of exploratory data analysis</a:t>
            </a:r>
          </a:p>
        </p:txBody>
      </p:sp>
      <p:pic>
        <p:nvPicPr>
          <p:cNvPr id="5" name="Picture 4" descr="Cubes connected with a red line">
            <a:extLst>
              <a:ext uri="{FF2B5EF4-FFF2-40B4-BE49-F238E27FC236}">
                <a16:creationId xmlns:a16="http://schemas.microsoft.com/office/drawing/2014/main" id="{4F85E166-8A05-4753-C5EC-C2CD75A630EE}"/>
              </a:ext>
            </a:extLst>
          </p:cNvPr>
          <p:cNvPicPr>
            <a:picLocks noChangeAspect="1"/>
          </p:cNvPicPr>
          <p:nvPr/>
        </p:nvPicPr>
        <p:blipFill rotWithShape="1">
          <a:blip r:embed="rId4"/>
          <a:srcRect l="29629" r="18199" b="-1"/>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C158F58E-2E56-EE4F-679C-1C45F2001F0C}"/>
              </a:ext>
            </a:extLst>
          </p:cNvPr>
          <p:cNvSpPr>
            <a:spLocks noGrp="1"/>
          </p:cNvSpPr>
          <p:nvPr>
            <p:ph idx="1"/>
          </p:nvPr>
        </p:nvSpPr>
        <p:spPr>
          <a:xfrm>
            <a:off x="4970109" y="2121408"/>
            <a:ext cx="6730276" cy="4050792"/>
          </a:xfrm>
        </p:spPr>
        <p:txBody>
          <a:bodyPr>
            <a:normAutofit/>
          </a:bodyPr>
          <a:lstStyle/>
          <a:p>
            <a:r>
              <a:rPr lang="en-US" sz="1800" b="0" i="0" dirty="0">
                <a:effectLst/>
                <a:latin typeface="-apple-system"/>
              </a:rPr>
              <a:t>EDA is important as it helps gain initial insights, understand data characteristics, identify patterns, find relationships and data quality issues. This information guides subsequent data cleansing, feature engineering, model selection and evaluation steps. EDA identifies interesting variables for analysis and reduces risk of drawing incorrect conclusions. It forms a plan for the rest of the analysis process.</a:t>
            </a:r>
            <a:endParaRPr lang="en-US" sz="1800" dirty="0"/>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222988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useBgFill="1">
        <p:nvSpPr>
          <p:cNvPr id="18" name="Rectangle 17">
            <a:extLst>
              <a:ext uri="{FF2B5EF4-FFF2-40B4-BE49-F238E27FC236}">
                <a16:creationId xmlns:a16="http://schemas.microsoft.com/office/drawing/2014/main" id="{0E2D3DCD-4716-40AA-90C0-6F2F9F116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037BACED-9574-4AAE-9D04-510030835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25845"/>
            <a:ext cx="12192000" cy="2610465"/>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4B82D-464E-66CD-6015-816041FEDB99}"/>
              </a:ext>
            </a:extLst>
          </p:cNvPr>
          <p:cNvSpPr>
            <a:spLocks noGrp="1"/>
          </p:cNvSpPr>
          <p:nvPr>
            <p:ph type="title"/>
          </p:nvPr>
        </p:nvSpPr>
        <p:spPr>
          <a:xfrm>
            <a:off x="1051559" y="4355692"/>
            <a:ext cx="10509069" cy="1472224"/>
          </a:xfrm>
        </p:spPr>
        <p:txBody>
          <a:bodyPr vert="horz" lIns="91440" tIns="45720" rIns="91440" bIns="45720" rtlCol="0" anchor="b">
            <a:normAutofit/>
          </a:bodyPr>
          <a:lstStyle/>
          <a:p>
            <a:pPr>
              <a:lnSpc>
                <a:spcPct val="80000"/>
              </a:lnSpc>
            </a:pPr>
            <a:r>
              <a:rPr lang="en-US" sz="6600">
                <a:solidFill>
                  <a:schemeClr val="tx1"/>
                </a:solidFill>
              </a:rPr>
              <a:t>Metrics of each library</a:t>
            </a:r>
          </a:p>
        </p:txBody>
      </p:sp>
      <p:pic>
        <p:nvPicPr>
          <p:cNvPr id="4" name="Picture 3" descr="Abstract blurred public library with bookshelves">
            <a:extLst>
              <a:ext uri="{FF2B5EF4-FFF2-40B4-BE49-F238E27FC236}">
                <a16:creationId xmlns:a16="http://schemas.microsoft.com/office/drawing/2014/main" id="{D108E98C-5C8E-841F-72E5-36E06D03F9A4}"/>
              </a:ext>
            </a:extLst>
          </p:cNvPr>
          <p:cNvPicPr>
            <a:picLocks noChangeAspect="1"/>
          </p:cNvPicPr>
          <p:nvPr/>
        </p:nvPicPr>
        <p:blipFill rotWithShape="1">
          <a:blip r:embed="rId7"/>
          <a:srcRect t="17374" b="30484"/>
          <a:stretch/>
        </p:blipFill>
        <p:spPr>
          <a:xfrm>
            <a:off x="20" y="10"/>
            <a:ext cx="12191980" cy="4243361"/>
          </a:xfrm>
          <a:prstGeom prst="rect">
            <a:avLst/>
          </a:prstGeom>
        </p:spPr>
      </p:pic>
    </p:spTree>
    <p:extLst>
      <p:ext uri="{BB962C8B-B14F-4D97-AF65-F5344CB8AC3E}">
        <p14:creationId xmlns:p14="http://schemas.microsoft.com/office/powerpoint/2010/main" val="60129465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1908</TotalTime>
  <Words>1301</Words>
  <Application>Microsoft Office PowerPoint</Application>
  <PresentationFormat>Widescreen</PresentationFormat>
  <Paragraphs>114</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-apple-system</vt:lpstr>
      <vt:lpstr>Arial</vt:lpstr>
      <vt:lpstr>Calibri</vt:lpstr>
      <vt:lpstr>Rockwell</vt:lpstr>
      <vt:lpstr>Rockwell Condensed</vt:lpstr>
      <vt:lpstr>Rockwell Extra Bold</vt:lpstr>
      <vt:lpstr>Söhne</vt:lpstr>
      <vt:lpstr>Wingdings</vt:lpstr>
      <vt:lpstr>Wood Type</vt:lpstr>
      <vt:lpstr>Lecture #2  exploratory data analysis using python best EDA libraries</vt:lpstr>
      <vt:lpstr>EXPLORATORY DATA ANALYSIS</vt:lpstr>
      <vt:lpstr>Python libraries for EDA</vt:lpstr>
      <vt:lpstr>autoviz</vt:lpstr>
      <vt:lpstr>sweetviz</vt:lpstr>
      <vt:lpstr>Pandas-profiling</vt:lpstr>
      <vt:lpstr>D-tale</vt:lpstr>
      <vt:lpstr>Importance of exploratory data analysis</vt:lpstr>
      <vt:lpstr>Metrics of each library</vt:lpstr>
      <vt:lpstr>Autoviz metrics:</vt:lpstr>
      <vt:lpstr>Sweetviz metrics:</vt:lpstr>
      <vt:lpstr>Pandas-profiling metrics</vt:lpstr>
      <vt:lpstr>D-tale</vt:lpstr>
      <vt:lpstr>Comparison b/w libraries</vt:lpstr>
      <vt:lpstr>When to use which library:</vt:lpstr>
      <vt:lpstr>Insights from Sweetviz report</vt:lpstr>
      <vt:lpstr>Pandas-profiling insights</vt:lpstr>
      <vt:lpstr>High correlation indicates?</vt:lpstr>
      <vt:lpstr>Features analysis</vt:lpstr>
      <vt:lpstr>What is the role of threshold in feature engineering</vt:lpstr>
      <vt:lpstr>What is the role of threshold in feature engineering</vt:lpstr>
      <vt:lpstr>What is skewness</vt:lpstr>
      <vt:lpstr>Graphical  representation of skewness</vt:lpstr>
      <vt:lpstr>kurtosis</vt:lpstr>
      <vt:lpstr>Strategies to remove outliers</vt:lpstr>
      <vt:lpstr>Strategies to resolve null values</vt:lpstr>
      <vt:lpstr>Autoviz report interface</vt:lpstr>
      <vt:lpstr>Dtale interface</vt:lpstr>
      <vt:lpstr>Sweetviz report interface</vt:lpstr>
      <vt:lpstr>Pandas profiling report</vt:lpstr>
      <vt:lpstr>tasks</vt:lpstr>
      <vt:lpstr>Task perform on diabetes dataset</vt:lpstr>
      <vt:lpstr>Task perform on diabetes dataset</vt:lpstr>
      <vt:lpstr>Task perform on diabetes dataset</vt:lpstr>
      <vt:lpstr>Task perform on diabetes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exploratory data analysis using python best EDA libraries</dc:title>
  <dc:creator>admin istrator</dc:creator>
  <cp:lastModifiedBy>admin istrator</cp:lastModifiedBy>
  <cp:revision>3</cp:revision>
  <dcterms:created xsi:type="dcterms:W3CDTF">2024-02-17T23:36:57Z</dcterms:created>
  <dcterms:modified xsi:type="dcterms:W3CDTF">2024-02-19T07:25:06Z</dcterms:modified>
</cp:coreProperties>
</file>