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varScale="1">
        <p:scale>
          <a:sx n="62" d="100"/>
          <a:sy n="62" d="100"/>
        </p:scale>
        <p:origin x="8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17:35:25.431"/>
    </inkml:context>
    <inkml:brush xml:id="br0">
      <inkml:brushProperty name="width" value="0.035" units="cm"/>
      <inkml:brushProperty name="height" value="0.035" units="cm"/>
    </inkml:brush>
  </inkml:definitions>
  <inkml:trace contextRef="#ctx0" brushRef="#br0">2 151 24575,'0'3'0,"-1"13"0,1 0 0,1-1 0,0 1 0,1 0 0,1-1 0,7 24 0,8 9 0,3 2 0,-3 2 0,19 92 0,-31-89 0,-3 0 0,-5 75 0,-1-28 0,2-21 0,3 95 0,0-158 0,0 0 0,2 0 0,0-1 0,9 25 0,-10-33 0,1 0 0,0 0 0,1-1 0,0 1 0,0-1 0,1 0 0,0-1 0,0 1 0,13 10 0,-5-6 0,2 2 0,0-1 0,24 14 0,-3-4 0,-29-17 0,1 0 0,0-1 0,0 0 0,1 0 0,-1-1 0,1 0 0,0-1 0,19 4 0,-4-4 0,43-3 0,-49-1 0,-1 1 0,1 1 0,-1 1 0,32 6 0,-22-2 0,-1 0 0,1-2 0,33 0 0,86-5 0,-55-1 0,678 2 0,-757-1 0,0-1 0,0 0 0,-1-1 0,1-1 0,-1 0 0,0 0 0,21-12 0,8-2 0,139-47 0,-128 47 0,-32 10 0,0 1 0,1 1 0,39-6 0,26-2 0,-51 7 0,43-2 0,-71 8 0,0 1 0,0-2 0,0 1 0,1-1 0,-1 0 0,-1 0 0,1-1 0,0 1 0,-1-2 0,1 1 0,-1-1 0,0 0 0,0 0 0,0-1 0,-1 1 0,0-1 0,0-1 0,9-11 0,25-25 0,-34 37 0,1 1 0,-1-1 0,-1 0 0,1 0 0,-1-1 0,0 1 0,0-1 0,0 0 0,-1 0 0,0 0 0,0-1 0,-1 1 0,3-11 0,-2-7 0,-1 0 0,-2 0 0,-2-29 0,1 33 0,0 0 0,1 0 0,1 1 0,1-1 0,6-30 0,-2 27 0,-2 0 0,2-41 0,-2 22 0,0 19 0,1-1 0,2 1 0,0 1 0,1-1 0,15-29 0,-12 31 0,-3 7 0,-1-1 0,0 0 0,-1-1 0,-1 0 0,0 0 0,-1 0 0,3-31 0,-6-137 0,-3 81 0,2 98 0,0 0 0,0 0 0,-1 0 0,0 0 0,1 0 0,-2 0 0,1 0 0,-1 0 0,-2-5 0,3 7 0,0 1 0,-1 0 0,0 0 0,1 0 0,-1 0 0,0 0 0,0 0 0,0 1 0,0-1 0,-1 1 0,1-1 0,0 1 0,-1 0 0,1 0 0,-1 0 0,1 0 0,-1 0 0,1 0 0,-5 0 0,-22-2 0,1 1 0,-1 2 0,-42 4 0,-3-1 0,-20-4 0,-69 3 0,82 12 0,54-9 0,-36 4 0,-264-7 0,169-4 0,-470 2 0,607 2 0,1 0 0,-1 1 0,-24 7 0,6-1 0,-3 0 0,9-1 0,0-2 0,-55 3 0,-51 6 0,93-8 0,-55 0 0,-212-8-1365,288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17:35:45.592"/>
    </inkml:context>
    <inkml:brush xml:id="br0">
      <inkml:brushProperty name="width" value="0.035" units="cm"/>
      <inkml:brushProperty name="height" value="0.035" units="cm"/>
    </inkml:brush>
  </inkml:definitions>
  <inkml:trace contextRef="#ctx0" brushRef="#br0">1 1 24575,'0'58'0,"10"517"0,3-208 0,-7-160 0,7 11 0,2 72 0,-16 205 0,3-455 0,11 63 0,2 27 0,-14 382 0,-3-245 0,2 4377-1365,0-4620-5461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17:35:48.188"/>
    </inkml:context>
    <inkml:brush xml:id="br0">
      <inkml:brushProperty name="width" value="0.035" units="cm"/>
      <inkml:brushProperty name="height" value="0.035" units="cm"/>
    </inkml:brush>
  </inkml:definitions>
  <inkml:trace contextRef="#ctx0" brushRef="#br0">32 0 24575,'-12'362'0,"1"-125"0,3 1253 0,10-902 0,-2 4670-1365,0-5233-5461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17:35:51.637"/>
    </inkml:context>
    <inkml:brush xml:id="br0">
      <inkml:brushProperty name="width" value="0.035" units="cm"/>
      <inkml:brushProperty name="height" value="0.035" units="cm"/>
    </inkml:brush>
  </inkml:definitions>
  <inkml:trace contextRef="#ctx0" brushRef="#br0">1 831 24575,'6'0'0,"-1"-1"0,1 0 0,0 0 0,0 0 0,10-5 0,7-1 0,784-190 0,-682 171 0,0 5 0,2 6 0,195 1 0,18 18 0,-339-4 0,32-4 0,-32 4 0,-1 0 0,1 0 0,0 0 0,0 0 0,-1-1 0,1 1 0,-1 0 0,1-1 0,0 1 0,-1-1 0,1 1 0,-1 0 0,1-1 0,-1 1 0,1-1 0,-1 0 0,1 1 0,-1-1 0,1 1 0,-1-1 0,0 0 0,1 1 0,-1-1 0,0 0 0,0 1 0,0-1 0,1 0 0,-1 1 0,0-1 0,0 0 0,0 1 0,0-1 0,0 0 0,0 0 0,0 1 0,0-1 0,-1 0 0,1 1 0,0-1 0,0 0 0,-1 1 0,1-2 0,-3-3 0,1 1 0,-1-1 0,0 1 0,0 0 0,-1 0 0,1 0 0,-1 1 0,1-1 0,-1 1 0,-7-5 0,-49-27 0,45 27 0,-81-42 0,-3-1 0,-118-82 0,169 99 0,20 16 0,1-1 0,1-1 0,-28-30 0,48 44 0,-1 0 0,1 0 0,-1 0 0,0 1 0,0 0 0,-11-5 0,11 5 0,11 3 0,13 6 0,1 6 0,-2 1 0,25 20 0,-23-16 0,26 15 0,-34-23 0,0-1 0,1 0 0,0-1 0,0 0 0,0-1 0,1 0 0,0-1 0,19 4 0,-23-7 0,0 2 0,0-1 0,0 1 0,0 0 0,-1 0 0,1 1 0,-1 0 0,1 0 0,-1 1 0,0 0 0,-1 1 0,1-1 0,-1 1 0,0 0 0,0 1 0,0-1 0,-1 1 0,0 0 0,0 1 0,0-1 0,6 14 0,-3-9 0,1 0 0,0 0 0,1-1 0,0 0 0,21 16 0,-15-13 0,26 28 0,-15-11 0,0-2 0,2 0 0,1-1 0,63 42 0,-89-67 0,0 1 0,-1 1 0,1-1 0,0 0 0,-1 1 0,0 0 0,0 0 0,0 0 0,0 0 0,-1 0 0,0 0 0,0 1 0,0-1 0,0 1 0,0 0 0,-1-1 0,0 1 0,1 9 0,0 8 0,-1 1 0,-4 43 0,0-23 0,3-21 0,0-6 0,0 1 0,-1-1 0,0 0 0,-1 1 0,-1-1 0,-1 0 0,0 0 0,-12 27 0,0-14 0,-1 0 0,-1-1 0,-30 35 0,-74 70 0,76-85 0,-47 39 0,-7 7 0,94-87-227,-1 0-1,-1 0 1,1 0-1,-1-1 1,-16 10-1,4-6-6598</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E142B-CC23-4D7B-9C60-9B5180AB0CF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A54DC8C-00F9-4766-8B53-2167608365FD}" type="slidenum">
              <a:rPr lang="en-US" smtClean="0"/>
              <a:t>‹#›</a:t>
            </a:fld>
            <a:endParaRPr lang="en-US"/>
          </a:p>
        </p:txBody>
      </p:sp>
    </p:spTree>
    <p:extLst>
      <p:ext uri="{BB962C8B-B14F-4D97-AF65-F5344CB8AC3E}">
        <p14:creationId xmlns:p14="http://schemas.microsoft.com/office/powerpoint/2010/main" val="154591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E142B-CC23-4D7B-9C60-9B5180AB0CF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32830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E142B-CC23-4D7B-9C60-9B5180AB0CF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427956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E142B-CC23-4D7B-9C60-9B5180AB0CF6}"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391539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EDE142B-CC23-4D7B-9C60-9B5180AB0CF6}" type="datetimeFigureOut">
              <a:rPr lang="en-US" smtClean="0"/>
              <a:t>4/28/2024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A54DC8C-00F9-4766-8B53-2167608365FD}" type="slidenum">
              <a:rPr lang="en-US" smtClean="0"/>
              <a:t>‹#›</a:t>
            </a:fld>
            <a:endParaRPr lang="en-US"/>
          </a:p>
        </p:txBody>
      </p:sp>
    </p:spTree>
    <p:extLst>
      <p:ext uri="{BB962C8B-B14F-4D97-AF65-F5344CB8AC3E}">
        <p14:creationId xmlns:p14="http://schemas.microsoft.com/office/powerpoint/2010/main" val="314345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E142B-CC23-4D7B-9C60-9B5180AB0CF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374191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E142B-CC23-4D7B-9C60-9B5180AB0CF6}"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31823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E142B-CC23-4D7B-9C60-9B5180AB0CF6}"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43519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E142B-CC23-4D7B-9C60-9B5180AB0CF6}"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353089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E142B-CC23-4D7B-9C60-9B5180AB0CF6}"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370487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E142B-CC23-4D7B-9C60-9B5180AB0CF6}" type="datetimeFigureOut">
              <a:rPr lang="en-US" smtClean="0"/>
              <a:t>4/28/2024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A54DC8C-00F9-4766-8B53-2167608365FD}" type="slidenum">
              <a:rPr lang="en-US" smtClean="0"/>
              <a:t>‹#›</a:t>
            </a:fld>
            <a:endParaRPr lang="en-US"/>
          </a:p>
        </p:txBody>
      </p:sp>
    </p:spTree>
    <p:extLst>
      <p:ext uri="{BB962C8B-B14F-4D97-AF65-F5344CB8AC3E}">
        <p14:creationId xmlns:p14="http://schemas.microsoft.com/office/powerpoint/2010/main" val="257238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EDE142B-CC23-4D7B-9C60-9B5180AB0CF6}" type="datetimeFigureOut">
              <a:rPr lang="en-US" smtClean="0"/>
              <a:t>4/28/2024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A54DC8C-00F9-4766-8B53-2167608365FD}" type="slidenum">
              <a:rPr lang="en-US" smtClean="0"/>
              <a:t>‹#›</a:t>
            </a:fld>
            <a:endParaRPr lang="en-US"/>
          </a:p>
        </p:txBody>
      </p:sp>
    </p:spTree>
    <p:extLst>
      <p:ext uri="{BB962C8B-B14F-4D97-AF65-F5344CB8AC3E}">
        <p14:creationId xmlns:p14="http://schemas.microsoft.com/office/powerpoint/2010/main" val="323566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4.png"/><Relationship Id="rId5" Type="http://schemas.openxmlformats.org/officeDocument/2006/relationships/image" Target="../media/image1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99F0-AB78-89E8-A0D1-0CE0A3AED361}"/>
              </a:ext>
            </a:extLst>
          </p:cNvPr>
          <p:cNvSpPr>
            <a:spLocks noGrp="1"/>
          </p:cNvSpPr>
          <p:nvPr>
            <p:ph type="ctrTitle"/>
          </p:nvPr>
        </p:nvSpPr>
        <p:spPr/>
        <p:txBody>
          <a:bodyPr/>
          <a:lstStyle/>
          <a:p>
            <a:r>
              <a:rPr lang="en-US" dirty="0"/>
              <a:t>Lecture no : 09</a:t>
            </a:r>
            <a:br>
              <a:rPr lang="en-US" dirty="0"/>
            </a:br>
            <a:r>
              <a:rPr lang="en-US" dirty="0">
                <a:highlight>
                  <a:srgbClr val="FFFF00"/>
                </a:highlight>
              </a:rPr>
              <a:t>k mean clustering</a:t>
            </a:r>
          </a:p>
        </p:txBody>
      </p:sp>
    </p:spTree>
    <p:extLst>
      <p:ext uri="{BB962C8B-B14F-4D97-AF65-F5344CB8AC3E}">
        <p14:creationId xmlns:p14="http://schemas.microsoft.com/office/powerpoint/2010/main" val="402898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944F-E929-0507-F36B-B28F95EF8D49}"/>
              </a:ext>
            </a:extLst>
          </p:cNvPr>
          <p:cNvSpPr>
            <a:spLocks noGrp="1"/>
          </p:cNvSpPr>
          <p:nvPr>
            <p:ph type="title"/>
          </p:nvPr>
        </p:nvSpPr>
        <p:spPr/>
        <p:txBody>
          <a:bodyPr/>
          <a:lstStyle/>
          <a:p>
            <a:r>
              <a:rPr lang="en-US" dirty="0"/>
              <a:t>Partitioning:</a:t>
            </a:r>
          </a:p>
        </p:txBody>
      </p:sp>
      <p:pic>
        <p:nvPicPr>
          <p:cNvPr id="5" name="Content Placeholder 4">
            <a:extLst>
              <a:ext uri="{FF2B5EF4-FFF2-40B4-BE49-F238E27FC236}">
                <a16:creationId xmlns:a16="http://schemas.microsoft.com/office/drawing/2014/main" id="{9EAE12B3-A3E4-DE46-8EA4-82BAE425B96F}"/>
              </a:ext>
            </a:extLst>
          </p:cNvPr>
          <p:cNvPicPr>
            <a:picLocks noGrp="1" noChangeAspect="1"/>
          </p:cNvPicPr>
          <p:nvPr>
            <p:ph idx="1"/>
          </p:nvPr>
        </p:nvPicPr>
        <p:blipFill>
          <a:blip r:embed="rId2"/>
          <a:stretch>
            <a:fillRect/>
          </a:stretch>
        </p:blipFill>
        <p:spPr>
          <a:xfrm>
            <a:off x="3587586" y="2322068"/>
            <a:ext cx="5016827" cy="4051300"/>
          </a:xfrm>
        </p:spPr>
      </p:pic>
    </p:spTree>
    <p:extLst>
      <p:ext uri="{BB962C8B-B14F-4D97-AF65-F5344CB8AC3E}">
        <p14:creationId xmlns:p14="http://schemas.microsoft.com/office/powerpoint/2010/main" val="379933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34C4-89FB-DB1E-D1BF-F23F6B6D52D1}"/>
              </a:ext>
            </a:extLst>
          </p:cNvPr>
          <p:cNvSpPr>
            <a:spLocks noGrp="1"/>
          </p:cNvSpPr>
          <p:nvPr>
            <p:ph type="title"/>
          </p:nvPr>
        </p:nvSpPr>
        <p:spPr/>
        <p:txBody>
          <a:bodyPr/>
          <a:lstStyle/>
          <a:p>
            <a:r>
              <a:rPr lang="en-US" dirty="0"/>
              <a:t>K mean:</a:t>
            </a:r>
          </a:p>
        </p:txBody>
      </p:sp>
      <p:pic>
        <p:nvPicPr>
          <p:cNvPr id="5" name="Content Placeholder 4">
            <a:extLst>
              <a:ext uri="{FF2B5EF4-FFF2-40B4-BE49-F238E27FC236}">
                <a16:creationId xmlns:a16="http://schemas.microsoft.com/office/drawing/2014/main" id="{D075503B-D51D-10A1-AF71-898FA652A4D6}"/>
              </a:ext>
            </a:extLst>
          </p:cNvPr>
          <p:cNvPicPr>
            <a:picLocks noGrp="1" noChangeAspect="1"/>
          </p:cNvPicPr>
          <p:nvPr>
            <p:ph idx="1"/>
          </p:nvPr>
        </p:nvPicPr>
        <p:blipFill>
          <a:blip r:embed="rId2"/>
          <a:stretch>
            <a:fillRect/>
          </a:stretch>
        </p:blipFill>
        <p:spPr>
          <a:xfrm>
            <a:off x="3666155" y="2418851"/>
            <a:ext cx="4859690" cy="4051300"/>
          </a:xfrm>
        </p:spPr>
      </p:pic>
    </p:spTree>
    <p:extLst>
      <p:ext uri="{BB962C8B-B14F-4D97-AF65-F5344CB8AC3E}">
        <p14:creationId xmlns:p14="http://schemas.microsoft.com/office/powerpoint/2010/main" val="192542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8160-36F9-7533-36ED-4ACAD7373A54}"/>
              </a:ext>
            </a:extLst>
          </p:cNvPr>
          <p:cNvSpPr>
            <a:spLocks noGrp="1"/>
          </p:cNvSpPr>
          <p:nvPr>
            <p:ph type="title"/>
          </p:nvPr>
        </p:nvSpPr>
        <p:spPr/>
        <p:txBody>
          <a:bodyPr/>
          <a:lstStyle/>
          <a:p>
            <a:r>
              <a:rPr lang="en-US" dirty="0"/>
              <a:t>Cluster Assigner (assigned data table)</a:t>
            </a:r>
          </a:p>
        </p:txBody>
      </p:sp>
      <p:pic>
        <p:nvPicPr>
          <p:cNvPr id="5" name="Content Placeholder 4">
            <a:extLst>
              <a:ext uri="{FF2B5EF4-FFF2-40B4-BE49-F238E27FC236}">
                <a16:creationId xmlns:a16="http://schemas.microsoft.com/office/drawing/2014/main" id="{D2E2071A-2131-75E8-742B-BC338BE8FA80}"/>
              </a:ext>
            </a:extLst>
          </p:cNvPr>
          <p:cNvPicPr>
            <a:picLocks noGrp="1" noChangeAspect="1"/>
          </p:cNvPicPr>
          <p:nvPr>
            <p:ph idx="1"/>
          </p:nvPr>
        </p:nvPicPr>
        <p:blipFill>
          <a:blip r:embed="rId2"/>
          <a:stretch>
            <a:fillRect/>
          </a:stretch>
        </p:blipFill>
        <p:spPr>
          <a:xfrm>
            <a:off x="5169211" y="2398303"/>
            <a:ext cx="6723530" cy="4051300"/>
          </a:xfrm>
        </p:spPr>
      </p:pic>
      <p:pic>
        <p:nvPicPr>
          <p:cNvPr id="7" name="Picture 6">
            <a:extLst>
              <a:ext uri="{FF2B5EF4-FFF2-40B4-BE49-F238E27FC236}">
                <a16:creationId xmlns:a16="http://schemas.microsoft.com/office/drawing/2014/main" id="{329A0ED1-9696-ACB1-14E2-15C302753138}"/>
              </a:ext>
            </a:extLst>
          </p:cNvPr>
          <p:cNvPicPr>
            <a:picLocks noChangeAspect="1"/>
          </p:cNvPicPr>
          <p:nvPr/>
        </p:nvPicPr>
        <p:blipFill>
          <a:blip r:embed="rId3"/>
          <a:stretch>
            <a:fillRect/>
          </a:stretch>
        </p:blipFill>
        <p:spPr>
          <a:xfrm>
            <a:off x="457040" y="3429000"/>
            <a:ext cx="4442148" cy="2078269"/>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7B6EA54-3721-534B-F230-7EC96095DA50}"/>
                  </a:ext>
                </a:extLst>
              </p14:cNvPr>
              <p14:cNvContentPartPr/>
              <p14:nvPr/>
            </p14:nvContentPartPr>
            <p14:xfrm>
              <a:off x="3471998" y="4630344"/>
              <a:ext cx="1039320" cy="559440"/>
            </p14:xfrm>
          </p:contentPart>
        </mc:Choice>
        <mc:Fallback xmlns="">
          <p:pic>
            <p:nvPicPr>
              <p:cNvPr id="8" name="Ink 7">
                <a:extLst>
                  <a:ext uri="{FF2B5EF4-FFF2-40B4-BE49-F238E27FC236}">
                    <a16:creationId xmlns:a16="http://schemas.microsoft.com/office/drawing/2014/main" id="{87B6EA54-3721-534B-F230-7EC96095DA50}"/>
                  </a:ext>
                </a:extLst>
              </p:cNvPr>
              <p:cNvPicPr/>
              <p:nvPr/>
            </p:nvPicPr>
            <p:blipFill>
              <a:blip r:embed="rId5"/>
              <a:stretch>
                <a:fillRect/>
              </a:stretch>
            </p:blipFill>
            <p:spPr>
              <a:xfrm>
                <a:off x="3465878" y="4624224"/>
                <a:ext cx="105156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B824770-7604-BE11-870E-0CAB63312F91}"/>
                  </a:ext>
                </a:extLst>
              </p14:cNvPr>
              <p14:cNvContentPartPr/>
              <p14:nvPr/>
            </p14:nvContentPartPr>
            <p14:xfrm>
              <a:off x="10767398" y="2948064"/>
              <a:ext cx="32040" cy="2855520"/>
            </p14:xfrm>
          </p:contentPart>
        </mc:Choice>
        <mc:Fallback xmlns="">
          <p:pic>
            <p:nvPicPr>
              <p:cNvPr id="9" name="Ink 8">
                <a:extLst>
                  <a:ext uri="{FF2B5EF4-FFF2-40B4-BE49-F238E27FC236}">
                    <a16:creationId xmlns:a16="http://schemas.microsoft.com/office/drawing/2014/main" id="{CB824770-7604-BE11-870E-0CAB63312F91}"/>
                  </a:ext>
                </a:extLst>
              </p:cNvPr>
              <p:cNvPicPr/>
              <p:nvPr/>
            </p:nvPicPr>
            <p:blipFill>
              <a:blip r:embed="rId7"/>
              <a:stretch>
                <a:fillRect/>
              </a:stretch>
            </p:blipFill>
            <p:spPr>
              <a:xfrm>
                <a:off x="10761278" y="2941944"/>
                <a:ext cx="44280" cy="286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22C2452-B097-561C-C664-B4D6AA924DD7}"/>
                  </a:ext>
                </a:extLst>
              </p14:cNvPr>
              <p14:cNvContentPartPr/>
              <p14:nvPr/>
            </p14:nvContentPartPr>
            <p14:xfrm>
              <a:off x="11629238" y="2979024"/>
              <a:ext cx="11520" cy="2865600"/>
            </p14:xfrm>
          </p:contentPart>
        </mc:Choice>
        <mc:Fallback xmlns="">
          <p:pic>
            <p:nvPicPr>
              <p:cNvPr id="10" name="Ink 9">
                <a:extLst>
                  <a:ext uri="{FF2B5EF4-FFF2-40B4-BE49-F238E27FC236}">
                    <a16:creationId xmlns:a16="http://schemas.microsoft.com/office/drawing/2014/main" id="{922C2452-B097-561C-C664-B4D6AA924DD7}"/>
                  </a:ext>
                </a:extLst>
              </p:cNvPr>
              <p:cNvPicPr/>
              <p:nvPr/>
            </p:nvPicPr>
            <p:blipFill>
              <a:blip r:embed="rId9"/>
              <a:stretch>
                <a:fillRect/>
              </a:stretch>
            </p:blipFill>
            <p:spPr>
              <a:xfrm>
                <a:off x="11623118" y="2972904"/>
                <a:ext cx="23760" cy="28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47796743-AC1F-20E9-062B-7CDBC6917DFF}"/>
                  </a:ext>
                </a:extLst>
              </p14:cNvPr>
              <p14:cNvContentPartPr/>
              <p14:nvPr/>
            </p14:nvContentPartPr>
            <p14:xfrm>
              <a:off x="4807958" y="4765704"/>
              <a:ext cx="722160" cy="564840"/>
            </p14:xfrm>
          </p:contentPart>
        </mc:Choice>
        <mc:Fallback xmlns="">
          <p:pic>
            <p:nvPicPr>
              <p:cNvPr id="11" name="Ink 10">
                <a:extLst>
                  <a:ext uri="{FF2B5EF4-FFF2-40B4-BE49-F238E27FC236}">
                    <a16:creationId xmlns:a16="http://schemas.microsoft.com/office/drawing/2014/main" id="{47796743-AC1F-20E9-062B-7CDBC6917DFF}"/>
                  </a:ext>
                </a:extLst>
              </p:cNvPr>
              <p:cNvPicPr/>
              <p:nvPr/>
            </p:nvPicPr>
            <p:blipFill>
              <a:blip r:embed="rId11"/>
              <a:stretch>
                <a:fillRect/>
              </a:stretch>
            </p:blipFill>
            <p:spPr>
              <a:xfrm>
                <a:off x="4801838" y="4759584"/>
                <a:ext cx="734400" cy="577080"/>
              </a:xfrm>
              <a:prstGeom prst="rect">
                <a:avLst/>
              </a:prstGeom>
            </p:spPr>
          </p:pic>
        </mc:Fallback>
      </mc:AlternateContent>
    </p:spTree>
    <p:extLst>
      <p:ext uri="{BB962C8B-B14F-4D97-AF65-F5344CB8AC3E}">
        <p14:creationId xmlns:p14="http://schemas.microsoft.com/office/powerpoint/2010/main" val="230024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4E14-7692-B2F8-F545-1DACA0FE28DC}"/>
              </a:ext>
            </a:extLst>
          </p:cNvPr>
          <p:cNvSpPr>
            <a:spLocks noGrp="1"/>
          </p:cNvSpPr>
          <p:nvPr>
            <p:ph type="title"/>
          </p:nvPr>
        </p:nvSpPr>
        <p:spPr/>
        <p:txBody>
          <a:bodyPr/>
          <a:lstStyle/>
          <a:p>
            <a:r>
              <a:rPr lang="en-US" dirty="0"/>
              <a:t>Color manager:</a:t>
            </a:r>
          </a:p>
        </p:txBody>
      </p:sp>
      <p:pic>
        <p:nvPicPr>
          <p:cNvPr id="5" name="Content Placeholder 4">
            <a:extLst>
              <a:ext uri="{FF2B5EF4-FFF2-40B4-BE49-F238E27FC236}">
                <a16:creationId xmlns:a16="http://schemas.microsoft.com/office/drawing/2014/main" id="{252020FC-F6ED-2145-B70D-C74FB8BE040D}"/>
              </a:ext>
            </a:extLst>
          </p:cNvPr>
          <p:cNvPicPr>
            <a:picLocks noGrp="1" noChangeAspect="1"/>
          </p:cNvPicPr>
          <p:nvPr>
            <p:ph idx="1"/>
          </p:nvPr>
        </p:nvPicPr>
        <p:blipFill>
          <a:blip r:embed="rId2"/>
          <a:stretch>
            <a:fillRect/>
          </a:stretch>
        </p:blipFill>
        <p:spPr>
          <a:xfrm>
            <a:off x="3921471" y="2418851"/>
            <a:ext cx="4349057" cy="4051300"/>
          </a:xfrm>
        </p:spPr>
      </p:pic>
    </p:spTree>
    <p:extLst>
      <p:ext uri="{BB962C8B-B14F-4D97-AF65-F5344CB8AC3E}">
        <p14:creationId xmlns:p14="http://schemas.microsoft.com/office/powerpoint/2010/main" val="260017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D9B7-DD33-D12C-EC27-F54B9EBA64F2}"/>
              </a:ext>
            </a:extLst>
          </p:cNvPr>
          <p:cNvSpPr>
            <a:spLocks noGrp="1"/>
          </p:cNvSpPr>
          <p:nvPr>
            <p:ph type="title"/>
          </p:nvPr>
        </p:nvSpPr>
        <p:spPr/>
        <p:txBody>
          <a:bodyPr/>
          <a:lstStyle/>
          <a:p>
            <a:r>
              <a:rPr lang="en-US" dirty="0"/>
              <a:t>Shape manager:</a:t>
            </a:r>
          </a:p>
        </p:txBody>
      </p:sp>
      <p:pic>
        <p:nvPicPr>
          <p:cNvPr id="5" name="Content Placeholder 4">
            <a:extLst>
              <a:ext uri="{FF2B5EF4-FFF2-40B4-BE49-F238E27FC236}">
                <a16:creationId xmlns:a16="http://schemas.microsoft.com/office/drawing/2014/main" id="{52FCC5D4-F593-443F-1635-91FF274F3592}"/>
              </a:ext>
            </a:extLst>
          </p:cNvPr>
          <p:cNvPicPr>
            <a:picLocks noGrp="1" noChangeAspect="1"/>
          </p:cNvPicPr>
          <p:nvPr>
            <p:ph idx="1"/>
          </p:nvPr>
        </p:nvPicPr>
        <p:blipFill>
          <a:blip r:embed="rId2"/>
          <a:stretch>
            <a:fillRect/>
          </a:stretch>
        </p:blipFill>
        <p:spPr>
          <a:xfrm>
            <a:off x="4194319" y="2322068"/>
            <a:ext cx="3803362" cy="4051300"/>
          </a:xfrm>
        </p:spPr>
      </p:pic>
    </p:spTree>
    <p:extLst>
      <p:ext uri="{BB962C8B-B14F-4D97-AF65-F5344CB8AC3E}">
        <p14:creationId xmlns:p14="http://schemas.microsoft.com/office/powerpoint/2010/main" val="422536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DBF1-17E3-37EE-F8B6-1ED75A1BE8C8}"/>
              </a:ext>
            </a:extLst>
          </p:cNvPr>
          <p:cNvSpPr>
            <a:spLocks noGrp="1"/>
          </p:cNvSpPr>
          <p:nvPr>
            <p:ph type="title"/>
          </p:nvPr>
        </p:nvSpPr>
        <p:spPr/>
        <p:txBody>
          <a:bodyPr/>
          <a:lstStyle/>
          <a:p>
            <a:r>
              <a:rPr lang="en-US" dirty="0"/>
              <a:t>Scatter plot:</a:t>
            </a:r>
          </a:p>
        </p:txBody>
      </p:sp>
      <p:pic>
        <p:nvPicPr>
          <p:cNvPr id="5" name="Content Placeholder 4">
            <a:extLst>
              <a:ext uri="{FF2B5EF4-FFF2-40B4-BE49-F238E27FC236}">
                <a16:creationId xmlns:a16="http://schemas.microsoft.com/office/drawing/2014/main" id="{CBA32DE8-12BC-4434-1E49-58F59EAB7A75}"/>
              </a:ext>
            </a:extLst>
          </p:cNvPr>
          <p:cNvPicPr>
            <a:picLocks noGrp="1" noChangeAspect="1"/>
          </p:cNvPicPr>
          <p:nvPr>
            <p:ph idx="1"/>
          </p:nvPr>
        </p:nvPicPr>
        <p:blipFill>
          <a:blip r:embed="rId2"/>
          <a:stretch>
            <a:fillRect/>
          </a:stretch>
        </p:blipFill>
        <p:spPr>
          <a:xfrm>
            <a:off x="3135370" y="2120900"/>
            <a:ext cx="5927610" cy="4051300"/>
          </a:xfrm>
        </p:spPr>
      </p:pic>
    </p:spTree>
    <p:extLst>
      <p:ext uri="{BB962C8B-B14F-4D97-AF65-F5344CB8AC3E}">
        <p14:creationId xmlns:p14="http://schemas.microsoft.com/office/powerpoint/2010/main" val="218932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1640-CA75-92CF-4909-8AEB5B543FB7}"/>
              </a:ext>
            </a:extLst>
          </p:cNvPr>
          <p:cNvSpPr>
            <a:spLocks noGrp="1"/>
          </p:cNvSpPr>
          <p:nvPr>
            <p:ph type="title"/>
          </p:nvPr>
        </p:nvSpPr>
        <p:spPr>
          <a:xfrm>
            <a:off x="289012" y="3215810"/>
            <a:ext cx="3697361" cy="727513"/>
          </a:xfrm>
        </p:spPr>
        <p:txBody>
          <a:bodyPr>
            <a:noAutofit/>
          </a:bodyPr>
          <a:lstStyle/>
          <a:p>
            <a:r>
              <a:rPr lang="en-US" sz="4000" dirty="0"/>
              <a:t>Scatter plot</a:t>
            </a:r>
            <a:br>
              <a:rPr lang="en-US" sz="4000" dirty="0"/>
            </a:br>
            <a:r>
              <a:rPr lang="en-US" sz="4000" dirty="0"/>
              <a:t> output:</a:t>
            </a:r>
          </a:p>
        </p:txBody>
      </p:sp>
      <p:pic>
        <p:nvPicPr>
          <p:cNvPr id="5" name="Content Placeholder 4">
            <a:extLst>
              <a:ext uri="{FF2B5EF4-FFF2-40B4-BE49-F238E27FC236}">
                <a16:creationId xmlns:a16="http://schemas.microsoft.com/office/drawing/2014/main" id="{6C07EA0E-F755-967E-870A-B0E1B3429138}"/>
              </a:ext>
            </a:extLst>
          </p:cNvPr>
          <p:cNvPicPr>
            <a:picLocks noGrp="1" noChangeAspect="1"/>
          </p:cNvPicPr>
          <p:nvPr>
            <p:ph idx="1"/>
          </p:nvPr>
        </p:nvPicPr>
        <p:blipFill>
          <a:blip r:embed="rId2"/>
          <a:stretch>
            <a:fillRect/>
          </a:stretch>
        </p:blipFill>
        <p:spPr>
          <a:xfrm>
            <a:off x="3081439" y="0"/>
            <a:ext cx="9110561" cy="6858000"/>
          </a:xfrm>
        </p:spPr>
      </p:pic>
    </p:spTree>
    <p:extLst>
      <p:ext uri="{BB962C8B-B14F-4D97-AF65-F5344CB8AC3E}">
        <p14:creationId xmlns:p14="http://schemas.microsoft.com/office/powerpoint/2010/main" val="362151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A76B-B067-CABE-597E-47B1CCCC6705}"/>
              </a:ext>
            </a:extLst>
          </p:cNvPr>
          <p:cNvSpPr>
            <a:spLocks noGrp="1"/>
          </p:cNvSpPr>
          <p:nvPr>
            <p:ph type="title"/>
          </p:nvPr>
        </p:nvSpPr>
        <p:spPr>
          <a:xfrm>
            <a:off x="206819" y="2624328"/>
            <a:ext cx="3974763" cy="1609344"/>
          </a:xfrm>
        </p:spPr>
        <p:txBody>
          <a:bodyPr>
            <a:normAutofit fontScale="90000"/>
          </a:bodyPr>
          <a:lstStyle/>
          <a:p>
            <a:r>
              <a:rPr lang="en-US" dirty="0"/>
              <a:t>K-mean clustering in python</a:t>
            </a:r>
          </a:p>
        </p:txBody>
      </p:sp>
      <p:pic>
        <p:nvPicPr>
          <p:cNvPr id="5" name="Content Placeholder 4">
            <a:extLst>
              <a:ext uri="{FF2B5EF4-FFF2-40B4-BE49-F238E27FC236}">
                <a16:creationId xmlns:a16="http://schemas.microsoft.com/office/drawing/2014/main" id="{6E5451F5-4BD9-5C97-A50E-268737DA12E5}"/>
              </a:ext>
            </a:extLst>
          </p:cNvPr>
          <p:cNvPicPr>
            <a:picLocks noGrp="1" noChangeAspect="1"/>
          </p:cNvPicPr>
          <p:nvPr>
            <p:ph idx="1"/>
          </p:nvPr>
        </p:nvPicPr>
        <p:blipFill>
          <a:blip r:embed="rId2"/>
          <a:stretch>
            <a:fillRect/>
          </a:stretch>
        </p:blipFill>
        <p:spPr>
          <a:xfrm>
            <a:off x="3965825" y="-1"/>
            <a:ext cx="8226175" cy="6732663"/>
          </a:xfrm>
        </p:spPr>
      </p:pic>
    </p:spTree>
    <p:extLst>
      <p:ext uri="{BB962C8B-B14F-4D97-AF65-F5344CB8AC3E}">
        <p14:creationId xmlns:p14="http://schemas.microsoft.com/office/powerpoint/2010/main" val="101096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90-5644-2706-5842-92A21F8D056A}"/>
              </a:ext>
            </a:extLst>
          </p:cNvPr>
          <p:cNvSpPr>
            <a:spLocks noGrp="1"/>
          </p:cNvSpPr>
          <p:nvPr>
            <p:ph type="title"/>
          </p:nvPr>
        </p:nvSpPr>
        <p:spPr/>
        <p:txBody>
          <a:bodyPr/>
          <a:lstStyle/>
          <a:p>
            <a:r>
              <a:rPr lang="en-US" dirty="0"/>
              <a:t>Visualization:</a:t>
            </a:r>
          </a:p>
        </p:txBody>
      </p:sp>
      <p:pic>
        <p:nvPicPr>
          <p:cNvPr id="7" name="Picture 6">
            <a:extLst>
              <a:ext uri="{FF2B5EF4-FFF2-40B4-BE49-F238E27FC236}">
                <a16:creationId xmlns:a16="http://schemas.microsoft.com/office/drawing/2014/main" id="{E97F7CE4-3892-0D01-2336-89C98BFD8A4A}"/>
              </a:ext>
            </a:extLst>
          </p:cNvPr>
          <p:cNvPicPr>
            <a:picLocks noChangeAspect="1"/>
          </p:cNvPicPr>
          <p:nvPr/>
        </p:nvPicPr>
        <p:blipFill>
          <a:blip r:embed="rId2"/>
          <a:stretch>
            <a:fillRect/>
          </a:stretch>
        </p:blipFill>
        <p:spPr>
          <a:xfrm>
            <a:off x="724328" y="1951404"/>
            <a:ext cx="10679987" cy="4337810"/>
          </a:xfrm>
          <a:prstGeom prst="rect">
            <a:avLst/>
          </a:prstGeom>
        </p:spPr>
      </p:pic>
    </p:spTree>
    <p:extLst>
      <p:ext uri="{BB962C8B-B14F-4D97-AF65-F5344CB8AC3E}">
        <p14:creationId xmlns:p14="http://schemas.microsoft.com/office/powerpoint/2010/main" val="249449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CF15-B544-2796-2DF8-7130D5827A8D}"/>
              </a:ext>
            </a:extLst>
          </p:cNvPr>
          <p:cNvSpPr>
            <a:spLocks noGrp="1"/>
          </p:cNvSpPr>
          <p:nvPr>
            <p:ph type="title"/>
          </p:nvPr>
        </p:nvSpPr>
        <p:spPr/>
        <p:txBody>
          <a:bodyPr/>
          <a:lstStyle/>
          <a:p>
            <a:r>
              <a:rPr lang="en-US" dirty="0"/>
              <a:t>Task: Lab Tasks/Practical Work </a:t>
            </a:r>
          </a:p>
        </p:txBody>
      </p:sp>
      <p:sp>
        <p:nvSpPr>
          <p:cNvPr id="3" name="Content Placeholder 2">
            <a:extLst>
              <a:ext uri="{FF2B5EF4-FFF2-40B4-BE49-F238E27FC236}">
                <a16:creationId xmlns:a16="http://schemas.microsoft.com/office/drawing/2014/main" id="{BF975F0A-8FCE-0580-8661-764D24BF32F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work as a data scientist at a botanic garden, and your team is interested in analyzing the Iris dataset to identify patterns in the measurements of different types of iris flowers. The dataset contains measurements for the sepal length, sepal width, petal length, and petal width of three different types of iris flowers: Setosa, versicolor, and virginica. Your goal is to use K-means clustering to group the flowers based on their measurements and determine if the measurements can be used to accurately identify the different types of iris flowers.</a:t>
            </a:r>
          </a:p>
          <a:p>
            <a:r>
              <a:rPr lang="en-US" dirty="0">
                <a:latin typeface="Times New Roman" panose="02020603050405020304" pitchFamily="18" charset="0"/>
                <a:cs typeface="Times New Roman" panose="02020603050405020304" pitchFamily="18" charset="0"/>
              </a:rPr>
              <a:t>Perform K-Mean Clustering in KNIME on IRIS dataset</a:t>
            </a:r>
          </a:p>
        </p:txBody>
      </p:sp>
    </p:spTree>
    <p:extLst>
      <p:ext uri="{BB962C8B-B14F-4D97-AF65-F5344CB8AC3E}">
        <p14:creationId xmlns:p14="http://schemas.microsoft.com/office/powerpoint/2010/main" val="355328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FA92-2598-042F-A744-BFFF5A3E4F25}"/>
              </a:ext>
            </a:extLst>
          </p:cNvPr>
          <p:cNvSpPr>
            <a:spLocks noGrp="1"/>
          </p:cNvSpPr>
          <p:nvPr>
            <p:ph type="title"/>
          </p:nvPr>
        </p:nvSpPr>
        <p:spPr/>
        <p:txBody>
          <a:bodyPr/>
          <a:lstStyle/>
          <a:p>
            <a:r>
              <a:rPr lang="en-US" dirty="0"/>
              <a:t>What is K-means clustering</a:t>
            </a:r>
          </a:p>
        </p:txBody>
      </p:sp>
      <p:sp>
        <p:nvSpPr>
          <p:cNvPr id="3" name="Content Placeholder 2">
            <a:extLst>
              <a:ext uri="{FF2B5EF4-FFF2-40B4-BE49-F238E27FC236}">
                <a16:creationId xmlns:a16="http://schemas.microsoft.com/office/drawing/2014/main" id="{3FDFC447-BB1F-764B-6DF4-A58A7E0E32EA}"/>
              </a:ext>
            </a:extLst>
          </p:cNvPr>
          <p:cNvSpPr>
            <a:spLocks noGrp="1"/>
          </p:cNvSpPr>
          <p:nvPr>
            <p:ph idx="1"/>
          </p:nvPr>
        </p:nvSpPr>
        <p:spPr/>
        <p:txBody>
          <a:bodyPr/>
          <a:lstStyle/>
          <a:p>
            <a:r>
              <a:rPr lang="en-US" dirty="0"/>
              <a:t>What is K-means clustering? </a:t>
            </a:r>
          </a:p>
          <a:p>
            <a:r>
              <a:rPr lang="en-US" dirty="0"/>
              <a:t>  K-means clustering is like </a:t>
            </a:r>
            <a:r>
              <a:rPr lang="en-US" dirty="0">
                <a:solidFill>
                  <a:srgbClr val="FF0000"/>
                </a:solidFill>
              </a:rPr>
              <a:t>grouping similar items </a:t>
            </a:r>
            <a:r>
              <a:rPr lang="en-US" dirty="0"/>
              <a:t>together in a store. Imagine you're organizing a grocery store, and you want to group similar fruits together to make shopping easier. K-means does the same thing but with data points.</a:t>
            </a:r>
          </a:p>
        </p:txBody>
      </p:sp>
    </p:spTree>
    <p:extLst>
      <p:ext uri="{BB962C8B-B14F-4D97-AF65-F5344CB8AC3E}">
        <p14:creationId xmlns:p14="http://schemas.microsoft.com/office/powerpoint/2010/main" val="121603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F50F-23C0-5D97-2101-B72A99668156}"/>
              </a:ext>
            </a:extLst>
          </p:cNvPr>
          <p:cNvSpPr>
            <a:spLocks noGrp="1"/>
          </p:cNvSpPr>
          <p:nvPr>
            <p:ph type="title"/>
          </p:nvPr>
        </p:nvSpPr>
        <p:spPr/>
        <p:txBody>
          <a:bodyPr/>
          <a:lstStyle/>
          <a:p>
            <a:r>
              <a:rPr lang="en-US" dirty="0"/>
              <a:t>Tasks: Lab Tasks/Practical Work </a:t>
            </a:r>
          </a:p>
        </p:txBody>
      </p:sp>
      <p:sp>
        <p:nvSpPr>
          <p:cNvPr id="7" name="Content Placeholder 6">
            <a:extLst>
              <a:ext uri="{FF2B5EF4-FFF2-40B4-BE49-F238E27FC236}">
                <a16:creationId xmlns:a16="http://schemas.microsoft.com/office/drawing/2014/main" id="{D577C338-440D-D30D-EDFE-04433DBF0262}"/>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You work as a data scientist at a botanic garden, and your team is interested in analyzing the Iris dataset to identify patterns in the measurements of different types of iris flowers. The dataset contains measurements for the sepal length, sepal width, petal length, and petal width of three different types of iris flowers: </a:t>
            </a:r>
            <a:r>
              <a:rPr lang="en-US" dirty="0" err="1">
                <a:latin typeface="Times New Roman" panose="02020603050405020304" pitchFamily="18" charset="0"/>
                <a:cs typeface="Times New Roman" panose="02020603050405020304" pitchFamily="18" charset="0"/>
              </a:rPr>
              <a:t>setosa</a:t>
            </a:r>
            <a:r>
              <a:rPr lang="en-US" dirty="0">
                <a:latin typeface="Times New Roman" panose="02020603050405020304" pitchFamily="18" charset="0"/>
                <a:cs typeface="Times New Roman" panose="02020603050405020304" pitchFamily="18" charset="0"/>
              </a:rPr>
              <a:t>, versicolor, and virginica. Your goal is to use K-means clustering to group the flowers based on their measurements and determine if the measurements can be used to accurately identify the different types of iris flowers.</a:t>
            </a:r>
          </a:p>
          <a:p>
            <a:r>
              <a:rPr lang="en-US" dirty="0">
                <a:latin typeface="Times New Roman" panose="02020603050405020304" pitchFamily="18" charset="0"/>
                <a:cs typeface="Times New Roman" panose="02020603050405020304" pitchFamily="18" charset="0"/>
              </a:rPr>
              <a:t>1. Load the Iris dataset into a Pandas dataframe.</a:t>
            </a:r>
          </a:p>
          <a:p>
            <a:r>
              <a:rPr lang="en-US" dirty="0">
                <a:latin typeface="Times New Roman" panose="02020603050405020304" pitchFamily="18" charset="0"/>
                <a:cs typeface="Times New Roman" panose="02020603050405020304" pitchFamily="18" charset="0"/>
              </a:rPr>
              <a:t>2. Drop the 'species' column from the dataframe, as we will be performing unsupervised clustering.</a:t>
            </a:r>
          </a:p>
          <a:p>
            <a:r>
              <a:rPr lang="en-US" dirty="0">
                <a:latin typeface="Times New Roman" panose="02020603050405020304" pitchFamily="18" charset="0"/>
                <a:cs typeface="Times New Roman" panose="02020603050405020304" pitchFamily="18" charset="0"/>
              </a:rPr>
              <a:t>3. Scale the data and use the elbow method to determine the optimal number of clusters for K-means clustering.</a:t>
            </a:r>
          </a:p>
          <a:p>
            <a:r>
              <a:rPr lang="en-US" dirty="0">
                <a:latin typeface="Times New Roman" panose="02020603050405020304" pitchFamily="18" charset="0"/>
                <a:cs typeface="Times New Roman" panose="02020603050405020304" pitchFamily="18" charset="0"/>
              </a:rPr>
              <a:t>4. Perform K-means clustering on the scaled data using the optimal number of clusters. </a:t>
            </a:r>
          </a:p>
          <a:p>
            <a:r>
              <a:rPr lang="en-US" dirty="0">
                <a:latin typeface="Times New Roman" panose="02020603050405020304" pitchFamily="18" charset="0"/>
                <a:cs typeface="Times New Roman" panose="02020603050405020304" pitchFamily="18" charset="0"/>
              </a:rPr>
              <a:t>5. Visualize the results of the clustering by creating a scatter plot of the data points, with each point colored based on its assigned cluster.</a:t>
            </a:r>
          </a:p>
          <a:p>
            <a:r>
              <a:rPr lang="en-US" dirty="0">
                <a:latin typeface="Times New Roman" panose="02020603050405020304" pitchFamily="18" charset="0"/>
                <a:cs typeface="Times New Roman" panose="02020603050405020304" pitchFamily="18" charset="0"/>
              </a:rPr>
              <a:t>6. Analyze the results of the clustering to identify patterns in the measurements of the different types of iris flowers.</a:t>
            </a:r>
          </a:p>
        </p:txBody>
      </p:sp>
    </p:spTree>
    <p:extLst>
      <p:ext uri="{BB962C8B-B14F-4D97-AF65-F5344CB8AC3E}">
        <p14:creationId xmlns:p14="http://schemas.microsoft.com/office/powerpoint/2010/main" val="379828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3DE8-22BE-37B8-6A5F-53988495EAB9}"/>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B8425535-D7D7-655A-10D1-38CDD33DCC62}"/>
              </a:ext>
            </a:extLst>
          </p:cNvPr>
          <p:cNvSpPr>
            <a:spLocks noGrp="1"/>
          </p:cNvSpPr>
          <p:nvPr>
            <p:ph idx="1"/>
          </p:nvPr>
        </p:nvSpPr>
        <p:spPr/>
        <p:txBody>
          <a:bodyPr/>
          <a:lstStyle/>
          <a:p>
            <a:r>
              <a:rPr lang="en-US" dirty="0"/>
              <a:t>First, you choose the number of groups you want (K). Then, K-means algorithm starts by randomly placing K centroids (imaginary points) in your data space. It then iteratively assigns each data point to the nearest centroid and recalculates the centroids based on the mean of all points assigned to it. This process repeats until the centroids stop moving significantly.</a:t>
            </a:r>
          </a:p>
        </p:txBody>
      </p:sp>
    </p:spTree>
    <p:extLst>
      <p:ext uri="{BB962C8B-B14F-4D97-AF65-F5344CB8AC3E}">
        <p14:creationId xmlns:p14="http://schemas.microsoft.com/office/powerpoint/2010/main" val="324655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740B-B440-4107-AF2E-F007332CEA8B}"/>
              </a:ext>
            </a:extLst>
          </p:cNvPr>
          <p:cNvSpPr>
            <a:spLocks noGrp="1"/>
          </p:cNvSpPr>
          <p:nvPr>
            <p:ph type="title"/>
          </p:nvPr>
        </p:nvSpPr>
        <p:spPr>
          <a:xfrm>
            <a:off x="302146" y="217504"/>
            <a:ext cx="10058400" cy="501687"/>
          </a:xfrm>
        </p:spPr>
        <p:txBody>
          <a:bodyPr>
            <a:normAutofit fontScale="90000"/>
          </a:bodyPr>
          <a:lstStyle/>
          <a:p>
            <a:r>
              <a:rPr lang="en-US" dirty="0"/>
              <a:t>K mean clustering:</a:t>
            </a:r>
          </a:p>
        </p:txBody>
      </p:sp>
      <p:pic>
        <p:nvPicPr>
          <p:cNvPr id="5" name="Content Placeholder 4">
            <a:extLst>
              <a:ext uri="{FF2B5EF4-FFF2-40B4-BE49-F238E27FC236}">
                <a16:creationId xmlns:a16="http://schemas.microsoft.com/office/drawing/2014/main" id="{8B2711EC-30AD-0F5F-30B0-D616D3AF240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676604" y="993097"/>
            <a:ext cx="7652330" cy="5409805"/>
          </a:xfrm>
        </p:spPr>
      </p:pic>
    </p:spTree>
    <p:extLst>
      <p:ext uri="{BB962C8B-B14F-4D97-AF65-F5344CB8AC3E}">
        <p14:creationId xmlns:p14="http://schemas.microsoft.com/office/powerpoint/2010/main" val="329345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7256-78CF-01CB-FEAF-D8BB1C8A1751}"/>
              </a:ext>
            </a:extLst>
          </p:cNvPr>
          <p:cNvSpPr>
            <a:spLocks noGrp="1"/>
          </p:cNvSpPr>
          <p:nvPr>
            <p:ph type="title"/>
          </p:nvPr>
        </p:nvSpPr>
        <p:spPr/>
        <p:txBody>
          <a:bodyPr/>
          <a:lstStyle/>
          <a:p>
            <a:r>
              <a:rPr lang="en-US" dirty="0"/>
              <a:t>Real-world applications:</a:t>
            </a:r>
          </a:p>
        </p:txBody>
      </p:sp>
      <p:sp>
        <p:nvSpPr>
          <p:cNvPr id="3" name="Content Placeholder 2">
            <a:extLst>
              <a:ext uri="{FF2B5EF4-FFF2-40B4-BE49-F238E27FC236}">
                <a16:creationId xmlns:a16="http://schemas.microsoft.com/office/drawing/2014/main" id="{2EA2763B-89E1-652B-52D8-8CA794DFDF75}"/>
              </a:ext>
            </a:extLst>
          </p:cNvPr>
          <p:cNvSpPr>
            <a:spLocks noGrp="1"/>
          </p:cNvSpPr>
          <p:nvPr>
            <p:ph idx="1"/>
          </p:nvPr>
        </p:nvSpPr>
        <p:spPr/>
        <p:txBody>
          <a:bodyPr/>
          <a:lstStyle/>
          <a:p>
            <a:r>
              <a:rPr lang="en-US" b="1" dirty="0">
                <a:highlight>
                  <a:srgbClr val="FFFF00"/>
                </a:highlight>
              </a:rPr>
              <a:t>Market Segmentation</a:t>
            </a:r>
            <a:r>
              <a:rPr lang="en-US" b="1" dirty="0"/>
              <a:t>: </a:t>
            </a:r>
            <a:r>
              <a:rPr lang="en-US" dirty="0"/>
              <a:t>Identifying different customer segments based on their purchasing behavior. </a:t>
            </a:r>
          </a:p>
          <a:p>
            <a:r>
              <a:rPr lang="en-US" b="1" dirty="0">
                <a:highlight>
                  <a:srgbClr val="FFFF00"/>
                </a:highlight>
              </a:rPr>
              <a:t>Image Compression</a:t>
            </a:r>
            <a:r>
              <a:rPr lang="en-US" b="1" dirty="0"/>
              <a:t>: </a:t>
            </a:r>
            <a:r>
              <a:rPr lang="en-US" dirty="0"/>
              <a:t>Reducing the size of an image by grouping similar pixels together.  </a:t>
            </a:r>
          </a:p>
          <a:p>
            <a:r>
              <a:rPr lang="en-US" b="1" dirty="0">
                <a:highlight>
                  <a:srgbClr val="FFFF00"/>
                </a:highlight>
              </a:rPr>
              <a:t>Anomaly Detection</a:t>
            </a:r>
            <a:r>
              <a:rPr lang="en-US" b="1" dirty="0"/>
              <a:t>: </a:t>
            </a:r>
            <a:r>
              <a:rPr lang="en-US" dirty="0"/>
              <a:t>Finding unusual patterns in data, like fraud detection in financial transactions.</a:t>
            </a:r>
          </a:p>
        </p:txBody>
      </p:sp>
    </p:spTree>
    <p:extLst>
      <p:ext uri="{BB962C8B-B14F-4D97-AF65-F5344CB8AC3E}">
        <p14:creationId xmlns:p14="http://schemas.microsoft.com/office/powerpoint/2010/main" val="238850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C441-4D00-4C3F-61DF-BB0C59EDF9B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A6F82A3-2C0A-34C7-C7E1-F2AE623BE1A2}"/>
              </a:ext>
            </a:extLst>
          </p:cNvPr>
          <p:cNvSpPr>
            <a:spLocks noGrp="1"/>
          </p:cNvSpPr>
          <p:nvPr>
            <p:ph idx="1"/>
          </p:nvPr>
        </p:nvSpPr>
        <p:spPr/>
        <p:txBody>
          <a:bodyPr/>
          <a:lstStyle/>
          <a:p>
            <a:r>
              <a:rPr lang="en-US" dirty="0"/>
              <a:t>Simple and easy to implement.  </a:t>
            </a:r>
          </a:p>
          <a:p>
            <a:r>
              <a:rPr lang="en-US" dirty="0"/>
              <a:t>Efficient for large datasets.  </a:t>
            </a:r>
          </a:p>
          <a:p>
            <a:r>
              <a:rPr lang="en-US" dirty="0"/>
              <a:t>Works well with data that is well-separated into clusters.</a:t>
            </a:r>
          </a:p>
        </p:txBody>
      </p:sp>
    </p:spTree>
    <p:extLst>
      <p:ext uri="{BB962C8B-B14F-4D97-AF65-F5344CB8AC3E}">
        <p14:creationId xmlns:p14="http://schemas.microsoft.com/office/powerpoint/2010/main" val="413023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7C48-C923-8A60-9E31-774DCEEF1A72}"/>
              </a:ext>
            </a:extLst>
          </p:cNvPr>
          <p:cNvSpPr>
            <a:spLocks noGrp="1"/>
          </p:cNvSpPr>
          <p:nvPr>
            <p:ph type="title"/>
          </p:nvPr>
        </p:nvSpPr>
        <p:spPr>
          <a:xfrm>
            <a:off x="1152041" y="1635338"/>
            <a:ext cx="10058400" cy="398946"/>
          </a:xfrm>
        </p:spPr>
        <p:txBody>
          <a:bodyPr>
            <a:normAutofit fontScale="90000"/>
          </a:bodyPr>
          <a:lstStyle/>
          <a:p>
            <a:r>
              <a:rPr lang="en-US" dirty="0"/>
              <a:t>Disadvantages:</a:t>
            </a:r>
            <a:br>
              <a:rPr lang="en-US" dirty="0"/>
            </a:br>
            <a:endParaRPr lang="en-US" dirty="0"/>
          </a:p>
        </p:txBody>
      </p:sp>
      <p:sp>
        <p:nvSpPr>
          <p:cNvPr id="3" name="Content Placeholder 2">
            <a:extLst>
              <a:ext uri="{FF2B5EF4-FFF2-40B4-BE49-F238E27FC236}">
                <a16:creationId xmlns:a16="http://schemas.microsoft.com/office/drawing/2014/main" id="{0C17C956-1021-CFE0-2DA1-FFD6D9FEB753}"/>
              </a:ext>
            </a:extLst>
          </p:cNvPr>
          <p:cNvSpPr>
            <a:spLocks noGrp="1"/>
          </p:cNvSpPr>
          <p:nvPr>
            <p:ph idx="1"/>
          </p:nvPr>
        </p:nvSpPr>
        <p:spPr/>
        <p:txBody>
          <a:bodyPr/>
          <a:lstStyle/>
          <a:p>
            <a:r>
              <a:rPr lang="en-US" dirty="0"/>
              <a:t>Requires the number of clusters (K) to be specified in advance.   </a:t>
            </a:r>
          </a:p>
          <a:p>
            <a:r>
              <a:rPr lang="en-US" dirty="0"/>
              <a:t>Sensitive to initial centroid placement, which can lead to different results with each run.  </a:t>
            </a:r>
          </a:p>
          <a:p>
            <a:r>
              <a:rPr lang="en-US" dirty="0"/>
              <a:t>May struggle with clusters of varying sizes and densities.</a:t>
            </a:r>
          </a:p>
        </p:txBody>
      </p:sp>
    </p:spTree>
    <p:extLst>
      <p:ext uri="{BB962C8B-B14F-4D97-AF65-F5344CB8AC3E}">
        <p14:creationId xmlns:p14="http://schemas.microsoft.com/office/powerpoint/2010/main" val="417475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BE20-E705-2290-2F33-6CBD6D91A8DE}"/>
              </a:ext>
            </a:extLst>
          </p:cNvPr>
          <p:cNvSpPr>
            <a:spLocks noGrp="1"/>
          </p:cNvSpPr>
          <p:nvPr>
            <p:ph type="title"/>
          </p:nvPr>
        </p:nvSpPr>
        <p:spPr/>
        <p:txBody>
          <a:bodyPr/>
          <a:lstStyle/>
          <a:p>
            <a:r>
              <a:rPr lang="en-US" dirty="0"/>
              <a:t>K mean clustering in knime:</a:t>
            </a:r>
          </a:p>
        </p:txBody>
      </p:sp>
      <p:pic>
        <p:nvPicPr>
          <p:cNvPr id="5" name="Content Placeholder 4">
            <a:extLst>
              <a:ext uri="{FF2B5EF4-FFF2-40B4-BE49-F238E27FC236}">
                <a16:creationId xmlns:a16="http://schemas.microsoft.com/office/drawing/2014/main" id="{F183F6F6-7F45-167B-D357-4EF090A5C13B}"/>
              </a:ext>
            </a:extLst>
          </p:cNvPr>
          <p:cNvPicPr>
            <a:picLocks noGrp="1" noChangeAspect="1"/>
          </p:cNvPicPr>
          <p:nvPr>
            <p:ph idx="1"/>
          </p:nvPr>
        </p:nvPicPr>
        <p:blipFill>
          <a:blip r:embed="rId2"/>
          <a:stretch>
            <a:fillRect/>
          </a:stretch>
        </p:blipFill>
        <p:spPr>
          <a:xfrm>
            <a:off x="1069975" y="2395580"/>
            <a:ext cx="10058400" cy="3501940"/>
          </a:xfrm>
        </p:spPr>
      </p:pic>
    </p:spTree>
    <p:extLst>
      <p:ext uri="{BB962C8B-B14F-4D97-AF65-F5344CB8AC3E}">
        <p14:creationId xmlns:p14="http://schemas.microsoft.com/office/powerpoint/2010/main" val="185555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8DD7-BA48-D9CA-F149-339CFD43044F}"/>
              </a:ext>
            </a:extLst>
          </p:cNvPr>
          <p:cNvSpPr>
            <a:spLocks noGrp="1"/>
          </p:cNvSpPr>
          <p:nvPr>
            <p:ph type="title"/>
          </p:nvPr>
        </p:nvSpPr>
        <p:spPr/>
        <p:txBody>
          <a:bodyPr/>
          <a:lstStyle/>
          <a:p>
            <a:r>
              <a:rPr lang="en-US" dirty="0"/>
              <a:t>Csv reader:</a:t>
            </a:r>
            <a:br>
              <a:rPr lang="en-US" dirty="0"/>
            </a:br>
            <a:endParaRPr lang="en-US" dirty="0"/>
          </a:p>
        </p:txBody>
      </p:sp>
      <p:pic>
        <p:nvPicPr>
          <p:cNvPr id="5" name="Content Placeholder 4">
            <a:extLst>
              <a:ext uri="{FF2B5EF4-FFF2-40B4-BE49-F238E27FC236}">
                <a16:creationId xmlns:a16="http://schemas.microsoft.com/office/drawing/2014/main" id="{5DF5DBD0-BB63-1B01-FDB3-356A7B200AE5}"/>
              </a:ext>
            </a:extLst>
          </p:cNvPr>
          <p:cNvPicPr>
            <a:picLocks noGrp="1" noChangeAspect="1"/>
          </p:cNvPicPr>
          <p:nvPr>
            <p:ph idx="1"/>
          </p:nvPr>
        </p:nvPicPr>
        <p:blipFill>
          <a:blip r:embed="rId2"/>
          <a:stretch>
            <a:fillRect/>
          </a:stretch>
        </p:blipFill>
        <p:spPr>
          <a:xfrm>
            <a:off x="2190286" y="2322068"/>
            <a:ext cx="7811428" cy="4051300"/>
          </a:xfrm>
        </p:spPr>
      </p:pic>
    </p:spTree>
    <p:extLst>
      <p:ext uri="{BB962C8B-B14F-4D97-AF65-F5344CB8AC3E}">
        <p14:creationId xmlns:p14="http://schemas.microsoft.com/office/powerpoint/2010/main" val="910793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895</TotalTime>
  <Words>632</Words>
  <Application>Microsoft Office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Rockwell</vt:lpstr>
      <vt:lpstr>Rockwell Condensed</vt:lpstr>
      <vt:lpstr>Times New Roman</vt:lpstr>
      <vt:lpstr>Wingdings</vt:lpstr>
      <vt:lpstr>Wood Type</vt:lpstr>
      <vt:lpstr>Lecture no : 09 k mean clustering</vt:lpstr>
      <vt:lpstr>What is K-means clustering</vt:lpstr>
      <vt:lpstr>How does it work?</vt:lpstr>
      <vt:lpstr>K mean clustering:</vt:lpstr>
      <vt:lpstr>Real-world applications:</vt:lpstr>
      <vt:lpstr>Advantages:</vt:lpstr>
      <vt:lpstr>Disadvantages: </vt:lpstr>
      <vt:lpstr>K mean clustering in knime:</vt:lpstr>
      <vt:lpstr>Csv reader: </vt:lpstr>
      <vt:lpstr>Partitioning:</vt:lpstr>
      <vt:lpstr>K mean:</vt:lpstr>
      <vt:lpstr>Cluster Assigner (assigned data table)</vt:lpstr>
      <vt:lpstr>Color manager:</vt:lpstr>
      <vt:lpstr>Shape manager:</vt:lpstr>
      <vt:lpstr>Scatter plot:</vt:lpstr>
      <vt:lpstr>Scatter plot  output:</vt:lpstr>
      <vt:lpstr>K-mean clustering in python</vt:lpstr>
      <vt:lpstr>Visualization:</vt:lpstr>
      <vt:lpstr>Task: Lab Tasks/Practical Work </vt:lpstr>
      <vt:lpstr>Tasks: Lab Tasks/Practical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 09 k mean clustering</dc:title>
  <dc:creator>admin istrator</dc:creator>
  <cp:lastModifiedBy>admin istrator</cp:lastModifiedBy>
  <cp:revision>4</cp:revision>
  <dcterms:created xsi:type="dcterms:W3CDTF">2024-04-27T17:02:44Z</dcterms:created>
  <dcterms:modified xsi:type="dcterms:W3CDTF">2024-04-28T18:14:18Z</dcterms:modified>
</cp:coreProperties>
</file>