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70" r:id="rId7"/>
    <p:sldId id="271" r:id="rId8"/>
    <p:sldId id="272" r:id="rId9"/>
    <p:sldId id="260" r:id="rId10"/>
    <p:sldId id="261" r:id="rId11"/>
    <p:sldId id="262" r:id="rId12"/>
    <p:sldId id="263" r:id="rId13"/>
    <p:sldId id="264" r:id="rId14"/>
    <p:sldId id="265" r:id="rId15"/>
    <p:sldId id="266" r:id="rId16"/>
    <p:sldId id="267" r:id="rId17"/>
    <p:sldId id="268" r:id="rId18"/>
    <p:sldId id="277"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27C502-95B5-4E2C-90E7-BA533A9DCD26}"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B2A57F6-14CD-4E4E-8A51-B0CE4ABE4918}" type="slidenum">
              <a:rPr lang="en-US" smtClean="0"/>
              <a:t>‹#›</a:t>
            </a:fld>
            <a:endParaRPr lang="en-US"/>
          </a:p>
        </p:txBody>
      </p:sp>
    </p:spTree>
    <p:extLst>
      <p:ext uri="{BB962C8B-B14F-4D97-AF65-F5344CB8AC3E}">
        <p14:creationId xmlns:p14="http://schemas.microsoft.com/office/powerpoint/2010/main" val="153559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7C502-95B5-4E2C-90E7-BA533A9DCD26}"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395464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7C502-95B5-4E2C-90E7-BA533A9DCD26}"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182215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7C502-95B5-4E2C-90E7-BA533A9DCD26}"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153175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27C502-95B5-4E2C-90E7-BA533A9DCD26}" type="datetimeFigureOut">
              <a:rPr lang="en-US" smtClean="0"/>
              <a:t>5/25/2024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B2A57F6-14CD-4E4E-8A51-B0CE4ABE4918}" type="slidenum">
              <a:rPr lang="en-US" smtClean="0"/>
              <a:t>‹#›</a:t>
            </a:fld>
            <a:endParaRPr lang="en-US"/>
          </a:p>
        </p:txBody>
      </p:sp>
    </p:spTree>
    <p:extLst>
      <p:ext uri="{BB962C8B-B14F-4D97-AF65-F5344CB8AC3E}">
        <p14:creationId xmlns:p14="http://schemas.microsoft.com/office/powerpoint/2010/main" val="36331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27C502-95B5-4E2C-90E7-BA533A9DCD26}"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314068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27C502-95B5-4E2C-90E7-BA533A9DCD26}"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39150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7C502-95B5-4E2C-90E7-BA533A9DCD26}"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382501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7C502-95B5-4E2C-90E7-BA533A9DCD26}"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39587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7C502-95B5-4E2C-90E7-BA533A9DCD26}"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270195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7C502-95B5-4E2C-90E7-BA533A9DCD26}" type="datetimeFigureOut">
              <a:rPr lang="en-US" smtClean="0"/>
              <a:t>5/25/2024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2A57F6-14CD-4E4E-8A51-B0CE4ABE4918}" type="slidenum">
              <a:rPr lang="en-US" smtClean="0"/>
              <a:t>‹#›</a:t>
            </a:fld>
            <a:endParaRPr lang="en-US"/>
          </a:p>
        </p:txBody>
      </p:sp>
    </p:spTree>
    <p:extLst>
      <p:ext uri="{BB962C8B-B14F-4D97-AF65-F5344CB8AC3E}">
        <p14:creationId xmlns:p14="http://schemas.microsoft.com/office/powerpoint/2010/main" val="118736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27C502-95B5-4E2C-90E7-BA533A9DCD26}" type="datetimeFigureOut">
              <a:rPr lang="en-US" smtClean="0"/>
              <a:t>5/25/2024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B2A57F6-14CD-4E4E-8A51-B0CE4ABE4918}" type="slidenum">
              <a:rPr lang="en-US" smtClean="0"/>
              <a:t>‹#›</a:t>
            </a:fld>
            <a:endParaRPr lang="en-US"/>
          </a:p>
        </p:txBody>
      </p:sp>
    </p:spTree>
    <p:extLst>
      <p:ext uri="{BB962C8B-B14F-4D97-AF65-F5344CB8AC3E}">
        <p14:creationId xmlns:p14="http://schemas.microsoft.com/office/powerpoint/2010/main" val="2815367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jpe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83FF-BE1B-0AC0-EBB6-AD7CC1ED2C35}"/>
              </a:ext>
            </a:extLst>
          </p:cNvPr>
          <p:cNvSpPr>
            <a:spLocks noGrp="1"/>
          </p:cNvSpPr>
          <p:nvPr>
            <p:ph type="ctrTitle"/>
          </p:nvPr>
        </p:nvSpPr>
        <p:spPr>
          <a:xfrm>
            <a:off x="1112520" y="2006381"/>
            <a:ext cx="9966960" cy="3035808"/>
          </a:xfrm>
        </p:spPr>
        <p:txBody>
          <a:bodyPr/>
          <a:lstStyle/>
          <a:p>
            <a:r>
              <a:rPr lang="en-US" dirty="0"/>
              <a:t>Lecture no : 13</a:t>
            </a:r>
            <a:br>
              <a:rPr lang="en-US" dirty="0"/>
            </a:br>
            <a:r>
              <a:rPr lang="en-US" dirty="0">
                <a:highlight>
                  <a:srgbClr val="FFFF00"/>
                </a:highlight>
              </a:rPr>
              <a:t>k-MEDOID CLUSTERING</a:t>
            </a:r>
            <a:br>
              <a:rPr lang="en-US" dirty="0"/>
            </a:br>
            <a:endParaRPr lang="en-US" dirty="0"/>
          </a:p>
        </p:txBody>
      </p:sp>
    </p:spTree>
    <p:extLst>
      <p:ext uri="{BB962C8B-B14F-4D97-AF65-F5344CB8AC3E}">
        <p14:creationId xmlns:p14="http://schemas.microsoft.com/office/powerpoint/2010/main" val="240993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C1E4-ADF6-DADC-8088-D392E956CAB0}"/>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E553F6E3-071D-AA1C-B9B9-4C416E9E33F2}"/>
              </a:ext>
            </a:extLst>
          </p:cNvPr>
          <p:cNvSpPr>
            <a:spLocks noGrp="1"/>
          </p:cNvSpPr>
          <p:nvPr>
            <p:ph idx="1"/>
          </p:nvPr>
        </p:nvSpPr>
        <p:spPr/>
        <p:txBody>
          <a:bodyPr>
            <a:normAutofit/>
          </a:bodyPr>
          <a:lstStyle/>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Computational cost:</a:t>
            </a:r>
            <a:r>
              <a:rPr lang="en-US" sz="2400" dirty="0">
                <a:latin typeface="Times New Roman" panose="02020603050405020304" pitchFamily="18" charset="0"/>
                <a:cs typeface="Times New Roman" panose="02020603050405020304" pitchFamily="18" charset="0"/>
              </a:rPr>
              <a:t> The need to compute all costs for swapping between potential medoids and data points can make k-medoids more computationally expensive than k-means, especially for large datasets.</a:t>
            </a: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Sensitivity to initial selection: </a:t>
            </a:r>
            <a:r>
              <a:rPr lang="en-US" sz="2400" dirty="0">
                <a:latin typeface="Times New Roman" panose="02020603050405020304" pitchFamily="18" charset="0"/>
                <a:cs typeface="Times New Roman" panose="02020603050405020304" pitchFamily="18" charset="0"/>
              </a:rPr>
              <a:t>The initial choice of medoids can affect the final results, although less so than k-means because of its robustness to outliers.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59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2D50-DA4F-67C1-C63B-5FA586A79AC5}"/>
              </a:ext>
            </a:extLst>
          </p:cNvPr>
          <p:cNvSpPr>
            <a:spLocks noGrp="1"/>
          </p:cNvSpPr>
          <p:nvPr>
            <p:ph type="title"/>
          </p:nvPr>
        </p:nvSpPr>
        <p:spPr/>
        <p:txBody>
          <a:bodyPr/>
          <a:lstStyle/>
          <a:p>
            <a:r>
              <a:rPr lang="en-US" dirty="0"/>
              <a:t>K-medoid in knime:</a:t>
            </a:r>
          </a:p>
        </p:txBody>
      </p:sp>
      <p:pic>
        <p:nvPicPr>
          <p:cNvPr id="5" name="Content Placeholder 4">
            <a:extLst>
              <a:ext uri="{FF2B5EF4-FFF2-40B4-BE49-F238E27FC236}">
                <a16:creationId xmlns:a16="http://schemas.microsoft.com/office/drawing/2014/main" id="{28296A4A-056A-F7AB-B4E8-ED7C11613EB2}"/>
              </a:ext>
            </a:extLst>
          </p:cNvPr>
          <p:cNvPicPr>
            <a:picLocks noGrp="1" noChangeAspect="1"/>
          </p:cNvPicPr>
          <p:nvPr>
            <p:ph idx="1"/>
          </p:nvPr>
        </p:nvPicPr>
        <p:blipFill>
          <a:blip r:embed="rId2"/>
          <a:stretch>
            <a:fillRect/>
          </a:stretch>
        </p:blipFill>
        <p:spPr>
          <a:xfrm>
            <a:off x="1069975" y="2597845"/>
            <a:ext cx="10058400" cy="3097410"/>
          </a:xfrm>
        </p:spPr>
      </p:pic>
    </p:spTree>
    <p:extLst>
      <p:ext uri="{BB962C8B-B14F-4D97-AF65-F5344CB8AC3E}">
        <p14:creationId xmlns:p14="http://schemas.microsoft.com/office/powerpoint/2010/main" val="416927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8334-90D1-E551-7ECC-84C443F122EA}"/>
              </a:ext>
            </a:extLst>
          </p:cNvPr>
          <p:cNvSpPr>
            <a:spLocks noGrp="1"/>
          </p:cNvSpPr>
          <p:nvPr>
            <p:ph type="title"/>
          </p:nvPr>
        </p:nvSpPr>
        <p:spPr>
          <a:xfrm>
            <a:off x="387739" y="378306"/>
            <a:ext cx="10058400" cy="610521"/>
          </a:xfrm>
        </p:spPr>
        <p:txBody>
          <a:bodyPr>
            <a:normAutofit fontScale="90000"/>
          </a:bodyPr>
          <a:lstStyle/>
          <a:p>
            <a:r>
              <a:rPr lang="en-US" dirty="0"/>
              <a:t>Continue:</a:t>
            </a:r>
          </a:p>
        </p:txBody>
      </p:sp>
      <p:pic>
        <p:nvPicPr>
          <p:cNvPr id="5" name="Content Placeholder 4">
            <a:extLst>
              <a:ext uri="{FF2B5EF4-FFF2-40B4-BE49-F238E27FC236}">
                <a16:creationId xmlns:a16="http://schemas.microsoft.com/office/drawing/2014/main" id="{737EFC4B-A27E-242E-B4AA-784FAE793A57}"/>
              </a:ext>
            </a:extLst>
          </p:cNvPr>
          <p:cNvPicPr>
            <a:picLocks noGrp="1" noChangeAspect="1"/>
          </p:cNvPicPr>
          <p:nvPr>
            <p:ph idx="1"/>
          </p:nvPr>
        </p:nvPicPr>
        <p:blipFill>
          <a:blip r:embed="rId2"/>
          <a:stretch>
            <a:fillRect/>
          </a:stretch>
        </p:blipFill>
        <p:spPr>
          <a:xfrm>
            <a:off x="2775099" y="1538000"/>
            <a:ext cx="6966540" cy="4941694"/>
          </a:xfrm>
        </p:spPr>
      </p:pic>
    </p:spTree>
    <p:extLst>
      <p:ext uri="{BB962C8B-B14F-4D97-AF65-F5344CB8AC3E}">
        <p14:creationId xmlns:p14="http://schemas.microsoft.com/office/powerpoint/2010/main" val="339574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F19D-789F-2F71-9DB1-C16393A4C122}"/>
              </a:ext>
            </a:extLst>
          </p:cNvPr>
          <p:cNvSpPr>
            <a:spLocks noGrp="1"/>
          </p:cNvSpPr>
          <p:nvPr>
            <p:ph type="title"/>
          </p:nvPr>
        </p:nvSpPr>
        <p:spPr/>
        <p:txBody>
          <a:bodyPr/>
          <a:lstStyle/>
          <a:p>
            <a:r>
              <a:rPr lang="en-US" dirty="0"/>
              <a:t>Distance matrix calculation using Manhattan distance</a:t>
            </a:r>
          </a:p>
        </p:txBody>
      </p:sp>
      <p:pic>
        <p:nvPicPr>
          <p:cNvPr id="5" name="Content Placeholder 4">
            <a:extLst>
              <a:ext uri="{FF2B5EF4-FFF2-40B4-BE49-F238E27FC236}">
                <a16:creationId xmlns:a16="http://schemas.microsoft.com/office/drawing/2014/main" id="{3BF996B9-9EBE-F8C2-F3F7-730D7C37DA57}"/>
              </a:ext>
            </a:extLst>
          </p:cNvPr>
          <p:cNvPicPr>
            <a:picLocks noGrp="1" noChangeAspect="1"/>
          </p:cNvPicPr>
          <p:nvPr>
            <p:ph idx="1"/>
          </p:nvPr>
        </p:nvPicPr>
        <p:blipFill>
          <a:blip r:embed="rId2"/>
          <a:stretch>
            <a:fillRect/>
          </a:stretch>
        </p:blipFill>
        <p:spPr>
          <a:xfrm>
            <a:off x="3342183" y="2417761"/>
            <a:ext cx="5662839" cy="4051300"/>
          </a:xfrm>
        </p:spPr>
      </p:pic>
    </p:spTree>
    <p:extLst>
      <p:ext uri="{BB962C8B-B14F-4D97-AF65-F5344CB8AC3E}">
        <p14:creationId xmlns:p14="http://schemas.microsoft.com/office/powerpoint/2010/main" val="21627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D169-8C7E-F5AE-ED07-6ADF4462384C}"/>
              </a:ext>
            </a:extLst>
          </p:cNvPr>
          <p:cNvSpPr>
            <a:spLocks noGrp="1"/>
          </p:cNvSpPr>
          <p:nvPr>
            <p:ph type="title"/>
          </p:nvPr>
        </p:nvSpPr>
        <p:spPr>
          <a:xfrm>
            <a:off x="1069848" y="484632"/>
            <a:ext cx="10058400" cy="695582"/>
          </a:xfrm>
        </p:spPr>
        <p:txBody>
          <a:bodyPr>
            <a:normAutofit fontScale="90000"/>
          </a:bodyPr>
          <a:lstStyle/>
          <a:p>
            <a:r>
              <a:rPr lang="en-US" dirty="0"/>
              <a:t>K-medoid clustering:</a:t>
            </a:r>
          </a:p>
        </p:txBody>
      </p:sp>
      <p:pic>
        <p:nvPicPr>
          <p:cNvPr id="7" name="Content Placeholder 6">
            <a:extLst>
              <a:ext uri="{FF2B5EF4-FFF2-40B4-BE49-F238E27FC236}">
                <a16:creationId xmlns:a16="http://schemas.microsoft.com/office/drawing/2014/main" id="{E76071D0-3EEF-3FFC-273F-8F63BE270815}"/>
              </a:ext>
            </a:extLst>
          </p:cNvPr>
          <p:cNvPicPr>
            <a:picLocks noGrp="1" noChangeAspect="1"/>
          </p:cNvPicPr>
          <p:nvPr>
            <p:ph idx="1"/>
          </p:nvPr>
        </p:nvPicPr>
        <p:blipFill>
          <a:blip r:embed="rId2"/>
          <a:stretch>
            <a:fillRect/>
          </a:stretch>
        </p:blipFill>
        <p:spPr>
          <a:xfrm>
            <a:off x="2785729" y="1400936"/>
            <a:ext cx="6805769" cy="5095557"/>
          </a:xfrm>
          <a:prstGeom prst="rect">
            <a:avLst/>
          </a:prstGeom>
        </p:spPr>
      </p:pic>
    </p:spTree>
    <p:extLst>
      <p:ext uri="{BB962C8B-B14F-4D97-AF65-F5344CB8AC3E}">
        <p14:creationId xmlns:p14="http://schemas.microsoft.com/office/powerpoint/2010/main" val="367056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528F-933F-EEA1-3D1A-B3635116CFF3}"/>
              </a:ext>
            </a:extLst>
          </p:cNvPr>
          <p:cNvSpPr>
            <a:spLocks noGrp="1"/>
          </p:cNvSpPr>
          <p:nvPr>
            <p:ph type="title"/>
          </p:nvPr>
        </p:nvSpPr>
        <p:spPr>
          <a:xfrm>
            <a:off x="495690" y="271130"/>
            <a:ext cx="10058400" cy="833805"/>
          </a:xfrm>
        </p:spPr>
        <p:txBody>
          <a:bodyPr/>
          <a:lstStyle/>
          <a:p>
            <a:r>
              <a:rPr lang="en-US" dirty="0"/>
              <a:t>Color manager</a:t>
            </a:r>
          </a:p>
        </p:txBody>
      </p:sp>
      <p:pic>
        <p:nvPicPr>
          <p:cNvPr id="5" name="Content Placeholder 4">
            <a:extLst>
              <a:ext uri="{FF2B5EF4-FFF2-40B4-BE49-F238E27FC236}">
                <a16:creationId xmlns:a16="http://schemas.microsoft.com/office/drawing/2014/main" id="{662D8B2E-7A02-2066-EE38-771A186CC32F}"/>
              </a:ext>
            </a:extLst>
          </p:cNvPr>
          <p:cNvPicPr>
            <a:picLocks noGrp="1" noChangeAspect="1"/>
          </p:cNvPicPr>
          <p:nvPr>
            <p:ph idx="1"/>
          </p:nvPr>
        </p:nvPicPr>
        <p:blipFill>
          <a:blip r:embed="rId2"/>
          <a:stretch>
            <a:fillRect/>
          </a:stretch>
        </p:blipFill>
        <p:spPr>
          <a:xfrm>
            <a:off x="4869712" y="1407700"/>
            <a:ext cx="5319585" cy="5179170"/>
          </a:xfrm>
        </p:spPr>
      </p:pic>
    </p:spTree>
    <p:extLst>
      <p:ext uri="{BB962C8B-B14F-4D97-AF65-F5344CB8AC3E}">
        <p14:creationId xmlns:p14="http://schemas.microsoft.com/office/powerpoint/2010/main" val="23179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2A1-995C-824C-0597-775DE5686F8F}"/>
              </a:ext>
            </a:extLst>
          </p:cNvPr>
          <p:cNvSpPr>
            <a:spLocks noGrp="1"/>
          </p:cNvSpPr>
          <p:nvPr>
            <p:ph type="title"/>
          </p:nvPr>
        </p:nvSpPr>
        <p:spPr/>
        <p:txBody>
          <a:bodyPr/>
          <a:lstStyle/>
          <a:p>
            <a:r>
              <a:rPr lang="en-US" dirty="0"/>
              <a:t>Shape manager:</a:t>
            </a:r>
          </a:p>
        </p:txBody>
      </p:sp>
      <p:pic>
        <p:nvPicPr>
          <p:cNvPr id="5" name="Content Placeholder 4">
            <a:extLst>
              <a:ext uri="{FF2B5EF4-FFF2-40B4-BE49-F238E27FC236}">
                <a16:creationId xmlns:a16="http://schemas.microsoft.com/office/drawing/2014/main" id="{1B8C7BAA-AADE-1119-FF8D-F1BC51224F60}"/>
              </a:ext>
            </a:extLst>
          </p:cNvPr>
          <p:cNvPicPr>
            <a:picLocks noGrp="1" noChangeAspect="1"/>
          </p:cNvPicPr>
          <p:nvPr>
            <p:ph idx="1"/>
          </p:nvPr>
        </p:nvPicPr>
        <p:blipFill>
          <a:blip r:embed="rId2"/>
          <a:stretch>
            <a:fillRect/>
          </a:stretch>
        </p:blipFill>
        <p:spPr>
          <a:xfrm>
            <a:off x="6964327" y="68326"/>
            <a:ext cx="5227674" cy="6745606"/>
          </a:xfrm>
        </p:spPr>
      </p:pic>
    </p:spTree>
    <p:extLst>
      <p:ext uri="{BB962C8B-B14F-4D97-AF65-F5344CB8AC3E}">
        <p14:creationId xmlns:p14="http://schemas.microsoft.com/office/powerpoint/2010/main" val="27384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A838-CD56-FBE5-2FA1-AA5E0D2994DB}"/>
              </a:ext>
            </a:extLst>
          </p:cNvPr>
          <p:cNvSpPr>
            <a:spLocks noGrp="1"/>
          </p:cNvSpPr>
          <p:nvPr>
            <p:ph type="title"/>
          </p:nvPr>
        </p:nvSpPr>
        <p:spPr>
          <a:xfrm>
            <a:off x="304304" y="1819656"/>
            <a:ext cx="10058400" cy="1609344"/>
          </a:xfrm>
        </p:spPr>
        <p:txBody>
          <a:bodyPr>
            <a:normAutofit/>
          </a:bodyPr>
          <a:lstStyle/>
          <a:p>
            <a:r>
              <a:rPr lang="en-US" sz="4400" dirty="0"/>
              <a:t>Scatter plot </a:t>
            </a:r>
            <a:br>
              <a:rPr lang="en-US" sz="4400" dirty="0"/>
            </a:br>
            <a:r>
              <a:rPr lang="en-US" sz="4400" dirty="0"/>
              <a:t>showing clustering:</a:t>
            </a:r>
          </a:p>
        </p:txBody>
      </p:sp>
      <p:pic>
        <p:nvPicPr>
          <p:cNvPr id="5" name="Content Placeholder 4">
            <a:extLst>
              <a:ext uri="{FF2B5EF4-FFF2-40B4-BE49-F238E27FC236}">
                <a16:creationId xmlns:a16="http://schemas.microsoft.com/office/drawing/2014/main" id="{77B6648F-3D4C-BE41-0AAB-8AB85F713E4C}"/>
              </a:ext>
            </a:extLst>
          </p:cNvPr>
          <p:cNvPicPr>
            <a:picLocks noGrp="1" noChangeAspect="1"/>
          </p:cNvPicPr>
          <p:nvPr>
            <p:ph idx="1"/>
          </p:nvPr>
        </p:nvPicPr>
        <p:blipFill>
          <a:blip r:embed="rId2"/>
          <a:stretch>
            <a:fillRect/>
          </a:stretch>
        </p:blipFill>
        <p:spPr>
          <a:xfrm>
            <a:off x="5456876" y="0"/>
            <a:ext cx="6735124" cy="6858000"/>
          </a:xfrm>
        </p:spPr>
      </p:pic>
    </p:spTree>
    <p:extLst>
      <p:ext uri="{BB962C8B-B14F-4D97-AF65-F5344CB8AC3E}">
        <p14:creationId xmlns:p14="http://schemas.microsoft.com/office/powerpoint/2010/main" val="383601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rking space background">
            <a:extLst>
              <a:ext uri="{FF2B5EF4-FFF2-40B4-BE49-F238E27FC236}">
                <a16:creationId xmlns:a16="http://schemas.microsoft.com/office/drawing/2014/main" id="{7677AE98-40E5-B9A3-0DA3-6FC652745AA8}"/>
              </a:ext>
            </a:extLst>
          </p:cNvPr>
          <p:cNvPicPr>
            <a:picLocks noChangeAspect="1"/>
          </p:cNvPicPr>
          <p:nvPr/>
        </p:nvPicPr>
        <p:blipFill rotWithShape="1">
          <a:blip r:embed="rId6"/>
          <a:srcRect t="5743" b="9987"/>
          <a:stretch/>
        </p:blipFill>
        <p:spPr>
          <a:xfrm>
            <a:off x="20" y="1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CFB672-FEAE-B2AA-37C4-F08D1F68A469}"/>
              </a:ext>
            </a:extLst>
          </p:cNvPr>
          <p:cNvSpPr>
            <a:spLocks noGrp="1"/>
          </p:cNvSpPr>
          <p:nvPr>
            <p:ph type="title"/>
          </p:nvPr>
        </p:nvSpPr>
        <p:spPr>
          <a:xfrm>
            <a:off x="1051560" y="1432223"/>
            <a:ext cx="9966960" cy="3035808"/>
          </a:xfrm>
        </p:spPr>
        <p:txBody>
          <a:bodyPr vert="horz" lIns="91440" tIns="45720" rIns="91440" bIns="45720" rtlCol="0" anchor="b">
            <a:normAutofit/>
          </a:bodyPr>
          <a:lstStyle/>
          <a:p>
            <a:pPr>
              <a:lnSpc>
                <a:spcPct val="80000"/>
              </a:lnSpc>
            </a:pPr>
            <a:r>
              <a:rPr lang="en-US" sz="9600">
                <a:solidFill>
                  <a:srgbClr val="FFFFFF"/>
                </a:solidFill>
              </a:rPr>
              <a:t>Tasks:</a:t>
            </a:r>
          </a:p>
        </p:txBody>
      </p:sp>
    </p:spTree>
    <p:extLst>
      <p:ext uri="{BB962C8B-B14F-4D97-AF65-F5344CB8AC3E}">
        <p14:creationId xmlns:p14="http://schemas.microsoft.com/office/powerpoint/2010/main" val="40405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3A821-C625-EA1B-8588-ED53AC8D80E7}"/>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Task 1:</a:t>
            </a:r>
          </a:p>
        </p:txBody>
      </p:sp>
      <p:pic>
        <p:nvPicPr>
          <p:cNvPr id="5" name="Picture 4" descr="Magnifying glass showing decling performance">
            <a:extLst>
              <a:ext uri="{FF2B5EF4-FFF2-40B4-BE49-F238E27FC236}">
                <a16:creationId xmlns:a16="http://schemas.microsoft.com/office/drawing/2014/main" id="{7DCF24A1-B261-3A84-4F96-4077C7E0FDED}"/>
              </a:ext>
            </a:extLst>
          </p:cNvPr>
          <p:cNvPicPr>
            <a:picLocks noChangeAspect="1"/>
          </p:cNvPicPr>
          <p:nvPr/>
        </p:nvPicPr>
        <p:blipFill rotWithShape="1">
          <a:blip r:embed="rId2"/>
          <a:srcRect l="3102" r="33667"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A86972DC-B824-DEEA-86FD-FE0BD9FD5D85}"/>
              </a:ext>
            </a:extLst>
          </p:cNvPr>
          <p:cNvSpPr>
            <a:spLocks noGrp="1"/>
          </p:cNvSpPr>
          <p:nvPr>
            <p:ph idx="1"/>
          </p:nvPr>
        </p:nvSpPr>
        <p:spPr>
          <a:xfrm>
            <a:off x="6587545" y="3007389"/>
            <a:ext cx="4869179" cy="3065865"/>
          </a:xfrm>
        </p:spPr>
        <p:txBody>
          <a:bodyPr anchor="t">
            <a:normAutofit/>
          </a:bodyPr>
          <a:lstStyle/>
          <a:p>
            <a:pPr marL="0" indent="0">
              <a:buNone/>
            </a:pPr>
            <a:r>
              <a:rPr lang="en-US" sz="1800" b="1" i="0">
                <a:solidFill>
                  <a:srgbClr val="000000"/>
                </a:solidFill>
                <a:effectLst/>
                <a:highlight>
                  <a:srgbClr val="FFFFFF"/>
                </a:highlight>
                <a:latin typeface="Söhne"/>
              </a:rPr>
              <a:t>Scenario: Market Segmentation Analysis</a:t>
            </a:r>
          </a:p>
          <a:p>
            <a:pPr marL="0" indent="0">
              <a:buNone/>
            </a:pPr>
            <a:r>
              <a:rPr lang="en-US" sz="1800" b="1" i="0">
                <a:solidFill>
                  <a:srgbClr val="000000"/>
                </a:solidFill>
                <a:effectLst/>
                <a:highlight>
                  <a:srgbClr val="FFFFFF"/>
                </a:highlight>
                <a:latin typeface="Söhne"/>
              </a:rPr>
              <a:t>Objective</a:t>
            </a:r>
            <a:r>
              <a:rPr lang="en-US" sz="1800" b="0" i="0">
                <a:solidFill>
                  <a:srgbClr val="000000"/>
                </a:solidFill>
                <a:effectLst/>
                <a:highlight>
                  <a:srgbClr val="FFFFFF"/>
                </a:highlight>
                <a:latin typeface="Söhne"/>
              </a:rPr>
              <a:t>: Use k-medoids clustering in KNIME to segment a customer database into distinct groups based on purchasing behaviors and demographics. This segmentation will help identify unique customer profiles, which can be targeted with tailored marketing strategies.</a:t>
            </a:r>
          </a:p>
          <a:p>
            <a:pPr marL="0" indent="0">
              <a:buNone/>
            </a:pPr>
            <a:endParaRPr lang="en-US" sz="1800">
              <a:solidFill>
                <a:srgbClr val="000000"/>
              </a:solidFill>
            </a:endParaRPr>
          </a:p>
          <a:p>
            <a:pPr marL="0" indent="0">
              <a:buNone/>
            </a:pPr>
            <a:r>
              <a:rPr lang="en-US" sz="1800" b="1" i="0">
                <a:solidFill>
                  <a:srgbClr val="000000"/>
                </a:solidFill>
                <a:effectLst/>
                <a:highlight>
                  <a:srgbClr val="FFFFFF"/>
                </a:highlight>
                <a:latin typeface="Söhne"/>
              </a:rPr>
              <a:t>Dataset:  Retail Market Segmentation Dataset</a:t>
            </a:r>
            <a:endParaRPr lang="en-US" sz="18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381181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D542-4AD2-84AB-46FF-860BD6325CB6}"/>
              </a:ext>
            </a:extLst>
          </p:cNvPr>
          <p:cNvSpPr>
            <a:spLocks noGrp="1"/>
          </p:cNvSpPr>
          <p:nvPr>
            <p:ph type="title"/>
          </p:nvPr>
        </p:nvSpPr>
        <p:spPr/>
        <p:txBody>
          <a:bodyPr/>
          <a:lstStyle/>
          <a:p>
            <a:r>
              <a:rPr lang="en-US" dirty="0"/>
              <a:t>What is k-medoid clustering</a:t>
            </a:r>
          </a:p>
        </p:txBody>
      </p:sp>
      <p:sp>
        <p:nvSpPr>
          <p:cNvPr id="6" name="TextBox 5">
            <a:extLst>
              <a:ext uri="{FF2B5EF4-FFF2-40B4-BE49-F238E27FC236}">
                <a16:creationId xmlns:a16="http://schemas.microsoft.com/office/drawing/2014/main" id="{57F56006-582D-BB91-E7C8-D6D018249624}"/>
              </a:ext>
            </a:extLst>
          </p:cNvPr>
          <p:cNvSpPr txBox="1"/>
          <p:nvPr/>
        </p:nvSpPr>
        <p:spPr>
          <a:xfrm>
            <a:off x="1066800" y="2017448"/>
            <a:ext cx="10058400" cy="5262979"/>
          </a:xfrm>
          <a:prstGeom prst="rect">
            <a:avLst/>
          </a:prstGeom>
          <a:noFill/>
        </p:spPr>
        <p:txBody>
          <a:bodyPr wrap="square">
            <a:spAutoFit/>
          </a:bodyPr>
          <a:lstStyle/>
          <a:p>
            <a:pPr marL="0" lvl="0" indent="0">
              <a:lnSpc>
                <a:spcPct val="100000"/>
              </a:lnSpc>
              <a:buClrTx/>
              <a:buSzTx/>
              <a:buNone/>
            </a:pPr>
            <a:r>
              <a:rPr lang="en-US" altLang="en-US" sz="2400" dirty="0">
                <a:solidFill>
                  <a:srgbClr val="0D0D0D"/>
                </a:solidFill>
                <a:latin typeface="Times New Roman" panose="02020603050405020304" pitchFamily="18" charset="0"/>
                <a:cs typeface="Times New Roman" panose="02020603050405020304" pitchFamily="18" charset="0"/>
              </a:rPr>
              <a:t>K-medoids is a method used to group data into k clusters. Each cluster is represented by one of the actual data points, known as a medoid, rather than an average point used in other methods like k-means. The goal of k-medoids is to choose these medoids so that the total difference (or dissimilarity) between them and all other points in their cluster is minimized. This makes k-medoids good at dealing with different types of data and robust against outliers, since it doesn’t rely on averages which can be skewed by extreme values.</a:t>
            </a: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a:p>
            <a:pPr marL="0" lvl="0" indent="0">
              <a:lnSpc>
                <a:spcPct val="100000"/>
              </a:lnSpc>
              <a:buClrTx/>
              <a:buSzTx/>
              <a:buNone/>
            </a:pPr>
            <a:endParaRPr lang="en-US" altLang="en-US" sz="24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05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0949-4C76-62D6-8548-572AD14A6F1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A77A3C27-4FF3-A246-240D-3EA1F9A0F48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Initialization: </a:t>
            </a:r>
            <a:r>
              <a:rPr lang="en-US" dirty="0">
                <a:latin typeface="Times New Roman" panose="02020603050405020304" pitchFamily="18" charset="0"/>
                <a:cs typeface="Times New Roman" panose="02020603050405020304" pitchFamily="18" charset="0"/>
              </a:rPr>
              <a:t>Select k initial medoids from the dataset. </a:t>
            </a:r>
          </a:p>
          <a:p>
            <a:pPr marL="0" indent="0">
              <a:buNone/>
            </a:pPr>
            <a:r>
              <a:rPr lang="en-US" b="1" dirty="0">
                <a:latin typeface="Times New Roman" panose="02020603050405020304" pitchFamily="18" charset="0"/>
                <a:cs typeface="Times New Roman" panose="02020603050405020304" pitchFamily="18" charset="0"/>
              </a:rPr>
              <a:t>Assignment step: </a:t>
            </a:r>
            <a:r>
              <a:rPr lang="en-US" dirty="0">
                <a:latin typeface="Times New Roman" panose="02020603050405020304" pitchFamily="18" charset="0"/>
                <a:cs typeface="Times New Roman" panose="02020603050405020304" pitchFamily="18" charset="0"/>
              </a:rPr>
              <a:t>Assign each data point to the nearest medoid, based on a chosen distance metric (like Manhattan Distance)</a:t>
            </a:r>
          </a:p>
          <a:p>
            <a:pPr marL="0" indent="0">
              <a:buNone/>
            </a:pPr>
            <a:r>
              <a:rPr lang="en-US" b="1" dirty="0">
                <a:latin typeface="Times New Roman" panose="02020603050405020304" pitchFamily="18" charset="0"/>
                <a:cs typeface="Times New Roman" panose="02020603050405020304" pitchFamily="18" charset="0"/>
              </a:rPr>
              <a:t>Update step: </a:t>
            </a:r>
            <a:r>
              <a:rPr lang="en-US" dirty="0">
                <a:latin typeface="Times New Roman" panose="02020603050405020304" pitchFamily="18" charset="0"/>
                <a:cs typeface="Times New Roman" panose="02020603050405020304" pitchFamily="18" charset="0"/>
              </a:rPr>
              <a:t>For each medoid and each point assigned to the medoid, calculate the total cost of swapping the medoid with the point. If any swap reduces the cost of the clustering, perform the swap to make that point the new medoid.</a:t>
            </a:r>
          </a:p>
          <a:p>
            <a:pPr marL="0" indent="0">
              <a:buNone/>
            </a:pPr>
            <a:r>
              <a:rPr lang="en-US" b="1" dirty="0">
                <a:latin typeface="Times New Roman" panose="02020603050405020304" pitchFamily="18" charset="0"/>
                <a:cs typeface="Times New Roman" panose="02020603050405020304" pitchFamily="18" charset="0"/>
              </a:rPr>
              <a:t>Repeat: </a:t>
            </a:r>
            <a:r>
              <a:rPr lang="en-US" dirty="0">
                <a:latin typeface="Times New Roman" panose="02020603050405020304" pitchFamily="18" charset="0"/>
                <a:cs typeface="Times New Roman" panose="02020603050405020304" pitchFamily="18" charset="0"/>
              </a:rPr>
              <a:t>Continue the assignment and update steps iteratively until no improvements or changes are found, indicating that the algorithm has converged.</a:t>
            </a:r>
          </a:p>
        </p:txBody>
      </p:sp>
    </p:spTree>
    <p:extLst>
      <p:ext uri="{BB962C8B-B14F-4D97-AF65-F5344CB8AC3E}">
        <p14:creationId xmlns:p14="http://schemas.microsoft.com/office/powerpoint/2010/main" val="8562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3A6D-C1F8-C36D-D4EF-09DE55751E66}"/>
              </a:ext>
            </a:extLst>
          </p:cNvPr>
          <p:cNvSpPr>
            <a:spLocks noGrp="1"/>
          </p:cNvSpPr>
          <p:nvPr>
            <p:ph type="title"/>
          </p:nvPr>
        </p:nvSpPr>
        <p:spPr>
          <a:xfrm>
            <a:off x="399997" y="366823"/>
            <a:ext cx="10058400" cy="514828"/>
          </a:xfrm>
        </p:spPr>
        <p:txBody>
          <a:bodyPr>
            <a:normAutofit fontScale="90000"/>
          </a:bodyPr>
          <a:lstStyle/>
          <a:p>
            <a:r>
              <a:rPr lang="en-US" dirty="0"/>
              <a:t>K-medoid clustering</a:t>
            </a:r>
          </a:p>
        </p:txBody>
      </p:sp>
      <p:pic>
        <p:nvPicPr>
          <p:cNvPr id="9" name="Content Placeholder 8" descr="A screenshot of a computer&#10;&#10;Description automatically generated">
            <a:extLst>
              <a:ext uri="{FF2B5EF4-FFF2-40B4-BE49-F238E27FC236}">
                <a16:creationId xmlns:a16="http://schemas.microsoft.com/office/drawing/2014/main" id="{FD1301F2-3C71-3C92-B7AB-7347B26493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06" r="23840"/>
          <a:stretch/>
        </p:blipFill>
        <p:spPr>
          <a:xfrm>
            <a:off x="2424224" y="1415303"/>
            <a:ext cx="5741581" cy="5075874"/>
          </a:xfrm>
        </p:spPr>
      </p:pic>
    </p:spTree>
    <p:extLst>
      <p:ext uri="{BB962C8B-B14F-4D97-AF65-F5344CB8AC3E}">
        <p14:creationId xmlns:p14="http://schemas.microsoft.com/office/powerpoint/2010/main" val="124648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31E-6480-2767-BF6F-F51D12BFA19E}"/>
              </a:ext>
            </a:extLst>
          </p:cNvPr>
          <p:cNvSpPr>
            <a:spLocks noGrp="1"/>
          </p:cNvSpPr>
          <p:nvPr>
            <p:ph type="title"/>
          </p:nvPr>
        </p:nvSpPr>
        <p:spPr/>
        <p:txBody>
          <a:bodyPr/>
          <a:lstStyle/>
          <a:p>
            <a:r>
              <a:rPr lang="en-US" dirty="0"/>
              <a:t>Continue:</a:t>
            </a:r>
          </a:p>
        </p:txBody>
      </p:sp>
      <p:pic>
        <p:nvPicPr>
          <p:cNvPr id="5" name="Content Placeholder 4" descr="A screenshot of a computer&#10;&#10;Description automatically generated">
            <a:extLst>
              <a:ext uri="{FF2B5EF4-FFF2-40B4-BE49-F238E27FC236}">
                <a16:creationId xmlns:a16="http://schemas.microsoft.com/office/drawing/2014/main" id="{B82AE1CA-80F0-36C8-8499-878B8F5806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09" t="20534" r="20284"/>
          <a:stretch/>
        </p:blipFill>
        <p:spPr>
          <a:xfrm>
            <a:off x="2369288" y="1851773"/>
            <a:ext cx="7453424" cy="4895640"/>
          </a:xfrm>
        </p:spPr>
      </p:pic>
    </p:spTree>
    <p:extLst>
      <p:ext uri="{BB962C8B-B14F-4D97-AF65-F5344CB8AC3E}">
        <p14:creationId xmlns:p14="http://schemas.microsoft.com/office/powerpoint/2010/main" val="178755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E094-D57A-D249-78F2-115584B2DED7}"/>
              </a:ext>
            </a:extLst>
          </p:cNvPr>
          <p:cNvSpPr>
            <a:spLocks noGrp="1"/>
          </p:cNvSpPr>
          <p:nvPr>
            <p:ph type="title"/>
          </p:nvPr>
        </p:nvSpPr>
        <p:spPr/>
        <p:txBody>
          <a:bodyPr/>
          <a:lstStyle/>
          <a:p>
            <a:r>
              <a:rPr lang="en-US" dirty="0"/>
              <a:t>Continue:</a:t>
            </a:r>
          </a:p>
        </p:txBody>
      </p:sp>
      <p:pic>
        <p:nvPicPr>
          <p:cNvPr id="5" name="Content Placeholder 4" descr="A black text on a white background&#10;&#10;Description automatically generated">
            <a:extLst>
              <a:ext uri="{FF2B5EF4-FFF2-40B4-BE49-F238E27FC236}">
                <a16:creationId xmlns:a16="http://schemas.microsoft.com/office/drawing/2014/main" id="{EC94BAB0-4E88-8054-709F-CAE41DDFBE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85" t="20323" r="21854" b="18056"/>
          <a:stretch/>
        </p:blipFill>
        <p:spPr>
          <a:xfrm>
            <a:off x="2179674" y="1928925"/>
            <a:ext cx="8249093" cy="4269858"/>
          </a:xfrm>
        </p:spPr>
      </p:pic>
    </p:spTree>
    <p:extLst>
      <p:ext uri="{BB962C8B-B14F-4D97-AF65-F5344CB8AC3E}">
        <p14:creationId xmlns:p14="http://schemas.microsoft.com/office/powerpoint/2010/main" val="34823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0D04-FF3B-ABAE-125D-39A41ED5F327}"/>
              </a:ext>
            </a:extLst>
          </p:cNvPr>
          <p:cNvSpPr>
            <a:spLocks noGrp="1"/>
          </p:cNvSpPr>
          <p:nvPr>
            <p:ph type="title"/>
          </p:nvPr>
        </p:nvSpPr>
        <p:spPr/>
        <p:txBody>
          <a:bodyPr/>
          <a:lstStyle/>
          <a:p>
            <a:r>
              <a:rPr lang="en-US" dirty="0"/>
              <a:t>Continue:</a:t>
            </a:r>
          </a:p>
        </p:txBody>
      </p:sp>
      <p:pic>
        <p:nvPicPr>
          <p:cNvPr id="5" name="Content Placeholder 4" descr="A white sheet with black text&#10;&#10;Description automatically generated">
            <a:extLst>
              <a:ext uri="{FF2B5EF4-FFF2-40B4-BE49-F238E27FC236}">
                <a16:creationId xmlns:a16="http://schemas.microsoft.com/office/drawing/2014/main" id="{BE9A2700-E288-9443-9B74-261A97AA11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55" t="38128" r="24122" b="13561"/>
          <a:stretch/>
        </p:blipFill>
        <p:spPr>
          <a:xfrm>
            <a:off x="1265274" y="2349147"/>
            <a:ext cx="8674396" cy="3743309"/>
          </a:xfrm>
        </p:spPr>
      </p:pic>
    </p:spTree>
    <p:extLst>
      <p:ext uri="{BB962C8B-B14F-4D97-AF65-F5344CB8AC3E}">
        <p14:creationId xmlns:p14="http://schemas.microsoft.com/office/powerpoint/2010/main" val="319015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AFA-9A04-DE04-CB71-465521E2435C}"/>
              </a:ext>
            </a:extLst>
          </p:cNvPr>
          <p:cNvSpPr>
            <a:spLocks noGrp="1"/>
          </p:cNvSpPr>
          <p:nvPr>
            <p:ph type="title"/>
          </p:nvPr>
        </p:nvSpPr>
        <p:spPr/>
        <p:txBody>
          <a:bodyPr/>
          <a:lstStyle/>
          <a:p>
            <a:r>
              <a:rPr lang="en-US" dirty="0"/>
              <a:t>Continue:</a:t>
            </a:r>
          </a:p>
        </p:txBody>
      </p:sp>
      <p:pic>
        <p:nvPicPr>
          <p:cNvPr id="5" name="Content Placeholder 4" descr="A math problem with numbers&#10;&#10;Description automatically generated with medium confidence">
            <a:extLst>
              <a:ext uri="{FF2B5EF4-FFF2-40B4-BE49-F238E27FC236}">
                <a16:creationId xmlns:a16="http://schemas.microsoft.com/office/drawing/2014/main" id="{5DC78183-E52A-BBFE-9DCA-58F563E743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29" t="15483" r="22203" b="8699"/>
          <a:stretch/>
        </p:blipFill>
        <p:spPr>
          <a:xfrm>
            <a:off x="2837120" y="1866671"/>
            <a:ext cx="6517760" cy="4290403"/>
          </a:xfrm>
        </p:spPr>
      </p:pic>
    </p:spTree>
    <p:extLst>
      <p:ext uri="{BB962C8B-B14F-4D97-AF65-F5344CB8AC3E}">
        <p14:creationId xmlns:p14="http://schemas.microsoft.com/office/powerpoint/2010/main" val="387641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BCC4-2505-4454-BA1D-65BBD50C4CD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53797215-0C12-2025-2A96-5AA0EAA822F9}"/>
              </a:ext>
            </a:extLst>
          </p:cNvPr>
          <p:cNvSpPr>
            <a:spLocks noGrp="1"/>
          </p:cNvSpPr>
          <p:nvPr>
            <p:ph idx="1"/>
          </p:nvPr>
        </p:nvSpPr>
        <p:spPr/>
        <p:txBody>
          <a:bodyPr>
            <a:normAutofit/>
          </a:bodyPr>
          <a:lstStyle/>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Robustness: </a:t>
            </a:r>
            <a:r>
              <a:rPr lang="en-US" sz="2800" dirty="0">
                <a:latin typeface="Times New Roman" panose="02020603050405020304" pitchFamily="18" charset="0"/>
                <a:cs typeface="Times New Roman" panose="02020603050405020304" pitchFamily="18" charset="0"/>
              </a:rPr>
              <a:t>K-medoids is more robust to noise and outliers compared to k-means because it minimizes a sum of dissimilarities rather than squared Euclidean distances.</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Flexibility: </a:t>
            </a:r>
            <a:r>
              <a:rPr lang="en-US" sz="2800" dirty="0">
                <a:latin typeface="Times New Roman" panose="02020603050405020304" pitchFamily="18" charset="0"/>
                <a:cs typeface="Times New Roman" panose="02020603050405020304" pitchFamily="18" charset="0"/>
              </a:rPr>
              <a:t>It works with any distance metric, making it versatile for various kinds of data that may not be well-suited to Euclidean distances.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895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2072</TotalTime>
  <Words>428</Words>
  <Application>Microsoft Office PowerPoint</Application>
  <PresentationFormat>Widescreen</PresentationFormat>
  <Paragraphs>37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Rockwell</vt:lpstr>
      <vt:lpstr>Rockwell Condensed</vt:lpstr>
      <vt:lpstr>Söhne</vt:lpstr>
      <vt:lpstr>Times New Roman</vt:lpstr>
      <vt:lpstr>Wingdings</vt:lpstr>
      <vt:lpstr>Wood Type</vt:lpstr>
      <vt:lpstr>Lecture no : 13 k-MEDOID CLUSTERING </vt:lpstr>
      <vt:lpstr>What is k-medoid clustering</vt:lpstr>
      <vt:lpstr>How it works:</vt:lpstr>
      <vt:lpstr>K-medoid clustering</vt:lpstr>
      <vt:lpstr>Continue:</vt:lpstr>
      <vt:lpstr>Continue:</vt:lpstr>
      <vt:lpstr>Continue:</vt:lpstr>
      <vt:lpstr>Continue:</vt:lpstr>
      <vt:lpstr>Advantages:</vt:lpstr>
      <vt:lpstr>Disadvantages:</vt:lpstr>
      <vt:lpstr>K-medoid in knime:</vt:lpstr>
      <vt:lpstr>Continue:</vt:lpstr>
      <vt:lpstr>Distance matrix calculation using Manhattan distance</vt:lpstr>
      <vt:lpstr>K-medoid clustering:</vt:lpstr>
      <vt:lpstr>Color manager</vt:lpstr>
      <vt:lpstr>Shape manager:</vt:lpstr>
      <vt:lpstr>Scatter plot  showing clustering:</vt:lpstr>
      <vt:lpstr>Tasks:</vt:lpstr>
      <vt:lpstr>Task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 13 k-MEDOID CLUSTERING </dc:title>
  <dc:creator>admin istrator</dc:creator>
  <cp:lastModifiedBy>admin istrator</cp:lastModifiedBy>
  <cp:revision>3</cp:revision>
  <dcterms:created xsi:type="dcterms:W3CDTF">2024-05-18T04:12:57Z</dcterms:created>
  <dcterms:modified xsi:type="dcterms:W3CDTF">2024-05-25T05:31:40Z</dcterms:modified>
</cp:coreProperties>
</file>