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99" r:id="rId2"/>
    <p:sldId id="300" r:id="rId3"/>
    <p:sldId id="328" r:id="rId4"/>
    <p:sldId id="278" r:id="rId5"/>
    <p:sldId id="318" r:id="rId6"/>
    <p:sldId id="286" r:id="rId7"/>
    <p:sldId id="343" r:id="rId8"/>
    <p:sldId id="287" r:id="rId9"/>
    <p:sldId id="327" r:id="rId10"/>
    <p:sldId id="288" r:id="rId11"/>
    <p:sldId id="319" r:id="rId12"/>
    <p:sldId id="320" r:id="rId13"/>
    <p:sldId id="321" r:id="rId14"/>
    <p:sldId id="322" r:id="rId15"/>
    <p:sldId id="293"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38" autoAdjust="0"/>
    <p:restoredTop sz="94660"/>
  </p:normalViewPr>
  <p:slideViewPr>
    <p:cSldViewPr>
      <p:cViewPr varScale="1">
        <p:scale>
          <a:sx n="70" d="100"/>
          <a:sy n="70" d="100"/>
        </p:scale>
        <p:origin x="11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D5ABC9-EB5B-44C7-8FAA-B25B3A06222F}" type="datetimeFigureOut">
              <a:rPr lang="en-US" smtClean="0"/>
              <a:pPr/>
              <a:t>5/15/2024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718188-CF4E-40EF-8DDB-FB0BCF5C8C1F}" type="slidenum">
              <a:rPr lang="en-US" smtClean="0"/>
              <a:pPr/>
              <a:t>‹#›</a:t>
            </a:fld>
            <a:endParaRPr lang="en-US"/>
          </a:p>
        </p:txBody>
      </p:sp>
    </p:spTree>
    <p:extLst>
      <p:ext uri="{BB962C8B-B14F-4D97-AF65-F5344CB8AC3E}">
        <p14:creationId xmlns:p14="http://schemas.microsoft.com/office/powerpoint/2010/main" val="2537752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9OjRP0ZLKkk&amp;list=PLLspfyoOYoQcI6Nno3gPkq0h5YSe81hsc&amp;index=32"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endParaRPr lang="en-US" dirty="0">
              <a:hlinkClick r:id="rId3"/>
            </a:endParaRPr>
          </a:p>
          <a:p>
            <a:r>
              <a:rPr lang="en-US" dirty="0">
                <a:hlinkClick r:id="rId3"/>
              </a:rPr>
              <a:t>https://www.youtube.com/watch?v=9OjRP0ZLKkk&amp;list=PLLspfyoOYoQcI6Nno3gPkq0h5YSe81hsc&amp;index=32</a:t>
            </a:r>
            <a:endParaRPr lang="en-US" dirty="0"/>
          </a:p>
        </p:txBody>
      </p:sp>
      <p:sp>
        <p:nvSpPr>
          <p:cNvPr id="4" name="Slide Number Placeholder 3"/>
          <p:cNvSpPr>
            <a:spLocks noGrp="1"/>
          </p:cNvSpPr>
          <p:nvPr>
            <p:ph type="sldNum" sz="quarter" idx="10"/>
          </p:nvPr>
        </p:nvSpPr>
        <p:spPr/>
        <p:txBody>
          <a:bodyPr/>
          <a:lstStyle/>
          <a:p>
            <a:fld id="{16718188-CF4E-40EF-8DDB-FB0BCF5C8C1F}" type="slidenum">
              <a:rPr lang="en-US" smtClean="0"/>
              <a:pPr/>
              <a:t>1</a:t>
            </a:fld>
            <a:endParaRPr lang="en-US"/>
          </a:p>
        </p:txBody>
      </p:sp>
    </p:spTree>
    <p:extLst>
      <p:ext uri="{BB962C8B-B14F-4D97-AF65-F5344CB8AC3E}">
        <p14:creationId xmlns:p14="http://schemas.microsoft.com/office/powerpoint/2010/main" val="17651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Intra= Within, Inter= Between</a:t>
            </a:r>
          </a:p>
        </p:txBody>
      </p:sp>
      <p:sp>
        <p:nvSpPr>
          <p:cNvPr id="4" name="Slide Number Placeholder 3"/>
          <p:cNvSpPr>
            <a:spLocks noGrp="1"/>
          </p:cNvSpPr>
          <p:nvPr>
            <p:ph type="sldNum" sz="quarter" idx="10"/>
          </p:nvPr>
        </p:nvSpPr>
        <p:spPr/>
        <p:txBody>
          <a:bodyPr/>
          <a:lstStyle/>
          <a:p>
            <a:fld id="{16718188-CF4E-40EF-8DDB-FB0BCF5C8C1F}" type="slidenum">
              <a:rPr lang="en-US" smtClean="0"/>
              <a:pPr/>
              <a:t>2</a:t>
            </a:fld>
            <a:endParaRPr lang="en-US"/>
          </a:p>
        </p:txBody>
      </p:sp>
    </p:spTree>
    <p:extLst>
      <p:ext uri="{BB962C8B-B14F-4D97-AF65-F5344CB8AC3E}">
        <p14:creationId xmlns:p14="http://schemas.microsoft.com/office/powerpoint/2010/main" val="309259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718188-CF4E-40EF-8DDB-FB0BCF5C8C1F}" type="slidenum">
              <a:rPr lang="en-US" smtClean="0"/>
              <a:pPr/>
              <a:t>4</a:t>
            </a:fld>
            <a:endParaRPr lang="en-US"/>
          </a:p>
        </p:txBody>
      </p:sp>
    </p:spTree>
    <p:extLst>
      <p:ext uri="{BB962C8B-B14F-4D97-AF65-F5344CB8AC3E}">
        <p14:creationId xmlns:p14="http://schemas.microsoft.com/office/powerpoint/2010/main" val="21885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835CE6-5E6C-4237-8F94-418C4BF36FF0}" type="slidenum">
              <a:rPr lang="en-US" altLang="en-US"/>
              <a:pPr>
                <a:spcBef>
                  <a:spcPct val="0"/>
                </a:spcBef>
              </a:pPr>
              <a:t>5</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20261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External</a:t>
            </a:r>
            <a:r>
              <a:rPr lang="en-US" baseline="0" dirty="0"/>
              <a:t> Index: Compare the Clustering results to ground truth (labelled data).</a:t>
            </a:r>
          </a:p>
          <a:p>
            <a:r>
              <a:rPr lang="en-US" baseline="0" dirty="0" err="1"/>
              <a:t>Inernal</a:t>
            </a:r>
            <a:r>
              <a:rPr lang="en-US" baseline="0" dirty="0"/>
              <a:t>: Use only data.</a:t>
            </a:r>
            <a:endParaRPr lang="en-US" dirty="0"/>
          </a:p>
        </p:txBody>
      </p:sp>
      <p:sp>
        <p:nvSpPr>
          <p:cNvPr id="4" name="Slide Number Placeholder 3"/>
          <p:cNvSpPr>
            <a:spLocks noGrp="1"/>
          </p:cNvSpPr>
          <p:nvPr>
            <p:ph type="sldNum" sz="quarter" idx="10"/>
          </p:nvPr>
        </p:nvSpPr>
        <p:spPr/>
        <p:txBody>
          <a:bodyPr/>
          <a:lstStyle/>
          <a:p>
            <a:fld id="{16718188-CF4E-40EF-8DDB-FB0BCF5C8C1F}" type="slidenum">
              <a:rPr lang="en-US" smtClean="0"/>
              <a:pPr/>
              <a:t>8</a:t>
            </a:fld>
            <a:endParaRPr lang="en-US"/>
          </a:p>
        </p:txBody>
      </p:sp>
    </p:spTree>
    <p:extLst>
      <p:ext uri="{BB962C8B-B14F-4D97-AF65-F5344CB8AC3E}">
        <p14:creationId xmlns:p14="http://schemas.microsoft.com/office/powerpoint/2010/main" val="196967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External</a:t>
            </a:r>
            <a:r>
              <a:rPr lang="en-US" baseline="0" dirty="0"/>
              <a:t> Index: Compare the Clustering results to ground truth (labelled data).</a:t>
            </a:r>
          </a:p>
          <a:p>
            <a:r>
              <a:rPr lang="en-US" baseline="0" dirty="0" err="1"/>
              <a:t>Inernal</a:t>
            </a:r>
            <a:r>
              <a:rPr lang="en-US" baseline="0" dirty="0"/>
              <a:t>: Use only data.</a:t>
            </a:r>
            <a:endParaRPr lang="en-US" dirty="0"/>
          </a:p>
          <a:p>
            <a:endParaRPr lang="en-US" dirty="0"/>
          </a:p>
        </p:txBody>
      </p:sp>
      <p:sp>
        <p:nvSpPr>
          <p:cNvPr id="4" name="Slide Number Placeholder 3"/>
          <p:cNvSpPr>
            <a:spLocks noGrp="1"/>
          </p:cNvSpPr>
          <p:nvPr>
            <p:ph type="sldNum" sz="quarter" idx="10"/>
          </p:nvPr>
        </p:nvSpPr>
        <p:spPr/>
        <p:txBody>
          <a:bodyPr/>
          <a:lstStyle/>
          <a:p>
            <a:fld id="{16718188-CF4E-40EF-8DDB-FB0BCF5C8C1F}" type="slidenum">
              <a:rPr lang="en-US" smtClean="0"/>
              <a:pPr/>
              <a:t>9</a:t>
            </a:fld>
            <a:endParaRPr lang="en-US"/>
          </a:p>
        </p:txBody>
      </p:sp>
    </p:spTree>
    <p:extLst>
      <p:ext uri="{BB962C8B-B14F-4D97-AF65-F5344CB8AC3E}">
        <p14:creationId xmlns:p14="http://schemas.microsoft.com/office/powerpoint/2010/main" val="223992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 Cluster</a:t>
            </a:r>
            <a:r>
              <a:rPr lang="en-US" baseline="0" dirty="0"/>
              <a:t> </a:t>
            </a:r>
            <a:r>
              <a:rPr lang="en-US" baseline="0" dirty="0" err="1"/>
              <a:t>i</a:t>
            </a:r>
            <a:endParaRPr lang="en-US" dirty="0"/>
          </a:p>
        </p:txBody>
      </p:sp>
      <p:sp>
        <p:nvSpPr>
          <p:cNvPr id="4" name="Slide Number Placeholder 3"/>
          <p:cNvSpPr>
            <a:spLocks noGrp="1"/>
          </p:cNvSpPr>
          <p:nvPr>
            <p:ph type="sldNum" sz="quarter" idx="10"/>
          </p:nvPr>
        </p:nvSpPr>
        <p:spPr/>
        <p:txBody>
          <a:bodyPr/>
          <a:lstStyle/>
          <a:p>
            <a:fld id="{16718188-CF4E-40EF-8DDB-FB0BCF5C8C1F}" type="slidenum">
              <a:rPr lang="en-US" smtClean="0"/>
              <a:pPr/>
              <a:t>11</a:t>
            </a:fld>
            <a:endParaRPr lang="en-US"/>
          </a:p>
        </p:txBody>
      </p:sp>
    </p:spTree>
    <p:extLst>
      <p:ext uri="{BB962C8B-B14F-4D97-AF65-F5344CB8AC3E}">
        <p14:creationId xmlns:p14="http://schemas.microsoft.com/office/powerpoint/2010/main" val="459134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995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718188-CF4E-40EF-8DDB-FB0BCF5C8C1F}" type="slidenum">
              <a:rPr lang="en-US" smtClean="0"/>
              <a:pPr/>
              <a:t>25</a:t>
            </a:fld>
            <a:endParaRPr lang="en-US"/>
          </a:p>
        </p:txBody>
      </p:sp>
    </p:spTree>
    <p:extLst>
      <p:ext uri="{BB962C8B-B14F-4D97-AF65-F5344CB8AC3E}">
        <p14:creationId xmlns:p14="http://schemas.microsoft.com/office/powerpoint/2010/main" val="112211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521CD8-22DE-4F69-8547-81FB3258050D}" type="datetime1">
              <a:rPr lang="en-US" smtClean="0"/>
              <a:pPr/>
              <a:t>5/15/2024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7BB1BC-C365-49EA-8644-4721F59FD085}" type="datetime1">
              <a:rPr lang="en-US" smtClean="0"/>
              <a:pPr/>
              <a:t>5/15/2024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7FB105-3BB3-4B56-AA57-B565CA26E493}" type="datetime1">
              <a:rPr lang="en-US" smtClean="0"/>
              <a:pPr/>
              <a:t>5/15/2024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6104E1EF-0021-4BF1-9E32-A4C3702EF3D7}" type="datetime1">
              <a:rPr lang="en-US"/>
              <a:pPr>
                <a:defRPr/>
              </a:pPr>
              <a:t>5/15/2024</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CC7C9898-5D43-4E96-A426-6CAAE99613A2}" type="slidenum">
              <a:rPr lang="en-US" altLang="en-US"/>
              <a:pPr/>
              <a:t>‹#›</a:t>
            </a:fld>
            <a:endParaRPr lang="en-US" altLang="en-US"/>
          </a:p>
        </p:txBody>
      </p:sp>
    </p:spTree>
    <p:extLst>
      <p:ext uri="{BB962C8B-B14F-4D97-AF65-F5344CB8AC3E}">
        <p14:creationId xmlns:p14="http://schemas.microsoft.com/office/powerpoint/2010/main" val="387615694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AD43E3-7479-49C8-90CC-FADAD67F2014}" type="datetime1">
              <a:rPr lang="en-US" smtClean="0"/>
              <a:pPr/>
              <a:t>5/15/2024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043A1B-E95C-4D35-ACD4-4FCBA043AAD6}" type="datetime1">
              <a:rPr lang="en-US" smtClean="0"/>
              <a:pPr/>
              <a:t>5/15/2024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6BC4-999F-4702-8B27-52C298A30432}" type="datetime1">
              <a:rPr lang="en-US" smtClean="0"/>
              <a:pPr/>
              <a:t>5/15/2024</a:t>
            </a:fld>
            <a:endParaRPr lang="en-US"/>
          </a:p>
        </p:txBody>
      </p:sp>
      <p:sp>
        <p:nvSpPr>
          <p:cNvPr id="6" name="Footer Placeholder 5"/>
          <p:cNvSpPr>
            <a:spLocks noGrp="1"/>
          </p:cNvSpPr>
          <p:nvPr>
            <p:ph type="ftr" sz="quarter" idx="11"/>
          </p:nvPr>
        </p:nvSpPr>
        <p:spPr/>
        <p:txBody>
          <a:bodyPr/>
          <a:lstStyle/>
          <a:p>
            <a:r>
              <a:rPr lang="en-US"/>
              <a:t>Data Mining                                                Spring 2019</a:t>
            </a:r>
          </a:p>
        </p:txBody>
      </p:sp>
      <p:sp>
        <p:nvSpPr>
          <p:cNvPr id="7" name="Slide Number Placeholder 6"/>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E94CC9-5A01-4CF2-ADEF-5BFDBD6B9A5C}" type="datetime1">
              <a:rPr lang="en-US" smtClean="0"/>
              <a:pPr/>
              <a:t>5/15/2024</a:t>
            </a:fld>
            <a:endParaRPr lang="en-US"/>
          </a:p>
        </p:txBody>
      </p:sp>
      <p:sp>
        <p:nvSpPr>
          <p:cNvPr id="8" name="Footer Placeholder 7"/>
          <p:cNvSpPr>
            <a:spLocks noGrp="1"/>
          </p:cNvSpPr>
          <p:nvPr>
            <p:ph type="ftr" sz="quarter" idx="11"/>
          </p:nvPr>
        </p:nvSpPr>
        <p:spPr/>
        <p:txBody>
          <a:bodyPr/>
          <a:lstStyle/>
          <a:p>
            <a:r>
              <a:rPr lang="en-US"/>
              <a:t>Data Mining                                                Spring 2019</a:t>
            </a:r>
          </a:p>
        </p:txBody>
      </p:sp>
      <p:sp>
        <p:nvSpPr>
          <p:cNvPr id="9" name="Slide Number Placeholder 8"/>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40351B-44A8-4663-A9AD-188AE51CCEE7}" type="datetime1">
              <a:rPr lang="en-US" smtClean="0"/>
              <a:pPr/>
              <a:t>5/15/2024</a:t>
            </a:fld>
            <a:endParaRPr lang="en-US"/>
          </a:p>
        </p:txBody>
      </p:sp>
      <p:sp>
        <p:nvSpPr>
          <p:cNvPr id="4" name="Footer Placeholder 3"/>
          <p:cNvSpPr>
            <a:spLocks noGrp="1"/>
          </p:cNvSpPr>
          <p:nvPr>
            <p:ph type="ftr" sz="quarter" idx="11"/>
          </p:nvPr>
        </p:nvSpPr>
        <p:spPr/>
        <p:txBody>
          <a:bodyPr/>
          <a:lstStyle/>
          <a:p>
            <a:r>
              <a:rPr lang="en-US"/>
              <a:t>Data Mining                                                Spring 2019</a:t>
            </a:r>
          </a:p>
        </p:txBody>
      </p:sp>
      <p:sp>
        <p:nvSpPr>
          <p:cNvPr id="5" name="Slide Number Placeholder 4"/>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BD4BB-0B05-4E67-9DAE-90632A1E9516}" type="datetime1">
              <a:rPr lang="en-US" smtClean="0"/>
              <a:pPr/>
              <a:t>5/15/2024</a:t>
            </a:fld>
            <a:endParaRPr lang="en-US"/>
          </a:p>
        </p:txBody>
      </p:sp>
      <p:sp>
        <p:nvSpPr>
          <p:cNvPr id="3" name="Footer Placeholder 2"/>
          <p:cNvSpPr>
            <a:spLocks noGrp="1"/>
          </p:cNvSpPr>
          <p:nvPr>
            <p:ph type="ftr" sz="quarter" idx="11"/>
          </p:nvPr>
        </p:nvSpPr>
        <p:spPr/>
        <p:txBody>
          <a:bodyPr/>
          <a:lstStyle/>
          <a:p>
            <a:r>
              <a:rPr lang="en-US"/>
              <a:t>Data Mining                                                Spring 2019</a:t>
            </a:r>
          </a:p>
        </p:txBody>
      </p:sp>
      <p:sp>
        <p:nvSpPr>
          <p:cNvPr id="4" name="Slide Number Placeholder 3"/>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3C9A2-2E3F-4DE3-A9E5-7ADC21974B04}" type="datetime1">
              <a:rPr lang="en-US" smtClean="0"/>
              <a:pPr/>
              <a:t>5/15/2024</a:t>
            </a:fld>
            <a:endParaRPr lang="en-US"/>
          </a:p>
        </p:txBody>
      </p:sp>
      <p:sp>
        <p:nvSpPr>
          <p:cNvPr id="6" name="Footer Placeholder 5"/>
          <p:cNvSpPr>
            <a:spLocks noGrp="1"/>
          </p:cNvSpPr>
          <p:nvPr>
            <p:ph type="ftr" sz="quarter" idx="11"/>
          </p:nvPr>
        </p:nvSpPr>
        <p:spPr/>
        <p:txBody>
          <a:bodyPr/>
          <a:lstStyle/>
          <a:p>
            <a:r>
              <a:rPr lang="en-US"/>
              <a:t>Data Mining                                                Spring 2019</a:t>
            </a:r>
          </a:p>
        </p:txBody>
      </p:sp>
      <p:sp>
        <p:nvSpPr>
          <p:cNvPr id="7" name="Slide Number Placeholder 6"/>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07CDF-3D8D-4994-9F88-EED6F8F8D534}" type="datetime1">
              <a:rPr lang="en-US" smtClean="0"/>
              <a:pPr/>
              <a:t>5/15/2024</a:t>
            </a:fld>
            <a:endParaRPr lang="en-US"/>
          </a:p>
        </p:txBody>
      </p:sp>
      <p:sp>
        <p:nvSpPr>
          <p:cNvPr id="6" name="Footer Placeholder 5"/>
          <p:cNvSpPr>
            <a:spLocks noGrp="1"/>
          </p:cNvSpPr>
          <p:nvPr>
            <p:ph type="ftr" sz="quarter" idx="11"/>
          </p:nvPr>
        </p:nvSpPr>
        <p:spPr/>
        <p:txBody>
          <a:bodyPr/>
          <a:lstStyle/>
          <a:p>
            <a:r>
              <a:rPr lang="en-US"/>
              <a:t>Data Mining                                                Spring 2019</a:t>
            </a:r>
          </a:p>
        </p:txBody>
      </p:sp>
      <p:sp>
        <p:nvSpPr>
          <p:cNvPr id="7" name="Slide Number Placeholder 6"/>
          <p:cNvSpPr>
            <a:spLocks noGrp="1"/>
          </p:cNvSpPr>
          <p:nvPr>
            <p:ph type="sldNum" sz="quarter" idx="12"/>
          </p:nvPr>
        </p:nvSpPr>
        <p:spPr/>
        <p:txBody>
          <a:bodyPr/>
          <a:lstStyle/>
          <a:p>
            <a:fld id="{1B1639AD-A7B1-43AC-AFA4-BB7D9A2E9A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9325B-8711-4BD3-8165-4AA32D241F92}" type="datetime1">
              <a:rPr lang="en-US" smtClean="0"/>
              <a:pPr/>
              <a:t>5/15/2024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Mining                                                Spring 2019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639AD-A7B1-43AC-AFA4-BB7D9A2E9A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p:cNvSpPr>
          <p:nvPr/>
        </p:nvSpPr>
        <p:spPr>
          <a:xfrm>
            <a:off x="3048000" y="2198122"/>
            <a:ext cx="3189289" cy="689932"/>
          </a:xfrm>
          <a:prstGeom prst="rect">
            <a:avLst/>
          </a:prstGeom>
        </p:spPr>
        <p:txBody>
          <a:bodyPr vert="horz" wrap="square" lIns="0" tIns="1270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b="1" dirty="0">
                <a:latin typeface="Arial"/>
                <a:cs typeface="Arial"/>
              </a:rPr>
              <a:t>Data </a:t>
            </a:r>
            <a:r>
              <a:rPr lang="en-US" b="1" spc="-5" dirty="0">
                <a:latin typeface="Arial"/>
                <a:cs typeface="Arial"/>
              </a:rPr>
              <a:t>Mining</a:t>
            </a:r>
            <a:endParaRPr lang="en-US" dirty="0">
              <a:latin typeface="Arial"/>
              <a:cs typeface="Arial"/>
            </a:endParaRPr>
          </a:p>
        </p:txBody>
      </p:sp>
      <p:sp>
        <p:nvSpPr>
          <p:cNvPr id="6" name="Rectangle 5"/>
          <p:cNvSpPr/>
          <p:nvPr/>
        </p:nvSpPr>
        <p:spPr>
          <a:xfrm>
            <a:off x="6824" y="-1651"/>
            <a:ext cx="9144000" cy="54044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24" y="4953000"/>
            <a:ext cx="9144000" cy="1905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a:p>
            <a:r>
              <a:rPr lang="en-US" sz="2000" dirty="0"/>
              <a:t>Department of Software Engineering</a:t>
            </a:r>
            <a:endParaRPr lang="en-US" dirty="0"/>
          </a:p>
          <a:p>
            <a:r>
              <a:rPr lang="en-US" sz="2000" dirty="0"/>
              <a:t>Bahria University Karachi Campus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4" y="538797"/>
            <a:ext cx="990600" cy="898208"/>
          </a:xfrm>
          <a:prstGeom prst="rect">
            <a:avLst/>
          </a:prstGeom>
        </p:spPr>
      </p:pic>
      <p:sp>
        <p:nvSpPr>
          <p:cNvPr id="9" name="TextBox 8"/>
          <p:cNvSpPr txBox="1"/>
          <p:nvPr/>
        </p:nvSpPr>
        <p:spPr>
          <a:xfrm>
            <a:off x="3054824" y="106875"/>
            <a:ext cx="3048000" cy="338554"/>
          </a:xfrm>
          <a:prstGeom prst="rect">
            <a:avLst/>
          </a:prstGeom>
          <a:noFill/>
        </p:spPr>
        <p:txBody>
          <a:bodyPr wrap="square" rtlCol="0">
            <a:spAutoFit/>
          </a:bodyPr>
          <a:lstStyle/>
          <a:p>
            <a:r>
              <a:rPr lang="en-US" sz="1600" dirty="0">
                <a:solidFill>
                  <a:schemeClr val="bg1"/>
                </a:solidFill>
              </a:rPr>
              <a:t>Bahria</a:t>
            </a:r>
            <a:r>
              <a:rPr lang="en-US" sz="1600" baseline="0" dirty="0">
                <a:solidFill>
                  <a:schemeClr val="bg1"/>
                </a:solidFill>
              </a:rPr>
              <a:t> University Karachi Campus</a:t>
            </a:r>
            <a:endParaRPr lang="en-US" sz="1600" dirty="0">
              <a:solidFill>
                <a:schemeClr val="bg1"/>
              </a:solidFill>
            </a:endParaRPr>
          </a:p>
        </p:txBody>
      </p:sp>
      <p:sp>
        <p:nvSpPr>
          <p:cNvPr id="2" name="Rectangle 1">
            <a:extLst>
              <a:ext uri="{FF2B5EF4-FFF2-40B4-BE49-F238E27FC236}">
                <a16:creationId xmlns="" xmlns:a16="http://schemas.microsoft.com/office/drawing/2014/main" id="{74A9F0D9-F327-4B6E-AFAD-3934D498B83A}"/>
              </a:ext>
            </a:extLst>
          </p:cNvPr>
          <p:cNvSpPr/>
          <p:nvPr/>
        </p:nvSpPr>
        <p:spPr>
          <a:xfrm>
            <a:off x="3591526" y="2935069"/>
            <a:ext cx="2102242" cy="646331"/>
          </a:xfrm>
          <a:prstGeom prst="rect">
            <a:avLst/>
          </a:prstGeom>
        </p:spPr>
        <p:txBody>
          <a:bodyPr wrap="none">
            <a:spAutoFit/>
          </a:bodyPr>
          <a:lstStyle/>
          <a:p>
            <a:pPr algn="ctr"/>
            <a:r>
              <a:rPr lang="en-US" sz="3600" b="1" dirty="0" smtClean="0"/>
              <a:t>Clustering</a:t>
            </a:r>
            <a:endParaRPr lang="en-US" sz="2800" b="1" dirty="0"/>
          </a:p>
        </p:txBody>
      </p:sp>
    </p:spTree>
    <p:extLst>
      <p:ext uri="{BB962C8B-B14F-4D97-AF65-F5344CB8AC3E}">
        <p14:creationId xmlns:p14="http://schemas.microsoft.com/office/powerpoint/2010/main" val="101580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Internal Measures: Cohesion and Separation</a:t>
            </a:r>
          </a:p>
        </p:txBody>
      </p:sp>
      <p:sp>
        <p:nvSpPr>
          <p:cNvPr id="3" name="Content Placeholder 2"/>
          <p:cNvSpPr>
            <a:spLocks noGrp="1"/>
          </p:cNvSpPr>
          <p:nvPr>
            <p:ph idx="1"/>
          </p:nvPr>
        </p:nvSpPr>
        <p:spPr/>
        <p:txBody>
          <a:bodyPr>
            <a:normAutofit/>
          </a:bodyPr>
          <a:lstStyle/>
          <a:p>
            <a:pPr>
              <a:buNone/>
            </a:pPr>
            <a:r>
              <a:rPr lang="en-US" sz="2800" dirty="0"/>
              <a:t>• </a:t>
            </a:r>
            <a:r>
              <a:rPr lang="en-US" sz="2800" b="1" dirty="0"/>
              <a:t>Cluster Cohesion: </a:t>
            </a:r>
            <a:r>
              <a:rPr lang="en-US" sz="2800" dirty="0"/>
              <a:t>Measures how </a:t>
            </a:r>
            <a:r>
              <a:rPr lang="en-US" sz="2800" dirty="0">
                <a:solidFill>
                  <a:srgbClr val="FF0000"/>
                </a:solidFill>
              </a:rPr>
              <a:t>closely related are objects </a:t>
            </a:r>
            <a:r>
              <a:rPr lang="en-US" sz="2800" dirty="0"/>
              <a:t>in a cluster</a:t>
            </a:r>
            <a:br>
              <a:rPr lang="en-US" sz="2800" dirty="0"/>
            </a:br>
            <a:r>
              <a:rPr lang="en-US" sz="2800" dirty="0"/>
              <a:t>– </a:t>
            </a:r>
            <a:r>
              <a:rPr lang="en-US" sz="2400" dirty="0"/>
              <a:t>Example: SSE</a:t>
            </a:r>
            <a:endParaRPr lang="en-US" sz="2800" dirty="0"/>
          </a:p>
          <a:p>
            <a:pPr>
              <a:buNone/>
            </a:pPr>
            <a:r>
              <a:rPr lang="en-US" sz="2800" dirty="0"/>
              <a:t>• </a:t>
            </a:r>
            <a:r>
              <a:rPr lang="en-US" sz="2800" b="1" dirty="0"/>
              <a:t>Cluster Separation: </a:t>
            </a:r>
            <a:r>
              <a:rPr lang="en-US" sz="2800" dirty="0"/>
              <a:t>Measure how distinct or</a:t>
            </a:r>
            <a:br>
              <a:rPr lang="en-US" sz="2800" dirty="0"/>
            </a:br>
            <a:r>
              <a:rPr lang="en-US" sz="2800" dirty="0">
                <a:solidFill>
                  <a:srgbClr val="FF0000"/>
                </a:solidFill>
              </a:rPr>
              <a:t>well-separated</a:t>
            </a:r>
            <a:r>
              <a:rPr lang="en-US" sz="2800" dirty="0"/>
              <a:t> </a:t>
            </a:r>
            <a:r>
              <a:rPr lang="en-US" sz="2800" dirty="0">
                <a:solidFill>
                  <a:srgbClr val="FF0000"/>
                </a:solidFill>
              </a:rPr>
              <a:t>a cluster is from other clusters</a:t>
            </a:r>
            <a:r>
              <a:rPr lang="en-US" sz="2800" dirty="0"/>
              <a:t/>
            </a:r>
            <a:br>
              <a:rPr lang="en-US" sz="2800" dirty="0"/>
            </a:br>
            <a:r>
              <a:rPr lang="en-US" sz="2800" dirty="0"/>
              <a:t/>
            </a:r>
            <a:br>
              <a:rPr lang="en-US" sz="2800" dirty="0"/>
            </a:b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tretch>
            <a:fillRect/>
          </a:stretch>
        </p:blipFill>
        <p:spPr>
          <a:xfrm>
            <a:off x="304800" y="609600"/>
            <a:ext cx="8110656" cy="5231642"/>
          </a:xfrm>
          <a:prstGeom prst="rect">
            <a:avLst/>
          </a:prstGeom>
        </p:spPr>
      </p:pic>
    </p:spTree>
    <p:extLst>
      <p:ext uri="{BB962C8B-B14F-4D97-AF65-F5344CB8AC3E}">
        <p14:creationId xmlns:p14="http://schemas.microsoft.com/office/powerpoint/2010/main" val="25981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Autofit/>
          </a:bodyPr>
          <a:lstStyle/>
          <a:p>
            <a:r>
              <a:rPr lang="en-US" altLang="en-US" sz="4000" dirty="0"/>
              <a:t>Cohesion and Separation: Example</a:t>
            </a:r>
          </a:p>
        </p:txBody>
      </p:sp>
      <p:sp>
        <p:nvSpPr>
          <p:cNvPr id="106499" name="Rectangle 3"/>
          <p:cNvSpPr>
            <a:spLocks noGrp="1" noChangeArrowheads="1"/>
          </p:cNvSpPr>
          <p:nvPr>
            <p:ph type="body" sz="half" idx="1"/>
          </p:nvPr>
        </p:nvSpPr>
        <p:spPr/>
        <p:txBody>
          <a:bodyPr/>
          <a:lstStyle/>
          <a:p>
            <a:r>
              <a:rPr lang="en-US" altLang="en-US" sz="2400"/>
              <a:t>Example: SSE</a:t>
            </a:r>
          </a:p>
          <a:p>
            <a:pPr lvl="1"/>
            <a:r>
              <a:rPr lang="en-US" altLang="en-US" sz="2000"/>
              <a:t>BSS + WSS = constant</a:t>
            </a:r>
          </a:p>
        </p:txBody>
      </p:sp>
      <p:sp>
        <p:nvSpPr>
          <p:cNvPr id="106500" name="Line 4"/>
          <p:cNvSpPr>
            <a:spLocks noChangeShapeType="1"/>
          </p:cNvSpPr>
          <p:nvPr/>
        </p:nvSpPr>
        <p:spPr bwMode="auto">
          <a:xfrm>
            <a:off x="914400" y="2681288"/>
            <a:ext cx="609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1" name="Line 5"/>
          <p:cNvSpPr>
            <a:spLocks noChangeShapeType="1"/>
          </p:cNvSpPr>
          <p:nvPr/>
        </p:nvSpPr>
        <p:spPr bwMode="auto">
          <a:xfrm>
            <a:off x="914400" y="2452688"/>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2" name="Line 6"/>
          <p:cNvSpPr>
            <a:spLocks noChangeShapeType="1"/>
          </p:cNvSpPr>
          <p:nvPr/>
        </p:nvSpPr>
        <p:spPr bwMode="auto">
          <a:xfrm>
            <a:off x="2438400" y="2452688"/>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3" name="Line 7"/>
          <p:cNvSpPr>
            <a:spLocks noChangeShapeType="1"/>
          </p:cNvSpPr>
          <p:nvPr/>
        </p:nvSpPr>
        <p:spPr bwMode="auto">
          <a:xfrm>
            <a:off x="3962400" y="2452688"/>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4" name="Line 8"/>
          <p:cNvSpPr>
            <a:spLocks noChangeShapeType="1"/>
          </p:cNvSpPr>
          <p:nvPr/>
        </p:nvSpPr>
        <p:spPr bwMode="auto">
          <a:xfrm>
            <a:off x="5486400" y="2452688"/>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5" name="Line 9"/>
          <p:cNvSpPr>
            <a:spLocks noChangeShapeType="1"/>
          </p:cNvSpPr>
          <p:nvPr/>
        </p:nvSpPr>
        <p:spPr bwMode="auto">
          <a:xfrm>
            <a:off x="7010400" y="2452688"/>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6" name="Text Box 10"/>
          <p:cNvSpPr txBox="1">
            <a:spLocks noChangeArrowheads="1"/>
          </p:cNvSpPr>
          <p:nvPr/>
        </p:nvSpPr>
        <p:spPr bwMode="auto">
          <a:xfrm>
            <a:off x="762000" y="2757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1</a:t>
            </a:r>
          </a:p>
        </p:txBody>
      </p:sp>
      <p:sp>
        <p:nvSpPr>
          <p:cNvPr id="106507" name="Text Box 11"/>
          <p:cNvSpPr txBox="1">
            <a:spLocks noChangeArrowheads="1"/>
          </p:cNvSpPr>
          <p:nvPr/>
        </p:nvSpPr>
        <p:spPr bwMode="auto">
          <a:xfrm>
            <a:off x="2286000" y="2757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2</a:t>
            </a:r>
          </a:p>
        </p:txBody>
      </p:sp>
      <p:sp>
        <p:nvSpPr>
          <p:cNvPr id="106508" name="Text Box 12"/>
          <p:cNvSpPr txBox="1">
            <a:spLocks noChangeArrowheads="1"/>
          </p:cNvSpPr>
          <p:nvPr/>
        </p:nvSpPr>
        <p:spPr bwMode="auto">
          <a:xfrm>
            <a:off x="3810000" y="2757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3</a:t>
            </a:r>
          </a:p>
        </p:txBody>
      </p:sp>
      <p:sp>
        <p:nvSpPr>
          <p:cNvPr id="106509" name="Text Box 13"/>
          <p:cNvSpPr txBox="1">
            <a:spLocks noChangeArrowheads="1"/>
          </p:cNvSpPr>
          <p:nvPr/>
        </p:nvSpPr>
        <p:spPr bwMode="auto">
          <a:xfrm>
            <a:off x="5334000" y="2757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4</a:t>
            </a:r>
          </a:p>
        </p:txBody>
      </p:sp>
      <p:sp>
        <p:nvSpPr>
          <p:cNvPr id="106510" name="Text Box 14"/>
          <p:cNvSpPr txBox="1">
            <a:spLocks noChangeArrowheads="1"/>
          </p:cNvSpPr>
          <p:nvPr/>
        </p:nvSpPr>
        <p:spPr bwMode="auto">
          <a:xfrm>
            <a:off x="6858000" y="2757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5</a:t>
            </a:r>
          </a:p>
        </p:txBody>
      </p:sp>
      <p:sp>
        <p:nvSpPr>
          <p:cNvPr id="106511" name="Oval 15"/>
          <p:cNvSpPr>
            <a:spLocks noChangeArrowheads="1"/>
          </p:cNvSpPr>
          <p:nvPr/>
        </p:nvSpPr>
        <p:spPr bwMode="auto">
          <a:xfrm>
            <a:off x="838200" y="2605088"/>
            <a:ext cx="152400" cy="152400"/>
          </a:xfrm>
          <a:prstGeom prst="ellipse">
            <a:avLst/>
          </a:prstGeom>
          <a:solidFill>
            <a:srgbClr val="008000"/>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6512" name="Oval 16"/>
          <p:cNvSpPr>
            <a:spLocks noChangeArrowheads="1"/>
          </p:cNvSpPr>
          <p:nvPr/>
        </p:nvSpPr>
        <p:spPr bwMode="auto">
          <a:xfrm>
            <a:off x="2362200" y="2605088"/>
            <a:ext cx="152400" cy="152400"/>
          </a:xfrm>
          <a:prstGeom prst="ellipse">
            <a:avLst/>
          </a:prstGeom>
          <a:solidFill>
            <a:srgbClr val="008000"/>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6513" name="Oval 17"/>
          <p:cNvSpPr>
            <a:spLocks noChangeArrowheads="1"/>
          </p:cNvSpPr>
          <p:nvPr/>
        </p:nvSpPr>
        <p:spPr bwMode="auto">
          <a:xfrm>
            <a:off x="5410200" y="2605088"/>
            <a:ext cx="152400" cy="152400"/>
          </a:xfrm>
          <a:prstGeom prst="ellipse">
            <a:avLst/>
          </a:prstGeom>
          <a:solidFill>
            <a:srgbClr val="008000"/>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6514" name="Oval 18"/>
          <p:cNvSpPr>
            <a:spLocks noChangeArrowheads="1"/>
          </p:cNvSpPr>
          <p:nvPr/>
        </p:nvSpPr>
        <p:spPr bwMode="auto">
          <a:xfrm>
            <a:off x="6934200" y="2605088"/>
            <a:ext cx="152400" cy="152400"/>
          </a:xfrm>
          <a:prstGeom prst="ellipse">
            <a:avLst/>
          </a:prstGeom>
          <a:solidFill>
            <a:srgbClr val="008000"/>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6515" name="Text Box 19"/>
          <p:cNvSpPr txBox="1">
            <a:spLocks noChangeArrowheads="1"/>
          </p:cNvSpPr>
          <p:nvPr/>
        </p:nvSpPr>
        <p:spPr bwMode="auto">
          <a:xfrm>
            <a:off x="1371600" y="233045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3200" dirty="0">
                <a:solidFill>
                  <a:srgbClr val="FF0000"/>
                </a:solidFill>
                <a:sym typeface="Symbol" pitchFamily="18" charset="2"/>
              </a:rPr>
              <a:t></a:t>
            </a:r>
          </a:p>
        </p:txBody>
      </p:sp>
      <p:sp>
        <p:nvSpPr>
          <p:cNvPr id="106516" name="Text Box 20"/>
          <p:cNvSpPr txBox="1">
            <a:spLocks noChangeArrowheads="1"/>
          </p:cNvSpPr>
          <p:nvPr/>
        </p:nvSpPr>
        <p:spPr bwMode="auto">
          <a:xfrm>
            <a:off x="6096000" y="233045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3200">
                <a:solidFill>
                  <a:srgbClr val="FF0000"/>
                </a:solidFill>
                <a:sym typeface="Symbol" pitchFamily="18" charset="2"/>
              </a:rPr>
              <a:t></a:t>
            </a:r>
          </a:p>
        </p:txBody>
      </p:sp>
      <p:sp>
        <p:nvSpPr>
          <p:cNvPr id="106517" name="Text Box 21"/>
          <p:cNvSpPr txBox="1">
            <a:spLocks noChangeArrowheads="1"/>
          </p:cNvSpPr>
          <p:nvPr/>
        </p:nvSpPr>
        <p:spPr bwMode="auto">
          <a:xfrm>
            <a:off x="3733800" y="233045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3200" dirty="0">
                <a:solidFill>
                  <a:srgbClr val="FF0000"/>
                </a:solidFill>
                <a:sym typeface="Symbol" pitchFamily="18" charset="2"/>
              </a:rPr>
              <a:t></a:t>
            </a:r>
          </a:p>
        </p:txBody>
      </p:sp>
      <p:sp>
        <p:nvSpPr>
          <p:cNvPr id="106518" name="Text Box 22"/>
          <p:cNvSpPr txBox="1">
            <a:spLocks noChangeArrowheads="1"/>
          </p:cNvSpPr>
          <p:nvPr/>
        </p:nvSpPr>
        <p:spPr bwMode="auto">
          <a:xfrm>
            <a:off x="1371600" y="27574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m</a:t>
            </a:r>
            <a:r>
              <a:rPr lang="en-US" altLang="en-US" sz="1800" baseline="-25000"/>
              <a:t>1</a:t>
            </a:r>
          </a:p>
        </p:txBody>
      </p:sp>
      <p:sp>
        <p:nvSpPr>
          <p:cNvPr id="106519" name="Text Box 23"/>
          <p:cNvSpPr txBox="1">
            <a:spLocks noChangeArrowheads="1"/>
          </p:cNvSpPr>
          <p:nvPr/>
        </p:nvSpPr>
        <p:spPr bwMode="auto">
          <a:xfrm>
            <a:off x="6096000" y="27574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m</a:t>
            </a:r>
            <a:r>
              <a:rPr lang="en-US" altLang="en-US" sz="1800" baseline="-25000"/>
              <a:t>2</a:t>
            </a:r>
          </a:p>
        </p:txBody>
      </p:sp>
      <p:sp>
        <p:nvSpPr>
          <p:cNvPr id="106520" name="Text Box 24"/>
          <p:cNvSpPr txBox="1">
            <a:spLocks noChangeArrowheads="1"/>
          </p:cNvSpPr>
          <p:nvPr/>
        </p:nvSpPr>
        <p:spPr bwMode="auto">
          <a:xfrm>
            <a:off x="3810000" y="2071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dirty="0"/>
              <a:t>m</a:t>
            </a:r>
            <a:endParaRPr lang="en-US" altLang="en-US" sz="1800" baseline="-25000" dirty="0"/>
          </a:p>
        </p:txBody>
      </p:sp>
      <p:graphicFrame>
        <p:nvGraphicFramePr>
          <p:cNvPr id="106521" name="Object 25"/>
          <p:cNvGraphicFramePr>
            <a:graphicFrameLocks noGrp="1" noChangeAspect="1"/>
          </p:cNvGraphicFramePr>
          <p:nvPr>
            <p:ph sz="half" idx="2"/>
          </p:nvPr>
        </p:nvGraphicFramePr>
        <p:xfrm>
          <a:off x="2667000" y="5097463"/>
          <a:ext cx="5867400" cy="1085850"/>
        </p:xfrm>
        <a:graphic>
          <a:graphicData uri="http://schemas.openxmlformats.org/presentationml/2006/ole">
            <mc:AlternateContent xmlns:mc="http://schemas.openxmlformats.org/markup-compatibility/2006">
              <mc:Choice xmlns:v="urn:schemas-microsoft-com:vml" Requires="v">
                <p:oleObj spid="_x0000_s1030" name="Equation" r:id="rId3" imgW="3708360" imgH="685800" progId="">
                  <p:embed/>
                </p:oleObj>
              </mc:Choice>
              <mc:Fallback>
                <p:oleObj name="Equation" r:id="rId3" imgW="3708360" imgH="685800" progId="">
                  <p:embed/>
                  <p:pic>
                    <p:nvPicPr>
                      <p:cNvPr id="0" name="Picture 33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097463"/>
                        <a:ext cx="586740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22" name="Text Box 26"/>
          <p:cNvSpPr txBox="1">
            <a:spLocks noChangeArrowheads="1"/>
          </p:cNvSpPr>
          <p:nvPr/>
        </p:nvSpPr>
        <p:spPr bwMode="auto">
          <a:xfrm>
            <a:off x="381000" y="50292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K=2 clusters:</a:t>
            </a:r>
          </a:p>
        </p:txBody>
      </p:sp>
      <p:graphicFrame>
        <p:nvGraphicFramePr>
          <p:cNvPr id="106523" name="Object 27"/>
          <p:cNvGraphicFramePr>
            <a:graphicFrameLocks noChangeAspect="1"/>
          </p:cNvGraphicFramePr>
          <p:nvPr/>
        </p:nvGraphicFramePr>
        <p:xfrm>
          <a:off x="2317750" y="3502025"/>
          <a:ext cx="5981700" cy="1222375"/>
        </p:xfrm>
        <a:graphic>
          <a:graphicData uri="http://schemas.openxmlformats.org/presentationml/2006/ole">
            <mc:AlternateContent xmlns:mc="http://schemas.openxmlformats.org/markup-compatibility/2006">
              <mc:Choice xmlns:v="urn:schemas-microsoft-com:vml" Requires="v">
                <p:oleObj spid="_x0000_s1031" name="Equation" r:id="rId5" imgW="3352680" imgH="685800" progId="">
                  <p:embed/>
                </p:oleObj>
              </mc:Choice>
              <mc:Fallback>
                <p:oleObj name="Equation" r:id="rId5" imgW="3352680" imgH="685800" progId="">
                  <p:embed/>
                  <p:pic>
                    <p:nvPicPr>
                      <p:cNvPr id="0" name="Picture 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7750" y="3502025"/>
                        <a:ext cx="5981700" cy="122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24" name="Text Box 28"/>
          <p:cNvSpPr txBox="1">
            <a:spLocks noChangeArrowheads="1"/>
          </p:cNvSpPr>
          <p:nvPr/>
        </p:nvSpPr>
        <p:spPr bwMode="auto">
          <a:xfrm>
            <a:off x="381000" y="349885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K=1 cluster:</a:t>
            </a:r>
          </a:p>
        </p:txBody>
      </p:sp>
    </p:spTree>
    <p:extLst>
      <p:ext uri="{BB962C8B-B14F-4D97-AF65-F5344CB8AC3E}">
        <p14:creationId xmlns:p14="http://schemas.microsoft.com/office/powerpoint/2010/main" val="320074151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20"/>
                                        </p:tgtEl>
                                        <p:attrNameLst>
                                          <p:attrName>style.visibility</p:attrName>
                                        </p:attrNameLst>
                                      </p:cBhvr>
                                      <p:to>
                                        <p:strVal val="visible"/>
                                      </p:to>
                                    </p:set>
                                  </p:childTnLst>
                                  <p:subTnLst>
                                    <p:set>
                                      <p:cBhvr override="childStyle">
                                        <p:cTn dur="1" fill="hold" display="0" masterRel="nextClick" afterEffect="1"/>
                                        <p:tgtEl>
                                          <p:spTgt spid="106520"/>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065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5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5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5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5" grpId="0"/>
      <p:bldP spid="106516" grpId="0"/>
      <p:bldP spid="106517" grpId="0"/>
      <p:bldP spid="106518" grpId="0"/>
      <p:bldP spid="106519" grpId="0"/>
      <p:bldP spid="1065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457200" y="1314449"/>
            <a:ext cx="8458200" cy="2800351"/>
          </a:xfrm>
        </p:spPr>
        <p:txBody>
          <a:bodyPr>
            <a:normAutofit/>
          </a:bodyPr>
          <a:lstStyle/>
          <a:p>
            <a:pPr marL="342900" indent="-342900">
              <a:spcBef>
                <a:spcPct val="0"/>
              </a:spcBef>
            </a:pPr>
            <a:r>
              <a:rPr lang="en-US" altLang="en-US" sz="2800" dirty="0"/>
              <a:t>A proximity graph based approach can also be used for cohesion and separation.</a:t>
            </a:r>
          </a:p>
          <a:p>
            <a:pPr marL="742950" lvl="1" indent="-285750"/>
            <a:r>
              <a:rPr lang="en-US" altLang="en-US" sz="2400" dirty="0"/>
              <a:t>Cluster cohesion is the sum of the weight of all links </a:t>
            </a:r>
            <a:r>
              <a:rPr lang="en-US" altLang="en-US" sz="2400" dirty="0">
                <a:solidFill>
                  <a:srgbClr val="FF0000"/>
                </a:solidFill>
              </a:rPr>
              <a:t>within a cluster</a:t>
            </a:r>
            <a:r>
              <a:rPr lang="en-US" altLang="en-US" sz="2400" dirty="0"/>
              <a:t>.</a:t>
            </a:r>
          </a:p>
          <a:p>
            <a:pPr marL="742950" lvl="1" indent="-285750"/>
            <a:r>
              <a:rPr lang="en-US" altLang="en-US" sz="2400" dirty="0"/>
              <a:t>Cluster separation is the sum of the weights </a:t>
            </a:r>
            <a:r>
              <a:rPr lang="en-US" altLang="en-US" sz="2400" dirty="0">
                <a:solidFill>
                  <a:srgbClr val="FF0000"/>
                </a:solidFill>
              </a:rPr>
              <a:t>between </a:t>
            </a:r>
            <a:r>
              <a:rPr lang="en-US" altLang="en-US" sz="2400" dirty="0"/>
              <a:t>nodes </a:t>
            </a:r>
            <a:r>
              <a:rPr lang="en-US" altLang="en-US" sz="2400" dirty="0">
                <a:solidFill>
                  <a:srgbClr val="FF0000"/>
                </a:solidFill>
              </a:rPr>
              <a:t>inside </a:t>
            </a:r>
            <a:r>
              <a:rPr lang="en-US" altLang="en-US" sz="2400" dirty="0"/>
              <a:t>the cluster and nodes </a:t>
            </a:r>
            <a:r>
              <a:rPr lang="en-US" altLang="en-US" sz="2400" dirty="0">
                <a:solidFill>
                  <a:srgbClr val="FF0000"/>
                </a:solidFill>
              </a:rPr>
              <a:t>outside</a:t>
            </a:r>
            <a:r>
              <a:rPr lang="en-US" altLang="en-US" sz="2400" dirty="0"/>
              <a:t> the cluster.</a:t>
            </a:r>
          </a:p>
        </p:txBody>
      </p:sp>
      <p:sp>
        <p:nvSpPr>
          <p:cNvPr id="107523" name="Rectangle 3"/>
          <p:cNvSpPr>
            <a:spLocks noGrp="1" noChangeArrowheads="1"/>
          </p:cNvSpPr>
          <p:nvPr>
            <p:ph type="title"/>
          </p:nvPr>
        </p:nvSpPr>
        <p:spPr>
          <a:xfrm>
            <a:off x="462757" y="0"/>
            <a:ext cx="8229600" cy="1143000"/>
          </a:xfrm>
        </p:spPr>
        <p:txBody>
          <a:bodyPr>
            <a:normAutofit/>
          </a:bodyPr>
          <a:lstStyle/>
          <a:p>
            <a:r>
              <a:rPr lang="en-US" altLang="en-US" sz="3000" dirty="0"/>
              <a:t>Internal Measures: Cohesion and Separation </a:t>
            </a:r>
            <a:r>
              <a:rPr lang="en-US" altLang="en-US" sz="3000" dirty="0" err="1"/>
              <a:t>Cont</a:t>
            </a:r>
            <a:r>
              <a:rPr lang="en-US" altLang="en-US" sz="3000" dirty="0"/>
              <a:t>…</a:t>
            </a:r>
          </a:p>
        </p:txBody>
      </p:sp>
      <p:sp>
        <p:nvSpPr>
          <p:cNvPr id="107524" name="Freeform 4" descr="5%"/>
          <p:cNvSpPr>
            <a:spLocks/>
          </p:cNvSpPr>
          <p:nvPr/>
        </p:nvSpPr>
        <p:spPr bwMode="auto">
          <a:xfrm rot="-5400000">
            <a:off x="3663157" y="4398168"/>
            <a:ext cx="1828800" cy="13827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25" name="Oval 5"/>
          <p:cNvSpPr>
            <a:spLocks noChangeArrowheads="1"/>
          </p:cNvSpPr>
          <p:nvPr/>
        </p:nvSpPr>
        <p:spPr bwMode="auto">
          <a:xfrm rot="-5400000">
            <a:off x="4953000" y="5318125"/>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26" name="Oval 6"/>
          <p:cNvSpPr>
            <a:spLocks noChangeArrowheads="1"/>
          </p:cNvSpPr>
          <p:nvPr/>
        </p:nvSpPr>
        <p:spPr bwMode="auto">
          <a:xfrm rot="-5400000">
            <a:off x="4876800" y="4556125"/>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27" name="Oval 7"/>
          <p:cNvSpPr>
            <a:spLocks noChangeArrowheads="1"/>
          </p:cNvSpPr>
          <p:nvPr/>
        </p:nvSpPr>
        <p:spPr bwMode="auto">
          <a:xfrm rot="-5400000">
            <a:off x="4038600" y="5013325"/>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28" name="Oval 8"/>
          <p:cNvSpPr>
            <a:spLocks noChangeArrowheads="1"/>
          </p:cNvSpPr>
          <p:nvPr/>
        </p:nvSpPr>
        <p:spPr bwMode="auto">
          <a:xfrm rot="-5400000">
            <a:off x="5103813" y="4859338"/>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29" name="Freeform 9" descr="5%"/>
          <p:cNvSpPr>
            <a:spLocks/>
          </p:cNvSpPr>
          <p:nvPr/>
        </p:nvSpPr>
        <p:spPr bwMode="auto">
          <a:xfrm rot="5400000" flipV="1">
            <a:off x="6553200" y="4251325"/>
            <a:ext cx="1828800" cy="16764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30" name="Oval 10"/>
          <p:cNvSpPr>
            <a:spLocks noChangeArrowheads="1"/>
          </p:cNvSpPr>
          <p:nvPr/>
        </p:nvSpPr>
        <p:spPr bwMode="auto">
          <a:xfrm rot="5400000" flipV="1">
            <a:off x="8077200" y="4708525"/>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31" name="Oval 11"/>
          <p:cNvSpPr>
            <a:spLocks noChangeArrowheads="1"/>
          </p:cNvSpPr>
          <p:nvPr/>
        </p:nvSpPr>
        <p:spPr bwMode="auto">
          <a:xfrm rot="5400000" flipV="1">
            <a:off x="6716713" y="4708525"/>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32" name="Oval 12"/>
          <p:cNvSpPr>
            <a:spLocks noChangeArrowheads="1"/>
          </p:cNvSpPr>
          <p:nvPr/>
        </p:nvSpPr>
        <p:spPr bwMode="auto">
          <a:xfrm rot="5400000" flipV="1">
            <a:off x="7239000" y="5318125"/>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33" name="Oval 13"/>
          <p:cNvSpPr>
            <a:spLocks noChangeArrowheads="1"/>
          </p:cNvSpPr>
          <p:nvPr/>
        </p:nvSpPr>
        <p:spPr bwMode="auto">
          <a:xfrm rot="5400000" flipV="1">
            <a:off x="7239000" y="4327525"/>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34" name="Line 14"/>
          <p:cNvSpPr>
            <a:spLocks noChangeShapeType="1"/>
          </p:cNvSpPr>
          <p:nvPr/>
        </p:nvSpPr>
        <p:spPr bwMode="auto">
          <a:xfrm>
            <a:off x="5029200" y="5318125"/>
            <a:ext cx="2209800" cy="762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5" name="Line 15"/>
          <p:cNvSpPr>
            <a:spLocks noChangeShapeType="1"/>
          </p:cNvSpPr>
          <p:nvPr/>
        </p:nvSpPr>
        <p:spPr bwMode="auto">
          <a:xfrm flipV="1">
            <a:off x="5029200" y="4784725"/>
            <a:ext cx="1676400" cy="533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6" name="Line 16"/>
          <p:cNvSpPr>
            <a:spLocks noChangeShapeType="1"/>
          </p:cNvSpPr>
          <p:nvPr/>
        </p:nvSpPr>
        <p:spPr bwMode="auto">
          <a:xfrm flipV="1">
            <a:off x="5029200" y="4403725"/>
            <a:ext cx="2209800" cy="914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7" name="Line 17"/>
          <p:cNvSpPr>
            <a:spLocks noChangeShapeType="1"/>
          </p:cNvSpPr>
          <p:nvPr/>
        </p:nvSpPr>
        <p:spPr bwMode="auto">
          <a:xfrm flipV="1">
            <a:off x="5029200" y="4784725"/>
            <a:ext cx="3048000" cy="533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8" name="Line 18"/>
          <p:cNvSpPr>
            <a:spLocks noChangeShapeType="1"/>
          </p:cNvSpPr>
          <p:nvPr/>
        </p:nvSpPr>
        <p:spPr bwMode="auto">
          <a:xfrm>
            <a:off x="5181600" y="4937125"/>
            <a:ext cx="2057400" cy="4572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9" name="Line 19"/>
          <p:cNvSpPr>
            <a:spLocks noChangeShapeType="1"/>
          </p:cNvSpPr>
          <p:nvPr/>
        </p:nvSpPr>
        <p:spPr bwMode="auto">
          <a:xfrm flipV="1">
            <a:off x="5181600" y="4784725"/>
            <a:ext cx="1524000" cy="152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0" name="Line 20"/>
          <p:cNvSpPr>
            <a:spLocks noChangeShapeType="1"/>
          </p:cNvSpPr>
          <p:nvPr/>
        </p:nvSpPr>
        <p:spPr bwMode="auto">
          <a:xfrm flipV="1">
            <a:off x="5181600" y="4403725"/>
            <a:ext cx="2057400" cy="533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1" name="Line 21"/>
          <p:cNvSpPr>
            <a:spLocks noChangeShapeType="1"/>
          </p:cNvSpPr>
          <p:nvPr/>
        </p:nvSpPr>
        <p:spPr bwMode="auto">
          <a:xfrm flipV="1">
            <a:off x="5181600" y="4784725"/>
            <a:ext cx="2895600" cy="152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2" name="Line 22"/>
          <p:cNvSpPr>
            <a:spLocks noChangeShapeType="1"/>
          </p:cNvSpPr>
          <p:nvPr/>
        </p:nvSpPr>
        <p:spPr bwMode="auto">
          <a:xfrm>
            <a:off x="4114800" y="5013325"/>
            <a:ext cx="3124200" cy="3810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3" name="Line 23"/>
          <p:cNvSpPr>
            <a:spLocks noChangeShapeType="1"/>
          </p:cNvSpPr>
          <p:nvPr/>
        </p:nvSpPr>
        <p:spPr bwMode="auto">
          <a:xfrm flipV="1">
            <a:off x="4114800" y="4784725"/>
            <a:ext cx="39624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4" name="Line 24"/>
          <p:cNvSpPr>
            <a:spLocks noChangeShapeType="1"/>
          </p:cNvSpPr>
          <p:nvPr/>
        </p:nvSpPr>
        <p:spPr bwMode="auto">
          <a:xfrm flipV="1">
            <a:off x="4114800" y="4403725"/>
            <a:ext cx="3124200" cy="609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5" name="Line 25"/>
          <p:cNvSpPr>
            <a:spLocks noChangeShapeType="1"/>
          </p:cNvSpPr>
          <p:nvPr/>
        </p:nvSpPr>
        <p:spPr bwMode="auto">
          <a:xfrm flipV="1">
            <a:off x="4114800" y="4784725"/>
            <a:ext cx="25908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6" name="Line 26"/>
          <p:cNvSpPr>
            <a:spLocks noChangeShapeType="1"/>
          </p:cNvSpPr>
          <p:nvPr/>
        </p:nvSpPr>
        <p:spPr bwMode="auto">
          <a:xfrm>
            <a:off x="4953000" y="4556125"/>
            <a:ext cx="2286000" cy="8382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7" name="Line 27"/>
          <p:cNvSpPr>
            <a:spLocks noChangeShapeType="1"/>
          </p:cNvSpPr>
          <p:nvPr/>
        </p:nvSpPr>
        <p:spPr bwMode="auto">
          <a:xfrm>
            <a:off x="4953000" y="4556125"/>
            <a:ext cx="17526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8" name="Line 28"/>
          <p:cNvSpPr>
            <a:spLocks noChangeShapeType="1"/>
          </p:cNvSpPr>
          <p:nvPr/>
        </p:nvSpPr>
        <p:spPr bwMode="auto">
          <a:xfrm flipV="1">
            <a:off x="4953000" y="4403725"/>
            <a:ext cx="2286000" cy="1524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49" name="Line 29"/>
          <p:cNvSpPr>
            <a:spLocks noChangeShapeType="1"/>
          </p:cNvSpPr>
          <p:nvPr/>
        </p:nvSpPr>
        <p:spPr bwMode="auto">
          <a:xfrm>
            <a:off x="4953000" y="4556125"/>
            <a:ext cx="312420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0" name="Freeform 30" descr="5%"/>
          <p:cNvSpPr>
            <a:spLocks/>
          </p:cNvSpPr>
          <p:nvPr/>
        </p:nvSpPr>
        <p:spPr bwMode="auto">
          <a:xfrm rot="-5400000">
            <a:off x="691357" y="4550568"/>
            <a:ext cx="1828800" cy="13827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51" name="Oval 31"/>
          <p:cNvSpPr>
            <a:spLocks noChangeArrowheads="1"/>
          </p:cNvSpPr>
          <p:nvPr/>
        </p:nvSpPr>
        <p:spPr bwMode="auto">
          <a:xfrm rot="-5400000">
            <a:off x="1981200" y="5470525"/>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52" name="Oval 32"/>
          <p:cNvSpPr>
            <a:spLocks noChangeArrowheads="1"/>
          </p:cNvSpPr>
          <p:nvPr/>
        </p:nvSpPr>
        <p:spPr bwMode="auto">
          <a:xfrm rot="-5400000">
            <a:off x="1905000" y="4708525"/>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53" name="Oval 33"/>
          <p:cNvSpPr>
            <a:spLocks noChangeArrowheads="1"/>
          </p:cNvSpPr>
          <p:nvPr/>
        </p:nvSpPr>
        <p:spPr bwMode="auto">
          <a:xfrm rot="-5400000">
            <a:off x="1066800" y="5165725"/>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54" name="Oval 34"/>
          <p:cNvSpPr>
            <a:spLocks noChangeArrowheads="1"/>
          </p:cNvSpPr>
          <p:nvPr/>
        </p:nvSpPr>
        <p:spPr bwMode="auto">
          <a:xfrm rot="-5400000">
            <a:off x="2132013" y="5011738"/>
            <a:ext cx="76200" cy="7620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7555" name="Line 35"/>
          <p:cNvSpPr>
            <a:spLocks noChangeShapeType="1"/>
          </p:cNvSpPr>
          <p:nvPr/>
        </p:nvSpPr>
        <p:spPr bwMode="auto">
          <a:xfrm flipV="1">
            <a:off x="1143000" y="4784725"/>
            <a:ext cx="762000" cy="3810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6" name="Line 36"/>
          <p:cNvSpPr>
            <a:spLocks noChangeShapeType="1"/>
          </p:cNvSpPr>
          <p:nvPr/>
        </p:nvSpPr>
        <p:spPr bwMode="auto">
          <a:xfrm flipH="1" flipV="1">
            <a:off x="1905000" y="4784725"/>
            <a:ext cx="76200" cy="6858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7" name="Line 37"/>
          <p:cNvSpPr>
            <a:spLocks noChangeShapeType="1"/>
          </p:cNvSpPr>
          <p:nvPr/>
        </p:nvSpPr>
        <p:spPr bwMode="auto">
          <a:xfrm>
            <a:off x="1143000" y="5165725"/>
            <a:ext cx="838200" cy="3048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8" name="Line 38"/>
          <p:cNvSpPr>
            <a:spLocks noChangeShapeType="1"/>
          </p:cNvSpPr>
          <p:nvPr/>
        </p:nvSpPr>
        <p:spPr bwMode="auto">
          <a:xfrm flipH="1" flipV="1">
            <a:off x="1905000" y="4784725"/>
            <a:ext cx="228600" cy="3048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59" name="Line 39"/>
          <p:cNvSpPr>
            <a:spLocks noChangeShapeType="1"/>
          </p:cNvSpPr>
          <p:nvPr/>
        </p:nvSpPr>
        <p:spPr bwMode="auto">
          <a:xfrm flipH="1">
            <a:off x="1143000" y="5089525"/>
            <a:ext cx="990600" cy="762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60" name="Line 40"/>
          <p:cNvSpPr>
            <a:spLocks noChangeShapeType="1"/>
          </p:cNvSpPr>
          <p:nvPr/>
        </p:nvSpPr>
        <p:spPr bwMode="auto">
          <a:xfrm flipH="1">
            <a:off x="1981200" y="5089525"/>
            <a:ext cx="152400" cy="3810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61" name="Rectangle 41"/>
          <p:cNvSpPr>
            <a:spLocks noChangeArrowheads="1"/>
          </p:cNvSpPr>
          <p:nvPr/>
        </p:nvSpPr>
        <p:spPr bwMode="auto">
          <a:xfrm>
            <a:off x="990600" y="6308725"/>
            <a:ext cx="1201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000" b="0"/>
              <a:t>cohesion</a:t>
            </a:r>
          </a:p>
        </p:txBody>
      </p:sp>
      <p:sp>
        <p:nvSpPr>
          <p:cNvPr id="107562" name="Rectangle 42"/>
          <p:cNvSpPr>
            <a:spLocks noChangeArrowheads="1"/>
          </p:cNvSpPr>
          <p:nvPr/>
        </p:nvSpPr>
        <p:spPr bwMode="auto">
          <a:xfrm>
            <a:off x="5029200" y="6308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000" b="0"/>
              <a:t>separation</a:t>
            </a:r>
          </a:p>
        </p:txBody>
      </p:sp>
      <p:sp>
        <p:nvSpPr>
          <p:cNvPr id="43" name="Freeform 4" descr="5%"/>
          <p:cNvSpPr>
            <a:spLocks/>
          </p:cNvSpPr>
          <p:nvPr/>
        </p:nvSpPr>
        <p:spPr bwMode="auto">
          <a:xfrm rot="-5400000">
            <a:off x="3663158" y="4398168"/>
            <a:ext cx="1828800" cy="13827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30" descr="5%"/>
          <p:cNvSpPr>
            <a:spLocks/>
          </p:cNvSpPr>
          <p:nvPr/>
        </p:nvSpPr>
        <p:spPr bwMode="auto">
          <a:xfrm rot="-5400000">
            <a:off x="691358" y="4550568"/>
            <a:ext cx="1828800" cy="13827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4148515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52400" y="274638"/>
            <a:ext cx="8534400" cy="1143000"/>
          </a:xfrm>
        </p:spPr>
        <p:txBody>
          <a:bodyPr>
            <a:normAutofit/>
          </a:bodyPr>
          <a:lstStyle/>
          <a:p>
            <a:r>
              <a:rPr lang="en-US" altLang="en-US" sz="2800" dirty="0"/>
              <a:t>External Measures of Cluster Validity: Entropy and Purity</a:t>
            </a:r>
          </a:p>
        </p:txBody>
      </p:sp>
      <p:graphicFrame>
        <p:nvGraphicFramePr>
          <p:cNvPr id="109571" name="Object 0"/>
          <p:cNvGraphicFramePr>
            <a:graphicFrameLocks noChangeAspect="1"/>
          </p:cNvGraphicFramePr>
          <p:nvPr>
            <p:extLst>
              <p:ext uri="{D42A27DB-BD31-4B8C-83A1-F6EECF244321}">
                <p14:modId xmlns:p14="http://schemas.microsoft.com/office/powerpoint/2010/main" val="1777204846"/>
              </p:ext>
            </p:extLst>
          </p:nvPr>
        </p:nvGraphicFramePr>
        <p:xfrm>
          <a:off x="304800" y="1219200"/>
          <a:ext cx="8610600" cy="5562600"/>
        </p:xfrm>
        <a:graphic>
          <a:graphicData uri="http://schemas.openxmlformats.org/presentationml/2006/ole">
            <mc:AlternateContent xmlns:mc="http://schemas.openxmlformats.org/markup-compatibility/2006">
              <mc:Choice xmlns:v="urn:schemas-microsoft-com:vml" Requires="v">
                <p:oleObj spid="_x0000_s2052" name="Bitmap Image" r:id="rId4" imgW="9304826" imgH="6119390" progId="PBrush">
                  <p:embed/>
                </p:oleObj>
              </mc:Choice>
              <mc:Fallback>
                <p:oleObj name="Bitmap Image" r:id="rId4" imgW="9304826" imgH="6119390" progId="PBrush">
                  <p:embed/>
                  <p:pic>
                    <p:nvPicPr>
                      <p:cNvPr id="0" name="Picture 163"/>
                      <p:cNvPicPr>
                        <a:picLocks noChangeAspect="1" noChangeArrowheads="1"/>
                      </p:cNvPicPr>
                      <p:nvPr/>
                    </p:nvPicPr>
                    <p:blipFill>
                      <a:blip r:embed="rId5">
                        <a:extLst>
                          <a:ext uri="{28A0092B-C50C-407E-A947-70E740481C1C}">
                            <a14:useLocalDpi xmlns:a14="http://schemas.microsoft.com/office/drawing/2010/main" val="0"/>
                          </a:ext>
                        </a:extLst>
                      </a:blip>
                      <a:srcRect b="2864"/>
                      <a:stretch>
                        <a:fillRect/>
                      </a:stretch>
                    </p:blipFill>
                    <p:spPr bwMode="auto">
                      <a:xfrm>
                        <a:off x="304800" y="1219200"/>
                        <a:ext cx="8610600" cy="556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4038600" y="5029200"/>
            <a:ext cx="1981200" cy="2286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800600" y="5410200"/>
            <a:ext cx="1371600" cy="3048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562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a:t>
            </a:r>
          </a:p>
        </p:txBody>
      </p:sp>
      <p:sp>
        <p:nvSpPr>
          <p:cNvPr id="3" name="Content Placeholder 2"/>
          <p:cNvSpPr>
            <a:spLocks noGrp="1"/>
          </p:cNvSpPr>
          <p:nvPr>
            <p:ph idx="1"/>
          </p:nvPr>
        </p:nvSpPr>
        <p:spPr>
          <a:xfrm>
            <a:off x="457200" y="1524000"/>
            <a:ext cx="8229600" cy="4525963"/>
          </a:xfrm>
        </p:spPr>
        <p:txBody>
          <a:bodyPr>
            <a:noAutofit/>
          </a:bodyPr>
          <a:lstStyle/>
          <a:p>
            <a:r>
              <a:rPr lang="en-US" sz="2400" b="1" u="sng" dirty="0" err="1"/>
              <a:t>Entrophy</a:t>
            </a:r>
            <a:r>
              <a:rPr lang="en-US" sz="2400" b="1" u="sng" dirty="0"/>
              <a:t>:</a:t>
            </a:r>
          </a:p>
          <a:p>
            <a:pPr lvl="1"/>
            <a:r>
              <a:rPr lang="en-US" sz="2000" b="1" dirty="0"/>
              <a:t>Row</a:t>
            </a:r>
            <a:r>
              <a:rPr lang="en-US" sz="2000" dirty="0"/>
              <a:t>:[ -(3/677 log</a:t>
            </a:r>
            <a:r>
              <a:rPr lang="en-US" sz="2000" baseline="-25000" dirty="0"/>
              <a:t>2</a:t>
            </a:r>
            <a:r>
              <a:rPr lang="en-US" sz="2000" dirty="0"/>
              <a:t> (3/677) + 5/677 log</a:t>
            </a:r>
            <a:r>
              <a:rPr lang="en-US" sz="2000" baseline="-25000" dirty="0"/>
              <a:t>2</a:t>
            </a:r>
            <a:r>
              <a:rPr lang="en-US" sz="2000" dirty="0"/>
              <a:t> (5/677) + 40/677 log</a:t>
            </a:r>
            <a:r>
              <a:rPr lang="en-US" sz="2000" baseline="-25000" dirty="0"/>
              <a:t>2</a:t>
            </a:r>
            <a:r>
              <a:rPr lang="en-US" sz="2000" dirty="0"/>
              <a:t> (40/677) + 506/677 log</a:t>
            </a:r>
            <a:r>
              <a:rPr lang="en-US" sz="2000" baseline="-25000" dirty="0"/>
              <a:t>2</a:t>
            </a:r>
            <a:r>
              <a:rPr lang="en-US" sz="2000" dirty="0"/>
              <a:t> (506/677) + 96/677 log</a:t>
            </a:r>
            <a:r>
              <a:rPr lang="en-US" sz="2000" baseline="-25000" dirty="0"/>
              <a:t>2</a:t>
            </a:r>
            <a:r>
              <a:rPr lang="en-US" sz="2000" dirty="0"/>
              <a:t> (96/677) + 27/677 log</a:t>
            </a:r>
            <a:r>
              <a:rPr lang="en-US" sz="2000" baseline="-25000" dirty="0"/>
              <a:t>2</a:t>
            </a:r>
            <a:r>
              <a:rPr lang="en-US" sz="2000" dirty="0"/>
              <a:t> (27/677))]</a:t>
            </a:r>
          </a:p>
          <a:p>
            <a:pPr lvl="1"/>
            <a:r>
              <a:rPr lang="en-US" sz="2000" b="1" dirty="0"/>
              <a:t>Total</a:t>
            </a:r>
            <a:r>
              <a:rPr lang="en-US" sz="2000" dirty="0"/>
              <a:t>: 354/3204*1.227 + 555/3204*1.1472 + 341/3204*0.1813+ ………………..(Total(column)/Total*Entropy(Row)</a:t>
            </a:r>
          </a:p>
          <a:p>
            <a:pPr lvl="1"/>
            <a:endParaRPr lang="en-US" sz="2000" baseline="-25000" dirty="0"/>
          </a:p>
          <a:p>
            <a:r>
              <a:rPr lang="en-US" sz="2400" b="1" u="sng" dirty="0"/>
              <a:t>Purity:</a:t>
            </a:r>
          </a:p>
          <a:p>
            <a:pPr lvl="1"/>
            <a:r>
              <a:rPr lang="en-US" sz="2000" b="1" dirty="0"/>
              <a:t>Row</a:t>
            </a:r>
            <a:r>
              <a:rPr lang="en-US" sz="2000" dirty="0"/>
              <a:t>: 506/677 (max/total)</a:t>
            </a:r>
          </a:p>
          <a:p>
            <a:pPr lvl="1"/>
            <a:r>
              <a:rPr lang="en-US" sz="2000" b="1" dirty="0"/>
              <a:t>Total</a:t>
            </a:r>
            <a:r>
              <a:rPr lang="en-US" sz="2000" dirty="0"/>
              <a:t>: 354/3204*0.7474 + 555/3204*0.7756+ 341/3204*0.9796 + ……………….. (Total(column)/Total*Purity(Row)</a:t>
            </a:r>
          </a:p>
          <a:p>
            <a:pPr lvl="1"/>
            <a:endParaRPr lang="en-US" sz="2000" dirty="0"/>
          </a:p>
          <a:p>
            <a:endParaRPr lang="en-US" sz="2400" baseline="-25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3CB1137-300C-419C-88A9-8E6E5AA74DE6}"/>
              </a:ext>
            </a:extLst>
          </p:cNvPr>
          <p:cNvSpPr>
            <a:spLocks noGrp="1"/>
          </p:cNvSpPr>
          <p:nvPr>
            <p:ph type="title"/>
          </p:nvPr>
        </p:nvSpPr>
        <p:spPr>
          <a:xfrm>
            <a:off x="1600200" y="1676400"/>
            <a:ext cx="6304756" cy="1288311"/>
          </a:xfrm>
        </p:spPr>
        <p:txBody>
          <a:bodyPr>
            <a:normAutofit fontScale="90000"/>
          </a:bodyPr>
          <a:lstStyle/>
          <a:p>
            <a:r>
              <a:rPr lang="en-US" dirty="0"/>
              <a:t>Agglomerative clustering</a:t>
            </a:r>
          </a:p>
        </p:txBody>
      </p:sp>
    </p:spTree>
    <p:extLst>
      <p:ext uri="{BB962C8B-B14F-4D97-AF65-F5344CB8AC3E}">
        <p14:creationId xmlns:p14="http://schemas.microsoft.com/office/powerpoint/2010/main" val="244992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06552" y="891899"/>
            <a:ext cx="7930895" cy="339460"/>
          </a:xfrm>
        </p:spPr>
        <p:txBody>
          <a:bodyPr>
            <a:normAutofit fontScale="90000"/>
          </a:bodyPr>
          <a:lstStyle/>
          <a:p>
            <a:r>
              <a:rPr lang="en-US"/>
              <a:t>Agglomerative clustering</a:t>
            </a:r>
          </a:p>
        </p:txBody>
      </p:sp>
      <p:pic>
        <p:nvPicPr>
          <p:cNvPr id="33795" name="Picture 2"/>
          <p:cNvPicPr>
            <a:picLocks noChangeAspect="1" noChangeArrowheads="1"/>
          </p:cNvPicPr>
          <p:nvPr/>
        </p:nvPicPr>
        <p:blipFill>
          <a:blip r:embed="rId2" cstate="print"/>
          <a:srcRect b="5485"/>
          <a:stretch>
            <a:fillRect/>
          </a:stretch>
        </p:blipFill>
        <p:spPr bwMode="auto">
          <a:xfrm>
            <a:off x="961883" y="1988840"/>
            <a:ext cx="7220231" cy="4141694"/>
          </a:xfrm>
          <a:prstGeom prst="rect">
            <a:avLst/>
          </a:prstGeom>
          <a:noFill/>
          <a:ln w="9525">
            <a:noFill/>
            <a:miter lim="800000"/>
            <a:headEnd/>
            <a:tailEnd/>
          </a:ln>
        </p:spPr>
      </p:pic>
    </p:spTree>
    <p:extLst>
      <p:ext uri="{BB962C8B-B14F-4D97-AF65-F5344CB8AC3E}">
        <p14:creationId xmlns:p14="http://schemas.microsoft.com/office/powerpoint/2010/main" val="2374836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6552" y="891899"/>
            <a:ext cx="7930895" cy="339460"/>
          </a:xfrm>
        </p:spPr>
        <p:txBody>
          <a:bodyPr>
            <a:normAutofit fontScale="90000"/>
          </a:bodyPr>
          <a:lstStyle/>
          <a:p>
            <a:r>
              <a:rPr lang="en-US"/>
              <a:t>Agglomerative clustering</a:t>
            </a:r>
          </a:p>
        </p:txBody>
      </p:sp>
      <p:pic>
        <p:nvPicPr>
          <p:cNvPr id="34819" name="Picture 2"/>
          <p:cNvPicPr>
            <a:picLocks noChangeAspect="1" noChangeArrowheads="1"/>
          </p:cNvPicPr>
          <p:nvPr/>
        </p:nvPicPr>
        <p:blipFill>
          <a:blip r:embed="rId2" cstate="print"/>
          <a:srcRect b="6757"/>
          <a:stretch>
            <a:fillRect/>
          </a:stretch>
        </p:blipFill>
        <p:spPr bwMode="auto">
          <a:xfrm>
            <a:off x="971600" y="1805388"/>
            <a:ext cx="7340413" cy="4146316"/>
          </a:xfrm>
          <a:prstGeom prst="rect">
            <a:avLst/>
          </a:prstGeom>
          <a:noFill/>
          <a:ln w="9525">
            <a:noFill/>
            <a:miter lim="800000"/>
            <a:headEnd/>
            <a:tailEnd/>
          </a:ln>
        </p:spPr>
      </p:pic>
    </p:spTree>
    <p:extLst>
      <p:ext uri="{BB962C8B-B14F-4D97-AF65-F5344CB8AC3E}">
        <p14:creationId xmlns:p14="http://schemas.microsoft.com/office/powerpoint/2010/main" val="2680067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6552" y="891899"/>
            <a:ext cx="7930895" cy="339460"/>
          </a:xfrm>
        </p:spPr>
        <p:txBody>
          <a:bodyPr>
            <a:normAutofit fontScale="90000"/>
          </a:bodyPr>
          <a:lstStyle/>
          <a:p>
            <a:r>
              <a:rPr lang="en-US"/>
              <a:t>Agglomerative clustering</a:t>
            </a:r>
          </a:p>
        </p:txBody>
      </p:sp>
      <p:pic>
        <p:nvPicPr>
          <p:cNvPr id="35843" name="Picture 2"/>
          <p:cNvPicPr>
            <a:picLocks noChangeAspect="1" noChangeArrowheads="1"/>
          </p:cNvPicPr>
          <p:nvPr/>
        </p:nvPicPr>
        <p:blipFill>
          <a:blip r:embed="rId2" cstate="print"/>
          <a:srcRect b="5094"/>
          <a:stretch>
            <a:fillRect/>
          </a:stretch>
        </p:blipFill>
        <p:spPr bwMode="auto">
          <a:xfrm>
            <a:off x="989618" y="1773335"/>
            <a:ext cx="7164761" cy="4220275"/>
          </a:xfrm>
          <a:prstGeom prst="rect">
            <a:avLst/>
          </a:prstGeom>
          <a:noFill/>
          <a:ln w="9525">
            <a:noFill/>
            <a:miter lim="800000"/>
            <a:headEnd/>
            <a:tailEnd/>
          </a:ln>
        </p:spPr>
      </p:pic>
    </p:spTree>
    <p:extLst>
      <p:ext uri="{BB962C8B-B14F-4D97-AF65-F5344CB8AC3E}">
        <p14:creationId xmlns:p14="http://schemas.microsoft.com/office/powerpoint/2010/main" val="36849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ltLang="en-US"/>
              <a:t>What is Cluster Analysis?</a:t>
            </a:r>
          </a:p>
        </p:txBody>
      </p:sp>
      <p:sp>
        <p:nvSpPr>
          <p:cNvPr id="3075" name="Rectangle 5"/>
          <p:cNvSpPr>
            <a:spLocks noGrp="1" noChangeArrowheads="1"/>
          </p:cNvSpPr>
          <p:nvPr>
            <p:ph type="body" idx="1"/>
          </p:nvPr>
        </p:nvSpPr>
        <p:spPr>
          <a:xfrm>
            <a:off x="411163" y="1143000"/>
            <a:ext cx="8318500" cy="1295400"/>
          </a:xfrm>
        </p:spPr>
        <p:txBody>
          <a:bodyPr/>
          <a:lstStyle/>
          <a:p>
            <a:r>
              <a:rPr lang="en-US" altLang="en-US" sz="2400" dirty="0"/>
              <a:t>Finding groups of objects such that the </a:t>
            </a:r>
            <a:r>
              <a:rPr lang="en-US" altLang="en-US" sz="2400" dirty="0">
                <a:solidFill>
                  <a:srgbClr val="FF0000"/>
                </a:solidFill>
              </a:rPr>
              <a:t>objects in a group </a:t>
            </a:r>
            <a:r>
              <a:rPr lang="en-US" altLang="en-US" sz="2400" dirty="0"/>
              <a:t>will be </a:t>
            </a:r>
            <a:r>
              <a:rPr lang="en-US" altLang="en-US" sz="2400" dirty="0">
                <a:solidFill>
                  <a:srgbClr val="FF0000"/>
                </a:solidFill>
              </a:rPr>
              <a:t>similar </a:t>
            </a:r>
            <a:r>
              <a:rPr lang="en-US" altLang="en-US" sz="2400" dirty="0"/>
              <a:t>(or related) to one </a:t>
            </a:r>
            <a:r>
              <a:rPr lang="en-US" altLang="en-US" sz="2400" dirty="0">
                <a:solidFill>
                  <a:srgbClr val="FF0000"/>
                </a:solidFill>
              </a:rPr>
              <a:t>another</a:t>
            </a:r>
            <a:r>
              <a:rPr lang="en-US" altLang="en-US" sz="2400" dirty="0"/>
              <a:t> and </a:t>
            </a:r>
            <a:r>
              <a:rPr lang="en-US" altLang="en-US" sz="2400" dirty="0">
                <a:solidFill>
                  <a:srgbClr val="FF0000"/>
                </a:solidFill>
              </a:rPr>
              <a:t>different </a:t>
            </a:r>
            <a:r>
              <a:rPr lang="en-US" altLang="en-US" sz="2400" dirty="0"/>
              <a:t>from (or unrelated to) the objects in </a:t>
            </a:r>
            <a:r>
              <a:rPr lang="en-US" altLang="en-US" sz="2400" dirty="0">
                <a:solidFill>
                  <a:srgbClr val="FF0000"/>
                </a:solidFill>
              </a:rPr>
              <a:t>other groups</a:t>
            </a:r>
          </a:p>
        </p:txBody>
      </p:sp>
      <p:grpSp>
        <p:nvGrpSpPr>
          <p:cNvPr id="3076" name="Group 6"/>
          <p:cNvGrpSpPr>
            <a:grpSpLocks/>
          </p:cNvGrpSpPr>
          <p:nvPr/>
        </p:nvGrpSpPr>
        <p:grpSpPr bwMode="auto">
          <a:xfrm>
            <a:off x="3276600" y="3570288"/>
            <a:ext cx="3048000" cy="2678112"/>
            <a:chOff x="2160" y="2544"/>
            <a:chExt cx="1920" cy="1687"/>
          </a:xfrm>
        </p:grpSpPr>
        <p:sp>
          <p:nvSpPr>
            <p:cNvPr id="3087" name="Line 7"/>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8" name="Line 8"/>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9"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90"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1"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2"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3"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4"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5"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6"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7"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8"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6"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7"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8"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9"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10"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11"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12"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grpSp>
      <p:grpSp>
        <p:nvGrpSpPr>
          <p:cNvPr id="3" name="Group 33"/>
          <p:cNvGrpSpPr>
            <a:grpSpLocks/>
          </p:cNvGrpSpPr>
          <p:nvPr/>
        </p:nvGrpSpPr>
        <p:grpSpPr bwMode="auto">
          <a:xfrm>
            <a:off x="5257800" y="2667000"/>
            <a:ext cx="3048000" cy="2514600"/>
            <a:chOff x="3312" y="1584"/>
            <a:chExt cx="1920" cy="1584"/>
          </a:xfrm>
        </p:grpSpPr>
        <p:sp>
          <p:nvSpPr>
            <p:cNvPr id="3085"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eaLnBrk="1" hangingPunct="1">
                <a:spcBef>
                  <a:spcPct val="50000"/>
                </a:spcBef>
              </a:pPr>
              <a:r>
                <a:rPr lang="en-US" altLang="en-US" sz="2000" b="0">
                  <a:latin typeface="Tahoma" pitchFamily="34" charset="0"/>
                </a:rPr>
                <a:t>Inter-cluster distances are maximized</a:t>
              </a:r>
            </a:p>
          </p:txBody>
        </p:sp>
      </p:grpSp>
      <p:grpSp>
        <p:nvGrpSpPr>
          <p:cNvPr id="4" name="Group 36"/>
          <p:cNvGrpSpPr>
            <a:grpSpLocks/>
          </p:cNvGrpSpPr>
          <p:nvPr/>
        </p:nvGrpSpPr>
        <p:grpSpPr bwMode="auto">
          <a:xfrm>
            <a:off x="2895600" y="3657600"/>
            <a:ext cx="3276600" cy="2286000"/>
            <a:chOff x="1824" y="2208"/>
            <a:chExt cx="2064" cy="1440"/>
          </a:xfrm>
        </p:grpSpPr>
        <p:sp>
          <p:nvSpPr>
            <p:cNvPr id="3082" name="Oval 37"/>
            <p:cNvSpPr>
              <a:spLocks noChangeArrowheads="1"/>
            </p:cNvSpPr>
            <p:nvPr/>
          </p:nvSpPr>
          <p:spPr bwMode="auto">
            <a:xfrm>
              <a:off x="1824" y="2592"/>
              <a:ext cx="816" cy="72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83" name="Oval 38"/>
            <p:cNvSpPr>
              <a:spLocks noChangeArrowheads="1"/>
            </p:cNvSpPr>
            <p:nvPr/>
          </p:nvSpPr>
          <p:spPr bwMode="auto">
            <a:xfrm>
              <a:off x="2928" y="2208"/>
              <a:ext cx="720"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84" name="Oval 39"/>
            <p:cNvSpPr>
              <a:spLocks noChangeArrowheads="1"/>
            </p:cNvSpPr>
            <p:nvPr/>
          </p:nvSpPr>
          <p:spPr bwMode="auto">
            <a:xfrm>
              <a:off x="3216" y="3024"/>
              <a:ext cx="672"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grpSp>
      <p:grpSp>
        <p:nvGrpSpPr>
          <p:cNvPr id="5" name="Group 40"/>
          <p:cNvGrpSpPr>
            <a:grpSpLocks/>
          </p:cNvGrpSpPr>
          <p:nvPr/>
        </p:nvGrpSpPr>
        <p:grpSpPr bwMode="auto">
          <a:xfrm>
            <a:off x="1295400" y="2971800"/>
            <a:ext cx="2286000" cy="1676400"/>
            <a:chOff x="816" y="1776"/>
            <a:chExt cx="1440" cy="1056"/>
          </a:xfrm>
        </p:grpSpPr>
        <p:sp>
          <p:nvSpPr>
            <p:cNvPr id="3080"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1"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eaLnBrk="1" hangingPunct="1">
                <a:spcBef>
                  <a:spcPct val="50000"/>
                </a:spcBef>
              </a:pPr>
              <a:r>
                <a:rPr lang="en-US" altLang="en-US" sz="2000" b="0" dirty="0">
                  <a:latin typeface="Tahoma" pitchFamily="34" charset="0"/>
                </a:rPr>
                <a:t>Intra-cluster distances are minimized</a:t>
              </a:r>
            </a:p>
          </p:txBody>
        </p:sp>
      </p:grpSp>
    </p:spTree>
    <p:extLst>
      <p:ext uri="{BB962C8B-B14F-4D97-AF65-F5344CB8AC3E}">
        <p14:creationId xmlns:p14="http://schemas.microsoft.com/office/powerpoint/2010/main" val="68279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06552" y="891899"/>
            <a:ext cx="7930895" cy="339460"/>
          </a:xfrm>
        </p:spPr>
        <p:txBody>
          <a:bodyPr>
            <a:normAutofit fontScale="90000"/>
          </a:bodyPr>
          <a:lstStyle/>
          <a:p>
            <a:r>
              <a:rPr lang="en-US"/>
              <a:t>Agglomerative clustering</a:t>
            </a:r>
          </a:p>
        </p:txBody>
      </p:sp>
      <p:pic>
        <p:nvPicPr>
          <p:cNvPr id="36867" name="Picture 2"/>
          <p:cNvPicPr>
            <a:picLocks noChangeAspect="1" noChangeArrowheads="1"/>
          </p:cNvPicPr>
          <p:nvPr/>
        </p:nvPicPr>
        <p:blipFill>
          <a:blip r:embed="rId2" cstate="print"/>
          <a:srcRect b="5496"/>
          <a:stretch>
            <a:fillRect/>
          </a:stretch>
        </p:blipFill>
        <p:spPr bwMode="auto">
          <a:xfrm>
            <a:off x="869435" y="1865095"/>
            <a:ext cx="7405128" cy="4106255"/>
          </a:xfrm>
          <a:prstGeom prst="rect">
            <a:avLst/>
          </a:prstGeom>
          <a:noFill/>
          <a:ln w="9525">
            <a:noFill/>
            <a:miter lim="800000"/>
            <a:headEnd/>
            <a:tailEnd/>
          </a:ln>
        </p:spPr>
      </p:pic>
    </p:spTree>
    <p:extLst>
      <p:ext uri="{BB962C8B-B14F-4D97-AF65-F5344CB8AC3E}">
        <p14:creationId xmlns:p14="http://schemas.microsoft.com/office/powerpoint/2010/main" val="110249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78224" y="174812"/>
            <a:ext cx="7987553" cy="339460"/>
          </a:xfrm>
        </p:spPr>
        <p:txBody>
          <a:bodyPr>
            <a:normAutofit fontScale="90000"/>
          </a:bodyPr>
          <a:lstStyle/>
          <a:p>
            <a:r>
              <a:rPr lang="en-US" dirty="0"/>
              <a:t>Agglomerative clustering</a:t>
            </a:r>
          </a:p>
        </p:txBody>
      </p:sp>
      <p:pic>
        <p:nvPicPr>
          <p:cNvPr id="37891" name="Picture 2"/>
          <p:cNvPicPr>
            <a:picLocks noChangeAspect="1" noChangeArrowheads="1"/>
          </p:cNvPicPr>
          <p:nvPr/>
        </p:nvPicPr>
        <p:blipFill>
          <a:blip r:embed="rId2" cstate="print"/>
          <a:srcRect b="5030"/>
          <a:stretch>
            <a:fillRect/>
          </a:stretch>
        </p:blipFill>
        <p:spPr bwMode="auto">
          <a:xfrm>
            <a:off x="1043608" y="1340768"/>
            <a:ext cx="7275700" cy="4363571"/>
          </a:xfrm>
          <a:prstGeom prst="rect">
            <a:avLst/>
          </a:prstGeom>
          <a:noFill/>
          <a:ln w="9525">
            <a:noFill/>
            <a:miter lim="800000"/>
            <a:headEnd/>
            <a:tailEnd/>
          </a:ln>
        </p:spPr>
      </p:pic>
    </p:spTree>
    <p:extLst>
      <p:ext uri="{BB962C8B-B14F-4D97-AF65-F5344CB8AC3E}">
        <p14:creationId xmlns:p14="http://schemas.microsoft.com/office/powerpoint/2010/main" val="2562910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52942" y="301706"/>
            <a:ext cx="7930895" cy="339460"/>
          </a:xfrm>
        </p:spPr>
        <p:txBody>
          <a:bodyPr>
            <a:normAutofit fontScale="90000"/>
          </a:bodyPr>
          <a:lstStyle/>
          <a:p>
            <a:r>
              <a:rPr lang="en-US" dirty="0"/>
              <a:t>Agglomerative clustering</a:t>
            </a:r>
          </a:p>
        </p:txBody>
      </p:sp>
      <p:sp>
        <p:nvSpPr>
          <p:cNvPr id="38915" name="Content Placeholder 2"/>
          <p:cNvSpPr>
            <a:spLocks noGrp="1"/>
          </p:cNvSpPr>
          <p:nvPr>
            <p:ph idx="1"/>
          </p:nvPr>
        </p:nvSpPr>
        <p:spPr>
          <a:xfrm>
            <a:off x="578224" y="1062318"/>
            <a:ext cx="5842747" cy="3853543"/>
          </a:xfrm>
        </p:spPr>
        <p:txBody>
          <a:bodyPr>
            <a:normAutofit lnSpcReduction="10000"/>
          </a:bodyPr>
          <a:lstStyle/>
          <a:p>
            <a:pPr>
              <a:buFont typeface="Arial" charset="0"/>
              <a:buNone/>
            </a:pPr>
            <a:r>
              <a:rPr lang="en-US" sz="2912" dirty="0"/>
              <a:t>How to define cluster similarity?</a:t>
            </a:r>
          </a:p>
          <a:p>
            <a:pPr>
              <a:buFontTx/>
              <a:buChar char="-"/>
            </a:pPr>
            <a:r>
              <a:rPr lang="en-US" sz="2330" dirty="0"/>
              <a:t>Average distance between points, maximum distance, minimum distance</a:t>
            </a:r>
          </a:p>
          <a:p>
            <a:pPr>
              <a:buFontTx/>
              <a:buChar char="-"/>
            </a:pPr>
            <a:r>
              <a:rPr lang="en-US" sz="2330" dirty="0"/>
              <a:t>Distance between means</a:t>
            </a:r>
          </a:p>
          <a:p>
            <a:pPr>
              <a:buFont typeface="Arial" charset="0"/>
              <a:buNone/>
            </a:pPr>
            <a:endParaRPr lang="en-US" sz="2912" dirty="0"/>
          </a:p>
          <a:p>
            <a:pPr>
              <a:buFont typeface="Arial" charset="0"/>
              <a:buNone/>
            </a:pPr>
            <a:r>
              <a:rPr lang="en-US" sz="2912" dirty="0"/>
              <a:t>How many clusters?</a:t>
            </a:r>
          </a:p>
          <a:p>
            <a:pPr>
              <a:buFontTx/>
              <a:buChar char="-"/>
            </a:pPr>
            <a:r>
              <a:rPr lang="en-US" sz="2330" dirty="0"/>
              <a:t>Clustering creates a </a:t>
            </a:r>
            <a:r>
              <a:rPr lang="en-US" sz="2330" dirty="0" err="1"/>
              <a:t>dendrogram</a:t>
            </a:r>
            <a:r>
              <a:rPr lang="en-US" sz="2330" dirty="0"/>
              <a:t> (a tree)</a:t>
            </a:r>
          </a:p>
          <a:p>
            <a:pPr>
              <a:buFontTx/>
              <a:buChar char="-"/>
            </a:pPr>
            <a:r>
              <a:rPr lang="en-US" sz="2330" dirty="0"/>
              <a:t>Threshold based on max number of clusters or based on distance between merges</a:t>
            </a:r>
          </a:p>
          <a:p>
            <a:pPr>
              <a:buFont typeface="Arial" charset="0"/>
              <a:buNone/>
            </a:pPr>
            <a:endParaRPr lang="en-US" sz="2330" dirty="0"/>
          </a:p>
        </p:txBody>
      </p:sp>
      <p:pic>
        <p:nvPicPr>
          <p:cNvPr id="38916" name="Picture 2" descr="http://www.mathworks.com/help/toolbox/stats/dendrogram.gif"/>
          <p:cNvPicPr>
            <a:picLocks noChangeAspect="1" noChangeArrowheads="1"/>
          </p:cNvPicPr>
          <p:nvPr/>
        </p:nvPicPr>
        <p:blipFill>
          <a:blip r:embed="rId2" cstate="print"/>
          <a:srcRect/>
          <a:stretch>
            <a:fillRect/>
          </a:stretch>
        </p:blipFill>
        <p:spPr bwMode="auto">
          <a:xfrm>
            <a:off x="5929454" y="4834217"/>
            <a:ext cx="3080076" cy="1848971"/>
          </a:xfrm>
          <a:prstGeom prst="rect">
            <a:avLst/>
          </a:prstGeom>
          <a:noFill/>
          <a:ln w="9525">
            <a:noFill/>
            <a:miter lim="800000"/>
            <a:headEnd/>
            <a:tailEnd/>
          </a:ln>
        </p:spPr>
      </p:pic>
      <p:sp>
        <p:nvSpPr>
          <p:cNvPr id="7" name="Oval 6"/>
          <p:cNvSpPr/>
          <p:nvPr/>
        </p:nvSpPr>
        <p:spPr>
          <a:xfrm>
            <a:off x="6864724" y="1790201"/>
            <a:ext cx="295835" cy="295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8" name="Oval 7"/>
          <p:cNvSpPr/>
          <p:nvPr/>
        </p:nvSpPr>
        <p:spPr>
          <a:xfrm>
            <a:off x="6864724" y="2381872"/>
            <a:ext cx="295835" cy="295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9" name="Oval 8"/>
          <p:cNvSpPr/>
          <p:nvPr/>
        </p:nvSpPr>
        <p:spPr>
          <a:xfrm>
            <a:off x="7308477" y="2086036"/>
            <a:ext cx="295835" cy="295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10" name="Rectangle 9"/>
          <p:cNvSpPr/>
          <p:nvPr/>
        </p:nvSpPr>
        <p:spPr>
          <a:xfrm>
            <a:off x="8048065" y="3195419"/>
            <a:ext cx="295835" cy="2958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11" name="Rectangle 10"/>
          <p:cNvSpPr/>
          <p:nvPr/>
        </p:nvSpPr>
        <p:spPr>
          <a:xfrm>
            <a:off x="7456394" y="3121460"/>
            <a:ext cx="295835" cy="2958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12" name="Rectangle 11"/>
          <p:cNvSpPr/>
          <p:nvPr/>
        </p:nvSpPr>
        <p:spPr>
          <a:xfrm>
            <a:off x="6864724" y="3269377"/>
            <a:ext cx="295835" cy="2958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13" name="Rectangle 12"/>
          <p:cNvSpPr/>
          <p:nvPr/>
        </p:nvSpPr>
        <p:spPr>
          <a:xfrm>
            <a:off x="7530353" y="3565213"/>
            <a:ext cx="295835" cy="2958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14" name="Isosceles Triangle 13"/>
          <p:cNvSpPr/>
          <p:nvPr/>
        </p:nvSpPr>
        <p:spPr>
          <a:xfrm>
            <a:off x="8417859" y="1790201"/>
            <a:ext cx="295835" cy="295835"/>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47">
              <a:solidFill>
                <a:prstClr val="white"/>
              </a:solidFill>
            </a:endParaRPr>
          </a:p>
        </p:txBody>
      </p:sp>
      <p:sp>
        <p:nvSpPr>
          <p:cNvPr id="38925" name="TextBox 14"/>
          <p:cNvSpPr txBox="1">
            <a:spLocks noChangeArrowheads="1"/>
          </p:cNvSpPr>
          <p:nvPr/>
        </p:nvSpPr>
        <p:spPr bwMode="auto">
          <a:xfrm rot="-5400000">
            <a:off x="5202252" y="5678261"/>
            <a:ext cx="1021433" cy="361189"/>
          </a:xfrm>
          <a:prstGeom prst="rect">
            <a:avLst/>
          </a:prstGeom>
          <a:noFill/>
          <a:ln w="9525">
            <a:noFill/>
            <a:miter lim="800000"/>
            <a:headEnd/>
            <a:tailEnd/>
          </a:ln>
        </p:spPr>
        <p:txBody>
          <a:bodyPr wrap="none">
            <a:spAutoFit/>
          </a:bodyPr>
          <a:lstStyle/>
          <a:p>
            <a:r>
              <a:rPr lang="en-US" sz="1747">
                <a:solidFill>
                  <a:srgbClr val="000000"/>
                </a:solidFill>
              </a:rPr>
              <a:t>distance</a:t>
            </a:r>
          </a:p>
        </p:txBody>
      </p:sp>
    </p:spTree>
    <p:extLst>
      <p:ext uri="{BB962C8B-B14F-4D97-AF65-F5344CB8AC3E}">
        <p14:creationId xmlns:p14="http://schemas.microsoft.com/office/powerpoint/2010/main" val="3261854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fontScale="90000"/>
          </a:bodyPr>
          <a:lstStyle/>
          <a:p>
            <a:r>
              <a:rPr lang="en-US"/>
              <a:t>Conclusions: Agglomerative Clustering</a:t>
            </a:r>
          </a:p>
        </p:txBody>
      </p:sp>
      <p:sp>
        <p:nvSpPr>
          <p:cNvPr id="3" name="Content Placeholder 2"/>
          <p:cNvSpPr>
            <a:spLocks noGrp="1"/>
          </p:cNvSpPr>
          <p:nvPr>
            <p:ph idx="1"/>
          </p:nvPr>
        </p:nvSpPr>
        <p:spPr/>
        <p:txBody>
          <a:bodyPr>
            <a:normAutofit lnSpcReduction="10000"/>
          </a:bodyPr>
          <a:lstStyle/>
          <a:p>
            <a:pPr>
              <a:buFont typeface="Arial" charset="0"/>
              <a:buNone/>
              <a:defRPr/>
            </a:pPr>
            <a:r>
              <a:rPr lang="en-US" sz="3785" dirty="0"/>
              <a:t>Good</a:t>
            </a:r>
          </a:p>
          <a:p>
            <a:pPr>
              <a:defRPr/>
            </a:pPr>
            <a:r>
              <a:rPr lang="en-US" dirty="0"/>
              <a:t>Simple to implement, widespread application</a:t>
            </a:r>
          </a:p>
          <a:p>
            <a:pPr>
              <a:defRPr/>
            </a:pPr>
            <a:r>
              <a:rPr lang="en-US" dirty="0"/>
              <a:t>Provides a hierarchy of clusters</a:t>
            </a:r>
          </a:p>
          <a:p>
            <a:pPr>
              <a:buFont typeface="Arial" charset="0"/>
              <a:buNone/>
              <a:defRPr/>
            </a:pPr>
            <a:endParaRPr lang="en-US" dirty="0"/>
          </a:p>
          <a:p>
            <a:pPr>
              <a:buFont typeface="Arial" charset="0"/>
              <a:buNone/>
              <a:defRPr/>
            </a:pPr>
            <a:r>
              <a:rPr lang="en-US" sz="3785" dirty="0"/>
              <a:t>Bad</a:t>
            </a:r>
          </a:p>
          <a:p>
            <a:pPr>
              <a:defRPr/>
            </a:pPr>
            <a:r>
              <a:rPr lang="en-US" dirty="0"/>
              <a:t>May have imbalanced clusters</a:t>
            </a:r>
          </a:p>
          <a:p>
            <a:pPr>
              <a:defRPr/>
            </a:pPr>
            <a:r>
              <a:rPr lang="en-US" dirty="0"/>
              <a:t>Still have to choose number of clusters or threshold</a:t>
            </a:r>
          </a:p>
          <a:p>
            <a:pPr>
              <a:buFont typeface="Arial" charset="0"/>
              <a:buNone/>
              <a:defRPr/>
            </a:pPr>
            <a:endParaRPr lang="en-US" dirty="0"/>
          </a:p>
        </p:txBody>
      </p:sp>
    </p:spTree>
    <p:extLst>
      <p:ext uri="{BB962C8B-B14F-4D97-AF65-F5344CB8AC3E}">
        <p14:creationId xmlns:p14="http://schemas.microsoft.com/office/powerpoint/2010/main" val="369490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7F15C-C9CF-4721-ACCA-B43BA03016B5}"/>
              </a:ext>
            </a:extLst>
          </p:cNvPr>
          <p:cNvSpPr>
            <a:spLocks noGrp="1"/>
          </p:cNvSpPr>
          <p:nvPr>
            <p:ph type="title"/>
          </p:nvPr>
        </p:nvSpPr>
        <p:spPr/>
        <p:txBody>
          <a:bodyPr/>
          <a:lstStyle/>
          <a:p>
            <a:r>
              <a:rPr lang="en-US" dirty="0"/>
              <a:t>Example</a:t>
            </a:r>
            <a:endParaRPr lang="x-none" dirty="0"/>
          </a:p>
        </p:txBody>
      </p:sp>
      <p:sp>
        <p:nvSpPr>
          <p:cNvPr id="3" name="Content Placeholder 2">
            <a:extLst>
              <a:ext uri="{FF2B5EF4-FFF2-40B4-BE49-F238E27FC236}">
                <a16:creationId xmlns="" xmlns:a16="http://schemas.microsoft.com/office/drawing/2014/main" id="{71CBD68F-2AF9-4959-83C9-B1BCB1CDA761}"/>
              </a:ext>
            </a:extLst>
          </p:cNvPr>
          <p:cNvSpPr>
            <a:spLocks noGrp="1"/>
          </p:cNvSpPr>
          <p:nvPr>
            <p:ph idx="1"/>
          </p:nvPr>
        </p:nvSpPr>
        <p:spPr>
          <a:xfrm>
            <a:off x="938758" y="1484784"/>
            <a:ext cx="7633742" cy="4990831"/>
          </a:xfrm>
        </p:spPr>
        <p:txBody>
          <a:bodyPr>
            <a:normAutofit/>
          </a:bodyPr>
          <a:lstStyle/>
          <a:p>
            <a:r>
              <a:rPr lang="en-US" sz="2400" b="0" i="0" dirty="0">
                <a:solidFill>
                  <a:srgbClr val="000000"/>
                </a:solidFill>
                <a:effectLst/>
                <a:latin typeface="times new roman" panose="02020603050405020304" pitchFamily="18" charset="0"/>
              </a:rPr>
              <a:t>Clustering starts by computing a distance between every pair of units that you want to cluster. </a:t>
            </a:r>
          </a:p>
          <a:p>
            <a:r>
              <a:rPr lang="en-US" sz="2400" b="0" i="0" dirty="0">
                <a:solidFill>
                  <a:srgbClr val="000000"/>
                </a:solidFill>
                <a:effectLst/>
                <a:latin typeface="times new roman" panose="02020603050405020304" pitchFamily="18" charset="0"/>
              </a:rPr>
              <a:t> A distance matrix will be symmetric and will have zeroes on the diagonal (because every item is distance zero from itself).  </a:t>
            </a:r>
          </a:p>
          <a:p>
            <a:r>
              <a:rPr lang="en-US" sz="2400" b="0" i="0" dirty="0">
                <a:solidFill>
                  <a:srgbClr val="000000"/>
                </a:solidFill>
                <a:effectLst/>
                <a:latin typeface="times new roman" panose="02020603050405020304" pitchFamily="18" charset="0"/>
              </a:rPr>
              <a:t>The table below is an example of a distance matrix.  Only the lower triangle is shown, because the upper triangle can be filled in by reflection</a:t>
            </a:r>
            <a:r>
              <a:rPr lang="en-US" b="0" i="0" dirty="0">
                <a:solidFill>
                  <a:srgbClr val="000000"/>
                </a:solidFill>
                <a:effectLst/>
                <a:latin typeface="times new roman" panose="02020603050405020304" pitchFamily="18" charset="0"/>
              </a:rPr>
              <a:t>.</a:t>
            </a:r>
            <a:endParaRPr lang="x-none" dirty="0"/>
          </a:p>
        </p:txBody>
      </p:sp>
      <p:pic>
        <p:nvPicPr>
          <p:cNvPr id="5" name="Picture 4">
            <a:extLst>
              <a:ext uri="{FF2B5EF4-FFF2-40B4-BE49-F238E27FC236}">
                <a16:creationId xmlns="" xmlns:a16="http://schemas.microsoft.com/office/drawing/2014/main" id="{A0EC6758-D737-4B1D-9C96-E4AFB8F2DD6E}"/>
              </a:ext>
            </a:extLst>
          </p:cNvPr>
          <p:cNvPicPr>
            <a:picLocks noChangeAspect="1"/>
          </p:cNvPicPr>
          <p:nvPr/>
        </p:nvPicPr>
        <p:blipFill>
          <a:blip r:embed="rId2" cstate="print"/>
          <a:stretch>
            <a:fillRect/>
          </a:stretch>
        </p:blipFill>
        <p:spPr>
          <a:xfrm>
            <a:off x="5105400" y="4419600"/>
            <a:ext cx="3714750" cy="2190750"/>
          </a:xfrm>
          <a:prstGeom prst="rect">
            <a:avLst/>
          </a:prstGeom>
        </p:spPr>
      </p:pic>
    </p:spTree>
    <p:extLst>
      <p:ext uri="{BB962C8B-B14F-4D97-AF65-F5344CB8AC3E}">
        <p14:creationId xmlns:p14="http://schemas.microsoft.com/office/powerpoint/2010/main" val="3095801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0B84C8A-6485-4CE9-89A2-61347B00E15E}"/>
              </a:ext>
            </a:extLst>
          </p:cNvPr>
          <p:cNvSpPr>
            <a:spLocks noGrp="1"/>
          </p:cNvSpPr>
          <p:nvPr>
            <p:ph idx="1"/>
          </p:nvPr>
        </p:nvSpPr>
        <p:spPr>
          <a:xfrm>
            <a:off x="938758" y="1268760"/>
            <a:ext cx="7633742" cy="4610833"/>
          </a:xfrm>
        </p:spPr>
        <p:txBody>
          <a:bodyPr>
            <a:normAutofit fontScale="85000" lnSpcReduction="20000"/>
          </a:bodyPr>
          <a:lstStyle/>
          <a:p>
            <a:r>
              <a:rPr lang="en-US" b="0" i="0" dirty="0">
                <a:solidFill>
                  <a:srgbClr val="000000"/>
                </a:solidFill>
                <a:effectLst/>
                <a:latin typeface="times new roman" panose="02020603050405020304" pitchFamily="18" charset="0"/>
              </a:rPr>
              <a:t>The smallest distance is between three and five and they get linked up or merged first into a the cluster '35’.</a:t>
            </a:r>
          </a:p>
          <a:p>
            <a:r>
              <a:rPr lang="en-US" b="0" i="0" dirty="0">
                <a:solidFill>
                  <a:srgbClr val="000000"/>
                </a:solidFill>
                <a:effectLst/>
                <a:latin typeface="times new roman" panose="02020603050405020304" pitchFamily="18" charset="0"/>
              </a:rPr>
              <a:t>To obtain the new distance matrix, we need to remove the 3 and 5 entries, and replace it by an entry "35" . </a:t>
            </a:r>
          </a:p>
          <a:p>
            <a:r>
              <a:rPr lang="en-US" b="0" i="0" dirty="0">
                <a:solidFill>
                  <a:srgbClr val="000000"/>
                </a:solidFill>
                <a:effectLst/>
                <a:latin typeface="times new roman" panose="02020603050405020304" pitchFamily="18" charset="0"/>
              </a:rPr>
              <a:t> Since we are using complete linkage clustering, the distance between "35" and every other item is the maximum of the distance between this item and 3 and this item and 5.  For example, d(1,3)= 3 and d(1,5)=11.  So, D(1,"35")=11.  This gives us the new distance matrix. </a:t>
            </a:r>
          </a:p>
          <a:p>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0687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5F53643-7F25-4E55-973A-C4982DE9C30A}"/>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The items with the smallest distance get clustered next.  This will be 2 and 4.</a:t>
            </a:r>
            <a:endParaRPr lang="x-none" dirty="0"/>
          </a:p>
        </p:txBody>
      </p:sp>
      <p:pic>
        <p:nvPicPr>
          <p:cNvPr id="5" name="Picture 4">
            <a:extLst>
              <a:ext uri="{FF2B5EF4-FFF2-40B4-BE49-F238E27FC236}">
                <a16:creationId xmlns="" xmlns:a16="http://schemas.microsoft.com/office/drawing/2014/main" id="{EE80482E-BDBC-48A5-8FFB-8985209A75A0}"/>
              </a:ext>
            </a:extLst>
          </p:cNvPr>
          <p:cNvPicPr>
            <a:picLocks noChangeAspect="1"/>
          </p:cNvPicPr>
          <p:nvPr/>
        </p:nvPicPr>
        <p:blipFill>
          <a:blip r:embed="rId2" cstate="print"/>
          <a:stretch>
            <a:fillRect/>
          </a:stretch>
        </p:blipFill>
        <p:spPr>
          <a:xfrm>
            <a:off x="3352800" y="3276600"/>
            <a:ext cx="2943225" cy="1762125"/>
          </a:xfrm>
          <a:prstGeom prst="rect">
            <a:avLst/>
          </a:prstGeom>
        </p:spPr>
      </p:pic>
    </p:spTree>
    <p:extLst>
      <p:ext uri="{BB962C8B-B14F-4D97-AF65-F5344CB8AC3E}">
        <p14:creationId xmlns:p14="http://schemas.microsoft.com/office/powerpoint/2010/main" val="1118643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9FB13-B3AE-4552-9426-09F3FA90A89A}"/>
              </a:ext>
            </a:extLst>
          </p:cNvPr>
          <p:cNvSpPr>
            <a:spLocks noGrp="1"/>
          </p:cNvSpPr>
          <p:nvPr>
            <p:ph type="title"/>
          </p:nvPr>
        </p:nvSpPr>
        <p:spPr/>
        <p:txBody>
          <a:bodyPr>
            <a:normAutofit/>
          </a:bodyPr>
          <a:lstStyle/>
          <a:p>
            <a:r>
              <a:rPr lang="en-US" sz="1800" b="0" i="0" dirty="0">
                <a:solidFill>
                  <a:srgbClr val="000000"/>
                </a:solidFill>
                <a:effectLst/>
                <a:latin typeface="times new roman" panose="02020603050405020304" pitchFamily="18" charset="0"/>
              </a:rPr>
              <a:t>Continuing in this way, after 6 steps, everything is clustered.</a:t>
            </a:r>
            <a:endParaRPr lang="x-none" sz="1800" dirty="0"/>
          </a:p>
        </p:txBody>
      </p:sp>
      <p:pic>
        <p:nvPicPr>
          <p:cNvPr id="5" name="Picture 4">
            <a:extLst>
              <a:ext uri="{FF2B5EF4-FFF2-40B4-BE49-F238E27FC236}">
                <a16:creationId xmlns="" xmlns:a16="http://schemas.microsoft.com/office/drawing/2014/main" id="{3642D1BC-4282-4DD5-A1B5-F0FB6AF18B23}"/>
              </a:ext>
            </a:extLst>
          </p:cNvPr>
          <p:cNvPicPr>
            <a:picLocks noChangeAspect="1"/>
          </p:cNvPicPr>
          <p:nvPr/>
        </p:nvPicPr>
        <p:blipFill>
          <a:blip r:embed="rId2" cstate="print"/>
          <a:stretch>
            <a:fillRect/>
          </a:stretch>
        </p:blipFill>
        <p:spPr>
          <a:xfrm>
            <a:off x="2771775" y="2492896"/>
            <a:ext cx="3600450" cy="2876550"/>
          </a:xfrm>
          <a:prstGeom prst="rect">
            <a:avLst/>
          </a:prstGeom>
        </p:spPr>
      </p:pic>
    </p:spTree>
    <p:extLst>
      <p:ext uri="{BB962C8B-B14F-4D97-AF65-F5344CB8AC3E}">
        <p14:creationId xmlns:p14="http://schemas.microsoft.com/office/powerpoint/2010/main" val="2618946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624E63-8614-4D39-83AD-C1639A1328F1}"/>
              </a:ext>
            </a:extLst>
          </p:cNvPr>
          <p:cNvSpPr>
            <a:spLocks noGrp="1"/>
          </p:cNvSpPr>
          <p:nvPr>
            <p:ph type="title"/>
          </p:nvPr>
        </p:nvSpPr>
        <p:spPr>
          <a:xfrm>
            <a:off x="938758" y="382385"/>
            <a:ext cx="7633742" cy="526335"/>
          </a:xfrm>
        </p:spPr>
        <p:txBody>
          <a:bodyPr>
            <a:normAutofit fontScale="90000"/>
          </a:bodyPr>
          <a:lstStyle/>
          <a:p>
            <a:endParaRPr lang="x-none" dirty="0"/>
          </a:p>
        </p:txBody>
      </p:sp>
      <p:sp>
        <p:nvSpPr>
          <p:cNvPr id="3" name="Content Placeholder 2">
            <a:extLst>
              <a:ext uri="{FF2B5EF4-FFF2-40B4-BE49-F238E27FC236}">
                <a16:creationId xmlns="" xmlns:a16="http://schemas.microsoft.com/office/drawing/2014/main" id="{471B3FF7-FFE2-46F6-8DEE-0B0D4450C854}"/>
              </a:ext>
            </a:extLst>
          </p:cNvPr>
          <p:cNvSpPr>
            <a:spLocks noGrp="1"/>
          </p:cNvSpPr>
          <p:nvPr>
            <p:ph idx="1"/>
          </p:nvPr>
        </p:nvSpPr>
        <p:spPr>
          <a:xfrm>
            <a:off x="938758" y="1556792"/>
            <a:ext cx="7633742" cy="4322801"/>
          </a:xfrm>
        </p:spPr>
        <p:txBody>
          <a:bodyPr>
            <a:normAutofit/>
          </a:bodyPr>
          <a:lstStyle/>
          <a:p>
            <a:r>
              <a:rPr lang="en-US" sz="2800" b="0" i="0" dirty="0">
                <a:solidFill>
                  <a:srgbClr val="000000"/>
                </a:solidFill>
                <a:effectLst/>
                <a:latin typeface="times new roman" panose="02020603050405020304" pitchFamily="18" charset="0"/>
              </a:rPr>
              <a:t>Below is the single linkage dendrogram for the same distance matrix.  It starts with cluster "35" but the distance between "35" and each item is now the minimum of d(x,3) and d(x,5).  So c(1,"35")=3.</a:t>
            </a:r>
            <a:endParaRPr lang="x-none" sz="2800" dirty="0"/>
          </a:p>
        </p:txBody>
      </p:sp>
      <p:pic>
        <p:nvPicPr>
          <p:cNvPr id="5" name="Picture 4">
            <a:extLst>
              <a:ext uri="{FF2B5EF4-FFF2-40B4-BE49-F238E27FC236}">
                <a16:creationId xmlns="" xmlns:a16="http://schemas.microsoft.com/office/drawing/2014/main" id="{A9524197-71A6-4196-9F26-3519AB108AD3}"/>
              </a:ext>
            </a:extLst>
          </p:cNvPr>
          <p:cNvPicPr>
            <a:picLocks noChangeAspect="1"/>
          </p:cNvPicPr>
          <p:nvPr/>
        </p:nvPicPr>
        <p:blipFill>
          <a:blip r:embed="rId2" cstate="print"/>
          <a:stretch>
            <a:fillRect/>
          </a:stretch>
        </p:blipFill>
        <p:spPr>
          <a:xfrm>
            <a:off x="4191000" y="3752850"/>
            <a:ext cx="4114800" cy="3105150"/>
          </a:xfrm>
          <a:prstGeom prst="rect">
            <a:avLst/>
          </a:prstGeom>
        </p:spPr>
      </p:pic>
    </p:spTree>
    <p:extLst>
      <p:ext uri="{BB962C8B-B14F-4D97-AF65-F5344CB8AC3E}">
        <p14:creationId xmlns:p14="http://schemas.microsoft.com/office/powerpoint/2010/main" val="669016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F126A-6DE2-4553-BE6D-39CEA551E906}"/>
              </a:ext>
            </a:extLst>
          </p:cNvPr>
          <p:cNvSpPr>
            <a:spLocks noGrp="1"/>
          </p:cNvSpPr>
          <p:nvPr>
            <p:ph type="title"/>
          </p:nvPr>
        </p:nvSpPr>
        <p:spPr/>
        <p:txBody>
          <a:bodyPr/>
          <a:lstStyle/>
          <a:p>
            <a:r>
              <a:rPr lang="en-US" dirty="0"/>
              <a:t>Determining clusters</a:t>
            </a:r>
            <a:endParaRPr lang="x-none" dirty="0"/>
          </a:p>
        </p:txBody>
      </p:sp>
      <p:pic>
        <p:nvPicPr>
          <p:cNvPr id="5" name="Content Placeholder 4">
            <a:extLst>
              <a:ext uri="{FF2B5EF4-FFF2-40B4-BE49-F238E27FC236}">
                <a16:creationId xmlns="" xmlns:a16="http://schemas.microsoft.com/office/drawing/2014/main" id="{5A2CC100-E249-452A-BF69-D35A53BB7B3E}"/>
              </a:ext>
            </a:extLst>
          </p:cNvPr>
          <p:cNvPicPr>
            <a:picLocks noGrp="1" noChangeAspect="1"/>
          </p:cNvPicPr>
          <p:nvPr>
            <p:ph idx="1"/>
          </p:nvPr>
        </p:nvPicPr>
        <p:blipFill>
          <a:blip r:embed="rId2" cstate="print"/>
          <a:stretch>
            <a:fillRect/>
          </a:stretch>
        </p:blipFill>
        <p:spPr>
          <a:xfrm>
            <a:off x="968623" y="2655962"/>
            <a:ext cx="3390900" cy="2571750"/>
          </a:xfrm>
        </p:spPr>
      </p:pic>
      <p:pic>
        <p:nvPicPr>
          <p:cNvPr id="7" name="Picture 6">
            <a:extLst>
              <a:ext uri="{FF2B5EF4-FFF2-40B4-BE49-F238E27FC236}">
                <a16:creationId xmlns="" xmlns:a16="http://schemas.microsoft.com/office/drawing/2014/main" id="{F27AAE7D-A801-484F-ADEB-86E28DB0A9B4}"/>
              </a:ext>
            </a:extLst>
          </p:cNvPr>
          <p:cNvPicPr>
            <a:picLocks noChangeAspect="1"/>
          </p:cNvPicPr>
          <p:nvPr/>
        </p:nvPicPr>
        <p:blipFill>
          <a:blip r:embed="rId3" cstate="print"/>
          <a:stretch>
            <a:fillRect/>
          </a:stretch>
        </p:blipFill>
        <p:spPr>
          <a:xfrm>
            <a:off x="5220072" y="2655962"/>
            <a:ext cx="3248025" cy="2590800"/>
          </a:xfrm>
          <a:prstGeom prst="rect">
            <a:avLst/>
          </a:prstGeom>
        </p:spPr>
      </p:pic>
    </p:spTree>
    <p:extLst>
      <p:ext uri="{BB962C8B-B14F-4D97-AF65-F5344CB8AC3E}">
        <p14:creationId xmlns:p14="http://schemas.microsoft.com/office/powerpoint/2010/main" val="148156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r>
              <a:rPr lang="en-US" altLang="en-US"/>
              <a:t>Clustering Algorithms</a:t>
            </a:r>
          </a:p>
        </p:txBody>
      </p:sp>
      <p:sp>
        <p:nvSpPr>
          <p:cNvPr id="20483" name="Rectangle 1027"/>
          <p:cNvSpPr>
            <a:spLocks noGrp="1" noChangeArrowheads="1"/>
          </p:cNvSpPr>
          <p:nvPr>
            <p:ph type="body" idx="1"/>
          </p:nvPr>
        </p:nvSpPr>
        <p:spPr/>
        <p:txBody>
          <a:bodyPr/>
          <a:lstStyle/>
          <a:p>
            <a:r>
              <a:rPr lang="en-US" altLang="en-US"/>
              <a:t>K-means and its variants</a:t>
            </a:r>
          </a:p>
          <a:p>
            <a:pPr lvl="4"/>
            <a:endParaRPr lang="en-US" altLang="en-US"/>
          </a:p>
          <a:p>
            <a:r>
              <a:rPr lang="en-US" altLang="en-US"/>
              <a:t>Hierarchical clustering</a:t>
            </a:r>
          </a:p>
          <a:p>
            <a:pPr lvl="4"/>
            <a:endParaRPr lang="en-US" altLang="en-US"/>
          </a:p>
          <a:p>
            <a:r>
              <a:rPr lang="en-US" altLang="en-US"/>
              <a:t>Density-based clustering</a:t>
            </a:r>
          </a:p>
          <a:p>
            <a:pPr lvl="4"/>
            <a:endParaRPr lang="en-US" altLang="en-US"/>
          </a:p>
          <a:p>
            <a:pPr lvl="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Pre-processing and Post-processing</a:t>
            </a:r>
          </a:p>
        </p:txBody>
      </p:sp>
      <p:sp>
        <p:nvSpPr>
          <p:cNvPr id="3" name="Content Placeholder 2"/>
          <p:cNvSpPr>
            <a:spLocks noGrp="1"/>
          </p:cNvSpPr>
          <p:nvPr>
            <p:ph idx="1"/>
          </p:nvPr>
        </p:nvSpPr>
        <p:spPr/>
        <p:txBody>
          <a:bodyPr>
            <a:normAutofit/>
          </a:bodyPr>
          <a:lstStyle/>
          <a:p>
            <a:pPr>
              <a:buNone/>
            </a:pPr>
            <a:r>
              <a:rPr lang="en-US" sz="2800" dirty="0"/>
              <a:t>• Pre-processing</a:t>
            </a:r>
            <a:br>
              <a:rPr lang="en-US" sz="2800" dirty="0"/>
            </a:br>
            <a:r>
              <a:rPr lang="en-US" sz="2800" dirty="0"/>
              <a:t>– Normalize the data</a:t>
            </a:r>
            <a:br>
              <a:rPr lang="en-US" sz="2800" dirty="0"/>
            </a:br>
            <a:r>
              <a:rPr lang="en-US" sz="2800" dirty="0"/>
              <a:t>– Eliminate outliers</a:t>
            </a:r>
          </a:p>
          <a:p>
            <a:pPr>
              <a:buNone/>
            </a:pPr>
            <a:r>
              <a:rPr lang="en-US" sz="2800" dirty="0"/>
              <a:t>• Post-processing</a:t>
            </a:r>
            <a:br>
              <a:rPr lang="en-US" sz="2800" dirty="0"/>
            </a:br>
            <a:r>
              <a:rPr lang="en-US" sz="2800" dirty="0"/>
              <a:t>– Eliminate small clusters that may represent</a:t>
            </a:r>
            <a:br>
              <a:rPr lang="en-US" sz="2800" dirty="0"/>
            </a:br>
            <a:r>
              <a:rPr lang="en-US" sz="2800" dirty="0"/>
              <a:t>outliers</a:t>
            </a:r>
            <a:br>
              <a:rPr lang="en-US" sz="2800" dirty="0"/>
            </a:br>
            <a:r>
              <a:rPr lang="en-US" sz="2800" dirty="0"/>
              <a:t>– Split ‘loose’ clusters, i.e., clusters with relatively</a:t>
            </a:r>
            <a:br>
              <a:rPr lang="en-US" sz="2800" dirty="0"/>
            </a:br>
            <a:r>
              <a:rPr lang="en-US" sz="2800" dirty="0"/>
              <a:t>high SSE </a:t>
            </a:r>
            <a:r>
              <a:rPr lang="en-US" sz="1800" dirty="0"/>
              <a:t>(Sum of Squared Error)</a:t>
            </a:r>
            <a:r>
              <a:rPr lang="en-US" sz="2800" dirty="0"/>
              <a:t/>
            </a:r>
            <a:br>
              <a:rPr lang="en-US" sz="2800" dirty="0"/>
            </a:br>
            <a:r>
              <a:rPr lang="en-US" sz="2800" dirty="0"/>
              <a:t/>
            </a:r>
            <a:br>
              <a:rPr lang="en-US" sz="2800" dirty="0"/>
            </a:b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228600" y="304800"/>
            <a:ext cx="8566150" cy="609600"/>
          </a:xfrm>
        </p:spPr>
        <p:txBody>
          <a:bodyPr/>
          <a:lstStyle/>
          <a:p>
            <a:pPr eaLnBrk="1" hangingPunct="1"/>
            <a:r>
              <a:rPr lang="en-US" altLang="ko-KR" sz="3200">
                <a:ea typeface="Gulim" pitchFamily="34" charset="-127"/>
              </a:rPr>
              <a:t>What Is the Problem of the K-Means Method?</a:t>
            </a:r>
            <a:endParaRPr lang="en-US" altLang="en-US" sz="3200">
              <a:ea typeface="Gulim" pitchFamily="34" charset="-127"/>
            </a:endParaRPr>
          </a:p>
        </p:txBody>
      </p:sp>
      <p:sp>
        <p:nvSpPr>
          <p:cNvPr id="41987" name="Rectangle 1027"/>
          <p:cNvSpPr>
            <a:spLocks noGrp="1" noChangeArrowheads="1"/>
          </p:cNvSpPr>
          <p:nvPr>
            <p:ph type="body" idx="1"/>
          </p:nvPr>
        </p:nvSpPr>
        <p:spPr>
          <a:xfrm>
            <a:off x="304800" y="990600"/>
            <a:ext cx="8534400" cy="3621276"/>
          </a:xfrm>
        </p:spPr>
        <p:txBody>
          <a:bodyPr>
            <a:normAutofit/>
          </a:bodyPr>
          <a:lstStyle/>
          <a:p>
            <a:pPr eaLnBrk="1" hangingPunct="1">
              <a:lnSpc>
                <a:spcPct val="150000"/>
              </a:lnSpc>
            </a:pPr>
            <a:r>
              <a:rPr lang="en-US" altLang="ko-KR" sz="2400" dirty="0">
                <a:ea typeface="Gulim" pitchFamily="34" charset="-127"/>
              </a:rPr>
              <a:t>The k-means algorithm is sensitive to outliers!</a:t>
            </a:r>
          </a:p>
          <a:p>
            <a:pPr lvl="1" eaLnBrk="1" hangingPunct="1">
              <a:lnSpc>
                <a:spcPct val="150000"/>
              </a:lnSpc>
            </a:pPr>
            <a:r>
              <a:rPr lang="en-US" altLang="ko-KR" sz="2400" dirty="0">
                <a:ea typeface="Gulim" pitchFamily="34" charset="-127"/>
              </a:rPr>
              <a:t>Since an object with an extremely large value may substantially distort the distribution of the data</a:t>
            </a:r>
          </a:p>
          <a:p>
            <a:pPr eaLnBrk="1" hangingPunct="1">
              <a:lnSpc>
                <a:spcPct val="150000"/>
              </a:lnSpc>
            </a:pPr>
            <a:r>
              <a:rPr lang="en-US" altLang="ko-KR" sz="2400" dirty="0">
                <a:ea typeface="Gulim" pitchFamily="34" charset="-127"/>
              </a:rPr>
              <a:t>K-</a:t>
            </a:r>
            <a:r>
              <a:rPr lang="en-US" altLang="ko-KR" sz="2400" dirty="0" err="1">
                <a:ea typeface="Gulim" pitchFamily="34" charset="-127"/>
              </a:rPr>
              <a:t>Medoids</a:t>
            </a:r>
            <a:r>
              <a:rPr lang="en-US" altLang="ko-KR" sz="2400" dirty="0">
                <a:ea typeface="Gulim" pitchFamily="34" charset="-127"/>
              </a:rPr>
              <a:t>:  Instead of taking the </a:t>
            </a:r>
            <a:r>
              <a:rPr lang="en-US" altLang="ko-KR" sz="2400" b="1" dirty="0">
                <a:ea typeface="Gulim" pitchFamily="34" charset="-127"/>
              </a:rPr>
              <a:t>mean</a:t>
            </a:r>
            <a:r>
              <a:rPr lang="en-US" altLang="ko-KR" sz="2400" dirty="0">
                <a:ea typeface="Gulim" pitchFamily="34" charset="-127"/>
              </a:rPr>
              <a:t> value of the object in a cluster as a reference point, </a:t>
            </a:r>
            <a:r>
              <a:rPr lang="en-US" altLang="ko-KR" sz="2400" b="1" dirty="0" err="1">
                <a:ea typeface="Gulim" pitchFamily="34" charset="-127"/>
              </a:rPr>
              <a:t>medoids</a:t>
            </a:r>
            <a:r>
              <a:rPr lang="en-US" altLang="ko-KR" sz="2400" dirty="0">
                <a:ea typeface="Gulim" pitchFamily="34" charset="-127"/>
              </a:rPr>
              <a:t> can be used, which is the </a:t>
            </a:r>
            <a:r>
              <a:rPr lang="en-US" altLang="ko-KR" sz="2400" b="1" dirty="0">
                <a:ea typeface="Gulim" pitchFamily="34" charset="-127"/>
              </a:rPr>
              <a:t>most centrally located</a:t>
            </a:r>
            <a:r>
              <a:rPr lang="en-US" altLang="ko-KR" sz="2400" dirty="0">
                <a:ea typeface="Gulim" pitchFamily="34" charset="-127"/>
              </a:rPr>
              <a:t> object in a cluster</a:t>
            </a:r>
          </a:p>
        </p:txBody>
      </p:sp>
      <p:grpSp>
        <p:nvGrpSpPr>
          <p:cNvPr id="2" name="Group 1028"/>
          <p:cNvGrpSpPr>
            <a:grpSpLocks/>
          </p:cNvGrpSpPr>
          <p:nvPr/>
        </p:nvGrpSpPr>
        <p:grpSpPr bwMode="auto">
          <a:xfrm>
            <a:off x="2057400" y="4724400"/>
            <a:ext cx="5257800" cy="1765300"/>
            <a:chOff x="1344" y="3072"/>
            <a:chExt cx="3312" cy="1112"/>
          </a:xfrm>
        </p:grpSpPr>
        <p:grpSp>
          <p:nvGrpSpPr>
            <p:cNvPr id="41990" name="Group 1029"/>
            <p:cNvGrpSpPr>
              <a:grpSpLocks/>
            </p:cNvGrpSpPr>
            <p:nvPr/>
          </p:nvGrpSpPr>
          <p:grpSpPr bwMode="auto">
            <a:xfrm>
              <a:off x="1344" y="3072"/>
              <a:ext cx="1248" cy="1112"/>
              <a:chOff x="1728" y="864"/>
              <a:chExt cx="1396" cy="1208"/>
            </a:xfrm>
          </p:grpSpPr>
          <p:sp>
            <p:nvSpPr>
              <p:cNvPr id="42077" name="Rectangle 1030"/>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078" name="Rectangle 1031"/>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079" name="Line 1032"/>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0" name="Line 1033"/>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1" name="Line 1034"/>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2" name="Line 1035"/>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3" name="Line 1036"/>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4" name="Line 1037"/>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5" name="Line 1038"/>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6" name="Line 1039"/>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7" name="Line 1040"/>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8" name="Line 1041"/>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9" name="Line 1042"/>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0" name="Line 1043"/>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1" name="Line 1044"/>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2" name="Line 1045"/>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3" name="Line 1046"/>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4" name="Line 1047"/>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5" name="Line 1048"/>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6" name="Line 1049"/>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7" name="Line 1050"/>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8" name="Line 1051"/>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9" name="Rectangle 1052"/>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100" name="Line 1053"/>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1" name="Line 1054"/>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2" name="Line 1055"/>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3" name="Line 1056"/>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4" name="Line 1057"/>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5" name="Line 1058"/>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6" name="Line 1059"/>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7" name="Line 1060"/>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8" name="Line 1061"/>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9" name="Line 1062"/>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0" name="Line 1063"/>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1" name="Line 1064"/>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2" name="Line 1065"/>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3" name="Line 1066"/>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4" name="Line 1067"/>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5" name="Line 1068"/>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6" name="Line 1069"/>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7" name="Line 1070"/>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8" name="Line 1071"/>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9" name="Line 1072"/>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0" name="Line 1073"/>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1" name="Line 1074"/>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2" name="Line 1075"/>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3" name="Line 1076"/>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4" name="Freeform 1077"/>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125" name="Freeform 1078"/>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2126" name="Freeform 1079"/>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2127" name="Freeform 1080"/>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128" name="Freeform 1081"/>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2129" name="Freeform 1082"/>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42130" name="Freeform 1083"/>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131" name="Freeform 1084"/>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2132" name="Freeform 1085"/>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42133" name="Freeform 1086"/>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134" name="Rectangle 1087"/>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0</a:t>
                </a:r>
                <a:endParaRPr lang="ko-KR" altLang="en-US" sz="2400">
                  <a:latin typeface="Tahoma" panose="020B0604030504040204" pitchFamily="34" charset="0"/>
                  <a:ea typeface="Gulim" pitchFamily="34" charset="-127"/>
                </a:endParaRPr>
              </a:p>
            </p:txBody>
          </p:sp>
          <p:sp>
            <p:nvSpPr>
              <p:cNvPr id="42135" name="Rectangle 1088"/>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1</a:t>
                </a:r>
                <a:endParaRPr lang="ko-KR" altLang="en-US" sz="2400">
                  <a:latin typeface="Tahoma" panose="020B0604030504040204" pitchFamily="34" charset="0"/>
                  <a:ea typeface="Gulim" pitchFamily="34" charset="-127"/>
                </a:endParaRPr>
              </a:p>
            </p:txBody>
          </p:sp>
          <p:sp>
            <p:nvSpPr>
              <p:cNvPr id="42136" name="Rectangle 1089"/>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2</a:t>
                </a:r>
                <a:endParaRPr lang="ko-KR" altLang="en-US" sz="2400">
                  <a:latin typeface="Tahoma" panose="020B0604030504040204" pitchFamily="34" charset="0"/>
                  <a:ea typeface="Gulim" pitchFamily="34" charset="-127"/>
                </a:endParaRPr>
              </a:p>
            </p:txBody>
          </p:sp>
          <p:sp>
            <p:nvSpPr>
              <p:cNvPr id="42137" name="Rectangle 1090"/>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3</a:t>
                </a:r>
                <a:endParaRPr lang="ko-KR" altLang="en-US" sz="2400">
                  <a:latin typeface="Tahoma" panose="020B0604030504040204" pitchFamily="34" charset="0"/>
                  <a:ea typeface="Gulim" pitchFamily="34" charset="-127"/>
                </a:endParaRPr>
              </a:p>
            </p:txBody>
          </p:sp>
          <p:sp>
            <p:nvSpPr>
              <p:cNvPr id="42138" name="Rectangle 1091"/>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4</a:t>
                </a:r>
                <a:endParaRPr lang="ko-KR" altLang="en-US" sz="2400">
                  <a:latin typeface="Tahoma" panose="020B0604030504040204" pitchFamily="34" charset="0"/>
                  <a:ea typeface="Gulim" pitchFamily="34" charset="-127"/>
                </a:endParaRPr>
              </a:p>
            </p:txBody>
          </p:sp>
          <p:sp>
            <p:nvSpPr>
              <p:cNvPr id="42139" name="Rectangle 1092"/>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5</a:t>
                </a:r>
                <a:endParaRPr lang="ko-KR" altLang="en-US" sz="2400">
                  <a:latin typeface="Tahoma" panose="020B0604030504040204" pitchFamily="34" charset="0"/>
                  <a:ea typeface="Gulim" pitchFamily="34" charset="-127"/>
                </a:endParaRPr>
              </a:p>
            </p:txBody>
          </p:sp>
          <p:sp>
            <p:nvSpPr>
              <p:cNvPr id="42140" name="Rectangle 1093"/>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6</a:t>
                </a:r>
                <a:endParaRPr lang="ko-KR" altLang="en-US" sz="2400">
                  <a:latin typeface="Tahoma" panose="020B0604030504040204" pitchFamily="34" charset="0"/>
                  <a:ea typeface="Gulim" pitchFamily="34" charset="-127"/>
                </a:endParaRPr>
              </a:p>
            </p:txBody>
          </p:sp>
          <p:sp>
            <p:nvSpPr>
              <p:cNvPr id="42141" name="Rectangle 1094"/>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7</a:t>
                </a:r>
                <a:endParaRPr lang="ko-KR" altLang="en-US" sz="2400">
                  <a:latin typeface="Tahoma" panose="020B0604030504040204" pitchFamily="34" charset="0"/>
                  <a:ea typeface="Gulim" pitchFamily="34" charset="-127"/>
                </a:endParaRPr>
              </a:p>
            </p:txBody>
          </p:sp>
          <p:sp>
            <p:nvSpPr>
              <p:cNvPr id="42142" name="Rectangle 1095"/>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8</a:t>
                </a:r>
                <a:endParaRPr lang="ko-KR" altLang="en-US" sz="2400">
                  <a:latin typeface="Tahoma" panose="020B0604030504040204" pitchFamily="34" charset="0"/>
                  <a:ea typeface="Gulim" pitchFamily="34" charset="-127"/>
                </a:endParaRPr>
              </a:p>
            </p:txBody>
          </p:sp>
          <p:sp>
            <p:nvSpPr>
              <p:cNvPr id="42143" name="Rectangle 1096"/>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9</a:t>
                </a:r>
                <a:endParaRPr lang="ko-KR" altLang="en-US" sz="2400">
                  <a:latin typeface="Tahoma" panose="020B0604030504040204" pitchFamily="34" charset="0"/>
                  <a:ea typeface="Gulim" pitchFamily="34" charset="-127"/>
                </a:endParaRPr>
              </a:p>
            </p:txBody>
          </p:sp>
          <p:sp>
            <p:nvSpPr>
              <p:cNvPr id="42144" name="Rectangle 1097"/>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10</a:t>
                </a:r>
                <a:endParaRPr lang="ko-KR" altLang="en-US" sz="2400">
                  <a:latin typeface="Tahoma" panose="020B0604030504040204" pitchFamily="34" charset="0"/>
                  <a:ea typeface="Gulim" pitchFamily="34" charset="-127"/>
                </a:endParaRPr>
              </a:p>
            </p:txBody>
          </p:sp>
          <p:sp>
            <p:nvSpPr>
              <p:cNvPr id="42145" name="Rectangle 1098"/>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0</a:t>
                </a:r>
                <a:endParaRPr lang="ko-KR" altLang="en-US" sz="2400">
                  <a:latin typeface="Tahoma" panose="020B0604030504040204" pitchFamily="34" charset="0"/>
                  <a:ea typeface="Gulim" pitchFamily="34" charset="-127"/>
                </a:endParaRPr>
              </a:p>
            </p:txBody>
          </p:sp>
          <p:sp>
            <p:nvSpPr>
              <p:cNvPr id="42146" name="Rectangle 1099"/>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1</a:t>
                </a:r>
                <a:endParaRPr lang="ko-KR" altLang="en-US" sz="2400">
                  <a:latin typeface="Tahoma" panose="020B0604030504040204" pitchFamily="34" charset="0"/>
                  <a:ea typeface="Gulim" pitchFamily="34" charset="-127"/>
                </a:endParaRPr>
              </a:p>
            </p:txBody>
          </p:sp>
          <p:sp>
            <p:nvSpPr>
              <p:cNvPr id="42147" name="Rectangle 1100"/>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2</a:t>
                </a:r>
                <a:endParaRPr lang="ko-KR" altLang="en-US" sz="2400">
                  <a:latin typeface="Tahoma" panose="020B0604030504040204" pitchFamily="34" charset="0"/>
                  <a:ea typeface="Gulim" pitchFamily="34" charset="-127"/>
                </a:endParaRPr>
              </a:p>
            </p:txBody>
          </p:sp>
          <p:sp>
            <p:nvSpPr>
              <p:cNvPr id="42148" name="Rectangle 1101"/>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3</a:t>
                </a:r>
                <a:endParaRPr lang="ko-KR" altLang="en-US" sz="2400">
                  <a:latin typeface="Tahoma" panose="020B0604030504040204" pitchFamily="34" charset="0"/>
                  <a:ea typeface="Gulim" pitchFamily="34" charset="-127"/>
                </a:endParaRPr>
              </a:p>
            </p:txBody>
          </p:sp>
          <p:sp>
            <p:nvSpPr>
              <p:cNvPr id="42149" name="Rectangle 1102"/>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4</a:t>
                </a:r>
                <a:endParaRPr lang="ko-KR" altLang="en-US" sz="2400">
                  <a:latin typeface="Tahoma" panose="020B0604030504040204" pitchFamily="34" charset="0"/>
                  <a:ea typeface="Gulim" pitchFamily="34" charset="-127"/>
                </a:endParaRPr>
              </a:p>
            </p:txBody>
          </p:sp>
          <p:sp>
            <p:nvSpPr>
              <p:cNvPr id="42150" name="Rectangle 1103"/>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5</a:t>
                </a:r>
                <a:endParaRPr lang="ko-KR" altLang="en-US" sz="2400">
                  <a:latin typeface="Tahoma" panose="020B0604030504040204" pitchFamily="34" charset="0"/>
                  <a:ea typeface="Gulim" pitchFamily="34" charset="-127"/>
                </a:endParaRPr>
              </a:p>
            </p:txBody>
          </p:sp>
          <p:sp>
            <p:nvSpPr>
              <p:cNvPr id="42151" name="Rectangle 1104"/>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6</a:t>
                </a:r>
                <a:endParaRPr lang="ko-KR" altLang="en-US" sz="2400">
                  <a:latin typeface="Tahoma" panose="020B0604030504040204" pitchFamily="34" charset="0"/>
                  <a:ea typeface="Gulim" pitchFamily="34" charset="-127"/>
                </a:endParaRPr>
              </a:p>
            </p:txBody>
          </p:sp>
          <p:sp>
            <p:nvSpPr>
              <p:cNvPr id="42152" name="Rectangle 1105"/>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7</a:t>
                </a:r>
                <a:endParaRPr lang="ko-KR" altLang="en-US" sz="2400">
                  <a:latin typeface="Tahoma" panose="020B0604030504040204" pitchFamily="34" charset="0"/>
                  <a:ea typeface="Gulim" pitchFamily="34" charset="-127"/>
                </a:endParaRPr>
              </a:p>
            </p:txBody>
          </p:sp>
          <p:sp>
            <p:nvSpPr>
              <p:cNvPr id="42153" name="Rectangle 1106"/>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8</a:t>
                </a:r>
                <a:endParaRPr lang="ko-KR" altLang="en-US" sz="2400">
                  <a:latin typeface="Tahoma" panose="020B0604030504040204" pitchFamily="34" charset="0"/>
                  <a:ea typeface="Gulim" pitchFamily="34" charset="-127"/>
                </a:endParaRPr>
              </a:p>
            </p:txBody>
          </p:sp>
          <p:sp>
            <p:nvSpPr>
              <p:cNvPr id="42154" name="Rectangle 1107"/>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9</a:t>
                </a:r>
                <a:endParaRPr lang="ko-KR" altLang="en-US" sz="2400">
                  <a:latin typeface="Tahoma" panose="020B0604030504040204" pitchFamily="34" charset="0"/>
                  <a:ea typeface="Gulim" pitchFamily="34" charset="-127"/>
                </a:endParaRPr>
              </a:p>
            </p:txBody>
          </p:sp>
          <p:sp>
            <p:nvSpPr>
              <p:cNvPr id="42155" name="Rectangle 1108"/>
              <p:cNvSpPr>
                <a:spLocks noChangeArrowheads="1"/>
              </p:cNvSpPr>
              <p:nvPr/>
            </p:nvSpPr>
            <p:spPr bwMode="auto">
              <a:xfrm>
                <a:off x="3035" y="19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10</a:t>
                </a:r>
                <a:endParaRPr lang="ko-KR" altLang="en-US" sz="2400">
                  <a:latin typeface="Tahoma" panose="020B0604030504040204" pitchFamily="34" charset="0"/>
                  <a:ea typeface="Gulim" pitchFamily="34" charset="-127"/>
                </a:endParaRPr>
              </a:p>
            </p:txBody>
          </p:sp>
          <p:sp>
            <p:nvSpPr>
              <p:cNvPr id="42156" name="Rectangle 1109"/>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grpSp>
          <p:nvGrpSpPr>
            <p:cNvPr id="41991" name="Group 1110"/>
            <p:cNvGrpSpPr>
              <a:grpSpLocks/>
            </p:cNvGrpSpPr>
            <p:nvPr/>
          </p:nvGrpSpPr>
          <p:grpSpPr bwMode="auto">
            <a:xfrm>
              <a:off x="3408" y="3072"/>
              <a:ext cx="1248" cy="1112"/>
              <a:chOff x="3616" y="2464"/>
              <a:chExt cx="1396" cy="1208"/>
            </a:xfrm>
          </p:grpSpPr>
          <p:sp>
            <p:nvSpPr>
              <p:cNvPr id="41993" name="Rectangle 1111"/>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1994" name="Rectangle 1112"/>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1995" name="Line 1113"/>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6" name="Line 1114"/>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Line 1115"/>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8" name="Line 1116"/>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1117"/>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118"/>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119"/>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2" name="Line 1120"/>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3" name="Line 1121"/>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4" name="Line 1122"/>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Line 1123"/>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Line 1124"/>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Line 1125"/>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8" name="Line 1126"/>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Line 1127"/>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0" name="Line 1128"/>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1" name="Line 1129"/>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2" name="Line 1130"/>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3" name="Line 1131"/>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4" name="Line 1132"/>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5" name="Rectangle 1133"/>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016" name="Line 1134"/>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7" name="Line 1135"/>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8" name="Line 1136"/>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9" name="Line 1137"/>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0" name="Line 1138"/>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1" name="Line 1139"/>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2" name="Line 1140"/>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3" name="Line 1141"/>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4" name="Line 1142"/>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5" name="Line 1143"/>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6" name="Line 1144"/>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7" name="Line 1145"/>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8" name="Line 1146"/>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Line 1147"/>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0" name="Line 1148"/>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1" name="Line 1149"/>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2" name="Line 1150"/>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3" name="Line 1151"/>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4" name="Line 1152"/>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5" name="Line 1153"/>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6" name="Line 1154"/>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7" name="Line 1155"/>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8" name="Line 1156"/>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9" name="Line 1157"/>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0" name="Freeform 1158"/>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041" name="Freeform 1159"/>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2042" name="Freeform 1160"/>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2043" name="Freeform 1161"/>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044" name="Freeform 1162"/>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2045" name="Freeform 1163"/>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42046" name="Freeform 1164"/>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047" name="Freeform 1165"/>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2048" name="Freeform 1166"/>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42049" name="Freeform 1167"/>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050" name="Rectangle 1168"/>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0</a:t>
                </a:r>
                <a:endParaRPr lang="ko-KR" altLang="en-US" sz="2400">
                  <a:latin typeface="Tahoma" panose="020B0604030504040204" pitchFamily="34" charset="0"/>
                  <a:ea typeface="Gulim" pitchFamily="34" charset="-127"/>
                </a:endParaRPr>
              </a:p>
            </p:txBody>
          </p:sp>
          <p:sp>
            <p:nvSpPr>
              <p:cNvPr id="42051" name="Rectangle 1169"/>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1</a:t>
                </a:r>
                <a:endParaRPr lang="ko-KR" altLang="en-US" sz="2400">
                  <a:latin typeface="Tahoma" panose="020B0604030504040204" pitchFamily="34" charset="0"/>
                  <a:ea typeface="Gulim" pitchFamily="34" charset="-127"/>
                </a:endParaRPr>
              </a:p>
            </p:txBody>
          </p:sp>
          <p:sp>
            <p:nvSpPr>
              <p:cNvPr id="42052" name="Rectangle 1170"/>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2</a:t>
                </a:r>
                <a:endParaRPr lang="ko-KR" altLang="en-US" sz="2400">
                  <a:latin typeface="Tahoma" panose="020B0604030504040204" pitchFamily="34" charset="0"/>
                  <a:ea typeface="Gulim" pitchFamily="34" charset="-127"/>
                </a:endParaRPr>
              </a:p>
            </p:txBody>
          </p:sp>
          <p:sp>
            <p:nvSpPr>
              <p:cNvPr id="42053" name="Rectangle 1171"/>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3</a:t>
                </a:r>
                <a:endParaRPr lang="ko-KR" altLang="en-US" sz="2400">
                  <a:latin typeface="Tahoma" panose="020B0604030504040204" pitchFamily="34" charset="0"/>
                  <a:ea typeface="Gulim" pitchFamily="34" charset="-127"/>
                </a:endParaRPr>
              </a:p>
            </p:txBody>
          </p:sp>
          <p:sp>
            <p:nvSpPr>
              <p:cNvPr id="42054" name="Rectangle 1172"/>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4</a:t>
                </a:r>
                <a:endParaRPr lang="ko-KR" altLang="en-US" sz="2400">
                  <a:latin typeface="Tahoma" panose="020B0604030504040204" pitchFamily="34" charset="0"/>
                  <a:ea typeface="Gulim" pitchFamily="34" charset="-127"/>
                </a:endParaRPr>
              </a:p>
            </p:txBody>
          </p:sp>
          <p:sp>
            <p:nvSpPr>
              <p:cNvPr id="42055" name="Rectangle 1173"/>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5</a:t>
                </a:r>
                <a:endParaRPr lang="ko-KR" altLang="en-US" sz="2400">
                  <a:latin typeface="Tahoma" panose="020B0604030504040204" pitchFamily="34" charset="0"/>
                  <a:ea typeface="Gulim" pitchFamily="34" charset="-127"/>
                </a:endParaRPr>
              </a:p>
            </p:txBody>
          </p:sp>
          <p:sp>
            <p:nvSpPr>
              <p:cNvPr id="42056" name="Rectangle 1174"/>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6</a:t>
                </a:r>
                <a:endParaRPr lang="ko-KR" altLang="en-US" sz="2400">
                  <a:latin typeface="Tahoma" panose="020B0604030504040204" pitchFamily="34" charset="0"/>
                  <a:ea typeface="Gulim" pitchFamily="34" charset="-127"/>
                </a:endParaRPr>
              </a:p>
            </p:txBody>
          </p:sp>
          <p:sp>
            <p:nvSpPr>
              <p:cNvPr id="42057" name="Rectangle 1175"/>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7</a:t>
                </a:r>
                <a:endParaRPr lang="ko-KR" altLang="en-US" sz="2400">
                  <a:latin typeface="Tahoma" panose="020B0604030504040204" pitchFamily="34" charset="0"/>
                  <a:ea typeface="Gulim" pitchFamily="34" charset="-127"/>
                </a:endParaRPr>
              </a:p>
            </p:txBody>
          </p:sp>
          <p:sp>
            <p:nvSpPr>
              <p:cNvPr id="42058" name="Rectangle 1176"/>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8</a:t>
                </a:r>
                <a:endParaRPr lang="ko-KR" altLang="en-US" sz="2400">
                  <a:latin typeface="Tahoma" panose="020B0604030504040204" pitchFamily="34" charset="0"/>
                  <a:ea typeface="Gulim" pitchFamily="34" charset="-127"/>
                </a:endParaRPr>
              </a:p>
            </p:txBody>
          </p:sp>
          <p:sp>
            <p:nvSpPr>
              <p:cNvPr id="42059" name="Rectangle 1177"/>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9</a:t>
                </a:r>
                <a:endParaRPr lang="ko-KR" altLang="en-US" sz="2400">
                  <a:latin typeface="Tahoma" panose="020B0604030504040204" pitchFamily="34" charset="0"/>
                  <a:ea typeface="Gulim" pitchFamily="34" charset="-127"/>
                </a:endParaRPr>
              </a:p>
            </p:txBody>
          </p:sp>
          <p:sp>
            <p:nvSpPr>
              <p:cNvPr id="42060" name="Rectangle 1178"/>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10</a:t>
                </a:r>
                <a:endParaRPr lang="ko-KR" altLang="en-US" sz="2400">
                  <a:latin typeface="Tahoma" panose="020B0604030504040204" pitchFamily="34" charset="0"/>
                  <a:ea typeface="Gulim" pitchFamily="34" charset="-127"/>
                </a:endParaRPr>
              </a:p>
            </p:txBody>
          </p:sp>
          <p:sp>
            <p:nvSpPr>
              <p:cNvPr id="42061" name="Rectangle 1179"/>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0</a:t>
                </a:r>
                <a:endParaRPr lang="ko-KR" altLang="en-US" sz="2400">
                  <a:latin typeface="Tahoma" panose="020B0604030504040204" pitchFamily="34" charset="0"/>
                  <a:ea typeface="Gulim" pitchFamily="34" charset="-127"/>
                </a:endParaRPr>
              </a:p>
            </p:txBody>
          </p:sp>
          <p:sp>
            <p:nvSpPr>
              <p:cNvPr id="42062" name="Rectangle 1180"/>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1</a:t>
                </a:r>
                <a:endParaRPr lang="ko-KR" altLang="en-US" sz="2400">
                  <a:latin typeface="Tahoma" panose="020B0604030504040204" pitchFamily="34" charset="0"/>
                  <a:ea typeface="Gulim" pitchFamily="34" charset="-127"/>
                </a:endParaRPr>
              </a:p>
            </p:txBody>
          </p:sp>
          <p:sp>
            <p:nvSpPr>
              <p:cNvPr id="42063" name="Rectangle 1181"/>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2</a:t>
                </a:r>
                <a:endParaRPr lang="ko-KR" altLang="en-US" sz="2400">
                  <a:latin typeface="Tahoma" panose="020B0604030504040204" pitchFamily="34" charset="0"/>
                  <a:ea typeface="Gulim" pitchFamily="34" charset="-127"/>
                </a:endParaRPr>
              </a:p>
            </p:txBody>
          </p:sp>
          <p:sp>
            <p:nvSpPr>
              <p:cNvPr id="42064" name="Rectangle 1182"/>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3</a:t>
                </a:r>
                <a:endParaRPr lang="ko-KR" altLang="en-US" sz="2400">
                  <a:latin typeface="Tahoma" panose="020B0604030504040204" pitchFamily="34" charset="0"/>
                  <a:ea typeface="Gulim" pitchFamily="34" charset="-127"/>
                </a:endParaRPr>
              </a:p>
            </p:txBody>
          </p:sp>
          <p:sp>
            <p:nvSpPr>
              <p:cNvPr id="42065" name="Rectangle 1183"/>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4</a:t>
                </a:r>
                <a:endParaRPr lang="ko-KR" altLang="en-US" sz="2400">
                  <a:latin typeface="Tahoma" panose="020B0604030504040204" pitchFamily="34" charset="0"/>
                  <a:ea typeface="Gulim" pitchFamily="34" charset="-127"/>
                </a:endParaRPr>
              </a:p>
            </p:txBody>
          </p:sp>
          <p:sp>
            <p:nvSpPr>
              <p:cNvPr id="42066" name="Rectangle 1184"/>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5</a:t>
                </a:r>
                <a:endParaRPr lang="ko-KR" altLang="en-US" sz="2400">
                  <a:latin typeface="Tahoma" panose="020B0604030504040204" pitchFamily="34" charset="0"/>
                  <a:ea typeface="Gulim" pitchFamily="34" charset="-127"/>
                </a:endParaRPr>
              </a:p>
            </p:txBody>
          </p:sp>
          <p:sp>
            <p:nvSpPr>
              <p:cNvPr id="42067" name="Rectangle 1185"/>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6</a:t>
                </a:r>
                <a:endParaRPr lang="ko-KR" altLang="en-US" sz="2400">
                  <a:latin typeface="Tahoma" panose="020B0604030504040204" pitchFamily="34" charset="0"/>
                  <a:ea typeface="Gulim" pitchFamily="34" charset="-127"/>
                </a:endParaRPr>
              </a:p>
            </p:txBody>
          </p:sp>
          <p:sp>
            <p:nvSpPr>
              <p:cNvPr id="42068" name="Rectangle 1186"/>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7</a:t>
                </a:r>
                <a:endParaRPr lang="ko-KR" altLang="en-US" sz="2400">
                  <a:latin typeface="Tahoma" panose="020B0604030504040204" pitchFamily="34" charset="0"/>
                  <a:ea typeface="Gulim" pitchFamily="34" charset="-127"/>
                </a:endParaRPr>
              </a:p>
            </p:txBody>
          </p:sp>
          <p:sp>
            <p:nvSpPr>
              <p:cNvPr id="42069" name="Rectangle 1187"/>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8</a:t>
                </a:r>
                <a:endParaRPr lang="ko-KR" altLang="en-US" sz="2400">
                  <a:latin typeface="Tahoma" panose="020B0604030504040204" pitchFamily="34" charset="0"/>
                  <a:ea typeface="Gulim" pitchFamily="34" charset="-127"/>
                </a:endParaRPr>
              </a:p>
            </p:txBody>
          </p:sp>
          <p:sp>
            <p:nvSpPr>
              <p:cNvPr id="42070" name="Rectangle 1188"/>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9</a:t>
                </a:r>
                <a:endParaRPr lang="ko-KR" altLang="en-US" sz="2400">
                  <a:latin typeface="Tahoma" panose="020B0604030504040204" pitchFamily="34" charset="0"/>
                  <a:ea typeface="Gulim" pitchFamily="34" charset="-127"/>
                </a:endParaRPr>
              </a:p>
            </p:txBody>
          </p:sp>
          <p:sp>
            <p:nvSpPr>
              <p:cNvPr id="42071" name="Rectangle 1189"/>
              <p:cNvSpPr>
                <a:spLocks noChangeArrowheads="1"/>
              </p:cNvSpPr>
              <p:nvPr/>
            </p:nvSpPr>
            <p:spPr bwMode="auto">
              <a:xfrm>
                <a:off x="4923" y="35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itchFamily="34" charset="-127"/>
                  </a:rPr>
                  <a:t>10</a:t>
                </a:r>
                <a:endParaRPr lang="ko-KR" altLang="en-US" sz="2400">
                  <a:latin typeface="Tahoma" panose="020B0604030504040204" pitchFamily="34" charset="0"/>
                  <a:ea typeface="Gulim" pitchFamily="34" charset="-127"/>
                </a:endParaRPr>
              </a:p>
            </p:txBody>
          </p:sp>
          <p:sp>
            <p:nvSpPr>
              <p:cNvPr id="42072" name="Rectangle 1190"/>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073" name="Freeform 1191"/>
              <p:cNvSpPr>
                <a:spLocks/>
              </p:cNvSpPr>
              <p:nvPr/>
            </p:nvSpPr>
            <p:spPr bwMode="auto">
              <a:xfrm>
                <a:off x="3955" y="2658"/>
                <a:ext cx="488" cy="597"/>
              </a:xfrm>
              <a:custGeom>
                <a:avLst/>
                <a:gdLst>
                  <a:gd name="T0" fmla="*/ 1 w 728"/>
                  <a:gd name="T1" fmla="*/ 1 h 896"/>
                  <a:gd name="T2" fmla="*/ 1 w 728"/>
                  <a:gd name="T3" fmla="*/ 1 h 896"/>
                  <a:gd name="T4" fmla="*/ 1 w 728"/>
                  <a:gd name="T5" fmla="*/ 1 h 896"/>
                  <a:gd name="T6" fmla="*/ 1 w 728"/>
                  <a:gd name="T7" fmla="*/ 1 h 896"/>
                  <a:gd name="T8" fmla="*/ 1 w 728"/>
                  <a:gd name="T9" fmla="*/ 2 h 896"/>
                  <a:gd name="T10" fmla="*/ 1 w 728"/>
                  <a:gd name="T11" fmla="*/ 5 h 896"/>
                  <a:gd name="T12" fmla="*/ 1 w 728"/>
                  <a:gd name="T13" fmla="*/ 6 h 896"/>
                  <a:gd name="T14" fmla="*/ 3 w 728"/>
                  <a:gd name="T15" fmla="*/ 7 h 896"/>
                  <a:gd name="T16" fmla="*/ 4 w 728"/>
                  <a:gd name="T17" fmla="*/ 7 h 896"/>
                  <a:gd name="T18" fmla="*/ 5 w 728"/>
                  <a:gd name="T19" fmla="*/ 6 h 896"/>
                  <a:gd name="T20" fmla="*/ 6 w 728"/>
                  <a:gd name="T21" fmla="*/ 5 h 896"/>
                  <a:gd name="T22" fmla="*/ 6 w 728"/>
                  <a:gd name="T23" fmla="*/ 5 h 896"/>
                  <a:gd name="T24" fmla="*/ 6 w 728"/>
                  <a:gd name="T25" fmla="*/ 4 h 896"/>
                  <a:gd name="T26" fmla="*/ 6 w 728"/>
                  <a:gd name="T27" fmla="*/ 2 h 896"/>
                  <a:gd name="T28" fmla="*/ 5 w 728"/>
                  <a:gd name="T29" fmla="*/ 1 h 896"/>
                  <a:gd name="T30" fmla="*/ 4 w 728"/>
                  <a:gd name="T31" fmla="*/ 1 h 896"/>
                  <a:gd name="T32" fmla="*/ 4 w 728"/>
                  <a:gd name="T33" fmla="*/ 1 h 896"/>
                  <a:gd name="T34" fmla="*/ 2 w 728"/>
                  <a:gd name="T35" fmla="*/ 0 h 896"/>
                  <a:gd name="T36" fmla="*/ 2 w 728"/>
                  <a:gd name="T37" fmla="*/ 1 h 896"/>
                  <a:gd name="T38" fmla="*/ 1 w 728"/>
                  <a:gd name="T39" fmla="*/ 1 h 896"/>
                  <a:gd name="T40" fmla="*/ 1 w 728"/>
                  <a:gd name="T41" fmla="*/ 1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2074" name="Freeform 1192"/>
              <p:cNvSpPr>
                <a:spLocks/>
              </p:cNvSpPr>
              <p:nvPr/>
            </p:nvSpPr>
            <p:spPr bwMode="auto">
              <a:xfrm>
                <a:off x="4258" y="2900"/>
                <a:ext cx="538" cy="593"/>
              </a:xfrm>
              <a:custGeom>
                <a:avLst/>
                <a:gdLst>
                  <a:gd name="T0" fmla="*/ 4 w 802"/>
                  <a:gd name="T1" fmla="*/ 1 h 889"/>
                  <a:gd name="T2" fmla="*/ 3 w 802"/>
                  <a:gd name="T3" fmla="*/ 1 h 889"/>
                  <a:gd name="T4" fmla="*/ 2 w 802"/>
                  <a:gd name="T5" fmla="*/ 2 h 889"/>
                  <a:gd name="T6" fmla="*/ 2 w 802"/>
                  <a:gd name="T7" fmla="*/ 3 h 889"/>
                  <a:gd name="T8" fmla="*/ 1 w 802"/>
                  <a:gd name="T9" fmla="*/ 3 h 889"/>
                  <a:gd name="T10" fmla="*/ 1 w 802"/>
                  <a:gd name="T11" fmla="*/ 3 h 889"/>
                  <a:gd name="T12" fmla="*/ 1 w 802"/>
                  <a:gd name="T13" fmla="*/ 3 h 889"/>
                  <a:gd name="T14" fmla="*/ 1 w 802"/>
                  <a:gd name="T15" fmla="*/ 4 h 889"/>
                  <a:gd name="T16" fmla="*/ 1 w 802"/>
                  <a:gd name="T17" fmla="*/ 4 h 889"/>
                  <a:gd name="T18" fmla="*/ 1 w 802"/>
                  <a:gd name="T19" fmla="*/ 5 h 889"/>
                  <a:gd name="T20" fmla="*/ 1 w 802"/>
                  <a:gd name="T21" fmla="*/ 5 h 889"/>
                  <a:gd name="T22" fmla="*/ 1 w 802"/>
                  <a:gd name="T23" fmla="*/ 5 h 889"/>
                  <a:gd name="T24" fmla="*/ 1 w 802"/>
                  <a:gd name="T25" fmla="*/ 7 h 889"/>
                  <a:gd name="T26" fmla="*/ 1 w 802"/>
                  <a:gd name="T27" fmla="*/ 7 h 889"/>
                  <a:gd name="T28" fmla="*/ 1 w 802"/>
                  <a:gd name="T29" fmla="*/ 7 h 889"/>
                  <a:gd name="T30" fmla="*/ 3 w 802"/>
                  <a:gd name="T31" fmla="*/ 7 h 889"/>
                  <a:gd name="T32" fmla="*/ 4 w 802"/>
                  <a:gd name="T33" fmla="*/ 7 h 889"/>
                  <a:gd name="T34" fmla="*/ 5 w 802"/>
                  <a:gd name="T35" fmla="*/ 6 h 889"/>
                  <a:gd name="T36" fmla="*/ 6 w 802"/>
                  <a:gd name="T37" fmla="*/ 5 h 889"/>
                  <a:gd name="T38" fmla="*/ 6 w 802"/>
                  <a:gd name="T39" fmla="*/ 5 h 889"/>
                  <a:gd name="T40" fmla="*/ 6 w 802"/>
                  <a:gd name="T41" fmla="*/ 4 h 889"/>
                  <a:gd name="T42" fmla="*/ 6 w 802"/>
                  <a:gd name="T43" fmla="*/ 3 h 889"/>
                  <a:gd name="T44" fmla="*/ 7 w 802"/>
                  <a:gd name="T45" fmla="*/ 3 h 889"/>
                  <a:gd name="T46" fmla="*/ 5 w 802"/>
                  <a:gd name="T47" fmla="*/ 0 h 889"/>
                  <a:gd name="T48" fmla="*/ 4 w 802"/>
                  <a:gd name="T49" fmla="*/ 1 h 889"/>
                  <a:gd name="T50" fmla="*/ 4 w 802"/>
                  <a:gd name="T51" fmla="*/ 1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2075" name="AutoShape 1193"/>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076" name="AutoShape 1194"/>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
          <p:nvSpPr>
            <p:cNvPr id="41992" name="Line 1195"/>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4266333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Cluster Validity</a:t>
            </a:r>
          </a:p>
        </p:txBody>
      </p:sp>
      <p:sp>
        <p:nvSpPr>
          <p:cNvPr id="3" name="Content Placeholder 2"/>
          <p:cNvSpPr>
            <a:spLocks noGrp="1"/>
          </p:cNvSpPr>
          <p:nvPr>
            <p:ph idx="1"/>
          </p:nvPr>
        </p:nvSpPr>
        <p:spPr>
          <a:xfrm>
            <a:off x="457200" y="1447800"/>
            <a:ext cx="8229600" cy="5105400"/>
          </a:xfrm>
        </p:spPr>
        <p:txBody>
          <a:bodyPr>
            <a:noAutofit/>
          </a:bodyPr>
          <a:lstStyle/>
          <a:p>
            <a:pPr>
              <a:buNone/>
            </a:pPr>
            <a:r>
              <a:rPr lang="en-US" sz="2400" dirty="0"/>
              <a:t>• For supervised classification we have a variety of measures to evaluate how good our model is</a:t>
            </a:r>
          </a:p>
          <a:p>
            <a:pPr lvl="2">
              <a:buFont typeface="Wingdings" pitchFamily="2" charset="2"/>
              <a:buChar char="Ø"/>
            </a:pPr>
            <a:r>
              <a:rPr lang="en-US" sz="2000" dirty="0"/>
              <a:t>Accuracy: </a:t>
            </a:r>
            <a:r>
              <a:rPr lang="en-GB" sz="2000" dirty="0"/>
              <a:t>Accuracy is a metric that generally describes how the model performs across all classes. It is useful when all classes are of equal importance. It is calculated as the ratio between the number of correct predictions to the total number of predictions.</a:t>
            </a:r>
            <a:r>
              <a:rPr lang="en-US" sz="2000" dirty="0"/>
              <a:t> </a:t>
            </a:r>
          </a:p>
          <a:p>
            <a:pPr lvl="2">
              <a:buFont typeface="Wingdings" pitchFamily="2" charset="2"/>
              <a:buChar char="Ø"/>
            </a:pPr>
            <a:r>
              <a:rPr lang="en-US" sz="2000" dirty="0"/>
              <a:t>Precision:</a:t>
            </a:r>
            <a:r>
              <a:rPr lang="en-GB" sz="2000" dirty="0"/>
              <a:t> The precision is calculated as the ratio between the number of </a:t>
            </a:r>
            <a:r>
              <a:rPr lang="en-GB" sz="2000" i="1" dirty="0"/>
              <a:t>Positive</a:t>
            </a:r>
            <a:r>
              <a:rPr lang="en-GB" sz="2000" dirty="0"/>
              <a:t> samples correctly classified to the total number of samples classified as </a:t>
            </a:r>
            <a:r>
              <a:rPr lang="en-GB" sz="2000" i="1" dirty="0"/>
              <a:t>Positive</a:t>
            </a:r>
            <a:r>
              <a:rPr lang="en-GB" sz="2000" dirty="0"/>
              <a:t> (either correctly or incorrectly).</a:t>
            </a:r>
            <a:endParaRPr lang="en-US" sz="2000" dirty="0"/>
          </a:p>
          <a:p>
            <a:pPr lvl="2">
              <a:buFont typeface="Wingdings" pitchFamily="2" charset="2"/>
              <a:buChar char="Ø"/>
            </a:pPr>
            <a:r>
              <a:rPr lang="en-US" sz="2000" dirty="0"/>
              <a:t>Recall: </a:t>
            </a:r>
            <a:r>
              <a:rPr lang="en-GB" sz="2000" dirty="0"/>
              <a:t>The recall is calculated as the ratio between the number of </a:t>
            </a:r>
            <a:r>
              <a:rPr lang="en-GB" sz="2000" i="1" dirty="0"/>
              <a:t>Positive</a:t>
            </a:r>
            <a:r>
              <a:rPr lang="en-GB" sz="2000" dirty="0"/>
              <a:t> samples correctly classified as </a:t>
            </a:r>
            <a:r>
              <a:rPr lang="en-GB" sz="2000" i="1" dirty="0"/>
              <a:t>Positive</a:t>
            </a:r>
            <a:r>
              <a:rPr lang="en-GB" sz="2000" dirty="0"/>
              <a:t> to the total number of </a:t>
            </a:r>
            <a:r>
              <a:rPr lang="en-GB" sz="2000" i="1" dirty="0"/>
              <a:t>Positive</a:t>
            </a:r>
            <a:r>
              <a:rPr lang="en-GB" sz="2000" dirty="0"/>
              <a:t> samples. The recall measures the model's ability to detect </a:t>
            </a:r>
            <a:r>
              <a:rPr lang="en-GB" sz="2000" i="1" dirty="0"/>
              <a:t>Positive</a:t>
            </a:r>
            <a:r>
              <a:rPr lang="en-GB" sz="2000" dirty="0"/>
              <a:t> samples.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Cluster Validity</a:t>
            </a:r>
          </a:p>
        </p:txBody>
      </p:sp>
      <p:sp>
        <p:nvSpPr>
          <p:cNvPr id="3" name="Content Placeholder 2"/>
          <p:cNvSpPr>
            <a:spLocks noGrp="1"/>
          </p:cNvSpPr>
          <p:nvPr>
            <p:ph idx="1"/>
          </p:nvPr>
        </p:nvSpPr>
        <p:spPr>
          <a:xfrm>
            <a:off x="457200" y="1447800"/>
            <a:ext cx="8229600" cy="5105400"/>
          </a:xfrm>
        </p:spPr>
        <p:txBody>
          <a:bodyPr>
            <a:noAutofit/>
          </a:bodyPr>
          <a:lstStyle/>
          <a:p>
            <a:pPr>
              <a:buNone/>
            </a:pPr>
            <a:r>
              <a:rPr lang="en-US" sz="2400" dirty="0"/>
              <a:t>• For supervised classification we have a variety of measures to evaluate how good our model is</a:t>
            </a:r>
          </a:p>
          <a:p>
            <a:pPr lvl="2">
              <a:buFont typeface="Wingdings" pitchFamily="2" charset="2"/>
              <a:buChar char="Ø"/>
            </a:pPr>
            <a:r>
              <a:rPr lang="en-US" sz="2000" dirty="0"/>
              <a:t>Accuracy</a:t>
            </a:r>
          </a:p>
          <a:p>
            <a:pPr lvl="2">
              <a:buFont typeface="Wingdings" pitchFamily="2" charset="2"/>
              <a:buChar char="Ø"/>
            </a:pPr>
            <a:r>
              <a:rPr lang="en-US" sz="2000" dirty="0"/>
              <a:t>Precision</a:t>
            </a:r>
          </a:p>
          <a:p>
            <a:pPr lvl="2">
              <a:buFont typeface="Wingdings" pitchFamily="2" charset="2"/>
              <a:buChar char="Ø"/>
            </a:pPr>
            <a:r>
              <a:rPr lang="en-US" sz="2000" dirty="0"/>
              <a:t>Recall</a:t>
            </a:r>
          </a:p>
          <a:p>
            <a:pPr>
              <a:buNone/>
            </a:pPr>
            <a:r>
              <a:rPr lang="en-US" sz="2400" dirty="0"/>
              <a:t>• For cluster analysis, the analogous question is how to evaluate the “goodness” of the resulting clusters?</a:t>
            </a:r>
          </a:p>
          <a:p>
            <a:pPr>
              <a:buNone/>
            </a:pPr>
            <a:r>
              <a:rPr lang="en-US" sz="2400" dirty="0"/>
              <a:t>• But “clusters are in the eye of the beholder”!</a:t>
            </a:r>
          </a:p>
          <a:p>
            <a:pPr>
              <a:buNone/>
            </a:pPr>
            <a:r>
              <a:rPr lang="en-US" sz="2400" dirty="0"/>
              <a:t>• Then why do we want to evaluate them?</a:t>
            </a:r>
            <a:br>
              <a:rPr lang="en-US" sz="2400" dirty="0"/>
            </a:br>
            <a:r>
              <a:rPr lang="en-US" sz="2400" dirty="0"/>
              <a:t>– To avoid finding patterns in noise</a:t>
            </a:r>
            <a:br>
              <a:rPr lang="en-US" sz="2400" dirty="0"/>
            </a:br>
            <a:r>
              <a:rPr lang="en-US" sz="2400" dirty="0"/>
              <a:t>– To compare clustering algorithms</a:t>
            </a:r>
            <a:br>
              <a:rPr lang="en-US" sz="2400" dirty="0"/>
            </a:br>
            <a:r>
              <a:rPr lang="en-US" sz="2400" dirty="0"/>
              <a:t>– To compare two sets of clusters</a:t>
            </a:r>
            <a:br>
              <a:rPr lang="en-US" sz="2400" dirty="0"/>
            </a:br>
            <a:r>
              <a:rPr lang="en-US" sz="2400" dirty="0"/>
              <a:t>– To compare two clusters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Measures of Cluster Validity</a:t>
            </a:r>
          </a:p>
        </p:txBody>
      </p:sp>
      <p:sp>
        <p:nvSpPr>
          <p:cNvPr id="3" name="Content Placeholder 2"/>
          <p:cNvSpPr>
            <a:spLocks noGrp="1"/>
          </p:cNvSpPr>
          <p:nvPr>
            <p:ph idx="1"/>
          </p:nvPr>
        </p:nvSpPr>
        <p:spPr>
          <a:xfrm>
            <a:off x="381000" y="1459201"/>
            <a:ext cx="8458200" cy="4754563"/>
          </a:xfrm>
        </p:spPr>
        <p:txBody>
          <a:bodyPr>
            <a:noAutofit/>
          </a:bodyPr>
          <a:lstStyle/>
          <a:p>
            <a:pPr>
              <a:buNone/>
            </a:pPr>
            <a:r>
              <a:rPr lang="en-US" sz="2400" dirty="0"/>
              <a:t>• Numerical measures that are applied to judge various aspects of cluster validity, are classified into the following three types.</a:t>
            </a:r>
            <a:br>
              <a:rPr lang="en-US" sz="2400" dirty="0"/>
            </a:br>
            <a:r>
              <a:rPr lang="en-US" sz="2400" b="1" dirty="0">
                <a:solidFill>
                  <a:schemeClr val="tx2"/>
                </a:solidFill>
              </a:rPr>
              <a:t>– External Index: </a:t>
            </a:r>
            <a:r>
              <a:rPr lang="en-US" sz="2400" dirty="0"/>
              <a:t>Used to </a:t>
            </a:r>
            <a:r>
              <a:rPr lang="en-US" sz="2400" dirty="0">
                <a:solidFill>
                  <a:srgbClr val="FF0000"/>
                </a:solidFill>
              </a:rPr>
              <a:t>measure the extent </a:t>
            </a:r>
            <a:r>
              <a:rPr lang="en-US" sz="2400" dirty="0"/>
              <a:t>to which cluster labels match externally supplied class labels.</a:t>
            </a:r>
            <a:br>
              <a:rPr lang="en-US" sz="2400" dirty="0"/>
            </a:br>
            <a:r>
              <a:rPr lang="en-US" sz="2400" dirty="0"/>
              <a:t>• Entropy</a:t>
            </a:r>
            <a:br>
              <a:rPr lang="en-US" sz="2400" dirty="0"/>
            </a:br>
            <a:r>
              <a:rPr lang="en-US" sz="2400" b="1" dirty="0">
                <a:solidFill>
                  <a:schemeClr val="tx2"/>
                </a:solidFill>
              </a:rPr>
              <a:t>– Internal Index: </a:t>
            </a:r>
            <a:r>
              <a:rPr lang="en-US" sz="2400" dirty="0"/>
              <a:t>Used to </a:t>
            </a:r>
            <a:r>
              <a:rPr lang="en-US" sz="2400" dirty="0">
                <a:solidFill>
                  <a:srgbClr val="FF0000"/>
                </a:solidFill>
              </a:rPr>
              <a:t>measure the goodness </a:t>
            </a:r>
            <a:r>
              <a:rPr lang="en-US" sz="2400" dirty="0"/>
              <a:t>of a clustering structure </a:t>
            </a:r>
            <a:r>
              <a:rPr lang="en-US" sz="2400" i="1" dirty="0"/>
              <a:t>without </a:t>
            </a:r>
            <a:r>
              <a:rPr lang="en-US" sz="2400" dirty="0"/>
              <a:t>respect to external information.</a:t>
            </a:r>
            <a:br>
              <a:rPr lang="en-US" sz="2400" dirty="0"/>
            </a:br>
            <a:r>
              <a:rPr lang="en-US" sz="2400" dirty="0"/>
              <a:t>• Sum of Squared Error (SSE)</a:t>
            </a:r>
            <a:br>
              <a:rPr lang="en-US" sz="2400" dirty="0"/>
            </a:br>
            <a:r>
              <a:rPr lang="en-US" sz="2400" b="1" dirty="0">
                <a:solidFill>
                  <a:schemeClr val="tx2"/>
                </a:solidFill>
              </a:rPr>
              <a:t>– Relative Index: </a:t>
            </a:r>
            <a:r>
              <a:rPr lang="en-US" sz="2400" dirty="0"/>
              <a:t>Used to </a:t>
            </a:r>
            <a:r>
              <a:rPr lang="en-US" sz="2400" dirty="0">
                <a:solidFill>
                  <a:srgbClr val="FF0000"/>
                </a:solidFill>
              </a:rPr>
              <a:t>compare two </a:t>
            </a:r>
            <a:r>
              <a:rPr lang="en-US" sz="2400" dirty="0"/>
              <a:t>different clusterings or clusters.</a:t>
            </a:r>
            <a:br>
              <a:rPr lang="en-US" sz="2400" dirty="0"/>
            </a:br>
            <a:r>
              <a:rPr lang="en-US" sz="2400" dirty="0"/>
              <a:t>• Often an external or internal index is used for this function, e.g.,  SSE or entropy</a:t>
            </a:r>
            <a:br>
              <a:rPr lang="en-US" sz="2400" dirty="0"/>
            </a:br>
            <a:r>
              <a:rPr lang="en-US" sz="2400" dirty="0"/>
              <a:t/>
            </a:r>
            <a:br>
              <a:rPr lang="en-US" sz="2400" dirty="0"/>
            </a:b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1" y="846138"/>
            <a:ext cx="8839199" cy="4259262"/>
          </a:xfrm>
        </p:spPr>
      </p:pic>
    </p:spTree>
    <p:extLst>
      <p:ext uri="{BB962C8B-B14F-4D97-AF65-F5344CB8AC3E}">
        <p14:creationId xmlns:p14="http://schemas.microsoft.com/office/powerpoint/2010/main" val="2340303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805</Words>
  <Application>Microsoft Office PowerPoint</Application>
  <PresentationFormat>On-screen Show (4:3)</PresentationFormat>
  <Paragraphs>167</Paragraphs>
  <Slides>29</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40" baseType="lpstr">
      <vt:lpstr>Arial</vt:lpstr>
      <vt:lpstr>Calibri</vt:lpstr>
      <vt:lpstr>Gulim</vt:lpstr>
      <vt:lpstr>Symbol</vt:lpstr>
      <vt:lpstr>Tahoma</vt:lpstr>
      <vt:lpstr>times new roman</vt:lpstr>
      <vt:lpstr>times new roman</vt:lpstr>
      <vt:lpstr>Wingdings</vt:lpstr>
      <vt:lpstr>Office Theme</vt:lpstr>
      <vt:lpstr>Equation</vt:lpstr>
      <vt:lpstr>Bitmap Image</vt:lpstr>
      <vt:lpstr>PowerPoint Presentation</vt:lpstr>
      <vt:lpstr>What is Cluster Analysis?</vt:lpstr>
      <vt:lpstr>Clustering Algorithms</vt:lpstr>
      <vt:lpstr>Pre-processing and Post-processing</vt:lpstr>
      <vt:lpstr>What Is the Problem of the K-Means Method?</vt:lpstr>
      <vt:lpstr>Cluster Validity</vt:lpstr>
      <vt:lpstr>Cluster Validity</vt:lpstr>
      <vt:lpstr>Measures of Cluster Validity</vt:lpstr>
      <vt:lpstr>PowerPoint Presentation</vt:lpstr>
      <vt:lpstr>Internal Measures: Cohesion and Separation</vt:lpstr>
      <vt:lpstr>PowerPoint Presentation</vt:lpstr>
      <vt:lpstr>Cohesion and Separation: Example</vt:lpstr>
      <vt:lpstr>Internal Measures: Cohesion and Separation Cont…</vt:lpstr>
      <vt:lpstr>External Measures of Cluster Validity: Entropy and Purity</vt:lpstr>
      <vt:lpstr>Calculation</vt:lpstr>
      <vt:lpstr>Agglomerative clustering</vt:lpstr>
      <vt:lpstr>Agglomerative clustering</vt:lpstr>
      <vt:lpstr>Agglomerative clustering</vt:lpstr>
      <vt:lpstr>Agglomerative clustering</vt:lpstr>
      <vt:lpstr>Agglomerative clustering</vt:lpstr>
      <vt:lpstr>Agglomerative clustering</vt:lpstr>
      <vt:lpstr>Agglomerative clustering</vt:lpstr>
      <vt:lpstr>Conclusions: Agglomerative Clustering</vt:lpstr>
      <vt:lpstr>Example</vt:lpstr>
      <vt:lpstr>PowerPoint Presentation</vt:lpstr>
      <vt:lpstr>PowerPoint Presentation</vt:lpstr>
      <vt:lpstr>Continuing in this way, after 6 steps, everything is clustered.</vt:lpstr>
      <vt:lpstr>PowerPoint Presentation</vt:lpstr>
      <vt:lpstr>Determining clusters</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faisal</dc:creator>
  <cp:lastModifiedBy>BUKC</cp:lastModifiedBy>
  <cp:revision>172</cp:revision>
  <dcterms:created xsi:type="dcterms:W3CDTF">2017-03-17T09:57:57Z</dcterms:created>
  <dcterms:modified xsi:type="dcterms:W3CDTF">2024-05-15T10:06:36Z</dcterms:modified>
</cp:coreProperties>
</file>