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99" r:id="rId2"/>
    <p:sldId id="329"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8" autoAdjust="0"/>
    <p:restoredTop sz="94660"/>
  </p:normalViewPr>
  <p:slideViewPr>
    <p:cSldViewPr>
      <p:cViewPr varScale="1">
        <p:scale>
          <a:sx n="70" d="100"/>
          <a:sy n="70" d="100"/>
        </p:scale>
        <p:origin x="11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D5ABC9-EB5B-44C7-8FAA-B25B3A06222F}" type="datetimeFigureOut">
              <a:rPr lang="en-US" smtClean="0"/>
              <a:pPr/>
              <a:t>5/22/2024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718188-CF4E-40EF-8DDB-FB0BCF5C8C1F}" type="slidenum">
              <a:rPr lang="en-US" smtClean="0"/>
              <a:pPr/>
              <a:t>‹#›</a:t>
            </a:fld>
            <a:endParaRPr lang="en-US"/>
          </a:p>
        </p:txBody>
      </p:sp>
    </p:spTree>
    <p:extLst>
      <p:ext uri="{BB962C8B-B14F-4D97-AF65-F5344CB8AC3E}">
        <p14:creationId xmlns:p14="http://schemas.microsoft.com/office/powerpoint/2010/main" val="2537752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9OjRP0ZLKkk&amp;list=PLLspfyoOYoQcI6Nno3gPkq0h5YSe81hsc&amp;index=32"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hlinkClick r:id="rId3"/>
            </a:endParaRPr>
          </a:p>
          <a:p>
            <a:endParaRPr lang="en-US" dirty="0" smtClean="0">
              <a:hlinkClick r:id="rId3"/>
            </a:endParaRPr>
          </a:p>
          <a:p>
            <a:r>
              <a:rPr lang="en-US" dirty="0" smtClean="0">
                <a:hlinkClick r:id="rId3"/>
              </a:rPr>
              <a:t>https://www.youtube.com/watch?v=9OjRP0ZLKkk&amp;list=PLLspfyoOYoQcI6Nno3gPkq0h5YSe81hsc&amp;index=32</a:t>
            </a:r>
            <a:endParaRPr lang="en-US" dirty="0"/>
          </a:p>
        </p:txBody>
      </p:sp>
      <p:sp>
        <p:nvSpPr>
          <p:cNvPr id="4" name="Slide Number Placeholder 3"/>
          <p:cNvSpPr>
            <a:spLocks noGrp="1"/>
          </p:cNvSpPr>
          <p:nvPr>
            <p:ph type="sldNum" sz="quarter" idx="10"/>
          </p:nvPr>
        </p:nvSpPr>
        <p:spPr/>
        <p:txBody>
          <a:bodyPr/>
          <a:lstStyle/>
          <a:p>
            <a:fld id="{16718188-CF4E-40EF-8DDB-FB0BCF5C8C1F}" type="slidenum">
              <a:rPr lang="en-US" smtClean="0"/>
              <a:pPr/>
              <a:t>1</a:t>
            </a:fld>
            <a:endParaRPr lang="en-US"/>
          </a:p>
        </p:txBody>
      </p:sp>
    </p:spTree>
    <p:extLst>
      <p:ext uri="{BB962C8B-B14F-4D97-AF65-F5344CB8AC3E}">
        <p14:creationId xmlns:p14="http://schemas.microsoft.com/office/powerpoint/2010/main" val="17651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718188-CF4E-40EF-8DDB-FB0BCF5C8C1F}" type="slidenum">
              <a:rPr lang="en-US" smtClean="0"/>
              <a:pPr/>
              <a:t>11</a:t>
            </a:fld>
            <a:endParaRPr lang="en-US"/>
          </a:p>
        </p:txBody>
      </p:sp>
    </p:spTree>
    <p:extLst>
      <p:ext uri="{BB962C8B-B14F-4D97-AF65-F5344CB8AC3E}">
        <p14:creationId xmlns:p14="http://schemas.microsoft.com/office/powerpoint/2010/main" val="51337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521CD8-22DE-4F69-8547-81FB3258050D}" type="datetime1">
              <a:rPr lang="en-US" smtClean="0"/>
              <a:pPr/>
              <a:t>5/22/2024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7BB1BC-C365-49EA-8644-4721F59FD085}" type="datetime1">
              <a:rPr lang="en-US" smtClean="0"/>
              <a:pPr/>
              <a:t>5/22/2024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7FB105-3BB3-4B56-AA57-B565CA26E493}" type="datetime1">
              <a:rPr lang="en-US" smtClean="0"/>
              <a:pPr/>
              <a:t>5/22/2024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AD43E3-7479-49C8-90CC-FADAD67F2014}" type="datetime1">
              <a:rPr lang="en-US" smtClean="0"/>
              <a:pPr/>
              <a:t>5/22/2024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043A1B-E95C-4D35-ACD4-4FCBA043AAD6}" type="datetime1">
              <a:rPr lang="en-US" smtClean="0"/>
              <a:pPr/>
              <a:t>5/22/2024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6BC4-999F-4702-8B27-52C298A30432}" type="datetime1">
              <a:rPr lang="en-US" smtClean="0"/>
              <a:pPr/>
              <a:t>5/22/2024</a:t>
            </a:fld>
            <a:endParaRPr lang="en-US"/>
          </a:p>
        </p:txBody>
      </p:sp>
      <p:sp>
        <p:nvSpPr>
          <p:cNvPr id="6" name="Footer Placeholder 5"/>
          <p:cNvSpPr>
            <a:spLocks noGrp="1"/>
          </p:cNvSpPr>
          <p:nvPr>
            <p:ph type="ftr" sz="quarter" idx="11"/>
          </p:nvPr>
        </p:nvSpPr>
        <p:spPr/>
        <p:txBody>
          <a:bodyPr/>
          <a:lstStyle/>
          <a:p>
            <a:r>
              <a:rPr lang="en-US"/>
              <a:t>Data Mining                                                Spring 2019</a:t>
            </a:r>
          </a:p>
        </p:txBody>
      </p:sp>
      <p:sp>
        <p:nvSpPr>
          <p:cNvPr id="7" name="Slide Number Placeholder 6"/>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E94CC9-5A01-4CF2-ADEF-5BFDBD6B9A5C}" type="datetime1">
              <a:rPr lang="en-US" smtClean="0"/>
              <a:pPr/>
              <a:t>5/22/2024</a:t>
            </a:fld>
            <a:endParaRPr lang="en-US"/>
          </a:p>
        </p:txBody>
      </p:sp>
      <p:sp>
        <p:nvSpPr>
          <p:cNvPr id="8" name="Footer Placeholder 7"/>
          <p:cNvSpPr>
            <a:spLocks noGrp="1"/>
          </p:cNvSpPr>
          <p:nvPr>
            <p:ph type="ftr" sz="quarter" idx="11"/>
          </p:nvPr>
        </p:nvSpPr>
        <p:spPr/>
        <p:txBody>
          <a:bodyPr/>
          <a:lstStyle/>
          <a:p>
            <a:r>
              <a:rPr lang="en-US"/>
              <a:t>Data Mining                                                Spring 2019</a:t>
            </a:r>
          </a:p>
        </p:txBody>
      </p:sp>
      <p:sp>
        <p:nvSpPr>
          <p:cNvPr id="9" name="Slide Number Placeholder 8"/>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40351B-44A8-4663-A9AD-188AE51CCEE7}" type="datetime1">
              <a:rPr lang="en-US" smtClean="0"/>
              <a:pPr/>
              <a:t>5/22/2024</a:t>
            </a:fld>
            <a:endParaRPr lang="en-US"/>
          </a:p>
        </p:txBody>
      </p:sp>
      <p:sp>
        <p:nvSpPr>
          <p:cNvPr id="4" name="Footer Placeholder 3"/>
          <p:cNvSpPr>
            <a:spLocks noGrp="1"/>
          </p:cNvSpPr>
          <p:nvPr>
            <p:ph type="ftr" sz="quarter" idx="11"/>
          </p:nvPr>
        </p:nvSpPr>
        <p:spPr/>
        <p:txBody>
          <a:bodyPr/>
          <a:lstStyle/>
          <a:p>
            <a:r>
              <a:rPr lang="en-US"/>
              <a:t>Data Mining                                                Spring 2019</a:t>
            </a:r>
          </a:p>
        </p:txBody>
      </p:sp>
      <p:sp>
        <p:nvSpPr>
          <p:cNvPr id="5" name="Slide Number Placeholder 4"/>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BD4BB-0B05-4E67-9DAE-90632A1E9516}" type="datetime1">
              <a:rPr lang="en-US" smtClean="0"/>
              <a:pPr/>
              <a:t>5/22/2024</a:t>
            </a:fld>
            <a:endParaRPr lang="en-US"/>
          </a:p>
        </p:txBody>
      </p:sp>
      <p:sp>
        <p:nvSpPr>
          <p:cNvPr id="3" name="Footer Placeholder 2"/>
          <p:cNvSpPr>
            <a:spLocks noGrp="1"/>
          </p:cNvSpPr>
          <p:nvPr>
            <p:ph type="ftr" sz="quarter" idx="11"/>
          </p:nvPr>
        </p:nvSpPr>
        <p:spPr/>
        <p:txBody>
          <a:bodyPr/>
          <a:lstStyle/>
          <a:p>
            <a:r>
              <a:rPr lang="en-US"/>
              <a:t>Data Mining                                                Spring 2019</a:t>
            </a:r>
          </a:p>
        </p:txBody>
      </p:sp>
      <p:sp>
        <p:nvSpPr>
          <p:cNvPr id="4" name="Slide Number Placeholder 3"/>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3C9A2-2E3F-4DE3-A9E5-7ADC21974B04}" type="datetime1">
              <a:rPr lang="en-US" smtClean="0"/>
              <a:pPr/>
              <a:t>5/22/2024</a:t>
            </a:fld>
            <a:endParaRPr lang="en-US"/>
          </a:p>
        </p:txBody>
      </p:sp>
      <p:sp>
        <p:nvSpPr>
          <p:cNvPr id="6" name="Footer Placeholder 5"/>
          <p:cNvSpPr>
            <a:spLocks noGrp="1"/>
          </p:cNvSpPr>
          <p:nvPr>
            <p:ph type="ftr" sz="quarter" idx="11"/>
          </p:nvPr>
        </p:nvSpPr>
        <p:spPr/>
        <p:txBody>
          <a:bodyPr/>
          <a:lstStyle/>
          <a:p>
            <a:r>
              <a:rPr lang="en-US"/>
              <a:t>Data Mining                                                Spring 2019</a:t>
            </a:r>
          </a:p>
        </p:txBody>
      </p:sp>
      <p:sp>
        <p:nvSpPr>
          <p:cNvPr id="7" name="Slide Number Placeholder 6"/>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07CDF-3D8D-4994-9F88-EED6F8F8D534}" type="datetime1">
              <a:rPr lang="en-US" smtClean="0"/>
              <a:pPr/>
              <a:t>5/22/2024</a:t>
            </a:fld>
            <a:endParaRPr lang="en-US"/>
          </a:p>
        </p:txBody>
      </p:sp>
      <p:sp>
        <p:nvSpPr>
          <p:cNvPr id="6" name="Footer Placeholder 5"/>
          <p:cNvSpPr>
            <a:spLocks noGrp="1"/>
          </p:cNvSpPr>
          <p:nvPr>
            <p:ph type="ftr" sz="quarter" idx="11"/>
          </p:nvPr>
        </p:nvSpPr>
        <p:spPr/>
        <p:txBody>
          <a:bodyPr/>
          <a:lstStyle/>
          <a:p>
            <a:r>
              <a:rPr lang="en-US"/>
              <a:t>Data Mining                                                Spring 2019</a:t>
            </a:r>
          </a:p>
        </p:txBody>
      </p:sp>
      <p:sp>
        <p:nvSpPr>
          <p:cNvPr id="7" name="Slide Number Placeholder 6"/>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9325B-8711-4BD3-8165-4AA32D241F92}" type="datetime1">
              <a:rPr lang="en-US" smtClean="0"/>
              <a:pPr/>
              <a:t>5/22/2024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Mining                                                Spring 2019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639AD-A7B1-43AC-AFA4-BB7D9A2E9A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p:cNvSpPr>
          <p:nvPr/>
        </p:nvSpPr>
        <p:spPr>
          <a:xfrm>
            <a:off x="3048000" y="2198122"/>
            <a:ext cx="3189289" cy="689932"/>
          </a:xfrm>
          <a:prstGeom prst="rect">
            <a:avLst/>
          </a:prstGeom>
        </p:spPr>
        <p:txBody>
          <a:bodyPr vert="horz" wrap="square" lIns="0" tIns="1270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b="1" dirty="0">
                <a:latin typeface="Arial"/>
                <a:cs typeface="Arial"/>
              </a:rPr>
              <a:t>Data </a:t>
            </a:r>
            <a:r>
              <a:rPr lang="en-US" b="1" spc="-5" dirty="0">
                <a:latin typeface="Arial"/>
                <a:cs typeface="Arial"/>
              </a:rPr>
              <a:t>Mining</a:t>
            </a:r>
            <a:endParaRPr lang="en-US" dirty="0">
              <a:latin typeface="Arial"/>
              <a:cs typeface="Arial"/>
            </a:endParaRPr>
          </a:p>
        </p:txBody>
      </p:sp>
      <p:sp>
        <p:nvSpPr>
          <p:cNvPr id="6" name="Rectangle 5"/>
          <p:cNvSpPr/>
          <p:nvPr/>
        </p:nvSpPr>
        <p:spPr>
          <a:xfrm>
            <a:off x="6824" y="-1651"/>
            <a:ext cx="9144000" cy="54044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24" y="4953000"/>
            <a:ext cx="9144000" cy="1905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a:p>
            <a:r>
              <a:rPr lang="en-US" sz="2000" dirty="0"/>
              <a:t>Department of Software Engineering</a:t>
            </a:r>
            <a:endParaRPr lang="en-US" dirty="0"/>
          </a:p>
          <a:p>
            <a:r>
              <a:rPr lang="en-US" sz="2000" dirty="0"/>
              <a:t>Bahria University Karachi Campus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4" y="538797"/>
            <a:ext cx="990600" cy="898208"/>
          </a:xfrm>
          <a:prstGeom prst="rect">
            <a:avLst/>
          </a:prstGeom>
        </p:spPr>
      </p:pic>
      <p:sp>
        <p:nvSpPr>
          <p:cNvPr id="9" name="TextBox 8"/>
          <p:cNvSpPr txBox="1"/>
          <p:nvPr/>
        </p:nvSpPr>
        <p:spPr>
          <a:xfrm>
            <a:off x="3054824" y="106875"/>
            <a:ext cx="3048000" cy="338554"/>
          </a:xfrm>
          <a:prstGeom prst="rect">
            <a:avLst/>
          </a:prstGeom>
          <a:noFill/>
        </p:spPr>
        <p:txBody>
          <a:bodyPr wrap="square" rtlCol="0">
            <a:spAutoFit/>
          </a:bodyPr>
          <a:lstStyle/>
          <a:p>
            <a:r>
              <a:rPr lang="en-US" sz="1600" dirty="0">
                <a:solidFill>
                  <a:schemeClr val="bg1"/>
                </a:solidFill>
              </a:rPr>
              <a:t>Bahria</a:t>
            </a:r>
            <a:r>
              <a:rPr lang="en-US" sz="1600" baseline="0" dirty="0">
                <a:solidFill>
                  <a:schemeClr val="bg1"/>
                </a:solidFill>
              </a:rPr>
              <a:t> University Karachi Campus</a:t>
            </a:r>
            <a:endParaRPr lang="en-US" sz="1600" dirty="0">
              <a:solidFill>
                <a:schemeClr val="bg1"/>
              </a:solidFill>
            </a:endParaRPr>
          </a:p>
        </p:txBody>
      </p:sp>
    </p:spTree>
    <p:extLst>
      <p:ext uri="{BB962C8B-B14F-4D97-AF65-F5344CB8AC3E}">
        <p14:creationId xmlns:p14="http://schemas.microsoft.com/office/powerpoint/2010/main" val="1015807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7F15C-C9CF-4721-ACCA-B43BA03016B5}"/>
              </a:ext>
            </a:extLst>
          </p:cNvPr>
          <p:cNvSpPr>
            <a:spLocks noGrp="1"/>
          </p:cNvSpPr>
          <p:nvPr>
            <p:ph type="title"/>
          </p:nvPr>
        </p:nvSpPr>
        <p:spPr/>
        <p:txBody>
          <a:bodyPr/>
          <a:lstStyle/>
          <a:p>
            <a:r>
              <a:rPr lang="en-US" dirty="0"/>
              <a:t>Example</a:t>
            </a:r>
            <a:endParaRPr lang="x-none" dirty="0"/>
          </a:p>
        </p:txBody>
      </p:sp>
      <p:sp>
        <p:nvSpPr>
          <p:cNvPr id="3" name="Content Placeholder 2">
            <a:extLst>
              <a:ext uri="{FF2B5EF4-FFF2-40B4-BE49-F238E27FC236}">
                <a16:creationId xmlns="" xmlns:a16="http://schemas.microsoft.com/office/drawing/2014/main" id="{71CBD68F-2AF9-4959-83C9-B1BCB1CDA761}"/>
              </a:ext>
            </a:extLst>
          </p:cNvPr>
          <p:cNvSpPr>
            <a:spLocks noGrp="1"/>
          </p:cNvSpPr>
          <p:nvPr>
            <p:ph idx="1"/>
          </p:nvPr>
        </p:nvSpPr>
        <p:spPr>
          <a:xfrm>
            <a:off x="938758" y="1484784"/>
            <a:ext cx="7633742" cy="4990831"/>
          </a:xfrm>
        </p:spPr>
        <p:txBody>
          <a:bodyPr>
            <a:normAutofit/>
          </a:bodyPr>
          <a:lstStyle/>
          <a:p>
            <a:r>
              <a:rPr lang="en-US" sz="2400" b="0" i="0" dirty="0">
                <a:solidFill>
                  <a:srgbClr val="000000"/>
                </a:solidFill>
                <a:effectLst/>
                <a:latin typeface="times new roman" panose="02020603050405020304" pitchFamily="18" charset="0"/>
              </a:rPr>
              <a:t>Clustering starts by computing a distance between every pair of units that you want to cluster. </a:t>
            </a:r>
          </a:p>
          <a:p>
            <a:r>
              <a:rPr lang="en-US" sz="2400" b="0" i="0" dirty="0">
                <a:solidFill>
                  <a:srgbClr val="000000"/>
                </a:solidFill>
                <a:effectLst/>
                <a:latin typeface="times new roman" panose="02020603050405020304" pitchFamily="18" charset="0"/>
              </a:rPr>
              <a:t> A distance matrix will be symmetric </a:t>
            </a:r>
            <a:r>
              <a:rPr lang="en-US" sz="2400" b="0" i="0" dirty="0" smtClean="0">
                <a:solidFill>
                  <a:srgbClr val="000000"/>
                </a:solidFill>
                <a:effectLst/>
                <a:latin typeface="times new roman" panose="02020603050405020304" pitchFamily="18" charset="0"/>
              </a:rPr>
              <a:t>and </a:t>
            </a:r>
            <a:r>
              <a:rPr lang="en-US" sz="2400" b="0" i="0" dirty="0">
                <a:solidFill>
                  <a:srgbClr val="000000"/>
                </a:solidFill>
                <a:effectLst/>
                <a:latin typeface="times new roman" panose="02020603050405020304" pitchFamily="18" charset="0"/>
              </a:rPr>
              <a:t>will have zeroes on the diagonal (because every item is distance zero from itself).  </a:t>
            </a:r>
          </a:p>
          <a:p>
            <a:r>
              <a:rPr lang="en-US" sz="2400" b="0" i="0" dirty="0">
                <a:solidFill>
                  <a:srgbClr val="000000"/>
                </a:solidFill>
                <a:effectLst/>
                <a:latin typeface="times new roman" panose="02020603050405020304" pitchFamily="18" charset="0"/>
              </a:rPr>
              <a:t>The table below is an example of a distance matrix.  Only the lower triangle is shown, because the upper triangle can be filled in by reflection</a:t>
            </a:r>
            <a:r>
              <a:rPr lang="en-US" b="0" i="0" dirty="0">
                <a:solidFill>
                  <a:srgbClr val="000000"/>
                </a:solidFill>
                <a:effectLst/>
                <a:latin typeface="times new roman" panose="02020603050405020304" pitchFamily="18" charset="0"/>
              </a:rPr>
              <a:t>.</a:t>
            </a:r>
            <a:endParaRPr lang="x-none" dirty="0"/>
          </a:p>
        </p:txBody>
      </p:sp>
      <p:pic>
        <p:nvPicPr>
          <p:cNvPr id="5" name="Picture 4">
            <a:extLst>
              <a:ext uri="{FF2B5EF4-FFF2-40B4-BE49-F238E27FC236}">
                <a16:creationId xmlns="" xmlns:a16="http://schemas.microsoft.com/office/drawing/2014/main" id="{A0EC6758-D737-4B1D-9C96-E4AFB8F2DD6E}"/>
              </a:ext>
            </a:extLst>
          </p:cNvPr>
          <p:cNvPicPr>
            <a:picLocks noChangeAspect="1"/>
          </p:cNvPicPr>
          <p:nvPr/>
        </p:nvPicPr>
        <p:blipFill>
          <a:blip r:embed="rId2" cstate="print"/>
          <a:stretch>
            <a:fillRect/>
          </a:stretch>
        </p:blipFill>
        <p:spPr>
          <a:xfrm>
            <a:off x="5105400" y="4419600"/>
            <a:ext cx="3714750" cy="2190750"/>
          </a:xfrm>
          <a:prstGeom prst="rect">
            <a:avLst/>
          </a:prstGeom>
        </p:spPr>
      </p:pic>
    </p:spTree>
    <p:extLst>
      <p:ext uri="{BB962C8B-B14F-4D97-AF65-F5344CB8AC3E}">
        <p14:creationId xmlns:p14="http://schemas.microsoft.com/office/powerpoint/2010/main" val="3095801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0B84C8A-6485-4CE9-89A2-61347B00E15E}"/>
              </a:ext>
            </a:extLst>
          </p:cNvPr>
          <p:cNvSpPr>
            <a:spLocks noGrp="1"/>
          </p:cNvSpPr>
          <p:nvPr>
            <p:ph idx="1"/>
          </p:nvPr>
        </p:nvSpPr>
        <p:spPr>
          <a:xfrm>
            <a:off x="938758" y="1268760"/>
            <a:ext cx="7633742" cy="4610833"/>
          </a:xfrm>
        </p:spPr>
        <p:txBody>
          <a:bodyPr>
            <a:normAutofit fontScale="85000" lnSpcReduction="20000"/>
          </a:bodyPr>
          <a:lstStyle/>
          <a:p>
            <a:r>
              <a:rPr lang="en-US" b="0" i="0" dirty="0">
                <a:solidFill>
                  <a:srgbClr val="000000"/>
                </a:solidFill>
                <a:effectLst/>
                <a:latin typeface="times new roman" panose="02020603050405020304" pitchFamily="18" charset="0"/>
              </a:rPr>
              <a:t>The smallest distance is between three and five and they get linked up or merged first into a the cluster '35’.</a:t>
            </a:r>
          </a:p>
          <a:p>
            <a:r>
              <a:rPr lang="en-US" b="0" i="0" dirty="0">
                <a:solidFill>
                  <a:srgbClr val="000000"/>
                </a:solidFill>
                <a:effectLst/>
                <a:latin typeface="times new roman" panose="02020603050405020304" pitchFamily="18" charset="0"/>
              </a:rPr>
              <a:t>To obtain the new distance matrix, we need to remove the 3 and 5 entries, and replace it by an entry "35" . </a:t>
            </a:r>
          </a:p>
          <a:p>
            <a:r>
              <a:rPr lang="en-US" b="0" i="0" dirty="0">
                <a:solidFill>
                  <a:srgbClr val="000000"/>
                </a:solidFill>
                <a:effectLst/>
                <a:latin typeface="times new roman" panose="02020603050405020304" pitchFamily="18" charset="0"/>
              </a:rPr>
              <a:t> Since we are using complete linkage clustering, the distance between "35" and every other item is the maximum of the distance between this item and 3 and this item and 5.  For example, d(1,3)= 3 and d(1,5)=11.  So, D(1,"35")=11.  This gives us the new distance matrix. </a:t>
            </a:r>
          </a:p>
          <a:p>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0687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5F53643-7F25-4E55-973A-C4982DE9C30A}"/>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The items with the smallest distance get clustered next.  This will be 2 and 4.</a:t>
            </a:r>
            <a:endParaRPr lang="x-none" dirty="0"/>
          </a:p>
        </p:txBody>
      </p:sp>
      <p:pic>
        <p:nvPicPr>
          <p:cNvPr id="5" name="Picture 4">
            <a:extLst>
              <a:ext uri="{FF2B5EF4-FFF2-40B4-BE49-F238E27FC236}">
                <a16:creationId xmlns="" xmlns:a16="http://schemas.microsoft.com/office/drawing/2014/main" id="{EE80482E-BDBC-48A5-8FFB-8985209A75A0}"/>
              </a:ext>
            </a:extLst>
          </p:cNvPr>
          <p:cNvPicPr>
            <a:picLocks noChangeAspect="1"/>
          </p:cNvPicPr>
          <p:nvPr/>
        </p:nvPicPr>
        <p:blipFill>
          <a:blip r:embed="rId2" cstate="print"/>
          <a:stretch>
            <a:fillRect/>
          </a:stretch>
        </p:blipFill>
        <p:spPr>
          <a:xfrm>
            <a:off x="3352800" y="3276600"/>
            <a:ext cx="2943225" cy="1762125"/>
          </a:xfrm>
          <a:prstGeom prst="rect">
            <a:avLst/>
          </a:prstGeom>
        </p:spPr>
      </p:pic>
    </p:spTree>
    <p:extLst>
      <p:ext uri="{BB962C8B-B14F-4D97-AF65-F5344CB8AC3E}">
        <p14:creationId xmlns:p14="http://schemas.microsoft.com/office/powerpoint/2010/main" val="1118643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9FB13-B3AE-4552-9426-09F3FA90A89A}"/>
              </a:ext>
            </a:extLst>
          </p:cNvPr>
          <p:cNvSpPr>
            <a:spLocks noGrp="1"/>
          </p:cNvSpPr>
          <p:nvPr>
            <p:ph type="title"/>
          </p:nvPr>
        </p:nvSpPr>
        <p:spPr/>
        <p:txBody>
          <a:bodyPr>
            <a:normAutofit/>
          </a:bodyPr>
          <a:lstStyle/>
          <a:p>
            <a:r>
              <a:rPr lang="en-US" sz="1800" b="0" i="0" dirty="0">
                <a:solidFill>
                  <a:srgbClr val="000000"/>
                </a:solidFill>
                <a:effectLst/>
                <a:latin typeface="times new roman" panose="02020603050405020304" pitchFamily="18" charset="0"/>
              </a:rPr>
              <a:t>Continuing in this way, after 6 steps, everything is clustered.</a:t>
            </a:r>
            <a:endParaRPr lang="x-none" sz="1800" dirty="0"/>
          </a:p>
        </p:txBody>
      </p:sp>
      <p:pic>
        <p:nvPicPr>
          <p:cNvPr id="5" name="Picture 4">
            <a:extLst>
              <a:ext uri="{FF2B5EF4-FFF2-40B4-BE49-F238E27FC236}">
                <a16:creationId xmlns="" xmlns:a16="http://schemas.microsoft.com/office/drawing/2014/main" id="{3642D1BC-4282-4DD5-A1B5-F0FB6AF18B23}"/>
              </a:ext>
            </a:extLst>
          </p:cNvPr>
          <p:cNvPicPr>
            <a:picLocks noChangeAspect="1"/>
          </p:cNvPicPr>
          <p:nvPr/>
        </p:nvPicPr>
        <p:blipFill>
          <a:blip r:embed="rId2" cstate="print"/>
          <a:stretch>
            <a:fillRect/>
          </a:stretch>
        </p:blipFill>
        <p:spPr>
          <a:xfrm>
            <a:off x="2771775" y="2492896"/>
            <a:ext cx="3600450" cy="2876550"/>
          </a:xfrm>
          <a:prstGeom prst="rect">
            <a:avLst/>
          </a:prstGeom>
        </p:spPr>
      </p:pic>
    </p:spTree>
    <p:extLst>
      <p:ext uri="{BB962C8B-B14F-4D97-AF65-F5344CB8AC3E}">
        <p14:creationId xmlns:p14="http://schemas.microsoft.com/office/powerpoint/2010/main" val="2618946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624E63-8614-4D39-83AD-C1639A1328F1}"/>
              </a:ext>
            </a:extLst>
          </p:cNvPr>
          <p:cNvSpPr>
            <a:spLocks noGrp="1"/>
          </p:cNvSpPr>
          <p:nvPr>
            <p:ph type="title"/>
          </p:nvPr>
        </p:nvSpPr>
        <p:spPr>
          <a:xfrm>
            <a:off x="938758" y="382385"/>
            <a:ext cx="7633742" cy="526335"/>
          </a:xfrm>
        </p:spPr>
        <p:txBody>
          <a:bodyPr>
            <a:normAutofit fontScale="90000"/>
          </a:bodyPr>
          <a:lstStyle/>
          <a:p>
            <a:endParaRPr lang="x-none" dirty="0"/>
          </a:p>
        </p:txBody>
      </p:sp>
      <p:sp>
        <p:nvSpPr>
          <p:cNvPr id="3" name="Content Placeholder 2">
            <a:extLst>
              <a:ext uri="{FF2B5EF4-FFF2-40B4-BE49-F238E27FC236}">
                <a16:creationId xmlns="" xmlns:a16="http://schemas.microsoft.com/office/drawing/2014/main" id="{471B3FF7-FFE2-46F6-8DEE-0B0D4450C854}"/>
              </a:ext>
            </a:extLst>
          </p:cNvPr>
          <p:cNvSpPr>
            <a:spLocks noGrp="1"/>
          </p:cNvSpPr>
          <p:nvPr>
            <p:ph idx="1"/>
          </p:nvPr>
        </p:nvSpPr>
        <p:spPr>
          <a:xfrm>
            <a:off x="938758" y="1556792"/>
            <a:ext cx="7633742" cy="4322801"/>
          </a:xfrm>
        </p:spPr>
        <p:txBody>
          <a:bodyPr>
            <a:normAutofit/>
          </a:bodyPr>
          <a:lstStyle/>
          <a:p>
            <a:r>
              <a:rPr lang="en-US" sz="2800" b="0" i="0" dirty="0">
                <a:solidFill>
                  <a:srgbClr val="000000"/>
                </a:solidFill>
                <a:effectLst/>
                <a:latin typeface="times new roman" panose="02020603050405020304" pitchFamily="18" charset="0"/>
              </a:rPr>
              <a:t>Below is the single linkage dendrogram for the same distance matrix.  It starts with cluster "35" but the distance between "35" and each item is now the minimum of d(x,3) and d(x,5).  So c(1,"35")=3.</a:t>
            </a:r>
            <a:endParaRPr lang="x-none" sz="2800" dirty="0"/>
          </a:p>
        </p:txBody>
      </p:sp>
      <p:pic>
        <p:nvPicPr>
          <p:cNvPr id="5" name="Picture 4">
            <a:extLst>
              <a:ext uri="{FF2B5EF4-FFF2-40B4-BE49-F238E27FC236}">
                <a16:creationId xmlns="" xmlns:a16="http://schemas.microsoft.com/office/drawing/2014/main" id="{A9524197-71A6-4196-9F26-3519AB108AD3}"/>
              </a:ext>
            </a:extLst>
          </p:cNvPr>
          <p:cNvPicPr>
            <a:picLocks noChangeAspect="1"/>
          </p:cNvPicPr>
          <p:nvPr/>
        </p:nvPicPr>
        <p:blipFill>
          <a:blip r:embed="rId2" cstate="print"/>
          <a:stretch>
            <a:fillRect/>
          </a:stretch>
        </p:blipFill>
        <p:spPr>
          <a:xfrm>
            <a:off x="4191000" y="3752850"/>
            <a:ext cx="4114800" cy="3105150"/>
          </a:xfrm>
          <a:prstGeom prst="rect">
            <a:avLst/>
          </a:prstGeom>
        </p:spPr>
      </p:pic>
    </p:spTree>
    <p:extLst>
      <p:ext uri="{BB962C8B-B14F-4D97-AF65-F5344CB8AC3E}">
        <p14:creationId xmlns:p14="http://schemas.microsoft.com/office/powerpoint/2010/main" val="669016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F126A-6DE2-4553-BE6D-39CEA551E906}"/>
              </a:ext>
            </a:extLst>
          </p:cNvPr>
          <p:cNvSpPr>
            <a:spLocks noGrp="1"/>
          </p:cNvSpPr>
          <p:nvPr>
            <p:ph type="title"/>
          </p:nvPr>
        </p:nvSpPr>
        <p:spPr/>
        <p:txBody>
          <a:bodyPr/>
          <a:lstStyle/>
          <a:p>
            <a:r>
              <a:rPr lang="en-US" dirty="0"/>
              <a:t>Determining clusters</a:t>
            </a:r>
            <a:endParaRPr lang="x-none" dirty="0"/>
          </a:p>
        </p:txBody>
      </p:sp>
      <p:pic>
        <p:nvPicPr>
          <p:cNvPr id="5" name="Content Placeholder 4">
            <a:extLst>
              <a:ext uri="{FF2B5EF4-FFF2-40B4-BE49-F238E27FC236}">
                <a16:creationId xmlns="" xmlns:a16="http://schemas.microsoft.com/office/drawing/2014/main" id="{5A2CC100-E249-452A-BF69-D35A53BB7B3E}"/>
              </a:ext>
            </a:extLst>
          </p:cNvPr>
          <p:cNvPicPr>
            <a:picLocks noGrp="1" noChangeAspect="1"/>
          </p:cNvPicPr>
          <p:nvPr>
            <p:ph idx="1"/>
          </p:nvPr>
        </p:nvPicPr>
        <p:blipFill>
          <a:blip r:embed="rId2" cstate="print"/>
          <a:stretch>
            <a:fillRect/>
          </a:stretch>
        </p:blipFill>
        <p:spPr>
          <a:xfrm>
            <a:off x="968623" y="2655962"/>
            <a:ext cx="3390900" cy="2571750"/>
          </a:xfrm>
        </p:spPr>
      </p:pic>
      <p:pic>
        <p:nvPicPr>
          <p:cNvPr id="7" name="Picture 6">
            <a:extLst>
              <a:ext uri="{FF2B5EF4-FFF2-40B4-BE49-F238E27FC236}">
                <a16:creationId xmlns="" xmlns:a16="http://schemas.microsoft.com/office/drawing/2014/main" id="{F27AAE7D-A801-484F-ADEB-86E28DB0A9B4}"/>
              </a:ext>
            </a:extLst>
          </p:cNvPr>
          <p:cNvPicPr>
            <a:picLocks noChangeAspect="1"/>
          </p:cNvPicPr>
          <p:nvPr/>
        </p:nvPicPr>
        <p:blipFill>
          <a:blip r:embed="rId3" cstate="print"/>
          <a:stretch>
            <a:fillRect/>
          </a:stretch>
        </p:blipFill>
        <p:spPr>
          <a:xfrm>
            <a:off x="5220072" y="2655962"/>
            <a:ext cx="3248025" cy="2590800"/>
          </a:xfrm>
          <a:prstGeom prst="rect">
            <a:avLst/>
          </a:prstGeom>
        </p:spPr>
      </p:pic>
    </p:spTree>
    <p:extLst>
      <p:ext uri="{BB962C8B-B14F-4D97-AF65-F5344CB8AC3E}">
        <p14:creationId xmlns:p14="http://schemas.microsoft.com/office/powerpoint/2010/main" val="1481564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3CB1137-300C-419C-88A9-8E6E5AA74DE6}"/>
              </a:ext>
            </a:extLst>
          </p:cNvPr>
          <p:cNvSpPr>
            <a:spLocks noGrp="1"/>
          </p:cNvSpPr>
          <p:nvPr>
            <p:ph type="title"/>
          </p:nvPr>
        </p:nvSpPr>
        <p:spPr>
          <a:xfrm>
            <a:off x="1600200" y="1676400"/>
            <a:ext cx="6304756" cy="1288311"/>
          </a:xfrm>
        </p:spPr>
        <p:txBody>
          <a:bodyPr>
            <a:normAutofit fontScale="90000"/>
          </a:bodyPr>
          <a:lstStyle/>
          <a:p>
            <a:r>
              <a:rPr lang="en-US" dirty="0" smtClean="0"/>
              <a:t>Agglomerative clustering</a:t>
            </a:r>
            <a:endParaRPr lang="en-US" dirty="0"/>
          </a:p>
        </p:txBody>
      </p:sp>
    </p:spTree>
    <p:extLst>
      <p:ext uri="{BB962C8B-B14F-4D97-AF65-F5344CB8AC3E}">
        <p14:creationId xmlns:p14="http://schemas.microsoft.com/office/powerpoint/2010/main" val="244992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06552" y="891899"/>
            <a:ext cx="7930895" cy="339460"/>
          </a:xfrm>
        </p:spPr>
        <p:txBody>
          <a:bodyPr>
            <a:normAutofit fontScale="90000"/>
          </a:bodyPr>
          <a:lstStyle/>
          <a:p>
            <a:r>
              <a:rPr lang="en-US"/>
              <a:t>Agglomerative clustering</a:t>
            </a:r>
          </a:p>
        </p:txBody>
      </p:sp>
      <p:pic>
        <p:nvPicPr>
          <p:cNvPr id="33795" name="Picture 2"/>
          <p:cNvPicPr>
            <a:picLocks noChangeAspect="1" noChangeArrowheads="1"/>
          </p:cNvPicPr>
          <p:nvPr/>
        </p:nvPicPr>
        <p:blipFill>
          <a:blip r:embed="rId2" cstate="print"/>
          <a:srcRect b="5485"/>
          <a:stretch>
            <a:fillRect/>
          </a:stretch>
        </p:blipFill>
        <p:spPr bwMode="auto">
          <a:xfrm>
            <a:off x="961883" y="1988840"/>
            <a:ext cx="7220231" cy="4141694"/>
          </a:xfrm>
          <a:prstGeom prst="rect">
            <a:avLst/>
          </a:prstGeom>
          <a:noFill/>
          <a:ln w="9525">
            <a:noFill/>
            <a:miter lim="800000"/>
            <a:headEnd/>
            <a:tailEnd/>
          </a:ln>
        </p:spPr>
      </p:pic>
    </p:spTree>
    <p:extLst>
      <p:ext uri="{BB962C8B-B14F-4D97-AF65-F5344CB8AC3E}">
        <p14:creationId xmlns:p14="http://schemas.microsoft.com/office/powerpoint/2010/main" val="2374836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6552" y="891899"/>
            <a:ext cx="7930895" cy="339460"/>
          </a:xfrm>
        </p:spPr>
        <p:txBody>
          <a:bodyPr>
            <a:normAutofit fontScale="90000"/>
          </a:bodyPr>
          <a:lstStyle/>
          <a:p>
            <a:r>
              <a:rPr lang="en-US"/>
              <a:t>Agglomerative clustering</a:t>
            </a:r>
          </a:p>
        </p:txBody>
      </p:sp>
      <p:pic>
        <p:nvPicPr>
          <p:cNvPr id="34819" name="Picture 2"/>
          <p:cNvPicPr>
            <a:picLocks noChangeAspect="1" noChangeArrowheads="1"/>
          </p:cNvPicPr>
          <p:nvPr/>
        </p:nvPicPr>
        <p:blipFill>
          <a:blip r:embed="rId2" cstate="print"/>
          <a:srcRect b="6757"/>
          <a:stretch>
            <a:fillRect/>
          </a:stretch>
        </p:blipFill>
        <p:spPr bwMode="auto">
          <a:xfrm>
            <a:off x="971600" y="1805388"/>
            <a:ext cx="7340413" cy="4146316"/>
          </a:xfrm>
          <a:prstGeom prst="rect">
            <a:avLst/>
          </a:prstGeom>
          <a:noFill/>
          <a:ln w="9525">
            <a:noFill/>
            <a:miter lim="800000"/>
            <a:headEnd/>
            <a:tailEnd/>
          </a:ln>
        </p:spPr>
      </p:pic>
    </p:spTree>
    <p:extLst>
      <p:ext uri="{BB962C8B-B14F-4D97-AF65-F5344CB8AC3E}">
        <p14:creationId xmlns:p14="http://schemas.microsoft.com/office/powerpoint/2010/main" val="2680067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6552" y="891899"/>
            <a:ext cx="7930895" cy="339460"/>
          </a:xfrm>
        </p:spPr>
        <p:txBody>
          <a:bodyPr>
            <a:normAutofit fontScale="90000"/>
          </a:bodyPr>
          <a:lstStyle/>
          <a:p>
            <a:r>
              <a:rPr lang="en-US"/>
              <a:t>Agglomerative clustering</a:t>
            </a:r>
          </a:p>
        </p:txBody>
      </p:sp>
      <p:pic>
        <p:nvPicPr>
          <p:cNvPr id="35843" name="Picture 2"/>
          <p:cNvPicPr>
            <a:picLocks noChangeAspect="1" noChangeArrowheads="1"/>
          </p:cNvPicPr>
          <p:nvPr/>
        </p:nvPicPr>
        <p:blipFill>
          <a:blip r:embed="rId2" cstate="print"/>
          <a:srcRect b="5094"/>
          <a:stretch>
            <a:fillRect/>
          </a:stretch>
        </p:blipFill>
        <p:spPr bwMode="auto">
          <a:xfrm>
            <a:off x="989618" y="1773335"/>
            <a:ext cx="7164761" cy="4220275"/>
          </a:xfrm>
          <a:prstGeom prst="rect">
            <a:avLst/>
          </a:prstGeom>
          <a:noFill/>
          <a:ln w="9525">
            <a:noFill/>
            <a:miter lim="800000"/>
            <a:headEnd/>
            <a:tailEnd/>
          </a:ln>
        </p:spPr>
      </p:pic>
    </p:spTree>
    <p:extLst>
      <p:ext uri="{BB962C8B-B14F-4D97-AF65-F5344CB8AC3E}">
        <p14:creationId xmlns:p14="http://schemas.microsoft.com/office/powerpoint/2010/main" val="368494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06552" y="891899"/>
            <a:ext cx="7930895" cy="339460"/>
          </a:xfrm>
        </p:spPr>
        <p:txBody>
          <a:bodyPr>
            <a:normAutofit fontScale="90000"/>
          </a:bodyPr>
          <a:lstStyle/>
          <a:p>
            <a:r>
              <a:rPr lang="en-US"/>
              <a:t>Agglomerative clustering</a:t>
            </a:r>
          </a:p>
        </p:txBody>
      </p:sp>
      <p:pic>
        <p:nvPicPr>
          <p:cNvPr id="36867" name="Picture 2"/>
          <p:cNvPicPr>
            <a:picLocks noChangeAspect="1" noChangeArrowheads="1"/>
          </p:cNvPicPr>
          <p:nvPr/>
        </p:nvPicPr>
        <p:blipFill>
          <a:blip r:embed="rId2" cstate="print"/>
          <a:srcRect b="5496"/>
          <a:stretch>
            <a:fillRect/>
          </a:stretch>
        </p:blipFill>
        <p:spPr bwMode="auto">
          <a:xfrm>
            <a:off x="869435" y="1865095"/>
            <a:ext cx="7405128" cy="4106255"/>
          </a:xfrm>
          <a:prstGeom prst="rect">
            <a:avLst/>
          </a:prstGeom>
          <a:noFill/>
          <a:ln w="9525">
            <a:noFill/>
            <a:miter lim="800000"/>
            <a:headEnd/>
            <a:tailEnd/>
          </a:ln>
        </p:spPr>
      </p:pic>
    </p:spTree>
    <p:extLst>
      <p:ext uri="{BB962C8B-B14F-4D97-AF65-F5344CB8AC3E}">
        <p14:creationId xmlns:p14="http://schemas.microsoft.com/office/powerpoint/2010/main" val="1102491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78224" y="174812"/>
            <a:ext cx="7987553" cy="339460"/>
          </a:xfrm>
        </p:spPr>
        <p:txBody>
          <a:bodyPr>
            <a:normAutofit fontScale="90000"/>
          </a:bodyPr>
          <a:lstStyle/>
          <a:p>
            <a:r>
              <a:rPr lang="en-US" dirty="0"/>
              <a:t>Agglomerative clustering</a:t>
            </a:r>
          </a:p>
        </p:txBody>
      </p:sp>
      <p:pic>
        <p:nvPicPr>
          <p:cNvPr id="37891" name="Picture 2"/>
          <p:cNvPicPr>
            <a:picLocks noChangeAspect="1" noChangeArrowheads="1"/>
          </p:cNvPicPr>
          <p:nvPr/>
        </p:nvPicPr>
        <p:blipFill>
          <a:blip r:embed="rId2" cstate="print"/>
          <a:srcRect b="5030"/>
          <a:stretch>
            <a:fillRect/>
          </a:stretch>
        </p:blipFill>
        <p:spPr bwMode="auto">
          <a:xfrm>
            <a:off x="1043608" y="1340768"/>
            <a:ext cx="7275700" cy="4363571"/>
          </a:xfrm>
          <a:prstGeom prst="rect">
            <a:avLst/>
          </a:prstGeom>
          <a:noFill/>
          <a:ln w="9525">
            <a:noFill/>
            <a:miter lim="800000"/>
            <a:headEnd/>
            <a:tailEnd/>
          </a:ln>
        </p:spPr>
      </p:pic>
    </p:spTree>
    <p:extLst>
      <p:ext uri="{BB962C8B-B14F-4D97-AF65-F5344CB8AC3E}">
        <p14:creationId xmlns:p14="http://schemas.microsoft.com/office/powerpoint/2010/main" val="256291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52942" y="301706"/>
            <a:ext cx="7930895" cy="339460"/>
          </a:xfrm>
        </p:spPr>
        <p:txBody>
          <a:bodyPr>
            <a:normAutofit fontScale="90000"/>
          </a:bodyPr>
          <a:lstStyle/>
          <a:p>
            <a:r>
              <a:rPr lang="en-US" dirty="0"/>
              <a:t>Agglomerative clustering</a:t>
            </a:r>
          </a:p>
        </p:txBody>
      </p:sp>
      <p:sp>
        <p:nvSpPr>
          <p:cNvPr id="38915" name="Content Placeholder 2"/>
          <p:cNvSpPr>
            <a:spLocks noGrp="1"/>
          </p:cNvSpPr>
          <p:nvPr>
            <p:ph idx="1"/>
          </p:nvPr>
        </p:nvSpPr>
        <p:spPr>
          <a:xfrm>
            <a:off x="578224" y="1062318"/>
            <a:ext cx="5842747" cy="3853543"/>
          </a:xfrm>
        </p:spPr>
        <p:txBody>
          <a:bodyPr>
            <a:normAutofit lnSpcReduction="10000"/>
          </a:bodyPr>
          <a:lstStyle/>
          <a:p>
            <a:pPr>
              <a:buFont typeface="Arial" charset="0"/>
              <a:buNone/>
            </a:pPr>
            <a:r>
              <a:rPr lang="en-US" sz="2912" dirty="0"/>
              <a:t>How to define cluster similarity?</a:t>
            </a:r>
          </a:p>
          <a:p>
            <a:pPr>
              <a:buFontTx/>
              <a:buChar char="-"/>
            </a:pPr>
            <a:r>
              <a:rPr lang="en-US" sz="2330" dirty="0"/>
              <a:t>Average distance between points, maximum distance, minimum distance</a:t>
            </a:r>
          </a:p>
          <a:p>
            <a:pPr>
              <a:buFontTx/>
              <a:buChar char="-"/>
            </a:pPr>
            <a:r>
              <a:rPr lang="en-US" sz="2330" dirty="0"/>
              <a:t>Distance between means</a:t>
            </a:r>
          </a:p>
          <a:p>
            <a:pPr>
              <a:buFont typeface="Arial" charset="0"/>
              <a:buNone/>
            </a:pPr>
            <a:endParaRPr lang="en-US" sz="2912" dirty="0"/>
          </a:p>
          <a:p>
            <a:pPr>
              <a:buFont typeface="Arial" charset="0"/>
              <a:buNone/>
            </a:pPr>
            <a:r>
              <a:rPr lang="en-US" sz="2912" dirty="0"/>
              <a:t>How many clusters?</a:t>
            </a:r>
          </a:p>
          <a:p>
            <a:pPr>
              <a:buFontTx/>
              <a:buChar char="-"/>
            </a:pPr>
            <a:r>
              <a:rPr lang="en-US" sz="2330" dirty="0"/>
              <a:t>Clustering creates a </a:t>
            </a:r>
            <a:r>
              <a:rPr lang="en-US" sz="2330" dirty="0" err="1"/>
              <a:t>dendrogram</a:t>
            </a:r>
            <a:r>
              <a:rPr lang="en-US" sz="2330" dirty="0"/>
              <a:t> (a tree)</a:t>
            </a:r>
          </a:p>
          <a:p>
            <a:pPr>
              <a:buFontTx/>
              <a:buChar char="-"/>
            </a:pPr>
            <a:r>
              <a:rPr lang="en-US" sz="2330" dirty="0"/>
              <a:t>Threshold based on max number of clusters or based on distance between merges</a:t>
            </a:r>
          </a:p>
          <a:p>
            <a:pPr>
              <a:buFont typeface="Arial" charset="0"/>
              <a:buNone/>
            </a:pPr>
            <a:endParaRPr lang="en-US" sz="2330" dirty="0"/>
          </a:p>
        </p:txBody>
      </p:sp>
      <p:pic>
        <p:nvPicPr>
          <p:cNvPr id="38916" name="Picture 2" descr="http://www.mathworks.com/help/toolbox/stats/dendrogram.gif"/>
          <p:cNvPicPr>
            <a:picLocks noChangeAspect="1" noChangeArrowheads="1"/>
          </p:cNvPicPr>
          <p:nvPr/>
        </p:nvPicPr>
        <p:blipFill>
          <a:blip r:embed="rId2" cstate="print"/>
          <a:srcRect/>
          <a:stretch>
            <a:fillRect/>
          </a:stretch>
        </p:blipFill>
        <p:spPr bwMode="auto">
          <a:xfrm>
            <a:off x="5929454" y="4834217"/>
            <a:ext cx="3080076" cy="1848971"/>
          </a:xfrm>
          <a:prstGeom prst="rect">
            <a:avLst/>
          </a:prstGeom>
          <a:noFill/>
          <a:ln w="9525">
            <a:noFill/>
            <a:miter lim="800000"/>
            <a:headEnd/>
            <a:tailEnd/>
          </a:ln>
        </p:spPr>
      </p:pic>
      <p:sp>
        <p:nvSpPr>
          <p:cNvPr id="7" name="Oval 6"/>
          <p:cNvSpPr/>
          <p:nvPr/>
        </p:nvSpPr>
        <p:spPr>
          <a:xfrm>
            <a:off x="6864724" y="1790201"/>
            <a:ext cx="295835" cy="295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8" name="Oval 7"/>
          <p:cNvSpPr/>
          <p:nvPr/>
        </p:nvSpPr>
        <p:spPr>
          <a:xfrm>
            <a:off x="6864724" y="2381872"/>
            <a:ext cx="295835" cy="295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9" name="Oval 8"/>
          <p:cNvSpPr/>
          <p:nvPr/>
        </p:nvSpPr>
        <p:spPr>
          <a:xfrm>
            <a:off x="7308477" y="2086036"/>
            <a:ext cx="295835" cy="295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10" name="Rectangle 9"/>
          <p:cNvSpPr/>
          <p:nvPr/>
        </p:nvSpPr>
        <p:spPr>
          <a:xfrm>
            <a:off x="8048065" y="3195419"/>
            <a:ext cx="295835" cy="2958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11" name="Rectangle 10"/>
          <p:cNvSpPr/>
          <p:nvPr/>
        </p:nvSpPr>
        <p:spPr>
          <a:xfrm>
            <a:off x="7456394" y="3121460"/>
            <a:ext cx="295835" cy="2958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12" name="Rectangle 11"/>
          <p:cNvSpPr/>
          <p:nvPr/>
        </p:nvSpPr>
        <p:spPr>
          <a:xfrm>
            <a:off x="6864724" y="3269377"/>
            <a:ext cx="295835" cy="2958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13" name="Rectangle 12"/>
          <p:cNvSpPr/>
          <p:nvPr/>
        </p:nvSpPr>
        <p:spPr>
          <a:xfrm>
            <a:off x="7530353" y="3565213"/>
            <a:ext cx="295835" cy="2958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14" name="Isosceles Triangle 13"/>
          <p:cNvSpPr/>
          <p:nvPr/>
        </p:nvSpPr>
        <p:spPr>
          <a:xfrm>
            <a:off x="8417859" y="1790201"/>
            <a:ext cx="295835" cy="295835"/>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38925" name="TextBox 14"/>
          <p:cNvSpPr txBox="1">
            <a:spLocks noChangeArrowheads="1"/>
          </p:cNvSpPr>
          <p:nvPr/>
        </p:nvSpPr>
        <p:spPr bwMode="auto">
          <a:xfrm rot="-5400000">
            <a:off x="5202252" y="5678261"/>
            <a:ext cx="1021433" cy="361189"/>
          </a:xfrm>
          <a:prstGeom prst="rect">
            <a:avLst/>
          </a:prstGeom>
          <a:noFill/>
          <a:ln w="9525">
            <a:noFill/>
            <a:miter lim="800000"/>
            <a:headEnd/>
            <a:tailEnd/>
          </a:ln>
        </p:spPr>
        <p:txBody>
          <a:bodyPr wrap="none">
            <a:spAutoFit/>
          </a:bodyPr>
          <a:lstStyle/>
          <a:p>
            <a:r>
              <a:rPr lang="en-US" sz="1747">
                <a:solidFill>
                  <a:srgbClr val="000000"/>
                </a:solidFill>
              </a:rPr>
              <a:t>distance</a:t>
            </a:r>
          </a:p>
        </p:txBody>
      </p:sp>
    </p:spTree>
    <p:extLst>
      <p:ext uri="{BB962C8B-B14F-4D97-AF65-F5344CB8AC3E}">
        <p14:creationId xmlns:p14="http://schemas.microsoft.com/office/powerpoint/2010/main" val="3261854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fontScale="90000"/>
          </a:bodyPr>
          <a:lstStyle/>
          <a:p>
            <a:r>
              <a:rPr lang="en-US"/>
              <a:t>Conclusions: Agglomerative Clustering</a:t>
            </a:r>
          </a:p>
        </p:txBody>
      </p:sp>
      <p:sp>
        <p:nvSpPr>
          <p:cNvPr id="3" name="Content Placeholder 2"/>
          <p:cNvSpPr>
            <a:spLocks noGrp="1"/>
          </p:cNvSpPr>
          <p:nvPr>
            <p:ph idx="1"/>
          </p:nvPr>
        </p:nvSpPr>
        <p:spPr/>
        <p:txBody>
          <a:bodyPr>
            <a:normAutofit lnSpcReduction="10000"/>
          </a:bodyPr>
          <a:lstStyle/>
          <a:p>
            <a:pPr>
              <a:buFont typeface="Arial" charset="0"/>
              <a:buNone/>
              <a:defRPr/>
            </a:pPr>
            <a:r>
              <a:rPr lang="en-US" sz="3785" dirty="0"/>
              <a:t>Good</a:t>
            </a:r>
          </a:p>
          <a:p>
            <a:pPr>
              <a:defRPr/>
            </a:pPr>
            <a:r>
              <a:rPr lang="en-US" dirty="0"/>
              <a:t>Simple to implement, widespread application</a:t>
            </a:r>
          </a:p>
          <a:p>
            <a:pPr>
              <a:defRPr/>
            </a:pPr>
            <a:r>
              <a:rPr lang="en-US" dirty="0"/>
              <a:t>Provides a hierarchy of clusters</a:t>
            </a:r>
          </a:p>
          <a:p>
            <a:pPr>
              <a:buFont typeface="Arial" charset="0"/>
              <a:buNone/>
              <a:defRPr/>
            </a:pPr>
            <a:endParaRPr lang="en-US" dirty="0"/>
          </a:p>
          <a:p>
            <a:pPr>
              <a:buFont typeface="Arial" charset="0"/>
              <a:buNone/>
              <a:defRPr/>
            </a:pPr>
            <a:r>
              <a:rPr lang="en-US" sz="3785" dirty="0"/>
              <a:t>Bad</a:t>
            </a:r>
          </a:p>
          <a:p>
            <a:pPr>
              <a:defRPr/>
            </a:pPr>
            <a:r>
              <a:rPr lang="en-US" dirty="0"/>
              <a:t>May have imbalanced clusters</a:t>
            </a:r>
          </a:p>
          <a:p>
            <a:pPr>
              <a:defRPr/>
            </a:pPr>
            <a:r>
              <a:rPr lang="en-US" dirty="0"/>
              <a:t>Still have to choose number of clusters or threshold</a:t>
            </a:r>
          </a:p>
          <a:p>
            <a:pPr>
              <a:buFont typeface="Arial" charset="0"/>
              <a:buNone/>
              <a:defRPr/>
            </a:pPr>
            <a:endParaRPr lang="en-US" dirty="0"/>
          </a:p>
        </p:txBody>
      </p:sp>
    </p:spTree>
    <p:extLst>
      <p:ext uri="{BB962C8B-B14F-4D97-AF65-F5344CB8AC3E}">
        <p14:creationId xmlns:p14="http://schemas.microsoft.com/office/powerpoint/2010/main" val="369490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1473</TotalTime>
  <Words>212</Words>
  <Application>Microsoft Office PowerPoint</Application>
  <PresentationFormat>On-screen Show (4:3)</PresentationFormat>
  <Paragraphs>44</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Agglomerative clustering</vt:lpstr>
      <vt:lpstr>Agglomerative clustering</vt:lpstr>
      <vt:lpstr>Agglomerative clustering</vt:lpstr>
      <vt:lpstr>Agglomerative clustering</vt:lpstr>
      <vt:lpstr>Agglomerative clustering</vt:lpstr>
      <vt:lpstr>Agglomerative clustering</vt:lpstr>
      <vt:lpstr>Agglomerative clustering</vt:lpstr>
      <vt:lpstr>Conclusions: Agglomerative Clustering</vt:lpstr>
      <vt:lpstr>Example</vt:lpstr>
      <vt:lpstr>PowerPoint Presentation</vt:lpstr>
      <vt:lpstr>PowerPoint Presentation</vt:lpstr>
      <vt:lpstr>Continuing in this way, after 6 steps, everything is clustered.</vt:lpstr>
      <vt:lpstr>PowerPoint Presentation</vt:lpstr>
      <vt:lpstr>Determining clusters</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faisal</dc:creator>
  <cp:lastModifiedBy>BUKC</cp:lastModifiedBy>
  <cp:revision>168</cp:revision>
  <dcterms:created xsi:type="dcterms:W3CDTF">2017-03-17T09:57:57Z</dcterms:created>
  <dcterms:modified xsi:type="dcterms:W3CDTF">2024-05-22T08:20:14Z</dcterms:modified>
</cp:coreProperties>
</file>