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687" r:id="rId2"/>
    <p:sldId id="688" r:id="rId3"/>
    <p:sldId id="689" r:id="rId4"/>
    <p:sldId id="690" r:id="rId5"/>
    <p:sldId id="691" r:id="rId6"/>
    <p:sldId id="692" r:id="rId7"/>
    <p:sldId id="693" r:id="rId8"/>
    <p:sldId id="694" r:id="rId9"/>
    <p:sldId id="695" r:id="rId10"/>
    <p:sldId id="696" r:id="rId11"/>
    <p:sldId id="697" r:id="rId12"/>
    <p:sldId id="698" r:id="rId13"/>
    <p:sldId id="699" r:id="rId14"/>
    <p:sldId id="700" r:id="rId15"/>
    <p:sldId id="701" r:id="rId16"/>
    <p:sldId id="702" r:id="rId17"/>
    <p:sldId id="703" r:id="rId18"/>
    <p:sldId id="704" r:id="rId19"/>
    <p:sldId id="705" r:id="rId20"/>
    <p:sldId id="706" r:id="rId21"/>
    <p:sldId id="707" r:id="rId22"/>
  </p:sldIdLst>
  <p:sldSz cx="9144000" cy="6858000" type="screen4x3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2" autoAdjust="0"/>
    <p:restoredTop sz="94551" autoAdjust="0"/>
  </p:normalViewPr>
  <p:slideViewPr>
    <p:cSldViewPr>
      <p:cViewPr varScale="1">
        <p:scale>
          <a:sx n="70" d="100"/>
          <a:sy n="70" d="100"/>
        </p:scale>
        <p:origin x="1248" y="7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8776"/>
    </p:cViewPr>
  </p:sorterViewPr>
  <p:notesViewPr>
    <p:cSldViewPr>
      <p:cViewPr varScale="1">
        <p:scale>
          <a:sx n="44" d="100"/>
          <a:sy n="44" d="100"/>
        </p:scale>
        <p:origin x="2328" y="56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17.emf"/><Relationship Id="rId4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2.emf"/><Relationship Id="rId1" Type="http://schemas.openxmlformats.org/officeDocument/2006/relationships/image" Target="../media/image20.emf"/><Relationship Id="rId4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2.emf"/><Relationship Id="rId1" Type="http://schemas.openxmlformats.org/officeDocument/2006/relationships/image" Target="../media/image20.emf"/><Relationship Id="rId4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236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79913"/>
            <a:ext cx="5087937" cy="41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912" tIns="47958" rIns="95912" bIns="47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8500"/>
            <a:ext cx="4591050" cy="3443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60120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5337" cy="3454400"/>
          </a:xfrm>
          <a:solidFill>
            <a:srgbClr val="FFFFFF"/>
          </a:solidFill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727" tIns="45359" rIns="90727" bIns="4535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641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3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1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6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55188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1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7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5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50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91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 Third Level</a:t>
            </a:r>
          </a:p>
        </p:txBody>
      </p:sp>
      <p:grpSp>
        <p:nvGrpSpPr>
          <p:cNvPr id="1029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3/8/2021             </a:t>
            </a:r>
            <a:r>
              <a:rPr lang="en-US" baseline="0" dirty="0" smtClean="0"/>
              <a:t>         </a:t>
            </a:r>
            <a:r>
              <a:rPr lang="en-US" dirty="0" smtClean="0"/>
              <a:t>Introduction to Data Mining, 2</a:t>
            </a:r>
            <a:r>
              <a:rPr lang="en-US" baseline="30000" dirty="0" smtClean="0"/>
              <a:t>nd</a:t>
            </a:r>
            <a:r>
              <a:rPr lang="en-US" dirty="0" smtClean="0"/>
              <a:t> Edition 			</a:t>
            </a:r>
            <a:r>
              <a:rPr lang="en-US" baseline="0" dirty="0" smtClean="0"/>
              <a:t>           </a:t>
            </a:r>
            <a:fld id="{7C9F7F48-2944-4AF0-87BF-27ECBE076434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Microsoft_Word_97_-_2003_Document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emf"/><Relationship Id="rId10" Type="http://schemas.openxmlformats.org/officeDocument/2006/relationships/oleObject" Target="../embeddings/Microsoft_Word_97_-_2003_Document7.doc"/><Relationship Id="rId4" Type="http://schemas.openxmlformats.org/officeDocument/2006/relationships/oleObject" Target="../embeddings/Microsoft_Word_97_-_2003_Document5.doc"/><Relationship Id="rId9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Microsoft_Word_97_-_2003_Document9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5.emf"/><Relationship Id="rId4" Type="http://schemas.openxmlformats.org/officeDocument/2006/relationships/oleObject" Target="../embeddings/Microsoft_Word_97_-_2003_Document8.doc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Microsoft_Word_97_-_2003_Document1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5.emf"/><Relationship Id="rId5" Type="http://schemas.openxmlformats.org/officeDocument/2006/relationships/image" Target="../media/image18.emf"/><Relationship Id="rId10" Type="http://schemas.openxmlformats.org/officeDocument/2006/relationships/oleObject" Target="../embeddings/Microsoft_Word_97_-_2003_Document12.doc"/><Relationship Id="rId4" Type="http://schemas.openxmlformats.org/officeDocument/2006/relationships/oleObject" Target="../embeddings/Microsoft_Word_97_-_2003_Document10.doc"/><Relationship Id="rId9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Microsoft_Word_97_-_2003_Document1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15.emf"/><Relationship Id="rId5" Type="http://schemas.openxmlformats.org/officeDocument/2006/relationships/image" Target="../media/image20.emf"/><Relationship Id="rId10" Type="http://schemas.openxmlformats.org/officeDocument/2006/relationships/oleObject" Target="../embeddings/Microsoft_Word_97_-_2003_Document15.doc"/><Relationship Id="rId4" Type="http://schemas.openxmlformats.org/officeDocument/2006/relationships/oleObject" Target="../embeddings/Microsoft_Word_97_-_2003_Document13.doc"/><Relationship Id="rId9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Microsoft_Word_97_-_2003_Document19.doc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Microsoft_Word_97_-_2003_Document17.doc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3.emf"/><Relationship Id="rId5" Type="http://schemas.openxmlformats.org/officeDocument/2006/relationships/image" Target="../media/image17.emf"/><Relationship Id="rId10" Type="http://schemas.openxmlformats.org/officeDocument/2006/relationships/oleObject" Target="../embeddings/Microsoft_Word_97_-_2003_Document18.doc"/><Relationship Id="rId4" Type="http://schemas.openxmlformats.org/officeDocument/2006/relationships/oleObject" Target="../embeddings/Microsoft_Word_97_-_2003_Document16.doc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Microsoft_Word_97_-_2003_Document23.doc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Microsoft_Word_97_-_2003_Document21.doc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4.emf"/><Relationship Id="rId5" Type="http://schemas.openxmlformats.org/officeDocument/2006/relationships/image" Target="../media/image20.emf"/><Relationship Id="rId10" Type="http://schemas.openxmlformats.org/officeDocument/2006/relationships/oleObject" Target="../embeddings/Microsoft_Word_97_-_2003_Document22.doc"/><Relationship Id="rId4" Type="http://schemas.openxmlformats.org/officeDocument/2006/relationships/oleObject" Target="../embeddings/Microsoft_Word_97_-_2003_Document20.doc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Document1.doc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Microsoft_Word_97_-_2003_Document27.doc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Microsoft_Word_97_-_2003_Document25.doc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25.emf"/><Relationship Id="rId5" Type="http://schemas.openxmlformats.org/officeDocument/2006/relationships/image" Target="../media/image20.emf"/><Relationship Id="rId10" Type="http://schemas.openxmlformats.org/officeDocument/2006/relationships/oleObject" Target="../embeddings/Microsoft_Word_97_-_2003_Document26.doc"/><Relationship Id="rId4" Type="http://schemas.openxmlformats.org/officeDocument/2006/relationships/oleObject" Target="../embeddings/Microsoft_Word_97_-_2003_Document24.doc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Word_97_-_2003_Document2.doc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Microsoft_Word_97_-_2003_Document3.doc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Document4.doc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 dirty="0" smtClean="0"/>
              <a:t>Data Mining</a:t>
            </a:r>
            <a:endParaRPr lang="en-US" altLang="en-US" sz="2800" dirty="0" smtClean="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0" y="3008859"/>
            <a:ext cx="89916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smtClean="0"/>
              <a:t>Association </a:t>
            </a:r>
            <a:r>
              <a:rPr lang="en-US" altLang="en-US" sz="3200" b="0" dirty="0" smtClean="0"/>
              <a:t>Analysis</a:t>
            </a:r>
            <a:r>
              <a:rPr lang="en-US" altLang="en-US" sz="1600" b="0" dirty="0" smtClean="0"/>
              <a:t>: </a:t>
            </a:r>
            <a:r>
              <a:rPr lang="en-US" altLang="en-US" sz="3200" b="0" dirty="0" smtClean="0"/>
              <a:t>Basic Concepts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32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9269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altLang="en-US" smtClean="0"/>
              <a:t>Brute-force approach: </a:t>
            </a:r>
          </a:p>
          <a:p>
            <a:pPr lvl="1"/>
            <a:r>
              <a:rPr lang="en-US" altLang="en-US" smtClean="0"/>
              <a:t>Each itemset in the lattice is a </a:t>
            </a:r>
            <a:r>
              <a:rPr lang="en-US" altLang="en-US" smtClean="0">
                <a:solidFill>
                  <a:srgbClr val="FF0000"/>
                </a:solidFill>
              </a:rPr>
              <a:t>candidate</a:t>
            </a:r>
            <a:r>
              <a:rPr lang="en-US" altLang="en-US" smtClean="0"/>
              <a:t> frequent itemset</a:t>
            </a:r>
          </a:p>
          <a:p>
            <a:pPr lvl="1"/>
            <a:r>
              <a:rPr lang="en-US" altLang="en-US" smtClean="0"/>
              <a:t>Count the support of each candidate by scanning the database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Match each transaction against every candidate</a:t>
            </a:r>
          </a:p>
          <a:p>
            <a:pPr lvl="1"/>
            <a:r>
              <a:rPr lang="en-US" altLang="en-US" smtClean="0"/>
              <a:t>Complexity ~ O(NMw) =&gt; </a:t>
            </a:r>
            <a:r>
              <a:rPr lang="en-US" altLang="en-US" smtClean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smtClean="0">
                <a:solidFill>
                  <a:srgbClr val="FF0000"/>
                </a:solidFill>
              </a:rPr>
              <a:t>d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/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144588" y="2743200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1" name="Visio" r:id="rId3" imgW="7643978" imgH="2744343" progId="">
                  <p:embed/>
                </p:oleObj>
              </mc:Choice>
              <mc:Fallback>
                <p:oleObj name="Visio" r:id="rId3" imgW="7643978" imgH="2744343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743200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4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US" smtClean="0"/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Reduce the </a:t>
            </a:r>
            <a:r>
              <a:rPr lang="en-US" altLang="en-US" dirty="0" smtClean="0">
                <a:solidFill>
                  <a:srgbClr val="FF0000"/>
                </a:solidFill>
              </a:rPr>
              <a:t>number of candidates</a:t>
            </a:r>
            <a:r>
              <a:rPr lang="en-US" altLang="en-US" dirty="0" smtClean="0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Complete search: M=2</a:t>
            </a:r>
            <a:r>
              <a:rPr lang="en-US" altLang="en-US" sz="2000" baseline="30000" dirty="0" smtClean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sz="12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Reduce the </a:t>
            </a:r>
            <a:r>
              <a:rPr lang="en-US" altLang="en-US" dirty="0" smtClean="0">
                <a:solidFill>
                  <a:srgbClr val="FF0000"/>
                </a:solidFill>
              </a:rPr>
              <a:t>number of transactions </a:t>
            </a:r>
            <a:r>
              <a:rPr lang="en-US" altLang="en-US" dirty="0" smtClean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Reduce size of N as the size of </a:t>
            </a:r>
            <a:r>
              <a:rPr lang="en-US" altLang="en-US" sz="2000" dirty="0" err="1" smtClean="0"/>
              <a:t>itemset</a:t>
            </a:r>
            <a:r>
              <a:rPr lang="en-US" altLang="en-US" sz="2000" dirty="0" smtClean="0"/>
              <a:t> increases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Reduce the </a:t>
            </a:r>
            <a:r>
              <a:rPr lang="en-US" altLang="en-US" dirty="0" smtClean="0">
                <a:solidFill>
                  <a:srgbClr val="FF0000"/>
                </a:solidFill>
              </a:rPr>
              <a:t>number of comparisons</a:t>
            </a:r>
            <a:r>
              <a:rPr lang="en-US" altLang="en-US" dirty="0" smtClean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No need to match every candidate against every transaction</a:t>
            </a:r>
          </a:p>
        </p:txBody>
      </p:sp>
    </p:spTree>
    <p:extLst>
      <p:ext uri="{BB962C8B-B14F-4D97-AF65-F5344CB8AC3E}">
        <p14:creationId xmlns:p14="http://schemas.microsoft.com/office/powerpoint/2010/main" val="10361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Number of Candidates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r>
              <a:rPr lang="en-US" altLang="en-US" smtClean="0">
                <a:solidFill>
                  <a:srgbClr val="CC3300"/>
                </a:solidFill>
              </a:rPr>
              <a:t>Apriori principle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smtClean="0"/>
              <a:t>If an itemset is frequent, then all of its subsets must also be frequent</a:t>
            </a:r>
          </a:p>
          <a:p>
            <a:pPr lvl="4"/>
            <a:endParaRPr lang="en-US" altLang="en-US" smtClean="0"/>
          </a:p>
          <a:p>
            <a:r>
              <a:rPr lang="en-US" altLang="en-US" smtClean="0"/>
              <a:t>Apriori principle holds due to the following property of the support measure: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r>
              <a:rPr lang="en-US" altLang="en-US" smtClean="0"/>
              <a:t>Support of an itemset never exceeds the support of its subsets</a:t>
            </a:r>
          </a:p>
          <a:p>
            <a:pPr lvl="1"/>
            <a:r>
              <a:rPr lang="en-US" altLang="en-US" smtClean="0"/>
              <a:t>This is known as the </a:t>
            </a:r>
            <a:r>
              <a:rPr lang="en-US" altLang="en-US" smtClean="0">
                <a:solidFill>
                  <a:srgbClr val="CC3300"/>
                </a:solidFill>
              </a:rPr>
              <a:t>anti-monotone</a:t>
            </a:r>
            <a:r>
              <a:rPr lang="en-US" altLang="en-US" smtClean="0"/>
              <a:t> property of support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981200" y="3984625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5" name="Equation" r:id="rId3" imgW="1993900" imgH="203200" progId="">
                  <p:embed/>
                </p:oleObj>
              </mc:Choice>
              <mc:Fallback>
                <p:oleObj name="Equation" r:id="rId3" imgW="1993900" imgH="203200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84625"/>
                        <a:ext cx="57150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89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228600" y="1089025"/>
            <a:ext cx="8831263" cy="5235575"/>
            <a:chOff x="144" y="686"/>
            <a:chExt cx="5563" cy="3298"/>
          </a:xfrm>
        </p:grpSpPr>
        <p:sp>
          <p:nvSpPr>
            <p:cNvPr id="16391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6393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84" name="Visio" r:id="rId3" imgW="9866478" imgH="7377618" progId="">
                    <p:embed/>
                  </p:oleObj>
                </mc:Choice>
                <mc:Fallback>
                  <p:oleObj name="Visio" r:id="rId3" imgW="9866478" imgH="7377618" progId="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7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 smtClean="0"/>
              <a:t>Illustrating Apriori Principle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09800" y="1089025"/>
            <a:ext cx="6850063" cy="5235575"/>
            <a:chOff x="1392" y="686"/>
            <a:chExt cx="4315" cy="3298"/>
          </a:xfrm>
        </p:grpSpPr>
        <p:graphicFrame>
          <p:nvGraphicFramePr>
            <p:cNvPr id="16389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85" name="Visio" r:id="rId5" imgW="9866478" imgH="7377618" progId="">
                    <p:embed/>
                  </p:oleObj>
                </mc:Choice>
                <mc:Fallback>
                  <p:oleObj name="Visio" r:id="rId5" imgW="9866478" imgH="7377618" progId="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0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87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sp>
        <p:nvSpPr>
          <p:cNvPr id="17411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graphicFrame>
        <p:nvGraphicFramePr>
          <p:cNvPr id="17412" name="Object 21"/>
          <p:cNvGraphicFramePr>
            <a:graphicFrameLocks noGrp="1" noChangeAspect="1"/>
          </p:cNvGraphicFramePr>
          <p:nvPr>
            <p:extLst/>
          </p:nvPr>
        </p:nvGraphicFramePr>
        <p:xfrm>
          <a:off x="381000" y="1402914"/>
          <a:ext cx="3568700" cy="2054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0" name="Document" r:id="rId4" imgW="3352666" imgH="2016134" progId="Word.Document.8">
                  <p:embed/>
                </p:oleObj>
              </mc:Choice>
              <mc:Fallback>
                <p:oleObj name="Document" r:id="rId4" imgW="3352666" imgH="2016134" progId="Word.Document.8">
                  <p:embed/>
                  <p:pic>
                    <p:nvPicPr>
                      <p:cNvPr id="0" name="Picture 1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02914"/>
                        <a:ext cx="3568700" cy="20542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410200" y="13716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Items </a:t>
            </a:r>
            <a:r>
              <a:rPr lang="en-US" altLang="en-US" sz="1800" b="0" dirty="0" smtClean="0">
                <a:latin typeface="Tahoma" pitchFamily="34" charset="0"/>
              </a:rPr>
              <a:t>(1-itemsets</a:t>
            </a:r>
            <a:r>
              <a:rPr lang="en-US" altLang="en-US" sz="1800" b="0" dirty="0">
                <a:latin typeface="Tahoma" pitchFamily="34" charset="0"/>
              </a:rPr>
              <a:t>)</a:t>
            </a:r>
          </a:p>
        </p:txBody>
      </p:sp>
      <p:sp>
        <p:nvSpPr>
          <p:cNvPr id="17414" name="Right Arrow 16"/>
          <p:cNvSpPr>
            <a:spLocks noChangeArrowheads="1"/>
          </p:cNvSpPr>
          <p:nvPr/>
        </p:nvSpPr>
        <p:spPr bwMode="auto">
          <a:xfrm>
            <a:off x="4114800" y="22860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1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2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3</a:t>
            </a:r>
            <a:r>
              <a:rPr lang="en-US" altLang="en-US" sz="1800" b="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7416" name="Object 3"/>
          <p:cNvGraphicFramePr>
            <a:graphicFrameLocks noChangeAspect="1"/>
          </p:cNvGraphicFramePr>
          <p:nvPr/>
        </p:nvGraphicFramePr>
        <p:xfrm>
          <a:off x="5502275" y="1905000"/>
          <a:ext cx="2270125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1" name="Document" r:id="rId7" imgW="2289908" imgH="2495536" progId="Word.Document.8">
                  <p:embed/>
                </p:oleObj>
              </mc:Choice>
              <mc:Fallback>
                <p:oleObj name="Document" r:id="rId7" imgW="2289908" imgH="2495536" progId="Word.Document.8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1905000"/>
                        <a:ext cx="2270125" cy="2468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54441843"/>
              </p:ext>
            </p:extLst>
          </p:nvPr>
        </p:nvGraphicFramePr>
        <p:xfrm>
          <a:off x="381000" y="1367884"/>
          <a:ext cx="3568700" cy="2111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2" name="Document" r:id="rId10" imgW="3352666" imgH="2016134" progId="Word.Document.8">
                  <p:embed/>
                </p:oleObj>
              </mc:Choice>
              <mc:Fallback>
                <p:oleObj name="Document" r:id="rId10" imgW="3352666" imgH="2016134" progId="Word.Document.8">
                  <p:embed/>
                  <p:pic>
                    <p:nvPicPr>
                      <p:cNvPr id="0" name="Picture 1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67884"/>
                        <a:ext cx="3568700" cy="2111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67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sp>
        <p:nvSpPr>
          <p:cNvPr id="18435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18436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8437" name="Object 21"/>
          <p:cNvGraphicFramePr>
            <a:graphicFrameLocks noGrp="1" noChangeAspect="1"/>
          </p:cNvGraphicFramePr>
          <p:nvPr/>
        </p:nvGraphicFramePr>
        <p:xfrm>
          <a:off x="381000" y="1295400"/>
          <a:ext cx="35687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2" name="Document" r:id="rId4" imgW="3352666" imgH="2016134" progId="Word.Document.8">
                  <p:embed/>
                </p:oleObj>
              </mc:Choice>
              <mc:Fallback>
                <p:oleObj name="Document" r:id="rId4" imgW="3352666" imgH="2016134" progId="Word.Document.8">
                  <p:embed/>
                  <p:pic>
                    <p:nvPicPr>
                      <p:cNvPr id="0" name="Picture 10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3568700" cy="214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410200" y="13716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18439" name="Right Arrow 16"/>
          <p:cNvSpPr>
            <a:spLocks noChangeArrowheads="1"/>
          </p:cNvSpPr>
          <p:nvPr/>
        </p:nvSpPr>
        <p:spPr bwMode="auto">
          <a:xfrm>
            <a:off x="4114800" y="22860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aphicFrame>
        <p:nvGraphicFramePr>
          <p:cNvPr id="18440" name="Object 3"/>
          <p:cNvGraphicFramePr>
            <a:graphicFrameLocks noChangeAspect="1"/>
          </p:cNvGraphicFramePr>
          <p:nvPr/>
        </p:nvGraphicFramePr>
        <p:xfrm>
          <a:off x="5407025" y="1905000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3" name="Document" r:id="rId7" imgW="2289908" imgH="2495536" progId="Word.Document.8">
                  <p:embed/>
                </p:oleObj>
              </mc:Choice>
              <mc:Fallback>
                <p:oleObj name="Document" r:id="rId7" imgW="2289908" imgH="2495536" progId="Word.Document.8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1905000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9" name="Document" r:id="rId4" imgW="2289908" imgH="2495536" progId="Word.Document.8">
                  <p:embed/>
                </p:oleObj>
              </mc:Choice>
              <mc:Fallback>
                <p:oleObj name="Document" r:id="rId4" imgW="2289908" imgH="2495536" progId="Word.Document.8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352800" y="2133600"/>
          <a:ext cx="3246438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70" name="Document" r:id="rId7" imgW="3328641" imgH="2008846" progId="Word.Document.8">
                  <p:embed/>
                </p:oleObj>
              </mc:Choice>
              <mc:Fallback>
                <p:oleObj name="Document" r:id="rId7" imgW="3328641" imgH="2008846" progId="Word.Document.8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246438" cy="195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19463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19465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0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06488179"/>
              </p:ext>
            </p:extLst>
          </p:nvPr>
        </p:nvGraphicFramePr>
        <p:xfrm>
          <a:off x="7091424" y="312234"/>
          <a:ext cx="1900176" cy="1150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71" name="Document" r:id="rId10" imgW="3352666" imgH="2016134" progId="Word.Document.8">
                  <p:embed/>
                </p:oleObj>
              </mc:Choice>
              <mc:Fallback>
                <p:oleObj name="Document" r:id="rId10" imgW="3352666" imgH="2016134" progId="Word.Document.8">
                  <p:embed/>
                  <p:pic>
                    <p:nvPicPr>
                      <p:cNvPr id="0" name="Picture 1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424" y="312234"/>
                        <a:ext cx="1900176" cy="1150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733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3" name="Document" r:id="rId4" imgW="2289908" imgH="2495536" progId="Word.Document.8">
                  <p:embed/>
                </p:oleObj>
              </mc:Choice>
              <mc:Fallback>
                <p:oleObj name="Document" r:id="rId4" imgW="2289908" imgH="2495536" progId="Word.Document.8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352800" y="2133600"/>
          <a:ext cx="32924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4" name="Document" r:id="rId7" imgW="3328641" imgH="2008846" progId="Word.Document.8">
                  <p:embed/>
                </p:oleObj>
              </mc:Choice>
              <mc:Fallback>
                <p:oleObj name="Document" r:id="rId7" imgW="3328641" imgH="2008846" progId="Word.Document.8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292475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0487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0489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0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91538341"/>
              </p:ext>
            </p:extLst>
          </p:nvPr>
        </p:nvGraphicFramePr>
        <p:xfrm>
          <a:off x="7091424" y="312234"/>
          <a:ext cx="1900176" cy="1150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5" name="Document" r:id="rId10" imgW="3352666" imgH="2016134" progId="Word.Document.8">
                  <p:embed/>
                </p:oleObj>
              </mc:Choice>
              <mc:Fallback>
                <p:oleObj name="Document" r:id="rId10" imgW="3352666" imgH="2016134" progId="Word.Document.8">
                  <p:embed/>
                  <p:pic>
                    <p:nvPicPr>
                      <p:cNvPr id="0" name="Picture 1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424" y="312234"/>
                        <a:ext cx="1900176" cy="1150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2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72" name="Document" r:id="rId4" imgW="2289908" imgH="2495536" progId="Word.Document.8">
                  <p:embed/>
                </p:oleObj>
              </mc:Choice>
              <mc:Fallback>
                <p:oleObj name="Document" r:id="rId4" imgW="2289908" imgH="2495536" progId="Word.Document.8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73" name="Document" r:id="rId7" imgW="3328641" imgH="2008846" progId="Word.Document.8">
                  <p:embed/>
                </p:oleObj>
              </mc:Choice>
              <mc:Fallback>
                <p:oleObj name="Document" r:id="rId7" imgW="3328641" imgH="2008846" progId="Word.Document.8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>
            <p:extLst/>
          </p:nvPr>
        </p:nvGraphicFramePr>
        <p:xfrm>
          <a:off x="4700588" y="4406900"/>
          <a:ext cx="3556000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74" name="Document" r:id="rId10" imgW="3637555" imgH="2179681" progId="Word.Document.8">
                  <p:embed/>
                </p:oleObj>
              </mc:Choice>
              <mc:Fallback>
                <p:oleObj name="Document" r:id="rId10" imgW="3637555" imgH="2179681" progId="Word.Document.8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4406900"/>
                        <a:ext cx="3556000" cy="213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Triplets (3-itemsets)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1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2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3</a:t>
            </a:r>
            <a:r>
              <a:rPr lang="en-US" altLang="en-US" sz="1800" b="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+ 6 + 4 = 16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04800" y="4384111"/>
            <a:ext cx="3290170" cy="178809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1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2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3</a:t>
            </a:r>
            <a:r>
              <a:rPr lang="en-US" altLang="en-US" sz="1800" b="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+ 6 + 4 = 16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dirty="0">
              <a:solidFill>
                <a:srgbClr val="FF0000"/>
              </a:solidFill>
              <a:latin typeface="Tahoma" pitchFamily="34" charset="0"/>
            </a:endParaRPr>
          </a:p>
        </p:txBody>
      </p:sp>
      <p:graphicFrame>
        <p:nvGraphicFramePr>
          <p:cNvPr id="14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10619621"/>
              </p:ext>
            </p:extLst>
          </p:nvPr>
        </p:nvGraphicFramePr>
        <p:xfrm>
          <a:off x="7091424" y="304800"/>
          <a:ext cx="1900176" cy="1150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75" name="Document" r:id="rId13" imgW="3352666" imgH="2016134" progId="Word.Document.8">
                  <p:embed/>
                </p:oleObj>
              </mc:Choice>
              <mc:Fallback>
                <p:oleObj name="Document" r:id="rId13" imgW="3352666" imgH="2016134" progId="Word.Document.8">
                  <p:embed/>
                  <p:pic>
                    <p:nvPicPr>
                      <p:cNvPr id="0" name="Picture 17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424" y="304800"/>
                        <a:ext cx="1900176" cy="1150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9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96" name="Document" r:id="rId4" imgW="2289908" imgH="2495536" progId="Word.Document.8">
                  <p:embed/>
                </p:oleObj>
              </mc:Choice>
              <mc:Fallback>
                <p:oleObj name="Document" r:id="rId4" imgW="2289908" imgH="2495536" progId="Word.Document.8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97" name="Document" r:id="rId7" imgW="3328641" imgH="2008846" progId="Word.Document.8">
                  <p:embed/>
                </p:oleObj>
              </mc:Choice>
              <mc:Fallback>
                <p:oleObj name="Document" r:id="rId7" imgW="3328641" imgH="2008846" progId="Word.Document.8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/>
          </p:nvPr>
        </p:nvGraphicFramePr>
        <p:xfrm>
          <a:off x="4876800" y="4572000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98" name="Document" r:id="rId10" imgW="3122634" imgH="1524623" progId="Word.Document.8">
                  <p:embed/>
                </p:oleObj>
              </mc:Choice>
              <mc:Fallback>
                <p:oleObj name="Document" r:id="rId10" imgW="3122634" imgH="1524623" progId="Word.Document.8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094038" cy="150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Triplets (3-itemsets)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304800" y="4384111"/>
            <a:ext cx="3290170" cy="178809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1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2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3</a:t>
            </a:r>
            <a:r>
              <a:rPr lang="en-US" altLang="en-US" sz="1800" b="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+ 6 + 4 = 16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endParaRPr lang="en-US" altLang="en-US" sz="1800" b="0" dirty="0">
              <a:solidFill>
                <a:srgbClr val="FF0000"/>
              </a:solidFill>
              <a:latin typeface="Tahoma" pitchFamily="34" charset="0"/>
            </a:endParaRPr>
          </a:p>
        </p:txBody>
      </p:sp>
      <p:graphicFrame>
        <p:nvGraphicFramePr>
          <p:cNvPr id="13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91538341"/>
              </p:ext>
            </p:extLst>
          </p:nvPr>
        </p:nvGraphicFramePr>
        <p:xfrm>
          <a:off x="7091424" y="312234"/>
          <a:ext cx="1900176" cy="1150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99" name="Document" r:id="rId13" imgW="3352666" imgH="2016134" progId="Word.Document.8">
                  <p:embed/>
                </p:oleObj>
              </mc:Choice>
              <mc:Fallback>
                <p:oleObj name="Document" r:id="rId13" imgW="3352666" imgH="2016134" progId="Word.Document.8">
                  <p:embed/>
                  <p:pic>
                    <p:nvPicPr>
                      <p:cNvPr id="0" name="Picture 17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424" y="312234"/>
                        <a:ext cx="1900176" cy="1150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5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Association Rule Mining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185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28600" y="34290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7" name="Document" r:id="rId4" imgW="3433292" imgH="1998228" progId="Word.Document.8">
                  <p:embed/>
                </p:oleObj>
              </mc:Choice>
              <mc:Fallback>
                <p:oleObj name="Document" r:id="rId4" imgW="3433292" imgH="1998228" progId="Word.Document.8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4343400" cy="253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Example of Association Rules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{Diaper} </a:t>
            </a:r>
            <a:r>
              <a:rPr lang="en-US" altLang="en-US" sz="1800" b="0">
                <a:sym typeface="Symbol" pitchFamily="18" charset="2"/>
              </a:rPr>
              <a:t> {Beer},</a:t>
            </a:r>
            <a:br>
              <a:rPr lang="en-US" altLang="en-US" sz="1800" b="0">
                <a:sym typeface="Symbol" pitchFamily="18" charset="2"/>
              </a:rPr>
            </a:br>
            <a:r>
              <a:rPr lang="en-US" altLang="en-US" sz="1800" b="0">
                <a:sym typeface="Symbol" pitchFamily="18" charset="2"/>
              </a:rPr>
              <a:t>{Milk, Bread}  {Eggs,Coke},</a:t>
            </a:r>
            <a:br>
              <a:rPr lang="en-US" altLang="en-US" sz="1800" b="0">
                <a:sym typeface="Symbol" pitchFamily="18" charset="2"/>
              </a:rPr>
            </a:br>
            <a:r>
              <a:rPr lang="en-US" altLang="en-US" sz="1800" b="0">
                <a:sym typeface="Symbol" pitchFamily="18" charset="2"/>
              </a:rPr>
              <a:t>{Beer, Bread}  {Milk},</a:t>
            </a:r>
          </a:p>
        </p:txBody>
      </p:sp>
    </p:spTree>
    <p:extLst>
      <p:ext uri="{BB962C8B-B14F-4D97-AF65-F5344CB8AC3E}">
        <p14:creationId xmlns:p14="http://schemas.microsoft.com/office/powerpoint/2010/main" val="34661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0" name="Document" r:id="rId4" imgW="2289908" imgH="2495536" progId="Word.Document.8">
                  <p:embed/>
                </p:oleObj>
              </mc:Choice>
              <mc:Fallback>
                <p:oleObj name="Document" r:id="rId4" imgW="2289908" imgH="2495536" progId="Word.Document.8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1" name="Document" r:id="rId7" imgW="3328641" imgH="2008846" progId="Word.Document.8">
                  <p:embed/>
                </p:oleObj>
              </mc:Choice>
              <mc:Fallback>
                <p:oleObj name="Document" r:id="rId7" imgW="3328641" imgH="2008846" progId="Word.Document.8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876800" y="4572000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2" name="Document" r:id="rId10" imgW="3124026" imgH="1522425" progId="Word.Document.8">
                  <p:embed/>
                </p:oleObj>
              </mc:Choice>
              <mc:Fallback>
                <p:oleObj name="Document" r:id="rId10" imgW="3124026" imgH="1522425" progId="Word.Document.8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094038" cy="150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Triplets (3-itemsets)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304800" y="4384111"/>
            <a:ext cx="3290170" cy="178809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1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2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3</a:t>
            </a:r>
            <a:r>
              <a:rPr lang="en-US" altLang="en-US" sz="1800" b="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+ 6 + 4 = 16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dirty="0">
                <a:solidFill>
                  <a:srgbClr val="FF0000"/>
                </a:solidFill>
                <a:latin typeface="Tahoma" pitchFamily="34" charset="0"/>
              </a:rPr>
              <a:t>6 + 6 + 1 = 13</a:t>
            </a:r>
          </a:p>
        </p:txBody>
      </p:sp>
      <p:graphicFrame>
        <p:nvGraphicFramePr>
          <p:cNvPr id="13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91538341"/>
              </p:ext>
            </p:extLst>
          </p:nvPr>
        </p:nvGraphicFramePr>
        <p:xfrm>
          <a:off x="7091424" y="312234"/>
          <a:ext cx="1900176" cy="1150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3" name="Document" r:id="rId13" imgW="3352666" imgH="2016134" progId="Word.Document.8">
                  <p:embed/>
                </p:oleObj>
              </mc:Choice>
              <mc:Fallback>
                <p:oleObj name="Document" r:id="rId13" imgW="3352666" imgH="2016134" progId="Word.Document.8">
                  <p:embed/>
                  <p:pic>
                    <p:nvPicPr>
                      <p:cNvPr id="0" name="Picture 17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424" y="312234"/>
                        <a:ext cx="1900176" cy="1150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03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Apriori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F</a:t>
            </a:r>
            <a:r>
              <a:rPr lang="en-US" altLang="en-US" baseline="-25000" smtClean="0"/>
              <a:t>k</a:t>
            </a:r>
            <a:r>
              <a:rPr lang="en-US" altLang="en-US" smtClean="0"/>
              <a:t>: frequent k-itemsets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L</a:t>
            </a:r>
            <a:r>
              <a:rPr lang="en-US" altLang="en-US" baseline="-25000" smtClean="0"/>
              <a:t>k</a:t>
            </a:r>
            <a:r>
              <a:rPr lang="en-US" altLang="en-US" smtClean="0"/>
              <a:t>: candidate k-itemsets</a:t>
            </a:r>
          </a:p>
          <a:p>
            <a:pPr marL="1543050" lvl="3" indent="-285750">
              <a:lnSpc>
                <a:spcPct val="90000"/>
              </a:lnSpc>
            </a:pPr>
            <a:endParaRPr lang="en-US" altLang="en-US" sz="800" smtClean="0"/>
          </a:p>
          <a:p>
            <a:pPr marL="234950" indent="-285750">
              <a:lnSpc>
                <a:spcPct val="90000"/>
              </a:lnSpc>
            </a:pPr>
            <a:r>
              <a:rPr lang="en-US" altLang="en-US" smtClean="0"/>
              <a:t>Algorithm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Let k=1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Generate F</a:t>
            </a:r>
            <a:r>
              <a:rPr lang="en-US" altLang="en-US" baseline="-25000" smtClean="0"/>
              <a:t>1</a:t>
            </a:r>
            <a:r>
              <a:rPr lang="en-US" altLang="en-US" smtClean="0"/>
              <a:t> = {frequent 1-itemsets}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Repeat until F</a:t>
            </a:r>
            <a:r>
              <a:rPr lang="en-US" altLang="en-US" baseline="-25000" smtClean="0"/>
              <a:t>k</a:t>
            </a:r>
            <a:r>
              <a:rPr lang="en-US" altLang="en-US" smtClean="0"/>
              <a:t> is empty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Candidate Generation</a:t>
            </a:r>
            <a:r>
              <a:rPr lang="en-US" altLang="en-US" smtClean="0"/>
              <a:t>: Generate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from F</a:t>
            </a:r>
            <a:r>
              <a:rPr lang="en-US" altLang="en-US" baseline="-25000" smtClean="0"/>
              <a:t>k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Candidate Pruning</a:t>
            </a:r>
            <a:r>
              <a:rPr lang="en-US" altLang="en-US" smtClean="0"/>
              <a:t>: Prune candidate itemsets in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containing subsets of length k that are infrequent 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Support Counting</a:t>
            </a:r>
            <a:r>
              <a:rPr lang="en-US" altLang="en-US" smtClean="0"/>
              <a:t>: Count the support of each candidate in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by scanning the DB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Candidate Elimination</a:t>
            </a:r>
            <a:r>
              <a:rPr lang="en-US" altLang="en-US" smtClean="0"/>
              <a:t>: Eliminate candidates in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that are infrequent, leaving only those that are frequent =&gt; F</a:t>
            </a:r>
            <a:r>
              <a:rPr lang="en-US" altLang="en-US" baseline="-25000" smtClean="0"/>
              <a:t>k+1</a:t>
            </a:r>
          </a:p>
        </p:txBody>
      </p:sp>
    </p:spTree>
    <p:extLst>
      <p:ext uri="{BB962C8B-B14F-4D97-AF65-F5344CB8AC3E}">
        <p14:creationId xmlns:p14="http://schemas.microsoft.com/office/powerpoint/2010/main" val="1818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Definition: Frequent Itemset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4876800" cy="5334000"/>
          </a:xfrm>
          <a:noFill/>
        </p:spPr>
        <p:txBody>
          <a:bodyPr/>
          <a:lstStyle/>
          <a:p>
            <a:pPr marL="342900" indent="-342900"/>
            <a:r>
              <a:rPr lang="en-US" altLang="en-US" sz="2000" b="1" smtClean="0"/>
              <a:t>Itemset</a:t>
            </a:r>
          </a:p>
          <a:p>
            <a:pPr marL="742950" lvl="1" indent="-285750"/>
            <a:r>
              <a:rPr lang="en-US" altLang="en-US" sz="1800" smtClean="0"/>
              <a:t>A collection of one or more items</a:t>
            </a:r>
          </a:p>
          <a:p>
            <a:pPr marL="1143000" lvl="2" indent="-228600"/>
            <a:r>
              <a:rPr lang="en-US" altLang="en-US" sz="1600" smtClean="0"/>
              <a:t>Example: {Milk, Bread, Diaper}</a:t>
            </a:r>
          </a:p>
          <a:p>
            <a:pPr marL="742950" lvl="1" indent="-285750"/>
            <a:r>
              <a:rPr lang="en-US" altLang="en-US" sz="1800" smtClean="0"/>
              <a:t>k-itemset</a:t>
            </a:r>
          </a:p>
          <a:p>
            <a:pPr marL="1143000" lvl="2" indent="-228600"/>
            <a:r>
              <a:rPr lang="en-US" altLang="en-US" sz="1600" smtClean="0"/>
              <a:t>An itemset that contains k items</a:t>
            </a:r>
            <a:endParaRPr lang="en-US" altLang="en-US" sz="1600" b="1" smtClean="0"/>
          </a:p>
          <a:p>
            <a:pPr marL="342900" indent="-342900"/>
            <a:r>
              <a:rPr lang="en-US" altLang="en-US" sz="2000" b="1" smtClean="0"/>
              <a:t>Support count (</a:t>
            </a:r>
            <a:r>
              <a:rPr lang="en-US" altLang="en-US" sz="2000" b="1" smtClean="0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altLang="en-US" sz="1800" smtClean="0"/>
              <a:t>Frequency of occurrence of an itemset</a:t>
            </a:r>
          </a:p>
          <a:p>
            <a:pPr marL="742950" lvl="1" indent="-285750"/>
            <a:r>
              <a:rPr lang="en-US" altLang="en-US" sz="1800" smtClean="0"/>
              <a:t>E.g.   </a:t>
            </a:r>
            <a:r>
              <a:rPr lang="en-US" altLang="en-US" sz="1800" smtClean="0">
                <a:sym typeface="Symbol" pitchFamily="18" charset="2"/>
              </a:rPr>
              <a:t>({Milk, Bread,Diaper}) = 2 </a:t>
            </a:r>
            <a:endParaRPr lang="en-US" altLang="en-US" sz="1800" smtClean="0"/>
          </a:p>
          <a:p>
            <a:pPr marL="342900" indent="-342900"/>
            <a:r>
              <a:rPr lang="en-US" altLang="en-US" sz="2000" b="1" smtClean="0"/>
              <a:t>Support</a:t>
            </a:r>
          </a:p>
          <a:p>
            <a:pPr marL="742950" lvl="1" indent="-285750"/>
            <a:r>
              <a:rPr lang="en-US" altLang="en-US" sz="1800" smtClean="0"/>
              <a:t>Fraction of transactions that contain an itemset</a:t>
            </a:r>
          </a:p>
          <a:p>
            <a:pPr marL="742950" lvl="1" indent="-285750"/>
            <a:r>
              <a:rPr lang="en-US" altLang="en-US" sz="1800" smtClean="0"/>
              <a:t>E.g.   s({Milk, Bread, Diaper}) = 2/5</a:t>
            </a:r>
          </a:p>
          <a:p>
            <a:pPr marL="342900" indent="-342900"/>
            <a:r>
              <a:rPr lang="en-US" altLang="en-US" sz="2000" b="1" smtClean="0"/>
              <a:t>Frequent Itemset</a:t>
            </a:r>
          </a:p>
          <a:p>
            <a:pPr marL="742950" lvl="1" indent="-285750"/>
            <a:r>
              <a:rPr lang="en-US" altLang="en-US" sz="1800" smtClean="0"/>
              <a:t>An itemset whose support is greater than or equal to a </a:t>
            </a:r>
            <a:r>
              <a:rPr lang="en-US" altLang="en-US" sz="1800" i="1" smtClean="0"/>
              <a:t>minsup</a:t>
            </a:r>
            <a:r>
              <a:rPr lang="en-US" altLang="en-US" sz="1800" smtClean="0"/>
              <a:t> threshold</a:t>
            </a:r>
          </a:p>
        </p:txBody>
      </p:sp>
      <p:graphicFrame>
        <p:nvGraphicFramePr>
          <p:cNvPr id="6148" name="Object 45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410200" y="2089150"/>
          <a:ext cx="3657600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1" name="Document" r:id="rId4" imgW="3359338" imgH="2015504" progId="Word.Document.8">
                  <p:embed/>
                </p:oleObj>
              </mc:Choice>
              <mc:Fallback>
                <p:oleObj name="Document" r:id="rId4" imgW="3359338" imgH="2015504" progId="Word.Document.8">
                  <p:embed/>
                  <p:pic>
                    <p:nvPicPr>
                      <p:cNvPr id="0" name="Picture 5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89150"/>
                        <a:ext cx="3657600" cy="219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4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Definition: Association Rule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784725" y="3733800"/>
            <a:ext cx="3978275" cy="2451100"/>
            <a:chOff x="3014" y="2304"/>
            <a:chExt cx="2574" cy="1592"/>
          </a:xfrm>
        </p:grpSpPr>
        <p:sp>
          <p:nvSpPr>
            <p:cNvPr id="7174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altLang="en-US" b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175" name="Object 12"/>
            <p:cNvGraphicFramePr>
              <a:graphicFrameLocks noChangeAspect="1"/>
            </p:cNvGraphicFramePr>
            <p:nvPr/>
          </p:nvGraphicFramePr>
          <p:xfrm>
            <a:off x="3711" y="2545"/>
            <a:ext cx="187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50" name="Equation" r:id="rId3" imgW="1574800" imgH="203200" progId="">
                    <p:embed/>
                  </p:oleObj>
                </mc:Choice>
                <mc:Fallback>
                  <p:oleObj name="Equation" r:id="rId3" imgW="1574800" imgH="203200" progId="">
                    <p:embed/>
                    <p:pic>
                      <p:nvPicPr>
                        <p:cNvPr id="0" name="Picture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545"/>
                          <a:ext cx="1877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51" name="Equation" r:id="rId5" imgW="4318000" imgH="787400" progId="">
                    <p:embed/>
                  </p:oleObj>
                </mc:Choice>
                <mc:Fallback>
                  <p:oleObj name="Equation" r:id="rId5" imgW="4318000" imgH="787400" progId="">
                    <p:embed/>
                    <p:pic>
                      <p:nvPicPr>
                        <p:cNvPr id="0" name="Picture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52" name="Equation" r:id="rId7" imgW="4470400" imgH="787400" progId="">
                    <p:embed/>
                  </p:oleObj>
                </mc:Choice>
                <mc:Fallback>
                  <p:oleObj name="Equation" r:id="rId7" imgW="4470400" imgH="787400" progId="">
                    <p:embed/>
                    <p:pic>
                      <p:nvPicPr>
                        <p:cNvPr id="0" name="Picture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304800" y="1066800"/>
            <a:ext cx="487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Association Rule</a:t>
            </a:r>
          </a:p>
          <a:p>
            <a:pPr lvl="1"/>
            <a:r>
              <a:rPr lang="en-US" altLang="en-US" sz="1800" b="0"/>
              <a:t>An implication expression of the form X </a:t>
            </a:r>
            <a:r>
              <a:rPr lang="en-US" altLang="en-US" sz="1800" b="0">
                <a:sym typeface="Symbol" pitchFamily="18" charset="2"/>
              </a:rPr>
              <a:t> Y, where X and Y are itemsets</a:t>
            </a:r>
          </a:p>
          <a:p>
            <a:pPr lvl="1"/>
            <a:r>
              <a:rPr lang="en-US" altLang="en-US" sz="1800" b="0"/>
              <a:t>Example:</a:t>
            </a:r>
            <a:br>
              <a:rPr lang="en-US" altLang="en-US" sz="1800" b="0"/>
            </a:br>
            <a:r>
              <a:rPr lang="en-US" altLang="en-US" sz="1800" b="0"/>
              <a:t>   {Milk, Diaper} </a:t>
            </a:r>
            <a:r>
              <a:rPr lang="en-US" altLang="en-US" sz="1800" b="0">
                <a:sym typeface="Symbol" pitchFamily="18" charset="2"/>
              </a:rPr>
              <a:t> {Beer}</a:t>
            </a:r>
            <a:r>
              <a:rPr lang="en-US" altLang="en-US" sz="1800" b="0"/>
              <a:t> </a:t>
            </a:r>
          </a:p>
          <a:p>
            <a:pPr lvl="1">
              <a:buFont typeface="Arial" charset="0"/>
              <a:buNone/>
            </a:pPr>
            <a:endParaRPr lang="en-US" altLang="en-US" sz="1800"/>
          </a:p>
          <a:p>
            <a:r>
              <a:rPr lang="en-US" altLang="en-US" sz="2000"/>
              <a:t>Rule Evaluation Metrics</a:t>
            </a:r>
            <a:endParaRPr lang="en-US" altLang="en-US" sz="2000">
              <a:sym typeface="Symbol" pitchFamily="18" charset="2"/>
            </a:endParaRPr>
          </a:p>
          <a:p>
            <a:pPr lvl="1"/>
            <a:r>
              <a:rPr lang="en-US" altLang="en-US" sz="1800" b="0"/>
              <a:t>Support (s)</a:t>
            </a:r>
          </a:p>
          <a:p>
            <a:pPr lvl="2"/>
            <a:r>
              <a:rPr lang="en-US" altLang="en-US" sz="1600" b="0"/>
              <a:t>Fraction of transactions that contain both X and Y</a:t>
            </a:r>
          </a:p>
          <a:p>
            <a:pPr lvl="1"/>
            <a:r>
              <a:rPr lang="en-US" altLang="en-US" sz="1800" b="0"/>
              <a:t>Confidence (c)</a:t>
            </a:r>
          </a:p>
          <a:p>
            <a:pPr lvl="2"/>
            <a:r>
              <a:rPr lang="en-US" altLang="en-US" sz="1600" b="0"/>
              <a:t>Measures how often items in Y </a:t>
            </a:r>
            <a:br>
              <a:rPr lang="en-US" altLang="en-US" sz="1600" b="0"/>
            </a:br>
            <a:r>
              <a:rPr lang="en-US" altLang="en-US" sz="1600" b="0"/>
              <a:t>appear in transactions that</a:t>
            </a:r>
            <a:br>
              <a:rPr lang="en-US" altLang="en-US" sz="1600" b="0"/>
            </a:br>
            <a:r>
              <a:rPr lang="en-US" altLang="en-US" sz="1600" b="0"/>
              <a:t>contain X</a:t>
            </a:r>
          </a:p>
        </p:txBody>
      </p:sp>
      <p:graphicFrame>
        <p:nvGraphicFramePr>
          <p:cNvPr id="7173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5413375" y="1352550"/>
          <a:ext cx="357981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3" name="Document" r:id="rId10" imgW="3352666" imgH="2016134" progId="Word.Document.8">
                  <p:embed/>
                </p:oleObj>
              </mc:Choice>
              <mc:Fallback>
                <p:oleObj name="Document" r:id="rId10" imgW="3352666" imgH="2016134" progId="Word.Document.8">
                  <p:embed/>
                  <p:pic>
                    <p:nvPicPr>
                      <p:cNvPr id="0" name="Picture 2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1352550"/>
                        <a:ext cx="357981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4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Association Rule Mining Task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Given a set of transactions T, the goal of association rule mining is to find all rules having </a:t>
            </a:r>
          </a:p>
          <a:p>
            <a:pPr lvl="1"/>
            <a:r>
              <a:rPr lang="en-US" altLang="en-US" smtClean="0"/>
              <a:t>support </a:t>
            </a:r>
            <a:r>
              <a:rPr lang="en-US" altLang="en-US" smtClean="0">
                <a:cs typeface="Arial" charset="0"/>
              </a:rPr>
              <a:t>≥ </a:t>
            </a:r>
            <a:r>
              <a:rPr lang="en-US" altLang="en-US" i="1" smtClean="0">
                <a:cs typeface="Arial" charset="0"/>
              </a:rPr>
              <a:t>minsup </a:t>
            </a:r>
            <a:r>
              <a:rPr lang="en-US" altLang="en-US" smtClean="0">
                <a:cs typeface="Arial" charset="0"/>
              </a:rPr>
              <a:t>threshold</a:t>
            </a:r>
          </a:p>
          <a:p>
            <a:pPr lvl="1"/>
            <a:r>
              <a:rPr lang="en-US" altLang="en-US" smtClean="0">
                <a:cs typeface="Arial" charset="0"/>
              </a:rPr>
              <a:t>confidence ≥ </a:t>
            </a:r>
            <a:r>
              <a:rPr lang="en-US" altLang="en-US" i="1" smtClean="0">
                <a:cs typeface="Arial" charset="0"/>
              </a:rPr>
              <a:t>minconf </a:t>
            </a:r>
            <a:r>
              <a:rPr lang="en-US" altLang="en-US" smtClean="0">
                <a:cs typeface="Arial" charset="0"/>
              </a:rPr>
              <a:t>threshold</a:t>
            </a:r>
          </a:p>
          <a:p>
            <a:pPr lvl="1"/>
            <a:endParaRPr lang="en-US" altLang="en-US" smtClean="0">
              <a:cs typeface="Arial" charset="0"/>
            </a:endParaRPr>
          </a:p>
          <a:p>
            <a:r>
              <a:rPr lang="en-US" altLang="en-US" smtClean="0">
                <a:cs typeface="Arial" charset="0"/>
              </a:rPr>
              <a:t>Brute-force approach:</a:t>
            </a:r>
          </a:p>
          <a:p>
            <a:pPr lvl="1"/>
            <a:r>
              <a:rPr lang="en-US" altLang="en-US" smtClean="0">
                <a:cs typeface="Arial" charset="0"/>
              </a:rPr>
              <a:t>List all possible association rules</a:t>
            </a:r>
          </a:p>
          <a:p>
            <a:pPr lvl="1"/>
            <a:r>
              <a:rPr lang="en-US" altLang="en-US" smtClean="0">
                <a:cs typeface="Arial" charset="0"/>
              </a:rPr>
              <a:t>Compute the support and confidence for each rule</a:t>
            </a:r>
          </a:p>
          <a:p>
            <a:pPr lvl="1"/>
            <a:r>
              <a:rPr lang="en-US" altLang="en-US" smtClean="0">
                <a:cs typeface="Arial" charset="0"/>
              </a:rPr>
              <a:t>Prune rules that fail the </a:t>
            </a:r>
            <a:r>
              <a:rPr lang="en-US" altLang="en-US" i="1" smtClean="0">
                <a:cs typeface="Arial" charset="0"/>
              </a:rPr>
              <a:t>minsup</a:t>
            </a:r>
            <a:r>
              <a:rPr lang="en-US" altLang="en-US" smtClean="0">
                <a:cs typeface="Arial" charset="0"/>
              </a:rPr>
              <a:t> and </a:t>
            </a:r>
            <a:r>
              <a:rPr lang="en-US" altLang="en-US" i="1" smtClean="0">
                <a:cs typeface="Arial" charset="0"/>
              </a:rPr>
              <a:t>minconf</a:t>
            </a:r>
            <a:r>
              <a:rPr lang="en-US" altLang="en-US" smtClean="0">
                <a:cs typeface="Arial" charset="0"/>
              </a:rPr>
              <a:t> thresholds</a:t>
            </a:r>
          </a:p>
          <a:p>
            <a:pPr lvl="1">
              <a:buFont typeface="Arial" charset="0"/>
              <a:buNone/>
            </a:pPr>
            <a:r>
              <a:rPr lang="en-US" altLang="en-US" smtClean="0">
                <a:cs typeface="Arial" charset="0"/>
                <a:sym typeface="Symbol" pitchFamily="18" charset="2"/>
              </a:rPr>
              <a:t> </a:t>
            </a:r>
            <a:r>
              <a:rPr lang="en-US" altLang="en-US" smtClean="0">
                <a:solidFill>
                  <a:srgbClr val="FF0000"/>
                </a:solidFill>
                <a:cs typeface="Arial" charset="0"/>
              </a:rPr>
              <a:t>Computationally prohibitive</a:t>
            </a:r>
            <a:r>
              <a:rPr lang="en-US" altLang="en-US" smtClean="0">
                <a:cs typeface="Arial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3961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Computational Complexity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Given d unique items: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Total number of itemsets = 2</a:t>
            </a:r>
            <a:r>
              <a:rPr lang="en-US" altLang="en-US" baseline="30000" smtClean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Total number of possible association rules: </a:t>
            </a:r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5257800" y="2514600"/>
          <a:ext cx="36623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9" name="Equation" r:id="rId3" imgW="2832100" imgH="1270000" progId="">
                  <p:embed/>
                </p:oleObj>
              </mc:Choice>
              <mc:Fallback>
                <p:oleObj name="Equation" r:id="rId3" imgW="2832100" imgH="1270000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14600"/>
                        <a:ext cx="3662363" cy="164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410200" y="46482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If d=</a:t>
            </a:r>
            <a:r>
              <a:rPr lang="en-US" altLang="en-US" sz="2000">
                <a:sym typeface="Symbol" pitchFamily="18" charset="2"/>
              </a:rPr>
              <a:t>6,  R = 602 rules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904" r="7143" b="952"/>
          <a:stretch>
            <a:fillRect/>
          </a:stretch>
        </p:blipFill>
        <p:spPr bwMode="auto">
          <a:xfrm>
            <a:off x="152400" y="2324100"/>
            <a:ext cx="48768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8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Mining Association Rules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4267200" y="1219200"/>
            <a:ext cx="472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>
                <a:solidFill>
                  <a:srgbClr val="CC3300"/>
                </a:solidFill>
                <a:sym typeface="Symbol" pitchFamily="18" charset="2"/>
              </a:rPr>
              <a:t>Example of Rules:</a:t>
            </a:r>
            <a:br>
              <a:rPr lang="en-US" altLang="en-US" sz="2400" b="0">
                <a:solidFill>
                  <a:srgbClr val="CC3300"/>
                </a:solidFill>
                <a:sym typeface="Symbol" pitchFamily="18" charset="2"/>
              </a:rPr>
            </a:br>
            <a:endParaRPr lang="en-US" altLang="en-US" sz="1000" b="0">
              <a:solidFill>
                <a:srgbClr val="CC3300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{Milk,Diaper} </a:t>
            </a:r>
            <a:r>
              <a:rPr lang="en-US" altLang="en-US" sz="2000" b="0">
                <a:sym typeface="Symbol" pitchFamily="18" charset="2"/>
              </a:rPr>
              <a:t> {Beer} (s=0.4, c=0.67)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/>
              <a:t>{Milk,Beer} </a:t>
            </a:r>
            <a:r>
              <a:rPr lang="en-US" altLang="en-US" sz="2000" b="0">
                <a:sym typeface="Symbol" pitchFamily="18" charset="2"/>
              </a:rPr>
              <a:t> {Diaper} (s=0.4, c=1.0)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{Diaper,Beer} </a:t>
            </a:r>
            <a:r>
              <a:rPr lang="en-US" altLang="en-US" sz="2000" b="0">
                <a:sym typeface="Symbol" pitchFamily="18" charset="2"/>
              </a:rPr>
              <a:t> {Milk} (s=0.4, c=0.67)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ym typeface="Symbol" pitchFamily="18" charset="2"/>
              </a:rPr>
              <a:t>{Beer}  {Milk,Diaper} (s=0.4, c=0.67) 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>
                <a:sym typeface="Symbol" pitchFamily="18" charset="2"/>
              </a:rPr>
              <a:t>{Diaper}  {Milk,Beer} (s=0.4, c=0.5)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ym typeface="Symbol" pitchFamily="18" charset="2"/>
              </a:rPr>
              <a:t>{Milk}  {Diaper,Beer} (s=0.4, c=0.5)</a:t>
            </a:r>
          </a:p>
        </p:txBody>
      </p:sp>
      <p:graphicFrame>
        <p:nvGraphicFramePr>
          <p:cNvPr id="10244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7975" y="1371600"/>
          <a:ext cx="372745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3" name="Document" r:id="rId4" imgW="3352666" imgH="2016134" progId="Word.Document.8">
                  <p:embed/>
                </p:oleObj>
              </mc:Choice>
              <mc:Fallback>
                <p:oleObj name="Document" r:id="rId4" imgW="3352666" imgH="2016134" progId="Word.Document.8">
                  <p:embed/>
                  <p:pic>
                    <p:nvPicPr>
                      <p:cNvPr id="0" name="Picture 5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371600"/>
                        <a:ext cx="3727450" cy="224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9" name="Text Box 7"/>
          <p:cNvSpPr txBox="1">
            <a:spLocks noChangeArrowheads="1"/>
          </p:cNvSpPr>
          <p:nvPr/>
        </p:nvSpPr>
        <p:spPr bwMode="auto">
          <a:xfrm>
            <a:off x="381000" y="3886200"/>
            <a:ext cx="792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>
                <a:solidFill>
                  <a:srgbClr val="CC3300"/>
                </a:solidFill>
                <a:sym typeface="Symbol" pitchFamily="18" charset="2"/>
              </a:rPr>
              <a:t>Observations: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>
                <a:sym typeface="Symbol" pitchFamily="18" charset="2"/>
              </a:rPr>
              <a:t> All the above rules are binary partitions of the same itemset: 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>
                <a:sym typeface="Symbol" pitchFamily="18" charset="2"/>
              </a:rPr>
              <a:t>	{Milk, Diaper, Beer}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>
                <a:sym typeface="Symbol" pitchFamily="18" charset="2"/>
              </a:rPr>
              <a:t> Rules originating from the same itemset have identical support but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>
                <a:sym typeface="Symbol" pitchFamily="18" charset="2"/>
              </a:rPr>
              <a:t>  can have different confidence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>
                <a:sym typeface="Symbol" pitchFamily="18" charset="2"/>
              </a:rPr>
              <a:t> Thus, we may decouple the support and confidence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9769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Mining Association Rules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 smtClean="0"/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smtClean="0">
                <a:solidFill>
                  <a:srgbClr val="FF0000"/>
                </a:solidFill>
              </a:rPr>
              <a:t>Frequent Itemset Generation</a:t>
            </a:r>
            <a:endParaRPr lang="en-US" altLang="en-US" smtClean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smtClean="0"/>
              <a:t>Generate all itemsets whose support </a:t>
            </a:r>
            <a:r>
              <a:rPr lang="en-US" altLang="en-US" smtClean="0">
                <a:sym typeface="Symbol" pitchFamily="18" charset="2"/>
              </a:rPr>
              <a:t> </a:t>
            </a:r>
            <a:r>
              <a:rPr lang="en-US" altLang="en-US" smtClean="0"/>
              <a:t>minsup</a:t>
            </a:r>
          </a:p>
          <a:p>
            <a:pPr marL="1295400" lvl="2" indent="-381000">
              <a:buFont typeface="Arial" charset="0"/>
              <a:buNone/>
            </a:pPr>
            <a:endParaRPr lang="en-US" altLang="en-US" smtClean="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smtClean="0">
                <a:solidFill>
                  <a:srgbClr val="FF0000"/>
                </a:solidFill>
              </a:rPr>
              <a:t>Rule Generation</a:t>
            </a:r>
            <a:endParaRPr lang="en-US" altLang="en-US" smtClean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smtClean="0"/>
              <a:t>Generate high confidence rules from each frequent itemset, where each rule is a binary partitioning of a frequent itemset</a:t>
            </a:r>
          </a:p>
          <a:p>
            <a:pPr marL="533400" indent="-533400"/>
            <a:endParaRPr lang="en-US" altLang="en-US" smtClean="0"/>
          </a:p>
          <a:p>
            <a:pPr marL="533400" indent="-533400"/>
            <a:r>
              <a:rPr lang="en-US" altLang="en-US" smtClean="0"/>
              <a:t>Frequent itemset generation is still computationally expensive</a:t>
            </a:r>
          </a:p>
          <a:p>
            <a:pPr marL="533400" indent="-533400">
              <a:buFont typeface="Monotype Sorts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03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Frequent Itemset Generation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7" name="VISIO" r:id="rId3" imgW="9811512" imgH="7395972" progId="">
                  <p:embed/>
                </p:oleObj>
              </mc:Choice>
              <mc:Fallback>
                <p:oleObj name="VISIO" r:id="rId3" imgW="9811512" imgH="7395972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248400" y="5257800"/>
            <a:ext cx="2743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Given d items, there are 2</a:t>
            </a:r>
            <a:r>
              <a:rPr lang="en-US" altLang="en-US" sz="2000" baseline="30000"/>
              <a:t>d</a:t>
            </a:r>
            <a:r>
              <a:rPr lang="en-US" altLang="en-US" sz="2000"/>
              <a:t> possible candidate itemsets</a:t>
            </a:r>
            <a:endParaRPr lang="en-US" altLang="en-US" sz="20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581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146493866</TotalTime>
  <Pages>3</Pages>
  <Words>771</Words>
  <Application>Microsoft Office PowerPoint</Application>
  <PresentationFormat>On-screen Show (4:3)</PresentationFormat>
  <Paragraphs>197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Monotype Sorts</vt:lpstr>
      <vt:lpstr>Symbol</vt:lpstr>
      <vt:lpstr>Tahoma</vt:lpstr>
      <vt:lpstr>Times New Roman</vt:lpstr>
      <vt:lpstr>Wingdings</vt:lpstr>
      <vt:lpstr>LC.BRev.FY97</vt:lpstr>
      <vt:lpstr>Document</vt:lpstr>
      <vt:lpstr>Equation</vt:lpstr>
      <vt:lpstr>VISIO</vt:lpstr>
      <vt:lpstr>Visio</vt:lpstr>
      <vt:lpstr>Data Mining</vt:lpstr>
      <vt:lpstr>Association Rule Mining</vt:lpstr>
      <vt:lpstr>Definition: Frequent Itemset</vt:lpstr>
      <vt:lpstr>Definition: Association Rule</vt:lpstr>
      <vt:lpstr>Association Rule Mining Task</vt:lpstr>
      <vt:lpstr>Computational Complexity</vt:lpstr>
      <vt:lpstr>Mining Association Rules</vt:lpstr>
      <vt:lpstr>Mining Association Rules</vt:lpstr>
      <vt:lpstr>Frequent Itemset Generation</vt:lpstr>
      <vt:lpstr>Frequent Itemset Generation</vt:lpstr>
      <vt:lpstr>Frequent Itemset Generation Strategies</vt:lpstr>
      <vt:lpstr>Reducing Number of Candidates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Apriori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BUKC</cp:lastModifiedBy>
  <cp:revision>555</cp:revision>
  <cp:lastPrinted>2018-02-04T02:18:57Z</cp:lastPrinted>
  <dcterms:created xsi:type="dcterms:W3CDTF">1998-03-18T13:44:31Z</dcterms:created>
  <dcterms:modified xsi:type="dcterms:W3CDTF">2024-05-31T09:25:44Z</dcterms:modified>
</cp:coreProperties>
</file>