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9"/>
  </p:notesMasterIdLst>
  <p:sldIdLst>
    <p:sldId id="256" r:id="rId2"/>
    <p:sldId id="671" r:id="rId3"/>
    <p:sldId id="672" r:id="rId4"/>
    <p:sldId id="673" r:id="rId5"/>
    <p:sldId id="674" r:id="rId6"/>
    <p:sldId id="675" r:id="rId7"/>
    <p:sldId id="6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E2AC00"/>
    <a:srgbClr val="E2B9AC"/>
    <a:srgbClr val="FFE593"/>
    <a:srgbClr val="804040"/>
    <a:srgbClr val="C2DDF0"/>
    <a:srgbClr val="348DCA"/>
    <a:srgbClr val="3039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73613" autoAdjust="0"/>
  </p:normalViewPr>
  <p:slideViewPr>
    <p:cSldViewPr snapToGrid="0">
      <p:cViewPr varScale="1">
        <p:scale>
          <a:sx n="46" d="100"/>
          <a:sy n="46" d="100"/>
        </p:scale>
        <p:origin x="14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9624-0E6E-40BF-9E56-6630C9C05509}" type="datetimeFigureOut">
              <a:rPr lang="aa-ET" smtClean="0"/>
              <a:t>04/26/2024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3296E-11D8-41C9-A971-E4139C7CF31B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88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865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294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3296E-11D8-41C9-A971-E4139C7CF31B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3546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12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77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26-Apr-2024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26-Apr-2024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26-Apr-2024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26-Apr-2024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quareyards.com/cdn-cgi/image/quality=70,fit=crop,gravity=auto,format=webp/https:/www.squareyards.com/blog/wp-content/uploads/2022/01/data-mining.jpg">
            <a:extLst>
              <a:ext uri="{FF2B5EF4-FFF2-40B4-BE49-F238E27FC236}">
                <a16:creationId xmlns:a16="http://schemas.microsoft.com/office/drawing/2014/main" id="{69D053C7-851F-4D37-AC5C-10EEA60CF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5BD59-CF9F-4FB4-8F8C-FBA90695C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2" y="5677469"/>
            <a:ext cx="11985331" cy="107681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dirty="0"/>
              <a:t>Week 06 – Cross Validation</a:t>
            </a:r>
            <a:br>
              <a:rPr lang="en-IN" sz="2800" dirty="0"/>
            </a:br>
            <a:r>
              <a:rPr lang="en-IN" sz="2800" dirty="0"/>
              <a:t>Engr. Misbah </a:t>
            </a:r>
            <a:r>
              <a:rPr lang="en-IN" sz="2800" dirty="0" err="1"/>
              <a:t>Perveen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B01DB-4367-4DA9-8DA8-37DABA133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" y="103717"/>
            <a:ext cx="1187576" cy="10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BED2-3398-4325-AA70-8214033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Mining helps with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AE6F3-AD5F-4585-B39C-68066983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98" y="2015877"/>
            <a:ext cx="7757941" cy="2525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F88DD-E5E8-4A46-8CEF-66700AD1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1" y="4967163"/>
            <a:ext cx="7816618" cy="574752"/>
          </a:xfrm>
          <a:prstGeom prst="rect">
            <a:avLst/>
          </a:prstGeom>
        </p:spPr>
      </p:pic>
      <p:pic>
        <p:nvPicPr>
          <p:cNvPr id="1026" name="Picture 2" descr="When to Use a 'Decision Tree' for Business Planning">
            <a:extLst>
              <a:ext uri="{FF2B5EF4-FFF2-40B4-BE49-F238E27FC236}">
                <a16:creationId xmlns:a16="http://schemas.microsoft.com/office/drawing/2014/main" id="{08E6C7B3-7E4C-44AB-B226-0AB987DB4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rot="10800000">
            <a:off x="8947515" y="4262317"/>
            <a:ext cx="2292083" cy="198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B18FF97-3543-4198-A36D-003BFCE25833}"/>
              </a:ext>
            </a:extLst>
          </p:cNvPr>
          <p:cNvCxnSpPr>
            <a:stCxn id="4" idx="3"/>
            <a:endCxn id="1026" idx="2"/>
          </p:cNvCxnSpPr>
          <p:nvPr/>
        </p:nvCxnSpPr>
        <p:spPr>
          <a:xfrm>
            <a:off x="8458339" y="3278575"/>
            <a:ext cx="1635217" cy="98374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A1447D-B36C-4339-A381-CB7C348C17DF}"/>
              </a:ext>
            </a:extLst>
          </p:cNvPr>
          <p:cNvSpPr txBox="1"/>
          <p:nvPr/>
        </p:nvSpPr>
        <p:spPr>
          <a:xfrm>
            <a:off x="8824229" y="3631356"/>
            <a:ext cx="163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1228C6-EE69-476E-BC50-C24A6D51DC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58339" y="5254539"/>
            <a:ext cx="73164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7790B2-B5E5-40F9-BDC9-2C14FE546BA8}"/>
              </a:ext>
            </a:extLst>
          </p:cNvPr>
          <p:cNvSpPr txBox="1"/>
          <p:nvPr/>
        </p:nvSpPr>
        <p:spPr>
          <a:xfrm>
            <a:off x="8372380" y="5427684"/>
            <a:ext cx="163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F09D1-02D8-400A-BEB3-3EC38F15F750}"/>
              </a:ext>
            </a:extLst>
          </p:cNvPr>
          <p:cNvSpPr txBox="1"/>
          <p:nvPr/>
        </p:nvSpPr>
        <p:spPr>
          <a:xfrm>
            <a:off x="7563551" y="5203361"/>
            <a:ext cx="886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Benign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395EAB0-7146-4077-8A61-AB9D20118474}"/>
              </a:ext>
            </a:extLst>
          </p:cNvPr>
          <p:cNvCxnSpPr>
            <a:cxnSpLocks/>
            <a:stCxn id="1026" idx="0"/>
            <a:endCxn id="17" idx="2"/>
          </p:cNvCxnSpPr>
          <p:nvPr/>
        </p:nvCxnSpPr>
        <p:spPr>
          <a:xfrm rot="5400000" flipH="1">
            <a:off x="8697665" y="4850870"/>
            <a:ext cx="704846" cy="2086936"/>
          </a:xfrm>
          <a:prstGeom prst="bentConnector3">
            <a:avLst>
              <a:gd name="adj1" fmla="val -32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D9D98D-4725-42FF-82EF-8943152F71FB}"/>
              </a:ext>
            </a:extLst>
          </p:cNvPr>
          <p:cNvSpPr txBox="1"/>
          <p:nvPr/>
        </p:nvSpPr>
        <p:spPr>
          <a:xfrm>
            <a:off x="7953045" y="6488668"/>
            <a:ext cx="182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 89%</a:t>
            </a:r>
          </a:p>
        </p:txBody>
      </p:sp>
    </p:spTree>
    <p:extLst>
      <p:ext uri="{BB962C8B-B14F-4D97-AF65-F5344CB8AC3E}">
        <p14:creationId xmlns:p14="http://schemas.microsoft.com/office/powerpoint/2010/main" val="11909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97AE-B914-4C6F-A6C6-92BA9392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655C-7EBC-4634-84E5-295AFDB7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is a supervised algorithm that classifies cases by finding a separator.\</a:t>
            </a:r>
          </a:p>
          <a:p>
            <a:pPr lvl="1"/>
            <a:r>
              <a:rPr lang="en-US" dirty="0"/>
              <a:t>Mapping data to a high-dimensional feature space</a:t>
            </a:r>
          </a:p>
          <a:p>
            <a:pPr lvl="1"/>
            <a:r>
              <a:rPr lang="en-US" dirty="0"/>
              <a:t>Finding a separator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163F0-3194-4764-BDC8-34D7079E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8" y="4090564"/>
            <a:ext cx="5853284" cy="208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0FA74-FECD-4E07-B177-E023A0B8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774" y="3429000"/>
            <a:ext cx="4635738" cy="3092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E52E7-ACB4-47B9-9196-DD70AF59D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696" y="3460752"/>
            <a:ext cx="4521432" cy="306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B857D-3D45-4136-A44D-0CD037836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696" y="3338019"/>
            <a:ext cx="4635738" cy="3306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D7CAA-2F50-44E3-8BA4-9916BAE08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148" y="3291521"/>
            <a:ext cx="4775946" cy="3413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6E4F4-F699-4EE7-991D-370EEB270677}"/>
              </a:ext>
            </a:extLst>
          </p:cNvPr>
          <p:cNvSpPr txBox="1"/>
          <p:nvPr/>
        </p:nvSpPr>
        <p:spPr>
          <a:xfrm>
            <a:off x="6891866" y="284595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Linearly non separable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7042A-41B4-45CA-B1C5-3B64C65BC691}"/>
              </a:ext>
            </a:extLst>
          </p:cNvPr>
          <p:cNvSpPr txBox="1"/>
          <p:nvPr/>
        </p:nvSpPr>
        <p:spPr>
          <a:xfrm>
            <a:off x="6891866" y="283304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Higher dimensional space 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2D77225-5FD8-44EB-8B8D-47CC26F7E0A9}"/>
              </a:ext>
            </a:extLst>
          </p:cNvPr>
          <p:cNvSpPr/>
          <p:nvPr/>
        </p:nvSpPr>
        <p:spPr>
          <a:xfrm>
            <a:off x="10107934" y="4090564"/>
            <a:ext cx="1912095" cy="511833"/>
          </a:xfrm>
          <a:prstGeom prst="borderCallout1">
            <a:avLst/>
          </a:prstGeom>
          <a:solidFill>
            <a:srgbClr val="E2B9AC"/>
          </a:solidFill>
          <a:ln>
            <a:solidFill>
              <a:srgbClr val="E2B9A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Hyperplane</a:t>
            </a:r>
          </a:p>
        </p:txBody>
      </p:sp>
    </p:spTree>
    <p:extLst>
      <p:ext uri="{BB962C8B-B14F-4D97-AF65-F5344CB8AC3E}">
        <p14:creationId xmlns:p14="http://schemas.microsoft.com/office/powerpoint/2010/main" val="9005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B98F-2FB3-4954-B6DE-5955CD8D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574B48-7E8F-4DA7-ACE2-C0A675161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2063" y="2443531"/>
            <a:ext cx="8594725" cy="312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CC263-79E0-4D3B-AD1E-CAC508CD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94" y="5319872"/>
            <a:ext cx="2330506" cy="862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8CCD3-98E3-4AAE-832C-5B054B20A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2428398"/>
            <a:ext cx="9064524" cy="375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9D6D5-8980-4AAD-B476-8AC968C51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315" y="3132647"/>
            <a:ext cx="1254779" cy="12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A527-5DF2-4C9D-9C1E-9B76D4F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SVM to find the hyperplane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10E53-1A2F-40A9-B542-8720C7021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139" y="2163972"/>
            <a:ext cx="6681303" cy="420296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B3BA9-5971-4FF3-B17F-BA91FFA519CF}"/>
              </a:ext>
            </a:extLst>
          </p:cNvPr>
          <p:cNvCxnSpPr>
            <a:cxnSpLocks/>
          </p:cNvCxnSpPr>
          <p:nvPr/>
        </p:nvCxnSpPr>
        <p:spPr>
          <a:xfrm>
            <a:off x="3928532" y="3878739"/>
            <a:ext cx="5977468" cy="6873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1C9B3-E52A-4C23-A8C5-44F0F410B63B}"/>
              </a:ext>
            </a:extLst>
          </p:cNvPr>
          <p:cNvCxnSpPr>
            <a:cxnSpLocks/>
          </p:cNvCxnSpPr>
          <p:nvPr/>
        </p:nvCxnSpPr>
        <p:spPr>
          <a:xfrm>
            <a:off x="3928532" y="3354283"/>
            <a:ext cx="5977468" cy="739163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A1EB52-7DF9-492F-B321-D82F664B22AC}"/>
              </a:ext>
            </a:extLst>
          </p:cNvPr>
          <p:cNvCxnSpPr>
            <a:cxnSpLocks/>
          </p:cNvCxnSpPr>
          <p:nvPr/>
        </p:nvCxnSpPr>
        <p:spPr>
          <a:xfrm>
            <a:off x="3928532" y="4292601"/>
            <a:ext cx="5977468" cy="66151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CF2BFC-1C08-4718-A448-ADE2BA281E3B}"/>
              </a:ext>
            </a:extLst>
          </p:cNvPr>
          <p:cNvCxnSpPr>
            <a:cxnSpLocks/>
          </p:cNvCxnSpPr>
          <p:nvPr/>
        </p:nvCxnSpPr>
        <p:spPr>
          <a:xfrm>
            <a:off x="9079986" y="4092798"/>
            <a:ext cx="0" cy="712151"/>
          </a:xfrm>
          <a:prstGeom prst="straightConnector1">
            <a:avLst/>
          </a:prstGeom>
          <a:ln>
            <a:solidFill>
              <a:srgbClr val="E2A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2428E7-5221-4E9D-8EC1-A4D1769B76FA}"/>
              </a:ext>
            </a:extLst>
          </p:cNvPr>
          <p:cNvSpPr txBox="1"/>
          <p:nvPr/>
        </p:nvSpPr>
        <p:spPr>
          <a:xfrm rot="261602">
            <a:off x="8268115" y="4478889"/>
            <a:ext cx="80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08600"/>
                </a:solidFill>
              </a:rPr>
              <a:t>Margin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8CB3D5-BB86-4798-B392-25B52F99D542}"/>
              </a:ext>
            </a:extLst>
          </p:cNvPr>
          <p:cNvSpPr/>
          <p:nvPr/>
        </p:nvSpPr>
        <p:spPr>
          <a:xfrm>
            <a:off x="5266266" y="3412067"/>
            <a:ext cx="203200" cy="2505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51F80C-0021-4D44-96E8-7551E73535AB}"/>
              </a:ext>
            </a:extLst>
          </p:cNvPr>
          <p:cNvSpPr/>
          <p:nvPr/>
        </p:nvSpPr>
        <p:spPr>
          <a:xfrm>
            <a:off x="5469466" y="4340832"/>
            <a:ext cx="203200" cy="2505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315154-AE0E-4EB0-9213-08B257AA070A}"/>
              </a:ext>
            </a:extLst>
          </p:cNvPr>
          <p:cNvSpPr/>
          <p:nvPr/>
        </p:nvSpPr>
        <p:spPr>
          <a:xfrm>
            <a:off x="7274726" y="4566096"/>
            <a:ext cx="203200" cy="2505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2BC1-3259-49A4-9574-5624FAE1C568}"/>
              </a:ext>
            </a:extLst>
          </p:cNvPr>
          <p:cNvSpPr txBox="1"/>
          <p:nvPr/>
        </p:nvSpPr>
        <p:spPr>
          <a:xfrm rot="330508">
            <a:off x="3987820" y="4041442"/>
            <a:ext cx="164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Support </a:t>
            </a:r>
            <a:r>
              <a:rPr lang="en-US" sz="1400" dirty="0" err="1">
                <a:solidFill>
                  <a:srgbClr val="00B050"/>
                </a:solidFill>
              </a:rPr>
              <a:t>Vectore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1CB8115-D446-49DC-A17F-5B8F9CE1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5" y="2180555"/>
            <a:ext cx="6873062" cy="4172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F6555D-3964-42F0-A664-D3213C09B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7" y="2592701"/>
            <a:ext cx="2805881" cy="856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6FABE-88F3-448F-B08B-E23A0DED515B}"/>
              </a:ext>
            </a:extLst>
          </p:cNvPr>
          <p:cNvSpPr txBox="1"/>
          <p:nvPr/>
        </p:nvSpPr>
        <p:spPr>
          <a:xfrm>
            <a:off x="9705828" y="4187550"/>
            <a:ext cx="14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hyperplane</a:t>
            </a:r>
          </a:p>
        </p:txBody>
      </p:sp>
    </p:spTree>
    <p:extLst>
      <p:ext uri="{BB962C8B-B14F-4D97-AF65-F5344CB8AC3E}">
        <p14:creationId xmlns:p14="http://schemas.microsoft.com/office/powerpoint/2010/main" val="22462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7A1C-C09B-446C-BE97-BE1B838C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FB38-E085-4BB8-8060-3F7BD321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sz="2400" dirty="0"/>
              <a:t>Accurate in high-dimensional spaces</a:t>
            </a:r>
          </a:p>
          <a:p>
            <a:pPr lvl="1"/>
            <a:r>
              <a:rPr lang="en-US" sz="2400" dirty="0"/>
              <a:t>Memory efficient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600" dirty="0"/>
              <a:t>Disadvantages:</a:t>
            </a:r>
          </a:p>
          <a:p>
            <a:pPr lvl="1"/>
            <a:r>
              <a:rPr lang="en-US" sz="2400" dirty="0"/>
              <a:t>	Prone to over-fitting</a:t>
            </a:r>
          </a:p>
          <a:p>
            <a:pPr lvl="1"/>
            <a:r>
              <a:rPr lang="en-US" sz="2400" dirty="0"/>
              <a:t>	No probability estimation </a:t>
            </a:r>
          </a:p>
          <a:p>
            <a:pPr lvl="1"/>
            <a:r>
              <a:rPr lang="en-US" sz="2400" dirty="0"/>
              <a:t>	small data set</a:t>
            </a:r>
          </a:p>
        </p:txBody>
      </p:sp>
    </p:spTree>
    <p:extLst>
      <p:ext uri="{BB962C8B-B14F-4D97-AF65-F5344CB8AC3E}">
        <p14:creationId xmlns:p14="http://schemas.microsoft.com/office/powerpoint/2010/main" val="28461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B16-7CB6-4736-A98D-3D119521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3B38-601C-4BEE-8DA2-125AAA22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classification/ recognition</a:t>
            </a:r>
          </a:p>
          <a:p>
            <a:r>
              <a:rPr lang="en-US" dirty="0"/>
              <a:t>hand written digit recognition</a:t>
            </a:r>
          </a:p>
          <a:p>
            <a:r>
              <a:rPr lang="en-US" dirty="0"/>
              <a:t>Text category assignment</a:t>
            </a:r>
          </a:p>
          <a:p>
            <a:r>
              <a:rPr lang="en-US" dirty="0"/>
              <a:t>Detecting spam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Gene Expression classification</a:t>
            </a:r>
          </a:p>
          <a:p>
            <a:r>
              <a:rPr lang="en-US" dirty="0"/>
              <a:t>Regression, outlier detection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20106933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4513</TotalTime>
  <Words>110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Week 06 – Cross Validation Engr. Misbah Perveen</vt:lpstr>
      <vt:lpstr> Data Mining helps with prediction</vt:lpstr>
      <vt:lpstr>What is SVM?</vt:lpstr>
      <vt:lpstr>Data Transformation</vt:lpstr>
      <vt:lpstr>Using SVM to find the hyperplane</vt:lpstr>
      <vt:lpstr>Pros and cons of SVM</vt:lpstr>
      <vt:lpstr>SVM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Misbah Perveen</dc:creator>
  <cp:lastModifiedBy>Misbah Parveen BUKC</cp:lastModifiedBy>
  <cp:revision>248</cp:revision>
  <dcterms:created xsi:type="dcterms:W3CDTF">2020-09-20T19:54:15Z</dcterms:created>
  <dcterms:modified xsi:type="dcterms:W3CDTF">2024-04-26T07:13:15Z</dcterms:modified>
</cp:coreProperties>
</file>