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notesMasterIdLst>
    <p:notesMasterId r:id="rId27"/>
  </p:notesMasterIdLst>
  <p:sldIdLst>
    <p:sldId id="256" r:id="rId2"/>
    <p:sldId id="687" r:id="rId3"/>
    <p:sldId id="688" r:id="rId4"/>
    <p:sldId id="672" r:id="rId5"/>
    <p:sldId id="694" r:id="rId6"/>
    <p:sldId id="690" r:id="rId7"/>
    <p:sldId id="683" r:id="rId8"/>
    <p:sldId id="689" r:id="rId9"/>
    <p:sldId id="691" r:id="rId10"/>
    <p:sldId id="692" r:id="rId11"/>
    <p:sldId id="695" r:id="rId12"/>
    <p:sldId id="679" r:id="rId13"/>
    <p:sldId id="696" r:id="rId14"/>
    <p:sldId id="681" r:id="rId15"/>
    <p:sldId id="680" r:id="rId16"/>
    <p:sldId id="697" r:id="rId17"/>
    <p:sldId id="698" r:id="rId18"/>
    <p:sldId id="699" r:id="rId19"/>
    <p:sldId id="700" r:id="rId20"/>
    <p:sldId id="701" r:id="rId21"/>
    <p:sldId id="682" r:id="rId22"/>
    <p:sldId id="686" r:id="rId23"/>
    <p:sldId id="707" r:id="rId24"/>
    <p:sldId id="708" r:id="rId25"/>
    <p:sldId id="70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DDF0"/>
    <a:srgbClr val="FF7979"/>
    <a:srgbClr val="CC6600"/>
    <a:srgbClr val="B08600"/>
    <a:srgbClr val="E2AC00"/>
    <a:srgbClr val="E2B9AC"/>
    <a:srgbClr val="FFE593"/>
    <a:srgbClr val="804040"/>
    <a:srgbClr val="348DCA"/>
    <a:srgbClr val="3039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76" autoAdjust="0"/>
    <p:restoredTop sz="93775" autoAdjust="0"/>
  </p:normalViewPr>
  <p:slideViewPr>
    <p:cSldViewPr snapToGrid="0">
      <p:cViewPr varScale="1">
        <p:scale>
          <a:sx n="70" d="100"/>
          <a:sy n="70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aa-E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C9624-0E6E-40BF-9E56-6630C9C05509}" type="datetimeFigureOut">
              <a:rPr lang="aa-ET" smtClean="0"/>
              <a:t>06/12/2024</a:t>
            </a:fld>
            <a:endParaRPr lang="aa-E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a-E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63296E-11D8-41C9-A971-E4139C7CF31B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98801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3296E-11D8-41C9-A971-E4139C7CF31B}" type="slidenum">
              <a:rPr lang="aa-ET" smtClean="0"/>
              <a:t>1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886598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3296E-11D8-41C9-A971-E4139C7CF31B}" type="slidenum">
              <a:rPr lang="aa-ET" smtClean="0"/>
              <a:t>15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896314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3296E-11D8-41C9-A971-E4139C7CF31B}" type="slidenum">
              <a:rPr lang="aa-ET" smtClean="0"/>
              <a:t>21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9081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3296E-11D8-41C9-A971-E4139C7CF31B}" type="slidenum">
              <a:rPr lang="aa-ET" smtClean="0"/>
              <a:t>4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702941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3296E-11D8-41C9-A971-E4139C7CF31B}" type="slidenum">
              <a:rPr lang="aa-ET" smtClean="0"/>
              <a:t>7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526400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3296E-11D8-41C9-A971-E4139C7CF31B}" type="slidenum">
              <a:rPr lang="aa-ET" smtClean="0"/>
              <a:t>8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138216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3296E-11D8-41C9-A971-E4139C7CF31B}" type="slidenum">
              <a:rPr lang="aa-ET" smtClean="0"/>
              <a:t>9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721897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3296E-11D8-41C9-A971-E4139C7CF31B}" type="slidenum">
              <a:rPr lang="aa-ET" smtClean="0"/>
              <a:t>10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033293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3296E-11D8-41C9-A971-E4139C7CF31B}" type="slidenum">
              <a:rPr lang="aa-ET" smtClean="0"/>
              <a:t>11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238667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3296E-11D8-41C9-A971-E4139C7CF31B}" type="slidenum">
              <a:rPr lang="aa-ET" smtClean="0"/>
              <a:t>12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627675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3296E-11D8-41C9-A971-E4139C7CF31B}" type="slidenum">
              <a:rPr lang="aa-ET" smtClean="0"/>
              <a:t>14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600432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5128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5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4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3775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5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55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1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4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80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8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squareyards.com/cdn-cgi/image/quality=70,fit=crop,gravity=auto,format=webp/https:/www.squareyards.com/blog/wp-content/uploads/2022/01/data-mining.jpg">
            <a:extLst>
              <a:ext uri="{FF2B5EF4-FFF2-40B4-BE49-F238E27FC236}">
                <a16:creationId xmlns:a16="http://schemas.microsoft.com/office/drawing/2014/main" id="{69D053C7-851F-4D37-AC5C-10EEA60CF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D5BD59-CF9F-4FB4-8F8C-FBA90695C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42" y="5677469"/>
            <a:ext cx="11985331" cy="1076813"/>
          </a:xfr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2800" dirty="0"/>
              <a:t>Week 15 – Anomaly Detection</a:t>
            </a:r>
            <a:br>
              <a:rPr lang="en-IN" sz="2800" dirty="0"/>
            </a:b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9B01DB-4367-4DA9-8DA8-37DABA1330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2" y="103717"/>
            <a:ext cx="1187576" cy="107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31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600E0E-B738-4064-AB60-CE42110D0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733" y="501507"/>
            <a:ext cx="7281333" cy="590693"/>
          </a:xfrm>
          <a:solidFill>
            <a:srgbClr val="FFC000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Detecting anomalies in ML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77797DD-2127-478D-8702-89C48D25C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491" y="2243695"/>
            <a:ext cx="8405341" cy="288664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868C39-11D0-4733-95A3-7CF8A2DDD366}"/>
              </a:ext>
            </a:extLst>
          </p:cNvPr>
          <p:cNvCxnSpPr>
            <a:cxnSpLocks/>
          </p:cNvCxnSpPr>
          <p:nvPr/>
        </p:nvCxnSpPr>
        <p:spPr>
          <a:xfrm>
            <a:off x="1529491" y="5130343"/>
            <a:ext cx="8405341" cy="0"/>
          </a:xfrm>
          <a:prstGeom prst="line">
            <a:avLst/>
          </a:prstGeom>
          <a:ln w="76200">
            <a:headEnd type="oval" w="med" len="med"/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C7843CB-B2A1-4254-B499-B8356AA65C71}"/>
              </a:ext>
            </a:extLst>
          </p:cNvPr>
          <p:cNvSpPr txBox="1"/>
          <p:nvPr/>
        </p:nvSpPr>
        <p:spPr>
          <a:xfrm>
            <a:off x="1529490" y="5565914"/>
            <a:ext cx="8230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Detecting all anomalies while minimizing false positives</a:t>
            </a:r>
          </a:p>
        </p:txBody>
      </p:sp>
    </p:spTree>
    <p:extLst>
      <p:ext uri="{BB962C8B-B14F-4D97-AF65-F5344CB8AC3E}">
        <p14:creationId xmlns:p14="http://schemas.microsoft.com/office/powerpoint/2010/main" val="329443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nomaly Detection in Manufacturing ...">
            <a:extLst>
              <a:ext uri="{FF2B5EF4-FFF2-40B4-BE49-F238E27FC236}">
                <a16:creationId xmlns:a16="http://schemas.microsoft.com/office/drawing/2014/main" id="{5313FF72-1822-495D-9FB1-4F0FD5D96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040" y="3619183"/>
            <a:ext cx="5837628" cy="3238817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600E0E-B738-4064-AB60-CE42110D0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733" y="501507"/>
            <a:ext cx="7281333" cy="590693"/>
          </a:xfrm>
          <a:solidFill>
            <a:srgbClr val="FFC000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Others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28A9BC0-05EE-487A-B4D0-1056FEAC1724}"/>
              </a:ext>
            </a:extLst>
          </p:cNvPr>
          <p:cNvSpPr txBox="1">
            <a:spLocks/>
          </p:cNvSpPr>
          <p:nvPr/>
        </p:nvSpPr>
        <p:spPr>
          <a:xfrm>
            <a:off x="1845733" y="1463040"/>
            <a:ext cx="7272528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/>
              <a:t>Manufacturing</a:t>
            </a:r>
          </a:p>
          <a:p>
            <a:pPr algn="just"/>
            <a:r>
              <a:rPr lang="en-US" sz="2800" dirty="0"/>
              <a:t>Cybersecurity</a:t>
            </a:r>
          </a:p>
          <a:p>
            <a:pPr algn="just"/>
            <a:r>
              <a:rPr lang="en-US" sz="2800" dirty="0"/>
              <a:t>Banking and finance</a:t>
            </a:r>
          </a:p>
          <a:p>
            <a:pPr algn="just"/>
            <a:r>
              <a:rPr lang="en-US" sz="2800" dirty="0"/>
              <a:t>Healthcare</a:t>
            </a:r>
          </a:p>
          <a:p>
            <a:pPr algn="just"/>
            <a:r>
              <a:rPr lang="en-US" sz="2800" dirty="0"/>
              <a:t>Travel</a:t>
            </a:r>
          </a:p>
        </p:txBody>
      </p:sp>
    </p:spTree>
    <p:extLst>
      <p:ext uri="{BB962C8B-B14F-4D97-AF65-F5344CB8AC3E}">
        <p14:creationId xmlns:p14="http://schemas.microsoft.com/office/powerpoint/2010/main" val="1956565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40B16-7CB6-4736-A98D-3D1195216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5402"/>
            <a:ext cx="9692640" cy="1325562"/>
          </a:xfrm>
        </p:spPr>
        <p:txBody>
          <a:bodyPr/>
          <a:lstStyle/>
          <a:p>
            <a:r>
              <a:rPr lang="en-US" b="1" dirty="0"/>
              <a:t>Types of Anomalies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53B38-601C-4BEE-8DA2-125AAA223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63040"/>
            <a:ext cx="10955867" cy="5029200"/>
          </a:xfrm>
        </p:spPr>
        <p:txBody>
          <a:bodyPr>
            <a:normAutofit/>
          </a:bodyPr>
          <a:lstStyle/>
          <a:p>
            <a:pPr algn="just"/>
            <a:r>
              <a:rPr lang="en-US" sz="2900" b="1" dirty="0"/>
              <a:t>Point Anomalies</a:t>
            </a:r>
            <a:r>
              <a:rPr lang="en-US" sz="2900" dirty="0"/>
              <a:t>: Example - A single outlier in a financial transaction dataset.</a:t>
            </a:r>
          </a:p>
          <a:p>
            <a:pPr algn="just"/>
            <a:r>
              <a:rPr lang="en-US" sz="2900" b="1" dirty="0"/>
              <a:t>Contextual Anomalies</a:t>
            </a:r>
            <a:r>
              <a:rPr lang="en-US" sz="2900" dirty="0"/>
              <a:t>: Example - A temperature reading that is abnormally high during winter but normal in summer.</a:t>
            </a:r>
          </a:p>
          <a:p>
            <a:pPr algn="just"/>
            <a:r>
              <a:rPr lang="en-US" sz="2900" b="1" dirty="0"/>
              <a:t>Collective Anomalies</a:t>
            </a:r>
            <a:r>
              <a:rPr lang="en-US" sz="2900" dirty="0"/>
              <a:t>: Example - A series of transactions that together indicate fraud.</a:t>
            </a:r>
          </a:p>
        </p:txBody>
      </p:sp>
      <p:pic>
        <p:nvPicPr>
          <p:cNvPr id="3074" name="Picture 2" descr="Mystery of Predictions in Anomaly Detection – E&amp;P Research">
            <a:extLst>
              <a:ext uri="{FF2B5EF4-FFF2-40B4-BE49-F238E27FC236}">
                <a16:creationId xmlns:a16="http://schemas.microsoft.com/office/drawing/2014/main" id="{CAE64361-74DE-4C81-AC4C-C78806FFD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34" y="4552950"/>
            <a:ext cx="76200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10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CD868-BE53-402E-85B0-9E238A3B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92640" cy="1325562"/>
          </a:xfrm>
        </p:spPr>
        <p:txBody>
          <a:bodyPr/>
          <a:lstStyle/>
          <a:p>
            <a:r>
              <a:rPr lang="en-US" dirty="0"/>
              <a:t>Data characteristics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78C0CB-48A6-45A1-9763-39A7FB18E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090" y="2128202"/>
            <a:ext cx="10489422" cy="404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27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40B16-7CB6-4736-A98D-3D1195216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5402"/>
            <a:ext cx="9692640" cy="1325562"/>
          </a:xfrm>
        </p:spPr>
        <p:txBody>
          <a:bodyPr/>
          <a:lstStyle/>
          <a:p>
            <a:r>
              <a:rPr lang="en-US" b="1" dirty="0"/>
              <a:t>Challenges in 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53B38-601C-4BEE-8DA2-125AAA223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463040"/>
            <a:ext cx="10922001" cy="5394960"/>
          </a:xfrm>
        </p:spPr>
        <p:txBody>
          <a:bodyPr>
            <a:normAutofit/>
          </a:bodyPr>
          <a:lstStyle/>
          <a:p>
            <a:pPr algn="just"/>
            <a:r>
              <a:rPr lang="en-US" sz="3600" b="1" dirty="0"/>
              <a:t>Imbalanced Data</a:t>
            </a:r>
            <a:r>
              <a:rPr lang="en-US" sz="3600" dirty="0"/>
              <a:t>: Anomalies are often vastly outnumbered by normal data.</a:t>
            </a:r>
          </a:p>
          <a:p>
            <a:pPr algn="just"/>
            <a:r>
              <a:rPr lang="en-US" sz="3600" b="1" dirty="0"/>
              <a:t>Dynamic and Evolving Data</a:t>
            </a:r>
            <a:r>
              <a:rPr lang="en-US" sz="3600" dirty="0"/>
              <a:t>: Anomalies change as new data comes in.</a:t>
            </a:r>
          </a:p>
          <a:p>
            <a:pPr algn="just"/>
            <a:r>
              <a:rPr lang="en-US" sz="3600" b="1" dirty="0"/>
              <a:t>Feature Selection and High Dimensionality</a:t>
            </a:r>
            <a:r>
              <a:rPr lang="en-US" sz="3600" dirty="0"/>
              <a:t>: Identifying which features are relevant for detecting anomalies.</a:t>
            </a:r>
          </a:p>
        </p:txBody>
      </p:sp>
    </p:spTree>
    <p:extLst>
      <p:ext uri="{BB962C8B-B14F-4D97-AF65-F5344CB8AC3E}">
        <p14:creationId xmlns:p14="http://schemas.microsoft.com/office/powerpoint/2010/main" val="2751058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40B16-7CB6-4736-A98D-3D1195216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45402"/>
            <a:ext cx="11277601" cy="1325562"/>
          </a:xfrm>
        </p:spPr>
        <p:txBody>
          <a:bodyPr/>
          <a:lstStyle/>
          <a:p>
            <a:r>
              <a:rPr lang="en-US" b="1" dirty="0"/>
              <a:t>Techniques for 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53B38-601C-4BEE-8DA2-125AAA223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63040"/>
            <a:ext cx="9276080" cy="5029200"/>
          </a:xfrm>
        </p:spPr>
        <p:txBody>
          <a:bodyPr>
            <a:normAutofit lnSpcReduction="10000"/>
          </a:bodyPr>
          <a:lstStyle/>
          <a:p>
            <a:r>
              <a:rPr lang="en-US" sz="3000" b="1" dirty="0"/>
              <a:t>Supervised Learning</a:t>
            </a:r>
            <a:endParaRPr lang="en-US" sz="3000" dirty="0"/>
          </a:p>
          <a:p>
            <a:pPr lvl="1"/>
            <a:r>
              <a:rPr lang="en-US" sz="2600" dirty="0"/>
              <a:t>Requires labeled normal and anomalous data.</a:t>
            </a:r>
          </a:p>
          <a:p>
            <a:pPr lvl="1"/>
            <a:r>
              <a:rPr lang="en-US" sz="2600" dirty="0"/>
              <a:t>Effective when there is a clear distinction between normal and anomalous data.</a:t>
            </a:r>
          </a:p>
          <a:p>
            <a:r>
              <a:rPr lang="en-US" sz="3000" b="1" dirty="0"/>
              <a:t>Unsupervised Learning</a:t>
            </a:r>
            <a:endParaRPr lang="en-US" sz="3000" dirty="0"/>
          </a:p>
          <a:p>
            <a:pPr lvl="1"/>
            <a:r>
              <a:rPr lang="en-US" sz="2600" dirty="0"/>
              <a:t>Detects anomalies without labeled data.</a:t>
            </a:r>
          </a:p>
          <a:p>
            <a:pPr lvl="1"/>
            <a:r>
              <a:rPr lang="en-US" sz="2600" dirty="0"/>
              <a:t>Common methods: k-means clustering, DBSCAN, Isolation Forest.</a:t>
            </a:r>
          </a:p>
          <a:p>
            <a:r>
              <a:rPr lang="en-US" sz="3000" b="1" dirty="0"/>
              <a:t>Semi-Supervised Learning</a:t>
            </a:r>
            <a:endParaRPr lang="en-US" sz="3000" dirty="0"/>
          </a:p>
          <a:p>
            <a:pPr lvl="1"/>
            <a:r>
              <a:rPr lang="en-US" sz="2600" dirty="0"/>
              <a:t>Uses a mix of labeled and unlabeled data.</a:t>
            </a:r>
          </a:p>
          <a:p>
            <a:pPr lvl="2"/>
            <a:r>
              <a:rPr lang="en-US" sz="2400" dirty="0"/>
              <a:t>Effective when labeled data is scarce.</a:t>
            </a:r>
          </a:p>
          <a:p>
            <a:pPr lvl="1"/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9C3E2F-AE12-49A7-83C1-5E833D29C4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703"/>
          <a:stretch/>
        </p:blipFill>
        <p:spPr>
          <a:xfrm>
            <a:off x="8721189" y="1168400"/>
            <a:ext cx="1747602" cy="1513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1E7052-4782-4769-B3BC-14C0162F3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5062" y="4831074"/>
            <a:ext cx="1174763" cy="11277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DAC0E5-F748-4577-8173-D5CE1476C5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7661" y="3030845"/>
            <a:ext cx="2214658" cy="145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24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F034E-20B1-41E9-A49E-ABF92B97B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92640" cy="1325562"/>
          </a:xfrm>
        </p:spPr>
        <p:txBody>
          <a:bodyPr/>
          <a:lstStyle/>
          <a:p>
            <a:r>
              <a:rPr lang="en-US" dirty="0"/>
              <a:t>Supervised learning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0D708C-8E33-4E21-941A-372FDCEC3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822" y="1757680"/>
            <a:ext cx="11079498" cy="457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9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15EB9-5E6C-4D1E-8A70-9FE5B299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92640" cy="1325562"/>
          </a:xfrm>
        </p:spPr>
        <p:txBody>
          <a:bodyPr/>
          <a:lstStyle/>
          <a:p>
            <a:r>
              <a:rPr lang="en-US" dirty="0"/>
              <a:t>Semi Supervised learning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E37B34-7795-42E4-9B6E-140C13DED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" y="1737360"/>
            <a:ext cx="11142847" cy="454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41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7B75C-7C8D-482E-B977-E7951E904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92640" cy="1325562"/>
          </a:xfrm>
        </p:spPr>
        <p:txBody>
          <a:bodyPr/>
          <a:lstStyle/>
          <a:p>
            <a:r>
              <a:rPr lang="en-US" dirty="0"/>
              <a:t>Unsupervised learning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9054A2-25D4-46CB-8213-B82BE3081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351888"/>
            <a:ext cx="11263191" cy="537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76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C6F7A-9C3A-4DB9-B14A-A6EAE700A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92640" cy="1325562"/>
          </a:xfrm>
        </p:spPr>
        <p:txBody>
          <a:bodyPr/>
          <a:lstStyle/>
          <a:p>
            <a:r>
              <a:rPr lang="en-US" dirty="0"/>
              <a:t>Target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2A37D5-857C-4B5E-8CA9-FFA8DF43D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053" y="842162"/>
            <a:ext cx="7466283" cy="29535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0E8BCC-8CD5-4A91-AEE5-3AF0D7AF5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50" y="4342579"/>
            <a:ext cx="10980761" cy="16732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C29E4C-63D6-4002-888C-C63BDC9AC746}"/>
              </a:ext>
            </a:extLst>
          </p:cNvPr>
          <p:cNvSpPr txBox="1"/>
          <p:nvPr/>
        </p:nvSpPr>
        <p:spPr>
          <a:xfrm>
            <a:off x="4846320" y="6015838"/>
            <a:ext cx="2814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accent2">
                    <a:lumMod val="50000"/>
                  </a:schemeClr>
                </a:solidFill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2553837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Dealing with Anomalies in the data | | Different Algorithms to Deal with Data  Anomalies">
            <a:extLst>
              <a:ext uri="{FF2B5EF4-FFF2-40B4-BE49-F238E27FC236}">
                <a16:creationId xmlns:a16="http://schemas.microsoft.com/office/drawing/2014/main" id="{49AC7A43-D649-4C8C-A456-A2395C872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051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AE397-1752-4F68-B4BB-4E7FB338F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92640" cy="1325562"/>
          </a:xfrm>
        </p:spPr>
        <p:txBody>
          <a:bodyPr/>
          <a:lstStyle/>
          <a:p>
            <a:r>
              <a:rPr lang="en-US" dirty="0"/>
              <a:t>Example using k-Mean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51830-476C-43B8-8B5E-E4B962237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9344" y="1993900"/>
            <a:ext cx="5748528" cy="28702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algn="just"/>
            <a:r>
              <a:rPr lang="en-US" sz="2000" dirty="0"/>
              <a:t>Given a dataset of customer transactions, use k-means clustering to group similar transactions.</a:t>
            </a:r>
          </a:p>
          <a:p>
            <a:pPr algn="just"/>
            <a:r>
              <a:rPr lang="en-US" sz="2000" dirty="0"/>
              <a:t>Calculate the distance of each transaction to its cluster centroid.</a:t>
            </a:r>
          </a:p>
          <a:p>
            <a:pPr algn="just"/>
            <a:r>
              <a:rPr lang="en-US" sz="2000" dirty="0"/>
              <a:t>Transactions with distances significantly larger than others in the same cluster are flagged as potential fraudulent activities.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C7ACD7-1327-436B-B125-07A352DB1574}"/>
              </a:ext>
            </a:extLst>
          </p:cNvPr>
          <p:cNvSpPr txBox="1">
            <a:spLocks/>
          </p:cNvSpPr>
          <p:nvPr/>
        </p:nvSpPr>
        <p:spPr>
          <a:xfrm>
            <a:off x="764032" y="1691322"/>
            <a:ext cx="4478528" cy="4912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/>
              <a:t>Choose the number of clusters 𝑘</a:t>
            </a:r>
            <a:r>
              <a:rPr lang="en-US" sz="2000" i="1" dirty="0"/>
              <a:t>k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/>
              <a:t>Initialize 𝑘</a:t>
            </a:r>
            <a:r>
              <a:rPr lang="en-US" sz="2000" i="1" dirty="0"/>
              <a:t>k</a:t>
            </a:r>
            <a:r>
              <a:rPr lang="en-US" sz="2000" dirty="0"/>
              <a:t> centroids randomly.</a:t>
            </a:r>
          </a:p>
          <a:p>
            <a:pPr algn="just"/>
            <a:r>
              <a:rPr lang="en-US" sz="2000" dirty="0"/>
              <a:t>Assign each data point to the nearest centroid to form 𝑘</a:t>
            </a:r>
            <a:r>
              <a:rPr lang="en-US" sz="2000" i="1" dirty="0"/>
              <a:t>k</a:t>
            </a:r>
            <a:r>
              <a:rPr lang="en-US" sz="2000" dirty="0"/>
              <a:t> clusters.</a:t>
            </a:r>
          </a:p>
          <a:p>
            <a:pPr algn="just"/>
            <a:r>
              <a:rPr lang="en-US" sz="2000" dirty="0"/>
              <a:t>Recalculate the centroids of the clusters.</a:t>
            </a:r>
          </a:p>
          <a:p>
            <a:pPr algn="just"/>
            <a:r>
              <a:rPr lang="en-US" sz="2000" dirty="0"/>
              <a:t>Repeat the assignment and centroid update steps until convergence (i.e., the assignments no longer change or the change is below a threshold).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47632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40B16-7CB6-4736-A98D-3D1195216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45402"/>
            <a:ext cx="11277601" cy="1325562"/>
          </a:xfrm>
        </p:spPr>
        <p:txBody>
          <a:bodyPr/>
          <a:lstStyle/>
          <a:p>
            <a:pPr algn="just"/>
            <a:r>
              <a:rPr lang="en-US" b="1" dirty="0"/>
              <a:t>Deep Learning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53B38-601C-4BEE-8DA2-125AAA223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63040"/>
            <a:ext cx="11277600" cy="5029200"/>
          </a:xfrm>
        </p:spPr>
        <p:txBody>
          <a:bodyPr>
            <a:normAutofit/>
          </a:bodyPr>
          <a:lstStyle/>
          <a:p>
            <a:pPr algn="just"/>
            <a:r>
              <a:rPr lang="en-US" sz="3600" b="1" dirty="0"/>
              <a:t>Autoencoders</a:t>
            </a:r>
            <a:r>
              <a:rPr lang="en-US" sz="3600" dirty="0"/>
              <a:t>: Neural networks trained to compress and reconstruct data, anomalies have higher reconstruction errors.</a:t>
            </a:r>
          </a:p>
          <a:p>
            <a:pPr algn="just"/>
            <a:r>
              <a:rPr lang="en-US" sz="3600" b="1" dirty="0"/>
              <a:t>GANs (Generative Adversarial Networks)</a:t>
            </a:r>
            <a:r>
              <a:rPr lang="en-US" sz="3600" dirty="0"/>
              <a:t>: Used to generate normal data; anomalies are identified when data points deviate from this normal pattern.</a:t>
            </a:r>
          </a:p>
        </p:txBody>
      </p:sp>
    </p:spTree>
    <p:extLst>
      <p:ext uri="{BB962C8B-B14F-4D97-AF65-F5344CB8AC3E}">
        <p14:creationId xmlns:p14="http://schemas.microsoft.com/office/powerpoint/2010/main" val="2909122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B4F9E-347C-4CF9-B9AB-9D055F48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082"/>
            <a:ext cx="9692640" cy="1325562"/>
          </a:xfrm>
        </p:spPr>
        <p:txBody>
          <a:bodyPr/>
          <a:lstStyle/>
          <a:p>
            <a:r>
              <a:rPr lang="en-US" b="1" dirty="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B2D6E-7B18-4197-851C-A43D2B9AC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73200"/>
            <a:ext cx="11186160" cy="4490720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/>
              <a:t>Precision</a:t>
            </a:r>
            <a:r>
              <a:rPr lang="en-US" sz="2800" dirty="0"/>
              <a:t>: The ratio of true positives to the sum of true and false positives.</a:t>
            </a:r>
          </a:p>
          <a:p>
            <a:pPr algn="just"/>
            <a:r>
              <a:rPr lang="en-US" sz="2800" b="1" dirty="0"/>
              <a:t>Recall</a:t>
            </a:r>
            <a:r>
              <a:rPr lang="en-US" sz="2800" dirty="0"/>
              <a:t>: The ratio of true positives to the sum of true positives and false negatives.</a:t>
            </a:r>
          </a:p>
          <a:p>
            <a:pPr algn="just"/>
            <a:r>
              <a:rPr lang="en-US" sz="2800" b="1" dirty="0"/>
              <a:t>F1-Score</a:t>
            </a:r>
            <a:r>
              <a:rPr lang="en-US" sz="2800" dirty="0"/>
              <a:t>: The harmonic mean of precision and recall.</a:t>
            </a:r>
          </a:p>
          <a:p>
            <a:pPr algn="just"/>
            <a:r>
              <a:rPr lang="en-US" sz="2800" b="1" dirty="0"/>
              <a:t>ROC Curve and AUC</a:t>
            </a:r>
            <a:r>
              <a:rPr lang="en-US" sz="2800" dirty="0"/>
              <a:t>: Plot true positive rate against false positive rate; AUC measures the area under the ROC curve.</a:t>
            </a:r>
          </a:p>
        </p:txBody>
      </p:sp>
    </p:spTree>
    <p:extLst>
      <p:ext uri="{BB962C8B-B14F-4D97-AF65-F5344CB8AC3E}">
        <p14:creationId xmlns:p14="http://schemas.microsoft.com/office/powerpoint/2010/main" val="3758157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A9FF-6656-8931-57B5-4EAB7CB1A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  Example</a:t>
            </a:r>
            <a:endParaRPr lang="en-PK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336FC2-7305-758D-31AF-EC13F1762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3" y="1843722"/>
            <a:ext cx="7217110" cy="3401167"/>
          </a:xfrm>
        </p:spPr>
      </p:pic>
    </p:spTree>
    <p:extLst>
      <p:ext uri="{BB962C8B-B14F-4D97-AF65-F5344CB8AC3E}">
        <p14:creationId xmlns:p14="http://schemas.microsoft.com/office/powerpoint/2010/main" val="3301482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FB3B-0C76-D23D-33DF-77CDD07F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6FD86-B9B8-3251-27C8-9289844B3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Accuracy = (5+3)/(5+3+1+1) = 8/10 = 0.8</a:t>
            </a:r>
          </a:p>
          <a:p>
            <a:endParaRPr lang="it-IT" b="0" i="0" dirty="0">
              <a:solidFill>
                <a:srgbClr val="273239"/>
              </a:solidFill>
              <a:effectLst/>
              <a:highlight>
                <a:srgbClr val="FFFFFF"/>
              </a:highlight>
              <a:latin typeface="Nunito" pitchFamily="2" charset="0"/>
            </a:endParaRPr>
          </a:p>
          <a:p>
            <a:r>
              <a:rPr lang="it-IT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Precision = 5/(5+1) =5/6 = 0.8333</a:t>
            </a:r>
          </a:p>
          <a:p>
            <a:endParaRPr lang="it-IT" b="0" i="0" dirty="0">
              <a:solidFill>
                <a:srgbClr val="273239"/>
              </a:solidFill>
              <a:effectLst/>
              <a:highlight>
                <a:srgbClr val="FFFFFF"/>
              </a:highlight>
              <a:latin typeface="Nunito" pitchFamily="2" charset="0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F1-Score: = (2* 0.8333* 0.8333)/( 0.8333+ 0.8333)  = 0.8333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5264B1-4F44-CE38-15F2-8840E7BD8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711" y="1828800"/>
            <a:ext cx="3014289" cy="4562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F6AAEF-6FAD-804C-1052-CC7D37C6B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541" y="2756911"/>
            <a:ext cx="1782722" cy="4562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250B54-A7CC-879D-5105-58D0AB71B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541" y="3685022"/>
            <a:ext cx="22002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102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9FFF5-588E-431F-8A8E-61C958B58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D2AC8-28D8-4328-9646-1D046D456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true_positives</a:t>
            </a:r>
            <a:r>
              <a:rPr lang="en-US" dirty="0"/>
              <a:t> = 40</a:t>
            </a:r>
          </a:p>
          <a:p>
            <a:r>
              <a:rPr lang="en-US" dirty="0" err="1"/>
              <a:t>false_positives</a:t>
            </a:r>
            <a:r>
              <a:rPr lang="en-US" dirty="0"/>
              <a:t> = 10</a:t>
            </a:r>
          </a:p>
          <a:p>
            <a:r>
              <a:rPr lang="en-US" dirty="0" err="1"/>
              <a:t>false_negatives</a:t>
            </a:r>
            <a:r>
              <a:rPr lang="en-US" dirty="0"/>
              <a:t> = 5</a:t>
            </a:r>
          </a:p>
          <a:p>
            <a:endParaRPr lang="en-US" dirty="0"/>
          </a:p>
          <a:p>
            <a:r>
              <a:rPr lang="en-US" dirty="0"/>
              <a:t>precision = </a:t>
            </a:r>
            <a:r>
              <a:rPr lang="en-US" dirty="0" err="1"/>
              <a:t>true_positives</a:t>
            </a:r>
            <a:r>
              <a:rPr lang="en-US" dirty="0"/>
              <a:t> / (</a:t>
            </a:r>
            <a:r>
              <a:rPr lang="en-US" dirty="0" err="1"/>
              <a:t>true_positives</a:t>
            </a:r>
            <a:r>
              <a:rPr lang="en-US" dirty="0"/>
              <a:t> + </a:t>
            </a:r>
            <a:r>
              <a:rPr lang="en-US" dirty="0" err="1"/>
              <a:t>false_positives</a:t>
            </a:r>
            <a:r>
              <a:rPr lang="en-US" dirty="0"/>
              <a:t>)</a:t>
            </a:r>
          </a:p>
          <a:p>
            <a:r>
              <a:rPr lang="en-US" dirty="0"/>
              <a:t>recall = </a:t>
            </a:r>
            <a:r>
              <a:rPr lang="en-US" dirty="0" err="1"/>
              <a:t>true_positives</a:t>
            </a:r>
            <a:r>
              <a:rPr lang="en-US" dirty="0"/>
              <a:t> / (</a:t>
            </a:r>
            <a:r>
              <a:rPr lang="en-US" dirty="0" err="1"/>
              <a:t>true_positives</a:t>
            </a:r>
            <a:r>
              <a:rPr lang="en-US" dirty="0"/>
              <a:t> + </a:t>
            </a:r>
            <a:r>
              <a:rPr lang="en-US" dirty="0" err="1"/>
              <a:t>false_negatives</a:t>
            </a:r>
            <a:r>
              <a:rPr lang="en-US" dirty="0"/>
              <a:t>)</a:t>
            </a:r>
          </a:p>
          <a:p>
            <a:r>
              <a:rPr lang="en-US" dirty="0"/>
              <a:t>f1_score = 2 * (precision * recall) / (precision + recall)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f"Precision</a:t>
            </a:r>
            <a:r>
              <a:rPr lang="en-US" dirty="0"/>
              <a:t>: {precision}")</a:t>
            </a:r>
          </a:p>
          <a:p>
            <a:r>
              <a:rPr lang="en-US" dirty="0"/>
              <a:t>print(</a:t>
            </a:r>
            <a:r>
              <a:rPr lang="en-US" dirty="0" err="1"/>
              <a:t>f"Recall</a:t>
            </a:r>
            <a:r>
              <a:rPr lang="en-US" dirty="0"/>
              <a:t>: {recall}")</a:t>
            </a:r>
          </a:p>
          <a:p>
            <a:r>
              <a:rPr lang="en-US" dirty="0"/>
              <a:t>print(f"F1-Score: {f1_score}")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464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6B8B17-BD7D-4768-9ED0-ACA28ADD5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73" y="1133939"/>
            <a:ext cx="10870060" cy="45901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6596FC0-A01D-4C09-864E-18B1A14D827A}"/>
              </a:ext>
            </a:extLst>
          </p:cNvPr>
          <p:cNvGrpSpPr/>
          <p:nvPr/>
        </p:nvGrpSpPr>
        <p:grpSpPr>
          <a:xfrm>
            <a:off x="2573867" y="220135"/>
            <a:ext cx="6434666" cy="3437762"/>
            <a:chOff x="2573867" y="220135"/>
            <a:chExt cx="6434666" cy="343776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34B73CF-5953-4E4B-BFCA-8A25AB218C1B}"/>
                </a:ext>
              </a:extLst>
            </p:cNvPr>
            <p:cNvSpPr/>
            <p:nvPr/>
          </p:nvSpPr>
          <p:spPr>
            <a:xfrm>
              <a:off x="5808133" y="220135"/>
              <a:ext cx="3200400" cy="1371599"/>
            </a:xfrm>
            <a:prstGeom prst="roundRect">
              <a:avLst/>
            </a:prstGeom>
            <a:solidFill>
              <a:srgbClr val="FF7979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2400" dirty="0">
                  <a:solidFill>
                    <a:sysClr val="windowText" lastClr="000000"/>
                  </a:solidFill>
                </a:rPr>
                <a:t>What is anomaly? </a:t>
              </a:r>
            </a:p>
            <a:p>
              <a:pPr marL="285750" indent="-285750" algn="just">
                <a:buFontTx/>
                <a:buChar char="-"/>
              </a:pPr>
              <a:r>
                <a:rPr lang="en-US" sz="2400" dirty="0">
                  <a:solidFill>
                    <a:sysClr val="windowText" lastClr="000000"/>
                  </a:solidFill>
                </a:rPr>
                <a:t>Yellow Car</a:t>
              </a:r>
            </a:p>
            <a:p>
              <a:pPr marL="285750" indent="-285750" algn="just">
                <a:buFontTx/>
                <a:buChar char="-"/>
              </a:pPr>
              <a:r>
                <a:rPr lang="en-US" sz="2400" dirty="0">
                  <a:solidFill>
                    <a:sysClr val="windowText" lastClr="000000"/>
                  </a:solidFill>
                </a:rPr>
                <a:t>Bike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8D15457-4837-41B1-A722-D939509E2E50}"/>
                </a:ext>
              </a:extLst>
            </p:cNvPr>
            <p:cNvCxnSpPr/>
            <p:nvPr/>
          </p:nvCxnSpPr>
          <p:spPr>
            <a:xfrm flipH="1">
              <a:off x="5418667" y="1591734"/>
              <a:ext cx="1557866" cy="11683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D672B72-F801-40DB-8C8D-3CDB63450B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3867" y="1337139"/>
              <a:ext cx="3234266" cy="23207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144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CE2468-71D0-4948-8E5E-315498132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64809" y="18257"/>
            <a:ext cx="3395858" cy="1993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7C97AE-B914-4C6F-A6C6-92BA93925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8257"/>
            <a:ext cx="9692640" cy="1325562"/>
          </a:xfrm>
        </p:spPr>
        <p:txBody>
          <a:bodyPr/>
          <a:lstStyle/>
          <a:p>
            <a:r>
              <a:rPr lang="en-US" altLang="en-US" dirty="0"/>
              <a:t>What is Anomaly Detection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A655C-7EBC-4634-84E5-295AFDB7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3" y="2012156"/>
            <a:ext cx="11238824" cy="45410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</a:rPr>
              <a:t>Identifying rare items, events, or observations that raise suspicions by differing significantly from the majority of the data.</a:t>
            </a:r>
          </a:p>
          <a:p>
            <a:pPr marL="0" indent="0" algn="ctr">
              <a:buNone/>
            </a:pPr>
            <a:endParaRPr lang="en-US" alt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sz="2800" dirty="0"/>
              <a:t>Enhances decision-making processes by identifying abnormal behaviors or trends.</a:t>
            </a:r>
          </a:p>
          <a:p>
            <a:pPr algn="just"/>
            <a:r>
              <a:rPr lang="en-US" sz="2800" dirty="0"/>
              <a:t>Critical in domains where failure to detect anomalies can lead to significant losses (financial, operational, etc.)</a:t>
            </a:r>
          </a:p>
        </p:txBody>
      </p:sp>
    </p:spTree>
    <p:extLst>
      <p:ext uri="{BB962C8B-B14F-4D97-AF65-F5344CB8AC3E}">
        <p14:creationId xmlns:p14="http://schemas.microsoft.com/office/powerpoint/2010/main" val="900523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08422-B72A-48EE-98FC-5ADD6C7B4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54512" cy="1325562"/>
          </a:xfrm>
          <a:solidFill>
            <a:srgbClr val="FFC000"/>
          </a:solidFill>
        </p:spPr>
        <p:txBody>
          <a:bodyPr anchor="ctr"/>
          <a:lstStyle/>
          <a:p>
            <a:pPr algn="ctr"/>
            <a:r>
              <a:rPr lang="en-US" dirty="0"/>
              <a:t>Anomaly vs Outlier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A54C1-B695-4FA3-8A89-33BEDE36A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6696" y="1483360"/>
            <a:ext cx="4480560" cy="4351337"/>
          </a:xfrm>
        </p:spPr>
        <p:txBody>
          <a:bodyPr/>
          <a:lstStyle/>
          <a:p>
            <a:pPr algn="just"/>
            <a:r>
              <a:rPr lang="en-US" b="1" dirty="0"/>
              <a:t>Outlier</a:t>
            </a:r>
            <a:r>
              <a:rPr lang="en-US" dirty="0"/>
              <a:t> is when some data points are behaving differently but doesn't contribute to any bad thing. </a:t>
            </a:r>
          </a:p>
          <a:p>
            <a:pPr algn="just"/>
            <a:r>
              <a:rPr lang="en-US" b="1" dirty="0"/>
              <a:t>For example</a:t>
            </a:r>
            <a:r>
              <a:rPr lang="en-US" dirty="0"/>
              <a:t>, employees making too high or too low salary.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6CCB30-949C-4E59-A4FB-7CFA9BDAC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1304" y="1483360"/>
            <a:ext cx="4480560" cy="4351337"/>
          </a:xfrm>
        </p:spPr>
        <p:txBody>
          <a:bodyPr/>
          <a:lstStyle/>
          <a:p>
            <a:pPr algn="just"/>
            <a:r>
              <a:rPr lang="en-US" b="1" dirty="0"/>
              <a:t>Anomaly</a:t>
            </a:r>
            <a:r>
              <a:rPr lang="en-US" dirty="0"/>
              <a:t> is when something unusual (or unexpected) is experienced by the monitoring system that is alarming.</a:t>
            </a:r>
          </a:p>
          <a:p>
            <a:pPr algn="just"/>
            <a:r>
              <a:rPr lang="en-US" b="1" dirty="0"/>
              <a:t>For example</a:t>
            </a:r>
            <a:r>
              <a:rPr lang="en-US" dirty="0"/>
              <a:t>, a user who does 50 - 60 USD purchase daily from card, has done 50000 USD purchase.</a:t>
            </a:r>
          </a:p>
        </p:txBody>
      </p:sp>
      <p:pic>
        <p:nvPicPr>
          <p:cNvPr id="1026" name="Picture 2" descr="3,000+ Low Salary Stock Photos, Pictures &amp; Royalty-Free Images - iStock |  Pay day, Woman salary, Paycheck">
            <a:extLst>
              <a:ext uri="{FF2B5EF4-FFF2-40B4-BE49-F238E27FC236}">
                <a16:creationId xmlns:a16="http://schemas.microsoft.com/office/drawing/2014/main" id="{DB1A86EC-AC07-413B-8AC6-95BF9B6CF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094" y="3429000"/>
            <a:ext cx="3682373" cy="2948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256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D6A1-C54D-4873-A327-3AC899B69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6" y="2627709"/>
            <a:ext cx="10417387" cy="1602581"/>
          </a:xfrm>
          <a:solidFill>
            <a:srgbClr val="FFC000"/>
          </a:solidFill>
        </p:spPr>
        <p:txBody>
          <a:bodyPr anchor="ctr"/>
          <a:lstStyle/>
          <a:p>
            <a:pPr algn="ctr"/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995019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600E0E-B738-4064-AB60-CE42110D0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89" y="2925233"/>
            <a:ext cx="5185011" cy="1007534"/>
          </a:xfrm>
          <a:solidFill>
            <a:srgbClr val="FFC000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Detecting Cancer in MRI Images </a:t>
            </a:r>
          </a:p>
          <a:p>
            <a:pPr algn="just"/>
            <a:endParaRPr lang="en-US" sz="2800" dirty="0"/>
          </a:p>
        </p:txBody>
      </p:sp>
      <p:pic>
        <p:nvPicPr>
          <p:cNvPr id="10252" name="Picture 12" descr="A Portable MRI Makes Imaging More Democratic | Scientific American">
            <a:extLst>
              <a:ext uri="{FF2B5EF4-FFF2-40B4-BE49-F238E27FC236}">
                <a16:creationId xmlns:a16="http://schemas.microsoft.com/office/drawing/2014/main" id="{F6542CE1-60F3-455D-97ED-C9CCC8762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361" y="1651000"/>
            <a:ext cx="5185010" cy="355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920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600E0E-B738-4064-AB60-CE42110D0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667" y="3066909"/>
            <a:ext cx="5757333" cy="590692"/>
          </a:xfrm>
          <a:solidFill>
            <a:srgbClr val="FFC000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Sorting produce in agriculture</a:t>
            </a:r>
          </a:p>
          <a:p>
            <a:pPr algn="just"/>
            <a:endParaRPr lang="en-US" sz="2800" dirty="0"/>
          </a:p>
        </p:txBody>
      </p:sp>
      <p:pic>
        <p:nvPicPr>
          <p:cNvPr id="12290" name="Picture 2" descr="Spectroscopy in Agriculture: Fruit Grading and Sorting - Avantes">
            <a:extLst>
              <a:ext uri="{FF2B5EF4-FFF2-40B4-BE49-F238E27FC236}">
                <a16:creationId xmlns:a16="http://schemas.microsoft.com/office/drawing/2014/main" id="{9F84B803-93CD-470B-8E45-07084EFCF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538" y="1093611"/>
            <a:ext cx="3503083" cy="467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725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ow to Improve Production Line Quality using Machine Learning at the Edge -  Embedded Computing Design">
            <a:extLst>
              <a:ext uri="{FF2B5EF4-FFF2-40B4-BE49-F238E27FC236}">
                <a16:creationId xmlns:a16="http://schemas.microsoft.com/office/drawing/2014/main" id="{132857D7-B3B5-436E-A073-E7655DBD3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27" y="160866"/>
            <a:ext cx="10250743" cy="653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600E0E-B738-4064-AB60-CE42110D0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559" y="160866"/>
            <a:ext cx="3413774" cy="1149492"/>
          </a:xfrm>
          <a:solidFill>
            <a:srgbClr val="FFC000"/>
          </a:solidFill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800" dirty="0"/>
              <a:t>Removing defective parts in an assembly line</a:t>
            </a:r>
          </a:p>
        </p:txBody>
      </p:sp>
    </p:spTree>
    <p:extLst>
      <p:ext uri="{BB962C8B-B14F-4D97-AF65-F5344CB8AC3E}">
        <p14:creationId xmlns:p14="http://schemas.microsoft.com/office/powerpoint/2010/main" val="256109774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0</TotalTime>
  <Words>710</Words>
  <Application>Microsoft Office PowerPoint</Application>
  <PresentationFormat>Widescreen</PresentationFormat>
  <Paragraphs>97</Paragraphs>
  <Slides>25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Century Schoolbook</vt:lpstr>
      <vt:lpstr>Nunito</vt:lpstr>
      <vt:lpstr>Wingdings 2</vt:lpstr>
      <vt:lpstr>View</vt:lpstr>
      <vt:lpstr>Week 15 – Anomaly Detection </vt:lpstr>
      <vt:lpstr>PowerPoint Presentation</vt:lpstr>
      <vt:lpstr>PowerPoint Presentation</vt:lpstr>
      <vt:lpstr>What is Anomaly Detection</vt:lpstr>
      <vt:lpstr>Anomaly vs Outlier</vt:lpstr>
      <vt:lpstr>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 of Anomalies</vt:lpstr>
      <vt:lpstr>Data characteristics </vt:lpstr>
      <vt:lpstr>Challenges in Anomaly Detection</vt:lpstr>
      <vt:lpstr>Techniques for Anomaly Detection</vt:lpstr>
      <vt:lpstr>Supervised learning</vt:lpstr>
      <vt:lpstr>Semi Supervised learning</vt:lpstr>
      <vt:lpstr>Unsupervised learning</vt:lpstr>
      <vt:lpstr>Target</vt:lpstr>
      <vt:lpstr>Example using k-Mean </vt:lpstr>
      <vt:lpstr>Deep Learning Methods</vt:lpstr>
      <vt:lpstr>Evaluation Metrics</vt:lpstr>
      <vt:lpstr>Evaluation Metric  Example</vt:lpstr>
      <vt:lpstr>PowerPoint Presentation</vt:lpstr>
      <vt:lpstr>Python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Construction</dc:title>
  <dc:creator>Misbah Perveen</dc:creator>
  <cp:lastModifiedBy>hina shakir BUKC</cp:lastModifiedBy>
  <cp:revision>309</cp:revision>
  <dcterms:created xsi:type="dcterms:W3CDTF">2020-09-20T19:54:15Z</dcterms:created>
  <dcterms:modified xsi:type="dcterms:W3CDTF">2024-06-12T05:54:21Z</dcterms:modified>
</cp:coreProperties>
</file>