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28" r:id="rId13"/>
    <p:sldId id="329" r:id="rId14"/>
    <p:sldId id="311" r:id="rId15"/>
    <p:sldId id="330" r:id="rId16"/>
    <p:sldId id="296" r:id="rId17"/>
    <p:sldId id="326" r:id="rId18"/>
    <p:sldId id="269" r:id="rId19"/>
    <p:sldId id="297" r:id="rId20"/>
    <p:sldId id="270" r:id="rId21"/>
    <p:sldId id="325" r:id="rId22"/>
    <p:sldId id="312" r:id="rId23"/>
    <p:sldId id="313" r:id="rId24"/>
    <p:sldId id="314" r:id="rId25"/>
    <p:sldId id="315" r:id="rId26"/>
    <p:sldId id="316" r:id="rId27"/>
    <p:sldId id="317" r:id="rId28"/>
    <p:sldId id="277" r:id="rId29"/>
    <p:sldId id="278" r:id="rId30"/>
    <p:sldId id="318" r:id="rId31"/>
    <p:sldId id="286" r:id="rId32"/>
    <p:sldId id="287" r:id="rId33"/>
    <p:sldId id="327" r:id="rId34"/>
    <p:sldId id="288" r:id="rId35"/>
    <p:sldId id="319" r:id="rId36"/>
    <p:sldId id="320" r:id="rId37"/>
    <p:sldId id="321" r:id="rId38"/>
    <p:sldId id="322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8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5ABC9-EB5B-44C7-8FAA-B25B3A06222F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18188-CF4E-40EF-8DDB-FB0BCF5C8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75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OjRP0ZLKkk&amp;list=PLLspfyoOYoQcI6Nno3gPkq0h5YSe81hsc&amp;index=32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enWesSofh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LKW6uWJtTc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https://www.youtube.com/watch?v=9OjRP0ZLKkk&amp;list=PLLspfyoOYoQcI6Nno3gPkq0h5YSe81hsc&amp;index=32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18188-CF4E-40EF-8DDB-FB0BCF5C8C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5197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https://youtu.be/YWgcKSa_2ag?t=237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18188-CF4E-40EF-8DDB-FB0BCF5C8C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1024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https://youtu.be/YWgcKSa_2ag?t=237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18188-CF4E-40EF-8DDB-FB0BCF5C8C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1024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https://youtu.be/YWgcKSa_2ag?t=237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18188-CF4E-40EF-8DDB-FB0BCF5C8C1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820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D8653C2-DE87-405D-AD74-51C09FABD220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/>
              <a:t>Continous</a:t>
            </a:r>
            <a:r>
              <a:rPr lang="en-US" altLang="en-US" dirty="0" smtClean="0"/>
              <a:t>:</a:t>
            </a:r>
            <a:r>
              <a:rPr lang="en-US" altLang="en-US" baseline="0" dirty="0" smtClean="0"/>
              <a:t> any real number values &lt;&gt;&lt;&gt; Categorical: data in different categories e.g. age, qualification, marital status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extension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-means. Instead of distances it uses dissimilarities (that is, quantification of the total mismatches between two objects: the smaller this number, the more similar the two objects).</a:t>
            </a: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972905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18188-CF4E-40EF-8DDB-FB0BCF5C8C1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850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3835CE6-5E6C-4237-8F94-418C4BF36FF0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20261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  <a:r>
              <a:rPr lang="en-US" baseline="0" dirty="0" smtClean="0"/>
              <a:t> Index: Compare the Clustering results to ground truth (labelled data).</a:t>
            </a:r>
          </a:p>
          <a:p>
            <a:r>
              <a:rPr lang="en-US" baseline="0" dirty="0" err="1" smtClean="0"/>
              <a:t>Inernal</a:t>
            </a:r>
            <a:r>
              <a:rPr lang="en-US" baseline="0" dirty="0" smtClean="0"/>
              <a:t>: Use only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18188-CF4E-40EF-8DDB-FB0BCF5C8C1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967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  <a:r>
              <a:rPr lang="en-US" baseline="0" dirty="0" smtClean="0"/>
              <a:t> Index: Compare the Clustering results to ground truth (labelled data).</a:t>
            </a:r>
          </a:p>
          <a:p>
            <a:r>
              <a:rPr lang="en-US" baseline="0" dirty="0" err="1" smtClean="0"/>
              <a:t>Inernal</a:t>
            </a:r>
            <a:r>
              <a:rPr lang="en-US" baseline="0" dirty="0" smtClean="0"/>
              <a:t>: Use only data.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18188-CF4E-40EF-8DDB-FB0BCF5C8C1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9924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Ci= Cluster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18188-CF4E-40EF-8DDB-FB0BCF5C8C1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9134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9951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Intra= Within, Inter= Between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18188-CF4E-40EF-8DDB-FB0BCF5C8C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259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E0850B-750E-4272-8836-720F22B069CF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524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D2E462A-F4C3-463C-9674-B10C1DCC6EB0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74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position is same but different features/properties</a:t>
            </a:r>
          </a:p>
          <a:p>
            <a:r>
              <a:rPr lang="en-US" dirty="0" smtClean="0"/>
              <a:t>So</a:t>
            </a:r>
            <a:r>
              <a:rPr lang="en-US" baseline="0" dirty="0" smtClean="0"/>
              <a:t> we need to discover the patterns and characteristics of the objects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18188-CF4E-40EF-8DDB-FB0BCF5C8C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630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2267B19-EC14-4D54-BD2E-79688B7DC4F8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Intra= Within, Inter= Between  … Cohesive: </a:t>
            </a:r>
            <a:r>
              <a:rPr lang="en-US" baseline="0" dirty="0" smtClean="0"/>
              <a:t>Compactness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1386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Traditional: Follow </a:t>
            </a:r>
            <a:r>
              <a:rPr lang="en-US" b="1" dirty="0" smtClean="0"/>
              <a:t>bottom </a:t>
            </a:r>
            <a:r>
              <a:rPr lang="en-US" dirty="0" smtClean="0"/>
              <a:t>to </a:t>
            </a:r>
            <a:r>
              <a:rPr lang="en-US" b="1" dirty="0" smtClean="0"/>
              <a:t>top</a:t>
            </a:r>
            <a:r>
              <a:rPr lang="en-US" b="0" dirty="0" smtClean="0"/>
              <a:t>. …… Non-</a:t>
            </a:r>
            <a:r>
              <a:rPr lang="en-US" b="0" dirty="0" err="1" smtClean="0"/>
              <a:t>trad</a:t>
            </a:r>
            <a:r>
              <a:rPr lang="en-US" b="0" dirty="0" smtClean="0"/>
              <a:t>: </a:t>
            </a:r>
            <a:r>
              <a:rPr lang="en-US" b="1" dirty="0" smtClean="0"/>
              <a:t>Top </a:t>
            </a:r>
            <a:r>
              <a:rPr lang="en-US" b="0" dirty="0" smtClean="0"/>
              <a:t>to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bottom</a:t>
            </a:r>
            <a:endParaRPr lang="en-US" b="1" dirty="0" smtClean="0"/>
          </a:p>
          <a:p>
            <a:r>
              <a:rPr lang="en-US" dirty="0" smtClean="0">
                <a:hlinkClick r:id="rId3"/>
              </a:rPr>
              <a:t>https://www.youtube.com/watch?v=7enWesSofhg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18188-CF4E-40EF-8DDB-FB0BCF5C8C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356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314127-5A4D-44E0-8224-D629B31A24AA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07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9F8B51-F120-44D1-B6EE-E6402A87BC8F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hlinkClick r:id="rId3"/>
              </a:rPr>
              <a:t>https://www.youtube.com/watch?v=CLKW6uWJtTc</a:t>
            </a: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2499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1CD8-22DE-4F69-8547-81FB3258050D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39AD-A7B1-43AC-AFA4-BB7D9A2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B1BC-C365-49EA-8644-4721F59FD085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39AD-A7B1-43AC-AFA4-BB7D9A2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B105-3BB3-4B56-AA57-B565CA26E493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39AD-A7B1-43AC-AFA4-BB7D9A2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E1EF-0021-4BF1-9E32-A4C3702EF3D7}" type="datetime1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C9898-5D43-4E96-A426-6CAAE99613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7615694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3E3-7479-49C8-90CC-FADAD67F2014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39AD-A7B1-43AC-AFA4-BB7D9A2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A1B-E95C-4D35-ACD4-4FCBA043AAD6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39AD-A7B1-43AC-AFA4-BB7D9A2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BC4-999F-4702-8B27-52C298A30432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39AD-A7B1-43AC-AFA4-BB7D9A2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4CC9-5A01-4CF2-ADEF-5BFDBD6B9A5C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39AD-A7B1-43AC-AFA4-BB7D9A2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51B-44A8-4663-A9AD-188AE51CCEE7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39AD-A7B1-43AC-AFA4-BB7D9A2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4BB-0B05-4E67-9DAE-90632A1E9516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39AD-A7B1-43AC-AFA4-BB7D9A2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9A2-2E3F-4DE3-A9E5-7ADC21974B04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39AD-A7B1-43AC-AFA4-BB7D9A2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7CDF-3D8D-4994-9F88-EED6F8F8D534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39AD-A7B1-43AC-AFA4-BB7D9A2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9325B-8711-4BD3-8165-4AA32D241F92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639AD-A7B1-43AC-AFA4-BB7D9A2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3048000" y="2198122"/>
            <a:ext cx="318928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dirty="0">
                <a:latin typeface="Arial"/>
                <a:cs typeface="Arial"/>
              </a:rPr>
              <a:t>Data </a:t>
            </a:r>
            <a:r>
              <a:rPr lang="en-US" b="1" spc="-5" dirty="0">
                <a:latin typeface="Arial"/>
                <a:cs typeface="Arial"/>
              </a:rPr>
              <a:t>Mining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4" y="-1651"/>
            <a:ext cx="9144000" cy="5404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6824" y="4953000"/>
            <a:ext cx="9144000" cy="1905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  <a:p>
            <a:r>
              <a:rPr lang="en-US" sz="2000" dirty="0"/>
              <a:t>Department of Software Engineering</a:t>
            </a:r>
            <a:endParaRPr lang="en-US" dirty="0"/>
          </a:p>
          <a:p>
            <a:r>
              <a:rPr lang="en-US" sz="2000" dirty="0"/>
              <a:t>Bahria University Karachi Campus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" y="538797"/>
            <a:ext cx="990600" cy="8982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4824" y="106875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Bahria</a:t>
            </a:r>
            <a:r>
              <a:rPr lang="en-US" sz="1600" baseline="0" dirty="0">
                <a:solidFill>
                  <a:schemeClr val="bg1"/>
                </a:solidFill>
              </a:rPr>
              <a:t> University Karachi Campus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4A9F0D9-F327-4B6E-AFAD-3934D498B83A}"/>
              </a:ext>
            </a:extLst>
          </p:cNvPr>
          <p:cNvSpPr/>
          <p:nvPr/>
        </p:nvSpPr>
        <p:spPr>
          <a:xfrm>
            <a:off x="2532742" y="2935069"/>
            <a:ext cx="4219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Session </a:t>
            </a:r>
            <a:r>
              <a:rPr lang="en-US" sz="3600" b="1" dirty="0" smtClean="0"/>
              <a:t>9 - Clustering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0158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p:oleObj spid="_x0000_s2766" name="VISIO" r:id="rId4" imgW="2747671" imgH="1960706" progId="">
              <p:embed/>
            </p:oleObj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p:oleObj spid="_x0000_s2767" name="VISIO" r:id="rId5" imgW="2756614" imgH="1795265" progId="">
              <p:embed/>
            </p:oleObj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p:oleObj spid="_x0000_s2768" name="VISIO" r:id="rId6" imgW="1379425" imgH="1779615" progId="">
              <p:embed/>
            </p:oleObj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p:oleObj spid="_x0000_s2769" name="VISIO" r:id="rId7" imgW="1471089" imgH="1761729" progId="">
              <p:embed/>
            </p:oleObj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</p:spTree>
    <p:extLst>
      <p:ext uri="{BB962C8B-B14F-4D97-AF65-F5344CB8AC3E}">
        <p14:creationId xmlns="" xmlns:p14="http://schemas.microsoft.com/office/powerpoint/2010/main" val="187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705600" cy="8382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en-US" sz="3600" dirty="0" smtClean="0"/>
              <a:t>Measure the Quality of Clustering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257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marL="457200" indent="-457200" eaLnBrk="1" hangingPunct="1"/>
            <a:r>
              <a:rPr lang="en-US" altLang="en-US" sz="2400" dirty="0" smtClean="0">
                <a:solidFill>
                  <a:schemeClr val="hlink"/>
                </a:solidFill>
              </a:rPr>
              <a:t>Dissimilarity/Similarity metric</a:t>
            </a:r>
            <a:endParaRPr lang="en-US" altLang="en-US" sz="2400" dirty="0" smtClean="0"/>
          </a:p>
          <a:p>
            <a:pPr marL="914400" lvl="1" indent="-457200" eaLnBrk="1" hangingPunct="1"/>
            <a:r>
              <a:rPr lang="en-US" altLang="en-US" sz="2400" dirty="0" smtClean="0"/>
              <a:t>Similarity is expressed in terms of a distance function, typically metric: </a:t>
            </a:r>
            <a:r>
              <a:rPr lang="en-US" altLang="en-US" sz="2400" i="1" dirty="0" smtClean="0"/>
              <a:t>d</a:t>
            </a:r>
            <a:r>
              <a:rPr lang="en-US" altLang="en-US" sz="2400" dirty="0" smtClean="0"/>
              <a:t>(</a:t>
            </a:r>
            <a:r>
              <a:rPr lang="en-US" altLang="en-US" sz="2400" i="1" dirty="0" err="1" smtClean="0"/>
              <a:t>i</a:t>
            </a:r>
            <a:r>
              <a:rPr lang="en-US" altLang="en-US" sz="2400" i="1" dirty="0" smtClean="0"/>
              <a:t>, j</a:t>
            </a:r>
            <a:r>
              <a:rPr lang="en-US" altLang="en-US" sz="2400" dirty="0" smtClean="0"/>
              <a:t>)</a:t>
            </a:r>
          </a:p>
          <a:p>
            <a:pPr marL="914400" lvl="1" indent="-457200" eaLnBrk="1" hangingPunct="1"/>
            <a:r>
              <a:rPr lang="en-US" altLang="en-US" sz="2400" dirty="0" smtClean="0"/>
              <a:t>The definitions of </a:t>
            </a:r>
            <a:r>
              <a:rPr lang="en-US" altLang="en-US" sz="2400" dirty="0" smtClean="0">
                <a:solidFill>
                  <a:schemeClr val="hlink"/>
                </a:solidFill>
              </a:rPr>
              <a:t>distance functions</a:t>
            </a:r>
            <a:r>
              <a:rPr lang="en-US" altLang="en-US" sz="2400" dirty="0" smtClean="0"/>
              <a:t> are very different for interval-scaled, </a:t>
            </a:r>
            <a:r>
              <a:rPr lang="en-US" altLang="en-US" sz="2400" dirty="0" err="1" smtClean="0"/>
              <a:t>boolean</a:t>
            </a:r>
            <a:r>
              <a:rPr lang="en-US" altLang="en-US" sz="2400" dirty="0" smtClean="0"/>
              <a:t>, categorical, ordinal ratio, and vector variables</a:t>
            </a:r>
          </a:p>
          <a:p>
            <a:pPr marL="914400" lvl="1" indent="-457200" eaLnBrk="1" hangingPunct="1"/>
            <a:r>
              <a:rPr lang="en-US" altLang="en-US" sz="2400" dirty="0" smtClean="0"/>
              <a:t>Weights should be associated with different variables based on applications and data semantics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en-US" altLang="en-US" sz="2400" dirty="0" smtClean="0"/>
              <a:t>Quality of clustering:</a:t>
            </a:r>
          </a:p>
          <a:p>
            <a:pPr marL="914400" lvl="1" indent="-457200" eaLnBrk="1" hangingPunct="1"/>
            <a:r>
              <a:rPr lang="en-US" altLang="en-US" sz="2400" dirty="0" smtClean="0"/>
              <a:t>There is usually a separate “quality” function that measures the “goodness” of a cluster.</a:t>
            </a:r>
          </a:p>
          <a:p>
            <a:pPr marL="914400" lvl="1" indent="-457200" eaLnBrk="1" hangingPunct="1"/>
            <a:r>
              <a:rPr lang="en-US" altLang="en-US" sz="2400" dirty="0" smtClean="0">
                <a:sym typeface="Symbol" panose="05050102010706020507" pitchFamily="18" charset="2"/>
              </a:rPr>
              <a:t>It is hard to define “similar enough” or “good enough” </a:t>
            </a:r>
          </a:p>
          <a:p>
            <a:pPr marL="1371600" lvl="2" indent="-457200" eaLnBrk="1" hangingPunct="1"/>
            <a:r>
              <a:rPr lang="en-US" altLang="en-US" dirty="0" smtClean="0">
                <a:sym typeface="Symbol" panose="05050102010706020507" pitchFamily="18" charset="2"/>
              </a:rPr>
              <a:t> The answer is typically highly subjective</a:t>
            </a:r>
          </a:p>
        </p:txBody>
      </p:sp>
    </p:spTree>
    <p:extLst>
      <p:ext uri="{BB962C8B-B14F-4D97-AF65-F5344CB8AC3E}">
        <p14:creationId xmlns="" xmlns:p14="http://schemas.microsoft.com/office/powerpoint/2010/main" val="38362288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K-means and its variants</a:t>
            </a:r>
          </a:p>
          <a:p>
            <a:pPr lvl="4"/>
            <a:endParaRPr lang="en-US" altLang="en-US"/>
          </a:p>
          <a:p>
            <a:r>
              <a:rPr lang="en-US" altLang="en-US"/>
              <a:t>Hierarchical clustering</a:t>
            </a:r>
          </a:p>
          <a:p>
            <a:pPr lvl="4"/>
            <a:endParaRPr lang="en-US" altLang="en-US"/>
          </a:p>
          <a:p>
            <a:r>
              <a:rPr lang="en-US" altLang="en-US"/>
              <a:t>Density-based clustering</a:t>
            </a:r>
          </a:p>
          <a:p>
            <a:pPr lvl="4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2514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cluster is associated with a </a:t>
            </a:r>
            <a:r>
              <a:rPr lang="en-US" altLang="en-US" sz="2200" dirty="0">
                <a:solidFill>
                  <a:srgbClr val="FFCC00"/>
                </a:solidFill>
              </a:rPr>
              <a:t>centroid</a:t>
            </a:r>
            <a:r>
              <a:rPr lang="en-US" altLang="en-US" sz="2200" dirty="0"/>
              <a:t> 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The basic algorithm is very simple</a:t>
            </a:r>
          </a:p>
        </p:txBody>
      </p:sp>
      <p:graphicFrame>
        <p:nvGraphicFramePr>
          <p:cNvPr id="21508" name="Object 102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p:oleObj spid="_x0000_s70658" name="Bitmap Image" r:id="rId3" imgW="9784928" imgH="3177815" progId="PBrush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50561"/>
            <a:ext cx="7296150" cy="4984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The </a:t>
            </a:r>
            <a:r>
              <a:rPr lang="en-US" altLang="en-US" sz="3600" i="1" dirty="0" smtClean="0"/>
              <a:t>K-Means</a:t>
            </a:r>
            <a:r>
              <a:rPr lang="en-US" altLang="en-US" sz="3600" dirty="0" smtClean="0"/>
              <a:t> Clustering Method</a:t>
            </a:r>
            <a:r>
              <a:rPr lang="en-US" altLang="en-US" sz="2800" b="1" dirty="0" smtClean="0"/>
              <a:t> </a:t>
            </a:r>
            <a:endParaRPr lang="en-US" altLang="en-US" sz="32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851775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Given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, the </a:t>
            </a:r>
            <a:r>
              <a:rPr lang="en-US" altLang="en-US" sz="2400" i="1" dirty="0" smtClean="0"/>
              <a:t>k-means</a:t>
            </a:r>
            <a:r>
              <a:rPr lang="en-US" altLang="en-US" sz="2400" dirty="0" smtClean="0"/>
              <a:t> algorithm is implemented in four steps:</a:t>
            </a:r>
          </a:p>
          <a:p>
            <a:pPr marL="914400" lvl="1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FF0000"/>
                </a:solidFill>
              </a:rPr>
              <a:t>Partition objects</a:t>
            </a:r>
            <a:r>
              <a:rPr lang="en-US" altLang="en-US" sz="2400" dirty="0" smtClean="0">
                <a:solidFill>
                  <a:srgbClr val="000000"/>
                </a:solidFill>
              </a:rPr>
              <a:t> into 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k</a:t>
            </a:r>
            <a:r>
              <a:rPr lang="en-US" altLang="en-US" sz="2400" dirty="0" smtClean="0">
                <a:solidFill>
                  <a:srgbClr val="000000"/>
                </a:solidFill>
              </a:rPr>
              <a:t> nonempty subsets</a:t>
            </a:r>
          </a:p>
          <a:p>
            <a:pPr marL="914400" lvl="1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Compute seed points as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centroids</a:t>
            </a:r>
            <a:r>
              <a:rPr lang="en-US" altLang="en-US" sz="2400" dirty="0" smtClean="0">
                <a:solidFill>
                  <a:srgbClr val="000000"/>
                </a:solidFill>
              </a:rPr>
              <a:t> of the clusters of the current partitioning (the centroid is the center, i.e., 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mean point</a:t>
            </a:r>
            <a:r>
              <a:rPr lang="en-US" altLang="en-US" sz="2400" dirty="0" smtClean="0">
                <a:solidFill>
                  <a:srgbClr val="000000"/>
                </a:solidFill>
              </a:rPr>
              <a:t>, of the cluster)</a:t>
            </a:r>
          </a:p>
          <a:p>
            <a:pPr marL="914400" lvl="1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Assign each object to the cluster with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nearest seed</a:t>
            </a:r>
            <a:r>
              <a:rPr lang="en-US" altLang="en-US" sz="2400" dirty="0" smtClean="0">
                <a:solidFill>
                  <a:srgbClr val="000000"/>
                </a:solidFill>
              </a:rPr>
              <a:t> point  </a:t>
            </a:r>
          </a:p>
          <a:p>
            <a:pPr marL="914400" lvl="1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Go back to Step 2, stop when no more new assignment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4351A99-CB5E-4888-AB12-56295C1659E2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="" xmlns:p14="http://schemas.microsoft.com/office/powerpoint/2010/main" val="21352007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562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{2,3,4,10,11,12,20,25,30}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Assume </a:t>
            </a:r>
            <a:r>
              <a:rPr lang="en-US" sz="2000" dirty="0" smtClean="0"/>
              <a:t>K=2</a:t>
            </a:r>
          </a:p>
          <a:p>
            <a:r>
              <a:rPr lang="en-US" sz="2000" dirty="0" smtClean="0"/>
              <a:t>Lets select </a:t>
            </a:r>
            <a:r>
              <a:rPr lang="en-US" sz="2000" b="1" dirty="0" smtClean="0"/>
              <a:t>2 random centroids </a:t>
            </a:r>
            <a:r>
              <a:rPr lang="en-US" sz="2000" dirty="0" smtClean="0"/>
              <a:t>in given points</a:t>
            </a: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C1=4</a:t>
            </a:r>
            <a:r>
              <a:rPr lang="en-US" sz="2000" dirty="0" smtClean="0">
                <a:solidFill>
                  <a:srgbClr val="C00000"/>
                </a:solidFill>
              </a:rPr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C2=12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53200" y="1295400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00" y="1295400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7314" y="16002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1000" y="16002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81800" y="5257800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8600" y="5257800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1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562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{2,3,4,10,11,12,20,25,30}</a:t>
            </a:r>
          </a:p>
          <a:p>
            <a:pPr marL="0" indent="0">
              <a:buNone/>
            </a:pPr>
            <a:r>
              <a:rPr lang="en-US" sz="2000" dirty="0" smtClean="0"/>
              <a:t>Assume K=2</a:t>
            </a:r>
          </a:p>
          <a:p>
            <a:r>
              <a:rPr lang="en-US" sz="2000" dirty="0" smtClean="0"/>
              <a:t>Lets select </a:t>
            </a:r>
            <a:r>
              <a:rPr lang="en-US" sz="2000" b="1" dirty="0" smtClean="0"/>
              <a:t>2 random centroids </a:t>
            </a:r>
            <a:r>
              <a:rPr lang="en-US" sz="2000" dirty="0" smtClean="0"/>
              <a:t>in given points</a:t>
            </a:r>
          </a:p>
          <a:p>
            <a:r>
              <a:rPr lang="en-US" sz="2000" dirty="0" smtClean="0"/>
              <a:t>{2,3,</a:t>
            </a:r>
            <a:r>
              <a:rPr lang="en-US" sz="2000" dirty="0" smtClean="0">
                <a:solidFill>
                  <a:srgbClr val="FF0000"/>
                </a:solidFill>
              </a:rPr>
              <a:t>4</a:t>
            </a:r>
            <a:r>
              <a:rPr lang="en-US" sz="2000" dirty="0" smtClean="0"/>
              <a:t>,10,11,</a:t>
            </a:r>
            <a:r>
              <a:rPr lang="en-US" sz="2000" dirty="0" smtClean="0">
                <a:solidFill>
                  <a:srgbClr val="FF0000"/>
                </a:solidFill>
              </a:rPr>
              <a:t>12</a:t>
            </a:r>
            <a:r>
              <a:rPr lang="en-US" sz="2000" dirty="0" smtClean="0"/>
              <a:t>,20,25,30}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C1=4, C2=12</a:t>
            </a:r>
          </a:p>
          <a:p>
            <a:pPr marL="0" indent="0">
              <a:buNone/>
            </a:pPr>
            <a:r>
              <a:rPr lang="en-US" sz="2000" dirty="0" smtClean="0"/>
              <a:t>Find </a:t>
            </a:r>
            <a:r>
              <a:rPr lang="en-US" sz="2000" b="1" dirty="0" smtClean="0"/>
              <a:t>the difference </a:t>
            </a:r>
            <a:r>
              <a:rPr lang="en-US" sz="2000" dirty="0" smtClean="0"/>
              <a:t>(e.g. 4-3=</a:t>
            </a:r>
            <a:r>
              <a:rPr lang="en-US" sz="2000" b="1" dirty="0" smtClean="0"/>
              <a:t>1</a:t>
            </a:r>
            <a:r>
              <a:rPr lang="en-US" sz="2000" dirty="0" smtClean="0"/>
              <a:t> and 12-3=9) and put in K1 or  K2 whichever nearest </a:t>
            </a:r>
          </a:p>
          <a:p>
            <a:pPr marL="0" indent="0">
              <a:buNone/>
            </a:pPr>
            <a:r>
              <a:rPr lang="en-US" sz="2000" dirty="0" smtClean="0"/>
              <a:t>K1={2,3,4}     </a:t>
            </a:r>
          </a:p>
          <a:p>
            <a:pPr marL="0" indent="0">
              <a:buNone/>
            </a:pPr>
            <a:r>
              <a:rPr lang="en-US" sz="2000" dirty="0" smtClean="0"/>
              <a:t>K2={10,11,12,20,25,30}</a:t>
            </a:r>
          </a:p>
          <a:p>
            <a:pPr marL="0" indent="0">
              <a:buNone/>
            </a:pPr>
            <a:r>
              <a:rPr lang="en-US" sz="2000" dirty="0" smtClean="0"/>
              <a:t>C1=(2+3+4)/3= 3</a:t>
            </a:r>
          </a:p>
          <a:p>
            <a:pPr marL="0" indent="0">
              <a:buNone/>
            </a:pPr>
            <a:r>
              <a:rPr lang="en-US" sz="2000" dirty="0" smtClean="0"/>
              <a:t>C2=(10+11+12+20+25+30)/6= 18</a:t>
            </a:r>
          </a:p>
          <a:p>
            <a:pPr marL="0" indent="0">
              <a:buNone/>
            </a:pPr>
            <a:r>
              <a:rPr lang="en-US" sz="2000" dirty="0"/>
              <a:t>Now find </a:t>
            </a:r>
            <a:r>
              <a:rPr lang="en-US" sz="2000" b="1" dirty="0" smtClean="0"/>
              <a:t>the difference </a:t>
            </a:r>
            <a:r>
              <a:rPr lang="en-US" sz="2000" dirty="0"/>
              <a:t>with new centroids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C1=3, C2=18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K1= {2,3,4,10}</a:t>
            </a:r>
          </a:p>
          <a:p>
            <a:pPr marL="0" indent="0">
              <a:buNone/>
            </a:pPr>
            <a:r>
              <a:rPr lang="en-US" sz="2000" dirty="0" smtClean="0"/>
              <a:t>K2= {11,12,20,25,30)</a:t>
            </a:r>
          </a:p>
          <a:p>
            <a:pPr marL="0" indent="0">
              <a:buNone/>
            </a:pPr>
            <a:r>
              <a:rPr lang="en-US" sz="2000" dirty="0" smtClean="0"/>
              <a:t>C1=</a:t>
            </a:r>
            <a:r>
              <a:rPr lang="en-US" sz="2000" dirty="0"/>
              <a:t> </a:t>
            </a:r>
            <a:r>
              <a:rPr lang="en-US" sz="2000" dirty="0" smtClean="0"/>
              <a:t>(2+3+4+10)/4 = 4.75</a:t>
            </a:r>
          </a:p>
          <a:p>
            <a:pPr marL="0" indent="0">
              <a:buNone/>
            </a:pPr>
            <a:r>
              <a:rPr lang="en-US" sz="2000" dirty="0" smtClean="0"/>
              <a:t>C2= (11+12</a:t>
            </a:r>
            <a:r>
              <a:rPr lang="en-US" sz="2000" dirty="0"/>
              <a:t>+</a:t>
            </a:r>
            <a:r>
              <a:rPr lang="en-US" sz="2000" dirty="0" smtClean="0"/>
              <a:t>20+25+30)/5=19.6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6553200" y="1295400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00" y="1295400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7314" y="16002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1000" y="16002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81800" y="5257800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8600" y="5257800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65914" y="55626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29600" y="55626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18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91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[Example</a:t>
            </a:r>
            <a:r>
              <a:rPr lang="en-US" dirty="0" smtClean="0"/>
              <a:t>]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417638"/>
            <a:ext cx="7615226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Now new centroid are </a:t>
            </a:r>
            <a:r>
              <a:rPr lang="en-US" sz="2800" dirty="0" smtClean="0">
                <a:solidFill>
                  <a:srgbClr val="C00000"/>
                </a:solidFill>
              </a:rPr>
              <a:t>C1=4.75, C2=19.6</a:t>
            </a:r>
          </a:p>
          <a:p>
            <a:r>
              <a:rPr lang="en-US" sz="2800" dirty="0" smtClean="0"/>
              <a:t>-Every time update centroids and find differences.</a:t>
            </a:r>
          </a:p>
          <a:p>
            <a:r>
              <a:rPr lang="en-US" sz="2800" dirty="0" smtClean="0"/>
              <a:t>-We will stop once we get same mean or centroids.</a:t>
            </a:r>
          </a:p>
          <a:p>
            <a:endParaRPr lang="en-US" sz="2800" dirty="0"/>
          </a:p>
          <a:p>
            <a:r>
              <a:rPr lang="en-US" sz="2800" dirty="0" smtClean="0"/>
              <a:t>After certain iterations we get:</a:t>
            </a:r>
          </a:p>
          <a:p>
            <a:r>
              <a:rPr lang="en-US" sz="2800" dirty="0" smtClean="0"/>
              <a:t>K1={2,3,4,10,11,12}</a:t>
            </a:r>
          </a:p>
          <a:p>
            <a:r>
              <a:rPr lang="en-US" sz="2800" dirty="0" smtClean="0"/>
              <a:t>K2={20,25,30}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7086600" y="990600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3400" y="990600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28254" y="1295400"/>
            <a:ext cx="596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4.75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0" y="1295400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19.6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32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i="1" dirty="0"/>
              <a:t>K-Means </a:t>
            </a:r>
            <a:r>
              <a:rPr lang="en-US" sz="3600" dirty="0"/>
              <a:t>Clustering Method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60" y="2057400"/>
            <a:ext cx="875014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>
            <a:off x="-69452" y="3269060"/>
            <a:ext cx="1662113" cy="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of the K-Mean Algorithm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8229600" cy="3114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55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1295400"/>
          </a:xfrm>
        </p:spPr>
        <p:txBody>
          <a:bodyPr/>
          <a:lstStyle/>
          <a:p>
            <a:r>
              <a:rPr lang="en-US" altLang="en-US" sz="2400" dirty="0" smtClean="0"/>
              <a:t>Finding groups of objects such that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objects in a group </a:t>
            </a:r>
            <a:r>
              <a:rPr lang="en-US" altLang="en-US" sz="2400" dirty="0" smtClean="0"/>
              <a:t>will be </a:t>
            </a:r>
            <a:r>
              <a:rPr lang="en-US" altLang="en-US" sz="2400" dirty="0" smtClean="0">
                <a:solidFill>
                  <a:srgbClr val="FF0000"/>
                </a:solidFill>
              </a:rPr>
              <a:t>similar </a:t>
            </a:r>
            <a:r>
              <a:rPr lang="en-US" altLang="en-US" sz="2400" dirty="0" smtClean="0"/>
              <a:t>(or related) to one </a:t>
            </a:r>
            <a:r>
              <a:rPr lang="en-US" altLang="en-US" sz="2400" dirty="0" smtClean="0">
                <a:solidFill>
                  <a:srgbClr val="FF0000"/>
                </a:solidFill>
              </a:rPr>
              <a:t>another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solidFill>
                  <a:srgbClr val="FF0000"/>
                </a:solidFill>
              </a:rPr>
              <a:t>different </a:t>
            </a:r>
            <a:r>
              <a:rPr lang="en-US" altLang="en-US" sz="2400" dirty="0" smtClean="0"/>
              <a:t>from (or unrelated to) the objects in </a:t>
            </a:r>
            <a:r>
              <a:rPr lang="en-US" altLang="en-US" sz="2400" dirty="0" smtClean="0">
                <a:solidFill>
                  <a:srgbClr val="FF0000"/>
                </a:solidFill>
              </a:rPr>
              <a:t>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 dirty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6827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of the K-Mean Algorithm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24597" t="27851" r="23865" b="24634"/>
          <a:stretch>
            <a:fillRect/>
          </a:stretch>
        </p:blipFill>
        <p:spPr bwMode="auto">
          <a:xfrm>
            <a:off x="533400" y="1524000"/>
            <a:ext cx="822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362200" y="1524000"/>
            <a:ext cx="533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1524000"/>
            <a:ext cx="533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6063035"/>
            <a:ext cx="67923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See the next slide for computation</a:t>
            </a:r>
          </a:p>
          <a:p>
            <a:r>
              <a:rPr lang="en-US" sz="2000" dirty="0" smtClean="0"/>
              <a:t>Values in blue are select because of Minimum/Closest distance.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94843213"/>
              </p:ext>
            </p:extLst>
          </p:nvPr>
        </p:nvGraphicFramePr>
        <p:xfrm>
          <a:off x="270665" y="1503141"/>
          <a:ext cx="4244975" cy="1497012"/>
        </p:xfrm>
        <a:graphic>
          <a:graphicData uri="http://schemas.openxmlformats.org/presentationml/2006/ole">
            <p:oleObj spid="_x0000_s9012" name="Equation" r:id="rId3" imgW="2234880" imgH="787320" progId="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97653895"/>
              </p:ext>
            </p:extLst>
          </p:nvPr>
        </p:nvGraphicFramePr>
        <p:xfrm>
          <a:off x="126974" y="4716856"/>
          <a:ext cx="3225826" cy="724642"/>
        </p:xfrm>
        <a:graphic>
          <a:graphicData uri="http://schemas.openxmlformats.org/presentationml/2006/ole">
            <p:oleObj spid="_x0000_s9013" name="Equation" r:id="rId4" imgW="1752480" imgH="393480" progId="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43683107"/>
              </p:ext>
            </p:extLst>
          </p:nvPr>
        </p:nvGraphicFramePr>
        <p:xfrm>
          <a:off x="5181600" y="157208"/>
          <a:ext cx="3671288" cy="1354880"/>
        </p:xfrm>
        <a:graphic>
          <a:graphicData uri="http://schemas.openxmlformats.org/presentationml/2006/ole">
            <p:oleObj spid="_x0000_s9014" name="Equation" r:id="rId5" imgW="2133360" imgH="787320" progId="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60796382"/>
              </p:ext>
            </p:extLst>
          </p:nvPr>
        </p:nvGraphicFramePr>
        <p:xfrm>
          <a:off x="76200" y="163512"/>
          <a:ext cx="3542861" cy="1284287"/>
        </p:xfrm>
        <a:graphic>
          <a:graphicData uri="http://schemas.openxmlformats.org/presentationml/2006/ole">
            <p:oleObj spid="_x0000_s9015" name="Equation" r:id="rId6" imgW="2031840" imgH="736560" progId="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87087536"/>
              </p:ext>
            </p:extLst>
          </p:nvPr>
        </p:nvGraphicFramePr>
        <p:xfrm>
          <a:off x="5181600" y="1752600"/>
          <a:ext cx="3738716" cy="1371600"/>
        </p:xfrm>
        <a:graphic>
          <a:graphicData uri="http://schemas.openxmlformats.org/presentationml/2006/ole">
            <p:oleObj spid="_x0000_s9016" name="Equation" r:id="rId7" imgW="2145960" imgH="78732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5795607"/>
              </p:ext>
            </p:extLst>
          </p:nvPr>
        </p:nvGraphicFramePr>
        <p:xfrm>
          <a:off x="5181600" y="3429000"/>
          <a:ext cx="3363861" cy="1295400"/>
        </p:xfrm>
        <a:graphic>
          <a:graphicData uri="http://schemas.openxmlformats.org/presentationml/2006/ole">
            <p:oleObj spid="_x0000_s9017" name="Equation" r:id="rId8" imgW="2044440" imgH="787320" progId="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76200" y="4034135"/>
            <a:ext cx="2873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Simply average them:</a:t>
            </a:r>
            <a:endParaRPr lang="en-US" sz="24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52013215"/>
              </p:ext>
            </p:extLst>
          </p:nvPr>
        </p:nvGraphicFramePr>
        <p:xfrm>
          <a:off x="152400" y="5562600"/>
          <a:ext cx="6116134" cy="767612"/>
        </p:xfrm>
        <a:graphic>
          <a:graphicData uri="http://schemas.openxmlformats.org/presentationml/2006/ole">
            <p:oleObj spid="_x0000_s9018" name="Equation" r:id="rId9" imgW="3136680" imgH="39348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119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439025" cy="4429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smtClean="0"/>
              <a:t>Comments on the </a:t>
            </a:r>
            <a:r>
              <a:rPr lang="en-US" altLang="en-US" sz="3200" i="1" smtClean="0"/>
              <a:t>K-Means</a:t>
            </a:r>
            <a:r>
              <a:rPr lang="en-US" altLang="en-US" sz="3200" smtClean="0"/>
              <a:t> Method</a:t>
            </a:r>
            <a:endParaRPr lang="en-US" altLang="en-US" sz="2400" b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Applicable only to objects in a continuous n-dimensional space </a:t>
            </a:r>
            <a:endParaRPr lang="en-US" altLang="en-US" sz="2400" i="1" dirty="0" smtClean="0"/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Using the k-modes method for categorical data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In comparison, k-</a:t>
            </a:r>
            <a:r>
              <a:rPr lang="en-US" altLang="en-US" dirty="0" err="1" smtClean="0"/>
              <a:t>medoids</a:t>
            </a:r>
            <a:r>
              <a:rPr lang="en-US" altLang="en-US" dirty="0" smtClean="0"/>
              <a:t> can be applied to a wide range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Need to specify </a:t>
            </a:r>
            <a:r>
              <a:rPr lang="en-US" altLang="en-US" sz="2400" i="1" dirty="0" smtClean="0"/>
              <a:t>k, </a:t>
            </a:r>
            <a:r>
              <a:rPr lang="en-US" altLang="en-US" sz="2400" dirty="0" smtClean="0"/>
              <a:t>the </a:t>
            </a:r>
            <a:r>
              <a:rPr lang="en-US" altLang="en-US" sz="2400" i="1" dirty="0" smtClean="0"/>
              <a:t>number</a:t>
            </a:r>
            <a:r>
              <a:rPr lang="en-US" altLang="en-US" sz="2400" dirty="0" smtClean="0"/>
              <a:t> of clusters, in advance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Sensitive to noisy data and </a:t>
            </a:r>
            <a:r>
              <a:rPr lang="en-US" altLang="en-US" sz="2400" i="1" dirty="0" smtClean="0"/>
              <a:t>outliers</a:t>
            </a:r>
            <a:endParaRPr lang="en-US" altLang="en-US" sz="24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Not suitable to discover clusters with </a:t>
            </a:r>
            <a:r>
              <a:rPr lang="en-US" altLang="en-US" sz="2400" i="1" dirty="0" smtClean="0"/>
              <a:t>non-convex shapes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Often terminates at a local optimum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93EEFDA-6777-49CB-949D-BAB730A2154B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="" xmlns:p14="http://schemas.microsoft.com/office/powerpoint/2010/main" val="13736353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0837"/>
            <a:ext cx="8280400" cy="55245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Two different K-means </a:t>
            </a:r>
            <a:r>
              <a:rPr lang="en-US" altLang="en-US" sz="4000" dirty="0" err="1" smtClean="0"/>
              <a:t>Clusterings</a:t>
            </a:r>
            <a:endParaRPr lang="en-US" altLang="en-US" sz="4000" dirty="0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410200" y="5881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Sub-optimal Clustering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399"/>
            <a:ext cx="3656013" cy="27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47800" y="588168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Optimal Clustering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</p:spTree>
    <p:extLst>
      <p:ext uri="{BB962C8B-B14F-4D97-AF65-F5344CB8AC3E}">
        <p14:creationId xmlns="" xmlns:p14="http://schemas.microsoft.com/office/powerpoint/2010/main" val="36540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Importance of Choosing Initial Centroids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0710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Importance of Choosing Initial Centroids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080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Importance of Choosing Initial Centroids …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0454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Importance of Choosing Initial Centroids …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517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Solutions to Initial Centroids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• Multiple runs</a:t>
            </a:r>
            <a:br>
              <a:rPr lang="en-US" sz="2800" dirty="0"/>
            </a:br>
            <a:r>
              <a:rPr lang="en-US" sz="2800" dirty="0"/>
              <a:t>– Helps, but probability is not on your side</a:t>
            </a:r>
          </a:p>
          <a:p>
            <a:pPr>
              <a:buNone/>
            </a:pPr>
            <a:r>
              <a:rPr lang="en-US" sz="2800" dirty="0"/>
              <a:t>• Select more than k initial centroids and then</a:t>
            </a:r>
            <a:br>
              <a:rPr lang="en-US" sz="2800" dirty="0"/>
            </a:br>
            <a:r>
              <a:rPr lang="en-US" sz="2800" dirty="0"/>
              <a:t>select among these initial centroids</a:t>
            </a:r>
            <a:br>
              <a:rPr lang="en-US" sz="2800" dirty="0"/>
            </a:br>
            <a:r>
              <a:rPr lang="en-US" sz="2800" dirty="0"/>
              <a:t>– Select most widely separated</a:t>
            </a:r>
          </a:p>
          <a:p>
            <a:pPr>
              <a:buNone/>
            </a:pPr>
            <a:r>
              <a:rPr lang="en-US" sz="2800" dirty="0"/>
              <a:t>• Bisecting K-means</a:t>
            </a:r>
            <a:br>
              <a:rPr lang="en-US" sz="2800" dirty="0"/>
            </a:br>
            <a:r>
              <a:rPr lang="en-US" sz="2800" dirty="0"/>
              <a:t>– Not as susceptible to initialization issues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 and Post-processing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• Pre-processing</a:t>
            </a:r>
            <a:br>
              <a:rPr lang="en-US" sz="2800" dirty="0"/>
            </a:br>
            <a:r>
              <a:rPr lang="en-US" sz="2800" dirty="0"/>
              <a:t>– Normalize the data</a:t>
            </a:r>
            <a:br>
              <a:rPr lang="en-US" sz="2800" dirty="0"/>
            </a:br>
            <a:r>
              <a:rPr lang="en-US" sz="2800" dirty="0"/>
              <a:t>– Eliminate outliers</a:t>
            </a:r>
          </a:p>
          <a:p>
            <a:pPr>
              <a:buNone/>
            </a:pPr>
            <a:r>
              <a:rPr lang="en-US" sz="2800" dirty="0"/>
              <a:t>• Post-processing</a:t>
            </a:r>
            <a:br>
              <a:rPr lang="en-US" sz="2800" dirty="0"/>
            </a:br>
            <a:r>
              <a:rPr lang="en-US" sz="2800" dirty="0"/>
              <a:t>– Eliminate small clusters that may represent</a:t>
            </a:r>
            <a:br>
              <a:rPr lang="en-US" sz="2800" dirty="0"/>
            </a:br>
            <a:r>
              <a:rPr lang="en-US" sz="2800" dirty="0"/>
              <a:t>outliers</a:t>
            </a:r>
            <a:br>
              <a:rPr lang="en-US" sz="2800" dirty="0"/>
            </a:br>
            <a:r>
              <a:rPr lang="en-US" sz="2800" dirty="0"/>
              <a:t>– Split ‘loose’ clusters, i.e., clusters with relatively</a:t>
            </a:r>
            <a:br>
              <a:rPr lang="en-US" sz="2800" dirty="0"/>
            </a:br>
            <a:r>
              <a:rPr lang="en-US" sz="2800" dirty="0"/>
              <a:t>high </a:t>
            </a:r>
            <a:r>
              <a:rPr lang="en-US" sz="2800" dirty="0" smtClean="0"/>
              <a:t>SSE </a:t>
            </a:r>
            <a:r>
              <a:rPr lang="en-US" sz="1800" dirty="0" smtClean="0"/>
              <a:t>(Sum of Squared Error)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297738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 err="1" smtClean="0"/>
              <a:t>Cont</a:t>
            </a:r>
            <a:r>
              <a:rPr lang="en-US" altLang="en-US" dirty="0" smtClean="0"/>
              <a:t>…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dirty="0" smtClean="0"/>
              <a:t>Cluster: A collection of data objects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similar</a:t>
            </a:r>
            <a:r>
              <a:rPr lang="en-US" altLang="en-US" sz="2400" dirty="0" smtClean="0"/>
              <a:t> (or related) to one another within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same group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dissimilar</a:t>
            </a:r>
            <a:r>
              <a:rPr lang="en-US" altLang="en-US" sz="2400" dirty="0" smtClean="0"/>
              <a:t> (or unrelated) to the objects in </a:t>
            </a:r>
            <a:r>
              <a:rPr lang="en-US" altLang="en-US" sz="2400" dirty="0" smtClean="0">
                <a:solidFill>
                  <a:srgbClr val="FF0000"/>
                </a:solidFill>
              </a:rPr>
              <a:t>other groups</a:t>
            </a:r>
          </a:p>
          <a:p>
            <a:pPr eaLnBrk="1" hangingPunct="1"/>
            <a:r>
              <a:rPr lang="en-US" altLang="en-US" sz="2400" dirty="0" smtClean="0"/>
              <a:t>Cluster analysis (or </a:t>
            </a:r>
            <a:r>
              <a:rPr lang="en-US" altLang="en-US" sz="2400" i="1" dirty="0" smtClean="0"/>
              <a:t>clustering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data segmentation, …</a:t>
            </a:r>
            <a:r>
              <a:rPr lang="en-US" altLang="en-US" sz="2400" dirty="0" smtClean="0"/>
              <a:t>)</a:t>
            </a:r>
          </a:p>
          <a:p>
            <a:pPr lvl="1" eaLnBrk="1" hangingPunct="1"/>
            <a:r>
              <a:rPr lang="en-US" altLang="en-US" sz="2400" dirty="0" smtClean="0"/>
              <a:t>Finding </a:t>
            </a:r>
            <a:r>
              <a:rPr lang="en-US" altLang="en-US" sz="2400" dirty="0" smtClean="0">
                <a:solidFill>
                  <a:srgbClr val="FF0000"/>
                </a:solidFill>
              </a:rPr>
              <a:t>similarities</a:t>
            </a:r>
            <a:r>
              <a:rPr lang="en-US" altLang="en-US" sz="2400" dirty="0" smtClean="0"/>
              <a:t> between data according to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characteristics</a:t>
            </a:r>
            <a:r>
              <a:rPr lang="en-US" altLang="en-US" sz="2400" dirty="0" smtClean="0"/>
              <a:t> found in the data and </a:t>
            </a:r>
            <a:r>
              <a:rPr lang="en-US" altLang="en-US" sz="2400" dirty="0" smtClean="0">
                <a:solidFill>
                  <a:srgbClr val="FF0000"/>
                </a:solidFill>
              </a:rPr>
              <a:t>grouping</a:t>
            </a:r>
            <a:r>
              <a:rPr lang="en-US" altLang="en-US" sz="2400" dirty="0" smtClean="0"/>
              <a:t> similar data objects into clusters</a:t>
            </a:r>
          </a:p>
          <a:p>
            <a:pPr eaLnBrk="1" hangingPunct="1"/>
            <a:r>
              <a:rPr lang="en-US" altLang="en-US" sz="2400" dirty="0" smtClean="0">
                <a:solidFill>
                  <a:schemeClr val="hlink"/>
                </a:solidFill>
              </a:rPr>
              <a:t>Unsupervised learning</a:t>
            </a:r>
            <a:r>
              <a:rPr lang="en-US" altLang="en-US" sz="2400" dirty="0" smtClean="0"/>
              <a:t>: no predefined classes (i.e., </a:t>
            </a:r>
            <a:r>
              <a:rPr lang="en-US" altLang="en-US" sz="2400" i="1" dirty="0" smtClean="0"/>
              <a:t>learning by observations</a:t>
            </a:r>
            <a:r>
              <a:rPr lang="en-US" altLang="en-US" sz="2400" dirty="0" smtClean="0"/>
              <a:t> vs. learning by examples: supervised)</a:t>
            </a:r>
          </a:p>
        </p:txBody>
      </p:sp>
    </p:spTree>
    <p:extLst>
      <p:ext uri="{BB962C8B-B14F-4D97-AF65-F5344CB8AC3E}">
        <p14:creationId xmlns="" xmlns:p14="http://schemas.microsoft.com/office/powerpoint/2010/main" val="2626622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66150" cy="609600"/>
          </a:xfrm>
        </p:spPr>
        <p:txBody>
          <a:bodyPr/>
          <a:lstStyle/>
          <a:p>
            <a:pPr eaLnBrk="1" hangingPunct="1"/>
            <a:r>
              <a:rPr lang="en-US" altLang="ko-KR" sz="3200" smtClean="0">
                <a:ea typeface="Gulim" pitchFamily="34" charset="-127"/>
              </a:rPr>
              <a:t>What Is the Problem of the K-Means Method?</a:t>
            </a:r>
            <a:endParaRPr lang="en-US" altLang="en-US" sz="3200" smtClean="0">
              <a:ea typeface="Gulim" pitchFamily="34" charset="-127"/>
            </a:endParaRP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362127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ko-KR" sz="2400" dirty="0" smtClean="0">
                <a:ea typeface="Gulim" pitchFamily="34" charset="-127"/>
              </a:rPr>
              <a:t>The k-means algorithm is sensitive to outliers!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400" dirty="0" smtClean="0">
                <a:ea typeface="Gulim" pitchFamily="34" charset="-127"/>
              </a:rPr>
              <a:t>Since an object with an extremely large value may substantially distort the distribution of the data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400" dirty="0" smtClean="0">
                <a:ea typeface="Gulim" pitchFamily="34" charset="-127"/>
              </a:rPr>
              <a:t>K-</a:t>
            </a:r>
            <a:r>
              <a:rPr lang="en-US" altLang="ko-KR" sz="2400" dirty="0" err="1" smtClean="0">
                <a:ea typeface="Gulim" pitchFamily="34" charset="-127"/>
              </a:rPr>
              <a:t>Medoids</a:t>
            </a:r>
            <a:r>
              <a:rPr lang="en-US" altLang="ko-KR" sz="2400" dirty="0" smtClean="0">
                <a:ea typeface="Gulim" pitchFamily="34" charset="-127"/>
              </a:rPr>
              <a:t>:  Instead of taking the </a:t>
            </a:r>
            <a:r>
              <a:rPr lang="en-US" altLang="ko-KR" sz="2400" b="1" dirty="0" smtClean="0">
                <a:ea typeface="Gulim" pitchFamily="34" charset="-127"/>
              </a:rPr>
              <a:t>mean</a:t>
            </a:r>
            <a:r>
              <a:rPr lang="en-US" altLang="ko-KR" sz="2400" dirty="0" smtClean="0">
                <a:ea typeface="Gulim" pitchFamily="34" charset="-127"/>
              </a:rPr>
              <a:t> value of the object in a cluster as a reference point, </a:t>
            </a:r>
            <a:r>
              <a:rPr lang="en-US" altLang="ko-KR" sz="2400" b="1" dirty="0" err="1" smtClean="0">
                <a:ea typeface="Gulim" pitchFamily="34" charset="-127"/>
              </a:rPr>
              <a:t>medoids</a:t>
            </a:r>
            <a:r>
              <a:rPr lang="en-US" altLang="ko-KR" sz="2400" dirty="0" smtClean="0">
                <a:ea typeface="Gulim" pitchFamily="34" charset="-127"/>
              </a:rPr>
              <a:t> can be used, which is the </a:t>
            </a:r>
            <a:r>
              <a:rPr lang="en-US" altLang="ko-KR" sz="2400" b="1" dirty="0" smtClean="0">
                <a:ea typeface="Gulim" pitchFamily="34" charset="-127"/>
              </a:rPr>
              <a:t>most centrally located</a:t>
            </a:r>
            <a:r>
              <a:rPr lang="en-US" altLang="ko-KR" sz="2400" dirty="0" smtClean="0">
                <a:ea typeface="Gulim" pitchFamily="34" charset="-127"/>
              </a:rPr>
              <a:t> object in a cluster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057400" y="4724400"/>
            <a:ext cx="5257800" cy="1765300"/>
            <a:chOff x="1344" y="3072"/>
            <a:chExt cx="3312" cy="1112"/>
          </a:xfrm>
        </p:grpSpPr>
        <p:grpSp>
          <p:nvGrpSpPr>
            <p:cNvPr id="41990" name="Group 1029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42077" name="Rectangle 1030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2078" name="Rectangle 1031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2079" name="Line 1032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0" name="Line 1033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1" name="Line 1034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2" name="Line 1035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3" name="Line 1036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4" name="Line 1037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5" name="Line 1038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6" name="Line 1039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7" name="Line 1040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8" name="Line 1041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9" name="Line 1042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0" name="Line 1043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1" name="Line 1044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2" name="Line 1045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3" name="Line 1046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4" name="Line 1047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Line 1048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6" name="Line 1049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7" name="Line 1050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8" name="Line 1051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9" name="Rectangle 1052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2100" name="Line 1053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1" name="Line 1054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2" name="Line 1055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3" name="Line 1056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4" name="Line 1057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5" name="Line 1058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6" name="Line 1059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7" name="Line 1060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8" name="Line 1061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9" name="Line 1062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0" name="Line 1063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1" name="Line 1064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2" name="Line 1065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3" name="Line 1066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4" name="Line 1067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5" name="Line 1068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6" name="Line 1069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7" name="Line 1070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8" name="Line 1071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9" name="Line 1072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0" name="Line 1073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1" name="Line 1074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2" name="Line 1075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3" name="Line 1076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4" name="Freeform 1077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5" name="Freeform 1078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6" name="Freeform 1079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7" name="Freeform 1080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8" name="Freeform 1081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9" name="Freeform 1082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0" name="Freeform 1083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1" name="Freeform 1084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2" name="Freeform 1085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3" name="Freeform 1086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4" name="Rectangle 1087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0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35" name="Rectangle 1088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1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36" name="Rectangle 1089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2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37" name="Rectangle 1090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3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38" name="Rectangle 1091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4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39" name="Rectangle 1092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5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40" name="Rectangle 1093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6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41" name="Rectangle 1094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7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42" name="Rectangle 1095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8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43" name="Rectangle 1096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9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44" name="Rectangle 1097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10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45" name="Rectangle 1098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0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46" name="Rectangle 1099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1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47" name="Rectangle 1100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2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48" name="Rectangle 1101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3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49" name="Rectangle 1102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4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50" name="Rectangle 1103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5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51" name="Rectangle 1104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6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52" name="Rectangle 1105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7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53" name="Rectangle 1106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8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54" name="Rectangle 1107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9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55" name="Rectangle 1108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10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156" name="Rectangle 1109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1991" name="Group 1110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41993" name="Rectangle 1111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1994" name="Rectangle 1112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1995" name="Line 1113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6" name="Line 1114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7" name="Line 1115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8" name="Line 1116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9" name="Line 1117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0" name="Line 1118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1" name="Line 1119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2" name="Line 1120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3" name="Line 1121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4" name="Line 1122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5" name="Line 1123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6" name="Line 1124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7" name="Line 1125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8" name="Line 1126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9" name="Line 1127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0" name="Line 1128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1" name="Line 1129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2" name="Line 1130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3" name="Line 1131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4" name="Line 1132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5" name="Rectangle 1133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2016" name="Line 1134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7" name="Line 1135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8" name="Line 1136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9" name="Line 1137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0" name="Line 1138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1" name="Line 1139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2" name="Line 1140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3" name="Line 1141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4" name="Line 1142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5" name="Line 1143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6" name="Line 1144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7" name="Line 1145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8" name="Line 1146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9" name="Line 1147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0" name="Line 1148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1" name="Line 1149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2" name="Line 1150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3" name="Line 1151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4" name="Line 1152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5" name="Line 1153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6" name="Line 1154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7" name="Line 1155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8" name="Line 1156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9" name="Line 1157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0" name="Freeform 1158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1" name="Freeform 1159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2" name="Freeform 1160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3" name="Freeform 1161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4" name="Freeform 1162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5" name="Freeform 1163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6" name="Freeform 1164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7" name="Freeform 1165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8" name="Freeform 1166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9" name="Freeform 1167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0" name="Rectangle 1168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0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51" name="Rectangle 1169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1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52" name="Rectangle 1170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2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53" name="Rectangle 1171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3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54" name="Rectangle 1172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4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55" name="Rectangle 1173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5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56" name="Rectangle 1174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6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57" name="Rectangle 1175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7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58" name="Rectangle 1176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8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59" name="Rectangle 1177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9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60" name="Rectangle 1178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10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61" name="Rectangle 1179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0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62" name="Rectangle 1180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1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63" name="Rectangle 1181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2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64" name="Rectangle 1182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3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65" name="Rectangle 1183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4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66" name="Rectangle 1184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5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67" name="Rectangle 1185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6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68" name="Rectangle 1186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7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69" name="Rectangle 1187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8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70" name="Rectangle 1188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9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71" name="Rectangle 1189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ea typeface="Gulim" pitchFamily="34" charset="-127"/>
                  </a:rPr>
                  <a:t>10</a:t>
                </a:r>
                <a:endParaRPr lang="ko-KR" altLang="en-US" sz="2400">
                  <a:latin typeface="Tahoma" panose="020B0604030504040204" pitchFamily="34" charset="0"/>
                  <a:ea typeface="Gulim" pitchFamily="34" charset="-127"/>
                </a:endParaRPr>
              </a:p>
            </p:txBody>
          </p:sp>
          <p:sp>
            <p:nvSpPr>
              <p:cNvPr id="42072" name="Rectangle 1190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2073" name="Freeform 1191"/>
              <p:cNvSpPr>
                <a:spLocks/>
              </p:cNvSpPr>
              <p:nvPr/>
            </p:nvSpPr>
            <p:spPr bwMode="auto">
              <a:xfrm>
                <a:off x="3955" y="2658"/>
                <a:ext cx="488" cy="597"/>
              </a:xfrm>
              <a:custGeom>
                <a:avLst/>
                <a:gdLst>
                  <a:gd name="T0" fmla="*/ 1 w 728"/>
                  <a:gd name="T1" fmla="*/ 1 h 896"/>
                  <a:gd name="T2" fmla="*/ 1 w 728"/>
                  <a:gd name="T3" fmla="*/ 1 h 896"/>
                  <a:gd name="T4" fmla="*/ 1 w 728"/>
                  <a:gd name="T5" fmla="*/ 1 h 896"/>
                  <a:gd name="T6" fmla="*/ 1 w 728"/>
                  <a:gd name="T7" fmla="*/ 1 h 896"/>
                  <a:gd name="T8" fmla="*/ 1 w 728"/>
                  <a:gd name="T9" fmla="*/ 2 h 896"/>
                  <a:gd name="T10" fmla="*/ 1 w 728"/>
                  <a:gd name="T11" fmla="*/ 5 h 896"/>
                  <a:gd name="T12" fmla="*/ 1 w 728"/>
                  <a:gd name="T13" fmla="*/ 6 h 896"/>
                  <a:gd name="T14" fmla="*/ 3 w 728"/>
                  <a:gd name="T15" fmla="*/ 7 h 896"/>
                  <a:gd name="T16" fmla="*/ 4 w 728"/>
                  <a:gd name="T17" fmla="*/ 7 h 896"/>
                  <a:gd name="T18" fmla="*/ 5 w 728"/>
                  <a:gd name="T19" fmla="*/ 6 h 896"/>
                  <a:gd name="T20" fmla="*/ 6 w 728"/>
                  <a:gd name="T21" fmla="*/ 5 h 896"/>
                  <a:gd name="T22" fmla="*/ 6 w 728"/>
                  <a:gd name="T23" fmla="*/ 5 h 896"/>
                  <a:gd name="T24" fmla="*/ 6 w 728"/>
                  <a:gd name="T25" fmla="*/ 4 h 896"/>
                  <a:gd name="T26" fmla="*/ 6 w 728"/>
                  <a:gd name="T27" fmla="*/ 2 h 896"/>
                  <a:gd name="T28" fmla="*/ 5 w 728"/>
                  <a:gd name="T29" fmla="*/ 1 h 896"/>
                  <a:gd name="T30" fmla="*/ 4 w 728"/>
                  <a:gd name="T31" fmla="*/ 1 h 896"/>
                  <a:gd name="T32" fmla="*/ 4 w 728"/>
                  <a:gd name="T33" fmla="*/ 1 h 896"/>
                  <a:gd name="T34" fmla="*/ 2 w 728"/>
                  <a:gd name="T35" fmla="*/ 0 h 896"/>
                  <a:gd name="T36" fmla="*/ 2 w 728"/>
                  <a:gd name="T37" fmla="*/ 1 h 896"/>
                  <a:gd name="T38" fmla="*/ 1 w 728"/>
                  <a:gd name="T39" fmla="*/ 1 h 896"/>
                  <a:gd name="T40" fmla="*/ 1 w 728"/>
                  <a:gd name="T41" fmla="*/ 1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74" name="Freeform 1192"/>
              <p:cNvSpPr>
                <a:spLocks/>
              </p:cNvSpPr>
              <p:nvPr/>
            </p:nvSpPr>
            <p:spPr bwMode="auto">
              <a:xfrm>
                <a:off x="4258" y="2900"/>
                <a:ext cx="538" cy="593"/>
              </a:xfrm>
              <a:custGeom>
                <a:avLst/>
                <a:gdLst>
                  <a:gd name="T0" fmla="*/ 4 w 802"/>
                  <a:gd name="T1" fmla="*/ 1 h 889"/>
                  <a:gd name="T2" fmla="*/ 3 w 802"/>
                  <a:gd name="T3" fmla="*/ 1 h 889"/>
                  <a:gd name="T4" fmla="*/ 2 w 802"/>
                  <a:gd name="T5" fmla="*/ 2 h 889"/>
                  <a:gd name="T6" fmla="*/ 2 w 802"/>
                  <a:gd name="T7" fmla="*/ 3 h 889"/>
                  <a:gd name="T8" fmla="*/ 1 w 802"/>
                  <a:gd name="T9" fmla="*/ 3 h 889"/>
                  <a:gd name="T10" fmla="*/ 1 w 802"/>
                  <a:gd name="T11" fmla="*/ 3 h 889"/>
                  <a:gd name="T12" fmla="*/ 1 w 802"/>
                  <a:gd name="T13" fmla="*/ 3 h 889"/>
                  <a:gd name="T14" fmla="*/ 1 w 802"/>
                  <a:gd name="T15" fmla="*/ 4 h 889"/>
                  <a:gd name="T16" fmla="*/ 1 w 802"/>
                  <a:gd name="T17" fmla="*/ 4 h 889"/>
                  <a:gd name="T18" fmla="*/ 1 w 802"/>
                  <a:gd name="T19" fmla="*/ 5 h 889"/>
                  <a:gd name="T20" fmla="*/ 1 w 802"/>
                  <a:gd name="T21" fmla="*/ 5 h 889"/>
                  <a:gd name="T22" fmla="*/ 1 w 802"/>
                  <a:gd name="T23" fmla="*/ 5 h 889"/>
                  <a:gd name="T24" fmla="*/ 1 w 802"/>
                  <a:gd name="T25" fmla="*/ 7 h 889"/>
                  <a:gd name="T26" fmla="*/ 1 w 802"/>
                  <a:gd name="T27" fmla="*/ 7 h 889"/>
                  <a:gd name="T28" fmla="*/ 1 w 802"/>
                  <a:gd name="T29" fmla="*/ 7 h 889"/>
                  <a:gd name="T30" fmla="*/ 3 w 802"/>
                  <a:gd name="T31" fmla="*/ 7 h 889"/>
                  <a:gd name="T32" fmla="*/ 4 w 802"/>
                  <a:gd name="T33" fmla="*/ 7 h 889"/>
                  <a:gd name="T34" fmla="*/ 5 w 802"/>
                  <a:gd name="T35" fmla="*/ 6 h 889"/>
                  <a:gd name="T36" fmla="*/ 6 w 802"/>
                  <a:gd name="T37" fmla="*/ 5 h 889"/>
                  <a:gd name="T38" fmla="*/ 6 w 802"/>
                  <a:gd name="T39" fmla="*/ 5 h 889"/>
                  <a:gd name="T40" fmla="*/ 6 w 802"/>
                  <a:gd name="T41" fmla="*/ 4 h 889"/>
                  <a:gd name="T42" fmla="*/ 6 w 802"/>
                  <a:gd name="T43" fmla="*/ 3 h 889"/>
                  <a:gd name="T44" fmla="*/ 7 w 802"/>
                  <a:gd name="T45" fmla="*/ 3 h 889"/>
                  <a:gd name="T46" fmla="*/ 5 w 802"/>
                  <a:gd name="T47" fmla="*/ 0 h 889"/>
                  <a:gd name="T48" fmla="*/ 4 w 802"/>
                  <a:gd name="T49" fmla="*/ 1 h 889"/>
                  <a:gd name="T50" fmla="*/ 4 w 802"/>
                  <a:gd name="T51" fmla="*/ 1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75" name="AutoShape 119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2076" name="AutoShape 1194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1992" name="Line 1195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266333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• For supervised classification we have a variety of measures to evaluate how good our model is</a:t>
            </a:r>
            <a:br>
              <a:rPr lang="en-US" sz="2400" dirty="0"/>
            </a:br>
            <a:r>
              <a:rPr lang="en-US" sz="2400" dirty="0"/>
              <a:t>– Accuracy, precision, recall</a:t>
            </a:r>
          </a:p>
          <a:p>
            <a:pPr>
              <a:buNone/>
            </a:pPr>
            <a:r>
              <a:rPr lang="en-US" sz="2400" dirty="0"/>
              <a:t>• For cluster analysis, the analogous question is how to evaluate the “goodness” of the resulting clusters?</a:t>
            </a:r>
          </a:p>
          <a:p>
            <a:pPr>
              <a:buNone/>
            </a:pPr>
            <a:r>
              <a:rPr lang="en-US" sz="2400" dirty="0"/>
              <a:t>• But “clusters are in the eye of the beholder”!</a:t>
            </a:r>
          </a:p>
          <a:p>
            <a:pPr>
              <a:buNone/>
            </a:pPr>
            <a:r>
              <a:rPr lang="en-US" sz="2400" dirty="0"/>
              <a:t>• Then why do we want to evaluate them?</a:t>
            </a:r>
            <a:br>
              <a:rPr lang="en-US" sz="2400" dirty="0"/>
            </a:br>
            <a:r>
              <a:rPr lang="en-US" sz="2400" dirty="0"/>
              <a:t>– To avoid finding patterns in noise</a:t>
            </a:r>
            <a:br>
              <a:rPr lang="en-US" sz="2400" dirty="0"/>
            </a:br>
            <a:r>
              <a:rPr lang="en-US" sz="2400" dirty="0"/>
              <a:t>– To compare clustering algorithms</a:t>
            </a:r>
            <a:br>
              <a:rPr lang="en-US" sz="2400" dirty="0"/>
            </a:br>
            <a:r>
              <a:rPr lang="en-US" sz="2400" dirty="0"/>
              <a:t>– To compare two sets of clusters</a:t>
            </a:r>
            <a:br>
              <a:rPr lang="en-US" sz="2400" dirty="0"/>
            </a:br>
            <a:r>
              <a:rPr lang="en-US" sz="2400" dirty="0"/>
              <a:t>– To compare two </a:t>
            </a:r>
            <a:r>
              <a:rPr lang="en-US" sz="2400" dirty="0" smtClean="0"/>
              <a:t>clusters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Measures of Cluster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59201"/>
            <a:ext cx="84582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• Numerical measures that are applied to judge various aspects of cluster validity, are classified into the following three types.</a:t>
            </a:r>
            <a:br>
              <a:rPr lang="en-US" sz="2400" dirty="0"/>
            </a:br>
            <a:r>
              <a:rPr lang="en-US" sz="2400" b="1" dirty="0">
                <a:solidFill>
                  <a:schemeClr val="tx2"/>
                </a:solidFill>
              </a:rPr>
              <a:t>– External Index: </a:t>
            </a:r>
            <a:r>
              <a:rPr lang="en-US" sz="2400" dirty="0"/>
              <a:t>Used to </a:t>
            </a:r>
            <a:r>
              <a:rPr lang="en-US" sz="2400" dirty="0">
                <a:solidFill>
                  <a:srgbClr val="FF0000"/>
                </a:solidFill>
              </a:rPr>
              <a:t>measure the extent </a:t>
            </a:r>
            <a:r>
              <a:rPr lang="en-US" sz="2400" dirty="0"/>
              <a:t>to which cluster labels match externally supplied class labels.</a:t>
            </a:r>
            <a:br>
              <a:rPr lang="en-US" sz="2400" dirty="0"/>
            </a:br>
            <a:r>
              <a:rPr lang="en-US" sz="2400" dirty="0"/>
              <a:t>• Entropy</a:t>
            </a:r>
            <a:br>
              <a:rPr lang="en-US" sz="2400" dirty="0"/>
            </a:br>
            <a:r>
              <a:rPr lang="en-US" sz="2400" b="1" dirty="0">
                <a:solidFill>
                  <a:schemeClr val="tx2"/>
                </a:solidFill>
              </a:rPr>
              <a:t>– Internal Index: </a:t>
            </a:r>
            <a:r>
              <a:rPr lang="en-US" sz="2400" dirty="0"/>
              <a:t>Used to </a:t>
            </a:r>
            <a:r>
              <a:rPr lang="en-US" sz="2400" dirty="0">
                <a:solidFill>
                  <a:srgbClr val="FF0000"/>
                </a:solidFill>
              </a:rPr>
              <a:t>measure the goodness </a:t>
            </a:r>
            <a:r>
              <a:rPr lang="en-US" sz="2400" dirty="0"/>
              <a:t>of a clustering structure </a:t>
            </a:r>
            <a:r>
              <a:rPr lang="en-US" sz="2400" i="1" dirty="0"/>
              <a:t>without </a:t>
            </a:r>
            <a:r>
              <a:rPr lang="en-US" sz="2400" dirty="0"/>
              <a:t>respect to external information.</a:t>
            </a:r>
            <a:br>
              <a:rPr lang="en-US" sz="2400" dirty="0"/>
            </a:br>
            <a:r>
              <a:rPr lang="en-US" sz="2400" dirty="0"/>
              <a:t>• Sum of Squared Error (SSE)</a:t>
            </a:r>
            <a:br>
              <a:rPr lang="en-US" sz="2400" dirty="0"/>
            </a:br>
            <a:r>
              <a:rPr lang="en-US" sz="2400" b="1" dirty="0">
                <a:solidFill>
                  <a:schemeClr val="tx2"/>
                </a:solidFill>
              </a:rPr>
              <a:t>– Relative Index: </a:t>
            </a:r>
            <a:r>
              <a:rPr lang="en-US" sz="2400" dirty="0"/>
              <a:t>Used to </a:t>
            </a:r>
            <a:r>
              <a:rPr lang="en-US" sz="2400" dirty="0">
                <a:solidFill>
                  <a:srgbClr val="FF0000"/>
                </a:solidFill>
              </a:rPr>
              <a:t>compare two </a:t>
            </a:r>
            <a:r>
              <a:rPr lang="en-US" sz="2400" dirty="0"/>
              <a:t>different clusterings or clusters.</a:t>
            </a:r>
            <a:br>
              <a:rPr lang="en-US" sz="2400" dirty="0"/>
            </a:br>
            <a:r>
              <a:rPr lang="en-US" sz="2400" dirty="0"/>
              <a:t>• Often an external or internal index is used for this function, e.g.,  SSE or entropy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846138"/>
            <a:ext cx="8839199" cy="4259262"/>
          </a:xfrm>
        </p:spPr>
      </p:pic>
    </p:spTree>
    <p:extLst>
      <p:ext uri="{BB962C8B-B14F-4D97-AF65-F5344CB8AC3E}">
        <p14:creationId xmlns="" xmlns:p14="http://schemas.microsoft.com/office/powerpoint/2010/main" val="23403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Internal Measures: Cohesion and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• </a:t>
            </a:r>
            <a:r>
              <a:rPr lang="en-US" sz="2800" b="1" dirty="0"/>
              <a:t>Cluster Cohesion: </a:t>
            </a:r>
            <a:r>
              <a:rPr lang="en-US" sz="2800" dirty="0"/>
              <a:t>Measures how </a:t>
            </a:r>
            <a:r>
              <a:rPr lang="en-US" sz="2800" dirty="0">
                <a:solidFill>
                  <a:srgbClr val="FF0000"/>
                </a:solidFill>
              </a:rPr>
              <a:t>closely related are objects </a:t>
            </a:r>
            <a:r>
              <a:rPr lang="en-US" sz="2800" dirty="0"/>
              <a:t>in a cluster</a:t>
            </a:r>
            <a:br>
              <a:rPr lang="en-US" sz="2800" dirty="0"/>
            </a:br>
            <a:r>
              <a:rPr lang="en-US" sz="2800" dirty="0"/>
              <a:t>– </a:t>
            </a:r>
            <a:r>
              <a:rPr lang="en-US" sz="2400" dirty="0"/>
              <a:t>Example: SSE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• </a:t>
            </a:r>
            <a:r>
              <a:rPr lang="en-US" sz="2800" b="1" dirty="0"/>
              <a:t>Cluster Separation: </a:t>
            </a:r>
            <a:r>
              <a:rPr lang="en-US" sz="2800" dirty="0"/>
              <a:t>Measure how distinct or</a:t>
            </a:r>
            <a:br>
              <a:rPr lang="en-US" sz="2800" dirty="0"/>
            </a:br>
            <a:r>
              <a:rPr lang="en-US" sz="2800" dirty="0">
                <a:solidFill>
                  <a:srgbClr val="FF0000"/>
                </a:solidFill>
              </a:rPr>
              <a:t>well-separated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 cluster is from other clusters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486400"/>
          </a:xfrm>
        </p:spPr>
        <p:txBody>
          <a:bodyPr>
            <a:normAutofit/>
          </a:bodyPr>
          <a:lstStyle/>
          <a:p>
            <a:pPr marL="742950" lvl="1" indent="-285750"/>
            <a:r>
              <a:rPr lang="en-US" altLang="en-US" dirty="0" smtClean="0"/>
              <a:t>Cohesion is measured by the </a:t>
            </a:r>
            <a:r>
              <a:rPr lang="en-US" altLang="en-US" dirty="0" smtClean="0">
                <a:solidFill>
                  <a:srgbClr val="FF0000"/>
                </a:solidFill>
              </a:rPr>
              <a:t>within </a:t>
            </a:r>
            <a:r>
              <a:rPr lang="en-US" altLang="en-US" dirty="0" smtClean="0"/>
              <a:t>cluster sum of squares (SSE)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marL="742950" lvl="1" indent="-285750"/>
            <a:endParaRPr lang="en-US" altLang="en-US" dirty="0" smtClean="0"/>
          </a:p>
          <a:p>
            <a:pPr marL="742950" lvl="1" indent="-285750"/>
            <a:r>
              <a:rPr lang="en-US" altLang="en-US" dirty="0" smtClean="0"/>
              <a:t>Separation is measured by the </a:t>
            </a:r>
            <a:r>
              <a:rPr lang="en-US" altLang="en-US" dirty="0" smtClean="0">
                <a:solidFill>
                  <a:srgbClr val="FF0000"/>
                </a:solidFill>
              </a:rPr>
              <a:t>between</a:t>
            </a:r>
            <a:r>
              <a:rPr lang="en-US" altLang="en-US" dirty="0" smtClean="0"/>
              <a:t> cluster sum of squares</a:t>
            </a:r>
          </a:p>
          <a:p>
            <a:pPr marL="742950" lvl="1" indent="-285750"/>
            <a:endParaRPr lang="en-US" altLang="en-US" dirty="0" smtClean="0"/>
          </a:p>
          <a:p>
            <a:pPr marL="1143000" lvl="2" indent="-228600"/>
            <a:endParaRPr lang="en-US" altLang="en-US" dirty="0" smtClean="0"/>
          </a:p>
          <a:p>
            <a:pPr lvl="3"/>
            <a:r>
              <a:rPr lang="en-US" altLang="en-US" sz="2400" dirty="0" smtClean="0"/>
              <a:t>Where |</a:t>
            </a:r>
            <a:r>
              <a:rPr lang="en-US" altLang="en-US" sz="2400" i="1" dirty="0" err="1" smtClean="0"/>
              <a:t>C</a:t>
            </a:r>
            <a:r>
              <a:rPr lang="en-US" altLang="en-US" sz="2400" i="1" baseline="-25000" dirty="0" err="1" smtClean="0"/>
              <a:t>i</a:t>
            </a:r>
            <a:r>
              <a:rPr lang="en-US" altLang="en-US" sz="2400" dirty="0" smtClean="0"/>
              <a:t>| is the size of cluster </a:t>
            </a:r>
            <a:r>
              <a:rPr lang="en-US" altLang="en-US" sz="2400" i="1" dirty="0" err="1" smtClean="0"/>
              <a:t>i</a:t>
            </a:r>
            <a:r>
              <a:rPr lang="en-US" altLang="en-US" sz="2400" dirty="0" smtClean="0"/>
              <a:t> </a:t>
            </a:r>
          </a:p>
          <a:p>
            <a:pPr marL="742950" lvl="1" indent="-285750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dirty="0" smtClean="0"/>
              <a:t>Example</a:t>
            </a:r>
            <a:endParaRPr lang="en-US" altLang="en-US" sz="2400" dirty="0" smtClean="0"/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3502045"/>
              </p:ext>
            </p:extLst>
          </p:nvPr>
        </p:nvGraphicFramePr>
        <p:xfrm>
          <a:off x="2426493" y="2095500"/>
          <a:ext cx="4291013" cy="876300"/>
        </p:xfrm>
        <a:graphic>
          <a:graphicData uri="http://schemas.openxmlformats.org/presentationml/2006/ole">
            <p:oleObj spid="_x0000_s3404" name="Equation" r:id="rId4" imgW="1803240" imgH="368280" progId="">
              <p:embed/>
            </p:oleObj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19230376"/>
              </p:ext>
            </p:extLst>
          </p:nvPr>
        </p:nvGraphicFramePr>
        <p:xfrm>
          <a:off x="2697163" y="3908424"/>
          <a:ext cx="3322637" cy="815975"/>
        </p:xfrm>
        <a:graphic>
          <a:graphicData uri="http://schemas.openxmlformats.org/presentationml/2006/ole">
            <p:oleObj spid="_x0000_s3405" name="Equation" r:id="rId5" imgW="1396394" imgH="342751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98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Cohesion and Separation: Example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smtClean="0"/>
              <a:t>Example: SSE</a:t>
            </a:r>
          </a:p>
          <a:p>
            <a:pPr lvl="1"/>
            <a:r>
              <a:rPr lang="en-US" altLang="en-US" sz="2000" smtClean="0"/>
              <a:t>BSS + WSS = constant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914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91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62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06511" name="Oval 15"/>
          <p:cNvSpPr>
            <a:spLocks noChangeArrowheads="1"/>
          </p:cNvSpPr>
          <p:nvPr/>
        </p:nvSpPr>
        <p:spPr bwMode="auto">
          <a:xfrm>
            <a:off x="83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2" name="Oval 16"/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3" name="Oval 17"/>
          <p:cNvSpPr>
            <a:spLocks noChangeArrowheads="1"/>
          </p:cNvSpPr>
          <p:nvPr/>
        </p:nvSpPr>
        <p:spPr bwMode="auto">
          <a:xfrm>
            <a:off x="5410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4" name="Oval 18"/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13716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60960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37338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13716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60960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3810000" y="2071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m</a:t>
            </a:r>
            <a:endParaRPr lang="en-US" altLang="en-US" sz="1800" baseline="-25000" dirty="0"/>
          </a:p>
        </p:txBody>
      </p:sp>
      <p:graphicFrame>
        <p:nvGraphicFramePr>
          <p:cNvPr id="106521" name="Object 25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2667000" y="5097463"/>
          <a:ext cx="5867400" cy="1085850"/>
        </p:xfrm>
        <a:graphic>
          <a:graphicData uri="http://schemas.openxmlformats.org/presentationml/2006/ole">
            <p:oleObj spid="_x0000_s4426" name="Equation" r:id="rId3" imgW="3708360" imgH="685800" progId="">
              <p:embed/>
            </p:oleObj>
          </a:graphicData>
        </a:graphic>
      </p:graphicFrame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381000" y="50292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K=2 clusters:</a:t>
            </a:r>
          </a:p>
        </p:txBody>
      </p:sp>
      <p:graphicFrame>
        <p:nvGraphicFramePr>
          <p:cNvPr id="106523" name="Object 27"/>
          <p:cNvGraphicFramePr>
            <a:graphicFrameLocks noChangeAspect="1"/>
          </p:cNvGraphicFramePr>
          <p:nvPr>
            <p:extLst/>
          </p:nvPr>
        </p:nvGraphicFramePr>
        <p:xfrm>
          <a:off x="2317750" y="3502025"/>
          <a:ext cx="5981700" cy="1222375"/>
        </p:xfrm>
        <a:graphic>
          <a:graphicData uri="http://schemas.openxmlformats.org/presentationml/2006/ole">
            <p:oleObj spid="_x0000_s4427" name="Equation" r:id="rId4" imgW="3352680" imgH="685800" progId="">
              <p:embed/>
            </p:oleObj>
          </a:graphicData>
        </a:graphic>
      </p:graphicFrame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381000" y="349885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K=1 cluster:</a:t>
            </a:r>
          </a:p>
        </p:txBody>
      </p:sp>
    </p:spTree>
    <p:extLst>
      <p:ext uri="{BB962C8B-B14F-4D97-AF65-F5344CB8AC3E}">
        <p14:creationId xmlns="" xmlns:p14="http://schemas.microsoft.com/office/powerpoint/2010/main" val="32007415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5" grpId="0"/>
      <p:bldP spid="106516" grpId="0"/>
      <p:bldP spid="106517" grpId="0"/>
      <p:bldP spid="106518" grpId="0"/>
      <p:bldP spid="106519" grpId="0"/>
      <p:bldP spid="1065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14449"/>
            <a:ext cx="8458200" cy="2800351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en-US" sz="2800" dirty="0" smtClean="0"/>
              <a:t>A proximity graph based approach can also be used for cohesion and separation.</a:t>
            </a:r>
          </a:p>
          <a:p>
            <a:pPr marL="742950" lvl="1" indent="-285750"/>
            <a:r>
              <a:rPr lang="en-US" altLang="en-US" sz="2400" dirty="0" smtClean="0"/>
              <a:t>Cluster cohesion is the sum of the weight of all links </a:t>
            </a:r>
            <a:r>
              <a:rPr lang="en-US" altLang="en-US" sz="2400" dirty="0" smtClean="0">
                <a:solidFill>
                  <a:srgbClr val="FF0000"/>
                </a:solidFill>
              </a:rPr>
              <a:t>within a cluster</a:t>
            </a:r>
            <a:r>
              <a:rPr lang="en-US" altLang="en-US" sz="2400" dirty="0" smtClean="0"/>
              <a:t>.</a:t>
            </a:r>
          </a:p>
          <a:p>
            <a:pPr marL="742950" lvl="1" indent="-285750"/>
            <a:r>
              <a:rPr lang="en-US" altLang="en-US" sz="2400" dirty="0" smtClean="0"/>
              <a:t>Cluster separation is the sum of the weights </a:t>
            </a:r>
            <a:r>
              <a:rPr lang="en-US" altLang="en-US" sz="2400" dirty="0" smtClean="0">
                <a:solidFill>
                  <a:srgbClr val="FF0000"/>
                </a:solidFill>
              </a:rPr>
              <a:t>between </a:t>
            </a:r>
            <a:r>
              <a:rPr lang="en-US" altLang="en-US" sz="2400" dirty="0" smtClean="0"/>
              <a:t>nodes </a:t>
            </a:r>
            <a:r>
              <a:rPr lang="en-US" altLang="en-US" sz="2400" dirty="0" smtClean="0">
                <a:solidFill>
                  <a:srgbClr val="FF0000"/>
                </a:solidFill>
              </a:rPr>
              <a:t>inside </a:t>
            </a:r>
            <a:r>
              <a:rPr lang="en-US" altLang="en-US" sz="2400" dirty="0" smtClean="0"/>
              <a:t>the cluster and nodes </a:t>
            </a:r>
            <a:r>
              <a:rPr lang="en-US" altLang="en-US" sz="2400" dirty="0" smtClean="0">
                <a:solidFill>
                  <a:srgbClr val="FF0000"/>
                </a:solidFill>
              </a:rPr>
              <a:t>outside</a:t>
            </a:r>
            <a:r>
              <a:rPr lang="en-US" altLang="en-US" sz="2400" dirty="0" smtClean="0"/>
              <a:t> the cluster.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xfrm>
            <a:off x="462757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000" dirty="0" smtClean="0"/>
              <a:t>Internal Measures: Cohesion and Separation </a:t>
            </a:r>
            <a:r>
              <a:rPr lang="en-US" altLang="en-US" sz="3000" dirty="0" err="1" smtClean="0"/>
              <a:t>Cont</a:t>
            </a:r>
            <a:r>
              <a:rPr lang="en-US" altLang="en-US" sz="3000" dirty="0" smtClean="0"/>
              <a:t>…</a:t>
            </a:r>
          </a:p>
        </p:txBody>
      </p:sp>
      <p:sp>
        <p:nvSpPr>
          <p:cNvPr id="107524" name="Freeform 4" descr="5%"/>
          <p:cNvSpPr>
            <a:spLocks/>
          </p:cNvSpPr>
          <p:nvPr/>
        </p:nvSpPr>
        <p:spPr bwMode="auto">
          <a:xfrm rot="-5400000">
            <a:off x="3663157" y="439816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 rot="-5400000">
            <a:off x="4953000" y="53181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 rot="-5400000">
            <a:off x="4876800" y="45561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 rot="-5400000">
            <a:off x="4038600" y="50133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 rot="-5400000">
            <a:off x="5103813" y="485933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9" name="Freeform 9" descr="5%"/>
          <p:cNvSpPr>
            <a:spLocks/>
          </p:cNvSpPr>
          <p:nvPr/>
        </p:nvSpPr>
        <p:spPr bwMode="auto">
          <a:xfrm rot="5400000" flipV="1">
            <a:off x="6553200" y="4251325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 rot="5400000" flipV="1">
            <a:off x="8077200" y="47085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 rot="5400000" flipV="1">
            <a:off x="6716713" y="47085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 rot="5400000" flipV="1">
            <a:off x="7239000" y="53181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 rot="5400000" flipV="1">
            <a:off x="7239000" y="43275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5029200" y="5318125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5029200" y="4784725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5029200" y="4403725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5029200" y="4784725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5181600" y="4937125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5181600" y="4784725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5181600" y="4403725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5181600" y="4784725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4114800" y="5013325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4114800" y="4784725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4114800" y="4403725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V="1">
            <a:off x="4114800" y="4784725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4953000" y="4556125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4953000" y="4556125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4953000" y="4403725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>
            <a:off x="4953000" y="4556125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0" descr="5%"/>
          <p:cNvSpPr>
            <a:spLocks/>
          </p:cNvSpPr>
          <p:nvPr/>
        </p:nvSpPr>
        <p:spPr bwMode="auto">
          <a:xfrm rot="-5400000">
            <a:off x="691357" y="455056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Oval 31"/>
          <p:cNvSpPr>
            <a:spLocks noChangeArrowheads="1"/>
          </p:cNvSpPr>
          <p:nvPr/>
        </p:nvSpPr>
        <p:spPr bwMode="auto">
          <a:xfrm rot="-5400000">
            <a:off x="1981200" y="54705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2" name="Oval 32"/>
          <p:cNvSpPr>
            <a:spLocks noChangeArrowheads="1"/>
          </p:cNvSpPr>
          <p:nvPr/>
        </p:nvSpPr>
        <p:spPr bwMode="auto">
          <a:xfrm rot="-5400000">
            <a:off x="1905000" y="47085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 rot="-5400000">
            <a:off x="1066800" y="51657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 rot="-5400000">
            <a:off x="2132013" y="501173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1143000" y="4784725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 flipV="1">
            <a:off x="1905000" y="4784725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1143000" y="5165725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H="1" flipV="1">
            <a:off x="1905000" y="4784725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 flipH="1">
            <a:off x="1143000" y="5089525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 flipH="1">
            <a:off x="1981200" y="5089525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990600" y="6308725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cohesion</a:t>
            </a: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5029200" y="6308725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separation</a:t>
            </a:r>
          </a:p>
        </p:txBody>
      </p:sp>
      <p:sp>
        <p:nvSpPr>
          <p:cNvPr id="43" name="Freeform 4" descr="5%"/>
          <p:cNvSpPr>
            <a:spLocks/>
          </p:cNvSpPr>
          <p:nvPr/>
        </p:nvSpPr>
        <p:spPr bwMode="auto">
          <a:xfrm rot="-5400000">
            <a:off x="3663158" y="439816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30" descr="5%"/>
          <p:cNvSpPr>
            <a:spLocks/>
          </p:cNvSpPr>
          <p:nvPr/>
        </p:nvSpPr>
        <p:spPr bwMode="auto">
          <a:xfrm rot="-5400000">
            <a:off x="691358" y="455056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85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External Measures of Cluster Validity: Entropy and Purity</a:t>
            </a:r>
          </a:p>
        </p:txBody>
      </p:sp>
      <p:graphicFrame>
        <p:nvGraphicFramePr>
          <p:cNvPr id="109571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77204846"/>
              </p:ext>
            </p:extLst>
          </p:nvPr>
        </p:nvGraphicFramePr>
        <p:xfrm>
          <a:off x="304800" y="1219200"/>
          <a:ext cx="8610600" cy="5562600"/>
        </p:xfrm>
        <a:graphic>
          <a:graphicData uri="http://schemas.openxmlformats.org/presentationml/2006/ole">
            <p:oleObj spid="_x0000_s5283" name="Bitmap Image" r:id="rId4" imgW="9304826" imgH="6119390" progId="PBrush">
              <p:embed/>
            </p:oleObj>
          </a:graphicData>
        </a:graphic>
      </p:graphicFrame>
      <p:sp>
        <p:nvSpPr>
          <p:cNvPr id="2" name="Rectangle 1"/>
          <p:cNvSpPr/>
          <p:nvPr/>
        </p:nvSpPr>
        <p:spPr>
          <a:xfrm>
            <a:off x="4038600" y="5029200"/>
            <a:ext cx="1981200" cy="2286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5410200"/>
            <a:ext cx="1371600" cy="3048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56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b="1" u="sng" dirty="0" err="1"/>
              <a:t>Entrophy</a:t>
            </a:r>
            <a:r>
              <a:rPr lang="en-US" sz="2400" b="1" u="sng" dirty="0"/>
              <a:t>:</a:t>
            </a:r>
          </a:p>
          <a:p>
            <a:pPr lvl="1"/>
            <a:r>
              <a:rPr lang="en-US" sz="2000" b="1" dirty="0"/>
              <a:t>Row</a:t>
            </a:r>
            <a:r>
              <a:rPr lang="en-US" sz="2000" dirty="0"/>
              <a:t>:[ -(3/677 log</a:t>
            </a:r>
            <a:r>
              <a:rPr lang="en-US" sz="2000" baseline="-25000" dirty="0"/>
              <a:t>2</a:t>
            </a:r>
            <a:r>
              <a:rPr lang="en-US" sz="2000" dirty="0"/>
              <a:t> (3/677) + 5/677 log</a:t>
            </a:r>
            <a:r>
              <a:rPr lang="en-US" sz="2000" baseline="-25000" dirty="0"/>
              <a:t>2</a:t>
            </a:r>
            <a:r>
              <a:rPr lang="en-US" sz="2000" dirty="0"/>
              <a:t> (5/677) + 40/677 log</a:t>
            </a:r>
            <a:r>
              <a:rPr lang="en-US" sz="2000" baseline="-25000" dirty="0"/>
              <a:t>2</a:t>
            </a:r>
            <a:r>
              <a:rPr lang="en-US" sz="2000" dirty="0"/>
              <a:t> (40/677) + 506/677 log</a:t>
            </a:r>
            <a:r>
              <a:rPr lang="en-US" sz="2000" baseline="-25000" dirty="0"/>
              <a:t>2</a:t>
            </a:r>
            <a:r>
              <a:rPr lang="en-US" sz="2000" dirty="0"/>
              <a:t> (506/677) + 96/677 log</a:t>
            </a:r>
            <a:r>
              <a:rPr lang="en-US" sz="2000" baseline="-25000" dirty="0"/>
              <a:t>2</a:t>
            </a:r>
            <a:r>
              <a:rPr lang="en-US" sz="2000" dirty="0"/>
              <a:t> (96/677) + 27/677 log</a:t>
            </a:r>
            <a:r>
              <a:rPr lang="en-US" sz="2000" baseline="-25000" dirty="0"/>
              <a:t>2</a:t>
            </a:r>
            <a:r>
              <a:rPr lang="en-US" sz="2000" dirty="0"/>
              <a:t> (27/677))]</a:t>
            </a:r>
          </a:p>
          <a:p>
            <a:pPr lvl="1"/>
            <a:r>
              <a:rPr lang="en-US" sz="2000" b="1" dirty="0"/>
              <a:t>Total</a:t>
            </a:r>
            <a:r>
              <a:rPr lang="en-US" sz="2000" dirty="0"/>
              <a:t>: 354/3204*1.227 + 555/3204*1.1472 + 341/3204*0.1813+ ………………..(Total(column)/</a:t>
            </a:r>
            <a:r>
              <a:rPr lang="en-US" sz="2000" dirty="0" smtClean="0"/>
              <a:t>Total*Entropy(Row</a:t>
            </a:r>
            <a:r>
              <a:rPr lang="en-US" sz="2000" dirty="0"/>
              <a:t>)</a:t>
            </a:r>
          </a:p>
          <a:p>
            <a:pPr lvl="1"/>
            <a:endParaRPr lang="en-US" sz="2000" baseline="-25000" dirty="0"/>
          </a:p>
          <a:p>
            <a:r>
              <a:rPr lang="en-US" sz="2400" b="1" u="sng" dirty="0"/>
              <a:t>Purity:</a:t>
            </a:r>
          </a:p>
          <a:p>
            <a:pPr lvl="1"/>
            <a:r>
              <a:rPr lang="en-US" sz="2000" b="1" dirty="0"/>
              <a:t>Row</a:t>
            </a:r>
            <a:r>
              <a:rPr lang="en-US" sz="2000" dirty="0"/>
              <a:t>: 506/677 (max/total)</a:t>
            </a:r>
          </a:p>
          <a:p>
            <a:pPr lvl="1"/>
            <a:r>
              <a:rPr lang="en-US" sz="2000" b="1" dirty="0"/>
              <a:t>Total</a:t>
            </a:r>
            <a:r>
              <a:rPr lang="en-US" sz="2000" dirty="0"/>
              <a:t>: 354/3204*0.7474 + 555/3204*0.7756+ 341/3204*0.9796 + ……………….. (Total(column)/Total*Purity(Row)</a:t>
            </a:r>
          </a:p>
          <a:p>
            <a:pPr lvl="1"/>
            <a:endParaRPr lang="en-US" sz="2000" dirty="0"/>
          </a:p>
          <a:p>
            <a:endParaRPr 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7620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dirty="0"/>
              <a:t>Examples of Clustering Applications</a:t>
            </a:r>
            <a:endParaRPr lang="en-US" altLang="en-US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000" u="sng" dirty="0" smtClean="0"/>
              <a:t>Information retrieval:</a:t>
            </a:r>
            <a:r>
              <a:rPr lang="en-US" altLang="en-US" sz="2000" dirty="0" smtClean="0"/>
              <a:t> document clustering</a:t>
            </a:r>
          </a:p>
          <a:p>
            <a:pPr eaLnBrk="1" hangingPunct="1"/>
            <a:r>
              <a:rPr lang="en-US" altLang="en-US" sz="2000" u="sng" dirty="0" smtClean="0"/>
              <a:t>Marketing</a:t>
            </a:r>
            <a:r>
              <a:rPr lang="en-US" altLang="en-US" sz="2000" u="sng" dirty="0" smtClean="0"/>
              <a:t>:</a:t>
            </a:r>
            <a:r>
              <a:rPr lang="en-US" altLang="en-US" sz="2000" dirty="0" smtClean="0"/>
              <a:t> Help marketers discover distinct groups in their customer bases, and then use this knowledge to develop targeted marketing programs</a:t>
            </a:r>
          </a:p>
          <a:p>
            <a:pPr eaLnBrk="1" hangingPunct="1"/>
            <a:r>
              <a:rPr lang="en-US" altLang="en-US" sz="2000" u="sng" dirty="0" smtClean="0"/>
              <a:t>City-planning:</a:t>
            </a:r>
            <a:r>
              <a:rPr lang="en-US" altLang="en-US" sz="2000" dirty="0" smtClean="0"/>
              <a:t> Identifying groups of houses according to their house type, value, and geographical location</a:t>
            </a:r>
          </a:p>
          <a:p>
            <a:pPr eaLnBrk="1" hangingPunct="1"/>
            <a:r>
              <a:rPr lang="en-US" altLang="en-US" sz="2000" u="sng" dirty="0" smtClean="0"/>
              <a:t>Earth-quake studies:</a:t>
            </a:r>
            <a:r>
              <a:rPr lang="en-US" altLang="en-US" sz="2000" dirty="0" smtClean="0"/>
              <a:t> Observed earth quake epicenters should be clustered along continent faults</a:t>
            </a:r>
          </a:p>
          <a:p>
            <a:pPr eaLnBrk="1" hangingPunct="1"/>
            <a:r>
              <a:rPr lang="en-US" altLang="en-US" sz="2000" u="sng" dirty="0" smtClean="0"/>
              <a:t>Climate:</a:t>
            </a:r>
            <a:r>
              <a:rPr lang="en-US" altLang="en-US" sz="2000" dirty="0" smtClean="0"/>
              <a:t> understanding earth climate, find patterns of atmospheric and ocean</a:t>
            </a:r>
          </a:p>
          <a:p>
            <a:pPr eaLnBrk="1" hangingPunct="1"/>
            <a:r>
              <a:rPr lang="en-US" altLang="en-US" sz="2000" u="sng" dirty="0" smtClean="0"/>
              <a:t>Economic Science:</a:t>
            </a:r>
            <a:r>
              <a:rPr lang="en-US" altLang="en-US" sz="2000" dirty="0" smtClean="0"/>
              <a:t> market research</a:t>
            </a:r>
          </a:p>
        </p:txBody>
      </p:sp>
    </p:spTree>
    <p:extLst>
      <p:ext uri="{BB962C8B-B14F-4D97-AF65-F5344CB8AC3E}">
        <p14:creationId xmlns="" xmlns:p14="http://schemas.microsoft.com/office/powerpoint/2010/main" val="2819675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What is not Cluster Analysis?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77724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Simple segmentation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Dividing students into different registration groups alphabetically, by last name</a:t>
            </a:r>
          </a:p>
          <a:p>
            <a:pPr lvl="4">
              <a:lnSpc>
                <a:spcPct val="80000"/>
              </a:lnSpc>
            </a:pPr>
            <a:endParaRPr lang="en-US" altLang="en-US" sz="180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Results of a query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Groupings are a result of an external specification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Clustering is a grouping of objects based on the data</a:t>
            </a:r>
          </a:p>
          <a:p>
            <a:pPr lvl="4">
              <a:lnSpc>
                <a:spcPct val="80000"/>
              </a:lnSpc>
            </a:pPr>
            <a:endParaRPr lang="en-US" altLang="en-US" sz="180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Supervised classification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Have class label information</a:t>
            </a:r>
          </a:p>
          <a:p>
            <a:pPr lvl="4">
              <a:lnSpc>
                <a:spcPct val="80000"/>
              </a:lnSpc>
            </a:pPr>
            <a:endParaRPr lang="en-US" altLang="en-US" sz="180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Association Analysis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Local vs. global connections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3319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685800" y="1905000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How many clusters?</a:t>
              </a:r>
              <a:endParaRPr lang="en-US" altLang="en-US" sz="1800" b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6021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296150" cy="5334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smtClean="0"/>
              <a:t>Quality: What Is Good Clustering?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u="sng" dirty="0" smtClean="0"/>
              <a:t>good clustering</a:t>
            </a:r>
            <a:r>
              <a:rPr lang="en-US" altLang="en-US" sz="2400" dirty="0" smtClean="0"/>
              <a:t> method will produce high quality clusters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high </a:t>
            </a:r>
            <a:r>
              <a:rPr lang="en-US" altLang="en-US" sz="2400" u="sng" dirty="0" smtClean="0"/>
              <a:t>intra-class</a:t>
            </a:r>
            <a:r>
              <a:rPr lang="en-US" altLang="en-US" sz="2400" dirty="0" smtClean="0"/>
              <a:t> similarity: </a:t>
            </a:r>
            <a:r>
              <a:rPr lang="en-US" altLang="en-US" sz="2400" dirty="0" smtClean="0">
                <a:solidFill>
                  <a:schemeClr val="hlink"/>
                </a:solidFill>
              </a:rPr>
              <a:t>cohesive</a:t>
            </a:r>
            <a:r>
              <a:rPr lang="en-US" altLang="en-US" sz="2400" dirty="0" smtClean="0"/>
              <a:t> within clusters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low </a:t>
            </a:r>
            <a:r>
              <a:rPr lang="en-US" altLang="en-US" sz="2400" u="sng" dirty="0" smtClean="0"/>
              <a:t>inter-class</a:t>
            </a:r>
            <a:r>
              <a:rPr lang="en-US" altLang="en-US" sz="2400" dirty="0" smtClean="0"/>
              <a:t> similarity: </a:t>
            </a:r>
            <a:r>
              <a:rPr lang="en-US" altLang="en-US" sz="2400" dirty="0" smtClean="0">
                <a:solidFill>
                  <a:schemeClr val="hlink"/>
                </a:solidFill>
              </a:rPr>
              <a:t>distinctive</a:t>
            </a:r>
            <a:r>
              <a:rPr lang="en-US" altLang="en-US" sz="2400" dirty="0" smtClean="0"/>
              <a:t> between clusters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u="sng" dirty="0" smtClean="0"/>
              <a:t>quality</a:t>
            </a:r>
            <a:r>
              <a:rPr lang="en-US" altLang="en-US" sz="2400" dirty="0" smtClean="0"/>
              <a:t> of a clustering method depends 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 smtClean="0">
                <a:solidFill>
                  <a:srgbClr val="FF0000"/>
                </a:solidFill>
              </a:rPr>
              <a:t>similarity measure </a:t>
            </a:r>
            <a:r>
              <a:rPr lang="en-US" altLang="en-US" sz="2400" dirty="0" smtClean="0"/>
              <a:t>used by the method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its </a:t>
            </a:r>
            <a:r>
              <a:rPr lang="en-US" altLang="en-US" sz="2400" dirty="0" smtClean="0">
                <a:solidFill>
                  <a:srgbClr val="FF0000"/>
                </a:solidFill>
              </a:rPr>
              <a:t>implementation</a:t>
            </a:r>
            <a:r>
              <a:rPr lang="en-US" altLang="en-US" sz="2400" dirty="0" smtClean="0"/>
              <a:t>, and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 smtClean="0"/>
              <a:t>Its ability to discover some or all of the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hidden</a:t>
            </a:r>
            <a:r>
              <a:rPr lang="en-US" altLang="en-US" sz="2400" dirty="0" smtClean="0"/>
              <a:t> patterns</a:t>
            </a:r>
          </a:p>
        </p:txBody>
      </p:sp>
    </p:spTree>
    <p:extLst>
      <p:ext uri="{BB962C8B-B14F-4D97-AF65-F5344CB8AC3E}">
        <p14:creationId xmlns="" xmlns:p14="http://schemas.microsoft.com/office/powerpoint/2010/main" val="30625750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Types of Clusterings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00"/>
                </a:solidFill>
              </a:rPr>
              <a:t>clustering</a:t>
            </a:r>
            <a:r>
              <a:rPr lang="en-US" altLang="en-US" dirty="0" smtClean="0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smtClean="0"/>
              <a:t>Important distinction between </a:t>
            </a:r>
            <a:r>
              <a:rPr lang="en-US" altLang="en-US" dirty="0" smtClean="0">
                <a:solidFill>
                  <a:srgbClr val="FF0000"/>
                </a:solidFill>
              </a:rPr>
              <a:t>hierarchical</a:t>
            </a:r>
            <a:r>
              <a:rPr lang="en-US" altLang="en-US" dirty="0" smtClean="0"/>
              <a:t> and </a:t>
            </a:r>
            <a:r>
              <a:rPr lang="en-US" altLang="en-US" dirty="0" err="1" smtClean="0">
                <a:solidFill>
                  <a:srgbClr val="FF0000"/>
                </a:solidFill>
              </a:rPr>
              <a:t>partitional</a:t>
            </a:r>
            <a:r>
              <a:rPr lang="en-US" altLang="en-US" dirty="0" smtClean="0">
                <a:solidFill>
                  <a:srgbClr val="FFCC00"/>
                </a:solidFill>
              </a:rPr>
              <a:t> </a:t>
            </a:r>
            <a:r>
              <a:rPr lang="en-US" altLang="en-US" dirty="0" smtClean="0"/>
              <a:t>sets of clusters </a:t>
            </a:r>
            <a:endParaRPr lang="en-US" altLang="en-US" dirty="0" smtClean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 smtClean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err="1" smtClean="0"/>
              <a:t>Partitional</a:t>
            </a:r>
            <a:r>
              <a:rPr lang="en-US" altLang="en-US" dirty="0" smtClean="0"/>
              <a:t>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 smtClean="0"/>
              <a:t>A division of data objects into non-overlapping subsets (clusters) such that </a:t>
            </a:r>
            <a:r>
              <a:rPr lang="en-US" altLang="en-US" sz="2000" dirty="0" smtClean="0">
                <a:solidFill>
                  <a:srgbClr val="FF0000"/>
                </a:solidFill>
              </a:rPr>
              <a:t>each data object</a:t>
            </a:r>
            <a:r>
              <a:rPr lang="en-US" altLang="en-US" sz="2000" dirty="0" smtClean="0"/>
              <a:t> is in exactly </a:t>
            </a:r>
            <a:r>
              <a:rPr lang="en-US" altLang="en-US" sz="2000" dirty="0" smtClean="0">
                <a:solidFill>
                  <a:srgbClr val="FF0000"/>
                </a:solidFill>
              </a:rPr>
              <a:t>one subset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altLang="en-US" sz="1000" dirty="0" smtClean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smtClean="0"/>
              <a:t>Hierarchical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 smtClean="0"/>
              <a:t>A set of nested clusters organized as a </a:t>
            </a:r>
            <a:r>
              <a:rPr lang="en-US" altLang="en-US" sz="2000" dirty="0" smtClean="0">
                <a:solidFill>
                  <a:srgbClr val="FF0000"/>
                </a:solidFill>
              </a:rPr>
              <a:t>hierarchical tree </a:t>
            </a:r>
          </a:p>
        </p:txBody>
      </p:sp>
    </p:spTree>
    <p:extLst>
      <p:ext uri="{BB962C8B-B14F-4D97-AF65-F5344CB8AC3E}">
        <p14:creationId xmlns="" xmlns:p14="http://schemas.microsoft.com/office/powerpoint/2010/main" val="9975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p:oleObj spid="_x0000_s1206" name="VISIO" r:id="rId3" imgW="1547102" imgH="2097084" progId="">
                <p:embed/>
              </p:oleObj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438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1515</Words>
  <Application>Microsoft Office PowerPoint</Application>
  <PresentationFormat>On-screen Show (4:3)</PresentationFormat>
  <Paragraphs>301</Paragraphs>
  <Slides>39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Office Theme</vt:lpstr>
      <vt:lpstr>VISIO</vt:lpstr>
      <vt:lpstr>Equation</vt:lpstr>
      <vt:lpstr>Bitmap Image</vt:lpstr>
      <vt:lpstr>Slide 1</vt:lpstr>
      <vt:lpstr>What is Cluster Analysis?</vt:lpstr>
      <vt:lpstr>Cont…</vt:lpstr>
      <vt:lpstr>Examples of Clustering Applications</vt:lpstr>
      <vt:lpstr>What is not Cluster Analysis?</vt:lpstr>
      <vt:lpstr>Notion of a Cluster can be Ambiguous</vt:lpstr>
      <vt:lpstr>Quality: What Is Good Clustering?</vt:lpstr>
      <vt:lpstr>Types of Clusterings</vt:lpstr>
      <vt:lpstr>Partitional Clustering</vt:lpstr>
      <vt:lpstr>Hierarchical Clustering</vt:lpstr>
      <vt:lpstr>Measure the Quality of Clustering</vt:lpstr>
      <vt:lpstr>Clustering Algorithms</vt:lpstr>
      <vt:lpstr>K-means Clustering</vt:lpstr>
      <vt:lpstr>The K-Means Clustering Method </vt:lpstr>
      <vt:lpstr>K-Mean [Example]</vt:lpstr>
      <vt:lpstr>K-Mean [Example]</vt:lpstr>
      <vt:lpstr>K-Mean [Example] Cont…</vt:lpstr>
      <vt:lpstr>The K-Means Clustering Method (Cont’d)</vt:lpstr>
      <vt:lpstr>Working of the K-Mean Algorithm</vt:lpstr>
      <vt:lpstr>Working of the K-Mean Algorithm</vt:lpstr>
      <vt:lpstr>Slide 21</vt:lpstr>
      <vt:lpstr>Comments on the K-Means Method</vt:lpstr>
      <vt:lpstr>Two different K-means Clusterings</vt:lpstr>
      <vt:lpstr>Importance of Choosing Initial Centroids</vt:lpstr>
      <vt:lpstr>Importance of Choosing Initial Centroids</vt:lpstr>
      <vt:lpstr>Importance of Choosing Initial Centroids …</vt:lpstr>
      <vt:lpstr>Importance of Choosing Initial Centroids …</vt:lpstr>
      <vt:lpstr>Solutions to Initial Centroids Problem</vt:lpstr>
      <vt:lpstr>Pre-processing and Post-processing</vt:lpstr>
      <vt:lpstr>What Is the Problem of the K-Means Method?</vt:lpstr>
      <vt:lpstr>Cluster Validity</vt:lpstr>
      <vt:lpstr>Measures of Cluster Validity</vt:lpstr>
      <vt:lpstr>Slide 33</vt:lpstr>
      <vt:lpstr>Internal Measures: Cohesion and Separation</vt:lpstr>
      <vt:lpstr>Example</vt:lpstr>
      <vt:lpstr>Cohesion and Separation: Example</vt:lpstr>
      <vt:lpstr>Internal Measures: Cohesion and Separation Cont…</vt:lpstr>
      <vt:lpstr>External Measures of Cluster Validity: Entropy and Purity</vt:lpstr>
      <vt:lpstr>Calculation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faisal</dc:creator>
  <cp:lastModifiedBy>AWOS</cp:lastModifiedBy>
  <cp:revision>157</cp:revision>
  <dcterms:created xsi:type="dcterms:W3CDTF">2017-03-17T09:57:57Z</dcterms:created>
  <dcterms:modified xsi:type="dcterms:W3CDTF">2022-05-15T16:34:07Z</dcterms:modified>
</cp:coreProperties>
</file>