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5"/>
  </p:notesMasterIdLst>
  <p:sldIdLst>
    <p:sldId id="256" r:id="rId2"/>
    <p:sldId id="257" r:id="rId3"/>
    <p:sldId id="258" r:id="rId4"/>
    <p:sldId id="259" r:id="rId5"/>
    <p:sldId id="260" r:id="rId6"/>
    <p:sldId id="263" r:id="rId7"/>
    <p:sldId id="276" r:id="rId8"/>
    <p:sldId id="264" r:id="rId9"/>
    <p:sldId id="261" r:id="rId10"/>
    <p:sldId id="262" r:id="rId11"/>
    <p:sldId id="278" r:id="rId12"/>
    <p:sldId id="267" r:id="rId13"/>
    <p:sldId id="265" r:id="rId14"/>
    <p:sldId id="266" r:id="rId15"/>
    <p:sldId id="268" r:id="rId16"/>
    <p:sldId id="269" r:id="rId17"/>
    <p:sldId id="270" r:id="rId18"/>
    <p:sldId id="271" r:id="rId19"/>
    <p:sldId id="273" r:id="rId20"/>
    <p:sldId id="272" r:id="rId21"/>
    <p:sldId id="277"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C4733-70D5-458A-BA69-08C7AA8B6213}"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6A7B2-7F17-4860-B022-464D118D4322}" type="slidenum">
              <a:rPr lang="en-US" smtClean="0"/>
              <a:t>‹#›</a:t>
            </a:fld>
            <a:endParaRPr lang="en-US"/>
          </a:p>
        </p:txBody>
      </p:sp>
    </p:spTree>
    <p:extLst>
      <p:ext uri="{BB962C8B-B14F-4D97-AF65-F5344CB8AC3E}">
        <p14:creationId xmlns:p14="http://schemas.microsoft.com/office/powerpoint/2010/main" val="234825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D5B778"/>
                </a:solidFill>
                <a:effectLst/>
                <a:highlight>
                  <a:srgbClr val="1E1F22"/>
                </a:highlight>
              </a:rPr>
              <a:t>&lt;?</a:t>
            </a:r>
            <a:r>
              <a:rPr lang="en-US" dirty="0">
                <a:solidFill>
                  <a:srgbClr val="BCBEC4"/>
                </a:solidFill>
                <a:effectLst/>
                <a:highlight>
                  <a:srgbClr val="1E1F22"/>
                </a:highlight>
              </a:rPr>
              <a:t>xml version</a:t>
            </a:r>
            <a:r>
              <a:rPr lang="en-US" dirty="0">
                <a:solidFill>
                  <a:srgbClr val="6AAB73"/>
                </a:solidFill>
                <a:effectLst/>
                <a:highlight>
                  <a:srgbClr val="1E1F22"/>
                </a:highlight>
              </a:rPr>
              <a:t>="1.0" </a:t>
            </a:r>
            <a:r>
              <a:rPr lang="en-US" dirty="0">
                <a:solidFill>
                  <a:srgbClr val="BCBEC4"/>
                </a:solidFill>
                <a:effectLst/>
                <a:highlight>
                  <a:srgbClr val="1E1F22"/>
                </a:highlight>
              </a:rPr>
              <a:t>encoding</a:t>
            </a:r>
            <a:r>
              <a:rPr lang="en-US" dirty="0">
                <a:solidFill>
                  <a:srgbClr val="6AAB73"/>
                </a:solidFill>
                <a:effectLst/>
                <a:highlight>
                  <a:srgbClr val="1E1F22"/>
                </a:highlight>
              </a:rPr>
              <a:t>="utf-8"</a:t>
            </a:r>
            <a:r>
              <a:rPr lang="en-US" dirty="0">
                <a:solidFill>
                  <a:srgbClr val="D5B778"/>
                </a:solidFill>
                <a:effectLst/>
                <a:highlight>
                  <a:srgbClr val="1E1F22"/>
                </a:highlight>
              </a:rPr>
              <a:t>?&gt;</a:t>
            </a:r>
            <a:br>
              <a:rPr lang="en-US" dirty="0">
                <a:solidFill>
                  <a:srgbClr val="D5B778"/>
                </a:solidFill>
                <a:effectLst/>
                <a:highlight>
                  <a:srgbClr val="1E1F22"/>
                </a:highlight>
              </a:rPr>
            </a:br>
            <a:r>
              <a:rPr lang="en-US" dirty="0">
                <a:solidFill>
                  <a:srgbClr val="D5B778"/>
                </a:solidFill>
                <a:effectLst/>
                <a:highlight>
                  <a:srgbClr val="1E1F22"/>
                </a:highlight>
              </a:rPr>
              <a:t>&lt;</a:t>
            </a:r>
            <a:r>
              <a:rPr lang="en-US" dirty="0" err="1">
                <a:solidFill>
                  <a:srgbClr val="D5B778"/>
                </a:solidFill>
                <a:effectLst/>
                <a:highlight>
                  <a:srgbClr val="1E1F22"/>
                </a:highlight>
              </a:rPr>
              <a:t>androidx.constraintlayout.widget.ConstraintLayout</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BCBEC4"/>
                </a:solidFill>
                <a:effectLst/>
                <a:highlight>
                  <a:srgbClr val="1E1F22"/>
                </a:highlight>
              </a:rPr>
              <a:t>xmlns:</a:t>
            </a:r>
            <a:r>
              <a:rPr lang="en-US" dirty="0" err="1">
                <a:solidFill>
                  <a:srgbClr val="C77DBB"/>
                </a:solidFill>
                <a:effectLst/>
                <a:highlight>
                  <a:srgbClr val="1E1F22"/>
                </a:highlight>
              </a:rPr>
              <a:t>android</a:t>
            </a:r>
            <a:r>
              <a:rPr lang="en-US" dirty="0">
                <a:solidFill>
                  <a:srgbClr val="6AAB73"/>
                </a:solidFill>
                <a:effectLst/>
                <a:highlight>
                  <a:srgbClr val="1E1F22"/>
                </a:highlight>
              </a:rPr>
              <a:t>="http://schemas.android.com/</a:t>
            </a:r>
            <a:r>
              <a:rPr lang="en-US" dirty="0" err="1">
                <a:solidFill>
                  <a:srgbClr val="6AAB73"/>
                </a:solidFill>
                <a:effectLst/>
                <a:highlight>
                  <a:srgbClr val="1E1F22"/>
                </a:highlight>
              </a:rPr>
              <a:t>apk</a:t>
            </a:r>
            <a:r>
              <a:rPr lang="en-US" dirty="0">
                <a:solidFill>
                  <a:srgbClr val="6AAB73"/>
                </a:solidFill>
                <a:effectLst/>
                <a:highlight>
                  <a:srgbClr val="1E1F22"/>
                </a:highlight>
              </a:rPr>
              <a:t>/res/android"</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BCBEC4"/>
                </a:solidFill>
                <a:effectLst/>
                <a:highlight>
                  <a:srgbClr val="1E1F22"/>
                </a:highlight>
              </a:rPr>
              <a:t>xmlns:</a:t>
            </a:r>
            <a:r>
              <a:rPr lang="en-US" dirty="0" err="1">
                <a:solidFill>
                  <a:srgbClr val="C77DBB"/>
                </a:solidFill>
                <a:effectLst/>
                <a:highlight>
                  <a:srgbClr val="1E1F22"/>
                </a:highlight>
              </a:rPr>
              <a:t>app</a:t>
            </a:r>
            <a:r>
              <a:rPr lang="en-US" dirty="0">
                <a:solidFill>
                  <a:srgbClr val="6AAB73"/>
                </a:solidFill>
                <a:effectLst/>
                <a:highlight>
                  <a:srgbClr val="1E1F22"/>
                </a:highlight>
              </a:rPr>
              <a:t>="http://schemas.android.com/</a:t>
            </a:r>
            <a:r>
              <a:rPr lang="en-US" dirty="0" err="1">
                <a:solidFill>
                  <a:srgbClr val="6AAB73"/>
                </a:solidFill>
                <a:effectLst/>
                <a:highlight>
                  <a:srgbClr val="1E1F22"/>
                </a:highlight>
              </a:rPr>
              <a:t>apk</a:t>
            </a:r>
            <a:r>
              <a:rPr lang="en-US" dirty="0">
                <a:solidFill>
                  <a:srgbClr val="6AAB73"/>
                </a:solidFill>
                <a:effectLst/>
                <a:highlight>
                  <a:srgbClr val="1E1F22"/>
                </a:highlight>
              </a:rPr>
              <a:t>/res-auto"</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BCBEC4"/>
                </a:solidFill>
                <a:effectLst/>
                <a:highlight>
                  <a:srgbClr val="1E1F22"/>
                </a:highlight>
              </a:rPr>
              <a:t>xmlns:</a:t>
            </a:r>
            <a:r>
              <a:rPr lang="en-US" dirty="0" err="1">
                <a:solidFill>
                  <a:srgbClr val="C77DBB"/>
                </a:solidFill>
                <a:effectLst/>
                <a:highlight>
                  <a:srgbClr val="1E1F22"/>
                </a:highlight>
              </a:rPr>
              <a:t>tools</a:t>
            </a:r>
            <a:r>
              <a:rPr lang="en-US" dirty="0">
                <a:solidFill>
                  <a:srgbClr val="6AAB73"/>
                </a:solidFill>
                <a:effectLst/>
                <a:highlight>
                  <a:srgbClr val="1E1F22"/>
                </a:highlight>
              </a:rPr>
              <a:t>="http://schemas.android.com/tools"</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:layout_width</a:t>
            </a:r>
            <a:r>
              <a:rPr lang="en-US" dirty="0">
                <a:solidFill>
                  <a:srgbClr val="6AAB73"/>
                </a:solidFill>
                <a:effectLst/>
                <a:highlight>
                  <a:srgbClr val="1E1F22"/>
                </a:highlight>
              </a:rPr>
              <a:t>="</a:t>
            </a:r>
            <a:r>
              <a:rPr lang="en-US" dirty="0" err="1">
                <a:solidFill>
                  <a:srgbClr val="6AAB73"/>
                </a:solidFill>
                <a:effectLst/>
                <a:highlight>
                  <a:srgbClr val="1E1F22"/>
                </a:highlight>
              </a:rPr>
              <a:t>match_parent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:layout_height</a:t>
            </a:r>
            <a:r>
              <a:rPr lang="en-US" dirty="0">
                <a:solidFill>
                  <a:srgbClr val="6AAB73"/>
                </a:solidFill>
                <a:effectLst/>
                <a:highlight>
                  <a:srgbClr val="1E1F22"/>
                </a:highlight>
              </a:rPr>
              <a:t>="</a:t>
            </a:r>
            <a:r>
              <a:rPr lang="en-US" dirty="0" err="1">
                <a:solidFill>
                  <a:srgbClr val="6AAB73"/>
                </a:solidFill>
                <a:effectLst/>
                <a:highlight>
                  <a:srgbClr val="1E1F22"/>
                </a:highlight>
              </a:rPr>
              <a:t>match_parent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:background</a:t>
            </a:r>
            <a:r>
              <a:rPr lang="en-US" dirty="0">
                <a:solidFill>
                  <a:srgbClr val="6AAB73"/>
                </a:solidFill>
                <a:effectLst/>
                <a:highlight>
                  <a:srgbClr val="1E1F22"/>
                </a:highlight>
              </a:rPr>
              <a:t>="#168BC34A"</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tools</a:t>
            </a:r>
            <a:r>
              <a:rPr lang="en-US" dirty="0" err="1">
                <a:solidFill>
                  <a:srgbClr val="BCBEC4"/>
                </a:solidFill>
                <a:effectLst/>
                <a:highlight>
                  <a:srgbClr val="1E1F22"/>
                </a:highlight>
              </a:rPr>
              <a:t>:context</a:t>
            </a:r>
            <a:r>
              <a:rPr lang="en-US" dirty="0">
                <a:solidFill>
                  <a:srgbClr val="6AAB73"/>
                </a:solidFill>
                <a:effectLst/>
                <a:highlight>
                  <a:srgbClr val="1E1F22"/>
                </a:highlight>
              </a:rPr>
              <a:t>=".</a:t>
            </a:r>
            <a:r>
              <a:rPr lang="en-US" dirty="0" err="1">
                <a:solidFill>
                  <a:srgbClr val="6AAB73"/>
                </a:solidFill>
                <a:effectLst/>
                <a:highlight>
                  <a:srgbClr val="1E1F22"/>
                </a:highlight>
              </a:rPr>
              <a:t>MainActivity</a:t>
            </a:r>
            <a:r>
              <a:rPr lang="en-US" dirty="0">
                <a:solidFill>
                  <a:srgbClr val="6AAB73"/>
                </a:solidFill>
                <a:effectLst/>
                <a:highlight>
                  <a:srgbClr val="1E1F22"/>
                </a:highlight>
              </a:rPr>
              <a:t>"</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&lt;</a:t>
            </a:r>
            <a:r>
              <a:rPr lang="en-US" dirty="0" err="1">
                <a:solidFill>
                  <a:srgbClr val="D5B778"/>
                </a:solidFill>
                <a:effectLst/>
                <a:highlight>
                  <a:srgbClr val="1E1F22"/>
                </a:highlight>
              </a:rPr>
              <a:t>LinearLayout</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:id</a:t>
            </a:r>
            <a:r>
              <a:rPr lang="en-US" dirty="0">
                <a:solidFill>
                  <a:srgbClr val="6AAB73"/>
                </a:solidFill>
                <a:effectLst/>
                <a:highlight>
                  <a:srgbClr val="1E1F22"/>
                </a:highlight>
              </a:rPr>
              <a:t>="@+id/</a:t>
            </a:r>
            <a:r>
              <a:rPr lang="en-US" dirty="0" err="1">
                <a:solidFill>
                  <a:srgbClr val="6AAB73"/>
                </a:solidFill>
                <a:effectLst/>
                <a:highlight>
                  <a:srgbClr val="1E1F22"/>
                </a:highlight>
              </a:rPr>
              <a:t>linearLayout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:layout_width</a:t>
            </a:r>
            <a:r>
              <a:rPr lang="en-US" dirty="0">
                <a:solidFill>
                  <a:srgbClr val="6AAB73"/>
                </a:solidFill>
                <a:effectLst/>
                <a:highlight>
                  <a:srgbClr val="1E1F22"/>
                </a:highlight>
              </a:rPr>
              <a:t>="</a:t>
            </a:r>
            <a:r>
              <a:rPr lang="en-US" dirty="0" err="1">
                <a:solidFill>
                  <a:srgbClr val="6AAB73"/>
                </a:solidFill>
                <a:effectLst/>
                <a:highlight>
                  <a:srgbClr val="1E1F22"/>
                </a:highlight>
              </a:rPr>
              <a:t>match_parent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:layout_height</a:t>
            </a:r>
            <a:r>
              <a:rPr lang="en-US" dirty="0">
                <a:solidFill>
                  <a:srgbClr val="6AAB73"/>
                </a:solidFill>
                <a:effectLst/>
                <a:highlight>
                  <a:srgbClr val="1E1F22"/>
                </a:highlight>
              </a:rPr>
              <a:t>="</a:t>
            </a:r>
            <a:r>
              <a:rPr lang="en-US" dirty="0" err="1">
                <a:solidFill>
                  <a:srgbClr val="6AAB73"/>
                </a:solidFill>
                <a:effectLst/>
                <a:highlight>
                  <a:srgbClr val="1E1F22"/>
                </a:highlight>
              </a:rPr>
              <a:t>wrap_content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:layout_centerVertical</a:t>
            </a:r>
            <a:r>
              <a:rPr lang="en-US" dirty="0">
                <a:solidFill>
                  <a:srgbClr val="6AAB73"/>
                </a:solidFill>
                <a:effectLst/>
                <a:highlight>
                  <a:srgbClr val="1E1F22"/>
                </a:highlight>
              </a:rPr>
              <a:t>="true"</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:orientation</a:t>
            </a:r>
            <a:r>
              <a:rPr lang="en-US" dirty="0">
                <a:solidFill>
                  <a:srgbClr val="6AAB73"/>
                </a:solidFill>
                <a:effectLst/>
                <a:highlight>
                  <a:srgbClr val="1E1F22"/>
                </a:highlight>
              </a:rPr>
              <a:t>="vertical"</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app</a:t>
            </a:r>
            <a:r>
              <a:rPr lang="en-US" dirty="0" err="1">
                <a:solidFill>
                  <a:srgbClr val="BCBEC4"/>
                </a:solidFill>
                <a:effectLst/>
                <a:highlight>
                  <a:srgbClr val="1E1F22"/>
                </a:highlight>
              </a:rPr>
              <a:t>:layout_constraintBottom_toBottomOf</a:t>
            </a:r>
            <a:r>
              <a:rPr lang="en-US" dirty="0">
                <a:solidFill>
                  <a:srgbClr val="6AAB73"/>
                </a:solidFill>
                <a:effectLst/>
                <a:highlight>
                  <a:srgbClr val="1E1F22"/>
                </a:highlight>
              </a:rPr>
              <a:t>="parent"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app</a:t>
            </a:r>
            <a:r>
              <a:rPr lang="en-US" dirty="0" err="1">
                <a:solidFill>
                  <a:srgbClr val="BCBEC4"/>
                </a:solidFill>
                <a:effectLst/>
                <a:highlight>
                  <a:srgbClr val="1E1F22"/>
                </a:highlight>
              </a:rPr>
              <a:t>:layout_constraintEnd_toEndOf</a:t>
            </a:r>
            <a:r>
              <a:rPr lang="en-US" dirty="0">
                <a:solidFill>
                  <a:srgbClr val="6AAB73"/>
                </a:solidFill>
                <a:effectLst/>
                <a:highlight>
                  <a:srgbClr val="1E1F22"/>
                </a:highlight>
              </a:rPr>
              <a:t>="parent"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app</a:t>
            </a:r>
            <a:r>
              <a:rPr lang="en-US" dirty="0" err="1">
                <a:solidFill>
                  <a:srgbClr val="BCBEC4"/>
                </a:solidFill>
                <a:effectLst/>
                <a:highlight>
                  <a:srgbClr val="1E1F22"/>
                </a:highlight>
              </a:rPr>
              <a:t>:layout_constraintStart_toStartOf</a:t>
            </a:r>
            <a:r>
              <a:rPr lang="en-US" dirty="0">
                <a:solidFill>
                  <a:srgbClr val="6AAB73"/>
                </a:solidFill>
                <a:effectLst/>
                <a:highlight>
                  <a:srgbClr val="1E1F22"/>
                </a:highlight>
              </a:rPr>
              <a:t>="parent"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app</a:t>
            </a:r>
            <a:r>
              <a:rPr lang="en-US" dirty="0" err="1">
                <a:solidFill>
                  <a:srgbClr val="BCBEC4"/>
                </a:solidFill>
                <a:effectLst/>
                <a:highlight>
                  <a:srgbClr val="1E1F22"/>
                </a:highlight>
              </a:rPr>
              <a:t>:layout_constraintTop_toTopOf</a:t>
            </a:r>
            <a:r>
              <a:rPr lang="en-US" dirty="0">
                <a:solidFill>
                  <a:srgbClr val="6AAB73"/>
                </a:solidFill>
                <a:effectLst/>
                <a:highlight>
                  <a:srgbClr val="1E1F22"/>
                </a:highlight>
              </a:rPr>
              <a:t>="parent"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app</a:t>
            </a:r>
            <a:r>
              <a:rPr lang="en-US" dirty="0" err="1">
                <a:solidFill>
                  <a:srgbClr val="BCBEC4"/>
                </a:solidFill>
                <a:effectLst/>
                <a:highlight>
                  <a:srgbClr val="1E1F22"/>
                </a:highlight>
              </a:rPr>
              <a:t>:layout_constraintVertical_bias</a:t>
            </a:r>
            <a:r>
              <a:rPr lang="en-US" dirty="0">
                <a:solidFill>
                  <a:srgbClr val="6AAB73"/>
                </a:solidFill>
                <a:effectLst/>
                <a:highlight>
                  <a:srgbClr val="1E1F22"/>
                </a:highlight>
              </a:rPr>
              <a:t>="1.0"</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tools</a:t>
            </a:r>
            <a:r>
              <a:rPr lang="en-US" dirty="0" err="1">
                <a:solidFill>
                  <a:srgbClr val="BCBEC4"/>
                </a:solidFill>
                <a:effectLst/>
                <a:highlight>
                  <a:srgbClr val="1E1F22"/>
                </a:highlight>
              </a:rPr>
              <a:t>:ignore</a:t>
            </a:r>
            <a:r>
              <a:rPr lang="en-US" dirty="0">
                <a:solidFill>
                  <a:srgbClr val="6AAB73"/>
                </a:solidFill>
                <a:effectLst/>
                <a:highlight>
                  <a:srgbClr val="1E1F22"/>
                </a:highlight>
              </a:rPr>
              <a:t>="</a:t>
            </a:r>
            <a:r>
              <a:rPr lang="en-US" dirty="0" err="1">
                <a:solidFill>
                  <a:srgbClr val="6AAB73"/>
                </a:solidFill>
                <a:effectLst/>
                <a:highlight>
                  <a:srgbClr val="1E1F22"/>
                </a:highlight>
              </a:rPr>
              <a:t>MissingConstraints</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:background</a:t>
            </a:r>
            <a:r>
              <a:rPr lang="en-US" dirty="0">
                <a:solidFill>
                  <a:srgbClr val="6AAB73"/>
                </a:solidFill>
                <a:effectLst/>
                <a:highlight>
                  <a:srgbClr val="1E1F22"/>
                </a:highlight>
              </a:rPr>
              <a:t>="@drawable/img"</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&lt;TextView</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:id</a:t>
            </a:r>
            <a:r>
              <a:rPr lang="en-US" dirty="0">
                <a:solidFill>
                  <a:srgbClr val="6AAB73"/>
                </a:solidFill>
                <a:effectLst/>
                <a:highlight>
                  <a:srgbClr val="1E1F22"/>
                </a:highlight>
              </a:rPr>
              <a:t>="@+id/textView1"</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:layout_width</a:t>
            </a:r>
            <a:r>
              <a:rPr lang="en-US" dirty="0">
                <a:solidFill>
                  <a:srgbClr val="6AAB73"/>
                </a:solidFill>
                <a:effectLst/>
                <a:highlight>
                  <a:srgbClr val="1E1F22"/>
                </a:highlight>
              </a:rPr>
              <a:t>="</a:t>
            </a:r>
            <a:r>
              <a:rPr lang="en-US" dirty="0" err="1">
                <a:solidFill>
                  <a:srgbClr val="6AAB73"/>
                </a:solidFill>
                <a:effectLst/>
                <a:highlight>
                  <a:srgbClr val="1E1F22"/>
                </a:highlight>
              </a:rPr>
              <a:t>match_parent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:layout_height</a:t>
            </a:r>
            <a:r>
              <a:rPr lang="en-US" dirty="0">
                <a:solidFill>
                  <a:srgbClr val="6AAB73"/>
                </a:solidFill>
                <a:effectLst/>
                <a:highlight>
                  <a:srgbClr val="1E1F22"/>
                </a:highlight>
              </a:rPr>
              <a:t>="</a:t>
            </a:r>
            <a:r>
              <a:rPr lang="en-US" dirty="0" err="1">
                <a:solidFill>
                  <a:srgbClr val="6AAB73"/>
                </a:solidFill>
                <a:effectLst/>
                <a:highlight>
                  <a:srgbClr val="1E1F22"/>
                </a:highlight>
              </a:rPr>
              <a:t>wrap_content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:layout_marginBottom</a:t>
            </a:r>
            <a:r>
              <a:rPr lang="en-US" dirty="0">
                <a:solidFill>
                  <a:srgbClr val="6AAB73"/>
                </a:solidFill>
                <a:effectLst/>
                <a:highlight>
                  <a:srgbClr val="1E1F22"/>
                </a:highlight>
              </a:rPr>
              <a:t>="170dp"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t>
            </a:r>
            <a:r>
              <a:rPr lang="en-US" dirty="0">
                <a:solidFill>
                  <a:srgbClr val="6AAB73"/>
                </a:solidFill>
                <a:effectLst/>
                <a:highlight>
                  <a:srgbClr val="1E1F22"/>
                </a:highlight>
              </a:rPr>
              <a:t>="@string/heading"</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:textAlignment</a:t>
            </a:r>
            <a:r>
              <a:rPr lang="en-US" dirty="0">
                <a:solidFill>
                  <a:srgbClr val="6AAB73"/>
                </a:solidFill>
                <a:effectLst/>
                <a:highlight>
                  <a:srgbClr val="1E1F22"/>
                </a:highlight>
              </a:rPr>
              <a:t>="center"</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:textAppearance</a:t>
            </a:r>
            <a:r>
              <a:rPr lang="en-US" dirty="0">
                <a:solidFill>
                  <a:srgbClr val="6AAB73"/>
                </a:solidFill>
                <a:effectLst/>
                <a:highlight>
                  <a:srgbClr val="1E1F22"/>
                </a:highlight>
              </a:rPr>
              <a:t>="@style/</a:t>
            </a:r>
            <a:r>
              <a:rPr lang="en-US" dirty="0" err="1">
                <a:solidFill>
                  <a:srgbClr val="6AAB73"/>
                </a:solidFill>
                <a:effectLst/>
                <a:highlight>
                  <a:srgbClr val="1E1F22"/>
                </a:highlight>
              </a:rPr>
              <a:t>TextAppearance.AppCompat.Large</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:textColor</a:t>
            </a:r>
            <a:r>
              <a:rPr lang="en-US" dirty="0">
                <a:solidFill>
                  <a:srgbClr val="6AAB73"/>
                </a:solidFill>
                <a:effectLst/>
                <a:highlight>
                  <a:srgbClr val="1E1F22"/>
                </a:highlight>
              </a:rPr>
              <a:t>="#FFD600"</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:textSize</a:t>
            </a:r>
            <a:r>
              <a:rPr lang="en-US" dirty="0">
                <a:solidFill>
                  <a:srgbClr val="6AAB73"/>
                </a:solidFill>
                <a:effectLst/>
                <a:highlight>
                  <a:srgbClr val="1E1F22"/>
                </a:highlight>
              </a:rPr>
              <a:t>="25sp"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:textStyle</a:t>
            </a:r>
            <a:r>
              <a:rPr lang="en-US" dirty="0">
                <a:solidFill>
                  <a:srgbClr val="6AAB73"/>
                </a:solidFill>
                <a:effectLst/>
                <a:highlight>
                  <a:srgbClr val="1E1F22"/>
                </a:highlight>
              </a:rPr>
              <a:t>="bold"</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:typeface</a:t>
            </a:r>
            <a:r>
              <a:rPr lang="en-US" dirty="0">
                <a:solidFill>
                  <a:srgbClr val="6AAB73"/>
                </a:solidFill>
                <a:effectLst/>
                <a:highlight>
                  <a:srgbClr val="1E1F22"/>
                </a:highlight>
              </a:rPr>
              <a:t>="serif" </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&lt;Button</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:id</a:t>
            </a:r>
            <a:r>
              <a:rPr lang="en-US" dirty="0">
                <a:solidFill>
                  <a:srgbClr val="6AAB73"/>
                </a:solidFill>
                <a:effectLst/>
                <a:highlight>
                  <a:srgbClr val="1E1F22"/>
                </a:highlight>
              </a:rPr>
              <a:t>="@+id/</a:t>
            </a:r>
            <a:r>
              <a:rPr lang="en-US" dirty="0" err="1">
                <a:solidFill>
                  <a:srgbClr val="6AAB73"/>
                </a:solidFill>
                <a:effectLst/>
                <a:highlight>
                  <a:srgbClr val="1E1F22"/>
                </a:highlight>
              </a:rPr>
              <a:t>startButton</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:layout_width</a:t>
            </a:r>
            <a:r>
              <a:rPr lang="en-US" dirty="0">
                <a:solidFill>
                  <a:srgbClr val="6AAB73"/>
                </a:solidFill>
                <a:effectLst/>
                <a:highlight>
                  <a:srgbClr val="1E1F22"/>
                </a:highlight>
              </a:rPr>
              <a:t>="340dp"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:layout_height</a:t>
            </a:r>
            <a:r>
              <a:rPr lang="en-US" dirty="0">
                <a:solidFill>
                  <a:srgbClr val="6AAB73"/>
                </a:solidFill>
                <a:effectLst/>
                <a:highlight>
                  <a:srgbClr val="1E1F22"/>
                </a:highlight>
              </a:rPr>
              <a:t>="60dp"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:layout_marginStart</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:layout_marginTop</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:layout_marginEnd</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:layout_marginBottom</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:background</a:t>
            </a:r>
            <a:r>
              <a:rPr lang="en-US" dirty="0">
                <a:solidFill>
                  <a:srgbClr val="6AAB73"/>
                </a:solidFill>
                <a:effectLst/>
                <a:highlight>
                  <a:srgbClr val="1E1F22"/>
                </a:highlight>
              </a:rPr>
              <a:t>="#FFD600"</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t>
            </a:r>
            <a:r>
              <a:rPr lang="en-US" dirty="0">
                <a:solidFill>
                  <a:srgbClr val="6AAB73"/>
                </a:solidFill>
                <a:effectLst/>
                <a:highlight>
                  <a:srgbClr val="1E1F22"/>
                </a:highlight>
              </a:rPr>
              <a:t>="@string/</a:t>
            </a:r>
            <a:r>
              <a:rPr lang="en-US" dirty="0" err="1">
                <a:solidFill>
                  <a:srgbClr val="6AAB73"/>
                </a:solidFill>
                <a:effectLst/>
                <a:highlight>
                  <a:srgbClr val="1E1F22"/>
                </a:highlight>
              </a:rPr>
              <a:t>startButtonText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:textAlignment</a:t>
            </a:r>
            <a:r>
              <a:rPr lang="en-US" dirty="0">
                <a:solidFill>
                  <a:srgbClr val="6AAB73"/>
                </a:solidFill>
                <a:effectLst/>
                <a:highlight>
                  <a:srgbClr val="1E1F22"/>
                </a:highlight>
              </a:rPr>
              <a:t>="center"</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:textAppearance</a:t>
            </a:r>
            <a:r>
              <a:rPr lang="en-US" dirty="0">
                <a:solidFill>
                  <a:srgbClr val="6AAB73"/>
                </a:solidFill>
                <a:effectLst/>
                <a:highlight>
                  <a:srgbClr val="1E1F22"/>
                </a:highlight>
              </a:rPr>
              <a:t>="@style/TextAppearance.AppCompat.Display1"</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:textColor</a:t>
            </a:r>
            <a:r>
              <a:rPr lang="en-US" dirty="0">
                <a:solidFill>
                  <a:srgbClr val="6AAB73"/>
                </a:solidFill>
                <a:effectLst/>
                <a:highlight>
                  <a:srgbClr val="1E1F22"/>
                </a:highlight>
              </a:rPr>
              <a:t>="#FFFFFF"</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:textStyle</a:t>
            </a:r>
            <a:r>
              <a:rPr lang="en-US" dirty="0">
                <a:solidFill>
                  <a:srgbClr val="6AAB73"/>
                </a:solidFill>
                <a:effectLst/>
                <a:highlight>
                  <a:srgbClr val="1E1F22"/>
                </a:highlight>
              </a:rPr>
              <a:t>="bold"</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:typeface</a:t>
            </a:r>
            <a:r>
              <a:rPr lang="en-US" dirty="0">
                <a:solidFill>
                  <a:srgbClr val="6AAB73"/>
                </a:solidFill>
                <a:effectLst/>
                <a:highlight>
                  <a:srgbClr val="1E1F22"/>
                </a:highlight>
              </a:rPr>
              <a:t>="serif" </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&lt;Button</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:id</a:t>
            </a:r>
            <a:r>
              <a:rPr lang="en-US" dirty="0">
                <a:solidFill>
                  <a:srgbClr val="6AAB73"/>
                </a:solidFill>
                <a:effectLst/>
                <a:highlight>
                  <a:srgbClr val="1E1F22"/>
                </a:highlight>
              </a:rPr>
              <a:t>="@+id/</a:t>
            </a:r>
            <a:r>
              <a:rPr lang="en-US" dirty="0" err="1">
                <a:solidFill>
                  <a:srgbClr val="6AAB73"/>
                </a:solidFill>
                <a:effectLst/>
                <a:highlight>
                  <a:srgbClr val="1E1F22"/>
                </a:highlight>
              </a:rPr>
              <a:t>stopButton</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:layout_width</a:t>
            </a:r>
            <a:r>
              <a:rPr lang="en-US" dirty="0">
                <a:solidFill>
                  <a:srgbClr val="6AAB73"/>
                </a:solidFill>
                <a:effectLst/>
                <a:highlight>
                  <a:srgbClr val="1E1F22"/>
                </a:highlight>
              </a:rPr>
              <a:t>="340dp"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:layout_height</a:t>
            </a:r>
            <a:r>
              <a:rPr lang="en-US" dirty="0">
                <a:solidFill>
                  <a:srgbClr val="6AAB73"/>
                </a:solidFill>
                <a:effectLst/>
                <a:highlight>
                  <a:srgbClr val="1E1F22"/>
                </a:highlight>
              </a:rPr>
              <a:t>="61dp"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:layout_marginStart</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:layout_marginTop</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:layout_marginEnd</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:layout_marginBottom</a:t>
            </a:r>
            <a:r>
              <a:rPr lang="en-US" dirty="0">
                <a:solidFill>
                  <a:srgbClr val="6AAB73"/>
                </a:solidFill>
                <a:effectLst/>
                <a:highlight>
                  <a:srgbClr val="1E1F22"/>
                </a:highlight>
              </a:rPr>
              <a:t>="10dp"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:background</a:t>
            </a:r>
            <a:r>
              <a:rPr lang="en-US" dirty="0">
                <a:solidFill>
                  <a:srgbClr val="6AAB73"/>
                </a:solidFill>
                <a:effectLst/>
                <a:highlight>
                  <a:srgbClr val="1E1F22"/>
                </a:highlight>
              </a:rPr>
              <a:t>="#FFD600"</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t>
            </a:r>
            <a:r>
              <a:rPr lang="en-US" dirty="0">
                <a:solidFill>
                  <a:srgbClr val="6AAB73"/>
                </a:solidFill>
                <a:effectLst/>
                <a:highlight>
                  <a:srgbClr val="1E1F22"/>
                </a:highlight>
              </a:rPr>
              <a:t>="@string/</a:t>
            </a:r>
            <a:r>
              <a:rPr lang="en-US" dirty="0" err="1">
                <a:solidFill>
                  <a:srgbClr val="6AAB73"/>
                </a:solidFill>
                <a:effectLst/>
                <a:highlight>
                  <a:srgbClr val="1E1F22"/>
                </a:highlight>
              </a:rPr>
              <a:t>stopButtonText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:textAlignment</a:t>
            </a:r>
            <a:r>
              <a:rPr lang="en-US" dirty="0">
                <a:solidFill>
                  <a:srgbClr val="6AAB73"/>
                </a:solidFill>
                <a:effectLst/>
                <a:highlight>
                  <a:srgbClr val="1E1F22"/>
                </a:highlight>
              </a:rPr>
              <a:t>="center"</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:textAppearance</a:t>
            </a:r>
            <a:r>
              <a:rPr lang="en-US" dirty="0">
                <a:solidFill>
                  <a:srgbClr val="6AAB73"/>
                </a:solidFill>
                <a:effectLst/>
                <a:highlight>
                  <a:srgbClr val="1E1F22"/>
                </a:highlight>
              </a:rPr>
              <a:t>="@style/TextAppearance.AppCompat.Display1"</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:textColor</a:t>
            </a:r>
            <a:r>
              <a:rPr lang="en-US" dirty="0">
                <a:solidFill>
                  <a:srgbClr val="6AAB73"/>
                </a:solidFill>
                <a:effectLst/>
                <a:highlight>
                  <a:srgbClr val="1E1F22"/>
                </a:highlight>
              </a:rPr>
              <a:t>="#FFFFFF"</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:textStyle</a:t>
            </a:r>
            <a:r>
              <a:rPr lang="en-US" dirty="0">
                <a:solidFill>
                  <a:srgbClr val="6AAB73"/>
                </a:solidFill>
                <a:effectLst/>
                <a:highlight>
                  <a:srgbClr val="1E1F22"/>
                </a:highlight>
              </a:rPr>
              <a:t>="bold"</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:typeface</a:t>
            </a:r>
            <a:r>
              <a:rPr lang="en-US" dirty="0">
                <a:solidFill>
                  <a:srgbClr val="6AAB73"/>
                </a:solidFill>
                <a:effectLst/>
                <a:highlight>
                  <a:srgbClr val="1E1F22"/>
                </a:highlight>
              </a:rPr>
              <a:t>="serif" </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&lt;ImageView</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:id</a:t>
            </a:r>
            <a:r>
              <a:rPr lang="en-US" dirty="0">
                <a:solidFill>
                  <a:srgbClr val="6AAB73"/>
                </a:solidFill>
                <a:effectLst/>
                <a:highlight>
                  <a:srgbClr val="1E1F22"/>
                </a:highlight>
              </a:rPr>
              <a:t>="@+id/</a:t>
            </a:r>
            <a:r>
              <a:rPr lang="en-US" dirty="0" err="1">
                <a:solidFill>
                  <a:srgbClr val="6AAB73"/>
                </a:solidFill>
                <a:effectLst/>
                <a:highlight>
                  <a:srgbClr val="1E1F22"/>
                </a:highlight>
              </a:rPr>
              <a:t>imageView</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:layout_width</a:t>
            </a:r>
            <a:r>
              <a:rPr lang="en-US" dirty="0">
                <a:solidFill>
                  <a:srgbClr val="6AAB73"/>
                </a:solidFill>
                <a:effectLst/>
                <a:highlight>
                  <a:srgbClr val="1E1F22"/>
                </a:highlight>
              </a:rPr>
              <a:t>="400dp"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:layout_height</a:t>
            </a:r>
            <a:r>
              <a:rPr lang="en-US" dirty="0">
                <a:solidFill>
                  <a:srgbClr val="6AAB73"/>
                </a:solidFill>
                <a:effectLst/>
                <a:highlight>
                  <a:srgbClr val="1E1F22"/>
                </a:highlight>
              </a:rPr>
              <a:t>="</a:t>
            </a:r>
            <a:r>
              <a:rPr lang="en-US" dirty="0" err="1">
                <a:solidFill>
                  <a:srgbClr val="6AAB73"/>
                </a:solidFill>
                <a:effectLst/>
                <a:highlight>
                  <a:srgbClr val="1E1F22"/>
                </a:highlight>
              </a:rPr>
              <a:t>wrap_content</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:layout_marginTop</a:t>
            </a:r>
            <a:r>
              <a:rPr lang="en-US" dirty="0">
                <a:solidFill>
                  <a:srgbClr val="6AAB73"/>
                </a:solidFill>
                <a:effectLst/>
                <a:highlight>
                  <a:srgbClr val="1E1F22"/>
                </a:highlight>
              </a:rPr>
              <a:t>="20dp"</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app</a:t>
            </a:r>
            <a:r>
              <a:rPr lang="en-US" dirty="0" err="1">
                <a:solidFill>
                  <a:srgbClr val="BCBEC4"/>
                </a:solidFill>
                <a:effectLst/>
                <a:highlight>
                  <a:srgbClr val="1E1F22"/>
                </a:highlight>
              </a:rPr>
              <a:t>:srcCompat</a:t>
            </a:r>
            <a:r>
              <a:rPr lang="en-US" dirty="0">
                <a:solidFill>
                  <a:srgbClr val="6AAB73"/>
                </a:solidFill>
                <a:effectLst/>
                <a:highlight>
                  <a:srgbClr val="1E1F22"/>
                </a:highlight>
              </a:rPr>
              <a:t>="@drawable/img_1"</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:scaleType</a:t>
            </a:r>
            <a:r>
              <a:rPr lang="en-US" dirty="0">
                <a:solidFill>
                  <a:srgbClr val="6AAB73"/>
                </a:solidFill>
                <a:effectLst/>
                <a:highlight>
                  <a:srgbClr val="1E1F22"/>
                </a:highlight>
              </a:rPr>
              <a:t>="</a:t>
            </a:r>
            <a:r>
              <a:rPr lang="en-US" dirty="0" err="1">
                <a:solidFill>
                  <a:srgbClr val="6AAB73"/>
                </a:solidFill>
                <a:effectLst/>
                <a:highlight>
                  <a:srgbClr val="1E1F22"/>
                </a:highlight>
              </a:rPr>
              <a:t>centerCrop</a:t>
            </a:r>
            <a:r>
              <a:rPr lang="en-US" dirty="0">
                <a:solidFill>
                  <a:srgbClr val="6AAB73"/>
                </a:solidFill>
                <a:effectLst/>
                <a:highlight>
                  <a:srgbClr val="1E1F22"/>
                </a:highlight>
              </a:rPr>
              <a:t>" </a:t>
            </a:r>
            <a:r>
              <a:rPr lang="en-US" dirty="0">
                <a:solidFill>
                  <a:srgbClr val="D5B778"/>
                </a:solidFill>
                <a:effectLst/>
                <a:highlight>
                  <a:srgbClr val="1E1F22"/>
                </a:highlight>
              </a:rPr>
              <a:t>/&gt;</a:t>
            </a:r>
            <a:br>
              <a:rPr lang="en-US" dirty="0">
                <a:solidFill>
                  <a:srgbClr val="D5B778"/>
                </a:solidFill>
                <a:effectLst/>
                <a:highlight>
                  <a:srgbClr val="1E1F22"/>
                </a:highlight>
              </a:rPr>
            </a:br>
            <a:r>
              <a:rPr lang="en-US" dirty="0">
                <a:solidFill>
                  <a:srgbClr val="D5B778"/>
                </a:solidFill>
                <a:effectLst/>
                <a:highlight>
                  <a:srgbClr val="1E1F22"/>
                </a:highlight>
              </a:rPr>
              <a:t>    &lt;/</a:t>
            </a:r>
            <a:r>
              <a:rPr lang="en-US" dirty="0" err="1">
                <a:solidFill>
                  <a:srgbClr val="D5B778"/>
                </a:solidFill>
                <a:effectLst/>
                <a:highlight>
                  <a:srgbClr val="1E1F22"/>
                </a:highlight>
              </a:rPr>
              <a:t>LinearLayout</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&lt;/</a:t>
            </a:r>
            <a:r>
              <a:rPr lang="en-US" dirty="0" err="1">
                <a:solidFill>
                  <a:srgbClr val="D5B778"/>
                </a:solidFill>
                <a:effectLst/>
                <a:highlight>
                  <a:srgbClr val="1E1F22"/>
                </a:highlight>
              </a:rPr>
              <a:t>androidx.constraintlayout.widget.ConstraintLayout</a:t>
            </a:r>
            <a:r>
              <a:rPr lang="en-US" dirty="0">
                <a:solidFill>
                  <a:srgbClr val="D5B778"/>
                </a:solidFill>
                <a:effectLst/>
                <a:highlight>
                  <a:srgbClr val="1E1F22"/>
                </a:highlight>
              </a:rPr>
              <a:t>&gt;</a:t>
            </a:r>
            <a:br>
              <a:rPr lang="en-US" dirty="0">
                <a:solidFill>
                  <a:srgbClr val="D5B778"/>
                </a:solidFill>
                <a:effectLst/>
                <a:highlight>
                  <a:srgbClr val="1E1F22"/>
                </a:highlight>
              </a:rPr>
            </a:br>
            <a:endParaRPr lang="en-US" dirty="0">
              <a:solidFill>
                <a:srgbClr val="BCBEC4"/>
              </a:solidFill>
              <a:effectLst/>
              <a:highlight>
                <a:srgbClr val="1E1F22"/>
              </a:highlight>
            </a:endParaRPr>
          </a:p>
          <a:p>
            <a:endParaRPr lang="en-US" dirty="0"/>
          </a:p>
        </p:txBody>
      </p:sp>
      <p:sp>
        <p:nvSpPr>
          <p:cNvPr id="4" name="Slide Number Placeholder 3"/>
          <p:cNvSpPr>
            <a:spLocks noGrp="1"/>
          </p:cNvSpPr>
          <p:nvPr>
            <p:ph type="sldNum" sz="quarter" idx="5"/>
          </p:nvPr>
        </p:nvSpPr>
        <p:spPr/>
        <p:txBody>
          <a:bodyPr/>
          <a:lstStyle/>
          <a:p>
            <a:fld id="{C2C6A7B2-7F17-4860-B022-464D118D4322}" type="slidenum">
              <a:rPr lang="en-US" smtClean="0"/>
              <a:t>13</a:t>
            </a:fld>
            <a:endParaRPr lang="en-US"/>
          </a:p>
        </p:txBody>
      </p:sp>
    </p:spTree>
    <p:extLst>
      <p:ext uri="{BB962C8B-B14F-4D97-AF65-F5344CB8AC3E}">
        <p14:creationId xmlns:p14="http://schemas.microsoft.com/office/powerpoint/2010/main" val="7394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D5B778"/>
                </a:solidFill>
                <a:effectLst/>
                <a:highlight>
                  <a:srgbClr val="1E1F22"/>
                </a:highlight>
              </a:rPr>
              <a:t>&lt;?</a:t>
            </a:r>
            <a:r>
              <a:rPr lang="en-US" dirty="0">
                <a:solidFill>
                  <a:srgbClr val="BCBEC4"/>
                </a:solidFill>
                <a:effectLst/>
                <a:highlight>
                  <a:srgbClr val="1E1F22"/>
                </a:highlight>
              </a:rPr>
              <a:t>xml version</a:t>
            </a:r>
            <a:r>
              <a:rPr lang="en-US" dirty="0">
                <a:solidFill>
                  <a:srgbClr val="6AAB73"/>
                </a:solidFill>
                <a:effectLst/>
                <a:highlight>
                  <a:srgbClr val="1E1F22"/>
                </a:highlight>
              </a:rPr>
              <a:t>="1.0" </a:t>
            </a:r>
            <a:r>
              <a:rPr lang="en-US" dirty="0">
                <a:solidFill>
                  <a:srgbClr val="BCBEC4"/>
                </a:solidFill>
                <a:effectLst/>
                <a:highlight>
                  <a:srgbClr val="1E1F22"/>
                </a:highlight>
              </a:rPr>
              <a:t>encoding</a:t>
            </a:r>
            <a:r>
              <a:rPr lang="en-US" dirty="0">
                <a:solidFill>
                  <a:srgbClr val="6AAB73"/>
                </a:solidFill>
                <a:effectLst/>
                <a:highlight>
                  <a:srgbClr val="1E1F22"/>
                </a:highlight>
              </a:rPr>
              <a:t>="utf-8"</a:t>
            </a:r>
            <a:r>
              <a:rPr lang="en-US" dirty="0">
                <a:solidFill>
                  <a:srgbClr val="D5B778"/>
                </a:solidFill>
                <a:effectLst/>
                <a:highlight>
                  <a:srgbClr val="1E1F22"/>
                </a:highlight>
              </a:rPr>
              <a:t>?&gt;</a:t>
            </a:r>
            <a:br>
              <a:rPr lang="en-US" dirty="0">
                <a:solidFill>
                  <a:srgbClr val="D5B778"/>
                </a:solidFill>
                <a:effectLst/>
                <a:highlight>
                  <a:srgbClr val="1E1F22"/>
                </a:highlight>
              </a:rPr>
            </a:br>
            <a:r>
              <a:rPr lang="en-US" dirty="0">
                <a:solidFill>
                  <a:srgbClr val="D5B778"/>
                </a:solidFill>
                <a:effectLst/>
                <a:highlight>
                  <a:srgbClr val="1E1F22"/>
                </a:highlight>
              </a:rPr>
              <a:t>&lt;manifest </a:t>
            </a:r>
            <a:r>
              <a:rPr lang="en-US" dirty="0" err="1">
                <a:solidFill>
                  <a:srgbClr val="BCBEC4"/>
                </a:solidFill>
                <a:effectLst/>
                <a:highlight>
                  <a:srgbClr val="1E1F22"/>
                </a:highlight>
              </a:rPr>
              <a:t>xmlns:</a:t>
            </a:r>
            <a:r>
              <a:rPr lang="en-US" dirty="0" err="1">
                <a:solidFill>
                  <a:srgbClr val="C77DBB"/>
                </a:solidFill>
                <a:effectLst/>
                <a:highlight>
                  <a:srgbClr val="1E1F22"/>
                </a:highlight>
              </a:rPr>
              <a:t>android</a:t>
            </a:r>
            <a:r>
              <a:rPr lang="en-US" dirty="0">
                <a:solidFill>
                  <a:srgbClr val="6AAB73"/>
                </a:solidFill>
                <a:effectLst/>
                <a:highlight>
                  <a:srgbClr val="1E1F22"/>
                </a:highlight>
              </a:rPr>
              <a:t>="http://schemas.android.com/</a:t>
            </a:r>
            <a:r>
              <a:rPr lang="en-US" dirty="0" err="1">
                <a:solidFill>
                  <a:srgbClr val="6AAB73"/>
                </a:solidFill>
                <a:effectLst/>
                <a:highlight>
                  <a:srgbClr val="1E1F22"/>
                </a:highlight>
              </a:rPr>
              <a:t>apk</a:t>
            </a:r>
            <a:r>
              <a:rPr lang="en-US" dirty="0">
                <a:solidFill>
                  <a:srgbClr val="6AAB73"/>
                </a:solidFill>
                <a:effectLst/>
                <a:highlight>
                  <a:srgbClr val="1E1F22"/>
                </a:highlight>
              </a:rPr>
              <a:t>/res/android"</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BCBEC4"/>
                </a:solidFill>
                <a:effectLst/>
                <a:highlight>
                  <a:srgbClr val="1E1F22"/>
                </a:highlight>
              </a:rPr>
              <a:t>xmlns:</a:t>
            </a:r>
            <a:r>
              <a:rPr lang="en-US" dirty="0" err="1">
                <a:solidFill>
                  <a:srgbClr val="C77DBB"/>
                </a:solidFill>
                <a:effectLst/>
                <a:highlight>
                  <a:srgbClr val="1E1F22"/>
                </a:highlight>
              </a:rPr>
              <a:t>tools</a:t>
            </a:r>
            <a:r>
              <a:rPr lang="en-US" dirty="0">
                <a:solidFill>
                  <a:srgbClr val="6AAB73"/>
                </a:solidFill>
                <a:effectLst/>
                <a:highlight>
                  <a:srgbClr val="1E1F22"/>
                </a:highlight>
              </a:rPr>
              <a:t>="http://schemas.android.com/tools"</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&lt;application</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:allowBackup</a:t>
            </a:r>
            <a:r>
              <a:rPr lang="en-US" dirty="0">
                <a:solidFill>
                  <a:srgbClr val="6AAB73"/>
                </a:solidFill>
                <a:effectLst/>
                <a:highlight>
                  <a:srgbClr val="1E1F22"/>
                </a:highlight>
              </a:rPr>
              <a:t>="true"</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:dataExtractionRules</a:t>
            </a:r>
            <a:r>
              <a:rPr lang="en-US" dirty="0">
                <a:solidFill>
                  <a:srgbClr val="6AAB73"/>
                </a:solidFill>
                <a:effectLst/>
                <a:highlight>
                  <a:srgbClr val="1E1F22"/>
                </a:highlight>
              </a:rPr>
              <a:t>="@xml/</a:t>
            </a:r>
            <a:r>
              <a:rPr lang="en-US" dirty="0" err="1">
                <a:solidFill>
                  <a:srgbClr val="6AAB73"/>
                </a:solidFill>
                <a:effectLst/>
                <a:highlight>
                  <a:srgbClr val="1E1F22"/>
                </a:highlight>
              </a:rPr>
              <a:t>data_extraction_rules</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:fullBackupContent</a:t>
            </a:r>
            <a:r>
              <a:rPr lang="en-US" dirty="0">
                <a:solidFill>
                  <a:srgbClr val="6AAB73"/>
                </a:solidFill>
                <a:effectLst/>
                <a:highlight>
                  <a:srgbClr val="1E1F22"/>
                </a:highlight>
              </a:rPr>
              <a:t>="@xml/</a:t>
            </a:r>
            <a:r>
              <a:rPr lang="en-US" dirty="0" err="1">
                <a:solidFill>
                  <a:srgbClr val="6AAB73"/>
                </a:solidFill>
                <a:effectLst/>
                <a:highlight>
                  <a:srgbClr val="1E1F22"/>
                </a:highlight>
              </a:rPr>
              <a:t>backup_rules</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:icon</a:t>
            </a:r>
            <a:r>
              <a:rPr lang="en-US" dirty="0">
                <a:solidFill>
                  <a:srgbClr val="6AAB73"/>
                </a:solidFill>
                <a:effectLst/>
                <a:highlight>
                  <a:srgbClr val="1E1F22"/>
                </a:highlight>
              </a:rPr>
              <a:t>="@mipmap/</a:t>
            </a:r>
            <a:r>
              <a:rPr lang="en-US" dirty="0" err="1">
                <a:solidFill>
                  <a:srgbClr val="6AAB73"/>
                </a:solidFill>
                <a:effectLst/>
                <a:highlight>
                  <a:srgbClr val="1E1F22"/>
                </a:highlight>
              </a:rPr>
              <a:t>ic</a:t>
            </a:r>
            <a:r>
              <a:rPr lang="en-US" err="1">
                <a:solidFill>
                  <a:srgbClr val="6AAB73"/>
                </a:solidFill>
                <a:effectLst/>
                <a:highlight>
                  <a:srgbClr val="1E1F22"/>
                </a:highlight>
              </a:rPr>
              <a:t>_</a:t>
            </a:r>
            <a:r>
              <a:rPr lang="en-US">
                <a:solidFill>
                  <a:srgbClr val="6AAB73"/>
                </a:solidFill>
                <a:effectLst/>
                <a:highlight>
                  <a:srgbClr val="1E1F22"/>
                </a:highlight>
              </a:rPr>
              <a:t>launcher"</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:label</a:t>
            </a:r>
            <a:r>
              <a:rPr lang="en-US" dirty="0">
                <a:solidFill>
                  <a:srgbClr val="6AAB73"/>
                </a:solidFill>
                <a:effectLst/>
                <a:highlight>
                  <a:srgbClr val="1E1F22"/>
                </a:highlight>
              </a:rPr>
              <a:t>="@string/</a:t>
            </a:r>
            <a:r>
              <a:rPr lang="en-US" dirty="0" err="1">
                <a:solidFill>
                  <a:srgbClr val="6AAB73"/>
                </a:solidFill>
                <a:effectLst/>
                <a:highlight>
                  <a:srgbClr val="1E1F22"/>
                </a:highlight>
              </a:rPr>
              <a:t>app_name</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:roundIcon</a:t>
            </a:r>
            <a:r>
              <a:rPr lang="en-US" dirty="0">
                <a:solidFill>
                  <a:srgbClr val="6AAB73"/>
                </a:solidFill>
                <a:effectLst/>
                <a:highlight>
                  <a:srgbClr val="1E1F22"/>
                </a:highlight>
              </a:rPr>
              <a:t>="@mipmap/</a:t>
            </a:r>
            <a:r>
              <a:rPr lang="en-US" dirty="0" err="1">
                <a:solidFill>
                  <a:srgbClr val="6AAB73"/>
                </a:solidFill>
                <a:effectLst/>
                <a:highlight>
                  <a:srgbClr val="1E1F22"/>
                </a:highlight>
              </a:rPr>
              <a:t>ic</a:t>
            </a:r>
            <a:r>
              <a:rPr lang="en-US" err="1">
                <a:solidFill>
                  <a:srgbClr val="6AAB73"/>
                </a:solidFill>
                <a:effectLst/>
                <a:highlight>
                  <a:srgbClr val="1E1F22"/>
                </a:highlight>
              </a:rPr>
              <a:t>_</a:t>
            </a:r>
            <a:r>
              <a:rPr lang="en-US">
                <a:solidFill>
                  <a:srgbClr val="6AAB73"/>
                </a:solidFill>
                <a:effectLst/>
                <a:highlight>
                  <a:srgbClr val="1E1F22"/>
                </a:highlight>
              </a:rPr>
              <a:t>launcher_</a:t>
            </a:r>
            <a:r>
              <a:rPr lang="en-US" dirty="0" err="1">
                <a:solidFill>
                  <a:srgbClr val="6AAB73"/>
                </a:solidFill>
                <a:effectLst/>
                <a:highlight>
                  <a:srgbClr val="1E1F22"/>
                </a:highlight>
              </a:rPr>
              <a:t>round</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:supportsRtl</a:t>
            </a:r>
            <a:r>
              <a:rPr lang="en-US" dirty="0">
                <a:solidFill>
                  <a:srgbClr val="6AAB73"/>
                </a:solidFill>
                <a:effectLst/>
                <a:highlight>
                  <a:srgbClr val="1E1F22"/>
                </a:highlight>
              </a:rPr>
              <a:t>="true"</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:theme</a:t>
            </a:r>
            <a:r>
              <a:rPr lang="en-US" dirty="0">
                <a:solidFill>
                  <a:srgbClr val="6AAB73"/>
                </a:solidFill>
                <a:effectLst/>
                <a:highlight>
                  <a:srgbClr val="1E1F22"/>
                </a:highlight>
              </a:rPr>
              <a:t>="@style/</a:t>
            </a:r>
            <a:r>
              <a:rPr lang="en-US" dirty="0" err="1">
                <a:solidFill>
                  <a:srgbClr val="6AAB73"/>
                </a:solidFill>
                <a:effectLst/>
                <a:highlight>
                  <a:srgbClr val="1E1F22"/>
                </a:highlight>
              </a:rPr>
              <a:t>Theme.Ringtone_service</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tools</a:t>
            </a:r>
            <a:r>
              <a:rPr lang="en-US" dirty="0" err="1">
                <a:solidFill>
                  <a:srgbClr val="BCBEC4"/>
                </a:solidFill>
                <a:effectLst/>
                <a:highlight>
                  <a:srgbClr val="1E1F22"/>
                </a:highlight>
              </a:rPr>
              <a:t>:targetApi</a:t>
            </a:r>
            <a:r>
              <a:rPr lang="en-US" dirty="0">
                <a:solidFill>
                  <a:srgbClr val="6AAB73"/>
                </a:solidFill>
                <a:effectLst/>
                <a:highlight>
                  <a:srgbClr val="1E1F22"/>
                </a:highlight>
              </a:rPr>
              <a:t>="31"</a:t>
            </a:r>
            <a:r>
              <a:rPr lang="en-US" dirty="0">
                <a:solidFill>
                  <a:srgbClr val="D5B778"/>
                </a:solidFill>
                <a:effectLst/>
                <a:highlight>
                  <a:srgbClr val="1E1F22"/>
                </a:highlight>
              </a:rPr>
              <a:t>&gt;</a:t>
            </a:r>
            <a:br>
              <a:rPr lang="en-US" dirty="0">
                <a:solidFill>
                  <a:srgbClr val="D5B778"/>
                </a:solidFill>
                <a:effectLst/>
                <a:highlight>
                  <a:srgbClr val="1E1F22"/>
                </a:highlight>
              </a:rPr>
            </a:br>
            <a:r>
              <a:rPr lang="en-US" dirty="0">
                <a:solidFill>
                  <a:srgbClr val="D5B778"/>
                </a:solidFill>
                <a:effectLst/>
                <a:highlight>
                  <a:srgbClr val="1E1F22"/>
                </a:highlight>
              </a:rPr>
              <a:t>        &lt;activity</a:t>
            </a:r>
            <a:br>
              <a:rPr lang="en-US" dirty="0">
                <a:solidFill>
                  <a:srgbClr val="D5B778"/>
                </a:solidFill>
                <a:effectLst/>
                <a:highlight>
                  <a:srgbClr val="1E1F22"/>
                </a:highlight>
              </a:rPr>
            </a:br>
            <a:r>
              <a:rPr lang="en-US" dirty="0">
                <a:solidFill>
                  <a:srgbClr val="D5B778"/>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:name</a:t>
            </a:r>
            <a:r>
              <a:rPr lang="en-US" dirty="0">
                <a:solidFill>
                  <a:srgbClr val="6AAB73"/>
                </a:solidFill>
                <a:effectLst/>
                <a:highlight>
                  <a:srgbClr val="1E1F22"/>
                </a:highlight>
              </a:rPr>
              <a:t>=".</a:t>
            </a:r>
            <a:r>
              <a:rPr lang="en-US" dirty="0" err="1">
                <a:solidFill>
                  <a:srgbClr val="6AAB73"/>
                </a:solidFill>
                <a:effectLst/>
                <a:highlight>
                  <a:srgbClr val="1E1F22"/>
                </a:highlight>
              </a:rPr>
              <a:t>MainActivity</a:t>
            </a:r>
            <a:r>
              <a:rPr lang="en-US" dirty="0">
                <a:solidFill>
                  <a:srgbClr val="6AAB73"/>
                </a:solidFill>
                <a:effectLst/>
                <a:highlight>
                  <a:srgbClr val="1E1F22"/>
                </a:highlight>
              </a:rPr>
              <a:t>"</a:t>
            </a:r>
            <a:br>
              <a:rPr lang="en-US" dirty="0">
                <a:solidFill>
                  <a:srgbClr val="6AAB73"/>
                </a:solidFill>
                <a:effectLst/>
                <a:highlight>
                  <a:srgbClr val="1E1F22"/>
                </a:highlight>
              </a:rPr>
            </a:br>
            <a:r>
              <a:rPr lang="en-US" dirty="0">
                <a:solidFill>
                  <a:srgbClr val="6AAB73"/>
                </a:solidFill>
                <a:effectLst/>
                <a:highlight>
                  <a:srgbClr val="1E1F22"/>
                </a:highlight>
              </a:rPr>
              <a:t>            </a:t>
            </a:r>
            <a:r>
              <a:rPr lang="en-US" dirty="0" err="1">
                <a:solidFill>
                  <a:srgbClr val="C77DBB"/>
                </a:solidFill>
                <a:effectLst/>
                <a:highlight>
                  <a:srgbClr val="1E1F22"/>
                </a:highlight>
              </a:rPr>
              <a:t>android</a:t>
            </a:r>
            <a:r>
              <a:rPr lang="en-US" dirty="0" err="1">
                <a:solidFill>
                  <a:srgbClr val="BCBEC4"/>
                </a:solidFill>
                <a:effectLst/>
                <a:highlight>
                  <a:srgbClr val="1E1F22"/>
                </a:highlight>
              </a:rPr>
              <a:t>:exported</a:t>
            </a:r>
            <a:r>
              <a:rPr lang="en-US" dirty="0">
                <a:solidFill>
                  <a:srgbClr val="6AAB73"/>
                </a:solidFill>
                <a:effectLst/>
                <a:highlight>
                  <a:srgbClr val="1E1F22"/>
                </a:highlight>
              </a:rPr>
              <a:t>="true"</a:t>
            </a:r>
            <a:r>
              <a:rPr lang="en-US" dirty="0">
                <a:solidFill>
                  <a:srgbClr val="D5B778"/>
                </a:solidFill>
                <a:effectLst/>
                <a:highlight>
                  <a:srgbClr val="1E1F22"/>
                </a:highlight>
              </a:rPr>
              <a:t>&gt;</a:t>
            </a:r>
            <a:br>
              <a:rPr lang="en-US" dirty="0">
                <a:solidFill>
                  <a:srgbClr val="D5B778"/>
                </a:solidFill>
                <a:effectLst/>
                <a:highlight>
                  <a:srgbClr val="1E1F22"/>
                </a:highlight>
              </a:rPr>
            </a:br>
            <a:r>
              <a:rPr lang="en-US" dirty="0">
                <a:solidFill>
                  <a:srgbClr val="D5B778"/>
                </a:solidFill>
                <a:effectLst/>
                <a:highlight>
                  <a:srgbClr val="1E1F22"/>
                </a:highlight>
              </a:rPr>
              <a:t>            &lt;intent-filter&gt;</a:t>
            </a:r>
            <a:br>
              <a:rPr lang="en-US" dirty="0">
                <a:solidFill>
                  <a:srgbClr val="D5B778"/>
                </a:solidFill>
                <a:effectLst/>
                <a:highlight>
                  <a:srgbClr val="1E1F22"/>
                </a:highlight>
              </a:rPr>
            </a:br>
            <a:r>
              <a:rPr lang="en-US" dirty="0">
                <a:solidFill>
                  <a:srgbClr val="D5B778"/>
                </a:solidFill>
                <a:effectLst/>
                <a:highlight>
                  <a:srgbClr val="1E1F22"/>
                </a:highlight>
              </a:rPr>
              <a:t>                &lt;action </a:t>
            </a:r>
            <a:r>
              <a:rPr lang="en-US" dirty="0" err="1">
                <a:solidFill>
                  <a:srgbClr val="C77DBB"/>
                </a:solidFill>
                <a:effectLst/>
                <a:highlight>
                  <a:srgbClr val="1E1F22"/>
                </a:highlight>
              </a:rPr>
              <a:t>android</a:t>
            </a:r>
            <a:r>
              <a:rPr lang="en-US" dirty="0" err="1">
                <a:solidFill>
                  <a:srgbClr val="BCBEC4"/>
                </a:solidFill>
                <a:effectLst/>
                <a:highlight>
                  <a:srgbClr val="1E1F22"/>
                </a:highlight>
              </a:rPr>
              <a:t>:name</a:t>
            </a:r>
            <a:r>
              <a:rPr lang="en-US" dirty="0">
                <a:solidFill>
                  <a:srgbClr val="6AAB73"/>
                </a:solidFill>
                <a:effectLst/>
                <a:highlight>
                  <a:srgbClr val="1E1F22"/>
                </a:highlight>
              </a:rPr>
              <a:t>="</a:t>
            </a:r>
            <a:r>
              <a:rPr lang="en-US" dirty="0" err="1">
                <a:solidFill>
                  <a:srgbClr val="6AAB73"/>
                </a:solidFill>
                <a:effectLst/>
                <a:highlight>
                  <a:srgbClr val="1E1F22"/>
                </a:highlight>
              </a:rPr>
              <a:t>android.intent.action.MAIN</a:t>
            </a:r>
            <a:r>
              <a:rPr lang="en-US" dirty="0">
                <a:solidFill>
                  <a:srgbClr val="6AAB73"/>
                </a:solidFill>
                <a:effectLst/>
                <a:highlight>
                  <a:srgbClr val="1E1F22"/>
                </a:highlight>
              </a:rPr>
              <a:t>" </a:t>
            </a:r>
            <a:r>
              <a:rPr lang="en-US" dirty="0">
                <a:solidFill>
                  <a:srgbClr val="D5B778"/>
                </a:solidFill>
                <a:effectLst/>
                <a:highlight>
                  <a:srgbClr val="1E1F22"/>
                </a:highlight>
              </a:rPr>
              <a:t>/&gt;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&lt;category </a:t>
            </a:r>
            <a:r>
              <a:rPr lang="en-US" dirty="0" err="1">
                <a:solidFill>
                  <a:srgbClr val="C77DBB"/>
                </a:solidFill>
                <a:effectLst/>
                <a:highlight>
                  <a:srgbClr val="1E1F22"/>
                </a:highlight>
              </a:rPr>
              <a:t>android</a:t>
            </a:r>
            <a:r>
              <a:rPr lang="en-US" dirty="0" err="1">
                <a:solidFill>
                  <a:srgbClr val="BCBEC4"/>
                </a:solidFill>
                <a:effectLst/>
                <a:highlight>
                  <a:srgbClr val="1E1F22"/>
                </a:highlight>
              </a:rPr>
              <a:t>:name</a:t>
            </a:r>
            <a:r>
              <a:rPr lang="en-US" dirty="0">
                <a:solidFill>
                  <a:srgbClr val="6AAB73"/>
                </a:solidFill>
                <a:effectLst/>
                <a:highlight>
                  <a:srgbClr val="1E1F22"/>
                </a:highlight>
              </a:rPr>
              <a:t>="</a:t>
            </a:r>
            <a:r>
              <a:rPr lang="en-US" dirty="0" err="1">
                <a:solidFill>
                  <a:srgbClr val="6AAB73"/>
                </a:solidFill>
                <a:effectLst/>
                <a:highlight>
                  <a:srgbClr val="1E1F22"/>
                </a:highlight>
              </a:rPr>
              <a:t>android.intent.category</a:t>
            </a:r>
            <a:r>
              <a:rPr lang="en-US" err="1">
                <a:solidFill>
                  <a:srgbClr val="6AAB73"/>
                </a:solidFill>
                <a:effectLst/>
                <a:highlight>
                  <a:srgbClr val="1E1F22"/>
                </a:highlight>
              </a:rPr>
              <a:t>.</a:t>
            </a:r>
            <a:r>
              <a:rPr lang="en-US">
                <a:solidFill>
                  <a:srgbClr val="6AAB73"/>
                </a:solidFill>
                <a:effectLst/>
                <a:highlight>
                  <a:srgbClr val="1E1F22"/>
                </a:highlight>
              </a:rPr>
              <a:t>LAUNCHER" </a:t>
            </a:r>
            <a:r>
              <a:rPr lang="en-US" dirty="0">
                <a:solidFill>
                  <a:srgbClr val="D5B778"/>
                </a:solidFill>
                <a:effectLst/>
                <a:highlight>
                  <a:srgbClr val="1E1F22"/>
                </a:highlight>
              </a:rPr>
              <a:t>/&gt;</a:t>
            </a:r>
            <a:br>
              <a:rPr lang="en-US" dirty="0">
                <a:solidFill>
                  <a:srgbClr val="D5B778"/>
                </a:solidFill>
                <a:effectLst/>
                <a:highlight>
                  <a:srgbClr val="1E1F22"/>
                </a:highlight>
              </a:rPr>
            </a:br>
            <a:r>
              <a:rPr lang="en-US" dirty="0">
                <a:solidFill>
                  <a:srgbClr val="D5B778"/>
                </a:solidFill>
                <a:effectLst/>
                <a:highlight>
                  <a:srgbClr val="1E1F22"/>
                </a:highlight>
              </a:rPr>
              <a:t>            &lt;/intent-filter&gt;</a:t>
            </a:r>
            <a:br>
              <a:rPr lang="en-US" dirty="0">
                <a:solidFill>
                  <a:srgbClr val="D5B778"/>
                </a:solidFill>
                <a:effectLst/>
                <a:highlight>
                  <a:srgbClr val="1E1F22"/>
                </a:highlight>
              </a:rPr>
            </a:br>
            <a:r>
              <a:rPr lang="en-US" dirty="0">
                <a:solidFill>
                  <a:srgbClr val="D5B778"/>
                </a:solidFill>
                <a:effectLst/>
                <a:highlight>
                  <a:srgbClr val="1E1F22"/>
                </a:highlight>
              </a:rPr>
              <a:t>        &lt;/activity&gt;</a:t>
            </a:r>
            <a:br>
              <a:rPr lang="en-US" dirty="0">
                <a:solidFill>
                  <a:srgbClr val="D5B778"/>
                </a:solidFill>
                <a:effectLst/>
                <a:highlight>
                  <a:srgbClr val="1E1F22"/>
                </a:highlight>
              </a:rPr>
            </a:b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        </a:t>
            </a:r>
            <a:br>
              <a:rPr lang="en-US" dirty="0">
                <a:solidFill>
                  <a:srgbClr val="D5B778"/>
                </a:solidFill>
                <a:effectLst/>
                <a:highlight>
                  <a:srgbClr val="1E1F22"/>
                </a:highlight>
              </a:rPr>
            </a:br>
            <a:r>
              <a:rPr lang="en-US" dirty="0">
                <a:solidFill>
                  <a:srgbClr val="D5B778"/>
                </a:solidFill>
                <a:effectLst/>
                <a:highlight>
                  <a:srgbClr val="1E1F22"/>
                </a:highlight>
              </a:rPr>
              <a:t>        &lt;service </a:t>
            </a:r>
            <a:r>
              <a:rPr lang="en-US" dirty="0" err="1">
                <a:solidFill>
                  <a:srgbClr val="C77DBB"/>
                </a:solidFill>
                <a:effectLst/>
                <a:highlight>
                  <a:srgbClr val="1E1F22"/>
                </a:highlight>
              </a:rPr>
              <a:t>android</a:t>
            </a:r>
            <a:r>
              <a:rPr lang="en-US" dirty="0" err="1">
                <a:solidFill>
                  <a:srgbClr val="BCBEC4"/>
                </a:solidFill>
                <a:effectLst/>
                <a:highlight>
                  <a:srgbClr val="1E1F22"/>
                </a:highlight>
              </a:rPr>
              <a:t>:name</a:t>
            </a:r>
            <a:r>
              <a:rPr lang="en-US" dirty="0">
                <a:solidFill>
                  <a:srgbClr val="6AAB73"/>
                </a:solidFill>
                <a:effectLst/>
                <a:highlight>
                  <a:srgbClr val="1E1F22"/>
                </a:highlight>
              </a:rPr>
              <a:t>=".</a:t>
            </a:r>
            <a:r>
              <a:rPr lang="en-US" dirty="0" err="1">
                <a:solidFill>
                  <a:srgbClr val="6AAB73"/>
                </a:solidFill>
                <a:effectLst/>
                <a:highlight>
                  <a:srgbClr val="1E1F22"/>
                </a:highlight>
              </a:rPr>
              <a:t>NewService</a:t>
            </a:r>
            <a:r>
              <a:rPr lang="en-US" dirty="0">
                <a:solidFill>
                  <a:srgbClr val="6AAB73"/>
                </a:solidFill>
                <a:effectLst/>
                <a:highlight>
                  <a:srgbClr val="1E1F22"/>
                </a:highlight>
              </a:rPr>
              <a:t>"</a:t>
            </a:r>
            <a:r>
              <a:rPr lang="en-US" dirty="0">
                <a:solidFill>
                  <a:srgbClr val="D5B778"/>
                </a:solidFill>
                <a:effectLst/>
                <a:highlight>
                  <a:srgbClr val="1E1F22"/>
                </a:highlight>
              </a:rPr>
              <a:t>/&gt;</a:t>
            </a:r>
            <a:br>
              <a:rPr lang="en-US" dirty="0">
                <a:solidFill>
                  <a:srgbClr val="D5B778"/>
                </a:solidFill>
                <a:effectLst/>
                <a:highlight>
                  <a:srgbClr val="1E1F22"/>
                </a:highlight>
              </a:rPr>
            </a:br>
            <a:r>
              <a:rPr lang="en-US" dirty="0">
                <a:solidFill>
                  <a:srgbClr val="D5B778"/>
                </a:solidFill>
                <a:effectLst/>
                <a:highlight>
                  <a:srgbClr val="1E1F22"/>
                </a:highlight>
              </a:rPr>
              <a:t>    &lt;/application&gt;</a:t>
            </a:r>
            <a:br>
              <a:rPr lang="en-US" dirty="0">
                <a:solidFill>
                  <a:srgbClr val="D5B778"/>
                </a:solidFill>
                <a:effectLst/>
                <a:highlight>
                  <a:srgbClr val="1E1F22"/>
                </a:highlight>
              </a:rPr>
            </a:br>
            <a:br>
              <a:rPr lang="en-US" dirty="0">
                <a:solidFill>
                  <a:srgbClr val="D5B778"/>
                </a:solidFill>
                <a:effectLst/>
                <a:highlight>
                  <a:srgbClr val="1E1F22"/>
                </a:highlight>
              </a:rPr>
            </a:br>
            <a:r>
              <a:rPr lang="en-US" dirty="0">
                <a:solidFill>
                  <a:srgbClr val="D5B778"/>
                </a:solidFill>
                <a:effectLst/>
                <a:highlight>
                  <a:srgbClr val="1E1F22"/>
                </a:highlight>
              </a:rPr>
              <a:t>&lt;/manifest&gt;</a:t>
            </a:r>
            <a:endParaRPr lang="en-US" dirty="0">
              <a:solidFill>
                <a:srgbClr val="BCBEC4"/>
              </a:solidFill>
              <a:effectLst/>
              <a:highlight>
                <a:srgbClr val="1E1F22"/>
              </a:highlight>
            </a:endParaRPr>
          </a:p>
          <a:p>
            <a:endParaRPr lang="en-US" dirty="0"/>
          </a:p>
        </p:txBody>
      </p:sp>
      <p:sp>
        <p:nvSpPr>
          <p:cNvPr id="4" name="Slide Number Placeholder 3"/>
          <p:cNvSpPr>
            <a:spLocks noGrp="1"/>
          </p:cNvSpPr>
          <p:nvPr>
            <p:ph type="sldNum" sz="quarter" idx="5"/>
          </p:nvPr>
        </p:nvSpPr>
        <p:spPr/>
        <p:txBody>
          <a:bodyPr/>
          <a:lstStyle/>
          <a:p>
            <a:fld id="{C2C6A7B2-7F17-4860-B022-464D118D4322}" type="slidenum">
              <a:rPr lang="en-US" smtClean="0"/>
              <a:t>15</a:t>
            </a:fld>
            <a:endParaRPr lang="en-US"/>
          </a:p>
        </p:txBody>
      </p:sp>
    </p:spTree>
    <p:extLst>
      <p:ext uri="{BB962C8B-B14F-4D97-AF65-F5344CB8AC3E}">
        <p14:creationId xmlns:p14="http://schemas.microsoft.com/office/powerpoint/2010/main" val="32137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F8E6D"/>
                </a:solidFill>
                <a:effectLst/>
                <a:highlight>
                  <a:srgbClr val="1E1F22"/>
                </a:highlight>
              </a:rPr>
              <a:t>package </a:t>
            </a:r>
            <a:r>
              <a:rPr lang="en-US" dirty="0" err="1">
                <a:solidFill>
                  <a:srgbClr val="BCBEC4"/>
                </a:solidFill>
                <a:effectLst/>
                <a:highlight>
                  <a:srgbClr val="1E1F22"/>
                </a:highlight>
              </a:rPr>
              <a:t>org.hamza.ringtone_service</a:t>
            </a:r>
            <a:r>
              <a:rPr lang="en-US" dirty="0">
                <a:solidFill>
                  <a:srgbClr val="BCBEC4"/>
                </a:solidFill>
                <a:effectLst/>
                <a:highlight>
                  <a:srgbClr val="1E1F22"/>
                </a:highlight>
              </a:rPr>
              <a: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CF8E6D"/>
                </a:solidFill>
                <a:effectLst/>
                <a:highlight>
                  <a:srgbClr val="1E1F22"/>
                </a:highlight>
              </a:rPr>
              <a:t>import </a:t>
            </a:r>
            <a:r>
              <a:rPr lang="en-US" dirty="0" err="1">
                <a:solidFill>
                  <a:srgbClr val="BCBEC4"/>
                </a:solidFill>
                <a:effectLst/>
                <a:highlight>
                  <a:srgbClr val="1E1F22"/>
                </a:highlight>
              </a:rPr>
              <a:t>android.app.Service</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CF8E6D"/>
                </a:solidFill>
                <a:effectLst/>
                <a:highlight>
                  <a:srgbClr val="1E1F22"/>
                </a:highlight>
              </a:rPr>
              <a:t>import </a:t>
            </a:r>
            <a:r>
              <a:rPr lang="en-US" dirty="0" err="1">
                <a:solidFill>
                  <a:srgbClr val="BCBEC4"/>
                </a:solidFill>
                <a:effectLst/>
                <a:highlight>
                  <a:srgbClr val="1E1F22"/>
                </a:highlight>
              </a:rPr>
              <a:t>android.content.Intent</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CF8E6D"/>
                </a:solidFill>
                <a:effectLst/>
                <a:highlight>
                  <a:srgbClr val="1E1F22"/>
                </a:highlight>
              </a:rPr>
              <a:t>import </a:t>
            </a:r>
            <a:r>
              <a:rPr lang="en-US" dirty="0" err="1">
                <a:solidFill>
                  <a:srgbClr val="BCBEC4"/>
                </a:solidFill>
                <a:effectLst/>
                <a:highlight>
                  <a:srgbClr val="1E1F22"/>
                </a:highlight>
              </a:rPr>
              <a:t>android.media.MediaPlayer</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CF8E6D"/>
                </a:solidFill>
                <a:effectLst/>
                <a:highlight>
                  <a:srgbClr val="1E1F22"/>
                </a:highlight>
              </a:rPr>
              <a:t>import </a:t>
            </a:r>
            <a:r>
              <a:rPr lang="en-US" dirty="0" err="1">
                <a:solidFill>
                  <a:srgbClr val="BCBEC4"/>
                </a:solidFill>
                <a:effectLst/>
                <a:highlight>
                  <a:srgbClr val="1E1F22"/>
                </a:highlight>
              </a:rPr>
              <a:t>android.os.IBinder</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CF8E6D"/>
                </a:solidFill>
                <a:effectLst/>
                <a:highlight>
                  <a:srgbClr val="1E1F22"/>
                </a:highlight>
              </a:rPr>
              <a:t>import </a:t>
            </a:r>
            <a:r>
              <a:rPr lang="en-US" dirty="0" err="1">
                <a:solidFill>
                  <a:srgbClr val="BCBEC4"/>
                </a:solidFill>
                <a:effectLst/>
                <a:highlight>
                  <a:srgbClr val="1E1F22"/>
                </a:highlight>
              </a:rPr>
              <a:t>android.provider.Settings</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CF8E6D"/>
                </a:solidFill>
                <a:effectLst/>
                <a:highlight>
                  <a:srgbClr val="1E1F22"/>
                </a:highlight>
              </a:rPr>
              <a:t>import </a:t>
            </a:r>
            <a:r>
              <a:rPr lang="en-US" dirty="0" err="1">
                <a:solidFill>
                  <a:srgbClr val="BCBEC4"/>
                </a:solidFill>
                <a:effectLst/>
                <a:highlight>
                  <a:srgbClr val="1E1F22"/>
                </a:highlight>
              </a:rPr>
              <a:t>androidx.annotation.</a:t>
            </a:r>
            <a:r>
              <a:rPr lang="en-US" dirty="0" err="1">
                <a:solidFill>
                  <a:srgbClr val="B3AE60"/>
                </a:solidFill>
                <a:effectLst/>
                <a:highlight>
                  <a:srgbClr val="1E1F22"/>
                </a:highlight>
              </a:rPr>
              <a:t>Nullable</a:t>
            </a:r>
            <a:r>
              <a:rPr lang="en-US" dirty="0">
                <a:solidFill>
                  <a:srgbClr val="BCBEC4"/>
                </a:solidFill>
                <a:effectLst/>
                <a:highlight>
                  <a:srgbClr val="1E1F22"/>
                </a:highlight>
              </a:rPr>
              <a: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CF8E6D"/>
                </a:solidFill>
                <a:effectLst/>
                <a:highlight>
                  <a:srgbClr val="1E1F22"/>
                </a:highlight>
              </a:rPr>
              <a:t>public class </a:t>
            </a:r>
            <a:r>
              <a:rPr lang="en-US" dirty="0" err="1">
                <a:solidFill>
                  <a:srgbClr val="BCBEC4"/>
                </a:solidFill>
                <a:effectLst/>
                <a:highlight>
                  <a:srgbClr val="1E1F22"/>
                </a:highlight>
              </a:rPr>
              <a:t>NewService</a:t>
            </a:r>
            <a:r>
              <a:rPr lang="en-US" dirty="0">
                <a:solidFill>
                  <a:srgbClr val="BCBEC4"/>
                </a:solidFill>
                <a:effectLst/>
                <a:highlight>
                  <a:srgbClr val="1E1F22"/>
                </a:highlight>
              </a:rPr>
              <a:t> </a:t>
            </a:r>
            <a:r>
              <a:rPr lang="en-US" dirty="0">
                <a:solidFill>
                  <a:srgbClr val="CF8E6D"/>
                </a:solidFill>
                <a:effectLst/>
                <a:highlight>
                  <a:srgbClr val="1E1F22"/>
                </a:highlight>
              </a:rPr>
              <a:t>extends </a:t>
            </a:r>
            <a:r>
              <a:rPr lang="en-US" dirty="0">
                <a:solidFill>
                  <a:srgbClr val="BCBEC4"/>
                </a:solidFill>
                <a:effectLst/>
                <a:highlight>
                  <a:srgbClr val="1E1F22"/>
                </a:highlight>
              </a:rPr>
              <a:t>Service {</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7A7E85"/>
                </a:solidFill>
                <a:effectLst/>
                <a:highlight>
                  <a:srgbClr val="1E1F22"/>
                </a:highlight>
              </a:rPr>
              <a:t>// declaring object of </a:t>
            </a:r>
            <a:r>
              <a:rPr lang="en-US" dirty="0" err="1">
                <a:solidFill>
                  <a:srgbClr val="7A7E85"/>
                </a:solidFill>
                <a:effectLst/>
                <a:highlight>
                  <a:srgbClr val="1E1F22"/>
                </a:highlight>
              </a:rPr>
              <a:t>MediaPlayer</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a:solidFill>
                  <a:srgbClr val="CF8E6D"/>
                </a:solidFill>
                <a:effectLst/>
                <a:highlight>
                  <a:srgbClr val="1E1F22"/>
                </a:highlight>
              </a:rPr>
              <a:t>private </a:t>
            </a:r>
            <a:r>
              <a:rPr lang="en-US" dirty="0" err="1">
                <a:solidFill>
                  <a:srgbClr val="BCBEC4"/>
                </a:solidFill>
                <a:effectLst/>
                <a:highlight>
                  <a:srgbClr val="1E1F22"/>
                </a:highlight>
              </a:rPr>
              <a:t>MediaPlayer</a:t>
            </a:r>
            <a:r>
              <a:rPr lang="en-US" dirty="0">
                <a:solidFill>
                  <a:srgbClr val="BCBEC4"/>
                </a:solidFill>
                <a:effectLst/>
                <a:highlight>
                  <a:srgbClr val="1E1F22"/>
                </a:highlight>
              </a:rPr>
              <a:t> </a:t>
            </a:r>
            <a:r>
              <a:rPr lang="en-US" dirty="0">
                <a:solidFill>
                  <a:srgbClr val="C77DBB"/>
                </a:solidFill>
                <a:effectLst/>
                <a:highlight>
                  <a:srgbClr val="1E1F22"/>
                </a:highlight>
              </a:rPr>
              <a:t>player</a:t>
            </a:r>
            <a:r>
              <a:rPr lang="en-US" dirty="0">
                <a:solidFill>
                  <a:srgbClr val="BCBEC4"/>
                </a:solidFill>
                <a:effectLst/>
                <a:highlight>
                  <a:srgbClr val="1E1F22"/>
                </a:highlight>
              </a:rPr>
              <a: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B3AE60"/>
                </a:solidFill>
                <a:effectLst/>
                <a:highlight>
                  <a:srgbClr val="1E1F22"/>
                </a:highlight>
              </a:rPr>
              <a:t>@Override</a:t>
            </a:r>
            <a:br>
              <a:rPr lang="en-US" dirty="0">
                <a:solidFill>
                  <a:srgbClr val="B3AE60"/>
                </a:solidFill>
                <a:effectLst/>
                <a:highlight>
                  <a:srgbClr val="1E1F22"/>
                </a:highlight>
              </a:rPr>
            </a:br>
            <a:br>
              <a:rPr lang="en-US" dirty="0">
                <a:solidFill>
                  <a:srgbClr val="B3AE60"/>
                </a:solidFill>
                <a:effectLst/>
                <a:highlight>
                  <a:srgbClr val="1E1F22"/>
                </a:highlight>
              </a:rPr>
            </a:br>
            <a:r>
              <a:rPr lang="en-US" dirty="0">
                <a:solidFill>
                  <a:srgbClr val="B3AE60"/>
                </a:solidFill>
                <a:effectLst/>
                <a:highlight>
                  <a:srgbClr val="1E1F22"/>
                </a:highlight>
              </a:rPr>
              <a:t>    </a:t>
            </a:r>
            <a:r>
              <a:rPr lang="en-US" dirty="0">
                <a:solidFill>
                  <a:srgbClr val="7A7E85"/>
                </a:solidFill>
                <a:effectLst/>
                <a:highlight>
                  <a:srgbClr val="1E1F22"/>
                </a:highlight>
              </a:rPr>
              <a:t>// execution of service will start</a:t>
            </a:r>
            <a:br>
              <a:rPr lang="en-US" dirty="0">
                <a:solidFill>
                  <a:srgbClr val="7A7E85"/>
                </a:solidFill>
                <a:effectLst/>
                <a:highlight>
                  <a:srgbClr val="1E1F22"/>
                </a:highlight>
              </a:rPr>
            </a:br>
            <a:r>
              <a:rPr lang="en-US" dirty="0">
                <a:solidFill>
                  <a:srgbClr val="7A7E85"/>
                </a:solidFill>
                <a:effectLst/>
                <a:highlight>
                  <a:srgbClr val="1E1F22"/>
                </a:highlight>
              </a:rPr>
              <a:t>    // on calling this method</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a:solidFill>
                  <a:srgbClr val="CF8E6D"/>
                </a:solidFill>
                <a:effectLst/>
                <a:highlight>
                  <a:srgbClr val="1E1F22"/>
                </a:highlight>
              </a:rPr>
              <a:t>public int </a:t>
            </a:r>
            <a:r>
              <a:rPr lang="en-US" dirty="0" err="1">
                <a:solidFill>
                  <a:srgbClr val="56A8F5"/>
                </a:solidFill>
                <a:effectLst/>
                <a:highlight>
                  <a:srgbClr val="1E1F22"/>
                </a:highlight>
              </a:rPr>
              <a:t>onStartCommand</a:t>
            </a:r>
            <a:r>
              <a:rPr lang="en-US" dirty="0">
                <a:solidFill>
                  <a:srgbClr val="BCBEC4"/>
                </a:solidFill>
                <a:effectLst/>
                <a:highlight>
                  <a:srgbClr val="1E1F22"/>
                </a:highlight>
              </a:rPr>
              <a:t>(Intent </a:t>
            </a:r>
            <a:r>
              <a:rPr lang="en-US" dirty="0" err="1">
                <a:solidFill>
                  <a:srgbClr val="BCBEC4"/>
                </a:solidFill>
                <a:effectLst/>
                <a:highlight>
                  <a:srgbClr val="1E1F22"/>
                </a:highlight>
              </a:rPr>
              <a:t>intent</a:t>
            </a:r>
            <a:r>
              <a:rPr lang="en-US" dirty="0">
                <a:solidFill>
                  <a:srgbClr val="BCBEC4"/>
                </a:solidFill>
                <a:effectLst/>
                <a:highlight>
                  <a:srgbClr val="1E1F22"/>
                </a:highlight>
              </a:rPr>
              <a:t>, </a:t>
            </a:r>
            <a:r>
              <a:rPr lang="en-US" dirty="0">
                <a:solidFill>
                  <a:srgbClr val="CF8E6D"/>
                </a:solidFill>
                <a:effectLst/>
                <a:highlight>
                  <a:srgbClr val="1E1F22"/>
                </a:highlight>
              </a:rPr>
              <a:t>int </a:t>
            </a:r>
            <a:r>
              <a:rPr lang="en-US" dirty="0">
                <a:solidFill>
                  <a:srgbClr val="BCBEC4"/>
                </a:solidFill>
                <a:effectLst/>
                <a:highlight>
                  <a:srgbClr val="1E1F22"/>
                </a:highlight>
              </a:rPr>
              <a:t>flags, </a:t>
            </a:r>
            <a:r>
              <a:rPr lang="en-US" dirty="0">
                <a:solidFill>
                  <a:srgbClr val="CF8E6D"/>
                </a:solidFill>
                <a:effectLst/>
                <a:highlight>
                  <a:srgbClr val="1E1F22"/>
                </a:highlight>
              </a:rPr>
              <a:t>int </a:t>
            </a:r>
            <a:r>
              <a:rPr lang="en-US" dirty="0" err="1">
                <a:solidFill>
                  <a:srgbClr val="BCBEC4"/>
                </a:solidFill>
                <a:effectLst/>
                <a:highlight>
                  <a:srgbClr val="1E1F22"/>
                </a:highlight>
              </a:rPr>
              <a:t>startId</a:t>
            </a:r>
            <a:r>
              <a:rPr lang="en-US" dirty="0">
                <a:solidFill>
                  <a:srgbClr val="BCBEC4"/>
                </a:solidFill>
                <a:effectLst/>
                <a:highlight>
                  <a:srgbClr val="1E1F22"/>
                </a:highlight>
              </a:rPr>
              <a:t>) {</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7A7E85"/>
                </a:solidFill>
                <a:effectLst/>
                <a:highlight>
                  <a:srgbClr val="1E1F22"/>
                </a:highlight>
              </a:rPr>
              <a:t>// creating a media player which</a:t>
            </a:r>
            <a:br>
              <a:rPr lang="en-US" dirty="0">
                <a:solidFill>
                  <a:srgbClr val="7A7E85"/>
                </a:solidFill>
                <a:effectLst/>
                <a:highlight>
                  <a:srgbClr val="1E1F22"/>
                </a:highlight>
              </a:rPr>
            </a:br>
            <a:r>
              <a:rPr lang="en-US" dirty="0">
                <a:solidFill>
                  <a:srgbClr val="7A7E85"/>
                </a:solidFill>
                <a:effectLst/>
                <a:highlight>
                  <a:srgbClr val="1E1F22"/>
                </a:highlight>
              </a:rPr>
              <a:t>        // will play the audio of Default</a:t>
            </a:r>
            <a:br>
              <a:rPr lang="en-US" dirty="0">
                <a:solidFill>
                  <a:srgbClr val="7A7E85"/>
                </a:solidFill>
                <a:effectLst/>
                <a:highlight>
                  <a:srgbClr val="1E1F22"/>
                </a:highlight>
              </a:rPr>
            </a:br>
            <a:r>
              <a:rPr lang="en-US" dirty="0">
                <a:solidFill>
                  <a:srgbClr val="7A7E85"/>
                </a:solidFill>
                <a:effectLst/>
                <a:highlight>
                  <a:srgbClr val="1E1F22"/>
                </a:highlight>
              </a:rPr>
              <a:t>        // ringtone in android device</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a:solidFill>
                  <a:srgbClr val="C77DBB"/>
                </a:solidFill>
                <a:effectLst/>
                <a:highlight>
                  <a:srgbClr val="1E1F22"/>
                </a:highlight>
              </a:rPr>
              <a:t>player </a:t>
            </a:r>
            <a:r>
              <a:rPr lang="en-US" dirty="0">
                <a:solidFill>
                  <a:srgbClr val="BCBEC4"/>
                </a:solidFill>
                <a:effectLst/>
                <a:highlight>
                  <a:srgbClr val="1E1F22"/>
                </a:highlight>
              </a:rPr>
              <a:t>= </a:t>
            </a:r>
            <a:r>
              <a:rPr lang="en-US" dirty="0" err="1">
                <a:solidFill>
                  <a:srgbClr val="BCBEC4"/>
                </a:solidFill>
                <a:effectLst/>
                <a:highlight>
                  <a:srgbClr val="1E1F22"/>
                </a:highlight>
              </a:rPr>
              <a:t>MediaPlayer.</a:t>
            </a:r>
            <a:r>
              <a:rPr lang="en-US" i="1" dirty="0" err="1">
                <a:solidFill>
                  <a:srgbClr val="BCBEC4"/>
                </a:solidFill>
                <a:effectLst/>
                <a:highlight>
                  <a:srgbClr val="1E1F22"/>
                </a:highlight>
              </a:rPr>
              <a:t>create</a:t>
            </a:r>
            <a:r>
              <a:rPr lang="en-US" dirty="0">
                <a:solidFill>
                  <a:srgbClr val="BCBEC4"/>
                </a:solidFill>
                <a:effectLst/>
                <a:highlight>
                  <a:srgbClr val="1E1F22"/>
                </a:highlight>
              </a:rPr>
              <a:t>( </a:t>
            </a:r>
            <a:r>
              <a:rPr lang="en-US" dirty="0">
                <a:solidFill>
                  <a:srgbClr val="CF8E6D"/>
                </a:solidFill>
                <a:effectLst/>
                <a:highlight>
                  <a:srgbClr val="1E1F22"/>
                </a:highlight>
              </a:rPr>
              <a:t>this</a:t>
            </a:r>
            <a:r>
              <a:rPr lang="en-US" dirty="0">
                <a:solidFill>
                  <a:srgbClr val="BCBEC4"/>
                </a:solidFill>
                <a:effectLst/>
                <a:highlight>
                  <a:srgbClr val="1E1F22"/>
                </a:highlight>
              </a:rPr>
              <a:t>, </a:t>
            </a:r>
            <a:r>
              <a:rPr lang="en-US" dirty="0" err="1">
                <a:solidFill>
                  <a:srgbClr val="BCBEC4"/>
                </a:solidFill>
                <a:effectLst/>
                <a:highlight>
                  <a:srgbClr val="1E1F22"/>
                </a:highlight>
              </a:rPr>
              <a:t>Settings.System.</a:t>
            </a:r>
            <a:r>
              <a:rPr lang="en-US" i="1" dirty="0" err="1">
                <a:solidFill>
                  <a:srgbClr val="C77DBB"/>
                </a:solidFill>
                <a:effectLst/>
                <a:highlight>
                  <a:srgbClr val="1E1F22"/>
                </a:highlight>
              </a:rPr>
              <a:t>DEFAULT_RINGTONE_URI</a:t>
            </a:r>
            <a:r>
              <a:rPr lang="en-US" i="1" dirty="0">
                <a:solidFill>
                  <a:srgbClr val="C77DBB"/>
                </a:solidFill>
                <a:effectLst/>
                <a:highlight>
                  <a:srgbClr val="1E1F22"/>
                </a:highlight>
              </a:rPr>
              <a:t> </a:t>
            </a:r>
            <a:r>
              <a:rPr lang="en-US" dirty="0">
                <a:solidFill>
                  <a:srgbClr val="BCBEC4"/>
                </a:solidFill>
                <a:effectLst/>
                <a:highlight>
                  <a:srgbClr val="1E1F22"/>
                </a:highlight>
              </a:rPr>
              <a: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7A7E85"/>
                </a:solidFill>
                <a:effectLst/>
                <a:highlight>
                  <a:srgbClr val="1E1F22"/>
                </a:highlight>
              </a:rPr>
              <a:t>// providing the </a:t>
            </a:r>
            <a:r>
              <a:rPr lang="en-US" dirty="0" err="1">
                <a:solidFill>
                  <a:srgbClr val="7A7E85"/>
                </a:solidFill>
                <a:effectLst/>
                <a:highlight>
                  <a:srgbClr val="1E1F22"/>
                </a:highlight>
              </a:rPr>
              <a:t>boolean</a:t>
            </a:r>
            <a:br>
              <a:rPr lang="en-US" dirty="0">
                <a:solidFill>
                  <a:srgbClr val="7A7E85"/>
                </a:solidFill>
                <a:effectLst/>
                <a:highlight>
                  <a:srgbClr val="1E1F22"/>
                </a:highlight>
              </a:rPr>
            </a:br>
            <a:r>
              <a:rPr lang="en-US" dirty="0">
                <a:solidFill>
                  <a:srgbClr val="7A7E85"/>
                </a:solidFill>
                <a:effectLst/>
                <a:highlight>
                  <a:srgbClr val="1E1F22"/>
                </a:highlight>
              </a:rPr>
              <a:t>        // value as true to play</a:t>
            </a:r>
            <a:br>
              <a:rPr lang="en-US" dirty="0">
                <a:solidFill>
                  <a:srgbClr val="7A7E85"/>
                </a:solidFill>
                <a:effectLst/>
                <a:highlight>
                  <a:srgbClr val="1E1F22"/>
                </a:highlight>
              </a:rPr>
            </a:br>
            <a:r>
              <a:rPr lang="en-US" dirty="0">
                <a:solidFill>
                  <a:srgbClr val="7A7E85"/>
                </a:solidFill>
                <a:effectLst/>
                <a:highlight>
                  <a:srgbClr val="1E1F22"/>
                </a:highlight>
              </a:rPr>
              <a:t>        // the audio on loop</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err="1">
                <a:solidFill>
                  <a:srgbClr val="C77DBB"/>
                </a:solidFill>
                <a:effectLst/>
                <a:highlight>
                  <a:srgbClr val="1E1F22"/>
                </a:highlight>
              </a:rPr>
              <a:t>player</a:t>
            </a:r>
            <a:r>
              <a:rPr lang="en-US" dirty="0" err="1">
                <a:solidFill>
                  <a:srgbClr val="BCBEC4"/>
                </a:solidFill>
                <a:effectLst/>
                <a:highlight>
                  <a:srgbClr val="1E1F22"/>
                </a:highlight>
              </a:rPr>
              <a:t>.setLooping</a:t>
            </a:r>
            <a:r>
              <a:rPr lang="en-US" dirty="0">
                <a:solidFill>
                  <a:srgbClr val="BCBEC4"/>
                </a:solidFill>
                <a:effectLst/>
                <a:highlight>
                  <a:srgbClr val="1E1F22"/>
                </a:highlight>
              </a:rPr>
              <a:t>( </a:t>
            </a:r>
            <a:r>
              <a:rPr lang="en-US" dirty="0">
                <a:solidFill>
                  <a:srgbClr val="CF8E6D"/>
                </a:solidFill>
                <a:effectLst/>
                <a:highlight>
                  <a:srgbClr val="1E1F22"/>
                </a:highlight>
              </a:rPr>
              <a:t>true </a:t>
            </a:r>
            <a:r>
              <a:rPr lang="en-US" dirty="0">
                <a:solidFill>
                  <a:srgbClr val="BCBEC4"/>
                </a:solidFill>
                <a:effectLst/>
                <a:highlight>
                  <a:srgbClr val="1E1F22"/>
                </a:highlight>
              </a:rPr>
              <a: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7A7E85"/>
                </a:solidFill>
                <a:effectLst/>
                <a:highlight>
                  <a:srgbClr val="1E1F22"/>
                </a:highlight>
              </a:rPr>
              <a:t>// starting the process</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err="1">
                <a:solidFill>
                  <a:srgbClr val="C77DBB"/>
                </a:solidFill>
                <a:effectLst/>
                <a:highlight>
                  <a:srgbClr val="1E1F22"/>
                </a:highlight>
              </a:rPr>
              <a:t>player</a:t>
            </a:r>
            <a:r>
              <a:rPr lang="en-US" dirty="0" err="1">
                <a:solidFill>
                  <a:srgbClr val="BCBEC4"/>
                </a:solidFill>
                <a:effectLst/>
                <a:highlight>
                  <a:srgbClr val="1E1F22"/>
                </a:highlight>
              </a:rPr>
              <a:t>.start</a:t>
            </a:r>
            <a:r>
              <a:rPr lang="en-US" dirty="0">
                <a:solidFill>
                  <a:srgbClr val="BCBEC4"/>
                </a:solidFill>
                <a:effectLst/>
                <a:highlight>
                  <a:srgbClr val="1E1F22"/>
                </a:highlight>
              </a:rPr>
              <a: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7A7E85"/>
                </a:solidFill>
                <a:effectLst/>
                <a:highlight>
                  <a:srgbClr val="1E1F22"/>
                </a:highlight>
              </a:rPr>
              <a:t>// returns the status</a:t>
            </a:r>
            <a:br>
              <a:rPr lang="en-US" dirty="0">
                <a:solidFill>
                  <a:srgbClr val="7A7E85"/>
                </a:solidFill>
                <a:effectLst/>
                <a:highlight>
                  <a:srgbClr val="1E1F22"/>
                </a:highlight>
              </a:rPr>
            </a:br>
            <a:r>
              <a:rPr lang="en-US" dirty="0">
                <a:solidFill>
                  <a:srgbClr val="7A7E85"/>
                </a:solidFill>
                <a:effectLst/>
                <a:highlight>
                  <a:srgbClr val="1E1F22"/>
                </a:highlight>
              </a:rPr>
              <a:t>        // of the program</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a:solidFill>
                  <a:srgbClr val="CF8E6D"/>
                </a:solidFill>
                <a:effectLst/>
                <a:highlight>
                  <a:srgbClr val="1E1F22"/>
                </a:highlight>
              </a:rPr>
              <a:t>return </a:t>
            </a:r>
            <a:r>
              <a:rPr lang="en-US" i="1" dirty="0">
                <a:solidFill>
                  <a:srgbClr val="C77DBB"/>
                </a:solidFill>
                <a:effectLst/>
                <a:highlight>
                  <a:srgbClr val="1E1F22"/>
                </a:highlight>
              </a:rPr>
              <a:t>START_STICKY</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BCBEC4"/>
                </a:solidFill>
                <a:effectLst/>
                <a:highlight>
                  <a:srgbClr val="1E1F22"/>
                </a:highlight>
              </a:rPr>
              <a:t>    }</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B3AE60"/>
                </a:solidFill>
                <a:effectLst/>
                <a:highlight>
                  <a:srgbClr val="1E1F22"/>
                </a:highlight>
              </a:rPr>
              <a:t>@Override</a:t>
            </a:r>
            <a:br>
              <a:rPr lang="en-US" dirty="0">
                <a:solidFill>
                  <a:srgbClr val="B3AE60"/>
                </a:solidFill>
                <a:effectLst/>
                <a:highlight>
                  <a:srgbClr val="1E1F22"/>
                </a:highlight>
              </a:rPr>
            </a:br>
            <a:br>
              <a:rPr lang="en-US" dirty="0">
                <a:solidFill>
                  <a:srgbClr val="B3AE60"/>
                </a:solidFill>
                <a:effectLst/>
                <a:highlight>
                  <a:srgbClr val="1E1F22"/>
                </a:highlight>
              </a:rPr>
            </a:br>
            <a:r>
              <a:rPr lang="en-US" dirty="0">
                <a:solidFill>
                  <a:srgbClr val="B3AE60"/>
                </a:solidFill>
                <a:effectLst/>
                <a:highlight>
                  <a:srgbClr val="1E1F22"/>
                </a:highlight>
              </a:rPr>
              <a:t>    </a:t>
            </a:r>
            <a:r>
              <a:rPr lang="en-US" dirty="0">
                <a:solidFill>
                  <a:srgbClr val="7A7E85"/>
                </a:solidFill>
                <a:effectLst/>
                <a:highlight>
                  <a:srgbClr val="1E1F22"/>
                </a:highlight>
              </a:rPr>
              <a:t>// execution of the service will</a:t>
            </a:r>
            <a:br>
              <a:rPr lang="en-US" dirty="0">
                <a:solidFill>
                  <a:srgbClr val="7A7E85"/>
                </a:solidFill>
                <a:effectLst/>
                <a:highlight>
                  <a:srgbClr val="1E1F22"/>
                </a:highlight>
              </a:rPr>
            </a:br>
            <a:r>
              <a:rPr lang="en-US" dirty="0">
                <a:solidFill>
                  <a:srgbClr val="7A7E85"/>
                </a:solidFill>
                <a:effectLst/>
                <a:highlight>
                  <a:srgbClr val="1E1F22"/>
                </a:highlight>
              </a:rPr>
              <a:t>    // stop on calling this method</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a:solidFill>
                  <a:srgbClr val="CF8E6D"/>
                </a:solidFill>
                <a:effectLst/>
                <a:highlight>
                  <a:srgbClr val="1E1F22"/>
                </a:highlight>
              </a:rPr>
              <a:t>public void </a:t>
            </a:r>
            <a:r>
              <a:rPr lang="en-US" dirty="0" err="1">
                <a:solidFill>
                  <a:srgbClr val="56A8F5"/>
                </a:solidFill>
                <a:effectLst/>
                <a:highlight>
                  <a:srgbClr val="1E1F22"/>
                </a:highlight>
              </a:rPr>
              <a:t>onDestroy</a:t>
            </a:r>
            <a:r>
              <a:rPr lang="en-US" dirty="0">
                <a:solidFill>
                  <a:srgbClr val="BCBEC4"/>
                </a:solidFill>
                <a:effectLst/>
                <a:highlight>
                  <a:srgbClr val="1E1F22"/>
                </a:highlight>
              </a:rPr>
              <a:t>() {</a:t>
            </a: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err="1">
                <a:solidFill>
                  <a:srgbClr val="CF8E6D"/>
                </a:solidFill>
                <a:effectLst/>
                <a:highlight>
                  <a:srgbClr val="1E1F22"/>
                </a:highlight>
              </a:rPr>
              <a:t>super</a:t>
            </a:r>
            <a:r>
              <a:rPr lang="en-US" dirty="0" err="1">
                <a:solidFill>
                  <a:srgbClr val="BCBEC4"/>
                </a:solidFill>
                <a:effectLst/>
                <a:highlight>
                  <a:srgbClr val="1E1F22"/>
                </a:highlight>
              </a:rPr>
              <a:t>.onDestroy</a:t>
            </a:r>
            <a:r>
              <a:rPr lang="en-US" dirty="0">
                <a:solidFill>
                  <a:srgbClr val="BCBEC4"/>
                </a:solidFill>
                <a:effectLst/>
                <a:highlight>
                  <a:srgbClr val="1E1F22"/>
                </a:highlight>
              </a:rPr>
              <a:t>();</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7A7E85"/>
                </a:solidFill>
                <a:effectLst/>
                <a:highlight>
                  <a:srgbClr val="1E1F22"/>
                </a:highlight>
              </a:rPr>
              <a:t>// stopping the process</a:t>
            </a:r>
            <a:br>
              <a:rPr lang="en-US" dirty="0">
                <a:solidFill>
                  <a:srgbClr val="7A7E85"/>
                </a:solidFill>
                <a:effectLst/>
                <a:highlight>
                  <a:srgbClr val="1E1F22"/>
                </a:highlight>
              </a:rPr>
            </a:br>
            <a:r>
              <a:rPr lang="en-US" dirty="0">
                <a:solidFill>
                  <a:srgbClr val="7A7E85"/>
                </a:solidFill>
                <a:effectLst/>
                <a:highlight>
                  <a:srgbClr val="1E1F22"/>
                </a:highlight>
              </a:rPr>
              <a:t>        </a:t>
            </a:r>
            <a:r>
              <a:rPr lang="en-US" dirty="0" err="1">
                <a:solidFill>
                  <a:srgbClr val="C77DBB"/>
                </a:solidFill>
                <a:effectLst/>
                <a:highlight>
                  <a:srgbClr val="1E1F22"/>
                </a:highlight>
              </a:rPr>
              <a:t>player</a:t>
            </a:r>
            <a:r>
              <a:rPr lang="en-US" dirty="0" err="1">
                <a:solidFill>
                  <a:srgbClr val="BCBEC4"/>
                </a:solidFill>
                <a:effectLst/>
                <a:highlight>
                  <a:srgbClr val="1E1F22"/>
                </a:highlight>
              </a:rPr>
              <a:t>.stop</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BCBEC4"/>
                </a:solidFill>
                <a:effectLst/>
                <a:highlight>
                  <a:srgbClr val="1E1F22"/>
                </a:highlight>
              </a:rPr>
              <a:t>    }</a:t>
            </a:r>
            <a:br>
              <a:rPr lang="en-US" dirty="0">
                <a:solidFill>
                  <a:srgbClr val="BCBEC4"/>
                </a:solidFill>
                <a:effectLst/>
                <a:highlight>
                  <a:srgbClr val="1E1F22"/>
                </a:highlight>
              </a:rPr>
            </a:b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B3AE60"/>
                </a:solidFill>
                <a:effectLst/>
                <a:highlight>
                  <a:srgbClr val="1E1F22"/>
                </a:highlight>
              </a:rPr>
              <a:t>@Nullable</a:t>
            </a:r>
            <a:br>
              <a:rPr lang="en-US" dirty="0">
                <a:solidFill>
                  <a:srgbClr val="B3AE60"/>
                </a:solidFill>
                <a:effectLst/>
                <a:highlight>
                  <a:srgbClr val="1E1F22"/>
                </a:highlight>
              </a:rPr>
            </a:br>
            <a:r>
              <a:rPr lang="en-US" dirty="0">
                <a:solidFill>
                  <a:srgbClr val="B3AE60"/>
                </a:solidFill>
                <a:effectLst/>
                <a:highlight>
                  <a:srgbClr val="1E1F22"/>
                </a:highlight>
              </a:rPr>
              <a:t>    @Override</a:t>
            </a:r>
            <a:br>
              <a:rPr lang="en-US" dirty="0">
                <a:solidFill>
                  <a:srgbClr val="B3AE60"/>
                </a:solidFill>
                <a:effectLst/>
                <a:highlight>
                  <a:srgbClr val="1E1F22"/>
                </a:highlight>
              </a:rPr>
            </a:br>
            <a:r>
              <a:rPr lang="en-US" dirty="0">
                <a:solidFill>
                  <a:srgbClr val="B3AE60"/>
                </a:solidFill>
                <a:effectLst/>
                <a:highlight>
                  <a:srgbClr val="1E1F22"/>
                </a:highlight>
              </a:rPr>
              <a:t>    </a:t>
            </a:r>
            <a:r>
              <a:rPr lang="en-US" dirty="0">
                <a:solidFill>
                  <a:srgbClr val="CF8E6D"/>
                </a:solidFill>
                <a:effectLst/>
                <a:highlight>
                  <a:srgbClr val="1E1F22"/>
                </a:highlight>
              </a:rPr>
              <a:t>public </a:t>
            </a:r>
            <a:r>
              <a:rPr lang="en-US" dirty="0" err="1">
                <a:solidFill>
                  <a:srgbClr val="BCBEC4"/>
                </a:solidFill>
                <a:effectLst/>
                <a:highlight>
                  <a:srgbClr val="1E1F22"/>
                </a:highlight>
              </a:rPr>
              <a:t>IBinder</a:t>
            </a:r>
            <a:r>
              <a:rPr lang="en-US" dirty="0">
                <a:solidFill>
                  <a:srgbClr val="BCBEC4"/>
                </a:solidFill>
                <a:effectLst/>
                <a:highlight>
                  <a:srgbClr val="1E1F22"/>
                </a:highlight>
              </a:rPr>
              <a:t> </a:t>
            </a:r>
            <a:r>
              <a:rPr lang="en-US" dirty="0" err="1">
                <a:solidFill>
                  <a:srgbClr val="56A8F5"/>
                </a:solidFill>
                <a:effectLst/>
                <a:highlight>
                  <a:srgbClr val="1E1F22"/>
                </a:highlight>
              </a:rPr>
              <a:t>onBind</a:t>
            </a:r>
            <a:r>
              <a:rPr lang="en-US" dirty="0">
                <a:solidFill>
                  <a:srgbClr val="BCBEC4"/>
                </a:solidFill>
                <a:effectLst/>
                <a:highlight>
                  <a:srgbClr val="1E1F22"/>
                </a:highlight>
              </a:rPr>
              <a:t>(Intent intent) {</a:t>
            </a:r>
            <a:br>
              <a:rPr lang="en-US" dirty="0">
                <a:solidFill>
                  <a:srgbClr val="BCBEC4"/>
                </a:solidFill>
                <a:effectLst/>
                <a:highlight>
                  <a:srgbClr val="1E1F22"/>
                </a:highlight>
              </a:rPr>
            </a:br>
            <a:r>
              <a:rPr lang="en-US" dirty="0">
                <a:solidFill>
                  <a:srgbClr val="BCBEC4"/>
                </a:solidFill>
                <a:effectLst/>
                <a:highlight>
                  <a:srgbClr val="1E1F22"/>
                </a:highlight>
              </a:rPr>
              <a:t>        </a:t>
            </a:r>
            <a:r>
              <a:rPr lang="en-US" dirty="0">
                <a:solidFill>
                  <a:srgbClr val="CF8E6D"/>
                </a:solidFill>
                <a:effectLst/>
                <a:highlight>
                  <a:srgbClr val="1E1F22"/>
                </a:highlight>
              </a:rPr>
              <a:t>return null</a:t>
            </a:r>
            <a:r>
              <a:rPr lang="en-US" dirty="0">
                <a:solidFill>
                  <a:srgbClr val="BCBEC4"/>
                </a:solidFill>
                <a:effectLst/>
                <a:highlight>
                  <a:srgbClr val="1E1F22"/>
                </a:highlight>
              </a:rPr>
              <a:t>;</a:t>
            </a:r>
            <a:br>
              <a:rPr lang="en-US" dirty="0">
                <a:solidFill>
                  <a:srgbClr val="BCBEC4"/>
                </a:solidFill>
                <a:effectLst/>
                <a:highlight>
                  <a:srgbClr val="1E1F22"/>
                </a:highlight>
              </a:rPr>
            </a:br>
            <a:r>
              <a:rPr lang="en-US" dirty="0">
                <a:solidFill>
                  <a:srgbClr val="BCBEC4"/>
                </a:solidFill>
                <a:effectLst/>
                <a:highlight>
                  <a:srgbClr val="1E1F22"/>
                </a:highlight>
              </a:rPr>
              <a:t>    }</a:t>
            </a:r>
            <a:br>
              <a:rPr lang="en-US" dirty="0">
                <a:solidFill>
                  <a:srgbClr val="BCBEC4"/>
                </a:solidFill>
                <a:effectLst/>
                <a:highlight>
                  <a:srgbClr val="1E1F22"/>
                </a:highlight>
              </a:rPr>
            </a:br>
            <a:r>
              <a:rPr lang="en-US" dirty="0">
                <a:solidFill>
                  <a:srgbClr val="BCBEC4"/>
                </a:solidFill>
                <a:effectLst/>
                <a:highlight>
                  <a:srgbClr val="1E1F22"/>
                </a:highlight>
              </a:rPr>
              <a:t>}</a:t>
            </a:r>
            <a:br>
              <a:rPr lang="en-US" dirty="0">
                <a:solidFill>
                  <a:srgbClr val="BCBEC4"/>
                </a:solidFill>
                <a:effectLst/>
                <a:highlight>
                  <a:srgbClr val="1E1F22"/>
                </a:highlight>
              </a:rPr>
            </a:br>
            <a:endParaRPr lang="en-US" dirty="0">
              <a:solidFill>
                <a:srgbClr val="BCBEC4"/>
              </a:solidFill>
              <a:effectLst/>
              <a:highlight>
                <a:srgbClr val="1E1F22"/>
              </a:highlight>
            </a:endParaRPr>
          </a:p>
          <a:p>
            <a:endParaRPr lang="en-US" dirty="0"/>
          </a:p>
        </p:txBody>
      </p:sp>
      <p:sp>
        <p:nvSpPr>
          <p:cNvPr id="4" name="Slide Number Placeholder 3"/>
          <p:cNvSpPr>
            <a:spLocks noGrp="1"/>
          </p:cNvSpPr>
          <p:nvPr>
            <p:ph type="sldNum" sz="quarter" idx="5"/>
          </p:nvPr>
        </p:nvSpPr>
        <p:spPr/>
        <p:txBody>
          <a:bodyPr/>
          <a:lstStyle/>
          <a:p>
            <a:fld id="{C2C6A7B2-7F17-4860-B022-464D118D4322}" type="slidenum">
              <a:rPr lang="en-US" smtClean="0"/>
              <a:t>20</a:t>
            </a:fld>
            <a:endParaRPr lang="en-US"/>
          </a:p>
        </p:txBody>
      </p:sp>
    </p:spTree>
    <p:extLst>
      <p:ext uri="{BB962C8B-B14F-4D97-AF65-F5344CB8AC3E}">
        <p14:creationId xmlns:p14="http://schemas.microsoft.com/office/powerpoint/2010/main" val="17028425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0722274-0FAA-4649-AA4E-4210F4F32167}" type="slidenum">
              <a:rPr lang="en-US" smtClean="0"/>
              <a:t>‹#›</a:t>
            </a:fld>
            <a:endParaRPr lang="en-US"/>
          </a:p>
        </p:txBody>
      </p:sp>
    </p:spTree>
    <p:extLst>
      <p:ext uri="{BB962C8B-B14F-4D97-AF65-F5344CB8AC3E}">
        <p14:creationId xmlns:p14="http://schemas.microsoft.com/office/powerpoint/2010/main" val="342569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0979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856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5441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CADBD16-5BFB-4D9F-9646-C75D1B53BBB6}" type="datetimeFigureOut">
              <a:rPr lang="en-US" smtClean="0"/>
              <a:t>5/3/2024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0722274-0FAA-4649-AA4E-4210F4F32167}" type="slidenum">
              <a:rPr lang="en-US" smtClean="0"/>
              <a:t>‹#›</a:t>
            </a:fld>
            <a:endParaRPr lang="en-US"/>
          </a:p>
        </p:txBody>
      </p:sp>
    </p:spTree>
    <p:extLst>
      <p:ext uri="{BB962C8B-B14F-4D97-AF65-F5344CB8AC3E}">
        <p14:creationId xmlns:p14="http://schemas.microsoft.com/office/powerpoint/2010/main" val="284279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1281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0292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6183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3258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2807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5/3/2024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2683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CADBD16-5BFB-4D9F-9646-C75D1B53BBB6}" type="datetimeFigureOut">
              <a:rPr lang="en-US" smtClean="0"/>
              <a:pPr/>
              <a:t>5/3/2024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0836441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jpe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pink wavy liquid&#10;&#10;Description automatically generated">
            <a:extLst>
              <a:ext uri="{FF2B5EF4-FFF2-40B4-BE49-F238E27FC236}">
                <a16:creationId xmlns:a16="http://schemas.microsoft.com/office/drawing/2014/main" id="{6179B648-9FBD-E5B6-C505-0A18C24E499E}"/>
              </a:ext>
            </a:extLst>
          </p:cNvPr>
          <p:cNvPicPr>
            <a:picLocks noChangeAspect="1"/>
          </p:cNvPicPr>
          <p:nvPr/>
        </p:nvPicPr>
        <p:blipFill rotWithShape="1">
          <a:blip r:embed="rId2"/>
          <a:srcRect l="1150" t="23806" r="1" b="1055"/>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20" name="Oval 19">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9E482BA-4CB6-C80A-9313-90EAADEE9F42}"/>
              </a:ext>
            </a:extLst>
          </p:cNvPr>
          <p:cNvSpPr>
            <a:spLocks noGrp="1"/>
          </p:cNvSpPr>
          <p:nvPr>
            <p:ph type="ctrTitle"/>
          </p:nvPr>
        </p:nvSpPr>
        <p:spPr>
          <a:xfrm>
            <a:off x="1051560" y="2612367"/>
            <a:ext cx="9966960" cy="3017156"/>
          </a:xfrm>
        </p:spPr>
        <p:txBody>
          <a:bodyPr>
            <a:normAutofit/>
          </a:bodyPr>
          <a:lstStyle/>
          <a:p>
            <a:r>
              <a:rPr lang="en-US" sz="7400"/>
              <a:t>Lecture 09: </a:t>
            </a:r>
            <a:br>
              <a:rPr lang="en-US" sz="7400"/>
            </a:br>
            <a:r>
              <a:rPr lang="en-US" sz="7400"/>
              <a:t>services in android:</a:t>
            </a:r>
            <a:br>
              <a:rPr lang="en-US" sz="7400"/>
            </a:br>
            <a:endParaRPr lang="en-US" sz="7400"/>
          </a:p>
        </p:txBody>
      </p:sp>
    </p:spTree>
    <p:extLst>
      <p:ext uri="{BB962C8B-B14F-4D97-AF65-F5344CB8AC3E}">
        <p14:creationId xmlns:p14="http://schemas.microsoft.com/office/powerpoint/2010/main" val="241507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4400-3498-01C1-3BD4-CCD518B5C661}"/>
              </a:ext>
            </a:extLst>
          </p:cNvPr>
          <p:cNvSpPr>
            <a:spLocks noGrp="1"/>
          </p:cNvSpPr>
          <p:nvPr>
            <p:ph type="title"/>
          </p:nvPr>
        </p:nvSpPr>
        <p:spPr>
          <a:xfrm>
            <a:off x="1357525" y="268875"/>
            <a:ext cx="10058400" cy="573606"/>
          </a:xfrm>
        </p:spPr>
        <p:txBody>
          <a:bodyPr>
            <a:normAutofit fontScale="90000"/>
          </a:bodyPr>
          <a:lstStyle/>
          <a:p>
            <a:r>
              <a:rPr lang="en-US" dirty="0"/>
              <a:t>Started services vs bounded services</a:t>
            </a:r>
          </a:p>
        </p:txBody>
      </p:sp>
      <p:pic>
        <p:nvPicPr>
          <p:cNvPr id="5" name="Content Placeholder 4">
            <a:extLst>
              <a:ext uri="{FF2B5EF4-FFF2-40B4-BE49-F238E27FC236}">
                <a16:creationId xmlns:a16="http://schemas.microsoft.com/office/drawing/2014/main" id="{230DFB0E-962E-697C-FDA9-7B1F9D5A37E9}"/>
              </a:ext>
            </a:extLst>
          </p:cNvPr>
          <p:cNvPicPr>
            <a:picLocks noGrp="1" noChangeAspect="1"/>
          </p:cNvPicPr>
          <p:nvPr>
            <p:ph idx="1"/>
          </p:nvPr>
        </p:nvPicPr>
        <p:blipFill>
          <a:blip r:embed="rId2"/>
          <a:stretch>
            <a:fillRect/>
          </a:stretch>
        </p:blipFill>
        <p:spPr>
          <a:xfrm>
            <a:off x="2069494" y="1125181"/>
            <a:ext cx="8053011" cy="5463944"/>
          </a:xfrm>
        </p:spPr>
      </p:pic>
    </p:spTree>
    <p:extLst>
      <p:ext uri="{BB962C8B-B14F-4D97-AF65-F5344CB8AC3E}">
        <p14:creationId xmlns:p14="http://schemas.microsoft.com/office/powerpoint/2010/main" val="333114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0" name="Rectangle 308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92" name="Rectangle 309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94" name="Rectangle 309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3096" name="Group 309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097" name="Oval 309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3098" name="Oval 309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3100" name="Rectangle 3099">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2" name="Rectangle 3101">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FDC69-1B2F-AA7D-D004-9E5E75584C47}"/>
              </a:ext>
            </a:extLst>
          </p:cNvPr>
          <p:cNvSpPr>
            <a:spLocks noGrp="1"/>
          </p:cNvSpPr>
          <p:nvPr>
            <p:ph type="title"/>
          </p:nvPr>
        </p:nvSpPr>
        <p:spPr>
          <a:xfrm>
            <a:off x="7534654" y="702365"/>
            <a:ext cx="3896264" cy="3765666"/>
          </a:xfrm>
        </p:spPr>
        <p:txBody>
          <a:bodyPr vert="horz" lIns="91440" tIns="45720" rIns="91440" bIns="45720" rtlCol="0" anchor="b">
            <a:normAutofit/>
          </a:bodyPr>
          <a:lstStyle/>
          <a:p>
            <a:pPr>
              <a:lnSpc>
                <a:spcPct val="80000"/>
              </a:lnSpc>
            </a:pPr>
            <a:r>
              <a:rPr lang="en-US" sz="7200">
                <a:blipFill dpi="0" rotWithShape="1">
                  <a:blip r:embed="rId4"/>
                  <a:srcRect/>
                  <a:tile tx="6350" ty="-127000" sx="65000" sy="64000" flip="none" algn="tl"/>
                </a:blipFill>
              </a:rPr>
              <a:t>Services life cycle</a:t>
            </a:r>
            <a:br>
              <a:rPr lang="en-US" sz="7200">
                <a:blipFill dpi="0" rotWithShape="1">
                  <a:blip r:embed="rId4"/>
                  <a:srcRect/>
                  <a:tile tx="6350" ty="-127000" sx="65000" sy="64000" flip="none" algn="tl"/>
                </a:blipFill>
              </a:rPr>
            </a:br>
            <a:r>
              <a:rPr lang="en-US" sz="7200">
                <a:blipFill dpi="0" rotWithShape="1">
                  <a:blip r:embed="rId4"/>
                  <a:srcRect/>
                  <a:tile tx="6350" ty="-127000" sx="65000" sy="64000" flip="none" algn="tl"/>
                </a:blipFill>
              </a:rPr>
              <a:t>in android</a:t>
            </a:r>
          </a:p>
        </p:txBody>
      </p:sp>
      <p:pic>
        <p:nvPicPr>
          <p:cNvPr id="3074" name="Picture 2" descr="GreenMan: Service LifeCycle">
            <a:extLst>
              <a:ext uri="{FF2B5EF4-FFF2-40B4-BE49-F238E27FC236}">
                <a16:creationId xmlns:a16="http://schemas.microsoft.com/office/drawing/2014/main" id="{96F397E6-E77C-60A7-2890-F7C8BE95D2B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140" b="1"/>
          <a:stretch/>
        </p:blipFill>
        <p:spPr bwMode="auto">
          <a:xfrm>
            <a:off x="20" y="10"/>
            <a:ext cx="6901088"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104" name="Group 3103">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3105" name="Oval 3104">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06" name="Oval 3105">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5044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8" name="Rectangle 17">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8BE07-D254-8DAC-BFD4-F413BE3DDE73}"/>
              </a:ext>
            </a:extLst>
          </p:cNvPr>
          <p:cNvSpPr>
            <a:spLocks noGrp="1"/>
          </p:cNvSpPr>
          <p:nvPr>
            <p:ph type="title"/>
          </p:nvPr>
        </p:nvSpPr>
        <p:spPr>
          <a:xfrm>
            <a:off x="1051559" y="4355692"/>
            <a:ext cx="10509069" cy="1472224"/>
          </a:xfrm>
          <a:scene3d>
            <a:camera prst="orthographicFront">
              <a:rot lat="0" lon="0" rev="0"/>
            </a:camera>
            <a:lightRig rig="soft" dir="t">
              <a:rot lat="0" lon="0" rev="0"/>
            </a:lightRig>
          </a:scene3d>
        </p:spPr>
        <p:txBody>
          <a:bodyPr vert="horz" lIns="91440" tIns="45720" rIns="91440" bIns="45720" rtlCol="0" anchor="b">
            <a:normAutofit/>
          </a:bodyPr>
          <a:lstStyle/>
          <a:p>
            <a:pPr>
              <a:lnSpc>
                <a:spcPct val="80000"/>
              </a:lnSpc>
            </a:pPr>
            <a:r>
              <a:rPr lang="en-US" sz="6600">
                <a:solidFill>
                  <a:schemeClr val="tx1"/>
                </a:solidFill>
              </a:rPr>
              <a:t>Code implementation</a:t>
            </a:r>
          </a:p>
        </p:txBody>
      </p:sp>
      <p:pic>
        <p:nvPicPr>
          <p:cNvPr id="4" name="Picture 3" descr="Script informatique sur un écran">
            <a:extLst>
              <a:ext uri="{FF2B5EF4-FFF2-40B4-BE49-F238E27FC236}">
                <a16:creationId xmlns:a16="http://schemas.microsoft.com/office/drawing/2014/main" id="{FAA35E99-BB31-99BC-892B-8FFDA49D0111}"/>
              </a:ext>
            </a:extLst>
          </p:cNvPr>
          <p:cNvPicPr>
            <a:picLocks noChangeAspect="1"/>
          </p:cNvPicPr>
          <p:nvPr/>
        </p:nvPicPr>
        <p:blipFill rotWithShape="1">
          <a:blip r:embed="rId7"/>
          <a:srcRect t="22045" b="25814"/>
          <a:stretch/>
        </p:blipFill>
        <p:spPr>
          <a:xfrm>
            <a:off x="20" y="10"/>
            <a:ext cx="12191980" cy="4243361"/>
          </a:xfrm>
          <a:prstGeom prst="rect">
            <a:avLst/>
          </a:prstGeom>
        </p:spPr>
      </p:pic>
    </p:spTree>
    <p:extLst>
      <p:ext uri="{BB962C8B-B14F-4D97-AF65-F5344CB8AC3E}">
        <p14:creationId xmlns:p14="http://schemas.microsoft.com/office/powerpoint/2010/main" val="152476227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884C-C201-CD7E-187A-2BED7DE2924B}"/>
              </a:ext>
            </a:extLst>
          </p:cNvPr>
          <p:cNvSpPr>
            <a:spLocks noGrp="1"/>
          </p:cNvSpPr>
          <p:nvPr>
            <p:ph type="title"/>
          </p:nvPr>
        </p:nvSpPr>
        <p:spPr>
          <a:xfrm>
            <a:off x="155448" y="484632"/>
            <a:ext cx="10058400" cy="228092"/>
          </a:xfrm>
        </p:spPr>
        <p:txBody>
          <a:bodyPr>
            <a:normAutofit fontScale="90000"/>
          </a:bodyPr>
          <a:lstStyle/>
          <a:p>
            <a:r>
              <a:rPr lang="en-US" dirty="0"/>
              <a:t>Activity.xml</a:t>
            </a:r>
          </a:p>
        </p:txBody>
      </p:sp>
      <p:pic>
        <p:nvPicPr>
          <p:cNvPr id="5" name="Content Placeholder 4">
            <a:extLst>
              <a:ext uri="{FF2B5EF4-FFF2-40B4-BE49-F238E27FC236}">
                <a16:creationId xmlns:a16="http://schemas.microsoft.com/office/drawing/2014/main" id="{8E28F158-E4DD-F0D9-E355-13C15564CF9A}"/>
              </a:ext>
            </a:extLst>
          </p:cNvPr>
          <p:cNvPicPr>
            <a:picLocks noGrp="1" noChangeAspect="1"/>
          </p:cNvPicPr>
          <p:nvPr>
            <p:ph idx="1"/>
          </p:nvPr>
        </p:nvPicPr>
        <p:blipFill>
          <a:blip r:embed="rId3"/>
          <a:stretch>
            <a:fillRect/>
          </a:stretch>
        </p:blipFill>
        <p:spPr>
          <a:xfrm>
            <a:off x="155448" y="1056178"/>
            <a:ext cx="5063284" cy="5317190"/>
          </a:xfrm>
        </p:spPr>
      </p:pic>
      <p:pic>
        <p:nvPicPr>
          <p:cNvPr id="7" name="Picture 6">
            <a:extLst>
              <a:ext uri="{FF2B5EF4-FFF2-40B4-BE49-F238E27FC236}">
                <a16:creationId xmlns:a16="http://schemas.microsoft.com/office/drawing/2014/main" id="{28E16CEF-4290-8CDC-800D-A38B07BFB63B}"/>
              </a:ext>
            </a:extLst>
          </p:cNvPr>
          <p:cNvPicPr>
            <a:picLocks noChangeAspect="1"/>
          </p:cNvPicPr>
          <p:nvPr/>
        </p:nvPicPr>
        <p:blipFill>
          <a:blip r:embed="rId4"/>
          <a:stretch>
            <a:fillRect/>
          </a:stretch>
        </p:blipFill>
        <p:spPr>
          <a:xfrm>
            <a:off x="5533577" y="89418"/>
            <a:ext cx="6502975" cy="3339582"/>
          </a:xfrm>
          <a:prstGeom prst="rect">
            <a:avLst/>
          </a:prstGeom>
        </p:spPr>
      </p:pic>
      <p:pic>
        <p:nvPicPr>
          <p:cNvPr id="9" name="Picture 8">
            <a:extLst>
              <a:ext uri="{FF2B5EF4-FFF2-40B4-BE49-F238E27FC236}">
                <a16:creationId xmlns:a16="http://schemas.microsoft.com/office/drawing/2014/main" id="{783F6DB0-3FD3-7F26-9EDB-0E9931B8F728}"/>
              </a:ext>
            </a:extLst>
          </p:cNvPr>
          <p:cNvPicPr>
            <a:picLocks noChangeAspect="1"/>
          </p:cNvPicPr>
          <p:nvPr/>
        </p:nvPicPr>
        <p:blipFill>
          <a:blip r:embed="rId5"/>
          <a:stretch>
            <a:fillRect/>
          </a:stretch>
        </p:blipFill>
        <p:spPr>
          <a:xfrm>
            <a:off x="5533576" y="3473028"/>
            <a:ext cx="6502975" cy="3295554"/>
          </a:xfrm>
          <a:prstGeom prst="rect">
            <a:avLst/>
          </a:prstGeom>
        </p:spPr>
      </p:pic>
    </p:spTree>
    <p:extLst>
      <p:ext uri="{BB962C8B-B14F-4D97-AF65-F5344CB8AC3E}">
        <p14:creationId xmlns:p14="http://schemas.microsoft.com/office/powerpoint/2010/main" val="420106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B10F-CF97-A0DF-B2E8-D5767111B861}"/>
              </a:ext>
            </a:extLst>
          </p:cNvPr>
          <p:cNvSpPr>
            <a:spLocks noGrp="1"/>
          </p:cNvSpPr>
          <p:nvPr>
            <p:ph type="title"/>
          </p:nvPr>
        </p:nvSpPr>
        <p:spPr>
          <a:xfrm>
            <a:off x="422576" y="2364803"/>
            <a:ext cx="10058400" cy="1609344"/>
          </a:xfrm>
        </p:spPr>
        <p:txBody>
          <a:bodyPr/>
          <a:lstStyle/>
          <a:p>
            <a:r>
              <a:rPr lang="en-US" dirty="0"/>
              <a:t>Activity.xml</a:t>
            </a:r>
          </a:p>
        </p:txBody>
      </p:sp>
      <p:pic>
        <p:nvPicPr>
          <p:cNvPr id="5" name="Content Placeholder 4">
            <a:extLst>
              <a:ext uri="{FF2B5EF4-FFF2-40B4-BE49-F238E27FC236}">
                <a16:creationId xmlns:a16="http://schemas.microsoft.com/office/drawing/2014/main" id="{6633BEC4-ED50-D848-1000-6047335A8DBD}"/>
              </a:ext>
            </a:extLst>
          </p:cNvPr>
          <p:cNvPicPr>
            <a:picLocks noGrp="1" noChangeAspect="1"/>
          </p:cNvPicPr>
          <p:nvPr>
            <p:ph idx="1"/>
          </p:nvPr>
        </p:nvPicPr>
        <p:blipFill>
          <a:blip r:embed="rId2"/>
          <a:stretch>
            <a:fillRect/>
          </a:stretch>
        </p:blipFill>
        <p:spPr>
          <a:xfrm>
            <a:off x="4132349" y="0"/>
            <a:ext cx="8059651" cy="6858000"/>
          </a:xfrm>
        </p:spPr>
      </p:pic>
    </p:spTree>
    <p:extLst>
      <p:ext uri="{BB962C8B-B14F-4D97-AF65-F5344CB8AC3E}">
        <p14:creationId xmlns:p14="http://schemas.microsoft.com/office/powerpoint/2010/main" val="303016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6B6E-B71B-D671-814A-9E49E8164448}"/>
              </a:ext>
            </a:extLst>
          </p:cNvPr>
          <p:cNvSpPr>
            <a:spLocks noGrp="1"/>
          </p:cNvSpPr>
          <p:nvPr>
            <p:ph type="title"/>
          </p:nvPr>
        </p:nvSpPr>
        <p:spPr>
          <a:xfrm>
            <a:off x="391754" y="244012"/>
            <a:ext cx="10058400" cy="727719"/>
          </a:xfrm>
        </p:spPr>
        <p:txBody>
          <a:bodyPr>
            <a:normAutofit fontScale="90000"/>
          </a:bodyPr>
          <a:lstStyle/>
          <a:p>
            <a:r>
              <a:rPr lang="en-US" dirty="0"/>
              <a:t>Android-Manifest.xml</a:t>
            </a:r>
          </a:p>
        </p:txBody>
      </p:sp>
      <p:pic>
        <p:nvPicPr>
          <p:cNvPr id="5" name="Content Placeholder 4">
            <a:extLst>
              <a:ext uri="{FF2B5EF4-FFF2-40B4-BE49-F238E27FC236}">
                <a16:creationId xmlns:a16="http://schemas.microsoft.com/office/drawing/2014/main" id="{0F4CBD7A-7478-A89D-1194-29D4E6087ACA}"/>
              </a:ext>
            </a:extLst>
          </p:cNvPr>
          <p:cNvPicPr>
            <a:picLocks noGrp="1" noChangeAspect="1"/>
          </p:cNvPicPr>
          <p:nvPr>
            <p:ph idx="1"/>
          </p:nvPr>
        </p:nvPicPr>
        <p:blipFill>
          <a:blip r:embed="rId3"/>
          <a:stretch>
            <a:fillRect/>
          </a:stretch>
        </p:blipFill>
        <p:spPr>
          <a:xfrm>
            <a:off x="2602247" y="1324730"/>
            <a:ext cx="6987506" cy="5289258"/>
          </a:xfrm>
        </p:spPr>
      </p:pic>
    </p:spTree>
    <p:extLst>
      <p:ext uri="{BB962C8B-B14F-4D97-AF65-F5344CB8AC3E}">
        <p14:creationId xmlns:p14="http://schemas.microsoft.com/office/powerpoint/2010/main" val="172363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4282-5E3F-01AF-5034-FE998B0A329A}"/>
              </a:ext>
            </a:extLst>
          </p:cNvPr>
          <p:cNvSpPr>
            <a:spLocks noGrp="1"/>
          </p:cNvSpPr>
          <p:nvPr>
            <p:ph type="title"/>
          </p:nvPr>
        </p:nvSpPr>
        <p:spPr/>
        <p:txBody>
          <a:bodyPr/>
          <a:lstStyle/>
          <a:p>
            <a:r>
              <a:rPr lang="en-US" dirty="0"/>
              <a:t>Strings resource</a:t>
            </a:r>
          </a:p>
        </p:txBody>
      </p:sp>
      <p:pic>
        <p:nvPicPr>
          <p:cNvPr id="5" name="Content Placeholder 4">
            <a:extLst>
              <a:ext uri="{FF2B5EF4-FFF2-40B4-BE49-F238E27FC236}">
                <a16:creationId xmlns:a16="http://schemas.microsoft.com/office/drawing/2014/main" id="{4E1ADFA7-FC1C-DC55-CC2A-F05FA0248B7B}"/>
              </a:ext>
            </a:extLst>
          </p:cNvPr>
          <p:cNvPicPr>
            <a:picLocks noGrp="1" noChangeAspect="1"/>
          </p:cNvPicPr>
          <p:nvPr>
            <p:ph idx="1"/>
          </p:nvPr>
        </p:nvPicPr>
        <p:blipFill>
          <a:blip r:embed="rId2"/>
          <a:stretch>
            <a:fillRect/>
          </a:stretch>
        </p:blipFill>
        <p:spPr>
          <a:xfrm>
            <a:off x="2092930" y="2732926"/>
            <a:ext cx="8691796" cy="2211263"/>
          </a:xfrm>
        </p:spPr>
      </p:pic>
    </p:spTree>
    <p:extLst>
      <p:ext uri="{BB962C8B-B14F-4D97-AF65-F5344CB8AC3E}">
        <p14:creationId xmlns:p14="http://schemas.microsoft.com/office/powerpoint/2010/main" val="71094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4E1C-9277-C0E6-43F0-EA5F8E38C2EB}"/>
              </a:ext>
            </a:extLst>
          </p:cNvPr>
          <p:cNvSpPr>
            <a:spLocks noGrp="1"/>
          </p:cNvSpPr>
          <p:nvPr>
            <p:ph type="title"/>
          </p:nvPr>
        </p:nvSpPr>
        <p:spPr>
          <a:xfrm>
            <a:off x="73254" y="256852"/>
            <a:ext cx="3882297" cy="297951"/>
          </a:xfrm>
        </p:spPr>
        <p:txBody>
          <a:bodyPr>
            <a:noAutofit/>
          </a:bodyPr>
          <a:lstStyle/>
          <a:p>
            <a:r>
              <a:rPr lang="en-US" sz="4000" dirty="0"/>
              <a:t>Main-activity.java</a:t>
            </a:r>
          </a:p>
        </p:txBody>
      </p:sp>
      <p:pic>
        <p:nvPicPr>
          <p:cNvPr id="9" name="Picture 8">
            <a:extLst>
              <a:ext uri="{FF2B5EF4-FFF2-40B4-BE49-F238E27FC236}">
                <a16:creationId xmlns:a16="http://schemas.microsoft.com/office/drawing/2014/main" id="{FE8008CD-BBDE-12EF-61C2-0410835A898A}"/>
              </a:ext>
            </a:extLst>
          </p:cNvPr>
          <p:cNvPicPr>
            <a:picLocks noChangeAspect="1"/>
          </p:cNvPicPr>
          <p:nvPr/>
        </p:nvPicPr>
        <p:blipFill>
          <a:blip r:embed="rId2"/>
          <a:stretch>
            <a:fillRect/>
          </a:stretch>
        </p:blipFill>
        <p:spPr>
          <a:xfrm>
            <a:off x="4345969" y="0"/>
            <a:ext cx="7846031" cy="6858000"/>
          </a:xfrm>
          <a:prstGeom prst="rect">
            <a:avLst/>
          </a:prstGeom>
        </p:spPr>
      </p:pic>
      <p:pic>
        <p:nvPicPr>
          <p:cNvPr id="10" name="Content Placeholder 4">
            <a:extLst>
              <a:ext uri="{FF2B5EF4-FFF2-40B4-BE49-F238E27FC236}">
                <a16:creationId xmlns:a16="http://schemas.microsoft.com/office/drawing/2014/main" id="{14D2FD12-325F-41E2-ACC2-8703EC9EE45C}"/>
              </a:ext>
            </a:extLst>
          </p:cNvPr>
          <p:cNvPicPr>
            <a:picLocks noGrp="1" noChangeAspect="1"/>
          </p:cNvPicPr>
          <p:nvPr>
            <p:ph idx="1"/>
          </p:nvPr>
        </p:nvPicPr>
        <p:blipFill>
          <a:blip r:embed="rId3"/>
          <a:stretch>
            <a:fillRect/>
          </a:stretch>
        </p:blipFill>
        <p:spPr>
          <a:xfrm>
            <a:off x="660945" y="1160978"/>
            <a:ext cx="2915158" cy="5259959"/>
          </a:xfrm>
        </p:spPr>
      </p:pic>
    </p:spTree>
    <p:extLst>
      <p:ext uri="{BB962C8B-B14F-4D97-AF65-F5344CB8AC3E}">
        <p14:creationId xmlns:p14="http://schemas.microsoft.com/office/powerpoint/2010/main" val="336918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3093-7B12-1CEB-5B37-D0AB9EDC8A12}"/>
              </a:ext>
            </a:extLst>
          </p:cNvPr>
          <p:cNvSpPr>
            <a:spLocks noGrp="1"/>
          </p:cNvSpPr>
          <p:nvPr>
            <p:ph type="title"/>
          </p:nvPr>
        </p:nvSpPr>
        <p:spPr>
          <a:xfrm>
            <a:off x="226030" y="554003"/>
            <a:ext cx="6709025" cy="243940"/>
          </a:xfrm>
        </p:spPr>
        <p:txBody>
          <a:bodyPr>
            <a:normAutofit fontScale="90000"/>
          </a:bodyPr>
          <a:lstStyle/>
          <a:p>
            <a:r>
              <a:rPr lang="en-US" dirty="0"/>
              <a:t>Main-activity.java</a:t>
            </a:r>
          </a:p>
        </p:txBody>
      </p:sp>
      <p:pic>
        <p:nvPicPr>
          <p:cNvPr id="9" name="Picture 8">
            <a:extLst>
              <a:ext uri="{FF2B5EF4-FFF2-40B4-BE49-F238E27FC236}">
                <a16:creationId xmlns:a16="http://schemas.microsoft.com/office/drawing/2014/main" id="{73B75C50-FC3A-DC2D-F6B4-6288E53DCF99}"/>
              </a:ext>
            </a:extLst>
          </p:cNvPr>
          <p:cNvPicPr>
            <a:picLocks noChangeAspect="1"/>
          </p:cNvPicPr>
          <p:nvPr/>
        </p:nvPicPr>
        <p:blipFill>
          <a:blip r:embed="rId2"/>
          <a:stretch>
            <a:fillRect/>
          </a:stretch>
        </p:blipFill>
        <p:spPr>
          <a:xfrm>
            <a:off x="304104" y="1356188"/>
            <a:ext cx="8213172" cy="2208944"/>
          </a:xfrm>
          <a:prstGeom prst="rect">
            <a:avLst/>
          </a:prstGeom>
        </p:spPr>
      </p:pic>
      <p:pic>
        <p:nvPicPr>
          <p:cNvPr id="10" name="Content Placeholder 4">
            <a:extLst>
              <a:ext uri="{FF2B5EF4-FFF2-40B4-BE49-F238E27FC236}">
                <a16:creationId xmlns:a16="http://schemas.microsoft.com/office/drawing/2014/main" id="{E16DDFF8-C2F1-FA99-2E15-80A0C1F70A05}"/>
              </a:ext>
            </a:extLst>
          </p:cNvPr>
          <p:cNvPicPr>
            <a:picLocks noGrp="1" noChangeAspect="1"/>
          </p:cNvPicPr>
          <p:nvPr>
            <p:ph idx="1"/>
          </p:nvPr>
        </p:nvPicPr>
        <p:blipFill>
          <a:blip r:embed="rId3"/>
          <a:stretch>
            <a:fillRect/>
          </a:stretch>
        </p:blipFill>
        <p:spPr>
          <a:xfrm>
            <a:off x="8926299" y="1033187"/>
            <a:ext cx="3156806" cy="5695976"/>
          </a:xfrm>
        </p:spPr>
      </p:pic>
    </p:spTree>
    <p:extLst>
      <p:ext uri="{BB962C8B-B14F-4D97-AF65-F5344CB8AC3E}">
        <p14:creationId xmlns:p14="http://schemas.microsoft.com/office/powerpoint/2010/main" val="2029014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80908-4ED2-E480-7BC5-59EB07E18BA9}"/>
              </a:ext>
            </a:extLst>
          </p:cNvPr>
          <p:cNvSpPr>
            <a:spLocks noGrp="1"/>
          </p:cNvSpPr>
          <p:nvPr>
            <p:ph type="title"/>
          </p:nvPr>
        </p:nvSpPr>
        <p:spPr>
          <a:xfrm>
            <a:off x="1069848" y="4846002"/>
            <a:ext cx="10058400" cy="1522993"/>
          </a:xfrm>
        </p:spPr>
        <p:txBody>
          <a:bodyPr>
            <a:normAutofit/>
          </a:bodyPr>
          <a:lstStyle/>
          <a:p>
            <a:r>
              <a:rPr lang="en-US" sz="6000"/>
              <a:t>Start_sticky:</a:t>
            </a:r>
          </a:p>
        </p:txBody>
      </p:sp>
      <p:grpSp>
        <p:nvGrpSpPr>
          <p:cNvPr id="14" name="Group 13">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4" name="Rectangle 1">
            <a:extLst>
              <a:ext uri="{FF2B5EF4-FFF2-40B4-BE49-F238E27FC236}">
                <a16:creationId xmlns:a16="http://schemas.microsoft.com/office/drawing/2014/main" id="{AB0845B2-D318-0ABD-AD72-AE64869361BC}"/>
              </a:ext>
            </a:extLst>
          </p:cNvPr>
          <p:cNvSpPr>
            <a:spLocks noChangeArrowheads="1"/>
          </p:cNvSpPr>
          <p:nvPr/>
        </p:nvSpPr>
        <p:spPr bwMode="auto">
          <a:xfrm>
            <a:off x="643466" y="786450"/>
            <a:ext cx="11109452" cy="3341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86968"/>
            <a:r>
              <a:rPr lang="en-US" altLang="en-US" sz="1746" kern="1200">
                <a:solidFill>
                  <a:schemeClr val="tx1"/>
                </a:solidFill>
                <a:latin typeface="Arial" panose="020B0604020202020204" pitchFamily="34" charset="0"/>
                <a:ea typeface="+mn-ea"/>
                <a:cs typeface="+mn-cs"/>
              </a:rPr>
              <a:t>This makes startSticky ideal for long-running and background tasks that should be resilient to system stops. </a:t>
            </a:r>
            <a:endParaRPr lang="en-US" altLang="en-US" sz="1800"/>
          </a:p>
        </p:txBody>
      </p:sp>
      <p:sp>
        <p:nvSpPr>
          <p:cNvPr id="5" name="Rectangle 2">
            <a:extLst>
              <a:ext uri="{FF2B5EF4-FFF2-40B4-BE49-F238E27FC236}">
                <a16:creationId xmlns:a16="http://schemas.microsoft.com/office/drawing/2014/main" id="{75428079-F0C8-F020-5DB0-0EC358B0A182}"/>
              </a:ext>
            </a:extLst>
          </p:cNvPr>
          <p:cNvSpPr>
            <a:spLocks noChangeArrowheads="1"/>
          </p:cNvSpPr>
          <p:nvPr/>
        </p:nvSpPr>
        <p:spPr bwMode="auto">
          <a:xfrm>
            <a:off x="744634" y="1543379"/>
            <a:ext cx="10702730" cy="22448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86968"/>
            <a:r>
              <a:rPr lang="en-US" altLang="en-US" sz="1746" b="1" kern="1200" dirty="0">
                <a:solidFill>
                  <a:schemeClr val="tx1"/>
                </a:solidFill>
                <a:latin typeface="Arial" panose="020B0604020202020204" pitchFamily="34" charset="0"/>
                <a:ea typeface="+mn-ea"/>
                <a:cs typeface="+mn-cs"/>
              </a:rPr>
              <a:t>startSticky </a:t>
            </a:r>
            <a:r>
              <a:rPr lang="en-US" altLang="en-US" sz="1746" kern="1200" dirty="0">
                <a:solidFill>
                  <a:schemeClr val="tx1"/>
                </a:solidFill>
                <a:latin typeface="Arial" panose="020B0604020202020204" pitchFamily="34" charset="0"/>
                <a:ea typeface="+mn-ea"/>
                <a:cs typeface="+mn-cs"/>
              </a:rPr>
              <a:t>is particularly useful for services that need to continue running across the lifecycle of the application or beyond the presence of any specific activity </a:t>
            </a:r>
          </a:p>
          <a:p>
            <a:pPr defTabSz="886968"/>
            <a:endParaRPr lang="en-US" altLang="en-US" sz="1746" kern="1200" dirty="0">
              <a:solidFill>
                <a:schemeClr val="tx1"/>
              </a:solidFill>
              <a:latin typeface="Arial" panose="020B0604020202020204" pitchFamily="34" charset="0"/>
              <a:ea typeface="+mn-ea"/>
              <a:cs typeface="+mn-cs"/>
            </a:endParaRPr>
          </a:p>
          <a:p>
            <a:pPr defTabSz="886968"/>
            <a:r>
              <a:rPr lang="en-US" altLang="en-US" sz="1746" b="1" kern="1200" dirty="0">
                <a:solidFill>
                  <a:schemeClr val="tx1"/>
                </a:solidFill>
                <a:latin typeface="Arial" panose="020B0604020202020204" pitchFamily="34" charset="0"/>
                <a:ea typeface="+mn-ea"/>
                <a:cs typeface="+mn-cs"/>
              </a:rPr>
              <a:t>USECASE:</a:t>
            </a:r>
          </a:p>
          <a:p>
            <a:pPr defTabSz="886968"/>
            <a:endParaRPr lang="en-US" altLang="en-US" sz="1746" kern="1200" dirty="0">
              <a:solidFill>
                <a:schemeClr val="tx1"/>
              </a:solidFill>
              <a:latin typeface="Arial" panose="020B0604020202020204" pitchFamily="34" charset="0"/>
              <a:ea typeface="+mn-ea"/>
              <a:cs typeface="+mn-cs"/>
            </a:endParaRPr>
          </a:p>
          <a:p>
            <a:pPr defTabSz="886968"/>
            <a:r>
              <a:rPr lang="en-US" sz="1746" b="1" kern="1200" dirty="0">
                <a:solidFill>
                  <a:srgbClr val="0D0D0D"/>
                </a:solidFill>
                <a:highlight>
                  <a:srgbClr val="FFFFFF"/>
                </a:highlight>
                <a:latin typeface="Söhne"/>
                <a:ea typeface="+mn-ea"/>
                <a:cs typeface="+mn-cs"/>
              </a:rPr>
              <a:t>Media Players</a:t>
            </a:r>
            <a:r>
              <a:rPr lang="en-US" sz="1746" kern="1200" dirty="0">
                <a:solidFill>
                  <a:srgbClr val="0D0D0D"/>
                </a:solidFill>
                <a:highlight>
                  <a:srgbClr val="FFFFFF"/>
                </a:highlight>
                <a:latin typeface="Söhne"/>
                <a:ea typeface="+mn-ea"/>
                <a:cs typeface="+mn-cs"/>
              </a:rPr>
              <a:t>: Services that manage media </a:t>
            </a:r>
            <a:r>
              <a:rPr lang="en-US" sz="1746" kern="1200">
                <a:solidFill>
                  <a:srgbClr val="0D0D0D"/>
                </a:solidFill>
                <a:highlight>
                  <a:srgbClr val="FFFFFF"/>
                </a:highlight>
                <a:latin typeface="Söhne"/>
                <a:ea typeface="+mn-ea"/>
                <a:cs typeface="+mn-cs"/>
              </a:rPr>
              <a:t>playback where </a:t>
            </a:r>
            <a:r>
              <a:rPr lang="en-US" sz="1746" kern="1200" dirty="0">
                <a:solidFill>
                  <a:srgbClr val="0D0D0D"/>
                </a:solidFill>
                <a:highlight>
                  <a:srgbClr val="FFFFFF"/>
                </a:highlight>
                <a:latin typeface="Söhne"/>
                <a:ea typeface="+mn-ea"/>
                <a:cs typeface="+mn-cs"/>
              </a:rPr>
              <a:t>you want the media to resume if the service is unexpectedly stopped.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356702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5F2DE-0A87-CA57-9D0E-725D163A5725}"/>
              </a:ext>
            </a:extLst>
          </p:cNvPr>
          <p:cNvSpPr>
            <a:spLocks noGrp="1"/>
          </p:cNvSpPr>
          <p:nvPr>
            <p:ph type="title"/>
          </p:nvPr>
        </p:nvSpPr>
        <p:spPr>
          <a:xfrm>
            <a:off x="6400800" y="484632"/>
            <a:ext cx="5299586" cy="1609344"/>
          </a:xfrm>
          <a:ln>
            <a:noFill/>
          </a:ln>
        </p:spPr>
        <p:txBody>
          <a:bodyPr>
            <a:normAutofit/>
          </a:bodyPr>
          <a:lstStyle/>
          <a:p>
            <a:r>
              <a:rPr lang="en-US" sz="4000"/>
              <a:t>Definition and purpose of services in android</a:t>
            </a:r>
          </a:p>
        </p:txBody>
      </p:sp>
      <p:pic>
        <p:nvPicPr>
          <p:cNvPr id="5" name="Picture 4" descr="Robot operating a machine">
            <a:extLst>
              <a:ext uri="{FF2B5EF4-FFF2-40B4-BE49-F238E27FC236}">
                <a16:creationId xmlns:a16="http://schemas.microsoft.com/office/drawing/2014/main" id="{6C7ACD90-AE89-44DC-31CC-AAAB2340C097}"/>
              </a:ext>
            </a:extLst>
          </p:cNvPr>
          <p:cNvPicPr>
            <a:picLocks noChangeAspect="1"/>
          </p:cNvPicPr>
          <p:nvPr/>
        </p:nvPicPr>
        <p:blipFill rotWithShape="1">
          <a:blip r:embed="rId3"/>
          <a:srcRect l="17015" r="15094" b="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DB6D6E9C-0726-40D9-0A40-818EBF088FDF}"/>
              </a:ext>
            </a:extLst>
          </p:cNvPr>
          <p:cNvSpPr>
            <a:spLocks noGrp="1"/>
          </p:cNvSpPr>
          <p:nvPr>
            <p:ph idx="1"/>
          </p:nvPr>
        </p:nvSpPr>
        <p:spPr>
          <a:xfrm>
            <a:off x="6400799" y="2121408"/>
            <a:ext cx="5299585" cy="4050792"/>
          </a:xfrm>
        </p:spPr>
        <p:txBody>
          <a:bodyPr>
            <a:normAutofit/>
          </a:bodyPr>
          <a:lstStyle/>
          <a:p>
            <a:r>
              <a:rPr lang="en-US" sz="2400" dirty="0">
                <a:latin typeface="Times New Roman" panose="02020603050405020304" pitchFamily="18" charset="0"/>
                <a:cs typeface="Times New Roman" panose="02020603050405020304" pitchFamily="18" charset="0"/>
              </a:rPr>
              <a:t>In Android, a Service is an application component that can </a:t>
            </a:r>
            <a:r>
              <a:rPr lang="en-US" sz="2400" dirty="0">
                <a:highlight>
                  <a:srgbClr val="FFFF00"/>
                </a:highlight>
                <a:latin typeface="Times New Roman" panose="02020603050405020304" pitchFamily="18" charset="0"/>
                <a:cs typeface="Times New Roman" panose="02020603050405020304" pitchFamily="18" charset="0"/>
              </a:rPr>
              <a:t>perform long-running operations in the background</a:t>
            </a:r>
            <a:r>
              <a:rPr lang="en-US" sz="2400" dirty="0">
                <a:latin typeface="Times New Roman" panose="02020603050405020304" pitchFamily="18" charset="0"/>
                <a:cs typeface="Times New Roman" panose="02020603050405020304" pitchFamily="18" charset="0"/>
              </a:rPr>
              <a:t>. It does not provide a user interface. Instead, a service can run in the background indefinitely, even if the component that started it is destroyed. Services are used for tasks that should continue running independently of any user interaction, such as playing music, handling network transactions, or interacting with content providers.</a:t>
            </a:r>
          </a:p>
          <a:p>
            <a:endParaRPr lang="en-US" sz="24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71477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2FDC-34C3-0EEA-0A81-A90A400C1FFE}"/>
              </a:ext>
            </a:extLst>
          </p:cNvPr>
          <p:cNvSpPr>
            <a:spLocks noGrp="1"/>
          </p:cNvSpPr>
          <p:nvPr>
            <p:ph type="title"/>
          </p:nvPr>
        </p:nvSpPr>
        <p:spPr>
          <a:xfrm>
            <a:off x="114179" y="196884"/>
            <a:ext cx="10058400" cy="327026"/>
          </a:xfrm>
        </p:spPr>
        <p:txBody>
          <a:bodyPr>
            <a:normAutofit fontScale="90000"/>
          </a:bodyPr>
          <a:lstStyle/>
          <a:p>
            <a:r>
              <a:rPr lang="en-US" dirty="0"/>
              <a:t>Service class code</a:t>
            </a:r>
          </a:p>
        </p:txBody>
      </p:sp>
      <p:pic>
        <p:nvPicPr>
          <p:cNvPr id="5" name="Content Placeholder 4">
            <a:extLst>
              <a:ext uri="{FF2B5EF4-FFF2-40B4-BE49-F238E27FC236}">
                <a16:creationId xmlns:a16="http://schemas.microsoft.com/office/drawing/2014/main" id="{53503FB7-9EBA-8936-238A-D413D1257122}"/>
              </a:ext>
            </a:extLst>
          </p:cNvPr>
          <p:cNvPicPr>
            <a:picLocks noGrp="1" noChangeAspect="1"/>
          </p:cNvPicPr>
          <p:nvPr>
            <p:ph idx="1"/>
          </p:nvPr>
        </p:nvPicPr>
        <p:blipFill>
          <a:blip r:embed="rId3"/>
          <a:stretch>
            <a:fillRect/>
          </a:stretch>
        </p:blipFill>
        <p:spPr>
          <a:xfrm>
            <a:off x="258190" y="757308"/>
            <a:ext cx="6003725" cy="4619518"/>
          </a:xfrm>
        </p:spPr>
      </p:pic>
      <p:pic>
        <p:nvPicPr>
          <p:cNvPr id="7" name="Picture 6">
            <a:extLst>
              <a:ext uri="{FF2B5EF4-FFF2-40B4-BE49-F238E27FC236}">
                <a16:creationId xmlns:a16="http://schemas.microsoft.com/office/drawing/2014/main" id="{2AD08EFD-D17F-1B17-FA56-C48666FB58E2}"/>
              </a:ext>
            </a:extLst>
          </p:cNvPr>
          <p:cNvPicPr>
            <a:picLocks noChangeAspect="1"/>
          </p:cNvPicPr>
          <p:nvPr/>
        </p:nvPicPr>
        <p:blipFill>
          <a:blip r:embed="rId4"/>
          <a:stretch>
            <a:fillRect/>
          </a:stretch>
        </p:blipFill>
        <p:spPr>
          <a:xfrm>
            <a:off x="8303424" y="757308"/>
            <a:ext cx="3166606" cy="4619518"/>
          </a:xfrm>
          <a:prstGeom prst="rect">
            <a:avLst/>
          </a:prstGeom>
        </p:spPr>
      </p:pic>
      <p:pic>
        <p:nvPicPr>
          <p:cNvPr id="9" name="Picture 8">
            <a:extLst>
              <a:ext uri="{FF2B5EF4-FFF2-40B4-BE49-F238E27FC236}">
                <a16:creationId xmlns:a16="http://schemas.microsoft.com/office/drawing/2014/main" id="{374473E8-8072-8B66-46CC-ABF142F321CD}"/>
              </a:ext>
            </a:extLst>
          </p:cNvPr>
          <p:cNvPicPr>
            <a:picLocks noChangeAspect="1"/>
          </p:cNvPicPr>
          <p:nvPr/>
        </p:nvPicPr>
        <p:blipFill>
          <a:blip r:embed="rId5"/>
          <a:stretch>
            <a:fillRect/>
          </a:stretch>
        </p:blipFill>
        <p:spPr>
          <a:xfrm>
            <a:off x="258190" y="5476804"/>
            <a:ext cx="6829425" cy="1247775"/>
          </a:xfrm>
          <a:prstGeom prst="rect">
            <a:avLst/>
          </a:prstGeom>
        </p:spPr>
      </p:pic>
    </p:spTree>
    <p:extLst>
      <p:ext uri="{BB962C8B-B14F-4D97-AF65-F5344CB8AC3E}">
        <p14:creationId xmlns:p14="http://schemas.microsoft.com/office/powerpoint/2010/main" val="221792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00D6-E8A7-8C2C-17CF-A5D45E88B358}"/>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9655ACA3-1224-7AEA-5D19-7117E2A71769}"/>
              </a:ext>
            </a:extLst>
          </p:cNvPr>
          <p:cNvPicPr>
            <a:picLocks noGrp="1" noChangeAspect="1"/>
          </p:cNvPicPr>
          <p:nvPr>
            <p:ph idx="1"/>
          </p:nvPr>
        </p:nvPicPr>
        <p:blipFill>
          <a:blip r:embed="rId2"/>
          <a:stretch>
            <a:fillRect/>
          </a:stretch>
        </p:blipFill>
        <p:spPr>
          <a:xfrm>
            <a:off x="7191910" y="786607"/>
            <a:ext cx="3156806" cy="5695976"/>
          </a:xfrm>
        </p:spPr>
      </p:pic>
    </p:spTree>
    <p:extLst>
      <p:ext uri="{BB962C8B-B14F-4D97-AF65-F5344CB8AC3E}">
        <p14:creationId xmlns:p14="http://schemas.microsoft.com/office/powerpoint/2010/main" val="191655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9984A-2F5B-E721-EB60-8189EE6F21E4}"/>
              </a:ext>
            </a:extLst>
          </p:cNvPr>
          <p:cNvSpPr>
            <a:spLocks noGrp="1"/>
          </p:cNvSpPr>
          <p:nvPr>
            <p:ph type="title"/>
          </p:nvPr>
        </p:nvSpPr>
        <p:spPr>
          <a:xfrm>
            <a:off x="6400800" y="484632"/>
            <a:ext cx="5299586" cy="1609344"/>
          </a:xfrm>
          <a:ln>
            <a:noFill/>
          </a:ln>
        </p:spPr>
        <p:txBody>
          <a:bodyPr>
            <a:normAutofit/>
          </a:bodyPr>
          <a:lstStyle/>
          <a:p>
            <a:r>
              <a:rPr lang="en-US" sz="4000" dirty="0"/>
              <a:t>TASK: 1 </a:t>
            </a:r>
          </a:p>
        </p:txBody>
      </p:sp>
      <p:pic>
        <p:nvPicPr>
          <p:cNvPr id="10" name="Picture 9" descr="Spinning turntable and bokeh">
            <a:extLst>
              <a:ext uri="{FF2B5EF4-FFF2-40B4-BE49-F238E27FC236}">
                <a16:creationId xmlns:a16="http://schemas.microsoft.com/office/drawing/2014/main" id="{8BB75DB5-E1EF-15D9-674C-91BF99C6B61D}"/>
              </a:ext>
            </a:extLst>
          </p:cNvPr>
          <p:cNvPicPr>
            <a:picLocks noChangeAspect="1"/>
          </p:cNvPicPr>
          <p:nvPr/>
        </p:nvPicPr>
        <p:blipFill rotWithShape="1">
          <a:blip r:embed="rId3"/>
          <a:srcRect l="17544" r="23409" b="-1"/>
          <a:stretch/>
        </p:blipFill>
        <p:spPr>
          <a:xfrm>
            <a:off x="1" y="10"/>
            <a:ext cx="6066502" cy="6857989"/>
          </a:xfrm>
          <a:prstGeom prst="rect">
            <a:avLst/>
          </a:prstGeom>
        </p:spPr>
      </p:pic>
      <p:sp>
        <p:nvSpPr>
          <p:cNvPr id="7" name="Content Placeholder 6">
            <a:extLst>
              <a:ext uri="{FF2B5EF4-FFF2-40B4-BE49-F238E27FC236}">
                <a16:creationId xmlns:a16="http://schemas.microsoft.com/office/drawing/2014/main" id="{D3C7810A-DA6E-9C24-9E9D-E32BA07A05D2}"/>
              </a:ext>
            </a:extLst>
          </p:cNvPr>
          <p:cNvSpPr>
            <a:spLocks noGrp="1"/>
          </p:cNvSpPr>
          <p:nvPr>
            <p:ph idx="1"/>
          </p:nvPr>
        </p:nvSpPr>
        <p:spPr>
          <a:xfrm>
            <a:off x="6400799" y="2121407"/>
            <a:ext cx="5299586" cy="4736591"/>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Background Music Player Service:</a:t>
            </a:r>
          </a:p>
          <a:p>
            <a:pPr marL="0" indent="0">
              <a:buNone/>
            </a:pPr>
            <a:r>
              <a:rPr lang="en-US" b="1" dirty="0">
                <a:latin typeface="Times New Roman" panose="02020603050405020304" pitchFamily="18" charset="0"/>
                <a:cs typeface="Times New Roman" panose="02020603050405020304" pitchFamily="18" charset="0"/>
              </a:rPr>
              <a:t>Scenario: </a:t>
            </a:r>
            <a:r>
              <a:rPr lang="en-US" dirty="0">
                <a:latin typeface="Times New Roman" panose="02020603050405020304" pitchFamily="18" charset="0"/>
                <a:cs typeface="Times New Roman" panose="02020603050405020304" pitchFamily="18" charset="0"/>
              </a:rPr>
              <a:t>Ali loves to listen to music on his Android device, even when He's using other apps. He wants to create a background music player service that continues playing music even when he switches to a different app.</a:t>
            </a:r>
          </a:p>
          <a:p>
            <a:pPr marL="0" indent="0">
              <a:buNone/>
            </a:pPr>
            <a:r>
              <a:rPr lang="en-US" dirty="0">
                <a:latin typeface="Times New Roman" panose="02020603050405020304" pitchFamily="18" charset="0"/>
                <a:cs typeface="Times New Roman" panose="02020603050405020304" pitchFamily="18" charset="0"/>
              </a:rPr>
              <a:t>Task:</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Ali opens his music player app on his Android device.</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 selects a playlist and starts playing music.</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Ali switches to another app, such as a messaging app, to reply to a message.</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Despite switching to another app, the music continues playing in the background, thanks to the background music player service He implemented.</a:t>
            </a:r>
          </a:p>
          <a:p>
            <a:endParaRPr lang="en-US"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2163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23789-04CF-200F-5B56-5A98A10EC984}"/>
              </a:ext>
            </a:extLst>
          </p:cNvPr>
          <p:cNvSpPr>
            <a:spLocks noGrp="1"/>
          </p:cNvSpPr>
          <p:nvPr>
            <p:ph type="title"/>
          </p:nvPr>
        </p:nvSpPr>
        <p:spPr>
          <a:xfrm>
            <a:off x="4900047" y="200311"/>
            <a:ext cx="6730277" cy="727719"/>
          </a:xfrm>
          <a:ln>
            <a:noFill/>
          </a:ln>
        </p:spPr>
        <p:txBody>
          <a:bodyPr>
            <a:normAutofit fontScale="90000"/>
          </a:bodyPr>
          <a:lstStyle/>
          <a:p>
            <a:r>
              <a:rPr lang="en-US" sz="4800" dirty="0"/>
              <a:t>TASK 2:</a:t>
            </a:r>
          </a:p>
        </p:txBody>
      </p:sp>
      <p:pic>
        <p:nvPicPr>
          <p:cNvPr id="5" name="Picture 4" descr="Person watching empty phone">
            <a:extLst>
              <a:ext uri="{FF2B5EF4-FFF2-40B4-BE49-F238E27FC236}">
                <a16:creationId xmlns:a16="http://schemas.microsoft.com/office/drawing/2014/main" id="{ED46DE7A-62DB-22AA-B5DB-FCBFCA44FBCA}"/>
              </a:ext>
            </a:extLst>
          </p:cNvPr>
          <p:cNvPicPr>
            <a:picLocks noChangeAspect="1"/>
          </p:cNvPicPr>
          <p:nvPr/>
        </p:nvPicPr>
        <p:blipFill rotWithShape="1">
          <a:blip r:embed="rId4"/>
          <a:srcRect l="42966" r="11806"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AB17D441-1122-4B09-0B0C-99C68AA73161}"/>
              </a:ext>
            </a:extLst>
          </p:cNvPr>
          <p:cNvSpPr>
            <a:spLocks noGrp="1"/>
          </p:cNvSpPr>
          <p:nvPr>
            <p:ph idx="1"/>
          </p:nvPr>
        </p:nvSpPr>
        <p:spPr>
          <a:xfrm>
            <a:off x="4900047" y="1565249"/>
            <a:ext cx="6730277" cy="4929027"/>
          </a:xfrm>
        </p:spPr>
        <p:txBody>
          <a:bodyPr>
            <a:normAutofit fontScale="92500" lnSpcReduction="20000"/>
          </a:bodyPr>
          <a:lstStyle/>
          <a:p>
            <a:pPr marL="0" indent="0">
              <a:buNone/>
            </a:pPr>
            <a:r>
              <a:rPr lang="en-US" sz="2400" b="1" dirty="0">
                <a:latin typeface="Times New Roman" panose="02020603050405020304" pitchFamily="18" charset="0"/>
                <a:cs typeface="Times New Roman" panose="02020603050405020304" pitchFamily="18" charset="0"/>
              </a:rPr>
              <a:t>File Download Service:</a:t>
            </a:r>
          </a:p>
          <a:p>
            <a:pPr marL="0" indent="0">
              <a:buNone/>
            </a:pPr>
            <a:r>
              <a:rPr lang="en-US" sz="2400" b="1" dirty="0">
                <a:latin typeface="Times New Roman" panose="02020603050405020304" pitchFamily="18" charset="0"/>
                <a:cs typeface="Times New Roman" panose="02020603050405020304" pitchFamily="18" charset="0"/>
              </a:rPr>
              <a:t>Scenario: </a:t>
            </a:r>
            <a:r>
              <a:rPr lang="en-US" sz="2400" dirty="0">
                <a:latin typeface="Times New Roman" panose="02020603050405020304" pitchFamily="18" charset="0"/>
                <a:cs typeface="Times New Roman" panose="02020603050405020304" pitchFamily="18" charset="0"/>
              </a:rPr>
              <a:t>Hamza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developing a file download manager app for Android. He wants to create a service that handles downloading files in the background, allowing users to initiate downloads and monitor their progress without keeping the app open.</a:t>
            </a:r>
          </a:p>
          <a:p>
            <a:pPr marL="0" indent="0">
              <a:buNone/>
            </a:pPr>
            <a:r>
              <a:rPr lang="en-US" sz="2400" b="1" dirty="0">
                <a:latin typeface="Times New Roman" panose="02020603050405020304" pitchFamily="18" charset="0"/>
                <a:cs typeface="Times New Roman" panose="02020603050405020304" pitchFamily="18" charset="0"/>
              </a:rPr>
              <a:t>Task:</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Hamza's file download manager app displays a list of files available for download.</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When a user selects a file to download, the app starts a file download service in the background.</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The file download service retrieves the file from the internet and saves it to the device's storage.</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The app provides real-time updates on the download progress, even if the user navigates away from the app or locks their device.</a:t>
            </a:r>
          </a:p>
          <a:p>
            <a:endParaRPr lang="en-US" sz="24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503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64F6D-F9D9-A3C7-3E27-78BC208FB5A2}"/>
              </a:ext>
            </a:extLst>
          </p:cNvPr>
          <p:cNvSpPr>
            <a:spLocks noGrp="1"/>
          </p:cNvSpPr>
          <p:nvPr>
            <p:ph type="title"/>
          </p:nvPr>
        </p:nvSpPr>
        <p:spPr>
          <a:xfrm>
            <a:off x="228168" y="169472"/>
            <a:ext cx="6743844" cy="594155"/>
          </a:xfrm>
        </p:spPr>
        <p:txBody>
          <a:bodyPr vert="horz" lIns="91440" tIns="45720" rIns="91440" bIns="45720" rtlCol="0" anchor="ctr">
            <a:normAutofit fontScale="90000"/>
          </a:bodyPr>
          <a:lstStyle/>
          <a:p>
            <a:r>
              <a:rPr lang="en-US" sz="4800" dirty="0"/>
              <a:t>Types of services:</a:t>
            </a:r>
          </a:p>
        </p:txBody>
      </p:sp>
      <p:sp>
        <p:nvSpPr>
          <p:cNvPr id="6" name="Rectangle 3">
            <a:extLst>
              <a:ext uri="{FF2B5EF4-FFF2-40B4-BE49-F238E27FC236}">
                <a16:creationId xmlns:a16="http://schemas.microsoft.com/office/drawing/2014/main" id="{F7F7901E-5C18-F4C0-2901-9571B0CE62EE}"/>
              </a:ext>
            </a:extLst>
          </p:cNvPr>
          <p:cNvSpPr>
            <a:spLocks noChangeArrowheads="1"/>
          </p:cNvSpPr>
          <p:nvPr/>
        </p:nvSpPr>
        <p:spPr bwMode="auto">
          <a:xfrm>
            <a:off x="113017" y="933099"/>
            <a:ext cx="7403064" cy="592490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r>
              <a:rPr lang="en-US" altLang="en-US" sz="2400" b="1" dirty="0">
                <a:latin typeface="Times New Roman" panose="02020603050405020304" pitchFamily="18" charset="0"/>
                <a:cs typeface="Times New Roman" panose="02020603050405020304" pitchFamily="18" charset="0"/>
              </a:rPr>
              <a:t>Types of Services in Android</a:t>
            </a: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endParaRPr lang="en-US" altLang="en-US" sz="2400" dirty="0">
              <a:latin typeface="Times New Roman" panose="02020603050405020304" pitchFamily="18" charset="0"/>
              <a:cs typeface="Times New Roman" panose="02020603050405020304" pitchFamily="18" charset="0"/>
            </a:endParaRP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r>
              <a:rPr lang="en-US" altLang="en-US" sz="2400" dirty="0">
                <a:latin typeface="Times New Roman" panose="02020603050405020304" pitchFamily="18" charset="0"/>
                <a:cs typeface="Times New Roman" panose="02020603050405020304" pitchFamily="18" charset="0"/>
              </a:rPr>
              <a:t>Services in Android are primarily of three types:</a:t>
            </a: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endParaRPr lang="en-US" altLang="en-US" sz="2400" dirty="0">
              <a:latin typeface="Times New Roman" panose="02020603050405020304" pitchFamily="18" charset="0"/>
              <a:cs typeface="Times New Roman" panose="02020603050405020304" pitchFamily="18" charset="0"/>
            </a:endParaRP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r>
              <a:rPr lang="en-US" altLang="en-US" sz="2400" b="1" dirty="0">
                <a:latin typeface="Times New Roman" panose="02020603050405020304" pitchFamily="18" charset="0"/>
                <a:cs typeface="Times New Roman" panose="02020603050405020304" pitchFamily="18" charset="0"/>
              </a:rPr>
              <a:t>Foreground Services: </a:t>
            </a:r>
            <a:r>
              <a:rPr lang="en-US" altLang="en-US" sz="2400" dirty="0">
                <a:latin typeface="Times New Roman" panose="02020603050405020304" pitchFamily="18" charset="0"/>
                <a:cs typeface="Times New Roman" panose="02020603050405020304" pitchFamily="18" charset="0"/>
              </a:rPr>
              <a:t>These services perform operations noticeable to the user. For instance, an app might use a service to play music in the foreground. These services must display a notification, so the user is aware of the ongoing operation.</a:t>
            </a: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endParaRPr lang="en-US" altLang="en-US" sz="2400" dirty="0">
              <a:latin typeface="Times New Roman" panose="02020603050405020304" pitchFamily="18" charset="0"/>
              <a:cs typeface="Times New Roman" panose="02020603050405020304" pitchFamily="18" charset="0"/>
            </a:endParaRP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r>
              <a:rPr lang="en-US" altLang="en-US" sz="2400" b="1" dirty="0">
                <a:latin typeface="Times New Roman" panose="02020603050405020304" pitchFamily="18" charset="0"/>
                <a:cs typeface="Times New Roman" panose="02020603050405020304" pitchFamily="18" charset="0"/>
              </a:rPr>
              <a:t>Background Services: </a:t>
            </a:r>
            <a:r>
              <a:rPr lang="en-US" altLang="en-US" sz="2400" dirty="0">
                <a:latin typeface="Times New Roman" panose="02020603050405020304" pitchFamily="18" charset="0"/>
                <a:cs typeface="Times New Roman" panose="02020603050405020304" pitchFamily="18" charset="0"/>
              </a:rPr>
              <a:t>These services perform tasks that the user isn't directly aware of. However, since Android 8.0, the use of background services has been restricted to improve system performance and battery life.</a:t>
            </a: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endParaRPr lang="en-US" altLang="en-US" sz="2400" dirty="0">
              <a:latin typeface="Times New Roman" panose="02020603050405020304" pitchFamily="18" charset="0"/>
              <a:cs typeface="Times New Roman" panose="02020603050405020304" pitchFamily="18" charset="0"/>
            </a:endParaRP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r>
              <a:rPr lang="en-US" altLang="en-US" sz="2400" b="1" dirty="0">
                <a:latin typeface="Times New Roman" panose="02020603050405020304" pitchFamily="18" charset="0"/>
                <a:cs typeface="Times New Roman" panose="02020603050405020304" pitchFamily="18" charset="0"/>
              </a:rPr>
              <a:t>Bound Services: </a:t>
            </a:r>
            <a:r>
              <a:rPr lang="en-US" altLang="en-US" sz="2400" dirty="0">
                <a:latin typeface="Times New Roman" panose="02020603050405020304" pitchFamily="18" charset="0"/>
                <a:cs typeface="Times New Roman" panose="02020603050405020304" pitchFamily="18" charset="0"/>
              </a:rPr>
              <a:t>A service is bound when an application component binds to it by calling bindService(). It provides a client-server interface that allows components to interact with the service, send requests, receive responses, and perform interprocess communication (IPC).</a:t>
            </a:r>
          </a:p>
          <a:p>
            <a:pPr marL="0" marR="0" lvl="0" indent="-182880" defTabSz="914400" eaLnBrk="1" fontAlgn="base" hangingPunct="1">
              <a:lnSpc>
                <a:spcPct val="90000"/>
              </a:lnSpc>
              <a:spcBef>
                <a:spcPct val="0"/>
              </a:spcBef>
              <a:spcAft>
                <a:spcPts val="600"/>
              </a:spcAft>
              <a:buClr>
                <a:schemeClr val="accent1">
                  <a:lumMod val="75000"/>
                </a:schemeClr>
              </a:buClr>
              <a:buSzPct val="85000"/>
              <a:buFont typeface="Wingdings" pitchFamily="2" charset="2"/>
              <a:buChar char="§"/>
              <a:tabLst/>
            </a:pPr>
            <a:endParaRPr lang="en-US" altLang="en-US" sz="2400" dirty="0">
              <a:latin typeface="Times New Roman" panose="02020603050405020304" pitchFamily="18" charset="0"/>
              <a:cs typeface="Times New Roman" panose="02020603050405020304" pitchFamily="18" charset="0"/>
            </a:endParaRPr>
          </a:p>
        </p:txBody>
      </p:sp>
      <p:pic>
        <p:nvPicPr>
          <p:cNvPr id="8" name="Picture 7" descr="Work tools on a red background">
            <a:extLst>
              <a:ext uri="{FF2B5EF4-FFF2-40B4-BE49-F238E27FC236}">
                <a16:creationId xmlns:a16="http://schemas.microsoft.com/office/drawing/2014/main" id="{0E281084-2AB7-733D-27AC-3E45349A9C45}"/>
              </a:ext>
            </a:extLst>
          </p:cNvPr>
          <p:cNvPicPr>
            <a:picLocks noChangeAspect="1"/>
          </p:cNvPicPr>
          <p:nvPr/>
        </p:nvPicPr>
        <p:blipFill rotWithShape="1">
          <a:blip r:embed="rId4"/>
          <a:srcRect l="22046" r="32726" b="-1"/>
          <a:stretch/>
        </p:blipFill>
        <p:spPr>
          <a:xfrm>
            <a:off x="7545274" y="10"/>
            <a:ext cx="4646726" cy="6857990"/>
          </a:xfrm>
          <a:prstGeom prst="rect">
            <a:avLst/>
          </a:prstGeom>
        </p:spPr>
      </p:pic>
      <p:grpSp>
        <p:nvGrpSpPr>
          <p:cNvPr id="14" name="Group 13">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9007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3522F-6131-03C3-C4E7-9F49B1A960A8}"/>
              </a:ext>
            </a:extLst>
          </p:cNvPr>
          <p:cNvSpPr>
            <a:spLocks noGrp="1"/>
          </p:cNvSpPr>
          <p:nvPr>
            <p:ph type="title"/>
          </p:nvPr>
        </p:nvSpPr>
        <p:spPr>
          <a:xfrm>
            <a:off x="382280" y="484632"/>
            <a:ext cx="6743844" cy="1609344"/>
          </a:xfrm>
        </p:spPr>
        <p:txBody>
          <a:bodyPr>
            <a:normAutofit/>
          </a:bodyPr>
          <a:lstStyle/>
          <a:p>
            <a:r>
              <a:rPr lang="en-US" sz="4800" dirty="0"/>
              <a:t>Real world analogy:</a:t>
            </a:r>
          </a:p>
        </p:txBody>
      </p:sp>
      <p:sp>
        <p:nvSpPr>
          <p:cNvPr id="3" name="Content Placeholder 2">
            <a:extLst>
              <a:ext uri="{FF2B5EF4-FFF2-40B4-BE49-F238E27FC236}">
                <a16:creationId xmlns:a16="http://schemas.microsoft.com/office/drawing/2014/main" id="{EB22AD81-41BC-E504-E208-9467C790B301}"/>
              </a:ext>
            </a:extLst>
          </p:cNvPr>
          <p:cNvSpPr>
            <a:spLocks noGrp="1"/>
          </p:cNvSpPr>
          <p:nvPr>
            <p:ph idx="1"/>
          </p:nvPr>
        </p:nvSpPr>
        <p:spPr>
          <a:xfrm>
            <a:off x="382279" y="2121408"/>
            <a:ext cx="6743845" cy="4050792"/>
          </a:xfrm>
        </p:spPr>
        <p:txBody>
          <a:bodyPr>
            <a:normAutofit/>
          </a:bodyPr>
          <a:lstStyle/>
          <a:p>
            <a:r>
              <a:rPr lang="en-US" sz="1800" b="1" dirty="0">
                <a:latin typeface="Times New Roman" panose="02020603050405020304" pitchFamily="18" charset="0"/>
                <a:cs typeface="Times New Roman" panose="02020603050405020304" pitchFamily="18" charset="0"/>
              </a:rPr>
              <a:t>Foreground Services: Music Streaming App</a:t>
            </a:r>
          </a:p>
          <a:p>
            <a:r>
              <a:rPr lang="en-US" sz="1800" dirty="0">
                <a:latin typeface="Times New Roman" panose="02020603050405020304" pitchFamily="18" charset="0"/>
                <a:cs typeface="Times New Roman" panose="02020603050405020304" pitchFamily="18" charset="0"/>
              </a:rPr>
              <a:t>Imagine using an app like Spotify or Google Play Music to listen to songs. While you’re </a:t>
            </a:r>
            <a:r>
              <a:rPr lang="en-US" sz="1800">
                <a:latin typeface="Times New Roman" panose="02020603050405020304" pitchFamily="18" charset="0"/>
                <a:cs typeface="Times New Roman" panose="02020603050405020304" pitchFamily="18" charset="0"/>
              </a:rPr>
              <a:t>using other </a:t>
            </a:r>
            <a:r>
              <a:rPr lang="en-US" sz="1800" dirty="0">
                <a:latin typeface="Times New Roman" panose="02020603050405020304" pitchFamily="18" charset="0"/>
                <a:cs typeface="Times New Roman" panose="02020603050405020304" pitchFamily="18" charset="0"/>
              </a:rPr>
              <a:t>apps or even when your screen is off, the music continues to play. This is a Foreground Service at work. The service must make its operation visible with an ongoing notification (which typically shows the song being played and basic controls), ensuring that you are aware that the app is actively using resources to play music. This is essential for services that need to keep running even when the user is not directly interacting with the app’s interface.</a:t>
            </a:r>
          </a:p>
          <a:p>
            <a:endParaRPr lang="en-US" sz="1800" dirty="0">
              <a:latin typeface="Times New Roman" panose="02020603050405020304" pitchFamily="18" charset="0"/>
              <a:cs typeface="Times New Roman" panose="02020603050405020304" pitchFamily="18" charset="0"/>
            </a:endParaRPr>
          </a:p>
        </p:txBody>
      </p:sp>
      <p:pic>
        <p:nvPicPr>
          <p:cNvPr id="5" name="Picture 4" descr="Close up of audio equipment">
            <a:extLst>
              <a:ext uri="{FF2B5EF4-FFF2-40B4-BE49-F238E27FC236}">
                <a16:creationId xmlns:a16="http://schemas.microsoft.com/office/drawing/2014/main" id="{596CFB27-29A1-986C-8215-DBBFE693800A}"/>
              </a:ext>
            </a:extLst>
          </p:cNvPr>
          <p:cNvPicPr>
            <a:picLocks noChangeAspect="1"/>
          </p:cNvPicPr>
          <p:nvPr/>
        </p:nvPicPr>
        <p:blipFill rotWithShape="1">
          <a:blip r:embed="rId4"/>
          <a:srcRect l="21252" r="33520"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6226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7C578-2493-944B-22F7-E281EE3F8484}"/>
              </a:ext>
            </a:extLst>
          </p:cNvPr>
          <p:cNvSpPr>
            <a:spLocks noGrp="1"/>
          </p:cNvSpPr>
          <p:nvPr>
            <p:ph type="title"/>
          </p:nvPr>
        </p:nvSpPr>
        <p:spPr>
          <a:xfrm>
            <a:off x="4970109" y="484632"/>
            <a:ext cx="6730277" cy="1609344"/>
          </a:xfrm>
          <a:ln>
            <a:noFill/>
          </a:ln>
        </p:spPr>
        <p:txBody>
          <a:bodyPr>
            <a:normAutofit/>
          </a:bodyPr>
          <a:lstStyle/>
          <a:p>
            <a:r>
              <a:rPr lang="en-US" sz="4800" dirty="0"/>
              <a:t>Real world analogy:</a:t>
            </a:r>
          </a:p>
        </p:txBody>
      </p:sp>
      <p:pic>
        <p:nvPicPr>
          <p:cNvPr id="5" name="Picture 4" descr="Balls passing through a cloud">
            <a:extLst>
              <a:ext uri="{FF2B5EF4-FFF2-40B4-BE49-F238E27FC236}">
                <a16:creationId xmlns:a16="http://schemas.microsoft.com/office/drawing/2014/main" id="{5DF0F114-26BD-03C7-67ED-912F2D4F6F51}"/>
              </a:ext>
            </a:extLst>
          </p:cNvPr>
          <p:cNvPicPr>
            <a:picLocks noChangeAspect="1"/>
          </p:cNvPicPr>
          <p:nvPr/>
        </p:nvPicPr>
        <p:blipFill rotWithShape="1">
          <a:blip r:embed="rId4"/>
          <a:srcRect l="15593" r="36978"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6A6A0E8E-A191-9DF1-486B-59AA025187A5}"/>
              </a:ext>
            </a:extLst>
          </p:cNvPr>
          <p:cNvSpPr>
            <a:spLocks noGrp="1"/>
          </p:cNvSpPr>
          <p:nvPr>
            <p:ph idx="1"/>
          </p:nvPr>
        </p:nvSpPr>
        <p:spPr>
          <a:xfrm>
            <a:off x="4734991" y="2093976"/>
            <a:ext cx="7221891" cy="446432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Background Services: Photo Backup Service</a:t>
            </a:r>
          </a:p>
          <a:p>
            <a:pPr marL="0" indent="0">
              <a:buNone/>
            </a:pPr>
            <a:r>
              <a:rPr lang="en-US" sz="2400" dirty="0">
                <a:latin typeface="Times New Roman" panose="02020603050405020304" pitchFamily="18" charset="0"/>
                <a:cs typeface="Times New Roman" panose="02020603050405020304" pitchFamily="18" charset="0"/>
              </a:rPr>
              <a:t>Consider Google Photos or Dropbox, which automatically back up photos to the cloud. This process often happens without any direct interaction from the user and can occur periodically in the background. This is a classic example of a Background Service. However, </a:t>
            </a:r>
            <a:r>
              <a:rPr lang="en-US" sz="2400" dirty="0">
                <a:highlight>
                  <a:srgbClr val="FFFF00"/>
                </a:highlight>
                <a:latin typeface="Times New Roman" panose="02020603050405020304" pitchFamily="18" charset="0"/>
                <a:cs typeface="Times New Roman" panose="02020603050405020304" pitchFamily="18" charset="0"/>
              </a:rPr>
              <a:t>with Android 8.0 </a:t>
            </a:r>
            <a:r>
              <a:rPr lang="en-US" sz="2400" dirty="0">
                <a:latin typeface="Times New Roman" panose="02020603050405020304" pitchFamily="18" charset="0"/>
                <a:cs typeface="Times New Roman" panose="02020603050405020304" pitchFamily="18" charset="0"/>
              </a:rPr>
              <a:t>and later, these services have been largely </a:t>
            </a:r>
            <a:r>
              <a:rPr lang="en-US" sz="2400" dirty="0">
                <a:solidFill>
                  <a:srgbClr val="FF0000"/>
                </a:solidFill>
                <a:latin typeface="Times New Roman" panose="02020603050405020304" pitchFamily="18" charset="0"/>
                <a:cs typeface="Times New Roman" panose="02020603050405020304" pitchFamily="18" charset="0"/>
              </a:rPr>
              <a:t>restricted to efficiently manage battery life</a:t>
            </a:r>
            <a:r>
              <a:rPr lang="en-US" sz="2400" dirty="0">
                <a:latin typeface="Times New Roman" panose="02020603050405020304" pitchFamily="18" charset="0"/>
                <a:cs typeface="Times New Roman" panose="02020603050405020304" pitchFamily="18" charset="0"/>
              </a:rPr>
              <a:t> and system resources. These apps now often use </a:t>
            </a:r>
            <a:r>
              <a:rPr lang="en-US" sz="2400" dirty="0">
                <a:highlight>
                  <a:srgbClr val="FFFF00"/>
                </a:highlight>
                <a:latin typeface="Times New Roman" panose="02020603050405020304" pitchFamily="18" charset="0"/>
                <a:cs typeface="Times New Roman" panose="02020603050405020304" pitchFamily="18" charset="0"/>
              </a:rPr>
              <a:t>JobScheduler</a:t>
            </a:r>
            <a:r>
              <a:rPr lang="en-US" sz="2400" dirty="0">
                <a:latin typeface="Times New Roman" panose="02020603050405020304" pitchFamily="18" charset="0"/>
                <a:cs typeface="Times New Roman" panose="02020603050405020304" pitchFamily="18" charset="0"/>
              </a:rPr>
              <a:t>  to handle background tasks under system conditions that optimize battery life.</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9759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9D348-B2F2-758B-C7CB-D4CBCF3AC61F}"/>
              </a:ext>
            </a:extLst>
          </p:cNvPr>
          <p:cNvSpPr>
            <a:spLocks noGrp="1"/>
          </p:cNvSpPr>
          <p:nvPr>
            <p:ph type="title"/>
          </p:nvPr>
        </p:nvSpPr>
        <p:spPr>
          <a:xfrm>
            <a:off x="4970109" y="484632"/>
            <a:ext cx="6730277" cy="1609344"/>
          </a:xfrm>
          <a:ln>
            <a:noFill/>
          </a:ln>
        </p:spPr>
        <p:txBody>
          <a:bodyPr>
            <a:normAutofit/>
          </a:bodyPr>
          <a:lstStyle/>
          <a:p>
            <a:r>
              <a:rPr lang="en-US" sz="4800" dirty="0"/>
              <a:t>Job scheduler?</a:t>
            </a:r>
          </a:p>
        </p:txBody>
      </p:sp>
      <p:pic>
        <p:nvPicPr>
          <p:cNvPr id="5" name="Picture 4" descr="Exclamation mark on a yellow background">
            <a:extLst>
              <a:ext uri="{FF2B5EF4-FFF2-40B4-BE49-F238E27FC236}">
                <a16:creationId xmlns:a16="http://schemas.microsoft.com/office/drawing/2014/main" id="{B51D1727-F1ED-C144-FE90-899C04788B6A}"/>
              </a:ext>
            </a:extLst>
          </p:cNvPr>
          <p:cNvPicPr>
            <a:picLocks noChangeAspect="1"/>
          </p:cNvPicPr>
          <p:nvPr/>
        </p:nvPicPr>
        <p:blipFill rotWithShape="1">
          <a:blip r:embed="rId4"/>
          <a:srcRect l="31050" r="18133"/>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0F9D7761-E178-0D6A-FD8E-CB2E5A8593CE}"/>
              </a:ext>
            </a:extLst>
          </p:cNvPr>
          <p:cNvSpPr>
            <a:spLocks noGrp="1"/>
          </p:cNvSpPr>
          <p:nvPr>
            <p:ph idx="1"/>
          </p:nvPr>
        </p:nvSpPr>
        <p:spPr>
          <a:xfrm>
            <a:off x="4970109" y="2121408"/>
            <a:ext cx="6730276" cy="4050792"/>
          </a:xfrm>
        </p:spPr>
        <p:txBody>
          <a:bodyPr>
            <a:normAutofit/>
          </a:bodyPr>
          <a:lstStyle/>
          <a:p>
            <a:r>
              <a:rPr lang="en-US" sz="2400" dirty="0">
                <a:latin typeface="Times New Roman" panose="02020603050405020304" pitchFamily="18" charset="0"/>
                <a:cs typeface="Times New Roman" panose="02020603050405020304" pitchFamily="18" charset="0"/>
              </a:rPr>
              <a:t>JobScheduler manages tasks in a way that reduces battery drain. Instead of apps having to run background services continuously to perform tasks or check for data updates, JobScheduler lets these tasks execute when optimal conditions are met. This approach reduces the number of times the device has to wake up or use resources, which conserves battery life.</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4043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34038-214B-78C0-0648-561011DF5093}"/>
              </a:ext>
            </a:extLst>
          </p:cNvPr>
          <p:cNvSpPr>
            <a:spLocks noGrp="1"/>
          </p:cNvSpPr>
          <p:nvPr>
            <p:ph type="title"/>
          </p:nvPr>
        </p:nvSpPr>
        <p:spPr>
          <a:xfrm>
            <a:off x="5284671" y="695083"/>
            <a:ext cx="5299586" cy="768815"/>
          </a:xfrm>
          <a:ln>
            <a:noFill/>
          </a:ln>
        </p:spPr>
        <p:txBody>
          <a:bodyPr>
            <a:normAutofit/>
          </a:bodyPr>
          <a:lstStyle/>
          <a:p>
            <a:r>
              <a:rPr lang="en-US" sz="4000" dirty="0"/>
              <a:t>Real world analogy:</a:t>
            </a:r>
          </a:p>
        </p:txBody>
      </p:sp>
      <p:pic>
        <p:nvPicPr>
          <p:cNvPr id="5" name="Picture 4" descr="Mobile device with apps">
            <a:extLst>
              <a:ext uri="{FF2B5EF4-FFF2-40B4-BE49-F238E27FC236}">
                <a16:creationId xmlns:a16="http://schemas.microsoft.com/office/drawing/2014/main" id="{D6EAE050-0AC3-73FB-7C57-5EAF1FF45BC2}"/>
              </a:ext>
            </a:extLst>
          </p:cNvPr>
          <p:cNvPicPr>
            <a:picLocks noChangeAspect="1"/>
          </p:cNvPicPr>
          <p:nvPr/>
        </p:nvPicPr>
        <p:blipFill rotWithShape="1">
          <a:blip r:embed="rId3"/>
          <a:srcRect l="44906" r="5336"/>
          <a:stretch/>
        </p:blipFill>
        <p:spPr>
          <a:xfrm>
            <a:off x="1" y="10"/>
            <a:ext cx="5178174" cy="6857989"/>
          </a:xfrm>
          <a:prstGeom prst="rect">
            <a:avLst/>
          </a:prstGeom>
        </p:spPr>
      </p:pic>
      <p:sp>
        <p:nvSpPr>
          <p:cNvPr id="3" name="Content Placeholder 2">
            <a:extLst>
              <a:ext uri="{FF2B5EF4-FFF2-40B4-BE49-F238E27FC236}">
                <a16:creationId xmlns:a16="http://schemas.microsoft.com/office/drawing/2014/main" id="{87E91ED1-B444-13C8-13BF-FAB471E6C54B}"/>
              </a:ext>
            </a:extLst>
          </p:cNvPr>
          <p:cNvSpPr>
            <a:spLocks noGrp="1"/>
          </p:cNvSpPr>
          <p:nvPr>
            <p:ph idx="1"/>
          </p:nvPr>
        </p:nvSpPr>
        <p:spPr>
          <a:xfrm>
            <a:off x="5284672" y="1463898"/>
            <a:ext cx="6800829" cy="473659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Bound Services: Messenger App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example of a Bound Service can be seen in apps like Facebook Messenger or WhatsApp when using their web or desktop versions. When your phone connects to these services to sync messages between your mobile device and the web or desktop app, the service acts as a server responding to requests from the client (the web/desktop app). The service provides real-time message syncing only while the client is connected, making it an example of a bound service. The connection is active, allowing for immediate interaction and data exchange as long as the client requires the service to be active.</a:t>
            </a:r>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9723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1E19F-A611-38B9-F93D-8A9897C5D014}"/>
              </a:ext>
            </a:extLst>
          </p:cNvPr>
          <p:cNvSpPr>
            <a:spLocks noGrp="1"/>
          </p:cNvSpPr>
          <p:nvPr>
            <p:ph type="title"/>
          </p:nvPr>
        </p:nvSpPr>
        <p:spPr>
          <a:xfrm>
            <a:off x="6400800" y="484632"/>
            <a:ext cx="5299586" cy="1609344"/>
          </a:xfrm>
          <a:ln>
            <a:noFill/>
          </a:ln>
        </p:spPr>
        <p:txBody>
          <a:bodyPr>
            <a:normAutofit/>
          </a:bodyPr>
          <a:lstStyle/>
          <a:p>
            <a:r>
              <a:rPr lang="en-US" sz="4000" dirty="0"/>
              <a:t>Conditional execution:</a:t>
            </a:r>
          </a:p>
        </p:txBody>
      </p:sp>
      <p:pic>
        <p:nvPicPr>
          <p:cNvPr id="5" name="Picture 4" descr="CPU with binary numbers and blueprint">
            <a:extLst>
              <a:ext uri="{FF2B5EF4-FFF2-40B4-BE49-F238E27FC236}">
                <a16:creationId xmlns:a16="http://schemas.microsoft.com/office/drawing/2014/main" id="{92307847-AD3A-395A-4020-1CF50C0D1C36}"/>
              </a:ext>
            </a:extLst>
          </p:cNvPr>
          <p:cNvPicPr>
            <a:picLocks noChangeAspect="1"/>
          </p:cNvPicPr>
          <p:nvPr/>
        </p:nvPicPr>
        <p:blipFill rotWithShape="1">
          <a:blip r:embed="rId3"/>
          <a:srcRect l="28071" r="2217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A6548D32-9EBE-AEF3-2A5B-DC5D0F7BEA7A}"/>
              </a:ext>
            </a:extLst>
          </p:cNvPr>
          <p:cNvSpPr>
            <a:spLocks noGrp="1"/>
          </p:cNvSpPr>
          <p:nvPr>
            <p:ph idx="1"/>
          </p:nvPr>
        </p:nvSpPr>
        <p:spPr>
          <a:xfrm>
            <a:off x="6400799" y="2121407"/>
            <a:ext cx="5428932" cy="456547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With JobScheduler, </a:t>
            </a:r>
            <a:r>
              <a:rPr lang="en-US" dirty="0">
                <a:highlight>
                  <a:srgbClr val="FFFF00"/>
                </a:highlight>
                <a:latin typeface="Times New Roman" panose="02020603050405020304" pitchFamily="18" charset="0"/>
                <a:cs typeface="Times New Roman" panose="02020603050405020304" pitchFamily="18" charset="0"/>
              </a:rPr>
              <a:t>developers can specify conditions or constraints under which their jobs </a:t>
            </a:r>
            <a:r>
              <a:rPr lang="en-US" dirty="0">
                <a:latin typeface="Times New Roman" panose="02020603050405020304" pitchFamily="18" charset="0"/>
                <a:cs typeface="Times New Roman" panose="02020603050405020304" pitchFamily="18" charset="0"/>
              </a:rPr>
              <a:t>should run. Some of these conditions include:</a:t>
            </a:r>
          </a:p>
          <a:p>
            <a:pPr>
              <a:buFont typeface="Arial" panose="020B0604020202020204" pitchFamily="34" charset="0"/>
              <a:buChar char="•"/>
            </a:pPr>
            <a:r>
              <a:rPr lang="en-US" b="1" i="1" dirty="0">
                <a:solidFill>
                  <a:srgbClr val="0070C0"/>
                </a:solidFill>
                <a:latin typeface="Times New Roman" panose="02020603050405020304" pitchFamily="18" charset="0"/>
                <a:cs typeface="Times New Roman" panose="02020603050405020304" pitchFamily="18" charset="0"/>
              </a:rPr>
              <a:t>Network availability: </a:t>
            </a:r>
            <a:r>
              <a:rPr lang="en-US" dirty="0">
                <a:latin typeface="Times New Roman" panose="02020603050405020304" pitchFamily="18" charset="0"/>
                <a:cs typeface="Times New Roman" panose="02020603050405020304" pitchFamily="18" charset="0"/>
              </a:rPr>
              <a:t>A job can be set to run only </a:t>
            </a:r>
            <a:r>
              <a:rPr lang="en-US">
                <a:latin typeface="Times New Roman" panose="02020603050405020304" pitchFamily="18" charset="0"/>
                <a:cs typeface="Times New Roman" panose="02020603050405020304" pitchFamily="18" charset="0"/>
              </a:rPr>
              <a:t>when there </a:t>
            </a:r>
            <a:r>
              <a:rPr lang="en-US" dirty="0">
                <a:latin typeface="Times New Roman" panose="02020603050405020304" pitchFamily="18" charset="0"/>
                <a:cs typeface="Times New Roman" panose="02020603050405020304" pitchFamily="18" charset="0"/>
              </a:rPr>
              <a:t>is an active network connection or when the device is connected to an unmetered network.</a:t>
            </a:r>
          </a:p>
          <a:p>
            <a:pPr>
              <a:buFont typeface="Arial" panose="020B0604020202020204" pitchFamily="34" charset="0"/>
              <a:buChar char="•"/>
            </a:pPr>
            <a:r>
              <a:rPr lang="en-US" b="1" i="1" dirty="0">
                <a:solidFill>
                  <a:srgbClr val="0070C0"/>
                </a:solidFill>
                <a:latin typeface="Times New Roman" panose="02020603050405020304" pitchFamily="18" charset="0"/>
                <a:cs typeface="Times New Roman" panose="02020603050405020304" pitchFamily="18" charset="0"/>
              </a:rPr>
              <a:t>Charging state: </a:t>
            </a:r>
            <a:r>
              <a:rPr lang="en-US" dirty="0">
                <a:latin typeface="Times New Roman" panose="02020603050405020304" pitchFamily="18" charset="0"/>
                <a:cs typeface="Times New Roman" panose="02020603050405020304" pitchFamily="18" charset="0"/>
              </a:rPr>
              <a:t>Jobs can be configured to run only when the device is charging, minimizing the impact on battery life.</a:t>
            </a:r>
          </a:p>
          <a:p>
            <a:pPr>
              <a:buFont typeface="Arial" panose="020B0604020202020204" pitchFamily="34" charset="0"/>
              <a:buChar char="•"/>
            </a:pPr>
            <a:r>
              <a:rPr lang="en-US" b="1" i="1" dirty="0">
                <a:solidFill>
                  <a:srgbClr val="0070C0"/>
                </a:solidFill>
                <a:latin typeface="Times New Roman" panose="02020603050405020304" pitchFamily="18" charset="0"/>
                <a:cs typeface="Times New Roman" panose="02020603050405020304" pitchFamily="18" charset="0"/>
              </a:rPr>
              <a:t>Device idle state: </a:t>
            </a:r>
            <a:r>
              <a:rPr lang="en-US" dirty="0">
                <a:latin typeface="Times New Roman" panose="02020603050405020304" pitchFamily="18" charset="0"/>
                <a:cs typeface="Times New Roman" panose="02020603050405020304" pitchFamily="18" charset="0"/>
              </a:rPr>
              <a:t>Some tasks can be deferred until the device is idle, ensuring that user experience isn't hindered during active usage.</a:t>
            </a:r>
          </a:p>
          <a:p>
            <a:endParaRPr lang="en-US"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8706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9D9C0-0594-9149-3B69-3765BE2596F3}"/>
              </a:ext>
            </a:extLst>
          </p:cNvPr>
          <p:cNvSpPr>
            <a:spLocks noGrp="1"/>
          </p:cNvSpPr>
          <p:nvPr>
            <p:ph type="title"/>
          </p:nvPr>
        </p:nvSpPr>
        <p:spPr>
          <a:xfrm>
            <a:off x="4970109" y="484632"/>
            <a:ext cx="6730277" cy="1609344"/>
          </a:xfrm>
          <a:ln>
            <a:noFill/>
          </a:ln>
        </p:spPr>
        <p:txBody>
          <a:bodyPr>
            <a:normAutofit/>
          </a:bodyPr>
          <a:lstStyle/>
          <a:p>
            <a:r>
              <a:rPr lang="en-US" sz="4800"/>
              <a:t>Real world analogy:</a:t>
            </a:r>
          </a:p>
        </p:txBody>
      </p:sp>
      <p:pic>
        <p:nvPicPr>
          <p:cNvPr id="5" name="Picture 4" descr="Green dialogue boxes">
            <a:extLst>
              <a:ext uri="{FF2B5EF4-FFF2-40B4-BE49-F238E27FC236}">
                <a16:creationId xmlns:a16="http://schemas.microsoft.com/office/drawing/2014/main" id="{C77D4120-53F0-154A-57B3-CCF5558F02E6}"/>
              </a:ext>
            </a:extLst>
          </p:cNvPr>
          <p:cNvPicPr>
            <a:picLocks noChangeAspect="1"/>
          </p:cNvPicPr>
          <p:nvPr/>
        </p:nvPicPr>
        <p:blipFill rotWithShape="1">
          <a:blip r:embed="rId4"/>
          <a:srcRect l="18882" r="24712" b="2"/>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8D197862-8D26-C621-CF72-C010C61CA050}"/>
              </a:ext>
            </a:extLst>
          </p:cNvPr>
          <p:cNvSpPr>
            <a:spLocks noGrp="1"/>
          </p:cNvSpPr>
          <p:nvPr>
            <p:ph idx="1"/>
          </p:nvPr>
        </p:nvSpPr>
        <p:spPr>
          <a:xfrm>
            <a:off x="4970109" y="2121408"/>
            <a:ext cx="6730276" cy="4050792"/>
          </a:xfrm>
        </p:spPr>
        <p:txBody>
          <a:bodyPr>
            <a:normAutofit/>
          </a:bodyPr>
          <a:lstStyle/>
          <a:p>
            <a:r>
              <a:rPr lang="en-US" sz="1800" b="1" dirty="0"/>
              <a:t>Bound Services: Messenger App</a:t>
            </a:r>
          </a:p>
          <a:p>
            <a:r>
              <a:rPr lang="en-US" sz="1800" dirty="0"/>
              <a:t>An example of a Bound Service can be seen in apps like Facebook Messenger or WhatsApp when using their web or desktop versions. When your phone connects to these services to sync messages between your mobile device and the web or desktop app, the service acts as a server responding to requests from the client (the web/desktop app). The service provides real-time message syncing only while the client is connected, making it an example of a bound service. The connection is active, allowing for immediate interaction and data exchange as long as the client requires the service to be active.</a:t>
            </a:r>
          </a:p>
          <a:p>
            <a:endParaRPr lang="en-US" sz="18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43944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147</TotalTime>
  <Words>2485</Words>
  <Application>Microsoft Office PowerPoint</Application>
  <PresentationFormat>Widescreen</PresentationFormat>
  <Paragraphs>72</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Aptos</vt:lpstr>
      <vt:lpstr>Arial</vt:lpstr>
      <vt:lpstr>Calibri</vt:lpstr>
      <vt:lpstr>Rockwell</vt:lpstr>
      <vt:lpstr>Rockwell Condensed</vt:lpstr>
      <vt:lpstr>Rockwell Extra Bold</vt:lpstr>
      <vt:lpstr>Söhne</vt:lpstr>
      <vt:lpstr>Times New Roman</vt:lpstr>
      <vt:lpstr>Wingdings</vt:lpstr>
      <vt:lpstr>Wood Type</vt:lpstr>
      <vt:lpstr>Lecture 09:  services in android: </vt:lpstr>
      <vt:lpstr>Definition and purpose of services in android</vt:lpstr>
      <vt:lpstr>Types of services:</vt:lpstr>
      <vt:lpstr>Real world analogy:</vt:lpstr>
      <vt:lpstr>Real world analogy:</vt:lpstr>
      <vt:lpstr>Job scheduler?</vt:lpstr>
      <vt:lpstr>Real world analogy:</vt:lpstr>
      <vt:lpstr>Conditional execution:</vt:lpstr>
      <vt:lpstr>Real world analogy:</vt:lpstr>
      <vt:lpstr>Started services vs bounded services</vt:lpstr>
      <vt:lpstr>Services life cycle in android</vt:lpstr>
      <vt:lpstr>Code implementation</vt:lpstr>
      <vt:lpstr>Activity.xml</vt:lpstr>
      <vt:lpstr>Activity.xml</vt:lpstr>
      <vt:lpstr>Android-Manifest.xml</vt:lpstr>
      <vt:lpstr>Strings resource</vt:lpstr>
      <vt:lpstr>Main-activity.java</vt:lpstr>
      <vt:lpstr>Main-activity.java</vt:lpstr>
      <vt:lpstr>Start_sticky:</vt:lpstr>
      <vt:lpstr>Service class code</vt:lpstr>
      <vt:lpstr>Output:</vt:lpstr>
      <vt:lpstr>TASK: 1 </vt:lpstr>
      <vt:lpstr>TASK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09:  services in android: </dc:title>
  <dc:creator>admin istrator</dc:creator>
  <cp:lastModifiedBy>admin istrator</cp:lastModifiedBy>
  <cp:revision>5</cp:revision>
  <dcterms:created xsi:type="dcterms:W3CDTF">2024-05-02T04:16:51Z</dcterms:created>
  <dcterms:modified xsi:type="dcterms:W3CDTF">2024-05-03T05:06:52Z</dcterms:modified>
</cp:coreProperties>
</file>