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1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FBBDD-C738-468B-8469-CBDBE973451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0FF4B7-10E6-4C83-8826-88FBB82BC731}" type="slidenum">
              <a:rPr lang="en-US" smtClean="0"/>
              <a:t>‹#›</a:t>
            </a:fld>
            <a:endParaRPr lang="en-US"/>
          </a:p>
        </p:txBody>
      </p:sp>
    </p:spTree>
    <p:extLst>
      <p:ext uri="{BB962C8B-B14F-4D97-AF65-F5344CB8AC3E}">
        <p14:creationId xmlns:p14="http://schemas.microsoft.com/office/powerpoint/2010/main" val="424188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FBBDD-C738-468B-8469-CBDBE973451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163020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FBBDD-C738-468B-8469-CBDBE973451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391278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FBBDD-C738-468B-8469-CBDBE973451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196494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95FBBDD-C738-468B-8469-CBDBE9734515}" type="datetimeFigureOut">
              <a:rPr lang="en-US" smtClean="0"/>
              <a:t>5/24/2024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0FF4B7-10E6-4C83-8826-88FBB82BC731}" type="slidenum">
              <a:rPr lang="en-US" smtClean="0"/>
              <a:t>‹#›</a:t>
            </a:fld>
            <a:endParaRPr lang="en-US"/>
          </a:p>
        </p:txBody>
      </p:sp>
    </p:spTree>
    <p:extLst>
      <p:ext uri="{BB962C8B-B14F-4D97-AF65-F5344CB8AC3E}">
        <p14:creationId xmlns:p14="http://schemas.microsoft.com/office/powerpoint/2010/main" val="382828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FBBDD-C738-468B-8469-CBDBE9734515}"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107768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FBBDD-C738-468B-8469-CBDBE9734515}"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19344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FBBDD-C738-468B-8469-CBDBE9734515}"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26029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FBBDD-C738-468B-8469-CBDBE9734515}"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14463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FBBDD-C738-468B-8469-CBDBE9734515}"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219144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FBBDD-C738-468B-8469-CBDBE9734515}" type="datetimeFigureOut">
              <a:rPr lang="en-US" smtClean="0"/>
              <a:t>5/24/2024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0FF4B7-10E6-4C83-8826-88FBB82BC731}" type="slidenum">
              <a:rPr lang="en-US" smtClean="0"/>
              <a:t>‹#›</a:t>
            </a:fld>
            <a:endParaRPr lang="en-US"/>
          </a:p>
        </p:txBody>
      </p:sp>
    </p:spTree>
    <p:extLst>
      <p:ext uri="{BB962C8B-B14F-4D97-AF65-F5344CB8AC3E}">
        <p14:creationId xmlns:p14="http://schemas.microsoft.com/office/powerpoint/2010/main" val="75866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95FBBDD-C738-468B-8469-CBDBE9734515}" type="datetimeFigureOut">
              <a:rPr lang="en-US" smtClean="0"/>
              <a:t>5/24/2024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0FF4B7-10E6-4C83-8826-88FBB82BC731}" type="slidenum">
              <a:rPr lang="en-US" smtClean="0"/>
              <a:t>‹#›</a:t>
            </a:fld>
            <a:endParaRPr lang="en-US"/>
          </a:p>
        </p:txBody>
      </p:sp>
    </p:spTree>
    <p:extLst>
      <p:ext uri="{BB962C8B-B14F-4D97-AF65-F5344CB8AC3E}">
        <p14:creationId xmlns:p14="http://schemas.microsoft.com/office/powerpoint/2010/main" val="3641876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e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3EC7-22A5-F5DE-71B4-59692EC174BC}"/>
              </a:ext>
            </a:extLst>
          </p:cNvPr>
          <p:cNvSpPr>
            <a:spLocks noGrp="1"/>
          </p:cNvSpPr>
          <p:nvPr>
            <p:ph type="ctrTitle"/>
          </p:nvPr>
        </p:nvSpPr>
        <p:spPr/>
        <p:txBody>
          <a:bodyPr/>
          <a:lstStyle/>
          <a:p>
            <a:r>
              <a:rPr lang="en-US" dirty="0"/>
              <a:t>Menus in android:</a:t>
            </a:r>
            <a:br>
              <a:rPr lang="en-US" dirty="0"/>
            </a:br>
            <a:r>
              <a:rPr lang="en-US" dirty="0"/>
              <a:t>lecture # 12</a:t>
            </a:r>
          </a:p>
        </p:txBody>
      </p:sp>
    </p:spTree>
    <p:extLst>
      <p:ext uri="{BB962C8B-B14F-4D97-AF65-F5344CB8AC3E}">
        <p14:creationId xmlns:p14="http://schemas.microsoft.com/office/powerpoint/2010/main" val="317668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78D2-CB4B-D4ED-B794-3B3AA524079B}"/>
              </a:ext>
            </a:extLst>
          </p:cNvPr>
          <p:cNvSpPr>
            <a:spLocks noGrp="1"/>
          </p:cNvSpPr>
          <p:nvPr>
            <p:ph type="title"/>
          </p:nvPr>
        </p:nvSpPr>
        <p:spPr/>
        <p:txBody>
          <a:bodyPr/>
          <a:lstStyle/>
          <a:p>
            <a:r>
              <a:rPr lang="en-US" dirty="0" err="1"/>
              <a:t>Menu_popup</a:t>
            </a:r>
            <a:r>
              <a:rPr lang="en-US" dirty="0"/>
              <a:t> .xml</a:t>
            </a:r>
          </a:p>
        </p:txBody>
      </p:sp>
      <p:pic>
        <p:nvPicPr>
          <p:cNvPr id="5" name="Content Placeholder 4">
            <a:extLst>
              <a:ext uri="{FF2B5EF4-FFF2-40B4-BE49-F238E27FC236}">
                <a16:creationId xmlns:a16="http://schemas.microsoft.com/office/drawing/2014/main" id="{BCA40CF4-2022-723C-82E8-DD0DFDB0C793}"/>
              </a:ext>
            </a:extLst>
          </p:cNvPr>
          <p:cNvPicPr>
            <a:picLocks noGrp="1" noChangeAspect="1"/>
          </p:cNvPicPr>
          <p:nvPr>
            <p:ph idx="1"/>
          </p:nvPr>
        </p:nvPicPr>
        <p:blipFill>
          <a:blip r:embed="rId2"/>
          <a:stretch>
            <a:fillRect/>
          </a:stretch>
        </p:blipFill>
        <p:spPr>
          <a:xfrm>
            <a:off x="1635810" y="2322068"/>
            <a:ext cx="8920379" cy="4051300"/>
          </a:xfrm>
        </p:spPr>
      </p:pic>
    </p:spTree>
    <p:extLst>
      <p:ext uri="{BB962C8B-B14F-4D97-AF65-F5344CB8AC3E}">
        <p14:creationId xmlns:p14="http://schemas.microsoft.com/office/powerpoint/2010/main" val="42351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F8CA-ECC4-BB7B-358D-07BD39CB2760}"/>
              </a:ext>
            </a:extLst>
          </p:cNvPr>
          <p:cNvSpPr>
            <a:spLocks noGrp="1"/>
          </p:cNvSpPr>
          <p:nvPr>
            <p:ph type="title"/>
          </p:nvPr>
        </p:nvSpPr>
        <p:spPr/>
        <p:txBody>
          <a:bodyPr/>
          <a:lstStyle/>
          <a:p>
            <a:r>
              <a:rPr lang="en-US" dirty="0"/>
              <a:t>Activity_main.xml</a:t>
            </a:r>
          </a:p>
        </p:txBody>
      </p:sp>
      <p:pic>
        <p:nvPicPr>
          <p:cNvPr id="5" name="Content Placeholder 4">
            <a:extLst>
              <a:ext uri="{FF2B5EF4-FFF2-40B4-BE49-F238E27FC236}">
                <a16:creationId xmlns:a16="http://schemas.microsoft.com/office/drawing/2014/main" id="{ED586886-5291-AFDF-71AE-DC2B40CFD4D6}"/>
              </a:ext>
            </a:extLst>
          </p:cNvPr>
          <p:cNvPicPr>
            <a:picLocks noGrp="1" noChangeAspect="1"/>
          </p:cNvPicPr>
          <p:nvPr>
            <p:ph idx="1"/>
          </p:nvPr>
        </p:nvPicPr>
        <p:blipFill>
          <a:blip r:embed="rId2"/>
          <a:stretch>
            <a:fillRect/>
          </a:stretch>
        </p:blipFill>
        <p:spPr>
          <a:xfrm>
            <a:off x="1071785" y="2120900"/>
            <a:ext cx="10054780" cy="4051300"/>
          </a:xfrm>
        </p:spPr>
      </p:pic>
    </p:spTree>
    <p:extLst>
      <p:ext uri="{BB962C8B-B14F-4D97-AF65-F5344CB8AC3E}">
        <p14:creationId xmlns:p14="http://schemas.microsoft.com/office/powerpoint/2010/main" val="309039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309E-8C76-0361-F2C4-8BA8AF53032A}"/>
              </a:ext>
            </a:extLst>
          </p:cNvPr>
          <p:cNvSpPr>
            <a:spLocks noGrp="1"/>
          </p:cNvSpPr>
          <p:nvPr>
            <p:ph type="title"/>
          </p:nvPr>
        </p:nvSpPr>
        <p:spPr>
          <a:xfrm>
            <a:off x="1069848" y="484632"/>
            <a:ext cx="10058400" cy="1035824"/>
          </a:xfrm>
        </p:spPr>
        <p:txBody>
          <a:bodyPr>
            <a:normAutofit/>
          </a:bodyPr>
          <a:lstStyle/>
          <a:p>
            <a:r>
              <a:rPr lang="en-US" sz="6000" dirty="0"/>
              <a:t>Continue:</a:t>
            </a:r>
          </a:p>
        </p:txBody>
      </p:sp>
      <p:pic>
        <p:nvPicPr>
          <p:cNvPr id="5" name="Content Placeholder 4">
            <a:extLst>
              <a:ext uri="{FF2B5EF4-FFF2-40B4-BE49-F238E27FC236}">
                <a16:creationId xmlns:a16="http://schemas.microsoft.com/office/drawing/2014/main" id="{F9FCA4BC-278D-C491-C544-E9B190AD7CB0}"/>
              </a:ext>
            </a:extLst>
          </p:cNvPr>
          <p:cNvPicPr>
            <a:picLocks noGrp="1" noChangeAspect="1"/>
          </p:cNvPicPr>
          <p:nvPr>
            <p:ph idx="1"/>
          </p:nvPr>
        </p:nvPicPr>
        <p:blipFill>
          <a:blip r:embed="rId2"/>
          <a:stretch>
            <a:fillRect/>
          </a:stretch>
        </p:blipFill>
        <p:spPr>
          <a:xfrm>
            <a:off x="701749" y="1880712"/>
            <a:ext cx="10341526" cy="4397814"/>
          </a:xfrm>
        </p:spPr>
      </p:pic>
    </p:spTree>
    <p:extLst>
      <p:ext uri="{BB962C8B-B14F-4D97-AF65-F5344CB8AC3E}">
        <p14:creationId xmlns:p14="http://schemas.microsoft.com/office/powerpoint/2010/main" val="317370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DFD7-4BD5-13C8-5A5B-2AC615E8E3E8}"/>
              </a:ext>
            </a:extLst>
          </p:cNvPr>
          <p:cNvSpPr>
            <a:spLocks noGrp="1"/>
          </p:cNvSpPr>
          <p:nvPr>
            <p:ph type="title"/>
          </p:nvPr>
        </p:nvSpPr>
        <p:spPr/>
        <p:txBody>
          <a:bodyPr/>
          <a:lstStyle/>
          <a:p>
            <a:r>
              <a:rPr lang="en-US" dirty="0"/>
              <a:t>Main activity.java</a:t>
            </a:r>
          </a:p>
        </p:txBody>
      </p:sp>
      <p:pic>
        <p:nvPicPr>
          <p:cNvPr id="5" name="Content Placeholder 4">
            <a:extLst>
              <a:ext uri="{FF2B5EF4-FFF2-40B4-BE49-F238E27FC236}">
                <a16:creationId xmlns:a16="http://schemas.microsoft.com/office/drawing/2014/main" id="{89410067-19B5-C020-2AD6-8927DFF52A7E}"/>
              </a:ext>
            </a:extLst>
          </p:cNvPr>
          <p:cNvPicPr>
            <a:picLocks noGrp="1" noChangeAspect="1"/>
          </p:cNvPicPr>
          <p:nvPr>
            <p:ph idx="1"/>
          </p:nvPr>
        </p:nvPicPr>
        <p:blipFill>
          <a:blip r:embed="rId2"/>
          <a:stretch>
            <a:fillRect/>
          </a:stretch>
        </p:blipFill>
        <p:spPr>
          <a:xfrm>
            <a:off x="1519531" y="2450509"/>
            <a:ext cx="9152937" cy="4051300"/>
          </a:xfrm>
        </p:spPr>
      </p:pic>
    </p:spTree>
    <p:extLst>
      <p:ext uri="{BB962C8B-B14F-4D97-AF65-F5344CB8AC3E}">
        <p14:creationId xmlns:p14="http://schemas.microsoft.com/office/powerpoint/2010/main" val="98248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6E65-68AE-343A-CCDB-C40423AE9FFC}"/>
              </a:ext>
            </a:extLst>
          </p:cNvPr>
          <p:cNvSpPr>
            <a:spLocks noGrp="1"/>
          </p:cNvSpPr>
          <p:nvPr>
            <p:ph type="title"/>
          </p:nvPr>
        </p:nvSpPr>
        <p:spPr>
          <a:xfrm>
            <a:off x="1069848" y="484632"/>
            <a:ext cx="10058400" cy="801908"/>
          </a:xfrm>
        </p:spPr>
        <p:txBody>
          <a:bodyPr>
            <a:normAutofit fontScale="90000"/>
          </a:bodyPr>
          <a:lstStyle/>
          <a:p>
            <a:r>
              <a:rPr lang="en-US" dirty="0"/>
              <a:t>Continue:</a:t>
            </a:r>
          </a:p>
        </p:txBody>
      </p:sp>
      <p:pic>
        <p:nvPicPr>
          <p:cNvPr id="5" name="Content Placeholder 4">
            <a:extLst>
              <a:ext uri="{FF2B5EF4-FFF2-40B4-BE49-F238E27FC236}">
                <a16:creationId xmlns:a16="http://schemas.microsoft.com/office/drawing/2014/main" id="{847A1743-2AB0-38B1-50CB-A4168C9706EF}"/>
              </a:ext>
            </a:extLst>
          </p:cNvPr>
          <p:cNvPicPr>
            <a:picLocks noGrp="1" noChangeAspect="1"/>
          </p:cNvPicPr>
          <p:nvPr>
            <p:ph idx="1"/>
          </p:nvPr>
        </p:nvPicPr>
        <p:blipFill>
          <a:blip r:embed="rId2"/>
          <a:stretch>
            <a:fillRect/>
          </a:stretch>
        </p:blipFill>
        <p:spPr>
          <a:xfrm>
            <a:off x="1626782" y="1477926"/>
            <a:ext cx="9346017" cy="4407194"/>
          </a:xfrm>
        </p:spPr>
      </p:pic>
    </p:spTree>
    <p:extLst>
      <p:ext uri="{BB962C8B-B14F-4D97-AF65-F5344CB8AC3E}">
        <p14:creationId xmlns:p14="http://schemas.microsoft.com/office/powerpoint/2010/main" val="313369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B69F-6EFA-8ED0-AA33-527D1DB40652}"/>
              </a:ext>
            </a:extLst>
          </p:cNvPr>
          <p:cNvSpPr>
            <a:spLocks noGrp="1"/>
          </p:cNvSpPr>
          <p:nvPr>
            <p:ph type="title"/>
          </p:nvPr>
        </p:nvSpPr>
        <p:spPr/>
        <p:txBody>
          <a:bodyPr/>
          <a:lstStyle/>
          <a:p>
            <a:r>
              <a:rPr lang="en-US" dirty="0"/>
              <a:t>Continue:</a:t>
            </a:r>
          </a:p>
        </p:txBody>
      </p:sp>
      <p:pic>
        <p:nvPicPr>
          <p:cNvPr id="5" name="Content Placeholder 4">
            <a:extLst>
              <a:ext uri="{FF2B5EF4-FFF2-40B4-BE49-F238E27FC236}">
                <a16:creationId xmlns:a16="http://schemas.microsoft.com/office/drawing/2014/main" id="{527ABB54-34D5-757C-7636-F901A0F1BA42}"/>
              </a:ext>
            </a:extLst>
          </p:cNvPr>
          <p:cNvPicPr>
            <a:picLocks noGrp="1" noChangeAspect="1"/>
          </p:cNvPicPr>
          <p:nvPr>
            <p:ph idx="1"/>
          </p:nvPr>
        </p:nvPicPr>
        <p:blipFill>
          <a:blip r:embed="rId2"/>
          <a:stretch>
            <a:fillRect/>
          </a:stretch>
        </p:blipFill>
        <p:spPr>
          <a:xfrm>
            <a:off x="1702755" y="2322068"/>
            <a:ext cx="8786489" cy="4051300"/>
          </a:xfrm>
        </p:spPr>
      </p:pic>
    </p:spTree>
    <p:extLst>
      <p:ext uri="{BB962C8B-B14F-4D97-AF65-F5344CB8AC3E}">
        <p14:creationId xmlns:p14="http://schemas.microsoft.com/office/powerpoint/2010/main" val="209465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570-B0CF-F119-C057-CC0C34170EE4}"/>
              </a:ext>
            </a:extLst>
          </p:cNvPr>
          <p:cNvSpPr>
            <a:spLocks noGrp="1"/>
          </p:cNvSpPr>
          <p:nvPr>
            <p:ph type="title"/>
          </p:nvPr>
        </p:nvSpPr>
        <p:spPr/>
        <p:txBody>
          <a:bodyPr/>
          <a:lstStyle/>
          <a:p>
            <a:r>
              <a:rPr lang="en-US" dirty="0"/>
              <a:t>Continue:</a:t>
            </a:r>
          </a:p>
        </p:txBody>
      </p:sp>
      <p:pic>
        <p:nvPicPr>
          <p:cNvPr id="5" name="Content Placeholder 4">
            <a:extLst>
              <a:ext uri="{FF2B5EF4-FFF2-40B4-BE49-F238E27FC236}">
                <a16:creationId xmlns:a16="http://schemas.microsoft.com/office/drawing/2014/main" id="{60084CDC-0FBB-A695-EF7C-7AABBEA01B24}"/>
              </a:ext>
            </a:extLst>
          </p:cNvPr>
          <p:cNvPicPr>
            <a:picLocks noGrp="1" noChangeAspect="1"/>
          </p:cNvPicPr>
          <p:nvPr>
            <p:ph idx="1"/>
          </p:nvPr>
        </p:nvPicPr>
        <p:blipFill>
          <a:blip r:embed="rId2"/>
          <a:stretch>
            <a:fillRect/>
          </a:stretch>
        </p:blipFill>
        <p:spPr>
          <a:xfrm>
            <a:off x="1069848" y="2296633"/>
            <a:ext cx="10058399" cy="4311502"/>
          </a:xfrm>
        </p:spPr>
      </p:pic>
    </p:spTree>
    <p:extLst>
      <p:ext uri="{BB962C8B-B14F-4D97-AF65-F5344CB8AC3E}">
        <p14:creationId xmlns:p14="http://schemas.microsoft.com/office/powerpoint/2010/main" val="171659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A26B-CBC4-2477-DB6D-92515E610838}"/>
              </a:ext>
            </a:extLst>
          </p:cNvPr>
          <p:cNvSpPr>
            <a:spLocks noGrp="1"/>
          </p:cNvSpPr>
          <p:nvPr>
            <p:ph type="title"/>
          </p:nvPr>
        </p:nvSpPr>
        <p:spPr>
          <a:xfrm>
            <a:off x="612648" y="293246"/>
            <a:ext cx="10058400" cy="738112"/>
          </a:xfrm>
        </p:spPr>
        <p:txBody>
          <a:bodyPr>
            <a:normAutofit fontScale="90000"/>
          </a:bodyPr>
          <a:lstStyle/>
          <a:p>
            <a:r>
              <a:rPr lang="en-US" dirty="0"/>
              <a:t>Output:</a:t>
            </a:r>
          </a:p>
        </p:txBody>
      </p:sp>
      <p:pic>
        <p:nvPicPr>
          <p:cNvPr id="5" name="Content Placeholder 4">
            <a:extLst>
              <a:ext uri="{FF2B5EF4-FFF2-40B4-BE49-F238E27FC236}">
                <a16:creationId xmlns:a16="http://schemas.microsoft.com/office/drawing/2014/main" id="{18049F0B-FC14-DD14-1FCC-E60337633C65}"/>
              </a:ext>
            </a:extLst>
          </p:cNvPr>
          <p:cNvPicPr>
            <a:picLocks noGrp="1" noChangeAspect="1"/>
          </p:cNvPicPr>
          <p:nvPr>
            <p:ph idx="1"/>
          </p:nvPr>
        </p:nvPicPr>
        <p:blipFill>
          <a:blip r:embed="rId2"/>
          <a:stretch>
            <a:fillRect/>
          </a:stretch>
        </p:blipFill>
        <p:spPr>
          <a:xfrm>
            <a:off x="612648" y="1290761"/>
            <a:ext cx="2907629" cy="5107700"/>
          </a:xfrm>
        </p:spPr>
      </p:pic>
      <p:pic>
        <p:nvPicPr>
          <p:cNvPr id="7" name="Picture 6">
            <a:extLst>
              <a:ext uri="{FF2B5EF4-FFF2-40B4-BE49-F238E27FC236}">
                <a16:creationId xmlns:a16="http://schemas.microsoft.com/office/drawing/2014/main" id="{6F065F25-B6B0-059D-D955-743C5FDB950A}"/>
              </a:ext>
            </a:extLst>
          </p:cNvPr>
          <p:cNvPicPr>
            <a:picLocks noChangeAspect="1"/>
          </p:cNvPicPr>
          <p:nvPr/>
        </p:nvPicPr>
        <p:blipFill>
          <a:blip r:embed="rId3"/>
          <a:stretch>
            <a:fillRect/>
          </a:stretch>
        </p:blipFill>
        <p:spPr>
          <a:xfrm>
            <a:off x="3955312" y="1290761"/>
            <a:ext cx="3259223" cy="5107700"/>
          </a:xfrm>
          <a:prstGeom prst="rect">
            <a:avLst/>
          </a:prstGeom>
        </p:spPr>
      </p:pic>
      <p:pic>
        <p:nvPicPr>
          <p:cNvPr id="9" name="Picture 8">
            <a:extLst>
              <a:ext uri="{FF2B5EF4-FFF2-40B4-BE49-F238E27FC236}">
                <a16:creationId xmlns:a16="http://schemas.microsoft.com/office/drawing/2014/main" id="{9A019F5D-CD11-AA16-CF03-DFB88FA4B19D}"/>
              </a:ext>
            </a:extLst>
          </p:cNvPr>
          <p:cNvPicPr>
            <a:picLocks noChangeAspect="1"/>
          </p:cNvPicPr>
          <p:nvPr/>
        </p:nvPicPr>
        <p:blipFill>
          <a:blip r:embed="rId4"/>
          <a:stretch>
            <a:fillRect/>
          </a:stretch>
        </p:blipFill>
        <p:spPr>
          <a:xfrm>
            <a:off x="7763419" y="1262555"/>
            <a:ext cx="2907629" cy="5135906"/>
          </a:xfrm>
          <a:prstGeom prst="rect">
            <a:avLst/>
          </a:prstGeom>
        </p:spPr>
      </p:pic>
    </p:spTree>
    <p:extLst>
      <p:ext uri="{BB962C8B-B14F-4D97-AF65-F5344CB8AC3E}">
        <p14:creationId xmlns:p14="http://schemas.microsoft.com/office/powerpoint/2010/main" val="422790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EDF-5964-CB13-411E-9A655533A5E5}"/>
              </a:ext>
            </a:extLst>
          </p:cNvPr>
          <p:cNvSpPr>
            <a:spLocks noGrp="1"/>
          </p:cNvSpPr>
          <p:nvPr>
            <p:ph type="title"/>
          </p:nvPr>
        </p:nvSpPr>
        <p:spPr>
          <a:xfrm>
            <a:off x="718974" y="484632"/>
            <a:ext cx="10058400" cy="610521"/>
          </a:xfrm>
        </p:spPr>
        <p:txBody>
          <a:bodyPr>
            <a:normAutofit fontScale="90000"/>
          </a:bodyPr>
          <a:lstStyle/>
          <a:p>
            <a:r>
              <a:rPr lang="en-US" dirty="0"/>
              <a:t>Task:</a:t>
            </a:r>
          </a:p>
        </p:txBody>
      </p:sp>
      <p:sp>
        <p:nvSpPr>
          <p:cNvPr id="3" name="Content Placeholder 2">
            <a:extLst>
              <a:ext uri="{FF2B5EF4-FFF2-40B4-BE49-F238E27FC236}">
                <a16:creationId xmlns:a16="http://schemas.microsoft.com/office/drawing/2014/main" id="{95D7A24C-B527-B5A4-371E-AC8962251FAB}"/>
              </a:ext>
            </a:extLst>
          </p:cNvPr>
          <p:cNvSpPr>
            <a:spLocks noGrp="1"/>
          </p:cNvSpPr>
          <p:nvPr>
            <p:ph idx="1"/>
          </p:nvPr>
        </p:nvSpPr>
        <p:spPr>
          <a:xfrm>
            <a:off x="804034" y="1547248"/>
            <a:ext cx="11274552" cy="482611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You are tasked with developing a basic e-commerce home page for an Android application. The home page should have an options menu that provides navigation and settings options. Additionally, each product item on the home page should have a popup menu with actions like "</a:t>
            </a:r>
            <a:r>
              <a:rPr lang="en-US" sz="2400" b="1" dirty="0">
                <a:latin typeface="Times New Roman" panose="02020603050405020304" pitchFamily="18" charset="0"/>
                <a:cs typeface="Times New Roman" panose="02020603050405020304" pitchFamily="18" charset="0"/>
              </a:rPr>
              <a:t>Add to Cart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Add to Wishlist.“</a:t>
            </a:r>
          </a:p>
          <a:p>
            <a:pPr marL="0" indent="0">
              <a:buNone/>
            </a:pPr>
            <a:endParaRPr lang="en-US" sz="2400" b="1"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rPr>
              <a:t>Home Page Layout: </a:t>
            </a:r>
            <a:r>
              <a:rPr lang="en-US" sz="2400" dirty="0">
                <a:latin typeface="Times New Roman" panose="02020603050405020304" pitchFamily="18" charset="0"/>
                <a:cs typeface="Times New Roman" panose="02020603050405020304" pitchFamily="18" charset="0"/>
              </a:rPr>
              <a:t>The home page should display a list of products.</a:t>
            </a: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rPr>
              <a:t>Options Menu: </a:t>
            </a:r>
            <a:r>
              <a:rPr lang="en-US" sz="2400" dirty="0">
                <a:latin typeface="Times New Roman" panose="02020603050405020304" pitchFamily="18" charset="0"/>
                <a:cs typeface="Times New Roman" panose="02020603050405020304" pitchFamily="18" charset="0"/>
              </a:rPr>
              <a:t>The options menu should include "Home", "Profile", and "Settings".</a:t>
            </a: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rPr>
              <a:t>Popup Menu: </a:t>
            </a:r>
            <a:r>
              <a:rPr lang="en-US" sz="2400" dirty="0">
                <a:latin typeface="Times New Roman" panose="02020603050405020304" pitchFamily="18" charset="0"/>
                <a:cs typeface="Times New Roman" panose="02020603050405020304" pitchFamily="18" charset="0"/>
              </a:rPr>
              <a:t>Each product item should have a button that shows a popup menu with "Add to Cart" and "Add to Wishlist" options.</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6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46355-BC46-0DB6-9129-FE8FFD83D853}"/>
              </a:ext>
            </a:extLst>
          </p:cNvPr>
          <p:cNvSpPr>
            <a:spLocks noGrp="1"/>
          </p:cNvSpPr>
          <p:nvPr>
            <p:ph type="title"/>
          </p:nvPr>
        </p:nvSpPr>
        <p:spPr>
          <a:xfrm>
            <a:off x="4970109" y="484632"/>
            <a:ext cx="6730277" cy="1609344"/>
          </a:xfrm>
          <a:ln>
            <a:noFill/>
          </a:ln>
        </p:spPr>
        <p:txBody>
          <a:bodyPr>
            <a:normAutofit/>
          </a:bodyPr>
          <a:lstStyle/>
          <a:p>
            <a:r>
              <a:rPr lang="en-US" sz="4800"/>
              <a:t>What is menu:</a:t>
            </a:r>
          </a:p>
        </p:txBody>
      </p:sp>
      <p:pic>
        <p:nvPicPr>
          <p:cNvPr id="5" name="Picture 4" descr="Multi-coloured paper-craft art">
            <a:extLst>
              <a:ext uri="{FF2B5EF4-FFF2-40B4-BE49-F238E27FC236}">
                <a16:creationId xmlns:a16="http://schemas.microsoft.com/office/drawing/2014/main" id="{A425C707-CEFD-AF99-6FD2-6C2BB99890D3}"/>
              </a:ext>
            </a:extLst>
          </p:cNvPr>
          <p:cNvPicPr>
            <a:picLocks noChangeAspect="1"/>
          </p:cNvPicPr>
          <p:nvPr/>
        </p:nvPicPr>
        <p:blipFill rotWithShape="1">
          <a:blip r:embed="rId4"/>
          <a:srcRect l="28505" r="26267"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3ADF13DE-0F26-7FFD-6F5B-8737E585E1E4}"/>
              </a:ext>
            </a:extLst>
          </p:cNvPr>
          <p:cNvSpPr>
            <a:spLocks noGrp="1"/>
          </p:cNvSpPr>
          <p:nvPr>
            <p:ph idx="1"/>
          </p:nvPr>
        </p:nvSpPr>
        <p:spPr>
          <a:xfrm>
            <a:off x="4970109" y="2121408"/>
            <a:ext cx="6730276" cy="405079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Menus provide a user interface for performing actions or navigation. Menus are a common user interface component in many types of applications. They typically offer a list of options or commands that can be accessed by the user. </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3585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pic>
        <p:nvPicPr>
          <p:cNvPr id="4" name="Picture 3" descr="Hand drawn illustration of assorted desserts and drinks">
            <a:extLst>
              <a:ext uri="{FF2B5EF4-FFF2-40B4-BE49-F238E27FC236}">
                <a16:creationId xmlns:a16="http://schemas.microsoft.com/office/drawing/2014/main" id="{87265416-BBFB-3DA2-86A3-C0AEA47506F3}"/>
              </a:ext>
            </a:extLst>
          </p:cNvPr>
          <p:cNvPicPr>
            <a:picLocks noChangeAspect="1"/>
          </p:cNvPicPr>
          <p:nvPr/>
        </p:nvPicPr>
        <p:blipFill rotWithShape="1">
          <a:blip r:embed="rId6"/>
          <a:srcRect t="14859" b="17776"/>
          <a:stretch/>
        </p:blipFill>
        <p:spPr>
          <a:xfrm>
            <a:off x="1" y="10"/>
            <a:ext cx="12191999" cy="6857990"/>
          </a:xfrm>
          <a:prstGeom prst="rect">
            <a:avLst/>
          </a:prstGeom>
        </p:spPr>
      </p:pic>
      <p:sp>
        <p:nvSpPr>
          <p:cNvPr id="18" name="Rectangle 17">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1ADF112-A970-7C55-26F5-7DF6BB66F790}"/>
              </a:ext>
            </a:extLst>
          </p:cNvPr>
          <p:cNvSpPr>
            <a:spLocks noGrp="1"/>
          </p:cNvSpPr>
          <p:nvPr>
            <p:ph type="title"/>
          </p:nvPr>
        </p:nvSpPr>
        <p:spPr>
          <a:xfrm>
            <a:off x="2602405" y="4285129"/>
            <a:ext cx="6022449" cy="1622451"/>
          </a:xfrm>
        </p:spPr>
        <p:txBody>
          <a:bodyPr vert="horz" lIns="91440" tIns="45720" rIns="91440" bIns="45720" rtlCol="0" anchor="ctr">
            <a:normAutofit/>
          </a:bodyPr>
          <a:lstStyle/>
          <a:p>
            <a:pPr algn="r">
              <a:lnSpc>
                <a:spcPct val="80000"/>
              </a:lnSpc>
            </a:pPr>
            <a:r>
              <a:rPr lang="en-US" sz="6000" dirty="0">
                <a:blipFill dpi="0" rotWithShape="1">
                  <a:blip r:embed="rId4"/>
                  <a:srcRect/>
                  <a:tile tx="6350" ty="-127000" sx="65000" sy="64000" flip="none" algn="tl"/>
                </a:blipFill>
              </a:rPr>
              <a:t>Types of menus:</a:t>
            </a:r>
          </a:p>
        </p:txBody>
      </p:sp>
      <p:sp>
        <p:nvSpPr>
          <p:cNvPr id="22" name="Rectangle 21">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6505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4B933-0C31-2296-F716-8E8D764A910F}"/>
              </a:ext>
            </a:extLst>
          </p:cNvPr>
          <p:cNvSpPr>
            <a:spLocks noGrp="1"/>
          </p:cNvSpPr>
          <p:nvPr>
            <p:ph type="title"/>
          </p:nvPr>
        </p:nvSpPr>
        <p:spPr>
          <a:xfrm>
            <a:off x="4970109" y="484632"/>
            <a:ext cx="6730277" cy="1609344"/>
          </a:xfrm>
          <a:ln>
            <a:noFill/>
          </a:ln>
        </p:spPr>
        <p:txBody>
          <a:bodyPr>
            <a:normAutofit/>
          </a:bodyPr>
          <a:lstStyle/>
          <a:p>
            <a:r>
              <a:rPr lang="en-US" sz="4800"/>
              <a:t>Option menu:</a:t>
            </a:r>
          </a:p>
        </p:txBody>
      </p:sp>
      <p:pic>
        <p:nvPicPr>
          <p:cNvPr id="16" name="Picture 15" descr="Green dialogue boxes">
            <a:extLst>
              <a:ext uri="{FF2B5EF4-FFF2-40B4-BE49-F238E27FC236}">
                <a16:creationId xmlns:a16="http://schemas.microsoft.com/office/drawing/2014/main" id="{C556A23B-ABA4-FD0C-0625-CCEC88FB8567}"/>
              </a:ext>
            </a:extLst>
          </p:cNvPr>
          <p:cNvPicPr>
            <a:picLocks noChangeAspect="1"/>
          </p:cNvPicPr>
          <p:nvPr/>
        </p:nvPicPr>
        <p:blipFill rotWithShape="1">
          <a:blip r:embed="rId4"/>
          <a:srcRect l="18882" r="24712" b="2"/>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15C97E40-7384-7F28-5CE4-B5E6BE1C120F}"/>
              </a:ext>
            </a:extLst>
          </p:cNvPr>
          <p:cNvSpPr>
            <a:spLocks noGrp="1"/>
          </p:cNvSpPr>
          <p:nvPr>
            <p:ph idx="1"/>
          </p:nvPr>
        </p:nvSpPr>
        <p:spPr>
          <a:xfrm>
            <a:off x="4970109" y="2121408"/>
            <a:ext cx="6730276" cy="4050792"/>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Options Menu: </a:t>
            </a:r>
            <a:r>
              <a:rPr lang="en-US" sz="2800" dirty="0">
                <a:latin typeface="Times New Roman" panose="02020603050405020304" pitchFamily="18" charset="0"/>
                <a:cs typeface="Times New Roman" panose="02020603050405020304" pitchFamily="18" charset="0"/>
              </a:rPr>
              <a:t>This is the primary collection of menu items for an activity. It is typically displayed when the user presses the menu button on the device (if the device has a menu button) or when the user interacts with the toolbar's overflow menu.</a:t>
            </a:r>
          </a:p>
          <a:p>
            <a:endParaRPr lang="en-US" sz="2800"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4482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A65DC-EEFF-4039-EA78-FB72BF79E2F8}"/>
              </a:ext>
            </a:extLst>
          </p:cNvPr>
          <p:cNvSpPr>
            <a:spLocks noGrp="1"/>
          </p:cNvSpPr>
          <p:nvPr>
            <p:ph type="title"/>
          </p:nvPr>
        </p:nvSpPr>
        <p:spPr>
          <a:xfrm>
            <a:off x="382280" y="484632"/>
            <a:ext cx="6743844" cy="1609344"/>
          </a:xfrm>
        </p:spPr>
        <p:txBody>
          <a:bodyPr>
            <a:normAutofit/>
          </a:bodyPr>
          <a:lstStyle/>
          <a:p>
            <a:r>
              <a:rPr lang="en-US" sz="4800"/>
              <a:t>Context menu:</a:t>
            </a:r>
          </a:p>
        </p:txBody>
      </p:sp>
      <p:sp>
        <p:nvSpPr>
          <p:cNvPr id="3" name="Content Placeholder 2">
            <a:extLst>
              <a:ext uri="{FF2B5EF4-FFF2-40B4-BE49-F238E27FC236}">
                <a16:creationId xmlns:a16="http://schemas.microsoft.com/office/drawing/2014/main" id="{0524DF8A-1F21-E471-8BB3-C5F17BD5D617}"/>
              </a:ext>
            </a:extLst>
          </p:cNvPr>
          <p:cNvSpPr>
            <a:spLocks noGrp="1"/>
          </p:cNvSpPr>
          <p:nvPr>
            <p:ph idx="1"/>
          </p:nvPr>
        </p:nvSpPr>
        <p:spPr>
          <a:xfrm>
            <a:off x="382279" y="2121408"/>
            <a:ext cx="6743845" cy="4050792"/>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Context Menu: </a:t>
            </a:r>
            <a:r>
              <a:rPr lang="en-US" sz="2800" dirty="0">
                <a:latin typeface="Times New Roman" panose="02020603050405020304" pitchFamily="18" charset="0"/>
                <a:cs typeface="Times New Roman" panose="02020603050405020304" pitchFamily="18" charset="0"/>
              </a:rPr>
              <a:t>This menu appears when the user performs a long-click on a view. It provides actions that are specific to the view that was long-clicked.</a:t>
            </a:r>
          </a:p>
          <a:p>
            <a:endParaRPr lang="en-US" sz="2800" dirty="0">
              <a:latin typeface="Times New Roman" panose="02020603050405020304" pitchFamily="18" charset="0"/>
              <a:cs typeface="Times New Roman" panose="02020603050405020304" pitchFamily="18" charset="0"/>
            </a:endParaRPr>
          </a:p>
        </p:txBody>
      </p:sp>
      <p:pic>
        <p:nvPicPr>
          <p:cNvPr id="5" name="Picture 4" descr="Magnifying glass on clear background">
            <a:extLst>
              <a:ext uri="{FF2B5EF4-FFF2-40B4-BE49-F238E27FC236}">
                <a16:creationId xmlns:a16="http://schemas.microsoft.com/office/drawing/2014/main" id="{A1A0D656-FC04-289C-0B8E-FECFC99F73F8}"/>
              </a:ext>
            </a:extLst>
          </p:cNvPr>
          <p:cNvPicPr>
            <a:picLocks noChangeAspect="1"/>
          </p:cNvPicPr>
          <p:nvPr/>
        </p:nvPicPr>
        <p:blipFill rotWithShape="1">
          <a:blip r:embed="rId4"/>
          <a:srcRect l="40526" r="14246"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437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06977-2BD5-448C-5809-A3727107BF53}"/>
              </a:ext>
            </a:extLst>
          </p:cNvPr>
          <p:cNvSpPr>
            <a:spLocks noGrp="1"/>
          </p:cNvSpPr>
          <p:nvPr>
            <p:ph type="title"/>
          </p:nvPr>
        </p:nvSpPr>
        <p:spPr>
          <a:xfrm>
            <a:off x="382280" y="484632"/>
            <a:ext cx="6743844" cy="1609344"/>
          </a:xfrm>
        </p:spPr>
        <p:txBody>
          <a:bodyPr>
            <a:normAutofit/>
          </a:bodyPr>
          <a:lstStyle/>
          <a:p>
            <a:r>
              <a:rPr lang="en-US" sz="4800" dirty="0"/>
              <a:t>Pop up menu:</a:t>
            </a:r>
          </a:p>
        </p:txBody>
      </p:sp>
      <p:sp>
        <p:nvSpPr>
          <p:cNvPr id="3" name="Content Placeholder 2">
            <a:extLst>
              <a:ext uri="{FF2B5EF4-FFF2-40B4-BE49-F238E27FC236}">
                <a16:creationId xmlns:a16="http://schemas.microsoft.com/office/drawing/2014/main" id="{702F4D2E-5C8C-384E-151D-03FEB4C2C846}"/>
              </a:ext>
            </a:extLst>
          </p:cNvPr>
          <p:cNvSpPr>
            <a:spLocks noGrp="1"/>
          </p:cNvSpPr>
          <p:nvPr>
            <p:ph idx="1"/>
          </p:nvPr>
        </p:nvSpPr>
        <p:spPr>
          <a:xfrm>
            <a:off x="382279" y="2121408"/>
            <a:ext cx="6743845" cy="4050792"/>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Popup Menu: </a:t>
            </a:r>
            <a:r>
              <a:rPr lang="en-US" sz="2800" dirty="0">
                <a:latin typeface="Times New Roman" panose="02020603050405020304" pitchFamily="18" charset="0"/>
                <a:cs typeface="Times New Roman" panose="02020603050405020304" pitchFamily="18" charset="0"/>
              </a:rPr>
              <a:t>This is a simple menu that </a:t>
            </a:r>
            <a:r>
              <a:rPr lang="en-US" sz="3200" dirty="0">
                <a:latin typeface="Times New Roman" panose="02020603050405020304" pitchFamily="18" charset="0"/>
                <a:cs typeface="Times New Roman" panose="02020603050405020304" pitchFamily="18" charset="0"/>
              </a:rPr>
              <a:t>displays</a:t>
            </a:r>
            <a:r>
              <a:rPr lang="en-US" sz="2800" dirty="0">
                <a:latin typeface="Times New Roman" panose="02020603050405020304" pitchFamily="18" charset="0"/>
                <a:cs typeface="Times New Roman" panose="02020603050405020304" pitchFamily="18" charset="0"/>
              </a:rPr>
              <a:t> a list of items in a vertical list anchored to a view. It is typically used for actions that are context-specific to a particular item or view.</a:t>
            </a:r>
          </a:p>
          <a:p>
            <a:endParaRPr lang="en-US" sz="2800" dirty="0">
              <a:latin typeface="Times New Roman" panose="02020603050405020304" pitchFamily="18" charset="0"/>
              <a:cs typeface="Times New Roman" panose="02020603050405020304" pitchFamily="18" charset="0"/>
            </a:endParaRPr>
          </a:p>
        </p:txBody>
      </p:sp>
      <p:pic>
        <p:nvPicPr>
          <p:cNvPr id="22" name="Picture 21" descr="Wall of advesive notes with one standing out">
            <a:extLst>
              <a:ext uri="{FF2B5EF4-FFF2-40B4-BE49-F238E27FC236}">
                <a16:creationId xmlns:a16="http://schemas.microsoft.com/office/drawing/2014/main" id="{0F19895B-7573-0980-0B97-270DBEF043BB}"/>
              </a:ext>
            </a:extLst>
          </p:cNvPr>
          <p:cNvPicPr>
            <a:picLocks noChangeAspect="1"/>
          </p:cNvPicPr>
          <p:nvPr/>
        </p:nvPicPr>
        <p:blipFill rotWithShape="1">
          <a:blip r:embed="rId4"/>
          <a:srcRect l="18954" r="35818" b="-1"/>
          <a:stretch/>
        </p:blipFill>
        <p:spPr>
          <a:xfrm>
            <a:off x="7545274" y="10"/>
            <a:ext cx="4646726" cy="6857990"/>
          </a:xfrm>
          <a:prstGeom prst="rect">
            <a:avLst/>
          </a:prstGeom>
        </p:spPr>
      </p:pic>
      <p:grpSp>
        <p:nvGrpSpPr>
          <p:cNvPr id="23" name="Group 2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47167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57C7-D89D-F637-89A8-B4032221625E}"/>
              </a:ext>
            </a:extLst>
          </p:cNvPr>
          <p:cNvSpPr>
            <a:spLocks noGrp="1"/>
          </p:cNvSpPr>
          <p:nvPr>
            <p:ph type="title"/>
          </p:nvPr>
        </p:nvSpPr>
        <p:spPr>
          <a:xfrm>
            <a:off x="404037" y="484632"/>
            <a:ext cx="11408735" cy="1609344"/>
          </a:xfrm>
        </p:spPr>
        <p:txBody>
          <a:bodyPr/>
          <a:lstStyle/>
          <a:p>
            <a:r>
              <a:rPr lang="en-US" dirty="0"/>
              <a:t>Option menu in xml and folder location:</a:t>
            </a:r>
          </a:p>
        </p:txBody>
      </p:sp>
      <p:sp>
        <p:nvSpPr>
          <p:cNvPr id="4" name="Rectangle 1">
            <a:extLst>
              <a:ext uri="{FF2B5EF4-FFF2-40B4-BE49-F238E27FC236}">
                <a16:creationId xmlns:a16="http://schemas.microsoft.com/office/drawing/2014/main" id="{45907499-6061-7E6F-C347-7DE9118FFAEF}"/>
              </a:ext>
            </a:extLst>
          </p:cNvPr>
          <p:cNvSpPr>
            <a:spLocks noGrp="1" noChangeArrowheads="1"/>
          </p:cNvSpPr>
          <p:nvPr>
            <p:ph idx="1"/>
          </p:nvPr>
        </p:nvSpPr>
        <p:spPr bwMode="auto">
          <a:xfrm>
            <a:off x="1069848" y="2305616"/>
            <a:ext cx="1031762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buSzTx/>
              <a:buNone/>
            </a:pPr>
            <a:r>
              <a:rPr lang="en-US" altLang="en-US" sz="2800" dirty="0">
                <a:latin typeface="Times New Roman" panose="02020603050405020304" pitchFamily="18" charset="0"/>
                <a:cs typeface="Times New Roman" panose="02020603050405020304" pitchFamily="18" charset="0"/>
              </a:rPr>
              <a:t>The options menu can be defined in XML and loaded in the activity using </a:t>
            </a:r>
            <a:r>
              <a:rPr lang="en-US" altLang="en-US" sz="2800" b="1" dirty="0">
                <a:highlight>
                  <a:srgbClr val="FFFF00"/>
                </a:highlight>
                <a:latin typeface="Times New Roman" panose="02020603050405020304" pitchFamily="18" charset="0"/>
                <a:cs typeface="Times New Roman" panose="02020603050405020304" pitchFamily="18" charset="0"/>
              </a:rPr>
              <a:t>onCreateOptionsMenu</a:t>
            </a:r>
            <a:r>
              <a:rPr lang="en-US" altLang="en-US" sz="2800" b="1" dirty="0">
                <a:latin typeface="Times New Roman" panose="02020603050405020304" pitchFamily="18" charset="0"/>
                <a:cs typeface="Times New Roman" panose="02020603050405020304" pitchFamily="18" charset="0"/>
              </a:rPr>
              <a:t> and </a:t>
            </a:r>
            <a:r>
              <a:rPr lang="en-US" altLang="en-US" sz="2800" b="1" dirty="0">
                <a:highlight>
                  <a:srgbClr val="00FFFF"/>
                </a:highlight>
                <a:latin typeface="Times New Roman" panose="02020603050405020304" pitchFamily="18" charset="0"/>
                <a:cs typeface="Times New Roman" panose="02020603050405020304" pitchFamily="18" charset="0"/>
              </a:rPr>
              <a:t>onOptionsItemSelected</a:t>
            </a:r>
            <a:r>
              <a:rPr lang="en-US" altLang="en-US" sz="2800" dirty="0">
                <a:latin typeface="Times New Roman" panose="02020603050405020304" pitchFamily="18" charset="0"/>
                <a:cs typeface="Times New Roman" panose="02020603050405020304" pitchFamily="18" charset="0"/>
              </a:rPr>
              <a:t>.</a:t>
            </a:r>
          </a:p>
          <a:p>
            <a:pPr marL="0" lvl="0" indent="0">
              <a:lnSpc>
                <a:spcPct val="100000"/>
              </a:lnSpc>
              <a:buClrTx/>
              <a:buSzTx/>
              <a:buNone/>
            </a:pPr>
            <a:endParaRPr lang="en-US" altLang="en-US" sz="2800" dirty="0">
              <a:latin typeface="Times New Roman" panose="02020603050405020304" pitchFamily="18" charset="0"/>
              <a:cs typeface="Times New Roman" panose="02020603050405020304" pitchFamily="18" charset="0"/>
            </a:endParaRPr>
          </a:p>
          <a:p>
            <a:pPr marL="0" lvl="0" indent="0">
              <a:lnSpc>
                <a:spcPct val="100000"/>
              </a:lnSpc>
              <a:buClrTx/>
              <a:buSzTx/>
              <a:buNone/>
            </a:pPr>
            <a:r>
              <a:rPr lang="en-US" altLang="en-US" sz="2800" b="1" dirty="0">
                <a:latin typeface="Times New Roman" panose="02020603050405020304" pitchFamily="18" charset="0"/>
                <a:cs typeface="Times New Roman" panose="02020603050405020304" pitchFamily="18" charset="0"/>
              </a:rPr>
              <a:t>XML Layout (res/menu/menu_main.xml)</a:t>
            </a:r>
          </a:p>
          <a:p>
            <a:pPr marL="0" lvl="0" indent="0">
              <a:lnSpc>
                <a:spcPct val="100000"/>
              </a:lnSpc>
              <a:buClrTx/>
              <a:buSzTx/>
              <a:buNone/>
            </a:pPr>
            <a:r>
              <a:rPr lang="fr-FR" sz="2800" b="1" dirty="0">
                <a:latin typeface="Times New Roman" panose="02020603050405020304" pitchFamily="18" charset="0"/>
                <a:cs typeface="Times New Roman" panose="02020603050405020304" pitchFamily="18" charset="0"/>
              </a:rPr>
              <a:t>XML </a:t>
            </a:r>
            <a:r>
              <a:rPr lang="fr-FR" sz="2800" b="1" dirty="0" err="1">
                <a:latin typeface="Times New Roman" panose="02020603050405020304" pitchFamily="18" charset="0"/>
                <a:cs typeface="Times New Roman" panose="02020603050405020304" pitchFamily="18" charset="0"/>
              </a:rPr>
              <a:t>Layout</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res</a:t>
            </a:r>
            <a:r>
              <a:rPr lang="fr-FR" sz="2800" b="1" dirty="0">
                <a:latin typeface="Times New Roman" panose="02020603050405020304" pitchFamily="18" charset="0"/>
                <a:cs typeface="Times New Roman" panose="02020603050405020304" pitchFamily="18" charset="0"/>
              </a:rPr>
              <a:t>/menu/context_menu.xml)</a:t>
            </a:r>
            <a:endParaRPr lang="en-US"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73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CAFC-F023-DAE8-8FDE-31612DFADBCD}"/>
              </a:ext>
            </a:extLst>
          </p:cNvPr>
          <p:cNvSpPr>
            <a:spLocks noGrp="1"/>
          </p:cNvSpPr>
          <p:nvPr>
            <p:ph type="title"/>
          </p:nvPr>
        </p:nvSpPr>
        <p:spPr/>
        <p:txBody>
          <a:bodyPr/>
          <a:lstStyle/>
          <a:p>
            <a:r>
              <a:rPr lang="en-US" dirty="0"/>
              <a:t>Folder structure:</a:t>
            </a:r>
          </a:p>
        </p:txBody>
      </p:sp>
      <p:pic>
        <p:nvPicPr>
          <p:cNvPr id="5" name="Content Placeholder 4">
            <a:extLst>
              <a:ext uri="{FF2B5EF4-FFF2-40B4-BE49-F238E27FC236}">
                <a16:creationId xmlns:a16="http://schemas.microsoft.com/office/drawing/2014/main" id="{3016A4E7-17A2-8EC8-23F6-CA32742B3F9F}"/>
              </a:ext>
            </a:extLst>
          </p:cNvPr>
          <p:cNvPicPr>
            <a:picLocks noGrp="1" noChangeAspect="1"/>
          </p:cNvPicPr>
          <p:nvPr>
            <p:ph idx="1"/>
          </p:nvPr>
        </p:nvPicPr>
        <p:blipFill>
          <a:blip r:embed="rId2"/>
          <a:stretch>
            <a:fillRect/>
          </a:stretch>
        </p:blipFill>
        <p:spPr>
          <a:xfrm>
            <a:off x="7524893" y="0"/>
            <a:ext cx="4667108" cy="6858000"/>
          </a:xfrm>
        </p:spPr>
      </p:pic>
    </p:spTree>
    <p:extLst>
      <p:ext uri="{BB962C8B-B14F-4D97-AF65-F5344CB8AC3E}">
        <p14:creationId xmlns:p14="http://schemas.microsoft.com/office/powerpoint/2010/main" val="319299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AC31-458F-9865-CB44-6FA2B80F92A5}"/>
              </a:ext>
            </a:extLst>
          </p:cNvPr>
          <p:cNvSpPr>
            <a:spLocks noGrp="1"/>
          </p:cNvSpPr>
          <p:nvPr>
            <p:ph type="title"/>
          </p:nvPr>
        </p:nvSpPr>
        <p:spPr/>
        <p:txBody>
          <a:bodyPr/>
          <a:lstStyle/>
          <a:p>
            <a:r>
              <a:rPr lang="en-US" dirty="0"/>
              <a:t>Menu_main.xml</a:t>
            </a:r>
          </a:p>
        </p:txBody>
      </p:sp>
      <p:pic>
        <p:nvPicPr>
          <p:cNvPr id="5" name="Content Placeholder 4">
            <a:extLst>
              <a:ext uri="{FF2B5EF4-FFF2-40B4-BE49-F238E27FC236}">
                <a16:creationId xmlns:a16="http://schemas.microsoft.com/office/drawing/2014/main" id="{63F61796-03E1-C372-095B-31DC807779E9}"/>
              </a:ext>
            </a:extLst>
          </p:cNvPr>
          <p:cNvPicPr>
            <a:picLocks noGrp="1" noChangeAspect="1"/>
          </p:cNvPicPr>
          <p:nvPr>
            <p:ph idx="1"/>
          </p:nvPr>
        </p:nvPicPr>
        <p:blipFill>
          <a:blip r:embed="rId2"/>
          <a:stretch>
            <a:fillRect/>
          </a:stretch>
        </p:blipFill>
        <p:spPr>
          <a:xfrm>
            <a:off x="1355725" y="2713037"/>
            <a:ext cx="9486900" cy="2867025"/>
          </a:xfrm>
        </p:spPr>
      </p:pic>
    </p:spTree>
    <p:extLst>
      <p:ext uri="{BB962C8B-B14F-4D97-AF65-F5344CB8AC3E}">
        <p14:creationId xmlns:p14="http://schemas.microsoft.com/office/powerpoint/2010/main" val="229280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57</TotalTime>
  <Words>389</Words>
  <Application>Microsoft Office PowerPoint</Application>
  <PresentationFormat>Widescreen</PresentationFormat>
  <Paragraphs>31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Rockwell</vt:lpstr>
      <vt:lpstr>Rockwell Condensed</vt:lpstr>
      <vt:lpstr>Rockwell Extra Bold</vt:lpstr>
      <vt:lpstr>Times New Roman</vt:lpstr>
      <vt:lpstr>Wingdings</vt:lpstr>
      <vt:lpstr>Wood Type</vt:lpstr>
      <vt:lpstr>Menus in android: lecture # 12</vt:lpstr>
      <vt:lpstr>What is menu:</vt:lpstr>
      <vt:lpstr>Types of menus:</vt:lpstr>
      <vt:lpstr>Option menu:</vt:lpstr>
      <vt:lpstr>Context menu:</vt:lpstr>
      <vt:lpstr>Pop up menu:</vt:lpstr>
      <vt:lpstr>Option menu in xml and folder location:</vt:lpstr>
      <vt:lpstr>Folder structure:</vt:lpstr>
      <vt:lpstr>Menu_main.xml</vt:lpstr>
      <vt:lpstr>Menu_popup .xml</vt:lpstr>
      <vt:lpstr>Activity_main.xml</vt:lpstr>
      <vt:lpstr>Continue:</vt:lpstr>
      <vt:lpstr>Main activity.java</vt:lpstr>
      <vt:lpstr>Continue:</vt:lpstr>
      <vt:lpstr>Continue:</vt:lpstr>
      <vt:lpstr>Continue:</vt:lpstr>
      <vt:lpstr>Output:</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Menus in android: lecture # 12</dc:title>
  <dc:creator>admin istrator</dc:creator>
  <cp:lastModifiedBy>admin istrator</cp:lastModifiedBy>
  <cp:revision>2</cp:revision>
  <dcterms:created xsi:type="dcterms:W3CDTF">2024-05-23T19:05:17Z</dcterms:created>
  <dcterms:modified xsi:type="dcterms:W3CDTF">2024-05-23T20:02:20Z</dcterms:modified>
</cp:coreProperties>
</file>