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37"/>
  </p:notesMasterIdLst>
  <p:sldIdLst>
    <p:sldId id="256" r:id="rId2"/>
    <p:sldId id="340" r:id="rId3"/>
    <p:sldId id="257" r:id="rId4"/>
    <p:sldId id="342" r:id="rId5"/>
    <p:sldId id="343" r:id="rId6"/>
    <p:sldId id="391" r:id="rId7"/>
    <p:sldId id="392" r:id="rId8"/>
    <p:sldId id="393" r:id="rId9"/>
    <p:sldId id="394" r:id="rId10"/>
    <p:sldId id="395" r:id="rId11"/>
    <p:sldId id="396" r:id="rId12"/>
    <p:sldId id="397" r:id="rId13"/>
    <p:sldId id="398" r:id="rId14"/>
    <p:sldId id="399" r:id="rId15"/>
    <p:sldId id="400" r:id="rId16"/>
    <p:sldId id="401" r:id="rId17"/>
    <p:sldId id="402" r:id="rId18"/>
    <p:sldId id="344" r:id="rId19"/>
    <p:sldId id="341" r:id="rId20"/>
    <p:sldId id="345" r:id="rId21"/>
    <p:sldId id="403" r:id="rId22"/>
    <p:sldId id="404" r:id="rId23"/>
    <p:sldId id="405" r:id="rId24"/>
    <p:sldId id="406" r:id="rId25"/>
    <p:sldId id="407" r:id="rId26"/>
    <p:sldId id="408" r:id="rId27"/>
    <p:sldId id="409" r:id="rId28"/>
    <p:sldId id="410" r:id="rId29"/>
    <p:sldId id="411" r:id="rId30"/>
    <p:sldId id="412" r:id="rId31"/>
    <p:sldId id="413" r:id="rId32"/>
    <p:sldId id="415" r:id="rId33"/>
    <p:sldId id="414" r:id="rId34"/>
    <p:sldId id="416" r:id="rId35"/>
    <p:sldId id="26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aa-ET" smtClean="0"/>
              <a:t>03/29/2023</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aa-ET" smtClean="0"/>
              <a:t>‹#›</a:t>
            </a:fld>
            <a:endParaRPr lang="aa-ET"/>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9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3/29/2023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3/29/2023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3/29/2023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3/29/2023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a16="http://schemas.microsoft.com/office/drawing/2014/main" id="{1218AF5D-0E78-43EA-B9D0-7166C8485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3" y="85724"/>
            <a:ext cx="12033224" cy="66685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a:bodyPr>
          <a:lstStyle/>
          <a:p>
            <a:r>
              <a:rPr lang="en-US" sz="3200" dirty="0"/>
              <a:t>Software Quality Assurance (SQA) Plan</a:t>
            </a:r>
          </a:p>
          <a:p>
            <a:r>
              <a:rPr lang="en-US" sz="3200" dirty="0" smtClean="0"/>
              <a:t>And Project </a:t>
            </a:r>
            <a:r>
              <a:rPr lang="en-US" sz="3200" dirty="0"/>
              <a:t>Plan.</a:t>
            </a:r>
            <a:endParaRPr lang="en-US" sz="3200" dirty="0"/>
          </a:p>
        </p:txBody>
      </p:sp>
    </p:spTree>
    <p:extLst>
      <p:ext uri="{BB962C8B-B14F-4D97-AF65-F5344CB8AC3E}">
        <p14:creationId xmlns:p14="http://schemas.microsoft.com/office/powerpoint/2010/main" val="1408231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964692"/>
            <a:ext cx="9216281" cy="1188720"/>
          </a:xfrm>
        </p:spPr>
        <p:txBody>
          <a:bodyPr/>
          <a:lstStyle/>
          <a:p>
            <a:r>
              <a:rPr lang="en-US" dirty="0"/>
              <a:t>overview of some of the key roles and responsibilities in an SQA plan</a:t>
            </a:r>
          </a:p>
        </p:txBody>
      </p:sp>
      <p:sp>
        <p:nvSpPr>
          <p:cNvPr id="3" name="Content Placeholder 2"/>
          <p:cNvSpPr>
            <a:spLocks noGrp="1"/>
          </p:cNvSpPr>
          <p:nvPr>
            <p:ph idx="1"/>
          </p:nvPr>
        </p:nvSpPr>
        <p:spPr>
          <a:xfrm>
            <a:off x="535577" y="2638044"/>
            <a:ext cx="9425287" cy="3101983"/>
          </a:xfrm>
        </p:spPr>
        <p:txBody>
          <a:bodyPr>
            <a:normAutofit/>
          </a:bodyPr>
          <a:lstStyle/>
          <a:p>
            <a:r>
              <a:rPr lang="en-US" dirty="0"/>
              <a:t>Project Managers: Project Managers are responsible for managing the overall software development project. They work closely with the SQA team to ensure that the SQA plan is being implemented effectively and that the project is on track to meet its objectives.</a:t>
            </a:r>
          </a:p>
          <a:p>
            <a:r>
              <a:rPr lang="en-US" dirty="0"/>
              <a:t>Business Analysts: Business analysts are responsible for defining the functional and non-functional requirements of the software product. They work closely with the SQA team to ensure that the software product meets the requirements defined in the SQA plan.</a:t>
            </a:r>
          </a:p>
          <a:p>
            <a:r>
              <a:rPr lang="en-US" dirty="0"/>
              <a:t>Technical Writers: Technical writers are responsible for creating documentation for the software product. They work closely with the SQA team to ensure that the documentation meets the quality standards defined in the SQA plan.</a:t>
            </a:r>
          </a:p>
          <a:p>
            <a:endParaRPr lang="en-US" dirty="0"/>
          </a:p>
        </p:txBody>
      </p:sp>
    </p:spTree>
    <p:extLst>
      <p:ext uri="{BB962C8B-B14F-4D97-AF65-F5344CB8AC3E}">
        <p14:creationId xmlns:p14="http://schemas.microsoft.com/office/powerpoint/2010/main" val="162319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964692"/>
            <a:ext cx="9307721" cy="1188720"/>
          </a:xfrm>
        </p:spPr>
        <p:txBody>
          <a:bodyPr/>
          <a:lstStyle/>
          <a:p>
            <a:r>
              <a:rPr lang="en-US" dirty="0"/>
              <a:t>overview of the software testing strategy in an SQA plan</a:t>
            </a:r>
            <a:endParaRPr lang="en-US" dirty="0"/>
          </a:p>
        </p:txBody>
      </p:sp>
      <p:sp>
        <p:nvSpPr>
          <p:cNvPr id="3" name="Content Placeholder 2"/>
          <p:cNvSpPr>
            <a:spLocks noGrp="1"/>
          </p:cNvSpPr>
          <p:nvPr>
            <p:ph idx="1"/>
          </p:nvPr>
        </p:nvSpPr>
        <p:spPr>
          <a:xfrm>
            <a:off x="653143" y="2638044"/>
            <a:ext cx="9307721" cy="3101983"/>
          </a:xfrm>
        </p:spPr>
        <p:txBody>
          <a:bodyPr>
            <a:normAutofit lnSpcReduction="10000"/>
          </a:bodyPr>
          <a:lstStyle/>
          <a:p>
            <a:r>
              <a:rPr lang="en-US" dirty="0"/>
              <a:t>Testing Objectives: The testing objectives are defined based on the requirements of the software product. They specify what needs to be tested, the expected results, and the level of quality required.</a:t>
            </a:r>
          </a:p>
          <a:p>
            <a:r>
              <a:rPr lang="en-US" dirty="0"/>
              <a:t>Test Types: The test types include functional, non-functional, and regression testing. Functional testing verifies that the software product meets the specified requirements, while non-functional testing verifies its performance, usability, and security. Regression testing ensures that any changes made to the software do not adversely affect existing functionality.</a:t>
            </a:r>
          </a:p>
          <a:p>
            <a:r>
              <a:rPr lang="en-US" dirty="0"/>
              <a:t>Test Levels: The test levels include unit, integration, system, and acceptance testing. Unit testing verifies the individual components of the software, while integration testing verifies that the components work together. System testing verifies the entire software system, and acceptance testing ensures that the software meets the user's requirements.</a:t>
            </a:r>
          </a:p>
          <a:p>
            <a:endParaRPr lang="en-US" dirty="0"/>
          </a:p>
        </p:txBody>
      </p:sp>
    </p:spTree>
    <p:extLst>
      <p:ext uri="{BB962C8B-B14F-4D97-AF65-F5344CB8AC3E}">
        <p14:creationId xmlns:p14="http://schemas.microsoft.com/office/powerpoint/2010/main" val="336914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964692"/>
            <a:ext cx="9490601" cy="1188720"/>
          </a:xfrm>
        </p:spPr>
        <p:txBody>
          <a:bodyPr/>
          <a:lstStyle/>
          <a:p>
            <a:r>
              <a:rPr lang="en-US" dirty="0"/>
              <a:t>overview of the software testing strategy in an SQA plan</a:t>
            </a:r>
          </a:p>
        </p:txBody>
      </p:sp>
      <p:sp>
        <p:nvSpPr>
          <p:cNvPr id="3" name="Content Placeholder 2"/>
          <p:cNvSpPr>
            <a:spLocks noGrp="1"/>
          </p:cNvSpPr>
          <p:nvPr>
            <p:ph idx="1"/>
          </p:nvPr>
        </p:nvSpPr>
        <p:spPr>
          <a:xfrm>
            <a:off x="378823" y="2638044"/>
            <a:ext cx="9582041" cy="3101983"/>
          </a:xfrm>
        </p:spPr>
        <p:txBody>
          <a:bodyPr>
            <a:normAutofit fontScale="92500" lnSpcReduction="20000"/>
          </a:bodyPr>
          <a:lstStyle/>
          <a:p>
            <a:r>
              <a:rPr lang="en-US" dirty="0"/>
              <a:t>Test Environment: The test environment includes the hardware, software, and network configurations necessary for testing the software product. It should be as similar as possible to the production environment to ensure accurate testing.</a:t>
            </a:r>
          </a:p>
          <a:p>
            <a:r>
              <a:rPr lang="en-US" dirty="0"/>
              <a:t>Test Plan: The test plan outlines the test cases, test scenarios, and test scripts to be used for testing the software product. It includes the schedule, resources, and roles and responsibilities of the testing team.</a:t>
            </a:r>
          </a:p>
          <a:p>
            <a:r>
              <a:rPr lang="en-US" dirty="0"/>
              <a:t>Test Data: The test data includes the inputs and outputs to be used for testing the software product. It should be representative of real-world scenarios to ensure accurate testing.</a:t>
            </a:r>
          </a:p>
          <a:p>
            <a:r>
              <a:rPr lang="en-US" dirty="0"/>
              <a:t>Test Execution: The test execution involves running the test cases, recording the results, and identifying and reporting defects. It should be done systematically and rigorously to ensure thorough testing.</a:t>
            </a:r>
          </a:p>
          <a:p>
            <a:r>
              <a:rPr lang="en-US" dirty="0"/>
              <a:t>Test Reporting: The test reporting includes the documentation of the testing process, results, and defects. It should be clear and concise, with actionable recommendations for improvement.</a:t>
            </a:r>
          </a:p>
          <a:p>
            <a:endParaRPr lang="en-US" dirty="0"/>
          </a:p>
        </p:txBody>
      </p:sp>
    </p:spTree>
    <p:extLst>
      <p:ext uri="{BB962C8B-B14F-4D97-AF65-F5344CB8AC3E}">
        <p14:creationId xmlns:p14="http://schemas.microsoft.com/office/powerpoint/2010/main" val="335837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964692"/>
            <a:ext cx="9425287" cy="1188720"/>
          </a:xfrm>
        </p:spPr>
        <p:txBody>
          <a:bodyPr>
            <a:normAutofit/>
          </a:bodyPr>
          <a:lstStyle/>
          <a:p>
            <a:r>
              <a:rPr lang="en-US" dirty="0"/>
              <a:t>overview of the Defect Management</a:t>
            </a:r>
            <a:br>
              <a:rPr lang="en-US" dirty="0"/>
            </a:br>
            <a:r>
              <a:rPr lang="en-US" dirty="0" smtClean="0"/>
              <a:t> </a:t>
            </a:r>
            <a:r>
              <a:rPr lang="en-US" dirty="0"/>
              <a:t>in an SQA plan</a:t>
            </a:r>
          </a:p>
        </p:txBody>
      </p:sp>
      <p:sp>
        <p:nvSpPr>
          <p:cNvPr id="3" name="Content Placeholder 2"/>
          <p:cNvSpPr>
            <a:spLocks noGrp="1"/>
          </p:cNvSpPr>
          <p:nvPr>
            <p:ph idx="1"/>
          </p:nvPr>
        </p:nvSpPr>
        <p:spPr>
          <a:xfrm>
            <a:off x="391886" y="2638044"/>
            <a:ext cx="9568978" cy="3101983"/>
          </a:xfrm>
        </p:spPr>
        <p:txBody>
          <a:bodyPr>
            <a:normAutofit fontScale="92500" lnSpcReduction="20000"/>
          </a:bodyPr>
          <a:lstStyle/>
          <a:p>
            <a:r>
              <a:rPr lang="en-US" dirty="0"/>
              <a:t>Defect management is a critical component of software quality assurance that involves identifying, tracking, reporting, and resolving defects in a software product. Here's an overview of the defect management process:</a:t>
            </a:r>
          </a:p>
          <a:p>
            <a:r>
              <a:rPr lang="en-US" dirty="0"/>
              <a:t>Defect Identification: Defects can be identified through various means, such as manual testing, automated testing, and user feedback. Once identified, the defect should be documented with a detailed description, steps to reproduce, severity level, and other relevant information.</a:t>
            </a:r>
          </a:p>
          <a:p>
            <a:r>
              <a:rPr lang="en-US" dirty="0"/>
              <a:t>Defect Prioritization: Defects should be prioritized based on their severity, impact on the software product, and the urgency of the fix. High priority defects, such as those that impact critical functionality, should be addressed first.</a:t>
            </a:r>
          </a:p>
          <a:p>
            <a:r>
              <a:rPr lang="en-US" dirty="0"/>
              <a:t>Defect Assignment: Defects should be assigned to the appropriate team member, such as a developer or tester, for resolution. The assigned team member should have the necessary skills and knowledge to resolve the defect effectively.</a:t>
            </a:r>
          </a:p>
          <a:p>
            <a:endParaRPr lang="en-US" dirty="0"/>
          </a:p>
        </p:txBody>
      </p:sp>
    </p:spTree>
    <p:extLst>
      <p:ext uri="{BB962C8B-B14F-4D97-AF65-F5344CB8AC3E}">
        <p14:creationId xmlns:p14="http://schemas.microsoft.com/office/powerpoint/2010/main" val="98386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646" y="964692"/>
            <a:ext cx="9203218" cy="1188720"/>
          </a:xfrm>
        </p:spPr>
        <p:txBody>
          <a:bodyPr>
            <a:normAutofit/>
          </a:bodyPr>
          <a:lstStyle/>
          <a:p>
            <a:r>
              <a:rPr lang="en-US" dirty="0"/>
              <a:t>overview of the Defect Management</a:t>
            </a:r>
            <a:br>
              <a:rPr lang="en-US" dirty="0"/>
            </a:br>
            <a:r>
              <a:rPr lang="en-US" dirty="0"/>
              <a:t> in an SQA plan</a:t>
            </a:r>
          </a:p>
        </p:txBody>
      </p:sp>
      <p:sp>
        <p:nvSpPr>
          <p:cNvPr id="3" name="Content Placeholder 2"/>
          <p:cNvSpPr>
            <a:spLocks noGrp="1"/>
          </p:cNvSpPr>
          <p:nvPr>
            <p:ph idx="1"/>
          </p:nvPr>
        </p:nvSpPr>
        <p:spPr>
          <a:xfrm>
            <a:off x="561703" y="2638044"/>
            <a:ext cx="9399161" cy="3101983"/>
          </a:xfrm>
        </p:spPr>
        <p:txBody>
          <a:bodyPr/>
          <a:lstStyle/>
          <a:p>
            <a:r>
              <a:rPr lang="en-US" dirty="0"/>
              <a:t>Defect Resolution: The team member assigned to resolve the defect should analyze the issue, identify the root cause, and develop a solution. They should then implement the solution, test it thoroughly, and verify that the defect has been resolved.</a:t>
            </a:r>
          </a:p>
          <a:p>
            <a:r>
              <a:rPr lang="en-US" dirty="0"/>
              <a:t>Defect Verification: Once the defect has been resolved, it should be retested to ensure that it has been fixed properly and that there are no new defects introduced as a result of the fix.</a:t>
            </a:r>
          </a:p>
          <a:p>
            <a:r>
              <a:rPr lang="en-US" dirty="0"/>
              <a:t>Defect Closure: The defect should be marked as closed once it has been verified</a:t>
            </a:r>
          </a:p>
          <a:p>
            <a:endParaRPr lang="en-US" dirty="0"/>
          </a:p>
        </p:txBody>
      </p:sp>
    </p:spTree>
    <p:extLst>
      <p:ext uri="{BB962C8B-B14F-4D97-AF65-F5344CB8AC3E}">
        <p14:creationId xmlns:p14="http://schemas.microsoft.com/office/powerpoint/2010/main" val="333901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964692"/>
            <a:ext cx="9647355" cy="1188720"/>
          </a:xfrm>
        </p:spPr>
        <p:txBody>
          <a:bodyPr>
            <a:normAutofit fontScale="90000"/>
          </a:bodyPr>
          <a:lstStyle/>
          <a:p>
            <a:r>
              <a:rPr lang="en-US" dirty="0"/>
              <a:t>overview of the </a:t>
            </a:r>
            <a:r>
              <a:rPr lang="en-US" dirty="0"/>
              <a:t>Documentation and Reporting</a:t>
            </a:r>
            <a:r>
              <a:rPr lang="en-US" dirty="0"/>
              <a:t/>
            </a:r>
            <a:br>
              <a:rPr lang="en-US" dirty="0"/>
            </a:br>
            <a:r>
              <a:rPr lang="en-US" dirty="0"/>
              <a:t> in an SQA plan</a:t>
            </a:r>
          </a:p>
        </p:txBody>
      </p:sp>
      <p:sp>
        <p:nvSpPr>
          <p:cNvPr id="3" name="Content Placeholder 2"/>
          <p:cNvSpPr>
            <a:spLocks noGrp="1"/>
          </p:cNvSpPr>
          <p:nvPr>
            <p:ph idx="1"/>
          </p:nvPr>
        </p:nvSpPr>
        <p:spPr>
          <a:xfrm>
            <a:off x="809897" y="2638044"/>
            <a:ext cx="9150967" cy="3592939"/>
          </a:xfrm>
        </p:spPr>
        <p:txBody>
          <a:bodyPr>
            <a:normAutofit/>
          </a:bodyPr>
          <a:lstStyle/>
          <a:p>
            <a:r>
              <a:rPr lang="en-US" dirty="0"/>
              <a:t>Software Quality Assurance (SQA) is the process of ensuring that a software product meets its specified requirements and is of high quality. One of the key components of SQA is documentation and reporting. In this context, documentation refers to the written records of the testing process, while reporting refers to the process of communicating the results of the testing process to stakeholders.</a:t>
            </a:r>
          </a:p>
          <a:p>
            <a:r>
              <a:rPr lang="en-US" dirty="0"/>
              <a:t>Documentation in SQA plans typically includes the following:</a:t>
            </a:r>
          </a:p>
          <a:p>
            <a:r>
              <a:rPr lang="en-US" dirty="0"/>
              <a:t>Test Plan - A document that outlines the testing strategy, scope, approach, and resources required for a particular software project.</a:t>
            </a:r>
          </a:p>
          <a:p>
            <a:r>
              <a:rPr lang="en-US" dirty="0"/>
              <a:t>Test Cases - Detailed descriptions of individual tests to be performed, including the input data, expected output, and pass/fail criteria.</a:t>
            </a:r>
          </a:p>
          <a:p>
            <a:endParaRPr lang="en-US" dirty="0"/>
          </a:p>
        </p:txBody>
      </p:sp>
    </p:spTree>
    <p:extLst>
      <p:ext uri="{BB962C8B-B14F-4D97-AF65-F5344CB8AC3E}">
        <p14:creationId xmlns:p14="http://schemas.microsoft.com/office/powerpoint/2010/main" val="145152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964692"/>
            <a:ext cx="9647355" cy="1188720"/>
          </a:xfrm>
        </p:spPr>
        <p:txBody>
          <a:bodyPr>
            <a:normAutofit fontScale="90000"/>
          </a:bodyPr>
          <a:lstStyle/>
          <a:p>
            <a:r>
              <a:rPr lang="en-US" dirty="0"/>
              <a:t>overview of the </a:t>
            </a:r>
            <a:r>
              <a:rPr lang="en-US" dirty="0"/>
              <a:t>Documentation and Reporting</a:t>
            </a:r>
            <a:r>
              <a:rPr lang="en-US" dirty="0"/>
              <a:t/>
            </a:r>
            <a:br>
              <a:rPr lang="en-US" dirty="0"/>
            </a:br>
            <a:r>
              <a:rPr lang="en-US" dirty="0"/>
              <a:t> in an SQA plan</a:t>
            </a:r>
          </a:p>
        </p:txBody>
      </p:sp>
      <p:sp>
        <p:nvSpPr>
          <p:cNvPr id="3" name="Content Placeholder 2"/>
          <p:cNvSpPr>
            <a:spLocks noGrp="1"/>
          </p:cNvSpPr>
          <p:nvPr>
            <p:ph idx="1"/>
          </p:nvPr>
        </p:nvSpPr>
        <p:spPr>
          <a:xfrm>
            <a:off x="809897" y="2638044"/>
            <a:ext cx="9150967" cy="3592939"/>
          </a:xfrm>
        </p:spPr>
        <p:txBody>
          <a:bodyPr>
            <a:normAutofit fontScale="92500" lnSpcReduction="20000"/>
          </a:bodyPr>
          <a:lstStyle/>
          <a:p>
            <a:r>
              <a:rPr lang="en-US" dirty="0"/>
              <a:t>Test Scripts - Automated test cases that are executed using test automation tools.</a:t>
            </a:r>
          </a:p>
          <a:p>
            <a:r>
              <a:rPr lang="en-US" dirty="0"/>
              <a:t>Test Results - Detailed records of the outcomes of individual tests, including any defects identified.</a:t>
            </a:r>
          </a:p>
          <a:p>
            <a:r>
              <a:rPr lang="en-US" dirty="0"/>
              <a:t>Defect Reports - Detailed descriptions of defects found during testing, including their severity and priority.</a:t>
            </a:r>
          </a:p>
          <a:p>
            <a:r>
              <a:rPr lang="en-US" dirty="0"/>
              <a:t>Reporting in SQA plans involves communicating the results of testing to stakeholders in a clear and concise manner. The following are some key components of reporting in SQA plans:</a:t>
            </a:r>
          </a:p>
          <a:p>
            <a:r>
              <a:rPr lang="en-US" dirty="0"/>
              <a:t>Test Summary Report - A document that summarizes the results of testing, including the number of tests executed, passed, and failed, as well as any defects identified.</a:t>
            </a:r>
          </a:p>
          <a:p>
            <a:r>
              <a:rPr lang="en-US" dirty="0"/>
              <a:t>Defect Trend Analysis - A graphical representation of the number of defects identified over time, which can help identify trends and patterns.</a:t>
            </a:r>
          </a:p>
          <a:p>
            <a:r>
              <a:rPr lang="en-US" dirty="0"/>
              <a:t>Root Cause Analysis - A process of identifying the underlying causes of defects and taking corrective actions to prevent similar defects in the future.</a:t>
            </a:r>
          </a:p>
          <a:p>
            <a:endParaRPr lang="en-US" dirty="0"/>
          </a:p>
        </p:txBody>
      </p:sp>
    </p:spTree>
    <p:extLst>
      <p:ext uri="{BB962C8B-B14F-4D97-AF65-F5344CB8AC3E}">
        <p14:creationId xmlns:p14="http://schemas.microsoft.com/office/powerpoint/2010/main" val="256561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964692"/>
            <a:ext cx="9647355" cy="1188720"/>
          </a:xfrm>
        </p:spPr>
        <p:txBody>
          <a:bodyPr>
            <a:normAutofit fontScale="90000"/>
          </a:bodyPr>
          <a:lstStyle/>
          <a:p>
            <a:r>
              <a:rPr lang="en-US" dirty="0"/>
              <a:t>overview of the </a:t>
            </a:r>
            <a:r>
              <a:rPr lang="en-US" dirty="0"/>
              <a:t>Documentation and Reporting</a:t>
            </a:r>
            <a:r>
              <a:rPr lang="en-US" dirty="0"/>
              <a:t/>
            </a:r>
            <a:br>
              <a:rPr lang="en-US" dirty="0"/>
            </a:br>
            <a:r>
              <a:rPr lang="en-US" dirty="0"/>
              <a:t> in an SQA plan</a:t>
            </a:r>
          </a:p>
        </p:txBody>
      </p:sp>
      <p:sp>
        <p:nvSpPr>
          <p:cNvPr id="3" name="Content Placeholder 2"/>
          <p:cNvSpPr>
            <a:spLocks noGrp="1"/>
          </p:cNvSpPr>
          <p:nvPr>
            <p:ph idx="1"/>
          </p:nvPr>
        </p:nvSpPr>
        <p:spPr>
          <a:xfrm>
            <a:off x="809897" y="2638044"/>
            <a:ext cx="9150967" cy="3592939"/>
          </a:xfrm>
        </p:spPr>
        <p:txBody>
          <a:bodyPr>
            <a:normAutofit/>
          </a:bodyPr>
          <a:lstStyle/>
          <a:p>
            <a:r>
              <a:rPr lang="en-US" dirty="0"/>
              <a:t>Status Meetings - Regular meetings with stakeholders to discuss the status of the testing process and any issues or concerns that need to be addressed.</a:t>
            </a:r>
          </a:p>
          <a:p>
            <a:r>
              <a:rPr lang="en-US" dirty="0"/>
              <a:t>Risk Analysis - An assessment of the potential risks associated with the software product and the testing process, along with strategies for mitigating those risks.</a:t>
            </a:r>
          </a:p>
          <a:p>
            <a:r>
              <a:rPr lang="en-US" dirty="0"/>
              <a:t>Overall, documentation and reporting are critical components of SQA plans, as they help ensure that the software product meets its specified requirements and is of high quality. Effective documentation and reporting can </a:t>
            </a:r>
            <a:r>
              <a:rPr lang="en-US" dirty="0" smtClean="0"/>
              <a:t>also.</a:t>
            </a:r>
            <a:endParaRPr lang="en-US" dirty="0"/>
          </a:p>
        </p:txBody>
      </p:sp>
    </p:spTree>
    <p:extLst>
      <p:ext uri="{BB962C8B-B14F-4D97-AF65-F5344CB8AC3E}">
        <p14:creationId xmlns:p14="http://schemas.microsoft.com/office/powerpoint/2010/main" val="1492281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2323447" y="241880"/>
            <a:ext cx="7729728" cy="916359"/>
          </a:xfrm>
        </p:spPr>
        <p:txBody>
          <a:bodyPr>
            <a:normAutofit/>
          </a:bodyPr>
          <a:lstStyle/>
          <a:p>
            <a:r>
              <a:rPr lang="en-US" dirty="0" smtClean="0"/>
              <a:t>What is Project Plan?</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323447" y="1395767"/>
            <a:ext cx="8036270" cy="3910802"/>
          </a:xfrm>
        </p:spPr>
        <p:txBody>
          <a:bodyPr>
            <a:noAutofit/>
          </a:bodyPr>
          <a:lstStyle/>
          <a:p>
            <a:r>
              <a:rPr lang="en-US" dirty="0"/>
              <a:t>A project plan is a document that outlines the tasks, resources, and timelines for completing a project. It provides a roadmap for the project team to follow to ensure that the project is completed on time, within budget, and to the required quality standards.</a:t>
            </a:r>
            <a:endParaRPr lang="en-US" dirty="0"/>
          </a:p>
        </p:txBody>
      </p:sp>
    </p:spTree>
    <p:extLst>
      <p:ext uri="{BB962C8B-B14F-4D97-AF65-F5344CB8AC3E}">
        <p14:creationId xmlns:p14="http://schemas.microsoft.com/office/powerpoint/2010/main" val="3811696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smtClean="0"/>
              <a:t>Elements of Project plan</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r>
              <a:rPr lang="en-US" b="1" dirty="0"/>
              <a:t>Introduction: </a:t>
            </a:r>
            <a:r>
              <a:rPr lang="en-US" dirty="0"/>
              <a:t>This section provides an overview of the project plan, its purpose, and the scope of the plan.</a:t>
            </a:r>
          </a:p>
          <a:p>
            <a:r>
              <a:rPr lang="en-US" b="1" dirty="0"/>
              <a:t>Project Goals and Objectives</a:t>
            </a:r>
            <a:r>
              <a:rPr lang="en-US" dirty="0"/>
              <a:t>: This section outlines the goals and objectives of the project, such as the project scope, budget, and timeline.</a:t>
            </a:r>
          </a:p>
          <a:p>
            <a:r>
              <a:rPr lang="en-US" b="1" dirty="0"/>
              <a:t>Project Scope</a:t>
            </a:r>
            <a:r>
              <a:rPr lang="en-US" dirty="0"/>
              <a:t>: This section defines the project scope, including the deliverables, assumptions, and constraints.</a:t>
            </a:r>
          </a:p>
          <a:p>
            <a:r>
              <a:rPr lang="en-US" b="1" dirty="0"/>
              <a:t>Work Breakdown Structure: </a:t>
            </a:r>
            <a:r>
              <a:rPr lang="en-US" dirty="0"/>
              <a:t>This section defines the work breakdown structure (WBS) for the project. It outlines the tasks, subtasks, and milestones required to complete the project.</a:t>
            </a:r>
          </a:p>
          <a:p>
            <a:endParaRPr lang="en-IN" dirty="0"/>
          </a:p>
        </p:txBody>
      </p:sp>
    </p:spTree>
    <p:extLst>
      <p:ext uri="{BB962C8B-B14F-4D97-AF65-F5344CB8AC3E}">
        <p14:creationId xmlns:p14="http://schemas.microsoft.com/office/powerpoint/2010/main" val="2227775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20624" y="2376787"/>
            <a:ext cx="10434610" cy="3101983"/>
          </a:xfrm>
        </p:spPr>
        <p:txBody>
          <a:bodyPr>
            <a:normAutofit/>
          </a:bodyPr>
          <a:lstStyle/>
          <a:p>
            <a:r>
              <a:rPr lang="en-US" dirty="0"/>
              <a:t>Software Quality Assurance (SQA) </a:t>
            </a:r>
            <a:r>
              <a:rPr lang="en-US" dirty="0" smtClean="0"/>
              <a:t>Plan</a:t>
            </a:r>
          </a:p>
          <a:p>
            <a:r>
              <a:rPr lang="en-US" dirty="0"/>
              <a:t>Project Plan.</a:t>
            </a:r>
            <a:endParaRPr lang="en-US" dirty="0"/>
          </a:p>
        </p:txBody>
      </p:sp>
    </p:spTree>
    <p:extLst>
      <p:ext uri="{BB962C8B-B14F-4D97-AF65-F5344CB8AC3E}">
        <p14:creationId xmlns:p14="http://schemas.microsoft.com/office/powerpoint/2010/main" val="3327776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Elements of Project plan</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lnSpcReduction="10000"/>
          </a:bodyPr>
          <a:lstStyle/>
          <a:p>
            <a:r>
              <a:rPr lang="en-US" b="1" dirty="0"/>
              <a:t>Resource Allocation</a:t>
            </a:r>
            <a:r>
              <a:rPr lang="en-US" dirty="0"/>
              <a:t>: This section outlines the resources required to complete the project, including personnel, equipment, and materials.</a:t>
            </a:r>
          </a:p>
          <a:p>
            <a:r>
              <a:rPr lang="en-US" b="1" dirty="0"/>
              <a:t>Timeline: </a:t>
            </a:r>
            <a:r>
              <a:rPr lang="en-US" dirty="0"/>
              <a:t>This section outlines the project timeline, including the start and end dates for each task and milestone.</a:t>
            </a:r>
          </a:p>
          <a:p>
            <a:r>
              <a:rPr lang="en-US" b="1" dirty="0"/>
              <a:t>Risk Management</a:t>
            </a:r>
            <a:r>
              <a:rPr lang="en-US" dirty="0"/>
              <a:t>: This section describes the risk management plan for the project. It outlines the risks associated with the project, their likelihood, and the mitigation plan.</a:t>
            </a:r>
          </a:p>
          <a:p>
            <a:r>
              <a:rPr lang="en-US" b="1" dirty="0"/>
              <a:t>Communication Plan</a:t>
            </a:r>
            <a:r>
              <a:rPr lang="en-US" dirty="0"/>
              <a:t>: This section outlines the communication plan for the project. It defines the communication channels, stakeholders, and frequency of communication.</a:t>
            </a:r>
          </a:p>
          <a:p>
            <a:endParaRPr lang="en-IN" dirty="0"/>
          </a:p>
        </p:txBody>
      </p:sp>
    </p:spTree>
    <p:extLst>
      <p:ext uri="{BB962C8B-B14F-4D97-AF65-F5344CB8AC3E}">
        <p14:creationId xmlns:p14="http://schemas.microsoft.com/office/powerpoint/2010/main" val="173106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 </a:t>
            </a:r>
            <a:r>
              <a:rPr lang="en-US" b="1" dirty="0" smtClean="0"/>
              <a:t>Allocation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Resource allocation is a critical aspect of project planning. It involves identifying, organizing, and assigning resources to various tasks and activities required to complete a project successfully. Resources may include people, equipment, materials, and facilities.</a:t>
            </a:r>
          </a:p>
          <a:p>
            <a:r>
              <a:rPr lang="en-US" dirty="0"/>
              <a:t>Here is an overview of the resource allocation process in project planning:</a:t>
            </a:r>
          </a:p>
          <a:p>
            <a:r>
              <a:rPr lang="en-US" dirty="0"/>
              <a:t>Identify resource requirements: The first step is to identify the resources needed for the project. This involves considering the project's scope, objectives, timelines, and budget. The resources required may include skilled labor, materials, equipment, and facilities.</a:t>
            </a:r>
          </a:p>
          <a:p>
            <a:r>
              <a:rPr lang="en-US" dirty="0"/>
              <a:t>Determine availability: The next step is to determine the availability of the required resources. This involves assessing the availability of internal resources (i.e., within the organization) and external resources (i.e., outside the organization).</a:t>
            </a:r>
          </a:p>
          <a:p>
            <a:endParaRPr lang="en-US" dirty="0"/>
          </a:p>
        </p:txBody>
      </p:sp>
    </p:spTree>
    <p:extLst>
      <p:ext uri="{BB962C8B-B14F-4D97-AF65-F5344CB8AC3E}">
        <p14:creationId xmlns:p14="http://schemas.microsoft.com/office/powerpoint/2010/main" val="4005654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 Allocation</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Assign resources: Once you have identified the required resources and assessed their availability, the next step is to assign them to specific tasks and activities. This involves matching the skills and expertise of the resources to the requirements of the tasks and activities.</a:t>
            </a:r>
          </a:p>
          <a:p>
            <a:r>
              <a:rPr lang="en-US" dirty="0"/>
              <a:t>Create a resource plan: The resource plan outlines the allocation of resources over the project's duration. It includes details such as the resource type, name, availability, start and end dates, and the percentage of time each resource will be allocated to the project.</a:t>
            </a:r>
          </a:p>
          <a:p>
            <a:r>
              <a:rPr lang="en-US" dirty="0"/>
              <a:t>Monitor resource utilization: Throughout the project's execution, it is essential to monitor resource utilization to ensure that resources are being used efficiently and effectively. This involves tracking resource hours and costs and adjusting resource allocation as needed.</a:t>
            </a:r>
          </a:p>
          <a:p>
            <a:endParaRPr lang="en-US" dirty="0"/>
          </a:p>
        </p:txBody>
      </p:sp>
    </p:spTree>
    <p:extLst>
      <p:ext uri="{BB962C8B-B14F-4D97-AF65-F5344CB8AC3E}">
        <p14:creationId xmlns:p14="http://schemas.microsoft.com/office/powerpoint/2010/main" val="3540883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b="1" dirty="0"/>
              <a:t>Timeline:</a:t>
            </a:r>
            <a:endParaRPr lang="en-US" dirty="0"/>
          </a:p>
        </p:txBody>
      </p:sp>
      <p:sp>
        <p:nvSpPr>
          <p:cNvPr id="3" name="Content Placeholder 2"/>
          <p:cNvSpPr>
            <a:spLocks noGrp="1"/>
          </p:cNvSpPr>
          <p:nvPr>
            <p:ph idx="1"/>
          </p:nvPr>
        </p:nvSpPr>
        <p:spPr>
          <a:xfrm>
            <a:off x="836023" y="2638044"/>
            <a:ext cx="9124841" cy="3101983"/>
          </a:xfrm>
        </p:spPr>
        <p:txBody>
          <a:bodyPr>
            <a:normAutofit lnSpcReduction="10000"/>
          </a:bodyPr>
          <a:lstStyle/>
          <a:p>
            <a:r>
              <a:rPr lang="en-US" dirty="0"/>
              <a:t>A project timeline is a visual representation of the project's planned activities and their planned durations. It outlines the start and end dates of each task, activity, and milestone in the project, and shows the dependencies and relationships between them. Here is an overview of the timeline in project plans:</a:t>
            </a:r>
          </a:p>
          <a:p>
            <a:r>
              <a:rPr lang="en-US" dirty="0"/>
              <a:t>Identify the project scope and objectives: The first step in developing a project timeline is to identify the project's scope and objectives. This involves defining what the project aims to achieve and the specific deliverables that must be completed.</a:t>
            </a:r>
          </a:p>
          <a:p>
            <a:r>
              <a:rPr lang="en-US" dirty="0"/>
              <a:t>Break the project down into smaller tasks: Once you have identified the project's scope and objectives, the next step is to break it down into smaller tasks and activities. This involves identifying the sequence of activities that must be completed to achieve the project's objectives.</a:t>
            </a:r>
          </a:p>
          <a:p>
            <a:endParaRPr lang="en-US" dirty="0"/>
          </a:p>
        </p:txBody>
      </p:sp>
    </p:spTree>
    <p:extLst>
      <p:ext uri="{BB962C8B-B14F-4D97-AF65-F5344CB8AC3E}">
        <p14:creationId xmlns:p14="http://schemas.microsoft.com/office/powerpoint/2010/main" val="4155824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b="1" dirty="0"/>
              <a:t>Timeline:</a:t>
            </a:r>
            <a:endParaRPr lang="en-US" dirty="0"/>
          </a:p>
        </p:txBody>
      </p:sp>
      <p:sp>
        <p:nvSpPr>
          <p:cNvPr id="3" name="Content Placeholder 2"/>
          <p:cNvSpPr>
            <a:spLocks noGrp="1"/>
          </p:cNvSpPr>
          <p:nvPr>
            <p:ph idx="1"/>
          </p:nvPr>
        </p:nvSpPr>
        <p:spPr>
          <a:xfrm>
            <a:off x="836023" y="2638044"/>
            <a:ext cx="9124841" cy="3697442"/>
          </a:xfrm>
        </p:spPr>
        <p:txBody>
          <a:bodyPr>
            <a:normAutofit fontScale="92500" lnSpcReduction="20000"/>
          </a:bodyPr>
          <a:lstStyle/>
          <a:p>
            <a:r>
              <a:rPr lang="en-US" dirty="0"/>
              <a:t>Determine the duration of each task: Once you have identified the tasks and activities, the next step is to determine their duration. This involves estimating how long it will take to complete each task based on available resources and the complexity of the task.</a:t>
            </a:r>
          </a:p>
          <a:p>
            <a:r>
              <a:rPr lang="en-US" dirty="0"/>
              <a:t>Establish dependencies: After determining the duration of each task, the next step is to establish dependencies between tasks. This involves identifying tasks that must be completed before others can start, and tasks that can be worked on concurrently.</a:t>
            </a:r>
          </a:p>
          <a:p>
            <a:r>
              <a:rPr lang="en-US" dirty="0"/>
              <a:t>Develop a project timeline: Once you have identified the tasks, their duration, and their dependencies, the next step is to develop a project timeline. This involves creating a visual representation of the project's activities and their planned durations, with milestones and dependencies clearly marked.</a:t>
            </a:r>
          </a:p>
          <a:p>
            <a:r>
              <a:rPr lang="en-US" dirty="0"/>
              <a:t/>
            </a:r>
            <a:br>
              <a:rPr lang="en-US" dirty="0"/>
            </a:br>
            <a:r>
              <a:rPr lang="en-US" dirty="0"/>
              <a:t>Monitor and update the project timeline: Throughout the project's execution, it is essential to monitor the project timeline and update it as needed. This involves tracking progress against the planned timeline, identifying any delays or issues, and adjusting the timeline accordingly.</a:t>
            </a:r>
          </a:p>
          <a:p>
            <a:endParaRPr lang="en-US" dirty="0"/>
          </a:p>
        </p:txBody>
      </p:sp>
    </p:spTree>
    <p:extLst>
      <p:ext uri="{BB962C8B-B14F-4D97-AF65-F5344CB8AC3E}">
        <p14:creationId xmlns:p14="http://schemas.microsoft.com/office/powerpoint/2010/main" val="2438658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b="1" dirty="0"/>
              <a:t>Risk </a:t>
            </a:r>
            <a:r>
              <a:rPr lang="en-US" b="1" dirty="0" smtClean="0"/>
              <a:t>Management</a:t>
            </a:r>
            <a:endParaRPr lang="en-US" dirty="0"/>
          </a:p>
        </p:txBody>
      </p:sp>
      <p:sp>
        <p:nvSpPr>
          <p:cNvPr id="3" name="Content Placeholder 2"/>
          <p:cNvSpPr>
            <a:spLocks noGrp="1"/>
          </p:cNvSpPr>
          <p:nvPr>
            <p:ph idx="1"/>
          </p:nvPr>
        </p:nvSpPr>
        <p:spPr>
          <a:xfrm>
            <a:off x="836023" y="2638044"/>
            <a:ext cx="9124841" cy="3697442"/>
          </a:xfrm>
        </p:spPr>
        <p:txBody>
          <a:bodyPr>
            <a:normAutofit/>
          </a:bodyPr>
          <a:lstStyle/>
          <a:p>
            <a:r>
              <a:rPr lang="en-US" dirty="0"/>
              <a:t>Risk management is an essential component of project planning. It involves identifying, assessing, and prioritizing risks that could impact the success of a project, as well as developing and implementing strategies to mitigate or manage those risks.</a:t>
            </a:r>
          </a:p>
          <a:p>
            <a:r>
              <a:rPr lang="en-US" dirty="0"/>
              <a:t>The following is an overview of the key steps involved in risk management in project plans:</a:t>
            </a:r>
          </a:p>
          <a:p>
            <a:r>
              <a:rPr lang="en-US" dirty="0"/>
              <a:t>Identify Risks: The first step in risk management is to identify potential risks that could impact the project. This includes analyzing project documents and plans, interviewing stakeholders, and conducting research to identify potential threats and opportunities.</a:t>
            </a:r>
          </a:p>
          <a:p>
            <a:r>
              <a:rPr lang="en-US" dirty="0"/>
              <a:t>Assess Risks: Once potential risks have been identified, the next step is to assess the likelihood and impact of each risk. This helps to prioritize risks and develop appropriate risk management strategies</a:t>
            </a:r>
            <a:r>
              <a:rPr lang="en-US" dirty="0" smtClean="0"/>
              <a:t>.</a:t>
            </a:r>
            <a:endParaRPr lang="en-US" dirty="0"/>
          </a:p>
        </p:txBody>
      </p:sp>
    </p:spTree>
    <p:extLst>
      <p:ext uri="{BB962C8B-B14F-4D97-AF65-F5344CB8AC3E}">
        <p14:creationId xmlns:p14="http://schemas.microsoft.com/office/powerpoint/2010/main" val="2101906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b="1" dirty="0"/>
              <a:t>Risk </a:t>
            </a:r>
            <a:r>
              <a:rPr lang="en-US" b="1" dirty="0" smtClean="0"/>
              <a:t>Management</a:t>
            </a:r>
            <a:endParaRPr lang="en-US" dirty="0"/>
          </a:p>
        </p:txBody>
      </p:sp>
      <p:sp>
        <p:nvSpPr>
          <p:cNvPr id="3" name="Content Placeholder 2"/>
          <p:cNvSpPr>
            <a:spLocks noGrp="1"/>
          </p:cNvSpPr>
          <p:nvPr>
            <p:ph idx="1"/>
          </p:nvPr>
        </p:nvSpPr>
        <p:spPr>
          <a:xfrm>
            <a:off x="836023" y="2638044"/>
            <a:ext cx="9124841" cy="3697442"/>
          </a:xfrm>
        </p:spPr>
        <p:txBody>
          <a:bodyPr>
            <a:normAutofit lnSpcReduction="10000"/>
          </a:bodyPr>
          <a:lstStyle/>
          <a:p>
            <a:r>
              <a:rPr lang="en-US" dirty="0"/>
              <a:t>Develop Risk Management Strategies: Based on the assessment of risks, develop a plan to mitigate or manage the risks. This may involve developing contingency plans, establishing monitoring procedures, or taking steps to avoid or minimize the risks altogether.</a:t>
            </a:r>
          </a:p>
          <a:p>
            <a:r>
              <a:rPr lang="en-US" dirty="0"/>
              <a:t>Implement Risk Management Strategies: Implement the risk management strategies that have been developed. This involves taking actions to monitor and mitigate risks as they occur.</a:t>
            </a:r>
          </a:p>
          <a:p>
            <a:r>
              <a:rPr lang="en-US" dirty="0"/>
              <a:t>Monitor and Review: The final step is to monitor the effectiveness of the risk management strategies and review the risk management plan periodically to ensure that it remains effective and up-to-date</a:t>
            </a:r>
            <a:r>
              <a:rPr lang="en-US" dirty="0" smtClean="0"/>
              <a:t>.</a:t>
            </a:r>
          </a:p>
          <a:p>
            <a:r>
              <a:rPr lang="en-US" dirty="0"/>
              <a:t>Overall, effective risk management is critical to the success of any project. By identifying and mitigating potential risks, project managers can reduce the likelihood of project delays, cost overruns, and other negative outcomes, and increase the chances of achieving project goals on time and within budget.</a:t>
            </a:r>
          </a:p>
        </p:txBody>
      </p:sp>
    </p:spTree>
    <p:extLst>
      <p:ext uri="{BB962C8B-B14F-4D97-AF65-F5344CB8AC3E}">
        <p14:creationId xmlns:p14="http://schemas.microsoft.com/office/powerpoint/2010/main" val="210542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b="1" dirty="0" smtClean="0"/>
              <a:t>Communication</a:t>
            </a:r>
            <a:endParaRPr lang="en-US" dirty="0"/>
          </a:p>
        </p:txBody>
      </p:sp>
      <p:sp>
        <p:nvSpPr>
          <p:cNvPr id="3" name="Content Placeholder 2"/>
          <p:cNvSpPr>
            <a:spLocks noGrp="1"/>
          </p:cNvSpPr>
          <p:nvPr>
            <p:ph idx="1"/>
          </p:nvPr>
        </p:nvSpPr>
        <p:spPr>
          <a:xfrm>
            <a:off x="836023" y="2638044"/>
            <a:ext cx="9124841" cy="3697442"/>
          </a:xfrm>
        </p:spPr>
        <p:txBody>
          <a:bodyPr>
            <a:normAutofit/>
          </a:bodyPr>
          <a:lstStyle/>
          <a:p>
            <a:r>
              <a:rPr lang="en-US" dirty="0"/>
              <a:t>A communication plan is an important component of project planning that outlines how project-related information will be communicated to stakeholders. It involves defining the key stakeholders, determining the types of information that need to be communicated, and developing a plan for when and how the information will be disseminated.</a:t>
            </a:r>
          </a:p>
          <a:p>
            <a:r>
              <a:rPr lang="en-US" dirty="0"/>
              <a:t>The following is an overview of the key steps involved in developing a communication plan in a project plan:</a:t>
            </a:r>
          </a:p>
          <a:p>
            <a:r>
              <a:rPr lang="en-US" dirty="0"/>
              <a:t>Identify Stakeholders: Identify all the stakeholders who will be affected by the project, including sponsors, team members, customers, and end-users.</a:t>
            </a:r>
          </a:p>
          <a:p>
            <a:r>
              <a:rPr lang="en-US" dirty="0"/>
              <a:t>Define Objectives: Define the objectives of the communication plan, including what information needs to be communicated, the purpose of the communication, and the desired outcome.</a:t>
            </a:r>
          </a:p>
          <a:p>
            <a:endParaRPr lang="en-US" dirty="0"/>
          </a:p>
        </p:txBody>
      </p:sp>
    </p:spTree>
    <p:extLst>
      <p:ext uri="{BB962C8B-B14F-4D97-AF65-F5344CB8AC3E}">
        <p14:creationId xmlns:p14="http://schemas.microsoft.com/office/powerpoint/2010/main" val="535395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b="1" dirty="0" smtClean="0"/>
              <a:t>Communication</a:t>
            </a:r>
            <a:endParaRPr lang="en-US" dirty="0"/>
          </a:p>
        </p:txBody>
      </p:sp>
      <p:sp>
        <p:nvSpPr>
          <p:cNvPr id="3" name="Content Placeholder 2"/>
          <p:cNvSpPr>
            <a:spLocks noGrp="1"/>
          </p:cNvSpPr>
          <p:nvPr>
            <p:ph idx="1"/>
          </p:nvPr>
        </p:nvSpPr>
        <p:spPr>
          <a:xfrm>
            <a:off x="836023" y="2638044"/>
            <a:ext cx="9124841" cy="3697442"/>
          </a:xfrm>
        </p:spPr>
        <p:txBody>
          <a:bodyPr>
            <a:normAutofit fontScale="92500" lnSpcReduction="10000"/>
          </a:bodyPr>
          <a:lstStyle/>
          <a:p>
            <a:r>
              <a:rPr lang="en-US" dirty="0"/>
              <a:t>Establish Frequency and Timing: Establish the frequency and timing of the communication, including when and how often stakeholders will be updated, and how frequently feedback will be solicited.</a:t>
            </a:r>
          </a:p>
          <a:p>
            <a:r>
              <a:rPr lang="en-US" dirty="0"/>
              <a:t>Develop the Message: Develop a clear and concise message that is tailored to each stakeholder group, and that addresses their specific concerns and needs.</a:t>
            </a:r>
          </a:p>
          <a:p>
            <a:r>
              <a:rPr lang="en-US" dirty="0"/>
              <a:t>Assign Responsibilities: Assign responsibilities for the communication plan to team members, including who will be responsible for drafting messages, sending communications, and responding to feedback.</a:t>
            </a:r>
          </a:p>
          <a:p>
            <a:r>
              <a:rPr lang="en-US" dirty="0"/>
              <a:t>Review and Update: Review and update the communication plan regularly to ensure that it remains relevant and effective.</a:t>
            </a:r>
          </a:p>
          <a:p>
            <a:r>
              <a:rPr lang="en-US" dirty="0"/>
              <a:t>Effective communication is essential to the success of any project. By developing a clear communication plan, project managers can ensure that stakeholders are informed, engaged, and supportive of the project, and can reduce the likelihood of misunderstandings, delays, and miscommunications</a:t>
            </a:r>
            <a:r>
              <a:rPr lang="en-US" dirty="0" smtClean="0"/>
              <a:t>.</a:t>
            </a:r>
            <a:endParaRPr lang="en-US" dirty="0"/>
          </a:p>
        </p:txBody>
      </p:sp>
    </p:spTree>
    <p:extLst>
      <p:ext uri="{BB962C8B-B14F-4D97-AF65-F5344CB8AC3E}">
        <p14:creationId xmlns:p14="http://schemas.microsoft.com/office/powerpoint/2010/main" val="2660520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dirty="0"/>
              <a:t>Goals and Objectives</a:t>
            </a:r>
            <a:endParaRPr lang="en-US" dirty="0"/>
          </a:p>
        </p:txBody>
      </p:sp>
      <p:sp>
        <p:nvSpPr>
          <p:cNvPr id="3" name="Content Placeholder 2"/>
          <p:cNvSpPr>
            <a:spLocks noGrp="1"/>
          </p:cNvSpPr>
          <p:nvPr>
            <p:ph idx="1"/>
          </p:nvPr>
        </p:nvSpPr>
        <p:spPr>
          <a:xfrm>
            <a:off x="836023" y="2638044"/>
            <a:ext cx="9124841" cy="3697442"/>
          </a:xfrm>
        </p:spPr>
        <p:txBody>
          <a:bodyPr>
            <a:normAutofit/>
          </a:bodyPr>
          <a:lstStyle/>
          <a:p>
            <a:r>
              <a:rPr lang="en-US" dirty="0"/>
              <a:t>Project goals and objectives are important components of a project plan that define what the project is intended to achieve and how it will be accomplished. Goals and objectives provide a clear direction for the project, guide decision-making, and help to measure project progress and success.</a:t>
            </a:r>
          </a:p>
          <a:p>
            <a:r>
              <a:rPr lang="en-US" dirty="0"/>
              <a:t>The following is an overview of the key steps involved in setting project goals and objectives:</a:t>
            </a:r>
          </a:p>
          <a:p>
            <a:r>
              <a:rPr lang="en-US" dirty="0"/>
              <a:t>Define the Project Scope: Define the scope of the project, including what will be included and excluded from the project, and what outcomes are expected.</a:t>
            </a:r>
          </a:p>
          <a:p>
            <a:r>
              <a:rPr lang="en-US" dirty="0"/>
              <a:t>Identify Stakeholder Needs: Identify the needs of stakeholders, including sponsors, team members, customers, and end-users, and ensure that project goals and objectives align with these needs.</a:t>
            </a:r>
          </a:p>
          <a:p>
            <a:endParaRPr lang="en-US" dirty="0"/>
          </a:p>
        </p:txBody>
      </p:sp>
    </p:spTree>
    <p:extLst>
      <p:ext uri="{BB962C8B-B14F-4D97-AF65-F5344CB8AC3E}">
        <p14:creationId xmlns:p14="http://schemas.microsoft.com/office/powerpoint/2010/main" val="170073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smtClean="0"/>
              <a:t>WHAT IS Software </a:t>
            </a:r>
            <a:r>
              <a:rPr lang="en-US" dirty="0"/>
              <a:t>Quality Assurance (SQA) </a:t>
            </a:r>
            <a:r>
              <a:rPr lang="en-US" dirty="0" smtClean="0"/>
              <a:t>Plan?</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r>
              <a:rPr lang="en-US" dirty="0"/>
              <a:t>A Software Quality Assurance (SQA) Plan is a document that outlines the process, procedures, and standards for testing and ensuring the quality of software products. It provides a framework for developing, testing, and delivering high-quality software products that meet customer requirements.</a:t>
            </a:r>
            <a:endParaRPr lang="en-IN" dirty="0"/>
          </a:p>
        </p:txBody>
      </p:sp>
    </p:spTree>
    <p:extLst>
      <p:ext uri="{BB962C8B-B14F-4D97-AF65-F5344CB8AC3E}">
        <p14:creationId xmlns:p14="http://schemas.microsoft.com/office/powerpoint/2010/main" val="2244029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dirty="0"/>
              <a:t>Goals and Objectives</a:t>
            </a:r>
            <a:endParaRPr lang="en-US" dirty="0"/>
          </a:p>
        </p:txBody>
      </p:sp>
      <p:sp>
        <p:nvSpPr>
          <p:cNvPr id="3" name="Content Placeholder 2"/>
          <p:cNvSpPr>
            <a:spLocks noGrp="1"/>
          </p:cNvSpPr>
          <p:nvPr>
            <p:ph idx="1"/>
          </p:nvPr>
        </p:nvSpPr>
        <p:spPr>
          <a:xfrm>
            <a:off x="836023" y="2638044"/>
            <a:ext cx="9124841" cy="3697442"/>
          </a:xfrm>
        </p:spPr>
        <p:txBody>
          <a:bodyPr>
            <a:normAutofit lnSpcReduction="10000"/>
          </a:bodyPr>
          <a:lstStyle/>
          <a:p>
            <a:r>
              <a:rPr lang="en-US" dirty="0"/>
              <a:t>Develop Project Goals: Develop high-level project goals that describe the overall purpose of the project and what the project is intended to achieve. Project goals should be specific, measurable, achievable, relevant, and time-bound (SMART).</a:t>
            </a:r>
          </a:p>
          <a:p>
            <a:r>
              <a:rPr lang="en-US" dirty="0"/>
              <a:t>Develop Project Objectives: Develop specific project objectives that are aligned with the project goals and that describe the specific outcomes that the project will achieve. Objectives should be specific, measurable, achievable, relevant, and time-bound (SMART).</a:t>
            </a:r>
          </a:p>
          <a:p>
            <a:r>
              <a:rPr lang="en-US" dirty="0"/>
              <a:t>Prioritize Goals and Objectives: Prioritize project goals and objectives based on their importance, relevance, and feasibility.</a:t>
            </a:r>
          </a:p>
          <a:p>
            <a:r>
              <a:rPr lang="en-US" dirty="0"/>
              <a:t>Communicate Goals and Objectives: Communicate project goals and objectives to stakeholders to ensure that everyone understands what the project is intended to achieve</a:t>
            </a:r>
            <a:r>
              <a:rPr lang="en-US" dirty="0" smtClean="0"/>
              <a:t>.</a:t>
            </a:r>
          </a:p>
          <a:p>
            <a:r>
              <a:rPr lang="en-US" dirty="0"/>
              <a:t>Monitor Progress: Monitor project progress against project goals and objectives to ensure that the project stays on track and that adjustments can be made as necessary.</a:t>
            </a:r>
          </a:p>
          <a:p>
            <a:endParaRPr lang="en-US" dirty="0"/>
          </a:p>
        </p:txBody>
      </p:sp>
    </p:spTree>
    <p:extLst>
      <p:ext uri="{BB962C8B-B14F-4D97-AF65-F5344CB8AC3E}">
        <p14:creationId xmlns:p14="http://schemas.microsoft.com/office/powerpoint/2010/main" val="3096186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dirty="0"/>
              <a:t>Project Scope in Project plan</a:t>
            </a:r>
            <a:endParaRPr lang="en-US" dirty="0"/>
          </a:p>
        </p:txBody>
      </p:sp>
      <p:sp>
        <p:nvSpPr>
          <p:cNvPr id="3" name="Content Placeholder 2"/>
          <p:cNvSpPr>
            <a:spLocks noGrp="1"/>
          </p:cNvSpPr>
          <p:nvPr>
            <p:ph idx="1"/>
          </p:nvPr>
        </p:nvSpPr>
        <p:spPr>
          <a:xfrm>
            <a:off x="836023" y="2638044"/>
            <a:ext cx="9124841" cy="3697442"/>
          </a:xfrm>
        </p:spPr>
        <p:txBody>
          <a:bodyPr>
            <a:normAutofit/>
          </a:bodyPr>
          <a:lstStyle/>
          <a:p>
            <a:r>
              <a:rPr lang="en-US" dirty="0"/>
              <a:t>Project scope refers to the boundaries and objectives of a project, including the specific deliverables and outcomes that are expected. It defines what work will be included and what work will be excluded from the project.</a:t>
            </a:r>
          </a:p>
          <a:p>
            <a:r>
              <a:rPr lang="en-US" dirty="0"/>
              <a:t>In a project plan in Software Quality Assurance (SQA), the project scope defines the quality objectives and requirements that the project team must meet in order to ensure that the software product meets the desired level of quality. This includes defining the testing and quality assurance activities that will be conducted throughout the project lifecycle, as well as the criteria that will be used to measure the success of the project.</a:t>
            </a:r>
          </a:p>
          <a:p>
            <a:endParaRPr lang="en-US" dirty="0"/>
          </a:p>
        </p:txBody>
      </p:sp>
    </p:spTree>
    <p:extLst>
      <p:ext uri="{BB962C8B-B14F-4D97-AF65-F5344CB8AC3E}">
        <p14:creationId xmlns:p14="http://schemas.microsoft.com/office/powerpoint/2010/main" val="666971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dirty="0"/>
              <a:t>Project Scope in Project plan</a:t>
            </a:r>
            <a:endParaRPr lang="en-US" dirty="0"/>
          </a:p>
        </p:txBody>
      </p:sp>
      <p:sp>
        <p:nvSpPr>
          <p:cNvPr id="3" name="Content Placeholder 2"/>
          <p:cNvSpPr>
            <a:spLocks noGrp="1"/>
          </p:cNvSpPr>
          <p:nvPr>
            <p:ph idx="1"/>
          </p:nvPr>
        </p:nvSpPr>
        <p:spPr>
          <a:xfrm>
            <a:off x="836023" y="2638044"/>
            <a:ext cx="9124841" cy="3697442"/>
          </a:xfrm>
        </p:spPr>
        <p:txBody>
          <a:bodyPr>
            <a:normAutofit/>
          </a:bodyPr>
          <a:lstStyle/>
          <a:p>
            <a:r>
              <a:rPr lang="en-US" dirty="0"/>
              <a:t>The project scope should be well-defined and clearly communicated to all stakeholders, including the project team, customers, and other relevant parties. It should also be regularly reviewed and updated throughout the project lifecycle to ensure that the project remains on track and that all stakeholders are aligned on the project goals and objectives.</a:t>
            </a:r>
          </a:p>
          <a:p>
            <a:r>
              <a:rPr lang="en-US" dirty="0"/>
              <a:t>Having a clear and well-defined project scope is essential for ensuring that the project is completed on time, within budget, and to the desired level of quality.</a:t>
            </a:r>
          </a:p>
        </p:txBody>
      </p:sp>
    </p:spTree>
    <p:extLst>
      <p:ext uri="{BB962C8B-B14F-4D97-AF65-F5344CB8AC3E}">
        <p14:creationId xmlns:p14="http://schemas.microsoft.com/office/powerpoint/2010/main" val="2816945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dirty="0"/>
              <a:t>Work Breakdown Structure in project plan</a:t>
            </a:r>
            <a:endParaRPr lang="en-US" dirty="0"/>
          </a:p>
        </p:txBody>
      </p:sp>
      <p:sp>
        <p:nvSpPr>
          <p:cNvPr id="3" name="Content Placeholder 2"/>
          <p:cNvSpPr>
            <a:spLocks noGrp="1"/>
          </p:cNvSpPr>
          <p:nvPr>
            <p:ph idx="1"/>
          </p:nvPr>
        </p:nvSpPr>
        <p:spPr>
          <a:xfrm>
            <a:off x="836023" y="2638044"/>
            <a:ext cx="9124841" cy="3697442"/>
          </a:xfrm>
        </p:spPr>
        <p:txBody>
          <a:bodyPr>
            <a:normAutofit lnSpcReduction="10000"/>
          </a:bodyPr>
          <a:lstStyle/>
          <a:p>
            <a:r>
              <a:rPr lang="en-US" dirty="0"/>
              <a:t>A Work Breakdown Structure (WBS) is a hierarchical decomposition of the project scope into smaller, more manageable pieces of work. It is a fundamental tool in project management that helps project managers to break down complex projects into smaller, more manageable tasks that can be easily planned, monitored, and controlled.</a:t>
            </a:r>
          </a:p>
          <a:p>
            <a:r>
              <a:rPr lang="en-US" dirty="0"/>
              <a:t>The WBS is typically represented in a tree-like structure, with the top-level elements representing the major deliverables of the project. The lower-level elements represent the individual tasks or activities required to complete each deliverable. The WBS is often used as the basis for creating project schedules, cost estimates, and resource plans.</a:t>
            </a:r>
          </a:p>
          <a:p>
            <a:r>
              <a:rPr lang="en-US" dirty="0"/>
              <a:t>The following are the key benefits of using a WBS in a project plan:</a:t>
            </a:r>
          </a:p>
          <a:p>
            <a:r>
              <a:rPr lang="en-US" dirty="0"/>
              <a:t>Provides a clear and detailed picture of the project scope and objectives.</a:t>
            </a:r>
          </a:p>
          <a:p>
            <a:r>
              <a:rPr lang="en-US" dirty="0"/>
              <a:t>Helps to identify all the tasks required to complete the project, and ensures that nothing is missed</a:t>
            </a:r>
          </a:p>
          <a:p>
            <a:endParaRPr lang="en-US" dirty="0"/>
          </a:p>
        </p:txBody>
      </p:sp>
    </p:spTree>
    <p:extLst>
      <p:ext uri="{BB962C8B-B14F-4D97-AF65-F5344CB8AC3E}">
        <p14:creationId xmlns:p14="http://schemas.microsoft.com/office/powerpoint/2010/main" val="2942203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64692"/>
            <a:ext cx="9124841" cy="1188720"/>
          </a:xfrm>
        </p:spPr>
        <p:txBody>
          <a:bodyPr/>
          <a:lstStyle/>
          <a:p>
            <a:r>
              <a:rPr lang="en-US" dirty="0"/>
              <a:t>Work Breakdown Structure in project plan</a:t>
            </a:r>
            <a:endParaRPr lang="en-US" dirty="0"/>
          </a:p>
        </p:txBody>
      </p:sp>
      <p:sp>
        <p:nvSpPr>
          <p:cNvPr id="3" name="Content Placeholder 2"/>
          <p:cNvSpPr>
            <a:spLocks noGrp="1"/>
          </p:cNvSpPr>
          <p:nvPr>
            <p:ph idx="1"/>
          </p:nvPr>
        </p:nvSpPr>
        <p:spPr>
          <a:xfrm>
            <a:off x="836023" y="2638044"/>
            <a:ext cx="9124841" cy="3697442"/>
          </a:xfrm>
        </p:spPr>
        <p:txBody>
          <a:bodyPr>
            <a:normAutofit/>
          </a:bodyPr>
          <a:lstStyle/>
          <a:p>
            <a:r>
              <a:rPr lang="en-US" dirty="0"/>
              <a:t>Enables effective project planning, scheduling, and resource allocation.</a:t>
            </a:r>
          </a:p>
          <a:p>
            <a:r>
              <a:rPr lang="en-US" dirty="0"/>
              <a:t>Helps to identify project risks and dependencies.</a:t>
            </a:r>
          </a:p>
          <a:p>
            <a:r>
              <a:rPr lang="en-US" dirty="0"/>
              <a:t>Provides a basis for tracking and controlling project progress.</a:t>
            </a:r>
          </a:p>
          <a:p>
            <a:r>
              <a:rPr lang="en-US" dirty="0"/>
              <a:t>Overall, a well-designed WBS can help project managers to plan and execute projects more efficiently, with fewer delays, cost overruns, and other issues.</a:t>
            </a:r>
          </a:p>
        </p:txBody>
      </p:sp>
    </p:spTree>
    <p:extLst>
      <p:ext uri="{BB962C8B-B14F-4D97-AF65-F5344CB8AC3E}">
        <p14:creationId xmlns:p14="http://schemas.microsoft.com/office/powerpoint/2010/main" val="1419957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240.thank-you.jpg"/>
          <p:cNvPicPr>
            <a:picLocks noGrp="1" noChangeAspect="1"/>
          </p:cNvPicPr>
          <p:nvPr>
            <p:ph type="pic" idx="1"/>
          </p:nvPr>
        </p:nvPicPr>
        <p:blipFill>
          <a:blip r:embed="rId2" cstate="print"/>
          <a:srcRect t="21759" b="21759"/>
          <a:stretch>
            <a:fillRect/>
          </a:stretch>
        </p:blipFill>
        <p:spPr/>
      </p:pic>
      <p:sp>
        <p:nvSpPr>
          <p:cNvPr id="38915" name="Rectangle 3"/>
          <p:cNvSpPr>
            <a:spLocks noGrp="1" noChangeArrowheads="1"/>
          </p:cNvSpPr>
          <p:nvPr>
            <p:ph type="body" sz="half" idx="2"/>
          </p:nvPr>
        </p:nvSpPr>
        <p:spPr>
          <a:xfrm>
            <a:off x="2133600" y="5486400"/>
            <a:ext cx="9753600" cy="1371600"/>
          </a:xfrm>
        </p:spPr>
        <p:txBody>
          <a:bodyPr>
            <a:normAutofit/>
          </a:bodyPr>
          <a:lstStyle/>
          <a:p>
            <a:r>
              <a:rPr lang="en-US" sz="7200" b="1" dirty="0">
                <a:solidFill>
                  <a:srgbClr val="00B050"/>
                </a:solidFill>
                <a:latin typeface="Book Antiqua" pitchFamily="18" charset="0"/>
              </a:rPr>
              <a:t>Any Questions !!!</a:t>
            </a:r>
          </a:p>
        </p:txBody>
      </p:sp>
      <p:sp>
        <p:nvSpPr>
          <p:cNvPr id="44034" name="Rectangle 2"/>
          <p:cNvSpPr>
            <a:spLocks noGrp="1" noChangeArrowheads="1"/>
          </p:cNvSpPr>
          <p:nvPr>
            <p:ph type="title"/>
          </p:nvPr>
        </p:nvSpPr>
        <p:spPr>
          <a:xfrm>
            <a:off x="2133600" y="4648200"/>
            <a:ext cx="9753600" cy="685800"/>
          </a:xfrm>
        </p:spPr>
        <p:txBody>
          <a:bodyPr rtlCol="0">
            <a:normAutofit fontScale="90000"/>
          </a:bodyPr>
          <a:lstStyle/>
          <a:p>
            <a:pPr>
              <a:defRPr/>
            </a:pPr>
            <a:r>
              <a:rPr lang="en-US" dirty="0"/>
              <a:t/>
            </a:r>
            <a:br>
              <a:rPr lang="en-US" dirty="0"/>
            </a:br>
            <a:r>
              <a:rPr lang="en-US" sz="5867" b="1" dirty="0">
                <a:solidFill>
                  <a:srgbClr val="FF0000"/>
                </a:solidFill>
              </a:rPr>
              <a:t>END OF LECTURE </a:t>
            </a:r>
            <a:r>
              <a:rPr lang="en-US" dirty="0"/>
              <a:t/>
            </a:r>
            <a:br>
              <a:rPr lang="en-US" dirty="0"/>
            </a:br>
            <a:endParaRPr lang="en-US" dirty="0"/>
          </a:p>
        </p:txBody>
      </p:sp>
      <p:sp>
        <p:nvSpPr>
          <p:cNvPr id="7" name="Slide Number Placeholder 6"/>
          <p:cNvSpPr>
            <a:spLocks noGrp="1"/>
          </p:cNvSpPr>
          <p:nvPr>
            <p:ph type="sldNum" sz="quarter" idx="11"/>
          </p:nvPr>
        </p:nvSpPr>
        <p:spPr/>
        <p:txBody>
          <a:bodyPr>
            <a:normAutofit fontScale="47500" lnSpcReduction="20000"/>
          </a:bodyPr>
          <a:lstStyle/>
          <a:p>
            <a:pPr algn="ctr"/>
            <a:fld id="{8F82E0A0-C266-4798-8C8F-B9F91E9DA37E}" type="slidenum">
              <a:rPr lang="en-US" sz="3733" b="1">
                <a:solidFill>
                  <a:srgbClr val="FFFFFF"/>
                </a:solidFill>
              </a:rPr>
              <a:pPr algn="ctr"/>
              <a:t>35</a:t>
            </a:fld>
            <a:endParaRPr lang="en-US" sz="3733"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2323447" y="241880"/>
            <a:ext cx="7729728" cy="916359"/>
          </a:xfrm>
        </p:spPr>
        <p:txBody>
          <a:bodyPr>
            <a:normAutofit/>
          </a:bodyPr>
          <a:lstStyle/>
          <a:p>
            <a:r>
              <a:rPr lang="en-US" dirty="0" smtClean="0"/>
              <a:t>Elements of SQA Plans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323447" y="1395767"/>
            <a:ext cx="8036270" cy="3910802"/>
          </a:xfrm>
        </p:spPr>
        <p:txBody>
          <a:bodyPr>
            <a:noAutofit/>
          </a:bodyPr>
          <a:lstStyle/>
          <a:p>
            <a:r>
              <a:rPr lang="en-US" dirty="0" smtClean="0"/>
              <a:t>Introduction</a:t>
            </a:r>
          </a:p>
          <a:p>
            <a:r>
              <a:rPr lang="en-US" dirty="0"/>
              <a:t>Goals and </a:t>
            </a:r>
            <a:r>
              <a:rPr lang="en-US" dirty="0" smtClean="0"/>
              <a:t>Objectives</a:t>
            </a:r>
          </a:p>
          <a:p>
            <a:r>
              <a:rPr lang="en-US" dirty="0"/>
              <a:t>Roles and </a:t>
            </a:r>
            <a:r>
              <a:rPr lang="en-US" dirty="0" smtClean="0"/>
              <a:t>Responsibilities</a:t>
            </a:r>
          </a:p>
          <a:p>
            <a:r>
              <a:rPr lang="en-US" dirty="0"/>
              <a:t>Software Testing </a:t>
            </a:r>
            <a:r>
              <a:rPr lang="en-US" dirty="0" smtClean="0"/>
              <a:t>Strategy</a:t>
            </a:r>
          </a:p>
          <a:p>
            <a:r>
              <a:rPr lang="en-US" dirty="0"/>
              <a:t>Defect </a:t>
            </a:r>
            <a:r>
              <a:rPr lang="en-US" dirty="0" smtClean="0"/>
              <a:t>Management</a:t>
            </a:r>
          </a:p>
          <a:p>
            <a:r>
              <a:rPr lang="en-US" dirty="0"/>
              <a:t>Documentation and Reporting</a:t>
            </a:r>
            <a:endParaRPr lang="en-US" sz="1400" dirty="0"/>
          </a:p>
        </p:txBody>
      </p:sp>
    </p:spTree>
    <p:extLst>
      <p:ext uri="{BB962C8B-B14F-4D97-AF65-F5344CB8AC3E}">
        <p14:creationId xmlns:p14="http://schemas.microsoft.com/office/powerpoint/2010/main" val="3979687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2323447" y="241880"/>
            <a:ext cx="7729728" cy="916359"/>
          </a:xfrm>
        </p:spPr>
        <p:txBody>
          <a:bodyPr>
            <a:normAutofit/>
          </a:bodyPr>
          <a:lstStyle/>
          <a:p>
            <a:r>
              <a:rPr lang="en-US" dirty="0"/>
              <a:t>A brief overview of SQA </a:t>
            </a:r>
            <a:r>
              <a:rPr lang="en-US" dirty="0" err="1" smtClean="0"/>
              <a:t>planS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323447" y="1395767"/>
            <a:ext cx="8036270" cy="5240164"/>
          </a:xfrm>
        </p:spPr>
        <p:txBody>
          <a:bodyPr>
            <a:noAutofit/>
          </a:bodyPr>
          <a:lstStyle/>
          <a:p>
            <a:r>
              <a:rPr lang="en-US" b="1" dirty="0"/>
              <a:t>Introduction</a:t>
            </a:r>
            <a:r>
              <a:rPr lang="en-US" dirty="0"/>
              <a:t>: This section provides an overview of the SQA plan, its purpose, and the scope of the plan</a:t>
            </a:r>
            <a:r>
              <a:rPr lang="en-US" dirty="0" smtClean="0"/>
              <a:t>.</a:t>
            </a:r>
          </a:p>
          <a:p>
            <a:r>
              <a:rPr lang="en-US" b="1" dirty="0"/>
              <a:t>Goals and Objectives</a:t>
            </a:r>
            <a:r>
              <a:rPr lang="en-US" dirty="0"/>
              <a:t>: This section outlines the goals and objectives of the SQA plan. It defines the quality objectives for the project, such as customer satisfaction, reliability, maintainability, and usability.</a:t>
            </a:r>
          </a:p>
          <a:p>
            <a:r>
              <a:rPr lang="en-US" b="1" dirty="0"/>
              <a:t>Roles and Responsibilities</a:t>
            </a:r>
            <a:r>
              <a:rPr lang="en-US" dirty="0"/>
              <a:t>: This section defines the roles and responsibilities of each member of the project team involved in the SQA </a:t>
            </a:r>
            <a:r>
              <a:rPr lang="en-US" dirty="0" smtClean="0"/>
              <a:t>process</a:t>
            </a:r>
          </a:p>
          <a:p>
            <a:r>
              <a:rPr lang="en-US" b="1" dirty="0"/>
              <a:t>Software Testing Strategy</a:t>
            </a:r>
            <a:r>
              <a:rPr lang="en-US" dirty="0"/>
              <a:t>: This section outlines the software testing strategy to be used to ensure that the software product is of high quality. It includes the testing techniques, test cases, test data, and test environment to be used during the testing process</a:t>
            </a:r>
            <a:r>
              <a:rPr lang="en-US" dirty="0" smtClean="0"/>
              <a:t>.</a:t>
            </a:r>
          </a:p>
          <a:p>
            <a:r>
              <a:rPr lang="en-US" b="1" dirty="0"/>
              <a:t>Defect Management</a:t>
            </a:r>
            <a:r>
              <a:rPr lang="en-US" dirty="0"/>
              <a:t>: This section describes the process for identifying, tracking, and resolving defects found during the software testing process.</a:t>
            </a:r>
          </a:p>
          <a:p>
            <a:r>
              <a:rPr lang="en-US" b="1" dirty="0"/>
              <a:t>Documentation and Reporting</a:t>
            </a:r>
            <a:r>
              <a:rPr lang="en-US" dirty="0"/>
              <a:t>: This section outlines the documentation and reporting requirements for the SQA plan. It defines the format, frequency, and audience for the reports.</a:t>
            </a:r>
          </a:p>
          <a:p>
            <a:endParaRPr lang="en-US" dirty="0"/>
          </a:p>
          <a:p>
            <a:endParaRPr lang="en-US" dirty="0"/>
          </a:p>
        </p:txBody>
      </p:sp>
    </p:spTree>
    <p:extLst>
      <p:ext uri="{BB962C8B-B14F-4D97-AF65-F5344CB8AC3E}">
        <p14:creationId xmlns:p14="http://schemas.microsoft.com/office/powerpoint/2010/main" val="3139935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87384"/>
            <a:ext cx="7729728" cy="940526"/>
          </a:xfrm>
        </p:spPr>
        <p:txBody>
          <a:bodyPr/>
          <a:lstStyle/>
          <a:p>
            <a:r>
              <a:rPr lang="en-US" b="1" dirty="0"/>
              <a:t>Goals and Objectives</a:t>
            </a:r>
            <a:endParaRPr lang="en-US" dirty="0"/>
          </a:p>
        </p:txBody>
      </p:sp>
      <p:sp>
        <p:nvSpPr>
          <p:cNvPr id="3" name="Content Placeholder 2"/>
          <p:cNvSpPr>
            <a:spLocks noGrp="1"/>
          </p:cNvSpPr>
          <p:nvPr>
            <p:ph idx="1"/>
          </p:nvPr>
        </p:nvSpPr>
        <p:spPr>
          <a:xfrm>
            <a:off x="2231136" y="1593670"/>
            <a:ext cx="7729728" cy="4146358"/>
          </a:xfrm>
        </p:spPr>
        <p:txBody>
          <a:bodyPr/>
          <a:lstStyle/>
          <a:p>
            <a:r>
              <a:rPr lang="en-US" dirty="0"/>
              <a:t>A Software Quality Assurance (SQA) plan outlines the process and methodology that will be used to ensure the quality of a software product or project. The goals and objectives of an SQA plan will vary depending on the specific needs of the project, but generally, they will include the following:</a:t>
            </a:r>
          </a:p>
          <a:p>
            <a:r>
              <a:rPr lang="en-US" dirty="0"/>
              <a:t>Ensure software quality: The primary goal of an SQA plan is to ensure that the software being developed is of high quality and meets the requirements and expectations of the stakeholders.</a:t>
            </a:r>
          </a:p>
          <a:p>
            <a:r>
              <a:rPr lang="en-US" dirty="0"/>
              <a:t>Example: The SQA plan for a new mobile app may include goals such as ensuring the app is user-friendly, bug-free, and performs efficiently on various mobile devices.</a:t>
            </a:r>
          </a:p>
          <a:p>
            <a:endParaRPr lang="en-US" dirty="0"/>
          </a:p>
        </p:txBody>
      </p:sp>
    </p:spTree>
    <p:extLst>
      <p:ext uri="{BB962C8B-B14F-4D97-AF65-F5344CB8AC3E}">
        <p14:creationId xmlns:p14="http://schemas.microsoft.com/office/powerpoint/2010/main" val="199104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Goals and </a:t>
            </a:r>
            <a:r>
              <a:rPr lang="en-US" b="1" dirty="0" smtClean="0"/>
              <a:t>Objectives Example</a:t>
            </a:r>
            <a:endParaRPr lang="en-US" dirty="0"/>
          </a:p>
        </p:txBody>
      </p:sp>
      <p:sp>
        <p:nvSpPr>
          <p:cNvPr id="3" name="Content Placeholder 2"/>
          <p:cNvSpPr>
            <a:spLocks noGrp="1"/>
          </p:cNvSpPr>
          <p:nvPr>
            <p:ph idx="1"/>
          </p:nvPr>
        </p:nvSpPr>
        <p:spPr/>
        <p:txBody>
          <a:bodyPr/>
          <a:lstStyle/>
          <a:p>
            <a:r>
              <a:rPr lang="en-US" dirty="0"/>
              <a:t>The SQA plan for a new mobile app may include goals such as ensuring the app is user-friendly, bug-free, and performs efficiently on various mobile devices.</a:t>
            </a:r>
            <a:endParaRPr lang="en-US" dirty="0"/>
          </a:p>
        </p:txBody>
      </p:sp>
    </p:spTree>
    <p:extLst>
      <p:ext uri="{BB962C8B-B14F-4D97-AF65-F5344CB8AC3E}">
        <p14:creationId xmlns:p14="http://schemas.microsoft.com/office/powerpoint/2010/main" val="191472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709" y="964692"/>
            <a:ext cx="9190155" cy="1188720"/>
          </a:xfrm>
        </p:spPr>
        <p:txBody>
          <a:bodyPr/>
          <a:lstStyle/>
          <a:p>
            <a:r>
              <a:rPr lang="en-US" dirty="0"/>
              <a:t>Roles and Responsibilities in SQA Plan</a:t>
            </a:r>
            <a:endParaRPr lang="en-US" dirty="0"/>
          </a:p>
        </p:txBody>
      </p:sp>
      <p:sp>
        <p:nvSpPr>
          <p:cNvPr id="3" name="Content Placeholder 2"/>
          <p:cNvSpPr>
            <a:spLocks noGrp="1"/>
          </p:cNvSpPr>
          <p:nvPr>
            <p:ph idx="1"/>
          </p:nvPr>
        </p:nvSpPr>
        <p:spPr>
          <a:xfrm>
            <a:off x="679269" y="2638044"/>
            <a:ext cx="9281595" cy="3101983"/>
          </a:xfrm>
        </p:spPr>
        <p:txBody>
          <a:bodyPr/>
          <a:lstStyle/>
          <a:p>
            <a:r>
              <a:rPr lang="en-US" dirty="0"/>
              <a:t>Software Quality Assurance (SQA) is an essential component of software development that aims to ensure the quality and reliability of software products. A well-designed SQA plan defines the roles and responsibilities of team members involved in software development and testing processes. Here's an overview of some of the key roles and responsibilities in an SQA </a:t>
            </a:r>
            <a:r>
              <a:rPr lang="en-US" dirty="0" smtClean="0"/>
              <a:t>plan</a:t>
            </a:r>
            <a:r>
              <a:rPr lang="en-US" dirty="0"/>
              <a:t> </a:t>
            </a:r>
            <a:r>
              <a:rPr lang="en-US" dirty="0" smtClean="0"/>
              <a:t>on next slide.</a:t>
            </a:r>
          </a:p>
          <a:p>
            <a:endParaRPr lang="en-US" dirty="0"/>
          </a:p>
        </p:txBody>
      </p:sp>
    </p:spTree>
    <p:extLst>
      <p:ext uri="{BB962C8B-B14F-4D97-AF65-F5344CB8AC3E}">
        <p14:creationId xmlns:p14="http://schemas.microsoft.com/office/powerpoint/2010/main" val="286317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5" y="964692"/>
            <a:ext cx="10842172" cy="1188720"/>
          </a:xfrm>
        </p:spPr>
        <p:txBody>
          <a:bodyPr/>
          <a:lstStyle/>
          <a:p>
            <a:r>
              <a:rPr lang="en-US" dirty="0"/>
              <a:t>overview of some of the key roles and responsibilities in an SQA plan</a:t>
            </a:r>
            <a:endParaRPr lang="en-US" dirty="0"/>
          </a:p>
        </p:txBody>
      </p:sp>
      <p:sp>
        <p:nvSpPr>
          <p:cNvPr id="3" name="Content Placeholder 2"/>
          <p:cNvSpPr>
            <a:spLocks noGrp="1"/>
          </p:cNvSpPr>
          <p:nvPr>
            <p:ph idx="1"/>
          </p:nvPr>
        </p:nvSpPr>
        <p:spPr>
          <a:xfrm>
            <a:off x="731520" y="2638044"/>
            <a:ext cx="9229344" cy="3101983"/>
          </a:xfrm>
        </p:spPr>
        <p:txBody>
          <a:bodyPr>
            <a:normAutofit fontScale="92500" lnSpcReduction="10000"/>
          </a:bodyPr>
          <a:lstStyle/>
          <a:p>
            <a:r>
              <a:rPr lang="en-US" dirty="0"/>
              <a:t>SQA Manager: The SQA Manager is responsible for overseeing the entire SQA process, including the development and implementation of the SQA plan. They ensure that the SQA plan is executed effectively and efficiently, and they report on the progress and status of SQA activities to senior management.</a:t>
            </a:r>
          </a:p>
          <a:p>
            <a:r>
              <a:rPr lang="en-US" dirty="0"/>
              <a:t>SQA Lead: The SQA Lead is responsible for leading the SQA team and ensuring that the team is working in accordance with the SQA plan. They coordinate with other project stakeholders, including developers, testers, and project managers, to ensure that the software development process is consistent with the SQA plan.</a:t>
            </a:r>
          </a:p>
          <a:p>
            <a:r>
              <a:rPr lang="en-US" dirty="0"/>
              <a:t>Software Developers: Software developers are responsible for writing the code for the software product. They are responsible for ensuring that the code meets the quality standards defined in the SQA plan.</a:t>
            </a:r>
          </a:p>
          <a:p>
            <a:endParaRPr lang="en-US" dirty="0"/>
          </a:p>
        </p:txBody>
      </p:sp>
    </p:spTree>
    <p:extLst>
      <p:ext uri="{BB962C8B-B14F-4D97-AF65-F5344CB8AC3E}">
        <p14:creationId xmlns:p14="http://schemas.microsoft.com/office/powerpoint/2010/main" val="38345925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1543</TotalTime>
  <Words>4075</Words>
  <Application>Microsoft Office PowerPoint</Application>
  <PresentationFormat>Widescreen</PresentationFormat>
  <Paragraphs>156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Book Antiqua</vt:lpstr>
      <vt:lpstr>Calibri</vt:lpstr>
      <vt:lpstr>Gill Sans MT</vt:lpstr>
      <vt:lpstr>Parcel</vt:lpstr>
      <vt:lpstr>Software QUALITY ENGINERING</vt:lpstr>
      <vt:lpstr>Agenda</vt:lpstr>
      <vt:lpstr>WHAT IS Software Quality Assurance (SQA) Plan?</vt:lpstr>
      <vt:lpstr>Elements of SQA Plans</vt:lpstr>
      <vt:lpstr>A brief overview of SQA planS</vt:lpstr>
      <vt:lpstr>Goals and Objectives</vt:lpstr>
      <vt:lpstr>Goals and Objectives Example</vt:lpstr>
      <vt:lpstr>Roles and Responsibilities in SQA Plan</vt:lpstr>
      <vt:lpstr>overview of some of the key roles and responsibilities in an SQA plan</vt:lpstr>
      <vt:lpstr>overview of some of the key roles and responsibilities in an SQA plan</vt:lpstr>
      <vt:lpstr>overview of the software testing strategy in an SQA plan</vt:lpstr>
      <vt:lpstr>overview of the software testing strategy in an SQA plan</vt:lpstr>
      <vt:lpstr>overview of the Defect Management  in an SQA plan</vt:lpstr>
      <vt:lpstr>overview of the Defect Management  in an SQA plan</vt:lpstr>
      <vt:lpstr>overview of the Documentation and Reporting  in an SQA plan</vt:lpstr>
      <vt:lpstr>overview of the Documentation and Reporting  in an SQA plan</vt:lpstr>
      <vt:lpstr>overview of the Documentation and Reporting  in an SQA plan</vt:lpstr>
      <vt:lpstr>What is Project Plan?</vt:lpstr>
      <vt:lpstr>Elements of Project plan</vt:lpstr>
      <vt:lpstr>Elements of Project plan</vt:lpstr>
      <vt:lpstr>Resource Allocation</vt:lpstr>
      <vt:lpstr>Resource Allocation:</vt:lpstr>
      <vt:lpstr>Timeline:</vt:lpstr>
      <vt:lpstr>Timeline:</vt:lpstr>
      <vt:lpstr>Risk Management</vt:lpstr>
      <vt:lpstr>Risk Management</vt:lpstr>
      <vt:lpstr>Communication</vt:lpstr>
      <vt:lpstr>Communication</vt:lpstr>
      <vt:lpstr>Goals and Objectives</vt:lpstr>
      <vt:lpstr>Goals and Objectives</vt:lpstr>
      <vt:lpstr>Project Scope in Project plan</vt:lpstr>
      <vt:lpstr>Project Scope in Project plan</vt:lpstr>
      <vt:lpstr>Work Breakdown Structure in project plan</vt:lpstr>
      <vt:lpstr>Work Breakdown Structure in project plan</vt:lpstr>
      <vt:lpstr> 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Sufiyan Ahmed Ansari</cp:lastModifiedBy>
  <cp:revision>111</cp:revision>
  <dcterms:created xsi:type="dcterms:W3CDTF">2020-09-20T19:54:15Z</dcterms:created>
  <dcterms:modified xsi:type="dcterms:W3CDTF">2023-03-29T11:27:27Z</dcterms:modified>
</cp:coreProperties>
</file>