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8.jpg" ContentType="image/jpg"/>
  <Override PartName="/ppt/media/image19.jpg" ContentType="image/jpg"/>
  <Override PartName="/ppt/media/image64.jpg" ContentType="image/jpg"/>
  <Override PartName="/ppt/media/image66.jpg" ContentType="image/jpg"/>
  <Override PartName="/ppt/media/image68.jpg" ContentType="image/jpg"/>
  <Override PartName="/ppt/media/image69.jpg" ContentType="image/jpg"/>
  <Override PartName="/ppt/media/image71.jpg" ContentType="image/jpg"/>
  <Override PartName="/ppt/media/image72.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07"/>
  </p:notesMasterIdLst>
  <p:sldIdLst>
    <p:sldId id="256" r:id="rId2"/>
    <p:sldId id="264" r:id="rId3"/>
    <p:sldId id="266" r:id="rId4"/>
    <p:sldId id="267" r:id="rId5"/>
    <p:sldId id="268" r:id="rId6"/>
    <p:sldId id="270" r:id="rId7"/>
    <p:sldId id="271" r:id="rId8"/>
    <p:sldId id="272" r:id="rId9"/>
    <p:sldId id="273" r:id="rId10"/>
    <p:sldId id="275" r:id="rId11"/>
    <p:sldId id="276" r:id="rId12"/>
    <p:sldId id="303" r:id="rId13"/>
    <p:sldId id="302" r:id="rId14"/>
    <p:sldId id="301" r:id="rId15"/>
    <p:sldId id="298" r:id="rId16"/>
    <p:sldId id="306" r:id="rId17"/>
    <p:sldId id="305" r:id="rId18"/>
    <p:sldId id="304" r:id="rId19"/>
    <p:sldId id="311" r:id="rId20"/>
    <p:sldId id="310" r:id="rId21"/>
    <p:sldId id="309" r:id="rId22"/>
    <p:sldId id="308" r:id="rId23"/>
    <p:sldId id="307" r:id="rId24"/>
    <p:sldId id="318" r:id="rId25"/>
    <p:sldId id="319" r:id="rId26"/>
    <p:sldId id="320" r:id="rId27"/>
    <p:sldId id="315" r:id="rId28"/>
    <p:sldId id="316" r:id="rId29"/>
    <p:sldId id="317" r:id="rId30"/>
    <p:sldId id="312" r:id="rId31"/>
    <p:sldId id="321" r:id="rId32"/>
    <p:sldId id="322" r:id="rId33"/>
    <p:sldId id="323" r:id="rId34"/>
    <p:sldId id="324" r:id="rId35"/>
    <p:sldId id="265" r:id="rId36"/>
    <p:sldId id="326" r:id="rId37"/>
    <p:sldId id="327" r:id="rId38"/>
    <p:sldId id="328" r:id="rId39"/>
    <p:sldId id="269" r:id="rId40"/>
    <p:sldId id="329" r:id="rId41"/>
    <p:sldId id="330" r:id="rId42"/>
    <p:sldId id="331" r:id="rId43"/>
    <p:sldId id="332" r:id="rId44"/>
    <p:sldId id="274" r:id="rId45"/>
    <p:sldId id="333" r:id="rId46"/>
    <p:sldId id="334" r:id="rId47"/>
    <p:sldId id="277" r:id="rId48"/>
    <p:sldId id="278" r:id="rId49"/>
    <p:sldId id="279" r:id="rId50"/>
    <p:sldId id="280" r:id="rId51"/>
    <p:sldId id="281" r:id="rId52"/>
    <p:sldId id="282" r:id="rId53"/>
    <p:sldId id="283" r:id="rId54"/>
    <p:sldId id="284" r:id="rId55"/>
    <p:sldId id="285" r:id="rId56"/>
    <p:sldId id="286" r:id="rId57"/>
    <p:sldId id="287" r:id="rId58"/>
    <p:sldId id="288" r:id="rId59"/>
    <p:sldId id="289" r:id="rId60"/>
    <p:sldId id="290" r:id="rId61"/>
    <p:sldId id="291" r:id="rId62"/>
    <p:sldId id="292" r:id="rId63"/>
    <p:sldId id="293" r:id="rId64"/>
    <p:sldId id="294" r:id="rId65"/>
    <p:sldId id="295" r:id="rId66"/>
    <p:sldId id="296" r:id="rId67"/>
    <p:sldId id="297" r:id="rId68"/>
    <p:sldId id="335" r:id="rId69"/>
    <p:sldId id="299" r:id="rId70"/>
    <p:sldId id="300"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13" r:id="rId84"/>
    <p:sldId id="314"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5" r:id="rId103"/>
    <p:sldId id="366" r:id="rId104"/>
    <p:sldId id="367" r:id="rId105"/>
    <p:sldId id="263" r:id="rId10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3792" autoAdjust="0"/>
  </p:normalViewPr>
  <p:slideViewPr>
    <p:cSldViewPr snapToGrid="0">
      <p:cViewPr varScale="1">
        <p:scale>
          <a:sx n="65" d="100"/>
          <a:sy n="65" d="100"/>
        </p:scale>
        <p:origin x="5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C9624-0E6E-40BF-9E56-6630C9C05509}" type="datetimeFigureOut">
              <a:rPr lang="en-PK" smtClean="0"/>
              <a:t>07/02/2024</a:t>
            </a:fld>
            <a:endParaRPr lang="en-PK"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3296E-11D8-41C9-A971-E4139C7CF31B}" type="slidenum">
              <a:rPr lang="en-PK" smtClean="0"/>
              <a:t>‹#›</a:t>
            </a:fld>
            <a:endParaRPr lang="en-PK" dirty="0"/>
          </a:p>
        </p:txBody>
      </p:sp>
    </p:spTree>
    <p:extLst>
      <p:ext uri="{BB962C8B-B14F-4D97-AF65-F5344CB8AC3E}">
        <p14:creationId xmlns:p14="http://schemas.microsoft.com/office/powerpoint/2010/main" val="988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7263296E-11D8-41C9-A971-E4139C7CF31B}" type="slidenum">
              <a:rPr lang="en-PK" smtClean="0"/>
              <a:t>1</a:t>
            </a:fld>
            <a:endParaRPr lang="en-PK" dirty="0"/>
          </a:p>
        </p:txBody>
      </p:sp>
    </p:spTree>
    <p:extLst>
      <p:ext uri="{BB962C8B-B14F-4D97-AF65-F5344CB8AC3E}">
        <p14:creationId xmlns:p14="http://schemas.microsoft.com/office/powerpoint/2010/main" val="323556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1270" lvl="0" indent="-342900" algn="just" fontAlgn="base">
              <a:lnSpc>
                <a:spcPct val="107000"/>
              </a:lnSpc>
              <a:spcAft>
                <a:spcPts val="25"/>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Software Testing Metric is be defined as a quantitative measure that helps to estimate the progress, quality, and health of a software testing effort.</a:t>
            </a:r>
          </a:p>
          <a:p>
            <a:pPr marL="342900" marR="1270" lvl="0" indent="-342900" algn="just" fontAlgn="base">
              <a:lnSpc>
                <a:spcPct val="107000"/>
              </a:lnSpc>
              <a:spcAft>
                <a:spcPts val="25"/>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 Metric defines in quantitative terms the degree to which a system, system component, or process possesses a given attribute.</a:t>
            </a:r>
          </a:p>
          <a:p>
            <a:pPr marL="342900" marR="1270" lvl="0" indent="-342900" algn="just" fontAlgn="base">
              <a:lnSpc>
                <a:spcPct val="103000"/>
              </a:lnSpc>
              <a:spcAft>
                <a:spcPts val="80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Software testing metrics or software test measurement is the quantitative indication of extent, capacity, dimension, amount or size of some attribute of a process or product.</a:t>
            </a:r>
          </a:p>
          <a:p>
            <a:pPr marL="342900" marR="1270" lvl="0" indent="-342900" algn="just" fontAlgn="base">
              <a:lnSpc>
                <a:spcPct val="113000"/>
              </a:lnSpc>
              <a:spcAft>
                <a:spcPts val="800"/>
              </a:spcAft>
              <a:buClr>
                <a:srgbClr val="000000"/>
              </a:buClr>
              <a:buSzPts val="2300"/>
              <a:buFont typeface="Arial" panose="020B0604020202020204" pitchFamily="34" charset="0"/>
              <a:buChar char="•"/>
            </a:pPr>
            <a:r>
              <a:rPr lang="en-US" sz="1800" u="sng"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https://www.360logica.com/blog/difference-between-defect-error-bug-failure-and-fault/</a:t>
            </a:r>
            <a:endParaRPr lang="en-PK" dirty="0"/>
          </a:p>
        </p:txBody>
      </p:sp>
      <p:sp>
        <p:nvSpPr>
          <p:cNvPr id="4" name="Slide Number Placeholder 3"/>
          <p:cNvSpPr>
            <a:spLocks noGrp="1"/>
          </p:cNvSpPr>
          <p:nvPr>
            <p:ph type="sldNum" sz="quarter" idx="5"/>
          </p:nvPr>
        </p:nvSpPr>
        <p:spPr/>
        <p:txBody>
          <a:bodyPr/>
          <a:lstStyle/>
          <a:p>
            <a:fld id="{7263296E-11D8-41C9-A971-E4139C7CF31B}" type="slidenum">
              <a:rPr lang="en-PK" smtClean="0"/>
              <a:t>9</a:t>
            </a:fld>
            <a:endParaRPr lang="en-PK" dirty="0"/>
          </a:p>
        </p:txBody>
      </p:sp>
    </p:spTree>
    <p:extLst>
      <p:ext uri="{BB962C8B-B14F-4D97-AF65-F5344CB8AC3E}">
        <p14:creationId xmlns:p14="http://schemas.microsoft.com/office/powerpoint/2010/main" val="2184400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7/2/2024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4565787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25104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5159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7/2/2024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a:t>
            </a:fld>
            <a:endParaRPr lang="en-US"/>
          </a:p>
        </p:txBody>
      </p:sp>
      <p:sp>
        <p:nvSpPr>
          <p:cNvPr id="7" name="Rectangle 6"/>
          <p:cNvSpPr>
            <a:spLocks noGrp="1"/>
          </p:cNvSpPr>
          <p:nvPr>
            <p:ph sz="quarter" idx="13"/>
          </p:nvPr>
        </p:nvSpPr>
        <p:spPr>
          <a:xfrm>
            <a:off x="812800" y="1803400"/>
            <a:ext cx="10871200" cy="43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6979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8092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76019" y="286892"/>
            <a:ext cx="9839960"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878204" y="3980815"/>
            <a:ext cx="10435590" cy="1018539"/>
          </a:xfrm>
          <a:prstGeom prst="rect">
            <a:avLst/>
          </a:prstGeom>
        </p:spPr>
        <p:txBody>
          <a:bodyPr wrap="square" lIns="0" tIns="0" rIns="0" bIns="0">
            <a:spAutoFit/>
          </a:bodyPr>
          <a:lstStyle>
            <a:lvl1pPr>
              <a:defRPr sz="23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8217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7/2/2024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41728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t>7/2/2024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2649078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969C88-B244-455D-A017-012B25B1ACDD}" type="datetimeFigureOut">
              <a:rPr lang="en-US" smtClean="0"/>
              <a:t>7/2/2024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08020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7/2/2024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37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1804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7/2/2024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50421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969C88-B244-455D-A017-012B25B1ACDD}" type="datetimeFigureOut">
              <a:rPr lang="en-US" smtClean="0"/>
              <a:t>7/2/2024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29006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969C88-B244-455D-A017-012B25B1ACDD}" type="datetimeFigureOut">
              <a:rPr lang="en-US" smtClean="0"/>
              <a:t>7/2/2024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33148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969C88-B244-455D-A017-012B25B1ACDD}" type="datetimeFigureOut">
              <a:rPr lang="en-US" smtClean="0"/>
              <a:pPr/>
              <a:t>7/2/2024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CE569E-9B7C-4CB9-AB80-C0841F922CFF}" type="slidenum">
              <a:rPr lang="en-US" smtClean="0"/>
              <a:pPr/>
              <a:t>‹#›</a:t>
            </a:fld>
            <a:endParaRPr lang="en-US" dirty="0"/>
          </a:p>
        </p:txBody>
      </p:sp>
    </p:spTree>
    <p:extLst>
      <p:ext uri="{BB962C8B-B14F-4D97-AF65-F5344CB8AC3E}">
        <p14:creationId xmlns:p14="http://schemas.microsoft.com/office/powerpoint/2010/main" val="191948022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image" Target="../media/image33.png"/><Relationship Id="rId16"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ricentis.com/blog/64-essential-testing-metrics-for-measuring-quality-assurance-success/" TargetMode="Externa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2.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34" name="Picture 10" descr="The importance of Quality Engineering in a software factory - DEV Community">
            <a:extLst>
              <a:ext uri="{FF2B5EF4-FFF2-40B4-BE49-F238E27FC236}">
                <a16:creationId xmlns:a16="http://schemas.microsoft.com/office/drawing/2014/main" id="{1218AF5D-0E78-43EA-B9D0-7166C8485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D5BD59-CF9F-4FB4-8F8C-FBA90695CDF5}"/>
              </a:ext>
            </a:extLst>
          </p:cNvPr>
          <p:cNvSpPr>
            <a:spLocks noGrp="1"/>
          </p:cNvSpPr>
          <p:nvPr>
            <p:ph type="ctrTitle"/>
          </p:nvPr>
        </p:nvSpPr>
        <p:spPr>
          <a:xfrm>
            <a:off x="65643" y="4554007"/>
            <a:ext cx="5039758" cy="2200275"/>
          </a:xfrm>
        </p:spPr>
        <p:txBody>
          <a:bodyPr>
            <a:noAutofit/>
          </a:bodyPr>
          <a:lstStyle/>
          <a:p>
            <a:pPr algn="l"/>
            <a:r>
              <a:rPr lang="en-IN" sz="5400" dirty="0"/>
              <a:t>Software QUALITY ENGINERING</a:t>
            </a:r>
            <a:endParaRPr lang="en-US" sz="3600" dirty="0"/>
          </a:p>
        </p:txBody>
      </p:sp>
      <p:sp>
        <p:nvSpPr>
          <p:cNvPr id="3" name="Subtitle 2">
            <a:extLst>
              <a:ext uri="{FF2B5EF4-FFF2-40B4-BE49-F238E27FC236}">
                <a16:creationId xmlns:a16="http://schemas.microsoft.com/office/drawing/2014/main" id="{8DD7AA60-EDEE-4D30-BC58-09819CE0CD77}"/>
              </a:ext>
            </a:extLst>
          </p:cNvPr>
          <p:cNvSpPr>
            <a:spLocks noGrp="1"/>
          </p:cNvSpPr>
          <p:nvPr>
            <p:ph type="subTitle" idx="1"/>
          </p:nvPr>
        </p:nvSpPr>
        <p:spPr>
          <a:xfrm>
            <a:off x="5334003" y="5230282"/>
            <a:ext cx="6857997" cy="1524000"/>
          </a:xfrm>
          <a:solidFill>
            <a:schemeClr val="accent2">
              <a:lumMod val="75000"/>
            </a:schemeClr>
          </a:solidFill>
        </p:spPr>
        <p:txBody>
          <a:bodyPr>
            <a:normAutofit/>
          </a:bodyPr>
          <a:lstStyle/>
          <a:p>
            <a:r>
              <a:rPr lang="en-US" sz="4000" dirty="0"/>
              <a:t>Software Testing Techniques, Testing Philosophies</a:t>
            </a:r>
          </a:p>
        </p:txBody>
      </p:sp>
    </p:spTree>
    <p:extLst>
      <p:ext uri="{BB962C8B-B14F-4D97-AF65-F5344CB8AC3E}">
        <p14:creationId xmlns:p14="http://schemas.microsoft.com/office/powerpoint/2010/main" val="140823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905"/>
              </a:spcAft>
            </a:pPr>
            <a:r>
              <a:rPr lang="en-PK" sz="1800" dirty="0">
                <a:solidFill>
                  <a:srgbClr val="000000"/>
                </a:solidFill>
                <a:effectLst/>
                <a:latin typeface="Calibri" panose="020F0502020204030204" pitchFamily="34" charset="0"/>
                <a:ea typeface="Calibri" panose="020F0502020204030204" pitchFamily="34" charset="0"/>
              </a:rPr>
              <a:t>1) % Test cases </a:t>
            </a:r>
            <a:r>
              <a:rPr lang="en-US" sz="1800" dirty="0">
                <a:solidFill>
                  <a:srgbClr val="000000"/>
                </a:solidFill>
                <a:effectLst/>
                <a:latin typeface="Calibri" panose="020F0502020204030204" pitchFamily="34" charset="0"/>
                <a:ea typeface="Calibri" panose="020F0502020204030204" pitchFamily="34" charset="0"/>
              </a:rPr>
              <a:t>executed</a:t>
            </a:r>
            <a:endParaRPr lang="en-PK" sz="1800" b="1" i="1" kern="0" dirty="0">
              <a:solidFill>
                <a:srgbClr val="00000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706062" y="1756229"/>
                <a:ext cx="8779512" cy="3853615"/>
              </a:xfrm>
            </p:spPr>
            <p:txBody>
              <a:bodyPr vert="horz" lIns="91440" tIns="45720" rIns="91440" bIns="45720" rtlCol="0">
                <a:normAutofit fontScale="77500" lnSpcReduction="20000"/>
              </a:bodyPr>
              <a:lstStyle/>
              <a:p>
                <a:pPr marL="56515" indent="-6350">
                  <a:lnSpc>
                    <a:spcPct val="105000"/>
                  </a:lnSpc>
                </a:pPr>
                <a:r>
                  <a:rPr lang="en-US" sz="3200" dirty="0">
                    <a:solidFill>
                      <a:srgbClr val="000000"/>
                    </a:solidFill>
                    <a:effectLst/>
                    <a:latin typeface="Times New Roman" panose="02020603050405020304" pitchFamily="18" charset="0"/>
                    <a:ea typeface="Times New Roman" panose="02020603050405020304" pitchFamily="18" charset="0"/>
                  </a:rPr>
                  <a:t>This metric is used to obtain the execution status of the test cases in terms of %.</a:t>
                </a:r>
              </a:p>
              <a:p>
                <a:pPr marL="50165" indent="0">
                  <a:lnSpc>
                    <a:spcPct val="105000"/>
                  </a:lnSpc>
                  <a:buNone/>
                </a:pPr>
                <a:endParaRPr lang="en-US" sz="3200" dirty="0">
                  <a:solidFill>
                    <a:srgbClr val="000000"/>
                  </a:solidFill>
                  <a:effectLst/>
                  <a:latin typeface="Times New Roman" panose="02020603050405020304" pitchFamily="18" charset="0"/>
                  <a:ea typeface="Times New Roman" panose="02020603050405020304" pitchFamily="18" charset="0"/>
                </a:endParaRPr>
              </a:p>
              <a:p>
                <a:pPr marL="50165" indent="0">
                  <a:lnSpc>
                    <a:spcPct val="105000"/>
                  </a:lnSpc>
                  <a:buNone/>
                </a:pPr>
                <a:r>
                  <a:rPr lang="en-US" sz="3200" dirty="0">
                    <a:solidFill>
                      <a:srgbClr val="000000"/>
                    </a:solidFill>
                    <a:effectLst/>
                    <a:latin typeface="Times New Roman" panose="02020603050405020304" pitchFamily="18" charset="0"/>
                    <a:ea typeface="Times New Roman" panose="02020603050405020304" pitchFamily="18" charset="0"/>
                  </a:rPr>
                  <a:t>% Test cases </a:t>
                </a:r>
                <a:r>
                  <a:rPr lang="en-US" sz="3200" dirty="0">
                    <a:solidFill>
                      <a:srgbClr val="000000"/>
                    </a:solidFill>
                    <a:latin typeface="Times New Roman" panose="02020603050405020304" pitchFamily="18" charset="0"/>
                    <a:ea typeface="Times New Roman" panose="02020603050405020304" pitchFamily="18" charset="0"/>
                  </a:rPr>
                  <a:t>Executed = </a:t>
                </a:r>
                <a14:m>
                  <m:oMath xmlns:m="http://schemas.openxmlformats.org/officeDocument/2006/math">
                    <m:f>
                      <m:fPr>
                        <m:ctrlPr>
                          <a:rPr lang="en-US" sz="3200" i="1" smtClean="0">
                            <a:solidFill>
                              <a:srgbClr val="000000"/>
                            </a:solidFill>
                            <a:latin typeface="Cambria Math" panose="02040503050406030204" pitchFamily="18" charset="0"/>
                          </a:rPr>
                        </m:ctrlPr>
                      </m:fPr>
                      <m:num>
                        <m:r>
                          <m:rPr>
                            <m:nor/>
                          </m:rPr>
                          <a:rPr lang="en-US" sz="3200" dirty="0">
                            <a:solidFill>
                              <a:srgbClr val="000000"/>
                            </a:solidFill>
                            <a:latin typeface="Times New Roman" panose="02020603050405020304" pitchFamily="18" charset="0"/>
                            <a:ea typeface="Times New Roman" panose="02020603050405020304" pitchFamily="18" charset="0"/>
                          </a:rPr>
                          <m:t>No</m:t>
                        </m:r>
                        <m:r>
                          <m:rPr>
                            <m:nor/>
                          </m:rPr>
                          <a:rPr lang="en-US" sz="3200" dirty="0">
                            <a:solidFill>
                              <a:srgbClr val="000000"/>
                            </a:solidFill>
                            <a:latin typeface="Times New Roman" panose="02020603050405020304" pitchFamily="18" charset="0"/>
                            <a:ea typeface="Times New Roman" panose="02020603050405020304" pitchFamily="18" charset="0"/>
                          </a:rPr>
                          <m:t> </m:t>
                        </m:r>
                        <m:r>
                          <m:rPr>
                            <m:nor/>
                          </m:rPr>
                          <a:rPr lang="en-US" sz="3200" dirty="0">
                            <a:solidFill>
                              <a:srgbClr val="000000"/>
                            </a:solidFill>
                            <a:latin typeface="Times New Roman" panose="02020603050405020304" pitchFamily="18" charset="0"/>
                            <a:ea typeface="Times New Roman" panose="02020603050405020304" pitchFamily="18" charset="0"/>
                          </a:rPr>
                          <m:t>of</m:t>
                        </m:r>
                        <m:r>
                          <m:rPr>
                            <m:nor/>
                          </m:rPr>
                          <a:rPr lang="en-US" sz="3200" dirty="0">
                            <a:solidFill>
                              <a:srgbClr val="000000"/>
                            </a:solidFill>
                            <a:latin typeface="Times New Roman" panose="02020603050405020304" pitchFamily="18" charset="0"/>
                            <a:ea typeface="Times New Roman" panose="02020603050405020304" pitchFamily="18" charset="0"/>
                          </a:rPr>
                          <m:t> </m:t>
                        </m:r>
                        <m:r>
                          <m:rPr>
                            <m:nor/>
                          </m:rPr>
                          <a:rPr lang="en-US" sz="3200" dirty="0">
                            <a:solidFill>
                              <a:srgbClr val="000000"/>
                            </a:solidFill>
                            <a:latin typeface="Times New Roman" panose="02020603050405020304" pitchFamily="18" charset="0"/>
                            <a:ea typeface="Times New Roman" panose="02020603050405020304" pitchFamily="18" charset="0"/>
                          </a:rPr>
                          <m:t>Test</m:t>
                        </m:r>
                        <m:r>
                          <m:rPr>
                            <m:nor/>
                          </m:rPr>
                          <a:rPr lang="en-US" sz="3200" dirty="0">
                            <a:solidFill>
                              <a:srgbClr val="000000"/>
                            </a:solidFill>
                            <a:latin typeface="Times New Roman" panose="02020603050405020304" pitchFamily="18" charset="0"/>
                            <a:ea typeface="Times New Roman" panose="02020603050405020304" pitchFamily="18" charset="0"/>
                          </a:rPr>
                          <m:t> </m:t>
                        </m:r>
                        <m:r>
                          <m:rPr>
                            <m:nor/>
                          </m:rPr>
                          <a:rPr lang="en-US" sz="3200" dirty="0">
                            <a:solidFill>
                              <a:srgbClr val="000000"/>
                            </a:solidFill>
                            <a:latin typeface="Times New Roman" panose="02020603050405020304" pitchFamily="18" charset="0"/>
                            <a:ea typeface="Times New Roman" panose="02020603050405020304" pitchFamily="18" charset="0"/>
                          </a:rPr>
                          <m:t>Cases</m:t>
                        </m:r>
                        <m:r>
                          <m:rPr>
                            <m:nor/>
                          </m:rPr>
                          <a:rPr lang="en-US" sz="3200" dirty="0">
                            <a:solidFill>
                              <a:srgbClr val="000000"/>
                            </a:solidFill>
                            <a:latin typeface="Times New Roman" panose="02020603050405020304" pitchFamily="18" charset="0"/>
                            <a:ea typeface="Times New Roman" panose="02020603050405020304" pitchFamily="18" charset="0"/>
                          </a:rPr>
                          <m:t> _ </m:t>
                        </m:r>
                        <m:r>
                          <m:rPr>
                            <m:nor/>
                          </m:rPr>
                          <a:rPr lang="en-US" sz="3200" dirty="0">
                            <a:solidFill>
                              <a:srgbClr val="000000"/>
                            </a:solidFill>
                            <a:latin typeface="Times New Roman" panose="02020603050405020304" pitchFamily="18" charset="0"/>
                            <a:ea typeface="Times New Roman" panose="02020603050405020304" pitchFamily="18" charset="0"/>
                          </a:rPr>
                          <m:t>Executed</m:t>
                        </m:r>
                      </m:num>
                      <m:den>
                        <m:r>
                          <m:rPr>
                            <m:nor/>
                          </m:rPr>
                          <a:rPr lang="en-US" sz="3200" dirty="0">
                            <a:solidFill>
                              <a:srgbClr val="000000"/>
                            </a:solidFill>
                            <a:latin typeface="Times New Roman" panose="02020603050405020304" pitchFamily="18" charset="0"/>
                            <a:ea typeface="Times New Roman" panose="02020603050405020304" pitchFamily="18" charset="0"/>
                          </a:rPr>
                          <m:t>Total</m:t>
                        </m:r>
                        <m:r>
                          <m:rPr>
                            <m:nor/>
                          </m:rPr>
                          <a:rPr lang="en-US" sz="3200" dirty="0">
                            <a:solidFill>
                              <a:srgbClr val="000000"/>
                            </a:solidFill>
                            <a:latin typeface="Times New Roman" panose="02020603050405020304" pitchFamily="18" charset="0"/>
                            <a:ea typeface="Times New Roman" panose="02020603050405020304" pitchFamily="18" charset="0"/>
                          </a:rPr>
                          <m:t> </m:t>
                        </m:r>
                        <m:r>
                          <m:rPr>
                            <m:nor/>
                          </m:rPr>
                          <a:rPr lang="en-US" sz="3200" dirty="0">
                            <a:solidFill>
                              <a:srgbClr val="000000"/>
                            </a:solidFill>
                            <a:latin typeface="Times New Roman" panose="02020603050405020304" pitchFamily="18" charset="0"/>
                            <a:ea typeface="Times New Roman" panose="02020603050405020304" pitchFamily="18" charset="0"/>
                          </a:rPr>
                          <m:t>No</m:t>
                        </m:r>
                        <m:r>
                          <m:rPr>
                            <m:nor/>
                          </m:rPr>
                          <a:rPr lang="en-US" sz="3200" dirty="0">
                            <a:solidFill>
                              <a:srgbClr val="000000"/>
                            </a:solidFill>
                            <a:latin typeface="Times New Roman" panose="02020603050405020304" pitchFamily="18" charset="0"/>
                            <a:ea typeface="Times New Roman" panose="02020603050405020304" pitchFamily="18" charset="0"/>
                          </a:rPr>
                          <m:t> </m:t>
                        </m:r>
                        <m:r>
                          <m:rPr>
                            <m:nor/>
                          </m:rPr>
                          <a:rPr lang="en-US" sz="3200" dirty="0">
                            <a:solidFill>
                              <a:srgbClr val="000000"/>
                            </a:solidFill>
                            <a:latin typeface="Times New Roman" panose="02020603050405020304" pitchFamily="18" charset="0"/>
                            <a:ea typeface="Times New Roman" panose="02020603050405020304" pitchFamily="18" charset="0"/>
                          </a:rPr>
                          <m:t>Test</m:t>
                        </m:r>
                        <m:r>
                          <m:rPr>
                            <m:nor/>
                          </m:rPr>
                          <a:rPr lang="en-US" sz="3200" dirty="0">
                            <a:solidFill>
                              <a:srgbClr val="000000"/>
                            </a:solidFill>
                            <a:latin typeface="Times New Roman" panose="02020603050405020304" pitchFamily="18" charset="0"/>
                            <a:ea typeface="Times New Roman" panose="02020603050405020304" pitchFamily="18" charset="0"/>
                          </a:rPr>
                          <m:t> </m:t>
                        </m:r>
                        <m:r>
                          <m:rPr>
                            <m:nor/>
                          </m:rPr>
                          <a:rPr lang="en-US" sz="3200" dirty="0">
                            <a:solidFill>
                              <a:srgbClr val="000000"/>
                            </a:solidFill>
                            <a:latin typeface="Times New Roman" panose="02020603050405020304" pitchFamily="18" charset="0"/>
                            <a:ea typeface="Times New Roman" panose="02020603050405020304" pitchFamily="18" charset="0"/>
                          </a:rPr>
                          <m:t>Cases</m:t>
                        </m:r>
                        <m:r>
                          <m:rPr>
                            <m:nor/>
                          </m:rPr>
                          <a:rPr lang="en-US" sz="3200" dirty="0">
                            <a:solidFill>
                              <a:srgbClr val="000000"/>
                            </a:solidFill>
                            <a:latin typeface="Times New Roman" panose="02020603050405020304" pitchFamily="18" charset="0"/>
                            <a:ea typeface="Times New Roman" panose="02020603050405020304" pitchFamily="18" charset="0"/>
                          </a:rPr>
                          <m:t> </m:t>
                        </m:r>
                        <m:r>
                          <m:rPr>
                            <m:nor/>
                          </m:rPr>
                          <a:rPr lang="en-US" sz="3200" dirty="0">
                            <a:solidFill>
                              <a:srgbClr val="000000"/>
                            </a:solidFill>
                            <a:latin typeface="Times New Roman" panose="02020603050405020304" pitchFamily="18" charset="0"/>
                            <a:ea typeface="Times New Roman" panose="02020603050405020304" pitchFamily="18" charset="0"/>
                          </a:rPr>
                          <m:t>Written</m:t>
                        </m:r>
                      </m:den>
                    </m:f>
                  </m:oMath>
                </a14:m>
                <a:r>
                  <a:rPr lang="en-US" sz="3200" dirty="0">
                    <a:solidFill>
                      <a:srgbClr val="000000"/>
                    </a:solidFill>
                    <a:latin typeface="Times New Roman" panose="02020603050405020304" pitchFamily="18" charset="0"/>
                    <a:ea typeface="Times New Roman" panose="02020603050405020304" pitchFamily="18" charset="0"/>
                  </a:rPr>
                  <a:t>	 x 100</a:t>
                </a:r>
              </a:p>
              <a:p>
                <a:pPr marL="50165" indent="0">
                  <a:lnSpc>
                    <a:spcPct val="105000"/>
                  </a:lnSpc>
                  <a:buNone/>
                </a:pPr>
                <a:r>
                  <a:rPr lang="en-US" sz="3200" dirty="0">
                    <a:solidFill>
                      <a:srgbClr val="000000"/>
                    </a:solidFill>
                    <a:effectLst/>
                    <a:latin typeface="Times New Roman" panose="02020603050405020304" pitchFamily="18" charset="0"/>
                    <a:ea typeface="Times New Roman" panose="02020603050405020304" pitchFamily="18" charset="0"/>
                  </a:rPr>
                  <a:t>			</a:t>
                </a:r>
                <a:endParaRPr lang="en-US" sz="3200" dirty="0">
                  <a:solidFill>
                    <a:srgbClr val="000000"/>
                  </a:solidFill>
                  <a:latin typeface="Times New Roman" panose="02020603050405020304" pitchFamily="18" charset="0"/>
                  <a:ea typeface="Times New Roman" panose="02020603050405020304" pitchFamily="18" charset="0"/>
                </a:endParaRPr>
              </a:p>
              <a:p>
                <a:pPr marL="56515" indent="-6350">
                  <a:lnSpc>
                    <a:spcPct val="105000"/>
                  </a:lnSpc>
                </a:pPr>
                <a:r>
                  <a:rPr lang="en-US" sz="3200" dirty="0">
                    <a:solidFill>
                      <a:srgbClr val="000000"/>
                    </a:solidFill>
                    <a:effectLst/>
                    <a:latin typeface="Times New Roman" panose="02020603050405020304" pitchFamily="18" charset="0"/>
                    <a:ea typeface="Times New Roman" panose="02020603050405020304" pitchFamily="18" charset="0"/>
                  </a:rPr>
                  <a:t>So, from the above data,</a:t>
                </a:r>
              </a:p>
              <a:p>
                <a:pPr marL="50165" indent="0">
                  <a:lnSpc>
                    <a:spcPct val="105000"/>
                  </a:lnSpc>
                  <a:buNone/>
                </a:pPr>
                <a:r>
                  <a:rPr lang="en-US" sz="3200" dirty="0">
                    <a:solidFill>
                      <a:srgbClr val="000000"/>
                    </a:solidFill>
                    <a:effectLst/>
                    <a:latin typeface="Times New Roman" panose="02020603050405020304" pitchFamily="18" charset="0"/>
                    <a:ea typeface="Times New Roman" panose="02020603050405020304" pitchFamily="18" charset="0"/>
                  </a:rPr>
                  <a:t>	% Test cases Executed= </a:t>
                </a:r>
                <a14:m>
                  <m:oMath xmlns:m="http://schemas.openxmlformats.org/officeDocument/2006/math">
                    <m:f>
                      <m:fPr>
                        <m:ctrlPr>
                          <a:rPr lang="en-US" sz="3200" i="1" smtClean="0">
                            <a:solidFill>
                              <a:srgbClr val="000000"/>
                            </a:solidFill>
                            <a:effectLst/>
                            <a:latin typeface="Cambria Math" panose="02040503050406030204" pitchFamily="18" charset="0"/>
                          </a:rPr>
                        </m:ctrlPr>
                      </m:fPr>
                      <m:num>
                        <m:r>
                          <a:rPr lang="en-US" sz="3200" b="0" i="1" smtClean="0">
                            <a:solidFill>
                              <a:srgbClr val="000000"/>
                            </a:solidFill>
                            <a:effectLst/>
                            <a:latin typeface="Cambria Math" panose="02040503050406030204" pitchFamily="18" charset="0"/>
                          </a:rPr>
                          <m:t>65</m:t>
                        </m:r>
                      </m:num>
                      <m:den>
                        <m:r>
                          <a:rPr lang="en-US" sz="3200" b="0" i="1" smtClean="0">
                            <a:solidFill>
                              <a:srgbClr val="000000"/>
                            </a:solidFill>
                            <a:effectLst/>
                            <a:latin typeface="Cambria Math" panose="02040503050406030204" pitchFamily="18" charset="0"/>
                          </a:rPr>
                          <m:t>100</m:t>
                        </m:r>
                      </m:den>
                    </m:f>
                  </m:oMath>
                </a14:m>
                <a:r>
                  <a:rPr lang="en-US" sz="3200" dirty="0">
                    <a:solidFill>
                      <a:srgbClr val="000000"/>
                    </a:solidFill>
                    <a:effectLst/>
                    <a:latin typeface="Times New Roman" panose="02020603050405020304" pitchFamily="18" charset="0"/>
                    <a:ea typeface="Times New Roman" panose="02020603050405020304" pitchFamily="18" charset="0"/>
                  </a:rPr>
                  <a:t> x 100 = </a:t>
                </a:r>
                <a:r>
                  <a:rPr lang="en-US" sz="3200" b="1" dirty="0">
                    <a:solidFill>
                      <a:srgbClr val="000000"/>
                    </a:solidFill>
                    <a:effectLst/>
                    <a:latin typeface="Times New Roman" panose="02020603050405020304" pitchFamily="18" charset="0"/>
                    <a:ea typeface="Times New Roman" panose="02020603050405020304" pitchFamily="18" charset="0"/>
                  </a:rPr>
                  <a:t>65%</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706062" y="1756229"/>
                <a:ext cx="8779512" cy="3853615"/>
              </a:xfrm>
              <a:blipFill>
                <a:blip r:embed="rId2"/>
                <a:stretch>
                  <a:fillRect l="-625" t="-2690" r="-347"/>
                </a:stretch>
              </a:blipFill>
            </p:spPr>
            <p:txBody>
              <a:bodyPr/>
              <a:lstStyle/>
              <a:p>
                <a:r>
                  <a:rPr lang="en-PK">
                    <a:noFill/>
                  </a:rPr>
                  <a:t> </a:t>
                </a:r>
              </a:p>
            </p:txBody>
          </p:sp>
        </mc:Fallback>
      </mc:AlternateContent>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286892"/>
            <a:ext cx="4779645" cy="756920"/>
          </a:xfrm>
          <a:prstGeom prst="rect">
            <a:avLst/>
          </a:prstGeom>
        </p:spPr>
        <p:txBody>
          <a:bodyPr vert="horz" wrap="square" lIns="0" tIns="12700" rIns="0" bIns="0" rtlCol="0">
            <a:spAutoFit/>
          </a:bodyPr>
          <a:lstStyle/>
          <a:p>
            <a:pPr marL="12700">
              <a:lnSpc>
                <a:spcPct val="100000"/>
              </a:lnSpc>
              <a:spcBef>
                <a:spcPts val="100"/>
              </a:spcBef>
            </a:pPr>
            <a:r>
              <a:rPr sz="4800" b="0" spc="-50" dirty="0">
                <a:solidFill>
                  <a:srgbClr val="FFFFFF"/>
                </a:solidFill>
                <a:latin typeface="Calibri Light"/>
                <a:cs typeface="Calibri Light"/>
              </a:rPr>
              <a:t>Scalability</a:t>
            </a:r>
            <a:r>
              <a:rPr sz="4800" b="0" spc="-160" dirty="0">
                <a:solidFill>
                  <a:srgbClr val="FFFFFF"/>
                </a:solidFill>
                <a:latin typeface="Calibri Light"/>
                <a:cs typeface="Calibri Light"/>
              </a:rPr>
              <a:t> </a:t>
            </a:r>
            <a:r>
              <a:rPr sz="4800" b="0" spc="-55" dirty="0">
                <a:solidFill>
                  <a:srgbClr val="FFFFFF"/>
                </a:solidFill>
                <a:latin typeface="Calibri Light"/>
                <a:cs typeface="Calibri Light"/>
              </a:rPr>
              <a:t>Examples</a:t>
            </a:r>
            <a:endParaRPr sz="4800">
              <a:latin typeface="Calibri Light"/>
              <a:cs typeface="Calibri Light"/>
            </a:endParaRPr>
          </a:p>
        </p:txBody>
      </p:sp>
      <p:sp>
        <p:nvSpPr>
          <p:cNvPr id="3" name="object 3"/>
          <p:cNvSpPr txBox="1"/>
          <p:nvPr/>
        </p:nvSpPr>
        <p:spPr>
          <a:xfrm>
            <a:off x="1176019" y="1785950"/>
            <a:ext cx="9991090" cy="3631565"/>
          </a:xfrm>
          <a:prstGeom prst="rect">
            <a:avLst/>
          </a:prstGeom>
        </p:spPr>
        <p:txBody>
          <a:bodyPr vert="horz" wrap="square" lIns="0" tIns="92710" rIns="0" bIns="0" rtlCol="0">
            <a:spAutoFit/>
          </a:bodyPr>
          <a:lstStyle/>
          <a:p>
            <a:pPr marL="12700" marR="112395">
              <a:lnSpc>
                <a:spcPct val="80000"/>
              </a:lnSpc>
              <a:spcBef>
                <a:spcPts val="730"/>
              </a:spcBef>
            </a:pPr>
            <a:r>
              <a:rPr sz="2600" b="1" i="1" u="sng" dirty="0">
                <a:solidFill>
                  <a:srgbClr val="FFFFFF"/>
                </a:solidFill>
                <a:uFill>
                  <a:solidFill>
                    <a:srgbClr val="FFFFFF"/>
                  </a:solidFill>
                </a:uFill>
                <a:latin typeface="Calibri"/>
                <a:cs typeface="Calibri"/>
              </a:rPr>
              <a:t>SCA-1.</a:t>
            </a:r>
            <a:r>
              <a:rPr sz="2600" b="1" i="1" spc="-15" dirty="0">
                <a:solidFill>
                  <a:srgbClr val="FFFFFF"/>
                </a:solidFill>
                <a:latin typeface="Calibri"/>
                <a:cs typeface="Calibri"/>
              </a:rPr>
              <a:t> </a:t>
            </a:r>
            <a:r>
              <a:rPr sz="2600" b="1" spc="-5" dirty="0">
                <a:solidFill>
                  <a:srgbClr val="FFFF00"/>
                </a:solidFill>
                <a:latin typeface="Calibri"/>
                <a:cs typeface="Calibri"/>
              </a:rPr>
              <a:t>The</a:t>
            </a:r>
            <a:r>
              <a:rPr sz="2600" b="1" spc="5" dirty="0">
                <a:solidFill>
                  <a:srgbClr val="FFFF00"/>
                </a:solidFill>
                <a:latin typeface="Calibri"/>
                <a:cs typeface="Calibri"/>
              </a:rPr>
              <a:t> </a:t>
            </a:r>
            <a:r>
              <a:rPr sz="2600" b="1" spc="-5" dirty="0">
                <a:solidFill>
                  <a:srgbClr val="FFFF00"/>
                </a:solidFill>
                <a:latin typeface="Calibri"/>
                <a:cs typeface="Calibri"/>
              </a:rPr>
              <a:t>capacity</a:t>
            </a:r>
            <a:r>
              <a:rPr sz="2600" b="1" spc="15" dirty="0">
                <a:solidFill>
                  <a:srgbClr val="FFFF00"/>
                </a:solidFill>
                <a:latin typeface="Calibri"/>
                <a:cs typeface="Calibri"/>
              </a:rPr>
              <a:t> </a:t>
            </a:r>
            <a:r>
              <a:rPr sz="2600" b="1" dirty="0">
                <a:solidFill>
                  <a:srgbClr val="FFFF00"/>
                </a:solidFill>
                <a:latin typeface="Calibri"/>
                <a:cs typeface="Calibri"/>
              </a:rPr>
              <a:t>of </a:t>
            </a:r>
            <a:r>
              <a:rPr sz="2600" b="1" spc="-5" dirty="0">
                <a:solidFill>
                  <a:srgbClr val="FFFF00"/>
                </a:solidFill>
                <a:latin typeface="Calibri"/>
                <a:cs typeface="Calibri"/>
              </a:rPr>
              <a:t>the</a:t>
            </a:r>
            <a:r>
              <a:rPr sz="2600" b="1" dirty="0">
                <a:solidFill>
                  <a:srgbClr val="FFFF00"/>
                </a:solidFill>
                <a:latin typeface="Calibri"/>
                <a:cs typeface="Calibri"/>
              </a:rPr>
              <a:t> </a:t>
            </a:r>
            <a:r>
              <a:rPr sz="2600" b="1" spc="-10" dirty="0">
                <a:solidFill>
                  <a:srgbClr val="FFFF00"/>
                </a:solidFill>
                <a:latin typeface="Calibri"/>
                <a:cs typeface="Calibri"/>
              </a:rPr>
              <a:t>emergency</a:t>
            </a:r>
            <a:r>
              <a:rPr sz="2600" b="1" spc="10" dirty="0">
                <a:solidFill>
                  <a:srgbClr val="FFFF00"/>
                </a:solidFill>
                <a:latin typeface="Calibri"/>
                <a:cs typeface="Calibri"/>
              </a:rPr>
              <a:t> </a:t>
            </a:r>
            <a:r>
              <a:rPr sz="2600" b="1" spc="-10" dirty="0">
                <a:solidFill>
                  <a:srgbClr val="FFFF00"/>
                </a:solidFill>
                <a:latin typeface="Calibri"/>
                <a:cs typeface="Calibri"/>
              </a:rPr>
              <a:t>telephone</a:t>
            </a:r>
            <a:r>
              <a:rPr sz="2600" b="1" spc="30" dirty="0">
                <a:solidFill>
                  <a:srgbClr val="FFFF00"/>
                </a:solidFill>
                <a:latin typeface="Calibri"/>
                <a:cs typeface="Calibri"/>
              </a:rPr>
              <a:t> </a:t>
            </a:r>
            <a:r>
              <a:rPr sz="2600" b="1" spc="-20" dirty="0">
                <a:solidFill>
                  <a:srgbClr val="FFFF00"/>
                </a:solidFill>
                <a:latin typeface="Calibri"/>
                <a:cs typeface="Calibri"/>
              </a:rPr>
              <a:t>system</a:t>
            </a:r>
            <a:r>
              <a:rPr sz="2600" b="1" spc="-25" dirty="0">
                <a:solidFill>
                  <a:srgbClr val="FFFF00"/>
                </a:solidFill>
                <a:latin typeface="Calibri"/>
                <a:cs typeface="Calibri"/>
              </a:rPr>
              <a:t> </a:t>
            </a:r>
            <a:r>
              <a:rPr sz="2600" b="1" spc="-10" dirty="0">
                <a:solidFill>
                  <a:srgbClr val="FFFF00"/>
                </a:solidFill>
                <a:latin typeface="Calibri"/>
                <a:cs typeface="Calibri"/>
              </a:rPr>
              <a:t>must</a:t>
            </a:r>
            <a:r>
              <a:rPr sz="2600" b="1" spc="-15" dirty="0">
                <a:solidFill>
                  <a:srgbClr val="FFFF00"/>
                </a:solidFill>
                <a:latin typeface="Calibri"/>
                <a:cs typeface="Calibri"/>
              </a:rPr>
              <a:t> </a:t>
            </a:r>
            <a:r>
              <a:rPr sz="2600" b="1" dirty="0">
                <a:solidFill>
                  <a:srgbClr val="FFFF00"/>
                </a:solidFill>
                <a:latin typeface="Calibri"/>
                <a:cs typeface="Calibri"/>
              </a:rPr>
              <a:t>be able </a:t>
            </a:r>
            <a:r>
              <a:rPr sz="2600" b="1" spc="-15" dirty="0">
                <a:solidFill>
                  <a:srgbClr val="FFFF00"/>
                </a:solidFill>
                <a:latin typeface="Calibri"/>
                <a:cs typeface="Calibri"/>
              </a:rPr>
              <a:t>to </a:t>
            </a:r>
            <a:r>
              <a:rPr sz="2600" b="1" spc="-570" dirty="0">
                <a:solidFill>
                  <a:srgbClr val="FFFF00"/>
                </a:solidFill>
                <a:latin typeface="Calibri"/>
                <a:cs typeface="Calibri"/>
              </a:rPr>
              <a:t> </a:t>
            </a:r>
            <a:r>
              <a:rPr sz="2600" b="1" dirty="0">
                <a:solidFill>
                  <a:srgbClr val="FFFF00"/>
                </a:solidFill>
                <a:latin typeface="Calibri"/>
                <a:cs typeface="Calibri"/>
              </a:rPr>
              <a:t>be</a:t>
            </a:r>
            <a:r>
              <a:rPr sz="2600" b="1" spc="5" dirty="0">
                <a:solidFill>
                  <a:srgbClr val="FFFF00"/>
                </a:solidFill>
                <a:latin typeface="Calibri"/>
                <a:cs typeface="Calibri"/>
              </a:rPr>
              <a:t> </a:t>
            </a:r>
            <a:r>
              <a:rPr sz="2600" b="1" spc="-5" dirty="0">
                <a:solidFill>
                  <a:srgbClr val="FFFF00"/>
                </a:solidFill>
                <a:latin typeface="Calibri"/>
                <a:cs typeface="Calibri"/>
              </a:rPr>
              <a:t>increased</a:t>
            </a:r>
            <a:r>
              <a:rPr sz="2600" b="1" dirty="0">
                <a:solidFill>
                  <a:srgbClr val="FFFF00"/>
                </a:solidFill>
                <a:latin typeface="Calibri"/>
                <a:cs typeface="Calibri"/>
              </a:rPr>
              <a:t> </a:t>
            </a:r>
            <a:r>
              <a:rPr sz="2600" b="1" spc="-10" dirty="0">
                <a:solidFill>
                  <a:srgbClr val="FFFF00"/>
                </a:solidFill>
                <a:latin typeface="Calibri"/>
                <a:cs typeface="Calibri"/>
              </a:rPr>
              <a:t>from</a:t>
            </a:r>
            <a:r>
              <a:rPr sz="2600" b="1" dirty="0">
                <a:solidFill>
                  <a:srgbClr val="FFFF00"/>
                </a:solidFill>
                <a:latin typeface="Calibri"/>
                <a:cs typeface="Calibri"/>
              </a:rPr>
              <a:t> 500</a:t>
            </a:r>
            <a:r>
              <a:rPr sz="2600" b="1" spc="-15" dirty="0">
                <a:solidFill>
                  <a:srgbClr val="FFFF00"/>
                </a:solidFill>
                <a:latin typeface="Calibri"/>
                <a:cs typeface="Calibri"/>
              </a:rPr>
              <a:t> </a:t>
            </a:r>
            <a:r>
              <a:rPr sz="2600" b="1" spc="-5" dirty="0">
                <a:solidFill>
                  <a:srgbClr val="FFFF00"/>
                </a:solidFill>
                <a:latin typeface="Calibri"/>
                <a:cs typeface="Calibri"/>
              </a:rPr>
              <a:t>calls</a:t>
            </a:r>
            <a:r>
              <a:rPr sz="2600" b="1" dirty="0">
                <a:solidFill>
                  <a:srgbClr val="FFFF00"/>
                </a:solidFill>
                <a:latin typeface="Calibri"/>
                <a:cs typeface="Calibri"/>
              </a:rPr>
              <a:t> per</a:t>
            </a:r>
            <a:r>
              <a:rPr sz="2600" b="1" spc="15" dirty="0">
                <a:solidFill>
                  <a:srgbClr val="FFFF00"/>
                </a:solidFill>
                <a:latin typeface="Calibri"/>
                <a:cs typeface="Calibri"/>
              </a:rPr>
              <a:t> </a:t>
            </a:r>
            <a:r>
              <a:rPr sz="2600" b="1" spc="-20" dirty="0">
                <a:solidFill>
                  <a:srgbClr val="FFFF00"/>
                </a:solidFill>
                <a:latin typeface="Calibri"/>
                <a:cs typeface="Calibri"/>
              </a:rPr>
              <a:t>day</a:t>
            </a:r>
            <a:r>
              <a:rPr sz="2600" b="1" spc="20" dirty="0">
                <a:solidFill>
                  <a:srgbClr val="FFFF00"/>
                </a:solidFill>
                <a:latin typeface="Calibri"/>
                <a:cs typeface="Calibri"/>
              </a:rPr>
              <a:t> </a:t>
            </a:r>
            <a:r>
              <a:rPr sz="2600" b="1" spc="-15" dirty="0">
                <a:solidFill>
                  <a:srgbClr val="FFFF00"/>
                </a:solidFill>
                <a:latin typeface="Calibri"/>
                <a:cs typeface="Calibri"/>
              </a:rPr>
              <a:t>to</a:t>
            </a:r>
            <a:r>
              <a:rPr sz="2600" b="1" dirty="0">
                <a:solidFill>
                  <a:srgbClr val="FFFF00"/>
                </a:solidFill>
                <a:latin typeface="Calibri"/>
                <a:cs typeface="Calibri"/>
              </a:rPr>
              <a:t> 2,500</a:t>
            </a:r>
            <a:r>
              <a:rPr sz="2600" b="1" spc="-20" dirty="0">
                <a:solidFill>
                  <a:srgbClr val="FFFF00"/>
                </a:solidFill>
                <a:latin typeface="Calibri"/>
                <a:cs typeface="Calibri"/>
              </a:rPr>
              <a:t> </a:t>
            </a:r>
            <a:r>
              <a:rPr sz="2600" b="1" spc="-5" dirty="0">
                <a:solidFill>
                  <a:srgbClr val="FFFF00"/>
                </a:solidFill>
                <a:latin typeface="Calibri"/>
                <a:cs typeface="Calibri"/>
              </a:rPr>
              <a:t>calls</a:t>
            </a:r>
            <a:r>
              <a:rPr sz="2600" b="1" spc="5" dirty="0">
                <a:solidFill>
                  <a:srgbClr val="FFFF00"/>
                </a:solidFill>
                <a:latin typeface="Calibri"/>
                <a:cs typeface="Calibri"/>
              </a:rPr>
              <a:t> </a:t>
            </a:r>
            <a:r>
              <a:rPr sz="2600" b="1" spc="-5" dirty="0">
                <a:solidFill>
                  <a:srgbClr val="FFFF00"/>
                </a:solidFill>
                <a:latin typeface="Calibri"/>
                <a:cs typeface="Calibri"/>
              </a:rPr>
              <a:t>per</a:t>
            </a:r>
            <a:r>
              <a:rPr sz="2600" b="1" spc="5" dirty="0">
                <a:solidFill>
                  <a:srgbClr val="FFFF00"/>
                </a:solidFill>
                <a:latin typeface="Calibri"/>
                <a:cs typeface="Calibri"/>
              </a:rPr>
              <a:t> </a:t>
            </a:r>
            <a:r>
              <a:rPr sz="2600" b="1" spc="-20" dirty="0">
                <a:solidFill>
                  <a:srgbClr val="FFFF00"/>
                </a:solidFill>
                <a:latin typeface="Calibri"/>
                <a:cs typeface="Calibri"/>
              </a:rPr>
              <a:t>day</a:t>
            </a:r>
            <a:r>
              <a:rPr sz="2600" b="1" spc="15" dirty="0">
                <a:solidFill>
                  <a:srgbClr val="FFFF00"/>
                </a:solidFill>
                <a:latin typeface="Calibri"/>
                <a:cs typeface="Calibri"/>
              </a:rPr>
              <a:t> </a:t>
            </a:r>
            <a:r>
              <a:rPr sz="2600" b="1" spc="-5" dirty="0">
                <a:solidFill>
                  <a:srgbClr val="FFFF00"/>
                </a:solidFill>
                <a:latin typeface="Calibri"/>
                <a:cs typeface="Calibri"/>
              </a:rPr>
              <a:t>within</a:t>
            </a:r>
            <a:r>
              <a:rPr sz="2600" b="1" dirty="0">
                <a:solidFill>
                  <a:srgbClr val="FFFF00"/>
                </a:solidFill>
                <a:latin typeface="Calibri"/>
                <a:cs typeface="Calibri"/>
              </a:rPr>
              <a:t> 12 </a:t>
            </a:r>
            <a:r>
              <a:rPr sz="2600" b="1" spc="5" dirty="0">
                <a:solidFill>
                  <a:srgbClr val="FFFF00"/>
                </a:solidFill>
                <a:latin typeface="Calibri"/>
                <a:cs typeface="Calibri"/>
              </a:rPr>
              <a:t> </a:t>
            </a:r>
            <a:r>
              <a:rPr sz="2600" b="1" spc="-5" dirty="0">
                <a:solidFill>
                  <a:srgbClr val="FFFF00"/>
                </a:solidFill>
                <a:latin typeface="Calibri"/>
                <a:cs typeface="Calibri"/>
              </a:rPr>
              <a:t>hours.</a:t>
            </a:r>
            <a:endParaRPr sz="2600">
              <a:latin typeface="Calibri"/>
              <a:cs typeface="Calibri"/>
            </a:endParaRPr>
          </a:p>
          <a:p>
            <a:pPr>
              <a:lnSpc>
                <a:spcPct val="100000"/>
              </a:lnSpc>
              <a:spcBef>
                <a:spcPts val="55"/>
              </a:spcBef>
            </a:pPr>
            <a:endParaRPr sz="3150">
              <a:latin typeface="Calibri"/>
              <a:cs typeface="Calibri"/>
            </a:endParaRPr>
          </a:p>
          <a:p>
            <a:pPr marL="12700" marR="5080">
              <a:lnSpc>
                <a:spcPct val="80000"/>
              </a:lnSpc>
            </a:pPr>
            <a:r>
              <a:rPr sz="2600" b="1" i="1" u="sng" dirty="0">
                <a:solidFill>
                  <a:srgbClr val="FFFFFF"/>
                </a:solidFill>
                <a:uFill>
                  <a:solidFill>
                    <a:srgbClr val="FFFFFF"/>
                  </a:solidFill>
                </a:uFill>
                <a:latin typeface="Calibri"/>
                <a:cs typeface="Calibri"/>
              </a:rPr>
              <a:t>SCA-2.</a:t>
            </a:r>
            <a:r>
              <a:rPr sz="2600" b="1" i="1" spc="-10" dirty="0">
                <a:solidFill>
                  <a:srgbClr val="FFFFFF"/>
                </a:solidFill>
                <a:latin typeface="Calibri"/>
                <a:cs typeface="Calibri"/>
              </a:rPr>
              <a:t> </a:t>
            </a:r>
            <a:r>
              <a:rPr sz="2600" b="1" spc="-5" dirty="0">
                <a:solidFill>
                  <a:srgbClr val="FFFF00"/>
                </a:solidFill>
                <a:latin typeface="Calibri"/>
                <a:cs typeface="Calibri"/>
              </a:rPr>
              <a:t>The</a:t>
            </a:r>
            <a:r>
              <a:rPr sz="2600" b="1" spc="5" dirty="0">
                <a:solidFill>
                  <a:srgbClr val="FFFF00"/>
                </a:solidFill>
                <a:latin typeface="Calibri"/>
                <a:cs typeface="Calibri"/>
              </a:rPr>
              <a:t> </a:t>
            </a:r>
            <a:r>
              <a:rPr sz="2600" b="1" spc="-15" dirty="0">
                <a:solidFill>
                  <a:srgbClr val="FFFF00"/>
                </a:solidFill>
                <a:latin typeface="Calibri"/>
                <a:cs typeface="Calibri"/>
              </a:rPr>
              <a:t>website</a:t>
            </a:r>
            <a:r>
              <a:rPr sz="2600" b="1" spc="5" dirty="0">
                <a:solidFill>
                  <a:srgbClr val="FFFF00"/>
                </a:solidFill>
                <a:latin typeface="Calibri"/>
                <a:cs typeface="Calibri"/>
              </a:rPr>
              <a:t> </a:t>
            </a:r>
            <a:r>
              <a:rPr sz="2600" b="1" spc="-5" dirty="0">
                <a:solidFill>
                  <a:srgbClr val="FFFF00"/>
                </a:solidFill>
                <a:latin typeface="Calibri"/>
                <a:cs typeface="Calibri"/>
              </a:rPr>
              <a:t>shall</a:t>
            </a:r>
            <a:r>
              <a:rPr sz="2600" b="1" spc="5" dirty="0">
                <a:solidFill>
                  <a:srgbClr val="FFFF00"/>
                </a:solidFill>
                <a:latin typeface="Calibri"/>
                <a:cs typeface="Calibri"/>
              </a:rPr>
              <a:t> </a:t>
            </a:r>
            <a:r>
              <a:rPr sz="2600" b="1" dirty="0">
                <a:solidFill>
                  <a:srgbClr val="FFFF00"/>
                </a:solidFill>
                <a:latin typeface="Calibri"/>
                <a:cs typeface="Calibri"/>
              </a:rPr>
              <a:t>be</a:t>
            </a:r>
            <a:r>
              <a:rPr sz="2600" b="1" spc="5" dirty="0">
                <a:solidFill>
                  <a:srgbClr val="FFFF00"/>
                </a:solidFill>
                <a:latin typeface="Calibri"/>
                <a:cs typeface="Calibri"/>
              </a:rPr>
              <a:t> </a:t>
            </a:r>
            <a:r>
              <a:rPr sz="2600" b="1" dirty="0">
                <a:solidFill>
                  <a:srgbClr val="FFFF00"/>
                </a:solidFill>
                <a:latin typeface="Calibri"/>
                <a:cs typeface="Calibri"/>
              </a:rPr>
              <a:t>able</a:t>
            </a:r>
            <a:r>
              <a:rPr sz="2600" b="1" spc="25" dirty="0">
                <a:solidFill>
                  <a:srgbClr val="FFFF00"/>
                </a:solidFill>
                <a:latin typeface="Calibri"/>
                <a:cs typeface="Calibri"/>
              </a:rPr>
              <a:t> </a:t>
            </a:r>
            <a:r>
              <a:rPr sz="2600" b="1" spc="-15" dirty="0">
                <a:solidFill>
                  <a:srgbClr val="FFFF00"/>
                </a:solidFill>
                <a:latin typeface="Calibri"/>
                <a:cs typeface="Calibri"/>
              </a:rPr>
              <a:t>to</a:t>
            </a:r>
            <a:r>
              <a:rPr sz="2600" b="1" spc="-5" dirty="0">
                <a:solidFill>
                  <a:srgbClr val="FFFF00"/>
                </a:solidFill>
                <a:latin typeface="Calibri"/>
                <a:cs typeface="Calibri"/>
              </a:rPr>
              <a:t> handle</a:t>
            </a:r>
            <a:r>
              <a:rPr sz="2600" b="1" spc="30" dirty="0">
                <a:solidFill>
                  <a:srgbClr val="FFFF00"/>
                </a:solidFill>
                <a:latin typeface="Calibri"/>
                <a:cs typeface="Calibri"/>
              </a:rPr>
              <a:t> </a:t>
            </a:r>
            <a:r>
              <a:rPr sz="2600" b="1" dirty="0">
                <a:solidFill>
                  <a:srgbClr val="FFFF00"/>
                </a:solidFill>
                <a:latin typeface="Calibri"/>
                <a:cs typeface="Calibri"/>
              </a:rPr>
              <a:t>a</a:t>
            </a:r>
            <a:r>
              <a:rPr sz="2600" b="1" spc="5" dirty="0">
                <a:solidFill>
                  <a:srgbClr val="FFFF00"/>
                </a:solidFill>
                <a:latin typeface="Calibri"/>
                <a:cs typeface="Calibri"/>
              </a:rPr>
              <a:t> </a:t>
            </a:r>
            <a:r>
              <a:rPr sz="2600" b="1" spc="-10" dirty="0">
                <a:solidFill>
                  <a:srgbClr val="FFFF00"/>
                </a:solidFill>
                <a:latin typeface="Calibri"/>
                <a:cs typeface="Calibri"/>
              </a:rPr>
              <a:t>page-view</a:t>
            </a:r>
            <a:r>
              <a:rPr sz="2600" b="1" spc="20" dirty="0">
                <a:solidFill>
                  <a:srgbClr val="FFFF00"/>
                </a:solidFill>
                <a:latin typeface="Calibri"/>
                <a:cs typeface="Calibri"/>
              </a:rPr>
              <a:t> </a:t>
            </a:r>
            <a:r>
              <a:rPr sz="2600" b="1" spc="-5" dirty="0">
                <a:solidFill>
                  <a:srgbClr val="FFFF00"/>
                </a:solidFill>
                <a:latin typeface="Calibri"/>
                <a:cs typeface="Calibri"/>
              </a:rPr>
              <a:t>growth</a:t>
            </a:r>
            <a:r>
              <a:rPr sz="2600" b="1" spc="-20" dirty="0">
                <a:solidFill>
                  <a:srgbClr val="FFFF00"/>
                </a:solidFill>
                <a:latin typeface="Calibri"/>
                <a:cs typeface="Calibri"/>
              </a:rPr>
              <a:t> </a:t>
            </a:r>
            <a:r>
              <a:rPr sz="2600" b="1" spc="-35" dirty="0">
                <a:solidFill>
                  <a:srgbClr val="FFFF00"/>
                </a:solidFill>
                <a:latin typeface="Calibri"/>
                <a:cs typeface="Calibri"/>
              </a:rPr>
              <a:t>rate</a:t>
            </a:r>
            <a:r>
              <a:rPr sz="2600" b="1" spc="20" dirty="0">
                <a:solidFill>
                  <a:srgbClr val="FFFF00"/>
                </a:solidFill>
                <a:latin typeface="Calibri"/>
                <a:cs typeface="Calibri"/>
              </a:rPr>
              <a:t> </a:t>
            </a:r>
            <a:r>
              <a:rPr sz="2600" b="1" dirty="0">
                <a:solidFill>
                  <a:srgbClr val="FFFF00"/>
                </a:solidFill>
                <a:latin typeface="Calibri"/>
                <a:cs typeface="Calibri"/>
              </a:rPr>
              <a:t>of</a:t>
            </a:r>
            <a:r>
              <a:rPr sz="2600" b="1" spc="5" dirty="0">
                <a:solidFill>
                  <a:srgbClr val="FFFF00"/>
                </a:solidFill>
                <a:latin typeface="Calibri"/>
                <a:cs typeface="Calibri"/>
              </a:rPr>
              <a:t> </a:t>
            </a:r>
            <a:r>
              <a:rPr sz="2600" b="1" spc="-5" dirty="0">
                <a:solidFill>
                  <a:srgbClr val="FFFF00"/>
                </a:solidFill>
                <a:latin typeface="Calibri"/>
                <a:cs typeface="Calibri"/>
              </a:rPr>
              <a:t>30 </a:t>
            </a:r>
            <a:r>
              <a:rPr sz="2600" b="1" spc="-570" dirty="0">
                <a:solidFill>
                  <a:srgbClr val="FFFF00"/>
                </a:solidFill>
                <a:latin typeface="Calibri"/>
                <a:cs typeface="Calibri"/>
              </a:rPr>
              <a:t> </a:t>
            </a:r>
            <a:r>
              <a:rPr sz="2600" b="1" spc="-10" dirty="0">
                <a:solidFill>
                  <a:srgbClr val="FFFF00"/>
                </a:solidFill>
                <a:latin typeface="Calibri"/>
                <a:cs typeface="Calibri"/>
              </a:rPr>
              <a:t>percent</a:t>
            </a:r>
            <a:r>
              <a:rPr sz="2600" b="1" spc="20" dirty="0">
                <a:solidFill>
                  <a:srgbClr val="FFFF00"/>
                </a:solidFill>
                <a:latin typeface="Calibri"/>
                <a:cs typeface="Calibri"/>
              </a:rPr>
              <a:t> </a:t>
            </a:r>
            <a:r>
              <a:rPr sz="2600" b="1" dirty="0">
                <a:solidFill>
                  <a:srgbClr val="FFFF00"/>
                </a:solidFill>
                <a:latin typeface="Calibri"/>
                <a:cs typeface="Calibri"/>
              </a:rPr>
              <a:t>per</a:t>
            </a:r>
            <a:r>
              <a:rPr sz="2600" b="1" spc="15" dirty="0">
                <a:solidFill>
                  <a:srgbClr val="FFFF00"/>
                </a:solidFill>
                <a:latin typeface="Calibri"/>
                <a:cs typeface="Calibri"/>
              </a:rPr>
              <a:t> </a:t>
            </a:r>
            <a:r>
              <a:rPr sz="2600" b="1" spc="-10" dirty="0">
                <a:solidFill>
                  <a:srgbClr val="FFFF00"/>
                </a:solidFill>
                <a:latin typeface="Calibri"/>
                <a:cs typeface="Calibri"/>
              </a:rPr>
              <a:t>quarter</a:t>
            </a:r>
            <a:r>
              <a:rPr sz="2600" b="1" spc="25" dirty="0">
                <a:solidFill>
                  <a:srgbClr val="FFFF00"/>
                </a:solidFill>
                <a:latin typeface="Calibri"/>
                <a:cs typeface="Calibri"/>
              </a:rPr>
              <a:t> </a:t>
            </a:r>
            <a:r>
              <a:rPr sz="2600" b="1" spc="-10" dirty="0">
                <a:solidFill>
                  <a:srgbClr val="FFFF00"/>
                </a:solidFill>
                <a:latin typeface="Calibri"/>
                <a:cs typeface="Calibri"/>
              </a:rPr>
              <a:t>for</a:t>
            </a:r>
            <a:r>
              <a:rPr sz="2600" b="1" dirty="0">
                <a:solidFill>
                  <a:srgbClr val="FFFF00"/>
                </a:solidFill>
                <a:latin typeface="Calibri"/>
                <a:cs typeface="Calibri"/>
              </a:rPr>
              <a:t> </a:t>
            </a:r>
            <a:r>
              <a:rPr sz="2600" b="1" spc="-15" dirty="0">
                <a:solidFill>
                  <a:srgbClr val="FFFF00"/>
                </a:solidFill>
                <a:latin typeface="Calibri"/>
                <a:cs typeface="Calibri"/>
              </a:rPr>
              <a:t>at</a:t>
            </a:r>
            <a:r>
              <a:rPr sz="2600" b="1" spc="15" dirty="0">
                <a:solidFill>
                  <a:srgbClr val="FFFF00"/>
                </a:solidFill>
                <a:latin typeface="Calibri"/>
                <a:cs typeface="Calibri"/>
              </a:rPr>
              <a:t> </a:t>
            </a:r>
            <a:r>
              <a:rPr sz="2600" b="1" spc="-5" dirty="0">
                <a:solidFill>
                  <a:srgbClr val="FFFF00"/>
                </a:solidFill>
                <a:latin typeface="Calibri"/>
                <a:cs typeface="Calibri"/>
              </a:rPr>
              <a:t>least</a:t>
            </a:r>
            <a:r>
              <a:rPr sz="2600" b="1" spc="-10" dirty="0">
                <a:solidFill>
                  <a:srgbClr val="FFFF00"/>
                </a:solidFill>
                <a:latin typeface="Calibri"/>
                <a:cs typeface="Calibri"/>
              </a:rPr>
              <a:t> </a:t>
            </a:r>
            <a:r>
              <a:rPr sz="2600" b="1" spc="-5" dirty="0">
                <a:solidFill>
                  <a:srgbClr val="FFFF00"/>
                </a:solidFill>
                <a:latin typeface="Calibri"/>
                <a:cs typeface="Calibri"/>
              </a:rPr>
              <a:t>two</a:t>
            </a:r>
            <a:r>
              <a:rPr sz="2600" b="1" spc="5" dirty="0">
                <a:solidFill>
                  <a:srgbClr val="FFFF00"/>
                </a:solidFill>
                <a:latin typeface="Calibri"/>
                <a:cs typeface="Calibri"/>
              </a:rPr>
              <a:t> </a:t>
            </a:r>
            <a:r>
              <a:rPr sz="2600" b="1" spc="-15" dirty="0">
                <a:solidFill>
                  <a:srgbClr val="FFFF00"/>
                </a:solidFill>
                <a:latin typeface="Calibri"/>
                <a:cs typeface="Calibri"/>
              </a:rPr>
              <a:t>years</a:t>
            </a:r>
            <a:r>
              <a:rPr sz="2600" b="1" dirty="0">
                <a:solidFill>
                  <a:srgbClr val="FFFF00"/>
                </a:solidFill>
                <a:latin typeface="Calibri"/>
                <a:cs typeface="Calibri"/>
              </a:rPr>
              <a:t> without</a:t>
            </a:r>
            <a:r>
              <a:rPr sz="2600" b="1" spc="5" dirty="0">
                <a:solidFill>
                  <a:srgbClr val="FFFF00"/>
                </a:solidFill>
                <a:latin typeface="Calibri"/>
                <a:cs typeface="Calibri"/>
              </a:rPr>
              <a:t> </a:t>
            </a:r>
            <a:r>
              <a:rPr sz="2600" b="1" spc="-15" dirty="0">
                <a:solidFill>
                  <a:srgbClr val="FFFF00"/>
                </a:solidFill>
                <a:latin typeface="Calibri"/>
                <a:cs typeface="Calibri"/>
              </a:rPr>
              <a:t>user-perceptible </a:t>
            </a:r>
            <a:r>
              <a:rPr sz="2600" b="1" spc="-10" dirty="0">
                <a:solidFill>
                  <a:srgbClr val="FFFF00"/>
                </a:solidFill>
                <a:latin typeface="Calibri"/>
                <a:cs typeface="Calibri"/>
              </a:rPr>
              <a:t> </a:t>
            </a:r>
            <a:r>
              <a:rPr sz="2600" b="1" dirty="0">
                <a:solidFill>
                  <a:srgbClr val="FFFF00"/>
                </a:solidFill>
                <a:latin typeface="Calibri"/>
                <a:cs typeface="Calibri"/>
              </a:rPr>
              <a:t>performance</a:t>
            </a:r>
            <a:r>
              <a:rPr sz="2600" b="1" spc="-5" dirty="0">
                <a:solidFill>
                  <a:srgbClr val="FFFF00"/>
                </a:solidFill>
                <a:latin typeface="Calibri"/>
                <a:cs typeface="Calibri"/>
              </a:rPr>
              <a:t> </a:t>
            </a:r>
            <a:r>
              <a:rPr sz="2600" b="1" spc="-10" dirty="0">
                <a:solidFill>
                  <a:srgbClr val="FFFF00"/>
                </a:solidFill>
                <a:latin typeface="Calibri"/>
                <a:cs typeface="Calibri"/>
              </a:rPr>
              <a:t>degradation.</a:t>
            </a:r>
            <a:endParaRPr sz="2600">
              <a:latin typeface="Calibri"/>
              <a:cs typeface="Calibri"/>
            </a:endParaRPr>
          </a:p>
          <a:p>
            <a:pPr>
              <a:lnSpc>
                <a:spcPct val="100000"/>
              </a:lnSpc>
              <a:spcBef>
                <a:spcPts val="20"/>
              </a:spcBef>
            </a:pPr>
            <a:endParaRPr sz="3150">
              <a:latin typeface="Calibri"/>
              <a:cs typeface="Calibri"/>
            </a:endParaRPr>
          </a:p>
          <a:p>
            <a:pPr marL="12700" marR="413384">
              <a:lnSpc>
                <a:spcPts val="2500"/>
              </a:lnSpc>
            </a:pPr>
            <a:r>
              <a:rPr sz="2600" b="1" i="1" u="sng" dirty="0">
                <a:solidFill>
                  <a:srgbClr val="FFFFFF"/>
                </a:solidFill>
                <a:uFill>
                  <a:solidFill>
                    <a:srgbClr val="FFFFFF"/>
                  </a:solidFill>
                </a:uFill>
                <a:latin typeface="Calibri"/>
                <a:cs typeface="Calibri"/>
              </a:rPr>
              <a:t>SCA-3.</a:t>
            </a:r>
            <a:r>
              <a:rPr sz="2600" b="1" i="1" spc="-15" dirty="0">
                <a:solidFill>
                  <a:srgbClr val="FFFFFF"/>
                </a:solidFill>
                <a:latin typeface="Calibri"/>
                <a:cs typeface="Calibri"/>
              </a:rPr>
              <a:t> </a:t>
            </a:r>
            <a:r>
              <a:rPr sz="2600" b="1" spc="-5" dirty="0">
                <a:solidFill>
                  <a:srgbClr val="FFFF00"/>
                </a:solidFill>
                <a:latin typeface="Calibri"/>
                <a:cs typeface="Calibri"/>
              </a:rPr>
              <a:t>The</a:t>
            </a:r>
            <a:r>
              <a:rPr sz="2600" b="1" spc="5" dirty="0">
                <a:solidFill>
                  <a:srgbClr val="FFFF00"/>
                </a:solidFill>
                <a:latin typeface="Calibri"/>
                <a:cs typeface="Calibri"/>
              </a:rPr>
              <a:t> </a:t>
            </a:r>
            <a:r>
              <a:rPr sz="2600" b="1" spc="-5" dirty="0">
                <a:solidFill>
                  <a:srgbClr val="FFFF00"/>
                </a:solidFill>
                <a:latin typeface="Calibri"/>
                <a:cs typeface="Calibri"/>
              </a:rPr>
              <a:t>distribution</a:t>
            </a:r>
            <a:r>
              <a:rPr sz="2600" b="1" spc="25" dirty="0">
                <a:solidFill>
                  <a:srgbClr val="FFFF00"/>
                </a:solidFill>
                <a:latin typeface="Calibri"/>
                <a:cs typeface="Calibri"/>
              </a:rPr>
              <a:t> </a:t>
            </a:r>
            <a:r>
              <a:rPr sz="2600" b="1" spc="-20" dirty="0">
                <a:solidFill>
                  <a:srgbClr val="FFFF00"/>
                </a:solidFill>
                <a:latin typeface="Calibri"/>
                <a:cs typeface="Calibri"/>
              </a:rPr>
              <a:t>system </a:t>
            </a:r>
            <a:r>
              <a:rPr sz="2600" b="1" spc="-5" dirty="0">
                <a:solidFill>
                  <a:srgbClr val="FFFF00"/>
                </a:solidFill>
                <a:latin typeface="Calibri"/>
                <a:cs typeface="Calibri"/>
              </a:rPr>
              <a:t>shall</a:t>
            </a:r>
            <a:r>
              <a:rPr sz="2600" b="1" dirty="0">
                <a:solidFill>
                  <a:srgbClr val="FFFF00"/>
                </a:solidFill>
                <a:latin typeface="Calibri"/>
                <a:cs typeface="Calibri"/>
              </a:rPr>
              <a:t> be</a:t>
            </a:r>
            <a:r>
              <a:rPr sz="2600" b="1" spc="15" dirty="0">
                <a:solidFill>
                  <a:srgbClr val="FFFF00"/>
                </a:solidFill>
                <a:latin typeface="Calibri"/>
                <a:cs typeface="Calibri"/>
              </a:rPr>
              <a:t> </a:t>
            </a:r>
            <a:r>
              <a:rPr sz="2600" b="1" spc="-5" dirty="0">
                <a:solidFill>
                  <a:srgbClr val="FFFF00"/>
                </a:solidFill>
                <a:latin typeface="Calibri"/>
                <a:cs typeface="Calibri"/>
              </a:rPr>
              <a:t>able</a:t>
            </a:r>
            <a:r>
              <a:rPr sz="2600" b="1" dirty="0">
                <a:solidFill>
                  <a:srgbClr val="FFFF00"/>
                </a:solidFill>
                <a:latin typeface="Calibri"/>
                <a:cs typeface="Calibri"/>
              </a:rPr>
              <a:t> </a:t>
            </a:r>
            <a:r>
              <a:rPr sz="2600" b="1" spc="-15" dirty="0">
                <a:solidFill>
                  <a:srgbClr val="FFFF00"/>
                </a:solidFill>
                <a:latin typeface="Calibri"/>
                <a:cs typeface="Calibri"/>
              </a:rPr>
              <a:t>to</a:t>
            </a:r>
            <a:r>
              <a:rPr sz="2600" b="1" spc="-5" dirty="0">
                <a:solidFill>
                  <a:srgbClr val="FFFF00"/>
                </a:solidFill>
                <a:latin typeface="Calibri"/>
                <a:cs typeface="Calibri"/>
              </a:rPr>
              <a:t> accommodate</a:t>
            </a:r>
            <a:r>
              <a:rPr sz="2600" b="1" spc="-15" dirty="0">
                <a:solidFill>
                  <a:srgbClr val="FFFF00"/>
                </a:solidFill>
                <a:latin typeface="Calibri"/>
                <a:cs typeface="Calibri"/>
              </a:rPr>
              <a:t> </a:t>
            </a:r>
            <a:r>
              <a:rPr sz="2600" b="1" dirty="0">
                <a:solidFill>
                  <a:srgbClr val="FFFF00"/>
                </a:solidFill>
                <a:latin typeface="Calibri"/>
                <a:cs typeface="Calibri"/>
              </a:rPr>
              <a:t>up</a:t>
            </a:r>
            <a:r>
              <a:rPr sz="2600" b="1" spc="-5" dirty="0">
                <a:solidFill>
                  <a:srgbClr val="FFFF00"/>
                </a:solidFill>
                <a:latin typeface="Calibri"/>
                <a:cs typeface="Calibri"/>
              </a:rPr>
              <a:t> </a:t>
            </a:r>
            <a:r>
              <a:rPr sz="2600" b="1" spc="-15" dirty="0">
                <a:solidFill>
                  <a:srgbClr val="FFFF00"/>
                </a:solidFill>
                <a:latin typeface="Calibri"/>
                <a:cs typeface="Calibri"/>
              </a:rPr>
              <a:t>to</a:t>
            </a:r>
            <a:r>
              <a:rPr sz="2600" b="1" spc="5" dirty="0">
                <a:solidFill>
                  <a:srgbClr val="FFFF00"/>
                </a:solidFill>
                <a:latin typeface="Calibri"/>
                <a:cs typeface="Calibri"/>
              </a:rPr>
              <a:t> </a:t>
            </a:r>
            <a:r>
              <a:rPr sz="2600" b="1" dirty="0">
                <a:solidFill>
                  <a:srgbClr val="FFFF00"/>
                </a:solidFill>
                <a:latin typeface="Calibri"/>
                <a:cs typeface="Calibri"/>
              </a:rPr>
              <a:t>20 </a:t>
            </a:r>
            <a:r>
              <a:rPr sz="2600" b="1" spc="-575" dirty="0">
                <a:solidFill>
                  <a:srgbClr val="FFFF00"/>
                </a:solidFill>
                <a:latin typeface="Calibri"/>
                <a:cs typeface="Calibri"/>
              </a:rPr>
              <a:t> </a:t>
            </a:r>
            <a:r>
              <a:rPr sz="2600" b="1" spc="-5" dirty="0">
                <a:solidFill>
                  <a:srgbClr val="FFFF00"/>
                </a:solidFill>
                <a:latin typeface="Calibri"/>
                <a:cs typeface="Calibri"/>
              </a:rPr>
              <a:t>new warehouse</a:t>
            </a:r>
            <a:r>
              <a:rPr sz="2600" b="1" spc="10" dirty="0">
                <a:solidFill>
                  <a:srgbClr val="FFFF00"/>
                </a:solidFill>
                <a:latin typeface="Calibri"/>
                <a:cs typeface="Calibri"/>
              </a:rPr>
              <a:t> </a:t>
            </a:r>
            <a:r>
              <a:rPr sz="2600" b="1" spc="-15" dirty="0">
                <a:solidFill>
                  <a:srgbClr val="FFFF00"/>
                </a:solidFill>
                <a:latin typeface="Calibri"/>
                <a:cs typeface="Calibri"/>
              </a:rPr>
              <a:t>centers.</a:t>
            </a:r>
            <a:endParaRPr sz="2600">
              <a:latin typeface="Calibri"/>
              <a:cs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286892"/>
            <a:ext cx="3282950" cy="756920"/>
          </a:xfrm>
          <a:prstGeom prst="rect">
            <a:avLst/>
          </a:prstGeom>
        </p:spPr>
        <p:txBody>
          <a:bodyPr vert="horz" wrap="square" lIns="0" tIns="12700" rIns="0" bIns="0" rtlCol="0">
            <a:spAutoFit/>
          </a:bodyPr>
          <a:lstStyle/>
          <a:p>
            <a:pPr marL="12700">
              <a:lnSpc>
                <a:spcPct val="100000"/>
              </a:lnSpc>
              <a:spcBef>
                <a:spcPts val="100"/>
              </a:spcBef>
            </a:pPr>
            <a:r>
              <a:rPr sz="4800" b="0" spc="-25" dirty="0">
                <a:solidFill>
                  <a:srgbClr val="FFFFFF"/>
                </a:solidFill>
                <a:latin typeface="Calibri Light"/>
                <a:cs typeface="Calibri Light"/>
              </a:rPr>
              <a:t>6.</a:t>
            </a:r>
            <a:r>
              <a:rPr sz="4800" b="0" spc="-150" dirty="0">
                <a:solidFill>
                  <a:srgbClr val="FFFFFF"/>
                </a:solidFill>
                <a:latin typeface="Calibri Light"/>
                <a:cs typeface="Calibri Light"/>
              </a:rPr>
              <a:t> </a:t>
            </a:r>
            <a:r>
              <a:rPr sz="4800" b="0" spc="-65" dirty="0">
                <a:solidFill>
                  <a:srgbClr val="FFFFFF"/>
                </a:solidFill>
                <a:latin typeface="Calibri Light"/>
                <a:cs typeface="Calibri Light"/>
              </a:rPr>
              <a:t>Verifiability</a:t>
            </a:r>
            <a:endParaRPr sz="4800">
              <a:latin typeface="Calibri Light"/>
              <a:cs typeface="Calibri Light"/>
            </a:endParaRPr>
          </a:p>
        </p:txBody>
      </p:sp>
      <p:sp>
        <p:nvSpPr>
          <p:cNvPr id="3" name="object 3"/>
          <p:cNvSpPr txBox="1"/>
          <p:nvPr/>
        </p:nvSpPr>
        <p:spPr>
          <a:xfrm>
            <a:off x="1246428" y="1817954"/>
            <a:ext cx="9853930" cy="3275329"/>
          </a:xfrm>
          <a:prstGeom prst="rect">
            <a:avLst/>
          </a:prstGeom>
        </p:spPr>
        <p:txBody>
          <a:bodyPr vert="horz" wrap="square" lIns="0" tIns="57785" rIns="0" bIns="0" rtlCol="0">
            <a:spAutoFit/>
          </a:bodyPr>
          <a:lstStyle/>
          <a:p>
            <a:pPr marL="86995" marR="81280" algn="ctr">
              <a:lnSpc>
                <a:spcPts val="2810"/>
              </a:lnSpc>
              <a:spcBef>
                <a:spcPts val="455"/>
              </a:spcBef>
            </a:pPr>
            <a:r>
              <a:rPr sz="2600" b="1" spc="-10" dirty="0">
                <a:solidFill>
                  <a:srgbClr val="FFC000"/>
                </a:solidFill>
                <a:latin typeface="Calibri"/>
                <a:cs typeface="Calibri"/>
              </a:rPr>
              <a:t>More</a:t>
            </a:r>
            <a:r>
              <a:rPr sz="2600" b="1" spc="-15" dirty="0">
                <a:solidFill>
                  <a:srgbClr val="FFC000"/>
                </a:solidFill>
                <a:latin typeface="Calibri"/>
                <a:cs typeface="Calibri"/>
              </a:rPr>
              <a:t> </a:t>
            </a:r>
            <a:r>
              <a:rPr sz="2600" b="1" spc="-5" dirty="0">
                <a:solidFill>
                  <a:srgbClr val="FFC000"/>
                </a:solidFill>
                <a:latin typeface="Calibri"/>
                <a:cs typeface="Calibri"/>
              </a:rPr>
              <a:t>narrowly</a:t>
            </a:r>
            <a:r>
              <a:rPr sz="2600" b="1" spc="20" dirty="0">
                <a:solidFill>
                  <a:srgbClr val="FFC000"/>
                </a:solidFill>
                <a:latin typeface="Calibri"/>
                <a:cs typeface="Calibri"/>
              </a:rPr>
              <a:t> </a:t>
            </a:r>
            <a:r>
              <a:rPr sz="2600" b="1" spc="-20" dirty="0">
                <a:solidFill>
                  <a:srgbClr val="FFC000"/>
                </a:solidFill>
                <a:latin typeface="Calibri"/>
                <a:cs typeface="Calibri"/>
              </a:rPr>
              <a:t>referred</a:t>
            </a:r>
            <a:r>
              <a:rPr sz="2600" b="1" spc="5" dirty="0">
                <a:solidFill>
                  <a:srgbClr val="FFC000"/>
                </a:solidFill>
                <a:latin typeface="Calibri"/>
                <a:cs typeface="Calibri"/>
              </a:rPr>
              <a:t> </a:t>
            </a:r>
            <a:r>
              <a:rPr sz="2600" b="1" spc="-15" dirty="0">
                <a:solidFill>
                  <a:srgbClr val="FFC000"/>
                </a:solidFill>
                <a:latin typeface="Calibri"/>
                <a:cs typeface="Calibri"/>
              </a:rPr>
              <a:t>to</a:t>
            </a:r>
            <a:r>
              <a:rPr sz="2600" b="1" spc="10" dirty="0">
                <a:solidFill>
                  <a:srgbClr val="FFC000"/>
                </a:solidFill>
                <a:latin typeface="Calibri"/>
                <a:cs typeface="Calibri"/>
              </a:rPr>
              <a:t> </a:t>
            </a:r>
            <a:r>
              <a:rPr sz="2600" b="1" dirty="0">
                <a:solidFill>
                  <a:srgbClr val="FFC000"/>
                </a:solidFill>
                <a:latin typeface="Calibri"/>
                <a:cs typeface="Calibri"/>
              </a:rPr>
              <a:t>as </a:t>
            </a:r>
            <a:r>
              <a:rPr sz="2600" b="1" spc="-25" dirty="0">
                <a:solidFill>
                  <a:srgbClr val="FFFFFF"/>
                </a:solidFill>
                <a:latin typeface="Calibri"/>
                <a:cs typeface="Calibri"/>
              </a:rPr>
              <a:t>testability</a:t>
            </a:r>
            <a:r>
              <a:rPr sz="2600" b="1" spc="-25" dirty="0">
                <a:solidFill>
                  <a:srgbClr val="FFC000"/>
                </a:solidFill>
                <a:latin typeface="Calibri"/>
                <a:cs typeface="Calibri"/>
              </a:rPr>
              <a:t>,</a:t>
            </a:r>
            <a:r>
              <a:rPr sz="2600" b="1" spc="30" dirty="0">
                <a:solidFill>
                  <a:srgbClr val="FFC000"/>
                </a:solidFill>
                <a:latin typeface="Calibri"/>
                <a:cs typeface="Calibri"/>
              </a:rPr>
              <a:t> </a:t>
            </a:r>
            <a:r>
              <a:rPr sz="2600" b="1" spc="-10" dirty="0">
                <a:solidFill>
                  <a:srgbClr val="FFC000"/>
                </a:solidFill>
                <a:latin typeface="Calibri"/>
                <a:cs typeface="Calibri"/>
              </a:rPr>
              <a:t>verifiability</a:t>
            </a:r>
            <a:r>
              <a:rPr sz="2600" b="1" spc="20" dirty="0">
                <a:solidFill>
                  <a:srgbClr val="FFC000"/>
                </a:solidFill>
                <a:latin typeface="Calibri"/>
                <a:cs typeface="Calibri"/>
              </a:rPr>
              <a:t> </a:t>
            </a:r>
            <a:r>
              <a:rPr sz="2600" b="1" spc="-25" dirty="0">
                <a:solidFill>
                  <a:srgbClr val="FFC000"/>
                </a:solidFill>
                <a:latin typeface="Calibri"/>
                <a:cs typeface="Calibri"/>
              </a:rPr>
              <a:t>refers</a:t>
            </a:r>
            <a:r>
              <a:rPr sz="2600" b="1" spc="10" dirty="0">
                <a:solidFill>
                  <a:srgbClr val="FFC000"/>
                </a:solidFill>
                <a:latin typeface="Calibri"/>
                <a:cs typeface="Calibri"/>
              </a:rPr>
              <a:t> </a:t>
            </a:r>
            <a:r>
              <a:rPr sz="2600" b="1" spc="-15" dirty="0">
                <a:solidFill>
                  <a:srgbClr val="FFC000"/>
                </a:solidFill>
                <a:latin typeface="Calibri"/>
                <a:cs typeface="Calibri"/>
              </a:rPr>
              <a:t>to</a:t>
            </a:r>
            <a:r>
              <a:rPr sz="2600" b="1" spc="10" dirty="0">
                <a:solidFill>
                  <a:srgbClr val="FFC000"/>
                </a:solidFill>
                <a:latin typeface="Calibri"/>
                <a:cs typeface="Calibri"/>
              </a:rPr>
              <a:t> </a:t>
            </a:r>
            <a:r>
              <a:rPr sz="2600" b="1" dirty="0">
                <a:solidFill>
                  <a:srgbClr val="FFC000"/>
                </a:solidFill>
                <a:latin typeface="Calibri"/>
                <a:cs typeface="Calibri"/>
              </a:rPr>
              <a:t>how</a:t>
            </a:r>
            <a:r>
              <a:rPr sz="2600" b="1" spc="-5" dirty="0">
                <a:solidFill>
                  <a:srgbClr val="FFC000"/>
                </a:solidFill>
                <a:latin typeface="Calibri"/>
                <a:cs typeface="Calibri"/>
              </a:rPr>
              <a:t> </a:t>
            </a:r>
            <a:r>
              <a:rPr sz="2600" b="1" spc="-10" dirty="0">
                <a:solidFill>
                  <a:srgbClr val="FFC000"/>
                </a:solidFill>
                <a:latin typeface="Calibri"/>
                <a:cs typeface="Calibri"/>
              </a:rPr>
              <a:t>well </a:t>
            </a:r>
            <a:r>
              <a:rPr sz="2600" b="1" spc="-575" dirty="0">
                <a:solidFill>
                  <a:srgbClr val="FFC000"/>
                </a:solidFill>
                <a:latin typeface="Calibri"/>
                <a:cs typeface="Calibri"/>
              </a:rPr>
              <a:t> </a:t>
            </a:r>
            <a:r>
              <a:rPr sz="2600" b="1" spc="-5" dirty="0">
                <a:solidFill>
                  <a:srgbClr val="FFC000"/>
                </a:solidFill>
                <a:latin typeface="Calibri"/>
                <a:cs typeface="Calibri"/>
              </a:rPr>
              <a:t>software</a:t>
            </a:r>
            <a:r>
              <a:rPr sz="2600" b="1" spc="-30" dirty="0">
                <a:solidFill>
                  <a:srgbClr val="FFC000"/>
                </a:solidFill>
                <a:latin typeface="Calibri"/>
                <a:cs typeface="Calibri"/>
              </a:rPr>
              <a:t> </a:t>
            </a:r>
            <a:r>
              <a:rPr sz="2600" b="1" spc="-5" dirty="0">
                <a:solidFill>
                  <a:srgbClr val="FFC000"/>
                </a:solidFill>
                <a:latin typeface="Calibri"/>
                <a:cs typeface="Calibri"/>
              </a:rPr>
              <a:t>components</a:t>
            </a:r>
            <a:r>
              <a:rPr sz="2600" b="1" dirty="0">
                <a:solidFill>
                  <a:srgbClr val="FFC000"/>
                </a:solidFill>
                <a:latin typeface="Calibri"/>
                <a:cs typeface="Calibri"/>
              </a:rPr>
              <a:t> or the</a:t>
            </a:r>
            <a:r>
              <a:rPr sz="2600" b="1" spc="5" dirty="0">
                <a:solidFill>
                  <a:srgbClr val="FFC000"/>
                </a:solidFill>
                <a:latin typeface="Calibri"/>
                <a:cs typeface="Calibri"/>
              </a:rPr>
              <a:t> </a:t>
            </a:r>
            <a:r>
              <a:rPr sz="2600" b="1" spc="-25" dirty="0">
                <a:solidFill>
                  <a:srgbClr val="FFC000"/>
                </a:solidFill>
                <a:latin typeface="Calibri"/>
                <a:cs typeface="Calibri"/>
              </a:rPr>
              <a:t>integrated</a:t>
            </a:r>
            <a:r>
              <a:rPr sz="2600" b="1" spc="25" dirty="0">
                <a:solidFill>
                  <a:srgbClr val="FFC000"/>
                </a:solidFill>
                <a:latin typeface="Calibri"/>
                <a:cs typeface="Calibri"/>
              </a:rPr>
              <a:t> </a:t>
            </a:r>
            <a:r>
              <a:rPr sz="2600" b="1" spc="-10" dirty="0">
                <a:solidFill>
                  <a:srgbClr val="FFC000"/>
                </a:solidFill>
                <a:latin typeface="Calibri"/>
                <a:cs typeface="Calibri"/>
              </a:rPr>
              <a:t>product</a:t>
            </a:r>
            <a:r>
              <a:rPr sz="2600" b="1" spc="15" dirty="0">
                <a:solidFill>
                  <a:srgbClr val="FFC000"/>
                </a:solidFill>
                <a:latin typeface="Calibri"/>
                <a:cs typeface="Calibri"/>
              </a:rPr>
              <a:t> </a:t>
            </a:r>
            <a:r>
              <a:rPr sz="2600" b="1" spc="-5" dirty="0">
                <a:solidFill>
                  <a:srgbClr val="FFC000"/>
                </a:solidFill>
                <a:latin typeface="Calibri"/>
                <a:cs typeface="Calibri"/>
              </a:rPr>
              <a:t>can</a:t>
            </a:r>
            <a:r>
              <a:rPr sz="2600" b="1" spc="-10" dirty="0">
                <a:solidFill>
                  <a:srgbClr val="FFC000"/>
                </a:solidFill>
                <a:latin typeface="Calibri"/>
                <a:cs typeface="Calibri"/>
              </a:rPr>
              <a:t> </a:t>
            </a:r>
            <a:r>
              <a:rPr sz="2600" b="1" dirty="0">
                <a:solidFill>
                  <a:srgbClr val="FFC000"/>
                </a:solidFill>
                <a:latin typeface="Calibri"/>
                <a:cs typeface="Calibri"/>
              </a:rPr>
              <a:t>be</a:t>
            </a:r>
            <a:r>
              <a:rPr sz="2600" b="1" spc="5" dirty="0">
                <a:solidFill>
                  <a:srgbClr val="FFC000"/>
                </a:solidFill>
                <a:latin typeface="Calibri"/>
                <a:cs typeface="Calibri"/>
              </a:rPr>
              <a:t> </a:t>
            </a:r>
            <a:r>
              <a:rPr sz="2600" b="1" spc="-15" dirty="0">
                <a:solidFill>
                  <a:srgbClr val="FFC000"/>
                </a:solidFill>
                <a:latin typeface="Calibri"/>
                <a:cs typeface="Calibri"/>
              </a:rPr>
              <a:t>evaluated</a:t>
            </a:r>
            <a:r>
              <a:rPr sz="2600" b="1" spc="10" dirty="0">
                <a:solidFill>
                  <a:srgbClr val="FFC000"/>
                </a:solidFill>
                <a:latin typeface="Calibri"/>
                <a:cs typeface="Calibri"/>
              </a:rPr>
              <a:t> </a:t>
            </a:r>
            <a:r>
              <a:rPr sz="2600" b="1" spc="-15" dirty="0">
                <a:solidFill>
                  <a:srgbClr val="FFC000"/>
                </a:solidFill>
                <a:latin typeface="Calibri"/>
                <a:cs typeface="Calibri"/>
              </a:rPr>
              <a:t>to </a:t>
            </a:r>
            <a:r>
              <a:rPr sz="2600" b="1" spc="-10" dirty="0">
                <a:solidFill>
                  <a:srgbClr val="FFC000"/>
                </a:solidFill>
                <a:latin typeface="Calibri"/>
                <a:cs typeface="Calibri"/>
              </a:rPr>
              <a:t> </a:t>
            </a:r>
            <a:r>
              <a:rPr sz="2600" b="1" spc="-15" dirty="0">
                <a:solidFill>
                  <a:srgbClr val="FFC000"/>
                </a:solidFill>
                <a:latin typeface="Calibri"/>
                <a:cs typeface="Calibri"/>
              </a:rPr>
              <a:t>demonstrate</a:t>
            </a:r>
            <a:r>
              <a:rPr sz="2600" b="1" spc="5" dirty="0">
                <a:solidFill>
                  <a:srgbClr val="FFC000"/>
                </a:solidFill>
                <a:latin typeface="Calibri"/>
                <a:cs typeface="Calibri"/>
              </a:rPr>
              <a:t> </a:t>
            </a:r>
            <a:r>
              <a:rPr sz="2600" b="1" spc="-5" dirty="0">
                <a:solidFill>
                  <a:srgbClr val="FFC000"/>
                </a:solidFill>
                <a:latin typeface="Calibri"/>
                <a:cs typeface="Calibri"/>
              </a:rPr>
              <a:t>whether</a:t>
            </a:r>
            <a:r>
              <a:rPr sz="2600" b="1" spc="5" dirty="0">
                <a:solidFill>
                  <a:srgbClr val="FFC000"/>
                </a:solidFill>
                <a:latin typeface="Calibri"/>
                <a:cs typeface="Calibri"/>
              </a:rPr>
              <a:t> </a:t>
            </a:r>
            <a:r>
              <a:rPr sz="2600" b="1" spc="-5" dirty="0">
                <a:solidFill>
                  <a:srgbClr val="FFC000"/>
                </a:solidFill>
                <a:latin typeface="Calibri"/>
                <a:cs typeface="Calibri"/>
              </a:rPr>
              <a:t>the</a:t>
            </a:r>
            <a:r>
              <a:rPr sz="2600" b="1" spc="5" dirty="0">
                <a:solidFill>
                  <a:srgbClr val="FFC000"/>
                </a:solidFill>
                <a:latin typeface="Calibri"/>
                <a:cs typeface="Calibri"/>
              </a:rPr>
              <a:t> </a:t>
            </a:r>
            <a:r>
              <a:rPr sz="2600" b="1" spc="-20" dirty="0">
                <a:solidFill>
                  <a:srgbClr val="FFC000"/>
                </a:solidFill>
                <a:latin typeface="Calibri"/>
                <a:cs typeface="Calibri"/>
              </a:rPr>
              <a:t>system </a:t>
            </a:r>
            <a:r>
              <a:rPr sz="2600" b="1" spc="-5" dirty="0">
                <a:solidFill>
                  <a:srgbClr val="FFC000"/>
                </a:solidFill>
                <a:latin typeface="Calibri"/>
                <a:cs typeface="Calibri"/>
              </a:rPr>
              <a:t>functions</a:t>
            </a:r>
            <a:r>
              <a:rPr sz="2600" b="1" dirty="0">
                <a:solidFill>
                  <a:srgbClr val="FFC000"/>
                </a:solidFill>
                <a:latin typeface="Calibri"/>
                <a:cs typeface="Calibri"/>
              </a:rPr>
              <a:t> as </a:t>
            </a:r>
            <a:r>
              <a:rPr sz="2600" b="1" spc="-15" dirty="0">
                <a:solidFill>
                  <a:srgbClr val="FFC000"/>
                </a:solidFill>
                <a:latin typeface="Calibri"/>
                <a:cs typeface="Calibri"/>
              </a:rPr>
              <a:t>expected.</a:t>
            </a:r>
            <a:endParaRPr sz="2600">
              <a:latin typeface="Calibri"/>
              <a:cs typeface="Calibri"/>
            </a:endParaRPr>
          </a:p>
          <a:p>
            <a:pPr marL="62865" marR="59690" algn="ctr">
              <a:lnSpc>
                <a:spcPts val="2810"/>
              </a:lnSpc>
              <a:spcBef>
                <a:spcPts val="1400"/>
              </a:spcBef>
            </a:pPr>
            <a:r>
              <a:rPr sz="2600" spc="-5" dirty="0">
                <a:solidFill>
                  <a:srgbClr val="FFFFFF"/>
                </a:solidFill>
                <a:latin typeface="Calibri"/>
                <a:cs typeface="Calibri"/>
              </a:rPr>
              <a:t>Designing </a:t>
            </a:r>
            <a:r>
              <a:rPr sz="2600" spc="-25" dirty="0">
                <a:solidFill>
                  <a:srgbClr val="FFFFFF"/>
                </a:solidFill>
                <a:latin typeface="Calibri"/>
                <a:cs typeface="Calibri"/>
              </a:rPr>
              <a:t>for </a:t>
            </a:r>
            <a:r>
              <a:rPr sz="2600" dirty="0">
                <a:solidFill>
                  <a:srgbClr val="FFFFFF"/>
                </a:solidFill>
                <a:latin typeface="Calibri"/>
                <a:cs typeface="Calibri"/>
              </a:rPr>
              <a:t>verifiability is </a:t>
            </a:r>
            <a:r>
              <a:rPr sz="2600" spc="-5" dirty="0">
                <a:solidFill>
                  <a:srgbClr val="FFFFFF"/>
                </a:solidFill>
                <a:latin typeface="Calibri"/>
                <a:cs typeface="Calibri"/>
              </a:rPr>
              <a:t>critical </a:t>
            </a:r>
            <a:r>
              <a:rPr sz="2600" dirty="0">
                <a:solidFill>
                  <a:srgbClr val="FFFFFF"/>
                </a:solidFill>
                <a:latin typeface="Calibri"/>
                <a:cs typeface="Calibri"/>
              </a:rPr>
              <a:t>if the </a:t>
            </a:r>
            <a:r>
              <a:rPr sz="2600" spc="-10" dirty="0">
                <a:solidFill>
                  <a:srgbClr val="FFFFFF"/>
                </a:solidFill>
                <a:latin typeface="Calibri"/>
                <a:cs typeface="Calibri"/>
              </a:rPr>
              <a:t>product </a:t>
            </a:r>
            <a:r>
              <a:rPr sz="2600" spc="-5" dirty="0">
                <a:solidFill>
                  <a:srgbClr val="FFFFFF"/>
                </a:solidFill>
                <a:latin typeface="Calibri"/>
                <a:cs typeface="Calibri"/>
              </a:rPr>
              <a:t>has </a:t>
            </a:r>
            <a:r>
              <a:rPr sz="2600" spc="-15" dirty="0">
                <a:solidFill>
                  <a:srgbClr val="FFFFFF"/>
                </a:solidFill>
                <a:latin typeface="Calibri"/>
                <a:cs typeface="Calibri"/>
              </a:rPr>
              <a:t>complex </a:t>
            </a:r>
            <a:r>
              <a:rPr sz="2600" spc="-5" dirty="0">
                <a:solidFill>
                  <a:srgbClr val="FFFFFF"/>
                </a:solidFill>
                <a:latin typeface="Calibri"/>
                <a:cs typeface="Calibri"/>
              </a:rPr>
              <a:t>algorithms </a:t>
            </a:r>
            <a:r>
              <a:rPr sz="2600" spc="-575" dirty="0">
                <a:solidFill>
                  <a:srgbClr val="FFFFFF"/>
                </a:solidFill>
                <a:latin typeface="Calibri"/>
                <a:cs typeface="Calibri"/>
              </a:rPr>
              <a:t> </a:t>
            </a:r>
            <a:r>
              <a:rPr sz="2600" dirty="0">
                <a:solidFill>
                  <a:srgbClr val="FFFFFF"/>
                </a:solidFill>
                <a:latin typeface="Calibri"/>
                <a:cs typeface="Calibri"/>
              </a:rPr>
              <a:t>and</a:t>
            </a:r>
            <a:r>
              <a:rPr sz="2600" spc="-10" dirty="0">
                <a:solidFill>
                  <a:srgbClr val="FFFFFF"/>
                </a:solidFill>
                <a:latin typeface="Calibri"/>
                <a:cs typeface="Calibri"/>
              </a:rPr>
              <a:t> </a:t>
            </a:r>
            <a:r>
              <a:rPr sz="2600" dirty="0">
                <a:solidFill>
                  <a:srgbClr val="FFFFFF"/>
                </a:solidFill>
                <a:latin typeface="Calibri"/>
                <a:cs typeface="Calibri"/>
              </a:rPr>
              <a:t>logic, </a:t>
            </a:r>
            <a:r>
              <a:rPr sz="2600" spc="-5" dirty="0">
                <a:solidFill>
                  <a:srgbClr val="FFFFFF"/>
                </a:solidFill>
                <a:latin typeface="Calibri"/>
                <a:cs typeface="Calibri"/>
              </a:rPr>
              <a:t>or </a:t>
            </a:r>
            <a:r>
              <a:rPr sz="2600" dirty="0">
                <a:solidFill>
                  <a:srgbClr val="FFFFFF"/>
                </a:solidFill>
                <a:latin typeface="Calibri"/>
                <a:cs typeface="Calibri"/>
              </a:rPr>
              <a:t>if it</a:t>
            </a:r>
            <a:r>
              <a:rPr sz="2600" spc="5" dirty="0">
                <a:solidFill>
                  <a:srgbClr val="FFFFFF"/>
                </a:solidFill>
                <a:latin typeface="Calibri"/>
                <a:cs typeface="Calibri"/>
              </a:rPr>
              <a:t> </a:t>
            </a:r>
            <a:r>
              <a:rPr sz="2600" spc="-15" dirty="0">
                <a:solidFill>
                  <a:srgbClr val="FFFFFF"/>
                </a:solidFill>
                <a:latin typeface="Calibri"/>
                <a:cs typeface="Calibri"/>
              </a:rPr>
              <a:t>contains</a:t>
            </a:r>
            <a:r>
              <a:rPr sz="2600" spc="-5" dirty="0">
                <a:solidFill>
                  <a:srgbClr val="FFFFFF"/>
                </a:solidFill>
                <a:latin typeface="Calibri"/>
                <a:cs typeface="Calibri"/>
              </a:rPr>
              <a:t> subtle</a:t>
            </a:r>
            <a:r>
              <a:rPr sz="2600" spc="-20" dirty="0">
                <a:solidFill>
                  <a:srgbClr val="FFFFFF"/>
                </a:solidFill>
                <a:latin typeface="Calibri"/>
                <a:cs typeface="Calibri"/>
              </a:rPr>
              <a:t> </a:t>
            </a:r>
            <a:r>
              <a:rPr sz="2600" spc="-5" dirty="0">
                <a:solidFill>
                  <a:srgbClr val="FFFFFF"/>
                </a:solidFill>
                <a:latin typeface="Calibri"/>
                <a:cs typeface="Calibri"/>
              </a:rPr>
              <a:t>functionality</a:t>
            </a:r>
            <a:r>
              <a:rPr sz="2600" spc="-30" dirty="0">
                <a:solidFill>
                  <a:srgbClr val="FFFFFF"/>
                </a:solidFill>
                <a:latin typeface="Calibri"/>
                <a:cs typeface="Calibri"/>
              </a:rPr>
              <a:t> </a:t>
            </a:r>
            <a:r>
              <a:rPr sz="2600" spc="-5" dirty="0">
                <a:solidFill>
                  <a:srgbClr val="FFFFFF"/>
                </a:solidFill>
                <a:latin typeface="Calibri"/>
                <a:cs typeface="Calibri"/>
              </a:rPr>
              <a:t>interrelationships.</a:t>
            </a:r>
            <a:endParaRPr sz="2600">
              <a:latin typeface="Calibri"/>
              <a:cs typeface="Calibri"/>
            </a:endParaRPr>
          </a:p>
          <a:p>
            <a:pPr marL="12700" marR="5080" indent="-2540" algn="ctr">
              <a:lnSpc>
                <a:spcPct val="90000"/>
              </a:lnSpc>
              <a:spcBef>
                <a:spcPts val="1355"/>
              </a:spcBef>
            </a:pPr>
            <a:r>
              <a:rPr sz="2600" spc="-10" dirty="0">
                <a:solidFill>
                  <a:srgbClr val="FFFFFF"/>
                </a:solidFill>
                <a:latin typeface="Calibri"/>
                <a:cs typeface="Calibri"/>
              </a:rPr>
              <a:t>Verifiability </a:t>
            </a:r>
            <a:r>
              <a:rPr sz="2600" dirty="0">
                <a:solidFill>
                  <a:srgbClr val="FFFFFF"/>
                </a:solidFill>
                <a:latin typeface="Calibri"/>
                <a:cs typeface="Calibri"/>
              </a:rPr>
              <a:t>is also </a:t>
            </a:r>
            <a:r>
              <a:rPr sz="2600" spc="-10" dirty="0">
                <a:solidFill>
                  <a:srgbClr val="FFFFFF"/>
                </a:solidFill>
                <a:latin typeface="Calibri"/>
                <a:cs typeface="Calibri"/>
              </a:rPr>
              <a:t>important </a:t>
            </a:r>
            <a:r>
              <a:rPr sz="2600" dirty="0">
                <a:solidFill>
                  <a:srgbClr val="FFFFFF"/>
                </a:solidFill>
                <a:latin typeface="Calibri"/>
                <a:cs typeface="Calibri"/>
              </a:rPr>
              <a:t>if the </a:t>
            </a:r>
            <a:r>
              <a:rPr sz="2600" spc="-10" dirty="0">
                <a:solidFill>
                  <a:srgbClr val="FFFFFF"/>
                </a:solidFill>
                <a:latin typeface="Calibri"/>
                <a:cs typeface="Calibri"/>
              </a:rPr>
              <a:t>product </a:t>
            </a:r>
            <a:r>
              <a:rPr sz="2600" dirty="0">
                <a:solidFill>
                  <a:srgbClr val="FFFFFF"/>
                </a:solidFill>
                <a:latin typeface="Calibri"/>
                <a:cs typeface="Calibri"/>
              </a:rPr>
              <a:t>will </a:t>
            </a:r>
            <a:r>
              <a:rPr sz="2600" spc="-5" dirty="0">
                <a:solidFill>
                  <a:srgbClr val="FFFFFF"/>
                </a:solidFill>
                <a:latin typeface="Calibri"/>
                <a:cs typeface="Calibri"/>
              </a:rPr>
              <a:t>be modified often, </a:t>
            </a:r>
            <a:r>
              <a:rPr sz="2600" dirty="0">
                <a:solidFill>
                  <a:srgbClr val="FFFFFF"/>
                </a:solidFill>
                <a:latin typeface="Calibri"/>
                <a:cs typeface="Calibri"/>
              </a:rPr>
              <a:t> </a:t>
            </a:r>
            <a:r>
              <a:rPr sz="2600" spc="-5" dirty="0">
                <a:solidFill>
                  <a:srgbClr val="FFFFFF"/>
                </a:solidFill>
                <a:latin typeface="Calibri"/>
                <a:cs typeface="Calibri"/>
              </a:rPr>
              <a:t>because</a:t>
            </a:r>
            <a:r>
              <a:rPr sz="2600" spc="-40" dirty="0">
                <a:solidFill>
                  <a:srgbClr val="FFFFFF"/>
                </a:solidFill>
                <a:latin typeface="Calibri"/>
                <a:cs typeface="Calibri"/>
              </a:rPr>
              <a:t> </a:t>
            </a:r>
            <a:r>
              <a:rPr sz="2600" dirty="0">
                <a:solidFill>
                  <a:srgbClr val="FFFFFF"/>
                </a:solidFill>
                <a:latin typeface="Calibri"/>
                <a:cs typeface="Calibri"/>
              </a:rPr>
              <a:t>it will </a:t>
            </a:r>
            <a:r>
              <a:rPr sz="2600" spc="-10" dirty="0">
                <a:solidFill>
                  <a:srgbClr val="FFFFFF"/>
                </a:solidFill>
                <a:latin typeface="Calibri"/>
                <a:cs typeface="Calibri"/>
              </a:rPr>
              <a:t>undergo</a:t>
            </a:r>
            <a:r>
              <a:rPr sz="2600" spc="-30" dirty="0">
                <a:solidFill>
                  <a:srgbClr val="FFFFFF"/>
                </a:solidFill>
                <a:latin typeface="Calibri"/>
                <a:cs typeface="Calibri"/>
              </a:rPr>
              <a:t> </a:t>
            </a:r>
            <a:r>
              <a:rPr sz="2600" spc="-10" dirty="0">
                <a:solidFill>
                  <a:srgbClr val="FFFFFF"/>
                </a:solidFill>
                <a:latin typeface="Calibri"/>
                <a:cs typeface="Calibri"/>
              </a:rPr>
              <a:t>frequent</a:t>
            </a:r>
            <a:r>
              <a:rPr sz="2600" spc="-35" dirty="0">
                <a:solidFill>
                  <a:srgbClr val="FFFFFF"/>
                </a:solidFill>
                <a:latin typeface="Calibri"/>
                <a:cs typeface="Calibri"/>
              </a:rPr>
              <a:t> </a:t>
            </a:r>
            <a:r>
              <a:rPr sz="2600" spc="-5" dirty="0">
                <a:solidFill>
                  <a:srgbClr val="FFFFFF"/>
                </a:solidFill>
                <a:latin typeface="Calibri"/>
                <a:cs typeface="Calibri"/>
              </a:rPr>
              <a:t>regression</a:t>
            </a:r>
            <a:r>
              <a:rPr sz="2600" spc="-30" dirty="0">
                <a:solidFill>
                  <a:srgbClr val="FFFFFF"/>
                </a:solidFill>
                <a:latin typeface="Calibri"/>
                <a:cs typeface="Calibri"/>
              </a:rPr>
              <a:t> </a:t>
            </a:r>
            <a:r>
              <a:rPr sz="2600" spc="-5" dirty="0">
                <a:solidFill>
                  <a:srgbClr val="FFFFFF"/>
                </a:solidFill>
                <a:latin typeface="Calibri"/>
                <a:cs typeface="Calibri"/>
              </a:rPr>
              <a:t>testing</a:t>
            </a:r>
            <a:r>
              <a:rPr sz="2600" spc="-30" dirty="0">
                <a:solidFill>
                  <a:srgbClr val="FFFFFF"/>
                </a:solidFill>
                <a:latin typeface="Calibri"/>
                <a:cs typeface="Calibri"/>
              </a:rPr>
              <a:t> </a:t>
            </a:r>
            <a:r>
              <a:rPr sz="2600" spc="-10" dirty="0">
                <a:solidFill>
                  <a:srgbClr val="FFFFFF"/>
                </a:solidFill>
                <a:latin typeface="Calibri"/>
                <a:cs typeface="Calibri"/>
              </a:rPr>
              <a:t>to</a:t>
            </a:r>
            <a:r>
              <a:rPr sz="2600" spc="-5" dirty="0">
                <a:solidFill>
                  <a:srgbClr val="FFFFFF"/>
                </a:solidFill>
                <a:latin typeface="Calibri"/>
                <a:cs typeface="Calibri"/>
              </a:rPr>
              <a:t> determine</a:t>
            </a:r>
            <a:r>
              <a:rPr sz="2600" spc="-55" dirty="0">
                <a:solidFill>
                  <a:srgbClr val="FFFFFF"/>
                </a:solidFill>
                <a:latin typeface="Calibri"/>
                <a:cs typeface="Calibri"/>
              </a:rPr>
              <a:t> </a:t>
            </a:r>
            <a:r>
              <a:rPr sz="2600" dirty="0">
                <a:solidFill>
                  <a:srgbClr val="FFFFFF"/>
                </a:solidFill>
                <a:latin typeface="Calibri"/>
                <a:cs typeface="Calibri"/>
              </a:rPr>
              <a:t>whether </a:t>
            </a:r>
            <a:r>
              <a:rPr sz="2600" spc="-570" dirty="0">
                <a:solidFill>
                  <a:srgbClr val="FFFFFF"/>
                </a:solidFill>
                <a:latin typeface="Calibri"/>
                <a:cs typeface="Calibri"/>
              </a:rPr>
              <a:t> </a:t>
            </a:r>
            <a:r>
              <a:rPr sz="2600" dirty="0">
                <a:solidFill>
                  <a:srgbClr val="FFFFFF"/>
                </a:solidFill>
                <a:latin typeface="Calibri"/>
                <a:cs typeface="Calibri"/>
              </a:rPr>
              <a:t>the</a:t>
            </a:r>
            <a:r>
              <a:rPr sz="2600" spc="-15" dirty="0">
                <a:solidFill>
                  <a:srgbClr val="FFFFFF"/>
                </a:solidFill>
                <a:latin typeface="Calibri"/>
                <a:cs typeface="Calibri"/>
              </a:rPr>
              <a:t> </a:t>
            </a:r>
            <a:r>
              <a:rPr sz="2600" spc="-5" dirty="0">
                <a:solidFill>
                  <a:srgbClr val="FFFFFF"/>
                </a:solidFill>
                <a:latin typeface="Calibri"/>
                <a:cs typeface="Calibri"/>
              </a:rPr>
              <a:t>changes</a:t>
            </a:r>
            <a:r>
              <a:rPr sz="2600" spc="-25" dirty="0">
                <a:solidFill>
                  <a:srgbClr val="FFFFFF"/>
                </a:solidFill>
                <a:latin typeface="Calibri"/>
                <a:cs typeface="Calibri"/>
              </a:rPr>
              <a:t> </a:t>
            </a:r>
            <a:r>
              <a:rPr sz="2600" spc="-5" dirty="0">
                <a:solidFill>
                  <a:srgbClr val="FFFFFF"/>
                </a:solidFill>
                <a:latin typeface="Calibri"/>
                <a:cs typeface="Calibri"/>
              </a:rPr>
              <a:t>damaged</a:t>
            </a:r>
            <a:r>
              <a:rPr sz="2600" spc="-25" dirty="0">
                <a:solidFill>
                  <a:srgbClr val="FFFFFF"/>
                </a:solidFill>
                <a:latin typeface="Calibri"/>
                <a:cs typeface="Calibri"/>
              </a:rPr>
              <a:t> </a:t>
            </a:r>
            <a:r>
              <a:rPr sz="2600" spc="-15" dirty="0">
                <a:solidFill>
                  <a:srgbClr val="FFFFFF"/>
                </a:solidFill>
                <a:latin typeface="Calibri"/>
                <a:cs typeface="Calibri"/>
              </a:rPr>
              <a:t>any</a:t>
            </a:r>
            <a:r>
              <a:rPr sz="2600" dirty="0">
                <a:solidFill>
                  <a:srgbClr val="FFFFFF"/>
                </a:solidFill>
                <a:latin typeface="Calibri"/>
                <a:cs typeface="Calibri"/>
              </a:rPr>
              <a:t> </a:t>
            </a:r>
            <a:r>
              <a:rPr sz="2600" spc="-10" dirty="0">
                <a:solidFill>
                  <a:srgbClr val="FFFFFF"/>
                </a:solidFill>
                <a:latin typeface="Calibri"/>
                <a:cs typeface="Calibri"/>
              </a:rPr>
              <a:t>existing</a:t>
            </a:r>
            <a:r>
              <a:rPr sz="2600" spc="-35" dirty="0">
                <a:solidFill>
                  <a:srgbClr val="FFFFFF"/>
                </a:solidFill>
                <a:latin typeface="Calibri"/>
                <a:cs typeface="Calibri"/>
              </a:rPr>
              <a:t> </a:t>
            </a:r>
            <a:r>
              <a:rPr sz="2600" spc="-5" dirty="0">
                <a:solidFill>
                  <a:srgbClr val="FFFFFF"/>
                </a:solidFill>
                <a:latin typeface="Calibri"/>
                <a:cs typeface="Calibri"/>
              </a:rPr>
              <a:t>functionality</a:t>
            </a:r>
            <a:endParaRPr sz="2600">
              <a:latin typeface="Calibri"/>
              <a:cs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286892"/>
            <a:ext cx="5088255" cy="756920"/>
          </a:xfrm>
          <a:prstGeom prst="rect">
            <a:avLst/>
          </a:prstGeom>
        </p:spPr>
        <p:txBody>
          <a:bodyPr vert="horz" wrap="square" lIns="0" tIns="12700" rIns="0" bIns="0" rtlCol="0">
            <a:spAutoFit/>
          </a:bodyPr>
          <a:lstStyle/>
          <a:p>
            <a:pPr marL="12700">
              <a:lnSpc>
                <a:spcPct val="100000"/>
              </a:lnSpc>
              <a:spcBef>
                <a:spcPts val="100"/>
              </a:spcBef>
            </a:pPr>
            <a:r>
              <a:rPr sz="4800" b="0" spc="-65" dirty="0">
                <a:solidFill>
                  <a:srgbClr val="FFFFFF"/>
                </a:solidFill>
                <a:latin typeface="Calibri Light"/>
                <a:cs typeface="Calibri Light"/>
              </a:rPr>
              <a:t>Verifiability</a:t>
            </a:r>
            <a:r>
              <a:rPr sz="4800" b="0" spc="-150" dirty="0">
                <a:solidFill>
                  <a:srgbClr val="FFFFFF"/>
                </a:solidFill>
                <a:latin typeface="Calibri Light"/>
                <a:cs typeface="Calibri Light"/>
              </a:rPr>
              <a:t> </a:t>
            </a:r>
            <a:r>
              <a:rPr sz="4800" b="0" spc="-55" dirty="0">
                <a:solidFill>
                  <a:srgbClr val="FFFFFF"/>
                </a:solidFill>
                <a:latin typeface="Calibri Light"/>
                <a:cs typeface="Calibri Light"/>
              </a:rPr>
              <a:t>Examples</a:t>
            </a:r>
            <a:endParaRPr sz="4800">
              <a:latin typeface="Calibri Light"/>
              <a:cs typeface="Calibri Light"/>
            </a:endParaRPr>
          </a:p>
        </p:txBody>
      </p:sp>
      <p:sp>
        <p:nvSpPr>
          <p:cNvPr id="3" name="object 3"/>
          <p:cNvSpPr txBox="1"/>
          <p:nvPr/>
        </p:nvSpPr>
        <p:spPr>
          <a:xfrm>
            <a:off x="1176019" y="1785950"/>
            <a:ext cx="9897110" cy="3631565"/>
          </a:xfrm>
          <a:prstGeom prst="rect">
            <a:avLst/>
          </a:prstGeom>
        </p:spPr>
        <p:txBody>
          <a:bodyPr vert="horz" wrap="square" lIns="0" tIns="92710" rIns="0" bIns="0" rtlCol="0">
            <a:spAutoFit/>
          </a:bodyPr>
          <a:lstStyle/>
          <a:p>
            <a:pPr marL="12700" marR="5080">
              <a:lnSpc>
                <a:spcPct val="80000"/>
              </a:lnSpc>
              <a:spcBef>
                <a:spcPts val="730"/>
              </a:spcBef>
            </a:pPr>
            <a:r>
              <a:rPr sz="2600" b="1" i="1" u="sng" spc="-5" dirty="0">
                <a:solidFill>
                  <a:srgbClr val="FFFFFF"/>
                </a:solidFill>
                <a:uFill>
                  <a:solidFill>
                    <a:srgbClr val="FFFFFF"/>
                  </a:solidFill>
                </a:uFill>
                <a:latin typeface="Calibri"/>
                <a:cs typeface="Calibri"/>
              </a:rPr>
              <a:t>VER-1. </a:t>
            </a:r>
            <a:r>
              <a:rPr sz="2600" b="1" spc="-5" dirty="0">
                <a:solidFill>
                  <a:srgbClr val="FFFF00"/>
                </a:solidFill>
                <a:latin typeface="Calibri"/>
                <a:cs typeface="Calibri"/>
              </a:rPr>
              <a:t>The</a:t>
            </a:r>
            <a:r>
              <a:rPr sz="2600" b="1" spc="5" dirty="0">
                <a:solidFill>
                  <a:srgbClr val="FFFF00"/>
                </a:solidFill>
                <a:latin typeface="Calibri"/>
                <a:cs typeface="Calibri"/>
              </a:rPr>
              <a:t> </a:t>
            </a:r>
            <a:r>
              <a:rPr sz="2600" b="1" spc="-10" dirty="0">
                <a:solidFill>
                  <a:srgbClr val="FFFF00"/>
                </a:solidFill>
                <a:latin typeface="Calibri"/>
                <a:cs typeface="Calibri"/>
              </a:rPr>
              <a:t>development</a:t>
            </a:r>
            <a:r>
              <a:rPr sz="2600" b="1" dirty="0">
                <a:solidFill>
                  <a:srgbClr val="FFFF00"/>
                </a:solidFill>
                <a:latin typeface="Calibri"/>
                <a:cs typeface="Calibri"/>
              </a:rPr>
              <a:t> </a:t>
            </a:r>
            <a:r>
              <a:rPr sz="2600" b="1" spc="-10" dirty="0">
                <a:solidFill>
                  <a:srgbClr val="FFFF00"/>
                </a:solidFill>
                <a:latin typeface="Calibri"/>
                <a:cs typeface="Calibri"/>
              </a:rPr>
              <a:t>environment</a:t>
            </a:r>
            <a:r>
              <a:rPr sz="2600" b="1" spc="5" dirty="0">
                <a:solidFill>
                  <a:srgbClr val="FFFF00"/>
                </a:solidFill>
                <a:latin typeface="Calibri"/>
                <a:cs typeface="Calibri"/>
              </a:rPr>
              <a:t> </a:t>
            </a:r>
            <a:r>
              <a:rPr sz="2600" b="1" spc="-10" dirty="0">
                <a:solidFill>
                  <a:srgbClr val="FFFF00"/>
                </a:solidFill>
                <a:latin typeface="Calibri"/>
                <a:cs typeface="Calibri"/>
              </a:rPr>
              <a:t>configuration</a:t>
            </a:r>
            <a:r>
              <a:rPr sz="2600" b="1" spc="5" dirty="0">
                <a:solidFill>
                  <a:srgbClr val="FFFF00"/>
                </a:solidFill>
                <a:latin typeface="Calibri"/>
                <a:cs typeface="Calibri"/>
              </a:rPr>
              <a:t> </a:t>
            </a:r>
            <a:r>
              <a:rPr sz="2600" b="1" dirty="0">
                <a:solidFill>
                  <a:srgbClr val="FFFF00"/>
                </a:solidFill>
                <a:latin typeface="Calibri"/>
                <a:cs typeface="Calibri"/>
              </a:rPr>
              <a:t>shall</a:t>
            </a:r>
            <a:r>
              <a:rPr sz="2600" b="1" spc="-5" dirty="0">
                <a:solidFill>
                  <a:srgbClr val="FFFF00"/>
                </a:solidFill>
                <a:latin typeface="Calibri"/>
                <a:cs typeface="Calibri"/>
              </a:rPr>
              <a:t> </a:t>
            </a:r>
            <a:r>
              <a:rPr sz="2600" b="1" dirty="0">
                <a:solidFill>
                  <a:srgbClr val="FFFF00"/>
                </a:solidFill>
                <a:latin typeface="Calibri"/>
                <a:cs typeface="Calibri"/>
              </a:rPr>
              <a:t>be </a:t>
            </a:r>
            <a:r>
              <a:rPr sz="2600" b="1" spc="-10" dirty="0">
                <a:solidFill>
                  <a:srgbClr val="FFFF00"/>
                </a:solidFill>
                <a:latin typeface="Calibri"/>
                <a:cs typeface="Calibri"/>
              </a:rPr>
              <a:t>identical</a:t>
            </a:r>
            <a:r>
              <a:rPr sz="2600" b="1" spc="15" dirty="0">
                <a:solidFill>
                  <a:srgbClr val="FFFF00"/>
                </a:solidFill>
                <a:latin typeface="Calibri"/>
                <a:cs typeface="Calibri"/>
              </a:rPr>
              <a:t> </a:t>
            </a:r>
            <a:r>
              <a:rPr sz="2600" b="1" spc="-15" dirty="0">
                <a:solidFill>
                  <a:srgbClr val="FFFF00"/>
                </a:solidFill>
                <a:latin typeface="Calibri"/>
                <a:cs typeface="Calibri"/>
              </a:rPr>
              <a:t>to </a:t>
            </a:r>
            <a:r>
              <a:rPr sz="2600" b="1" spc="-570" dirty="0">
                <a:solidFill>
                  <a:srgbClr val="FFFF00"/>
                </a:solidFill>
                <a:latin typeface="Calibri"/>
                <a:cs typeface="Calibri"/>
              </a:rPr>
              <a:t> </a:t>
            </a:r>
            <a:r>
              <a:rPr sz="2600" b="1" dirty="0">
                <a:solidFill>
                  <a:srgbClr val="FFFF00"/>
                </a:solidFill>
                <a:latin typeface="Calibri"/>
                <a:cs typeface="Calibri"/>
              </a:rPr>
              <a:t>the</a:t>
            </a:r>
            <a:r>
              <a:rPr sz="2600" b="1" spc="-5" dirty="0">
                <a:solidFill>
                  <a:srgbClr val="FFFF00"/>
                </a:solidFill>
                <a:latin typeface="Calibri"/>
                <a:cs typeface="Calibri"/>
              </a:rPr>
              <a:t> </a:t>
            </a:r>
            <a:r>
              <a:rPr sz="2600" b="1" spc="-15" dirty="0">
                <a:solidFill>
                  <a:srgbClr val="FFFF00"/>
                </a:solidFill>
                <a:latin typeface="Calibri"/>
                <a:cs typeface="Calibri"/>
              </a:rPr>
              <a:t>test</a:t>
            </a:r>
            <a:r>
              <a:rPr sz="2600" b="1" dirty="0">
                <a:solidFill>
                  <a:srgbClr val="FFFF00"/>
                </a:solidFill>
                <a:latin typeface="Calibri"/>
                <a:cs typeface="Calibri"/>
              </a:rPr>
              <a:t> </a:t>
            </a:r>
            <a:r>
              <a:rPr sz="2600" b="1" spc="-10" dirty="0">
                <a:solidFill>
                  <a:srgbClr val="FFFF00"/>
                </a:solidFill>
                <a:latin typeface="Calibri"/>
                <a:cs typeface="Calibri"/>
              </a:rPr>
              <a:t>configuration</a:t>
            </a:r>
            <a:r>
              <a:rPr sz="2600" b="1" spc="10" dirty="0">
                <a:solidFill>
                  <a:srgbClr val="FFFF00"/>
                </a:solidFill>
                <a:latin typeface="Calibri"/>
                <a:cs typeface="Calibri"/>
              </a:rPr>
              <a:t> </a:t>
            </a:r>
            <a:r>
              <a:rPr sz="2600" b="1" spc="-10" dirty="0">
                <a:solidFill>
                  <a:srgbClr val="FFFF00"/>
                </a:solidFill>
                <a:latin typeface="Calibri"/>
                <a:cs typeface="Calibri"/>
              </a:rPr>
              <a:t>environment</a:t>
            </a:r>
            <a:r>
              <a:rPr sz="2600" b="1" spc="10" dirty="0">
                <a:solidFill>
                  <a:srgbClr val="FFFF00"/>
                </a:solidFill>
                <a:latin typeface="Calibri"/>
                <a:cs typeface="Calibri"/>
              </a:rPr>
              <a:t> </a:t>
            </a:r>
            <a:r>
              <a:rPr sz="2600" b="1" spc="-15" dirty="0">
                <a:solidFill>
                  <a:srgbClr val="FFFF00"/>
                </a:solidFill>
                <a:latin typeface="Calibri"/>
                <a:cs typeface="Calibri"/>
              </a:rPr>
              <a:t>to</a:t>
            </a:r>
            <a:r>
              <a:rPr sz="2600" b="1" dirty="0">
                <a:solidFill>
                  <a:srgbClr val="FFFF00"/>
                </a:solidFill>
                <a:latin typeface="Calibri"/>
                <a:cs typeface="Calibri"/>
              </a:rPr>
              <a:t> </a:t>
            </a:r>
            <a:r>
              <a:rPr sz="2600" b="1" spc="-10" dirty="0">
                <a:solidFill>
                  <a:srgbClr val="FFFF00"/>
                </a:solidFill>
                <a:latin typeface="Calibri"/>
                <a:cs typeface="Calibri"/>
              </a:rPr>
              <a:t>avoid</a:t>
            </a:r>
            <a:r>
              <a:rPr sz="2600" b="1" spc="-15" dirty="0">
                <a:solidFill>
                  <a:srgbClr val="FFFF00"/>
                </a:solidFill>
                <a:latin typeface="Calibri"/>
                <a:cs typeface="Calibri"/>
              </a:rPr>
              <a:t> </a:t>
            </a:r>
            <a:r>
              <a:rPr sz="2600" b="1" spc="-5" dirty="0">
                <a:solidFill>
                  <a:srgbClr val="FFFF00"/>
                </a:solidFill>
                <a:latin typeface="Calibri"/>
                <a:cs typeface="Calibri"/>
              </a:rPr>
              <a:t>irreproducible</a:t>
            </a:r>
            <a:r>
              <a:rPr sz="2600" b="1" spc="45" dirty="0">
                <a:solidFill>
                  <a:srgbClr val="FFFF00"/>
                </a:solidFill>
                <a:latin typeface="Calibri"/>
                <a:cs typeface="Calibri"/>
              </a:rPr>
              <a:t> </a:t>
            </a:r>
            <a:r>
              <a:rPr sz="2600" b="1" spc="-10" dirty="0">
                <a:solidFill>
                  <a:srgbClr val="FFFF00"/>
                </a:solidFill>
                <a:latin typeface="Calibri"/>
                <a:cs typeface="Calibri"/>
              </a:rPr>
              <a:t>testing </a:t>
            </a:r>
            <a:r>
              <a:rPr sz="2600" b="1" spc="-5" dirty="0">
                <a:solidFill>
                  <a:srgbClr val="FFFF00"/>
                </a:solidFill>
                <a:latin typeface="Calibri"/>
                <a:cs typeface="Calibri"/>
              </a:rPr>
              <a:t> </a:t>
            </a:r>
            <a:r>
              <a:rPr sz="2600" b="1" spc="-10" dirty="0">
                <a:solidFill>
                  <a:srgbClr val="FFFF00"/>
                </a:solidFill>
                <a:latin typeface="Calibri"/>
                <a:cs typeface="Calibri"/>
              </a:rPr>
              <a:t>failures.</a:t>
            </a:r>
            <a:endParaRPr sz="2600">
              <a:latin typeface="Calibri"/>
              <a:cs typeface="Calibri"/>
            </a:endParaRPr>
          </a:p>
          <a:p>
            <a:pPr>
              <a:lnSpc>
                <a:spcPct val="100000"/>
              </a:lnSpc>
              <a:spcBef>
                <a:spcPts val="30"/>
              </a:spcBef>
            </a:pPr>
            <a:endParaRPr sz="3150">
              <a:latin typeface="Calibri"/>
              <a:cs typeface="Calibri"/>
            </a:endParaRPr>
          </a:p>
          <a:p>
            <a:pPr marL="12700" marR="489584">
              <a:lnSpc>
                <a:spcPts val="2500"/>
              </a:lnSpc>
            </a:pPr>
            <a:r>
              <a:rPr sz="2600" b="1" i="1" u="sng" spc="-5" dirty="0">
                <a:solidFill>
                  <a:srgbClr val="FFFFFF"/>
                </a:solidFill>
                <a:uFill>
                  <a:solidFill>
                    <a:srgbClr val="FFFFFF"/>
                  </a:solidFill>
                </a:uFill>
                <a:latin typeface="Calibri"/>
                <a:cs typeface="Calibri"/>
              </a:rPr>
              <a:t>VER-2.</a:t>
            </a:r>
            <a:r>
              <a:rPr sz="2600" b="1" i="1" u="sng" dirty="0">
                <a:solidFill>
                  <a:srgbClr val="FFFFFF"/>
                </a:solidFill>
                <a:uFill>
                  <a:solidFill>
                    <a:srgbClr val="FFFFFF"/>
                  </a:solidFill>
                </a:uFill>
                <a:latin typeface="Calibri"/>
                <a:cs typeface="Calibri"/>
              </a:rPr>
              <a:t> </a:t>
            </a:r>
            <a:r>
              <a:rPr sz="2600" b="1" dirty="0">
                <a:solidFill>
                  <a:srgbClr val="FFFF00"/>
                </a:solidFill>
                <a:latin typeface="Calibri"/>
                <a:cs typeface="Calibri"/>
              </a:rPr>
              <a:t>A </a:t>
            </a:r>
            <a:r>
              <a:rPr sz="2600" b="1" spc="-20" dirty="0">
                <a:solidFill>
                  <a:srgbClr val="FFFF00"/>
                </a:solidFill>
                <a:latin typeface="Calibri"/>
                <a:cs typeface="Calibri"/>
              </a:rPr>
              <a:t>tester</a:t>
            </a:r>
            <a:r>
              <a:rPr sz="2600" b="1" dirty="0">
                <a:solidFill>
                  <a:srgbClr val="FFFF00"/>
                </a:solidFill>
                <a:latin typeface="Calibri"/>
                <a:cs typeface="Calibri"/>
              </a:rPr>
              <a:t> </a:t>
            </a:r>
            <a:r>
              <a:rPr sz="2600" b="1" spc="-5" dirty="0">
                <a:solidFill>
                  <a:srgbClr val="FFFF00"/>
                </a:solidFill>
                <a:latin typeface="Calibri"/>
                <a:cs typeface="Calibri"/>
              </a:rPr>
              <a:t>shall</a:t>
            </a:r>
            <a:r>
              <a:rPr sz="2600" b="1" spc="10" dirty="0">
                <a:solidFill>
                  <a:srgbClr val="FFFF00"/>
                </a:solidFill>
                <a:latin typeface="Calibri"/>
                <a:cs typeface="Calibri"/>
              </a:rPr>
              <a:t> </a:t>
            </a:r>
            <a:r>
              <a:rPr sz="2600" b="1" dirty="0">
                <a:solidFill>
                  <a:srgbClr val="FFFF00"/>
                </a:solidFill>
                <a:latin typeface="Calibri"/>
                <a:cs typeface="Calibri"/>
              </a:rPr>
              <a:t>be</a:t>
            </a:r>
            <a:r>
              <a:rPr sz="2600" b="1" spc="5" dirty="0">
                <a:solidFill>
                  <a:srgbClr val="FFFF00"/>
                </a:solidFill>
                <a:latin typeface="Calibri"/>
                <a:cs typeface="Calibri"/>
              </a:rPr>
              <a:t> </a:t>
            </a:r>
            <a:r>
              <a:rPr sz="2600" b="1" dirty="0">
                <a:solidFill>
                  <a:srgbClr val="FFFF00"/>
                </a:solidFill>
                <a:latin typeface="Calibri"/>
                <a:cs typeface="Calibri"/>
              </a:rPr>
              <a:t>able</a:t>
            </a:r>
            <a:r>
              <a:rPr sz="2600" b="1" spc="10" dirty="0">
                <a:solidFill>
                  <a:srgbClr val="FFFF00"/>
                </a:solidFill>
                <a:latin typeface="Calibri"/>
                <a:cs typeface="Calibri"/>
              </a:rPr>
              <a:t> </a:t>
            </a:r>
            <a:r>
              <a:rPr sz="2600" b="1" spc="-15" dirty="0">
                <a:solidFill>
                  <a:srgbClr val="FFFF00"/>
                </a:solidFill>
                <a:latin typeface="Calibri"/>
                <a:cs typeface="Calibri"/>
              </a:rPr>
              <a:t>to</a:t>
            </a:r>
            <a:r>
              <a:rPr sz="2600" b="1" spc="5" dirty="0">
                <a:solidFill>
                  <a:srgbClr val="FFFF00"/>
                </a:solidFill>
                <a:latin typeface="Calibri"/>
                <a:cs typeface="Calibri"/>
              </a:rPr>
              <a:t> </a:t>
            </a:r>
            <a:r>
              <a:rPr sz="2600" b="1" spc="-10" dirty="0">
                <a:solidFill>
                  <a:srgbClr val="FFFF00"/>
                </a:solidFill>
                <a:latin typeface="Calibri"/>
                <a:cs typeface="Calibri"/>
              </a:rPr>
              <a:t>configure</a:t>
            </a:r>
            <a:r>
              <a:rPr sz="2600" b="1" spc="5" dirty="0">
                <a:solidFill>
                  <a:srgbClr val="FFFF00"/>
                </a:solidFill>
                <a:latin typeface="Calibri"/>
                <a:cs typeface="Calibri"/>
              </a:rPr>
              <a:t> </a:t>
            </a:r>
            <a:r>
              <a:rPr sz="2600" b="1" spc="-5" dirty="0">
                <a:solidFill>
                  <a:srgbClr val="FFFF00"/>
                </a:solidFill>
                <a:latin typeface="Calibri"/>
                <a:cs typeface="Calibri"/>
              </a:rPr>
              <a:t>which</a:t>
            </a:r>
            <a:r>
              <a:rPr sz="2600" b="1" dirty="0">
                <a:solidFill>
                  <a:srgbClr val="FFFF00"/>
                </a:solidFill>
                <a:latin typeface="Calibri"/>
                <a:cs typeface="Calibri"/>
              </a:rPr>
              <a:t> </a:t>
            </a:r>
            <a:r>
              <a:rPr sz="2600" b="1" spc="-15" dirty="0">
                <a:solidFill>
                  <a:srgbClr val="FFFF00"/>
                </a:solidFill>
                <a:latin typeface="Calibri"/>
                <a:cs typeface="Calibri"/>
              </a:rPr>
              <a:t>execution</a:t>
            </a:r>
            <a:r>
              <a:rPr sz="2600" b="1" spc="10" dirty="0">
                <a:solidFill>
                  <a:srgbClr val="FFFF00"/>
                </a:solidFill>
                <a:latin typeface="Calibri"/>
                <a:cs typeface="Calibri"/>
              </a:rPr>
              <a:t> </a:t>
            </a:r>
            <a:r>
              <a:rPr sz="2600" b="1" spc="-10" dirty="0">
                <a:solidFill>
                  <a:srgbClr val="FFFF00"/>
                </a:solidFill>
                <a:latin typeface="Calibri"/>
                <a:cs typeface="Calibri"/>
              </a:rPr>
              <a:t>results are </a:t>
            </a:r>
            <a:r>
              <a:rPr sz="2600" b="1" spc="-570" dirty="0">
                <a:solidFill>
                  <a:srgbClr val="FFFF00"/>
                </a:solidFill>
                <a:latin typeface="Calibri"/>
                <a:cs typeface="Calibri"/>
              </a:rPr>
              <a:t> </a:t>
            </a:r>
            <a:r>
              <a:rPr sz="2600" b="1" dirty="0">
                <a:solidFill>
                  <a:srgbClr val="FFFF00"/>
                </a:solidFill>
                <a:latin typeface="Calibri"/>
                <a:cs typeface="Calibri"/>
              </a:rPr>
              <a:t>logged</a:t>
            </a:r>
            <a:r>
              <a:rPr sz="2600" b="1" spc="-10" dirty="0">
                <a:solidFill>
                  <a:srgbClr val="FFFF00"/>
                </a:solidFill>
                <a:latin typeface="Calibri"/>
                <a:cs typeface="Calibri"/>
              </a:rPr>
              <a:t> </a:t>
            </a:r>
            <a:r>
              <a:rPr sz="2600" b="1" spc="-5" dirty="0">
                <a:solidFill>
                  <a:srgbClr val="FFFF00"/>
                </a:solidFill>
                <a:latin typeface="Calibri"/>
                <a:cs typeface="Calibri"/>
              </a:rPr>
              <a:t>during</a:t>
            </a:r>
            <a:r>
              <a:rPr sz="2600" b="1" spc="35" dirty="0">
                <a:solidFill>
                  <a:srgbClr val="FFFF00"/>
                </a:solidFill>
                <a:latin typeface="Calibri"/>
                <a:cs typeface="Calibri"/>
              </a:rPr>
              <a:t> </a:t>
            </a:r>
            <a:r>
              <a:rPr sz="2600" b="1" spc="-10" dirty="0">
                <a:solidFill>
                  <a:srgbClr val="FFFF00"/>
                </a:solidFill>
                <a:latin typeface="Calibri"/>
                <a:cs typeface="Calibri"/>
              </a:rPr>
              <a:t>testing.</a:t>
            </a:r>
            <a:endParaRPr sz="2600">
              <a:latin typeface="Calibri"/>
              <a:cs typeface="Calibri"/>
            </a:endParaRPr>
          </a:p>
          <a:p>
            <a:pPr>
              <a:lnSpc>
                <a:spcPct val="100000"/>
              </a:lnSpc>
              <a:spcBef>
                <a:spcPts val="35"/>
              </a:spcBef>
            </a:pPr>
            <a:endParaRPr sz="3150">
              <a:latin typeface="Calibri"/>
              <a:cs typeface="Calibri"/>
            </a:endParaRPr>
          </a:p>
          <a:p>
            <a:pPr marL="12700" marR="40640">
              <a:lnSpc>
                <a:spcPts val="2500"/>
              </a:lnSpc>
            </a:pPr>
            <a:r>
              <a:rPr sz="2600" b="1" i="1" u="sng" spc="-5" dirty="0">
                <a:solidFill>
                  <a:srgbClr val="FFFFFF"/>
                </a:solidFill>
                <a:uFill>
                  <a:solidFill>
                    <a:srgbClr val="FFFFFF"/>
                  </a:solidFill>
                </a:uFill>
                <a:latin typeface="Calibri"/>
                <a:cs typeface="Calibri"/>
              </a:rPr>
              <a:t>VER-3</a:t>
            </a:r>
            <a:r>
              <a:rPr sz="2600" b="1" spc="-5" dirty="0">
                <a:solidFill>
                  <a:srgbClr val="FFFF00"/>
                </a:solidFill>
                <a:latin typeface="Calibri"/>
                <a:cs typeface="Calibri"/>
              </a:rPr>
              <a:t>.</a:t>
            </a:r>
            <a:r>
              <a:rPr sz="2600" b="1" spc="5" dirty="0">
                <a:solidFill>
                  <a:srgbClr val="FFFF00"/>
                </a:solidFill>
                <a:latin typeface="Calibri"/>
                <a:cs typeface="Calibri"/>
              </a:rPr>
              <a:t> </a:t>
            </a:r>
            <a:r>
              <a:rPr sz="2600" b="1" spc="-10" dirty="0">
                <a:solidFill>
                  <a:srgbClr val="FFFF00"/>
                </a:solidFill>
                <a:latin typeface="Calibri"/>
                <a:cs typeface="Calibri"/>
              </a:rPr>
              <a:t>The</a:t>
            </a:r>
            <a:r>
              <a:rPr sz="2600" b="1" spc="10" dirty="0">
                <a:solidFill>
                  <a:srgbClr val="FFFF00"/>
                </a:solidFill>
                <a:latin typeface="Calibri"/>
                <a:cs typeface="Calibri"/>
              </a:rPr>
              <a:t> </a:t>
            </a:r>
            <a:r>
              <a:rPr sz="2600" b="1" spc="-10" dirty="0">
                <a:solidFill>
                  <a:srgbClr val="FFFF00"/>
                </a:solidFill>
                <a:latin typeface="Calibri"/>
                <a:cs typeface="Calibri"/>
              </a:rPr>
              <a:t>developer</a:t>
            </a:r>
            <a:r>
              <a:rPr sz="2600" b="1" spc="10" dirty="0">
                <a:solidFill>
                  <a:srgbClr val="FFFF00"/>
                </a:solidFill>
                <a:latin typeface="Calibri"/>
                <a:cs typeface="Calibri"/>
              </a:rPr>
              <a:t> </a:t>
            </a:r>
            <a:r>
              <a:rPr sz="2600" b="1" spc="-5" dirty="0">
                <a:solidFill>
                  <a:srgbClr val="FFFF00"/>
                </a:solidFill>
                <a:latin typeface="Calibri"/>
                <a:cs typeface="Calibri"/>
              </a:rPr>
              <a:t>shall</a:t>
            </a:r>
            <a:r>
              <a:rPr sz="2600" b="1" spc="10" dirty="0">
                <a:solidFill>
                  <a:srgbClr val="FFFF00"/>
                </a:solidFill>
                <a:latin typeface="Calibri"/>
                <a:cs typeface="Calibri"/>
              </a:rPr>
              <a:t> </a:t>
            </a:r>
            <a:r>
              <a:rPr sz="2600" b="1" dirty="0">
                <a:solidFill>
                  <a:srgbClr val="FFFF00"/>
                </a:solidFill>
                <a:latin typeface="Calibri"/>
                <a:cs typeface="Calibri"/>
              </a:rPr>
              <a:t>be</a:t>
            </a:r>
            <a:r>
              <a:rPr sz="2600" b="1" spc="10" dirty="0">
                <a:solidFill>
                  <a:srgbClr val="FFFF00"/>
                </a:solidFill>
                <a:latin typeface="Calibri"/>
                <a:cs typeface="Calibri"/>
              </a:rPr>
              <a:t> </a:t>
            </a:r>
            <a:r>
              <a:rPr sz="2600" b="1" dirty="0">
                <a:solidFill>
                  <a:srgbClr val="FFFF00"/>
                </a:solidFill>
                <a:latin typeface="Calibri"/>
                <a:cs typeface="Calibri"/>
              </a:rPr>
              <a:t>able</a:t>
            </a:r>
            <a:r>
              <a:rPr sz="2600" b="1" spc="5" dirty="0">
                <a:solidFill>
                  <a:srgbClr val="FFFF00"/>
                </a:solidFill>
                <a:latin typeface="Calibri"/>
                <a:cs typeface="Calibri"/>
              </a:rPr>
              <a:t> </a:t>
            </a:r>
            <a:r>
              <a:rPr sz="2600" b="1" spc="-15" dirty="0">
                <a:solidFill>
                  <a:srgbClr val="FFFF00"/>
                </a:solidFill>
                <a:latin typeface="Calibri"/>
                <a:cs typeface="Calibri"/>
              </a:rPr>
              <a:t>to</a:t>
            </a:r>
            <a:r>
              <a:rPr sz="2600" b="1" spc="10" dirty="0">
                <a:solidFill>
                  <a:srgbClr val="FFFF00"/>
                </a:solidFill>
                <a:latin typeface="Calibri"/>
                <a:cs typeface="Calibri"/>
              </a:rPr>
              <a:t> </a:t>
            </a:r>
            <a:r>
              <a:rPr sz="2600" b="1" spc="-5" dirty="0">
                <a:solidFill>
                  <a:srgbClr val="FFFF00"/>
                </a:solidFill>
                <a:latin typeface="Calibri"/>
                <a:cs typeface="Calibri"/>
              </a:rPr>
              <a:t>set</a:t>
            </a:r>
            <a:r>
              <a:rPr sz="2600" b="1" spc="-15" dirty="0">
                <a:solidFill>
                  <a:srgbClr val="FFFF00"/>
                </a:solidFill>
                <a:latin typeface="Calibri"/>
                <a:cs typeface="Calibri"/>
              </a:rPr>
              <a:t> </a:t>
            </a:r>
            <a:r>
              <a:rPr sz="2600" b="1" spc="-5" dirty="0">
                <a:solidFill>
                  <a:srgbClr val="FFFF00"/>
                </a:solidFill>
                <a:latin typeface="Calibri"/>
                <a:cs typeface="Calibri"/>
              </a:rPr>
              <a:t>the</a:t>
            </a:r>
            <a:r>
              <a:rPr sz="2600" b="1" spc="10" dirty="0">
                <a:solidFill>
                  <a:srgbClr val="FFFF00"/>
                </a:solidFill>
                <a:latin typeface="Calibri"/>
                <a:cs typeface="Calibri"/>
              </a:rPr>
              <a:t> </a:t>
            </a:r>
            <a:r>
              <a:rPr sz="2600" b="1" spc="-10" dirty="0">
                <a:solidFill>
                  <a:srgbClr val="FFFF00"/>
                </a:solidFill>
                <a:latin typeface="Calibri"/>
                <a:cs typeface="Calibri"/>
              </a:rPr>
              <a:t>computational</a:t>
            </a:r>
            <a:r>
              <a:rPr sz="2600" b="1" spc="10" dirty="0">
                <a:solidFill>
                  <a:srgbClr val="FFFF00"/>
                </a:solidFill>
                <a:latin typeface="Calibri"/>
                <a:cs typeface="Calibri"/>
              </a:rPr>
              <a:t> </a:t>
            </a:r>
            <a:r>
              <a:rPr sz="2600" b="1" dirty="0">
                <a:solidFill>
                  <a:srgbClr val="FFFF00"/>
                </a:solidFill>
                <a:latin typeface="Calibri"/>
                <a:cs typeface="Calibri"/>
              </a:rPr>
              <a:t>module</a:t>
            </a:r>
            <a:r>
              <a:rPr sz="2600" b="1" spc="-5" dirty="0">
                <a:solidFill>
                  <a:srgbClr val="FFFF00"/>
                </a:solidFill>
                <a:latin typeface="Calibri"/>
                <a:cs typeface="Calibri"/>
              </a:rPr>
              <a:t> </a:t>
            </a:r>
            <a:r>
              <a:rPr sz="2600" b="1" spc="-15" dirty="0">
                <a:solidFill>
                  <a:srgbClr val="FFFF00"/>
                </a:solidFill>
                <a:latin typeface="Calibri"/>
                <a:cs typeface="Calibri"/>
              </a:rPr>
              <a:t>to </a:t>
            </a:r>
            <a:r>
              <a:rPr sz="2600" b="1" spc="-10" dirty="0">
                <a:solidFill>
                  <a:srgbClr val="FFFF00"/>
                </a:solidFill>
                <a:latin typeface="Calibri"/>
                <a:cs typeface="Calibri"/>
              </a:rPr>
              <a:t> </a:t>
            </a:r>
            <a:r>
              <a:rPr sz="2600" b="1" dirty="0">
                <a:solidFill>
                  <a:srgbClr val="FFFF00"/>
                </a:solidFill>
                <a:latin typeface="Calibri"/>
                <a:cs typeface="Calibri"/>
              </a:rPr>
              <a:t>show</a:t>
            </a:r>
            <a:r>
              <a:rPr sz="2600" b="1" spc="5" dirty="0">
                <a:solidFill>
                  <a:srgbClr val="FFFF00"/>
                </a:solidFill>
                <a:latin typeface="Calibri"/>
                <a:cs typeface="Calibri"/>
              </a:rPr>
              <a:t> </a:t>
            </a:r>
            <a:r>
              <a:rPr sz="2600" b="1" spc="-5" dirty="0">
                <a:solidFill>
                  <a:srgbClr val="FFFF00"/>
                </a:solidFill>
                <a:latin typeface="Calibri"/>
                <a:cs typeface="Calibri"/>
              </a:rPr>
              <a:t>the</a:t>
            </a:r>
            <a:r>
              <a:rPr sz="2600" b="1" spc="15" dirty="0">
                <a:solidFill>
                  <a:srgbClr val="FFFF00"/>
                </a:solidFill>
                <a:latin typeface="Calibri"/>
                <a:cs typeface="Calibri"/>
              </a:rPr>
              <a:t> </a:t>
            </a:r>
            <a:r>
              <a:rPr sz="2600" b="1" spc="-15" dirty="0">
                <a:solidFill>
                  <a:srgbClr val="FFFF00"/>
                </a:solidFill>
                <a:latin typeface="Calibri"/>
                <a:cs typeface="Calibri"/>
              </a:rPr>
              <a:t>interim</a:t>
            </a:r>
            <a:r>
              <a:rPr sz="2600" b="1" spc="25" dirty="0">
                <a:solidFill>
                  <a:srgbClr val="FFFF00"/>
                </a:solidFill>
                <a:latin typeface="Calibri"/>
                <a:cs typeface="Calibri"/>
              </a:rPr>
              <a:t> </a:t>
            </a:r>
            <a:r>
              <a:rPr sz="2600" b="1" spc="-5" dirty="0">
                <a:solidFill>
                  <a:srgbClr val="FFFF00"/>
                </a:solidFill>
                <a:latin typeface="Calibri"/>
                <a:cs typeface="Calibri"/>
              </a:rPr>
              <a:t>results</a:t>
            </a:r>
            <a:r>
              <a:rPr sz="2600" b="1" spc="-10" dirty="0">
                <a:solidFill>
                  <a:srgbClr val="FFFF00"/>
                </a:solidFill>
                <a:latin typeface="Calibri"/>
                <a:cs typeface="Calibri"/>
              </a:rPr>
              <a:t> </a:t>
            </a:r>
            <a:r>
              <a:rPr sz="2600" b="1" dirty="0">
                <a:solidFill>
                  <a:srgbClr val="FFFF00"/>
                </a:solidFill>
                <a:latin typeface="Calibri"/>
                <a:cs typeface="Calibri"/>
              </a:rPr>
              <a:t>of</a:t>
            </a:r>
            <a:r>
              <a:rPr sz="2600" b="1" spc="20" dirty="0">
                <a:solidFill>
                  <a:srgbClr val="FFFF00"/>
                </a:solidFill>
                <a:latin typeface="Calibri"/>
                <a:cs typeface="Calibri"/>
              </a:rPr>
              <a:t> </a:t>
            </a:r>
            <a:r>
              <a:rPr sz="2600" b="1" spc="-20" dirty="0">
                <a:solidFill>
                  <a:srgbClr val="FFFF00"/>
                </a:solidFill>
                <a:latin typeface="Calibri"/>
                <a:cs typeface="Calibri"/>
              </a:rPr>
              <a:t>any</a:t>
            </a:r>
            <a:r>
              <a:rPr sz="2600" b="1" spc="20" dirty="0">
                <a:solidFill>
                  <a:srgbClr val="FFFF00"/>
                </a:solidFill>
                <a:latin typeface="Calibri"/>
                <a:cs typeface="Calibri"/>
              </a:rPr>
              <a:t> </a:t>
            </a:r>
            <a:r>
              <a:rPr sz="2600" b="1" dirty="0">
                <a:solidFill>
                  <a:srgbClr val="FFFF00"/>
                </a:solidFill>
                <a:latin typeface="Calibri"/>
                <a:cs typeface="Calibri"/>
              </a:rPr>
              <a:t>specified</a:t>
            </a:r>
            <a:r>
              <a:rPr sz="2600" b="1" spc="20" dirty="0">
                <a:solidFill>
                  <a:srgbClr val="FFFF00"/>
                </a:solidFill>
                <a:latin typeface="Calibri"/>
                <a:cs typeface="Calibri"/>
              </a:rPr>
              <a:t> </a:t>
            </a:r>
            <a:r>
              <a:rPr sz="2600" b="1" spc="-5" dirty="0">
                <a:solidFill>
                  <a:srgbClr val="FFFF00"/>
                </a:solidFill>
                <a:latin typeface="Calibri"/>
                <a:cs typeface="Calibri"/>
              </a:rPr>
              <a:t>algorithm</a:t>
            </a:r>
            <a:r>
              <a:rPr sz="2600" b="1" spc="15" dirty="0">
                <a:solidFill>
                  <a:srgbClr val="FFFF00"/>
                </a:solidFill>
                <a:latin typeface="Calibri"/>
                <a:cs typeface="Calibri"/>
              </a:rPr>
              <a:t> </a:t>
            </a:r>
            <a:r>
              <a:rPr sz="2600" b="1" spc="-10" dirty="0">
                <a:solidFill>
                  <a:srgbClr val="FFFF00"/>
                </a:solidFill>
                <a:latin typeface="Calibri"/>
                <a:cs typeface="Calibri"/>
              </a:rPr>
              <a:t>group</a:t>
            </a:r>
            <a:r>
              <a:rPr sz="2600" b="1" spc="10" dirty="0">
                <a:solidFill>
                  <a:srgbClr val="FFFF00"/>
                </a:solidFill>
                <a:latin typeface="Calibri"/>
                <a:cs typeface="Calibri"/>
              </a:rPr>
              <a:t> </a:t>
            </a:r>
            <a:r>
              <a:rPr sz="2600" b="1" spc="-10" dirty="0">
                <a:solidFill>
                  <a:srgbClr val="FFFF00"/>
                </a:solidFill>
                <a:latin typeface="Calibri"/>
                <a:cs typeface="Calibri"/>
              </a:rPr>
              <a:t>for</a:t>
            </a:r>
            <a:r>
              <a:rPr sz="2600" b="1" spc="10" dirty="0">
                <a:solidFill>
                  <a:srgbClr val="FFFF00"/>
                </a:solidFill>
                <a:latin typeface="Calibri"/>
                <a:cs typeface="Calibri"/>
              </a:rPr>
              <a:t> </a:t>
            </a:r>
            <a:r>
              <a:rPr sz="2600" b="1" dirty="0">
                <a:solidFill>
                  <a:srgbClr val="FFFF00"/>
                </a:solidFill>
                <a:latin typeface="Calibri"/>
                <a:cs typeface="Calibri"/>
              </a:rPr>
              <a:t>debugging </a:t>
            </a:r>
            <a:r>
              <a:rPr sz="2600" b="1" spc="-570" dirty="0">
                <a:solidFill>
                  <a:srgbClr val="FFFF00"/>
                </a:solidFill>
                <a:latin typeface="Calibri"/>
                <a:cs typeface="Calibri"/>
              </a:rPr>
              <a:t> </a:t>
            </a:r>
            <a:r>
              <a:rPr sz="2600" b="1" spc="-5" dirty="0">
                <a:solidFill>
                  <a:srgbClr val="FFFF00"/>
                </a:solidFill>
                <a:latin typeface="Calibri"/>
                <a:cs typeface="Calibri"/>
              </a:rPr>
              <a:t>purposes</a:t>
            </a:r>
            <a:endParaRPr sz="2600">
              <a:latin typeface="Calibri"/>
              <a:cs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286892"/>
            <a:ext cx="9588500" cy="1379220"/>
          </a:xfrm>
          <a:prstGeom prst="rect">
            <a:avLst/>
          </a:prstGeom>
        </p:spPr>
        <p:txBody>
          <a:bodyPr vert="horz" wrap="square" lIns="0" tIns="124460" rIns="0" bIns="0" rtlCol="0">
            <a:spAutoFit/>
          </a:bodyPr>
          <a:lstStyle/>
          <a:p>
            <a:pPr marL="12700" marR="5080">
              <a:lnSpc>
                <a:spcPts val="4900"/>
              </a:lnSpc>
              <a:spcBef>
                <a:spcPts val="980"/>
              </a:spcBef>
            </a:pPr>
            <a:r>
              <a:rPr sz="4800" b="0" spc="-55" dirty="0">
                <a:solidFill>
                  <a:srgbClr val="FFFFFF"/>
                </a:solidFill>
                <a:latin typeface="Calibri Light"/>
                <a:cs typeface="Calibri Light"/>
              </a:rPr>
              <a:t>Certain </a:t>
            </a:r>
            <a:r>
              <a:rPr sz="4800" b="0" spc="-65" dirty="0">
                <a:solidFill>
                  <a:srgbClr val="FFFFFF"/>
                </a:solidFill>
                <a:latin typeface="Calibri Light"/>
                <a:cs typeface="Calibri Light"/>
              </a:rPr>
              <a:t>attributes </a:t>
            </a:r>
            <a:r>
              <a:rPr sz="4800" b="0" spc="-60" dirty="0">
                <a:solidFill>
                  <a:srgbClr val="FFFFFF"/>
                </a:solidFill>
                <a:latin typeface="Calibri Light"/>
                <a:cs typeface="Calibri Light"/>
              </a:rPr>
              <a:t>are </a:t>
            </a:r>
            <a:r>
              <a:rPr sz="4800" b="0" spc="-25" dirty="0">
                <a:solidFill>
                  <a:srgbClr val="FFFFFF"/>
                </a:solidFill>
                <a:latin typeface="Calibri Light"/>
                <a:cs typeface="Calibri Light"/>
              </a:rPr>
              <a:t>of </a:t>
            </a:r>
            <a:r>
              <a:rPr sz="4800" b="0" spc="-45" dirty="0">
                <a:solidFill>
                  <a:srgbClr val="FFFFFF"/>
                </a:solidFill>
                <a:latin typeface="Calibri Light"/>
                <a:cs typeface="Calibri Light"/>
              </a:rPr>
              <a:t>particular </a:t>
            </a:r>
            <a:r>
              <a:rPr sz="4800" b="0" spc="-40" dirty="0">
                <a:solidFill>
                  <a:srgbClr val="FFFFFF"/>
                </a:solidFill>
                <a:latin typeface="Calibri Light"/>
                <a:cs typeface="Calibri Light"/>
              </a:rPr>
              <a:t> </a:t>
            </a:r>
            <a:r>
              <a:rPr sz="4800" b="0" spc="-55" dirty="0">
                <a:solidFill>
                  <a:srgbClr val="FFFFFF"/>
                </a:solidFill>
                <a:latin typeface="Calibri Light"/>
                <a:cs typeface="Calibri Light"/>
              </a:rPr>
              <a:t>importance</a:t>
            </a:r>
            <a:r>
              <a:rPr sz="4800" b="0" spc="-110" dirty="0">
                <a:solidFill>
                  <a:srgbClr val="FFFFFF"/>
                </a:solidFill>
                <a:latin typeface="Calibri Light"/>
                <a:cs typeface="Calibri Light"/>
              </a:rPr>
              <a:t> </a:t>
            </a:r>
            <a:r>
              <a:rPr sz="4800" b="0" spc="-25" dirty="0">
                <a:solidFill>
                  <a:srgbClr val="FFFFFF"/>
                </a:solidFill>
                <a:latin typeface="Calibri Light"/>
                <a:cs typeface="Calibri Light"/>
              </a:rPr>
              <a:t>on</a:t>
            </a:r>
            <a:r>
              <a:rPr sz="4800" b="0" spc="-105" dirty="0">
                <a:solidFill>
                  <a:srgbClr val="FFFFFF"/>
                </a:solidFill>
                <a:latin typeface="Calibri Light"/>
                <a:cs typeface="Calibri Light"/>
              </a:rPr>
              <a:t> </a:t>
            </a:r>
            <a:r>
              <a:rPr sz="4800" b="0" spc="-55" dirty="0">
                <a:solidFill>
                  <a:srgbClr val="FFFFFF"/>
                </a:solidFill>
                <a:latin typeface="Calibri Light"/>
                <a:cs typeface="Calibri Light"/>
              </a:rPr>
              <a:t>certain</a:t>
            </a:r>
            <a:r>
              <a:rPr sz="4800" b="0" spc="-105" dirty="0">
                <a:solidFill>
                  <a:srgbClr val="FFFFFF"/>
                </a:solidFill>
                <a:latin typeface="Calibri Light"/>
                <a:cs typeface="Calibri Light"/>
              </a:rPr>
              <a:t> </a:t>
            </a:r>
            <a:r>
              <a:rPr sz="4800" b="0" spc="-40" dirty="0">
                <a:solidFill>
                  <a:srgbClr val="FFFFFF"/>
                </a:solidFill>
                <a:latin typeface="Calibri Light"/>
                <a:cs typeface="Calibri Light"/>
              </a:rPr>
              <a:t>types</a:t>
            </a:r>
            <a:r>
              <a:rPr sz="4800" b="0" spc="-90" dirty="0">
                <a:solidFill>
                  <a:srgbClr val="FFFFFF"/>
                </a:solidFill>
                <a:latin typeface="Calibri Light"/>
                <a:cs typeface="Calibri Light"/>
              </a:rPr>
              <a:t> </a:t>
            </a:r>
            <a:r>
              <a:rPr sz="4800" b="0" spc="-25" dirty="0">
                <a:solidFill>
                  <a:srgbClr val="FFFFFF"/>
                </a:solidFill>
                <a:latin typeface="Calibri Light"/>
                <a:cs typeface="Calibri Light"/>
              </a:rPr>
              <a:t>of</a:t>
            </a:r>
            <a:r>
              <a:rPr sz="4800" b="0" spc="-110" dirty="0">
                <a:solidFill>
                  <a:srgbClr val="FFFFFF"/>
                </a:solidFill>
                <a:latin typeface="Calibri Light"/>
                <a:cs typeface="Calibri Light"/>
              </a:rPr>
              <a:t> </a:t>
            </a:r>
            <a:r>
              <a:rPr sz="4800" b="0" spc="-55" dirty="0">
                <a:solidFill>
                  <a:srgbClr val="FFFFFF"/>
                </a:solidFill>
                <a:latin typeface="Calibri Light"/>
                <a:cs typeface="Calibri Light"/>
              </a:rPr>
              <a:t>projects:</a:t>
            </a:r>
            <a:endParaRPr sz="4800">
              <a:latin typeface="Calibri Light"/>
              <a:cs typeface="Calibri Light"/>
            </a:endParaRPr>
          </a:p>
        </p:txBody>
      </p:sp>
      <p:sp>
        <p:nvSpPr>
          <p:cNvPr id="3" name="object 3"/>
          <p:cNvSpPr txBox="1"/>
          <p:nvPr/>
        </p:nvSpPr>
        <p:spPr>
          <a:xfrm>
            <a:off x="1084580" y="1881886"/>
            <a:ext cx="10085705" cy="4208145"/>
          </a:xfrm>
          <a:prstGeom prst="rect">
            <a:avLst/>
          </a:prstGeom>
        </p:spPr>
        <p:txBody>
          <a:bodyPr vert="horz" wrap="square" lIns="0" tIns="139700" rIns="0" bIns="0" rtlCol="0">
            <a:spAutoFit/>
          </a:bodyPr>
          <a:lstStyle/>
          <a:p>
            <a:pPr marL="103505" marR="8890" indent="-91440">
              <a:lnSpc>
                <a:spcPct val="70000"/>
              </a:lnSpc>
              <a:spcBef>
                <a:spcPts val="1100"/>
              </a:spcBef>
              <a:buClr>
                <a:srgbClr val="4F81BC"/>
              </a:buClr>
              <a:buSzPct val="96428"/>
              <a:buFont typeface="Wingdings"/>
              <a:buChar char=""/>
              <a:tabLst>
                <a:tab pos="330200" algn="l"/>
              </a:tabLst>
            </a:pPr>
            <a:r>
              <a:rPr sz="2800" b="1" spc="-5" dirty="0">
                <a:solidFill>
                  <a:srgbClr val="FFFF00"/>
                </a:solidFill>
                <a:latin typeface="Calibri"/>
                <a:cs typeface="Calibri"/>
              </a:rPr>
              <a:t>Embedded</a:t>
            </a:r>
            <a:r>
              <a:rPr sz="2800" b="1" spc="50" dirty="0">
                <a:solidFill>
                  <a:srgbClr val="FFFF00"/>
                </a:solidFill>
                <a:latin typeface="Calibri"/>
                <a:cs typeface="Calibri"/>
              </a:rPr>
              <a:t> </a:t>
            </a:r>
            <a:r>
              <a:rPr sz="2800" b="1" spc="-20" dirty="0">
                <a:solidFill>
                  <a:srgbClr val="FFFF00"/>
                </a:solidFill>
                <a:latin typeface="Calibri"/>
                <a:cs typeface="Calibri"/>
              </a:rPr>
              <a:t>systems:</a:t>
            </a:r>
            <a:r>
              <a:rPr sz="2800" b="1" spc="75" dirty="0">
                <a:solidFill>
                  <a:srgbClr val="FFFF00"/>
                </a:solidFill>
                <a:latin typeface="Calibri"/>
                <a:cs typeface="Calibri"/>
              </a:rPr>
              <a:t> </a:t>
            </a:r>
            <a:r>
              <a:rPr sz="2800" spc="-15" dirty="0">
                <a:solidFill>
                  <a:srgbClr val="FFFFFF"/>
                </a:solidFill>
                <a:latin typeface="Calibri"/>
                <a:cs typeface="Calibri"/>
              </a:rPr>
              <a:t>performance,</a:t>
            </a:r>
            <a:r>
              <a:rPr sz="2800" spc="80" dirty="0">
                <a:solidFill>
                  <a:srgbClr val="FFFFFF"/>
                </a:solidFill>
                <a:latin typeface="Calibri"/>
                <a:cs typeface="Calibri"/>
              </a:rPr>
              <a:t> </a:t>
            </a:r>
            <a:r>
              <a:rPr sz="2800" spc="-30" dirty="0">
                <a:solidFill>
                  <a:srgbClr val="FFFFFF"/>
                </a:solidFill>
                <a:latin typeface="Calibri"/>
                <a:cs typeface="Calibri"/>
              </a:rPr>
              <a:t>efficiency,</a:t>
            </a:r>
            <a:r>
              <a:rPr sz="2800" spc="70" dirty="0">
                <a:solidFill>
                  <a:srgbClr val="FFFFFF"/>
                </a:solidFill>
                <a:latin typeface="Calibri"/>
                <a:cs typeface="Calibri"/>
              </a:rPr>
              <a:t> </a:t>
            </a:r>
            <a:r>
              <a:rPr sz="2800" spc="-30" dirty="0">
                <a:solidFill>
                  <a:srgbClr val="FFFFFF"/>
                </a:solidFill>
                <a:latin typeface="Calibri"/>
                <a:cs typeface="Calibri"/>
              </a:rPr>
              <a:t>reliability,</a:t>
            </a:r>
            <a:r>
              <a:rPr sz="2800" spc="70" dirty="0">
                <a:solidFill>
                  <a:srgbClr val="FFFFFF"/>
                </a:solidFill>
                <a:latin typeface="Calibri"/>
                <a:cs typeface="Calibri"/>
              </a:rPr>
              <a:t> </a:t>
            </a:r>
            <a:r>
              <a:rPr sz="2800" spc="-15" dirty="0">
                <a:solidFill>
                  <a:srgbClr val="FFFFFF"/>
                </a:solidFill>
                <a:latin typeface="Calibri"/>
                <a:cs typeface="Calibri"/>
              </a:rPr>
              <a:t>robustness, </a:t>
            </a:r>
            <a:r>
              <a:rPr sz="2800" spc="-615" dirty="0">
                <a:solidFill>
                  <a:srgbClr val="FFFFFF"/>
                </a:solidFill>
                <a:latin typeface="Calibri"/>
                <a:cs typeface="Calibri"/>
              </a:rPr>
              <a:t> </a:t>
            </a:r>
            <a:r>
              <a:rPr sz="2800" spc="-50" dirty="0">
                <a:solidFill>
                  <a:srgbClr val="FFFFFF"/>
                </a:solidFill>
                <a:latin typeface="Calibri"/>
                <a:cs typeface="Calibri"/>
              </a:rPr>
              <a:t>safety,</a:t>
            </a:r>
            <a:r>
              <a:rPr sz="2800" spc="-15" dirty="0">
                <a:solidFill>
                  <a:srgbClr val="FFFFFF"/>
                </a:solidFill>
                <a:latin typeface="Calibri"/>
                <a:cs typeface="Calibri"/>
              </a:rPr>
              <a:t> </a:t>
            </a:r>
            <a:r>
              <a:rPr sz="2800" spc="-30" dirty="0">
                <a:solidFill>
                  <a:srgbClr val="FFFFFF"/>
                </a:solidFill>
                <a:latin typeface="Calibri"/>
                <a:cs typeface="Calibri"/>
              </a:rPr>
              <a:t>security,</a:t>
            </a:r>
            <a:r>
              <a:rPr sz="2800" spc="40" dirty="0">
                <a:solidFill>
                  <a:srgbClr val="FFFFFF"/>
                </a:solidFill>
                <a:latin typeface="Calibri"/>
                <a:cs typeface="Calibri"/>
              </a:rPr>
              <a:t> </a:t>
            </a:r>
            <a:r>
              <a:rPr sz="2800" spc="-10" dirty="0">
                <a:solidFill>
                  <a:srgbClr val="FFFFFF"/>
                </a:solidFill>
                <a:latin typeface="Calibri"/>
                <a:cs typeface="Calibri"/>
              </a:rPr>
              <a:t>usability</a:t>
            </a:r>
            <a:endParaRPr sz="2800">
              <a:latin typeface="Calibri"/>
              <a:cs typeface="Calibri"/>
            </a:endParaRPr>
          </a:p>
          <a:p>
            <a:pPr>
              <a:lnSpc>
                <a:spcPct val="100000"/>
              </a:lnSpc>
              <a:buFont typeface="Wingdings"/>
              <a:buChar char=""/>
            </a:pPr>
            <a:endParaRPr sz="2800">
              <a:latin typeface="Calibri"/>
              <a:cs typeface="Calibri"/>
            </a:endParaRPr>
          </a:p>
          <a:p>
            <a:pPr marL="103505" marR="5715" indent="-91440">
              <a:lnSpc>
                <a:spcPct val="70000"/>
              </a:lnSpc>
              <a:spcBef>
                <a:spcPts val="1735"/>
              </a:spcBef>
              <a:buClr>
                <a:srgbClr val="4F81BC"/>
              </a:buClr>
              <a:buFont typeface="Wingdings"/>
              <a:buChar char=""/>
              <a:tabLst>
                <a:tab pos="410845" algn="l"/>
                <a:tab pos="1952625" algn="l"/>
                <a:tab pos="2852420" algn="l"/>
                <a:tab pos="4633595" algn="l"/>
                <a:tab pos="6860540" algn="l"/>
                <a:tab pos="8799195" algn="l"/>
              </a:tabLst>
            </a:pPr>
            <a:r>
              <a:rPr sz="2800" b="1" spc="-5" dirty="0">
                <a:solidFill>
                  <a:srgbClr val="FFFF00"/>
                </a:solidFill>
                <a:latin typeface="Calibri"/>
                <a:cs typeface="Calibri"/>
              </a:rPr>
              <a:t>I</a:t>
            </a:r>
            <a:r>
              <a:rPr sz="2800" b="1" spc="-35" dirty="0">
                <a:solidFill>
                  <a:srgbClr val="FFFF00"/>
                </a:solidFill>
                <a:latin typeface="Calibri"/>
                <a:cs typeface="Calibri"/>
              </a:rPr>
              <a:t>n</a:t>
            </a:r>
            <a:r>
              <a:rPr sz="2800" b="1" spc="-30" dirty="0">
                <a:solidFill>
                  <a:srgbClr val="FFFF00"/>
                </a:solidFill>
                <a:latin typeface="Calibri"/>
                <a:cs typeface="Calibri"/>
              </a:rPr>
              <a:t>t</a:t>
            </a:r>
            <a:r>
              <a:rPr sz="2800" b="1" spc="-10" dirty="0">
                <a:solidFill>
                  <a:srgbClr val="FFFF00"/>
                </a:solidFill>
                <a:latin typeface="Calibri"/>
                <a:cs typeface="Calibri"/>
              </a:rPr>
              <a:t>er</a:t>
            </a:r>
            <a:r>
              <a:rPr sz="2800" b="1" dirty="0">
                <a:solidFill>
                  <a:srgbClr val="FFFF00"/>
                </a:solidFill>
                <a:latin typeface="Calibri"/>
                <a:cs typeface="Calibri"/>
              </a:rPr>
              <a:t>n</a:t>
            </a:r>
            <a:r>
              <a:rPr sz="2800" b="1" spc="-35" dirty="0">
                <a:solidFill>
                  <a:srgbClr val="FFFF00"/>
                </a:solidFill>
                <a:latin typeface="Calibri"/>
                <a:cs typeface="Calibri"/>
              </a:rPr>
              <a:t>e</a:t>
            </a:r>
            <a:r>
              <a:rPr sz="2800" b="1" spc="-5" dirty="0">
                <a:solidFill>
                  <a:srgbClr val="FFFF00"/>
                </a:solidFill>
                <a:latin typeface="Calibri"/>
                <a:cs typeface="Calibri"/>
              </a:rPr>
              <a:t>t</a:t>
            </a:r>
            <a:r>
              <a:rPr sz="2800" b="1" dirty="0">
                <a:solidFill>
                  <a:srgbClr val="FFFF00"/>
                </a:solidFill>
                <a:latin typeface="Calibri"/>
                <a:cs typeface="Calibri"/>
              </a:rPr>
              <a:t>	</a:t>
            </a:r>
            <a:r>
              <a:rPr sz="2800" b="1" spc="-10" dirty="0">
                <a:solidFill>
                  <a:srgbClr val="FFFF00"/>
                </a:solidFill>
                <a:latin typeface="Calibri"/>
                <a:cs typeface="Calibri"/>
              </a:rPr>
              <a:t>an</a:t>
            </a:r>
            <a:r>
              <a:rPr sz="2800" b="1" spc="-5" dirty="0">
                <a:solidFill>
                  <a:srgbClr val="FFFF00"/>
                </a:solidFill>
                <a:latin typeface="Calibri"/>
                <a:cs typeface="Calibri"/>
              </a:rPr>
              <a:t>d</a:t>
            </a:r>
            <a:r>
              <a:rPr sz="2800" b="1" dirty="0">
                <a:solidFill>
                  <a:srgbClr val="FFFF00"/>
                </a:solidFill>
                <a:latin typeface="Calibri"/>
                <a:cs typeface="Calibri"/>
              </a:rPr>
              <a:t>	</a:t>
            </a:r>
            <a:r>
              <a:rPr sz="2800" b="1" spc="-10" dirty="0">
                <a:solidFill>
                  <a:srgbClr val="FFFF00"/>
                </a:solidFill>
                <a:latin typeface="Calibri"/>
                <a:cs typeface="Calibri"/>
              </a:rPr>
              <a:t>corpo</a:t>
            </a:r>
            <a:r>
              <a:rPr sz="2800" b="1" spc="-65" dirty="0">
                <a:solidFill>
                  <a:srgbClr val="FFFF00"/>
                </a:solidFill>
                <a:latin typeface="Calibri"/>
                <a:cs typeface="Calibri"/>
              </a:rPr>
              <a:t>r</a:t>
            </a:r>
            <a:r>
              <a:rPr sz="2800" b="1" spc="-30" dirty="0">
                <a:solidFill>
                  <a:srgbClr val="FFFF00"/>
                </a:solidFill>
                <a:latin typeface="Calibri"/>
                <a:cs typeface="Calibri"/>
              </a:rPr>
              <a:t>at</a:t>
            </a:r>
            <a:r>
              <a:rPr sz="2800" b="1" spc="-5" dirty="0">
                <a:solidFill>
                  <a:srgbClr val="FFFF00"/>
                </a:solidFill>
                <a:latin typeface="Calibri"/>
                <a:cs typeface="Calibri"/>
              </a:rPr>
              <a:t>e</a:t>
            </a:r>
            <a:r>
              <a:rPr sz="2800" b="1" dirty="0">
                <a:solidFill>
                  <a:srgbClr val="FFFF00"/>
                </a:solidFill>
                <a:latin typeface="Calibri"/>
                <a:cs typeface="Calibri"/>
              </a:rPr>
              <a:t>	</a:t>
            </a:r>
            <a:r>
              <a:rPr sz="2800" b="1" spc="-5" dirty="0">
                <a:solidFill>
                  <a:srgbClr val="FFFF00"/>
                </a:solidFill>
                <a:latin typeface="Calibri"/>
                <a:cs typeface="Calibri"/>
              </a:rPr>
              <a:t>applic</a:t>
            </a:r>
            <a:r>
              <a:rPr sz="2800" b="1" spc="-35" dirty="0">
                <a:solidFill>
                  <a:srgbClr val="FFFF00"/>
                </a:solidFill>
                <a:latin typeface="Calibri"/>
                <a:cs typeface="Calibri"/>
              </a:rPr>
              <a:t>a</a:t>
            </a:r>
            <a:r>
              <a:rPr sz="2800" b="1" spc="5" dirty="0">
                <a:solidFill>
                  <a:srgbClr val="FFFF00"/>
                </a:solidFill>
                <a:latin typeface="Calibri"/>
                <a:cs typeface="Calibri"/>
              </a:rPr>
              <a:t>t</a:t>
            </a:r>
            <a:r>
              <a:rPr sz="2800" b="1" spc="-5" dirty="0">
                <a:solidFill>
                  <a:srgbClr val="FFFF00"/>
                </a:solidFill>
                <a:latin typeface="Calibri"/>
                <a:cs typeface="Calibri"/>
              </a:rPr>
              <a:t>io</a:t>
            </a:r>
            <a:r>
              <a:rPr sz="2800" b="1" spc="-15" dirty="0">
                <a:solidFill>
                  <a:srgbClr val="FFFF00"/>
                </a:solidFill>
                <a:latin typeface="Calibri"/>
                <a:cs typeface="Calibri"/>
              </a:rPr>
              <a:t>n</a:t>
            </a:r>
            <a:r>
              <a:rPr sz="2800" b="1" spc="-5" dirty="0">
                <a:solidFill>
                  <a:srgbClr val="FFFF00"/>
                </a:solidFill>
                <a:latin typeface="Calibri"/>
                <a:cs typeface="Calibri"/>
              </a:rPr>
              <a:t>s:</a:t>
            </a:r>
            <a:r>
              <a:rPr sz="2800" b="1" dirty="0">
                <a:solidFill>
                  <a:srgbClr val="FFFF00"/>
                </a:solidFill>
                <a:latin typeface="Calibri"/>
                <a:cs typeface="Calibri"/>
              </a:rPr>
              <a:t>	</a:t>
            </a:r>
            <a:r>
              <a:rPr sz="2800" spc="-50" dirty="0">
                <a:solidFill>
                  <a:srgbClr val="FFFFFF"/>
                </a:solidFill>
                <a:latin typeface="Calibri"/>
                <a:cs typeface="Calibri"/>
              </a:rPr>
              <a:t>a</a:t>
            </a:r>
            <a:r>
              <a:rPr sz="2800" spc="-45" dirty="0">
                <a:solidFill>
                  <a:srgbClr val="FFFFFF"/>
                </a:solidFill>
                <a:latin typeface="Calibri"/>
                <a:cs typeface="Calibri"/>
              </a:rPr>
              <a:t>v</a:t>
            </a:r>
            <a:r>
              <a:rPr sz="2800" spc="-5" dirty="0">
                <a:solidFill>
                  <a:srgbClr val="FFFFFF"/>
                </a:solidFill>
                <a:latin typeface="Calibri"/>
                <a:cs typeface="Calibri"/>
              </a:rPr>
              <a:t>ai</a:t>
            </a:r>
            <a:r>
              <a:rPr sz="2800" spc="-15" dirty="0">
                <a:solidFill>
                  <a:srgbClr val="FFFFFF"/>
                </a:solidFill>
                <a:latin typeface="Calibri"/>
                <a:cs typeface="Calibri"/>
              </a:rPr>
              <a:t>l</a:t>
            </a:r>
            <a:r>
              <a:rPr sz="2800" spc="-5" dirty="0">
                <a:solidFill>
                  <a:srgbClr val="FFFFFF"/>
                </a:solidFill>
                <a:latin typeface="Calibri"/>
                <a:cs typeface="Calibri"/>
              </a:rPr>
              <a:t>abi</a:t>
            </a:r>
            <a:r>
              <a:rPr sz="2800" spc="-20" dirty="0">
                <a:solidFill>
                  <a:srgbClr val="FFFFFF"/>
                </a:solidFill>
                <a:latin typeface="Calibri"/>
                <a:cs typeface="Calibri"/>
              </a:rPr>
              <a:t>l</a:t>
            </a:r>
            <a:r>
              <a:rPr sz="2800" spc="-5" dirty="0">
                <a:solidFill>
                  <a:srgbClr val="FFFFFF"/>
                </a:solidFill>
                <a:latin typeface="Calibri"/>
                <a:cs typeface="Calibri"/>
              </a:rPr>
              <a:t>it</a:t>
            </a:r>
            <a:r>
              <a:rPr sz="2800" spc="-215" dirty="0">
                <a:solidFill>
                  <a:srgbClr val="FFFFFF"/>
                </a:solidFill>
                <a:latin typeface="Calibri"/>
                <a:cs typeface="Calibri"/>
              </a:rPr>
              <a:t>y</a:t>
            </a:r>
            <a:r>
              <a:rPr sz="2800" spc="-5" dirty="0">
                <a:solidFill>
                  <a:srgbClr val="FFFFFF"/>
                </a:solidFill>
                <a:latin typeface="Calibri"/>
                <a:cs typeface="Calibri"/>
              </a:rPr>
              <a:t>,</a:t>
            </a:r>
            <a:r>
              <a:rPr sz="2800" dirty="0">
                <a:solidFill>
                  <a:srgbClr val="FFFFFF"/>
                </a:solidFill>
                <a:latin typeface="Calibri"/>
                <a:cs typeface="Calibri"/>
              </a:rPr>
              <a:t>	</a:t>
            </a:r>
            <a:r>
              <a:rPr sz="2800" spc="-5" dirty="0">
                <a:solidFill>
                  <a:srgbClr val="FFFFFF"/>
                </a:solidFill>
                <a:latin typeface="Calibri"/>
                <a:cs typeface="Calibri"/>
              </a:rPr>
              <a:t>i</a:t>
            </a:r>
            <a:r>
              <a:rPr sz="2800" spc="-30" dirty="0">
                <a:solidFill>
                  <a:srgbClr val="FFFFFF"/>
                </a:solidFill>
                <a:latin typeface="Calibri"/>
                <a:cs typeface="Calibri"/>
              </a:rPr>
              <a:t>n</a:t>
            </a:r>
            <a:r>
              <a:rPr sz="2800" spc="-35" dirty="0">
                <a:solidFill>
                  <a:srgbClr val="FFFFFF"/>
                </a:solidFill>
                <a:latin typeface="Calibri"/>
                <a:cs typeface="Calibri"/>
              </a:rPr>
              <a:t>t</a:t>
            </a:r>
            <a:r>
              <a:rPr sz="2800" spc="-5" dirty="0">
                <a:solidFill>
                  <a:srgbClr val="FFFFFF"/>
                </a:solidFill>
                <a:latin typeface="Calibri"/>
                <a:cs typeface="Calibri"/>
              </a:rPr>
              <a:t>egri</a:t>
            </a:r>
            <a:r>
              <a:rPr sz="2800" spc="-15" dirty="0">
                <a:solidFill>
                  <a:srgbClr val="FFFFFF"/>
                </a:solidFill>
                <a:latin typeface="Calibri"/>
                <a:cs typeface="Calibri"/>
              </a:rPr>
              <a:t>t</a:t>
            </a:r>
            <a:r>
              <a:rPr sz="2800" spc="-215" dirty="0">
                <a:solidFill>
                  <a:srgbClr val="FFFFFF"/>
                </a:solidFill>
                <a:latin typeface="Calibri"/>
                <a:cs typeface="Calibri"/>
              </a:rPr>
              <a:t>y</a:t>
            </a:r>
            <a:r>
              <a:rPr sz="2800" spc="-5" dirty="0">
                <a:solidFill>
                  <a:srgbClr val="FFFFFF"/>
                </a:solidFill>
                <a:latin typeface="Calibri"/>
                <a:cs typeface="Calibri"/>
              </a:rPr>
              <a:t>,  </a:t>
            </a:r>
            <a:r>
              <a:rPr sz="2800" spc="-30" dirty="0">
                <a:solidFill>
                  <a:srgbClr val="FFFFFF"/>
                </a:solidFill>
                <a:latin typeface="Calibri"/>
                <a:cs typeface="Calibri"/>
              </a:rPr>
              <a:t>interoperability,</a:t>
            </a:r>
            <a:r>
              <a:rPr sz="2800" spc="5" dirty="0">
                <a:solidFill>
                  <a:srgbClr val="FFFFFF"/>
                </a:solidFill>
                <a:latin typeface="Calibri"/>
                <a:cs typeface="Calibri"/>
              </a:rPr>
              <a:t> </a:t>
            </a:r>
            <a:r>
              <a:rPr sz="2800" spc="-15" dirty="0">
                <a:solidFill>
                  <a:srgbClr val="FFFFFF"/>
                </a:solidFill>
                <a:latin typeface="Calibri"/>
                <a:cs typeface="Calibri"/>
              </a:rPr>
              <a:t>performance,</a:t>
            </a:r>
            <a:r>
              <a:rPr sz="2800" spc="45" dirty="0">
                <a:solidFill>
                  <a:srgbClr val="FFFFFF"/>
                </a:solidFill>
                <a:latin typeface="Calibri"/>
                <a:cs typeface="Calibri"/>
              </a:rPr>
              <a:t> </a:t>
            </a:r>
            <a:r>
              <a:rPr sz="2800" spc="-25" dirty="0">
                <a:solidFill>
                  <a:srgbClr val="FFFFFF"/>
                </a:solidFill>
                <a:latin typeface="Calibri"/>
                <a:cs typeface="Calibri"/>
              </a:rPr>
              <a:t>scalability,</a:t>
            </a:r>
            <a:r>
              <a:rPr sz="2800" spc="30" dirty="0">
                <a:solidFill>
                  <a:srgbClr val="FFFFFF"/>
                </a:solidFill>
                <a:latin typeface="Calibri"/>
                <a:cs typeface="Calibri"/>
              </a:rPr>
              <a:t> </a:t>
            </a:r>
            <a:r>
              <a:rPr sz="2800" spc="-30" dirty="0">
                <a:solidFill>
                  <a:srgbClr val="FFFFFF"/>
                </a:solidFill>
                <a:latin typeface="Calibri"/>
                <a:cs typeface="Calibri"/>
              </a:rPr>
              <a:t>security,</a:t>
            </a:r>
            <a:r>
              <a:rPr sz="2800" spc="45" dirty="0">
                <a:solidFill>
                  <a:srgbClr val="FFFFFF"/>
                </a:solidFill>
                <a:latin typeface="Calibri"/>
                <a:cs typeface="Calibri"/>
              </a:rPr>
              <a:t> </a:t>
            </a:r>
            <a:r>
              <a:rPr sz="2800" spc="-10" dirty="0">
                <a:solidFill>
                  <a:srgbClr val="FFFFFF"/>
                </a:solidFill>
                <a:latin typeface="Calibri"/>
                <a:cs typeface="Calibri"/>
              </a:rPr>
              <a:t>usability</a:t>
            </a:r>
            <a:endParaRPr sz="2800">
              <a:latin typeface="Calibri"/>
              <a:cs typeface="Calibri"/>
            </a:endParaRPr>
          </a:p>
          <a:p>
            <a:pPr>
              <a:lnSpc>
                <a:spcPct val="100000"/>
              </a:lnSpc>
              <a:spcBef>
                <a:spcPts val="5"/>
              </a:spcBef>
              <a:buFont typeface="Wingdings"/>
              <a:buChar char=""/>
            </a:pPr>
            <a:endParaRPr sz="3400">
              <a:latin typeface="Calibri"/>
              <a:cs typeface="Calibri"/>
            </a:endParaRPr>
          </a:p>
          <a:p>
            <a:pPr marL="410209" indent="-398145">
              <a:lnSpc>
                <a:spcPct val="100000"/>
              </a:lnSpc>
              <a:buClr>
                <a:srgbClr val="4F81BC"/>
              </a:buClr>
              <a:buFont typeface="Wingdings"/>
              <a:buChar char=""/>
              <a:tabLst>
                <a:tab pos="410845" algn="l"/>
              </a:tabLst>
            </a:pPr>
            <a:r>
              <a:rPr sz="2800" b="1" spc="-10" dirty="0">
                <a:solidFill>
                  <a:srgbClr val="FFFF00"/>
                </a:solidFill>
                <a:latin typeface="Calibri"/>
                <a:cs typeface="Calibri"/>
              </a:rPr>
              <a:t>Desktop</a:t>
            </a:r>
            <a:r>
              <a:rPr sz="2800" b="1" spc="10" dirty="0">
                <a:solidFill>
                  <a:srgbClr val="FFFF00"/>
                </a:solidFill>
                <a:latin typeface="Calibri"/>
                <a:cs typeface="Calibri"/>
              </a:rPr>
              <a:t> </a:t>
            </a:r>
            <a:r>
              <a:rPr sz="2800" b="1" spc="-10" dirty="0">
                <a:solidFill>
                  <a:srgbClr val="FFFF00"/>
                </a:solidFill>
                <a:latin typeface="Calibri"/>
                <a:cs typeface="Calibri"/>
              </a:rPr>
              <a:t>and</a:t>
            </a:r>
            <a:r>
              <a:rPr sz="2800" b="1" spc="15" dirty="0">
                <a:solidFill>
                  <a:srgbClr val="FFFF00"/>
                </a:solidFill>
                <a:latin typeface="Calibri"/>
                <a:cs typeface="Calibri"/>
              </a:rPr>
              <a:t> </a:t>
            </a:r>
            <a:r>
              <a:rPr sz="2800" b="1" spc="-5" dirty="0">
                <a:solidFill>
                  <a:srgbClr val="FFFF00"/>
                </a:solidFill>
                <a:latin typeface="Calibri"/>
                <a:cs typeface="Calibri"/>
              </a:rPr>
              <a:t>mobile</a:t>
            </a:r>
            <a:r>
              <a:rPr sz="2800" b="1" spc="10" dirty="0">
                <a:solidFill>
                  <a:srgbClr val="FFFF00"/>
                </a:solidFill>
                <a:latin typeface="Calibri"/>
                <a:cs typeface="Calibri"/>
              </a:rPr>
              <a:t> </a:t>
            </a:r>
            <a:r>
              <a:rPr sz="2800" b="1" spc="-25" dirty="0">
                <a:solidFill>
                  <a:srgbClr val="FFFF00"/>
                </a:solidFill>
                <a:latin typeface="Calibri"/>
                <a:cs typeface="Calibri"/>
              </a:rPr>
              <a:t>systems:</a:t>
            </a:r>
            <a:r>
              <a:rPr sz="2800" b="1" spc="15" dirty="0">
                <a:solidFill>
                  <a:srgbClr val="FFFF00"/>
                </a:solidFill>
                <a:latin typeface="Calibri"/>
                <a:cs typeface="Calibri"/>
              </a:rPr>
              <a:t> </a:t>
            </a:r>
            <a:r>
              <a:rPr sz="2800" spc="-15" dirty="0">
                <a:solidFill>
                  <a:srgbClr val="FFFFFF"/>
                </a:solidFill>
                <a:latin typeface="Calibri"/>
                <a:cs typeface="Calibri"/>
              </a:rPr>
              <a:t>performance,</a:t>
            </a:r>
            <a:r>
              <a:rPr sz="2800" spc="40" dirty="0">
                <a:solidFill>
                  <a:srgbClr val="FFFFFF"/>
                </a:solidFill>
                <a:latin typeface="Calibri"/>
                <a:cs typeface="Calibri"/>
              </a:rPr>
              <a:t> </a:t>
            </a:r>
            <a:r>
              <a:rPr sz="2800" spc="-30" dirty="0">
                <a:solidFill>
                  <a:srgbClr val="FFFFFF"/>
                </a:solidFill>
                <a:latin typeface="Calibri"/>
                <a:cs typeface="Calibri"/>
              </a:rPr>
              <a:t>security,</a:t>
            </a:r>
            <a:r>
              <a:rPr sz="2800" spc="40" dirty="0">
                <a:solidFill>
                  <a:srgbClr val="FFFFFF"/>
                </a:solidFill>
                <a:latin typeface="Calibri"/>
                <a:cs typeface="Calibri"/>
              </a:rPr>
              <a:t> </a:t>
            </a:r>
            <a:r>
              <a:rPr sz="2800" spc="-10" dirty="0">
                <a:solidFill>
                  <a:srgbClr val="FFFFFF"/>
                </a:solidFill>
                <a:latin typeface="Calibri"/>
                <a:cs typeface="Calibri"/>
              </a:rPr>
              <a:t>usability</a:t>
            </a:r>
            <a:endParaRPr sz="2800">
              <a:latin typeface="Calibri"/>
              <a:cs typeface="Calibri"/>
            </a:endParaRPr>
          </a:p>
          <a:p>
            <a:pPr>
              <a:lnSpc>
                <a:spcPct val="100000"/>
              </a:lnSpc>
              <a:spcBef>
                <a:spcPts val="20"/>
              </a:spcBef>
              <a:buFont typeface="Wingdings"/>
              <a:buChar char=""/>
            </a:pPr>
            <a:endParaRPr sz="4200">
              <a:latin typeface="Calibri"/>
              <a:cs typeface="Calibri"/>
            </a:endParaRPr>
          </a:p>
          <a:p>
            <a:pPr marL="103505" marR="5080" indent="-91440">
              <a:lnSpc>
                <a:spcPct val="70000"/>
              </a:lnSpc>
              <a:spcBef>
                <a:spcPts val="5"/>
              </a:spcBef>
              <a:buClr>
                <a:srgbClr val="4F81BC"/>
              </a:buClr>
              <a:buSzPct val="67857"/>
              <a:buFont typeface="Wingdings"/>
              <a:buChar char=""/>
              <a:tabLst>
                <a:tab pos="283210" algn="l"/>
              </a:tabLst>
            </a:pPr>
            <a:r>
              <a:rPr sz="2800" b="1" spc="-10" dirty="0">
                <a:solidFill>
                  <a:srgbClr val="FFFF00"/>
                </a:solidFill>
                <a:latin typeface="Calibri"/>
                <a:cs typeface="Calibri"/>
              </a:rPr>
              <a:t>Gaming</a:t>
            </a:r>
            <a:r>
              <a:rPr sz="2800" b="1" spc="114" dirty="0">
                <a:solidFill>
                  <a:srgbClr val="FFFF00"/>
                </a:solidFill>
                <a:latin typeface="Calibri"/>
                <a:cs typeface="Calibri"/>
              </a:rPr>
              <a:t> </a:t>
            </a:r>
            <a:r>
              <a:rPr sz="2800" b="1" spc="-5" dirty="0">
                <a:solidFill>
                  <a:srgbClr val="FFFF00"/>
                </a:solidFill>
                <a:latin typeface="Calibri"/>
                <a:cs typeface="Calibri"/>
              </a:rPr>
              <a:t>companies</a:t>
            </a:r>
            <a:r>
              <a:rPr sz="2800" b="1" spc="145" dirty="0">
                <a:solidFill>
                  <a:srgbClr val="FFFF00"/>
                </a:solidFill>
                <a:latin typeface="Calibri"/>
                <a:cs typeface="Calibri"/>
              </a:rPr>
              <a:t> </a:t>
            </a:r>
            <a:r>
              <a:rPr sz="2800" spc="-10" dirty="0">
                <a:solidFill>
                  <a:srgbClr val="FFFFFF"/>
                </a:solidFill>
                <a:latin typeface="Calibri"/>
                <a:cs typeface="Calibri"/>
              </a:rPr>
              <a:t>might</a:t>
            </a:r>
            <a:r>
              <a:rPr sz="2800" spc="125" dirty="0">
                <a:solidFill>
                  <a:srgbClr val="FFFFFF"/>
                </a:solidFill>
                <a:latin typeface="Calibri"/>
                <a:cs typeface="Calibri"/>
              </a:rPr>
              <a:t> </a:t>
            </a:r>
            <a:r>
              <a:rPr sz="2800" spc="-15" dirty="0">
                <a:solidFill>
                  <a:srgbClr val="FFFFFF"/>
                </a:solidFill>
                <a:latin typeface="Calibri"/>
                <a:cs typeface="Calibri"/>
              </a:rPr>
              <a:t>want</a:t>
            </a:r>
            <a:r>
              <a:rPr sz="2800" spc="125" dirty="0">
                <a:solidFill>
                  <a:srgbClr val="FFFFFF"/>
                </a:solidFill>
                <a:latin typeface="Calibri"/>
                <a:cs typeface="Calibri"/>
              </a:rPr>
              <a:t> </a:t>
            </a:r>
            <a:r>
              <a:rPr sz="2800" spc="-15" dirty="0">
                <a:solidFill>
                  <a:srgbClr val="FFFFFF"/>
                </a:solidFill>
                <a:latin typeface="Calibri"/>
                <a:cs typeface="Calibri"/>
              </a:rPr>
              <a:t>to</a:t>
            </a:r>
            <a:r>
              <a:rPr sz="2800" spc="125" dirty="0">
                <a:solidFill>
                  <a:srgbClr val="FFFFFF"/>
                </a:solidFill>
                <a:latin typeface="Calibri"/>
                <a:cs typeface="Calibri"/>
              </a:rPr>
              <a:t> </a:t>
            </a:r>
            <a:r>
              <a:rPr sz="2800" spc="-15" dirty="0">
                <a:solidFill>
                  <a:srgbClr val="FFFFFF"/>
                </a:solidFill>
                <a:latin typeface="Calibri"/>
                <a:cs typeface="Calibri"/>
              </a:rPr>
              <a:t>capture</a:t>
            </a:r>
            <a:r>
              <a:rPr sz="2800" spc="125" dirty="0">
                <a:solidFill>
                  <a:srgbClr val="FFFFFF"/>
                </a:solidFill>
                <a:latin typeface="Calibri"/>
                <a:cs typeface="Calibri"/>
              </a:rPr>
              <a:t> </a:t>
            </a:r>
            <a:r>
              <a:rPr sz="2800" spc="-5" dirty="0">
                <a:solidFill>
                  <a:srgbClr val="FFFFFF"/>
                </a:solidFill>
                <a:latin typeface="Calibri"/>
                <a:cs typeface="Calibri"/>
              </a:rPr>
              <a:t>emotional</a:t>
            </a:r>
            <a:r>
              <a:rPr sz="2800" spc="120" dirty="0">
                <a:solidFill>
                  <a:srgbClr val="FFFFFF"/>
                </a:solidFill>
                <a:latin typeface="Calibri"/>
                <a:cs typeface="Calibri"/>
              </a:rPr>
              <a:t> </a:t>
            </a:r>
            <a:r>
              <a:rPr sz="2800" spc="-15" dirty="0">
                <a:solidFill>
                  <a:srgbClr val="FFFFFF"/>
                </a:solidFill>
                <a:latin typeface="Calibri"/>
                <a:cs typeface="Calibri"/>
              </a:rPr>
              <a:t>requirements </a:t>
            </a:r>
            <a:r>
              <a:rPr sz="2800" spc="-620" dirty="0">
                <a:solidFill>
                  <a:srgbClr val="FFFFFF"/>
                </a:solidFill>
                <a:latin typeface="Calibri"/>
                <a:cs typeface="Calibri"/>
              </a:rPr>
              <a:t> </a:t>
            </a:r>
            <a:r>
              <a:rPr sz="2800" spc="-25" dirty="0">
                <a:solidFill>
                  <a:srgbClr val="FFFFFF"/>
                </a:solidFill>
                <a:latin typeface="Calibri"/>
                <a:cs typeface="Calibri"/>
              </a:rPr>
              <a:t>for</a:t>
            </a:r>
            <a:r>
              <a:rPr sz="2800" spc="-5" dirty="0">
                <a:solidFill>
                  <a:srgbClr val="FFFFFF"/>
                </a:solidFill>
                <a:latin typeface="Calibri"/>
                <a:cs typeface="Calibri"/>
              </a:rPr>
              <a:t> their</a:t>
            </a:r>
            <a:r>
              <a:rPr sz="2800" spc="10" dirty="0">
                <a:solidFill>
                  <a:srgbClr val="FFFFFF"/>
                </a:solidFill>
                <a:latin typeface="Calibri"/>
                <a:cs typeface="Calibri"/>
              </a:rPr>
              <a:t> </a:t>
            </a:r>
            <a:r>
              <a:rPr sz="2800" spc="-15" dirty="0">
                <a:solidFill>
                  <a:srgbClr val="FFFFFF"/>
                </a:solidFill>
                <a:latin typeface="Calibri"/>
                <a:cs typeface="Calibri"/>
              </a:rPr>
              <a:t>software</a:t>
            </a:r>
            <a:endParaRPr sz="2800">
              <a:latin typeface="Calibri"/>
              <a:cs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432308"/>
            <a:ext cx="9389110" cy="680720"/>
          </a:xfrm>
          <a:prstGeom prst="rect">
            <a:avLst/>
          </a:prstGeom>
        </p:spPr>
        <p:txBody>
          <a:bodyPr vert="horz" wrap="square" lIns="0" tIns="12065" rIns="0" bIns="0" rtlCol="0">
            <a:spAutoFit/>
          </a:bodyPr>
          <a:lstStyle/>
          <a:p>
            <a:pPr marL="12700">
              <a:lnSpc>
                <a:spcPct val="100000"/>
              </a:lnSpc>
              <a:spcBef>
                <a:spcPts val="95"/>
              </a:spcBef>
            </a:pPr>
            <a:r>
              <a:rPr sz="4300" b="0" spc="-85" dirty="0">
                <a:solidFill>
                  <a:srgbClr val="FFFFFF"/>
                </a:solidFill>
                <a:latin typeface="Calibri Light"/>
                <a:cs typeface="Calibri Light"/>
              </a:rPr>
              <a:t>Implementing</a:t>
            </a:r>
            <a:r>
              <a:rPr sz="4300" b="0" spc="-195" dirty="0">
                <a:solidFill>
                  <a:srgbClr val="FFFFFF"/>
                </a:solidFill>
                <a:latin typeface="Calibri Light"/>
                <a:cs typeface="Calibri Light"/>
              </a:rPr>
              <a:t> </a:t>
            </a:r>
            <a:r>
              <a:rPr sz="4300" b="0" spc="-65" dirty="0">
                <a:solidFill>
                  <a:srgbClr val="FFFFFF"/>
                </a:solidFill>
                <a:latin typeface="Calibri Light"/>
                <a:cs typeface="Calibri Light"/>
              </a:rPr>
              <a:t>quality</a:t>
            </a:r>
            <a:r>
              <a:rPr sz="4300" b="0" spc="-170" dirty="0">
                <a:solidFill>
                  <a:srgbClr val="FFFFFF"/>
                </a:solidFill>
                <a:latin typeface="Calibri Light"/>
                <a:cs typeface="Calibri Light"/>
              </a:rPr>
              <a:t> </a:t>
            </a:r>
            <a:r>
              <a:rPr sz="4300" b="0" spc="-90" dirty="0">
                <a:solidFill>
                  <a:srgbClr val="FFFFFF"/>
                </a:solidFill>
                <a:latin typeface="Calibri Light"/>
                <a:cs typeface="Calibri Light"/>
              </a:rPr>
              <a:t>attribute</a:t>
            </a:r>
            <a:r>
              <a:rPr sz="4300" b="0" spc="-185" dirty="0">
                <a:solidFill>
                  <a:srgbClr val="FFFFFF"/>
                </a:solidFill>
                <a:latin typeface="Calibri Light"/>
                <a:cs typeface="Calibri Light"/>
              </a:rPr>
              <a:t> </a:t>
            </a:r>
            <a:r>
              <a:rPr sz="4300" b="0" spc="-95" dirty="0">
                <a:solidFill>
                  <a:srgbClr val="FFFFFF"/>
                </a:solidFill>
                <a:latin typeface="Calibri Light"/>
                <a:cs typeface="Calibri Light"/>
              </a:rPr>
              <a:t>requirements</a:t>
            </a:r>
            <a:endParaRPr sz="4300">
              <a:latin typeface="Calibri Light"/>
              <a:cs typeface="Calibri Light"/>
            </a:endParaRPr>
          </a:p>
        </p:txBody>
      </p:sp>
      <p:sp>
        <p:nvSpPr>
          <p:cNvPr id="3" name="object 3"/>
          <p:cNvSpPr txBox="1">
            <a:spLocks noGrp="1"/>
          </p:cNvSpPr>
          <p:nvPr>
            <p:ph type="body" idx="1"/>
          </p:nvPr>
        </p:nvSpPr>
        <p:spPr>
          <a:prstGeom prst="rect">
            <a:avLst/>
          </a:prstGeom>
        </p:spPr>
        <p:txBody>
          <a:bodyPr vert="horz" wrap="square" lIns="0" tIns="47625" rIns="0" bIns="0" rtlCol="0">
            <a:spAutoFit/>
          </a:bodyPr>
          <a:lstStyle/>
          <a:p>
            <a:pPr marR="689610">
              <a:lnSpc>
                <a:spcPts val="2160"/>
              </a:lnSpc>
              <a:spcBef>
                <a:spcPts val="375"/>
              </a:spcBef>
            </a:pPr>
            <a:r>
              <a:rPr spc="-5" dirty="0"/>
              <a:t>Designers</a:t>
            </a:r>
            <a:r>
              <a:rPr dirty="0"/>
              <a:t> and</a:t>
            </a:r>
            <a:r>
              <a:rPr spc="-5" dirty="0"/>
              <a:t> </a:t>
            </a:r>
            <a:r>
              <a:rPr spc="-10" dirty="0"/>
              <a:t>programmers</a:t>
            </a:r>
            <a:r>
              <a:rPr spc="5" dirty="0"/>
              <a:t> </a:t>
            </a:r>
            <a:r>
              <a:rPr spc="-5" dirty="0"/>
              <a:t>will</a:t>
            </a:r>
            <a:r>
              <a:rPr spc="10" dirty="0"/>
              <a:t> </a:t>
            </a:r>
            <a:r>
              <a:rPr spc="-15" dirty="0"/>
              <a:t>have</a:t>
            </a:r>
            <a:r>
              <a:rPr dirty="0"/>
              <a:t> </a:t>
            </a:r>
            <a:r>
              <a:rPr spc="-10" dirty="0"/>
              <a:t>to</a:t>
            </a:r>
            <a:r>
              <a:rPr dirty="0"/>
              <a:t> </a:t>
            </a:r>
            <a:r>
              <a:rPr spc="-5" dirty="0"/>
              <a:t>determine</a:t>
            </a:r>
            <a:r>
              <a:rPr spc="15" dirty="0"/>
              <a:t> </a:t>
            </a:r>
            <a:r>
              <a:rPr dirty="0"/>
              <a:t>the </a:t>
            </a:r>
            <a:r>
              <a:rPr spc="-5" dirty="0"/>
              <a:t>best</a:t>
            </a:r>
            <a:r>
              <a:rPr spc="5" dirty="0"/>
              <a:t> </a:t>
            </a:r>
            <a:r>
              <a:rPr spc="-20" dirty="0"/>
              <a:t>way</a:t>
            </a:r>
            <a:r>
              <a:rPr spc="-5" dirty="0"/>
              <a:t> </a:t>
            </a:r>
            <a:r>
              <a:rPr spc="-10" dirty="0"/>
              <a:t>to</a:t>
            </a:r>
            <a:r>
              <a:rPr spc="-5" dirty="0"/>
              <a:t> </a:t>
            </a:r>
            <a:r>
              <a:rPr spc="-10" dirty="0"/>
              <a:t>satisfy</a:t>
            </a:r>
            <a:r>
              <a:rPr spc="30" dirty="0"/>
              <a:t> </a:t>
            </a:r>
            <a:r>
              <a:rPr dirty="0"/>
              <a:t>each</a:t>
            </a:r>
            <a:r>
              <a:rPr spc="-5" dirty="0"/>
              <a:t> </a:t>
            </a:r>
            <a:r>
              <a:rPr dirty="0"/>
              <a:t>quality </a:t>
            </a:r>
            <a:r>
              <a:rPr spc="-434" dirty="0"/>
              <a:t> </a:t>
            </a:r>
            <a:r>
              <a:rPr spc="-5" dirty="0"/>
              <a:t>requirement.</a:t>
            </a:r>
          </a:p>
          <a:p>
            <a:pPr marR="5080">
              <a:lnSpc>
                <a:spcPct val="90000"/>
              </a:lnSpc>
              <a:spcBef>
                <a:spcPts val="1370"/>
              </a:spcBef>
            </a:pPr>
            <a:r>
              <a:rPr dirty="0"/>
              <a:t>Although</a:t>
            </a:r>
            <a:r>
              <a:rPr spc="-30" dirty="0"/>
              <a:t> </a:t>
            </a:r>
            <a:r>
              <a:rPr dirty="0"/>
              <a:t>these</a:t>
            </a:r>
            <a:r>
              <a:rPr spc="10" dirty="0"/>
              <a:t> </a:t>
            </a:r>
            <a:r>
              <a:rPr spc="-10" dirty="0"/>
              <a:t>are</a:t>
            </a:r>
            <a:r>
              <a:rPr spc="5" dirty="0"/>
              <a:t> </a:t>
            </a:r>
            <a:r>
              <a:rPr dirty="0"/>
              <a:t>nonfunctional</a:t>
            </a:r>
            <a:r>
              <a:rPr spc="-40" dirty="0"/>
              <a:t> </a:t>
            </a:r>
            <a:r>
              <a:rPr spc="-5" dirty="0"/>
              <a:t>requirements,</a:t>
            </a:r>
            <a:r>
              <a:rPr spc="30" dirty="0"/>
              <a:t> </a:t>
            </a:r>
            <a:r>
              <a:rPr spc="-5" dirty="0"/>
              <a:t>they</a:t>
            </a:r>
            <a:r>
              <a:rPr spc="-10" dirty="0"/>
              <a:t> </a:t>
            </a:r>
            <a:r>
              <a:rPr dirty="0"/>
              <a:t>can </a:t>
            </a:r>
            <a:r>
              <a:rPr spc="-5" dirty="0"/>
              <a:t>lead</a:t>
            </a:r>
            <a:r>
              <a:rPr spc="5" dirty="0"/>
              <a:t> </a:t>
            </a:r>
            <a:r>
              <a:rPr spc="-10" dirty="0"/>
              <a:t>to</a:t>
            </a:r>
            <a:r>
              <a:rPr dirty="0"/>
              <a:t> </a:t>
            </a:r>
            <a:r>
              <a:rPr spc="-5" dirty="0"/>
              <a:t>derived</a:t>
            </a:r>
            <a:r>
              <a:rPr spc="5" dirty="0"/>
              <a:t> </a:t>
            </a:r>
            <a:r>
              <a:rPr dirty="0"/>
              <a:t>functional </a:t>
            </a:r>
            <a:r>
              <a:rPr spc="5" dirty="0"/>
              <a:t> </a:t>
            </a:r>
            <a:r>
              <a:rPr spc="-5" dirty="0"/>
              <a:t>requirements,</a:t>
            </a:r>
            <a:r>
              <a:rPr spc="20" dirty="0"/>
              <a:t> </a:t>
            </a:r>
            <a:r>
              <a:rPr spc="-5" dirty="0"/>
              <a:t>design</a:t>
            </a:r>
            <a:r>
              <a:rPr spc="5" dirty="0"/>
              <a:t> </a:t>
            </a:r>
            <a:r>
              <a:rPr dirty="0"/>
              <a:t>guidelines,</a:t>
            </a:r>
            <a:r>
              <a:rPr spc="5" dirty="0"/>
              <a:t> </a:t>
            </a:r>
            <a:r>
              <a:rPr dirty="0"/>
              <a:t>or other</a:t>
            </a:r>
            <a:r>
              <a:rPr spc="10" dirty="0"/>
              <a:t> </a:t>
            </a:r>
            <a:r>
              <a:rPr dirty="0"/>
              <a:t>types</a:t>
            </a:r>
            <a:r>
              <a:rPr spc="-5" dirty="0"/>
              <a:t> </a:t>
            </a:r>
            <a:r>
              <a:rPr dirty="0"/>
              <a:t>of </a:t>
            </a:r>
            <a:r>
              <a:rPr spc="-5" dirty="0"/>
              <a:t>technical</a:t>
            </a:r>
            <a:r>
              <a:rPr spc="5" dirty="0"/>
              <a:t> </a:t>
            </a:r>
            <a:r>
              <a:rPr spc="-10" dirty="0"/>
              <a:t>information</a:t>
            </a:r>
            <a:r>
              <a:rPr spc="10" dirty="0"/>
              <a:t> </a:t>
            </a:r>
            <a:r>
              <a:rPr spc="-5" dirty="0"/>
              <a:t>that</a:t>
            </a:r>
            <a:r>
              <a:rPr spc="10" dirty="0"/>
              <a:t> </a:t>
            </a:r>
            <a:r>
              <a:rPr spc="-5" dirty="0"/>
              <a:t>will</a:t>
            </a:r>
            <a:r>
              <a:rPr spc="15" dirty="0"/>
              <a:t> </a:t>
            </a:r>
            <a:r>
              <a:rPr spc="-5" dirty="0"/>
              <a:t>produce</a:t>
            </a:r>
            <a:r>
              <a:rPr spc="-10" dirty="0"/>
              <a:t> </a:t>
            </a:r>
            <a:r>
              <a:rPr dirty="0"/>
              <a:t>the </a:t>
            </a:r>
            <a:r>
              <a:rPr spc="-440" dirty="0"/>
              <a:t> </a:t>
            </a:r>
            <a:r>
              <a:rPr spc="-5" dirty="0"/>
              <a:t>desired</a:t>
            </a:r>
            <a:r>
              <a:rPr dirty="0"/>
              <a:t> </a:t>
            </a:r>
            <a:r>
              <a:rPr spc="-5" dirty="0"/>
              <a:t>product</a:t>
            </a:r>
            <a:r>
              <a:rPr dirty="0"/>
              <a:t> </a:t>
            </a:r>
            <a:r>
              <a:rPr spc="-5" dirty="0"/>
              <a:t>characteristics.</a:t>
            </a:r>
          </a:p>
        </p:txBody>
      </p:sp>
      <p:pic>
        <p:nvPicPr>
          <p:cNvPr id="4" name="object 4"/>
          <p:cNvPicPr/>
          <p:nvPr/>
        </p:nvPicPr>
        <p:blipFill>
          <a:blip r:embed="rId2" cstate="print"/>
          <a:stretch>
            <a:fillRect/>
          </a:stretch>
        </p:blipFill>
        <p:spPr>
          <a:xfrm>
            <a:off x="2039111" y="3390900"/>
            <a:ext cx="8488680" cy="2939796"/>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3240.thank-you.jpg"/>
          <p:cNvPicPr>
            <a:picLocks noGrp="1" noChangeAspect="1"/>
          </p:cNvPicPr>
          <p:nvPr>
            <p:ph type="pic" idx="1"/>
          </p:nvPr>
        </p:nvPicPr>
        <p:blipFill>
          <a:blip r:embed="rId2" cstate="print"/>
          <a:srcRect t="21759" b="21759"/>
          <a:stretch>
            <a:fillRect/>
          </a:stretch>
        </p:blipFill>
        <p:spPr/>
      </p:pic>
      <p:sp>
        <p:nvSpPr>
          <p:cNvPr id="38915" name="Rectangle 3"/>
          <p:cNvSpPr>
            <a:spLocks noGrp="1" noChangeArrowheads="1"/>
          </p:cNvSpPr>
          <p:nvPr>
            <p:ph type="body" sz="half" idx="2"/>
          </p:nvPr>
        </p:nvSpPr>
        <p:spPr>
          <a:xfrm>
            <a:off x="2133600" y="5486400"/>
            <a:ext cx="9753600" cy="1371600"/>
          </a:xfrm>
        </p:spPr>
        <p:txBody>
          <a:bodyPr>
            <a:normAutofit/>
          </a:bodyPr>
          <a:lstStyle/>
          <a:p>
            <a:r>
              <a:rPr lang="en-US" sz="7200" b="1" dirty="0">
                <a:solidFill>
                  <a:srgbClr val="00B050"/>
                </a:solidFill>
                <a:latin typeface="Book Antiqua" pitchFamily="18" charset="0"/>
              </a:rPr>
              <a:t>Any Questions !!!</a:t>
            </a:r>
          </a:p>
        </p:txBody>
      </p:sp>
      <p:sp>
        <p:nvSpPr>
          <p:cNvPr id="44034" name="Rectangle 2"/>
          <p:cNvSpPr>
            <a:spLocks noGrp="1" noChangeArrowheads="1"/>
          </p:cNvSpPr>
          <p:nvPr>
            <p:ph type="title"/>
          </p:nvPr>
        </p:nvSpPr>
        <p:spPr>
          <a:xfrm>
            <a:off x="2133600" y="4648200"/>
            <a:ext cx="9753600" cy="685800"/>
          </a:xfrm>
        </p:spPr>
        <p:txBody>
          <a:bodyPr rtlCol="0">
            <a:normAutofit fontScale="90000"/>
          </a:bodyPr>
          <a:lstStyle/>
          <a:p>
            <a:pPr>
              <a:defRPr/>
            </a:pPr>
            <a:br>
              <a:rPr lang="en-US" dirty="0"/>
            </a:br>
            <a:r>
              <a:rPr lang="en-US" sz="5867" b="1" dirty="0">
                <a:solidFill>
                  <a:srgbClr val="FF0000"/>
                </a:solidFill>
              </a:rPr>
              <a:t>END OF LECTURE </a:t>
            </a:r>
            <a:br>
              <a:rPr lang="en-US" dirty="0"/>
            </a:br>
            <a:endParaRPr lang="en-US" dirty="0"/>
          </a:p>
        </p:txBody>
      </p:sp>
      <p:sp>
        <p:nvSpPr>
          <p:cNvPr id="7" name="Slide Number Placeholder 6"/>
          <p:cNvSpPr>
            <a:spLocks noGrp="1"/>
          </p:cNvSpPr>
          <p:nvPr>
            <p:ph type="sldNum" sz="quarter" idx="11"/>
          </p:nvPr>
        </p:nvSpPr>
        <p:spPr/>
        <p:txBody>
          <a:bodyPr>
            <a:normAutofit fontScale="47500" lnSpcReduction="20000"/>
          </a:bodyPr>
          <a:lstStyle/>
          <a:p>
            <a:pPr algn="ctr"/>
            <a:fld id="{8F82E0A0-C266-4798-8C8F-B9F91E9DA37E}" type="slidenum">
              <a:rPr lang="en-US" sz="3733" b="1">
                <a:solidFill>
                  <a:srgbClr val="FFFFFF"/>
                </a:solidFill>
              </a:rPr>
              <a:pPr algn="ctr"/>
              <a:t>105</a:t>
            </a:fld>
            <a:endParaRPr lang="en-US" sz="3733"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a:lnSpc>
                <a:spcPct val="107000"/>
              </a:lnSpc>
              <a:spcAft>
                <a:spcPts val="800"/>
              </a:spcAft>
            </a:pPr>
            <a:r>
              <a:rPr lang="en-PK" sz="1800" dirty="0">
                <a:solidFill>
                  <a:srgbClr val="000000"/>
                </a:solidFill>
                <a:effectLst/>
                <a:latin typeface="Calibri" panose="020F0502020204030204" pitchFamily="34" charset="0"/>
                <a:ea typeface="Calibri" panose="020F0502020204030204" pitchFamily="34" charset="0"/>
              </a:rPr>
              <a:t>2) % Test cases</a:t>
            </a:r>
            <a:r>
              <a:rPr lang="en-US" sz="1800" dirty="0">
                <a:solidFill>
                  <a:srgbClr val="000000"/>
                </a:solidFill>
                <a:effectLst/>
                <a:latin typeface="Calibri" panose="020F0502020204030204" pitchFamily="34" charset="0"/>
                <a:ea typeface="Calibri" panose="020F0502020204030204" pitchFamily="34" charset="0"/>
              </a:rPr>
              <a:t> not</a:t>
            </a:r>
            <a:r>
              <a:rPr lang="en-PK" sz="18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rPr>
              <a:t>Executed</a:t>
            </a:r>
            <a:endParaRPr lang="en-PK" sz="1800" dirty="0">
              <a:solidFill>
                <a:srgbClr val="000000"/>
              </a:solidFill>
              <a:effectLst/>
              <a:latin typeface="Calibri" panose="020F0502020204030204" pitchFamily="34" charset="0"/>
              <a:ea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706062" y="1740665"/>
                <a:ext cx="8779512" cy="3690651"/>
              </a:xfrm>
            </p:spPr>
            <p:txBody>
              <a:bodyPr vert="horz" lIns="91440" tIns="45720" rIns="91440" bIns="45720" rtlCol="0">
                <a:normAutofit/>
              </a:bodyPr>
              <a:lstStyle/>
              <a:p>
                <a:pPr marL="56515" indent="-6350">
                  <a:lnSpc>
                    <a:spcPct val="105000"/>
                  </a:lnSpc>
                </a:pPr>
                <a:r>
                  <a:rPr lang="en-US" sz="1800" dirty="0">
                    <a:solidFill>
                      <a:srgbClr val="000000"/>
                    </a:solidFill>
                    <a:effectLst/>
                    <a:latin typeface="Times New Roman" panose="02020603050405020304" pitchFamily="18" charset="0"/>
                    <a:ea typeface="Times New Roman" panose="02020603050405020304" pitchFamily="18" charset="0"/>
                  </a:rPr>
                  <a:t>This metric is used to obtain the pending execution status of the test cases in terms of %.</a:t>
                </a:r>
              </a:p>
              <a:p>
                <a:pPr marL="50165" indent="0">
                  <a:lnSpc>
                    <a:spcPct val="105000"/>
                  </a:lnSpc>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50165" indent="0">
                  <a:lnSpc>
                    <a:spcPct val="105000"/>
                  </a:lnSpc>
                  <a:buNone/>
                </a:pPr>
                <a:r>
                  <a:rPr lang="en-US" sz="1800" dirty="0">
                    <a:solidFill>
                      <a:srgbClr val="000000"/>
                    </a:solidFill>
                    <a:effectLst/>
                    <a:latin typeface="Times New Roman" panose="02020603050405020304" pitchFamily="18" charset="0"/>
                    <a:ea typeface="Times New Roman" panose="02020603050405020304" pitchFamily="18" charset="0"/>
                  </a:rPr>
                  <a:t>% Test cases not </a:t>
                </a:r>
                <a:r>
                  <a:rPr lang="en-US" sz="1800" dirty="0">
                    <a:solidFill>
                      <a:srgbClr val="000000"/>
                    </a:solidFill>
                    <a:latin typeface="Times New Roman" panose="02020603050405020304" pitchFamily="18" charset="0"/>
                    <a:ea typeface="Times New Roman" panose="02020603050405020304" pitchFamily="18" charset="0"/>
                  </a:rPr>
                  <a:t>Executed = </a:t>
                </a:r>
                <a14:m>
                  <m:oMath xmlns:m="http://schemas.openxmlformats.org/officeDocument/2006/math">
                    <m:f>
                      <m:fPr>
                        <m:ctrlPr>
                          <a:rPr lang="en-US" sz="1800" i="1" smtClean="0">
                            <a:solidFill>
                              <a:srgbClr val="000000"/>
                            </a:solidFill>
                            <a:latin typeface="Cambria Math" panose="02040503050406030204" pitchFamily="18" charset="0"/>
                          </a:rPr>
                        </m:ctrlPr>
                      </m:fPr>
                      <m:num>
                        <m:r>
                          <m:rPr>
                            <m:nor/>
                          </m:rPr>
                          <a:rPr lang="en-US" sz="1800" dirty="0">
                            <a:solidFill>
                              <a:srgbClr val="000000"/>
                            </a:solidFill>
                            <a:latin typeface="Times New Roman" panose="02020603050405020304" pitchFamily="18" charset="0"/>
                            <a:ea typeface="Times New Roman" panose="02020603050405020304" pitchFamily="18" charset="0"/>
                          </a:rPr>
                          <m:t>No</m:t>
                        </m:r>
                        <m:r>
                          <m:rPr>
                            <m:nor/>
                          </m:rPr>
                          <a:rPr lang="en-US" sz="1800" dirty="0">
                            <a:solidFill>
                              <a:srgbClr val="000000"/>
                            </a:solidFill>
                            <a:latin typeface="Times New Roman" panose="02020603050405020304" pitchFamily="18" charset="0"/>
                            <a:ea typeface="Times New Roman" panose="02020603050405020304" pitchFamily="18" charset="0"/>
                          </a:rPr>
                          <m:t> </m:t>
                        </m:r>
                        <m:r>
                          <m:rPr>
                            <m:nor/>
                          </m:rPr>
                          <a:rPr lang="en-US" sz="1800" dirty="0">
                            <a:solidFill>
                              <a:srgbClr val="000000"/>
                            </a:solidFill>
                            <a:latin typeface="Times New Roman" panose="02020603050405020304" pitchFamily="18" charset="0"/>
                            <a:ea typeface="Times New Roman" panose="02020603050405020304" pitchFamily="18" charset="0"/>
                          </a:rPr>
                          <m:t>of</m:t>
                        </m:r>
                        <m:r>
                          <m:rPr>
                            <m:nor/>
                          </m:rPr>
                          <a:rPr lang="en-US" sz="1800" dirty="0">
                            <a:solidFill>
                              <a:srgbClr val="000000"/>
                            </a:solidFill>
                            <a:latin typeface="Times New Roman" panose="02020603050405020304" pitchFamily="18" charset="0"/>
                            <a:ea typeface="Times New Roman" panose="02020603050405020304" pitchFamily="18" charset="0"/>
                          </a:rPr>
                          <m:t> </m:t>
                        </m:r>
                        <m:r>
                          <m:rPr>
                            <m:nor/>
                          </m:rPr>
                          <a:rPr lang="en-US" sz="1800" dirty="0">
                            <a:solidFill>
                              <a:srgbClr val="000000"/>
                            </a:solidFill>
                            <a:latin typeface="Times New Roman" panose="02020603050405020304" pitchFamily="18" charset="0"/>
                            <a:ea typeface="Times New Roman" panose="02020603050405020304" pitchFamily="18" charset="0"/>
                          </a:rPr>
                          <m:t>Test</m:t>
                        </m:r>
                        <m:r>
                          <m:rPr>
                            <m:nor/>
                          </m:rPr>
                          <a:rPr lang="en-US" sz="1800" dirty="0">
                            <a:solidFill>
                              <a:srgbClr val="000000"/>
                            </a:solidFill>
                            <a:latin typeface="Times New Roman" panose="02020603050405020304" pitchFamily="18" charset="0"/>
                            <a:ea typeface="Times New Roman" panose="02020603050405020304" pitchFamily="18" charset="0"/>
                          </a:rPr>
                          <m:t> </m:t>
                        </m:r>
                        <m:r>
                          <m:rPr>
                            <m:nor/>
                          </m:rPr>
                          <a:rPr lang="en-US" sz="1800" dirty="0">
                            <a:solidFill>
                              <a:srgbClr val="000000"/>
                            </a:solidFill>
                            <a:latin typeface="Times New Roman" panose="02020603050405020304" pitchFamily="18" charset="0"/>
                            <a:ea typeface="Times New Roman" panose="02020603050405020304" pitchFamily="18" charset="0"/>
                          </a:rPr>
                          <m:t>Cases</m:t>
                        </m:r>
                        <m:r>
                          <m:rPr>
                            <m:nor/>
                          </m:rPr>
                          <a:rPr lang="en-US" sz="1800" dirty="0">
                            <a:solidFill>
                              <a:srgbClr val="000000"/>
                            </a:solidFill>
                            <a:latin typeface="Times New Roman" panose="02020603050405020304" pitchFamily="18" charset="0"/>
                            <a:ea typeface="Times New Roman" panose="02020603050405020304" pitchFamily="18" charset="0"/>
                          </a:rPr>
                          <m:t> </m:t>
                        </m:r>
                        <m:r>
                          <m:rPr>
                            <m:nor/>
                          </m:rPr>
                          <a:rPr lang="en-US" sz="1800" b="0" i="0" dirty="0" smtClean="0">
                            <a:solidFill>
                              <a:srgbClr val="000000"/>
                            </a:solidFill>
                            <a:latin typeface="Times New Roman" panose="02020603050405020304" pitchFamily="18" charset="0"/>
                            <a:ea typeface="Times New Roman" panose="02020603050405020304" pitchFamily="18" charset="0"/>
                          </a:rPr>
                          <m:t>not</m:t>
                        </m:r>
                        <m:r>
                          <m:rPr>
                            <m:nor/>
                          </m:rPr>
                          <a:rPr lang="en-US" sz="1800" b="0" i="0" dirty="0" smtClean="0">
                            <a:solidFill>
                              <a:srgbClr val="000000"/>
                            </a:solidFill>
                            <a:latin typeface="Times New Roman" panose="02020603050405020304" pitchFamily="18" charset="0"/>
                            <a:ea typeface="Times New Roman" panose="02020603050405020304" pitchFamily="18" charset="0"/>
                          </a:rPr>
                          <m:t> </m:t>
                        </m:r>
                        <m:r>
                          <m:rPr>
                            <m:nor/>
                          </m:rPr>
                          <a:rPr lang="en-US" sz="1800" dirty="0">
                            <a:solidFill>
                              <a:srgbClr val="000000"/>
                            </a:solidFill>
                            <a:latin typeface="Times New Roman" panose="02020603050405020304" pitchFamily="18" charset="0"/>
                            <a:ea typeface="Times New Roman" panose="02020603050405020304" pitchFamily="18" charset="0"/>
                          </a:rPr>
                          <m:t>Executed</m:t>
                        </m:r>
                      </m:num>
                      <m:den>
                        <m:r>
                          <m:rPr>
                            <m:nor/>
                          </m:rPr>
                          <a:rPr lang="en-US" sz="1800" dirty="0">
                            <a:solidFill>
                              <a:srgbClr val="000000"/>
                            </a:solidFill>
                            <a:latin typeface="Times New Roman" panose="02020603050405020304" pitchFamily="18" charset="0"/>
                            <a:ea typeface="Times New Roman" panose="02020603050405020304" pitchFamily="18" charset="0"/>
                          </a:rPr>
                          <m:t>Total</m:t>
                        </m:r>
                        <m:r>
                          <m:rPr>
                            <m:nor/>
                          </m:rPr>
                          <a:rPr lang="en-US" sz="1800" dirty="0">
                            <a:solidFill>
                              <a:srgbClr val="000000"/>
                            </a:solidFill>
                            <a:latin typeface="Times New Roman" panose="02020603050405020304" pitchFamily="18" charset="0"/>
                            <a:ea typeface="Times New Roman" panose="02020603050405020304" pitchFamily="18" charset="0"/>
                          </a:rPr>
                          <m:t> </m:t>
                        </m:r>
                        <m:r>
                          <m:rPr>
                            <m:nor/>
                          </m:rPr>
                          <a:rPr lang="en-US" sz="1800" dirty="0">
                            <a:solidFill>
                              <a:srgbClr val="000000"/>
                            </a:solidFill>
                            <a:latin typeface="Times New Roman" panose="02020603050405020304" pitchFamily="18" charset="0"/>
                            <a:ea typeface="Times New Roman" panose="02020603050405020304" pitchFamily="18" charset="0"/>
                          </a:rPr>
                          <m:t>No</m:t>
                        </m:r>
                        <m:r>
                          <m:rPr>
                            <m:nor/>
                          </m:rPr>
                          <a:rPr lang="en-US" sz="1800" dirty="0">
                            <a:solidFill>
                              <a:srgbClr val="000000"/>
                            </a:solidFill>
                            <a:latin typeface="Times New Roman" panose="02020603050405020304" pitchFamily="18" charset="0"/>
                            <a:ea typeface="Times New Roman" panose="02020603050405020304" pitchFamily="18" charset="0"/>
                          </a:rPr>
                          <m:t> </m:t>
                        </m:r>
                        <m:r>
                          <m:rPr>
                            <m:nor/>
                          </m:rPr>
                          <a:rPr lang="en-US" sz="1800" dirty="0">
                            <a:solidFill>
                              <a:srgbClr val="000000"/>
                            </a:solidFill>
                            <a:latin typeface="Times New Roman" panose="02020603050405020304" pitchFamily="18" charset="0"/>
                            <a:ea typeface="Times New Roman" panose="02020603050405020304" pitchFamily="18" charset="0"/>
                          </a:rPr>
                          <m:t>Test</m:t>
                        </m:r>
                        <m:r>
                          <m:rPr>
                            <m:nor/>
                          </m:rPr>
                          <a:rPr lang="en-US" sz="1800" dirty="0">
                            <a:solidFill>
                              <a:srgbClr val="000000"/>
                            </a:solidFill>
                            <a:latin typeface="Times New Roman" panose="02020603050405020304" pitchFamily="18" charset="0"/>
                            <a:ea typeface="Times New Roman" panose="02020603050405020304" pitchFamily="18" charset="0"/>
                          </a:rPr>
                          <m:t> </m:t>
                        </m:r>
                        <m:r>
                          <m:rPr>
                            <m:nor/>
                          </m:rPr>
                          <a:rPr lang="en-US" sz="1800" dirty="0">
                            <a:solidFill>
                              <a:srgbClr val="000000"/>
                            </a:solidFill>
                            <a:latin typeface="Times New Roman" panose="02020603050405020304" pitchFamily="18" charset="0"/>
                            <a:ea typeface="Times New Roman" panose="02020603050405020304" pitchFamily="18" charset="0"/>
                          </a:rPr>
                          <m:t>Cases</m:t>
                        </m:r>
                        <m:r>
                          <m:rPr>
                            <m:nor/>
                          </m:rPr>
                          <a:rPr lang="en-US" sz="1800" dirty="0">
                            <a:solidFill>
                              <a:srgbClr val="000000"/>
                            </a:solidFill>
                            <a:latin typeface="Times New Roman" panose="02020603050405020304" pitchFamily="18" charset="0"/>
                            <a:ea typeface="Times New Roman" panose="02020603050405020304" pitchFamily="18" charset="0"/>
                          </a:rPr>
                          <m:t> </m:t>
                        </m:r>
                        <m:r>
                          <m:rPr>
                            <m:nor/>
                          </m:rPr>
                          <a:rPr lang="en-US" sz="1800" dirty="0">
                            <a:solidFill>
                              <a:srgbClr val="000000"/>
                            </a:solidFill>
                            <a:latin typeface="Times New Roman" panose="02020603050405020304" pitchFamily="18" charset="0"/>
                            <a:ea typeface="Times New Roman" panose="02020603050405020304" pitchFamily="18" charset="0"/>
                          </a:rPr>
                          <m:t>Written</m:t>
                        </m:r>
                      </m:den>
                    </m:f>
                  </m:oMath>
                </a14:m>
                <a:r>
                  <a:rPr lang="en-US" sz="1800" dirty="0">
                    <a:solidFill>
                      <a:srgbClr val="000000"/>
                    </a:solidFill>
                    <a:latin typeface="Times New Roman" panose="02020603050405020304" pitchFamily="18" charset="0"/>
                    <a:ea typeface="Times New Roman" panose="02020603050405020304" pitchFamily="18" charset="0"/>
                  </a:rPr>
                  <a:t>	 x 100</a:t>
                </a:r>
              </a:p>
              <a:p>
                <a:pPr marL="50165" indent="0">
                  <a:lnSpc>
                    <a:spcPct val="105000"/>
                  </a:lnSpc>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latin typeface="Times New Roman" panose="02020603050405020304" pitchFamily="18" charset="0"/>
                  <a:ea typeface="Times New Roman" panose="02020603050405020304" pitchFamily="18" charset="0"/>
                </a:endParaRPr>
              </a:p>
              <a:p>
                <a:pPr marL="56515" indent="-6350">
                  <a:lnSpc>
                    <a:spcPct val="105000"/>
                  </a:lnSpc>
                </a:pPr>
                <a:r>
                  <a:rPr lang="en-US" sz="1800" dirty="0">
                    <a:solidFill>
                      <a:srgbClr val="000000"/>
                    </a:solidFill>
                    <a:effectLst/>
                    <a:latin typeface="Times New Roman" panose="02020603050405020304" pitchFamily="18" charset="0"/>
                    <a:ea typeface="Times New Roman" panose="02020603050405020304" pitchFamily="18" charset="0"/>
                  </a:rPr>
                  <a:t>So, from the above data,</a:t>
                </a:r>
              </a:p>
              <a:p>
                <a:pPr marL="50165" indent="0">
                  <a:lnSpc>
                    <a:spcPct val="105000"/>
                  </a:lnSpc>
                  <a:buNone/>
                </a:pPr>
                <a:r>
                  <a:rPr lang="en-US" sz="1800" dirty="0">
                    <a:solidFill>
                      <a:srgbClr val="000000"/>
                    </a:solidFill>
                    <a:effectLst/>
                    <a:latin typeface="Times New Roman" panose="02020603050405020304" pitchFamily="18" charset="0"/>
                    <a:ea typeface="Times New Roman" panose="02020603050405020304" pitchFamily="18" charset="0"/>
                  </a:rPr>
                  <a:t>	% Test cases not Executed= </a:t>
                </a:r>
                <a14:m>
                  <m:oMath xmlns:m="http://schemas.openxmlformats.org/officeDocument/2006/math">
                    <m:f>
                      <m:fPr>
                        <m:ctrlPr>
                          <a:rPr lang="en-US" sz="1800" i="1" smtClean="0">
                            <a:solidFill>
                              <a:srgbClr val="000000"/>
                            </a:solidFill>
                            <a:effectLst/>
                            <a:latin typeface="Cambria Math" panose="02040503050406030204" pitchFamily="18" charset="0"/>
                          </a:rPr>
                        </m:ctrlPr>
                      </m:fPr>
                      <m:num>
                        <m:r>
                          <a:rPr lang="en-US" sz="1800" b="0" i="1" smtClean="0">
                            <a:solidFill>
                              <a:srgbClr val="000000"/>
                            </a:solidFill>
                            <a:effectLst/>
                            <a:latin typeface="Cambria Math" panose="02040503050406030204" pitchFamily="18" charset="0"/>
                          </a:rPr>
                          <m:t>35</m:t>
                        </m:r>
                      </m:num>
                      <m:den>
                        <m:r>
                          <a:rPr lang="en-US" sz="1800" b="0" i="1" smtClean="0">
                            <a:solidFill>
                              <a:srgbClr val="000000"/>
                            </a:solidFill>
                            <a:effectLst/>
                            <a:latin typeface="Cambria Math" panose="02040503050406030204" pitchFamily="18" charset="0"/>
                          </a:rPr>
                          <m:t>100</m:t>
                        </m:r>
                      </m:den>
                    </m:f>
                  </m:oMath>
                </a14:m>
                <a:r>
                  <a:rPr lang="en-US" sz="1800" dirty="0">
                    <a:solidFill>
                      <a:srgbClr val="000000"/>
                    </a:solidFill>
                    <a:effectLst/>
                    <a:latin typeface="Times New Roman" panose="02020603050405020304" pitchFamily="18" charset="0"/>
                    <a:ea typeface="Times New Roman" panose="02020603050405020304" pitchFamily="18" charset="0"/>
                  </a:rPr>
                  <a:t> x 100 = </a:t>
                </a:r>
                <a:r>
                  <a:rPr lang="en-US" b="1" dirty="0">
                    <a:solidFill>
                      <a:srgbClr val="000000"/>
                    </a:solidFill>
                    <a:latin typeface="Times New Roman" panose="02020603050405020304" pitchFamily="18" charset="0"/>
                    <a:ea typeface="Times New Roman" panose="02020603050405020304" pitchFamily="18" charset="0"/>
                  </a:rPr>
                  <a:t>3</a:t>
                </a:r>
                <a:r>
                  <a:rPr lang="en-US" sz="1800" b="1" dirty="0">
                    <a:solidFill>
                      <a:srgbClr val="000000"/>
                    </a:solidFill>
                    <a:effectLst/>
                    <a:latin typeface="Times New Roman" panose="02020603050405020304" pitchFamily="18" charset="0"/>
                    <a:ea typeface="Times New Roman" panose="02020603050405020304" pitchFamily="18" charset="0"/>
                  </a:rPr>
                  <a:t>5%</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706062" y="1740665"/>
                <a:ext cx="8779512" cy="3690651"/>
              </a:xfrm>
              <a:blipFill>
                <a:blip r:embed="rId2"/>
                <a:stretch>
                  <a:fillRect l="-69" t="-1157"/>
                </a:stretch>
              </a:blipFill>
            </p:spPr>
            <p:txBody>
              <a:bodyPr/>
              <a:lstStyle/>
              <a:p>
                <a:r>
                  <a:rPr lang="en-PK">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rPr>
              <a:t>3</a:t>
            </a:r>
            <a:r>
              <a:rPr lang="en-PK" sz="1800" dirty="0">
                <a:solidFill>
                  <a:srgbClr val="000000"/>
                </a:solidFill>
                <a:effectLst/>
                <a:latin typeface="Calibri" panose="020F0502020204030204" pitchFamily="34" charset="0"/>
                <a:ea typeface="Calibri" panose="020F0502020204030204" pitchFamily="34" charset="0"/>
              </a:rPr>
              <a:t>) % Test cases</a:t>
            </a:r>
            <a:r>
              <a:rPr lang="en-US" sz="1800" dirty="0">
                <a:solidFill>
                  <a:srgbClr val="000000"/>
                </a:solidFill>
                <a:effectLst/>
                <a:latin typeface="Calibri" panose="020F0502020204030204" pitchFamily="34" charset="0"/>
                <a:ea typeface="Calibri" panose="020F0502020204030204" pitchFamily="34" charset="0"/>
              </a:rPr>
              <a:t> passed     </a:t>
            </a:r>
            <a:endParaRPr lang="en-PK" sz="1800" dirty="0">
              <a:solidFill>
                <a:srgbClr val="000000"/>
              </a:solidFill>
              <a:effectLst/>
              <a:latin typeface="Calibri" panose="020F0502020204030204" pitchFamily="34" charset="0"/>
              <a:ea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706062" y="1740665"/>
                <a:ext cx="8779512" cy="3690651"/>
              </a:xfrm>
            </p:spPr>
            <p:txBody>
              <a:bodyPr vert="horz" lIns="91440" tIns="45720" rIns="91440" bIns="45720" rtlCol="0">
                <a:normAutofit/>
              </a:bodyPr>
              <a:lstStyle/>
              <a:p>
                <a:pPr marL="56515" indent="-6350">
                  <a:lnSpc>
                    <a:spcPct val="105000"/>
                  </a:lnSpc>
                </a:pPr>
                <a:r>
                  <a:rPr lang="en-US" sz="1800" dirty="0">
                    <a:solidFill>
                      <a:srgbClr val="000000"/>
                    </a:solidFill>
                    <a:effectLst/>
                    <a:latin typeface="Times New Roman" panose="02020603050405020304" pitchFamily="18" charset="0"/>
                    <a:ea typeface="Times New Roman" panose="02020603050405020304" pitchFamily="18" charset="0"/>
                  </a:rPr>
                  <a:t>This metric is used to obtain the pass % of execution status of the test cases in terms of %.</a:t>
                </a:r>
              </a:p>
              <a:p>
                <a:pPr marL="50165" indent="0">
                  <a:lnSpc>
                    <a:spcPct val="105000"/>
                  </a:lnSpc>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50165" indent="0">
                  <a:lnSpc>
                    <a:spcPct val="105000"/>
                  </a:lnSpc>
                  <a:buNone/>
                </a:pPr>
                <a:r>
                  <a:rPr lang="en-US" sz="1800" dirty="0">
                    <a:solidFill>
                      <a:srgbClr val="000000"/>
                    </a:solidFill>
                    <a:effectLst/>
                    <a:latin typeface="Times New Roman" panose="02020603050405020304" pitchFamily="18" charset="0"/>
                    <a:ea typeface="Times New Roman" panose="02020603050405020304" pitchFamily="18" charset="0"/>
                  </a:rPr>
                  <a:t>% Test cases </a:t>
                </a:r>
                <a:r>
                  <a:rPr lang="en-US" sz="1800" dirty="0">
                    <a:solidFill>
                      <a:srgbClr val="000000"/>
                    </a:solidFill>
                    <a:latin typeface="Times New Roman" panose="02020603050405020304" pitchFamily="18" charset="0"/>
                    <a:ea typeface="Times New Roman" panose="02020603050405020304" pitchFamily="18" charset="0"/>
                  </a:rPr>
                  <a:t>passed = </a:t>
                </a:r>
                <a14:m>
                  <m:oMath xmlns:m="http://schemas.openxmlformats.org/officeDocument/2006/math">
                    <m:f>
                      <m:fPr>
                        <m:ctrlPr>
                          <a:rPr lang="en-US" sz="2000" i="1" smtClean="0">
                            <a:solidFill>
                              <a:srgbClr val="000000"/>
                            </a:solidFill>
                            <a:latin typeface="Cambria Math" panose="02040503050406030204" pitchFamily="18" charset="0"/>
                          </a:rPr>
                        </m:ctrlPr>
                      </m:fPr>
                      <m:num>
                        <m:r>
                          <m:rPr>
                            <m:nor/>
                          </m:rPr>
                          <a:rPr lang="en-US" sz="2000" dirty="0">
                            <a:solidFill>
                              <a:srgbClr val="000000"/>
                            </a:solidFill>
                            <a:latin typeface="Times New Roman" panose="02020603050405020304" pitchFamily="18" charset="0"/>
                            <a:ea typeface="Times New Roman" panose="02020603050405020304" pitchFamily="18" charset="0"/>
                          </a:rPr>
                          <m:t>No</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of</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Test</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Cases</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b="0" i="1" dirty="0" smtClean="0">
                            <a:solidFill>
                              <a:srgbClr val="000000"/>
                            </a:solidFill>
                            <a:latin typeface="Times New Roman" panose="02020603050405020304" pitchFamily="18" charset="0"/>
                            <a:ea typeface="Times New Roman" panose="02020603050405020304" pitchFamily="18" charset="0"/>
                          </a:rPr>
                          <m:t>passe</m:t>
                        </m:r>
                        <m:r>
                          <a:rPr lang="en-US" sz="2000" b="0" i="1" dirty="0" smtClean="0">
                            <a:solidFill>
                              <a:srgbClr val="000000"/>
                            </a:solidFill>
                            <a:latin typeface="Cambria Math" panose="02040503050406030204" pitchFamily="18" charset="0"/>
                            <a:ea typeface="Times New Roman" panose="02020603050405020304" pitchFamily="18" charset="0"/>
                          </a:rPr>
                          <m:t>𝑑</m:t>
                        </m:r>
                      </m:num>
                      <m:den>
                        <m:r>
                          <m:rPr>
                            <m:nor/>
                          </m:rPr>
                          <a:rPr lang="en-US" sz="2000" dirty="0">
                            <a:solidFill>
                              <a:srgbClr val="000000"/>
                            </a:solidFill>
                            <a:latin typeface="Times New Roman" panose="02020603050405020304" pitchFamily="18" charset="0"/>
                            <a:ea typeface="Times New Roman" panose="02020603050405020304" pitchFamily="18" charset="0"/>
                          </a:rPr>
                          <m:t>Total</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No</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Test</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Cases</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b="0" i="0" dirty="0" smtClean="0">
                            <a:solidFill>
                              <a:srgbClr val="000000"/>
                            </a:solidFill>
                            <a:latin typeface="Times New Roman" panose="02020603050405020304" pitchFamily="18" charset="0"/>
                            <a:ea typeface="Times New Roman" panose="02020603050405020304" pitchFamily="18" charset="0"/>
                          </a:rPr>
                          <m:t>executed</m:t>
                        </m:r>
                      </m:den>
                    </m:f>
                  </m:oMath>
                </a14:m>
                <a:r>
                  <a:rPr lang="en-US" sz="1800" dirty="0">
                    <a:solidFill>
                      <a:srgbClr val="000000"/>
                    </a:solidFill>
                    <a:latin typeface="Times New Roman" panose="02020603050405020304" pitchFamily="18" charset="0"/>
                    <a:ea typeface="Times New Roman" panose="02020603050405020304" pitchFamily="18" charset="0"/>
                  </a:rPr>
                  <a:t>	 x 100</a:t>
                </a:r>
              </a:p>
              <a:p>
                <a:pPr marL="50165" indent="0">
                  <a:lnSpc>
                    <a:spcPct val="105000"/>
                  </a:lnSpc>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latin typeface="Times New Roman" panose="02020603050405020304" pitchFamily="18" charset="0"/>
                  <a:ea typeface="Times New Roman" panose="02020603050405020304" pitchFamily="18" charset="0"/>
                </a:endParaRPr>
              </a:p>
              <a:p>
                <a:pPr marL="56515" indent="-6350">
                  <a:lnSpc>
                    <a:spcPct val="105000"/>
                  </a:lnSpc>
                </a:pPr>
                <a:r>
                  <a:rPr lang="en-US" sz="1800" dirty="0">
                    <a:solidFill>
                      <a:srgbClr val="000000"/>
                    </a:solidFill>
                    <a:effectLst/>
                    <a:latin typeface="Times New Roman" panose="02020603050405020304" pitchFamily="18" charset="0"/>
                    <a:ea typeface="Times New Roman" panose="02020603050405020304" pitchFamily="18" charset="0"/>
                  </a:rPr>
                  <a:t>So, from the above data,</a:t>
                </a:r>
              </a:p>
              <a:p>
                <a:pPr marL="50165" indent="0">
                  <a:lnSpc>
                    <a:spcPct val="105000"/>
                  </a:lnSpc>
                  <a:buNone/>
                </a:pPr>
                <a:r>
                  <a:rPr lang="en-US" sz="1800" dirty="0">
                    <a:solidFill>
                      <a:srgbClr val="000000"/>
                    </a:solidFill>
                    <a:effectLst/>
                    <a:latin typeface="Times New Roman" panose="02020603050405020304" pitchFamily="18" charset="0"/>
                    <a:ea typeface="Times New Roman" panose="02020603050405020304" pitchFamily="18" charset="0"/>
                  </a:rPr>
                  <a:t>	% Test cases </a:t>
                </a:r>
                <a:r>
                  <a:rPr lang="en-US" dirty="0">
                    <a:solidFill>
                      <a:srgbClr val="000000"/>
                    </a:solidFill>
                    <a:latin typeface="Times New Roman" panose="02020603050405020304" pitchFamily="18" charset="0"/>
                    <a:ea typeface="Times New Roman" panose="02020603050405020304" pitchFamily="18" charset="0"/>
                  </a:rPr>
                  <a:t>passed</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mtClean="0">
                            <a:solidFill>
                              <a:srgbClr val="000000"/>
                            </a:solidFill>
                            <a:effectLst/>
                            <a:latin typeface="Cambria Math" panose="02040503050406030204" pitchFamily="18" charset="0"/>
                          </a:rPr>
                        </m:ctrlPr>
                      </m:fPr>
                      <m:num>
                        <m:r>
                          <a:rPr lang="en-US" sz="1800" b="0" i="1" smtClean="0">
                            <a:solidFill>
                              <a:srgbClr val="000000"/>
                            </a:solidFill>
                            <a:effectLst/>
                            <a:latin typeface="Cambria Math" panose="02040503050406030204" pitchFamily="18" charset="0"/>
                          </a:rPr>
                          <m:t>30</m:t>
                        </m:r>
                      </m:num>
                      <m:den>
                        <m:r>
                          <a:rPr lang="en-US" sz="1800" b="0" i="1" smtClean="0">
                            <a:solidFill>
                              <a:srgbClr val="000000"/>
                            </a:solidFill>
                            <a:effectLst/>
                            <a:latin typeface="Cambria Math" panose="02040503050406030204" pitchFamily="18" charset="0"/>
                          </a:rPr>
                          <m:t>65</m:t>
                        </m:r>
                      </m:den>
                    </m:f>
                  </m:oMath>
                </a14:m>
                <a:r>
                  <a:rPr lang="en-US" sz="1800" dirty="0">
                    <a:solidFill>
                      <a:srgbClr val="000000"/>
                    </a:solidFill>
                    <a:effectLst/>
                    <a:latin typeface="Times New Roman" panose="02020603050405020304" pitchFamily="18" charset="0"/>
                    <a:ea typeface="Times New Roman" panose="02020603050405020304" pitchFamily="18" charset="0"/>
                  </a:rPr>
                  <a:t> x 100 = </a:t>
                </a:r>
                <a:r>
                  <a:rPr lang="en-US" b="1" dirty="0">
                    <a:solidFill>
                      <a:srgbClr val="000000"/>
                    </a:solidFill>
                    <a:latin typeface="Times New Roman" panose="02020603050405020304" pitchFamily="18" charset="0"/>
                    <a:ea typeface="Times New Roman" panose="02020603050405020304" pitchFamily="18" charset="0"/>
                  </a:rPr>
                  <a:t>46</a:t>
                </a:r>
                <a:r>
                  <a:rPr lang="en-US" sz="1800" b="1" dirty="0">
                    <a:solidFill>
                      <a:srgbClr val="000000"/>
                    </a:solidFill>
                    <a:effectLst/>
                    <a:latin typeface="Times New Roman" panose="02020603050405020304" pitchFamily="18" charset="0"/>
                    <a:ea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706062" y="1740665"/>
                <a:ext cx="8779512" cy="3690651"/>
              </a:xfrm>
              <a:blipFill>
                <a:blip r:embed="rId2"/>
                <a:stretch>
                  <a:fillRect l="-69" t="-1157"/>
                </a:stretch>
              </a:blipFill>
            </p:spPr>
            <p:txBody>
              <a:bodyPr/>
              <a:lstStyle/>
              <a:p>
                <a:r>
                  <a:rPr lang="en-PK">
                    <a:noFill/>
                  </a:rPr>
                  <a:t> </a:t>
                </a:r>
              </a:p>
            </p:txBody>
          </p:sp>
        </mc:Fallback>
      </mc:AlternateContent>
    </p:spTree>
    <p:extLst>
      <p:ext uri="{BB962C8B-B14F-4D97-AF65-F5344CB8AC3E}">
        <p14:creationId xmlns:p14="http://schemas.microsoft.com/office/powerpoint/2010/main" val="972323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a:lnSpc>
                <a:spcPct val="107000"/>
              </a:lnSpc>
              <a:spcAft>
                <a:spcPts val="800"/>
              </a:spcAft>
            </a:pPr>
            <a:r>
              <a:rPr lang="en-US" sz="1800" dirty="0">
                <a:solidFill>
                  <a:srgbClr val="000000"/>
                </a:solidFill>
                <a:latin typeface="Calibri" panose="020F0502020204030204" pitchFamily="34" charset="0"/>
                <a:ea typeface="Calibri" panose="020F0502020204030204" pitchFamily="34" charset="0"/>
              </a:rPr>
              <a:t>4</a:t>
            </a:r>
            <a:r>
              <a:rPr lang="en-PK" sz="1800" dirty="0">
                <a:solidFill>
                  <a:srgbClr val="000000"/>
                </a:solidFill>
                <a:effectLst/>
                <a:latin typeface="Calibri" panose="020F0502020204030204" pitchFamily="34" charset="0"/>
                <a:ea typeface="Calibri" panose="020F0502020204030204" pitchFamily="34" charset="0"/>
              </a:rPr>
              <a:t>) % Test cases</a:t>
            </a:r>
            <a:r>
              <a:rPr lang="en-US" sz="1800" dirty="0">
                <a:solidFill>
                  <a:srgbClr val="000000"/>
                </a:solidFill>
                <a:effectLst/>
                <a:latin typeface="Calibri" panose="020F0502020204030204" pitchFamily="34" charset="0"/>
                <a:ea typeface="Calibri" panose="020F0502020204030204" pitchFamily="34" charset="0"/>
              </a:rPr>
              <a:t> failed</a:t>
            </a:r>
            <a:endParaRPr lang="en-PK" sz="1800" dirty="0">
              <a:solidFill>
                <a:srgbClr val="000000"/>
              </a:solidFill>
              <a:effectLst/>
              <a:latin typeface="Calibri" panose="020F0502020204030204" pitchFamily="34" charset="0"/>
              <a:ea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706062" y="1740665"/>
                <a:ext cx="8779512" cy="3690651"/>
              </a:xfrm>
            </p:spPr>
            <p:txBody>
              <a:bodyPr vert="horz" lIns="91440" tIns="45720" rIns="91440" bIns="45720" rtlCol="0">
                <a:normAutofit/>
              </a:bodyPr>
              <a:lstStyle/>
              <a:p>
                <a:pPr marL="56515" indent="-6350">
                  <a:lnSpc>
                    <a:spcPct val="105000"/>
                  </a:lnSpc>
                </a:pPr>
                <a:r>
                  <a:rPr lang="en-US" sz="1800" dirty="0">
                    <a:solidFill>
                      <a:srgbClr val="000000"/>
                    </a:solidFill>
                    <a:effectLst/>
                    <a:latin typeface="Times New Roman" panose="02020603050405020304" pitchFamily="18" charset="0"/>
                    <a:ea typeface="Times New Roman" panose="02020603050405020304" pitchFamily="18" charset="0"/>
                  </a:rPr>
                  <a:t>This metric is used to obtain the failed % of execution status of the test cases in terms of %.</a:t>
                </a:r>
              </a:p>
              <a:p>
                <a:pPr marL="50165" indent="0">
                  <a:lnSpc>
                    <a:spcPct val="105000"/>
                  </a:lnSpc>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50165" indent="0">
                  <a:lnSpc>
                    <a:spcPct val="105000"/>
                  </a:lnSpc>
                  <a:buNone/>
                </a:pPr>
                <a:r>
                  <a:rPr lang="en-US" sz="1800" dirty="0">
                    <a:solidFill>
                      <a:srgbClr val="000000"/>
                    </a:solidFill>
                    <a:effectLst/>
                    <a:latin typeface="Times New Roman" panose="02020603050405020304" pitchFamily="18" charset="0"/>
                    <a:ea typeface="Times New Roman" panose="02020603050405020304" pitchFamily="18" charset="0"/>
                  </a:rPr>
                  <a:t>% Test cases </a:t>
                </a:r>
                <a:r>
                  <a:rPr lang="en-US" sz="1800" dirty="0">
                    <a:solidFill>
                      <a:srgbClr val="000000"/>
                    </a:solidFill>
                    <a:latin typeface="Times New Roman" panose="02020603050405020304" pitchFamily="18" charset="0"/>
                    <a:ea typeface="Times New Roman" panose="02020603050405020304" pitchFamily="18" charset="0"/>
                  </a:rPr>
                  <a:t>failed = </a:t>
                </a:r>
                <a14:m>
                  <m:oMath xmlns:m="http://schemas.openxmlformats.org/officeDocument/2006/math">
                    <m:f>
                      <m:fPr>
                        <m:ctrlPr>
                          <a:rPr lang="en-US" sz="2000" i="1" smtClean="0">
                            <a:solidFill>
                              <a:srgbClr val="000000"/>
                            </a:solidFill>
                            <a:latin typeface="Cambria Math" panose="02040503050406030204" pitchFamily="18" charset="0"/>
                          </a:rPr>
                        </m:ctrlPr>
                      </m:fPr>
                      <m:num>
                        <m:r>
                          <m:rPr>
                            <m:nor/>
                          </m:rPr>
                          <a:rPr lang="en-US" sz="2000" dirty="0">
                            <a:solidFill>
                              <a:srgbClr val="000000"/>
                            </a:solidFill>
                            <a:latin typeface="Times New Roman" panose="02020603050405020304" pitchFamily="18" charset="0"/>
                            <a:ea typeface="Times New Roman" panose="02020603050405020304" pitchFamily="18" charset="0"/>
                          </a:rPr>
                          <m:t>No</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of</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Test</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Cases</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b="0" i="1" dirty="0" smtClean="0">
                            <a:solidFill>
                              <a:srgbClr val="000000"/>
                            </a:solidFill>
                            <a:latin typeface="Times New Roman" panose="02020603050405020304" pitchFamily="18" charset="0"/>
                            <a:ea typeface="Times New Roman" panose="02020603050405020304" pitchFamily="18" charset="0"/>
                          </a:rPr>
                          <m:t>faile</m:t>
                        </m:r>
                        <m:r>
                          <a:rPr lang="en-US" sz="2000" b="0" i="1" dirty="0" smtClean="0">
                            <a:solidFill>
                              <a:srgbClr val="000000"/>
                            </a:solidFill>
                            <a:latin typeface="Cambria Math" panose="02040503050406030204" pitchFamily="18" charset="0"/>
                            <a:ea typeface="Times New Roman" panose="02020603050405020304" pitchFamily="18" charset="0"/>
                          </a:rPr>
                          <m:t>𝑑</m:t>
                        </m:r>
                      </m:num>
                      <m:den>
                        <m:r>
                          <m:rPr>
                            <m:nor/>
                          </m:rPr>
                          <a:rPr lang="en-US" sz="2000" dirty="0">
                            <a:solidFill>
                              <a:srgbClr val="000000"/>
                            </a:solidFill>
                            <a:latin typeface="Times New Roman" panose="02020603050405020304" pitchFamily="18" charset="0"/>
                            <a:ea typeface="Times New Roman" panose="02020603050405020304" pitchFamily="18" charset="0"/>
                          </a:rPr>
                          <m:t>Total</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No</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Test</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Cases</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b="0" i="0" dirty="0" smtClean="0">
                            <a:solidFill>
                              <a:srgbClr val="000000"/>
                            </a:solidFill>
                            <a:latin typeface="Times New Roman" panose="02020603050405020304" pitchFamily="18" charset="0"/>
                            <a:ea typeface="Times New Roman" panose="02020603050405020304" pitchFamily="18" charset="0"/>
                          </a:rPr>
                          <m:t>executed</m:t>
                        </m:r>
                      </m:den>
                    </m:f>
                  </m:oMath>
                </a14:m>
                <a:r>
                  <a:rPr lang="en-US" sz="1800" dirty="0">
                    <a:solidFill>
                      <a:srgbClr val="000000"/>
                    </a:solidFill>
                    <a:latin typeface="Times New Roman" panose="02020603050405020304" pitchFamily="18" charset="0"/>
                    <a:ea typeface="Times New Roman" panose="02020603050405020304" pitchFamily="18" charset="0"/>
                  </a:rPr>
                  <a:t>	 x 100</a:t>
                </a:r>
              </a:p>
              <a:p>
                <a:pPr marL="50165" indent="0">
                  <a:lnSpc>
                    <a:spcPct val="105000"/>
                  </a:lnSpc>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latin typeface="Times New Roman" panose="02020603050405020304" pitchFamily="18" charset="0"/>
                  <a:ea typeface="Times New Roman" panose="02020603050405020304" pitchFamily="18" charset="0"/>
                </a:endParaRPr>
              </a:p>
              <a:p>
                <a:pPr marL="56515" indent="-6350">
                  <a:lnSpc>
                    <a:spcPct val="105000"/>
                  </a:lnSpc>
                </a:pPr>
                <a:r>
                  <a:rPr lang="en-US" sz="1800" dirty="0">
                    <a:solidFill>
                      <a:srgbClr val="000000"/>
                    </a:solidFill>
                    <a:effectLst/>
                    <a:latin typeface="Times New Roman" panose="02020603050405020304" pitchFamily="18" charset="0"/>
                    <a:ea typeface="Times New Roman" panose="02020603050405020304" pitchFamily="18" charset="0"/>
                  </a:rPr>
                  <a:t>So, from the above data,</a:t>
                </a:r>
              </a:p>
              <a:p>
                <a:pPr marL="50165" indent="0">
                  <a:lnSpc>
                    <a:spcPct val="105000"/>
                  </a:lnSpc>
                  <a:buNone/>
                </a:pPr>
                <a:r>
                  <a:rPr lang="en-US" sz="1800" dirty="0">
                    <a:solidFill>
                      <a:srgbClr val="000000"/>
                    </a:solidFill>
                    <a:effectLst/>
                    <a:latin typeface="Times New Roman" panose="02020603050405020304" pitchFamily="18" charset="0"/>
                    <a:ea typeface="Times New Roman" panose="02020603050405020304" pitchFamily="18" charset="0"/>
                  </a:rPr>
                  <a:t>	% Test cases </a:t>
                </a:r>
                <a:r>
                  <a:rPr lang="en-US" dirty="0">
                    <a:solidFill>
                      <a:srgbClr val="000000"/>
                    </a:solidFill>
                    <a:latin typeface="Times New Roman" panose="02020603050405020304" pitchFamily="18" charset="0"/>
                    <a:ea typeface="Times New Roman" panose="02020603050405020304" pitchFamily="18" charset="0"/>
                  </a:rPr>
                  <a:t>failed</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mtClean="0">
                            <a:solidFill>
                              <a:srgbClr val="000000"/>
                            </a:solidFill>
                            <a:effectLst/>
                            <a:latin typeface="Cambria Math" panose="02040503050406030204" pitchFamily="18" charset="0"/>
                          </a:rPr>
                        </m:ctrlPr>
                      </m:fPr>
                      <m:num>
                        <m:r>
                          <a:rPr lang="en-US" sz="1800" b="0" i="1" smtClean="0">
                            <a:solidFill>
                              <a:srgbClr val="000000"/>
                            </a:solidFill>
                            <a:effectLst/>
                            <a:latin typeface="Cambria Math" panose="02040503050406030204" pitchFamily="18" charset="0"/>
                          </a:rPr>
                          <m:t>26</m:t>
                        </m:r>
                      </m:num>
                      <m:den>
                        <m:r>
                          <a:rPr lang="en-US" sz="1800" b="0" i="1" smtClean="0">
                            <a:solidFill>
                              <a:srgbClr val="000000"/>
                            </a:solidFill>
                            <a:effectLst/>
                            <a:latin typeface="Cambria Math" panose="02040503050406030204" pitchFamily="18" charset="0"/>
                          </a:rPr>
                          <m:t>65</m:t>
                        </m:r>
                      </m:den>
                    </m:f>
                  </m:oMath>
                </a14:m>
                <a:r>
                  <a:rPr lang="en-US" sz="1800" dirty="0">
                    <a:solidFill>
                      <a:srgbClr val="000000"/>
                    </a:solidFill>
                    <a:effectLst/>
                    <a:latin typeface="Times New Roman" panose="02020603050405020304" pitchFamily="18" charset="0"/>
                    <a:ea typeface="Times New Roman" panose="02020603050405020304" pitchFamily="18" charset="0"/>
                  </a:rPr>
                  <a:t> x 100 = </a:t>
                </a:r>
                <a:r>
                  <a:rPr lang="en-US" b="1" dirty="0">
                    <a:solidFill>
                      <a:srgbClr val="000000"/>
                    </a:solidFill>
                    <a:latin typeface="Times New Roman" panose="02020603050405020304" pitchFamily="18" charset="0"/>
                    <a:ea typeface="Times New Roman" panose="02020603050405020304" pitchFamily="18" charset="0"/>
                  </a:rPr>
                  <a:t>40</a:t>
                </a:r>
                <a:r>
                  <a:rPr lang="en-US" sz="1800" b="1" dirty="0">
                    <a:solidFill>
                      <a:srgbClr val="000000"/>
                    </a:solidFill>
                    <a:effectLst/>
                    <a:latin typeface="Times New Roman" panose="02020603050405020304" pitchFamily="18" charset="0"/>
                    <a:ea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706062" y="1740665"/>
                <a:ext cx="8779512" cy="3690651"/>
              </a:xfrm>
              <a:blipFill>
                <a:blip r:embed="rId2"/>
                <a:stretch>
                  <a:fillRect l="-69" t="-1157"/>
                </a:stretch>
              </a:blipFill>
            </p:spPr>
            <p:txBody>
              <a:bodyPr/>
              <a:lstStyle/>
              <a:p>
                <a:r>
                  <a:rPr lang="en-PK">
                    <a:noFill/>
                  </a:rPr>
                  <a:t> </a:t>
                </a:r>
              </a:p>
            </p:txBody>
          </p:sp>
        </mc:Fallback>
      </mc:AlternateContent>
    </p:spTree>
    <p:extLst>
      <p:ext uri="{BB962C8B-B14F-4D97-AF65-F5344CB8AC3E}">
        <p14:creationId xmlns:p14="http://schemas.microsoft.com/office/powerpoint/2010/main" val="769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a:lnSpc>
                <a:spcPct val="107000"/>
              </a:lnSpc>
              <a:spcAft>
                <a:spcPts val="800"/>
              </a:spcAft>
            </a:pPr>
            <a:r>
              <a:rPr lang="en-US" sz="1800" dirty="0">
                <a:solidFill>
                  <a:srgbClr val="000000"/>
                </a:solidFill>
                <a:latin typeface="Calibri" panose="020F0502020204030204" pitchFamily="34" charset="0"/>
                <a:ea typeface="Calibri" panose="020F0502020204030204" pitchFamily="34" charset="0"/>
              </a:rPr>
              <a:t>5</a:t>
            </a:r>
            <a:r>
              <a:rPr lang="en-PK" sz="1800" dirty="0">
                <a:solidFill>
                  <a:srgbClr val="000000"/>
                </a:solidFill>
                <a:effectLst/>
                <a:latin typeface="Calibri" panose="020F0502020204030204" pitchFamily="34" charset="0"/>
                <a:ea typeface="Calibri" panose="020F0502020204030204" pitchFamily="34" charset="0"/>
              </a:rPr>
              <a:t>) % Test cases</a:t>
            </a:r>
            <a:r>
              <a:rPr lang="en-US" sz="1800" dirty="0">
                <a:solidFill>
                  <a:srgbClr val="000000"/>
                </a:solidFill>
                <a:effectLst/>
                <a:latin typeface="Calibri" panose="020F0502020204030204" pitchFamily="34" charset="0"/>
                <a:ea typeface="Calibri" panose="020F0502020204030204" pitchFamily="34" charset="0"/>
              </a:rPr>
              <a:t> </a:t>
            </a:r>
            <a:r>
              <a:rPr lang="en-PK" sz="1800" dirty="0">
                <a:solidFill>
                  <a:srgbClr val="000000"/>
                </a:solidFill>
                <a:effectLst/>
                <a:latin typeface="Calibri" panose="020F0502020204030204" pitchFamily="34" charset="0"/>
                <a:ea typeface="Calibri" panose="020F0502020204030204" pitchFamily="34" charset="0"/>
              </a:rPr>
              <a:t>b</a:t>
            </a:r>
            <a:r>
              <a:rPr lang="en-US" sz="1800" dirty="0">
                <a:solidFill>
                  <a:srgbClr val="000000"/>
                </a:solidFill>
                <a:effectLst/>
                <a:latin typeface="Calibri" panose="020F0502020204030204" pitchFamily="34" charset="0"/>
                <a:ea typeface="Calibri" panose="020F0502020204030204" pitchFamily="34" charset="0"/>
              </a:rPr>
              <a:t>locked</a:t>
            </a:r>
            <a:endParaRPr lang="en-PK" sz="1800" dirty="0">
              <a:solidFill>
                <a:srgbClr val="000000"/>
              </a:solidFill>
              <a:effectLst/>
              <a:latin typeface="Calibri" panose="020F0502020204030204" pitchFamily="34" charset="0"/>
              <a:ea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706062" y="1740665"/>
                <a:ext cx="8779512" cy="3690651"/>
              </a:xfrm>
            </p:spPr>
            <p:txBody>
              <a:bodyPr vert="horz" lIns="91440" tIns="45720" rIns="91440" bIns="45720" rtlCol="0">
                <a:normAutofit/>
              </a:bodyPr>
              <a:lstStyle/>
              <a:p>
                <a:pPr marL="56515" indent="-6350">
                  <a:lnSpc>
                    <a:spcPct val="105000"/>
                  </a:lnSpc>
                </a:pPr>
                <a:r>
                  <a:rPr lang="en-PK" sz="1800" dirty="0">
                    <a:solidFill>
                      <a:srgbClr val="000000"/>
                    </a:solidFill>
                    <a:effectLst/>
                    <a:latin typeface="Calibri" panose="020F0502020204030204" pitchFamily="34" charset="0"/>
                    <a:ea typeface="Calibri" panose="020F0502020204030204" pitchFamily="34" charset="0"/>
                  </a:rPr>
                  <a:t>This metric is used to obtain the blocked % of the executed test cases. A detailed report can be submitted by specifying the actual reason of blocking the test cases.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50165" indent="0">
                  <a:lnSpc>
                    <a:spcPct val="105000"/>
                  </a:lnSpc>
                  <a:buNone/>
                </a:pPr>
                <a:r>
                  <a:rPr lang="en-US" sz="1800"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Test cases </a:t>
                </a:r>
                <a:r>
                  <a:rPr lang="en-PK" dirty="0">
                    <a:solidFill>
                      <a:srgbClr val="000000"/>
                    </a:solidFill>
                    <a:latin typeface="Calibri" panose="020F0502020204030204" pitchFamily="34" charset="0"/>
                    <a:ea typeface="Calibri" panose="020F0502020204030204" pitchFamily="34" charset="0"/>
                  </a:rPr>
                  <a:t>block</a:t>
                </a:r>
                <a:r>
                  <a:rPr lang="en-US" dirty="0">
                    <a:solidFill>
                      <a:srgbClr val="000000"/>
                    </a:solidFill>
                    <a:latin typeface="Calibri" panose="020F0502020204030204" pitchFamily="34" charset="0"/>
                    <a:ea typeface="Calibri" panose="020F0502020204030204" pitchFamily="34" charset="0"/>
                  </a:rPr>
                  <a:t>ed</a:t>
                </a:r>
                <a:r>
                  <a:rPr lang="en-US" dirty="0">
                    <a:solidFill>
                      <a:srgbClr val="000000"/>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2000" i="1">
                            <a:solidFill>
                              <a:srgbClr val="000000"/>
                            </a:solidFill>
                            <a:latin typeface="Cambria Math" panose="02040503050406030204" pitchFamily="18" charset="0"/>
                            <a:ea typeface="Times New Roman" panose="02020603050405020304" pitchFamily="18" charset="0"/>
                          </a:rPr>
                        </m:ctrlPr>
                      </m:fPr>
                      <m:num>
                        <m:r>
                          <m:rPr>
                            <m:nor/>
                          </m:rPr>
                          <a:rPr lang="en-US" sz="2000" dirty="0">
                            <a:solidFill>
                              <a:srgbClr val="000000"/>
                            </a:solidFill>
                            <a:latin typeface="Times New Roman" panose="02020603050405020304" pitchFamily="18" charset="0"/>
                            <a:ea typeface="Times New Roman" panose="02020603050405020304" pitchFamily="18" charset="0"/>
                          </a:rPr>
                          <m:t>No</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of</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Test</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Cases</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PK" sz="2000" dirty="0">
                            <a:solidFill>
                              <a:srgbClr val="000000"/>
                            </a:solidFill>
                            <a:latin typeface="Times New Roman" panose="02020603050405020304" pitchFamily="18" charset="0"/>
                            <a:ea typeface="Times New Roman" panose="02020603050405020304" pitchFamily="18" charset="0"/>
                          </a:rPr>
                          <m:t>block</m:t>
                        </m:r>
                        <m:r>
                          <m:rPr>
                            <m:nor/>
                          </m:rPr>
                          <a:rPr lang="en-US" sz="2000" b="0" i="0" dirty="0" smtClean="0">
                            <a:solidFill>
                              <a:srgbClr val="000000"/>
                            </a:solidFill>
                            <a:latin typeface="Times New Roman" panose="02020603050405020304" pitchFamily="18" charset="0"/>
                            <a:ea typeface="Times New Roman" panose="02020603050405020304" pitchFamily="18" charset="0"/>
                          </a:rPr>
                          <m:t>ed</m:t>
                        </m:r>
                      </m:num>
                      <m:den>
                        <m:r>
                          <m:rPr>
                            <m:nor/>
                          </m:rPr>
                          <a:rPr lang="en-US" sz="2000" dirty="0">
                            <a:solidFill>
                              <a:srgbClr val="000000"/>
                            </a:solidFill>
                            <a:latin typeface="Times New Roman" panose="02020603050405020304" pitchFamily="18" charset="0"/>
                            <a:ea typeface="Times New Roman" panose="02020603050405020304" pitchFamily="18" charset="0"/>
                          </a:rPr>
                          <m:t>Total</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No</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Test</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Cases</m:t>
                        </m:r>
                        <m:r>
                          <m:rPr>
                            <m:nor/>
                          </m:rPr>
                          <a:rPr lang="en-US" sz="2000" dirty="0">
                            <a:solidFill>
                              <a:srgbClr val="000000"/>
                            </a:solidFill>
                            <a:latin typeface="Times New Roman" panose="02020603050405020304" pitchFamily="18" charset="0"/>
                            <a:ea typeface="Times New Roman" panose="02020603050405020304" pitchFamily="18" charset="0"/>
                          </a:rPr>
                          <m:t> </m:t>
                        </m:r>
                        <m:r>
                          <m:rPr>
                            <m:nor/>
                          </m:rPr>
                          <a:rPr lang="en-US" sz="2000" dirty="0">
                            <a:solidFill>
                              <a:srgbClr val="000000"/>
                            </a:solidFill>
                            <a:latin typeface="Times New Roman" panose="02020603050405020304" pitchFamily="18" charset="0"/>
                            <a:ea typeface="Times New Roman" panose="02020603050405020304" pitchFamily="18" charset="0"/>
                          </a:rPr>
                          <m:t>executed</m:t>
                        </m:r>
                      </m:den>
                    </m:f>
                  </m:oMath>
                </a14:m>
                <a:r>
                  <a:rPr lang="en-US" dirty="0">
                    <a:solidFill>
                      <a:srgbClr val="000000"/>
                    </a:solidFill>
                    <a:latin typeface="Times New Roman" panose="02020603050405020304" pitchFamily="18" charset="0"/>
                    <a:ea typeface="Times New Roman" panose="02020603050405020304" pitchFamily="18" charset="0"/>
                  </a:rPr>
                  <a:t>	 x 100</a:t>
                </a:r>
              </a:p>
              <a:p>
                <a:pPr marL="50165" indent="0">
                  <a:lnSpc>
                    <a:spcPct val="105000"/>
                  </a:lnSpc>
                  <a:buNone/>
                </a:pPr>
                <a:r>
                  <a:rPr lang="en-US" dirty="0">
                    <a:solidFill>
                      <a:srgbClr val="000000"/>
                    </a:solidFill>
                    <a:latin typeface="Times New Roman" panose="02020603050405020304" pitchFamily="18" charset="0"/>
                    <a:ea typeface="Times New Roman" panose="02020603050405020304" pitchFamily="18" charset="0"/>
                  </a:rPr>
                  <a:t>			</a:t>
                </a:r>
              </a:p>
              <a:p>
                <a:pPr marL="56515" indent="-6350">
                  <a:lnSpc>
                    <a:spcPct val="105000"/>
                  </a:lnSpc>
                </a:pPr>
                <a:r>
                  <a:rPr lang="en-US" dirty="0">
                    <a:solidFill>
                      <a:srgbClr val="000000"/>
                    </a:solidFill>
                    <a:latin typeface="Times New Roman" panose="02020603050405020304" pitchFamily="18" charset="0"/>
                    <a:ea typeface="Times New Roman" panose="02020603050405020304" pitchFamily="18" charset="0"/>
                  </a:rPr>
                  <a:t>So, from the above data,</a:t>
                </a:r>
              </a:p>
              <a:p>
                <a:pPr marL="50165" indent="0">
                  <a:lnSpc>
                    <a:spcPct val="105000"/>
                  </a:lnSpc>
                  <a:buNone/>
                </a:pPr>
                <a:r>
                  <a:rPr lang="en-US" dirty="0">
                    <a:solidFill>
                      <a:srgbClr val="000000"/>
                    </a:solidFill>
                    <a:latin typeface="Times New Roman" panose="02020603050405020304" pitchFamily="18" charset="0"/>
                    <a:ea typeface="Times New Roman" panose="02020603050405020304" pitchFamily="18" charset="0"/>
                  </a:rPr>
                  <a:t>	% Test cases </a:t>
                </a:r>
                <a:r>
                  <a:rPr lang="en-PK" dirty="0">
                    <a:solidFill>
                      <a:srgbClr val="000000"/>
                    </a:solidFill>
                    <a:latin typeface="Calibri" panose="020F0502020204030204" pitchFamily="34" charset="0"/>
                    <a:ea typeface="Calibri" panose="020F0502020204030204" pitchFamily="34" charset="0"/>
                  </a:rPr>
                  <a:t>block</a:t>
                </a:r>
                <a:r>
                  <a:rPr lang="en-US" dirty="0">
                    <a:solidFill>
                      <a:srgbClr val="000000"/>
                    </a:solidFill>
                    <a:latin typeface="Calibri" panose="020F0502020204030204" pitchFamily="34" charset="0"/>
                    <a:ea typeface="Calibri" panose="020F0502020204030204" pitchFamily="34" charset="0"/>
                  </a:rPr>
                  <a:t>ed</a:t>
                </a:r>
                <a:r>
                  <a:rPr lang="en-US" dirty="0">
                    <a:solidFill>
                      <a:srgbClr val="000000"/>
                    </a:solidFill>
                    <a:latin typeface="Times New Roman" panose="02020603050405020304" pitchFamily="18" charset="0"/>
                    <a:ea typeface="Times New Roman" panose="02020603050405020304" pitchFamily="18" charset="0"/>
                  </a:rPr>
                  <a:t>= </a:t>
                </a:r>
                <a14:m>
                  <m:oMath xmlns:m="http://schemas.openxmlformats.org/officeDocument/2006/math">
                    <m:f>
                      <m:fPr>
                        <m:ctrlPr>
                          <a:rPr lang="en-US" i="1">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9</m:t>
                        </m:r>
                      </m:num>
                      <m:den>
                        <m:r>
                          <a:rPr lang="en-US" i="1">
                            <a:solidFill>
                              <a:srgbClr val="000000"/>
                            </a:solidFill>
                            <a:latin typeface="Cambria Math" panose="02040503050406030204" pitchFamily="18" charset="0"/>
                          </a:rPr>
                          <m:t>65</m:t>
                        </m:r>
                      </m:den>
                    </m:f>
                  </m:oMath>
                </a14:m>
                <a:r>
                  <a:rPr lang="en-US" dirty="0">
                    <a:solidFill>
                      <a:srgbClr val="000000"/>
                    </a:solidFill>
                    <a:latin typeface="Times New Roman" panose="02020603050405020304" pitchFamily="18" charset="0"/>
                    <a:ea typeface="Times New Roman" panose="02020603050405020304" pitchFamily="18" charset="0"/>
                  </a:rPr>
                  <a:t> x 100 = </a:t>
                </a:r>
                <a:r>
                  <a:rPr lang="en-US" b="1" dirty="0">
                    <a:solidFill>
                      <a:srgbClr val="000000"/>
                    </a:solidFill>
                    <a:latin typeface="Times New Roman" panose="02020603050405020304" pitchFamily="18" charset="0"/>
                    <a:ea typeface="Times New Roman" panose="02020603050405020304" pitchFamily="18" charset="0"/>
                  </a:rPr>
                  <a:t>14%</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706062" y="1740665"/>
                <a:ext cx="8779512" cy="3690651"/>
              </a:xfrm>
              <a:blipFill>
                <a:blip r:embed="rId2"/>
                <a:stretch>
                  <a:fillRect l="-69" t="-992"/>
                </a:stretch>
              </a:blipFill>
            </p:spPr>
            <p:txBody>
              <a:bodyPr/>
              <a:lstStyle/>
              <a:p>
                <a:r>
                  <a:rPr lang="en-PK">
                    <a:noFill/>
                  </a:rPr>
                  <a:t> </a:t>
                </a:r>
              </a:p>
            </p:txBody>
          </p:sp>
        </mc:Fallback>
      </mc:AlternateContent>
    </p:spTree>
    <p:extLst>
      <p:ext uri="{BB962C8B-B14F-4D97-AF65-F5344CB8AC3E}">
        <p14:creationId xmlns:p14="http://schemas.microsoft.com/office/powerpoint/2010/main" val="323328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2170"/>
              </a:spcAft>
            </a:pPr>
            <a:r>
              <a:rPr lang="en-US" sz="1800" b="1" dirty="0">
                <a:solidFill>
                  <a:srgbClr val="000000"/>
                </a:solidFill>
                <a:effectLst/>
                <a:latin typeface="Times New Roman" panose="02020603050405020304" pitchFamily="18" charset="0"/>
                <a:ea typeface="Times New Roman" panose="02020603050405020304" pitchFamily="18" charset="0"/>
              </a:rPr>
              <a:t>6) Defect density</a:t>
            </a:r>
            <a:endParaRPr lang="en-PK" sz="1800" b="1" dirty="0">
              <a:solidFill>
                <a:srgbClr val="00000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a:bodyPr>
              <a:lstStyle/>
              <a:p>
                <a:pPr marL="50165" indent="0">
                  <a:lnSpc>
                    <a:spcPct val="105000"/>
                  </a:lnSpc>
                  <a:buNone/>
                </a:pPr>
                <a:r>
                  <a:rPr lang="en-US" sz="1600" dirty="0">
                    <a:solidFill>
                      <a:srgbClr val="000000"/>
                    </a:solidFill>
                    <a:latin typeface="Times New Roman" panose="02020603050405020304" pitchFamily="18" charset="0"/>
                    <a:ea typeface="Times New Roman" panose="02020603050405020304" pitchFamily="18" charset="0"/>
                  </a:rPr>
                  <a:t>Defect Density </a:t>
                </a:r>
                <a:r>
                  <a:rPr lang="en-US" dirty="0">
                    <a:solidFill>
                      <a:srgbClr val="000000"/>
                    </a:solidFill>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a:solidFill>
                              <a:srgbClr val="000000"/>
                            </a:solidFill>
                            <a:latin typeface="Cambria Math" panose="02040503050406030204" pitchFamily="18" charset="0"/>
                            <a:ea typeface="Times New Roman" panose="02020603050405020304" pitchFamily="18" charset="0"/>
                          </a:rPr>
                        </m:ctrlPr>
                      </m:fPr>
                      <m:num>
                        <m:r>
                          <m:rPr>
                            <m:nor/>
                          </m:rPr>
                          <a:rPr lang="en-US" dirty="0">
                            <a:solidFill>
                              <a:srgbClr val="000000"/>
                            </a:solidFill>
                            <a:latin typeface="Times New Roman" panose="02020603050405020304" pitchFamily="18" charset="0"/>
                            <a:ea typeface="Times New Roman" panose="02020603050405020304" pitchFamily="18" charset="0"/>
                          </a:rPr>
                          <m:t>No</m:t>
                        </m:r>
                        <m:r>
                          <m:rPr>
                            <m:nor/>
                          </m:rPr>
                          <a:rPr lang="en-US" dirty="0">
                            <a:solidFill>
                              <a:srgbClr val="000000"/>
                            </a:solidFill>
                            <a:latin typeface="Times New Roman" panose="02020603050405020304" pitchFamily="18" charset="0"/>
                            <a:ea typeface="Times New Roman" panose="02020603050405020304" pitchFamily="18" charset="0"/>
                          </a:rPr>
                          <m:t> </m:t>
                        </m:r>
                        <m:r>
                          <m:rPr>
                            <m:nor/>
                          </m:rPr>
                          <a:rPr lang="en-US" dirty="0">
                            <a:solidFill>
                              <a:srgbClr val="000000"/>
                            </a:solidFill>
                            <a:latin typeface="Times New Roman" panose="02020603050405020304" pitchFamily="18" charset="0"/>
                            <a:ea typeface="Times New Roman" panose="02020603050405020304" pitchFamily="18" charset="0"/>
                          </a:rPr>
                          <m:t>of</m:t>
                        </m:r>
                        <m:r>
                          <m:rPr>
                            <m:nor/>
                          </m:rPr>
                          <a:rPr lang="en-US" dirty="0">
                            <a:solidFill>
                              <a:srgbClr val="000000"/>
                            </a:solidFill>
                            <a:latin typeface="Times New Roman" panose="02020603050405020304" pitchFamily="18" charset="0"/>
                            <a:ea typeface="Times New Roman" panose="02020603050405020304" pitchFamily="18" charset="0"/>
                          </a:rPr>
                          <m:t> </m:t>
                        </m:r>
                        <m:r>
                          <m:rPr>
                            <m:nor/>
                          </m:rPr>
                          <a:rPr lang="en-US" dirty="0">
                            <a:solidFill>
                              <a:srgbClr val="000000"/>
                            </a:solidFill>
                            <a:latin typeface="Times New Roman" panose="02020603050405020304" pitchFamily="18" charset="0"/>
                            <a:ea typeface="Times New Roman" panose="02020603050405020304" pitchFamily="18" charset="0"/>
                          </a:rPr>
                          <m:t>Defects</m:t>
                        </m:r>
                        <m:r>
                          <m:rPr>
                            <m:nor/>
                          </m:rPr>
                          <a:rPr lang="en-US" dirty="0">
                            <a:solidFill>
                              <a:srgbClr val="000000"/>
                            </a:solidFill>
                            <a:latin typeface="Times New Roman" panose="02020603050405020304" pitchFamily="18" charset="0"/>
                            <a:ea typeface="Times New Roman" panose="02020603050405020304" pitchFamily="18" charset="0"/>
                          </a:rPr>
                          <m:t> </m:t>
                        </m:r>
                        <m:r>
                          <m:rPr>
                            <m:nor/>
                          </m:rPr>
                          <a:rPr lang="en-US" dirty="0">
                            <a:solidFill>
                              <a:srgbClr val="000000"/>
                            </a:solidFill>
                            <a:latin typeface="Times New Roman" panose="02020603050405020304" pitchFamily="18" charset="0"/>
                            <a:ea typeface="Times New Roman" panose="02020603050405020304" pitchFamily="18" charset="0"/>
                          </a:rPr>
                          <m:t>Identified</m:t>
                        </m:r>
                        <m:r>
                          <m:rPr>
                            <m:nor/>
                          </m:rPr>
                          <a:rPr lang="en-US" dirty="0">
                            <a:solidFill>
                              <a:srgbClr val="000000"/>
                            </a:solidFill>
                            <a:latin typeface="Times New Roman" panose="02020603050405020304" pitchFamily="18" charset="0"/>
                            <a:ea typeface="Times New Roman" panose="02020603050405020304" pitchFamily="18" charset="0"/>
                          </a:rPr>
                          <m:t> </m:t>
                        </m:r>
                      </m:num>
                      <m:den>
                        <m:r>
                          <m:rPr>
                            <m:nor/>
                          </m:rPr>
                          <a:rPr lang="en-US" dirty="0">
                            <a:solidFill>
                              <a:srgbClr val="000000"/>
                            </a:solidFill>
                            <a:latin typeface="Times New Roman" panose="02020603050405020304" pitchFamily="18" charset="0"/>
                            <a:ea typeface="Times New Roman" panose="02020603050405020304" pitchFamily="18" charset="0"/>
                          </a:rPr>
                          <m:t>Size</m:t>
                        </m:r>
                      </m:den>
                    </m:f>
                  </m:oMath>
                </a14:m>
                <a:endParaRPr lang="en-US" dirty="0">
                  <a:solidFill>
                    <a:srgbClr val="000000"/>
                  </a:solidFill>
                  <a:latin typeface="Times New Roman" panose="02020603050405020304" pitchFamily="18" charset="0"/>
                  <a:ea typeface="Times New Roman" panose="02020603050405020304" pitchFamily="18" charset="0"/>
                </a:endParaRPr>
              </a:p>
              <a:p>
                <a:pPr marL="50165" indent="0" algn="just">
                  <a:lnSpc>
                    <a:spcPct val="105000"/>
                  </a:lnSpc>
                  <a:buNone/>
                </a:pPr>
                <a:r>
                  <a:rPr lang="en-US" dirty="0">
                    <a:solidFill>
                      <a:srgbClr val="000000"/>
                    </a:solidFill>
                    <a:latin typeface="Times New Roman" panose="02020603050405020304" pitchFamily="18" charset="0"/>
                    <a:ea typeface="Times New Roman" panose="02020603050405020304" pitchFamily="18" charset="0"/>
                  </a:rPr>
                  <a:t> (Here "Size" is considered as a requirement. Hence here the Defect Density is calculated as a number of </a:t>
                </a:r>
                <a:r>
                  <a:rPr lang="en-US" i="1" dirty="0">
                    <a:solidFill>
                      <a:srgbClr val="000000"/>
                    </a:solidFill>
                    <a:latin typeface="Times New Roman" panose="02020603050405020304" pitchFamily="18" charset="0"/>
                    <a:ea typeface="Times New Roman" panose="02020603050405020304" pitchFamily="18" charset="0"/>
                  </a:rPr>
                  <a:t>defects identified per requirement</a:t>
                </a:r>
                <a:r>
                  <a:rPr lang="en-US" dirty="0">
                    <a:solidFill>
                      <a:srgbClr val="000000"/>
                    </a:solidFill>
                    <a:latin typeface="Times New Roman" panose="02020603050405020304" pitchFamily="18" charset="0"/>
                    <a:ea typeface="Times New Roman" panose="02020603050405020304" pitchFamily="18" charset="0"/>
                  </a:rPr>
                  <a:t>. Similarly, Defect Density can be calculated as a number of Defects identified per 100 lines of code [OR] No. of defects identified per module etc.)</a:t>
                </a:r>
              </a:p>
              <a:p>
                <a:pPr marL="50165" indent="0">
                  <a:lnSpc>
                    <a:spcPct val="105000"/>
                  </a:lnSpc>
                  <a:buNone/>
                </a:pPr>
                <a:r>
                  <a:rPr lang="en-US" dirty="0">
                    <a:solidFill>
                      <a:srgbClr val="000000"/>
                    </a:solidFill>
                    <a:latin typeface="Times New Roman" panose="02020603050405020304" pitchFamily="18" charset="0"/>
                    <a:ea typeface="Times New Roman" panose="02020603050405020304" pitchFamily="18" charset="0"/>
                  </a:rPr>
                  <a:t> </a:t>
                </a:r>
              </a:p>
              <a:p>
                <a:pPr marL="50165" indent="0">
                  <a:lnSpc>
                    <a:spcPct val="105000"/>
                  </a:lnSpc>
                  <a:buNone/>
                </a:pPr>
                <a:r>
                  <a:rPr lang="en-US" dirty="0">
                    <a:solidFill>
                      <a:srgbClr val="000000"/>
                    </a:solidFill>
                    <a:latin typeface="Times New Roman" panose="02020603050405020304" pitchFamily="18" charset="0"/>
                    <a:ea typeface="Times New Roman" panose="02020603050405020304" pitchFamily="18" charset="0"/>
                  </a:rPr>
                  <a:t>So, from the above data,</a:t>
                </a:r>
              </a:p>
              <a:p>
                <a:pPr marL="50165" indent="0">
                  <a:lnSpc>
                    <a:spcPct val="105000"/>
                  </a:lnSpc>
                  <a:buNone/>
                </a:pPr>
                <a:r>
                  <a:rPr lang="en-US" dirty="0">
                    <a:solidFill>
                      <a:srgbClr val="000000"/>
                    </a:solidFill>
                    <a:latin typeface="Times New Roman" panose="02020603050405020304" pitchFamily="18" charset="0"/>
                    <a:ea typeface="Times New Roman" panose="02020603050405020304" pitchFamily="18" charset="0"/>
                  </a:rPr>
                  <a:t>Defect Density = </a:t>
                </a:r>
                <a14:m>
                  <m:oMath xmlns:m="http://schemas.openxmlformats.org/officeDocument/2006/math">
                    <m:f>
                      <m:fPr>
                        <m:ctrlPr>
                          <a:rPr lang="en-US" i="1" smtClean="0">
                            <a:solidFill>
                              <a:srgbClr val="000000"/>
                            </a:solidFill>
                            <a:latin typeface="Cambria Math" panose="02040503050406030204" pitchFamily="18" charset="0"/>
                          </a:rPr>
                        </m:ctrlPr>
                      </m:fPr>
                      <m:num>
                        <m:r>
                          <a:rPr lang="en-US" b="0" i="1" smtClean="0">
                            <a:solidFill>
                              <a:srgbClr val="000000"/>
                            </a:solidFill>
                            <a:latin typeface="Cambria Math" panose="02040503050406030204" pitchFamily="18" charset="0"/>
                          </a:rPr>
                          <m:t>30</m:t>
                        </m:r>
                      </m:num>
                      <m:den>
                        <m:r>
                          <a:rPr lang="en-US" i="1">
                            <a:solidFill>
                              <a:srgbClr val="000000"/>
                            </a:solidFill>
                            <a:latin typeface="Cambria Math" panose="02040503050406030204" pitchFamily="18" charset="0"/>
                          </a:rPr>
                          <m:t>5</m:t>
                        </m:r>
                      </m:den>
                    </m:f>
                  </m:oMath>
                </a14:m>
                <a:r>
                  <a:rPr lang="en-US" dirty="0">
                    <a:solidFill>
                      <a:srgbClr val="000000"/>
                    </a:solidFill>
                    <a:latin typeface="Times New Roman" panose="02020603050405020304" pitchFamily="18" charset="0"/>
                    <a:ea typeface="Times New Roman" panose="02020603050405020304" pitchFamily="18" charset="0"/>
                  </a:rPr>
                  <a:t> = </a:t>
                </a:r>
                <a:r>
                  <a:rPr lang="en-US" b="1" dirty="0">
                    <a:solidFill>
                      <a:srgbClr val="000000"/>
                    </a:solidFill>
                    <a:latin typeface="Times New Roman" panose="02020603050405020304" pitchFamily="18" charset="0"/>
                    <a:ea typeface="Times New Roman" panose="02020603050405020304" pitchFamily="18" charset="0"/>
                  </a:rPr>
                  <a:t>6</a:t>
                </a:r>
                <a:endParaRPr lang="en-US" dirty="0">
                  <a:solidFill>
                    <a:srgbClr val="000000"/>
                  </a:solidFill>
                  <a:latin typeface="Times New Roman" panose="02020603050405020304" pitchFamily="18" charset="0"/>
                  <a:ea typeface="Times New Roman" panose="02020603050405020304" pitchFamily="18" charset="0"/>
                </a:endParaRPr>
              </a:p>
              <a:p>
                <a:pPr marL="50165" indent="0">
                  <a:lnSpc>
                    <a:spcPct val="105000"/>
                  </a:lnSpc>
                  <a:buNone/>
                </a:pPr>
                <a:r>
                  <a:rPr lang="en-US" sz="2000" dirty="0">
                    <a:solidFill>
                      <a:srgbClr val="000000"/>
                    </a:solidFill>
                    <a:latin typeface="Times New Roman" panose="02020603050405020304" pitchFamily="18" charset="0"/>
                    <a:ea typeface="Times New Roman" panose="02020603050405020304" pitchFamily="18" charset="0"/>
                  </a:rPr>
                  <a:t>  </a:t>
                </a:r>
                <a:endParaRPr lang="en-US" sz="2000" b="1" dirty="0">
                  <a:solidFill>
                    <a:srgbClr val="000000"/>
                  </a:solidFill>
                  <a:latin typeface="Times New Roman" panose="02020603050405020304" pitchFamily="18" charset="0"/>
                  <a:ea typeface="Times New Roman" panose="02020603050405020304" pitchFamily="18" charset="0"/>
                </a:endParaRPr>
              </a:p>
              <a:p>
                <a:pPr marL="50165" indent="0">
                  <a:lnSpc>
                    <a:spcPct val="105000"/>
                  </a:lnSpc>
                  <a:buNone/>
                </a:pPr>
                <a:endParaRPr lang="en-US" dirty="0">
                  <a:solidFill>
                    <a:srgbClr val="000000"/>
                  </a:solidFill>
                  <a:latin typeface="Times New Roman" panose="02020603050405020304" pitchFamily="18" charset="0"/>
                  <a:ea typeface="Times New Roman" panose="02020603050405020304" pitchFamily="18" charset="0"/>
                </a:endParaRPr>
              </a:p>
              <a:p>
                <a:pPr marL="50165" indent="0">
                  <a:lnSpc>
                    <a:spcPct val="105000"/>
                  </a:lnSpc>
                  <a:buNone/>
                </a:pPr>
                <a:endParaRPr lang="en-US" dirty="0">
                  <a:solidFill>
                    <a:srgbClr val="000000"/>
                  </a:solidFill>
                  <a:latin typeface="Times New Roman" panose="02020603050405020304" pitchFamily="18" charset="0"/>
                  <a:ea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7DD3A0F-3739-4556-A2FD-31D3FA15FBC2}"/>
                  </a:ext>
                </a:extLst>
              </p:cNvPr>
              <p:cNvSpPr>
                <a:spLocks noGrp="1" noRot="1" noChangeAspect="1" noMove="1" noResize="1" noEditPoints="1" noAdjustHandles="1" noChangeArrowheads="1" noChangeShapeType="1" noTextEdit="1"/>
              </p:cNvSpPr>
              <p:nvPr>
                <p:ph sz="quarter" idx="13"/>
              </p:nvPr>
            </p:nvSpPr>
            <p:spPr>
              <a:xfrm>
                <a:off x="1706061" y="1762699"/>
                <a:ext cx="8466639" cy="3847145"/>
              </a:xfrm>
              <a:blipFill>
                <a:blip r:embed="rId2"/>
                <a:stretch>
                  <a:fillRect l="-72" r="-576"/>
                </a:stretch>
              </a:blipFill>
            </p:spPr>
            <p:txBody>
              <a:bodyPr/>
              <a:lstStyle/>
              <a:p>
                <a:r>
                  <a:rPr lang="en-PK">
                    <a:noFill/>
                  </a:rPr>
                  <a:t> </a:t>
                </a:r>
              </a:p>
            </p:txBody>
          </p:sp>
        </mc:Fallback>
      </mc:AlternateContent>
    </p:spTree>
    <p:extLst>
      <p:ext uri="{BB962C8B-B14F-4D97-AF65-F5344CB8AC3E}">
        <p14:creationId xmlns:p14="http://schemas.microsoft.com/office/powerpoint/2010/main" val="363734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2170"/>
              </a:spcAft>
            </a:pPr>
            <a:r>
              <a:rPr lang="en-US" sz="1800" b="1" dirty="0">
                <a:solidFill>
                  <a:srgbClr val="000000"/>
                </a:solidFill>
                <a:effectLst/>
                <a:latin typeface="Times New Roman" panose="02020603050405020304" pitchFamily="18" charset="0"/>
                <a:ea typeface="Times New Roman" panose="02020603050405020304" pitchFamily="18" charset="0"/>
              </a:rPr>
              <a:t>7) </a:t>
            </a:r>
            <a:r>
              <a:rPr lang="en-PK" sz="1800" dirty="0">
                <a:solidFill>
                  <a:srgbClr val="000000"/>
                </a:solidFill>
                <a:effectLst/>
                <a:latin typeface="Calibri" panose="020F0502020204030204" pitchFamily="34" charset="0"/>
                <a:ea typeface="Calibri" panose="020F0502020204030204" pitchFamily="34" charset="0"/>
              </a:rPr>
              <a:t>Defect Removal Efficiency (DRE</a:t>
            </a:r>
            <a:r>
              <a:rPr lang="en-US" sz="1800" dirty="0">
                <a:solidFill>
                  <a:srgbClr val="000000"/>
                </a:solidFill>
                <a:effectLst/>
                <a:latin typeface="Calibri" panose="020F0502020204030204" pitchFamily="34" charset="0"/>
                <a:ea typeface="Calibri" panose="020F0502020204030204" pitchFamily="34" charset="0"/>
              </a:rPr>
              <a:t>)</a:t>
            </a:r>
            <a:endParaRPr lang="en-PK" sz="1800" b="1" dirty="0">
              <a:solidFill>
                <a:srgbClr val="000000"/>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a:bodyPr>
          <a:lstStyle/>
          <a:p>
            <a:pPr marL="50165" indent="0" algn="just">
              <a:lnSpc>
                <a:spcPct val="105000"/>
              </a:lnSpc>
              <a:buNone/>
            </a:pPr>
            <a:r>
              <a:rPr lang="en-US" sz="1600" dirty="0">
                <a:solidFill>
                  <a:srgbClr val="000000"/>
                </a:solidFill>
                <a:latin typeface="Times New Roman" panose="02020603050405020304" pitchFamily="18" charset="0"/>
                <a:ea typeface="Times New Roman" panose="02020603050405020304" pitchFamily="18" charset="0"/>
              </a:rPr>
              <a:t>The defect removal efficiency (DRE) gives a measure of the development team ability to remove defects prior to release. It is calculated as a ratio of defects resolved to total number of defects found. It is typically measured prior and at the moment of release.</a:t>
            </a:r>
          </a:p>
          <a:p>
            <a:pPr marL="50165" indent="0" algn="just">
              <a:lnSpc>
                <a:spcPct val="105000"/>
              </a:lnSpc>
              <a:buNone/>
            </a:pPr>
            <a:r>
              <a:rPr lang="en-US" sz="1600" dirty="0">
                <a:solidFill>
                  <a:srgbClr val="000000"/>
                </a:solidFill>
                <a:latin typeface="Times New Roman" panose="02020603050405020304" pitchFamily="18" charset="0"/>
                <a:ea typeface="Times New Roman" panose="02020603050405020304" pitchFamily="18" charset="0"/>
              </a:rPr>
              <a:t>DRE is typically measured at the moment of version release; the best visualization is just to show current value of DRE as a number. It is used to identify the test effectiveness of the system. </a:t>
            </a:r>
          </a:p>
          <a:p>
            <a:pPr marL="50165" indent="0" algn="just">
              <a:lnSpc>
                <a:spcPct val="105000"/>
              </a:lnSpc>
              <a:buNone/>
            </a:pPr>
            <a:r>
              <a:rPr lang="en-US" sz="1600" b="1" dirty="0">
                <a:solidFill>
                  <a:srgbClr val="000000"/>
                </a:solidFill>
                <a:latin typeface="Times New Roman" panose="02020603050405020304" pitchFamily="18" charset="0"/>
                <a:ea typeface="Times New Roman" panose="02020603050405020304" pitchFamily="18" charset="0"/>
              </a:rPr>
              <a:t>DRE</a:t>
            </a:r>
            <a:r>
              <a:rPr lang="en-US" sz="1600" dirty="0">
                <a:solidFill>
                  <a:srgbClr val="000000"/>
                </a:solidFill>
                <a:latin typeface="Times New Roman" panose="02020603050405020304" pitchFamily="18" charset="0"/>
                <a:ea typeface="Times New Roman" panose="02020603050405020304" pitchFamily="18" charset="0"/>
              </a:rPr>
              <a:t> =(No. of Defects found during QA testing / (No. of Defects found during QA testing +No. of Defects found by End-user)) * 100</a:t>
            </a:r>
          </a:p>
          <a:p>
            <a:pPr marL="50165" indent="0" algn="just">
              <a:lnSpc>
                <a:spcPct val="105000"/>
              </a:lnSpc>
              <a:buNone/>
            </a:pPr>
            <a:r>
              <a:rPr lang="en-US" sz="1600" b="1" dirty="0">
                <a:solidFill>
                  <a:srgbClr val="000000"/>
                </a:solidFill>
                <a:latin typeface="Times New Roman" panose="02020603050405020304" pitchFamily="18" charset="0"/>
                <a:ea typeface="Times New Roman" panose="02020603050405020304" pitchFamily="18" charset="0"/>
              </a:rPr>
              <a:t>EXAMPLE</a:t>
            </a:r>
            <a:r>
              <a:rPr lang="en-US" sz="1600" dirty="0">
                <a:solidFill>
                  <a:srgbClr val="000000"/>
                </a:solidFill>
                <a:latin typeface="Times New Roman" panose="02020603050405020304" pitchFamily="18" charset="0"/>
                <a:ea typeface="Times New Roman" panose="02020603050405020304" pitchFamily="18" charset="0"/>
              </a:rPr>
              <a:t>: Suppose, During Development &amp; QA testing, we have identified 100 defects. After the QA testing, during Alpha &amp; Beta testing, end-user / client identified 40 defects, which could have been identified during QA testing phase.</a:t>
            </a:r>
          </a:p>
          <a:p>
            <a:pPr marL="50165" indent="0" algn="just">
              <a:lnSpc>
                <a:spcPct val="105000"/>
              </a:lnSpc>
              <a:buNone/>
            </a:pPr>
            <a:r>
              <a:rPr lang="en-US" sz="1600" dirty="0">
                <a:solidFill>
                  <a:srgbClr val="000000"/>
                </a:solidFill>
                <a:latin typeface="Times New Roman" panose="02020603050405020304" pitchFamily="18" charset="0"/>
                <a:ea typeface="Times New Roman" panose="02020603050405020304" pitchFamily="18" charset="0"/>
              </a:rPr>
              <a:t> Now, The DRE will be calculated as,   </a:t>
            </a:r>
            <a:r>
              <a:rPr lang="en-US" sz="1600" b="1" dirty="0">
                <a:solidFill>
                  <a:srgbClr val="000000"/>
                </a:solidFill>
                <a:latin typeface="Times New Roman" panose="02020603050405020304" pitchFamily="18" charset="0"/>
                <a:ea typeface="Times New Roman" panose="02020603050405020304" pitchFamily="18" charset="0"/>
              </a:rPr>
              <a:t>DRE </a:t>
            </a:r>
            <a:endParaRPr lang="en-US" b="1" dirty="0">
              <a:solidFill>
                <a:srgbClr val="000000"/>
              </a:solidFill>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B1E804EA-86D0-40B3-8431-0E46299FA402}"/>
              </a:ext>
            </a:extLst>
          </p:cNvPr>
          <p:cNvPicPr/>
          <p:nvPr/>
        </p:nvPicPr>
        <p:blipFill>
          <a:blip r:embed="rId2"/>
          <a:stretch>
            <a:fillRect/>
          </a:stretch>
        </p:blipFill>
        <p:spPr>
          <a:xfrm>
            <a:off x="5612807" y="4720113"/>
            <a:ext cx="2641009" cy="578348"/>
          </a:xfrm>
          <a:prstGeom prst="rect">
            <a:avLst/>
          </a:prstGeom>
        </p:spPr>
      </p:pic>
    </p:spTree>
    <p:extLst>
      <p:ext uri="{BB962C8B-B14F-4D97-AF65-F5344CB8AC3E}">
        <p14:creationId xmlns:p14="http://schemas.microsoft.com/office/powerpoint/2010/main" val="317024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2170"/>
              </a:spcAft>
            </a:pPr>
            <a:r>
              <a:rPr lang="en-PK" sz="1800" u="sng" dirty="0">
                <a:solidFill>
                  <a:srgbClr val="000000"/>
                </a:solidFill>
                <a:effectLst/>
                <a:uFill>
                  <a:solidFill>
                    <a:srgbClr val="000000"/>
                  </a:solidFill>
                </a:uFill>
                <a:latin typeface="Calibri" panose="020F0502020204030204" pitchFamily="34" charset="0"/>
                <a:ea typeface="Calibri" panose="020F0502020204030204" pitchFamily="34" charset="0"/>
              </a:rPr>
              <a:t>8) Defect Leakage</a:t>
            </a:r>
            <a:endParaRPr lang="en-PK" sz="1800" b="1" dirty="0">
              <a:solidFill>
                <a:srgbClr val="00000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a:bodyPr>
              <a:lstStyle/>
              <a:p>
                <a:pPr marL="50165" indent="0" algn="just">
                  <a:lnSpc>
                    <a:spcPct val="105000"/>
                  </a:lnSpc>
                  <a:buNone/>
                </a:pPr>
                <a:r>
                  <a:rPr lang="en-US" sz="1600" dirty="0">
                    <a:solidFill>
                      <a:srgbClr val="000000"/>
                    </a:solidFill>
                    <a:latin typeface="Times New Roman" panose="02020603050405020304" pitchFamily="18" charset="0"/>
                    <a:ea typeface="Times New Roman" panose="02020603050405020304" pitchFamily="18" charset="0"/>
                  </a:rPr>
                  <a:t>Defect Leakage is the Metric which is used to identify the efficiency of the QA testing i.e., how many defects are missed/slipped during the QA testing.</a:t>
                </a:r>
              </a:p>
              <a:p>
                <a:pPr marL="50165" indent="0" algn="just">
                  <a:lnSpc>
                    <a:spcPct val="105000"/>
                  </a:lnSpc>
                  <a:buNone/>
                </a:pPr>
                <a:endParaRPr lang="en-US" sz="1600" dirty="0">
                  <a:solidFill>
                    <a:srgbClr val="000000"/>
                  </a:solidFill>
                  <a:latin typeface="Times New Roman" panose="02020603050405020304" pitchFamily="18" charset="0"/>
                  <a:ea typeface="Times New Roman" panose="02020603050405020304" pitchFamily="18" charset="0"/>
                </a:endParaRPr>
              </a:p>
              <a:p>
                <a:pPr marL="50165" indent="0" algn="just">
                  <a:lnSpc>
                    <a:spcPct val="105000"/>
                  </a:lnSpc>
                  <a:buNone/>
                </a:pPr>
                <a:r>
                  <a:rPr lang="en-US" sz="1600" b="1" dirty="0">
                    <a:solidFill>
                      <a:srgbClr val="000000"/>
                    </a:solidFill>
                    <a:latin typeface="Times New Roman" panose="02020603050405020304" pitchFamily="18" charset="0"/>
                    <a:ea typeface="Times New Roman" panose="02020603050405020304" pitchFamily="18" charset="0"/>
                  </a:rPr>
                  <a:t>Defect Leakage </a:t>
                </a:r>
                <a:r>
                  <a:rPr lang="en-US" sz="1600" dirty="0">
                    <a:solidFill>
                      <a:srgbClr val="000000"/>
                    </a:solidFill>
                    <a:latin typeface="Times New Roman" panose="02020603050405020304" pitchFamily="18" charset="0"/>
                    <a:ea typeface="Times New Roman" panose="02020603050405020304" pitchFamily="18" charset="0"/>
                  </a:rPr>
                  <a:t>= (No. of Defects found in UAT / No. of Defects found in QA testing.) * 100</a:t>
                </a:r>
              </a:p>
              <a:p>
                <a:pPr marL="50165" indent="0" algn="just">
                  <a:lnSpc>
                    <a:spcPct val="105000"/>
                  </a:lnSpc>
                  <a:buNone/>
                </a:pPr>
                <a:endParaRPr lang="en-US" sz="1600" dirty="0">
                  <a:solidFill>
                    <a:srgbClr val="000000"/>
                  </a:solidFill>
                  <a:latin typeface="Times New Roman" panose="02020603050405020304" pitchFamily="18" charset="0"/>
                  <a:ea typeface="Times New Roman" panose="02020603050405020304" pitchFamily="18" charset="0"/>
                </a:endParaRPr>
              </a:p>
              <a:p>
                <a:pPr marL="50165" indent="0" algn="just">
                  <a:lnSpc>
                    <a:spcPct val="105000"/>
                  </a:lnSpc>
                  <a:buNone/>
                </a:pPr>
                <a:r>
                  <a:rPr lang="en-US" sz="1600" b="1" dirty="0">
                    <a:solidFill>
                      <a:srgbClr val="000000"/>
                    </a:solidFill>
                    <a:latin typeface="Times New Roman" panose="02020603050405020304" pitchFamily="18" charset="0"/>
                    <a:ea typeface="Times New Roman" panose="02020603050405020304" pitchFamily="18" charset="0"/>
                  </a:rPr>
                  <a:t>EXAMPLE</a:t>
                </a:r>
                <a:r>
                  <a:rPr lang="en-US" sz="1600" dirty="0">
                    <a:solidFill>
                      <a:srgbClr val="000000"/>
                    </a:solidFill>
                    <a:latin typeface="Times New Roman" panose="02020603050405020304" pitchFamily="18" charset="0"/>
                    <a:ea typeface="Times New Roman" panose="02020603050405020304" pitchFamily="18" charset="0"/>
                  </a:rPr>
                  <a:t>: Suppose, During Development &amp; QA testing, we have identified 100 defects.</a:t>
                </a:r>
              </a:p>
              <a:p>
                <a:pPr marL="50165" indent="0" algn="just">
                  <a:lnSpc>
                    <a:spcPct val="105000"/>
                  </a:lnSpc>
                  <a:buNone/>
                </a:pPr>
                <a:r>
                  <a:rPr lang="en-US" sz="1600" dirty="0">
                    <a:solidFill>
                      <a:srgbClr val="000000"/>
                    </a:solidFill>
                    <a:latin typeface="Times New Roman" panose="02020603050405020304" pitchFamily="18" charset="0"/>
                    <a:ea typeface="Times New Roman" panose="02020603050405020304" pitchFamily="18" charset="0"/>
                  </a:rPr>
                  <a:t>After the QA testing, during Alpha &amp; Beta testing, end-user / client identified 40 defects, which could have been identified during QA testing phase.</a:t>
                </a:r>
              </a:p>
              <a:p>
                <a:pPr marL="50165" indent="0" algn="just">
                  <a:lnSpc>
                    <a:spcPct val="105000"/>
                  </a:lnSpc>
                  <a:buNone/>
                </a:pPr>
                <a:r>
                  <a:rPr lang="en-US" sz="1600" dirty="0">
                    <a:solidFill>
                      <a:srgbClr val="000000"/>
                    </a:solidFill>
                    <a:latin typeface="Times New Roman" panose="02020603050405020304" pitchFamily="18" charset="0"/>
                    <a:ea typeface="Times New Roman" panose="02020603050405020304" pitchFamily="18" charset="0"/>
                  </a:rPr>
                  <a:t>Defect Leakage = </a:t>
                </a:r>
                <a14:m>
                  <m:oMath xmlns:m="http://schemas.openxmlformats.org/officeDocument/2006/math">
                    <m:f>
                      <m:fPr>
                        <m:ctrlPr>
                          <a:rPr lang="en-US" sz="1600" i="1" smtClean="0">
                            <a:solidFill>
                              <a:srgbClr val="000000"/>
                            </a:solidFill>
                            <a:latin typeface="Cambria Math" panose="02040503050406030204" pitchFamily="18" charset="0"/>
                          </a:rPr>
                        </m:ctrlPr>
                      </m:fPr>
                      <m:num>
                        <m:r>
                          <a:rPr lang="en-US" sz="1600" b="0" i="1" smtClean="0">
                            <a:solidFill>
                              <a:srgbClr val="000000"/>
                            </a:solidFill>
                            <a:latin typeface="Cambria Math" panose="02040503050406030204" pitchFamily="18" charset="0"/>
                          </a:rPr>
                          <m:t>40</m:t>
                        </m:r>
                      </m:num>
                      <m:den>
                        <m:r>
                          <a:rPr lang="en-US" sz="1600" b="0" i="1" smtClean="0">
                            <a:solidFill>
                              <a:srgbClr val="000000"/>
                            </a:solidFill>
                            <a:latin typeface="Cambria Math" panose="02040503050406030204" pitchFamily="18" charset="0"/>
                          </a:rPr>
                          <m:t>100</m:t>
                        </m:r>
                      </m:den>
                    </m:f>
                    <m:r>
                      <a:rPr lang="en-US" sz="1600" b="0" i="1" smtClean="0">
                        <a:solidFill>
                          <a:srgbClr val="000000"/>
                        </a:solidFill>
                        <a:latin typeface="Cambria Math" panose="02040503050406030204" pitchFamily="18" charset="0"/>
                      </a:rPr>
                      <m:t>∗100=40%</m:t>
                    </m:r>
                  </m:oMath>
                </a14:m>
                <a:endParaRPr lang="en-US" sz="1600" dirty="0">
                  <a:solidFill>
                    <a:srgbClr val="000000"/>
                  </a:solidFill>
                  <a:latin typeface="Times New Roman" panose="02020603050405020304" pitchFamily="18" charset="0"/>
                  <a:ea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7DD3A0F-3739-4556-A2FD-31D3FA15FBC2}"/>
                  </a:ext>
                </a:extLst>
              </p:cNvPr>
              <p:cNvSpPr>
                <a:spLocks noGrp="1" noRot="1" noChangeAspect="1" noMove="1" noResize="1" noEditPoints="1" noAdjustHandles="1" noChangeArrowheads="1" noChangeShapeType="1" noTextEdit="1"/>
              </p:cNvSpPr>
              <p:nvPr>
                <p:ph sz="quarter" idx="13"/>
              </p:nvPr>
            </p:nvSpPr>
            <p:spPr>
              <a:xfrm>
                <a:off x="1706061" y="1762699"/>
                <a:ext cx="8466639" cy="3847145"/>
              </a:xfrm>
              <a:blipFill>
                <a:blip r:embed="rId2"/>
                <a:stretch>
                  <a:fillRect t="-475" r="-360"/>
                </a:stretch>
              </a:blipFill>
            </p:spPr>
            <p:txBody>
              <a:bodyPr/>
              <a:lstStyle/>
              <a:p>
                <a:r>
                  <a:rPr lang="en-PK">
                    <a:noFill/>
                  </a:rPr>
                  <a:t> </a:t>
                </a:r>
              </a:p>
            </p:txBody>
          </p:sp>
        </mc:Fallback>
      </mc:AlternateContent>
    </p:spTree>
    <p:extLst>
      <p:ext uri="{BB962C8B-B14F-4D97-AF65-F5344CB8AC3E}">
        <p14:creationId xmlns:p14="http://schemas.microsoft.com/office/powerpoint/2010/main" val="125478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2170"/>
              </a:spcAft>
            </a:pPr>
            <a:r>
              <a:rPr lang="en-US" sz="1800" b="1" dirty="0">
                <a:solidFill>
                  <a:srgbClr val="000000"/>
                </a:solidFill>
                <a:latin typeface="Times New Roman" panose="02020603050405020304" pitchFamily="18" charset="0"/>
                <a:ea typeface="Times New Roman" panose="02020603050405020304" pitchFamily="18" charset="0"/>
              </a:rPr>
              <a:t>9</a:t>
            </a:r>
            <a:r>
              <a:rPr lang="en-US" sz="1800" b="1" dirty="0">
                <a:solidFill>
                  <a:srgbClr val="000000"/>
                </a:solidFill>
                <a:effectLst/>
                <a:latin typeface="Times New Roman" panose="02020603050405020304" pitchFamily="18" charset="0"/>
                <a:ea typeface="Times New Roman" panose="02020603050405020304" pitchFamily="18" charset="0"/>
              </a:rPr>
              <a:t>) </a:t>
            </a:r>
            <a:r>
              <a:rPr lang="en-PK" sz="1800" dirty="0">
                <a:solidFill>
                  <a:srgbClr val="000000"/>
                </a:solidFill>
                <a:effectLst/>
                <a:uFill>
                  <a:solidFill>
                    <a:srgbClr val="000000"/>
                  </a:solidFill>
                </a:uFill>
                <a:latin typeface="Calibri" panose="020F0502020204030204" pitchFamily="34" charset="0"/>
                <a:ea typeface="Calibri" panose="020F0502020204030204" pitchFamily="34" charset="0"/>
              </a:rPr>
              <a:t>Defects by Priority</a:t>
            </a:r>
            <a:endParaRPr lang="en-PK" sz="1800" b="1" dirty="0">
              <a:solidFill>
                <a:srgbClr val="00000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lnSpcReduction="10000"/>
              </a:bodyPr>
              <a:lstStyle/>
              <a:p>
                <a:pPr marL="50165" indent="0">
                  <a:lnSpc>
                    <a:spcPct val="105000"/>
                  </a:lnSpc>
                  <a:buNone/>
                </a:pPr>
                <a:r>
                  <a:rPr lang="en-US" sz="1600" dirty="0">
                    <a:solidFill>
                      <a:srgbClr val="000000"/>
                    </a:solidFill>
                    <a:latin typeface="Times New Roman" panose="02020603050405020304" pitchFamily="18" charset="0"/>
                    <a:ea typeface="Times New Roman" panose="02020603050405020304" pitchFamily="18" charset="0"/>
                  </a:rPr>
                  <a:t>This metric is used to identify the no. of defects identified based on the Severity / Priority of the defect which is used to decide the quality of the software.</a:t>
                </a:r>
              </a:p>
              <a:p>
                <a:pPr marL="50165" indent="0">
                  <a:lnSpc>
                    <a:spcPct val="105000"/>
                  </a:lnSpc>
                  <a:buNone/>
                </a:pPr>
                <a:endParaRPr lang="en-US" sz="1600" dirty="0">
                  <a:solidFill>
                    <a:srgbClr val="000000"/>
                  </a:solidFill>
                  <a:latin typeface="Times New Roman" panose="02020603050405020304" pitchFamily="18" charset="0"/>
                  <a:ea typeface="Times New Roman" panose="02020603050405020304" pitchFamily="18" charset="0"/>
                </a:endParaRPr>
              </a:p>
              <a:p>
                <a:pPr marL="50165" indent="0">
                  <a:lnSpc>
                    <a:spcPct val="105000"/>
                  </a:lnSpc>
                  <a:buNone/>
                </a:pPr>
                <a:r>
                  <a:rPr lang="en-US" sz="1600" dirty="0">
                    <a:solidFill>
                      <a:srgbClr val="000000"/>
                    </a:solidFill>
                    <a:latin typeface="Times New Roman" panose="02020603050405020304" pitchFamily="18" charset="0"/>
                    <a:ea typeface="Times New Roman" panose="02020603050405020304" pitchFamily="18" charset="0"/>
                  </a:rPr>
                  <a:t>  % Critical Defects = No. of Critical Defects identified / Total no. of Defects identified * 100</a:t>
                </a:r>
              </a:p>
              <a:p>
                <a:pPr marL="50165" indent="0">
                  <a:lnSpc>
                    <a:spcPct val="105000"/>
                  </a:lnSpc>
                  <a:buNone/>
                </a:pPr>
                <a:r>
                  <a:rPr lang="en-US" sz="1600" dirty="0">
                    <a:solidFill>
                      <a:srgbClr val="000000"/>
                    </a:solidFill>
                    <a:latin typeface="Times New Roman" panose="02020603050405020304" pitchFamily="18" charset="0"/>
                    <a:ea typeface="Times New Roman" panose="02020603050405020304" pitchFamily="18" charset="0"/>
                  </a:rPr>
                  <a:t>From the data available in the above table,</a:t>
                </a:r>
              </a:p>
              <a:p>
                <a:pPr marL="50165" indent="0">
                  <a:lnSpc>
                    <a:spcPct val="105000"/>
                  </a:lnSpc>
                  <a:buNone/>
                </a:pPr>
                <a:r>
                  <a:rPr lang="en-US" sz="1600" b="1" dirty="0">
                    <a:solidFill>
                      <a:srgbClr val="000000"/>
                    </a:solidFill>
                    <a:latin typeface="Times New Roman" panose="02020603050405020304" pitchFamily="18" charset="0"/>
                    <a:ea typeface="Times New Roman" panose="02020603050405020304" pitchFamily="18" charset="0"/>
                  </a:rPr>
                  <a:t>% Critical Defects= </a:t>
                </a:r>
                <a14:m>
                  <m:oMath xmlns:m="http://schemas.openxmlformats.org/officeDocument/2006/math">
                    <m:f>
                      <m:fPr>
                        <m:ctrlPr>
                          <a:rPr lang="en-US" sz="1600" b="1" i="1" smtClean="0">
                            <a:solidFill>
                              <a:srgbClr val="000000"/>
                            </a:solidFill>
                            <a:latin typeface="Cambria Math" panose="02040503050406030204" pitchFamily="18" charset="0"/>
                          </a:rPr>
                        </m:ctrlPr>
                      </m:fPr>
                      <m:num>
                        <m:r>
                          <a:rPr lang="en-US" sz="1600" b="1" i="1" smtClean="0">
                            <a:solidFill>
                              <a:srgbClr val="000000"/>
                            </a:solidFill>
                            <a:latin typeface="Cambria Math" panose="02040503050406030204" pitchFamily="18" charset="0"/>
                          </a:rPr>
                          <m:t>𝟔</m:t>
                        </m:r>
                      </m:num>
                      <m:den>
                        <m:r>
                          <a:rPr lang="en-US" sz="1600" b="1" i="1" smtClean="0">
                            <a:solidFill>
                              <a:srgbClr val="000000"/>
                            </a:solidFill>
                            <a:latin typeface="Cambria Math" panose="02040503050406030204" pitchFamily="18" charset="0"/>
                          </a:rPr>
                          <m:t>𝟑𝟎</m:t>
                        </m:r>
                      </m:den>
                    </m:f>
                    <m:r>
                      <a:rPr lang="en-US" sz="1600" b="1" i="1" smtClean="0">
                        <a:solidFill>
                          <a:srgbClr val="000000"/>
                        </a:solidFill>
                        <a:latin typeface="Cambria Math" panose="02040503050406030204" pitchFamily="18" charset="0"/>
                      </a:rPr>
                      <m:t>∗</m:t>
                    </m:r>
                    <m:r>
                      <a:rPr lang="en-US" sz="1600" b="1" i="1" smtClean="0">
                        <a:solidFill>
                          <a:srgbClr val="000000"/>
                        </a:solidFill>
                        <a:latin typeface="Cambria Math" panose="02040503050406030204" pitchFamily="18" charset="0"/>
                      </a:rPr>
                      <m:t>𝟏𝟎𝟎</m:t>
                    </m:r>
                    <m:r>
                      <a:rPr lang="en-US" sz="1600" b="1" i="1" smtClean="0">
                        <a:solidFill>
                          <a:srgbClr val="000000"/>
                        </a:solidFill>
                        <a:latin typeface="Cambria Math" panose="02040503050406030204" pitchFamily="18" charset="0"/>
                      </a:rPr>
                      <m:t>=</m:t>
                    </m:r>
                    <m:r>
                      <a:rPr lang="en-US" sz="1600" b="1" i="1" smtClean="0">
                        <a:solidFill>
                          <a:srgbClr val="000000"/>
                        </a:solidFill>
                        <a:latin typeface="Cambria Math" panose="02040503050406030204" pitchFamily="18" charset="0"/>
                      </a:rPr>
                      <m:t>𝟐𝟎</m:t>
                    </m:r>
                    <m:r>
                      <a:rPr lang="en-US" sz="1600" b="1" i="1" smtClean="0">
                        <a:solidFill>
                          <a:srgbClr val="000000"/>
                        </a:solidFill>
                        <a:latin typeface="Cambria Math" panose="02040503050406030204" pitchFamily="18" charset="0"/>
                      </a:rPr>
                      <m:t>%</m:t>
                    </m:r>
                  </m:oMath>
                </a14:m>
                <a:endParaRPr lang="en-US" sz="1600" b="1" dirty="0">
                  <a:solidFill>
                    <a:srgbClr val="000000"/>
                  </a:solidFill>
                  <a:latin typeface="Times New Roman" panose="02020603050405020304" pitchFamily="18" charset="0"/>
                  <a:ea typeface="Times New Roman" panose="02020603050405020304" pitchFamily="18" charset="0"/>
                </a:endParaRPr>
              </a:p>
              <a:p>
                <a:pPr marL="50165" indent="0">
                  <a:lnSpc>
                    <a:spcPct val="105000"/>
                  </a:lnSpc>
                  <a:buNone/>
                </a:pPr>
                <a:endParaRPr lang="en-US" sz="1600" dirty="0">
                  <a:solidFill>
                    <a:srgbClr val="000000"/>
                  </a:solidFill>
                  <a:latin typeface="Times New Roman" panose="02020603050405020304" pitchFamily="18" charset="0"/>
                  <a:ea typeface="Times New Roman" panose="02020603050405020304" pitchFamily="18" charset="0"/>
                </a:endParaRPr>
              </a:p>
              <a:p>
                <a:pPr marL="50165" indent="0">
                  <a:lnSpc>
                    <a:spcPct val="105000"/>
                  </a:lnSpc>
                  <a:buNone/>
                </a:pPr>
                <a:r>
                  <a:rPr lang="en-US" sz="1600" dirty="0">
                    <a:solidFill>
                      <a:srgbClr val="000000"/>
                    </a:solidFill>
                    <a:latin typeface="Times New Roman" panose="02020603050405020304" pitchFamily="18" charset="0"/>
                    <a:ea typeface="Times New Roman" panose="02020603050405020304" pitchFamily="18" charset="0"/>
                  </a:rPr>
                  <a:t>% High Defects = No. of High Defects identified / Total no. of Defects identified * 100</a:t>
                </a:r>
              </a:p>
              <a:p>
                <a:pPr marL="50165" indent="0">
                  <a:lnSpc>
                    <a:spcPct val="105000"/>
                  </a:lnSpc>
                  <a:buNone/>
                </a:pPr>
                <a:r>
                  <a:rPr lang="en-US" sz="1600" dirty="0">
                    <a:solidFill>
                      <a:srgbClr val="000000"/>
                    </a:solidFill>
                    <a:latin typeface="Times New Roman" panose="02020603050405020304" pitchFamily="18" charset="0"/>
                    <a:ea typeface="Times New Roman" panose="02020603050405020304" pitchFamily="18" charset="0"/>
                  </a:rPr>
                  <a:t>From the data available in the above table,</a:t>
                </a:r>
              </a:p>
              <a:p>
                <a:pPr marL="50165" indent="0">
                  <a:lnSpc>
                    <a:spcPct val="105000"/>
                  </a:lnSpc>
                  <a:buNone/>
                </a:pPr>
                <a:r>
                  <a:rPr lang="en-US" sz="1600" b="1" dirty="0">
                    <a:solidFill>
                      <a:srgbClr val="000000"/>
                    </a:solidFill>
                    <a:latin typeface="Times New Roman" panose="02020603050405020304" pitchFamily="18" charset="0"/>
                    <a:ea typeface="Times New Roman" panose="02020603050405020304" pitchFamily="18" charset="0"/>
                  </a:rPr>
                  <a:t>% High Defects=</a:t>
                </a:r>
                <a14:m>
                  <m:oMath xmlns:m="http://schemas.openxmlformats.org/officeDocument/2006/math">
                    <m:r>
                      <a:rPr lang="en-US" b="1" i="0" smtClean="0">
                        <a:solidFill>
                          <a:srgbClr val="000000"/>
                        </a:solidFill>
                        <a:latin typeface="Cambria Math" panose="02040503050406030204" pitchFamily="18" charset="0"/>
                      </a:rPr>
                      <m:t> </m:t>
                    </m:r>
                    <m:f>
                      <m:fPr>
                        <m:ctrlPr>
                          <a:rPr lang="en-US" b="1" i="1" smtClean="0">
                            <a:solidFill>
                              <a:srgbClr val="000000"/>
                            </a:solidFill>
                            <a:latin typeface="Cambria Math" panose="02040503050406030204" pitchFamily="18" charset="0"/>
                          </a:rPr>
                        </m:ctrlPr>
                      </m:fPr>
                      <m:num>
                        <m:r>
                          <a:rPr lang="en-US" b="1" i="1" smtClean="0">
                            <a:solidFill>
                              <a:srgbClr val="000000"/>
                            </a:solidFill>
                            <a:latin typeface="Cambria Math" panose="02040503050406030204" pitchFamily="18" charset="0"/>
                          </a:rPr>
                          <m:t>𝟏𝟎</m:t>
                        </m:r>
                      </m:num>
                      <m:den>
                        <m:r>
                          <a:rPr lang="en-US" b="1" i="1" smtClean="0">
                            <a:solidFill>
                              <a:srgbClr val="000000"/>
                            </a:solidFill>
                            <a:latin typeface="Cambria Math" panose="02040503050406030204" pitchFamily="18" charset="0"/>
                          </a:rPr>
                          <m:t>𝟑𝟎</m:t>
                        </m:r>
                      </m:den>
                    </m:f>
                  </m:oMath>
                </a14:m>
                <a:r>
                  <a:rPr lang="en-US" b="1" dirty="0">
                    <a:solidFill>
                      <a:srgbClr val="000000"/>
                    </a:solidFill>
                    <a:latin typeface="Times New Roman" panose="02020603050405020304" pitchFamily="18" charset="0"/>
                    <a:ea typeface="Times New Roman" panose="02020603050405020304" pitchFamily="18" charset="0"/>
                  </a:rPr>
                  <a:t>*100 = 33.33</a:t>
                </a:r>
                <a:endParaRPr lang="en-US" sz="2000" b="1" dirty="0">
                  <a:solidFill>
                    <a:srgbClr val="000000"/>
                  </a:solidFill>
                  <a:latin typeface="Times New Roman" panose="02020603050405020304" pitchFamily="18" charset="0"/>
                  <a:ea typeface="Times New Roman" panose="02020603050405020304" pitchFamily="18" charset="0"/>
                </a:endParaRPr>
              </a:p>
              <a:p>
                <a:pPr marL="50165" indent="0">
                  <a:lnSpc>
                    <a:spcPct val="105000"/>
                  </a:lnSpc>
                  <a:buNone/>
                </a:pPr>
                <a:endParaRPr lang="en-US" dirty="0">
                  <a:solidFill>
                    <a:srgbClr val="000000"/>
                  </a:solidFill>
                  <a:latin typeface="Times New Roman" panose="02020603050405020304" pitchFamily="18" charset="0"/>
                  <a:ea typeface="Times New Roman" panose="02020603050405020304" pitchFamily="18" charset="0"/>
                </a:endParaRPr>
              </a:p>
              <a:p>
                <a:pPr marL="50165" indent="0">
                  <a:lnSpc>
                    <a:spcPct val="105000"/>
                  </a:lnSpc>
                  <a:buNone/>
                </a:pPr>
                <a:endParaRPr lang="en-US" dirty="0">
                  <a:solidFill>
                    <a:srgbClr val="000000"/>
                  </a:solidFill>
                  <a:latin typeface="Times New Roman" panose="02020603050405020304" pitchFamily="18" charset="0"/>
                  <a:ea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7DD3A0F-3739-4556-A2FD-31D3FA15FBC2}"/>
                  </a:ext>
                </a:extLst>
              </p:cNvPr>
              <p:cNvSpPr>
                <a:spLocks noGrp="1" noRot="1" noChangeAspect="1" noMove="1" noResize="1" noEditPoints="1" noAdjustHandles="1" noChangeArrowheads="1" noChangeShapeType="1" noTextEdit="1"/>
              </p:cNvSpPr>
              <p:nvPr>
                <p:ph sz="quarter" idx="13"/>
              </p:nvPr>
            </p:nvSpPr>
            <p:spPr>
              <a:xfrm>
                <a:off x="1706061" y="1762699"/>
                <a:ext cx="8466639" cy="3847145"/>
              </a:xfrm>
              <a:blipFill>
                <a:blip r:embed="rId2"/>
                <a:stretch>
                  <a:fillRect t="-792"/>
                </a:stretch>
              </a:blipFill>
            </p:spPr>
            <p:txBody>
              <a:bodyPr/>
              <a:lstStyle/>
              <a:p>
                <a:r>
                  <a:rPr lang="en-PK">
                    <a:noFill/>
                  </a:rPr>
                  <a:t> </a:t>
                </a:r>
              </a:p>
            </p:txBody>
          </p:sp>
        </mc:Fallback>
      </mc:AlternateContent>
    </p:spTree>
    <p:extLst>
      <p:ext uri="{BB962C8B-B14F-4D97-AF65-F5344CB8AC3E}">
        <p14:creationId xmlns:p14="http://schemas.microsoft.com/office/powerpoint/2010/main" val="3653886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2170"/>
              </a:spcAft>
            </a:pPr>
            <a:r>
              <a:rPr lang="en-PK" sz="1800" dirty="0">
                <a:solidFill>
                  <a:srgbClr val="000000"/>
                </a:solidFill>
                <a:effectLst/>
                <a:uFill>
                  <a:solidFill>
                    <a:srgbClr val="000000"/>
                  </a:solidFill>
                </a:uFill>
                <a:latin typeface="Calibri" panose="020F0502020204030204" pitchFamily="34" charset="0"/>
                <a:ea typeface="Calibri" panose="020F0502020204030204" pitchFamily="34" charset="0"/>
              </a:rPr>
              <a:t>10) Test Case Defect Density</a:t>
            </a:r>
            <a:endParaRPr lang="en-PK" sz="1800" b="1" dirty="0">
              <a:solidFill>
                <a:srgbClr val="00000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a:bodyPr>
              <a:lstStyle/>
              <a:p>
                <a:pPr marL="0" indent="0" algn="just">
                  <a:lnSpc>
                    <a:spcPct val="103000"/>
                  </a:lnSpc>
                  <a:buNone/>
                </a:pPr>
                <a:r>
                  <a:rPr lang="en-PK" dirty="0">
                    <a:solidFill>
                      <a:srgbClr val="000000"/>
                    </a:solidFill>
                    <a:latin typeface="Times New Roman" panose="02020603050405020304" pitchFamily="18" charset="0"/>
                  </a:rPr>
                  <a:t>The number of errors found in test cases v/s test cases developed and executed.</a:t>
                </a:r>
                <a:endParaRPr lang="en-US" dirty="0">
                  <a:solidFill>
                    <a:srgbClr val="000000"/>
                  </a:solidFill>
                  <a:latin typeface="Times New Roman" panose="02020603050405020304" pitchFamily="18" charset="0"/>
                </a:endParaRPr>
              </a:p>
              <a:p>
                <a:pPr marL="0" indent="0" algn="just">
                  <a:lnSpc>
                    <a:spcPct val="103000"/>
                  </a:lnSpc>
                  <a:buNone/>
                </a:pPr>
                <a:endParaRPr lang="en-PK" dirty="0">
                  <a:solidFill>
                    <a:srgbClr val="000000"/>
                  </a:solidFill>
                  <a:latin typeface="Times New Roman" panose="02020603050405020304" pitchFamily="18" charset="0"/>
                </a:endParaRPr>
              </a:p>
              <a:p>
                <a:pPr marL="0" lvl="0" indent="0" algn="just" fontAlgn="base">
                  <a:lnSpc>
                    <a:spcPct val="105000"/>
                  </a:lnSpc>
                  <a:spcAft>
                    <a:spcPts val="1575"/>
                  </a:spcAft>
                  <a:buClr>
                    <a:srgbClr val="000000"/>
                  </a:buClr>
                  <a:buSzPts val="2500"/>
                  <a:buNone/>
                </a:pPr>
                <a:r>
                  <a:rPr lang="en-PK" b="1" dirty="0">
                    <a:solidFill>
                      <a:srgbClr val="000000"/>
                    </a:solidFill>
                    <a:latin typeface="Times New Roman" panose="02020603050405020304" pitchFamily="18" charset="0"/>
                  </a:rPr>
                  <a:t>Example</a:t>
                </a:r>
                <a:r>
                  <a:rPr lang="en-PK" dirty="0">
                    <a:solidFill>
                      <a:srgbClr val="000000"/>
                    </a:solidFill>
                    <a:latin typeface="Times New Roman" panose="02020603050405020304" pitchFamily="18" charset="0"/>
                  </a:rPr>
                  <a:t>: Total no of test cases developed is 1360, total test cases executed is 1280, total no of test cases passed is 1065, total no of test scripts failed is 215</a:t>
                </a:r>
                <a:r>
                  <a:rPr lang="en-US" dirty="0">
                    <a:solidFill>
                      <a:srgbClr val="000000"/>
                    </a:solidFill>
                    <a:latin typeface="Times New Roman" panose="02020603050405020304" pitchFamily="18" charset="0"/>
                  </a:rPr>
                  <a:t>.</a:t>
                </a:r>
              </a:p>
              <a:p>
                <a:pPr marL="0" lvl="0" indent="0" algn="just" fontAlgn="base">
                  <a:lnSpc>
                    <a:spcPct val="105000"/>
                  </a:lnSpc>
                  <a:spcAft>
                    <a:spcPts val="1575"/>
                  </a:spcAft>
                  <a:buClr>
                    <a:srgbClr val="000000"/>
                  </a:buClr>
                  <a:buSzPts val="2500"/>
                  <a:buNone/>
                </a:pPr>
                <a:r>
                  <a:rPr lang="en-PK" b="1" dirty="0">
                    <a:solidFill>
                      <a:srgbClr val="000000"/>
                    </a:solidFill>
                    <a:latin typeface="Times New Roman" panose="02020603050405020304" pitchFamily="18" charset="0"/>
                  </a:rPr>
                  <a:t>Test case Defect Density</a:t>
                </a:r>
                <a:r>
                  <a:rPr lang="en-US" b="1" dirty="0">
                    <a:solidFill>
                      <a:srgbClr val="000000"/>
                    </a:solidFill>
                    <a:latin typeface="Times New Roman" panose="02020603050405020304" pitchFamily="18" charset="0"/>
                  </a:rPr>
                  <a:t> = </a:t>
                </a:r>
                <a14:m>
                  <m:oMath xmlns:m="http://schemas.openxmlformats.org/officeDocument/2006/math">
                    <m:r>
                      <a:rPr lang="en-US" b="1">
                        <a:solidFill>
                          <a:srgbClr val="000000"/>
                        </a:solidFill>
                        <a:latin typeface="Cambria Math" panose="02040503050406030204" pitchFamily="18" charset="0"/>
                      </a:rPr>
                      <m:t> </m:t>
                    </m:r>
                    <m:f>
                      <m:fPr>
                        <m:ctrlPr>
                          <a:rPr lang="en-US" b="1" i="1">
                            <a:solidFill>
                              <a:srgbClr val="000000"/>
                            </a:solidFill>
                            <a:latin typeface="Cambria Math" panose="02040503050406030204" pitchFamily="18" charset="0"/>
                          </a:rPr>
                        </m:ctrlPr>
                      </m:fPr>
                      <m:num>
                        <m:r>
                          <a:rPr lang="en-US" b="1">
                            <a:solidFill>
                              <a:srgbClr val="000000"/>
                            </a:solidFill>
                            <a:latin typeface="Cambria Math" panose="02040503050406030204" pitchFamily="18" charset="0"/>
                          </a:rPr>
                          <m:t>𝟐𝟏𝟓</m:t>
                        </m:r>
                      </m:num>
                      <m:den>
                        <m:r>
                          <a:rPr lang="en-US" b="1">
                            <a:solidFill>
                              <a:srgbClr val="000000"/>
                            </a:solidFill>
                            <a:latin typeface="Cambria Math" panose="02040503050406030204" pitchFamily="18" charset="0"/>
                          </a:rPr>
                          <m:t>𝟏𝟐𝟖𝟎</m:t>
                        </m:r>
                      </m:den>
                    </m:f>
                  </m:oMath>
                </a14:m>
                <a:r>
                  <a:rPr lang="en-US" b="1" dirty="0">
                    <a:solidFill>
                      <a:srgbClr val="000000"/>
                    </a:solidFill>
                    <a:latin typeface="Times New Roman" panose="02020603050405020304" pitchFamily="18" charset="0"/>
                    <a:ea typeface="Times New Roman" panose="02020603050405020304" pitchFamily="18" charset="0"/>
                  </a:rPr>
                  <a:t>*100 = 16.8%</a:t>
                </a:r>
                <a:endParaRPr lang="en-US" sz="2000" b="1" dirty="0">
                  <a:solidFill>
                    <a:srgbClr val="000000"/>
                  </a:solidFill>
                  <a:latin typeface="Times New Roman" panose="02020603050405020304" pitchFamily="18" charset="0"/>
                  <a:ea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7DD3A0F-3739-4556-A2FD-31D3FA15FBC2}"/>
                  </a:ext>
                </a:extLst>
              </p:cNvPr>
              <p:cNvSpPr>
                <a:spLocks noGrp="1" noRot="1" noChangeAspect="1" noMove="1" noResize="1" noEditPoints="1" noAdjustHandles="1" noChangeArrowheads="1" noChangeShapeType="1" noTextEdit="1"/>
              </p:cNvSpPr>
              <p:nvPr>
                <p:ph sz="quarter" idx="13"/>
              </p:nvPr>
            </p:nvSpPr>
            <p:spPr>
              <a:xfrm>
                <a:off x="1706061" y="1762699"/>
                <a:ext cx="8466639" cy="3847145"/>
              </a:xfrm>
              <a:blipFill>
                <a:blip r:embed="rId2"/>
                <a:stretch>
                  <a:fillRect l="-648" t="-951" r="-576"/>
                </a:stretch>
              </a:blipFill>
            </p:spPr>
            <p:txBody>
              <a:bodyPr/>
              <a:lstStyle/>
              <a:p>
                <a:r>
                  <a:rPr lang="en-PK">
                    <a:noFill/>
                  </a:rPr>
                  <a:t> </a:t>
                </a:r>
              </a:p>
            </p:txBody>
          </p:sp>
        </mc:Fallback>
      </mc:AlternateContent>
    </p:spTree>
    <p:extLst>
      <p:ext uri="{BB962C8B-B14F-4D97-AF65-F5344CB8AC3E}">
        <p14:creationId xmlns:p14="http://schemas.microsoft.com/office/powerpoint/2010/main" val="304528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64465" indent="-6350"/>
            <a:r>
              <a:rPr lang="en-US" sz="2800" dirty="0"/>
              <a:t>Testing Philosophies</a:t>
            </a:r>
            <a:endParaRPr lang="en-US" b="1" i="1" kern="1200" cap="all" spc="200" baseline="0" dirty="0">
              <a:solidFill>
                <a:srgbClr val="262626"/>
              </a:solidFill>
              <a:effectLst/>
              <a:latin typeface="+mj-lt"/>
              <a:ea typeface="+mj-ea"/>
              <a:cs typeface="+mj-cs"/>
            </a:endParaRPr>
          </a:p>
        </p:txBody>
      </p:sp>
      <p:sp>
        <p:nvSpPr>
          <p:cNvPr id="3" name="Content Placeholder 2"/>
          <p:cNvSpPr>
            <a:spLocks noGrp="1"/>
          </p:cNvSpPr>
          <p:nvPr>
            <p:ph sz="quarter" idx="13"/>
          </p:nvPr>
        </p:nvSpPr>
        <p:spPr>
          <a:xfrm>
            <a:off x="1706062" y="1656138"/>
            <a:ext cx="8779512" cy="3953706"/>
          </a:xfrm>
        </p:spPr>
        <p:txBody>
          <a:bodyPr vert="horz" lIns="91440" tIns="45720" rIns="91440" bIns="45720" rtlCol="0">
            <a:normAutofit/>
          </a:bodyPr>
          <a:lstStyle/>
          <a:p>
            <a:pPr marL="459740" marR="695960" indent="-342900" algn="just">
              <a:lnSpc>
                <a:spcPct val="105000"/>
              </a:lnSpc>
              <a:spcAft>
                <a:spcPts val="795"/>
              </a:spcAft>
            </a:pPr>
            <a:r>
              <a:rPr lang="en-US" sz="2400" b="1" i="0" dirty="0">
                <a:solidFill>
                  <a:srgbClr val="202124"/>
                </a:solidFill>
                <a:effectLst/>
                <a:latin typeface="arial" panose="020B0604020202020204" pitchFamily="34" charset="0"/>
              </a:rPr>
              <a:t>Software</a:t>
            </a:r>
            <a:r>
              <a:rPr lang="en-US" sz="2400" b="0" i="0" dirty="0">
                <a:solidFill>
                  <a:srgbClr val="202124"/>
                </a:solidFill>
                <a:effectLst/>
                <a:latin typeface="arial" panose="020B0604020202020204" pitchFamily="34" charset="0"/>
              </a:rPr>
              <a:t> needs to solve the customer's problems, or it is useless. </a:t>
            </a:r>
            <a:r>
              <a:rPr lang="en-US" sz="2400" b="1" i="0" dirty="0">
                <a:solidFill>
                  <a:srgbClr val="202124"/>
                </a:solidFill>
                <a:effectLst/>
                <a:latin typeface="arial" panose="020B0604020202020204" pitchFamily="34" charset="0"/>
              </a:rPr>
              <a:t>Testing</a:t>
            </a:r>
            <a:r>
              <a:rPr lang="en-US" sz="2400" b="0" i="0" dirty="0">
                <a:solidFill>
                  <a:srgbClr val="202124"/>
                </a:solidFill>
                <a:effectLst/>
                <a:latin typeface="arial" panose="020B0604020202020204" pitchFamily="34" charset="0"/>
              </a:rPr>
              <a:t> is a challenging intellectual process. </a:t>
            </a:r>
          </a:p>
          <a:p>
            <a:pPr marL="459740" marR="695960" indent="-342900" algn="just">
              <a:lnSpc>
                <a:spcPct val="105000"/>
              </a:lnSpc>
              <a:spcAft>
                <a:spcPts val="795"/>
              </a:spcAft>
            </a:pPr>
            <a:r>
              <a:rPr lang="en-US" sz="2400" b="0" i="0" dirty="0">
                <a:solidFill>
                  <a:srgbClr val="202124"/>
                </a:solidFill>
                <a:effectLst/>
                <a:latin typeface="arial" panose="020B0604020202020204" pitchFamily="34" charset="0"/>
              </a:rPr>
              <a:t>Thus, any </a:t>
            </a:r>
            <a:r>
              <a:rPr lang="en-US" sz="2400" b="1" i="0" dirty="0">
                <a:solidFill>
                  <a:srgbClr val="202124"/>
                </a:solidFill>
                <a:effectLst/>
                <a:latin typeface="arial" panose="020B0604020202020204" pitchFamily="34" charset="0"/>
              </a:rPr>
              <a:t>testing</a:t>
            </a:r>
            <a:r>
              <a:rPr lang="en-US" sz="2400" b="0" i="0" dirty="0">
                <a:solidFill>
                  <a:srgbClr val="202124"/>
                </a:solidFill>
                <a:effectLst/>
                <a:latin typeface="arial" panose="020B0604020202020204" pitchFamily="34" charset="0"/>
              </a:rPr>
              <a:t> activity that discourages thinking or questioning while performing it is potentially harmful. </a:t>
            </a:r>
          </a:p>
          <a:p>
            <a:pPr marL="459740" marR="695960" indent="-342900" algn="just">
              <a:lnSpc>
                <a:spcPct val="105000"/>
              </a:lnSpc>
              <a:spcAft>
                <a:spcPts val="795"/>
              </a:spcAft>
            </a:pPr>
            <a:r>
              <a:rPr lang="en-US" sz="2400" b="1" i="0" dirty="0">
                <a:solidFill>
                  <a:srgbClr val="202124"/>
                </a:solidFill>
                <a:effectLst/>
                <a:latin typeface="arial" panose="020B0604020202020204" pitchFamily="34" charset="0"/>
              </a:rPr>
              <a:t>Test</a:t>
            </a:r>
            <a:r>
              <a:rPr lang="en-US" sz="2400" b="0" i="0" dirty="0">
                <a:solidFill>
                  <a:srgbClr val="202124"/>
                </a:solidFill>
                <a:effectLst/>
                <a:latin typeface="arial" panose="020B0604020202020204" pitchFamily="34" charset="0"/>
              </a:rPr>
              <a:t> execution off of pre-written scripts is often an example of this.</a:t>
            </a:r>
            <a:endParaRPr lang="en-PK" sz="24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2170"/>
              </a:spcAft>
            </a:pPr>
            <a:r>
              <a:rPr lang="en-PK" sz="1800" dirty="0">
                <a:solidFill>
                  <a:srgbClr val="000000"/>
                </a:solidFill>
                <a:effectLst/>
                <a:uFill>
                  <a:solidFill>
                    <a:srgbClr val="000000"/>
                  </a:solidFill>
                </a:uFill>
                <a:latin typeface="Calibri" panose="020F0502020204030204" pitchFamily="34" charset="0"/>
                <a:ea typeface="Calibri" panose="020F0502020204030204" pitchFamily="34" charset="0"/>
              </a:rPr>
              <a:t>11) Defect Slippage Ratio</a:t>
            </a:r>
            <a:endParaRPr lang="en-PK" sz="1800" b="1" dirty="0">
              <a:solidFill>
                <a:srgbClr val="00000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a:bodyPr>
              <a:lstStyle/>
              <a:p>
                <a:pPr marL="50165" indent="0">
                  <a:lnSpc>
                    <a:spcPct val="105000"/>
                  </a:lnSpc>
                  <a:buNone/>
                </a:pPr>
                <a:r>
                  <a:rPr lang="en-US" sz="1600" dirty="0">
                    <a:solidFill>
                      <a:srgbClr val="000000"/>
                    </a:solidFill>
                    <a:latin typeface="Times New Roman" panose="02020603050405020304" pitchFamily="18" charset="0"/>
                    <a:ea typeface="Times New Roman" panose="02020603050405020304" pitchFamily="18" charset="0"/>
                  </a:rPr>
                  <a:t>Number of bugs reported from Production V/S No of defects reported during execution</a:t>
                </a:r>
              </a:p>
              <a:p>
                <a:pPr marL="50165" indent="0">
                  <a:lnSpc>
                    <a:spcPct val="105000"/>
                  </a:lnSpc>
                  <a:buNone/>
                </a:pPr>
                <a:endParaRPr lang="en-US" sz="1600" dirty="0">
                  <a:solidFill>
                    <a:srgbClr val="000000"/>
                  </a:solidFill>
                  <a:latin typeface="Times New Roman" panose="02020603050405020304" pitchFamily="18" charset="0"/>
                  <a:ea typeface="Times New Roman" panose="02020603050405020304" pitchFamily="18" charset="0"/>
                </a:endParaRPr>
              </a:p>
              <a:p>
                <a:pPr marL="50165" indent="0">
                  <a:lnSpc>
                    <a:spcPct val="105000"/>
                  </a:lnSpc>
                  <a:buNone/>
                </a:pPr>
                <a:r>
                  <a:rPr lang="en-US" sz="1600" b="1" dirty="0">
                    <a:solidFill>
                      <a:srgbClr val="000000"/>
                    </a:solidFill>
                    <a:latin typeface="Times New Roman" panose="02020603050405020304" pitchFamily="18" charset="0"/>
                    <a:ea typeface="Times New Roman" panose="02020603050405020304" pitchFamily="18" charset="0"/>
                  </a:rPr>
                  <a:t>No of Defects slipped / ( Number of Defects Raised - Number Defects Withdrawn) * 100</a:t>
                </a:r>
              </a:p>
              <a:p>
                <a:pPr marL="50165" indent="0">
                  <a:lnSpc>
                    <a:spcPct val="105000"/>
                  </a:lnSpc>
                  <a:buNone/>
                </a:pPr>
                <a:endParaRPr lang="en-US" sz="1600" dirty="0">
                  <a:solidFill>
                    <a:srgbClr val="000000"/>
                  </a:solidFill>
                  <a:latin typeface="Times New Roman" panose="02020603050405020304" pitchFamily="18" charset="0"/>
                  <a:ea typeface="Times New Roman" panose="02020603050405020304" pitchFamily="18" charset="0"/>
                </a:endParaRPr>
              </a:p>
              <a:p>
                <a:pPr marL="50165" indent="0">
                  <a:lnSpc>
                    <a:spcPct val="105000"/>
                  </a:lnSpc>
                  <a:buNone/>
                </a:pPr>
                <a:r>
                  <a:rPr lang="en-US" sz="1600" b="1" dirty="0">
                    <a:solidFill>
                      <a:srgbClr val="000000"/>
                    </a:solidFill>
                    <a:latin typeface="Times New Roman" panose="02020603050405020304" pitchFamily="18" charset="0"/>
                    <a:ea typeface="Times New Roman" panose="02020603050405020304" pitchFamily="18" charset="0"/>
                  </a:rPr>
                  <a:t>Example</a:t>
                </a:r>
                <a:r>
                  <a:rPr lang="en-US" sz="1600" dirty="0">
                    <a:solidFill>
                      <a:srgbClr val="000000"/>
                    </a:solidFill>
                    <a:latin typeface="Times New Roman" panose="02020603050405020304" pitchFamily="18" charset="0"/>
                    <a:ea typeface="Times New Roman" panose="02020603050405020304" pitchFamily="18" charset="0"/>
                  </a:rPr>
                  <a:t>: Customer reported 21 defects, total no of defects found while testing are 267, total no of invalid defects are 17.</a:t>
                </a:r>
              </a:p>
              <a:p>
                <a:pPr marL="50165" indent="0">
                  <a:lnSpc>
                    <a:spcPct val="105000"/>
                  </a:lnSpc>
                  <a:buNone/>
                </a:pPr>
                <a:endParaRPr lang="en-US" sz="1600" dirty="0">
                  <a:solidFill>
                    <a:srgbClr val="000000"/>
                  </a:solidFill>
                  <a:latin typeface="Times New Roman" panose="02020603050405020304" pitchFamily="18" charset="0"/>
                  <a:ea typeface="Times New Roman" panose="02020603050405020304" pitchFamily="18" charset="0"/>
                </a:endParaRPr>
              </a:p>
              <a:p>
                <a:pPr marL="50165" indent="0">
                  <a:lnSpc>
                    <a:spcPct val="105000"/>
                  </a:lnSpc>
                  <a:buNone/>
                </a:pPr>
                <a:r>
                  <a:rPr lang="en-US" sz="1600" b="1" dirty="0">
                    <a:solidFill>
                      <a:srgbClr val="000000"/>
                    </a:solidFill>
                    <a:latin typeface="Times New Roman" panose="02020603050405020304" pitchFamily="18" charset="0"/>
                    <a:ea typeface="Times New Roman" panose="02020603050405020304" pitchFamily="18" charset="0"/>
                  </a:rPr>
                  <a:t>Slippage Ratio = </a:t>
                </a:r>
                <a:r>
                  <a:rPr lang="en-US" sz="1600" b="1" dirty="0">
                    <a:solidFill>
                      <a:srgbClr val="000000"/>
                    </a:solidFill>
                    <a:latin typeface="Times New Roman" panose="02020603050405020304" pitchFamily="18" charset="0"/>
                  </a:rPr>
                  <a:t> </a:t>
                </a:r>
                <a14:m>
                  <m:oMath xmlns:m="http://schemas.openxmlformats.org/officeDocument/2006/math">
                    <m:r>
                      <a:rPr lang="en-US" sz="1600" b="1">
                        <a:solidFill>
                          <a:srgbClr val="000000"/>
                        </a:solidFill>
                        <a:latin typeface="Cambria Math" panose="02040503050406030204" pitchFamily="18" charset="0"/>
                      </a:rPr>
                      <m:t> </m:t>
                    </m:r>
                    <m:f>
                      <m:fPr>
                        <m:ctrlPr>
                          <a:rPr lang="en-US" sz="1600" b="1" i="1">
                            <a:solidFill>
                              <a:srgbClr val="000000"/>
                            </a:solidFill>
                            <a:latin typeface="Cambria Math" panose="02040503050406030204" pitchFamily="18" charset="0"/>
                          </a:rPr>
                        </m:ctrlPr>
                      </m:fPr>
                      <m:num>
                        <m:r>
                          <a:rPr lang="en-US" sz="1600" b="1" i="0" smtClean="0">
                            <a:solidFill>
                              <a:srgbClr val="000000"/>
                            </a:solidFill>
                            <a:latin typeface="Cambria Math" panose="02040503050406030204" pitchFamily="18" charset="0"/>
                          </a:rPr>
                          <m:t>𝟐𝟏</m:t>
                        </m:r>
                      </m:num>
                      <m:den>
                        <m:r>
                          <a:rPr lang="en-US" sz="1600" b="1" i="0" smtClean="0">
                            <a:solidFill>
                              <a:srgbClr val="000000"/>
                            </a:solidFill>
                            <a:latin typeface="Cambria Math" panose="02040503050406030204" pitchFamily="18" charset="0"/>
                          </a:rPr>
                          <m:t>(</m:t>
                        </m:r>
                        <m:r>
                          <a:rPr lang="en-US" sz="1600" b="1" i="0" smtClean="0">
                            <a:solidFill>
                              <a:srgbClr val="000000"/>
                            </a:solidFill>
                            <a:latin typeface="Cambria Math" panose="02040503050406030204" pitchFamily="18" charset="0"/>
                          </a:rPr>
                          <m:t>𝟐𝟔𝟕</m:t>
                        </m:r>
                        <m:r>
                          <a:rPr lang="en-US" sz="1600" b="1" i="0" smtClean="0">
                            <a:solidFill>
                              <a:srgbClr val="000000"/>
                            </a:solidFill>
                            <a:latin typeface="Cambria Math" panose="02040503050406030204" pitchFamily="18" charset="0"/>
                          </a:rPr>
                          <m:t>−</m:t>
                        </m:r>
                        <m:r>
                          <a:rPr lang="en-US" sz="1600" b="1" i="0" smtClean="0">
                            <a:solidFill>
                              <a:srgbClr val="000000"/>
                            </a:solidFill>
                            <a:latin typeface="Cambria Math" panose="02040503050406030204" pitchFamily="18" charset="0"/>
                          </a:rPr>
                          <m:t>𝟏𝟕</m:t>
                        </m:r>
                        <m:r>
                          <a:rPr lang="en-US" sz="1600" b="1" i="0" smtClean="0">
                            <a:solidFill>
                              <a:srgbClr val="000000"/>
                            </a:solidFill>
                            <a:latin typeface="Cambria Math" panose="02040503050406030204" pitchFamily="18" charset="0"/>
                          </a:rPr>
                          <m:t>)</m:t>
                        </m:r>
                      </m:den>
                    </m:f>
                  </m:oMath>
                </a14:m>
                <a:r>
                  <a:rPr lang="en-US" sz="1600" b="1" dirty="0">
                    <a:solidFill>
                      <a:srgbClr val="000000"/>
                    </a:solidFill>
                    <a:latin typeface="Times New Roman" panose="02020603050405020304" pitchFamily="18" charset="0"/>
                    <a:ea typeface="Times New Roman" panose="02020603050405020304" pitchFamily="18" charset="0"/>
                  </a:rPr>
                  <a:t>*100</a:t>
                </a:r>
                <a:r>
                  <a:rPr lang="en-US" sz="1600" dirty="0">
                    <a:solidFill>
                      <a:srgbClr val="000000"/>
                    </a:solidFill>
                    <a:latin typeface="Times New Roman" panose="02020603050405020304" pitchFamily="18" charset="0"/>
                    <a:ea typeface="Times New Roman" panose="02020603050405020304" pitchFamily="18" charset="0"/>
                  </a:rPr>
                  <a:t>  </a:t>
                </a:r>
                <a:r>
                  <a:rPr lang="en-US" sz="1600" b="1" dirty="0">
                    <a:solidFill>
                      <a:srgbClr val="000000"/>
                    </a:solidFill>
                    <a:latin typeface="Times New Roman" panose="02020603050405020304" pitchFamily="18" charset="0"/>
                    <a:ea typeface="Times New Roman" panose="02020603050405020304" pitchFamily="18" charset="0"/>
                  </a:rPr>
                  <a:t>= 8.4%</a:t>
                </a:r>
              </a:p>
            </p:txBody>
          </p:sp>
        </mc:Choice>
        <mc:Fallback xmlns="">
          <p:sp>
            <p:nvSpPr>
              <p:cNvPr id="3" name="Content Placeholder 2">
                <a:extLst>
                  <a:ext uri="{FF2B5EF4-FFF2-40B4-BE49-F238E27FC236}">
                    <a16:creationId xmlns:a16="http://schemas.microsoft.com/office/drawing/2014/main" id="{77DD3A0F-3739-4556-A2FD-31D3FA15FBC2}"/>
                  </a:ext>
                </a:extLst>
              </p:cNvPr>
              <p:cNvSpPr>
                <a:spLocks noGrp="1" noRot="1" noChangeAspect="1" noMove="1" noResize="1" noEditPoints="1" noAdjustHandles="1" noChangeArrowheads="1" noChangeShapeType="1" noTextEdit="1"/>
              </p:cNvSpPr>
              <p:nvPr>
                <p:ph sz="quarter" idx="13"/>
              </p:nvPr>
            </p:nvSpPr>
            <p:spPr>
              <a:xfrm>
                <a:off x="1706061" y="1762699"/>
                <a:ext cx="8466639" cy="3847145"/>
              </a:xfrm>
              <a:blipFill>
                <a:blip r:embed="rId2"/>
                <a:stretch>
                  <a:fillRect t="-475"/>
                </a:stretch>
              </a:blipFill>
            </p:spPr>
            <p:txBody>
              <a:bodyPr/>
              <a:lstStyle/>
              <a:p>
                <a:r>
                  <a:rPr lang="en-PK">
                    <a:noFill/>
                  </a:rPr>
                  <a:t> </a:t>
                </a:r>
              </a:p>
            </p:txBody>
          </p:sp>
        </mc:Fallback>
      </mc:AlternateContent>
    </p:spTree>
    <p:extLst>
      <p:ext uri="{BB962C8B-B14F-4D97-AF65-F5344CB8AC3E}">
        <p14:creationId xmlns:p14="http://schemas.microsoft.com/office/powerpoint/2010/main" val="3093368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2096135" algn="l">
              <a:lnSpc>
                <a:spcPct val="107000"/>
              </a:lnSpc>
              <a:spcAft>
                <a:spcPts val="1535"/>
              </a:spcAft>
            </a:pPr>
            <a:r>
              <a:rPr lang="en-PK" sz="1800" dirty="0">
                <a:solidFill>
                  <a:srgbClr val="000000"/>
                </a:solidFill>
                <a:effectLst/>
                <a:latin typeface="Calibri" panose="020F0502020204030204" pitchFamily="34" charset="0"/>
                <a:ea typeface="Calibri" panose="020F0502020204030204" pitchFamily="34" charset="0"/>
              </a:rPr>
              <a:t>Requirement Volatility </a:t>
            </a:r>
            <a:r>
              <a:rPr lang="en-US" sz="1800" dirty="0">
                <a:solidFill>
                  <a:srgbClr val="000000"/>
                </a:solidFill>
                <a:effectLst/>
                <a:latin typeface="Calibri" panose="020F0502020204030204" pitchFamily="34" charset="0"/>
                <a:ea typeface="Calibri" panose="020F0502020204030204" pitchFamily="34" charset="0"/>
              </a:rPr>
              <a:t>Metrics</a:t>
            </a:r>
            <a:endParaRPr lang="en-PK" sz="1800" dirty="0">
              <a:solidFill>
                <a:srgbClr val="000000"/>
              </a:solidFill>
              <a:effectLst/>
              <a:latin typeface="Calibri" panose="020F0502020204030204" pitchFamily="34" charset="0"/>
              <a:ea typeface="Calibri" panose="020F0502020204030204" pitchFamily="34" charset="0"/>
            </a:endParaRPr>
          </a:p>
        </p:txBody>
      </p:sp>
      <p:sp>
        <p:nvSpPr>
          <p:cNvPr id="3" name="Content Placeholder 2">
            <a:extLst>
              <a:ext uri="{FF2B5EF4-FFF2-40B4-BE49-F238E27FC236}">
                <a16:creationId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fontScale="85000" lnSpcReduction="10000"/>
          </a:bodyPr>
          <a:lstStyle/>
          <a:p>
            <a:pPr marL="342900" lvl="0" indent="-342900" algn="just" fontAlgn="base">
              <a:lnSpc>
                <a:spcPct val="103000"/>
              </a:lnSpc>
              <a:spcAft>
                <a:spcPts val="63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This metric ensures that the requirements are normalized or defined properly while estimating</a:t>
            </a:r>
          </a:p>
          <a:p>
            <a:pPr marL="342900" lvl="0" indent="-342900" algn="just" fontAlgn="base">
              <a:lnSpc>
                <a:spcPct val="103000"/>
              </a:lnSpc>
              <a:spcAft>
                <a:spcPts val="42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No of requirements agreed V/S No of requirements changed</a:t>
            </a:r>
          </a:p>
          <a:p>
            <a:pPr marL="739140" indent="-299085" algn="just">
              <a:lnSpc>
                <a:spcPct val="103000"/>
              </a:lnSpc>
              <a:spcAft>
                <a:spcPts val="645"/>
              </a:spcAft>
            </a:pPr>
            <a:r>
              <a:rPr lang="en-PK" sz="1800" dirty="0">
                <a:solidFill>
                  <a:srgbClr val="000000"/>
                </a:solidFill>
                <a:effectLst/>
                <a:latin typeface="Calibri" panose="020F0502020204030204" pitchFamily="34" charset="0"/>
                <a:ea typeface="Calibri" panose="020F0502020204030204" pitchFamily="34" charset="0"/>
              </a:rPr>
              <a:t> (No of requirements Added + Deleted + Modified) * 100 / No of original requirements</a:t>
            </a:r>
          </a:p>
          <a:p>
            <a:pPr marL="342900" lvl="0" indent="-342900" algn="just" fontAlgn="base">
              <a:lnSpc>
                <a:spcPct val="100000"/>
              </a:lnSpc>
              <a:spcAft>
                <a:spcPts val="990"/>
              </a:spcAft>
              <a:buClr>
                <a:srgbClr val="000000"/>
              </a:buClr>
              <a:buSzPts val="2300"/>
              <a:buFont typeface="Arial" panose="020B0604020202020204" pitchFamily="34" charset="0"/>
              <a:buChar char="•"/>
            </a:pPr>
            <a:r>
              <a:rPr lang="en-PK" sz="1800" b="1" u="sng"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Example</a:t>
            </a:r>
            <a:r>
              <a:rPr lang="en-PK" sz="1800" u="sng"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SVN 1.3 release has 67 requirements initially, later 7 new requirements are added, 3 requirements are deleted from initial requirements and modified 11 requirements</a:t>
            </a:r>
          </a:p>
          <a:p>
            <a:pPr marL="342900" lvl="0" indent="-342900" algn="just" fontAlgn="base">
              <a:lnSpc>
                <a:spcPct val="103000"/>
              </a:lnSpc>
              <a:spcAft>
                <a:spcPts val="10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Hence Requirement volatility is calculated as: (7 + 3 + 11 ) X 100 / 67 =</a:t>
            </a:r>
          </a:p>
          <a:p>
            <a:pPr marL="340360">
              <a:lnSpc>
                <a:spcPct val="107000"/>
              </a:lnSpc>
              <a:spcAft>
                <a:spcPts val="715"/>
              </a:spcAft>
            </a:pPr>
            <a:r>
              <a:rPr lang="en-PK" sz="1800" dirty="0">
                <a:solidFill>
                  <a:srgbClr val="000000"/>
                </a:solidFill>
                <a:effectLst/>
                <a:latin typeface="Times New Roman" panose="02020603050405020304" pitchFamily="18" charset="0"/>
                <a:ea typeface="Times New Roman" panose="02020603050405020304" pitchFamily="18" charset="0"/>
              </a:rPr>
              <a:t>31.34 %</a:t>
            </a:r>
            <a:endParaRPr lang="en-PK" sz="1800" dirty="0">
              <a:solidFill>
                <a:srgbClr val="000000"/>
              </a:solidFill>
              <a:effectLst/>
              <a:latin typeface="Calibri" panose="020F0502020204030204" pitchFamily="34" charset="0"/>
              <a:ea typeface="Calibri" panose="020F0502020204030204" pitchFamily="34" charset="0"/>
            </a:endParaRPr>
          </a:p>
          <a:p>
            <a:pPr marL="342900" lvl="0" indent="-342900" algn="just" fontAlgn="base">
              <a:lnSpc>
                <a:spcPct val="107000"/>
              </a:lnSpc>
              <a:spcAft>
                <a:spcPts val="25"/>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This means that almost 1/3 of the requirements changed after the initial identification of requirements</a:t>
            </a:r>
          </a:p>
          <a:p>
            <a:pPr marL="50165" indent="0">
              <a:lnSpc>
                <a:spcPct val="105000"/>
              </a:lnSpc>
              <a:buNone/>
            </a:pPr>
            <a:endParaRPr lang="en-US"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87454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2407920" indent="-6350" algn="l">
              <a:lnSpc>
                <a:spcPct val="107000"/>
              </a:lnSpc>
              <a:spcAft>
                <a:spcPts val="1700"/>
              </a:spcAft>
            </a:pPr>
            <a:r>
              <a:rPr lang="en-PK" sz="1800" b="1" dirty="0">
                <a:solidFill>
                  <a:srgbClr val="000000"/>
                </a:solidFill>
                <a:effectLst/>
                <a:latin typeface="Calibri" panose="020F0502020204030204" pitchFamily="34" charset="0"/>
                <a:ea typeface="Calibri" panose="020F0502020204030204" pitchFamily="34" charset="0"/>
              </a:rPr>
              <a:t>Software Testing </a:t>
            </a:r>
            <a:r>
              <a:rPr lang="en-US" sz="1800" b="1" dirty="0">
                <a:solidFill>
                  <a:srgbClr val="000000"/>
                </a:solidFill>
                <a:effectLst/>
                <a:latin typeface="Calibri" panose="020F0502020204030204" pitchFamily="34" charset="0"/>
                <a:ea typeface="Calibri" panose="020F0502020204030204" pitchFamily="34" charset="0"/>
              </a:rPr>
              <a:t>Metrics</a:t>
            </a:r>
            <a:endParaRPr lang="en-PK" sz="1800" b="1" dirty="0">
              <a:solidFill>
                <a:srgbClr val="000000"/>
              </a:solidFill>
              <a:effectLst/>
              <a:latin typeface="Calibri" panose="020F0502020204030204" pitchFamily="34" charset="0"/>
              <a:ea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a:bodyPr>
              <a:lstStyle/>
              <a:p>
                <a:pPr marL="335915" indent="-285750">
                  <a:lnSpc>
                    <a:spcPct val="105000"/>
                  </a:lnSpc>
                </a:pPr>
                <a:r>
                  <a:rPr lang="en-US" dirty="0">
                    <a:solidFill>
                      <a:srgbClr val="000000"/>
                    </a:solidFill>
                    <a:latin typeface="Times New Roman" panose="02020603050405020304" pitchFamily="18" charset="0"/>
                    <a:ea typeface="Times New Roman" panose="02020603050405020304" pitchFamily="18" charset="0"/>
                  </a:rPr>
                  <a:t> % Medium Defects = No. of Medium Defects identified / Total no. of Defects identified * 100</a:t>
                </a:r>
              </a:p>
              <a:p>
                <a:pPr marL="50165" indent="0">
                  <a:lnSpc>
                    <a:spcPct val="105000"/>
                  </a:lnSpc>
                  <a:buNone/>
                </a:pPr>
                <a:r>
                  <a:rPr lang="en-US" dirty="0">
                    <a:solidFill>
                      <a:srgbClr val="000000"/>
                    </a:solidFill>
                    <a:latin typeface="Times New Roman" panose="02020603050405020304" pitchFamily="18" charset="0"/>
                    <a:ea typeface="Times New Roman" panose="02020603050405020304" pitchFamily="18" charset="0"/>
                  </a:rPr>
                  <a:t>	From the data available in the above table,</a:t>
                </a:r>
              </a:p>
              <a:p>
                <a:pPr marL="507365" lvl="2" indent="0">
                  <a:lnSpc>
                    <a:spcPct val="105000"/>
                  </a:lnSpc>
                  <a:buNone/>
                </a:pPr>
                <a:r>
                  <a:rPr lang="en-US" b="1" dirty="0">
                    <a:solidFill>
                      <a:srgbClr val="000000"/>
                    </a:solidFill>
                    <a:latin typeface="Times New Roman" panose="02020603050405020304" pitchFamily="18" charset="0"/>
                    <a:ea typeface="Times New Roman" panose="02020603050405020304" pitchFamily="18" charset="0"/>
                  </a:rPr>
                  <a:t>	% Medium Defects = </a:t>
                </a:r>
                <a14:m>
                  <m:oMath xmlns:m="http://schemas.openxmlformats.org/officeDocument/2006/math">
                    <m:f>
                      <m:fPr>
                        <m:ctrlPr>
                          <a:rPr lang="en-US" b="1" i="1" smtClean="0">
                            <a:solidFill>
                              <a:srgbClr val="000000"/>
                            </a:solidFill>
                            <a:latin typeface="Cambria Math" panose="02040503050406030204" pitchFamily="18" charset="0"/>
                          </a:rPr>
                        </m:ctrlPr>
                      </m:fPr>
                      <m:num>
                        <m:r>
                          <a:rPr lang="en-US" b="1" i="1" smtClean="0">
                            <a:solidFill>
                              <a:srgbClr val="000000"/>
                            </a:solidFill>
                            <a:latin typeface="Cambria Math" panose="02040503050406030204" pitchFamily="18" charset="0"/>
                          </a:rPr>
                          <m:t>𝟔</m:t>
                        </m:r>
                      </m:num>
                      <m:den>
                        <m:r>
                          <a:rPr lang="en-US" b="1" i="1" smtClean="0">
                            <a:solidFill>
                              <a:srgbClr val="000000"/>
                            </a:solidFill>
                            <a:latin typeface="Cambria Math" panose="02040503050406030204" pitchFamily="18" charset="0"/>
                          </a:rPr>
                          <m:t>𝟑𝟎</m:t>
                        </m:r>
                      </m:den>
                    </m:f>
                  </m:oMath>
                </a14:m>
                <a:r>
                  <a:rPr lang="en-US" b="1" dirty="0">
                    <a:solidFill>
                      <a:srgbClr val="000000"/>
                    </a:solidFill>
                    <a:latin typeface="Times New Roman" panose="02020603050405020304" pitchFamily="18" charset="0"/>
                    <a:ea typeface="Times New Roman" panose="02020603050405020304" pitchFamily="18" charset="0"/>
                  </a:rPr>
                  <a:t>*100 = 20%</a:t>
                </a:r>
              </a:p>
              <a:p>
                <a:pPr marL="507365" lvl="2" indent="0">
                  <a:lnSpc>
                    <a:spcPct val="105000"/>
                  </a:lnSpc>
                  <a:buNone/>
                </a:pPr>
                <a:endParaRPr lang="en-US" dirty="0">
                  <a:solidFill>
                    <a:srgbClr val="000000"/>
                  </a:solidFill>
                  <a:latin typeface="Times New Roman" panose="02020603050405020304" pitchFamily="18" charset="0"/>
                  <a:ea typeface="Times New Roman" panose="02020603050405020304" pitchFamily="18" charset="0"/>
                </a:endParaRPr>
              </a:p>
              <a:p>
                <a:pPr marL="335915" indent="-285750">
                  <a:lnSpc>
                    <a:spcPct val="105000"/>
                  </a:lnSpc>
                </a:pPr>
                <a:r>
                  <a:rPr lang="en-US" dirty="0">
                    <a:solidFill>
                      <a:srgbClr val="000000"/>
                    </a:solidFill>
                    <a:latin typeface="Times New Roman" panose="02020603050405020304" pitchFamily="18" charset="0"/>
                    <a:ea typeface="Times New Roman" panose="02020603050405020304" pitchFamily="18" charset="0"/>
                  </a:rPr>
                  <a:t>% Low Defects = No. of Low Defects identified / Total no. of Defects identified * 100</a:t>
                </a:r>
              </a:p>
              <a:p>
                <a:pPr marL="50165" indent="0">
                  <a:lnSpc>
                    <a:spcPct val="105000"/>
                  </a:lnSpc>
                  <a:buNone/>
                </a:pPr>
                <a:r>
                  <a:rPr lang="en-US" dirty="0">
                    <a:solidFill>
                      <a:srgbClr val="000000"/>
                    </a:solidFill>
                    <a:latin typeface="Times New Roman" panose="02020603050405020304" pitchFamily="18" charset="0"/>
                    <a:ea typeface="Times New Roman" panose="02020603050405020304" pitchFamily="18" charset="0"/>
                  </a:rPr>
                  <a:t>	From the data available in the above table,</a:t>
                </a:r>
              </a:p>
              <a:p>
                <a:pPr marL="507365" lvl="2" indent="0">
                  <a:lnSpc>
                    <a:spcPct val="105000"/>
                  </a:lnSpc>
                  <a:buNone/>
                </a:pPr>
                <a:r>
                  <a:rPr lang="en-US" b="1" dirty="0">
                    <a:solidFill>
                      <a:srgbClr val="000000"/>
                    </a:solidFill>
                    <a:latin typeface="Times New Roman" panose="02020603050405020304" pitchFamily="18" charset="0"/>
                    <a:ea typeface="Times New Roman" panose="02020603050405020304" pitchFamily="18" charset="0"/>
                  </a:rPr>
                  <a:t>	%Low Defects= </a:t>
                </a:r>
                <a14:m>
                  <m:oMath xmlns:m="http://schemas.openxmlformats.org/officeDocument/2006/math">
                    <m:f>
                      <m:fPr>
                        <m:ctrlPr>
                          <a:rPr lang="en-US" b="1" i="1">
                            <a:solidFill>
                              <a:srgbClr val="000000"/>
                            </a:solidFill>
                            <a:latin typeface="Cambria Math" panose="02040503050406030204" pitchFamily="18" charset="0"/>
                            <a:ea typeface="Times New Roman" panose="02020603050405020304" pitchFamily="18" charset="0"/>
                          </a:rPr>
                        </m:ctrlPr>
                      </m:fPr>
                      <m:num>
                        <m:r>
                          <a:rPr lang="en-US" b="1">
                            <a:solidFill>
                              <a:srgbClr val="000000"/>
                            </a:solidFill>
                            <a:latin typeface="Cambria Math" panose="02040503050406030204" pitchFamily="18" charset="0"/>
                            <a:ea typeface="Times New Roman" panose="02020603050405020304" pitchFamily="18" charset="0"/>
                          </a:rPr>
                          <m:t>𝟖</m:t>
                        </m:r>
                      </m:num>
                      <m:den>
                        <m:r>
                          <a:rPr lang="en-US" b="1">
                            <a:solidFill>
                              <a:srgbClr val="000000"/>
                            </a:solidFill>
                            <a:latin typeface="Cambria Math" panose="02040503050406030204" pitchFamily="18" charset="0"/>
                            <a:ea typeface="Times New Roman" panose="02020603050405020304" pitchFamily="18" charset="0"/>
                          </a:rPr>
                          <m:t>𝟑𝟎</m:t>
                        </m:r>
                      </m:den>
                    </m:f>
                  </m:oMath>
                </a14:m>
                <a:r>
                  <a:rPr lang="en-US" b="1" dirty="0">
                    <a:solidFill>
                      <a:srgbClr val="000000"/>
                    </a:solidFill>
                    <a:latin typeface="Times New Roman" panose="02020603050405020304" pitchFamily="18" charset="0"/>
                    <a:ea typeface="Times New Roman" panose="02020603050405020304" pitchFamily="18" charset="0"/>
                  </a:rPr>
                  <a:t>*100 = 27%</a:t>
                </a:r>
              </a:p>
              <a:p>
                <a:pPr marL="50165" indent="0">
                  <a:lnSpc>
                    <a:spcPct val="105000"/>
                  </a:lnSpc>
                  <a:buNone/>
                </a:pPr>
                <a:endParaRPr lang="en-US" dirty="0">
                  <a:solidFill>
                    <a:srgbClr val="000000"/>
                  </a:solidFill>
                  <a:latin typeface="Times New Roman" panose="02020603050405020304" pitchFamily="18" charset="0"/>
                  <a:ea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7DD3A0F-3739-4556-A2FD-31D3FA15FBC2}"/>
                  </a:ext>
                </a:extLst>
              </p:cNvPr>
              <p:cNvSpPr>
                <a:spLocks noGrp="1" noRot="1" noChangeAspect="1" noMove="1" noResize="1" noEditPoints="1" noAdjustHandles="1" noChangeArrowheads="1" noChangeShapeType="1" noTextEdit="1"/>
              </p:cNvSpPr>
              <p:nvPr>
                <p:ph sz="quarter" idx="13"/>
              </p:nvPr>
            </p:nvSpPr>
            <p:spPr>
              <a:xfrm>
                <a:off x="1706061" y="1762699"/>
                <a:ext cx="8466639" cy="3847145"/>
              </a:xfrm>
              <a:blipFill>
                <a:blip r:embed="rId2"/>
                <a:stretch>
                  <a:fillRect t="-951" r="-144"/>
                </a:stretch>
              </a:blipFill>
            </p:spPr>
            <p:txBody>
              <a:bodyPr/>
              <a:lstStyle/>
              <a:p>
                <a:r>
                  <a:rPr lang="en-PK">
                    <a:noFill/>
                  </a:rPr>
                  <a:t> </a:t>
                </a:r>
              </a:p>
            </p:txBody>
          </p:sp>
        </mc:Fallback>
      </mc:AlternateContent>
    </p:spTree>
    <p:extLst>
      <p:ext uri="{BB962C8B-B14F-4D97-AF65-F5344CB8AC3E}">
        <p14:creationId xmlns:p14="http://schemas.microsoft.com/office/powerpoint/2010/main" val="86003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algn="ctr">
              <a:lnSpc>
                <a:spcPct val="107000"/>
              </a:lnSpc>
              <a:spcAft>
                <a:spcPts val="800"/>
              </a:spcAft>
            </a:pPr>
            <a:r>
              <a:rPr lang="en-PK" sz="1800" u="sng" dirty="0">
                <a:solidFill>
                  <a:srgbClr val="000000"/>
                </a:solidFill>
                <a:effectLst/>
                <a:uFill>
                  <a:solidFill>
                    <a:srgbClr val="000000"/>
                  </a:solidFill>
                </a:uFill>
                <a:latin typeface="Calibri" panose="020F0502020204030204" pitchFamily="34" charset="0"/>
                <a:ea typeface="Calibri" panose="020F0502020204030204" pitchFamily="34" charset="0"/>
              </a:rPr>
              <a:t>Other Test Metrics</a:t>
            </a:r>
            <a:endParaRPr lang="en-PK" sz="1800" dirty="0">
              <a:solidFill>
                <a:srgbClr val="000000"/>
              </a:solidFill>
              <a:effectLst/>
              <a:latin typeface="Calibri" panose="020F0502020204030204" pitchFamily="34" charset="0"/>
              <a:ea typeface="Calibri" panose="020F0502020204030204" pitchFamily="34" charset="0"/>
            </a:endParaRPr>
          </a:p>
        </p:txBody>
      </p:sp>
      <p:sp>
        <p:nvSpPr>
          <p:cNvPr id="3" name="Content Placeholder 2">
            <a:extLst>
              <a:ext uri="{FF2B5EF4-FFF2-40B4-BE49-F238E27FC236}">
                <a16:creationId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lnSpcReduction="10000"/>
          </a:bodyPr>
          <a:lstStyle/>
          <a:p>
            <a:pPr marL="354330" indent="-342900">
              <a:lnSpc>
                <a:spcPct val="131000"/>
              </a:lnSpc>
              <a:spcAft>
                <a:spcPts val="440"/>
              </a:spcAft>
              <a:buFont typeface="+mj-lt"/>
              <a:buAutoNum type="arabicPeriod"/>
            </a:pPr>
            <a:r>
              <a:rPr lang="en-PK" sz="1800" b="1" dirty="0">
                <a:solidFill>
                  <a:srgbClr val="000000"/>
                </a:solidFill>
                <a:effectLst/>
                <a:latin typeface="Calibri" panose="020F0502020204030204" pitchFamily="34" charset="0"/>
                <a:ea typeface="Calibri" panose="020F0502020204030204" pitchFamily="34" charset="0"/>
              </a:rPr>
              <a:t>Rework Effort Ratio </a:t>
            </a:r>
            <a:r>
              <a:rPr lang="en-PK" sz="1800" dirty="0">
                <a:solidFill>
                  <a:srgbClr val="000000"/>
                </a:solidFill>
                <a:effectLst/>
                <a:latin typeface="Calibri" panose="020F0502020204030204" pitchFamily="34" charset="0"/>
                <a:ea typeface="Calibri" panose="020F0502020204030204" pitchFamily="34" charset="0"/>
              </a:rPr>
              <a:t>= (Actual rework efforts spent in that phase/ total actual efforts spent in that phase) X 100</a:t>
            </a:r>
            <a:endParaRPr lang="en-US" sz="1800" dirty="0">
              <a:solidFill>
                <a:srgbClr val="000000"/>
              </a:solidFill>
              <a:effectLst/>
              <a:latin typeface="Calibri" panose="020F0502020204030204" pitchFamily="34" charset="0"/>
              <a:ea typeface="Calibri" panose="020F0502020204030204" pitchFamily="34" charset="0"/>
            </a:endParaRPr>
          </a:p>
          <a:p>
            <a:pPr marL="354330" indent="-342900">
              <a:lnSpc>
                <a:spcPct val="131000"/>
              </a:lnSpc>
              <a:spcAft>
                <a:spcPts val="440"/>
              </a:spcAft>
              <a:buFont typeface="+mj-lt"/>
              <a:buAutoNum type="arabicPeriod"/>
            </a:pPr>
            <a:r>
              <a:rPr lang="en-PK"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Requirement Creep </a:t>
            </a: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(Total number of requirements added / No of initial requirements)X100</a:t>
            </a:r>
            <a:endPar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54330" indent="-342900">
              <a:lnSpc>
                <a:spcPct val="131000"/>
              </a:lnSpc>
              <a:spcAft>
                <a:spcPts val="440"/>
              </a:spcAft>
              <a:buFont typeface="+mj-lt"/>
              <a:buAutoNum type="arabicPeriod"/>
            </a:pPr>
            <a:r>
              <a:rPr lang="en-PK"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Schedule Variance </a:t>
            </a: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(Actual efforts - estimated efforts ) / Estimated</a:t>
            </a:r>
            <a: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PK" sz="1800" dirty="0">
                <a:solidFill>
                  <a:srgbClr val="000000"/>
                </a:solidFill>
                <a:effectLst/>
                <a:latin typeface="Calibri" panose="020F0502020204030204" pitchFamily="34" charset="0"/>
                <a:ea typeface="Calibri" panose="020F0502020204030204" pitchFamily="34" charset="0"/>
              </a:rPr>
              <a:t>Efforts) X 10</a:t>
            </a:r>
            <a:endParaRPr lang="en-US" sz="1800" dirty="0">
              <a:solidFill>
                <a:srgbClr val="000000"/>
              </a:solidFill>
              <a:effectLst/>
              <a:latin typeface="Calibri" panose="020F0502020204030204" pitchFamily="34" charset="0"/>
              <a:ea typeface="Calibri" panose="020F0502020204030204" pitchFamily="34" charset="0"/>
            </a:endParaRPr>
          </a:p>
          <a:p>
            <a:pPr marL="354330" indent="-342900">
              <a:lnSpc>
                <a:spcPct val="131000"/>
              </a:lnSpc>
              <a:spcAft>
                <a:spcPts val="440"/>
              </a:spcAft>
              <a:buFont typeface="+mj-lt"/>
              <a:buAutoNum type="arabicPeriod"/>
            </a:pPr>
            <a:r>
              <a:rPr lang="en-PK"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Cost of finding a defect in testing </a:t>
            </a: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(Total effort spent on testing/ defects found in testing)</a:t>
            </a:r>
            <a:endPar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54330" indent="-342900">
              <a:lnSpc>
                <a:spcPct val="131000"/>
              </a:lnSpc>
              <a:spcAft>
                <a:spcPts val="440"/>
              </a:spcAft>
              <a:buFont typeface="+mj-lt"/>
              <a:buAutoNum type="arabicPeriod"/>
            </a:pPr>
            <a:r>
              <a:rPr lang="en-PK"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Schedule slippage </a:t>
            </a: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(Actual end date - Estimated end date) / (Planned</a:t>
            </a:r>
            <a: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PK" sz="1800" dirty="0">
                <a:solidFill>
                  <a:srgbClr val="000000"/>
                </a:solidFill>
                <a:effectLst/>
                <a:latin typeface="Calibri" panose="020F0502020204030204" pitchFamily="34" charset="0"/>
                <a:ea typeface="Calibri" panose="020F0502020204030204" pitchFamily="34" charset="0"/>
              </a:rPr>
              <a:t>End Date - Planned Start Date) X 100</a:t>
            </a:r>
          </a:p>
        </p:txBody>
      </p:sp>
    </p:spTree>
    <p:extLst>
      <p:ext uri="{BB962C8B-B14F-4D97-AF65-F5344CB8AC3E}">
        <p14:creationId xmlns:p14="http://schemas.microsoft.com/office/powerpoint/2010/main" val="416859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2096135" algn="l">
              <a:lnSpc>
                <a:spcPct val="107000"/>
              </a:lnSpc>
              <a:spcAft>
                <a:spcPts val="1535"/>
              </a:spcAft>
            </a:pPr>
            <a:r>
              <a:rPr lang="en-PK" sz="1800" u="sng" dirty="0">
                <a:solidFill>
                  <a:srgbClr val="000000"/>
                </a:solidFill>
                <a:effectLst/>
                <a:uFill>
                  <a:solidFill>
                    <a:srgbClr val="000000"/>
                  </a:solidFill>
                </a:uFill>
                <a:latin typeface="Calibri" panose="020F0502020204030204" pitchFamily="34" charset="0"/>
                <a:ea typeface="Calibri" panose="020F0502020204030204" pitchFamily="34" charset="0"/>
              </a:rPr>
              <a:t>Other Test Metrics</a:t>
            </a:r>
            <a:endParaRPr lang="en-PK" sz="1800" dirty="0">
              <a:solidFill>
                <a:srgbClr val="000000"/>
              </a:solidFill>
              <a:effectLst/>
              <a:latin typeface="Calibri" panose="020F0502020204030204" pitchFamily="34" charset="0"/>
              <a:ea typeface="Calibri" panose="020F0502020204030204" pitchFamily="34" charset="0"/>
            </a:endParaRPr>
          </a:p>
        </p:txBody>
      </p:sp>
      <p:sp>
        <p:nvSpPr>
          <p:cNvPr id="3" name="Content Placeholder 2">
            <a:extLst>
              <a:ext uri="{FF2B5EF4-FFF2-40B4-BE49-F238E27FC236}">
                <a16:creationId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a:bodyPr>
          <a:lstStyle/>
          <a:p>
            <a:pPr marL="342900" lvl="0" indent="-342900" fontAlgn="base">
              <a:lnSpc>
                <a:spcPct val="107000"/>
              </a:lnSpc>
              <a:spcAft>
                <a:spcPts val="1205"/>
              </a:spcAft>
              <a:buClr>
                <a:srgbClr val="000000"/>
              </a:buClr>
              <a:buSzPts val="2400"/>
              <a:buFont typeface="+mj-lt"/>
              <a:buAutoNum type="arabicPeriod" startAt="6"/>
            </a:pPr>
            <a:r>
              <a:rPr lang="en-PK" b="1" dirty="0">
                <a:solidFill>
                  <a:srgbClr val="000000"/>
                </a:solidFill>
                <a:uFill>
                  <a:solidFill>
                    <a:srgbClr val="000000"/>
                  </a:solidFill>
                </a:uFill>
                <a:latin typeface="Calibri" panose="020F0502020204030204" pitchFamily="34" charset="0"/>
                <a:cs typeface="Calibri" panose="020F0502020204030204" pitchFamily="34" charset="0"/>
              </a:rPr>
              <a:t>Fixed Defects Percentage </a:t>
            </a:r>
            <a:r>
              <a:rPr lang="en-PK" dirty="0">
                <a:solidFill>
                  <a:srgbClr val="000000"/>
                </a:solidFill>
                <a:uFill>
                  <a:solidFill>
                    <a:srgbClr val="000000"/>
                  </a:solidFill>
                </a:uFill>
                <a:latin typeface="Calibri" panose="020F0502020204030204" pitchFamily="34" charset="0"/>
                <a:cs typeface="Calibri" panose="020F0502020204030204" pitchFamily="34" charset="0"/>
              </a:rPr>
              <a:t>= (Defects Fixed/Defects Reported) X 100</a:t>
            </a:r>
            <a:endParaRPr lang="en-US" dirty="0">
              <a:solidFill>
                <a:srgbClr val="000000"/>
              </a:solidFill>
              <a:uFill>
                <a:solidFill>
                  <a:srgbClr val="000000"/>
                </a:solidFill>
              </a:uFill>
              <a:latin typeface="Calibri" panose="020F0502020204030204" pitchFamily="34" charset="0"/>
              <a:cs typeface="Calibri" panose="020F0502020204030204" pitchFamily="34" charset="0"/>
            </a:endParaRPr>
          </a:p>
          <a:p>
            <a:pPr marL="342900" lvl="0" indent="-342900" fontAlgn="base">
              <a:lnSpc>
                <a:spcPct val="107000"/>
              </a:lnSpc>
              <a:spcAft>
                <a:spcPts val="1205"/>
              </a:spcAft>
              <a:buClr>
                <a:srgbClr val="000000"/>
              </a:buClr>
              <a:buSzPts val="2400"/>
              <a:buFont typeface="+mj-lt"/>
              <a:buAutoNum type="arabicPeriod" startAt="6"/>
            </a:pPr>
            <a:r>
              <a:rPr lang="en-PK" b="1" dirty="0">
                <a:solidFill>
                  <a:srgbClr val="000000"/>
                </a:solidFill>
                <a:uFill>
                  <a:solidFill>
                    <a:srgbClr val="000000"/>
                  </a:solidFill>
                </a:uFill>
                <a:latin typeface="Calibri" panose="020F0502020204030204" pitchFamily="34" charset="0"/>
                <a:cs typeface="Calibri" panose="020F0502020204030204" pitchFamily="34" charset="0"/>
              </a:rPr>
              <a:t>Accepted Defects Percentage </a:t>
            </a:r>
            <a:r>
              <a:rPr lang="en-PK" dirty="0">
                <a:solidFill>
                  <a:srgbClr val="000000"/>
                </a:solidFill>
                <a:uFill>
                  <a:solidFill>
                    <a:srgbClr val="000000"/>
                  </a:solidFill>
                </a:uFill>
                <a:latin typeface="Calibri" panose="020F0502020204030204" pitchFamily="34" charset="0"/>
                <a:cs typeface="Calibri" panose="020F0502020204030204" pitchFamily="34" charset="0"/>
              </a:rPr>
              <a:t>= (Defects Accepted as Valid by </a:t>
            </a:r>
            <a:r>
              <a:rPr lang="en-PK" dirty="0" err="1">
                <a:solidFill>
                  <a:srgbClr val="000000"/>
                </a:solidFill>
                <a:uFill>
                  <a:solidFill>
                    <a:srgbClr val="000000"/>
                  </a:solidFill>
                </a:uFill>
                <a:latin typeface="Calibri" panose="020F0502020204030204" pitchFamily="34" charset="0"/>
                <a:cs typeface="Calibri" panose="020F0502020204030204" pitchFamily="34" charset="0"/>
              </a:rPr>
              <a:t>DevTeam</a:t>
            </a:r>
            <a:r>
              <a:rPr lang="en-PK" dirty="0">
                <a:solidFill>
                  <a:srgbClr val="000000"/>
                </a:solidFill>
                <a:uFill>
                  <a:solidFill>
                    <a:srgbClr val="000000"/>
                  </a:solidFill>
                </a:uFill>
                <a:latin typeface="Calibri" panose="020F0502020204030204" pitchFamily="34" charset="0"/>
                <a:cs typeface="Calibri" panose="020F0502020204030204" pitchFamily="34" charset="0"/>
              </a:rPr>
              <a:t> /Total Defects Reported) X 100</a:t>
            </a:r>
            <a:endParaRPr lang="en-US" dirty="0">
              <a:solidFill>
                <a:srgbClr val="000000"/>
              </a:solidFill>
              <a:uFill>
                <a:solidFill>
                  <a:srgbClr val="000000"/>
                </a:solidFill>
              </a:uFill>
              <a:latin typeface="Calibri" panose="020F0502020204030204" pitchFamily="34" charset="0"/>
              <a:cs typeface="Calibri" panose="020F0502020204030204" pitchFamily="34" charset="0"/>
            </a:endParaRPr>
          </a:p>
          <a:p>
            <a:pPr marL="342900" lvl="0" indent="-342900" fontAlgn="base">
              <a:lnSpc>
                <a:spcPct val="107000"/>
              </a:lnSpc>
              <a:spcAft>
                <a:spcPts val="1205"/>
              </a:spcAft>
              <a:buClr>
                <a:srgbClr val="000000"/>
              </a:buClr>
              <a:buSzPts val="2400"/>
              <a:buFont typeface="+mj-lt"/>
              <a:buAutoNum type="arabicPeriod" startAt="6"/>
            </a:pPr>
            <a:r>
              <a:rPr lang="en-PK" b="1" dirty="0">
                <a:solidFill>
                  <a:srgbClr val="000000"/>
                </a:solidFill>
                <a:uFill>
                  <a:solidFill>
                    <a:srgbClr val="000000"/>
                  </a:solidFill>
                </a:uFill>
                <a:latin typeface="Calibri" panose="020F0502020204030204" pitchFamily="34" charset="0"/>
                <a:cs typeface="Calibri" panose="020F0502020204030204" pitchFamily="34" charset="0"/>
              </a:rPr>
              <a:t>Defects Deferred Percentage</a:t>
            </a:r>
            <a:r>
              <a:rPr lang="en-PK" dirty="0">
                <a:solidFill>
                  <a:srgbClr val="000000"/>
                </a:solidFill>
                <a:uFill>
                  <a:solidFill>
                    <a:srgbClr val="000000"/>
                  </a:solidFill>
                </a:uFill>
                <a:latin typeface="Calibri" panose="020F0502020204030204" pitchFamily="34" charset="0"/>
                <a:cs typeface="Calibri" panose="020F0502020204030204" pitchFamily="34" charset="0"/>
              </a:rPr>
              <a:t> = (Defects deferred for future releases/Total Defects Reported) X 100</a:t>
            </a:r>
            <a:endParaRPr lang="en-US" dirty="0">
              <a:solidFill>
                <a:srgbClr val="000000"/>
              </a:solidFill>
              <a:uFill>
                <a:solidFill>
                  <a:srgbClr val="000000"/>
                </a:solidFill>
              </a:uFill>
              <a:latin typeface="Calibri" panose="020F0502020204030204" pitchFamily="34" charset="0"/>
              <a:cs typeface="Calibri" panose="020F0502020204030204" pitchFamily="34" charset="0"/>
            </a:endParaRPr>
          </a:p>
          <a:p>
            <a:pPr marL="342900" lvl="0" indent="-342900" fontAlgn="base">
              <a:lnSpc>
                <a:spcPct val="107000"/>
              </a:lnSpc>
              <a:spcAft>
                <a:spcPts val="1205"/>
              </a:spcAft>
              <a:buClr>
                <a:srgbClr val="000000"/>
              </a:buClr>
              <a:buSzPts val="2400"/>
              <a:buFont typeface="+mj-lt"/>
              <a:buAutoNum type="arabicPeriod" startAt="6"/>
            </a:pPr>
            <a:r>
              <a:rPr lang="en-PK" b="1" dirty="0">
                <a:solidFill>
                  <a:srgbClr val="000000"/>
                </a:solidFill>
                <a:uFill>
                  <a:solidFill>
                    <a:srgbClr val="000000"/>
                  </a:solidFill>
                </a:uFill>
                <a:latin typeface="Calibri" panose="020F0502020204030204" pitchFamily="34" charset="0"/>
                <a:cs typeface="Calibri" panose="020F0502020204030204" pitchFamily="34" charset="0"/>
              </a:rPr>
              <a:t>Critical Defects Percentage </a:t>
            </a:r>
            <a:r>
              <a:rPr lang="en-PK" dirty="0">
                <a:solidFill>
                  <a:srgbClr val="000000"/>
                </a:solidFill>
                <a:uFill>
                  <a:solidFill>
                    <a:srgbClr val="000000"/>
                  </a:solidFill>
                </a:uFill>
                <a:latin typeface="Calibri" panose="020F0502020204030204" pitchFamily="34" charset="0"/>
                <a:cs typeface="Calibri" panose="020F0502020204030204" pitchFamily="34" charset="0"/>
              </a:rPr>
              <a:t>= (Critical Defects / Total Defects Reported)</a:t>
            </a:r>
            <a:r>
              <a:rPr lang="en-US" dirty="0">
                <a:solidFill>
                  <a:srgbClr val="000000"/>
                </a:solidFill>
                <a:uFill>
                  <a:solidFill>
                    <a:srgbClr val="000000"/>
                  </a:solidFill>
                </a:uFill>
                <a:latin typeface="Calibri" panose="020F0502020204030204" pitchFamily="34" charset="0"/>
                <a:cs typeface="Calibri" panose="020F0502020204030204" pitchFamily="34" charset="0"/>
              </a:rPr>
              <a:t> </a:t>
            </a:r>
            <a:r>
              <a:rPr lang="en-PK" dirty="0">
                <a:solidFill>
                  <a:srgbClr val="000000"/>
                </a:solidFill>
                <a:uFill>
                  <a:solidFill>
                    <a:srgbClr val="000000"/>
                  </a:solidFill>
                </a:uFill>
                <a:latin typeface="Calibri" panose="020F0502020204030204" pitchFamily="34" charset="0"/>
                <a:cs typeface="Calibri" panose="020F0502020204030204" pitchFamily="34" charset="0"/>
              </a:rPr>
              <a:t>X IOO</a:t>
            </a:r>
            <a:endParaRPr lang="en-US" dirty="0">
              <a:solidFill>
                <a:srgbClr val="000000"/>
              </a:solidFill>
              <a:uFill>
                <a:solidFill>
                  <a:srgbClr val="000000"/>
                </a:solidFill>
              </a:uFill>
              <a:latin typeface="Calibri" panose="020F0502020204030204" pitchFamily="34" charset="0"/>
              <a:cs typeface="Calibri" panose="020F0502020204030204" pitchFamily="34" charset="0"/>
            </a:endParaRPr>
          </a:p>
          <a:p>
            <a:pPr marL="342900" lvl="0" indent="-342900" fontAlgn="base">
              <a:lnSpc>
                <a:spcPct val="107000"/>
              </a:lnSpc>
              <a:spcAft>
                <a:spcPts val="1205"/>
              </a:spcAft>
              <a:buClr>
                <a:srgbClr val="000000"/>
              </a:buClr>
              <a:buSzPts val="2400"/>
              <a:buFont typeface="+mj-lt"/>
              <a:buAutoNum type="arabicPeriod" startAt="6"/>
            </a:pPr>
            <a:r>
              <a:rPr lang="en-PK" b="1" dirty="0">
                <a:solidFill>
                  <a:srgbClr val="000000"/>
                </a:solidFill>
                <a:uFill>
                  <a:solidFill>
                    <a:srgbClr val="000000"/>
                  </a:solidFill>
                </a:uFill>
                <a:latin typeface="Calibri" panose="020F0502020204030204" pitchFamily="34" charset="0"/>
                <a:cs typeface="Calibri" panose="020F0502020204030204" pitchFamily="34" charset="0"/>
              </a:rPr>
              <a:t>Average time for a development team to repair defects</a:t>
            </a:r>
            <a:r>
              <a:rPr lang="en-PK" dirty="0">
                <a:solidFill>
                  <a:srgbClr val="000000"/>
                </a:solidFill>
                <a:uFill>
                  <a:solidFill>
                    <a:srgbClr val="000000"/>
                  </a:solidFill>
                </a:uFill>
                <a:latin typeface="Calibri" panose="020F0502020204030204" pitchFamily="34" charset="0"/>
                <a:cs typeface="Calibri" panose="020F0502020204030204" pitchFamily="34" charset="0"/>
              </a:rPr>
              <a:t> = (Total time taken for bugfixes/Number of bugs)</a:t>
            </a:r>
          </a:p>
        </p:txBody>
      </p:sp>
    </p:spTree>
    <p:extLst>
      <p:ext uri="{BB962C8B-B14F-4D97-AF65-F5344CB8AC3E}">
        <p14:creationId xmlns:p14="http://schemas.microsoft.com/office/powerpoint/2010/main" val="1791570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2407920" indent="-6350" algn="l">
              <a:lnSpc>
                <a:spcPct val="107000"/>
              </a:lnSpc>
              <a:spcAft>
                <a:spcPts val="1700"/>
              </a:spcAft>
            </a:pPr>
            <a:r>
              <a:rPr lang="en-US" sz="1800" b="1" dirty="0" err="1">
                <a:solidFill>
                  <a:srgbClr val="000000"/>
                </a:solidFill>
                <a:effectLst/>
                <a:latin typeface="Calibri" panose="020F0502020204030204" pitchFamily="34" charset="0"/>
                <a:ea typeface="Calibri" panose="020F0502020204030204" pitchFamily="34" charset="0"/>
              </a:rPr>
              <a:t>Cont</a:t>
            </a:r>
            <a:r>
              <a:rPr lang="en-US" sz="1800" b="1" dirty="0">
                <a:solidFill>
                  <a:srgbClr val="000000"/>
                </a:solidFill>
                <a:effectLst/>
                <a:latin typeface="Calibri" panose="020F0502020204030204" pitchFamily="34" charset="0"/>
                <a:ea typeface="Calibri" panose="020F0502020204030204" pitchFamily="34" charset="0"/>
              </a:rPr>
              <a:t>…</a:t>
            </a:r>
            <a:endParaRPr lang="en-PK" sz="1800" b="1" dirty="0">
              <a:solidFill>
                <a:srgbClr val="000000"/>
              </a:solidFill>
              <a:effectLst/>
              <a:latin typeface="Calibri" panose="020F0502020204030204" pitchFamily="34" charset="0"/>
              <a:ea typeface="Calibri" panose="020F0502020204030204" pitchFamily="34" charset="0"/>
            </a:endParaRPr>
          </a:p>
        </p:txBody>
      </p:sp>
      <p:sp>
        <p:nvSpPr>
          <p:cNvPr id="3" name="Content Placeholder 2">
            <a:extLst>
              <a:ext uri="{FF2B5EF4-FFF2-40B4-BE49-F238E27FC236}">
                <a16:creationId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a:bodyPr>
          <a:lstStyle/>
          <a:p>
            <a:pPr marL="342900" lvl="0" indent="-342900" fontAlgn="base">
              <a:lnSpc>
                <a:spcPct val="103000"/>
              </a:lnSpc>
              <a:spcAft>
                <a:spcPts val="1800"/>
              </a:spcAft>
              <a:buClr>
                <a:srgbClr val="000000"/>
              </a:buClr>
              <a:buSzPts val="2400"/>
              <a:buFont typeface="+mj-lt"/>
              <a:buAutoNum type="arabicPeriod" startAt="11"/>
            </a:pPr>
            <a:r>
              <a:rPr lang="en-PK"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Number of tests run per time period </a:t>
            </a: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Number of tests run/Total time</a:t>
            </a:r>
            <a:endPar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3000"/>
              </a:lnSpc>
              <a:spcAft>
                <a:spcPts val="1800"/>
              </a:spcAft>
              <a:buClr>
                <a:srgbClr val="000000"/>
              </a:buClr>
              <a:buSzPts val="2400"/>
              <a:buFont typeface="+mj-lt"/>
              <a:buAutoNum type="arabicPeriod" startAt="11"/>
            </a:pPr>
            <a:r>
              <a:rPr lang="en-PK"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Test design efficiency </a:t>
            </a: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Number of tests designed /Total time</a:t>
            </a:r>
            <a:endPar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3000"/>
              </a:lnSpc>
              <a:spcAft>
                <a:spcPts val="1800"/>
              </a:spcAft>
              <a:buClr>
                <a:srgbClr val="000000"/>
              </a:buClr>
              <a:buSzPts val="2400"/>
              <a:buFont typeface="+mj-lt"/>
              <a:buAutoNum type="arabicPeriod" startAt="11"/>
            </a:pPr>
            <a:r>
              <a:rPr lang="en-PK"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Test review efficiency </a:t>
            </a: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Number of tests reviewed [Total time</a:t>
            </a:r>
            <a:endPar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3000"/>
              </a:lnSpc>
              <a:spcAft>
                <a:spcPts val="1800"/>
              </a:spcAft>
              <a:buClr>
                <a:srgbClr val="000000"/>
              </a:buClr>
              <a:buSzPts val="2400"/>
              <a:buFont typeface="+mj-lt"/>
              <a:buAutoNum type="arabicPeriod" startAt="11"/>
            </a:pPr>
            <a:r>
              <a:rPr lang="en-PK"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Bug find rote or Number of defects per test hour </a:t>
            </a: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Total number of defects/Total number of test hours</a:t>
            </a:r>
          </a:p>
        </p:txBody>
      </p:sp>
    </p:spTree>
    <p:extLst>
      <p:ext uri="{BB962C8B-B14F-4D97-AF65-F5344CB8AC3E}">
        <p14:creationId xmlns:p14="http://schemas.microsoft.com/office/powerpoint/2010/main" val="3734688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algn="ctr">
              <a:lnSpc>
                <a:spcPct val="107000"/>
              </a:lnSpc>
              <a:spcAft>
                <a:spcPts val="800"/>
              </a:spcAft>
            </a:pPr>
            <a:r>
              <a:rPr lang="en-PK" sz="1800" dirty="0">
                <a:solidFill>
                  <a:srgbClr val="000000"/>
                </a:solidFill>
                <a:effectLst/>
                <a:latin typeface="Calibri" panose="020F0502020204030204" pitchFamily="34" charset="0"/>
                <a:ea typeface="Calibri" panose="020F0502020204030204" pitchFamily="34" charset="0"/>
              </a:rPr>
              <a:t>Calculated </a:t>
            </a:r>
            <a:r>
              <a:rPr lang="en-US" sz="1800" dirty="0">
                <a:solidFill>
                  <a:srgbClr val="000000"/>
                </a:solidFill>
                <a:effectLst/>
                <a:latin typeface="Calibri" panose="020F0502020204030204" pitchFamily="34" charset="0"/>
                <a:ea typeface="Calibri" panose="020F0502020204030204" pitchFamily="34" charset="0"/>
              </a:rPr>
              <a:t>matrices </a:t>
            </a:r>
            <a:r>
              <a:rPr lang="en-PK" sz="1800" dirty="0">
                <a:solidFill>
                  <a:srgbClr val="000000"/>
                </a:solidFill>
                <a:effectLst/>
                <a:latin typeface="Calibri" panose="020F0502020204030204" pitchFamily="34" charset="0"/>
                <a:ea typeface="Calibri" panose="020F0502020204030204" pitchFamily="34" charset="0"/>
              </a:rPr>
              <a:t>and Phases</a:t>
            </a:r>
          </a:p>
        </p:txBody>
      </p:sp>
      <p:sp>
        <p:nvSpPr>
          <p:cNvPr id="3" name="Content Placeholder 2">
            <a:extLst>
              <a:ext uri="{FF2B5EF4-FFF2-40B4-BE49-F238E27FC236}">
                <a16:creationId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fontScale="85000" lnSpcReduction="10000"/>
          </a:bodyPr>
          <a:lstStyle/>
          <a:p>
            <a:pPr marL="342900" lvl="0" indent="-342900" algn="just" fontAlgn="base">
              <a:lnSpc>
                <a:spcPct val="103000"/>
              </a:lnSpc>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 Following Calculated metrics are created at Test Reporting Phase or Post Test Analysis Phase:</a:t>
            </a:r>
          </a:p>
          <a:p>
            <a:pPr marL="595630" indent="-6350">
              <a:lnSpc>
                <a:spcPct val="107000"/>
              </a:lnSpc>
              <a:spcAft>
                <a:spcPts val="520"/>
              </a:spcAft>
            </a:pPr>
            <a:r>
              <a:rPr lang="en-PK" sz="1800" dirty="0">
                <a:solidFill>
                  <a:srgbClr val="000000"/>
                </a:solidFill>
                <a:effectLst/>
                <a:latin typeface="Calibri" panose="020F0502020204030204" pitchFamily="34" charset="0"/>
                <a:ea typeface="Calibri" panose="020F0502020204030204" pitchFamily="34" charset="0"/>
              </a:rPr>
              <a:t>— % of Test cases Passed</a:t>
            </a:r>
          </a:p>
          <a:p>
            <a:pPr marL="589280" indent="6350" algn="just">
              <a:lnSpc>
                <a:spcPct val="103000"/>
              </a:lnSpc>
              <a:spcAft>
                <a:spcPts val="420"/>
              </a:spcAft>
            </a:pPr>
            <a:r>
              <a:rPr lang="en-PK" sz="1800" dirty="0">
                <a:solidFill>
                  <a:srgbClr val="000000"/>
                </a:solidFill>
                <a:effectLst/>
                <a:latin typeface="Calibri" panose="020F0502020204030204" pitchFamily="34" charset="0"/>
                <a:ea typeface="Calibri" panose="020F0502020204030204" pitchFamily="34" charset="0"/>
              </a:rPr>
              <a:t>— % of Test Coverage</a:t>
            </a:r>
          </a:p>
          <a:p>
            <a:pPr marL="589280" indent="6350" algn="just">
              <a:lnSpc>
                <a:spcPct val="103000"/>
              </a:lnSpc>
              <a:spcAft>
                <a:spcPts val="420"/>
              </a:spcAft>
            </a:pPr>
            <a:r>
              <a:rPr lang="en-PK" sz="1800" dirty="0">
                <a:solidFill>
                  <a:srgbClr val="000000"/>
                </a:solidFill>
                <a:effectLst/>
                <a:latin typeface="Calibri" panose="020F0502020204030204" pitchFamily="34" charset="0"/>
                <a:ea typeface="Calibri" panose="020F0502020204030204" pitchFamily="34" charset="0"/>
              </a:rPr>
              <a:t>— % of Defects corrected</a:t>
            </a:r>
          </a:p>
          <a:p>
            <a:pPr marL="589280" indent="6350" algn="just">
              <a:lnSpc>
                <a:spcPct val="103000"/>
              </a:lnSpc>
              <a:spcAft>
                <a:spcPts val="420"/>
              </a:spcAft>
            </a:pPr>
            <a:r>
              <a:rPr lang="en-PK" sz="1800" dirty="0">
                <a:solidFill>
                  <a:srgbClr val="000000"/>
                </a:solidFill>
                <a:effectLst/>
                <a:latin typeface="Calibri" panose="020F0502020204030204" pitchFamily="34" charset="0"/>
                <a:ea typeface="Calibri" panose="020F0502020204030204" pitchFamily="34" charset="0"/>
              </a:rPr>
              <a:t>— % of Test cases Blocked</a:t>
            </a:r>
          </a:p>
          <a:p>
            <a:pPr marL="595630" marR="3370580" indent="-6350" algn="just">
              <a:lnSpc>
                <a:spcPct val="105000"/>
              </a:lnSpc>
              <a:spcAft>
                <a:spcPts val="400"/>
              </a:spcAft>
            </a:pPr>
            <a:r>
              <a:rPr lang="en-PK" sz="1800" dirty="0">
                <a:solidFill>
                  <a:srgbClr val="000000"/>
                </a:solidFill>
                <a:effectLst/>
                <a:latin typeface="Calibri" panose="020F0502020204030204" pitchFamily="34" charset="0"/>
                <a:ea typeface="Calibri" panose="020F0502020204030204" pitchFamily="34" charset="0"/>
              </a:rPr>
              <a:t>— % of Rework</a:t>
            </a:r>
          </a:p>
          <a:p>
            <a:pPr marL="600075" marR="3370580" indent="-6350" algn="just">
              <a:lnSpc>
                <a:spcPct val="105000"/>
              </a:lnSpc>
              <a:spcAft>
                <a:spcPts val="350"/>
              </a:spcAft>
            </a:pPr>
            <a:r>
              <a:rPr lang="en-PK" sz="1800" dirty="0">
                <a:solidFill>
                  <a:srgbClr val="000000"/>
                </a:solidFill>
                <a:effectLst/>
                <a:latin typeface="Calibri" panose="020F0502020204030204" pitchFamily="34" charset="0"/>
                <a:ea typeface="Calibri" panose="020F0502020204030204" pitchFamily="34" charset="0"/>
              </a:rPr>
              <a:t>— % of Test Effectiveness</a:t>
            </a:r>
            <a:endParaRPr lang="en-US" sz="1800" dirty="0">
              <a:solidFill>
                <a:srgbClr val="000000"/>
              </a:solidFill>
              <a:effectLst/>
              <a:latin typeface="Calibri" panose="020F0502020204030204" pitchFamily="34" charset="0"/>
              <a:ea typeface="Calibri" panose="020F0502020204030204" pitchFamily="34" charset="0"/>
            </a:endParaRPr>
          </a:p>
          <a:p>
            <a:pPr marL="600075" marR="3370580" indent="-6350" algn="just">
              <a:lnSpc>
                <a:spcPct val="105000"/>
              </a:lnSpc>
              <a:spcAft>
                <a:spcPts val="350"/>
              </a:spcAft>
            </a:pPr>
            <a:r>
              <a:rPr lang="en-PK" sz="1800" dirty="0">
                <a:solidFill>
                  <a:srgbClr val="000000"/>
                </a:solidFill>
                <a:effectLst/>
                <a:latin typeface="Calibri" panose="020F0502020204030204" pitchFamily="34" charset="0"/>
                <a:ea typeface="Calibri" panose="020F0502020204030204" pitchFamily="34" charset="0"/>
              </a:rPr>
              <a:t>— </a:t>
            </a: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1st Run Fail Rate</a:t>
            </a:r>
          </a:p>
          <a:p>
            <a:pPr marL="589280" indent="6350" algn="just">
              <a:lnSpc>
                <a:spcPct val="103000"/>
              </a:lnSpc>
              <a:spcAft>
                <a:spcPts val="730"/>
              </a:spcAft>
            </a:pPr>
            <a:r>
              <a:rPr lang="en-PK" sz="1800" dirty="0">
                <a:solidFill>
                  <a:srgbClr val="000000"/>
                </a:solidFill>
                <a:effectLst/>
                <a:latin typeface="Calibri" panose="020F0502020204030204" pitchFamily="34" charset="0"/>
                <a:ea typeface="Calibri" panose="020F0502020204030204" pitchFamily="34" charset="0"/>
              </a:rPr>
              <a:t>— Defect discovery rate</a:t>
            </a:r>
          </a:p>
          <a:p>
            <a:pPr marL="600075" marR="3370580" indent="-6350" algn="just">
              <a:lnSpc>
                <a:spcPct val="105000"/>
              </a:lnSpc>
              <a:spcAft>
                <a:spcPts val="70"/>
              </a:spcAft>
            </a:pPr>
            <a:r>
              <a:rPr lang="en-PK" sz="1800" dirty="0">
                <a:solidFill>
                  <a:srgbClr val="000000"/>
                </a:solidFill>
                <a:effectLst/>
                <a:latin typeface="Calibri" panose="020F0502020204030204" pitchFamily="34" charset="0"/>
                <a:ea typeface="Calibri" panose="020F0502020204030204" pitchFamily="34" charset="0"/>
              </a:rPr>
              <a:t>— Overall Fail rate</a:t>
            </a:r>
          </a:p>
        </p:txBody>
      </p:sp>
    </p:spTree>
    <p:extLst>
      <p:ext uri="{BB962C8B-B14F-4D97-AF65-F5344CB8AC3E}">
        <p14:creationId xmlns:p14="http://schemas.microsoft.com/office/powerpoint/2010/main" val="3266012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524000" indent="533400" algn="l">
              <a:lnSpc>
                <a:spcPct val="107000"/>
              </a:lnSpc>
              <a:spcAft>
                <a:spcPts val="800"/>
              </a:spcAft>
            </a:pPr>
            <a:r>
              <a:rPr lang="en-PK" sz="1800" dirty="0">
                <a:solidFill>
                  <a:srgbClr val="000000"/>
                </a:solidFill>
                <a:effectLst/>
                <a:latin typeface="Calibri" panose="020F0502020204030204" pitchFamily="34" charset="0"/>
                <a:ea typeface="Calibri" panose="020F0502020204030204" pitchFamily="34" charset="0"/>
              </a:rPr>
              <a:t>Basic Test </a:t>
            </a:r>
            <a:r>
              <a:rPr lang="en-US" sz="1800" dirty="0">
                <a:solidFill>
                  <a:srgbClr val="000000"/>
                </a:solidFill>
                <a:effectLst/>
                <a:latin typeface="Calibri" panose="020F0502020204030204" pitchFamily="34" charset="0"/>
                <a:ea typeface="Calibri" panose="020F0502020204030204" pitchFamily="34" charset="0"/>
              </a:rPr>
              <a:t>Metrics </a:t>
            </a:r>
            <a:endParaRPr lang="en-PK" sz="1800" dirty="0">
              <a:solidFill>
                <a:srgbClr val="000000"/>
              </a:solidFill>
              <a:effectLst/>
              <a:latin typeface="Calibri" panose="020F0502020204030204" pitchFamily="34" charset="0"/>
              <a:ea typeface="Calibri" panose="020F0502020204030204" pitchFamily="34" charset="0"/>
            </a:endParaRPr>
          </a:p>
        </p:txBody>
      </p:sp>
      <p:pic>
        <p:nvPicPr>
          <p:cNvPr id="12" name="Content Placeholder 4">
            <a:extLst>
              <a:ext uri="{FF2B5EF4-FFF2-40B4-BE49-F238E27FC236}">
                <a16:creationId xmlns:a16="http://schemas.microsoft.com/office/drawing/2014/main" id="{6729D135-DCB6-410E-BAD4-F43A95D9B1D5}"/>
              </a:ext>
            </a:extLst>
          </p:cNvPr>
          <p:cNvPicPr>
            <a:picLocks noChangeAspect="1"/>
          </p:cNvPicPr>
          <p:nvPr/>
        </p:nvPicPr>
        <p:blipFill>
          <a:blip r:embed="rId2"/>
          <a:stretch>
            <a:fillRect/>
          </a:stretch>
        </p:blipFill>
        <p:spPr>
          <a:xfrm>
            <a:off x="3129372" y="1659663"/>
            <a:ext cx="5872419" cy="5123973"/>
          </a:xfrm>
          <a:prstGeom prst="rect">
            <a:avLst/>
          </a:prstGeom>
        </p:spPr>
      </p:pic>
    </p:spTree>
    <p:extLst>
      <p:ext uri="{BB962C8B-B14F-4D97-AF65-F5344CB8AC3E}">
        <p14:creationId xmlns:p14="http://schemas.microsoft.com/office/powerpoint/2010/main" val="3500815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Content Placeholder 4">
            <a:extLst>
              <a:ext uri="{FF2B5EF4-FFF2-40B4-BE49-F238E27FC236}">
                <a16:creationId xmlns:a16="http://schemas.microsoft.com/office/drawing/2014/main" id="{57C87AEF-0014-47CE-A424-EE2584BDEE56}"/>
              </a:ext>
            </a:extLst>
          </p:cNvPr>
          <p:cNvPicPr>
            <a:picLocks noChangeAspect="1"/>
          </p:cNvPicPr>
          <p:nvPr/>
        </p:nvPicPr>
        <p:blipFill>
          <a:blip r:embed="rId2"/>
          <a:stretch>
            <a:fillRect/>
          </a:stretch>
        </p:blipFill>
        <p:spPr>
          <a:xfrm>
            <a:off x="2584741" y="804334"/>
            <a:ext cx="7022517" cy="5249332"/>
          </a:xfrm>
          <a:prstGeom prst="rect">
            <a:avLst/>
          </a:prstGeom>
        </p:spPr>
      </p:pic>
    </p:spTree>
    <p:extLst>
      <p:ext uri="{BB962C8B-B14F-4D97-AF65-F5344CB8AC3E}">
        <p14:creationId xmlns:p14="http://schemas.microsoft.com/office/powerpoint/2010/main" val="1883914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D4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053FD6-BF86-4A8D-86AA-BF5B4DCEFB7C}"/>
              </a:ext>
            </a:extLst>
          </p:cNvPr>
          <p:cNvPicPr>
            <a:picLocks noChangeAspect="1"/>
          </p:cNvPicPr>
          <p:nvPr/>
        </p:nvPicPr>
        <p:blipFill>
          <a:blip r:embed="rId2"/>
          <a:stretch>
            <a:fillRect/>
          </a:stretch>
        </p:blipFill>
        <p:spPr>
          <a:xfrm>
            <a:off x="2654257" y="804672"/>
            <a:ext cx="6883485" cy="5248656"/>
          </a:xfrm>
          <a:prstGeom prst="rect">
            <a:avLst/>
          </a:prstGeom>
        </p:spPr>
      </p:pic>
    </p:spTree>
    <p:extLst>
      <p:ext uri="{BB962C8B-B14F-4D97-AF65-F5344CB8AC3E}">
        <p14:creationId xmlns:p14="http://schemas.microsoft.com/office/powerpoint/2010/main" val="282404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3190" indent="-6350">
              <a:lnSpc>
                <a:spcPct val="107000"/>
              </a:lnSpc>
              <a:spcAft>
                <a:spcPts val="1270"/>
              </a:spcAft>
            </a:pPr>
            <a:r>
              <a:rPr lang="en-PK" sz="1800" dirty="0">
                <a:solidFill>
                  <a:srgbClr val="000000"/>
                </a:solidFill>
                <a:effectLst/>
                <a:uFill>
                  <a:solidFill>
                    <a:srgbClr val="000000"/>
                  </a:solidFill>
                </a:uFill>
                <a:latin typeface="Calibri" panose="020F0502020204030204" pitchFamily="34" charset="0"/>
                <a:ea typeface="Calibri" panose="020F0502020204030204" pitchFamily="34" charset="0"/>
              </a:rPr>
              <a:t>What are Software Testing Metrics</a:t>
            </a:r>
            <a:endParaRPr lang="en-PK" sz="1800" b="1" i="1" kern="0" dirty="0">
              <a:solidFill>
                <a:srgbClr val="00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sz="quarter" idx="13"/>
          </p:nvPr>
        </p:nvSpPr>
        <p:spPr>
          <a:xfrm>
            <a:off x="1706062" y="1656137"/>
            <a:ext cx="8779512" cy="3819245"/>
          </a:xfrm>
        </p:spPr>
        <p:txBody>
          <a:bodyPr vert="horz" lIns="91440" tIns="45720" rIns="91440" bIns="45720" rtlCol="0">
            <a:normAutofit/>
          </a:bodyPr>
          <a:lstStyle/>
          <a:p>
            <a:pPr marL="342900" lvl="0" indent="-342900" algn="just" fontAlgn="base">
              <a:lnSpc>
                <a:spcPct val="103000"/>
              </a:lnSpc>
              <a:spcAft>
                <a:spcPts val="80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a:t>
            </a:r>
            <a: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Metric is a quantitative measure of the degree to which a system, system component, or process possesses a given attribute.</a:t>
            </a:r>
          </a:p>
          <a:p>
            <a:pPr marL="342900" lvl="0" indent="-342900" algn="just" fontAlgn="base">
              <a:lnSpc>
                <a:spcPct val="103000"/>
              </a:lnSpc>
              <a:spcAft>
                <a:spcPts val="42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Software Metrices are used to measure the quality of the project.</a:t>
            </a:r>
            <a:endPar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indent="-342900" algn="just" fontAlgn="base">
              <a:lnSpc>
                <a:spcPct val="103000"/>
              </a:lnSpc>
              <a:spcAft>
                <a:spcPts val="420"/>
              </a:spcAft>
              <a:buClr>
                <a:srgbClr val="000000"/>
              </a:buClr>
              <a:buSzPts val="2300"/>
            </a:pPr>
            <a:r>
              <a:rPr lang="en-PK" sz="1800" b="1" u="sng" dirty="0">
                <a:solidFill>
                  <a:srgbClr val="000000"/>
                </a:solidFill>
                <a:effectLst/>
                <a:uFill>
                  <a:solidFill>
                    <a:srgbClr val="000000"/>
                  </a:solidFill>
                </a:uFill>
                <a:latin typeface="Calibri" panose="020F0502020204030204" pitchFamily="34" charset="0"/>
                <a:ea typeface="Calibri" panose="020F0502020204030204" pitchFamily="34" charset="0"/>
              </a:rPr>
              <a:t>Test Metrics are used to</a:t>
            </a:r>
            <a:r>
              <a:rPr lang="en-US" sz="1800" b="1" u="sng" dirty="0">
                <a:solidFill>
                  <a:srgbClr val="000000"/>
                </a:solidFill>
                <a:effectLst/>
                <a:uFill>
                  <a:solidFill>
                    <a:srgbClr val="000000"/>
                  </a:solidFill>
                </a:uFill>
                <a:latin typeface="Calibri" panose="020F0502020204030204" pitchFamily="34" charset="0"/>
                <a:ea typeface="Calibri" panose="020F0502020204030204" pitchFamily="34" charset="0"/>
              </a:rPr>
              <a:t>:</a:t>
            </a:r>
            <a:endParaRPr lang="en-PK" sz="1800" b="1" dirty="0">
              <a:solidFill>
                <a:srgbClr val="000000"/>
              </a:solidFill>
              <a:effectLst/>
              <a:latin typeface="Calibri" panose="020F0502020204030204" pitchFamily="34" charset="0"/>
              <a:ea typeface="Calibri" panose="020F0502020204030204" pitchFamily="34" charset="0"/>
            </a:endParaRPr>
          </a:p>
          <a:p>
            <a:pPr marL="342900" lvl="0" indent="-342900" algn="just" fontAlgn="base">
              <a:lnSpc>
                <a:spcPct val="103000"/>
              </a:lnSpc>
              <a:spcAft>
                <a:spcPts val="420"/>
              </a:spcAft>
              <a:buClr>
                <a:srgbClr val="000000"/>
              </a:buClr>
              <a:buSzPts val="2300"/>
              <a:buFont typeface="Arial" panose="020B0604020202020204" pitchFamily="34" charset="0"/>
              <a:buChar char="•"/>
            </a:pPr>
            <a:endPar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DD12ACF-2380-4F5D-8F1C-BF17E7A22EC2}"/>
              </a:ext>
            </a:extLst>
          </p:cNvPr>
          <p:cNvSpPr txBox="1"/>
          <p:nvPr/>
        </p:nvSpPr>
        <p:spPr>
          <a:xfrm>
            <a:off x="2778604" y="3489069"/>
            <a:ext cx="6634427" cy="198631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lvl="0" indent="-342900" algn="just" fontAlgn="base">
              <a:lnSpc>
                <a:spcPct val="103000"/>
              </a:lnSpc>
              <a:spcAft>
                <a:spcPts val="775"/>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Evaluate testing performance and level of quality</a:t>
            </a:r>
          </a:p>
          <a:p>
            <a:pPr marL="342900" lvl="0" indent="-342900" algn="just" fontAlgn="base">
              <a:lnSpc>
                <a:spcPct val="103000"/>
              </a:lnSpc>
              <a:spcAft>
                <a:spcPts val="10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Based on metrics, a better trade off between constraints is possible.</a:t>
            </a:r>
          </a:p>
          <a:p>
            <a:pPr marL="342900" lvl="0" indent="-342900" algn="just" fontAlgn="base">
              <a:lnSpc>
                <a:spcPct val="103000"/>
              </a:lnSpc>
              <a:spcAft>
                <a:spcPts val="555"/>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Understand the kind of improvement required to success the project.</a:t>
            </a:r>
          </a:p>
          <a:p>
            <a:pPr marL="342900" lvl="0" indent="-342900" algn="just" fontAlgn="base">
              <a:lnSpc>
                <a:spcPct val="103000"/>
              </a:lnSpc>
              <a:spcAft>
                <a:spcPts val="42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Take decision on process or technology</a:t>
            </a:r>
            <a: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 be modified.</a:t>
            </a:r>
            <a:endPar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EEDA74AE-7EC5-4BC9-A789-4F1AADA8C61D}"/>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R="1050290" algn="r">
              <a:lnSpc>
                <a:spcPct val="107000"/>
              </a:lnSpc>
              <a:spcAft>
                <a:spcPts val="1185"/>
              </a:spcAft>
            </a:pPr>
            <a:r>
              <a:rPr lang="en-PK" sz="1800" dirty="0">
                <a:solidFill>
                  <a:srgbClr val="000000"/>
                </a:solidFill>
                <a:effectLst/>
                <a:uFill>
                  <a:solidFill>
                    <a:srgbClr val="000000"/>
                  </a:solidFill>
                </a:uFill>
                <a:latin typeface="Calibri" panose="020F0502020204030204" pitchFamily="34" charset="0"/>
                <a:ea typeface="Calibri" panose="020F0502020204030204" pitchFamily="34" charset="0"/>
              </a:rPr>
              <a:t>Defect Rejection Ratio (Invalid Bug Ratio)</a:t>
            </a:r>
            <a:endParaRPr lang="en-PK" sz="1800" dirty="0">
              <a:solidFill>
                <a:srgbClr val="000000"/>
              </a:solidFill>
              <a:effectLst/>
              <a:latin typeface="Calibri" panose="020F0502020204030204" pitchFamily="34" charset="0"/>
              <a:ea typeface="Calibri" panose="020F0502020204030204" pitchFamily="34" charset="0"/>
            </a:endParaRPr>
          </a:p>
        </p:txBody>
      </p:sp>
      <p:sp>
        <p:nvSpPr>
          <p:cNvPr id="3" name="Content Placeholder 2">
            <a:extLst>
              <a:ext uri="{FF2B5EF4-FFF2-40B4-BE49-F238E27FC236}">
                <a16:creationId xmlns:a16="http://schemas.microsoft.com/office/drawing/2014/main" id="{77DD3A0F-3739-4556-A2FD-31D3FA15FBC2}"/>
              </a:ext>
            </a:extLst>
          </p:cNvPr>
          <p:cNvSpPr>
            <a:spLocks noGrp="1"/>
          </p:cNvSpPr>
          <p:nvPr>
            <p:ph sz="quarter" idx="13"/>
          </p:nvPr>
        </p:nvSpPr>
        <p:spPr>
          <a:xfrm>
            <a:off x="1706061" y="1762699"/>
            <a:ext cx="8466639" cy="3847145"/>
          </a:xfrm>
        </p:spPr>
        <p:txBody>
          <a:bodyPr vert="horz" lIns="91440" tIns="45720" rIns="91440" bIns="45720" rtlCol="0">
            <a:normAutofit/>
          </a:bodyPr>
          <a:lstStyle/>
          <a:p>
            <a:pPr algn="just">
              <a:lnSpc>
                <a:spcPct val="103000"/>
              </a:lnSpc>
              <a:spcAft>
                <a:spcPts val="770"/>
              </a:spcAft>
            </a:pPr>
            <a:r>
              <a:rPr lang="en-US" sz="1800" b="1" dirty="0">
                <a:solidFill>
                  <a:srgbClr val="000000"/>
                </a:solidFill>
                <a:effectLst/>
                <a:latin typeface="Calibri" panose="020F0502020204030204" pitchFamily="34" charset="0"/>
                <a:ea typeface="Calibri" panose="020F0502020204030204" pitchFamily="34" charset="0"/>
              </a:rPr>
              <a:t>% </a:t>
            </a:r>
            <a:r>
              <a:rPr lang="en-PK" sz="1800" b="1" dirty="0">
                <a:solidFill>
                  <a:srgbClr val="000000"/>
                </a:solidFill>
                <a:effectLst/>
                <a:latin typeface="Calibri" panose="020F0502020204030204" pitchFamily="34" charset="0"/>
                <a:ea typeface="Calibri" panose="020F0502020204030204" pitchFamily="34" charset="0"/>
              </a:rPr>
              <a:t>of Invalid Defects= </a:t>
            </a:r>
            <a:r>
              <a:rPr lang="en-PK" sz="1800" dirty="0">
                <a:solidFill>
                  <a:srgbClr val="000000"/>
                </a:solidFill>
                <a:effectLst/>
                <a:latin typeface="Calibri" panose="020F0502020204030204" pitchFamily="34" charset="0"/>
                <a:ea typeface="Calibri" panose="020F0502020204030204" pitchFamily="34" charset="0"/>
              </a:rPr>
              <a:t>No. Of invalid defects identified</a:t>
            </a:r>
            <a:r>
              <a:rPr lang="en-US" sz="1800" dirty="0">
                <a:solidFill>
                  <a:srgbClr val="000000"/>
                </a:solidFill>
                <a:effectLst/>
                <a:latin typeface="Calibri" panose="020F0502020204030204" pitchFamily="34" charset="0"/>
                <a:ea typeface="Calibri" panose="020F0502020204030204" pitchFamily="34" charset="0"/>
              </a:rPr>
              <a:t> </a:t>
            </a:r>
            <a:r>
              <a:rPr lang="en-PK" sz="1800" dirty="0">
                <a:solidFill>
                  <a:srgbClr val="000000"/>
                </a:solidFill>
                <a:effectLst/>
                <a:latin typeface="Calibri" panose="020F0502020204030204" pitchFamily="34" charset="0"/>
                <a:ea typeface="Calibri" panose="020F0502020204030204" pitchFamily="34" charset="0"/>
              </a:rPr>
              <a:t>/ Total no. of Defects identified *100</a:t>
            </a:r>
            <a:endParaRPr lang="en-US" sz="1800" dirty="0">
              <a:solidFill>
                <a:srgbClr val="000000"/>
              </a:solidFill>
              <a:effectLst/>
              <a:latin typeface="Calibri" panose="020F0502020204030204" pitchFamily="34" charset="0"/>
              <a:ea typeface="Calibri" panose="020F0502020204030204" pitchFamily="34" charset="0"/>
            </a:endParaRPr>
          </a:p>
          <a:p>
            <a:pPr algn="just">
              <a:lnSpc>
                <a:spcPct val="103000"/>
              </a:lnSpc>
              <a:spcAft>
                <a:spcPts val="770"/>
              </a:spcAft>
            </a:pPr>
            <a:endParaRPr lang="en-US" b="1" dirty="0">
              <a:solidFill>
                <a:srgbClr val="000000"/>
              </a:solidFill>
              <a:latin typeface="Calibri" panose="020F0502020204030204" pitchFamily="34" charset="0"/>
              <a:ea typeface="Calibri" panose="020F0502020204030204" pitchFamily="34" charset="0"/>
            </a:endParaRPr>
          </a:p>
          <a:p>
            <a:pPr algn="just">
              <a:lnSpc>
                <a:spcPct val="103000"/>
              </a:lnSpc>
              <a:spcAft>
                <a:spcPts val="770"/>
              </a:spcAft>
            </a:pPr>
            <a:r>
              <a:rPr lang="en-US" sz="1800" b="1" dirty="0">
                <a:solidFill>
                  <a:srgbClr val="000000"/>
                </a:solidFill>
                <a:effectLst/>
                <a:latin typeface="Calibri" panose="020F0502020204030204" pitchFamily="34" charset="0"/>
                <a:ea typeface="Calibri" panose="020F0502020204030204" pitchFamily="34" charset="0"/>
              </a:rPr>
              <a:t>% </a:t>
            </a:r>
            <a:r>
              <a:rPr lang="en-PK" sz="1800" b="1" dirty="0">
                <a:solidFill>
                  <a:srgbClr val="000000"/>
                </a:solidFill>
                <a:effectLst/>
                <a:latin typeface="Calibri" panose="020F0502020204030204" pitchFamily="34" charset="0"/>
                <a:ea typeface="Calibri" panose="020F0502020204030204" pitchFamily="34" charset="0"/>
              </a:rPr>
              <a:t>of Invalid Defects= </a:t>
            </a:r>
            <a:r>
              <a:rPr lang="en-US" sz="1800" b="1" dirty="0">
                <a:solidFill>
                  <a:srgbClr val="000000"/>
                </a:solidFill>
                <a:effectLst/>
                <a:latin typeface="Calibri" panose="020F0502020204030204" pitchFamily="34" charset="0"/>
                <a:ea typeface="Calibri" panose="020F0502020204030204" pitchFamily="34" charset="0"/>
              </a:rPr>
              <a:t>(</a:t>
            </a:r>
            <a:r>
              <a:rPr lang="en-US" sz="1800" dirty="0">
                <a:solidFill>
                  <a:srgbClr val="000000"/>
                </a:solidFill>
                <a:effectLst/>
                <a:latin typeface="Calibri" panose="020F0502020204030204" pitchFamily="34" charset="0"/>
                <a:ea typeface="Calibri" panose="020F0502020204030204" pitchFamily="34" charset="0"/>
              </a:rPr>
              <a:t>2</a:t>
            </a:r>
            <a:r>
              <a:rPr lang="en-PK" sz="18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rPr>
              <a:t>32)</a:t>
            </a:r>
            <a:r>
              <a:rPr lang="en-PK" sz="1800" dirty="0">
                <a:solidFill>
                  <a:srgbClr val="000000"/>
                </a:solidFill>
                <a:effectLst/>
                <a:latin typeface="Calibri" panose="020F0502020204030204" pitchFamily="34" charset="0"/>
                <a:ea typeface="Calibri" panose="020F0502020204030204" pitchFamily="34" charset="0"/>
              </a:rPr>
              <a:t>*100</a:t>
            </a:r>
            <a:r>
              <a:rPr lang="en-US" sz="1800" dirty="0">
                <a:solidFill>
                  <a:srgbClr val="000000"/>
                </a:solidFill>
                <a:effectLst/>
                <a:latin typeface="Calibri" panose="020F0502020204030204" pitchFamily="34" charset="0"/>
                <a:ea typeface="Calibri" panose="020F0502020204030204" pitchFamily="34" charset="0"/>
              </a:rPr>
              <a:t> = 6.25%</a:t>
            </a:r>
            <a:endParaRPr lang="en-PK" sz="1800" dirty="0">
              <a:solidFill>
                <a:srgbClr val="000000"/>
              </a:solidFill>
              <a:effectLst/>
              <a:latin typeface="Calibri" panose="020F0502020204030204" pitchFamily="34" charset="0"/>
              <a:ea typeface="Calibri" panose="020F0502020204030204" pitchFamily="34" charset="0"/>
            </a:endParaRPr>
          </a:p>
          <a:p>
            <a:pPr marL="50165" indent="0">
              <a:lnSpc>
                <a:spcPct val="105000"/>
              </a:lnSpc>
              <a:buNone/>
            </a:pPr>
            <a:endParaRPr lang="en-US" b="1" dirty="0">
              <a:solidFill>
                <a:srgbClr val="000000"/>
              </a:solidFill>
              <a:latin typeface="Times New Roman" panose="02020603050405020304" pitchFamily="18" charset="0"/>
              <a:ea typeface="Times New Roman" panose="02020603050405020304" pitchFamily="18" charset="0"/>
            </a:endParaRPr>
          </a:p>
          <a:p>
            <a:pPr marL="50165" indent="0">
              <a:lnSpc>
                <a:spcPct val="105000"/>
              </a:lnSpc>
              <a:buNone/>
            </a:pPr>
            <a:endParaRPr lang="en-US" b="1" dirty="0">
              <a:solidFill>
                <a:srgbClr val="000000"/>
              </a:solidFill>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E026684E-E811-4167-9DDA-9C728D8DC2B6}"/>
              </a:ext>
            </a:extLst>
          </p:cNvPr>
          <p:cNvPicPr>
            <a:picLocks noChangeAspect="1"/>
          </p:cNvPicPr>
          <p:nvPr/>
        </p:nvPicPr>
        <p:blipFill>
          <a:blip r:embed="rId2"/>
          <a:stretch>
            <a:fillRect/>
          </a:stretch>
        </p:blipFill>
        <p:spPr>
          <a:xfrm>
            <a:off x="6096000" y="2123556"/>
            <a:ext cx="3528216" cy="4734444"/>
          </a:xfrm>
          <a:prstGeom prst="rect">
            <a:avLst/>
          </a:prstGeom>
        </p:spPr>
      </p:pic>
    </p:spTree>
    <p:extLst>
      <p:ext uri="{BB962C8B-B14F-4D97-AF65-F5344CB8AC3E}">
        <p14:creationId xmlns:p14="http://schemas.microsoft.com/office/powerpoint/2010/main" val="3574557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E48F739-9813-85D1-2D12-1BC0D41E9E54}"/>
              </a:ext>
            </a:extLst>
          </p:cNvPr>
          <p:cNvSpPr txBox="1"/>
          <p:nvPr/>
        </p:nvSpPr>
        <p:spPr>
          <a:xfrm>
            <a:off x="2442464" y="2921168"/>
            <a:ext cx="7307071" cy="1015663"/>
          </a:xfrm>
          <a:prstGeom prst="rect">
            <a:avLst/>
          </a:prstGeom>
          <a:noFill/>
        </p:spPr>
        <p:txBody>
          <a:bodyPr wrap="square">
            <a:spAutoFit/>
          </a:bodyPr>
          <a:lstStyle/>
          <a:p>
            <a:r>
              <a:rPr lang="en-US" sz="6000" b="1" u="sng" spc="-125" dirty="0">
                <a:solidFill>
                  <a:srgbClr val="FFFFFF"/>
                </a:solidFill>
                <a:latin typeface="Calibri Light"/>
                <a:cs typeface="Calibri Light"/>
              </a:rPr>
              <a:t>Beyond</a:t>
            </a:r>
            <a:r>
              <a:rPr lang="en-US" sz="6000" b="1" u="sng" spc="-275" dirty="0">
                <a:solidFill>
                  <a:srgbClr val="FFFFFF"/>
                </a:solidFill>
                <a:latin typeface="Calibri Light"/>
                <a:cs typeface="Calibri Light"/>
              </a:rPr>
              <a:t> </a:t>
            </a:r>
            <a:r>
              <a:rPr lang="en-US" sz="6000" b="1" u="sng" spc="-100" dirty="0">
                <a:solidFill>
                  <a:srgbClr val="FFFFFF"/>
                </a:solidFill>
                <a:latin typeface="Calibri Light"/>
                <a:cs typeface="Calibri Light"/>
              </a:rPr>
              <a:t>Functionality</a:t>
            </a:r>
            <a:endParaRPr lang="en-US" sz="6000" b="1" u="sng" dirty="0"/>
          </a:p>
        </p:txBody>
      </p:sp>
    </p:spTree>
    <p:extLst>
      <p:ext uri="{BB962C8B-B14F-4D97-AF65-F5344CB8AC3E}">
        <p14:creationId xmlns:p14="http://schemas.microsoft.com/office/powerpoint/2010/main" val="3386858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descr="Diagram&#10;&#10;Description automatically generated">
            <a:extLst>
              <a:ext uri="{FF2B5EF4-FFF2-40B4-BE49-F238E27FC236}">
                <a16:creationId xmlns:a16="http://schemas.microsoft.com/office/drawing/2014/main" id="{91EB0F78-ED34-DE81-3155-E324E15EB538}"/>
              </a:ext>
            </a:extLst>
          </p:cNvPr>
          <p:cNvPicPr/>
          <p:nvPr/>
        </p:nvPicPr>
        <p:blipFill>
          <a:blip r:embed="rId2" cstate="print"/>
          <a:stretch>
            <a:fillRect/>
          </a:stretch>
        </p:blipFill>
        <p:spPr>
          <a:xfrm>
            <a:off x="1199988" y="804334"/>
            <a:ext cx="9792023" cy="5249332"/>
          </a:xfrm>
          <a:prstGeom prst="rect">
            <a:avLst/>
          </a:prstGeom>
        </p:spPr>
      </p:pic>
      <p:sp>
        <p:nvSpPr>
          <p:cNvPr id="5" name="Flowchart: Sequential Access Storage 4">
            <a:extLst>
              <a:ext uri="{FF2B5EF4-FFF2-40B4-BE49-F238E27FC236}">
                <a16:creationId xmlns:a16="http://schemas.microsoft.com/office/drawing/2014/main" id="{5B9B8903-5478-D0EC-D9CC-1EED097498E8}"/>
              </a:ext>
            </a:extLst>
          </p:cNvPr>
          <p:cNvSpPr/>
          <p:nvPr/>
        </p:nvSpPr>
        <p:spPr>
          <a:xfrm>
            <a:off x="1420837" y="0"/>
            <a:ext cx="3165232" cy="2363372"/>
          </a:xfrm>
          <a:prstGeom prst="flowChartMagneticTap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pc="-5" dirty="0"/>
              <a:t>Their purpose </a:t>
            </a:r>
            <a:r>
              <a:rPr lang="en-US" dirty="0"/>
              <a:t>is </a:t>
            </a:r>
            <a:r>
              <a:rPr lang="en-US" spc="-15" dirty="0"/>
              <a:t>to </a:t>
            </a:r>
            <a:r>
              <a:rPr lang="en-US" spc="-5" dirty="0"/>
              <a:t>restrict </a:t>
            </a:r>
            <a:r>
              <a:rPr lang="en-US" dirty="0"/>
              <a:t>the </a:t>
            </a:r>
            <a:r>
              <a:rPr lang="en-US" spc="5" dirty="0"/>
              <a:t> </a:t>
            </a:r>
            <a:r>
              <a:rPr lang="en-US" dirty="0"/>
              <a:t>number</a:t>
            </a:r>
            <a:r>
              <a:rPr lang="en-US" spc="-30" dirty="0"/>
              <a:t> </a:t>
            </a:r>
            <a:r>
              <a:rPr lang="en-US" dirty="0"/>
              <a:t>of</a:t>
            </a:r>
            <a:r>
              <a:rPr lang="en-US" spc="-10" dirty="0"/>
              <a:t> </a:t>
            </a:r>
            <a:r>
              <a:rPr lang="en-US" dirty="0"/>
              <a:t>solutions</a:t>
            </a:r>
            <a:r>
              <a:rPr lang="en-US" spc="-20" dirty="0"/>
              <a:t> </a:t>
            </a:r>
            <a:r>
              <a:rPr lang="en-US" spc="-5" dirty="0"/>
              <a:t>that</a:t>
            </a:r>
            <a:r>
              <a:rPr lang="en-US" spc="-20" dirty="0"/>
              <a:t> </a:t>
            </a:r>
            <a:r>
              <a:rPr lang="en-US" spc="-5" dirty="0"/>
              <a:t>will</a:t>
            </a:r>
            <a:r>
              <a:rPr lang="en-US" spc="-20" dirty="0"/>
              <a:t> </a:t>
            </a:r>
            <a:r>
              <a:rPr lang="en-US" spc="-5" dirty="0"/>
              <a:t>meet</a:t>
            </a:r>
            <a:r>
              <a:rPr lang="en-US" spc="-15" dirty="0"/>
              <a:t> </a:t>
            </a:r>
            <a:r>
              <a:rPr lang="en-US" dirty="0"/>
              <a:t>a </a:t>
            </a:r>
            <a:r>
              <a:rPr lang="en-US" spc="-505" dirty="0"/>
              <a:t> </a:t>
            </a:r>
            <a:r>
              <a:rPr lang="en-US" dirty="0"/>
              <a:t>set</a:t>
            </a:r>
            <a:r>
              <a:rPr lang="en-US" spc="-35" dirty="0"/>
              <a:t> </a:t>
            </a:r>
            <a:r>
              <a:rPr lang="en-US" dirty="0"/>
              <a:t>of </a:t>
            </a:r>
            <a:r>
              <a:rPr lang="en-US" spc="-10" dirty="0"/>
              <a:t>requirements</a:t>
            </a:r>
            <a:endParaRPr lang="en-US" dirty="0"/>
          </a:p>
        </p:txBody>
      </p:sp>
      <p:sp>
        <p:nvSpPr>
          <p:cNvPr id="6" name="Flowchart: Sequential Access Storage 5">
            <a:extLst>
              <a:ext uri="{FF2B5EF4-FFF2-40B4-BE49-F238E27FC236}">
                <a16:creationId xmlns:a16="http://schemas.microsoft.com/office/drawing/2014/main" id="{69A9DE48-1CB9-68E5-6F73-559B6CAEAFE5}"/>
              </a:ext>
            </a:extLst>
          </p:cNvPr>
          <p:cNvSpPr/>
          <p:nvPr/>
        </p:nvSpPr>
        <p:spPr>
          <a:xfrm>
            <a:off x="1420837" y="0"/>
            <a:ext cx="3165232" cy="2363372"/>
          </a:xfrm>
          <a:prstGeom prst="flowChartMagneticTape">
            <a:avLst/>
          </a:prstGeom>
        </p:spPr>
        <p:style>
          <a:lnRef idx="1">
            <a:schemeClr val="accent2"/>
          </a:lnRef>
          <a:fillRef idx="2">
            <a:schemeClr val="accent2"/>
          </a:fillRef>
          <a:effectRef idx="1">
            <a:schemeClr val="accent2"/>
          </a:effectRef>
          <a:fontRef idx="minor">
            <a:schemeClr val="dk1"/>
          </a:fontRef>
        </p:style>
        <p:txBody>
          <a:bodyPr rtlCol="0" anchor="ctr"/>
          <a:lstStyle/>
          <a:p>
            <a:pPr marL="12700" marR="5080" algn="ctr">
              <a:lnSpc>
                <a:spcPct val="91600"/>
              </a:lnSpc>
              <a:spcBef>
                <a:spcPts val="335"/>
              </a:spcBef>
            </a:pPr>
            <a:r>
              <a:rPr lang="en-US" sz="1800" spc="-10" dirty="0">
                <a:latin typeface="Calibri"/>
                <a:cs typeface="Calibri"/>
              </a:rPr>
              <a:t>They are</a:t>
            </a:r>
            <a:r>
              <a:rPr lang="en-US" sz="1800" spc="-20" dirty="0">
                <a:latin typeface="Calibri"/>
                <a:cs typeface="Calibri"/>
              </a:rPr>
              <a:t> </a:t>
            </a:r>
            <a:r>
              <a:rPr lang="en-US" sz="1800" spc="-10" dirty="0">
                <a:latin typeface="Calibri"/>
                <a:cs typeface="Calibri"/>
              </a:rPr>
              <a:t>however</a:t>
            </a:r>
            <a:r>
              <a:rPr lang="en-US" sz="1800" spc="-40" dirty="0">
                <a:latin typeface="Calibri"/>
                <a:cs typeface="Calibri"/>
              </a:rPr>
              <a:t> </a:t>
            </a:r>
            <a:r>
              <a:rPr lang="en-US" sz="1800" spc="-5" dirty="0">
                <a:latin typeface="Calibri"/>
                <a:cs typeface="Calibri"/>
              </a:rPr>
              <a:t>quite</a:t>
            </a:r>
            <a:r>
              <a:rPr lang="en-US" sz="1800" spc="-20" dirty="0">
                <a:latin typeface="Calibri"/>
                <a:cs typeface="Calibri"/>
              </a:rPr>
              <a:t> </a:t>
            </a:r>
            <a:r>
              <a:rPr lang="en-US" sz="1800" dirty="0">
                <a:latin typeface="Calibri"/>
                <a:cs typeface="Calibri"/>
              </a:rPr>
              <a:t>simple;</a:t>
            </a:r>
            <a:r>
              <a:rPr lang="en-US" sz="1800" spc="-20" dirty="0">
                <a:latin typeface="Calibri"/>
                <a:cs typeface="Calibri"/>
              </a:rPr>
              <a:t> </a:t>
            </a:r>
            <a:r>
              <a:rPr lang="en-US" sz="1800" spc="-5" dirty="0">
                <a:latin typeface="Calibri"/>
                <a:cs typeface="Calibri"/>
              </a:rPr>
              <a:t>they </a:t>
            </a:r>
            <a:r>
              <a:rPr lang="en-US" sz="1800" spc="-509" dirty="0">
                <a:latin typeface="Calibri"/>
                <a:cs typeface="Calibri"/>
              </a:rPr>
              <a:t> </a:t>
            </a:r>
            <a:r>
              <a:rPr lang="en-US" sz="1800" spc="-10" dirty="0">
                <a:latin typeface="Calibri"/>
                <a:cs typeface="Calibri"/>
              </a:rPr>
              <a:t>are </a:t>
            </a:r>
            <a:r>
              <a:rPr lang="en-US" sz="1800" dirty="0">
                <a:latin typeface="Calibri"/>
                <a:cs typeface="Calibri"/>
              </a:rPr>
              <a:t>the </a:t>
            </a:r>
            <a:r>
              <a:rPr lang="en-US" sz="1800" spc="-5" dirty="0">
                <a:latin typeface="Calibri"/>
                <a:cs typeface="Calibri"/>
              </a:rPr>
              <a:t>restrictions </a:t>
            </a:r>
            <a:r>
              <a:rPr lang="en-US" sz="1800" dirty="0">
                <a:latin typeface="Calibri"/>
                <a:cs typeface="Calibri"/>
              </a:rPr>
              <a:t>or </a:t>
            </a:r>
            <a:r>
              <a:rPr lang="en-US" sz="1800" spc="-10" dirty="0">
                <a:latin typeface="Calibri"/>
                <a:cs typeface="Calibri"/>
              </a:rPr>
              <a:t>constraints to </a:t>
            </a:r>
            <a:r>
              <a:rPr lang="en-US" sz="1800" spc="-5" dirty="0">
                <a:latin typeface="Calibri"/>
                <a:cs typeface="Calibri"/>
              </a:rPr>
              <a:t> </a:t>
            </a:r>
            <a:r>
              <a:rPr lang="en-US" sz="1800" dirty="0">
                <a:latin typeface="Calibri"/>
                <a:cs typeface="Calibri"/>
              </a:rPr>
              <a:t>be placed on the </a:t>
            </a:r>
            <a:r>
              <a:rPr lang="en-US" sz="1800" spc="-15" dirty="0">
                <a:latin typeface="Calibri"/>
                <a:cs typeface="Calibri"/>
              </a:rPr>
              <a:t>system </a:t>
            </a:r>
            <a:r>
              <a:rPr lang="en-US" sz="1800" dirty="0">
                <a:latin typeface="Calibri"/>
                <a:cs typeface="Calibri"/>
              </a:rPr>
              <a:t>and how </a:t>
            </a:r>
            <a:r>
              <a:rPr lang="en-US" sz="1800" spc="-10" dirty="0">
                <a:latin typeface="Calibri"/>
                <a:cs typeface="Calibri"/>
              </a:rPr>
              <a:t>to </a:t>
            </a:r>
            <a:r>
              <a:rPr lang="en-US" sz="1800" spc="-505" dirty="0">
                <a:latin typeface="Calibri"/>
                <a:cs typeface="Calibri"/>
              </a:rPr>
              <a:t> </a:t>
            </a:r>
            <a:r>
              <a:rPr lang="en-US" sz="1800" spc="-5" dirty="0">
                <a:latin typeface="Calibri"/>
                <a:cs typeface="Calibri"/>
              </a:rPr>
              <a:t>build it.</a:t>
            </a:r>
            <a:endParaRPr lang="en-US" sz="1800" dirty="0">
              <a:latin typeface="Calibri"/>
              <a:cs typeface="Calibri"/>
            </a:endParaRPr>
          </a:p>
        </p:txBody>
      </p:sp>
    </p:spTree>
    <p:extLst>
      <p:ext uri="{BB962C8B-B14F-4D97-AF65-F5344CB8AC3E}">
        <p14:creationId xmlns:p14="http://schemas.microsoft.com/office/powerpoint/2010/main" val="104473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44226C39-75AE-7CC0-CE93-8FFC292E5953}"/>
              </a:ext>
            </a:extLst>
          </p:cNvPr>
          <p:cNvSpPr txBox="1"/>
          <p:nvPr/>
        </p:nvSpPr>
        <p:spPr>
          <a:xfrm>
            <a:off x="1600200" y="5419507"/>
            <a:ext cx="8991600" cy="1264762"/>
          </a:xfrm>
          <a:prstGeom prst="rect">
            <a:avLst/>
          </a:prstGeom>
        </p:spPr>
        <p:txBody>
          <a:bodyPr vert="horz" lIns="274320" tIns="182880" rIns="274320" bIns="182880" rtlCol="0" anchor="ctr" anchorCtr="1">
            <a:normAutofit/>
          </a:bodyPr>
          <a:lstStyle/>
          <a:p>
            <a:pPr marL="12700" algn="ctr" defTabSz="914400">
              <a:lnSpc>
                <a:spcPct val="90000"/>
              </a:lnSpc>
              <a:spcBef>
                <a:spcPct val="0"/>
              </a:spcBef>
              <a:spcAft>
                <a:spcPts val="600"/>
              </a:spcAft>
            </a:pPr>
            <a:r>
              <a:rPr lang="en-US" sz="3200" b="0" cap="all" spc="200" dirty="0">
                <a:solidFill>
                  <a:srgbClr val="262626"/>
                </a:solidFill>
                <a:latin typeface="+mj-lt"/>
                <a:ea typeface="+mj-ea"/>
                <a:cs typeface="+mj-cs"/>
              </a:rPr>
              <a:t>Software Quality Attributes</a:t>
            </a:r>
            <a:endParaRPr lang="en-US" sz="3200" cap="all" spc="200" dirty="0">
              <a:solidFill>
                <a:srgbClr val="262626"/>
              </a:solidFill>
              <a:latin typeface="+mj-lt"/>
              <a:ea typeface="+mj-ea"/>
              <a:cs typeface="+mj-cs"/>
            </a:endParaRPr>
          </a:p>
        </p:txBody>
      </p:sp>
      <p:pic>
        <p:nvPicPr>
          <p:cNvPr id="4" name="object 2">
            <a:extLst>
              <a:ext uri="{FF2B5EF4-FFF2-40B4-BE49-F238E27FC236}">
                <a16:creationId xmlns:a16="http://schemas.microsoft.com/office/drawing/2014/main" id="{D87AF1D1-1BCD-9A5D-D57C-037138886BD6}"/>
              </a:ext>
            </a:extLst>
          </p:cNvPr>
          <p:cNvPicPr>
            <a:picLocks noGrp="1"/>
          </p:cNvPicPr>
          <p:nvPr>
            <p:ph idx="1"/>
          </p:nvPr>
        </p:nvPicPr>
        <p:blipFill>
          <a:blip r:embed="rId2" cstate="print"/>
          <a:stretch>
            <a:fillRect/>
          </a:stretch>
        </p:blipFill>
        <p:spPr>
          <a:xfrm>
            <a:off x="1139253" y="259625"/>
            <a:ext cx="10283252" cy="5357939"/>
          </a:xfrm>
          <a:prstGeom prst="rect">
            <a:avLst/>
          </a:prstGeom>
        </p:spPr>
      </p:pic>
    </p:spTree>
    <p:extLst>
      <p:ext uri="{BB962C8B-B14F-4D97-AF65-F5344CB8AC3E}">
        <p14:creationId xmlns:p14="http://schemas.microsoft.com/office/powerpoint/2010/main" val="662213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11414"/>
            <a:ext cx="9347076" cy="751488"/>
          </a:xfrm>
          <a:prstGeom prst="rect">
            <a:avLst/>
          </a:prstGeom>
        </p:spPr>
        <p:txBody>
          <a:bodyPr vert="horz" wrap="square" lIns="0" tIns="12700" rIns="0" bIns="0" rtlCol="0">
            <a:spAutoFit/>
          </a:bodyPr>
          <a:lstStyle/>
          <a:p>
            <a:pPr marL="12700">
              <a:lnSpc>
                <a:spcPct val="100000"/>
              </a:lnSpc>
              <a:spcBef>
                <a:spcPts val="100"/>
              </a:spcBef>
            </a:pPr>
            <a:r>
              <a:rPr sz="4800" b="0" spc="-75" dirty="0">
                <a:solidFill>
                  <a:schemeClr val="tx1"/>
                </a:solidFill>
                <a:latin typeface="Calibri Light"/>
                <a:cs typeface="Calibri Light"/>
              </a:rPr>
              <a:t>S</a:t>
            </a:r>
            <a:r>
              <a:rPr sz="4800" b="0" spc="-80" dirty="0">
                <a:solidFill>
                  <a:schemeClr val="tx1"/>
                </a:solidFill>
                <a:latin typeface="Calibri Light"/>
                <a:cs typeface="Calibri Light"/>
              </a:rPr>
              <a:t>o</a:t>
            </a:r>
            <a:r>
              <a:rPr sz="4800" b="0" spc="-70" dirty="0">
                <a:solidFill>
                  <a:schemeClr val="tx1"/>
                </a:solidFill>
                <a:latin typeface="Calibri Light"/>
                <a:cs typeface="Calibri Light"/>
              </a:rPr>
              <a:t>f</a:t>
            </a:r>
            <a:r>
              <a:rPr sz="4800" b="0" spc="-75" dirty="0">
                <a:solidFill>
                  <a:schemeClr val="tx1"/>
                </a:solidFill>
                <a:latin typeface="Calibri Light"/>
                <a:cs typeface="Calibri Light"/>
              </a:rPr>
              <a:t>t</a:t>
            </a:r>
            <a:r>
              <a:rPr sz="4800" b="0" spc="-175" dirty="0">
                <a:solidFill>
                  <a:schemeClr val="tx1"/>
                </a:solidFill>
                <a:latin typeface="Calibri Light"/>
                <a:cs typeface="Calibri Light"/>
              </a:rPr>
              <a:t>w</a:t>
            </a:r>
            <a:r>
              <a:rPr sz="4800" b="0" spc="-85" dirty="0">
                <a:solidFill>
                  <a:schemeClr val="tx1"/>
                </a:solidFill>
                <a:latin typeface="Calibri Light"/>
                <a:cs typeface="Calibri Light"/>
              </a:rPr>
              <a:t>a</a:t>
            </a:r>
            <a:r>
              <a:rPr sz="4800" b="0" spc="-155" dirty="0">
                <a:solidFill>
                  <a:schemeClr val="tx1"/>
                </a:solidFill>
                <a:latin typeface="Calibri Light"/>
                <a:cs typeface="Calibri Light"/>
              </a:rPr>
              <a:t>r</a:t>
            </a:r>
            <a:r>
              <a:rPr sz="4800" b="0" dirty="0">
                <a:solidFill>
                  <a:schemeClr val="tx1"/>
                </a:solidFill>
                <a:latin typeface="Calibri Light"/>
                <a:cs typeface="Calibri Light"/>
              </a:rPr>
              <a:t>e</a:t>
            </a:r>
            <a:r>
              <a:rPr sz="4800" b="0" spc="-204" dirty="0">
                <a:solidFill>
                  <a:schemeClr val="tx1"/>
                </a:solidFill>
                <a:latin typeface="Calibri Light"/>
                <a:cs typeface="Calibri Light"/>
              </a:rPr>
              <a:t> </a:t>
            </a:r>
            <a:r>
              <a:rPr sz="4800" b="0" spc="-90" dirty="0">
                <a:solidFill>
                  <a:schemeClr val="tx1"/>
                </a:solidFill>
                <a:latin typeface="Calibri Light"/>
                <a:cs typeface="Calibri Light"/>
              </a:rPr>
              <a:t>Q</a:t>
            </a:r>
            <a:r>
              <a:rPr sz="4800" b="0" spc="-80" dirty="0">
                <a:solidFill>
                  <a:schemeClr val="tx1"/>
                </a:solidFill>
                <a:latin typeface="Calibri Light"/>
                <a:cs typeface="Calibri Light"/>
              </a:rPr>
              <a:t>u</a:t>
            </a:r>
            <a:r>
              <a:rPr sz="4800" b="0" spc="-85" dirty="0">
                <a:solidFill>
                  <a:schemeClr val="tx1"/>
                </a:solidFill>
                <a:latin typeface="Calibri Light"/>
                <a:cs typeface="Calibri Light"/>
              </a:rPr>
              <a:t>a</a:t>
            </a:r>
            <a:r>
              <a:rPr sz="4800" b="0" spc="-80" dirty="0">
                <a:solidFill>
                  <a:schemeClr val="tx1"/>
                </a:solidFill>
                <a:latin typeface="Calibri Light"/>
                <a:cs typeface="Calibri Light"/>
              </a:rPr>
              <a:t>li</a:t>
            </a:r>
            <a:r>
              <a:rPr sz="4800" b="0" spc="-75" dirty="0">
                <a:solidFill>
                  <a:schemeClr val="tx1"/>
                </a:solidFill>
                <a:latin typeface="Calibri Light"/>
                <a:cs typeface="Calibri Light"/>
              </a:rPr>
              <a:t>t</a:t>
            </a:r>
            <a:r>
              <a:rPr sz="4800" b="0" dirty="0">
                <a:solidFill>
                  <a:schemeClr val="tx1"/>
                </a:solidFill>
                <a:latin typeface="Calibri Light"/>
                <a:cs typeface="Calibri Light"/>
              </a:rPr>
              <a:t>y</a:t>
            </a:r>
            <a:r>
              <a:rPr sz="4800" b="0" spc="-200" dirty="0">
                <a:solidFill>
                  <a:schemeClr val="tx1"/>
                </a:solidFill>
                <a:latin typeface="Calibri Light"/>
                <a:cs typeface="Calibri Light"/>
              </a:rPr>
              <a:t> </a:t>
            </a:r>
            <a:r>
              <a:rPr sz="4800" b="0" spc="-195" dirty="0">
                <a:solidFill>
                  <a:schemeClr val="tx1"/>
                </a:solidFill>
                <a:latin typeface="Calibri Light"/>
                <a:cs typeface="Calibri Light"/>
              </a:rPr>
              <a:t>A</a:t>
            </a:r>
            <a:r>
              <a:rPr sz="4800" b="0" spc="-140" dirty="0">
                <a:solidFill>
                  <a:schemeClr val="tx1"/>
                </a:solidFill>
                <a:latin typeface="Calibri Light"/>
                <a:cs typeface="Calibri Light"/>
              </a:rPr>
              <a:t>t</a:t>
            </a:r>
            <a:r>
              <a:rPr sz="4800" b="0" spc="-70" dirty="0">
                <a:solidFill>
                  <a:schemeClr val="tx1"/>
                </a:solidFill>
                <a:latin typeface="Calibri Light"/>
                <a:cs typeface="Calibri Light"/>
              </a:rPr>
              <a:t>t</a:t>
            </a:r>
            <a:r>
              <a:rPr sz="4800" b="0" spc="-85" dirty="0">
                <a:solidFill>
                  <a:schemeClr val="tx1"/>
                </a:solidFill>
                <a:latin typeface="Calibri Light"/>
                <a:cs typeface="Calibri Light"/>
              </a:rPr>
              <a:t>r</a:t>
            </a:r>
            <a:r>
              <a:rPr sz="4800" b="0" spc="-65" dirty="0">
                <a:solidFill>
                  <a:schemeClr val="tx1"/>
                </a:solidFill>
                <a:latin typeface="Calibri Light"/>
                <a:cs typeface="Calibri Light"/>
              </a:rPr>
              <a:t>i</a:t>
            </a:r>
            <a:r>
              <a:rPr sz="4800" b="0" spc="-95" dirty="0">
                <a:solidFill>
                  <a:schemeClr val="tx1"/>
                </a:solidFill>
                <a:latin typeface="Calibri Light"/>
                <a:cs typeface="Calibri Light"/>
              </a:rPr>
              <a:t>bu</a:t>
            </a:r>
            <a:r>
              <a:rPr sz="4800" b="0" spc="-125" dirty="0">
                <a:solidFill>
                  <a:schemeClr val="tx1"/>
                </a:solidFill>
                <a:latin typeface="Calibri Light"/>
                <a:cs typeface="Calibri Light"/>
              </a:rPr>
              <a:t>t</a:t>
            </a:r>
            <a:r>
              <a:rPr sz="4800" b="0" spc="-105" dirty="0">
                <a:solidFill>
                  <a:schemeClr val="tx1"/>
                </a:solidFill>
                <a:latin typeface="Calibri Light"/>
                <a:cs typeface="Calibri Light"/>
              </a:rPr>
              <a:t>e</a:t>
            </a:r>
            <a:r>
              <a:rPr sz="4800" b="0" dirty="0">
                <a:solidFill>
                  <a:schemeClr val="tx1"/>
                </a:solidFill>
                <a:latin typeface="Calibri Light"/>
                <a:cs typeface="Calibri Light"/>
              </a:rPr>
              <a:t>s</a:t>
            </a:r>
            <a:endParaRPr sz="4800" dirty="0">
              <a:solidFill>
                <a:schemeClr val="tx1"/>
              </a:solidFill>
              <a:latin typeface="Calibri Light"/>
              <a:cs typeface="Calibri Light"/>
            </a:endParaRPr>
          </a:p>
        </p:txBody>
      </p:sp>
      <p:grpSp>
        <p:nvGrpSpPr>
          <p:cNvPr id="3" name="object 3"/>
          <p:cNvGrpSpPr/>
          <p:nvPr/>
        </p:nvGrpSpPr>
        <p:grpSpPr>
          <a:xfrm>
            <a:off x="1075944" y="2072639"/>
            <a:ext cx="10139680" cy="86995"/>
            <a:chOff x="1075944" y="2072639"/>
            <a:chExt cx="10139680" cy="86995"/>
          </a:xfrm>
        </p:grpSpPr>
        <p:pic>
          <p:nvPicPr>
            <p:cNvPr id="4" name="object 4"/>
            <p:cNvPicPr/>
            <p:nvPr/>
          </p:nvPicPr>
          <p:blipFill>
            <a:blip r:embed="rId2" cstate="print"/>
            <a:stretch>
              <a:fillRect/>
            </a:stretch>
          </p:blipFill>
          <p:spPr>
            <a:xfrm>
              <a:off x="1075944" y="2072639"/>
              <a:ext cx="10139172" cy="86867"/>
            </a:xfrm>
            <a:prstGeom prst="rect">
              <a:avLst/>
            </a:prstGeom>
          </p:spPr>
        </p:pic>
        <p:sp>
          <p:nvSpPr>
            <p:cNvPr id="5" name="object 5"/>
            <p:cNvSpPr/>
            <p:nvPr/>
          </p:nvSpPr>
          <p:spPr>
            <a:xfrm>
              <a:off x="1097280" y="2100071"/>
              <a:ext cx="10058400" cy="0"/>
            </a:xfrm>
            <a:custGeom>
              <a:avLst/>
              <a:gdLst/>
              <a:ahLst/>
              <a:cxnLst/>
              <a:rect l="l" t="t" r="r" b="b"/>
              <a:pathLst>
                <a:path w="10058400">
                  <a:moveTo>
                    <a:pt x="0" y="0"/>
                  </a:moveTo>
                  <a:lnTo>
                    <a:pt x="10058400" y="0"/>
                  </a:lnTo>
                </a:path>
              </a:pathLst>
            </a:custGeom>
            <a:ln w="12700">
              <a:solidFill>
                <a:srgbClr val="C0504D"/>
              </a:solidFill>
            </a:ln>
          </p:spPr>
          <p:txBody>
            <a:bodyPr wrap="square" lIns="0" tIns="0" rIns="0" bIns="0" rtlCol="0"/>
            <a:lstStyle/>
            <a:p>
              <a:endParaRPr/>
            </a:p>
          </p:txBody>
        </p:sp>
      </p:grpSp>
      <p:grpSp>
        <p:nvGrpSpPr>
          <p:cNvPr id="6" name="object 6"/>
          <p:cNvGrpSpPr/>
          <p:nvPr/>
        </p:nvGrpSpPr>
        <p:grpSpPr>
          <a:xfrm>
            <a:off x="1075944" y="3332988"/>
            <a:ext cx="10139680" cy="86995"/>
            <a:chOff x="1075944" y="3332988"/>
            <a:chExt cx="10139680" cy="86995"/>
          </a:xfrm>
        </p:grpSpPr>
        <p:pic>
          <p:nvPicPr>
            <p:cNvPr id="7" name="object 7"/>
            <p:cNvPicPr/>
            <p:nvPr/>
          </p:nvPicPr>
          <p:blipFill>
            <a:blip r:embed="rId2" cstate="print"/>
            <a:stretch>
              <a:fillRect/>
            </a:stretch>
          </p:blipFill>
          <p:spPr>
            <a:xfrm>
              <a:off x="1075944" y="3332988"/>
              <a:ext cx="10139172" cy="86867"/>
            </a:xfrm>
            <a:prstGeom prst="rect">
              <a:avLst/>
            </a:prstGeom>
          </p:spPr>
        </p:pic>
        <p:sp>
          <p:nvSpPr>
            <p:cNvPr id="8" name="object 8"/>
            <p:cNvSpPr/>
            <p:nvPr/>
          </p:nvSpPr>
          <p:spPr>
            <a:xfrm>
              <a:off x="1097280" y="3360420"/>
              <a:ext cx="10058400" cy="0"/>
            </a:xfrm>
            <a:custGeom>
              <a:avLst/>
              <a:gdLst/>
              <a:ahLst/>
              <a:cxnLst/>
              <a:rect l="l" t="t" r="r" b="b"/>
              <a:pathLst>
                <a:path w="10058400">
                  <a:moveTo>
                    <a:pt x="0" y="0"/>
                  </a:moveTo>
                  <a:lnTo>
                    <a:pt x="10058400" y="0"/>
                  </a:lnTo>
                </a:path>
              </a:pathLst>
            </a:custGeom>
            <a:ln w="12700">
              <a:solidFill>
                <a:srgbClr val="BC9B52"/>
              </a:solidFill>
            </a:ln>
          </p:spPr>
          <p:txBody>
            <a:bodyPr wrap="square" lIns="0" tIns="0" rIns="0" bIns="0" rtlCol="0"/>
            <a:lstStyle/>
            <a:p>
              <a:endParaRPr/>
            </a:p>
          </p:txBody>
        </p:sp>
      </p:grpSp>
      <p:grpSp>
        <p:nvGrpSpPr>
          <p:cNvPr id="9" name="object 9"/>
          <p:cNvGrpSpPr/>
          <p:nvPr/>
        </p:nvGrpSpPr>
        <p:grpSpPr>
          <a:xfrm>
            <a:off x="1075944" y="4594859"/>
            <a:ext cx="10139680" cy="86995"/>
            <a:chOff x="1075944" y="4594859"/>
            <a:chExt cx="10139680" cy="86995"/>
          </a:xfrm>
        </p:grpSpPr>
        <p:pic>
          <p:nvPicPr>
            <p:cNvPr id="10" name="object 10"/>
            <p:cNvPicPr/>
            <p:nvPr/>
          </p:nvPicPr>
          <p:blipFill>
            <a:blip r:embed="rId2" cstate="print"/>
            <a:stretch>
              <a:fillRect/>
            </a:stretch>
          </p:blipFill>
          <p:spPr>
            <a:xfrm>
              <a:off x="1075944" y="4594859"/>
              <a:ext cx="10139172" cy="86868"/>
            </a:xfrm>
            <a:prstGeom prst="rect">
              <a:avLst/>
            </a:prstGeom>
          </p:spPr>
        </p:pic>
        <p:sp>
          <p:nvSpPr>
            <p:cNvPr id="11" name="object 11"/>
            <p:cNvSpPr/>
            <p:nvPr/>
          </p:nvSpPr>
          <p:spPr>
            <a:xfrm>
              <a:off x="1097280" y="4622291"/>
              <a:ext cx="10058400" cy="0"/>
            </a:xfrm>
            <a:custGeom>
              <a:avLst/>
              <a:gdLst/>
              <a:ahLst/>
              <a:cxnLst/>
              <a:rect l="l" t="t" r="r" b="b"/>
              <a:pathLst>
                <a:path w="10058400">
                  <a:moveTo>
                    <a:pt x="0" y="0"/>
                  </a:moveTo>
                  <a:lnTo>
                    <a:pt x="10058400" y="0"/>
                  </a:lnTo>
                </a:path>
              </a:pathLst>
            </a:custGeom>
            <a:ln w="12700">
              <a:solidFill>
                <a:srgbClr val="9BBA58"/>
              </a:solidFill>
            </a:ln>
          </p:spPr>
          <p:txBody>
            <a:bodyPr wrap="square" lIns="0" tIns="0" rIns="0" bIns="0" rtlCol="0"/>
            <a:lstStyle/>
            <a:p>
              <a:endParaRPr/>
            </a:p>
          </p:txBody>
        </p:sp>
      </p:grpSp>
      <p:sp>
        <p:nvSpPr>
          <p:cNvPr id="12" name="object 12"/>
          <p:cNvSpPr txBox="1"/>
          <p:nvPr/>
        </p:nvSpPr>
        <p:spPr>
          <a:xfrm>
            <a:off x="1179677" y="2129739"/>
            <a:ext cx="9649460" cy="3695242"/>
          </a:xfrm>
          <a:prstGeom prst="rect">
            <a:avLst/>
          </a:prstGeom>
        </p:spPr>
        <p:txBody>
          <a:bodyPr vert="horz" wrap="square" lIns="0" tIns="50165" rIns="0" bIns="0" rtlCol="0">
            <a:spAutoFit/>
          </a:bodyPr>
          <a:lstStyle/>
          <a:p>
            <a:pPr marL="12700" marR="161290" algn="just">
              <a:lnSpc>
                <a:spcPts val="2750"/>
              </a:lnSpc>
              <a:spcBef>
                <a:spcPts val="395"/>
              </a:spcBef>
            </a:pPr>
            <a:r>
              <a:rPr sz="2500" b="1" spc="-5" dirty="0">
                <a:latin typeface="Calibri"/>
                <a:cs typeface="Calibri"/>
              </a:rPr>
              <a:t>One </a:t>
            </a:r>
            <a:r>
              <a:rPr sz="2500" b="1" spc="-30" dirty="0">
                <a:latin typeface="Calibri"/>
                <a:cs typeface="Calibri"/>
              </a:rPr>
              <a:t>way </a:t>
            </a:r>
            <a:r>
              <a:rPr sz="2500" b="1" spc="-20" dirty="0">
                <a:latin typeface="Calibri"/>
                <a:cs typeface="Calibri"/>
              </a:rPr>
              <a:t>to </a:t>
            </a:r>
            <a:r>
              <a:rPr sz="2500" b="1" spc="-5" dirty="0">
                <a:latin typeface="Calibri"/>
                <a:cs typeface="Calibri"/>
              </a:rPr>
              <a:t>classify </a:t>
            </a:r>
            <a:r>
              <a:rPr sz="2500" b="1" dirty="0">
                <a:latin typeface="Calibri"/>
                <a:cs typeface="Calibri"/>
              </a:rPr>
              <a:t>quality </a:t>
            </a:r>
            <a:r>
              <a:rPr sz="2500" b="1" spc="-15" dirty="0">
                <a:latin typeface="Calibri"/>
                <a:cs typeface="Calibri"/>
              </a:rPr>
              <a:t>attributes </a:t>
            </a:r>
            <a:r>
              <a:rPr sz="2500" b="1" spc="-5" dirty="0">
                <a:latin typeface="Calibri"/>
                <a:cs typeface="Calibri"/>
              </a:rPr>
              <a:t>distinguishes those </a:t>
            </a:r>
            <a:r>
              <a:rPr sz="2500" b="1" spc="-15" dirty="0">
                <a:latin typeface="Calibri"/>
                <a:cs typeface="Calibri"/>
              </a:rPr>
              <a:t>characteristics </a:t>
            </a:r>
            <a:r>
              <a:rPr sz="2500" b="1" spc="-10" dirty="0">
                <a:latin typeface="Calibri"/>
                <a:cs typeface="Calibri"/>
              </a:rPr>
              <a:t> that </a:t>
            </a:r>
            <a:r>
              <a:rPr sz="2500" b="1" spc="-15" dirty="0">
                <a:latin typeface="Calibri"/>
                <a:cs typeface="Calibri"/>
              </a:rPr>
              <a:t>are </a:t>
            </a:r>
            <a:r>
              <a:rPr sz="2500" b="1" spc="-5" dirty="0">
                <a:latin typeface="Calibri"/>
                <a:cs typeface="Calibri"/>
              </a:rPr>
              <a:t>discernible </a:t>
            </a:r>
            <a:r>
              <a:rPr sz="2500" b="1" spc="-10" dirty="0">
                <a:latin typeface="Calibri"/>
                <a:cs typeface="Calibri"/>
              </a:rPr>
              <a:t>through </a:t>
            </a:r>
            <a:r>
              <a:rPr sz="2500" b="1" spc="-15" dirty="0">
                <a:latin typeface="Calibri"/>
                <a:cs typeface="Calibri"/>
              </a:rPr>
              <a:t>execution </a:t>
            </a:r>
            <a:r>
              <a:rPr sz="2500" b="1" spc="-5" dirty="0">
                <a:latin typeface="Calibri"/>
                <a:cs typeface="Calibri"/>
              </a:rPr>
              <a:t>of the </a:t>
            </a:r>
            <a:r>
              <a:rPr sz="2500" b="1" spc="-10" dirty="0">
                <a:latin typeface="Calibri"/>
                <a:cs typeface="Calibri"/>
              </a:rPr>
              <a:t>software (external </a:t>
            </a:r>
            <a:r>
              <a:rPr sz="2500" b="1" spc="-5" dirty="0">
                <a:latin typeface="Calibri"/>
                <a:cs typeface="Calibri"/>
              </a:rPr>
              <a:t>quality) </a:t>
            </a:r>
            <a:r>
              <a:rPr sz="2500" b="1" spc="-555" dirty="0">
                <a:latin typeface="Calibri"/>
                <a:cs typeface="Calibri"/>
              </a:rPr>
              <a:t> </a:t>
            </a:r>
            <a:r>
              <a:rPr sz="2500" b="1" spc="-15" dirty="0">
                <a:latin typeface="Calibri"/>
                <a:cs typeface="Calibri"/>
              </a:rPr>
              <a:t>from</a:t>
            </a:r>
            <a:r>
              <a:rPr sz="2500" b="1" spc="10" dirty="0">
                <a:latin typeface="Calibri"/>
                <a:cs typeface="Calibri"/>
              </a:rPr>
              <a:t> </a:t>
            </a:r>
            <a:r>
              <a:rPr sz="2500" b="1" spc="-5" dirty="0">
                <a:latin typeface="Calibri"/>
                <a:cs typeface="Calibri"/>
              </a:rPr>
              <a:t>those</a:t>
            </a:r>
            <a:r>
              <a:rPr sz="2500" b="1" dirty="0">
                <a:latin typeface="Calibri"/>
                <a:cs typeface="Calibri"/>
              </a:rPr>
              <a:t> </a:t>
            </a:r>
            <a:r>
              <a:rPr sz="2500" b="1" spc="-10" dirty="0">
                <a:latin typeface="Calibri"/>
                <a:cs typeface="Calibri"/>
              </a:rPr>
              <a:t>that</a:t>
            </a:r>
            <a:r>
              <a:rPr sz="2500" b="1" dirty="0">
                <a:latin typeface="Calibri"/>
                <a:cs typeface="Calibri"/>
              </a:rPr>
              <a:t> </a:t>
            </a:r>
            <a:r>
              <a:rPr sz="2500" b="1" spc="-15" dirty="0">
                <a:latin typeface="Calibri"/>
                <a:cs typeface="Calibri"/>
              </a:rPr>
              <a:t>are</a:t>
            </a:r>
            <a:r>
              <a:rPr sz="2500" b="1" spc="-5" dirty="0">
                <a:latin typeface="Calibri"/>
                <a:cs typeface="Calibri"/>
              </a:rPr>
              <a:t> not</a:t>
            </a:r>
            <a:r>
              <a:rPr sz="2500" b="1" dirty="0">
                <a:latin typeface="Calibri"/>
                <a:cs typeface="Calibri"/>
              </a:rPr>
              <a:t> </a:t>
            </a:r>
            <a:r>
              <a:rPr sz="2500" b="1" spc="-10" dirty="0">
                <a:latin typeface="Calibri"/>
                <a:cs typeface="Calibri"/>
              </a:rPr>
              <a:t>(internal</a:t>
            </a:r>
            <a:r>
              <a:rPr sz="2500" b="1" dirty="0">
                <a:latin typeface="Calibri"/>
                <a:cs typeface="Calibri"/>
              </a:rPr>
              <a:t> </a:t>
            </a:r>
            <a:r>
              <a:rPr sz="2500" b="1" spc="-5" dirty="0">
                <a:latin typeface="Calibri"/>
                <a:cs typeface="Calibri"/>
              </a:rPr>
              <a:t>quality)</a:t>
            </a:r>
            <a:endParaRPr sz="2500" dirty="0">
              <a:latin typeface="Calibri"/>
              <a:cs typeface="Calibri"/>
            </a:endParaRPr>
          </a:p>
          <a:p>
            <a:pPr marL="12700" marR="95885" algn="just">
              <a:lnSpc>
                <a:spcPts val="2750"/>
              </a:lnSpc>
              <a:spcBef>
                <a:spcPts val="1685"/>
              </a:spcBef>
            </a:pPr>
            <a:r>
              <a:rPr sz="2500" b="1" spc="-10" dirty="0">
                <a:latin typeface="Calibri"/>
                <a:cs typeface="Calibri"/>
              </a:rPr>
              <a:t>External </a:t>
            </a:r>
            <a:r>
              <a:rPr sz="2500" b="1" spc="-5" dirty="0">
                <a:latin typeface="Calibri"/>
                <a:cs typeface="Calibri"/>
              </a:rPr>
              <a:t>quality </a:t>
            </a:r>
            <a:r>
              <a:rPr sz="2500" b="1" spc="-20" dirty="0">
                <a:latin typeface="Calibri"/>
                <a:cs typeface="Calibri"/>
              </a:rPr>
              <a:t>factors </a:t>
            </a:r>
            <a:r>
              <a:rPr sz="2500" spc="-15" dirty="0">
                <a:latin typeface="Calibri"/>
                <a:cs typeface="Calibri"/>
              </a:rPr>
              <a:t>are </a:t>
            </a:r>
            <a:r>
              <a:rPr sz="2500" spc="-5" dirty="0">
                <a:latin typeface="Calibri"/>
                <a:cs typeface="Calibri"/>
              </a:rPr>
              <a:t>primarily </a:t>
            </a:r>
            <a:r>
              <a:rPr sz="2500" spc="-10" dirty="0">
                <a:latin typeface="Calibri"/>
                <a:cs typeface="Calibri"/>
              </a:rPr>
              <a:t>important </a:t>
            </a:r>
            <a:r>
              <a:rPr sz="2500" spc="-15" dirty="0">
                <a:latin typeface="Calibri"/>
                <a:cs typeface="Calibri"/>
              </a:rPr>
              <a:t>to users, </a:t>
            </a:r>
            <a:r>
              <a:rPr sz="2500" spc="-5" dirty="0">
                <a:latin typeface="Calibri"/>
                <a:cs typeface="Calibri"/>
              </a:rPr>
              <a:t>whereas </a:t>
            </a:r>
            <a:r>
              <a:rPr sz="2500" spc="-10" dirty="0">
                <a:latin typeface="Calibri"/>
                <a:cs typeface="Calibri"/>
              </a:rPr>
              <a:t>internal </a:t>
            </a:r>
            <a:r>
              <a:rPr sz="2500" spc="-555" dirty="0">
                <a:latin typeface="Calibri"/>
                <a:cs typeface="Calibri"/>
              </a:rPr>
              <a:t> </a:t>
            </a:r>
            <a:r>
              <a:rPr sz="2500" spc="-5" dirty="0">
                <a:latin typeface="Calibri"/>
                <a:cs typeface="Calibri"/>
              </a:rPr>
              <a:t>qualities</a:t>
            </a:r>
            <a:r>
              <a:rPr sz="2500" dirty="0">
                <a:latin typeface="Calibri"/>
                <a:cs typeface="Calibri"/>
              </a:rPr>
              <a:t> </a:t>
            </a:r>
            <a:r>
              <a:rPr sz="2500" spc="-15" dirty="0">
                <a:latin typeface="Calibri"/>
                <a:cs typeface="Calibri"/>
              </a:rPr>
              <a:t>are</a:t>
            </a:r>
            <a:r>
              <a:rPr sz="2500" dirty="0">
                <a:latin typeface="Calibri"/>
                <a:cs typeface="Calibri"/>
              </a:rPr>
              <a:t> </a:t>
            </a:r>
            <a:r>
              <a:rPr sz="2500" spc="-10" dirty="0">
                <a:latin typeface="Calibri"/>
                <a:cs typeface="Calibri"/>
              </a:rPr>
              <a:t>more</a:t>
            </a:r>
            <a:r>
              <a:rPr sz="2500" spc="5" dirty="0">
                <a:latin typeface="Calibri"/>
                <a:cs typeface="Calibri"/>
              </a:rPr>
              <a:t> </a:t>
            </a:r>
            <a:r>
              <a:rPr sz="2500" spc="-10" dirty="0">
                <a:latin typeface="Calibri"/>
                <a:cs typeface="Calibri"/>
              </a:rPr>
              <a:t>significant</a:t>
            </a:r>
            <a:r>
              <a:rPr sz="2500" spc="20" dirty="0">
                <a:latin typeface="Calibri"/>
                <a:cs typeface="Calibri"/>
              </a:rPr>
              <a:t> </a:t>
            </a:r>
            <a:r>
              <a:rPr sz="2500" spc="-15" dirty="0">
                <a:latin typeface="Calibri"/>
                <a:cs typeface="Calibri"/>
              </a:rPr>
              <a:t>to</a:t>
            </a:r>
            <a:r>
              <a:rPr sz="2500" spc="-5" dirty="0">
                <a:latin typeface="Calibri"/>
                <a:cs typeface="Calibri"/>
              </a:rPr>
              <a:t> </a:t>
            </a:r>
            <a:r>
              <a:rPr sz="2500" spc="-10" dirty="0">
                <a:latin typeface="Calibri"/>
                <a:cs typeface="Calibri"/>
              </a:rPr>
              <a:t>development</a:t>
            </a:r>
            <a:r>
              <a:rPr sz="2500" dirty="0">
                <a:latin typeface="Calibri"/>
                <a:cs typeface="Calibri"/>
              </a:rPr>
              <a:t> </a:t>
            </a:r>
            <a:r>
              <a:rPr sz="2500" spc="-5" dirty="0">
                <a:latin typeface="Calibri"/>
                <a:cs typeface="Calibri"/>
              </a:rPr>
              <a:t>and </a:t>
            </a:r>
            <a:r>
              <a:rPr sz="2500" spc="-10" dirty="0">
                <a:latin typeface="Calibri"/>
                <a:cs typeface="Calibri"/>
              </a:rPr>
              <a:t>maintenance</a:t>
            </a:r>
            <a:r>
              <a:rPr sz="2500" spc="10" dirty="0">
                <a:latin typeface="Calibri"/>
                <a:cs typeface="Calibri"/>
              </a:rPr>
              <a:t> </a:t>
            </a:r>
            <a:r>
              <a:rPr sz="2500" spc="-50" dirty="0">
                <a:latin typeface="Calibri"/>
                <a:cs typeface="Calibri"/>
              </a:rPr>
              <a:t>staff.</a:t>
            </a:r>
            <a:endParaRPr sz="2500" dirty="0">
              <a:latin typeface="Calibri"/>
              <a:cs typeface="Calibri"/>
            </a:endParaRPr>
          </a:p>
          <a:p>
            <a:pPr>
              <a:lnSpc>
                <a:spcPct val="100000"/>
              </a:lnSpc>
              <a:spcBef>
                <a:spcPts val="30"/>
              </a:spcBef>
            </a:pPr>
            <a:endParaRPr sz="3600" dirty="0">
              <a:latin typeface="Calibri"/>
              <a:cs typeface="Calibri"/>
            </a:endParaRPr>
          </a:p>
          <a:p>
            <a:pPr marL="12700" marR="5080">
              <a:lnSpc>
                <a:spcPts val="2750"/>
              </a:lnSpc>
            </a:pPr>
            <a:r>
              <a:rPr sz="2500" b="1" spc="-15" dirty="0">
                <a:latin typeface="Calibri"/>
                <a:cs typeface="Calibri"/>
              </a:rPr>
              <a:t>Internal</a:t>
            </a:r>
            <a:r>
              <a:rPr sz="2500" b="1" spc="15" dirty="0">
                <a:latin typeface="Calibri"/>
                <a:cs typeface="Calibri"/>
              </a:rPr>
              <a:t> </a:t>
            </a:r>
            <a:r>
              <a:rPr sz="2500" b="1" spc="-5" dirty="0">
                <a:latin typeface="Calibri"/>
                <a:cs typeface="Calibri"/>
              </a:rPr>
              <a:t>quality</a:t>
            </a:r>
            <a:r>
              <a:rPr sz="2500" b="1" spc="10" dirty="0">
                <a:latin typeface="Calibri"/>
                <a:cs typeface="Calibri"/>
              </a:rPr>
              <a:t> </a:t>
            </a:r>
            <a:r>
              <a:rPr sz="2500" b="1" spc="-15" dirty="0">
                <a:latin typeface="Calibri"/>
                <a:cs typeface="Calibri"/>
              </a:rPr>
              <a:t>attributes</a:t>
            </a:r>
            <a:r>
              <a:rPr sz="2500" b="1" spc="10" dirty="0">
                <a:latin typeface="Calibri"/>
                <a:cs typeface="Calibri"/>
              </a:rPr>
              <a:t> </a:t>
            </a:r>
            <a:r>
              <a:rPr sz="2500" spc="-5" dirty="0">
                <a:latin typeface="Calibri"/>
                <a:cs typeface="Calibri"/>
              </a:rPr>
              <a:t>indirectly</a:t>
            </a:r>
            <a:r>
              <a:rPr sz="2500" spc="10" dirty="0">
                <a:latin typeface="Calibri"/>
                <a:cs typeface="Calibri"/>
              </a:rPr>
              <a:t> </a:t>
            </a:r>
            <a:r>
              <a:rPr sz="2500" spc="-15" dirty="0">
                <a:latin typeface="Calibri"/>
                <a:cs typeface="Calibri"/>
              </a:rPr>
              <a:t>contribute</a:t>
            </a:r>
            <a:r>
              <a:rPr sz="2500" spc="10" dirty="0">
                <a:latin typeface="Calibri"/>
                <a:cs typeface="Calibri"/>
              </a:rPr>
              <a:t> </a:t>
            </a:r>
            <a:r>
              <a:rPr sz="2500" spc="-15" dirty="0">
                <a:latin typeface="Calibri"/>
                <a:cs typeface="Calibri"/>
              </a:rPr>
              <a:t>to</a:t>
            </a:r>
            <a:r>
              <a:rPr sz="2500" spc="5" dirty="0">
                <a:latin typeface="Calibri"/>
                <a:cs typeface="Calibri"/>
              </a:rPr>
              <a:t> </a:t>
            </a:r>
            <a:r>
              <a:rPr sz="2500" spc="-10" dirty="0">
                <a:latin typeface="Calibri"/>
                <a:cs typeface="Calibri"/>
              </a:rPr>
              <a:t>customer</a:t>
            </a:r>
            <a:r>
              <a:rPr sz="2500" spc="10" dirty="0">
                <a:latin typeface="Calibri"/>
                <a:cs typeface="Calibri"/>
              </a:rPr>
              <a:t> </a:t>
            </a:r>
            <a:r>
              <a:rPr sz="2500" spc="-10" dirty="0">
                <a:latin typeface="Calibri"/>
                <a:cs typeface="Calibri"/>
              </a:rPr>
              <a:t>satisfaction</a:t>
            </a:r>
            <a:r>
              <a:rPr sz="2500" spc="10" dirty="0">
                <a:latin typeface="Calibri"/>
                <a:cs typeface="Calibri"/>
              </a:rPr>
              <a:t> </a:t>
            </a:r>
            <a:r>
              <a:rPr sz="2500" spc="-15" dirty="0">
                <a:latin typeface="Calibri"/>
                <a:cs typeface="Calibri"/>
              </a:rPr>
              <a:t>by </a:t>
            </a:r>
            <a:r>
              <a:rPr sz="2500" spc="-550" dirty="0">
                <a:latin typeface="Calibri"/>
                <a:cs typeface="Calibri"/>
              </a:rPr>
              <a:t> </a:t>
            </a:r>
            <a:r>
              <a:rPr sz="2500" spc="-5" dirty="0">
                <a:latin typeface="Calibri"/>
                <a:cs typeface="Calibri"/>
              </a:rPr>
              <a:t>making the</a:t>
            </a:r>
            <a:r>
              <a:rPr sz="2500" dirty="0">
                <a:latin typeface="Calibri"/>
                <a:cs typeface="Calibri"/>
              </a:rPr>
              <a:t> </a:t>
            </a:r>
            <a:r>
              <a:rPr sz="2500" spc="-15" dirty="0">
                <a:latin typeface="Calibri"/>
                <a:cs typeface="Calibri"/>
              </a:rPr>
              <a:t>product</a:t>
            </a:r>
            <a:r>
              <a:rPr sz="2500" spc="5" dirty="0">
                <a:latin typeface="Calibri"/>
                <a:cs typeface="Calibri"/>
              </a:rPr>
              <a:t> </a:t>
            </a:r>
            <a:r>
              <a:rPr sz="2500" spc="-5" dirty="0">
                <a:latin typeface="Calibri"/>
                <a:cs typeface="Calibri"/>
              </a:rPr>
              <a:t>easier </a:t>
            </a:r>
            <a:r>
              <a:rPr sz="2500" spc="-15" dirty="0">
                <a:latin typeface="Calibri"/>
                <a:cs typeface="Calibri"/>
              </a:rPr>
              <a:t>to</a:t>
            </a:r>
            <a:r>
              <a:rPr sz="2500" spc="-5" dirty="0">
                <a:latin typeface="Calibri"/>
                <a:cs typeface="Calibri"/>
              </a:rPr>
              <a:t> enhance,</a:t>
            </a:r>
            <a:r>
              <a:rPr sz="2500" dirty="0">
                <a:latin typeface="Calibri"/>
                <a:cs typeface="Calibri"/>
              </a:rPr>
              <a:t> </a:t>
            </a:r>
            <a:r>
              <a:rPr sz="2500" spc="-10" dirty="0">
                <a:latin typeface="Calibri"/>
                <a:cs typeface="Calibri"/>
              </a:rPr>
              <a:t>correct,</a:t>
            </a:r>
            <a:r>
              <a:rPr sz="2500" spc="5" dirty="0">
                <a:latin typeface="Calibri"/>
                <a:cs typeface="Calibri"/>
              </a:rPr>
              <a:t> </a:t>
            </a:r>
            <a:r>
              <a:rPr sz="2500" spc="-15" dirty="0">
                <a:latin typeface="Calibri"/>
                <a:cs typeface="Calibri"/>
              </a:rPr>
              <a:t>test,</a:t>
            </a:r>
            <a:r>
              <a:rPr sz="2500" spc="-10" dirty="0">
                <a:latin typeface="Calibri"/>
                <a:cs typeface="Calibri"/>
              </a:rPr>
              <a:t> </a:t>
            </a:r>
            <a:r>
              <a:rPr sz="2500" spc="-5" dirty="0">
                <a:latin typeface="Calibri"/>
                <a:cs typeface="Calibri"/>
              </a:rPr>
              <a:t>and</a:t>
            </a:r>
            <a:r>
              <a:rPr sz="2500" spc="10" dirty="0">
                <a:latin typeface="Calibri"/>
                <a:cs typeface="Calibri"/>
              </a:rPr>
              <a:t> </a:t>
            </a:r>
            <a:r>
              <a:rPr sz="2500" spc="-15" dirty="0">
                <a:latin typeface="Calibri"/>
                <a:cs typeface="Calibri"/>
              </a:rPr>
              <a:t>migrate</a:t>
            </a:r>
            <a:r>
              <a:rPr sz="2500" spc="-20" dirty="0">
                <a:latin typeface="Calibri"/>
                <a:cs typeface="Calibri"/>
              </a:rPr>
              <a:t> </a:t>
            </a:r>
            <a:r>
              <a:rPr sz="2500" spc="-15" dirty="0">
                <a:latin typeface="Calibri"/>
                <a:cs typeface="Calibri"/>
              </a:rPr>
              <a:t>to</a:t>
            </a:r>
            <a:r>
              <a:rPr sz="2500" dirty="0">
                <a:latin typeface="Calibri"/>
                <a:cs typeface="Calibri"/>
              </a:rPr>
              <a:t> </a:t>
            </a:r>
            <a:r>
              <a:rPr sz="2500" spc="-10" dirty="0">
                <a:latin typeface="Calibri"/>
                <a:cs typeface="Calibri"/>
              </a:rPr>
              <a:t>new </a:t>
            </a:r>
            <a:r>
              <a:rPr sz="2500" spc="-5" dirty="0">
                <a:latin typeface="Calibri"/>
                <a:cs typeface="Calibri"/>
              </a:rPr>
              <a:t> </a:t>
            </a:r>
            <a:r>
              <a:rPr sz="2500" spc="-15" dirty="0">
                <a:latin typeface="Calibri"/>
                <a:cs typeface="Calibri"/>
              </a:rPr>
              <a:t>platforms.</a:t>
            </a:r>
            <a:endParaRPr sz="2500" dirty="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300" y="2459080"/>
            <a:ext cx="10437495" cy="2475678"/>
          </a:xfrm>
          <a:prstGeom prst="rect">
            <a:avLst/>
          </a:prstGeom>
        </p:spPr>
        <p:txBody>
          <a:bodyPr vert="horz" wrap="square" lIns="0" tIns="13335" rIns="0" bIns="0" rtlCol="0">
            <a:spAutoFit/>
          </a:bodyPr>
          <a:lstStyle/>
          <a:p>
            <a:pPr marL="12700">
              <a:lnSpc>
                <a:spcPct val="100000"/>
              </a:lnSpc>
              <a:spcBef>
                <a:spcPts val="105"/>
              </a:spcBef>
            </a:pPr>
            <a:r>
              <a:rPr sz="8000" b="0" spc="-100" dirty="0">
                <a:solidFill>
                  <a:schemeClr val="tx1"/>
                </a:solidFill>
                <a:latin typeface="Calibri Light"/>
                <a:cs typeface="Calibri Light"/>
              </a:rPr>
              <a:t>External</a:t>
            </a:r>
            <a:r>
              <a:rPr sz="8000" b="0" spc="-235" dirty="0">
                <a:solidFill>
                  <a:schemeClr val="tx1"/>
                </a:solidFill>
                <a:latin typeface="Calibri Light"/>
                <a:cs typeface="Calibri Light"/>
              </a:rPr>
              <a:t> </a:t>
            </a:r>
            <a:r>
              <a:rPr sz="8000" b="0" spc="-90" dirty="0">
                <a:solidFill>
                  <a:schemeClr val="tx1"/>
                </a:solidFill>
                <a:latin typeface="Calibri Light"/>
                <a:cs typeface="Calibri Light"/>
              </a:rPr>
              <a:t>Quality</a:t>
            </a:r>
            <a:r>
              <a:rPr sz="8000" b="0" spc="-270" dirty="0">
                <a:solidFill>
                  <a:schemeClr val="tx1"/>
                </a:solidFill>
                <a:latin typeface="Calibri Light"/>
                <a:cs typeface="Calibri Light"/>
              </a:rPr>
              <a:t> </a:t>
            </a:r>
            <a:r>
              <a:rPr sz="8000" b="0" spc="-135" dirty="0">
                <a:solidFill>
                  <a:schemeClr val="tx1"/>
                </a:solidFill>
                <a:latin typeface="Calibri Light"/>
                <a:cs typeface="Calibri Light"/>
              </a:rPr>
              <a:t>Attributes</a:t>
            </a:r>
            <a:endParaRPr sz="8000" dirty="0">
              <a:solidFill>
                <a:schemeClr val="tx1"/>
              </a:solidFill>
              <a:latin typeface="Calibri Light"/>
              <a:cs typeface="Calibri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0116" y="676655"/>
            <a:ext cx="10403205" cy="2787650"/>
            <a:chOff x="1190116" y="676655"/>
            <a:chExt cx="10403205" cy="2787650"/>
          </a:xfrm>
        </p:grpSpPr>
        <p:pic>
          <p:nvPicPr>
            <p:cNvPr id="3" name="object 3"/>
            <p:cNvPicPr/>
            <p:nvPr/>
          </p:nvPicPr>
          <p:blipFill>
            <a:blip r:embed="rId2" cstate="print"/>
            <a:stretch>
              <a:fillRect/>
            </a:stretch>
          </p:blipFill>
          <p:spPr>
            <a:xfrm>
              <a:off x="4719827" y="676655"/>
              <a:ext cx="6873240" cy="2787396"/>
            </a:xfrm>
            <a:prstGeom prst="rect">
              <a:avLst/>
            </a:prstGeom>
          </p:spPr>
        </p:pic>
        <p:pic>
          <p:nvPicPr>
            <p:cNvPr id="4" name="object 4"/>
            <p:cNvPicPr/>
            <p:nvPr/>
          </p:nvPicPr>
          <p:blipFill>
            <a:blip r:embed="rId3" cstate="print"/>
            <a:stretch>
              <a:fillRect/>
            </a:stretch>
          </p:blipFill>
          <p:spPr>
            <a:xfrm>
              <a:off x="4703063" y="765047"/>
              <a:ext cx="6370320" cy="2695955"/>
            </a:xfrm>
            <a:prstGeom prst="rect">
              <a:avLst/>
            </a:prstGeom>
          </p:spPr>
        </p:pic>
        <p:pic>
          <p:nvPicPr>
            <p:cNvPr id="5" name="object 5"/>
            <p:cNvPicPr/>
            <p:nvPr/>
          </p:nvPicPr>
          <p:blipFill>
            <a:blip r:embed="rId4" cstate="print"/>
            <a:stretch>
              <a:fillRect/>
            </a:stretch>
          </p:blipFill>
          <p:spPr>
            <a:xfrm>
              <a:off x="4741163" y="697991"/>
              <a:ext cx="6798563" cy="2712720"/>
            </a:xfrm>
            <a:prstGeom prst="rect">
              <a:avLst/>
            </a:prstGeom>
          </p:spPr>
        </p:pic>
      </p:grpSp>
      <p:sp>
        <p:nvSpPr>
          <p:cNvPr id="6" name="object 6"/>
          <p:cNvSpPr txBox="1"/>
          <p:nvPr/>
        </p:nvSpPr>
        <p:spPr>
          <a:xfrm>
            <a:off x="571296" y="2815793"/>
            <a:ext cx="2781300" cy="1041400"/>
          </a:xfrm>
          <a:prstGeom prst="rect">
            <a:avLst/>
          </a:prstGeom>
        </p:spPr>
        <p:txBody>
          <a:bodyPr vert="horz" wrap="square" lIns="0" tIns="95885" rIns="0" bIns="0" rtlCol="0">
            <a:spAutoFit/>
          </a:bodyPr>
          <a:lstStyle/>
          <a:p>
            <a:pPr marL="12700" marR="5080">
              <a:lnSpc>
                <a:spcPts val="3679"/>
              </a:lnSpc>
              <a:spcBef>
                <a:spcPts val="755"/>
              </a:spcBef>
            </a:pPr>
            <a:r>
              <a:rPr sz="3600" b="0" spc="-50" dirty="0">
                <a:latin typeface="Calibri Light"/>
                <a:cs typeface="Calibri Light"/>
              </a:rPr>
              <a:t>E</a:t>
            </a:r>
            <a:r>
              <a:rPr sz="3600" b="0" spc="-35" dirty="0">
                <a:latin typeface="Calibri Light"/>
                <a:cs typeface="Calibri Light"/>
              </a:rPr>
              <a:t>x</a:t>
            </a:r>
            <a:r>
              <a:rPr sz="3600" b="0" spc="-85" dirty="0">
                <a:latin typeface="Calibri Light"/>
                <a:cs typeface="Calibri Light"/>
              </a:rPr>
              <a:t>t</a:t>
            </a:r>
            <a:r>
              <a:rPr sz="3600" b="0" spc="-55" dirty="0">
                <a:latin typeface="Calibri Light"/>
                <a:cs typeface="Calibri Light"/>
              </a:rPr>
              <a:t>er</a:t>
            </a:r>
            <a:r>
              <a:rPr sz="3600" b="0" spc="-50" dirty="0">
                <a:latin typeface="Calibri Light"/>
                <a:cs typeface="Calibri Light"/>
              </a:rPr>
              <a:t>n</a:t>
            </a:r>
            <a:r>
              <a:rPr sz="3600" b="0" spc="-55" dirty="0">
                <a:latin typeface="Calibri Light"/>
                <a:cs typeface="Calibri Light"/>
              </a:rPr>
              <a:t>a</a:t>
            </a:r>
            <a:r>
              <a:rPr sz="3600" b="0" dirty="0">
                <a:latin typeface="Calibri Light"/>
                <a:cs typeface="Calibri Light"/>
              </a:rPr>
              <a:t>l</a:t>
            </a:r>
            <a:r>
              <a:rPr sz="3600" b="0" spc="-100" dirty="0">
                <a:latin typeface="Calibri Light"/>
                <a:cs typeface="Calibri Light"/>
              </a:rPr>
              <a:t> </a:t>
            </a:r>
            <a:r>
              <a:rPr sz="3600" b="0" spc="-50" dirty="0">
                <a:latin typeface="Calibri Light"/>
                <a:cs typeface="Calibri Light"/>
              </a:rPr>
              <a:t>qu</a:t>
            </a:r>
            <a:r>
              <a:rPr sz="3600" b="0" spc="-55" dirty="0">
                <a:latin typeface="Calibri Light"/>
                <a:cs typeface="Calibri Light"/>
              </a:rPr>
              <a:t>a</a:t>
            </a:r>
            <a:r>
              <a:rPr sz="3600" b="0" spc="-50" dirty="0">
                <a:latin typeface="Calibri Light"/>
                <a:cs typeface="Calibri Light"/>
              </a:rPr>
              <a:t>lit</a:t>
            </a:r>
            <a:r>
              <a:rPr sz="3600" b="0" dirty="0">
                <a:latin typeface="Calibri Light"/>
                <a:cs typeface="Calibri Light"/>
              </a:rPr>
              <a:t>y  </a:t>
            </a:r>
            <a:r>
              <a:rPr sz="3600" b="0" spc="-60" dirty="0">
                <a:latin typeface="Calibri Light"/>
                <a:cs typeface="Calibri Light"/>
              </a:rPr>
              <a:t>attributes</a:t>
            </a:r>
            <a:endParaRPr sz="3600" dirty="0">
              <a:latin typeface="Calibri Light"/>
              <a:cs typeface="Calibri Light"/>
            </a:endParaRPr>
          </a:p>
        </p:txBody>
      </p:sp>
      <p:sp>
        <p:nvSpPr>
          <p:cNvPr id="7" name="object 7"/>
          <p:cNvSpPr txBox="1">
            <a:spLocks noGrp="1"/>
          </p:cNvSpPr>
          <p:nvPr>
            <p:ph type="title"/>
          </p:nvPr>
        </p:nvSpPr>
        <p:spPr>
          <a:xfrm>
            <a:off x="4741163" y="289559"/>
            <a:ext cx="6798562" cy="1687641"/>
          </a:xfrm>
          <a:prstGeom prst="rect">
            <a:avLst/>
          </a:prstGeom>
        </p:spPr>
        <p:txBody>
          <a:bodyPr vert="horz" wrap="square" lIns="0" tIns="71120" rIns="0" bIns="0" rtlCol="0">
            <a:spAutoFit/>
          </a:bodyPr>
          <a:lstStyle/>
          <a:p>
            <a:pPr marL="12700" marR="5080">
              <a:lnSpc>
                <a:spcPts val="4180"/>
              </a:lnSpc>
              <a:spcBef>
                <a:spcPts val="560"/>
              </a:spcBef>
            </a:pPr>
            <a:r>
              <a:rPr sz="3800" spc="-10" dirty="0">
                <a:solidFill>
                  <a:schemeClr val="tx1"/>
                </a:solidFill>
              </a:rPr>
              <a:t>External </a:t>
            </a:r>
            <a:r>
              <a:rPr sz="3800" dirty="0">
                <a:solidFill>
                  <a:schemeClr val="tx1"/>
                </a:solidFill>
              </a:rPr>
              <a:t>quality </a:t>
            </a:r>
            <a:r>
              <a:rPr sz="3800" spc="-15" dirty="0">
                <a:solidFill>
                  <a:schemeClr val="tx1"/>
                </a:solidFill>
              </a:rPr>
              <a:t>attributes </a:t>
            </a:r>
            <a:r>
              <a:rPr sz="3800" spc="-10" dirty="0">
                <a:solidFill>
                  <a:schemeClr val="tx1"/>
                </a:solidFill>
              </a:rPr>
              <a:t> </a:t>
            </a:r>
            <a:r>
              <a:rPr sz="3800" dirty="0">
                <a:solidFill>
                  <a:schemeClr val="tx1"/>
                </a:solidFill>
              </a:rPr>
              <a:t>describe</a:t>
            </a:r>
            <a:r>
              <a:rPr sz="3800" spc="-45" dirty="0">
                <a:solidFill>
                  <a:schemeClr val="tx1"/>
                </a:solidFill>
              </a:rPr>
              <a:t> </a:t>
            </a:r>
            <a:r>
              <a:rPr sz="3800" spc="-15" dirty="0">
                <a:solidFill>
                  <a:schemeClr val="tx1"/>
                </a:solidFill>
              </a:rPr>
              <a:t>characteristics</a:t>
            </a:r>
            <a:r>
              <a:rPr sz="3800" spc="-40" dirty="0">
                <a:solidFill>
                  <a:schemeClr val="tx1"/>
                </a:solidFill>
              </a:rPr>
              <a:t> </a:t>
            </a:r>
            <a:r>
              <a:rPr sz="3800" spc="-10" dirty="0">
                <a:solidFill>
                  <a:schemeClr val="tx1"/>
                </a:solidFill>
              </a:rPr>
              <a:t>that</a:t>
            </a:r>
            <a:endParaRPr sz="3800" dirty="0">
              <a:solidFill>
                <a:schemeClr val="tx1"/>
              </a:solidFill>
            </a:endParaRPr>
          </a:p>
        </p:txBody>
      </p:sp>
      <p:sp>
        <p:nvSpPr>
          <p:cNvPr id="8" name="object 8"/>
          <p:cNvSpPr txBox="1"/>
          <p:nvPr/>
        </p:nvSpPr>
        <p:spPr>
          <a:xfrm>
            <a:off x="5007102" y="1959991"/>
            <a:ext cx="4644390" cy="1134110"/>
          </a:xfrm>
          <a:prstGeom prst="rect">
            <a:avLst/>
          </a:prstGeom>
        </p:spPr>
        <p:txBody>
          <a:bodyPr vert="horz" wrap="square" lIns="0" tIns="73025" rIns="0" bIns="0" rtlCol="0">
            <a:spAutoFit/>
          </a:bodyPr>
          <a:lstStyle/>
          <a:p>
            <a:pPr marL="12700" marR="5080">
              <a:lnSpc>
                <a:spcPts val="4160"/>
              </a:lnSpc>
              <a:spcBef>
                <a:spcPts val="575"/>
              </a:spcBef>
            </a:pPr>
            <a:r>
              <a:rPr sz="3800" b="1" spc="-15" dirty="0">
                <a:solidFill>
                  <a:srgbClr val="FFFFFF"/>
                </a:solidFill>
                <a:latin typeface="Calibri"/>
                <a:cs typeface="Calibri"/>
              </a:rPr>
              <a:t>are</a:t>
            </a:r>
            <a:r>
              <a:rPr sz="3800" b="1" spc="-30" dirty="0">
                <a:solidFill>
                  <a:srgbClr val="FFFFFF"/>
                </a:solidFill>
                <a:latin typeface="Calibri"/>
                <a:cs typeface="Calibri"/>
              </a:rPr>
              <a:t> </a:t>
            </a:r>
            <a:r>
              <a:rPr sz="3800" b="1" spc="-5" dirty="0">
                <a:solidFill>
                  <a:srgbClr val="FFFFFF"/>
                </a:solidFill>
                <a:latin typeface="Calibri"/>
                <a:cs typeface="Calibri"/>
              </a:rPr>
              <a:t>observed</a:t>
            </a:r>
            <a:r>
              <a:rPr sz="3800" b="1" spc="-25" dirty="0">
                <a:solidFill>
                  <a:srgbClr val="FFFFFF"/>
                </a:solidFill>
                <a:latin typeface="Calibri"/>
                <a:cs typeface="Calibri"/>
              </a:rPr>
              <a:t> </a:t>
            </a:r>
            <a:r>
              <a:rPr sz="3800" b="1" spc="-5" dirty="0">
                <a:solidFill>
                  <a:srgbClr val="FFFFFF"/>
                </a:solidFill>
                <a:latin typeface="Calibri"/>
                <a:cs typeface="Calibri"/>
              </a:rPr>
              <a:t>when</a:t>
            </a:r>
            <a:r>
              <a:rPr sz="3800" b="1" spc="-35" dirty="0">
                <a:solidFill>
                  <a:srgbClr val="FFFFFF"/>
                </a:solidFill>
                <a:latin typeface="Calibri"/>
                <a:cs typeface="Calibri"/>
              </a:rPr>
              <a:t> </a:t>
            </a:r>
            <a:r>
              <a:rPr sz="3800" b="1" dirty="0">
                <a:solidFill>
                  <a:srgbClr val="FFFFFF"/>
                </a:solidFill>
                <a:latin typeface="Calibri"/>
                <a:cs typeface="Calibri"/>
              </a:rPr>
              <a:t>the </a:t>
            </a:r>
            <a:r>
              <a:rPr sz="3800" b="1" spc="-844" dirty="0">
                <a:solidFill>
                  <a:srgbClr val="FFFFFF"/>
                </a:solidFill>
                <a:latin typeface="Calibri"/>
                <a:cs typeface="Calibri"/>
              </a:rPr>
              <a:t> </a:t>
            </a:r>
            <a:r>
              <a:rPr sz="3800" b="1" spc="-15" dirty="0">
                <a:solidFill>
                  <a:srgbClr val="FFFFFF"/>
                </a:solidFill>
                <a:latin typeface="Calibri"/>
                <a:cs typeface="Calibri"/>
              </a:rPr>
              <a:t>software</a:t>
            </a:r>
            <a:r>
              <a:rPr sz="3800" b="1" spc="-20" dirty="0">
                <a:solidFill>
                  <a:srgbClr val="FFFFFF"/>
                </a:solidFill>
                <a:latin typeface="Calibri"/>
                <a:cs typeface="Calibri"/>
              </a:rPr>
              <a:t> </a:t>
            </a:r>
            <a:r>
              <a:rPr sz="3800" b="1" dirty="0">
                <a:solidFill>
                  <a:srgbClr val="FFFFFF"/>
                </a:solidFill>
                <a:latin typeface="Calibri"/>
                <a:cs typeface="Calibri"/>
              </a:rPr>
              <a:t>is</a:t>
            </a:r>
            <a:r>
              <a:rPr sz="3800" b="1" spc="-10" dirty="0">
                <a:solidFill>
                  <a:srgbClr val="FFFFFF"/>
                </a:solidFill>
                <a:latin typeface="Calibri"/>
                <a:cs typeface="Calibri"/>
              </a:rPr>
              <a:t> </a:t>
            </a:r>
            <a:r>
              <a:rPr sz="3800" b="1" spc="-20" dirty="0">
                <a:solidFill>
                  <a:srgbClr val="FFFFFF"/>
                </a:solidFill>
                <a:latin typeface="Calibri"/>
                <a:cs typeface="Calibri"/>
              </a:rPr>
              <a:t>executing.</a:t>
            </a:r>
            <a:endParaRPr sz="3800" dirty="0">
              <a:latin typeface="Calibri"/>
              <a:cs typeface="Calibri"/>
            </a:endParaRPr>
          </a:p>
        </p:txBody>
      </p:sp>
      <p:grpSp>
        <p:nvGrpSpPr>
          <p:cNvPr id="9" name="object 9"/>
          <p:cNvGrpSpPr/>
          <p:nvPr/>
        </p:nvGrpSpPr>
        <p:grpSpPr>
          <a:xfrm>
            <a:off x="4703064" y="3497579"/>
            <a:ext cx="6890384" cy="2787650"/>
            <a:chOff x="4703064" y="3497579"/>
            <a:chExt cx="6890384" cy="2787650"/>
          </a:xfrm>
        </p:grpSpPr>
        <p:pic>
          <p:nvPicPr>
            <p:cNvPr id="10" name="object 10"/>
            <p:cNvPicPr/>
            <p:nvPr/>
          </p:nvPicPr>
          <p:blipFill>
            <a:blip r:embed="rId2" cstate="print"/>
            <a:stretch>
              <a:fillRect/>
            </a:stretch>
          </p:blipFill>
          <p:spPr>
            <a:xfrm>
              <a:off x="4719828" y="3497579"/>
              <a:ext cx="6873240" cy="2787395"/>
            </a:xfrm>
            <a:prstGeom prst="rect">
              <a:avLst/>
            </a:prstGeom>
          </p:spPr>
        </p:pic>
        <p:pic>
          <p:nvPicPr>
            <p:cNvPr id="11" name="object 11"/>
            <p:cNvPicPr/>
            <p:nvPr/>
          </p:nvPicPr>
          <p:blipFill>
            <a:blip r:embed="rId5" cstate="print"/>
            <a:stretch>
              <a:fillRect/>
            </a:stretch>
          </p:blipFill>
          <p:spPr>
            <a:xfrm>
              <a:off x="4703064" y="3851147"/>
              <a:ext cx="6870192" cy="2168652"/>
            </a:xfrm>
            <a:prstGeom prst="rect">
              <a:avLst/>
            </a:prstGeom>
          </p:spPr>
        </p:pic>
        <p:pic>
          <p:nvPicPr>
            <p:cNvPr id="12" name="object 12"/>
            <p:cNvPicPr/>
            <p:nvPr/>
          </p:nvPicPr>
          <p:blipFill>
            <a:blip r:embed="rId6" cstate="print"/>
            <a:stretch>
              <a:fillRect/>
            </a:stretch>
          </p:blipFill>
          <p:spPr>
            <a:xfrm>
              <a:off x="4741164" y="3518915"/>
              <a:ext cx="6798563" cy="2712720"/>
            </a:xfrm>
            <a:prstGeom prst="rect">
              <a:avLst/>
            </a:prstGeom>
          </p:spPr>
        </p:pic>
      </p:grpSp>
      <p:sp>
        <p:nvSpPr>
          <p:cNvPr id="13" name="object 13"/>
          <p:cNvSpPr txBox="1"/>
          <p:nvPr/>
        </p:nvSpPr>
        <p:spPr>
          <a:xfrm>
            <a:off x="5007102" y="3985971"/>
            <a:ext cx="6130290" cy="1666875"/>
          </a:xfrm>
          <a:prstGeom prst="rect">
            <a:avLst/>
          </a:prstGeom>
        </p:spPr>
        <p:txBody>
          <a:bodyPr vert="horz" wrap="square" lIns="0" tIns="71120" rIns="0" bIns="0" rtlCol="0">
            <a:spAutoFit/>
          </a:bodyPr>
          <a:lstStyle/>
          <a:p>
            <a:pPr marL="12700" marR="5080" algn="just">
              <a:lnSpc>
                <a:spcPts val="4180"/>
              </a:lnSpc>
              <a:spcBef>
                <a:spcPts val="560"/>
              </a:spcBef>
            </a:pPr>
            <a:r>
              <a:rPr sz="3800" b="1" spc="-10" dirty="0">
                <a:solidFill>
                  <a:srgbClr val="FFFFFF"/>
                </a:solidFill>
                <a:latin typeface="Calibri"/>
                <a:cs typeface="Calibri"/>
              </a:rPr>
              <a:t>They </a:t>
            </a:r>
            <a:r>
              <a:rPr sz="3800" b="1" spc="-15" dirty="0">
                <a:solidFill>
                  <a:srgbClr val="FFFFFF"/>
                </a:solidFill>
                <a:latin typeface="Calibri"/>
                <a:cs typeface="Calibri"/>
              </a:rPr>
              <a:t>profoundly </a:t>
            </a:r>
            <a:r>
              <a:rPr sz="3800" b="1" spc="-10" dirty="0">
                <a:solidFill>
                  <a:srgbClr val="FFFFFF"/>
                </a:solidFill>
                <a:latin typeface="Calibri"/>
                <a:cs typeface="Calibri"/>
              </a:rPr>
              <a:t>inﬂuence </a:t>
            </a:r>
            <a:r>
              <a:rPr sz="3800" b="1" spc="-5" dirty="0">
                <a:solidFill>
                  <a:srgbClr val="FFFFFF"/>
                </a:solidFill>
                <a:latin typeface="Calibri"/>
                <a:cs typeface="Calibri"/>
              </a:rPr>
              <a:t>the </a:t>
            </a:r>
            <a:r>
              <a:rPr sz="3800" b="1" spc="-844" dirty="0">
                <a:solidFill>
                  <a:srgbClr val="FFFFFF"/>
                </a:solidFill>
                <a:latin typeface="Calibri"/>
                <a:cs typeface="Calibri"/>
              </a:rPr>
              <a:t> </a:t>
            </a:r>
            <a:r>
              <a:rPr sz="3800" b="1" dirty="0">
                <a:solidFill>
                  <a:srgbClr val="FFFFFF"/>
                </a:solidFill>
                <a:latin typeface="Calibri"/>
                <a:cs typeface="Calibri"/>
              </a:rPr>
              <a:t>user </a:t>
            </a:r>
            <a:r>
              <a:rPr sz="3800" b="1" spc="-10" dirty="0">
                <a:solidFill>
                  <a:srgbClr val="FFFFFF"/>
                </a:solidFill>
                <a:latin typeface="Calibri"/>
                <a:cs typeface="Calibri"/>
              </a:rPr>
              <a:t>experience </a:t>
            </a:r>
            <a:r>
              <a:rPr sz="3800" b="1" dirty="0">
                <a:solidFill>
                  <a:srgbClr val="FFFFFF"/>
                </a:solidFill>
                <a:latin typeface="Calibri"/>
                <a:cs typeface="Calibri"/>
              </a:rPr>
              <a:t>and the </a:t>
            </a:r>
            <a:r>
              <a:rPr sz="3800" b="1" spc="-10" dirty="0">
                <a:solidFill>
                  <a:srgbClr val="FFFFFF"/>
                </a:solidFill>
                <a:latin typeface="Calibri"/>
                <a:cs typeface="Calibri"/>
              </a:rPr>
              <a:t>user’s </a:t>
            </a:r>
            <a:r>
              <a:rPr sz="3800" b="1" spc="-850" dirty="0">
                <a:solidFill>
                  <a:srgbClr val="FFFFFF"/>
                </a:solidFill>
                <a:latin typeface="Calibri"/>
                <a:cs typeface="Calibri"/>
              </a:rPr>
              <a:t> </a:t>
            </a:r>
            <a:r>
              <a:rPr sz="3800" b="1" spc="-5" dirty="0">
                <a:solidFill>
                  <a:srgbClr val="FFFFFF"/>
                </a:solidFill>
                <a:latin typeface="Calibri"/>
                <a:cs typeface="Calibri"/>
              </a:rPr>
              <a:t>perception</a:t>
            </a:r>
            <a:r>
              <a:rPr sz="3800" b="1" spc="-70" dirty="0">
                <a:solidFill>
                  <a:srgbClr val="FFFFFF"/>
                </a:solidFill>
                <a:latin typeface="Calibri"/>
                <a:cs typeface="Calibri"/>
              </a:rPr>
              <a:t> </a:t>
            </a:r>
            <a:r>
              <a:rPr sz="3800" b="1" dirty="0">
                <a:solidFill>
                  <a:srgbClr val="FFFFFF"/>
                </a:solidFill>
                <a:latin typeface="Calibri"/>
                <a:cs typeface="Calibri"/>
              </a:rPr>
              <a:t>of</a:t>
            </a:r>
            <a:r>
              <a:rPr sz="3800" b="1" spc="-10" dirty="0">
                <a:solidFill>
                  <a:srgbClr val="FFFFFF"/>
                </a:solidFill>
                <a:latin typeface="Calibri"/>
                <a:cs typeface="Calibri"/>
              </a:rPr>
              <a:t> </a:t>
            </a:r>
            <a:r>
              <a:rPr sz="3800" b="1" spc="-35" dirty="0">
                <a:solidFill>
                  <a:srgbClr val="FFFFFF"/>
                </a:solidFill>
                <a:latin typeface="Calibri"/>
                <a:cs typeface="Calibri"/>
              </a:rPr>
              <a:t>system</a:t>
            </a:r>
            <a:r>
              <a:rPr sz="3800" b="1" spc="-5" dirty="0">
                <a:solidFill>
                  <a:srgbClr val="FFFFFF"/>
                </a:solidFill>
                <a:latin typeface="Calibri"/>
                <a:cs typeface="Calibri"/>
              </a:rPr>
              <a:t> </a:t>
            </a:r>
            <a:r>
              <a:rPr sz="3800" b="1" spc="-30" dirty="0">
                <a:solidFill>
                  <a:srgbClr val="FFFFFF"/>
                </a:solidFill>
                <a:latin typeface="Calibri"/>
                <a:cs typeface="Calibri"/>
              </a:rPr>
              <a:t>quality.</a:t>
            </a:r>
            <a:endParaRPr sz="3800" dirty="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11414"/>
            <a:ext cx="9979660" cy="751488"/>
          </a:xfrm>
          <a:prstGeom prst="rect">
            <a:avLst/>
          </a:prstGeom>
        </p:spPr>
        <p:txBody>
          <a:bodyPr vert="horz" wrap="square" lIns="0" tIns="12700" rIns="0" bIns="0" rtlCol="0">
            <a:spAutoFit/>
          </a:bodyPr>
          <a:lstStyle/>
          <a:p>
            <a:pPr marL="12700">
              <a:lnSpc>
                <a:spcPct val="100000"/>
              </a:lnSpc>
              <a:spcBef>
                <a:spcPts val="100"/>
              </a:spcBef>
            </a:pPr>
            <a:r>
              <a:rPr sz="4800" b="0" spc="-25" dirty="0">
                <a:solidFill>
                  <a:schemeClr val="tx1"/>
                </a:solidFill>
                <a:latin typeface="Calibri Light"/>
                <a:cs typeface="Calibri Light"/>
              </a:rPr>
              <a:t>1.</a:t>
            </a:r>
            <a:r>
              <a:rPr sz="4800" b="0" spc="-135" dirty="0">
                <a:solidFill>
                  <a:schemeClr val="tx1"/>
                </a:solidFill>
                <a:latin typeface="Calibri Light"/>
                <a:cs typeface="Calibri Light"/>
              </a:rPr>
              <a:t> </a:t>
            </a:r>
            <a:r>
              <a:rPr sz="4800" b="0" spc="-65" dirty="0">
                <a:solidFill>
                  <a:schemeClr val="tx1"/>
                </a:solidFill>
                <a:latin typeface="Calibri Light"/>
                <a:cs typeface="Calibri Light"/>
              </a:rPr>
              <a:t>Availability</a:t>
            </a:r>
            <a:endParaRPr sz="4800" dirty="0">
              <a:solidFill>
                <a:schemeClr val="tx1"/>
              </a:solidFill>
              <a:latin typeface="Calibri Light"/>
              <a:cs typeface="Calibri Light"/>
            </a:endParaRPr>
          </a:p>
        </p:txBody>
      </p:sp>
      <p:grpSp>
        <p:nvGrpSpPr>
          <p:cNvPr id="3" name="object 3"/>
          <p:cNvGrpSpPr/>
          <p:nvPr/>
        </p:nvGrpSpPr>
        <p:grpSpPr>
          <a:xfrm>
            <a:off x="1027175" y="2275344"/>
            <a:ext cx="10182225" cy="1074420"/>
            <a:chOff x="1027175" y="2275344"/>
            <a:chExt cx="10182225" cy="1074420"/>
          </a:xfrm>
        </p:grpSpPr>
        <p:pic>
          <p:nvPicPr>
            <p:cNvPr id="4" name="object 4"/>
            <p:cNvPicPr/>
            <p:nvPr/>
          </p:nvPicPr>
          <p:blipFill>
            <a:blip r:embed="rId2" cstate="print"/>
            <a:stretch>
              <a:fillRect/>
            </a:stretch>
          </p:blipFill>
          <p:spPr>
            <a:xfrm>
              <a:off x="1075943" y="2275344"/>
              <a:ext cx="10133076" cy="1030211"/>
            </a:xfrm>
            <a:prstGeom prst="rect">
              <a:avLst/>
            </a:prstGeom>
          </p:spPr>
        </p:pic>
        <p:pic>
          <p:nvPicPr>
            <p:cNvPr id="5" name="object 5"/>
            <p:cNvPicPr/>
            <p:nvPr/>
          </p:nvPicPr>
          <p:blipFill>
            <a:blip r:embed="rId3" cstate="print"/>
            <a:stretch>
              <a:fillRect/>
            </a:stretch>
          </p:blipFill>
          <p:spPr>
            <a:xfrm>
              <a:off x="1027175" y="2289022"/>
              <a:ext cx="9877044" cy="1060729"/>
            </a:xfrm>
            <a:prstGeom prst="rect">
              <a:avLst/>
            </a:prstGeom>
          </p:spPr>
        </p:pic>
        <p:pic>
          <p:nvPicPr>
            <p:cNvPr id="6" name="object 6"/>
            <p:cNvPicPr/>
            <p:nvPr/>
          </p:nvPicPr>
          <p:blipFill>
            <a:blip r:embed="rId4" cstate="print"/>
            <a:stretch>
              <a:fillRect/>
            </a:stretch>
          </p:blipFill>
          <p:spPr>
            <a:xfrm>
              <a:off x="1097279" y="2296667"/>
              <a:ext cx="10058400" cy="955548"/>
            </a:xfrm>
            <a:prstGeom prst="rect">
              <a:avLst/>
            </a:prstGeom>
          </p:spPr>
        </p:pic>
      </p:grpSp>
      <p:sp>
        <p:nvSpPr>
          <p:cNvPr id="7" name="object 7"/>
          <p:cNvSpPr txBox="1"/>
          <p:nvPr/>
        </p:nvSpPr>
        <p:spPr>
          <a:xfrm>
            <a:off x="1222349" y="2375661"/>
            <a:ext cx="9610725" cy="3031599"/>
          </a:xfrm>
          <a:prstGeom prst="rect">
            <a:avLst/>
          </a:prstGeom>
        </p:spPr>
        <p:txBody>
          <a:bodyPr vert="horz" wrap="square" lIns="0" tIns="12700" rIns="0" bIns="0" rtlCol="0">
            <a:spAutoFit/>
          </a:bodyPr>
          <a:lstStyle/>
          <a:p>
            <a:pPr marL="12700">
              <a:lnSpc>
                <a:spcPts val="2760"/>
              </a:lnSpc>
              <a:spcBef>
                <a:spcPts val="100"/>
              </a:spcBef>
            </a:pPr>
            <a:r>
              <a:rPr sz="2400" b="1" spc="-10" dirty="0">
                <a:latin typeface="Calibri"/>
                <a:cs typeface="Calibri"/>
              </a:rPr>
              <a:t>Availability</a:t>
            </a:r>
            <a:r>
              <a:rPr sz="2400" b="1" spc="5" dirty="0">
                <a:latin typeface="Calibri"/>
                <a:cs typeface="Calibri"/>
              </a:rPr>
              <a:t> </a:t>
            </a:r>
            <a:r>
              <a:rPr sz="2400" b="1" dirty="0">
                <a:latin typeface="Calibri"/>
                <a:cs typeface="Calibri"/>
              </a:rPr>
              <a:t>is</a:t>
            </a:r>
            <a:r>
              <a:rPr sz="2400" b="1" spc="-5" dirty="0">
                <a:latin typeface="Calibri"/>
                <a:cs typeface="Calibri"/>
              </a:rPr>
              <a:t> </a:t>
            </a:r>
            <a:r>
              <a:rPr sz="2400" b="1" dirty="0">
                <a:latin typeface="Calibri"/>
                <a:cs typeface="Calibri"/>
              </a:rPr>
              <a:t>a </a:t>
            </a:r>
            <a:r>
              <a:rPr sz="2400" b="1" spc="-5" dirty="0">
                <a:latin typeface="Calibri"/>
                <a:cs typeface="Calibri"/>
              </a:rPr>
              <a:t>measure</a:t>
            </a:r>
            <a:r>
              <a:rPr sz="2400" b="1" spc="-20" dirty="0">
                <a:latin typeface="Calibri"/>
                <a:cs typeface="Calibri"/>
              </a:rPr>
              <a:t> </a:t>
            </a:r>
            <a:r>
              <a:rPr sz="2400" b="1" dirty="0">
                <a:latin typeface="Calibri"/>
                <a:cs typeface="Calibri"/>
              </a:rPr>
              <a:t>of </a:t>
            </a:r>
            <a:r>
              <a:rPr sz="2400" b="1" spc="-5" dirty="0">
                <a:latin typeface="Calibri"/>
                <a:cs typeface="Calibri"/>
              </a:rPr>
              <a:t>the</a:t>
            </a:r>
            <a:r>
              <a:rPr sz="2400" b="1" spc="-10" dirty="0">
                <a:latin typeface="Calibri"/>
                <a:cs typeface="Calibri"/>
              </a:rPr>
              <a:t> </a:t>
            </a:r>
            <a:r>
              <a:rPr sz="2400" b="1" spc="-5" dirty="0">
                <a:latin typeface="Calibri"/>
                <a:cs typeface="Calibri"/>
              </a:rPr>
              <a:t>planned</a:t>
            </a:r>
            <a:r>
              <a:rPr sz="2400" b="1" dirty="0">
                <a:latin typeface="Calibri"/>
                <a:cs typeface="Calibri"/>
              </a:rPr>
              <a:t> up</a:t>
            </a:r>
            <a:r>
              <a:rPr sz="2400" b="1" spc="-5" dirty="0">
                <a:latin typeface="Calibri"/>
                <a:cs typeface="Calibri"/>
              </a:rPr>
              <a:t> </a:t>
            </a:r>
            <a:r>
              <a:rPr sz="2400" b="1" dirty="0">
                <a:latin typeface="Calibri"/>
                <a:cs typeface="Calibri"/>
              </a:rPr>
              <a:t>time</a:t>
            </a:r>
            <a:r>
              <a:rPr sz="2400" b="1" spc="5" dirty="0">
                <a:latin typeface="Calibri"/>
                <a:cs typeface="Calibri"/>
              </a:rPr>
              <a:t> </a:t>
            </a:r>
            <a:r>
              <a:rPr sz="2400" b="1" spc="-5" dirty="0">
                <a:latin typeface="Calibri"/>
                <a:cs typeface="Calibri"/>
              </a:rPr>
              <a:t>during</a:t>
            </a:r>
            <a:r>
              <a:rPr sz="2400" b="1" spc="10" dirty="0">
                <a:latin typeface="Calibri"/>
                <a:cs typeface="Calibri"/>
              </a:rPr>
              <a:t> </a:t>
            </a:r>
            <a:r>
              <a:rPr sz="2400" b="1" spc="-5" dirty="0">
                <a:latin typeface="Calibri"/>
                <a:cs typeface="Calibri"/>
              </a:rPr>
              <a:t>which the</a:t>
            </a:r>
            <a:r>
              <a:rPr sz="2400" b="1" dirty="0">
                <a:latin typeface="Calibri"/>
                <a:cs typeface="Calibri"/>
              </a:rPr>
              <a:t> </a:t>
            </a:r>
            <a:r>
              <a:rPr sz="2400" b="1" spc="-30" dirty="0">
                <a:latin typeface="Calibri"/>
                <a:cs typeface="Calibri"/>
              </a:rPr>
              <a:t>system’s</a:t>
            </a:r>
            <a:endParaRPr sz="2400" dirty="0">
              <a:latin typeface="Calibri"/>
              <a:cs typeface="Calibri"/>
            </a:endParaRPr>
          </a:p>
          <a:p>
            <a:pPr marL="12700">
              <a:lnSpc>
                <a:spcPts val="2760"/>
              </a:lnSpc>
            </a:pPr>
            <a:r>
              <a:rPr sz="2400" b="1" dirty="0">
                <a:latin typeface="Calibri"/>
                <a:cs typeface="Calibri"/>
              </a:rPr>
              <a:t>services</a:t>
            </a:r>
            <a:r>
              <a:rPr sz="2400" b="1" spc="-30" dirty="0">
                <a:latin typeface="Calibri"/>
                <a:cs typeface="Calibri"/>
              </a:rPr>
              <a:t> </a:t>
            </a:r>
            <a:r>
              <a:rPr sz="2400" b="1" spc="-10" dirty="0">
                <a:latin typeface="Calibri"/>
                <a:cs typeface="Calibri"/>
              </a:rPr>
              <a:t>are</a:t>
            </a:r>
            <a:r>
              <a:rPr sz="2400" b="1" dirty="0">
                <a:latin typeface="Calibri"/>
                <a:cs typeface="Calibri"/>
              </a:rPr>
              <a:t> </a:t>
            </a:r>
            <a:r>
              <a:rPr sz="2400" b="1" spc="-10" dirty="0">
                <a:latin typeface="Calibri"/>
                <a:cs typeface="Calibri"/>
              </a:rPr>
              <a:t>available</a:t>
            </a:r>
            <a:r>
              <a:rPr sz="2400" b="1" dirty="0">
                <a:latin typeface="Calibri"/>
                <a:cs typeface="Calibri"/>
              </a:rPr>
              <a:t> </a:t>
            </a:r>
            <a:r>
              <a:rPr sz="2400" b="1" spc="-15" dirty="0">
                <a:latin typeface="Calibri"/>
                <a:cs typeface="Calibri"/>
              </a:rPr>
              <a:t>for</a:t>
            </a:r>
            <a:r>
              <a:rPr sz="2400" b="1" spc="5" dirty="0">
                <a:latin typeface="Calibri"/>
                <a:cs typeface="Calibri"/>
              </a:rPr>
              <a:t> </a:t>
            </a:r>
            <a:r>
              <a:rPr sz="2400" b="1" dirty="0">
                <a:latin typeface="Calibri"/>
                <a:cs typeface="Calibri"/>
              </a:rPr>
              <a:t>use </a:t>
            </a:r>
            <a:r>
              <a:rPr sz="2400" b="1" spc="-5" dirty="0">
                <a:latin typeface="Calibri"/>
                <a:cs typeface="Calibri"/>
              </a:rPr>
              <a:t>and fully</a:t>
            </a:r>
            <a:r>
              <a:rPr sz="2400" b="1" dirty="0">
                <a:latin typeface="Calibri"/>
                <a:cs typeface="Calibri"/>
              </a:rPr>
              <a:t> </a:t>
            </a:r>
            <a:r>
              <a:rPr sz="2400" b="1" spc="-10" dirty="0">
                <a:latin typeface="Calibri"/>
                <a:cs typeface="Calibri"/>
              </a:rPr>
              <a:t>operational.</a:t>
            </a:r>
            <a:endParaRPr sz="2400" dirty="0">
              <a:latin typeface="Calibri"/>
              <a:cs typeface="Calibri"/>
            </a:endParaRPr>
          </a:p>
          <a:p>
            <a:pPr marL="365760" indent="-172720">
              <a:lnSpc>
                <a:spcPct val="100000"/>
              </a:lnSpc>
              <a:spcBef>
                <a:spcPts val="1195"/>
              </a:spcBef>
              <a:buChar char="•"/>
              <a:tabLst>
                <a:tab pos="366395" algn="l"/>
              </a:tabLst>
            </a:pPr>
            <a:r>
              <a:rPr sz="1900" spc="-25" dirty="0">
                <a:latin typeface="Calibri"/>
                <a:cs typeface="Calibri"/>
              </a:rPr>
              <a:t>Formally,</a:t>
            </a:r>
            <a:r>
              <a:rPr sz="1900" spc="10" dirty="0">
                <a:latin typeface="Calibri"/>
                <a:cs typeface="Calibri"/>
              </a:rPr>
              <a:t> </a:t>
            </a:r>
            <a:r>
              <a:rPr sz="1900" spc="-10" dirty="0">
                <a:latin typeface="Calibri"/>
                <a:cs typeface="Calibri"/>
              </a:rPr>
              <a:t>availability</a:t>
            </a:r>
            <a:r>
              <a:rPr sz="1900" spc="25" dirty="0">
                <a:latin typeface="Calibri"/>
                <a:cs typeface="Calibri"/>
              </a:rPr>
              <a:t> </a:t>
            </a:r>
            <a:r>
              <a:rPr sz="1900" b="1" spc="-5" dirty="0">
                <a:latin typeface="Calibri"/>
                <a:cs typeface="Calibri"/>
              </a:rPr>
              <a:t>equals</a:t>
            </a:r>
            <a:r>
              <a:rPr sz="1900" b="1" spc="10" dirty="0">
                <a:latin typeface="Calibri"/>
                <a:cs typeface="Calibri"/>
              </a:rPr>
              <a:t> </a:t>
            </a:r>
            <a:r>
              <a:rPr sz="1900" b="1" spc="-5" dirty="0">
                <a:latin typeface="Calibri"/>
                <a:cs typeface="Calibri"/>
              </a:rPr>
              <a:t>the </a:t>
            </a:r>
            <a:r>
              <a:rPr sz="1900" b="1" spc="-15" dirty="0">
                <a:latin typeface="Calibri"/>
                <a:cs typeface="Calibri"/>
              </a:rPr>
              <a:t>ratio</a:t>
            </a:r>
            <a:r>
              <a:rPr sz="1900" b="1" spc="10" dirty="0">
                <a:latin typeface="Calibri"/>
                <a:cs typeface="Calibri"/>
              </a:rPr>
              <a:t> </a:t>
            </a:r>
            <a:r>
              <a:rPr sz="1900" b="1" spc="-5" dirty="0">
                <a:latin typeface="Calibri"/>
                <a:cs typeface="Calibri"/>
              </a:rPr>
              <a:t>of</a:t>
            </a:r>
            <a:r>
              <a:rPr sz="1900" b="1" spc="10" dirty="0">
                <a:latin typeface="Calibri"/>
                <a:cs typeface="Calibri"/>
              </a:rPr>
              <a:t> </a:t>
            </a:r>
            <a:r>
              <a:rPr sz="1900" b="1" spc="-5" dirty="0">
                <a:latin typeface="Calibri"/>
                <a:cs typeface="Calibri"/>
              </a:rPr>
              <a:t>up </a:t>
            </a:r>
            <a:r>
              <a:rPr sz="1900" b="1" dirty="0">
                <a:latin typeface="Calibri"/>
                <a:cs typeface="Calibri"/>
              </a:rPr>
              <a:t>time </a:t>
            </a:r>
            <a:r>
              <a:rPr sz="1900" b="1" spc="-15" dirty="0">
                <a:latin typeface="Calibri"/>
                <a:cs typeface="Calibri"/>
              </a:rPr>
              <a:t>to</a:t>
            </a:r>
            <a:r>
              <a:rPr sz="1900" b="1" spc="15" dirty="0">
                <a:latin typeface="Calibri"/>
                <a:cs typeface="Calibri"/>
              </a:rPr>
              <a:t> </a:t>
            </a:r>
            <a:r>
              <a:rPr sz="1900" b="1" spc="-5" dirty="0">
                <a:latin typeface="Calibri"/>
                <a:cs typeface="Calibri"/>
              </a:rPr>
              <a:t>the</a:t>
            </a:r>
            <a:r>
              <a:rPr sz="1900" b="1" dirty="0">
                <a:latin typeface="Calibri"/>
                <a:cs typeface="Calibri"/>
              </a:rPr>
              <a:t> </a:t>
            </a:r>
            <a:r>
              <a:rPr sz="1900" b="1" spc="-5" dirty="0">
                <a:latin typeface="Calibri"/>
                <a:cs typeface="Calibri"/>
              </a:rPr>
              <a:t>sum</a:t>
            </a:r>
            <a:r>
              <a:rPr sz="1900" b="1" spc="10" dirty="0">
                <a:latin typeface="Calibri"/>
                <a:cs typeface="Calibri"/>
              </a:rPr>
              <a:t> </a:t>
            </a:r>
            <a:r>
              <a:rPr sz="1900" b="1" spc="-5" dirty="0">
                <a:latin typeface="Calibri"/>
                <a:cs typeface="Calibri"/>
              </a:rPr>
              <a:t>of</a:t>
            </a:r>
            <a:r>
              <a:rPr sz="1900" b="1" spc="15" dirty="0">
                <a:latin typeface="Calibri"/>
                <a:cs typeface="Calibri"/>
              </a:rPr>
              <a:t> </a:t>
            </a:r>
            <a:r>
              <a:rPr sz="1900" b="1" spc="-5" dirty="0">
                <a:latin typeface="Calibri"/>
                <a:cs typeface="Calibri"/>
              </a:rPr>
              <a:t>up </a:t>
            </a:r>
            <a:r>
              <a:rPr sz="1900" b="1" dirty="0">
                <a:latin typeface="Calibri"/>
                <a:cs typeface="Calibri"/>
              </a:rPr>
              <a:t>time</a:t>
            </a:r>
            <a:r>
              <a:rPr sz="1900" b="1" spc="-5" dirty="0">
                <a:latin typeface="Calibri"/>
                <a:cs typeface="Calibri"/>
              </a:rPr>
              <a:t> and</a:t>
            </a:r>
            <a:r>
              <a:rPr sz="1900" b="1" spc="10" dirty="0">
                <a:latin typeface="Calibri"/>
                <a:cs typeface="Calibri"/>
              </a:rPr>
              <a:t> </a:t>
            </a:r>
            <a:r>
              <a:rPr sz="1900" b="1" spc="-5" dirty="0">
                <a:latin typeface="Calibri"/>
                <a:cs typeface="Calibri"/>
              </a:rPr>
              <a:t>down</a:t>
            </a:r>
            <a:r>
              <a:rPr sz="1900" b="1" spc="10" dirty="0">
                <a:latin typeface="Calibri"/>
                <a:cs typeface="Calibri"/>
              </a:rPr>
              <a:t> </a:t>
            </a:r>
            <a:r>
              <a:rPr sz="1900" b="1" spc="-10" dirty="0">
                <a:latin typeface="Calibri"/>
                <a:cs typeface="Calibri"/>
              </a:rPr>
              <a:t>time</a:t>
            </a:r>
            <a:r>
              <a:rPr sz="1900" spc="-10" dirty="0">
                <a:latin typeface="Calibri"/>
                <a:cs typeface="Calibri"/>
              </a:rPr>
              <a:t>.</a:t>
            </a:r>
            <a:endParaRPr sz="1900" dirty="0">
              <a:latin typeface="Calibri"/>
              <a:cs typeface="Calibri"/>
            </a:endParaRPr>
          </a:p>
          <a:p>
            <a:pPr marL="365760" marR="5080" indent="-172720">
              <a:lnSpc>
                <a:spcPts val="2090"/>
              </a:lnSpc>
              <a:spcBef>
                <a:spcPts val="505"/>
              </a:spcBef>
              <a:buChar char="•"/>
              <a:tabLst>
                <a:tab pos="366395" algn="l"/>
              </a:tabLst>
            </a:pPr>
            <a:r>
              <a:rPr sz="1900" spc="-10" dirty="0">
                <a:latin typeface="Calibri"/>
                <a:cs typeface="Calibri"/>
              </a:rPr>
              <a:t>Availability</a:t>
            </a:r>
            <a:r>
              <a:rPr sz="1900" spc="30" dirty="0">
                <a:latin typeface="Calibri"/>
                <a:cs typeface="Calibri"/>
              </a:rPr>
              <a:t> </a:t>
            </a:r>
            <a:r>
              <a:rPr sz="1900" spc="-5" dirty="0">
                <a:latin typeface="Calibri"/>
                <a:cs typeface="Calibri"/>
              </a:rPr>
              <a:t>equals</a:t>
            </a:r>
            <a:r>
              <a:rPr sz="1900" spc="5" dirty="0">
                <a:latin typeface="Calibri"/>
                <a:cs typeface="Calibri"/>
              </a:rPr>
              <a:t> </a:t>
            </a:r>
            <a:r>
              <a:rPr sz="1900" spc="-5" dirty="0">
                <a:latin typeface="Calibri"/>
                <a:cs typeface="Calibri"/>
              </a:rPr>
              <a:t>the</a:t>
            </a:r>
            <a:r>
              <a:rPr sz="1900" spc="10" dirty="0">
                <a:latin typeface="Calibri"/>
                <a:cs typeface="Calibri"/>
              </a:rPr>
              <a:t> </a:t>
            </a:r>
            <a:r>
              <a:rPr sz="1900" b="1" spc="-5" dirty="0">
                <a:latin typeface="Calibri"/>
                <a:cs typeface="Calibri"/>
              </a:rPr>
              <a:t>mean</a:t>
            </a:r>
            <a:r>
              <a:rPr sz="1900" b="1" dirty="0">
                <a:latin typeface="Calibri"/>
                <a:cs typeface="Calibri"/>
              </a:rPr>
              <a:t> </a:t>
            </a:r>
            <a:r>
              <a:rPr sz="1900" b="1" spc="-5" dirty="0">
                <a:latin typeface="Calibri"/>
                <a:cs typeface="Calibri"/>
              </a:rPr>
              <a:t>time between</a:t>
            </a:r>
            <a:r>
              <a:rPr sz="1900" b="1" spc="-15" dirty="0">
                <a:latin typeface="Calibri"/>
                <a:cs typeface="Calibri"/>
              </a:rPr>
              <a:t> </a:t>
            </a:r>
            <a:r>
              <a:rPr sz="1900" b="1" spc="-10" dirty="0">
                <a:latin typeface="Calibri"/>
                <a:cs typeface="Calibri"/>
              </a:rPr>
              <a:t>failures</a:t>
            </a:r>
            <a:r>
              <a:rPr sz="1900" b="1" spc="15" dirty="0">
                <a:latin typeface="Calibri"/>
                <a:cs typeface="Calibri"/>
              </a:rPr>
              <a:t> </a:t>
            </a:r>
            <a:r>
              <a:rPr sz="1900" b="1" spc="-5" dirty="0">
                <a:latin typeface="Calibri"/>
                <a:cs typeface="Calibri"/>
              </a:rPr>
              <a:t>(MTBF)</a:t>
            </a:r>
            <a:r>
              <a:rPr sz="1900" b="1" spc="15" dirty="0">
                <a:latin typeface="Calibri"/>
                <a:cs typeface="Calibri"/>
              </a:rPr>
              <a:t> </a:t>
            </a:r>
            <a:r>
              <a:rPr sz="1900" b="1" spc="-10" dirty="0">
                <a:latin typeface="Calibri"/>
                <a:cs typeface="Calibri"/>
              </a:rPr>
              <a:t>for</a:t>
            </a:r>
            <a:r>
              <a:rPr sz="1900" b="1" spc="10" dirty="0">
                <a:latin typeface="Calibri"/>
                <a:cs typeface="Calibri"/>
              </a:rPr>
              <a:t> </a:t>
            </a:r>
            <a:r>
              <a:rPr sz="1900" b="1" spc="-5" dirty="0">
                <a:latin typeface="Calibri"/>
                <a:cs typeface="Calibri"/>
              </a:rPr>
              <a:t>the </a:t>
            </a:r>
            <a:r>
              <a:rPr sz="1900" b="1" spc="-20" dirty="0">
                <a:latin typeface="Calibri"/>
                <a:cs typeface="Calibri"/>
              </a:rPr>
              <a:t>system</a:t>
            </a:r>
            <a:r>
              <a:rPr sz="1900" b="1" spc="-5" dirty="0">
                <a:latin typeface="Calibri"/>
                <a:cs typeface="Calibri"/>
              </a:rPr>
              <a:t> divided </a:t>
            </a:r>
            <a:r>
              <a:rPr sz="1900" b="1" spc="-10" dirty="0">
                <a:latin typeface="Calibri"/>
                <a:cs typeface="Calibri"/>
              </a:rPr>
              <a:t>by</a:t>
            </a:r>
            <a:r>
              <a:rPr sz="1900" b="1" spc="10" dirty="0">
                <a:latin typeface="Calibri"/>
                <a:cs typeface="Calibri"/>
              </a:rPr>
              <a:t> </a:t>
            </a:r>
            <a:r>
              <a:rPr sz="1900" b="1" spc="-5" dirty="0">
                <a:latin typeface="Calibri"/>
                <a:cs typeface="Calibri"/>
              </a:rPr>
              <a:t>the</a:t>
            </a:r>
            <a:r>
              <a:rPr sz="1900" b="1" spc="10" dirty="0">
                <a:latin typeface="Calibri"/>
                <a:cs typeface="Calibri"/>
              </a:rPr>
              <a:t> </a:t>
            </a:r>
            <a:r>
              <a:rPr sz="1900" b="1" spc="-5" dirty="0">
                <a:latin typeface="Calibri"/>
                <a:cs typeface="Calibri"/>
              </a:rPr>
              <a:t>sum </a:t>
            </a:r>
            <a:r>
              <a:rPr sz="1900" b="1" spc="-415" dirty="0">
                <a:latin typeface="Calibri"/>
                <a:cs typeface="Calibri"/>
              </a:rPr>
              <a:t> </a:t>
            </a:r>
            <a:r>
              <a:rPr sz="1900" b="1" spc="-5" dirty="0">
                <a:latin typeface="Calibri"/>
                <a:cs typeface="Calibri"/>
              </a:rPr>
              <a:t>of</a:t>
            </a:r>
            <a:r>
              <a:rPr sz="1900" b="1" spc="5" dirty="0">
                <a:latin typeface="Calibri"/>
                <a:cs typeface="Calibri"/>
              </a:rPr>
              <a:t> </a:t>
            </a:r>
            <a:r>
              <a:rPr sz="1900" b="1" spc="-5" dirty="0">
                <a:latin typeface="Calibri"/>
                <a:cs typeface="Calibri"/>
              </a:rPr>
              <a:t>the</a:t>
            </a:r>
            <a:r>
              <a:rPr sz="1900" b="1" dirty="0">
                <a:latin typeface="Calibri"/>
                <a:cs typeface="Calibri"/>
              </a:rPr>
              <a:t> </a:t>
            </a:r>
            <a:r>
              <a:rPr sz="1900" b="1" spc="-5" dirty="0">
                <a:latin typeface="Calibri"/>
                <a:cs typeface="Calibri"/>
              </a:rPr>
              <a:t>MTBF</a:t>
            </a:r>
            <a:r>
              <a:rPr sz="1900" b="1" spc="5" dirty="0">
                <a:latin typeface="Calibri"/>
                <a:cs typeface="Calibri"/>
              </a:rPr>
              <a:t> </a:t>
            </a:r>
            <a:r>
              <a:rPr sz="1900" b="1" spc="-5" dirty="0">
                <a:latin typeface="Calibri"/>
                <a:cs typeface="Calibri"/>
              </a:rPr>
              <a:t>and</a:t>
            </a:r>
            <a:r>
              <a:rPr sz="1900" b="1" spc="5" dirty="0">
                <a:latin typeface="Calibri"/>
                <a:cs typeface="Calibri"/>
              </a:rPr>
              <a:t> </a:t>
            </a:r>
            <a:r>
              <a:rPr sz="1900" b="1" spc="-5" dirty="0">
                <a:latin typeface="Calibri"/>
                <a:cs typeface="Calibri"/>
              </a:rPr>
              <a:t>the</a:t>
            </a:r>
            <a:r>
              <a:rPr sz="1900" b="1" spc="10" dirty="0">
                <a:latin typeface="Calibri"/>
                <a:cs typeface="Calibri"/>
              </a:rPr>
              <a:t> </a:t>
            </a:r>
            <a:r>
              <a:rPr sz="1900" b="1" spc="-5" dirty="0">
                <a:latin typeface="Calibri"/>
                <a:cs typeface="Calibri"/>
              </a:rPr>
              <a:t>mean time </a:t>
            </a:r>
            <a:r>
              <a:rPr sz="1900" b="1" spc="-15" dirty="0">
                <a:latin typeface="Calibri"/>
                <a:cs typeface="Calibri"/>
              </a:rPr>
              <a:t>to</a:t>
            </a:r>
            <a:r>
              <a:rPr sz="1900" b="1" spc="5" dirty="0">
                <a:latin typeface="Calibri"/>
                <a:cs typeface="Calibri"/>
              </a:rPr>
              <a:t> </a:t>
            </a:r>
            <a:r>
              <a:rPr sz="1900" b="1" spc="-10" dirty="0">
                <a:latin typeface="Calibri"/>
                <a:cs typeface="Calibri"/>
              </a:rPr>
              <a:t>repair</a:t>
            </a:r>
            <a:r>
              <a:rPr sz="1900" b="1" spc="25" dirty="0">
                <a:latin typeface="Calibri"/>
                <a:cs typeface="Calibri"/>
              </a:rPr>
              <a:t> </a:t>
            </a:r>
            <a:r>
              <a:rPr sz="1900" b="1" spc="-5" dirty="0">
                <a:latin typeface="Calibri"/>
                <a:cs typeface="Calibri"/>
              </a:rPr>
              <a:t>(MTTR)</a:t>
            </a:r>
            <a:r>
              <a:rPr sz="1900" b="1" spc="10" dirty="0">
                <a:latin typeface="Calibri"/>
                <a:cs typeface="Calibri"/>
              </a:rPr>
              <a:t> </a:t>
            </a:r>
            <a:r>
              <a:rPr sz="1900" b="1" spc="-5" dirty="0">
                <a:latin typeface="Calibri"/>
                <a:cs typeface="Calibri"/>
              </a:rPr>
              <a:t>the</a:t>
            </a:r>
            <a:r>
              <a:rPr sz="1900" b="1" dirty="0">
                <a:latin typeface="Calibri"/>
                <a:cs typeface="Calibri"/>
              </a:rPr>
              <a:t> </a:t>
            </a:r>
            <a:r>
              <a:rPr sz="1900" b="1" spc="-20" dirty="0">
                <a:latin typeface="Calibri"/>
                <a:cs typeface="Calibri"/>
              </a:rPr>
              <a:t>system</a:t>
            </a:r>
            <a:r>
              <a:rPr sz="1900" b="1" spc="5" dirty="0">
                <a:latin typeface="Calibri"/>
                <a:cs typeface="Calibri"/>
              </a:rPr>
              <a:t> </a:t>
            </a:r>
            <a:r>
              <a:rPr sz="1900" b="1" spc="-10" dirty="0">
                <a:latin typeface="Calibri"/>
                <a:cs typeface="Calibri"/>
              </a:rPr>
              <a:t>after</a:t>
            </a:r>
            <a:r>
              <a:rPr sz="1900" b="1" spc="5" dirty="0">
                <a:latin typeface="Calibri"/>
                <a:cs typeface="Calibri"/>
              </a:rPr>
              <a:t> </a:t>
            </a:r>
            <a:r>
              <a:rPr sz="1900" b="1" spc="-5" dirty="0">
                <a:latin typeface="Calibri"/>
                <a:cs typeface="Calibri"/>
              </a:rPr>
              <a:t>a</a:t>
            </a:r>
            <a:r>
              <a:rPr sz="1900" b="1" spc="5" dirty="0">
                <a:latin typeface="Calibri"/>
                <a:cs typeface="Calibri"/>
              </a:rPr>
              <a:t> </a:t>
            </a:r>
            <a:r>
              <a:rPr sz="1900" b="1" spc="-15" dirty="0">
                <a:latin typeface="Calibri"/>
                <a:cs typeface="Calibri"/>
              </a:rPr>
              <a:t>failure</a:t>
            </a:r>
            <a:r>
              <a:rPr sz="1900" b="1" spc="5" dirty="0">
                <a:latin typeface="Calibri"/>
                <a:cs typeface="Calibri"/>
              </a:rPr>
              <a:t> </a:t>
            </a:r>
            <a:r>
              <a:rPr sz="1900" b="1" spc="-5" dirty="0">
                <a:latin typeface="Calibri"/>
                <a:cs typeface="Calibri"/>
              </a:rPr>
              <a:t>is</a:t>
            </a:r>
            <a:r>
              <a:rPr sz="1900" b="1" spc="10" dirty="0">
                <a:latin typeface="Calibri"/>
                <a:cs typeface="Calibri"/>
              </a:rPr>
              <a:t> </a:t>
            </a:r>
            <a:r>
              <a:rPr sz="1900" b="1" spc="-10" dirty="0">
                <a:latin typeface="Calibri"/>
                <a:cs typeface="Calibri"/>
              </a:rPr>
              <a:t>encountered.</a:t>
            </a:r>
            <a:endParaRPr sz="1900" dirty="0">
              <a:latin typeface="Calibri"/>
              <a:cs typeface="Calibri"/>
            </a:endParaRPr>
          </a:p>
          <a:p>
            <a:pPr marL="365760" indent="-172720">
              <a:lnSpc>
                <a:spcPct val="100000"/>
              </a:lnSpc>
              <a:spcBef>
                <a:spcPts val="240"/>
              </a:spcBef>
              <a:buFont typeface="Calibri"/>
              <a:buChar char="•"/>
              <a:tabLst>
                <a:tab pos="366395" algn="l"/>
              </a:tabLst>
            </a:pPr>
            <a:r>
              <a:rPr sz="1900" b="1" dirty="0">
                <a:latin typeface="Calibri"/>
                <a:cs typeface="Calibri"/>
              </a:rPr>
              <a:t>Scheduled</a:t>
            </a:r>
            <a:r>
              <a:rPr sz="1900" b="1" spc="-10" dirty="0">
                <a:latin typeface="Calibri"/>
                <a:cs typeface="Calibri"/>
              </a:rPr>
              <a:t> maintenance</a:t>
            </a:r>
            <a:r>
              <a:rPr sz="1900" b="1" dirty="0">
                <a:latin typeface="Calibri"/>
                <a:cs typeface="Calibri"/>
              </a:rPr>
              <a:t> </a:t>
            </a:r>
            <a:r>
              <a:rPr sz="1900" b="1" spc="-5" dirty="0">
                <a:latin typeface="Calibri"/>
                <a:cs typeface="Calibri"/>
              </a:rPr>
              <a:t>periods</a:t>
            </a:r>
            <a:r>
              <a:rPr sz="1900" b="1" dirty="0">
                <a:latin typeface="Calibri"/>
                <a:cs typeface="Calibri"/>
              </a:rPr>
              <a:t> </a:t>
            </a:r>
            <a:r>
              <a:rPr sz="1900" b="1" spc="-5" dirty="0">
                <a:latin typeface="Calibri"/>
                <a:cs typeface="Calibri"/>
              </a:rPr>
              <a:t>also </a:t>
            </a:r>
            <a:r>
              <a:rPr sz="1900" b="1" spc="-15" dirty="0">
                <a:latin typeface="Calibri"/>
                <a:cs typeface="Calibri"/>
              </a:rPr>
              <a:t>affect</a:t>
            </a:r>
            <a:r>
              <a:rPr sz="1900" b="1" dirty="0">
                <a:latin typeface="Calibri"/>
                <a:cs typeface="Calibri"/>
              </a:rPr>
              <a:t> </a:t>
            </a:r>
            <a:r>
              <a:rPr sz="1900" b="1" spc="-15" dirty="0">
                <a:latin typeface="Calibri"/>
                <a:cs typeface="Calibri"/>
              </a:rPr>
              <a:t>availability.</a:t>
            </a:r>
            <a:endParaRPr sz="1900" dirty="0">
              <a:latin typeface="Calibri"/>
              <a:cs typeface="Calibri"/>
            </a:endParaRPr>
          </a:p>
          <a:p>
            <a:pPr marL="365760" indent="-172720">
              <a:lnSpc>
                <a:spcPts val="2185"/>
              </a:lnSpc>
              <a:spcBef>
                <a:spcPts val="260"/>
              </a:spcBef>
              <a:buChar char="•"/>
              <a:tabLst>
                <a:tab pos="366395" algn="l"/>
              </a:tabLst>
            </a:pPr>
            <a:r>
              <a:rPr sz="1900" spc="-10" dirty="0">
                <a:latin typeface="Calibri"/>
                <a:cs typeface="Calibri"/>
              </a:rPr>
              <a:t>Availability</a:t>
            </a:r>
            <a:r>
              <a:rPr sz="1900" spc="30" dirty="0">
                <a:latin typeface="Calibri"/>
                <a:cs typeface="Calibri"/>
              </a:rPr>
              <a:t> </a:t>
            </a:r>
            <a:r>
              <a:rPr sz="1900" spc="-5" dirty="0">
                <a:latin typeface="Calibri"/>
                <a:cs typeface="Calibri"/>
              </a:rPr>
              <a:t>is</a:t>
            </a:r>
            <a:r>
              <a:rPr sz="1900" spc="5" dirty="0">
                <a:latin typeface="Calibri"/>
                <a:cs typeface="Calibri"/>
              </a:rPr>
              <a:t> </a:t>
            </a:r>
            <a:r>
              <a:rPr sz="1900" spc="-5" dirty="0">
                <a:latin typeface="Calibri"/>
                <a:cs typeface="Calibri"/>
              </a:rPr>
              <a:t>closely</a:t>
            </a:r>
            <a:r>
              <a:rPr sz="1900" spc="5" dirty="0">
                <a:latin typeface="Calibri"/>
                <a:cs typeface="Calibri"/>
              </a:rPr>
              <a:t> </a:t>
            </a:r>
            <a:r>
              <a:rPr sz="1900" spc="-15" dirty="0">
                <a:latin typeface="Calibri"/>
                <a:cs typeface="Calibri"/>
              </a:rPr>
              <a:t>related</a:t>
            </a:r>
            <a:r>
              <a:rPr sz="1900" spc="10" dirty="0">
                <a:latin typeface="Calibri"/>
                <a:cs typeface="Calibri"/>
              </a:rPr>
              <a:t> </a:t>
            </a:r>
            <a:r>
              <a:rPr sz="1900" spc="-15" dirty="0">
                <a:latin typeface="Calibri"/>
                <a:cs typeface="Calibri"/>
              </a:rPr>
              <a:t>to</a:t>
            </a:r>
            <a:r>
              <a:rPr sz="1900" spc="15" dirty="0">
                <a:latin typeface="Calibri"/>
                <a:cs typeface="Calibri"/>
              </a:rPr>
              <a:t> </a:t>
            </a:r>
            <a:r>
              <a:rPr sz="1900" b="1" spc="-5" dirty="0">
                <a:latin typeface="Calibri"/>
                <a:cs typeface="Calibri"/>
              </a:rPr>
              <a:t>reliability</a:t>
            </a:r>
            <a:r>
              <a:rPr sz="1900" b="1" dirty="0">
                <a:latin typeface="Calibri"/>
                <a:cs typeface="Calibri"/>
              </a:rPr>
              <a:t> </a:t>
            </a:r>
            <a:r>
              <a:rPr sz="1900" spc="-5" dirty="0">
                <a:latin typeface="Calibri"/>
                <a:cs typeface="Calibri"/>
              </a:rPr>
              <a:t>and</a:t>
            </a:r>
            <a:r>
              <a:rPr sz="1900" spc="5" dirty="0">
                <a:latin typeface="Calibri"/>
                <a:cs typeface="Calibri"/>
              </a:rPr>
              <a:t> </a:t>
            </a:r>
            <a:r>
              <a:rPr sz="1900" spc="-5" dirty="0">
                <a:latin typeface="Calibri"/>
                <a:cs typeface="Calibri"/>
              </a:rPr>
              <a:t>is</a:t>
            </a:r>
            <a:r>
              <a:rPr sz="1900" spc="5" dirty="0">
                <a:latin typeface="Calibri"/>
                <a:cs typeface="Calibri"/>
              </a:rPr>
              <a:t> </a:t>
            </a:r>
            <a:r>
              <a:rPr sz="1900" spc="-15" dirty="0">
                <a:latin typeface="Calibri"/>
                <a:cs typeface="Calibri"/>
              </a:rPr>
              <a:t>strongly</a:t>
            </a:r>
            <a:r>
              <a:rPr sz="1900" spc="25" dirty="0">
                <a:latin typeface="Calibri"/>
                <a:cs typeface="Calibri"/>
              </a:rPr>
              <a:t> </a:t>
            </a:r>
            <a:r>
              <a:rPr sz="1900" b="1" spc="-15" dirty="0">
                <a:latin typeface="Calibri"/>
                <a:cs typeface="Calibri"/>
              </a:rPr>
              <a:t>affected</a:t>
            </a:r>
            <a:r>
              <a:rPr sz="1900" b="1" spc="10" dirty="0">
                <a:latin typeface="Calibri"/>
                <a:cs typeface="Calibri"/>
              </a:rPr>
              <a:t> </a:t>
            </a:r>
            <a:r>
              <a:rPr sz="1900" b="1" spc="-10" dirty="0">
                <a:latin typeface="Calibri"/>
                <a:cs typeface="Calibri"/>
              </a:rPr>
              <a:t>by</a:t>
            </a:r>
            <a:r>
              <a:rPr sz="1900" b="1" spc="10" dirty="0">
                <a:latin typeface="Calibri"/>
                <a:cs typeface="Calibri"/>
              </a:rPr>
              <a:t> </a:t>
            </a:r>
            <a:r>
              <a:rPr sz="1900" b="1" spc="-5" dirty="0">
                <a:latin typeface="Calibri"/>
                <a:cs typeface="Calibri"/>
              </a:rPr>
              <a:t>the</a:t>
            </a:r>
            <a:r>
              <a:rPr sz="1900" b="1" dirty="0">
                <a:latin typeface="Calibri"/>
                <a:cs typeface="Calibri"/>
              </a:rPr>
              <a:t> </a:t>
            </a:r>
            <a:r>
              <a:rPr sz="1900" b="1" spc="-5" dirty="0">
                <a:latin typeface="Calibri"/>
                <a:cs typeface="Calibri"/>
              </a:rPr>
              <a:t>maintainability</a:t>
            </a:r>
            <a:endParaRPr sz="1900" dirty="0">
              <a:latin typeface="Calibri"/>
              <a:cs typeface="Calibri"/>
            </a:endParaRPr>
          </a:p>
          <a:p>
            <a:pPr marL="365760">
              <a:lnSpc>
                <a:spcPts val="2185"/>
              </a:lnSpc>
            </a:pPr>
            <a:r>
              <a:rPr sz="1900" spc="-10" dirty="0">
                <a:latin typeface="Calibri"/>
                <a:cs typeface="Calibri"/>
              </a:rPr>
              <a:t>subcategory</a:t>
            </a:r>
            <a:r>
              <a:rPr sz="1900" spc="-15" dirty="0">
                <a:latin typeface="Calibri"/>
                <a:cs typeface="Calibri"/>
              </a:rPr>
              <a:t> </a:t>
            </a:r>
            <a:r>
              <a:rPr sz="1900" spc="-5" dirty="0">
                <a:latin typeface="Calibri"/>
                <a:cs typeface="Calibri"/>
              </a:rPr>
              <a:t>of</a:t>
            </a:r>
            <a:r>
              <a:rPr sz="1900" spc="-20" dirty="0">
                <a:latin typeface="Calibri"/>
                <a:cs typeface="Calibri"/>
              </a:rPr>
              <a:t> </a:t>
            </a:r>
            <a:r>
              <a:rPr sz="1900" spc="-15" dirty="0">
                <a:latin typeface="Calibri"/>
                <a:cs typeface="Calibri"/>
              </a:rPr>
              <a:t>modifiability.</a:t>
            </a:r>
            <a:endParaRPr sz="1900" dirty="0">
              <a:latin typeface="Calibri"/>
              <a:cs typeface="Calibri"/>
            </a:endParaRPr>
          </a:p>
          <a:p>
            <a:pPr marL="365760" indent="-172720">
              <a:lnSpc>
                <a:spcPct val="100000"/>
              </a:lnSpc>
              <a:spcBef>
                <a:spcPts val="280"/>
              </a:spcBef>
              <a:buChar char="•"/>
              <a:tabLst>
                <a:tab pos="366395" algn="l"/>
              </a:tabLst>
            </a:pPr>
            <a:r>
              <a:rPr sz="1900" spc="-20" dirty="0">
                <a:latin typeface="Calibri"/>
                <a:cs typeface="Calibri"/>
              </a:rPr>
              <a:t>System</a:t>
            </a:r>
            <a:r>
              <a:rPr sz="1900" spc="5" dirty="0">
                <a:latin typeface="Calibri"/>
                <a:cs typeface="Calibri"/>
              </a:rPr>
              <a:t> </a:t>
            </a:r>
            <a:r>
              <a:rPr sz="1900" spc="-10" dirty="0">
                <a:latin typeface="Calibri"/>
                <a:cs typeface="Calibri"/>
              </a:rPr>
              <a:t>availability</a:t>
            </a:r>
            <a:r>
              <a:rPr sz="1900" spc="25" dirty="0">
                <a:latin typeface="Calibri"/>
                <a:cs typeface="Calibri"/>
              </a:rPr>
              <a:t> </a:t>
            </a:r>
            <a:r>
              <a:rPr sz="1900" spc="-5" dirty="0">
                <a:latin typeface="Calibri"/>
                <a:cs typeface="Calibri"/>
              </a:rPr>
              <a:t>is</a:t>
            </a:r>
            <a:r>
              <a:rPr sz="1900" spc="10" dirty="0">
                <a:latin typeface="Calibri"/>
                <a:cs typeface="Calibri"/>
              </a:rPr>
              <a:t> </a:t>
            </a:r>
            <a:r>
              <a:rPr sz="1900" spc="-10" dirty="0">
                <a:latin typeface="Calibri"/>
                <a:cs typeface="Calibri"/>
              </a:rPr>
              <a:t>calculated</a:t>
            </a:r>
            <a:r>
              <a:rPr sz="1900" spc="15" dirty="0">
                <a:latin typeface="Calibri"/>
                <a:cs typeface="Calibri"/>
              </a:rPr>
              <a:t> </a:t>
            </a:r>
            <a:r>
              <a:rPr sz="1900" spc="-10" dirty="0">
                <a:latin typeface="Calibri"/>
                <a:cs typeface="Calibri"/>
              </a:rPr>
              <a:t>by</a:t>
            </a:r>
            <a:r>
              <a:rPr sz="1900" spc="15" dirty="0">
                <a:latin typeface="Calibri"/>
                <a:cs typeface="Calibri"/>
              </a:rPr>
              <a:t> </a:t>
            </a:r>
            <a:r>
              <a:rPr sz="1900" spc="-10" dirty="0">
                <a:latin typeface="Calibri"/>
                <a:cs typeface="Calibri"/>
              </a:rPr>
              <a:t>dividing</a:t>
            </a:r>
            <a:r>
              <a:rPr sz="1900" spc="20" dirty="0">
                <a:latin typeface="Calibri"/>
                <a:cs typeface="Calibri"/>
              </a:rPr>
              <a:t> </a:t>
            </a:r>
            <a:r>
              <a:rPr sz="1900" spc="-10" dirty="0">
                <a:latin typeface="Calibri"/>
                <a:cs typeface="Calibri"/>
              </a:rPr>
              <a:t>uptime</a:t>
            </a:r>
            <a:r>
              <a:rPr sz="1900" spc="25" dirty="0">
                <a:latin typeface="Calibri"/>
                <a:cs typeface="Calibri"/>
              </a:rPr>
              <a:t> </a:t>
            </a:r>
            <a:r>
              <a:rPr sz="1900" spc="-10" dirty="0">
                <a:latin typeface="Calibri"/>
                <a:cs typeface="Calibri"/>
              </a:rPr>
              <a:t>by</a:t>
            </a:r>
            <a:r>
              <a:rPr sz="1900" spc="15" dirty="0">
                <a:latin typeface="Calibri"/>
                <a:cs typeface="Calibri"/>
              </a:rPr>
              <a:t> </a:t>
            </a:r>
            <a:r>
              <a:rPr sz="1900" spc="-5" dirty="0">
                <a:latin typeface="Calibri"/>
                <a:cs typeface="Calibri"/>
              </a:rPr>
              <a:t>the</a:t>
            </a:r>
            <a:r>
              <a:rPr sz="1900" spc="15" dirty="0">
                <a:latin typeface="Calibri"/>
                <a:cs typeface="Calibri"/>
              </a:rPr>
              <a:t> </a:t>
            </a:r>
            <a:r>
              <a:rPr sz="1900" spc="-15" dirty="0">
                <a:latin typeface="Calibri"/>
                <a:cs typeface="Calibri"/>
              </a:rPr>
              <a:t>total</a:t>
            </a:r>
            <a:r>
              <a:rPr sz="1900" spc="20" dirty="0">
                <a:latin typeface="Calibri"/>
                <a:cs typeface="Calibri"/>
              </a:rPr>
              <a:t> </a:t>
            </a:r>
            <a:r>
              <a:rPr sz="1900" spc="-10" dirty="0">
                <a:latin typeface="Calibri"/>
                <a:cs typeface="Calibri"/>
              </a:rPr>
              <a:t>sum</a:t>
            </a:r>
            <a:r>
              <a:rPr sz="1900" spc="5" dirty="0">
                <a:latin typeface="Calibri"/>
                <a:cs typeface="Calibri"/>
              </a:rPr>
              <a:t> </a:t>
            </a:r>
            <a:r>
              <a:rPr sz="1900" spc="-5" dirty="0">
                <a:latin typeface="Calibri"/>
                <a:cs typeface="Calibri"/>
              </a:rPr>
              <a:t>of</a:t>
            </a:r>
            <a:r>
              <a:rPr sz="1900" spc="10" dirty="0">
                <a:latin typeface="Calibri"/>
                <a:cs typeface="Calibri"/>
              </a:rPr>
              <a:t> </a:t>
            </a:r>
            <a:r>
              <a:rPr sz="1900" spc="-10" dirty="0">
                <a:latin typeface="Calibri"/>
                <a:cs typeface="Calibri"/>
              </a:rPr>
              <a:t>uptime</a:t>
            </a:r>
            <a:r>
              <a:rPr sz="1900" spc="25" dirty="0">
                <a:latin typeface="Calibri"/>
                <a:cs typeface="Calibri"/>
              </a:rPr>
              <a:t> </a:t>
            </a:r>
            <a:r>
              <a:rPr sz="1900" spc="-5" dirty="0">
                <a:latin typeface="Calibri"/>
                <a:cs typeface="Calibri"/>
              </a:rPr>
              <a:t>and</a:t>
            </a:r>
            <a:r>
              <a:rPr sz="1900" spc="10" dirty="0">
                <a:latin typeface="Calibri"/>
                <a:cs typeface="Calibri"/>
              </a:rPr>
              <a:t> </a:t>
            </a:r>
            <a:r>
              <a:rPr sz="1900" spc="-10" dirty="0">
                <a:latin typeface="Calibri"/>
                <a:cs typeface="Calibri"/>
              </a:rPr>
              <a:t>downtime.</a:t>
            </a:r>
            <a:endParaRPr sz="1900" dirty="0">
              <a:latin typeface="Calibri"/>
              <a:cs typeface="Calibri"/>
            </a:endParaRPr>
          </a:p>
        </p:txBody>
      </p:sp>
      <p:sp>
        <p:nvSpPr>
          <p:cNvPr id="8" name="object 8"/>
          <p:cNvSpPr txBox="1"/>
          <p:nvPr/>
        </p:nvSpPr>
        <p:spPr>
          <a:xfrm>
            <a:off x="2869692" y="5570220"/>
            <a:ext cx="5295900" cy="568960"/>
          </a:xfrm>
          <a:prstGeom prst="rect">
            <a:avLst/>
          </a:prstGeom>
          <a:solidFill>
            <a:srgbClr val="FFFFFF"/>
          </a:solidFill>
        </p:spPr>
        <p:txBody>
          <a:bodyPr vert="horz" wrap="square" lIns="0" tIns="0" rIns="0" bIns="0" rtlCol="0">
            <a:spAutoFit/>
          </a:bodyPr>
          <a:lstStyle/>
          <a:p>
            <a:pPr marL="635">
              <a:lnSpc>
                <a:spcPts val="2105"/>
              </a:lnSpc>
            </a:pPr>
            <a:r>
              <a:rPr sz="1800" b="1" spc="-10" dirty="0">
                <a:solidFill>
                  <a:srgbClr val="201F20"/>
                </a:solidFill>
                <a:latin typeface="Calibri"/>
                <a:cs typeface="Calibri"/>
              </a:rPr>
              <a:t>Availability</a:t>
            </a:r>
            <a:r>
              <a:rPr sz="1800" b="1" spc="-40" dirty="0">
                <a:solidFill>
                  <a:srgbClr val="201F20"/>
                </a:solidFill>
                <a:latin typeface="Calibri"/>
                <a:cs typeface="Calibri"/>
              </a:rPr>
              <a:t> </a:t>
            </a:r>
            <a:r>
              <a:rPr sz="1800" b="1" dirty="0">
                <a:solidFill>
                  <a:srgbClr val="201F20"/>
                </a:solidFill>
                <a:latin typeface="Calibri"/>
                <a:cs typeface="Calibri"/>
              </a:rPr>
              <a:t>=</a:t>
            </a:r>
            <a:r>
              <a:rPr sz="1800" b="1" spc="10" dirty="0">
                <a:solidFill>
                  <a:srgbClr val="201F20"/>
                </a:solidFill>
                <a:latin typeface="Calibri"/>
                <a:cs typeface="Calibri"/>
              </a:rPr>
              <a:t> </a:t>
            </a:r>
            <a:r>
              <a:rPr sz="1800" b="1" spc="-5" dirty="0">
                <a:solidFill>
                  <a:srgbClr val="201F20"/>
                </a:solidFill>
                <a:latin typeface="Calibri"/>
                <a:cs typeface="Calibri"/>
              </a:rPr>
              <a:t>Uptime</a:t>
            </a:r>
            <a:r>
              <a:rPr sz="1800" b="1" spc="-15" dirty="0">
                <a:solidFill>
                  <a:srgbClr val="201F20"/>
                </a:solidFill>
                <a:latin typeface="Calibri"/>
                <a:cs typeface="Calibri"/>
              </a:rPr>
              <a:t> </a:t>
            </a:r>
            <a:r>
              <a:rPr sz="1800" b="1" dirty="0">
                <a:solidFill>
                  <a:srgbClr val="201F20"/>
                </a:solidFill>
                <a:latin typeface="Calibri"/>
                <a:cs typeface="Calibri"/>
              </a:rPr>
              <a:t>÷</a:t>
            </a:r>
            <a:r>
              <a:rPr sz="1800" b="1" spc="-5" dirty="0">
                <a:solidFill>
                  <a:srgbClr val="201F20"/>
                </a:solidFill>
                <a:latin typeface="Calibri"/>
                <a:cs typeface="Calibri"/>
              </a:rPr>
              <a:t> </a:t>
            </a:r>
            <a:r>
              <a:rPr sz="1800" b="1" dirty="0">
                <a:solidFill>
                  <a:srgbClr val="201F20"/>
                </a:solidFill>
                <a:latin typeface="Calibri"/>
                <a:cs typeface="Calibri"/>
              </a:rPr>
              <a:t>(Uptime</a:t>
            </a:r>
            <a:r>
              <a:rPr sz="1800" b="1" spc="-10" dirty="0">
                <a:solidFill>
                  <a:srgbClr val="201F20"/>
                </a:solidFill>
                <a:latin typeface="Calibri"/>
                <a:cs typeface="Calibri"/>
              </a:rPr>
              <a:t> </a:t>
            </a:r>
            <a:r>
              <a:rPr sz="1800" b="1" dirty="0">
                <a:solidFill>
                  <a:srgbClr val="201F20"/>
                </a:solidFill>
                <a:latin typeface="Calibri"/>
                <a:cs typeface="Calibri"/>
              </a:rPr>
              <a:t>+</a:t>
            </a:r>
            <a:r>
              <a:rPr sz="1800" b="1" spc="-5" dirty="0">
                <a:solidFill>
                  <a:srgbClr val="201F20"/>
                </a:solidFill>
                <a:latin typeface="Calibri"/>
                <a:cs typeface="Calibri"/>
              </a:rPr>
              <a:t> downtime)</a:t>
            </a:r>
            <a:endParaRPr sz="18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11414"/>
            <a:ext cx="9996170" cy="751488"/>
          </a:xfrm>
          <a:prstGeom prst="rect">
            <a:avLst/>
          </a:prstGeom>
        </p:spPr>
        <p:txBody>
          <a:bodyPr vert="horz" wrap="square" lIns="0" tIns="12700" rIns="0" bIns="0" rtlCol="0">
            <a:spAutoFit/>
          </a:bodyPr>
          <a:lstStyle/>
          <a:p>
            <a:pPr marL="12700">
              <a:lnSpc>
                <a:spcPct val="100000"/>
              </a:lnSpc>
              <a:spcBef>
                <a:spcPts val="100"/>
              </a:spcBef>
            </a:pPr>
            <a:r>
              <a:rPr sz="4800" b="0" spc="-45" dirty="0">
                <a:solidFill>
                  <a:schemeClr val="tx1"/>
                </a:solidFill>
                <a:latin typeface="Calibri Light"/>
                <a:cs typeface="Calibri Light"/>
              </a:rPr>
              <a:t>E</a:t>
            </a:r>
            <a:r>
              <a:rPr sz="4800" b="0" spc="-150" dirty="0">
                <a:solidFill>
                  <a:schemeClr val="tx1"/>
                </a:solidFill>
                <a:latin typeface="Calibri Light"/>
                <a:cs typeface="Calibri Light"/>
              </a:rPr>
              <a:t>x</a:t>
            </a:r>
            <a:r>
              <a:rPr sz="4800" b="0" spc="-55" dirty="0">
                <a:solidFill>
                  <a:schemeClr val="tx1"/>
                </a:solidFill>
                <a:latin typeface="Calibri Light"/>
                <a:cs typeface="Calibri Light"/>
              </a:rPr>
              <a:t>am</a:t>
            </a:r>
            <a:r>
              <a:rPr sz="4800" b="0" spc="-50" dirty="0">
                <a:solidFill>
                  <a:schemeClr val="tx1"/>
                </a:solidFill>
                <a:latin typeface="Calibri Light"/>
                <a:cs typeface="Calibri Light"/>
              </a:rPr>
              <a:t>p</a:t>
            </a:r>
            <a:r>
              <a:rPr sz="4800" b="0" spc="-55" dirty="0">
                <a:solidFill>
                  <a:schemeClr val="tx1"/>
                </a:solidFill>
                <a:latin typeface="Calibri Light"/>
                <a:cs typeface="Calibri Light"/>
              </a:rPr>
              <a:t>l</a:t>
            </a:r>
            <a:r>
              <a:rPr sz="4800" b="0" dirty="0">
                <a:solidFill>
                  <a:schemeClr val="tx1"/>
                </a:solidFill>
                <a:latin typeface="Calibri Light"/>
                <a:cs typeface="Calibri Light"/>
              </a:rPr>
              <a:t>e</a:t>
            </a:r>
            <a:endParaRPr sz="4800" dirty="0">
              <a:solidFill>
                <a:schemeClr val="tx1"/>
              </a:solidFill>
              <a:latin typeface="Calibri Light"/>
              <a:cs typeface="Calibri Light"/>
            </a:endParaRPr>
          </a:p>
        </p:txBody>
      </p:sp>
      <p:sp>
        <p:nvSpPr>
          <p:cNvPr id="3" name="object 3"/>
          <p:cNvSpPr txBox="1"/>
          <p:nvPr/>
        </p:nvSpPr>
        <p:spPr>
          <a:xfrm>
            <a:off x="1176019" y="1836241"/>
            <a:ext cx="9996170" cy="1379855"/>
          </a:xfrm>
          <a:prstGeom prst="rect">
            <a:avLst/>
          </a:prstGeom>
        </p:spPr>
        <p:txBody>
          <a:bodyPr vert="horz" wrap="square" lIns="0" tIns="49530" rIns="0" bIns="0" rtlCol="0">
            <a:spAutoFit/>
          </a:bodyPr>
          <a:lstStyle/>
          <a:p>
            <a:pPr marL="12700" marR="5080" algn="just">
              <a:lnSpc>
                <a:spcPct val="90000"/>
              </a:lnSpc>
              <a:spcBef>
                <a:spcPts val="390"/>
              </a:spcBef>
            </a:pPr>
            <a:r>
              <a:rPr sz="2400" spc="-15" dirty="0">
                <a:latin typeface="Calibri"/>
                <a:cs typeface="Calibri"/>
              </a:rPr>
              <a:t>For</a:t>
            </a:r>
            <a:r>
              <a:rPr sz="2400" spc="-10" dirty="0">
                <a:latin typeface="Calibri"/>
                <a:cs typeface="Calibri"/>
              </a:rPr>
              <a:t> </a:t>
            </a:r>
            <a:r>
              <a:rPr sz="2400" spc="-15" dirty="0">
                <a:latin typeface="Calibri"/>
                <a:cs typeface="Calibri"/>
              </a:rPr>
              <a:t>example,</a:t>
            </a:r>
            <a:r>
              <a:rPr sz="2400" spc="-10" dirty="0">
                <a:latin typeface="Calibri"/>
                <a:cs typeface="Calibri"/>
              </a:rPr>
              <a:t> </a:t>
            </a:r>
            <a:r>
              <a:rPr sz="2400" spc="-15" dirty="0">
                <a:latin typeface="Calibri"/>
                <a:cs typeface="Calibri"/>
              </a:rPr>
              <a:t>let’s</a:t>
            </a:r>
            <a:r>
              <a:rPr sz="2400" spc="-10" dirty="0">
                <a:latin typeface="Calibri"/>
                <a:cs typeface="Calibri"/>
              </a:rPr>
              <a:t> </a:t>
            </a:r>
            <a:r>
              <a:rPr sz="2400" spc="-20" dirty="0">
                <a:latin typeface="Calibri"/>
                <a:cs typeface="Calibri"/>
              </a:rPr>
              <a:t>say</a:t>
            </a:r>
            <a:r>
              <a:rPr sz="2400" spc="-15" dirty="0">
                <a:latin typeface="Calibri"/>
                <a:cs typeface="Calibri"/>
              </a:rPr>
              <a:t> </a:t>
            </a:r>
            <a:r>
              <a:rPr sz="2400" spc="-20" dirty="0">
                <a:latin typeface="Calibri"/>
                <a:cs typeface="Calibri"/>
              </a:rPr>
              <a:t>you’re</a:t>
            </a:r>
            <a:r>
              <a:rPr sz="2400" spc="-15" dirty="0">
                <a:latin typeface="Calibri"/>
                <a:cs typeface="Calibri"/>
              </a:rPr>
              <a:t> </a:t>
            </a:r>
            <a:r>
              <a:rPr sz="2400" spc="-5" dirty="0">
                <a:latin typeface="Calibri"/>
                <a:cs typeface="Calibri"/>
              </a:rPr>
              <a:t>trying</a:t>
            </a:r>
            <a:r>
              <a:rPr sz="2400" dirty="0">
                <a:latin typeface="Calibri"/>
                <a:cs typeface="Calibri"/>
              </a:rPr>
              <a:t> </a:t>
            </a:r>
            <a:r>
              <a:rPr sz="2400" spc="-15" dirty="0">
                <a:latin typeface="Calibri"/>
                <a:cs typeface="Calibri"/>
              </a:rPr>
              <a:t>to</a:t>
            </a:r>
            <a:r>
              <a:rPr sz="2400" spc="-10" dirty="0">
                <a:latin typeface="Calibri"/>
                <a:cs typeface="Calibri"/>
              </a:rPr>
              <a:t> calculate</a:t>
            </a:r>
            <a:r>
              <a:rPr sz="2400" spc="-5" dirty="0">
                <a:latin typeface="Calibri"/>
                <a:cs typeface="Calibri"/>
              </a:rPr>
              <a:t> the</a:t>
            </a:r>
            <a:r>
              <a:rPr sz="2400" dirty="0">
                <a:latin typeface="Calibri"/>
                <a:cs typeface="Calibri"/>
              </a:rPr>
              <a:t> </a:t>
            </a:r>
            <a:r>
              <a:rPr sz="2400" spc="-10" dirty="0">
                <a:latin typeface="Calibri"/>
                <a:cs typeface="Calibri"/>
              </a:rPr>
              <a:t>availability</a:t>
            </a:r>
            <a:r>
              <a:rPr sz="2400" spc="-5" dirty="0">
                <a:latin typeface="Calibri"/>
                <a:cs typeface="Calibri"/>
              </a:rPr>
              <a:t> of</a:t>
            </a:r>
            <a:r>
              <a:rPr sz="2400" dirty="0">
                <a:latin typeface="Calibri"/>
                <a:cs typeface="Calibri"/>
              </a:rPr>
              <a:t> a</a:t>
            </a:r>
            <a:r>
              <a:rPr sz="2400" spc="5" dirty="0">
                <a:latin typeface="Calibri"/>
                <a:cs typeface="Calibri"/>
              </a:rPr>
              <a:t> </a:t>
            </a:r>
            <a:r>
              <a:rPr sz="2400" spc="-5" dirty="0">
                <a:latin typeface="Calibri"/>
                <a:cs typeface="Calibri"/>
              </a:rPr>
              <a:t>critical </a:t>
            </a:r>
            <a:r>
              <a:rPr sz="2400" dirty="0">
                <a:latin typeface="Calibri"/>
                <a:cs typeface="Calibri"/>
              </a:rPr>
              <a:t> </a:t>
            </a:r>
            <a:r>
              <a:rPr sz="2400" spc="-5" dirty="0">
                <a:latin typeface="Calibri"/>
                <a:cs typeface="Calibri"/>
              </a:rPr>
              <a:t>production asset. </a:t>
            </a:r>
            <a:r>
              <a:rPr sz="2400" spc="-10" dirty="0">
                <a:latin typeface="Calibri"/>
                <a:cs typeface="Calibri"/>
              </a:rPr>
              <a:t>That </a:t>
            </a:r>
            <a:r>
              <a:rPr sz="2400" spc="-5" dirty="0">
                <a:latin typeface="Calibri"/>
                <a:cs typeface="Calibri"/>
              </a:rPr>
              <a:t>asset </a:t>
            </a:r>
            <a:r>
              <a:rPr sz="2400" spc="-15" dirty="0">
                <a:latin typeface="Calibri"/>
                <a:cs typeface="Calibri"/>
              </a:rPr>
              <a:t>ran </a:t>
            </a:r>
            <a:r>
              <a:rPr sz="2400" spc="-20" dirty="0">
                <a:latin typeface="Calibri"/>
                <a:cs typeface="Calibri"/>
              </a:rPr>
              <a:t>for </a:t>
            </a:r>
            <a:r>
              <a:rPr sz="2400" spc="-5" dirty="0">
                <a:latin typeface="Calibri"/>
                <a:cs typeface="Calibri"/>
              </a:rPr>
              <a:t>200 </a:t>
            </a:r>
            <a:r>
              <a:rPr sz="2400" spc="-10" dirty="0">
                <a:latin typeface="Calibri"/>
                <a:cs typeface="Calibri"/>
              </a:rPr>
              <a:t>hours in </a:t>
            </a:r>
            <a:r>
              <a:rPr sz="2400" dirty="0">
                <a:latin typeface="Calibri"/>
                <a:cs typeface="Calibri"/>
              </a:rPr>
              <a:t>a </a:t>
            </a:r>
            <a:r>
              <a:rPr sz="2400" spc="-5" dirty="0">
                <a:latin typeface="Calibri"/>
                <a:cs typeface="Calibri"/>
              </a:rPr>
              <a:t>single </a:t>
            </a:r>
            <a:r>
              <a:rPr sz="2400" spc="-10" dirty="0">
                <a:latin typeface="Calibri"/>
                <a:cs typeface="Calibri"/>
              </a:rPr>
              <a:t>month. That </a:t>
            </a:r>
            <a:r>
              <a:rPr sz="2400" spc="-5" dirty="0">
                <a:latin typeface="Calibri"/>
                <a:cs typeface="Calibri"/>
              </a:rPr>
              <a:t>asset </a:t>
            </a:r>
            <a:r>
              <a:rPr sz="2400" dirty="0">
                <a:latin typeface="Calibri"/>
                <a:cs typeface="Calibri"/>
              </a:rPr>
              <a:t>also </a:t>
            </a:r>
            <a:r>
              <a:rPr sz="2400" spc="5" dirty="0">
                <a:latin typeface="Calibri"/>
                <a:cs typeface="Calibri"/>
              </a:rPr>
              <a:t> </a:t>
            </a:r>
            <a:r>
              <a:rPr sz="2400" spc="-5" dirty="0">
                <a:latin typeface="Calibri"/>
                <a:cs typeface="Calibri"/>
              </a:rPr>
              <a:t>had</a:t>
            </a:r>
            <a:r>
              <a:rPr sz="2400" dirty="0">
                <a:latin typeface="Calibri"/>
                <a:cs typeface="Calibri"/>
              </a:rPr>
              <a:t> </a:t>
            </a:r>
            <a:r>
              <a:rPr sz="2400" spc="-10" dirty="0">
                <a:latin typeface="Calibri"/>
                <a:cs typeface="Calibri"/>
              </a:rPr>
              <a:t>two</a:t>
            </a:r>
            <a:r>
              <a:rPr sz="2400" spc="-5" dirty="0">
                <a:latin typeface="Calibri"/>
                <a:cs typeface="Calibri"/>
              </a:rPr>
              <a:t> </a:t>
            </a:r>
            <a:r>
              <a:rPr sz="2400" spc="-15" dirty="0">
                <a:latin typeface="Calibri"/>
                <a:cs typeface="Calibri"/>
              </a:rPr>
              <a:t>hours</a:t>
            </a:r>
            <a:r>
              <a:rPr sz="2400" spc="-10" dirty="0">
                <a:latin typeface="Calibri"/>
                <a:cs typeface="Calibri"/>
              </a:rPr>
              <a:t> </a:t>
            </a:r>
            <a:r>
              <a:rPr sz="2400" spc="-5" dirty="0">
                <a:latin typeface="Calibri"/>
                <a:cs typeface="Calibri"/>
              </a:rPr>
              <a:t>of</a:t>
            </a:r>
            <a:r>
              <a:rPr sz="2400" dirty="0">
                <a:latin typeface="Calibri"/>
                <a:cs typeface="Calibri"/>
              </a:rPr>
              <a:t> </a:t>
            </a:r>
            <a:r>
              <a:rPr sz="2400" spc="-5" dirty="0">
                <a:latin typeface="Calibri"/>
                <a:cs typeface="Calibri"/>
              </a:rPr>
              <a:t>unplanned</a:t>
            </a:r>
            <a:r>
              <a:rPr sz="2400" dirty="0">
                <a:latin typeface="Calibri"/>
                <a:cs typeface="Calibri"/>
              </a:rPr>
              <a:t> </a:t>
            </a:r>
            <a:r>
              <a:rPr sz="2400" spc="-5" dirty="0">
                <a:latin typeface="Calibri"/>
                <a:cs typeface="Calibri"/>
              </a:rPr>
              <a:t>downtime</a:t>
            </a:r>
            <a:r>
              <a:rPr sz="2400" dirty="0">
                <a:latin typeface="Calibri"/>
                <a:cs typeface="Calibri"/>
              </a:rPr>
              <a:t> </a:t>
            </a:r>
            <a:r>
              <a:rPr sz="2400" spc="-10" dirty="0">
                <a:latin typeface="Calibri"/>
                <a:cs typeface="Calibri"/>
              </a:rPr>
              <a:t>because</a:t>
            </a:r>
            <a:r>
              <a:rPr sz="2400" spc="-5" dirty="0">
                <a:latin typeface="Calibri"/>
                <a:cs typeface="Calibri"/>
              </a:rPr>
              <a:t> of</a:t>
            </a:r>
            <a:r>
              <a:rPr sz="2400" dirty="0">
                <a:latin typeface="Calibri"/>
                <a:cs typeface="Calibri"/>
              </a:rPr>
              <a:t> a</a:t>
            </a:r>
            <a:r>
              <a:rPr sz="2400" spc="5" dirty="0">
                <a:latin typeface="Calibri"/>
                <a:cs typeface="Calibri"/>
              </a:rPr>
              <a:t> </a:t>
            </a:r>
            <a:r>
              <a:rPr sz="2400" spc="-15" dirty="0">
                <a:latin typeface="Calibri"/>
                <a:cs typeface="Calibri"/>
              </a:rPr>
              <a:t>breakdown,</a:t>
            </a:r>
            <a:r>
              <a:rPr sz="2400" spc="509" dirty="0">
                <a:latin typeface="Calibri"/>
                <a:cs typeface="Calibri"/>
              </a:rPr>
              <a:t> </a:t>
            </a:r>
            <a:r>
              <a:rPr sz="2400" spc="-5" dirty="0">
                <a:latin typeface="Calibri"/>
                <a:cs typeface="Calibri"/>
              </a:rPr>
              <a:t>and</a:t>
            </a:r>
            <a:r>
              <a:rPr sz="2400" spc="535" dirty="0">
                <a:latin typeface="Calibri"/>
                <a:cs typeface="Calibri"/>
              </a:rPr>
              <a:t> </a:t>
            </a:r>
            <a:r>
              <a:rPr sz="2400" spc="-5" dirty="0">
                <a:latin typeface="Calibri"/>
                <a:cs typeface="Calibri"/>
              </a:rPr>
              <a:t>eight </a:t>
            </a:r>
            <a:r>
              <a:rPr sz="2400" spc="-530" dirty="0">
                <a:latin typeface="Calibri"/>
                <a:cs typeface="Calibri"/>
              </a:rPr>
              <a:t> </a:t>
            </a:r>
            <a:r>
              <a:rPr sz="2400" spc="-10" dirty="0">
                <a:latin typeface="Calibri"/>
                <a:cs typeface="Calibri"/>
              </a:rPr>
              <a:t>hours</a:t>
            </a:r>
            <a:r>
              <a:rPr sz="2400" spc="-15" dirty="0">
                <a:latin typeface="Calibri"/>
                <a:cs typeface="Calibri"/>
              </a:rPr>
              <a:t> </a:t>
            </a:r>
            <a:r>
              <a:rPr sz="2400" spc="-5" dirty="0">
                <a:latin typeface="Calibri"/>
                <a:cs typeface="Calibri"/>
              </a:rPr>
              <a:t>of </a:t>
            </a:r>
            <a:r>
              <a:rPr sz="2400" spc="-10" dirty="0">
                <a:latin typeface="Calibri"/>
                <a:cs typeface="Calibri"/>
              </a:rPr>
              <a:t>downtime</a:t>
            </a:r>
            <a:r>
              <a:rPr sz="2400" spc="5" dirty="0">
                <a:latin typeface="Calibri"/>
                <a:cs typeface="Calibri"/>
              </a:rPr>
              <a:t> </a:t>
            </a:r>
            <a:r>
              <a:rPr sz="2400" spc="-20" dirty="0">
                <a:latin typeface="Calibri"/>
                <a:cs typeface="Calibri"/>
              </a:rPr>
              <a:t>for</a:t>
            </a:r>
            <a:r>
              <a:rPr sz="2400" spc="-5" dirty="0">
                <a:latin typeface="Calibri"/>
                <a:cs typeface="Calibri"/>
              </a:rPr>
              <a:t> weekly</a:t>
            </a:r>
            <a:r>
              <a:rPr sz="2400" spc="-10" dirty="0">
                <a:latin typeface="Calibri"/>
                <a:cs typeface="Calibri"/>
              </a:rPr>
              <a:t> </a:t>
            </a:r>
            <a:r>
              <a:rPr sz="2400" spc="-5" dirty="0">
                <a:latin typeface="Calibri"/>
                <a:cs typeface="Calibri"/>
              </a:rPr>
              <a:t>PMs.</a:t>
            </a:r>
            <a:r>
              <a:rPr sz="2400" spc="-25" dirty="0">
                <a:latin typeface="Calibri"/>
                <a:cs typeface="Calibri"/>
              </a:rPr>
              <a:t> </a:t>
            </a:r>
            <a:r>
              <a:rPr sz="2400" spc="-10" dirty="0">
                <a:latin typeface="Calibri"/>
                <a:cs typeface="Calibri"/>
              </a:rPr>
              <a:t>That</a:t>
            </a:r>
            <a:r>
              <a:rPr sz="2400" spc="10" dirty="0">
                <a:latin typeface="Calibri"/>
                <a:cs typeface="Calibri"/>
              </a:rPr>
              <a:t> </a:t>
            </a:r>
            <a:r>
              <a:rPr sz="2400" dirty="0">
                <a:latin typeface="Calibri"/>
                <a:cs typeface="Calibri"/>
              </a:rPr>
              <a:t>equals</a:t>
            </a:r>
            <a:r>
              <a:rPr sz="2400" spc="-10" dirty="0">
                <a:latin typeface="Calibri"/>
                <a:cs typeface="Calibri"/>
              </a:rPr>
              <a:t> </a:t>
            </a:r>
            <a:r>
              <a:rPr sz="2400" spc="-5" dirty="0">
                <a:latin typeface="Calibri"/>
                <a:cs typeface="Calibri"/>
              </a:rPr>
              <a:t>10</a:t>
            </a:r>
            <a:r>
              <a:rPr sz="2400" spc="-10" dirty="0">
                <a:latin typeface="Calibri"/>
                <a:cs typeface="Calibri"/>
              </a:rPr>
              <a:t> </a:t>
            </a:r>
            <a:r>
              <a:rPr sz="2400" spc="-15" dirty="0">
                <a:latin typeface="Calibri"/>
                <a:cs typeface="Calibri"/>
              </a:rPr>
              <a:t>hours</a:t>
            </a:r>
            <a:r>
              <a:rPr sz="2400" spc="-5" dirty="0">
                <a:latin typeface="Calibri"/>
                <a:cs typeface="Calibri"/>
              </a:rPr>
              <a:t> of </a:t>
            </a:r>
            <a:r>
              <a:rPr sz="2400" spc="-15" dirty="0">
                <a:latin typeface="Calibri"/>
                <a:cs typeface="Calibri"/>
              </a:rPr>
              <a:t>total</a:t>
            </a:r>
            <a:r>
              <a:rPr sz="2400" spc="-10" dirty="0">
                <a:latin typeface="Calibri"/>
                <a:cs typeface="Calibri"/>
              </a:rPr>
              <a:t> </a:t>
            </a:r>
            <a:r>
              <a:rPr sz="2400" spc="-5" dirty="0">
                <a:latin typeface="Calibri"/>
                <a:cs typeface="Calibri"/>
              </a:rPr>
              <a:t>downtime.</a:t>
            </a:r>
            <a:endParaRPr sz="2400" dirty="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11414"/>
            <a:ext cx="9496978" cy="751488"/>
          </a:xfrm>
          <a:prstGeom prst="rect">
            <a:avLst/>
          </a:prstGeom>
        </p:spPr>
        <p:txBody>
          <a:bodyPr vert="horz" wrap="square" lIns="0" tIns="12700" rIns="0" bIns="0" rtlCol="0">
            <a:spAutoFit/>
          </a:bodyPr>
          <a:lstStyle/>
          <a:p>
            <a:pPr marL="12700">
              <a:lnSpc>
                <a:spcPct val="100000"/>
              </a:lnSpc>
              <a:spcBef>
                <a:spcPts val="100"/>
              </a:spcBef>
            </a:pPr>
            <a:r>
              <a:rPr sz="4800" b="0" spc="-60" dirty="0">
                <a:solidFill>
                  <a:schemeClr val="tx1"/>
                </a:solidFill>
                <a:latin typeface="Calibri Light"/>
                <a:cs typeface="Calibri Light"/>
              </a:rPr>
              <a:t>Example</a:t>
            </a:r>
            <a:r>
              <a:rPr sz="4800" b="0" spc="-120" dirty="0">
                <a:solidFill>
                  <a:schemeClr val="tx1"/>
                </a:solidFill>
                <a:latin typeface="Calibri Light"/>
                <a:cs typeface="Calibri Light"/>
              </a:rPr>
              <a:t> </a:t>
            </a:r>
            <a:r>
              <a:rPr sz="4800" b="0" dirty="0">
                <a:solidFill>
                  <a:schemeClr val="tx1"/>
                </a:solidFill>
                <a:latin typeface="Calibri Light"/>
                <a:cs typeface="Calibri Light"/>
              </a:rPr>
              <a:t>-</a:t>
            </a:r>
            <a:r>
              <a:rPr sz="4800" b="0" spc="-130" dirty="0">
                <a:solidFill>
                  <a:schemeClr val="tx1"/>
                </a:solidFill>
                <a:latin typeface="Calibri Light"/>
                <a:cs typeface="Calibri Light"/>
              </a:rPr>
              <a:t> </a:t>
            </a:r>
            <a:r>
              <a:rPr sz="4800" b="0" spc="-45" dirty="0">
                <a:solidFill>
                  <a:schemeClr val="tx1"/>
                </a:solidFill>
                <a:latin typeface="Calibri Light"/>
                <a:cs typeface="Calibri Light"/>
              </a:rPr>
              <a:t>Solution</a:t>
            </a:r>
            <a:endParaRPr sz="4800" dirty="0">
              <a:solidFill>
                <a:schemeClr val="tx1"/>
              </a:solidFill>
              <a:latin typeface="Calibri Light"/>
              <a:cs typeface="Calibri Light"/>
            </a:endParaRPr>
          </a:p>
        </p:txBody>
      </p:sp>
      <p:sp>
        <p:nvSpPr>
          <p:cNvPr id="3" name="object 3"/>
          <p:cNvSpPr txBox="1"/>
          <p:nvPr/>
        </p:nvSpPr>
        <p:spPr>
          <a:xfrm>
            <a:off x="1176019" y="1696694"/>
            <a:ext cx="11608918" cy="3644900"/>
          </a:xfrm>
          <a:prstGeom prst="rect">
            <a:avLst/>
          </a:prstGeom>
        </p:spPr>
        <p:txBody>
          <a:bodyPr vert="horz" wrap="square" lIns="0" tIns="160655" rIns="0" bIns="0" rtlCol="0">
            <a:spAutoFit/>
          </a:bodyPr>
          <a:lstStyle/>
          <a:p>
            <a:pPr marL="12700">
              <a:lnSpc>
                <a:spcPct val="100000"/>
              </a:lnSpc>
              <a:spcBef>
                <a:spcPts val="1265"/>
              </a:spcBef>
            </a:pPr>
            <a:r>
              <a:rPr sz="2000" spc="-10" dirty="0">
                <a:latin typeface="Calibri"/>
                <a:cs typeface="Calibri"/>
              </a:rPr>
              <a:t>Here</a:t>
            </a:r>
            <a:r>
              <a:rPr sz="2000" dirty="0">
                <a:latin typeface="Calibri"/>
                <a:cs typeface="Calibri"/>
              </a:rPr>
              <a:t> </a:t>
            </a:r>
            <a:r>
              <a:rPr sz="2000" spc="-5" dirty="0">
                <a:latin typeface="Calibri"/>
                <a:cs typeface="Calibri"/>
              </a:rPr>
              <a:t>is</a:t>
            </a:r>
            <a:r>
              <a:rPr sz="2000" spc="15" dirty="0">
                <a:latin typeface="Calibri"/>
                <a:cs typeface="Calibri"/>
              </a:rPr>
              <a:t> </a:t>
            </a:r>
            <a:r>
              <a:rPr sz="2000" spc="-5" dirty="0">
                <a:latin typeface="Calibri"/>
                <a:cs typeface="Calibri"/>
              </a:rPr>
              <a:t>how</a:t>
            </a:r>
            <a:r>
              <a:rPr sz="2000" spc="-10" dirty="0">
                <a:latin typeface="Calibri"/>
                <a:cs typeface="Calibri"/>
              </a:rPr>
              <a:t> </a:t>
            </a:r>
            <a:r>
              <a:rPr sz="2000" spc="-15" dirty="0">
                <a:latin typeface="Calibri"/>
                <a:cs typeface="Calibri"/>
              </a:rPr>
              <a:t>to</a:t>
            </a:r>
            <a:r>
              <a:rPr sz="2000" dirty="0">
                <a:latin typeface="Calibri"/>
                <a:cs typeface="Calibri"/>
              </a:rPr>
              <a:t> </a:t>
            </a:r>
            <a:r>
              <a:rPr sz="2000" spc="-10" dirty="0">
                <a:latin typeface="Calibri"/>
                <a:cs typeface="Calibri"/>
              </a:rPr>
              <a:t>calculate</a:t>
            </a:r>
            <a:r>
              <a:rPr sz="2000" spc="20"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availability</a:t>
            </a:r>
            <a:r>
              <a:rPr sz="2000" spc="35" dirty="0">
                <a:latin typeface="Calibri"/>
                <a:cs typeface="Calibri"/>
              </a:rPr>
              <a:t> </a:t>
            </a:r>
            <a:r>
              <a:rPr sz="2000" spc="-5" dirty="0">
                <a:latin typeface="Calibri"/>
                <a:cs typeface="Calibri"/>
              </a:rPr>
              <a:t>of that</a:t>
            </a:r>
            <a:r>
              <a:rPr sz="2000" spc="25" dirty="0">
                <a:latin typeface="Calibri"/>
                <a:cs typeface="Calibri"/>
              </a:rPr>
              <a:t> </a:t>
            </a:r>
            <a:r>
              <a:rPr sz="2000" spc="-5" dirty="0">
                <a:latin typeface="Calibri"/>
                <a:cs typeface="Calibri"/>
              </a:rPr>
              <a:t>asset:</a:t>
            </a:r>
            <a:endParaRPr sz="2000">
              <a:latin typeface="Calibri"/>
              <a:cs typeface="Calibri"/>
            </a:endParaRPr>
          </a:p>
          <a:p>
            <a:pPr marL="12700">
              <a:lnSpc>
                <a:spcPct val="100000"/>
              </a:lnSpc>
              <a:spcBef>
                <a:spcPts val="1165"/>
              </a:spcBef>
            </a:pPr>
            <a:r>
              <a:rPr sz="2000" b="1" spc="-10" dirty="0">
                <a:latin typeface="Calibri"/>
                <a:cs typeface="Calibri"/>
              </a:rPr>
              <a:t>Availability</a:t>
            </a:r>
            <a:r>
              <a:rPr sz="2000" b="1" spc="-35" dirty="0">
                <a:latin typeface="Calibri"/>
                <a:cs typeface="Calibri"/>
              </a:rPr>
              <a:t> </a:t>
            </a:r>
            <a:r>
              <a:rPr sz="2000" b="1" dirty="0">
                <a:latin typeface="Calibri"/>
                <a:cs typeface="Calibri"/>
              </a:rPr>
              <a:t>= 200</a:t>
            </a:r>
            <a:r>
              <a:rPr sz="2000" b="1" spc="-50" dirty="0">
                <a:latin typeface="Calibri"/>
                <a:cs typeface="Calibri"/>
              </a:rPr>
              <a:t> </a:t>
            </a:r>
            <a:r>
              <a:rPr sz="2000" b="1" dirty="0">
                <a:latin typeface="Calibri"/>
                <a:cs typeface="Calibri"/>
              </a:rPr>
              <a:t>÷ (200</a:t>
            </a:r>
            <a:r>
              <a:rPr sz="2000" b="1" spc="-15" dirty="0">
                <a:latin typeface="Calibri"/>
                <a:cs typeface="Calibri"/>
              </a:rPr>
              <a:t> </a:t>
            </a:r>
            <a:r>
              <a:rPr sz="2000" b="1" dirty="0">
                <a:latin typeface="Calibri"/>
                <a:cs typeface="Calibri"/>
              </a:rPr>
              <a:t>+</a:t>
            </a:r>
            <a:r>
              <a:rPr sz="2000" b="1" spc="-5" dirty="0">
                <a:latin typeface="Calibri"/>
                <a:cs typeface="Calibri"/>
              </a:rPr>
              <a:t> </a:t>
            </a:r>
            <a:r>
              <a:rPr sz="2000" b="1" dirty="0">
                <a:latin typeface="Calibri"/>
                <a:cs typeface="Calibri"/>
              </a:rPr>
              <a:t>10)</a:t>
            </a:r>
            <a:endParaRPr sz="2000">
              <a:latin typeface="Calibri"/>
              <a:cs typeface="Calibri"/>
            </a:endParaRPr>
          </a:p>
          <a:p>
            <a:pPr marL="12700">
              <a:lnSpc>
                <a:spcPct val="100000"/>
              </a:lnSpc>
              <a:spcBef>
                <a:spcPts val="1150"/>
              </a:spcBef>
            </a:pPr>
            <a:r>
              <a:rPr sz="2000" b="1" spc="-10" dirty="0">
                <a:latin typeface="Calibri"/>
                <a:cs typeface="Calibri"/>
              </a:rPr>
              <a:t>Availability</a:t>
            </a:r>
            <a:r>
              <a:rPr sz="2000" b="1" spc="-35" dirty="0">
                <a:latin typeface="Calibri"/>
                <a:cs typeface="Calibri"/>
              </a:rPr>
              <a:t> </a:t>
            </a:r>
            <a:r>
              <a:rPr sz="2000" b="1" dirty="0">
                <a:latin typeface="Calibri"/>
                <a:cs typeface="Calibri"/>
              </a:rPr>
              <a:t>=</a:t>
            </a:r>
            <a:r>
              <a:rPr sz="2000" b="1" spc="-5" dirty="0">
                <a:latin typeface="Calibri"/>
                <a:cs typeface="Calibri"/>
              </a:rPr>
              <a:t> </a:t>
            </a:r>
            <a:r>
              <a:rPr sz="2000" b="1" dirty="0">
                <a:latin typeface="Calibri"/>
                <a:cs typeface="Calibri"/>
              </a:rPr>
              <a:t>200</a:t>
            </a:r>
            <a:r>
              <a:rPr sz="2000" b="1" spc="-55" dirty="0">
                <a:latin typeface="Calibri"/>
                <a:cs typeface="Calibri"/>
              </a:rPr>
              <a:t> </a:t>
            </a:r>
            <a:r>
              <a:rPr sz="2000" b="1" dirty="0">
                <a:latin typeface="Calibri"/>
                <a:cs typeface="Calibri"/>
              </a:rPr>
              <a:t>÷</a:t>
            </a:r>
            <a:r>
              <a:rPr sz="2000" b="1" spc="-5" dirty="0">
                <a:latin typeface="Calibri"/>
                <a:cs typeface="Calibri"/>
              </a:rPr>
              <a:t> </a:t>
            </a:r>
            <a:r>
              <a:rPr sz="2000" b="1" dirty="0">
                <a:latin typeface="Calibri"/>
                <a:cs typeface="Calibri"/>
              </a:rPr>
              <a:t>210</a:t>
            </a:r>
            <a:endParaRPr sz="2000">
              <a:latin typeface="Calibri"/>
              <a:cs typeface="Calibri"/>
            </a:endParaRPr>
          </a:p>
          <a:p>
            <a:pPr>
              <a:lnSpc>
                <a:spcPct val="100000"/>
              </a:lnSpc>
            </a:pPr>
            <a:endParaRPr sz="2000">
              <a:latin typeface="Calibri"/>
              <a:cs typeface="Calibri"/>
            </a:endParaRPr>
          </a:p>
          <a:p>
            <a:pPr>
              <a:lnSpc>
                <a:spcPct val="100000"/>
              </a:lnSpc>
              <a:spcBef>
                <a:spcPts val="30"/>
              </a:spcBef>
            </a:pPr>
            <a:endParaRPr sz="1850">
              <a:latin typeface="Calibri"/>
              <a:cs typeface="Calibri"/>
            </a:endParaRPr>
          </a:p>
          <a:p>
            <a:pPr marL="12700">
              <a:lnSpc>
                <a:spcPct val="100000"/>
              </a:lnSpc>
              <a:spcBef>
                <a:spcPts val="5"/>
              </a:spcBef>
            </a:pPr>
            <a:r>
              <a:rPr sz="2000" b="1" spc="-10" dirty="0">
                <a:latin typeface="Calibri"/>
                <a:cs typeface="Calibri"/>
              </a:rPr>
              <a:t>Availability</a:t>
            </a:r>
            <a:r>
              <a:rPr sz="2000" b="1" spc="-40" dirty="0">
                <a:latin typeface="Calibri"/>
                <a:cs typeface="Calibri"/>
              </a:rPr>
              <a:t> </a:t>
            </a:r>
            <a:r>
              <a:rPr sz="2000" b="1" dirty="0">
                <a:latin typeface="Calibri"/>
                <a:cs typeface="Calibri"/>
              </a:rPr>
              <a:t>=</a:t>
            </a:r>
            <a:r>
              <a:rPr sz="2000" b="1" spc="-10" dirty="0">
                <a:latin typeface="Calibri"/>
                <a:cs typeface="Calibri"/>
              </a:rPr>
              <a:t> </a:t>
            </a:r>
            <a:r>
              <a:rPr sz="2000" b="1" dirty="0">
                <a:latin typeface="Calibri"/>
                <a:cs typeface="Calibri"/>
              </a:rPr>
              <a:t>0.952</a:t>
            </a:r>
            <a:endParaRPr sz="2000">
              <a:latin typeface="Calibri"/>
              <a:cs typeface="Calibri"/>
            </a:endParaRPr>
          </a:p>
          <a:p>
            <a:pPr marL="12700">
              <a:lnSpc>
                <a:spcPct val="100000"/>
              </a:lnSpc>
              <a:spcBef>
                <a:spcPts val="1150"/>
              </a:spcBef>
            </a:pPr>
            <a:r>
              <a:rPr sz="2000" b="1" spc="-10" dirty="0">
                <a:latin typeface="Calibri"/>
                <a:cs typeface="Calibri"/>
              </a:rPr>
              <a:t>Availability</a:t>
            </a:r>
            <a:r>
              <a:rPr sz="2000" b="1" spc="-40" dirty="0">
                <a:latin typeface="Calibri"/>
                <a:cs typeface="Calibri"/>
              </a:rPr>
              <a:t> </a:t>
            </a:r>
            <a:r>
              <a:rPr sz="2000" b="1" dirty="0">
                <a:latin typeface="Calibri"/>
                <a:cs typeface="Calibri"/>
              </a:rPr>
              <a:t>=</a:t>
            </a:r>
            <a:r>
              <a:rPr sz="2000" b="1" spc="-10" dirty="0">
                <a:latin typeface="Calibri"/>
                <a:cs typeface="Calibri"/>
              </a:rPr>
              <a:t> </a:t>
            </a:r>
            <a:r>
              <a:rPr sz="2000" b="1" dirty="0">
                <a:latin typeface="Calibri"/>
                <a:cs typeface="Calibri"/>
              </a:rPr>
              <a:t>95.2%</a:t>
            </a:r>
            <a:endParaRPr sz="2000">
              <a:latin typeface="Calibri"/>
              <a:cs typeface="Calibri"/>
            </a:endParaRPr>
          </a:p>
          <a:p>
            <a:pPr>
              <a:lnSpc>
                <a:spcPct val="100000"/>
              </a:lnSpc>
            </a:pPr>
            <a:endParaRPr sz="2000">
              <a:latin typeface="Calibri"/>
              <a:cs typeface="Calibri"/>
            </a:endParaRPr>
          </a:p>
          <a:p>
            <a:pPr>
              <a:lnSpc>
                <a:spcPct val="100000"/>
              </a:lnSpc>
              <a:spcBef>
                <a:spcPts val="30"/>
              </a:spcBef>
            </a:pPr>
            <a:endParaRPr sz="1850">
              <a:latin typeface="Calibri"/>
              <a:cs typeface="Calibri"/>
            </a:endParaRPr>
          </a:p>
          <a:p>
            <a:pPr marL="12700">
              <a:lnSpc>
                <a:spcPct val="100000"/>
              </a:lnSpc>
            </a:pPr>
            <a:r>
              <a:rPr sz="2000" spc="-10" dirty="0">
                <a:latin typeface="Calibri"/>
                <a:cs typeface="Calibri"/>
              </a:rPr>
              <a:t>World-class availability</a:t>
            </a:r>
            <a:r>
              <a:rPr sz="2000" spc="35" dirty="0">
                <a:latin typeface="Calibri"/>
                <a:cs typeface="Calibri"/>
              </a:rPr>
              <a:t> </a:t>
            </a:r>
            <a:r>
              <a:rPr sz="2000" dirty="0">
                <a:latin typeface="Calibri"/>
                <a:cs typeface="Calibri"/>
              </a:rPr>
              <a:t>is</a:t>
            </a:r>
            <a:r>
              <a:rPr sz="2000" spc="-5" dirty="0">
                <a:latin typeface="Calibri"/>
                <a:cs typeface="Calibri"/>
              </a:rPr>
              <a:t> </a:t>
            </a:r>
            <a:r>
              <a:rPr sz="2000" dirty="0">
                <a:latin typeface="Calibri"/>
                <a:cs typeface="Calibri"/>
              </a:rPr>
              <a:t>90%</a:t>
            </a:r>
            <a:r>
              <a:rPr sz="2000" spc="-20" dirty="0">
                <a:latin typeface="Calibri"/>
                <a:cs typeface="Calibri"/>
              </a:rPr>
              <a:t> </a:t>
            </a:r>
            <a:r>
              <a:rPr sz="2000" spc="-5" dirty="0">
                <a:latin typeface="Calibri"/>
                <a:cs typeface="Calibri"/>
              </a:rPr>
              <a:t>or</a:t>
            </a:r>
            <a:r>
              <a:rPr sz="2000" dirty="0">
                <a:latin typeface="Calibri"/>
                <a:cs typeface="Calibri"/>
              </a:rPr>
              <a:t> </a:t>
            </a:r>
            <a:r>
              <a:rPr sz="2000" spc="-35" dirty="0">
                <a:latin typeface="Calibri"/>
                <a:cs typeface="Calibri"/>
              </a:rPr>
              <a:t>higher.</a:t>
            </a:r>
            <a:endParaRPr sz="20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43EE4E4-4F6E-4D0C-8241-7422485C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085"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23757" y="1290025"/>
            <a:ext cx="4475892" cy="1188720"/>
          </a:xfrm>
          <a:solidFill>
            <a:srgbClr val="FFFFFF"/>
          </a:solidFill>
          <a:ln>
            <a:solidFill>
              <a:srgbClr val="404040"/>
            </a:solidFill>
          </a:ln>
        </p:spPr>
        <p:txBody>
          <a:bodyPr vert="horz" lIns="182880" tIns="182880" rIns="182880" bIns="182880" rtlCol="0" anchor="ctr">
            <a:normAutofit/>
          </a:bodyPr>
          <a:lstStyle/>
          <a:p>
            <a:pPr marL="34925">
              <a:spcAft>
                <a:spcPts val="800"/>
              </a:spcAft>
            </a:pPr>
            <a:r>
              <a:rPr lang="en-US" b="1" dirty="0">
                <a:effectLst/>
              </a:rPr>
              <a:t>Manual Test </a:t>
            </a:r>
            <a:r>
              <a:rPr lang="en-US" b="1" dirty="0" err="1">
                <a:effectLst/>
              </a:rPr>
              <a:t>matrics</a:t>
            </a:r>
            <a:endParaRPr lang="en-US" dirty="0">
              <a:effectLst/>
            </a:endParaRPr>
          </a:p>
        </p:txBody>
      </p:sp>
      <p:sp>
        <p:nvSpPr>
          <p:cNvPr id="26" name="Rectangle 25">
            <a:extLst>
              <a:ext uri="{FF2B5EF4-FFF2-40B4-BE49-F238E27FC236}">
                <a16:creationId xmlns:a16="http://schemas.microsoft.com/office/drawing/2014/main" id="{39CDFF21-67C6-4C4C-9A1C-C7726D3D3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966"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a:extLst>
              <a:ext uri="{FF2B5EF4-FFF2-40B4-BE49-F238E27FC236}">
                <a16:creationId xmlns:a16="http://schemas.microsoft.com/office/drawing/2014/main" id="{E98F8D60-BC6F-4B41-9481-5F49C96A1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oftware Testing Metrics: What is, Types &amp;amp; Example">
            <a:extLst>
              <a:ext uri="{FF2B5EF4-FFF2-40B4-BE49-F238E27FC236}">
                <a16:creationId xmlns:a16="http://schemas.microsoft.com/office/drawing/2014/main" id="{C6AC605E-21A4-47E0-A3F4-C0AC002E4F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8626" y="2306206"/>
            <a:ext cx="4159568" cy="192891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0E1A3AD5-D240-40FA-96D5-0D3EC7F78B72}"/>
              </a:ext>
            </a:extLst>
          </p:cNvPr>
          <p:cNvSpPr>
            <a:spLocks noGrp="1"/>
          </p:cNvSpPr>
          <p:nvPr>
            <p:ph sz="quarter" idx="13"/>
          </p:nvPr>
        </p:nvSpPr>
        <p:spPr>
          <a:xfrm>
            <a:off x="6923757" y="2858703"/>
            <a:ext cx="4475892" cy="3042547"/>
          </a:xfrm>
        </p:spPr>
        <p:txBody>
          <a:bodyPr vert="horz" lIns="91440" tIns="45720" rIns="91440" bIns="45720" rtlCol="0">
            <a:normAutofit/>
          </a:bodyPr>
          <a:lstStyle/>
          <a:p>
            <a:pPr marL="342900" lvl="0" algn="just" fontAlgn="base">
              <a:lnSpc>
                <a:spcPct val="90000"/>
              </a:lnSpc>
              <a:spcAft>
                <a:spcPts val="770"/>
              </a:spcAft>
              <a:buSzPts val="2300"/>
            </a:pPr>
            <a:r>
              <a:rPr lang="en-US" sz="2000" b="1" u="none" strike="noStrike" dirty="0">
                <a:solidFill>
                  <a:srgbClr val="FFFFFF"/>
                </a:solidFill>
                <a:effectLst/>
                <a:uFill>
                  <a:solidFill>
                    <a:srgbClr val="000000"/>
                  </a:solidFill>
                </a:uFill>
              </a:rPr>
              <a:t>Base (Direct) Metrics</a:t>
            </a:r>
            <a:r>
              <a:rPr lang="en-US" sz="2000" u="none" strike="noStrike" dirty="0">
                <a:solidFill>
                  <a:srgbClr val="FFFFFF"/>
                </a:solidFill>
                <a:effectLst/>
                <a:uFill>
                  <a:solidFill>
                    <a:srgbClr val="000000"/>
                  </a:solidFill>
                </a:uFill>
              </a:rPr>
              <a:t> is the raw data collected by Test Analyst during the test case development and execution.</a:t>
            </a:r>
          </a:p>
          <a:p>
            <a:pPr marL="342900" lvl="0" algn="just" fontAlgn="base">
              <a:lnSpc>
                <a:spcPct val="90000"/>
              </a:lnSpc>
              <a:spcAft>
                <a:spcPts val="14020"/>
              </a:spcAft>
              <a:buSzPts val="2300"/>
            </a:pPr>
            <a:r>
              <a:rPr lang="en-US" sz="2000" b="1" u="none" strike="noStrike" dirty="0">
                <a:solidFill>
                  <a:srgbClr val="FFFFFF"/>
                </a:solidFill>
                <a:effectLst/>
                <a:uFill>
                  <a:solidFill>
                    <a:srgbClr val="000000"/>
                  </a:solidFill>
                </a:uFill>
              </a:rPr>
              <a:t>Calculated (Indirect) Metrics</a:t>
            </a:r>
            <a:r>
              <a:rPr lang="en-US" sz="2000" u="none" strike="noStrike" dirty="0">
                <a:solidFill>
                  <a:srgbClr val="FFFFFF"/>
                </a:solidFill>
                <a:effectLst/>
                <a:uFill>
                  <a:solidFill>
                    <a:srgbClr val="000000"/>
                  </a:solidFill>
                </a:uFill>
              </a:rPr>
              <a:t> is derived from the data gathering in base metrics.</a:t>
            </a:r>
            <a:endParaRPr lang="en-US" sz="1100" dirty="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11414"/>
            <a:ext cx="9978644" cy="751488"/>
          </a:xfrm>
          <a:prstGeom prst="rect">
            <a:avLst/>
          </a:prstGeom>
        </p:spPr>
        <p:txBody>
          <a:bodyPr vert="horz" wrap="square" lIns="0" tIns="12700" rIns="0" bIns="0" rtlCol="0">
            <a:spAutoFit/>
          </a:bodyPr>
          <a:lstStyle/>
          <a:p>
            <a:pPr marL="12700">
              <a:lnSpc>
                <a:spcPct val="100000"/>
              </a:lnSpc>
              <a:spcBef>
                <a:spcPts val="100"/>
              </a:spcBef>
            </a:pPr>
            <a:r>
              <a:rPr sz="4800" b="0" spc="-65" dirty="0">
                <a:latin typeface="Calibri Light"/>
                <a:cs typeface="Calibri Light"/>
              </a:rPr>
              <a:t>Availability</a:t>
            </a:r>
            <a:r>
              <a:rPr sz="4800" b="0" spc="-95" dirty="0">
                <a:solidFill>
                  <a:srgbClr val="FFFFFF"/>
                </a:solidFill>
                <a:latin typeface="Calibri Light"/>
                <a:cs typeface="Calibri Light"/>
              </a:rPr>
              <a:t> </a:t>
            </a:r>
            <a:r>
              <a:rPr sz="4800" b="0" spc="-60" dirty="0">
                <a:solidFill>
                  <a:srgbClr val="FFFFFF"/>
                </a:solidFill>
                <a:latin typeface="Calibri Light"/>
                <a:cs typeface="Calibri Light"/>
              </a:rPr>
              <a:t>Example</a:t>
            </a:r>
            <a:endParaRPr sz="4800" dirty="0">
              <a:latin typeface="Calibri Light"/>
              <a:cs typeface="Calibri Light"/>
            </a:endParaRPr>
          </a:p>
        </p:txBody>
      </p:sp>
      <p:grpSp>
        <p:nvGrpSpPr>
          <p:cNvPr id="3" name="object 3"/>
          <p:cNvGrpSpPr/>
          <p:nvPr/>
        </p:nvGrpSpPr>
        <p:grpSpPr>
          <a:xfrm>
            <a:off x="1077467" y="2374392"/>
            <a:ext cx="4816475" cy="3219450"/>
            <a:chOff x="1077467" y="2374392"/>
            <a:chExt cx="4816475" cy="3219450"/>
          </a:xfrm>
        </p:grpSpPr>
        <p:pic>
          <p:nvPicPr>
            <p:cNvPr id="4" name="object 4"/>
            <p:cNvPicPr/>
            <p:nvPr/>
          </p:nvPicPr>
          <p:blipFill>
            <a:blip r:embed="rId2" cstate="print"/>
            <a:stretch>
              <a:fillRect/>
            </a:stretch>
          </p:blipFill>
          <p:spPr>
            <a:xfrm>
              <a:off x="1077467" y="2374392"/>
              <a:ext cx="4383024" cy="2811779"/>
            </a:xfrm>
            <a:prstGeom prst="rect">
              <a:avLst/>
            </a:prstGeom>
          </p:spPr>
        </p:pic>
        <p:pic>
          <p:nvPicPr>
            <p:cNvPr id="5" name="object 5"/>
            <p:cNvPicPr/>
            <p:nvPr/>
          </p:nvPicPr>
          <p:blipFill>
            <a:blip r:embed="rId3" cstate="print"/>
            <a:stretch>
              <a:fillRect/>
            </a:stretch>
          </p:blipFill>
          <p:spPr>
            <a:xfrm>
              <a:off x="1098803" y="2395728"/>
              <a:ext cx="4308348" cy="2737104"/>
            </a:xfrm>
            <a:prstGeom prst="rect">
              <a:avLst/>
            </a:prstGeom>
          </p:spPr>
        </p:pic>
        <p:sp>
          <p:nvSpPr>
            <p:cNvPr id="6" name="object 6"/>
            <p:cNvSpPr/>
            <p:nvPr/>
          </p:nvSpPr>
          <p:spPr>
            <a:xfrm>
              <a:off x="1577339" y="2851404"/>
              <a:ext cx="4310380" cy="2735580"/>
            </a:xfrm>
            <a:custGeom>
              <a:avLst/>
              <a:gdLst/>
              <a:ahLst/>
              <a:cxnLst/>
              <a:rect l="l" t="t" r="r" b="b"/>
              <a:pathLst>
                <a:path w="4310380" h="2735579">
                  <a:moveTo>
                    <a:pt x="4036314" y="0"/>
                  </a:moveTo>
                  <a:lnTo>
                    <a:pt x="273558" y="0"/>
                  </a:lnTo>
                  <a:lnTo>
                    <a:pt x="224372" y="4405"/>
                  </a:lnTo>
                  <a:lnTo>
                    <a:pt x="178085" y="17108"/>
                  </a:lnTo>
                  <a:lnTo>
                    <a:pt x="135466" y="37337"/>
                  </a:lnTo>
                  <a:lnTo>
                    <a:pt x="97288" y="64321"/>
                  </a:lnTo>
                  <a:lnTo>
                    <a:pt x="64321" y="97288"/>
                  </a:lnTo>
                  <a:lnTo>
                    <a:pt x="37337" y="135466"/>
                  </a:lnTo>
                  <a:lnTo>
                    <a:pt x="17108" y="178085"/>
                  </a:lnTo>
                  <a:lnTo>
                    <a:pt x="4405" y="224372"/>
                  </a:lnTo>
                  <a:lnTo>
                    <a:pt x="0" y="273558"/>
                  </a:lnTo>
                  <a:lnTo>
                    <a:pt x="0" y="2462022"/>
                  </a:lnTo>
                  <a:lnTo>
                    <a:pt x="4405" y="2511207"/>
                  </a:lnTo>
                  <a:lnTo>
                    <a:pt x="17108" y="2557494"/>
                  </a:lnTo>
                  <a:lnTo>
                    <a:pt x="37337" y="2600113"/>
                  </a:lnTo>
                  <a:lnTo>
                    <a:pt x="64321" y="2638291"/>
                  </a:lnTo>
                  <a:lnTo>
                    <a:pt x="97288" y="2671258"/>
                  </a:lnTo>
                  <a:lnTo>
                    <a:pt x="135466" y="2698242"/>
                  </a:lnTo>
                  <a:lnTo>
                    <a:pt x="178085" y="2718471"/>
                  </a:lnTo>
                  <a:lnTo>
                    <a:pt x="224372" y="2731174"/>
                  </a:lnTo>
                  <a:lnTo>
                    <a:pt x="273558" y="2735580"/>
                  </a:lnTo>
                  <a:lnTo>
                    <a:pt x="4036314" y="2735580"/>
                  </a:lnTo>
                  <a:lnTo>
                    <a:pt x="4085499" y="2731174"/>
                  </a:lnTo>
                  <a:lnTo>
                    <a:pt x="4131786" y="2718471"/>
                  </a:lnTo>
                  <a:lnTo>
                    <a:pt x="4174405" y="2698242"/>
                  </a:lnTo>
                  <a:lnTo>
                    <a:pt x="4212583" y="2671258"/>
                  </a:lnTo>
                  <a:lnTo>
                    <a:pt x="4245550" y="2638291"/>
                  </a:lnTo>
                  <a:lnTo>
                    <a:pt x="4272534" y="2600113"/>
                  </a:lnTo>
                  <a:lnTo>
                    <a:pt x="4292763" y="2557494"/>
                  </a:lnTo>
                  <a:lnTo>
                    <a:pt x="4305466" y="2511207"/>
                  </a:lnTo>
                  <a:lnTo>
                    <a:pt x="4309872" y="2462022"/>
                  </a:lnTo>
                  <a:lnTo>
                    <a:pt x="4309872" y="273558"/>
                  </a:lnTo>
                  <a:lnTo>
                    <a:pt x="4305466" y="224372"/>
                  </a:lnTo>
                  <a:lnTo>
                    <a:pt x="4292763" y="178085"/>
                  </a:lnTo>
                  <a:lnTo>
                    <a:pt x="4272534" y="135466"/>
                  </a:lnTo>
                  <a:lnTo>
                    <a:pt x="4245550" y="97288"/>
                  </a:lnTo>
                  <a:lnTo>
                    <a:pt x="4212583" y="64321"/>
                  </a:lnTo>
                  <a:lnTo>
                    <a:pt x="4174405" y="37337"/>
                  </a:lnTo>
                  <a:lnTo>
                    <a:pt x="4131786" y="17108"/>
                  </a:lnTo>
                  <a:lnTo>
                    <a:pt x="4085499" y="4405"/>
                  </a:lnTo>
                  <a:lnTo>
                    <a:pt x="4036314" y="0"/>
                  </a:lnTo>
                  <a:close/>
                </a:path>
              </a:pathLst>
            </a:custGeom>
            <a:solidFill>
              <a:srgbClr val="FFFFFF">
                <a:alpha val="90194"/>
              </a:srgbClr>
            </a:solidFill>
          </p:spPr>
          <p:txBody>
            <a:bodyPr wrap="square" lIns="0" tIns="0" rIns="0" bIns="0" rtlCol="0"/>
            <a:lstStyle/>
            <a:p>
              <a:endParaRPr/>
            </a:p>
          </p:txBody>
        </p:sp>
        <p:sp>
          <p:nvSpPr>
            <p:cNvPr id="7" name="object 7"/>
            <p:cNvSpPr/>
            <p:nvPr/>
          </p:nvSpPr>
          <p:spPr>
            <a:xfrm>
              <a:off x="1577339" y="2851404"/>
              <a:ext cx="4310380" cy="2735580"/>
            </a:xfrm>
            <a:custGeom>
              <a:avLst/>
              <a:gdLst/>
              <a:ahLst/>
              <a:cxnLst/>
              <a:rect l="l" t="t" r="r" b="b"/>
              <a:pathLst>
                <a:path w="4310380" h="2735579">
                  <a:moveTo>
                    <a:pt x="0" y="273558"/>
                  </a:moveTo>
                  <a:lnTo>
                    <a:pt x="4405" y="224372"/>
                  </a:lnTo>
                  <a:lnTo>
                    <a:pt x="17108" y="178085"/>
                  </a:lnTo>
                  <a:lnTo>
                    <a:pt x="37337" y="135466"/>
                  </a:lnTo>
                  <a:lnTo>
                    <a:pt x="64321" y="97288"/>
                  </a:lnTo>
                  <a:lnTo>
                    <a:pt x="97288" y="64321"/>
                  </a:lnTo>
                  <a:lnTo>
                    <a:pt x="135466" y="37337"/>
                  </a:lnTo>
                  <a:lnTo>
                    <a:pt x="178085" y="17108"/>
                  </a:lnTo>
                  <a:lnTo>
                    <a:pt x="224372" y="4405"/>
                  </a:lnTo>
                  <a:lnTo>
                    <a:pt x="273558" y="0"/>
                  </a:lnTo>
                  <a:lnTo>
                    <a:pt x="4036314" y="0"/>
                  </a:lnTo>
                  <a:lnTo>
                    <a:pt x="4085499" y="4405"/>
                  </a:lnTo>
                  <a:lnTo>
                    <a:pt x="4131786" y="17108"/>
                  </a:lnTo>
                  <a:lnTo>
                    <a:pt x="4174405" y="37337"/>
                  </a:lnTo>
                  <a:lnTo>
                    <a:pt x="4212583" y="64321"/>
                  </a:lnTo>
                  <a:lnTo>
                    <a:pt x="4245550" y="97288"/>
                  </a:lnTo>
                  <a:lnTo>
                    <a:pt x="4272534" y="135466"/>
                  </a:lnTo>
                  <a:lnTo>
                    <a:pt x="4292763" y="178085"/>
                  </a:lnTo>
                  <a:lnTo>
                    <a:pt x="4305466" y="224372"/>
                  </a:lnTo>
                  <a:lnTo>
                    <a:pt x="4309872" y="273558"/>
                  </a:lnTo>
                  <a:lnTo>
                    <a:pt x="4309872" y="2462022"/>
                  </a:lnTo>
                  <a:lnTo>
                    <a:pt x="4305466" y="2511207"/>
                  </a:lnTo>
                  <a:lnTo>
                    <a:pt x="4292763" y="2557494"/>
                  </a:lnTo>
                  <a:lnTo>
                    <a:pt x="4272534" y="2600113"/>
                  </a:lnTo>
                  <a:lnTo>
                    <a:pt x="4245550" y="2638291"/>
                  </a:lnTo>
                  <a:lnTo>
                    <a:pt x="4212583" y="2671258"/>
                  </a:lnTo>
                  <a:lnTo>
                    <a:pt x="4174405" y="2698242"/>
                  </a:lnTo>
                  <a:lnTo>
                    <a:pt x="4131786" y="2718471"/>
                  </a:lnTo>
                  <a:lnTo>
                    <a:pt x="4085499" y="2731174"/>
                  </a:lnTo>
                  <a:lnTo>
                    <a:pt x="4036314" y="2735580"/>
                  </a:lnTo>
                  <a:lnTo>
                    <a:pt x="273558" y="2735580"/>
                  </a:lnTo>
                  <a:lnTo>
                    <a:pt x="224372" y="2731174"/>
                  </a:lnTo>
                  <a:lnTo>
                    <a:pt x="178085" y="2718471"/>
                  </a:lnTo>
                  <a:lnTo>
                    <a:pt x="135466" y="2698242"/>
                  </a:lnTo>
                  <a:lnTo>
                    <a:pt x="97288" y="2671258"/>
                  </a:lnTo>
                  <a:lnTo>
                    <a:pt x="64321" y="2638291"/>
                  </a:lnTo>
                  <a:lnTo>
                    <a:pt x="37337" y="2600113"/>
                  </a:lnTo>
                  <a:lnTo>
                    <a:pt x="17108" y="2557494"/>
                  </a:lnTo>
                  <a:lnTo>
                    <a:pt x="4405" y="2511207"/>
                  </a:lnTo>
                  <a:lnTo>
                    <a:pt x="0" y="2462022"/>
                  </a:lnTo>
                  <a:lnTo>
                    <a:pt x="0" y="273558"/>
                  </a:lnTo>
                  <a:close/>
                </a:path>
              </a:pathLst>
            </a:custGeom>
            <a:ln w="12700">
              <a:solidFill>
                <a:srgbClr val="4F81BC"/>
              </a:solidFill>
            </a:ln>
          </p:spPr>
          <p:txBody>
            <a:bodyPr wrap="square" lIns="0" tIns="0" rIns="0" bIns="0" rtlCol="0"/>
            <a:lstStyle/>
            <a:p>
              <a:endParaRPr/>
            </a:p>
          </p:txBody>
        </p:sp>
      </p:grpSp>
      <p:sp>
        <p:nvSpPr>
          <p:cNvPr id="8" name="object 8"/>
          <p:cNvSpPr txBox="1"/>
          <p:nvPr/>
        </p:nvSpPr>
        <p:spPr>
          <a:xfrm>
            <a:off x="1828292" y="3135884"/>
            <a:ext cx="3808095" cy="2105025"/>
          </a:xfrm>
          <a:prstGeom prst="rect">
            <a:avLst/>
          </a:prstGeom>
        </p:spPr>
        <p:txBody>
          <a:bodyPr vert="horz" wrap="square" lIns="0" tIns="39370" rIns="0" bIns="0" rtlCol="0">
            <a:spAutoFit/>
          </a:bodyPr>
          <a:lstStyle/>
          <a:p>
            <a:pPr marL="12065" marR="5080" algn="ctr">
              <a:lnSpc>
                <a:spcPct val="91600"/>
              </a:lnSpc>
              <a:spcBef>
                <a:spcPts val="310"/>
              </a:spcBef>
            </a:pPr>
            <a:r>
              <a:rPr sz="2100" b="1" i="1" u="sng" spc="-25" dirty="0">
                <a:uFill>
                  <a:solidFill>
                    <a:srgbClr val="000000"/>
                  </a:solidFill>
                </a:uFill>
                <a:latin typeface="Calibri"/>
                <a:cs typeface="Calibri"/>
              </a:rPr>
              <a:t>AVL-1. </a:t>
            </a:r>
            <a:r>
              <a:rPr sz="2100" b="1" spc="-5" dirty="0">
                <a:latin typeface="Calibri"/>
                <a:cs typeface="Calibri"/>
              </a:rPr>
              <a:t>The </a:t>
            </a:r>
            <a:r>
              <a:rPr sz="2100" b="1" spc="-20" dirty="0">
                <a:latin typeface="Calibri"/>
                <a:cs typeface="Calibri"/>
              </a:rPr>
              <a:t>system </a:t>
            </a:r>
            <a:r>
              <a:rPr sz="2100" b="1" dirty="0">
                <a:latin typeface="Calibri"/>
                <a:cs typeface="Calibri"/>
              </a:rPr>
              <a:t>shall be </a:t>
            </a:r>
            <a:r>
              <a:rPr sz="2100" b="1" spc="-15" dirty="0">
                <a:latin typeface="Calibri"/>
                <a:cs typeface="Calibri"/>
              </a:rPr>
              <a:t>at </a:t>
            </a:r>
            <a:r>
              <a:rPr sz="2100" b="1" spc="-10" dirty="0">
                <a:latin typeface="Calibri"/>
                <a:cs typeface="Calibri"/>
              </a:rPr>
              <a:t>least </a:t>
            </a:r>
            <a:r>
              <a:rPr sz="2100" b="1" spc="-459" dirty="0">
                <a:latin typeface="Calibri"/>
                <a:cs typeface="Calibri"/>
              </a:rPr>
              <a:t> </a:t>
            </a:r>
            <a:r>
              <a:rPr sz="2100" b="1" dirty="0">
                <a:latin typeface="Calibri"/>
                <a:cs typeface="Calibri"/>
              </a:rPr>
              <a:t>95 </a:t>
            </a:r>
            <a:r>
              <a:rPr sz="2100" b="1" spc="-10" dirty="0">
                <a:latin typeface="Calibri"/>
                <a:cs typeface="Calibri"/>
              </a:rPr>
              <a:t>percent available </a:t>
            </a:r>
            <a:r>
              <a:rPr sz="2100" b="1" dirty="0">
                <a:latin typeface="Calibri"/>
                <a:cs typeface="Calibri"/>
              </a:rPr>
              <a:t>on </a:t>
            </a:r>
            <a:r>
              <a:rPr sz="2100" b="1" spc="-20" dirty="0">
                <a:latin typeface="Calibri"/>
                <a:cs typeface="Calibri"/>
              </a:rPr>
              <a:t>weekdays </a:t>
            </a:r>
            <a:r>
              <a:rPr sz="2100" b="1" spc="-15" dirty="0">
                <a:latin typeface="Calibri"/>
                <a:cs typeface="Calibri"/>
              </a:rPr>
              <a:t> </a:t>
            </a:r>
            <a:r>
              <a:rPr sz="2100" b="1" spc="-10" dirty="0">
                <a:latin typeface="Calibri"/>
                <a:cs typeface="Calibri"/>
              </a:rPr>
              <a:t>between </a:t>
            </a:r>
            <a:r>
              <a:rPr sz="2100" b="1" dirty="0">
                <a:latin typeface="Calibri"/>
                <a:cs typeface="Calibri"/>
              </a:rPr>
              <a:t>6:00 </a:t>
            </a:r>
            <a:r>
              <a:rPr sz="2100" b="1" spc="-5" dirty="0">
                <a:latin typeface="Calibri"/>
                <a:cs typeface="Calibri"/>
              </a:rPr>
              <a:t>A.M. </a:t>
            </a:r>
            <a:r>
              <a:rPr sz="2100" b="1" dirty="0">
                <a:latin typeface="Calibri"/>
                <a:cs typeface="Calibri"/>
              </a:rPr>
              <a:t>and </a:t>
            </a:r>
            <a:r>
              <a:rPr sz="2100" b="1" spc="-5" dirty="0">
                <a:latin typeface="Calibri"/>
                <a:cs typeface="Calibri"/>
              </a:rPr>
              <a:t>midnight </a:t>
            </a:r>
            <a:r>
              <a:rPr sz="2100" b="1" dirty="0">
                <a:latin typeface="Calibri"/>
                <a:cs typeface="Calibri"/>
              </a:rPr>
              <a:t> </a:t>
            </a:r>
            <a:r>
              <a:rPr sz="2100" b="1" spc="-15" dirty="0">
                <a:latin typeface="Calibri"/>
                <a:cs typeface="Calibri"/>
              </a:rPr>
              <a:t>Eastern</a:t>
            </a:r>
            <a:r>
              <a:rPr sz="2100" b="1" spc="-10" dirty="0">
                <a:latin typeface="Calibri"/>
                <a:cs typeface="Calibri"/>
              </a:rPr>
              <a:t> </a:t>
            </a:r>
            <a:r>
              <a:rPr sz="2100" b="1" dirty="0">
                <a:latin typeface="Calibri"/>
                <a:cs typeface="Calibri"/>
              </a:rPr>
              <a:t>Time,</a:t>
            </a:r>
            <a:r>
              <a:rPr sz="2100" b="1" spc="-20" dirty="0">
                <a:latin typeface="Calibri"/>
                <a:cs typeface="Calibri"/>
              </a:rPr>
              <a:t> </a:t>
            </a:r>
            <a:r>
              <a:rPr sz="2100" b="1" dirty="0">
                <a:latin typeface="Calibri"/>
                <a:cs typeface="Calibri"/>
              </a:rPr>
              <a:t>and</a:t>
            </a:r>
            <a:r>
              <a:rPr sz="2100" b="1" spc="-5" dirty="0">
                <a:latin typeface="Calibri"/>
                <a:cs typeface="Calibri"/>
              </a:rPr>
              <a:t> </a:t>
            </a:r>
            <a:r>
              <a:rPr sz="2100" b="1" spc="-15" dirty="0">
                <a:latin typeface="Calibri"/>
                <a:cs typeface="Calibri"/>
              </a:rPr>
              <a:t>at</a:t>
            </a:r>
            <a:r>
              <a:rPr sz="2100" b="1" dirty="0">
                <a:latin typeface="Calibri"/>
                <a:cs typeface="Calibri"/>
              </a:rPr>
              <a:t> </a:t>
            </a:r>
            <a:r>
              <a:rPr sz="2100" b="1" spc="-10" dirty="0">
                <a:latin typeface="Calibri"/>
                <a:cs typeface="Calibri"/>
              </a:rPr>
              <a:t>least</a:t>
            </a:r>
            <a:r>
              <a:rPr sz="2100" b="1" dirty="0">
                <a:latin typeface="Calibri"/>
                <a:cs typeface="Calibri"/>
              </a:rPr>
              <a:t> 99 </a:t>
            </a:r>
            <a:r>
              <a:rPr sz="2100" b="1" spc="5" dirty="0">
                <a:latin typeface="Calibri"/>
                <a:cs typeface="Calibri"/>
              </a:rPr>
              <a:t> </a:t>
            </a:r>
            <a:r>
              <a:rPr sz="2100" b="1" spc="-10" dirty="0">
                <a:latin typeface="Calibri"/>
                <a:cs typeface="Calibri"/>
              </a:rPr>
              <a:t>percent</a:t>
            </a:r>
            <a:r>
              <a:rPr sz="2100" b="1" spc="-5" dirty="0">
                <a:latin typeface="Calibri"/>
                <a:cs typeface="Calibri"/>
              </a:rPr>
              <a:t> </a:t>
            </a:r>
            <a:r>
              <a:rPr sz="2100" b="1" spc="-10" dirty="0">
                <a:latin typeface="Calibri"/>
                <a:cs typeface="Calibri"/>
              </a:rPr>
              <a:t>available</a:t>
            </a:r>
            <a:r>
              <a:rPr sz="2100" b="1" spc="-5" dirty="0">
                <a:latin typeface="Calibri"/>
                <a:cs typeface="Calibri"/>
              </a:rPr>
              <a:t> </a:t>
            </a:r>
            <a:r>
              <a:rPr sz="2100" b="1" dirty="0">
                <a:latin typeface="Calibri"/>
                <a:cs typeface="Calibri"/>
              </a:rPr>
              <a:t>on</a:t>
            </a:r>
            <a:r>
              <a:rPr sz="2100" b="1" spc="-5" dirty="0">
                <a:latin typeface="Calibri"/>
                <a:cs typeface="Calibri"/>
              </a:rPr>
              <a:t> </a:t>
            </a:r>
            <a:r>
              <a:rPr sz="2100" b="1" spc="-20" dirty="0">
                <a:latin typeface="Calibri"/>
                <a:cs typeface="Calibri"/>
              </a:rPr>
              <a:t>weekdays </a:t>
            </a:r>
            <a:r>
              <a:rPr sz="2100" b="1" spc="-15" dirty="0">
                <a:latin typeface="Calibri"/>
                <a:cs typeface="Calibri"/>
              </a:rPr>
              <a:t> </a:t>
            </a:r>
            <a:r>
              <a:rPr sz="2100" b="1" spc="-10" dirty="0">
                <a:latin typeface="Calibri"/>
                <a:cs typeface="Calibri"/>
              </a:rPr>
              <a:t>between</a:t>
            </a:r>
            <a:r>
              <a:rPr sz="2100" b="1" spc="-20" dirty="0">
                <a:latin typeface="Calibri"/>
                <a:cs typeface="Calibri"/>
              </a:rPr>
              <a:t> </a:t>
            </a:r>
            <a:r>
              <a:rPr sz="2100" b="1" dirty="0">
                <a:latin typeface="Calibri"/>
                <a:cs typeface="Calibri"/>
              </a:rPr>
              <a:t>3:00 </a:t>
            </a:r>
            <a:r>
              <a:rPr sz="2100" b="1" spc="-65" dirty="0">
                <a:latin typeface="Calibri"/>
                <a:cs typeface="Calibri"/>
              </a:rPr>
              <a:t>P.M.</a:t>
            </a:r>
            <a:r>
              <a:rPr sz="2100" b="1" spc="-5" dirty="0">
                <a:latin typeface="Calibri"/>
                <a:cs typeface="Calibri"/>
              </a:rPr>
              <a:t> and </a:t>
            </a:r>
            <a:r>
              <a:rPr sz="2100" b="1" dirty="0">
                <a:latin typeface="Calibri"/>
                <a:cs typeface="Calibri"/>
              </a:rPr>
              <a:t>5:00 </a:t>
            </a:r>
            <a:r>
              <a:rPr sz="2100" b="1" spc="-65" dirty="0">
                <a:latin typeface="Calibri"/>
                <a:cs typeface="Calibri"/>
              </a:rPr>
              <a:t>P.M. </a:t>
            </a:r>
            <a:r>
              <a:rPr sz="2100" b="1" spc="-60" dirty="0">
                <a:latin typeface="Calibri"/>
                <a:cs typeface="Calibri"/>
              </a:rPr>
              <a:t> </a:t>
            </a:r>
            <a:r>
              <a:rPr sz="2100" b="1" spc="-15" dirty="0">
                <a:latin typeface="Calibri"/>
                <a:cs typeface="Calibri"/>
              </a:rPr>
              <a:t>Eastern</a:t>
            </a:r>
            <a:r>
              <a:rPr sz="2100" b="1" spc="-10" dirty="0">
                <a:latin typeface="Calibri"/>
                <a:cs typeface="Calibri"/>
              </a:rPr>
              <a:t> </a:t>
            </a:r>
            <a:r>
              <a:rPr sz="2100" b="1" dirty="0">
                <a:latin typeface="Calibri"/>
                <a:cs typeface="Calibri"/>
              </a:rPr>
              <a:t>Time.</a:t>
            </a:r>
            <a:endParaRPr sz="2100">
              <a:latin typeface="Calibri"/>
              <a:cs typeface="Calibri"/>
            </a:endParaRPr>
          </a:p>
        </p:txBody>
      </p:sp>
      <p:grpSp>
        <p:nvGrpSpPr>
          <p:cNvPr id="9" name="object 9"/>
          <p:cNvGrpSpPr/>
          <p:nvPr/>
        </p:nvGrpSpPr>
        <p:grpSpPr>
          <a:xfrm>
            <a:off x="6344411" y="2374392"/>
            <a:ext cx="4816475" cy="3219450"/>
            <a:chOff x="6344411" y="2374392"/>
            <a:chExt cx="4816475" cy="3219450"/>
          </a:xfrm>
        </p:grpSpPr>
        <p:pic>
          <p:nvPicPr>
            <p:cNvPr id="10" name="object 10"/>
            <p:cNvPicPr/>
            <p:nvPr/>
          </p:nvPicPr>
          <p:blipFill>
            <a:blip r:embed="rId4" cstate="print"/>
            <a:stretch>
              <a:fillRect/>
            </a:stretch>
          </p:blipFill>
          <p:spPr>
            <a:xfrm>
              <a:off x="6344411" y="2374392"/>
              <a:ext cx="4384547" cy="2811779"/>
            </a:xfrm>
            <a:prstGeom prst="rect">
              <a:avLst/>
            </a:prstGeom>
          </p:spPr>
        </p:pic>
        <p:pic>
          <p:nvPicPr>
            <p:cNvPr id="11" name="object 11"/>
            <p:cNvPicPr/>
            <p:nvPr/>
          </p:nvPicPr>
          <p:blipFill>
            <a:blip r:embed="rId5" cstate="print"/>
            <a:stretch>
              <a:fillRect/>
            </a:stretch>
          </p:blipFill>
          <p:spPr>
            <a:xfrm>
              <a:off x="6365747" y="2395728"/>
              <a:ext cx="4309872" cy="2737104"/>
            </a:xfrm>
            <a:prstGeom prst="rect">
              <a:avLst/>
            </a:prstGeom>
          </p:spPr>
        </p:pic>
        <p:sp>
          <p:nvSpPr>
            <p:cNvPr id="12" name="object 12"/>
            <p:cNvSpPr/>
            <p:nvPr/>
          </p:nvSpPr>
          <p:spPr>
            <a:xfrm>
              <a:off x="6844283" y="2851404"/>
              <a:ext cx="4310380" cy="2735580"/>
            </a:xfrm>
            <a:custGeom>
              <a:avLst/>
              <a:gdLst/>
              <a:ahLst/>
              <a:cxnLst/>
              <a:rect l="l" t="t" r="r" b="b"/>
              <a:pathLst>
                <a:path w="4310380" h="2735579">
                  <a:moveTo>
                    <a:pt x="4036314" y="0"/>
                  </a:moveTo>
                  <a:lnTo>
                    <a:pt x="273558" y="0"/>
                  </a:lnTo>
                  <a:lnTo>
                    <a:pt x="224372" y="4405"/>
                  </a:lnTo>
                  <a:lnTo>
                    <a:pt x="178085" y="17108"/>
                  </a:lnTo>
                  <a:lnTo>
                    <a:pt x="135466" y="37337"/>
                  </a:lnTo>
                  <a:lnTo>
                    <a:pt x="97288" y="64321"/>
                  </a:lnTo>
                  <a:lnTo>
                    <a:pt x="64321" y="97288"/>
                  </a:lnTo>
                  <a:lnTo>
                    <a:pt x="37337" y="135466"/>
                  </a:lnTo>
                  <a:lnTo>
                    <a:pt x="17108" y="178085"/>
                  </a:lnTo>
                  <a:lnTo>
                    <a:pt x="4405" y="224372"/>
                  </a:lnTo>
                  <a:lnTo>
                    <a:pt x="0" y="273558"/>
                  </a:lnTo>
                  <a:lnTo>
                    <a:pt x="0" y="2462022"/>
                  </a:lnTo>
                  <a:lnTo>
                    <a:pt x="4405" y="2511207"/>
                  </a:lnTo>
                  <a:lnTo>
                    <a:pt x="17108" y="2557494"/>
                  </a:lnTo>
                  <a:lnTo>
                    <a:pt x="37337" y="2600113"/>
                  </a:lnTo>
                  <a:lnTo>
                    <a:pt x="64321" y="2638291"/>
                  </a:lnTo>
                  <a:lnTo>
                    <a:pt x="97288" y="2671258"/>
                  </a:lnTo>
                  <a:lnTo>
                    <a:pt x="135466" y="2698242"/>
                  </a:lnTo>
                  <a:lnTo>
                    <a:pt x="178085" y="2718471"/>
                  </a:lnTo>
                  <a:lnTo>
                    <a:pt x="224372" y="2731174"/>
                  </a:lnTo>
                  <a:lnTo>
                    <a:pt x="273558" y="2735580"/>
                  </a:lnTo>
                  <a:lnTo>
                    <a:pt x="4036314" y="2735580"/>
                  </a:lnTo>
                  <a:lnTo>
                    <a:pt x="4085499" y="2731174"/>
                  </a:lnTo>
                  <a:lnTo>
                    <a:pt x="4131786" y="2718471"/>
                  </a:lnTo>
                  <a:lnTo>
                    <a:pt x="4174405" y="2698242"/>
                  </a:lnTo>
                  <a:lnTo>
                    <a:pt x="4212583" y="2671258"/>
                  </a:lnTo>
                  <a:lnTo>
                    <a:pt x="4245550" y="2638291"/>
                  </a:lnTo>
                  <a:lnTo>
                    <a:pt x="4272534" y="2600113"/>
                  </a:lnTo>
                  <a:lnTo>
                    <a:pt x="4292763" y="2557494"/>
                  </a:lnTo>
                  <a:lnTo>
                    <a:pt x="4305466" y="2511207"/>
                  </a:lnTo>
                  <a:lnTo>
                    <a:pt x="4309872" y="2462022"/>
                  </a:lnTo>
                  <a:lnTo>
                    <a:pt x="4309872" y="273558"/>
                  </a:lnTo>
                  <a:lnTo>
                    <a:pt x="4305466" y="224372"/>
                  </a:lnTo>
                  <a:lnTo>
                    <a:pt x="4292763" y="178085"/>
                  </a:lnTo>
                  <a:lnTo>
                    <a:pt x="4272534" y="135466"/>
                  </a:lnTo>
                  <a:lnTo>
                    <a:pt x="4245550" y="97288"/>
                  </a:lnTo>
                  <a:lnTo>
                    <a:pt x="4212583" y="64321"/>
                  </a:lnTo>
                  <a:lnTo>
                    <a:pt x="4174405" y="37337"/>
                  </a:lnTo>
                  <a:lnTo>
                    <a:pt x="4131786" y="17108"/>
                  </a:lnTo>
                  <a:lnTo>
                    <a:pt x="4085499" y="4405"/>
                  </a:lnTo>
                  <a:lnTo>
                    <a:pt x="4036314" y="0"/>
                  </a:lnTo>
                  <a:close/>
                </a:path>
              </a:pathLst>
            </a:custGeom>
            <a:solidFill>
              <a:srgbClr val="FFFFFF">
                <a:alpha val="90194"/>
              </a:srgbClr>
            </a:solidFill>
          </p:spPr>
          <p:txBody>
            <a:bodyPr wrap="square" lIns="0" tIns="0" rIns="0" bIns="0" rtlCol="0"/>
            <a:lstStyle/>
            <a:p>
              <a:endParaRPr/>
            </a:p>
          </p:txBody>
        </p:sp>
        <p:sp>
          <p:nvSpPr>
            <p:cNvPr id="13" name="object 13"/>
            <p:cNvSpPr/>
            <p:nvPr/>
          </p:nvSpPr>
          <p:spPr>
            <a:xfrm>
              <a:off x="6844283" y="2851404"/>
              <a:ext cx="4310380" cy="2735580"/>
            </a:xfrm>
            <a:custGeom>
              <a:avLst/>
              <a:gdLst/>
              <a:ahLst/>
              <a:cxnLst/>
              <a:rect l="l" t="t" r="r" b="b"/>
              <a:pathLst>
                <a:path w="4310380" h="2735579">
                  <a:moveTo>
                    <a:pt x="0" y="273558"/>
                  </a:moveTo>
                  <a:lnTo>
                    <a:pt x="4405" y="224372"/>
                  </a:lnTo>
                  <a:lnTo>
                    <a:pt x="17108" y="178085"/>
                  </a:lnTo>
                  <a:lnTo>
                    <a:pt x="37337" y="135466"/>
                  </a:lnTo>
                  <a:lnTo>
                    <a:pt x="64321" y="97288"/>
                  </a:lnTo>
                  <a:lnTo>
                    <a:pt x="97288" y="64321"/>
                  </a:lnTo>
                  <a:lnTo>
                    <a:pt x="135466" y="37337"/>
                  </a:lnTo>
                  <a:lnTo>
                    <a:pt x="178085" y="17108"/>
                  </a:lnTo>
                  <a:lnTo>
                    <a:pt x="224372" y="4405"/>
                  </a:lnTo>
                  <a:lnTo>
                    <a:pt x="273558" y="0"/>
                  </a:lnTo>
                  <a:lnTo>
                    <a:pt x="4036314" y="0"/>
                  </a:lnTo>
                  <a:lnTo>
                    <a:pt x="4085499" y="4405"/>
                  </a:lnTo>
                  <a:lnTo>
                    <a:pt x="4131786" y="17108"/>
                  </a:lnTo>
                  <a:lnTo>
                    <a:pt x="4174405" y="37337"/>
                  </a:lnTo>
                  <a:lnTo>
                    <a:pt x="4212583" y="64321"/>
                  </a:lnTo>
                  <a:lnTo>
                    <a:pt x="4245550" y="97288"/>
                  </a:lnTo>
                  <a:lnTo>
                    <a:pt x="4272534" y="135466"/>
                  </a:lnTo>
                  <a:lnTo>
                    <a:pt x="4292763" y="178085"/>
                  </a:lnTo>
                  <a:lnTo>
                    <a:pt x="4305466" y="224372"/>
                  </a:lnTo>
                  <a:lnTo>
                    <a:pt x="4309872" y="273558"/>
                  </a:lnTo>
                  <a:lnTo>
                    <a:pt x="4309872" y="2462022"/>
                  </a:lnTo>
                  <a:lnTo>
                    <a:pt x="4305466" y="2511207"/>
                  </a:lnTo>
                  <a:lnTo>
                    <a:pt x="4292763" y="2557494"/>
                  </a:lnTo>
                  <a:lnTo>
                    <a:pt x="4272534" y="2600113"/>
                  </a:lnTo>
                  <a:lnTo>
                    <a:pt x="4245550" y="2638291"/>
                  </a:lnTo>
                  <a:lnTo>
                    <a:pt x="4212583" y="2671258"/>
                  </a:lnTo>
                  <a:lnTo>
                    <a:pt x="4174405" y="2698242"/>
                  </a:lnTo>
                  <a:lnTo>
                    <a:pt x="4131786" y="2718471"/>
                  </a:lnTo>
                  <a:lnTo>
                    <a:pt x="4085499" y="2731174"/>
                  </a:lnTo>
                  <a:lnTo>
                    <a:pt x="4036314" y="2735580"/>
                  </a:lnTo>
                  <a:lnTo>
                    <a:pt x="273558" y="2735580"/>
                  </a:lnTo>
                  <a:lnTo>
                    <a:pt x="224372" y="2731174"/>
                  </a:lnTo>
                  <a:lnTo>
                    <a:pt x="178085" y="2718471"/>
                  </a:lnTo>
                  <a:lnTo>
                    <a:pt x="135466" y="2698242"/>
                  </a:lnTo>
                  <a:lnTo>
                    <a:pt x="97288" y="2671258"/>
                  </a:lnTo>
                  <a:lnTo>
                    <a:pt x="64321" y="2638291"/>
                  </a:lnTo>
                  <a:lnTo>
                    <a:pt x="37337" y="2600113"/>
                  </a:lnTo>
                  <a:lnTo>
                    <a:pt x="17108" y="2557494"/>
                  </a:lnTo>
                  <a:lnTo>
                    <a:pt x="4405" y="2511207"/>
                  </a:lnTo>
                  <a:lnTo>
                    <a:pt x="0" y="2462022"/>
                  </a:lnTo>
                  <a:lnTo>
                    <a:pt x="0" y="273558"/>
                  </a:lnTo>
                  <a:close/>
                </a:path>
              </a:pathLst>
            </a:custGeom>
            <a:ln w="12700">
              <a:solidFill>
                <a:srgbClr val="4F81BC"/>
              </a:solidFill>
            </a:ln>
          </p:spPr>
          <p:txBody>
            <a:bodyPr wrap="square" lIns="0" tIns="0" rIns="0" bIns="0" rtlCol="0"/>
            <a:lstStyle/>
            <a:p>
              <a:endParaRPr/>
            </a:p>
          </p:txBody>
        </p:sp>
      </p:grpSp>
      <p:sp>
        <p:nvSpPr>
          <p:cNvPr id="14" name="object 14"/>
          <p:cNvSpPr txBox="1"/>
          <p:nvPr/>
        </p:nvSpPr>
        <p:spPr>
          <a:xfrm>
            <a:off x="7064502" y="3135884"/>
            <a:ext cx="3871595" cy="1812289"/>
          </a:xfrm>
          <a:prstGeom prst="rect">
            <a:avLst/>
          </a:prstGeom>
        </p:spPr>
        <p:txBody>
          <a:bodyPr vert="horz" wrap="square" lIns="0" tIns="39370" rIns="0" bIns="0" rtlCol="0">
            <a:spAutoFit/>
          </a:bodyPr>
          <a:lstStyle/>
          <a:p>
            <a:pPr marL="12700" marR="5080" indent="-1905" algn="ctr">
              <a:lnSpc>
                <a:spcPct val="91600"/>
              </a:lnSpc>
              <a:spcBef>
                <a:spcPts val="310"/>
              </a:spcBef>
            </a:pPr>
            <a:r>
              <a:rPr sz="2100" b="1" i="1" u="sng" spc="-25" dirty="0">
                <a:uFill>
                  <a:solidFill>
                    <a:srgbClr val="000000"/>
                  </a:solidFill>
                </a:uFill>
                <a:latin typeface="Calibri"/>
                <a:cs typeface="Calibri"/>
              </a:rPr>
              <a:t>AVL-2.</a:t>
            </a:r>
            <a:r>
              <a:rPr sz="2100" b="1" i="1" spc="-25" dirty="0">
                <a:latin typeface="Calibri"/>
                <a:cs typeface="Calibri"/>
              </a:rPr>
              <a:t> </a:t>
            </a:r>
            <a:r>
              <a:rPr sz="2100" b="1" spc="-5" dirty="0">
                <a:latin typeface="Calibri"/>
                <a:cs typeface="Calibri"/>
              </a:rPr>
              <a:t>Down </a:t>
            </a:r>
            <a:r>
              <a:rPr sz="2100" b="1" dirty="0">
                <a:latin typeface="Calibri"/>
                <a:cs typeface="Calibri"/>
              </a:rPr>
              <a:t>time </a:t>
            </a:r>
            <a:r>
              <a:rPr sz="2100" b="1" spc="-10" dirty="0">
                <a:latin typeface="Calibri"/>
                <a:cs typeface="Calibri"/>
              </a:rPr>
              <a:t>that </a:t>
            </a:r>
            <a:r>
              <a:rPr sz="2100" b="1" dirty="0">
                <a:latin typeface="Calibri"/>
                <a:cs typeface="Calibri"/>
              </a:rPr>
              <a:t>is </a:t>
            </a:r>
            <a:r>
              <a:rPr sz="2100" b="1" spc="-15" dirty="0">
                <a:latin typeface="Calibri"/>
                <a:cs typeface="Calibri"/>
              </a:rPr>
              <a:t>excluded </a:t>
            </a:r>
            <a:r>
              <a:rPr sz="2100" b="1" spc="-10" dirty="0">
                <a:latin typeface="Calibri"/>
                <a:cs typeface="Calibri"/>
              </a:rPr>
              <a:t> from</a:t>
            </a:r>
            <a:r>
              <a:rPr sz="2100" b="1" spc="-5" dirty="0">
                <a:latin typeface="Calibri"/>
                <a:cs typeface="Calibri"/>
              </a:rPr>
              <a:t> </a:t>
            </a:r>
            <a:r>
              <a:rPr sz="2100" b="1" dirty="0">
                <a:latin typeface="Calibri"/>
                <a:cs typeface="Calibri"/>
              </a:rPr>
              <a:t>the </a:t>
            </a:r>
            <a:r>
              <a:rPr sz="2100" b="1" spc="-10" dirty="0">
                <a:latin typeface="Calibri"/>
                <a:cs typeface="Calibri"/>
              </a:rPr>
              <a:t>calculation</a:t>
            </a:r>
            <a:r>
              <a:rPr sz="2100" b="1" spc="15" dirty="0">
                <a:latin typeface="Calibri"/>
                <a:cs typeface="Calibri"/>
              </a:rPr>
              <a:t> </a:t>
            </a:r>
            <a:r>
              <a:rPr sz="2100" b="1" dirty="0">
                <a:latin typeface="Calibri"/>
                <a:cs typeface="Calibri"/>
              </a:rPr>
              <a:t>of</a:t>
            </a:r>
            <a:r>
              <a:rPr sz="2100" b="1" spc="-5" dirty="0">
                <a:latin typeface="Calibri"/>
                <a:cs typeface="Calibri"/>
              </a:rPr>
              <a:t> </a:t>
            </a:r>
            <a:r>
              <a:rPr sz="2100" b="1" spc="-10" dirty="0">
                <a:latin typeface="Calibri"/>
                <a:cs typeface="Calibri"/>
              </a:rPr>
              <a:t>availability </a:t>
            </a:r>
            <a:r>
              <a:rPr sz="2100" b="1" spc="-5" dirty="0">
                <a:latin typeface="Calibri"/>
                <a:cs typeface="Calibri"/>
              </a:rPr>
              <a:t> </a:t>
            </a:r>
            <a:r>
              <a:rPr sz="2100" b="1" spc="-10" dirty="0">
                <a:latin typeface="Calibri"/>
                <a:cs typeface="Calibri"/>
              </a:rPr>
              <a:t>consists </a:t>
            </a:r>
            <a:r>
              <a:rPr sz="2100" b="1" dirty="0">
                <a:latin typeface="Calibri"/>
                <a:cs typeface="Calibri"/>
              </a:rPr>
              <a:t>of </a:t>
            </a:r>
            <a:r>
              <a:rPr sz="2100" b="1" spc="-10" dirty="0">
                <a:latin typeface="Calibri"/>
                <a:cs typeface="Calibri"/>
              </a:rPr>
              <a:t>maintenance </a:t>
            </a:r>
            <a:r>
              <a:rPr sz="2100" b="1" dirty="0">
                <a:latin typeface="Calibri"/>
                <a:cs typeface="Calibri"/>
              </a:rPr>
              <a:t>scheduled </a:t>
            </a:r>
            <a:r>
              <a:rPr sz="2100" b="1" spc="-459" dirty="0">
                <a:latin typeface="Calibri"/>
                <a:cs typeface="Calibri"/>
              </a:rPr>
              <a:t> </a:t>
            </a:r>
            <a:r>
              <a:rPr sz="2100" b="1" dirty="0">
                <a:latin typeface="Calibri"/>
                <a:cs typeface="Calibri"/>
              </a:rPr>
              <a:t>during the </a:t>
            </a:r>
            <a:r>
              <a:rPr sz="2100" b="1" spc="-10" dirty="0">
                <a:latin typeface="Calibri"/>
                <a:cs typeface="Calibri"/>
              </a:rPr>
              <a:t>hours from </a:t>
            </a:r>
            <a:r>
              <a:rPr sz="2100" b="1" dirty="0">
                <a:latin typeface="Calibri"/>
                <a:cs typeface="Calibri"/>
              </a:rPr>
              <a:t>6:00 </a:t>
            </a:r>
            <a:r>
              <a:rPr sz="2100" b="1" spc="-65" dirty="0">
                <a:latin typeface="Calibri"/>
                <a:cs typeface="Calibri"/>
              </a:rPr>
              <a:t>P.M. </a:t>
            </a:r>
            <a:r>
              <a:rPr sz="2100" b="1" spc="-60" dirty="0">
                <a:latin typeface="Calibri"/>
                <a:cs typeface="Calibri"/>
              </a:rPr>
              <a:t> </a:t>
            </a:r>
            <a:r>
              <a:rPr sz="2100" b="1" spc="-10" dirty="0">
                <a:latin typeface="Calibri"/>
                <a:cs typeface="Calibri"/>
              </a:rPr>
              <a:t>Sunday Pacific</a:t>
            </a:r>
            <a:r>
              <a:rPr sz="2100" b="1" spc="-5" dirty="0">
                <a:latin typeface="Calibri"/>
                <a:cs typeface="Calibri"/>
              </a:rPr>
              <a:t> Time,</a:t>
            </a:r>
            <a:r>
              <a:rPr sz="2100" b="1" spc="-15" dirty="0">
                <a:latin typeface="Calibri"/>
                <a:cs typeface="Calibri"/>
              </a:rPr>
              <a:t> </a:t>
            </a:r>
            <a:r>
              <a:rPr sz="2100" b="1" spc="-5" dirty="0">
                <a:latin typeface="Calibri"/>
                <a:cs typeface="Calibri"/>
              </a:rPr>
              <a:t>through</a:t>
            </a:r>
            <a:r>
              <a:rPr sz="2100" b="1" spc="-10" dirty="0">
                <a:latin typeface="Calibri"/>
                <a:cs typeface="Calibri"/>
              </a:rPr>
              <a:t> </a:t>
            </a:r>
            <a:r>
              <a:rPr sz="2100" b="1" dirty="0">
                <a:latin typeface="Calibri"/>
                <a:cs typeface="Calibri"/>
              </a:rPr>
              <a:t>3:00</a:t>
            </a:r>
            <a:endParaRPr sz="2100">
              <a:latin typeface="Calibri"/>
              <a:cs typeface="Calibri"/>
            </a:endParaRPr>
          </a:p>
          <a:p>
            <a:pPr marL="489584">
              <a:lnSpc>
                <a:spcPts val="2315"/>
              </a:lnSpc>
            </a:pPr>
            <a:r>
              <a:rPr sz="2100" b="1" dirty="0">
                <a:latin typeface="Calibri"/>
                <a:cs typeface="Calibri"/>
              </a:rPr>
              <a:t>A.M.</a:t>
            </a:r>
            <a:r>
              <a:rPr sz="2100" b="1" spc="-20" dirty="0">
                <a:latin typeface="Calibri"/>
                <a:cs typeface="Calibri"/>
              </a:rPr>
              <a:t> </a:t>
            </a:r>
            <a:r>
              <a:rPr sz="2100" b="1" spc="-10" dirty="0">
                <a:latin typeface="Calibri"/>
                <a:cs typeface="Calibri"/>
              </a:rPr>
              <a:t>Monday</a:t>
            </a:r>
            <a:r>
              <a:rPr sz="2100" b="1" spc="-15" dirty="0">
                <a:latin typeface="Calibri"/>
                <a:cs typeface="Calibri"/>
              </a:rPr>
              <a:t> </a:t>
            </a:r>
            <a:r>
              <a:rPr sz="2100" b="1" spc="-10" dirty="0">
                <a:latin typeface="Calibri"/>
                <a:cs typeface="Calibri"/>
              </a:rPr>
              <a:t>Pacific</a:t>
            </a:r>
            <a:r>
              <a:rPr sz="2100" b="1" spc="-15" dirty="0">
                <a:latin typeface="Calibri"/>
                <a:cs typeface="Calibri"/>
              </a:rPr>
              <a:t> </a:t>
            </a:r>
            <a:r>
              <a:rPr sz="2100" b="1" spc="-5" dirty="0">
                <a:latin typeface="Calibri"/>
                <a:cs typeface="Calibri"/>
              </a:rPr>
              <a:t>Time</a:t>
            </a:r>
            <a:endParaRPr sz="21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0116" y="620268"/>
            <a:ext cx="9973310" cy="1350645"/>
            <a:chOff x="1190116" y="620268"/>
            <a:chExt cx="9973310" cy="1350645"/>
          </a:xfrm>
        </p:grpSpPr>
        <p:pic>
          <p:nvPicPr>
            <p:cNvPr id="3" name="object 3"/>
            <p:cNvPicPr/>
            <p:nvPr/>
          </p:nvPicPr>
          <p:blipFill>
            <a:blip r:embed="rId2" cstate="print"/>
            <a:stretch>
              <a:fillRect/>
            </a:stretch>
          </p:blipFill>
          <p:spPr>
            <a:xfrm>
              <a:off x="5073395" y="620268"/>
              <a:ext cx="2613659" cy="1342643"/>
            </a:xfrm>
            <a:prstGeom prst="rect">
              <a:avLst/>
            </a:prstGeom>
          </p:spPr>
        </p:pic>
        <p:pic>
          <p:nvPicPr>
            <p:cNvPr id="4" name="object 4"/>
            <p:cNvPicPr/>
            <p:nvPr/>
          </p:nvPicPr>
          <p:blipFill>
            <a:blip r:embed="rId3" cstate="print"/>
            <a:stretch>
              <a:fillRect/>
            </a:stretch>
          </p:blipFill>
          <p:spPr>
            <a:xfrm>
              <a:off x="5029200" y="653796"/>
              <a:ext cx="2750820" cy="1316736"/>
            </a:xfrm>
            <a:prstGeom prst="rect">
              <a:avLst/>
            </a:prstGeom>
          </p:spPr>
        </p:pic>
        <p:pic>
          <p:nvPicPr>
            <p:cNvPr id="5" name="object 5"/>
            <p:cNvPicPr/>
            <p:nvPr/>
          </p:nvPicPr>
          <p:blipFill>
            <a:blip r:embed="rId4" cstate="print"/>
            <a:stretch>
              <a:fillRect/>
            </a:stretch>
          </p:blipFill>
          <p:spPr>
            <a:xfrm>
              <a:off x="5094732" y="641604"/>
              <a:ext cx="2538984" cy="1267968"/>
            </a:xfrm>
            <a:prstGeom prst="rect">
              <a:avLst/>
            </a:prstGeom>
          </p:spPr>
        </p:pic>
      </p:grpSp>
      <p:sp>
        <p:nvSpPr>
          <p:cNvPr id="6" name="object 6"/>
          <p:cNvSpPr txBox="1"/>
          <p:nvPr/>
        </p:nvSpPr>
        <p:spPr>
          <a:xfrm>
            <a:off x="571296" y="2815793"/>
            <a:ext cx="2514600" cy="574675"/>
          </a:xfrm>
          <a:prstGeom prst="rect">
            <a:avLst/>
          </a:prstGeom>
        </p:spPr>
        <p:txBody>
          <a:bodyPr vert="horz" wrap="square" lIns="0" tIns="12700" rIns="0" bIns="0" rtlCol="0">
            <a:spAutoFit/>
          </a:bodyPr>
          <a:lstStyle/>
          <a:p>
            <a:pPr marL="12700">
              <a:lnSpc>
                <a:spcPct val="100000"/>
              </a:lnSpc>
              <a:spcBef>
                <a:spcPts val="100"/>
              </a:spcBef>
            </a:pPr>
            <a:r>
              <a:rPr sz="3600" b="0" spc="-65" dirty="0">
                <a:latin typeface="Calibri Light"/>
                <a:cs typeface="Calibri Light"/>
              </a:rPr>
              <a:t>2</a:t>
            </a:r>
            <a:r>
              <a:rPr sz="3600" b="0" dirty="0">
                <a:latin typeface="Calibri Light"/>
                <a:cs typeface="Calibri Light"/>
              </a:rPr>
              <a:t>.</a:t>
            </a:r>
            <a:r>
              <a:rPr sz="3600" b="0" spc="-160" dirty="0">
                <a:latin typeface="Calibri Light"/>
                <a:cs typeface="Calibri Light"/>
              </a:rPr>
              <a:t> </a:t>
            </a:r>
            <a:r>
              <a:rPr sz="3600" b="0" spc="-55" dirty="0">
                <a:latin typeface="Calibri Light"/>
                <a:cs typeface="Calibri Light"/>
              </a:rPr>
              <a:t>I</a:t>
            </a:r>
            <a:r>
              <a:rPr sz="3600" b="0" spc="-75" dirty="0">
                <a:latin typeface="Calibri Light"/>
                <a:cs typeface="Calibri Light"/>
              </a:rPr>
              <a:t>n</a:t>
            </a:r>
            <a:r>
              <a:rPr sz="3600" b="0" spc="-125" dirty="0">
                <a:latin typeface="Calibri Light"/>
                <a:cs typeface="Calibri Light"/>
              </a:rPr>
              <a:t>s</a:t>
            </a:r>
            <a:r>
              <a:rPr sz="3600" b="0" spc="-120" dirty="0">
                <a:latin typeface="Calibri Light"/>
                <a:cs typeface="Calibri Light"/>
              </a:rPr>
              <a:t>t</a:t>
            </a:r>
            <a:r>
              <a:rPr sz="3600" b="0" spc="-90" dirty="0">
                <a:latin typeface="Calibri Light"/>
                <a:cs typeface="Calibri Light"/>
              </a:rPr>
              <a:t>a</a:t>
            </a:r>
            <a:r>
              <a:rPr sz="3600" b="0" spc="-75" dirty="0">
                <a:latin typeface="Calibri Light"/>
                <a:cs typeface="Calibri Light"/>
              </a:rPr>
              <a:t>l</a:t>
            </a:r>
            <a:r>
              <a:rPr sz="3600" b="0" spc="-65" dirty="0">
                <a:latin typeface="Calibri Light"/>
                <a:cs typeface="Calibri Light"/>
              </a:rPr>
              <a:t>l</a:t>
            </a:r>
            <a:r>
              <a:rPr sz="3600" b="0" spc="-90" dirty="0">
                <a:latin typeface="Calibri Light"/>
                <a:cs typeface="Calibri Light"/>
              </a:rPr>
              <a:t>a</a:t>
            </a:r>
            <a:r>
              <a:rPr sz="3600" b="0" spc="-85" dirty="0">
                <a:latin typeface="Calibri Light"/>
                <a:cs typeface="Calibri Light"/>
              </a:rPr>
              <a:t>b</a:t>
            </a:r>
            <a:r>
              <a:rPr sz="3600" b="0" spc="-65" dirty="0">
                <a:latin typeface="Calibri Light"/>
                <a:cs typeface="Calibri Light"/>
              </a:rPr>
              <a:t>i</a:t>
            </a:r>
            <a:r>
              <a:rPr sz="3600" b="0" spc="-75" dirty="0">
                <a:latin typeface="Calibri Light"/>
                <a:cs typeface="Calibri Light"/>
              </a:rPr>
              <a:t>l</a:t>
            </a:r>
            <a:r>
              <a:rPr sz="3600" b="0" spc="-65" dirty="0">
                <a:latin typeface="Calibri Light"/>
                <a:cs typeface="Calibri Light"/>
              </a:rPr>
              <a:t>i</a:t>
            </a:r>
            <a:r>
              <a:rPr sz="3600" b="0" spc="-85" dirty="0">
                <a:latin typeface="Calibri Light"/>
                <a:cs typeface="Calibri Light"/>
              </a:rPr>
              <a:t>t</a:t>
            </a:r>
            <a:r>
              <a:rPr sz="3600" b="0" dirty="0">
                <a:latin typeface="Calibri Light"/>
                <a:cs typeface="Calibri Light"/>
              </a:rPr>
              <a:t>y</a:t>
            </a:r>
            <a:endParaRPr sz="3600" dirty="0">
              <a:latin typeface="Calibri Light"/>
              <a:cs typeface="Calibri Light"/>
            </a:endParaRPr>
          </a:p>
        </p:txBody>
      </p:sp>
      <p:sp>
        <p:nvSpPr>
          <p:cNvPr id="7" name="object 7"/>
          <p:cNvSpPr txBox="1"/>
          <p:nvPr/>
        </p:nvSpPr>
        <p:spPr>
          <a:xfrm>
            <a:off x="5178933" y="722757"/>
            <a:ext cx="2370455" cy="1052830"/>
          </a:xfrm>
          <a:prstGeom prst="rect">
            <a:avLst/>
          </a:prstGeom>
        </p:spPr>
        <p:txBody>
          <a:bodyPr vert="horz" wrap="square" lIns="0" tIns="35560" rIns="0" bIns="0" rtlCol="0">
            <a:spAutoFit/>
          </a:bodyPr>
          <a:lstStyle/>
          <a:p>
            <a:pPr marL="12700" marR="5080" algn="ctr">
              <a:lnSpc>
                <a:spcPct val="91500"/>
              </a:lnSpc>
              <a:spcBef>
                <a:spcPts val="280"/>
              </a:spcBef>
            </a:pPr>
            <a:r>
              <a:rPr sz="1800" b="1" spc="-10" dirty="0">
                <a:solidFill>
                  <a:srgbClr val="FFFFFF"/>
                </a:solidFill>
                <a:latin typeface="Calibri"/>
                <a:cs typeface="Calibri"/>
              </a:rPr>
              <a:t>Software </a:t>
            </a:r>
            <a:r>
              <a:rPr sz="1800" b="1" dirty="0">
                <a:solidFill>
                  <a:srgbClr val="FFFFFF"/>
                </a:solidFill>
                <a:latin typeface="Calibri"/>
                <a:cs typeface="Calibri"/>
              </a:rPr>
              <a:t>is not </a:t>
            </a:r>
            <a:r>
              <a:rPr sz="1800" b="1" spc="-5" dirty="0">
                <a:solidFill>
                  <a:srgbClr val="FFFFFF"/>
                </a:solidFill>
                <a:latin typeface="Calibri"/>
                <a:cs typeface="Calibri"/>
              </a:rPr>
              <a:t>useful </a:t>
            </a:r>
            <a:r>
              <a:rPr sz="1800" b="1" dirty="0">
                <a:solidFill>
                  <a:srgbClr val="FFFFFF"/>
                </a:solidFill>
                <a:latin typeface="Calibri"/>
                <a:cs typeface="Calibri"/>
              </a:rPr>
              <a:t> </a:t>
            </a:r>
            <a:r>
              <a:rPr sz="1800" b="1" spc="-5" dirty="0">
                <a:solidFill>
                  <a:srgbClr val="FFFFFF"/>
                </a:solidFill>
                <a:latin typeface="Calibri"/>
                <a:cs typeface="Calibri"/>
              </a:rPr>
              <a:t>until</a:t>
            </a:r>
            <a:r>
              <a:rPr sz="1800" b="1" spc="-40" dirty="0">
                <a:solidFill>
                  <a:srgbClr val="FFFFFF"/>
                </a:solidFill>
                <a:latin typeface="Calibri"/>
                <a:cs typeface="Calibri"/>
              </a:rPr>
              <a:t> </a:t>
            </a:r>
            <a:r>
              <a:rPr sz="1800" b="1" dirty="0">
                <a:solidFill>
                  <a:srgbClr val="FFFFFF"/>
                </a:solidFill>
                <a:latin typeface="Calibri"/>
                <a:cs typeface="Calibri"/>
              </a:rPr>
              <a:t>it</a:t>
            </a:r>
            <a:r>
              <a:rPr sz="1800" b="1" spc="-15" dirty="0">
                <a:solidFill>
                  <a:srgbClr val="FFFFFF"/>
                </a:solidFill>
                <a:latin typeface="Calibri"/>
                <a:cs typeface="Calibri"/>
              </a:rPr>
              <a:t> </a:t>
            </a:r>
            <a:r>
              <a:rPr sz="1800" b="1" dirty="0">
                <a:solidFill>
                  <a:srgbClr val="FFFFFF"/>
                </a:solidFill>
                <a:latin typeface="Calibri"/>
                <a:cs typeface="Calibri"/>
              </a:rPr>
              <a:t>is</a:t>
            </a:r>
            <a:r>
              <a:rPr sz="1800" b="1" spc="-15" dirty="0">
                <a:solidFill>
                  <a:srgbClr val="FFFFFF"/>
                </a:solidFill>
                <a:latin typeface="Calibri"/>
                <a:cs typeface="Calibri"/>
              </a:rPr>
              <a:t> </a:t>
            </a:r>
            <a:r>
              <a:rPr sz="1800" b="1" spc="-5" dirty="0">
                <a:solidFill>
                  <a:srgbClr val="FFFFFF"/>
                </a:solidFill>
                <a:latin typeface="Calibri"/>
                <a:cs typeface="Calibri"/>
              </a:rPr>
              <a:t>installed</a:t>
            </a:r>
            <a:r>
              <a:rPr sz="1800" b="1" spc="-45" dirty="0">
                <a:solidFill>
                  <a:srgbClr val="FFFFFF"/>
                </a:solidFill>
                <a:latin typeface="Calibri"/>
                <a:cs typeface="Calibri"/>
              </a:rPr>
              <a:t> </a:t>
            </a:r>
            <a:r>
              <a:rPr sz="1800" b="1" dirty="0">
                <a:solidFill>
                  <a:srgbClr val="FFFFFF"/>
                </a:solidFill>
                <a:latin typeface="Calibri"/>
                <a:cs typeface="Calibri"/>
              </a:rPr>
              <a:t>on</a:t>
            </a:r>
            <a:r>
              <a:rPr sz="1800" b="1" spc="-20" dirty="0">
                <a:solidFill>
                  <a:srgbClr val="FFFFFF"/>
                </a:solidFill>
                <a:latin typeface="Calibri"/>
                <a:cs typeface="Calibri"/>
              </a:rPr>
              <a:t> </a:t>
            </a:r>
            <a:r>
              <a:rPr sz="1800" b="1" dirty="0">
                <a:solidFill>
                  <a:srgbClr val="FFFFFF"/>
                </a:solidFill>
                <a:latin typeface="Calibri"/>
                <a:cs typeface="Calibri"/>
              </a:rPr>
              <a:t>the </a:t>
            </a:r>
            <a:r>
              <a:rPr sz="1800" b="1" spc="-395" dirty="0">
                <a:solidFill>
                  <a:srgbClr val="FFFFFF"/>
                </a:solidFill>
                <a:latin typeface="Calibri"/>
                <a:cs typeface="Calibri"/>
              </a:rPr>
              <a:t> </a:t>
            </a:r>
            <a:r>
              <a:rPr sz="1800" b="1" spc="-10" dirty="0">
                <a:solidFill>
                  <a:srgbClr val="FFFFFF"/>
                </a:solidFill>
                <a:latin typeface="Calibri"/>
                <a:cs typeface="Calibri"/>
              </a:rPr>
              <a:t>appropriate </a:t>
            </a:r>
            <a:r>
              <a:rPr sz="1800" b="1" spc="-5" dirty="0">
                <a:solidFill>
                  <a:srgbClr val="FFFFFF"/>
                </a:solidFill>
                <a:latin typeface="Calibri"/>
                <a:cs typeface="Calibri"/>
              </a:rPr>
              <a:t>device </a:t>
            </a:r>
            <a:r>
              <a:rPr sz="1800" b="1" dirty="0">
                <a:solidFill>
                  <a:srgbClr val="FFFFFF"/>
                </a:solidFill>
                <a:latin typeface="Calibri"/>
                <a:cs typeface="Calibri"/>
              </a:rPr>
              <a:t>or </a:t>
            </a:r>
            <a:r>
              <a:rPr sz="1800" b="1" spc="5" dirty="0">
                <a:solidFill>
                  <a:srgbClr val="FFFFFF"/>
                </a:solidFill>
                <a:latin typeface="Calibri"/>
                <a:cs typeface="Calibri"/>
              </a:rPr>
              <a:t> </a:t>
            </a:r>
            <a:r>
              <a:rPr sz="1800" b="1" spc="-10" dirty="0">
                <a:solidFill>
                  <a:srgbClr val="FFFFFF"/>
                </a:solidFill>
                <a:latin typeface="Calibri"/>
                <a:cs typeface="Calibri"/>
              </a:rPr>
              <a:t>platform</a:t>
            </a:r>
            <a:r>
              <a:rPr sz="1800" spc="-10" dirty="0">
                <a:solidFill>
                  <a:srgbClr val="FFFFFF"/>
                </a:solidFill>
                <a:latin typeface="Calibri"/>
                <a:cs typeface="Calibri"/>
              </a:rPr>
              <a:t>.</a:t>
            </a:r>
            <a:endParaRPr sz="1800">
              <a:latin typeface="Calibri"/>
              <a:cs typeface="Calibri"/>
            </a:endParaRPr>
          </a:p>
        </p:txBody>
      </p:sp>
      <p:grpSp>
        <p:nvGrpSpPr>
          <p:cNvPr id="8" name="object 8"/>
          <p:cNvGrpSpPr/>
          <p:nvPr/>
        </p:nvGrpSpPr>
        <p:grpSpPr>
          <a:xfrm>
            <a:off x="5073396" y="2078735"/>
            <a:ext cx="2613660" cy="1344295"/>
            <a:chOff x="5073396" y="2078735"/>
            <a:chExt cx="2613660" cy="1344295"/>
          </a:xfrm>
        </p:grpSpPr>
        <p:pic>
          <p:nvPicPr>
            <p:cNvPr id="9" name="object 9"/>
            <p:cNvPicPr/>
            <p:nvPr/>
          </p:nvPicPr>
          <p:blipFill>
            <a:blip r:embed="rId5" cstate="print"/>
            <a:stretch>
              <a:fillRect/>
            </a:stretch>
          </p:blipFill>
          <p:spPr>
            <a:xfrm>
              <a:off x="5073396" y="2078735"/>
              <a:ext cx="2613659" cy="1344168"/>
            </a:xfrm>
            <a:prstGeom prst="rect">
              <a:avLst/>
            </a:prstGeom>
          </p:spPr>
        </p:pic>
        <p:pic>
          <p:nvPicPr>
            <p:cNvPr id="10" name="object 10"/>
            <p:cNvPicPr/>
            <p:nvPr/>
          </p:nvPicPr>
          <p:blipFill>
            <a:blip r:embed="rId6" cstate="print"/>
            <a:stretch>
              <a:fillRect/>
            </a:stretch>
          </p:blipFill>
          <p:spPr>
            <a:xfrm>
              <a:off x="5135880" y="2185428"/>
              <a:ext cx="2546604" cy="1178039"/>
            </a:xfrm>
            <a:prstGeom prst="rect">
              <a:avLst/>
            </a:prstGeom>
          </p:spPr>
        </p:pic>
        <p:pic>
          <p:nvPicPr>
            <p:cNvPr id="11" name="object 11"/>
            <p:cNvPicPr/>
            <p:nvPr/>
          </p:nvPicPr>
          <p:blipFill>
            <a:blip r:embed="rId7" cstate="print"/>
            <a:stretch>
              <a:fillRect/>
            </a:stretch>
          </p:blipFill>
          <p:spPr>
            <a:xfrm>
              <a:off x="5094732" y="2100071"/>
              <a:ext cx="2538984" cy="1269491"/>
            </a:xfrm>
            <a:prstGeom prst="rect">
              <a:avLst/>
            </a:prstGeom>
          </p:spPr>
        </p:pic>
      </p:grpSp>
      <p:sp>
        <p:nvSpPr>
          <p:cNvPr id="12" name="object 12"/>
          <p:cNvSpPr txBox="1"/>
          <p:nvPr/>
        </p:nvSpPr>
        <p:spPr>
          <a:xfrm>
            <a:off x="5300598" y="2260219"/>
            <a:ext cx="2129155" cy="890269"/>
          </a:xfrm>
          <a:prstGeom prst="rect">
            <a:avLst/>
          </a:prstGeom>
        </p:spPr>
        <p:txBody>
          <a:bodyPr vert="horz" wrap="square" lIns="0" tIns="38100" rIns="0" bIns="0" rtlCol="0">
            <a:spAutoFit/>
          </a:bodyPr>
          <a:lstStyle/>
          <a:p>
            <a:pPr marL="12700" marR="5080" indent="-2540" algn="ctr">
              <a:lnSpc>
                <a:spcPct val="91700"/>
              </a:lnSpc>
              <a:spcBef>
                <a:spcPts val="300"/>
              </a:spcBef>
            </a:pPr>
            <a:r>
              <a:rPr sz="2000" spc="-5" dirty="0">
                <a:solidFill>
                  <a:srgbClr val="FFFFFF"/>
                </a:solidFill>
                <a:latin typeface="Calibri"/>
                <a:cs typeface="Calibri"/>
              </a:rPr>
              <a:t>Some </a:t>
            </a:r>
            <a:r>
              <a:rPr sz="2000" spc="-10" dirty="0">
                <a:solidFill>
                  <a:srgbClr val="FFFFFF"/>
                </a:solidFill>
                <a:latin typeface="Calibri"/>
                <a:cs typeface="Calibri"/>
              </a:rPr>
              <a:t>examples </a:t>
            </a:r>
            <a:r>
              <a:rPr sz="2000" spc="-5" dirty="0">
                <a:solidFill>
                  <a:srgbClr val="FFFFFF"/>
                </a:solidFill>
                <a:latin typeface="Calibri"/>
                <a:cs typeface="Calibri"/>
              </a:rPr>
              <a:t>of </a:t>
            </a:r>
            <a:r>
              <a:rPr sz="2000" dirty="0">
                <a:solidFill>
                  <a:srgbClr val="FFFFFF"/>
                </a:solidFill>
                <a:latin typeface="Calibri"/>
                <a:cs typeface="Calibri"/>
              </a:rPr>
              <a:t> </a:t>
            </a:r>
            <a:r>
              <a:rPr sz="2000" spc="-10" dirty="0">
                <a:solidFill>
                  <a:srgbClr val="FFFFFF"/>
                </a:solidFill>
                <a:latin typeface="Calibri"/>
                <a:cs typeface="Calibri"/>
              </a:rPr>
              <a:t>software</a:t>
            </a:r>
            <a:r>
              <a:rPr sz="2000" spc="-50" dirty="0">
                <a:solidFill>
                  <a:srgbClr val="FFFFFF"/>
                </a:solidFill>
                <a:latin typeface="Calibri"/>
                <a:cs typeface="Calibri"/>
              </a:rPr>
              <a:t> </a:t>
            </a:r>
            <a:r>
              <a:rPr sz="2000" spc="-10" dirty="0">
                <a:solidFill>
                  <a:srgbClr val="FFFFFF"/>
                </a:solidFill>
                <a:latin typeface="Calibri"/>
                <a:cs typeface="Calibri"/>
              </a:rPr>
              <a:t>installation </a:t>
            </a:r>
            <a:r>
              <a:rPr sz="2000" spc="-440" dirty="0">
                <a:solidFill>
                  <a:srgbClr val="FFFFFF"/>
                </a:solidFill>
                <a:latin typeface="Calibri"/>
                <a:cs typeface="Calibri"/>
              </a:rPr>
              <a:t> </a:t>
            </a:r>
            <a:r>
              <a:rPr sz="2000" spc="-10" dirty="0">
                <a:solidFill>
                  <a:srgbClr val="FFFFFF"/>
                </a:solidFill>
                <a:latin typeface="Calibri"/>
                <a:cs typeface="Calibri"/>
              </a:rPr>
              <a:t>are:</a:t>
            </a:r>
            <a:endParaRPr sz="2000">
              <a:latin typeface="Calibri"/>
              <a:cs typeface="Calibri"/>
            </a:endParaRPr>
          </a:p>
        </p:txBody>
      </p:sp>
      <p:grpSp>
        <p:nvGrpSpPr>
          <p:cNvPr id="13" name="object 13"/>
          <p:cNvGrpSpPr/>
          <p:nvPr/>
        </p:nvGrpSpPr>
        <p:grpSpPr>
          <a:xfrm>
            <a:off x="7626731" y="620268"/>
            <a:ext cx="3667760" cy="2121535"/>
            <a:chOff x="7626731" y="620268"/>
            <a:chExt cx="3667760" cy="2121535"/>
          </a:xfrm>
        </p:grpSpPr>
        <p:sp>
          <p:nvSpPr>
            <p:cNvPr id="14" name="object 14"/>
            <p:cNvSpPr/>
            <p:nvPr/>
          </p:nvSpPr>
          <p:spPr>
            <a:xfrm>
              <a:off x="7633081" y="1275715"/>
              <a:ext cx="1015365" cy="1459865"/>
            </a:xfrm>
            <a:custGeom>
              <a:avLst/>
              <a:gdLst/>
              <a:ahLst/>
              <a:cxnLst/>
              <a:rect l="l" t="t" r="r" b="b"/>
              <a:pathLst>
                <a:path w="1015365" h="1459864">
                  <a:moveTo>
                    <a:pt x="0" y="1459357"/>
                  </a:moveTo>
                  <a:lnTo>
                    <a:pt x="1015238" y="0"/>
                  </a:lnTo>
                </a:path>
              </a:pathLst>
            </a:custGeom>
            <a:ln w="12700">
              <a:solidFill>
                <a:srgbClr val="C0504D"/>
              </a:solidFill>
            </a:ln>
          </p:spPr>
          <p:txBody>
            <a:bodyPr wrap="square" lIns="0" tIns="0" rIns="0" bIns="0" rtlCol="0"/>
            <a:lstStyle/>
            <a:p>
              <a:endParaRPr/>
            </a:p>
          </p:txBody>
        </p:sp>
        <p:pic>
          <p:nvPicPr>
            <p:cNvPr id="15" name="object 15"/>
            <p:cNvPicPr/>
            <p:nvPr/>
          </p:nvPicPr>
          <p:blipFill>
            <a:blip r:embed="rId8" cstate="print"/>
            <a:stretch>
              <a:fillRect/>
            </a:stretch>
          </p:blipFill>
          <p:spPr>
            <a:xfrm>
              <a:off x="8627364" y="620268"/>
              <a:ext cx="2612135" cy="1342643"/>
            </a:xfrm>
            <a:prstGeom prst="rect">
              <a:avLst/>
            </a:prstGeom>
          </p:spPr>
        </p:pic>
        <p:pic>
          <p:nvPicPr>
            <p:cNvPr id="16" name="object 16"/>
            <p:cNvPicPr/>
            <p:nvPr/>
          </p:nvPicPr>
          <p:blipFill>
            <a:blip r:embed="rId9" cstate="print"/>
            <a:stretch>
              <a:fillRect/>
            </a:stretch>
          </p:blipFill>
          <p:spPr>
            <a:xfrm>
              <a:off x="8612124" y="885431"/>
              <a:ext cx="2682239" cy="844308"/>
            </a:xfrm>
            <a:prstGeom prst="rect">
              <a:avLst/>
            </a:prstGeom>
          </p:spPr>
        </p:pic>
        <p:pic>
          <p:nvPicPr>
            <p:cNvPr id="17" name="object 17"/>
            <p:cNvPicPr/>
            <p:nvPr/>
          </p:nvPicPr>
          <p:blipFill>
            <a:blip r:embed="rId10" cstate="print"/>
            <a:stretch>
              <a:fillRect/>
            </a:stretch>
          </p:blipFill>
          <p:spPr>
            <a:xfrm>
              <a:off x="8648700" y="641604"/>
              <a:ext cx="2537459" cy="1267968"/>
            </a:xfrm>
            <a:prstGeom prst="rect">
              <a:avLst/>
            </a:prstGeom>
          </p:spPr>
        </p:pic>
      </p:grpSp>
      <p:sp>
        <p:nvSpPr>
          <p:cNvPr id="18" name="object 18"/>
          <p:cNvSpPr txBox="1"/>
          <p:nvPr/>
        </p:nvSpPr>
        <p:spPr>
          <a:xfrm>
            <a:off x="8729853" y="939800"/>
            <a:ext cx="2376170" cy="629920"/>
          </a:xfrm>
          <a:prstGeom prst="rect">
            <a:avLst/>
          </a:prstGeom>
        </p:spPr>
        <p:txBody>
          <a:bodyPr vert="horz" wrap="square" lIns="0" tIns="34290" rIns="0" bIns="0" rtlCol="0">
            <a:spAutoFit/>
          </a:bodyPr>
          <a:lstStyle/>
          <a:p>
            <a:pPr marL="12700" marR="5080" algn="ctr">
              <a:lnSpc>
                <a:spcPts val="1540"/>
              </a:lnSpc>
              <a:spcBef>
                <a:spcPts val="270"/>
              </a:spcBef>
            </a:pPr>
            <a:r>
              <a:rPr sz="1400" dirty="0">
                <a:solidFill>
                  <a:srgbClr val="FFFFFF"/>
                </a:solidFill>
                <a:latin typeface="Calibri"/>
                <a:cs typeface="Calibri"/>
              </a:rPr>
              <a:t>Downloading</a:t>
            </a:r>
            <a:r>
              <a:rPr sz="1400" spc="-45" dirty="0">
                <a:solidFill>
                  <a:srgbClr val="FFFFFF"/>
                </a:solidFill>
                <a:latin typeface="Calibri"/>
                <a:cs typeface="Calibri"/>
              </a:rPr>
              <a:t> </a:t>
            </a:r>
            <a:r>
              <a:rPr sz="1400" spc="-10" dirty="0">
                <a:solidFill>
                  <a:srgbClr val="FFFFFF"/>
                </a:solidFill>
                <a:latin typeface="Calibri"/>
                <a:cs typeface="Calibri"/>
              </a:rPr>
              <a:t>apps</a:t>
            </a:r>
            <a:r>
              <a:rPr sz="1400" spc="-5" dirty="0">
                <a:solidFill>
                  <a:srgbClr val="FFFFFF"/>
                </a:solidFill>
                <a:latin typeface="Calibri"/>
                <a:cs typeface="Calibri"/>
              </a:rPr>
              <a:t> </a:t>
            </a:r>
            <a:r>
              <a:rPr sz="1400" spc="-10" dirty="0">
                <a:solidFill>
                  <a:srgbClr val="FFFFFF"/>
                </a:solidFill>
                <a:latin typeface="Calibri"/>
                <a:cs typeface="Calibri"/>
              </a:rPr>
              <a:t>to</a:t>
            </a:r>
            <a:r>
              <a:rPr sz="1400" spc="-15" dirty="0">
                <a:solidFill>
                  <a:srgbClr val="FFFFFF"/>
                </a:solidFill>
                <a:latin typeface="Calibri"/>
                <a:cs typeface="Calibri"/>
              </a:rPr>
              <a:t> </a:t>
            </a:r>
            <a:r>
              <a:rPr sz="1400" dirty="0">
                <a:solidFill>
                  <a:srgbClr val="FFFFFF"/>
                </a:solidFill>
                <a:latin typeface="Calibri"/>
                <a:cs typeface="Calibri"/>
              </a:rPr>
              <a:t>a</a:t>
            </a:r>
            <a:r>
              <a:rPr sz="1400" spc="-20" dirty="0">
                <a:solidFill>
                  <a:srgbClr val="FFFFFF"/>
                </a:solidFill>
                <a:latin typeface="Calibri"/>
                <a:cs typeface="Calibri"/>
              </a:rPr>
              <a:t> </a:t>
            </a:r>
            <a:r>
              <a:rPr sz="1400" spc="-5" dirty="0">
                <a:solidFill>
                  <a:srgbClr val="FFFFFF"/>
                </a:solidFill>
                <a:latin typeface="Calibri"/>
                <a:cs typeface="Calibri"/>
              </a:rPr>
              <a:t>phone</a:t>
            </a:r>
            <a:r>
              <a:rPr sz="1400" spc="-15" dirty="0">
                <a:solidFill>
                  <a:srgbClr val="FFFFFF"/>
                </a:solidFill>
                <a:latin typeface="Calibri"/>
                <a:cs typeface="Calibri"/>
              </a:rPr>
              <a:t> </a:t>
            </a:r>
            <a:r>
              <a:rPr sz="1400" dirty="0">
                <a:solidFill>
                  <a:srgbClr val="FFFFFF"/>
                </a:solidFill>
                <a:latin typeface="Calibri"/>
                <a:cs typeface="Calibri"/>
              </a:rPr>
              <a:t>or </a:t>
            </a:r>
            <a:r>
              <a:rPr sz="1400" spc="-305" dirty="0">
                <a:solidFill>
                  <a:srgbClr val="FFFFFF"/>
                </a:solidFill>
                <a:latin typeface="Calibri"/>
                <a:cs typeface="Calibri"/>
              </a:rPr>
              <a:t> </a:t>
            </a:r>
            <a:r>
              <a:rPr sz="1400" spc="-5" dirty="0">
                <a:solidFill>
                  <a:srgbClr val="FFFFFF"/>
                </a:solidFill>
                <a:latin typeface="Calibri"/>
                <a:cs typeface="Calibri"/>
              </a:rPr>
              <a:t>tablet; moving software </a:t>
            </a:r>
            <a:r>
              <a:rPr sz="1400" spc="-10" dirty="0">
                <a:solidFill>
                  <a:srgbClr val="FFFFFF"/>
                </a:solidFill>
                <a:latin typeface="Calibri"/>
                <a:cs typeface="Calibri"/>
              </a:rPr>
              <a:t>from </a:t>
            </a:r>
            <a:r>
              <a:rPr sz="1400" dirty="0">
                <a:solidFill>
                  <a:srgbClr val="FFFFFF"/>
                </a:solidFill>
                <a:latin typeface="Calibri"/>
                <a:cs typeface="Calibri"/>
              </a:rPr>
              <a:t>a </a:t>
            </a:r>
            <a:r>
              <a:rPr sz="1400" spc="5" dirty="0">
                <a:solidFill>
                  <a:srgbClr val="FFFFFF"/>
                </a:solidFill>
                <a:latin typeface="Calibri"/>
                <a:cs typeface="Calibri"/>
              </a:rPr>
              <a:t> </a:t>
            </a:r>
            <a:r>
              <a:rPr sz="1400" dirty="0">
                <a:solidFill>
                  <a:srgbClr val="FFFFFF"/>
                </a:solidFill>
                <a:latin typeface="Calibri"/>
                <a:cs typeface="Calibri"/>
              </a:rPr>
              <a:t>PC</a:t>
            </a:r>
            <a:r>
              <a:rPr sz="1400" spc="-5" dirty="0">
                <a:solidFill>
                  <a:srgbClr val="FFFFFF"/>
                </a:solidFill>
                <a:latin typeface="Calibri"/>
                <a:cs typeface="Calibri"/>
              </a:rPr>
              <a:t> onto</a:t>
            </a:r>
            <a:r>
              <a:rPr sz="1400" spc="-20" dirty="0">
                <a:solidFill>
                  <a:srgbClr val="FFFFFF"/>
                </a:solidFill>
                <a:latin typeface="Calibri"/>
                <a:cs typeface="Calibri"/>
              </a:rPr>
              <a:t> </a:t>
            </a:r>
            <a:r>
              <a:rPr sz="1400" dirty="0">
                <a:solidFill>
                  <a:srgbClr val="FFFFFF"/>
                </a:solidFill>
                <a:latin typeface="Calibri"/>
                <a:cs typeface="Calibri"/>
              </a:rPr>
              <a:t>a</a:t>
            </a:r>
            <a:r>
              <a:rPr sz="1400" spc="5" dirty="0">
                <a:solidFill>
                  <a:srgbClr val="FFFFFF"/>
                </a:solidFill>
                <a:latin typeface="Calibri"/>
                <a:cs typeface="Calibri"/>
              </a:rPr>
              <a:t> </a:t>
            </a:r>
            <a:r>
              <a:rPr sz="1400" spc="-5" dirty="0">
                <a:solidFill>
                  <a:srgbClr val="FFFFFF"/>
                </a:solidFill>
                <a:latin typeface="Calibri"/>
                <a:cs typeface="Calibri"/>
              </a:rPr>
              <a:t>web</a:t>
            </a:r>
            <a:r>
              <a:rPr sz="1400" spc="-15" dirty="0">
                <a:solidFill>
                  <a:srgbClr val="FFFFFF"/>
                </a:solidFill>
                <a:latin typeface="Calibri"/>
                <a:cs typeface="Calibri"/>
              </a:rPr>
              <a:t> </a:t>
            </a:r>
            <a:r>
              <a:rPr sz="1400" dirty="0">
                <a:solidFill>
                  <a:srgbClr val="FFFFFF"/>
                </a:solidFill>
                <a:latin typeface="Calibri"/>
                <a:cs typeface="Calibri"/>
              </a:rPr>
              <a:t>server;</a:t>
            </a:r>
            <a:endParaRPr sz="1400">
              <a:latin typeface="Calibri"/>
              <a:cs typeface="Calibri"/>
            </a:endParaRPr>
          </a:p>
        </p:txBody>
      </p:sp>
      <p:grpSp>
        <p:nvGrpSpPr>
          <p:cNvPr id="19" name="object 19"/>
          <p:cNvGrpSpPr/>
          <p:nvPr/>
        </p:nvGrpSpPr>
        <p:grpSpPr>
          <a:xfrm>
            <a:off x="7627366" y="2078735"/>
            <a:ext cx="3612515" cy="1344295"/>
            <a:chOff x="7627366" y="2078735"/>
            <a:chExt cx="3612515" cy="1344295"/>
          </a:xfrm>
        </p:grpSpPr>
        <p:sp>
          <p:nvSpPr>
            <p:cNvPr id="20" name="object 20"/>
            <p:cNvSpPr/>
            <p:nvPr/>
          </p:nvSpPr>
          <p:spPr>
            <a:xfrm>
              <a:off x="7633716" y="2734436"/>
              <a:ext cx="1015365" cy="0"/>
            </a:xfrm>
            <a:custGeom>
              <a:avLst/>
              <a:gdLst/>
              <a:ahLst/>
              <a:cxnLst/>
              <a:rect l="l" t="t" r="r" b="b"/>
              <a:pathLst>
                <a:path w="1015365">
                  <a:moveTo>
                    <a:pt x="0" y="0"/>
                  </a:moveTo>
                  <a:lnTo>
                    <a:pt x="1015237" y="0"/>
                  </a:lnTo>
                </a:path>
              </a:pathLst>
            </a:custGeom>
            <a:ln w="12700">
              <a:solidFill>
                <a:srgbClr val="C0504D"/>
              </a:solidFill>
            </a:ln>
          </p:spPr>
          <p:txBody>
            <a:bodyPr wrap="square" lIns="0" tIns="0" rIns="0" bIns="0" rtlCol="0"/>
            <a:lstStyle/>
            <a:p>
              <a:endParaRPr/>
            </a:p>
          </p:txBody>
        </p:sp>
        <p:pic>
          <p:nvPicPr>
            <p:cNvPr id="21" name="object 21"/>
            <p:cNvPicPr/>
            <p:nvPr/>
          </p:nvPicPr>
          <p:blipFill>
            <a:blip r:embed="rId11" cstate="print"/>
            <a:stretch>
              <a:fillRect/>
            </a:stretch>
          </p:blipFill>
          <p:spPr>
            <a:xfrm>
              <a:off x="8627364" y="2078735"/>
              <a:ext cx="2612135" cy="1344168"/>
            </a:xfrm>
            <a:prstGeom prst="rect">
              <a:avLst/>
            </a:prstGeom>
          </p:spPr>
        </p:pic>
        <p:pic>
          <p:nvPicPr>
            <p:cNvPr id="22" name="object 22"/>
            <p:cNvPicPr/>
            <p:nvPr/>
          </p:nvPicPr>
          <p:blipFill>
            <a:blip r:embed="rId12" cstate="print"/>
            <a:stretch>
              <a:fillRect/>
            </a:stretch>
          </p:blipFill>
          <p:spPr>
            <a:xfrm>
              <a:off x="8683752" y="2540507"/>
              <a:ext cx="2497836" cy="452627"/>
            </a:xfrm>
            <a:prstGeom prst="rect">
              <a:avLst/>
            </a:prstGeom>
          </p:spPr>
        </p:pic>
        <p:pic>
          <p:nvPicPr>
            <p:cNvPr id="23" name="object 23"/>
            <p:cNvPicPr/>
            <p:nvPr/>
          </p:nvPicPr>
          <p:blipFill>
            <a:blip r:embed="rId13" cstate="print"/>
            <a:stretch>
              <a:fillRect/>
            </a:stretch>
          </p:blipFill>
          <p:spPr>
            <a:xfrm>
              <a:off x="8648700" y="2100071"/>
              <a:ext cx="2537459" cy="1269491"/>
            </a:xfrm>
            <a:prstGeom prst="rect">
              <a:avLst/>
            </a:prstGeom>
          </p:spPr>
        </p:pic>
      </p:grpSp>
      <p:sp>
        <p:nvSpPr>
          <p:cNvPr id="24" name="object 24"/>
          <p:cNvSpPr txBox="1"/>
          <p:nvPr/>
        </p:nvSpPr>
        <p:spPr>
          <a:xfrm>
            <a:off x="8801481" y="2594863"/>
            <a:ext cx="223266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FFFFFF"/>
                </a:solidFill>
                <a:latin typeface="Calibri"/>
                <a:cs typeface="Calibri"/>
              </a:rPr>
              <a:t>Updating</a:t>
            </a:r>
            <a:r>
              <a:rPr sz="1400" spc="-10" dirty="0">
                <a:solidFill>
                  <a:srgbClr val="FFFFFF"/>
                </a:solidFill>
                <a:latin typeface="Calibri"/>
                <a:cs typeface="Calibri"/>
              </a:rPr>
              <a:t> </a:t>
            </a:r>
            <a:r>
              <a:rPr sz="1400" dirty="0">
                <a:solidFill>
                  <a:srgbClr val="FFFFFF"/>
                </a:solidFill>
                <a:latin typeface="Calibri"/>
                <a:cs typeface="Calibri"/>
              </a:rPr>
              <a:t>an</a:t>
            </a:r>
            <a:r>
              <a:rPr sz="1400" spc="-25" dirty="0">
                <a:solidFill>
                  <a:srgbClr val="FFFFFF"/>
                </a:solidFill>
                <a:latin typeface="Calibri"/>
                <a:cs typeface="Calibri"/>
              </a:rPr>
              <a:t> </a:t>
            </a:r>
            <a:r>
              <a:rPr sz="1400" spc="-10" dirty="0">
                <a:solidFill>
                  <a:srgbClr val="FFFFFF"/>
                </a:solidFill>
                <a:latin typeface="Calibri"/>
                <a:cs typeface="Calibri"/>
              </a:rPr>
              <a:t>operating</a:t>
            </a:r>
            <a:r>
              <a:rPr sz="1400" spc="-25" dirty="0">
                <a:solidFill>
                  <a:srgbClr val="FFFFFF"/>
                </a:solidFill>
                <a:latin typeface="Calibri"/>
                <a:cs typeface="Calibri"/>
              </a:rPr>
              <a:t> </a:t>
            </a:r>
            <a:r>
              <a:rPr sz="1400" spc="-10" dirty="0">
                <a:solidFill>
                  <a:srgbClr val="FFFFFF"/>
                </a:solidFill>
                <a:latin typeface="Calibri"/>
                <a:cs typeface="Calibri"/>
              </a:rPr>
              <a:t>system;</a:t>
            </a:r>
            <a:endParaRPr sz="1400">
              <a:latin typeface="Calibri"/>
              <a:cs typeface="Calibri"/>
            </a:endParaRPr>
          </a:p>
        </p:txBody>
      </p:sp>
      <p:grpSp>
        <p:nvGrpSpPr>
          <p:cNvPr id="25" name="object 25"/>
          <p:cNvGrpSpPr/>
          <p:nvPr/>
        </p:nvGrpSpPr>
        <p:grpSpPr>
          <a:xfrm>
            <a:off x="7626731" y="2728722"/>
            <a:ext cx="3613150" cy="2154555"/>
            <a:chOff x="7626731" y="2728722"/>
            <a:chExt cx="3613150" cy="2154555"/>
          </a:xfrm>
        </p:grpSpPr>
        <p:sp>
          <p:nvSpPr>
            <p:cNvPr id="26" name="object 26"/>
            <p:cNvSpPr/>
            <p:nvPr/>
          </p:nvSpPr>
          <p:spPr>
            <a:xfrm>
              <a:off x="7633081" y="2735072"/>
              <a:ext cx="1015365" cy="1459865"/>
            </a:xfrm>
            <a:custGeom>
              <a:avLst/>
              <a:gdLst/>
              <a:ahLst/>
              <a:cxnLst/>
              <a:rect l="l" t="t" r="r" b="b"/>
              <a:pathLst>
                <a:path w="1015365" h="1459864">
                  <a:moveTo>
                    <a:pt x="0" y="0"/>
                  </a:moveTo>
                  <a:lnTo>
                    <a:pt x="1015238" y="1459357"/>
                  </a:lnTo>
                </a:path>
              </a:pathLst>
            </a:custGeom>
            <a:ln w="12700">
              <a:solidFill>
                <a:srgbClr val="C0504D"/>
              </a:solidFill>
            </a:ln>
          </p:spPr>
          <p:txBody>
            <a:bodyPr wrap="square" lIns="0" tIns="0" rIns="0" bIns="0" rtlCol="0"/>
            <a:lstStyle/>
            <a:p>
              <a:endParaRPr/>
            </a:p>
          </p:txBody>
        </p:sp>
        <p:pic>
          <p:nvPicPr>
            <p:cNvPr id="27" name="object 27"/>
            <p:cNvPicPr/>
            <p:nvPr/>
          </p:nvPicPr>
          <p:blipFill>
            <a:blip r:embed="rId11" cstate="print"/>
            <a:stretch>
              <a:fillRect/>
            </a:stretch>
          </p:blipFill>
          <p:spPr>
            <a:xfrm>
              <a:off x="8627364" y="3538727"/>
              <a:ext cx="2612135" cy="1344168"/>
            </a:xfrm>
            <a:prstGeom prst="rect">
              <a:avLst/>
            </a:prstGeom>
          </p:spPr>
        </p:pic>
        <p:pic>
          <p:nvPicPr>
            <p:cNvPr id="28" name="object 28"/>
            <p:cNvPicPr/>
            <p:nvPr/>
          </p:nvPicPr>
          <p:blipFill>
            <a:blip r:embed="rId14" cstate="print"/>
            <a:stretch>
              <a:fillRect/>
            </a:stretch>
          </p:blipFill>
          <p:spPr>
            <a:xfrm>
              <a:off x="8730996" y="3803891"/>
              <a:ext cx="2444496" cy="844308"/>
            </a:xfrm>
            <a:prstGeom prst="rect">
              <a:avLst/>
            </a:prstGeom>
          </p:spPr>
        </p:pic>
        <p:pic>
          <p:nvPicPr>
            <p:cNvPr id="29" name="object 29"/>
            <p:cNvPicPr/>
            <p:nvPr/>
          </p:nvPicPr>
          <p:blipFill>
            <a:blip r:embed="rId15" cstate="print"/>
            <a:stretch>
              <a:fillRect/>
            </a:stretch>
          </p:blipFill>
          <p:spPr>
            <a:xfrm>
              <a:off x="8648700" y="3560063"/>
              <a:ext cx="2537459" cy="1269492"/>
            </a:xfrm>
            <a:prstGeom prst="rect">
              <a:avLst/>
            </a:prstGeom>
          </p:spPr>
        </p:pic>
      </p:grpSp>
      <p:sp>
        <p:nvSpPr>
          <p:cNvPr id="30" name="object 30"/>
          <p:cNvSpPr txBox="1"/>
          <p:nvPr/>
        </p:nvSpPr>
        <p:spPr>
          <a:xfrm>
            <a:off x="8848725" y="3859148"/>
            <a:ext cx="2139950" cy="629920"/>
          </a:xfrm>
          <a:prstGeom prst="rect">
            <a:avLst/>
          </a:prstGeom>
        </p:spPr>
        <p:txBody>
          <a:bodyPr vert="horz" wrap="square" lIns="0" tIns="31115" rIns="0" bIns="0" rtlCol="0">
            <a:spAutoFit/>
          </a:bodyPr>
          <a:lstStyle/>
          <a:p>
            <a:pPr marL="12700" marR="5080" indent="-1905" algn="ctr">
              <a:lnSpc>
                <a:spcPct val="91500"/>
              </a:lnSpc>
              <a:spcBef>
                <a:spcPts val="245"/>
              </a:spcBef>
            </a:pPr>
            <a:r>
              <a:rPr sz="1400" spc="-5" dirty="0">
                <a:solidFill>
                  <a:srgbClr val="FFFFFF"/>
                </a:solidFill>
                <a:latin typeface="Calibri"/>
                <a:cs typeface="Calibri"/>
              </a:rPr>
              <a:t>installing </a:t>
            </a:r>
            <a:r>
              <a:rPr sz="1400" dirty="0">
                <a:solidFill>
                  <a:srgbClr val="FFFFFF"/>
                </a:solidFill>
                <a:latin typeface="Calibri"/>
                <a:cs typeface="Calibri"/>
              </a:rPr>
              <a:t>a </a:t>
            </a:r>
            <a:r>
              <a:rPr sz="1400" spc="-10" dirty="0">
                <a:solidFill>
                  <a:srgbClr val="FFFFFF"/>
                </a:solidFill>
                <a:latin typeface="Calibri"/>
                <a:cs typeface="Calibri"/>
              </a:rPr>
              <a:t>huge commercial </a:t>
            </a:r>
            <a:r>
              <a:rPr sz="1400" spc="-5" dirty="0">
                <a:solidFill>
                  <a:srgbClr val="FFFFFF"/>
                </a:solidFill>
                <a:latin typeface="Calibri"/>
                <a:cs typeface="Calibri"/>
              </a:rPr>
              <a:t> </a:t>
            </a:r>
            <a:r>
              <a:rPr sz="1400" spc="-10" dirty="0">
                <a:solidFill>
                  <a:srgbClr val="FFFFFF"/>
                </a:solidFill>
                <a:latin typeface="Calibri"/>
                <a:cs typeface="Calibri"/>
              </a:rPr>
              <a:t>system,</a:t>
            </a:r>
            <a:r>
              <a:rPr sz="1400" spc="-35" dirty="0">
                <a:solidFill>
                  <a:srgbClr val="FFFFFF"/>
                </a:solidFill>
                <a:latin typeface="Calibri"/>
                <a:cs typeface="Calibri"/>
              </a:rPr>
              <a:t> </a:t>
            </a:r>
            <a:r>
              <a:rPr sz="1400" spc="-5" dirty="0">
                <a:solidFill>
                  <a:srgbClr val="FFFFFF"/>
                </a:solidFill>
                <a:latin typeface="Calibri"/>
                <a:cs typeface="Calibri"/>
              </a:rPr>
              <a:t>such</a:t>
            </a:r>
            <a:r>
              <a:rPr sz="1400" spc="-20" dirty="0">
                <a:solidFill>
                  <a:srgbClr val="FFFFFF"/>
                </a:solidFill>
                <a:latin typeface="Calibri"/>
                <a:cs typeface="Calibri"/>
              </a:rPr>
              <a:t> </a:t>
            </a:r>
            <a:r>
              <a:rPr sz="1400" dirty="0">
                <a:solidFill>
                  <a:srgbClr val="FFFFFF"/>
                </a:solidFill>
                <a:latin typeface="Calibri"/>
                <a:cs typeface="Calibri"/>
              </a:rPr>
              <a:t>as</a:t>
            </a:r>
            <a:r>
              <a:rPr sz="1400" spc="-15" dirty="0">
                <a:solidFill>
                  <a:srgbClr val="FFFFFF"/>
                </a:solidFill>
                <a:latin typeface="Calibri"/>
                <a:cs typeface="Calibri"/>
              </a:rPr>
              <a:t> </a:t>
            </a:r>
            <a:r>
              <a:rPr sz="1400" dirty="0">
                <a:solidFill>
                  <a:srgbClr val="FFFFFF"/>
                </a:solidFill>
                <a:latin typeface="Calibri"/>
                <a:cs typeface="Calibri"/>
              </a:rPr>
              <a:t>an</a:t>
            </a:r>
            <a:r>
              <a:rPr sz="1400" spc="-30" dirty="0">
                <a:solidFill>
                  <a:srgbClr val="FFFFFF"/>
                </a:solidFill>
                <a:latin typeface="Calibri"/>
                <a:cs typeface="Calibri"/>
              </a:rPr>
              <a:t> </a:t>
            </a:r>
            <a:r>
              <a:rPr sz="1400" spc="-5" dirty="0">
                <a:solidFill>
                  <a:srgbClr val="FFFFFF"/>
                </a:solidFill>
                <a:latin typeface="Calibri"/>
                <a:cs typeface="Calibri"/>
              </a:rPr>
              <a:t>enterprise </a:t>
            </a:r>
            <a:r>
              <a:rPr sz="1400" spc="-300" dirty="0">
                <a:solidFill>
                  <a:srgbClr val="FFFFFF"/>
                </a:solidFill>
                <a:latin typeface="Calibri"/>
                <a:cs typeface="Calibri"/>
              </a:rPr>
              <a:t> </a:t>
            </a:r>
            <a:r>
              <a:rPr sz="1400" spc="-10" dirty="0">
                <a:solidFill>
                  <a:srgbClr val="FFFFFF"/>
                </a:solidFill>
                <a:latin typeface="Calibri"/>
                <a:cs typeface="Calibri"/>
              </a:rPr>
              <a:t>resource </a:t>
            </a:r>
            <a:r>
              <a:rPr sz="1400" spc="-5" dirty="0">
                <a:solidFill>
                  <a:srgbClr val="FFFFFF"/>
                </a:solidFill>
                <a:latin typeface="Calibri"/>
                <a:cs typeface="Calibri"/>
              </a:rPr>
              <a:t>planning</a:t>
            </a:r>
            <a:r>
              <a:rPr sz="1400" dirty="0">
                <a:solidFill>
                  <a:srgbClr val="FFFFFF"/>
                </a:solidFill>
                <a:latin typeface="Calibri"/>
                <a:cs typeface="Calibri"/>
              </a:rPr>
              <a:t> tool;</a:t>
            </a:r>
            <a:endParaRPr sz="1400">
              <a:latin typeface="Calibri"/>
              <a:cs typeface="Calibri"/>
            </a:endParaRPr>
          </a:p>
        </p:txBody>
      </p:sp>
      <p:grpSp>
        <p:nvGrpSpPr>
          <p:cNvPr id="31" name="object 31"/>
          <p:cNvGrpSpPr/>
          <p:nvPr/>
        </p:nvGrpSpPr>
        <p:grpSpPr>
          <a:xfrm>
            <a:off x="5026152" y="3538728"/>
            <a:ext cx="2758440" cy="1344295"/>
            <a:chOff x="5026152" y="3538728"/>
            <a:chExt cx="2758440" cy="1344295"/>
          </a:xfrm>
        </p:grpSpPr>
        <p:pic>
          <p:nvPicPr>
            <p:cNvPr id="32" name="object 32"/>
            <p:cNvPicPr/>
            <p:nvPr/>
          </p:nvPicPr>
          <p:blipFill>
            <a:blip r:embed="rId5" cstate="print"/>
            <a:stretch>
              <a:fillRect/>
            </a:stretch>
          </p:blipFill>
          <p:spPr>
            <a:xfrm>
              <a:off x="5073396" y="3538728"/>
              <a:ext cx="2613659" cy="1344168"/>
            </a:xfrm>
            <a:prstGeom prst="rect">
              <a:avLst/>
            </a:prstGeom>
          </p:spPr>
        </p:pic>
        <p:pic>
          <p:nvPicPr>
            <p:cNvPr id="33" name="object 33"/>
            <p:cNvPicPr/>
            <p:nvPr/>
          </p:nvPicPr>
          <p:blipFill>
            <a:blip r:embed="rId16" cstate="print"/>
            <a:stretch>
              <a:fillRect/>
            </a:stretch>
          </p:blipFill>
          <p:spPr>
            <a:xfrm>
              <a:off x="5026152" y="3698735"/>
              <a:ext cx="2758440" cy="1063764"/>
            </a:xfrm>
            <a:prstGeom prst="rect">
              <a:avLst/>
            </a:prstGeom>
          </p:spPr>
        </p:pic>
        <p:pic>
          <p:nvPicPr>
            <p:cNvPr id="34" name="object 34"/>
            <p:cNvPicPr/>
            <p:nvPr/>
          </p:nvPicPr>
          <p:blipFill>
            <a:blip r:embed="rId17" cstate="print"/>
            <a:stretch>
              <a:fillRect/>
            </a:stretch>
          </p:blipFill>
          <p:spPr>
            <a:xfrm>
              <a:off x="5094732" y="3560064"/>
              <a:ext cx="2538984" cy="1269492"/>
            </a:xfrm>
            <a:prstGeom prst="rect">
              <a:avLst/>
            </a:prstGeom>
          </p:spPr>
        </p:pic>
      </p:grpSp>
      <p:sp>
        <p:nvSpPr>
          <p:cNvPr id="35" name="object 35"/>
          <p:cNvSpPr txBox="1"/>
          <p:nvPr/>
        </p:nvSpPr>
        <p:spPr>
          <a:xfrm>
            <a:off x="5175630" y="3767708"/>
            <a:ext cx="2382520" cy="802005"/>
          </a:xfrm>
          <a:prstGeom prst="rect">
            <a:avLst/>
          </a:prstGeom>
        </p:spPr>
        <p:txBody>
          <a:bodyPr vert="horz" wrap="square" lIns="0" tIns="35560" rIns="0" bIns="0" rtlCol="0">
            <a:spAutoFit/>
          </a:bodyPr>
          <a:lstStyle/>
          <a:p>
            <a:pPr marL="12700" marR="5080" algn="ctr">
              <a:lnSpc>
                <a:spcPct val="91500"/>
              </a:lnSpc>
              <a:spcBef>
                <a:spcPts val="280"/>
              </a:spcBef>
            </a:pPr>
            <a:r>
              <a:rPr sz="1800" dirty="0">
                <a:solidFill>
                  <a:srgbClr val="FFFFFF"/>
                </a:solidFill>
                <a:latin typeface="Calibri"/>
                <a:cs typeface="Calibri"/>
              </a:rPr>
              <a:t>It </a:t>
            </a:r>
            <a:r>
              <a:rPr sz="1800" spc="-5" dirty="0">
                <a:solidFill>
                  <a:srgbClr val="FFFFFF"/>
                </a:solidFill>
                <a:latin typeface="Calibri"/>
                <a:cs typeface="Calibri"/>
              </a:rPr>
              <a:t>describes how </a:t>
            </a:r>
            <a:r>
              <a:rPr sz="1800" spc="-10" dirty="0">
                <a:solidFill>
                  <a:srgbClr val="FFFFFF"/>
                </a:solidFill>
                <a:latin typeface="Calibri"/>
                <a:cs typeface="Calibri"/>
              </a:rPr>
              <a:t>easy </a:t>
            </a:r>
            <a:r>
              <a:rPr sz="1800" spc="-5" dirty="0">
                <a:solidFill>
                  <a:srgbClr val="FFFFFF"/>
                </a:solidFill>
                <a:latin typeface="Calibri"/>
                <a:cs typeface="Calibri"/>
              </a:rPr>
              <a:t>is </a:t>
            </a:r>
            <a:r>
              <a:rPr sz="1800" dirty="0">
                <a:solidFill>
                  <a:srgbClr val="FFFFFF"/>
                </a:solidFill>
                <a:latin typeface="Calibri"/>
                <a:cs typeface="Calibri"/>
              </a:rPr>
              <a:t>it </a:t>
            </a:r>
            <a:r>
              <a:rPr sz="1800" spc="-395" dirty="0">
                <a:solidFill>
                  <a:srgbClr val="FFFFFF"/>
                </a:solidFill>
                <a:latin typeface="Calibri"/>
                <a:cs typeface="Calibri"/>
              </a:rPr>
              <a:t> </a:t>
            </a:r>
            <a:r>
              <a:rPr sz="1800" spc="-10" dirty="0">
                <a:solidFill>
                  <a:srgbClr val="FFFFFF"/>
                </a:solidFill>
                <a:latin typeface="Calibri"/>
                <a:cs typeface="Calibri"/>
              </a:rPr>
              <a:t>to perform </a:t>
            </a:r>
            <a:r>
              <a:rPr sz="1800" dirty="0">
                <a:solidFill>
                  <a:srgbClr val="FFFFFF"/>
                </a:solidFill>
                <a:latin typeface="Calibri"/>
                <a:cs typeface="Calibri"/>
              </a:rPr>
              <a:t>these </a:t>
            </a:r>
            <a:r>
              <a:rPr sz="1800" spc="5" dirty="0">
                <a:solidFill>
                  <a:srgbClr val="FFFFFF"/>
                </a:solidFill>
                <a:latin typeface="Calibri"/>
                <a:cs typeface="Calibri"/>
              </a:rPr>
              <a:t> </a:t>
            </a:r>
            <a:r>
              <a:rPr sz="1800" spc="-10" dirty="0">
                <a:solidFill>
                  <a:srgbClr val="FFFFFF"/>
                </a:solidFill>
                <a:latin typeface="Calibri"/>
                <a:cs typeface="Calibri"/>
              </a:rPr>
              <a:t>operations</a:t>
            </a:r>
            <a:r>
              <a:rPr sz="1800" spc="-20" dirty="0">
                <a:solidFill>
                  <a:srgbClr val="FFFFFF"/>
                </a:solidFill>
                <a:latin typeface="Calibri"/>
                <a:cs typeface="Calibri"/>
              </a:rPr>
              <a:t> correctly.</a:t>
            </a:r>
            <a:endParaRPr sz="1800">
              <a:latin typeface="Calibri"/>
              <a:cs typeface="Calibri"/>
            </a:endParaRPr>
          </a:p>
        </p:txBody>
      </p:sp>
      <p:grpSp>
        <p:nvGrpSpPr>
          <p:cNvPr id="36" name="object 36"/>
          <p:cNvGrpSpPr/>
          <p:nvPr/>
        </p:nvGrpSpPr>
        <p:grpSpPr>
          <a:xfrm>
            <a:off x="5026152" y="4971288"/>
            <a:ext cx="2705100" cy="1370330"/>
            <a:chOff x="5026152" y="4971288"/>
            <a:chExt cx="2705100" cy="1370330"/>
          </a:xfrm>
        </p:grpSpPr>
        <p:pic>
          <p:nvPicPr>
            <p:cNvPr id="37" name="object 37"/>
            <p:cNvPicPr/>
            <p:nvPr/>
          </p:nvPicPr>
          <p:blipFill>
            <a:blip r:embed="rId5" cstate="print"/>
            <a:stretch>
              <a:fillRect/>
            </a:stretch>
          </p:blipFill>
          <p:spPr>
            <a:xfrm>
              <a:off x="5073396" y="4997208"/>
              <a:ext cx="2613659" cy="1344168"/>
            </a:xfrm>
            <a:prstGeom prst="rect">
              <a:avLst/>
            </a:prstGeom>
          </p:spPr>
        </p:pic>
        <p:pic>
          <p:nvPicPr>
            <p:cNvPr id="38" name="object 38"/>
            <p:cNvPicPr/>
            <p:nvPr/>
          </p:nvPicPr>
          <p:blipFill>
            <a:blip r:embed="rId18" cstate="print"/>
            <a:stretch>
              <a:fillRect/>
            </a:stretch>
          </p:blipFill>
          <p:spPr>
            <a:xfrm>
              <a:off x="5026152" y="4971288"/>
              <a:ext cx="2705100" cy="1234452"/>
            </a:xfrm>
            <a:prstGeom prst="rect">
              <a:avLst/>
            </a:prstGeom>
          </p:spPr>
        </p:pic>
        <p:pic>
          <p:nvPicPr>
            <p:cNvPr id="39" name="object 39"/>
            <p:cNvPicPr/>
            <p:nvPr/>
          </p:nvPicPr>
          <p:blipFill>
            <a:blip r:embed="rId19" cstate="print"/>
            <a:stretch>
              <a:fillRect/>
            </a:stretch>
          </p:blipFill>
          <p:spPr>
            <a:xfrm>
              <a:off x="5094732" y="5018532"/>
              <a:ext cx="2538984" cy="1269492"/>
            </a:xfrm>
            <a:prstGeom prst="rect">
              <a:avLst/>
            </a:prstGeom>
          </p:spPr>
        </p:pic>
      </p:grpSp>
      <p:sp>
        <p:nvSpPr>
          <p:cNvPr id="40" name="object 40"/>
          <p:cNvSpPr txBox="1"/>
          <p:nvPr/>
        </p:nvSpPr>
        <p:spPr>
          <a:xfrm>
            <a:off x="5144261" y="5025897"/>
            <a:ext cx="2440305" cy="1021715"/>
          </a:xfrm>
          <a:prstGeom prst="rect">
            <a:avLst/>
          </a:prstGeom>
        </p:spPr>
        <p:txBody>
          <a:bodyPr vert="horz" wrap="square" lIns="0" tIns="31115" rIns="0" bIns="0" rtlCol="0">
            <a:spAutoFit/>
          </a:bodyPr>
          <a:lstStyle/>
          <a:p>
            <a:pPr marL="12700" marR="5080" algn="ctr">
              <a:lnSpc>
                <a:spcPct val="91600"/>
              </a:lnSpc>
              <a:spcBef>
                <a:spcPts val="245"/>
              </a:spcBef>
            </a:pPr>
            <a:r>
              <a:rPr sz="1400" spc="-5" dirty="0">
                <a:solidFill>
                  <a:srgbClr val="FFFFFF"/>
                </a:solidFill>
                <a:latin typeface="Calibri"/>
                <a:cs typeface="Calibri"/>
              </a:rPr>
              <a:t>Increasing </a:t>
            </a:r>
            <a:r>
              <a:rPr sz="1400" dirty="0">
                <a:solidFill>
                  <a:srgbClr val="FFFFFF"/>
                </a:solidFill>
                <a:latin typeface="Calibri"/>
                <a:cs typeface="Calibri"/>
              </a:rPr>
              <a:t>a </a:t>
            </a:r>
            <a:r>
              <a:rPr sz="1400" spc="-20" dirty="0">
                <a:solidFill>
                  <a:srgbClr val="FFFFFF"/>
                </a:solidFill>
                <a:latin typeface="Calibri"/>
                <a:cs typeface="Calibri"/>
              </a:rPr>
              <a:t>system’s </a:t>
            </a:r>
            <a:r>
              <a:rPr sz="1400" spc="-5" dirty="0">
                <a:solidFill>
                  <a:srgbClr val="FFFFFF"/>
                </a:solidFill>
                <a:latin typeface="Calibri"/>
                <a:cs typeface="Calibri"/>
              </a:rPr>
              <a:t>installability </a:t>
            </a:r>
            <a:r>
              <a:rPr sz="1400" spc="-305" dirty="0">
                <a:solidFill>
                  <a:srgbClr val="FFFFFF"/>
                </a:solidFill>
                <a:latin typeface="Calibri"/>
                <a:cs typeface="Calibri"/>
              </a:rPr>
              <a:t> </a:t>
            </a:r>
            <a:r>
              <a:rPr sz="1400" spc="-10" dirty="0">
                <a:solidFill>
                  <a:srgbClr val="FFFFFF"/>
                </a:solidFill>
                <a:latin typeface="Calibri"/>
                <a:cs typeface="Calibri"/>
              </a:rPr>
              <a:t>reduces </a:t>
            </a:r>
            <a:r>
              <a:rPr sz="1400" spc="-5" dirty="0">
                <a:solidFill>
                  <a:srgbClr val="FFFFFF"/>
                </a:solidFill>
                <a:latin typeface="Calibri"/>
                <a:cs typeface="Calibri"/>
              </a:rPr>
              <a:t>the time, cost, user </a:t>
            </a:r>
            <a:r>
              <a:rPr sz="1400" dirty="0">
                <a:solidFill>
                  <a:srgbClr val="FFFFFF"/>
                </a:solidFill>
                <a:latin typeface="Calibri"/>
                <a:cs typeface="Calibri"/>
              </a:rPr>
              <a:t> </a:t>
            </a:r>
            <a:r>
              <a:rPr sz="1400" spc="-5" dirty="0">
                <a:solidFill>
                  <a:srgbClr val="FFFFFF"/>
                </a:solidFill>
                <a:latin typeface="Calibri"/>
                <a:cs typeface="Calibri"/>
              </a:rPr>
              <a:t>disruption, error </a:t>
            </a:r>
            <a:r>
              <a:rPr sz="1400" spc="-15" dirty="0">
                <a:solidFill>
                  <a:srgbClr val="FFFFFF"/>
                </a:solidFill>
                <a:latin typeface="Calibri"/>
                <a:cs typeface="Calibri"/>
              </a:rPr>
              <a:t>frequency, </a:t>
            </a:r>
            <a:r>
              <a:rPr sz="1400" dirty="0">
                <a:solidFill>
                  <a:srgbClr val="FFFFFF"/>
                </a:solidFill>
                <a:latin typeface="Calibri"/>
                <a:cs typeface="Calibri"/>
              </a:rPr>
              <a:t>and </a:t>
            </a:r>
            <a:r>
              <a:rPr sz="1400" spc="5" dirty="0">
                <a:solidFill>
                  <a:srgbClr val="FFFFFF"/>
                </a:solidFill>
                <a:latin typeface="Calibri"/>
                <a:cs typeface="Calibri"/>
              </a:rPr>
              <a:t> </a:t>
            </a:r>
            <a:r>
              <a:rPr sz="1400" spc="-5" dirty="0">
                <a:solidFill>
                  <a:srgbClr val="FFFFFF"/>
                </a:solidFill>
                <a:latin typeface="Calibri"/>
                <a:cs typeface="Calibri"/>
              </a:rPr>
              <a:t>skill level needed </a:t>
            </a:r>
            <a:r>
              <a:rPr sz="1400" spc="-10" dirty="0">
                <a:solidFill>
                  <a:srgbClr val="FFFFFF"/>
                </a:solidFill>
                <a:latin typeface="Calibri"/>
                <a:cs typeface="Calibri"/>
              </a:rPr>
              <a:t>for </a:t>
            </a:r>
            <a:r>
              <a:rPr sz="1400" dirty="0">
                <a:solidFill>
                  <a:srgbClr val="FFFFFF"/>
                </a:solidFill>
                <a:latin typeface="Calibri"/>
                <a:cs typeface="Calibri"/>
              </a:rPr>
              <a:t>an </a:t>
            </a:r>
            <a:r>
              <a:rPr sz="1400" spc="5" dirty="0">
                <a:solidFill>
                  <a:srgbClr val="FFFFFF"/>
                </a:solidFill>
                <a:latin typeface="Calibri"/>
                <a:cs typeface="Calibri"/>
              </a:rPr>
              <a:t> </a:t>
            </a:r>
            <a:r>
              <a:rPr sz="1400" spc="-5" dirty="0">
                <a:solidFill>
                  <a:srgbClr val="FFFFFF"/>
                </a:solidFill>
                <a:latin typeface="Calibri"/>
                <a:cs typeface="Calibri"/>
              </a:rPr>
              <a:t>installation</a:t>
            </a:r>
            <a:r>
              <a:rPr sz="1400" spc="-35" dirty="0">
                <a:solidFill>
                  <a:srgbClr val="FFFFFF"/>
                </a:solidFill>
                <a:latin typeface="Calibri"/>
                <a:cs typeface="Calibri"/>
              </a:rPr>
              <a:t> </a:t>
            </a:r>
            <a:r>
              <a:rPr sz="1400" spc="-5" dirty="0">
                <a:solidFill>
                  <a:srgbClr val="FFFFFF"/>
                </a:solidFill>
                <a:latin typeface="Calibri"/>
                <a:cs typeface="Calibri"/>
              </a:rPr>
              <a:t>operation.</a:t>
            </a:r>
            <a:endParaRPr sz="14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8" y="911414"/>
            <a:ext cx="10321437" cy="751488"/>
          </a:xfrm>
          <a:prstGeom prst="rect">
            <a:avLst/>
          </a:prstGeom>
        </p:spPr>
        <p:txBody>
          <a:bodyPr vert="horz" wrap="square" lIns="0" tIns="12700" rIns="0" bIns="0" rtlCol="0">
            <a:spAutoFit/>
          </a:bodyPr>
          <a:lstStyle/>
          <a:p>
            <a:pPr marL="12700">
              <a:lnSpc>
                <a:spcPct val="100000"/>
              </a:lnSpc>
              <a:spcBef>
                <a:spcPts val="100"/>
              </a:spcBef>
            </a:pPr>
            <a:r>
              <a:rPr sz="4800" b="0" spc="-60" dirty="0">
                <a:solidFill>
                  <a:schemeClr val="tx1"/>
                </a:solidFill>
                <a:latin typeface="Calibri Light"/>
                <a:cs typeface="Calibri Light"/>
              </a:rPr>
              <a:t>Instability</a:t>
            </a:r>
            <a:r>
              <a:rPr sz="4800" b="0" spc="-105" dirty="0">
                <a:solidFill>
                  <a:srgbClr val="FFFFFF"/>
                </a:solidFill>
                <a:latin typeface="Calibri Light"/>
                <a:cs typeface="Calibri Light"/>
              </a:rPr>
              <a:t> </a:t>
            </a:r>
            <a:r>
              <a:rPr sz="4800" b="0" spc="-65" dirty="0">
                <a:solidFill>
                  <a:srgbClr val="FFFFFF"/>
                </a:solidFill>
                <a:latin typeface="Calibri Light"/>
                <a:cs typeface="Calibri Light"/>
              </a:rPr>
              <a:t>Requirements</a:t>
            </a:r>
            <a:r>
              <a:rPr sz="4800" b="0" spc="-105" dirty="0">
                <a:solidFill>
                  <a:srgbClr val="FFFFFF"/>
                </a:solidFill>
                <a:latin typeface="Calibri Light"/>
                <a:cs typeface="Calibri Light"/>
              </a:rPr>
              <a:t> </a:t>
            </a:r>
            <a:r>
              <a:rPr sz="4800" b="0" spc="-55" dirty="0">
                <a:solidFill>
                  <a:srgbClr val="FFFFFF"/>
                </a:solidFill>
                <a:latin typeface="Calibri Light"/>
                <a:cs typeface="Calibri Light"/>
              </a:rPr>
              <a:t>(Example)</a:t>
            </a:r>
            <a:endParaRPr sz="4800" dirty="0">
              <a:latin typeface="Calibri Light"/>
              <a:cs typeface="Calibri Light"/>
            </a:endParaRPr>
          </a:p>
        </p:txBody>
      </p:sp>
      <p:sp>
        <p:nvSpPr>
          <p:cNvPr id="3" name="object 3"/>
          <p:cNvSpPr txBox="1"/>
          <p:nvPr/>
        </p:nvSpPr>
        <p:spPr>
          <a:xfrm>
            <a:off x="1176019" y="1766138"/>
            <a:ext cx="9994265" cy="3920490"/>
          </a:xfrm>
          <a:prstGeom prst="rect">
            <a:avLst/>
          </a:prstGeom>
        </p:spPr>
        <p:txBody>
          <a:bodyPr vert="horz" wrap="square" lIns="0" tIns="122555" rIns="0" bIns="0" rtlCol="0">
            <a:spAutoFit/>
          </a:bodyPr>
          <a:lstStyle/>
          <a:p>
            <a:pPr marL="12700" marR="5080" algn="just">
              <a:lnSpc>
                <a:spcPct val="70000"/>
              </a:lnSpc>
              <a:spcBef>
                <a:spcPts val="965"/>
              </a:spcBef>
            </a:pPr>
            <a:r>
              <a:rPr sz="2400" b="1" i="1" u="sng" spc="-5" dirty="0">
                <a:uFill>
                  <a:solidFill>
                    <a:srgbClr val="FFFFFF"/>
                  </a:solidFill>
                </a:uFill>
                <a:latin typeface="Calibri"/>
                <a:cs typeface="Calibri"/>
              </a:rPr>
              <a:t>INS-1.</a:t>
            </a:r>
            <a:r>
              <a:rPr sz="2400" b="1" i="1" u="sng" dirty="0">
                <a:uFill>
                  <a:solidFill>
                    <a:srgbClr val="FFFFFF"/>
                  </a:solidFill>
                </a:uFill>
                <a:latin typeface="Calibri"/>
                <a:cs typeface="Calibri"/>
              </a:rPr>
              <a:t> </a:t>
            </a:r>
            <a:r>
              <a:rPr sz="2400" b="1" spc="-5" dirty="0">
                <a:latin typeface="Calibri"/>
                <a:cs typeface="Calibri"/>
              </a:rPr>
              <a:t>An</a:t>
            </a:r>
            <a:r>
              <a:rPr sz="2400" b="1" dirty="0">
                <a:latin typeface="Calibri"/>
                <a:cs typeface="Calibri"/>
              </a:rPr>
              <a:t> </a:t>
            </a:r>
            <a:r>
              <a:rPr sz="2400" b="1" spc="-15" dirty="0">
                <a:latin typeface="Calibri"/>
                <a:cs typeface="Calibri"/>
              </a:rPr>
              <a:t>untrained</a:t>
            </a:r>
            <a:r>
              <a:rPr sz="2400" b="1" spc="-10" dirty="0">
                <a:latin typeface="Calibri"/>
                <a:cs typeface="Calibri"/>
              </a:rPr>
              <a:t> </a:t>
            </a:r>
            <a:r>
              <a:rPr sz="2400" b="1" dirty="0">
                <a:latin typeface="Calibri"/>
                <a:cs typeface="Calibri"/>
              </a:rPr>
              <a:t>user</a:t>
            </a:r>
            <a:r>
              <a:rPr sz="2400" b="1" spc="5" dirty="0">
                <a:latin typeface="Calibri"/>
                <a:cs typeface="Calibri"/>
              </a:rPr>
              <a:t> </a:t>
            </a:r>
            <a:r>
              <a:rPr sz="2400" b="1" dirty="0">
                <a:latin typeface="Calibri"/>
                <a:cs typeface="Calibri"/>
              </a:rPr>
              <a:t>shall</a:t>
            </a:r>
            <a:r>
              <a:rPr sz="2400" b="1" spc="5" dirty="0">
                <a:latin typeface="Calibri"/>
                <a:cs typeface="Calibri"/>
              </a:rPr>
              <a:t> </a:t>
            </a:r>
            <a:r>
              <a:rPr sz="2400" b="1" spc="-5" dirty="0">
                <a:latin typeface="Calibri"/>
                <a:cs typeface="Calibri"/>
              </a:rPr>
              <a:t>be</a:t>
            </a:r>
            <a:r>
              <a:rPr sz="2400" b="1" dirty="0">
                <a:latin typeface="Calibri"/>
                <a:cs typeface="Calibri"/>
              </a:rPr>
              <a:t> </a:t>
            </a:r>
            <a:r>
              <a:rPr sz="2400" b="1" spc="-5" dirty="0">
                <a:latin typeface="Calibri"/>
                <a:cs typeface="Calibri"/>
              </a:rPr>
              <a:t>able</a:t>
            </a:r>
            <a:r>
              <a:rPr sz="2400" b="1" dirty="0">
                <a:latin typeface="Calibri"/>
                <a:cs typeface="Calibri"/>
              </a:rPr>
              <a:t> </a:t>
            </a:r>
            <a:r>
              <a:rPr sz="2400" b="1" spc="-15" dirty="0">
                <a:latin typeface="Calibri"/>
                <a:cs typeface="Calibri"/>
              </a:rPr>
              <a:t>to</a:t>
            </a:r>
            <a:r>
              <a:rPr sz="2400" b="1" spc="-10" dirty="0">
                <a:latin typeface="Calibri"/>
                <a:cs typeface="Calibri"/>
              </a:rPr>
              <a:t> </a:t>
            </a:r>
            <a:r>
              <a:rPr sz="2400" b="1" spc="-5" dirty="0">
                <a:latin typeface="Calibri"/>
                <a:cs typeface="Calibri"/>
              </a:rPr>
              <a:t>successfully</a:t>
            </a:r>
            <a:r>
              <a:rPr sz="2400" b="1" dirty="0">
                <a:latin typeface="Calibri"/>
                <a:cs typeface="Calibri"/>
              </a:rPr>
              <a:t> </a:t>
            </a:r>
            <a:r>
              <a:rPr sz="2400" b="1" spc="-5" dirty="0">
                <a:latin typeface="Calibri"/>
                <a:cs typeface="Calibri"/>
              </a:rPr>
              <a:t>perform</a:t>
            </a:r>
            <a:r>
              <a:rPr sz="2400" b="1" dirty="0">
                <a:latin typeface="Calibri"/>
                <a:cs typeface="Calibri"/>
              </a:rPr>
              <a:t> an</a:t>
            </a:r>
            <a:r>
              <a:rPr sz="2400" b="1" spc="5" dirty="0">
                <a:latin typeface="Calibri"/>
                <a:cs typeface="Calibri"/>
              </a:rPr>
              <a:t> </a:t>
            </a:r>
            <a:r>
              <a:rPr sz="2400" b="1" spc="-5" dirty="0">
                <a:latin typeface="Calibri"/>
                <a:cs typeface="Calibri"/>
              </a:rPr>
              <a:t>initial </a:t>
            </a:r>
            <a:r>
              <a:rPr sz="2400" b="1" dirty="0">
                <a:latin typeface="Calibri"/>
                <a:cs typeface="Calibri"/>
              </a:rPr>
              <a:t> </a:t>
            </a:r>
            <a:r>
              <a:rPr sz="2400" b="1" spc="-5" dirty="0">
                <a:latin typeface="Calibri"/>
                <a:cs typeface="Calibri"/>
              </a:rPr>
              <a:t>installation</a:t>
            </a:r>
            <a:r>
              <a:rPr sz="2400" b="1" spc="114" dirty="0">
                <a:latin typeface="Calibri"/>
                <a:cs typeface="Calibri"/>
              </a:rPr>
              <a:t> </a:t>
            </a:r>
            <a:r>
              <a:rPr sz="2400" b="1" dirty="0">
                <a:latin typeface="Calibri"/>
                <a:cs typeface="Calibri"/>
              </a:rPr>
              <a:t>of</a:t>
            </a:r>
            <a:r>
              <a:rPr sz="2400" b="1" spc="114" dirty="0">
                <a:latin typeface="Calibri"/>
                <a:cs typeface="Calibri"/>
              </a:rPr>
              <a:t> </a:t>
            </a:r>
            <a:r>
              <a:rPr sz="2400" b="1" spc="-5" dirty="0">
                <a:latin typeface="Calibri"/>
                <a:cs typeface="Calibri"/>
              </a:rPr>
              <a:t>the</a:t>
            </a:r>
            <a:r>
              <a:rPr sz="2400" b="1" spc="155" dirty="0">
                <a:latin typeface="Calibri"/>
                <a:cs typeface="Calibri"/>
              </a:rPr>
              <a:t> </a:t>
            </a:r>
            <a:r>
              <a:rPr sz="2400" b="1" spc="-5" dirty="0">
                <a:latin typeface="Calibri"/>
                <a:cs typeface="Calibri"/>
              </a:rPr>
              <a:t>application</a:t>
            </a:r>
            <a:r>
              <a:rPr sz="2400" b="1" spc="135" dirty="0">
                <a:latin typeface="Calibri"/>
                <a:cs typeface="Calibri"/>
              </a:rPr>
              <a:t> </a:t>
            </a:r>
            <a:r>
              <a:rPr sz="2400" b="1" spc="-5" dirty="0">
                <a:latin typeface="Calibri"/>
                <a:cs typeface="Calibri"/>
              </a:rPr>
              <a:t>in</a:t>
            </a:r>
            <a:r>
              <a:rPr sz="2400" b="1" spc="135" dirty="0">
                <a:latin typeface="Calibri"/>
                <a:cs typeface="Calibri"/>
              </a:rPr>
              <a:t> </a:t>
            </a:r>
            <a:r>
              <a:rPr sz="2400" b="1" dirty="0">
                <a:latin typeface="Calibri"/>
                <a:cs typeface="Calibri"/>
              </a:rPr>
              <a:t>an</a:t>
            </a:r>
            <a:r>
              <a:rPr sz="2400" b="1" spc="110" dirty="0">
                <a:latin typeface="Calibri"/>
                <a:cs typeface="Calibri"/>
              </a:rPr>
              <a:t> </a:t>
            </a:r>
            <a:r>
              <a:rPr sz="2400" b="1" spc="-20" dirty="0">
                <a:latin typeface="Calibri"/>
                <a:cs typeface="Calibri"/>
              </a:rPr>
              <a:t>average</a:t>
            </a:r>
            <a:r>
              <a:rPr sz="2400" b="1" spc="195" dirty="0">
                <a:latin typeface="Calibri"/>
                <a:cs typeface="Calibri"/>
              </a:rPr>
              <a:t> </a:t>
            </a:r>
            <a:r>
              <a:rPr sz="2400" b="1" dirty="0">
                <a:latin typeface="Calibri"/>
                <a:cs typeface="Calibri"/>
              </a:rPr>
              <a:t>of</a:t>
            </a:r>
            <a:r>
              <a:rPr sz="2400" b="1" spc="114" dirty="0">
                <a:latin typeface="Calibri"/>
                <a:cs typeface="Calibri"/>
              </a:rPr>
              <a:t> </a:t>
            </a:r>
            <a:r>
              <a:rPr sz="2400" b="1" spc="-5" dirty="0">
                <a:latin typeface="Calibri"/>
                <a:cs typeface="Calibri"/>
              </a:rPr>
              <a:t>10</a:t>
            </a:r>
            <a:r>
              <a:rPr sz="2400" b="1" spc="130" dirty="0">
                <a:latin typeface="Calibri"/>
                <a:cs typeface="Calibri"/>
              </a:rPr>
              <a:t> </a:t>
            </a:r>
            <a:r>
              <a:rPr sz="2400" b="1" spc="-10" dirty="0">
                <a:latin typeface="Calibri"/>
                <a:cs typeface="Calibri"/>
              </a:rPr>
              <a:t>minutes.</a:t>
            </a:r>
            <a:endParaRPr sz="2400" dirty="0">
              <a:latin typeface="Calibri"/>
              <a:cs typeface="Calibri"/>
            </a:endParaRPr>
          </a:p>
          <a:p>
            <a:pPr>
              <a:lnSpc>
                <a:spcPct val="100000"/>
              </a:lnSpc>
              <a:spcBef>
                <a:spcPts val="5"/>
              </a:spcBef>
            </a:pPr>
            <a:endParaRPr sz="2800" dirty="0">
              <a:latin typeface="Calibri"/>
              <a:cs typeface="Calibri"/>
            </a:endParaRPr>
          </a:p>
          <a:p>
            <a:pPr marL="12700" marR="5080" algn="just">
              <a:lnSpc>
                <a:spcPct val="70000"/>
              </a:lnSpc>
            </a:pPr>
            <a:r>
              <a:rPr sz="2400" b="1" i="1" u="sng" spc="-5" dirty="0">
                <a:uFill>
                  <a:solidFill>
                    <a:srgbClr val="FFFFFF"/>
                  </a:solidFill>
                </a:uFill>
                <a:latin typeface="Calibri"/>
                <a:cs typeface="Calibri"/>
              </a:rPr>
              <a:t>INS-2.</a:t>
            </a:r>
            <a:r>
              <a:rPr sz="2400" b="1" i="1" u="sng" dirty="0">
                <a:uFill>
                  <a:solidFill>
                    <a:srgbClr val="FFFFFF"/>
                  </a:solidFill>
                </a:uFill>
                <a:latin typeface="Calibri"/>
                <a:cs typeface="Calibri"/>
              </a:rPr>
              <a:t> </a:t>
            </a:r>
            <a:r>
              <a:rPr sz="2400" b="1" spc="-5" dirty="0">
                <a:latin typeface="Calibri"/>
                <a:cs typeface="Calibri"/>
              </a:rPr>
              <a:t>When</a:t>
            </a:r>
            <a:r>
              <a:rPr sz="2400" b="1" dirty="0">
                <a:latin typeface="Calibri"/>
                <a:cs typeface="Calibri"/>
              </a:rPr>
              <a:t> </a:t>
            </a:r>
            <a:r>
              <a:rPr sz="2400" b="1" spc="-10" dirty="0">
                <a:latin typeface="Calibri"/>
                <a:cs typeface="Calibri"/>
              </a:rPr>
              <a:t>installing</a:t>
            </a:r>
            <a:r>
              <a:rPr sz="2400" b="1" spc="-5" dirty="0">
                <a:latin typeface="Calibri"/>
                <a:cs typeface="Calibri"/>
              </a:rPr>
              <a:t> </a:t>
            </a:r>
            <a:r>
              <a:rPr sz="2400" b="1" dirty="0">
                <a:latin typeface="Calibri"/>
                <a:cs typeface="Calibri"/>
              </a:rPr>
              <a:t>an</a:t>
            </a:r>
            <a:r>
              <a:rPr sz="2400" b="1" spc="5" dirty="0">
                <a:latin typeface="Calibri"/>
                <a:cs typeface="Calibri"/>
              </a:rPr>
              <a:t> </a:t>
            </a:r>
            <a:r>
              <a:rPr sz="2400" b="1" spc="-10" dirty="0">
                <a:latin typeface="Calibri"/>
                <a:cs typeface="Calibri"/>
              </a:rPr>
              <a:t>upgraded</a:t>
            </a:r>
            <a:r>
              <a:rPr sz="2400" b="1" spc="-5" dirty="0">
                <a:latin typeface="Calibri"/>
                <a:cs typeface="Calibri"/>
              </a:rPr>
              <a:t> </a:t>
            </a:r>
            <a:r>
              <a:rPr sz="2400" b="1" spc="-10" dirty="0">
                <a:latin typeface="Calibri"/>
                <a:cs typeface="Calibri"/>
              </a:rPr>
              <a:t>version</a:t>
            </a:r>
            <a:r>
              <a:rPr sz="2400" b="1" spc="-5" dirty="0">
                <a:latin typeface="Calibri"/>
                <a:cs typeface="Calibri"/>
              </a:rPr>
              <a:t> </a:t>
            </a:r>
            <a:r>
              <a:rPr sz="2400" b="1" dirty="0">
                <a:latin typeface="Calibri"/>
                <a:cs typeface="Calibri"/>
              </a:rPr>
              <a:t>of</a:t>
            </a:r>
            <a:r>
              <a:rPr sz="2400" b="1" spc="5" dirty="0">
                <a:latin typeface="Calibri"/>
                <a:cs typeface="Calibri"/>
              </a:rPr>
              <a:t> </a:t>
            </a:r>
            <a:r>
              <a:rPr sz="2400" b="1" dirty="0">
                <a:latin typeface="Calibri"/>
                <a:cs typeface="Calibri"/>
              </a:rPr>
              <a:t>the</a:t>
            </a:r>
            <a:r>
              <a:rPr sz="2400" b="1" spc="5" dirty="0">
                <a:latin typeface="Calibri"/>
                <a:cs typeface="Calibri"/>
              </a:rPr>
              <a:t> </a:t>
            </a:r>
            <a:r>
              <a:rPr sz="2400" b="1" spc="-5" dirty="0">
                <a:latin typeface="Calibri"/>
                <a:cs typeface="Calibri"/>
              </a:rPr>
              <a:t>application,</a:t>
            </a:r>
            <a:r>
              <a:rPr sz="2400" b="1" dirty="0">
                <a:latin typeface="Calibri"/>
                <a:cs typeface="Calibri"/>
              </a:rPr>
              <a:t> all </a:t>
            </a:r>
            <a:r>
              <a:rPr sz="2400" b="1" spc="5" dirty="0">
                <a:latin typeface="Calibri"/>
                <a:cs typeface="Calibri"/>
              </a:rPr>
              <a:t> </a:t>
            </a:r>
            <a:r>
              <a:rPr sz="2400" b="1" spc="-10" dirty="0">
                <a:latin typeface="Calibri"/>
                <a:cs typeface="Calibri"/>
              </a:rPr>
              <a:t>customizations </a:t>
            </a:r>
            <a:r>
              <a:rPr sz="2400" b="1" spc="-5" dirty="0">
                <a:latin typeface="Calibri"/>
                <a:cs typeface="Calibri"/>
              </a:rPr>
              <a:t>in the </a:t>
            </a:r>
            <a:r>
              <a:rPr sz="2400" b="1" spc="-10" dirty="0">
                <a:latin typeface="Calibri"/>
                <a:cs typeface="Calibri"/>
              </a:rPr>
              <a:t>user’s </a:t>
            </a:r>
            <a:r>
              <a:rPr sz="2400" b="1" spc="-5" dirty="0">
                <a:latin typeface="Calibri"/>
                <a:cs typeface="Calibri"/>
              </a:rPr>
              <a:t>profile </a:t>
            </a:r>
            <a:r>
              <a:rPr sz="2400" b="1" dirty="0">
                <a:latin typeface="Calibri"/>
                <a:cs typeface="Calibri"/>
              </a:rPr>
              <a:t>shall </a:t>
            </a:r>
            <a:r>
              <a:rPr sz="2400" b="1" spc="-5" dirty="0">
                <a:latin typeface="Calibri"/>
                <a:cs typeface="Calibri"/>
              </a:rPr>
              <a:t>be </a:t>
            </a:r>
            <a:r>
              <a:rPr sz="2400" b="1" spc="-10" dirty="0">
                <a:latin typeface="Calibri"/>
                <a:cs typeface="Calibri"/>
              </a:rPr>
              <a:t>retained </a:t>
            </a:r>
            <a:r>
              <a:rPr sz="2400" b="1" dirty="0">
                <a:latin typeface="Calibri"/>
                <a:cs typeface="Calibri"/>
              </a:rPr>
              <a:t>and </a:t>
            </a:r>
            <a:r>
              <a:rPr sz="2400" b="1" spc="-15" dirty="0">
                <a:latin typeface="Calibri"/>
                <a:cs typeface="Calibri"/>
              </a:rPr>
              <a:t>converted to </a:t>
            </a:r>
            <a:r>
              <a:rPr sz="2400" b="1" spc="-5" dirty="0">
                <a:latin typeface="Calibri"/>
                <a:cs typeface="Calibri"/>
              </a:rPr>
              <a:t>the new </a:t>
            </a:r>
            <a:r>
              <a:rPr sz="2400" b="1" dirty="0">
                <a:latin typeface="Calibri"/>
                <a:cs typeface="Calibri"/>
              </a:rPr>
              <a:t> </a:t>
            </a:r>
            <a:r>
              <a:rPr sz="2400" b="1" spc="-20" dirty="0">
                <a:latin typeface="Calibri"/>
                <a:cs typeface="Calibri"/>
              </a:rPr>
              <a:t>version’s</a:t>
            </a:r>
            <a:r>
              <a:rPr sz="2400" b="1" spc="-30" dirty="0">
                <a:latin typeface="Calibri"/>
                <a:cs typeface="Calibri"/>
              </a:rPr>
              <a:t> </a:t>
            </a:r>
            <a:r>
              <a:rPr sz="2400" b="1" spc="-15" dirty="0">
                <a:latin typeface="Calibri"/>
                <a:cs typeface="Calibri"/>
              </a:rPr>
              <a:t>data</a:t>
            </a:r>
            <a:r>
              <a:rPr sz="2400" b="1" spc="10" dirty="0">
                <a:latin typeface="Calibri"/>
                <a:cs typeface="Calibri"/>
              </a:rPr>
              <a:t> </a:t>
            </a:r>
            <a:r>
              <a:rPr sz="2400" b="1" spc="-10" dirty="0">
                <a:latin typeface="Calibri"/>
                <a:cs typeface="Calibri"/>
              </a:rPr>
              <a:t>format </a:t>
            </a:r>
            <a:r>
              <a:rPr sz="2400" b="1" spc="-5" dirty="0">
                <a:latin typeface="Calibri"/>
                <a:cs typeface="Calibri"/>
              </a:rPr>
              <a:t>if</a:t>
            </a:r>
            <a:r>
              <a:rPr sz="2400" b="1" spc="-10" dirty="0">
                <a:latin typeface="Calibri"/>
                <a:cs typeface="Calibri"/>
              </a:rPr>
              <a:t> </a:t>
            </a:r>
            <a:r>
              <a:rPr sz="2400" b="1" spc="-5" dirty="0">
                <a:latin typeface="Calibri"/>
                <a:cs typeface="Calibri"/>
              </a:rPr>
              <a:t>needed.</a:t>
            </a:r>
            <a:endParaRPr sz="2400" dirty="0">
              <a:latin typeface="Calibri"/>
              <a:cs typeface="Calibri"/>
            </a:endParaRPr>
          </a:p>
          <a:p>
            <a:pPr>
              <a:lnSpc>
                <a:spcPct val="100000"/>
              </a:lnSpc>
              <a:spcBef>
                <a:spcPts val="45"/>
              </a:spcBef>
            </a:pPr>
            <a:endParaRPr sz="3200" dirty="0">
              <a:latin typeface="Calibri"/>
              <a:cs typeface="Calibri"/>
            </a:endParaRPr>
          </a:p>
          <a:p>
            <a:pPr marL="12700" algn="just">
              <a:lnSpc>
                <a:spcPct val="100000"/>
              </a:lnSpc>
            </a:pPr>
            <a:r>
              <a:rPr sz="2400" b="1" i="1" u="sng" spc="-5" dirty="0">
                <a:uFill>
                  <a:solidFill>
                    <a:srgbClr val="FFFFFF"/>
                  </a:solidFill>
                </a:uFill>
                <a:latin typeface="Calibri"/>
                <a:cs typeface="Calibri"/>
              </a:rPr>
              <a:t>INS-3. </a:t>
            </a:r>
            <a:r>
              <a:rPr sz="2400" b="1" spc="-10" dirty="0">
                <a:latin typeface="Calibri"/>
                <a:cs typeface="Calibri"/>
              </a:rPr>
              <a:t>Installing</a:t>
            </a:r>
            <a:r>
              <a:rPr sz="2400" b="1" spc="15" dirty="0">
                <a:latin typeface="Calibri"/>
                <a:cs typeface="Calibri"/>
              </a:rPr>
              <a:t> </a:t>
            </a:r>
            <a:r>
              <a:rPr sz="2400" b="1" spc="-5" dirty="0">
                <a:latin typeface="Calibri"/>
                <a:cs typeface="Calibri"/>
              </a:rPr>
              <a:t>this</a:t>
            </a:r>
            <a:r>
              <a:rPr sz="2400" b="1" spc="15" dirty="0">
                <a:latin typeface="Calibri"/>
                <a:cs typeface="Calibri"/>
              </a:rPr>
              <a:t> </a:t>
            </a:r>
            <a:r>
              <a:rPr sz="2400" b="1" spc="-10" dirty="0">
                <a:latin typeface="Calibri"/>
                <a:cs typeface="Calibri"/>
              </a:rPr>
              <a:t>software</a:t>
            </a:r>
            <a:r>
              <a:rPr sz="2400" b="1" spc="5" dirty="0">
                <a:latin typeface="Calibri"/>
                <a:cs typeface="Calibri"/>
              </a:rPr>
              <a:t> </a:t>
            </a:r>
            <a:r>
              <a:rPr sz="2400" b="1" dirty="0">
                <a:latin typeface="Calibri"/>
                <a:cs typeface="Calibri"/>
              </a:rPr>
              <a:t>on</a:t>
            </a:r>
            <a:r>
              <a:rPr sz="2400" b="1" spc="-5" dirty="0">
                <a:latin typeface="Calibri"/>
                <a:cs typeface="Calibri"/>
              </a:rPr>
              <a:t> </a:t>
            </a:r>
            <a:r>
              <a:rPr sz="2400" b="1" dirty="0">
                <a:latin typeface="Calibri"/>
                <a:cs typeface="Calibri"/>
              </a:rPr>
              <a:t>a</a:t>
            </a:r>
            <a:r>
              <a:rPr sz="2400" b="1" spc="5" dirty="0">
                <a:latin typeface="Calibri"/>
                <a:cs typeface="Calibri"/>
              </a:rPr>
              <a:t> </a:t>
            </a:r>
            <a:r>
              <a:rPr sz="2400" b="1" dirty="0">
                <a:latin typeface="Calibri"/>
                <a:cs typeface="Calibri"/>
              </a:rPr>
              <a:t>server</a:t>
            </a:r>
            <a:r>
              <a:rPr sz="2400" b="1" spc="-5" dirty="0">
                <a:latin typeface="Calibri"/>
                <a:cs typeface="Calibri"/>
              </a:rPr>
              <a:t> </a:t>
            </a:r>
            <a:r>
              <a:rPr sz="2400" b="1" spc="-15" dirty="0">
                <a:latin typeface="Calibri"/>
                <a:cs typeface="Calibri"/>
              </a:rPr>
              <a:t>requires</a:t>
            </a:r>
            <a:r>
              <a:rPr sz="2400" b="1" spc="15" dirty="0">
                <a:latin typeface="Calibri"/>
                <a:cs typeface="Calibri"/>
              </a:rPr>
              <a:t> </a:t>
            </a:r>
            <a:r>
              <a:rPr sz="2400" b="1" spc="-15" dirty="0">
                <a:latin typeface="Calibri"/>
                <a:cs typeface="Calibri"/>
              </a:rPr>
              <a:t>administrator</a:t>
            </a:r>
            <a:r>
              <a:rPr sz="2400" b="1" spc="5" dirty="0">
                <a:latin typeface="Calibri"/>
                <a:cs typeface="Calibri"/>
              </a:rPr>
              <a:t> </a:t>
            </a:r>
            <a:r>
              <a:rPr sz="2400" b="1" spc="-5" dirty="0">
                <a:latin typeface="Calibri"/>
                <a:cs typeface="Calibri"/>
              </a:rPr>
              <a:t>privileges.</a:t>
            </a:r>
            <a:endParaRPr sz="2400" dirty="0">
              <a:latin typeface="Calibri"/>
              <a:cs typeface="Calibri"/>
            </a:endParaRPr>
          </a:p>
          <a:p>
            <a:pPr>
              <a:lnSpc>
                <a:spcPct val="100000"/>
              </a:lnSpc>
            </a:pPr>
            <a:endParaRPr sz="2800" dirty="0">
              <a:latin typeface="Calibri"/>
              <a:cs typeface="Calibri"/>
            </a:endParaRPr>
          </a:p>
          <a:p>
            <a:pPr marL="12700" marR="17145">
              <a:lnSpc>
                <a:spcPct val="70000"/>
              </a:lnSpc>
              <a:spcBef>
                <a:spcPts val="5"/>
              </a:spcBef>
            </a:pPr>
            <a:r>
              <a:rPr sz="2400" b="1" i="1" u="sng" spc="-5" dirty="0">
                <a:uFill>
                  <a:solidFill>
                    <a:srgbClr val="FFFFFF"/>
                  </a:solidFill>
                </a:uFill>
                <a:latin typeface="Calibri"/>
                <a:cs typeface="Calibri"/>
              </a:rPr>
              <a:t>INS-4. </a:t>
            </a:r>
            <a:r>
              <a:rPr sz="2400" b="1" spc="-5" dirty="0">
                <a:latin typeface="Calibri"/>
                <a:cs typeface="Calibri"/>
              </a:rPr>
              <a:t>Following</a:t>
            </a:r>
            <a:r>
              <a:rPr sz="2400" b="1" spc="-20" dirty="0">
                <a:latin typeface="Calibri"/>
                <a:cs typeface="Calibri"/>
              </a:rPr>
              <a:t> </a:t>
            </a:r>
            <a:r>
              <a:rPr sz="2400" b="1" spc="-5" dirty="0">
                <a:latin typeface="Calibri"/>
                <a:cs typeface="Calibri"/>
              </a:rPr>
              <a:t>successful</a:t>
            </a:r>
            <a:r>
              <a:rPr sz="2400" b="1" spc="5" dirty="0">
                <a:latin typeface="Calibri"/>
                <a:cs typeface="Calibri"/>
              </a:rPr>
              <a:t> </a:t>
            </a:r>
            <a:r>
              <a:rPr sz="2400" b="1" spc="-10" dirty="0">
                <a:latin typeface="Calibri"/>
                <a:cs typeface="Calibri"/>
              </a:rPr>
              <a:t>installation,</a:t>
            </a:r>
            <a:r>
              <a:rPr sz="2400" b="1" spc="15" dirty="0">
                <a:latin typeface="Calibri"/>
                <a:cs typeface="Calibri"/>
              </a:rPr>
              <a:t> </a:t>
            </a:r>
            <a:r>
              <a:rPr sz="2400" b="1" spc="-5" dirty="0">
                <a:latin typeface="Calibri"/>
                <a:cs typeface="Calibri"/>
              </a:rPr>
              <a:t>the</a:t>
            </a:r>
            <a:r>
              <a:rPr sz="2400" b="1" spc="10" dirty="0">
                <a:latin typeface="Calibri"/>
                <a:cs typeface="Calibri"/>
              </a:rPr>
              <a:t> </a:t>
            </a:r>
            <a:r>
              <a:rPr sz="2400" b="1" spc="-10" dirty="0">
                <a:latin typeface="Calibri"/>
                <a:cs typeface="Calibri"/>
              </a:rPr>
              <a:t>installation</a:t>
            </a:r>
            <a:r>
              <a:rPr sz="2400" b="1" spc="10" dirty="0">
                <a:latin typeface="Calibri"/>
                <a:cs typeface="Calibri"/>
              </a:rPr>
              <a:t> </a:t>
            </a:r>
            <a:r>
              <a:rPr sz="2400" b="1" spc="-15" dirty="0">
                <a:latin typeface="Calibri"/>
                <a:cs typeface="Calibri"/>
              </a:rPr>
              <a:t>program</a:t>
            </a:r>
            <a:r>
              <a:rPr sz="2400" b="1" spc="-20" dirty="0">
                <a:latin typeface="Calibri"/>
                <a:cs typeface="Calibri"/>
              </a:rPr>
              <a:t> </a:t>
            </a:r>
            <a:r>
              <a:rPr sz="2400" b="1" dirty="0">
                <a:latin typeface="Calibri"/>
                <a:cs typeface="Calibri"/>
              </a:rPr>
              <a:t>shall</a:t>
            </a:r>
            <a:r>
              <a:rPr sz="2400" b="1" spc="-5" dirty="0">
                <a:latin typeface="Calibri"/>
                <a:cs typeface="Calibri"/>
              </a:rPr>
              <a:t> </a:t>
            </a:r>
            <a:r>
              <a:rPr sz="2400" b="1" spc="-10" dirty="0">
                <a:latin typeface="Calibri"/>
                <a:cs typeface="Calibri"/>
              </a:rPr>
              <a:t>delete</a:t>
            </a:r>
            <a:r>
              <a:rPr sz="2400" b="1" dirty="0">
                <a:latin typeface="Calibri"/>
                <a:cs typeface="Calibri"/>
              </a:rPr>
              <a:t> all </a:t>
            </a:r>
            <a:r>
              <a:rPr sz="2400" b="1" spc="-525" dirty="0">
                <a:latin typeface="Calibri"/>
                <a:cs typeface="Calibri"/>
              </a:rPr>
              <a:t> </a:t>
            </a:r>
            <a:r>
              <a:rPr sz="2400" b="1" spc="-20" dirty="0">
                <a:latin typeface="Calibri"/>
                <a:cs typeface="Calibri"/>
              </a:rPr>
              <a:t>temporary,</a:t>
            </a:r>
            <a:r>
              <a:rPr sz="2400" b="1" spc="-25" dirty="0">
                <a:latin typeface="Calibri"/>
                <a:cs typeface="Calibri"/>
              </a:rPr>
              <a:t> </a:t>
            </a:r>
            <a:r>
              <a:rPr sz="2400" b="1" spc="-5" dirty="0">
                <a:latin typeface="Calibri"/>
                <a:cs typeface="Calibri"/>
              </a:rPr>
              <a:t>backup,</a:t>
            </a:r>
            <a:r>
              <a:rPr sz="2400" b="1" dirty="0">
                <a:latin typeface="Calibri"/>
                <a:cs typeface="Calibri"/>
              </a:rPr>
              <a:t> </a:t>
            </a:r>
            <a:r>
              <a:rPr sz="2400" b="1" spc="-10" dirty="0">
                <a:latin typeface="Calibri"/>
                <a:cs typeface="Calibri"/>
              </a:rPr>
              <a:t>obsolete, </a:t>
            </a:r>
            <a:r>
              <a:rPr sz="2400" b="1" dirty="0">
                <a:latin typeface="Calibri"/>
                <a:cs typeface="Calibri"/>
              </a:rPr>
              <a:t>and unneeded</a:t>
            </a:r>
            <a:r>
              <a:rPr sz="2400" b="1" spc="10" dirty="0">
                <a:latin typeface="Calibri"/>
                <a:cs typeface="Calibri"/>
              </a:rPr>
              <a:t> </a:t>
            </a:r>
            <a:r>
              <a:rPr sz="2400" b="1" spc="-5" dirty="0">
                <a:latin typeface="Calibri"/>
                <a:cs typeface="Calibri"/>
              </a:rPr>
              <a:t>files</a:t>
            </a:r>
            <a:r>
              <a:rPr sz="2400" b="1" spc="10" dirty="0">
                <a:latin typeface="Calibri"/>
                <a:cs typeface="Calibri"/>
              </a:rPr>
              <a:t> </a:t>
            </a:r>
            <a:r>
              <a:rPr sz="2400" b="1" spc="-10" dirty="0">
                <a:latin typeface="Calibri"/>
                <a:cs typeface="Calibri"/>
              </a:rPr>
              <a:t>associated </a:t>
            </a:r>
            <a:r>
              <a:rPr sz="2400" b="1" spc="-5" dirty="0">
                <a:latin typeface="Calibri"/>
                <a:cs typeface="Calibri"/>
              </a:rPr>
              <a:t>with </a:t>
            </a:r>
            <a:r>
              <a:rPr sz="2400" b="1" dirty="0">
                <a:latin typeface="Calibri"/>
                <a:cs typeface="Calibri"/>
              </a:rPr>
              <a:t>the </a:t>
            </a:r>
            <a:r>
              <a:rPr sz="2400" b="1" spc="5" dirty="0">
                <a:latin typeface="Calibri"/>
                <a:cs typeface="Calibri"/>
              </a:rPr>
              <a:t> </a:t>
            </a:r>
            <a:r>
              <a:rPr sz="2400" b="1" spc="-5" dirty="0">
                <a:latin typeface="Calibri"/>
                <a:cs typeface="Calibri"/>
              </a:rPr>
              <a:t>application</a:t>
            </a:r>
            <a:endParaRPr sz="2400" dirty="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289608"/>
            <a:ext cx="9994266" cy="751488"/>
          </a:xfrm>
          <a:prstGeom prst="rect">
            <a:avLst/>
          </a:prstGeom>
        </p:spPr>
        <p:txBody>
          <a:bodyPr vert="horz" wrap="square" lIns="0" tIns="12700" rIns="0" bIns="0" rtlCol="0">
            <a:spAutoFit/>
          </a:bodyPr>
          <a:lstStyle/>
          <a:p>
            <a:pPr marL="12700">
              <a:lnSpc>
                <a:spcPct val="100000"/>
              </a:lnSpc>
              <a:spcBef>
                <a:spcPts val="100"/>
              </a:spcBef>
            </a:pPr>
            <a:r>
              <a:rPr sz="4800" b="0" spc="-85" dirty="0">
                <a:solidFill>
                  <a:srgbClr val="FFFFFF"/>
                </a:solidFill>
                <a:latin typeface="Calibri Light"/>
                <a:cs typeface="Calibri Light"/>
              </a:rPr>
              <a:t>3</a:t>
            </a:r>
            <a:r>
              <a:rPr sz="4800" b="0" dirty="0">
                <a:solidFill>
                  <a:srgbClr val="FFFFFF"/>
                </a:solidFill>
                <a:latin typeface="Calibri Light"/>
                <a:cs typeface="Calibri Light"/>
              </a:rPr>
              <a:t>.</a:t>
            </a:r>
            <a:r>
              <a:rPr sz="4800" b="0" spc="-160" dirty="0">
                <a:solidFill>
                  <a:srgbClr val="FFFFFF"/>
                </a:solidFill>
                <a:latin typeface="Calibri Light"/>
                <a:cs typeface="Calibri Light"/>
              </a:rPr>
              <a:t> </a:t>
            </a:r>
            <a:r>
              <a:rPr sz="4800" b="0" spc="-55" dirty="0">
                <a:solidFill>
                  <a:schemeClr val="tx1"/>
                </a:solidFill>
                <a:latin typeface="Calibri Light"/>
                <a:cs typeface="Calibri Light"/>
              </a:rPr>
              <a:t>I</a:t>
            </a:r>
            <a:r>
              <a:rPr sz="4800" b="0" spc="-130" dirty="0">
                <a:solidFill>
                  <a:schemeClr val="tx1"/>
                </a:solidFill>
                <a:latin typeface="Calibri Light"/>
                <a:cs typeface="Calibri Light"/>
              </a:rPr>
              <a:t>n</a:t>
            </a:r>
            <a:r>
              <a:rPr sz="4800" b="0" spc="-125" dirty="0">
                <a:solidFill>
                  <a:schemeClr val="tx1"/>
                </a:solidFill>
                <a:latin typeface="Calibri Light"/>
                <a:cs typeface="Calibri Light"/>
              </a:rPr>
              <a:t>t</a:t>
            </a:r>
            <a:r>
              <a:rPr sz="4800" b="0" spc="-95" dirty="0">
                <a:solidFill>
                  <a:schemeClr val="tx1"/>
                </a:solidFill>
                <a:latin typeface="Calibri Light"/>
                <a:cs typeface="Calibri Light"/>
              </a:rPr>
              <a:t>e</a:t>
            </a:r>
            <a:r>
              <a:rPr sz="4800" b="0" spc="-90" dirty="0">
                <a:solidFill>
                  <a:schemeClr val="tx1"/>
                </a:solidFill>
                <a:latin typeface="Calibri Light"/>
                <a:cs typeface="Calibri Light"/>
              </a:rPr>
              <a:t>g</a:t>
            </a:r>
            <a:r>
              <a:rPr sz="4800" b="0" spc="-85" dirty="0">
                <a:solidFill>
                  <a:schemeClr val="tx1"/>
                </a:solidFill>
                <a:latin typeface="Calibri Light"/>
                <a:cs typeface="Calibri Light"/>
              </a:rPr>
              <a:t>r</a:t>
            </a:r>
            <a:r>
              <a:rPr sz="4800" b="0" spc="-65" dirty="0">
                <a:solidFill>
                  <a:schemeClr val="tx1"/>
                </a:solidFill>
                <a:latin typeface="Calibri Light"/>
                <a:cs typeface="Calibri Light"/>
              </a:rPr>
              <a:t>i</a:t>
            </a:r>
            <a:r>
              <a:rPr sz="4800" b="0" spc="-75" dirty="0">
                <a:solidFill>
                  <a:schemeClr val="tx1"/>
                </a:solidFill>
                <a:latin typeface="Calibri Light"/>
                <a:cs typeface="Calibri Light"/>
              </a:rPr>
              <a:t>t</a:t>
            </a:r>
            <a:r>
              <a:rPr sz="4800" b="0" dirty="0">
                <a:solidFill>
                  <a:schemeClr val="tx1"/>
                </a:solidFill>
                <a:latin typeface="Calibri Light"/>
                <a:cs typeface="Calibri Light"/>
              </a:rPr>
              <a:t>y</a:t>
            </a:r>
            <a:endParaRPr sz="4800" dirty="0">
              <a:solidFill>
                <a:schemeClr val="tx1"/>
              </a:solidFill>
              <a:latin typeface="Calibri Light"/>
              <a:cs typeface="Calibri Light"/>
            </a:endParaRPr>
          </a:p>
        </p:txBody>
      </p:sp>
      <p:sp>
        <p:nvSpPr>
          <p:cNvPr id="3" name="object 3"/>
          <p:cNvSpPr txBox="1"/>
          <p:nvPr/>
        </p:nvSpPr>
        <p:spPr>
          <a:xfrm>
            <a:off x="1084580" y="1813382"/>
            <a:ext cx="10085705" cy="4007485"/>
          </a:xfrm>
          <a:prstGeom prst="rect">
            <a:avLst/>
          </a:prstGeom>
        </p:spPr>
        <p:txBody>
          <a:bodyPr vert="horz" wrap="square" lIns="0" tIns="60325" rIns="0" bIns="0" rtlCol="0">
            <a:spAutoFit/>
          </a:bodyPr>
          <a:lstStyle/>
          <a:p>
            <a:pPr marL="1837055" marR="62865" indent="-1679575">
              <a:lnSpc>
                <a:spcPts val="3030"/>
              </a:lnSpc>
              <a:spcBef>
                <a:spcPts val="475"/>
              </a:spcBef>
            </a:pPr>
            <a:r>
              <a:rPr sz="2800" b="1" spc="-15" dirty="0">
                <a:latin typeface="Calibri"/>
                <a:cs typeface="Calibri"/>
              </a:rPr>
              <a:t>Integrity</a:t>
            </a:r>
            <a:r>
              <a:rPr sz="2800" b="1" spc="30" dirty="0">
                <a:latin typeface="Calibri"/>
                <a:cs typeface="Calibri"/>
              </a:rPr>
              <a:t> </a:t>
            </a:r>
            <a:r>
              <a:rPr sz="2800" b="1" spc="-5" dirty="0">
                <a:latin typeface="Calibri"/>
                <a:cs typeface="Calibri"/>
              </a:rPr>
              <a:t>deals</a:t>
            </a:r>
            <a:r>
              <a:rPr sz="2800" b="1" spc="25" dirty="0">
                <a:latin typeface="Calibri"/>
                <a:cs typeface="Calibri"/>
              </a:rPr>
              <a:t> </a:t>
            </a:r>
            <a:r>
              <a:rPr sz="2800" b="1" spc="-5" dirty="0">
                <a:latin typeface="Calibri"/>
                <a:cs typeface="Calibri"/>
              </a:rPr>
              <a:t>with</a:t>
            </a:r>
            <a:r>
              <a:rPr sz="2800" b="1" spc="5" dirty="0">
                <a:latin typeface="Calibri"/>
                <a:cs typeface="Calibri"/>
              </a:rPr>
              <a:t> </a:t>
            </a:r>
            <a:r>
              <a:rPr sz="2800" b="1" spc="-15" dirty="0">
                <a:latin typeface="Calibri"/>
                <a:cs typeface="Calibri"/>
              </a:rPr>
              <a:t>preventing</a:t>
            </a:r>
            <a:r>
              <a:rPr sz="2800" b="1" spc="35" dirty="0">
                <a:latin typeface="Calibri"/>
                <a:cs typeface="Calibri"/>
              </a:rPr>
              <a:t> </a:t>
            </a:r>
            <a:r>
              <a:rPr sz="2800" b="1" spc="-15" dirty="0">
                <a:latin typeface="Calibri"/>
                <a:cs typeface="Calibri"/>
              </a:rPr>
              <a:t>information</a:t>
            </a:r>
            <a:r>
              <a:rPr sz="2800" b="1" spc="20" dirty="0">
                <a:latin typeface="Calibri"/>
                <a:cs typeface="Calibri"/>
              </a:rPr>
              <a:t> </a:t>
            </a:r>
            <a:r>
              <a:rPr sz="2800" b="1" spc="-5" dirty="0">
                <a:latin typeface="Calibri"/>
                <a:cs typeface="Calibri"/>
              </a:rPr>
              <a:t>loss</a:t>
            </a:r>
            <a:r>
              <a:rPr sz="2800" b="1" dirty="0">
                <a:latin typeface="Calibri"/>
                <a:cs typeface="Calibri"/>
              </a:rPr>
              <a:t> </a:t>
            </a:r>
            <a:r>
              <a:rPr sz="2800" b="1" spc="-5" dirty="0">
                <a:latin typeface="Calibri"/>
                <a:cs typeface="Calibri"/>
              </a:rPr>
              <a:t>and</a:t>
            </a:r>
            <a:r>
              <a:rPr sz="2800" b="1" spc="10" dirty="0">
                <a:latin typeface="Calibri"/>
                <a:cs typeface="Calibri"/>
              </a:rPr>
              <a:t> </a:t>
            </a:r>
            <a:r>
              <a:rPr sz="2800" b="1" spc="-10" dirty="0">
                <a:latin typeface="Calibri"/>
                <a:cs typeface="Calibri"/>
              </a:rPr>
              <a:t>preserving</a:t>
            </a:r>
            <a:r>
              <a:rPr sz="2800" b="1" spc="35" dirty="0">
                <a:latin typeface="Calibri"/>
                <a:cs typeface="Calibri"/>
              </a:rPr>
              <a:t> </a:t>
            </a:r>
            <a:r>
              <a:rPr sz="2800" b="1" spc="-5" dirty="0">
                <a:latin typeface="Calibri"/>
                <a:cs typeface="Calibri"/>
              </a:rPr>
              <a:t>the </a:t>
            </a:r>
            <a:r>
              <a:rPr sz="2800" b="1" spc="-620" dirty="0">
                <a:latin typeface="Calibri"/>
                <a:cs typeface="Calibri"/>
              </a:rPr>
              <a:t> </a:t>
            </a:r>
            <a:r>
              <a:rPr sz="2800" b="1" spc="-10" dirty="0">
                <a:latin typeface="Calibri"/>
                <a:cs typeface="Calibri"/>
              </a:rPr>
              <a:t>correctness</a:t>
            </a:r>
            <a:r>
              <a:rPr sz="2800" b="1" spc="15" dirty="0">
                <a:latin typeface="Calibri"/>
                <a:cs typeface="Calibri"/>
              </a:rPr>
              <a:t> </a:t>
            </a:r>
            <a:r>
              <a:rPr sz="2800" b="1" spc="-5" dirty="0">
                <a:latin typeface="Calibri"/>
                <a:cs typeface="Calibri"/>
              </a:rPr>
              <a:t>of</a:t>
            </a:r>
            <a:r>
              <a:rPr sz="2800" b="1" dirty="0">
                <a:latin typeface="Calibri"/>
                <a:cs typeface="Calibri"/>
              </a:rPr>
              <a:t> </a:t>
            </a:r>
            <a:r>
              <a:rPr sz="2800" b="1" spc="-15" dirty="0">
                <a:latin typeface="Calibri"/>
                <a:cs typeface="Calibri"/>
              </a:rPr>
              <a:t>data</a:t>
            </a:r>
            <a:r>
              <a:rPr sz="2800" b="1" spc="10" dirty="0">
                <a:latin typeface="Calibri"/>
                <a:cs typeface="Calibri"/>
              </a:rPr>
              <a:t> </a:t>
            </a:r>
            <a:r>
              <a:rPr sz="2800" b="1" spc="-20" dirty="0">
                <a:latin typeface="Calibri"/>
                <a:cs typeface="Calibri"/>
              </a:rPr>
              <a:t>entered</a:t>
            </a:r>
            <a:r>
              <a:rPr sz="2800" b="1" spc="25" dirty="0">
                <a:latin typeface="Calibri"/>
                <a:cs typeface="Calibri"/>
              </a:rPr>
              <a:t> </a:t>
            </a:r>
            <a:r>
              <a:rPr sz="2800" b="1" spc="-20" dirty="0">
                <a:latin typeface="Calibri"/>
                <a:cs typeface="Calibri"/>
              </a:rPr>
              <a:t>into</a:t>
            </a:r>
            <a:r>
              <a:rPr sz="2800" b="1" spc="5" dirty="0">
                <a:latin typeface="Calibri"/>
                <a:cs typeface="Calibri"/>
              </a:rPr>
              <a:t> </a:t>
            </a:r>
            <a:r>
              <a:rPr sz="2800" b="1" spc="-5" dirty="0">
                <a:latin typeface="Calibri"/>
                <a:cs typeface="Calibri"/>
              </a:rPr>
              <a:t>the</a:t>
            </a:r>
            <a:r>
              <a:rPr sz="2800" b="1" spc="10" dirty="0">
                <a:latin typeface="Calibri"/>
                <a:cs typeface="Calibri"/>
              </a:rPr>
              <a:t> </a:t>
            </a:r>
            <a:r>
              <a:rPr sz="2800" b="1" spc="-25" dirty="0">
                <a:latin typeface="Calibri"/>
                <a:cs typeface="Calibri"/>
              </a:rPr>
              <a:t>system.</a:t>
            </a:r>
            <a:endParaRPr sz="2800" dirty="0">
              <a:latin typeface="Calibri"/>
              <a:cs typeface="Calibri"/>
            </a:endParaRPr>
          </a:p>
          <a:p>
            <a:pPr marL="103505" marR="5080" indent="-91440" algn="just">
              <a:lnSpc>
                <a:spcPts val="2590"/>
              </a:lnSpc>
              <a:spcBef>
                <a:spcPts val="1420"/>
              </a:spcBef>
              <a:buClr>
                <a:srgbClr val="4F81BC"/>
              </a:buClr>
              <a:buSzPct val="95833"/>
              <a:buFont typeface="Wingdings"/>
              <a:buChar char=""/>
              <a:tabLst>
                <a:tab pos="255904" algn="l"/>
              </a:tabLst>
            </a:pPr>
            <a:r>
              <a:rPr sz="2400" spc="-10" dirty="0">
                <a:latin typeface="Calibri"/>
                <a:cs typeface="Calibri"/>
              </a:rPr>
              <a:t>Integrity requirements </a:t>
            </a:r>
            <a:r>
              <a:rPr sz="2400" spc="-20" dirty="0">
                <a:latin typeface="Calibri"/>
                <a:cs typeface="Calibri"/>
              </a:rPr>
              <a:t>have </a:t>
            </a:r>
            <a:r>
              <a:rPr sz="2400" u="sng" spc="-5" dirty="0">
                <a:uFill>
                  <a:solidFill>
                    <a:srgbClr val="FFFFFF"/>
                  </a:solidFill>
                </a:uFill>
                <a:latin typeface="Calibri"/>
                <a:cs typeface="Calibri"/>
              </a:rPr>
              <a:t>no </a:t>
            </a:r>
            <a:r>
              <a:rPr sz="2400" u="sng" spc="-15" dirty="0">
                <a:uFill>
                  <a:solidFill>
                    <a:srgbClr val="FFFFFF"/>
                  </a:solidFill>
                </a:uFill>
                <a:latin typeface="Calibri"/>
                <a:cs typeface="Calibri"/>
              </a:rPr>
              <a:t>tolerance </a:t>
            </a:r>
            <a:r>
              <a:rPr sz="2400" u="sng" spc="-20" dirty="0">
                <a:uFill>
                  <a:solidFill>
                    <a:srgbClr val="FFFFFF"/>
                  </a:solidFill>
                </a:uFill>
                <a:latin typeface="Calibri"/>
                <a:cs typeface="Calibri"/>
              </a:rPr>
              <a:t>for </a:t>
            </a:r>
            <a:r>
              <a:rPr sz="2400" u="sng" spc="-10" dirty="0">
                <a:uFill>
                  <a:solidFill>
                    <a:srgbClr val="FFFFFF"/>
                  </a:solidFill>
                </a:uFill>
                <a:latin typeface="Calibri"/>
                <a:cs typeface="Calibri"/>
              </a:rPr>
              <a:t>error:</a:t>
            </a:r>
            <a:r>
              <a:rPr sz="2400" spc="-10" dirty="0">
                <a:latin typeface="Calibri"/>
                <a:cs typeface="Calibri"/>
              </a:rPr>
              <a:t> </a:t>
            </a:r>
            <a:r>
              <a:rPr sz="2400" dirty="0">
                <a:latin typeface="Calibri"/>
                <a:cs typeface="Calibri"/>
              </a:rPr>
              <a:t>the </a:t>
            </a:r>
            <a:r>
              <a:rPr sz="2400" spc="-20" dirty="0">
                <a:latin typeface="Calibri"/>
                <a:cs typeface="Calibri"/>
              </a:rPr>
              <a:t>data </a:t>
            </a:r>
            <a:r>
              <a:rPr sz="2400" dirty="0">
                <a:latin typeface="Calibri"/>
                <a:cs typeface="Calibri"/>
              </a:rPr>
              <a:t>is either in </a:t>
            </a:r>
            <a:r>
              <a:rPr sz="2400" spc="-10" dirty="0">
                <a:latin typeface="Calibri"/>
                <a:cs typeface="Calibri"/>
              </a:rPr>
              <a:t>good </a:t>
            </a:r>
            <a:r>
              <a:rPr sz="2400" spc="-5" dirty="0">
                <a:latin typeface="Calibri"/>
                <a:cs typeface="Calibri"/>
              </a:rPr>
              <a:t> shape</a:t>
            </a:r>
            <a:r>
              <a:rPr sz="2400" spc="-10" dirty="0">
                <a:latin typeface="Calibri"/>
                <a:cs typeface="Calibri"/>
              </a:rPr>
              <a:t> </a:t>
            </a:r>
            <a:r>
              <a:rPr sz="2400" dirty="0">
                <a:latin typeface="Calibri"/>
                <a:cs typeface="Calibri"/>
              </a:rPr>
              <a:t>and</a:t>
            </a:r>
            <a:r>
              <a:rPr sz="2400" spc="-10" dirty="0">
                <a:latin typeface="Calibri"/>
                <a:cs typeface="Calibri"/>
              </a:rPr>
              <a:t> protected, </a:t>
            </a:r>
            <a:r>
              <a:rPr sz="2400" spc="-5" dirty="0">
                <a:latin typeface="Calibri"/>
                <a:cs typeface="Calibri"/>
              </a:rPr>
              <a:t>or</a:t>
            </a:r>
            <a:r>
              <a:rPr sz="2400" spc="-15" dirty="0">
                <a:latin typeface="Calibri"/>
                <a:cs typeface="Calibri"/>
              </a:rPr>
              <a:t> </a:t>
            </a:r>
            <a:r>
              <a:rPr sz="2400" dirty="0">
                <a:latin typeface="Calibri"/>
                <a:cs typeface="Calibri"/>
              </a:rPr>
              <a:t>it</a:t>
            </a:r>
            <a:r>
              <a:rPr sz="2400" spc="-5" dirty="0">
                <a:latin typeface="Calibri"/>
                <a:cs typeface="Calibri"/>
              </a:rPr>
              <a:t> </a:t>
            </a:r>
            <a:r>
              <a:rPr sz="2400" dirty="0">
                <a:latin typeface="Calibri"/>
                <a:cs typeface="Calibri"/>
              </a:rPr>
              <a:t>is</a:t>
            </a:r>
            <a:r>
              <a:rPr sz="2400" spc="-20" dirty="0">
                <a:latin typeface="Calibri"/>
                <a:cs typeface="Calibri"/>
              </a:rPr>
              <a:t> </a:t>
            </a:r>
            <a:r>
              <a:rPr sz="2400" spc="-5" dirty="0">
                <a:latin typeface="Calibri"/>
                <a:cs typeface="Calibri"/>
              </a:rPr>
              <a:t>not.</a:t>
            </a:r>
            <a:endParaRPr sz="2400" dirty="0">
              <a:latin typeface="Calibri"/>
              <a:cs typeface="Calibri"/>
            </a:endParaRPr>
          </a:p>
          <a:p>
            <a:pPr marL="103505" marR="5715" indent="-91440" algn="just">
              <a:lnSpc>
                <a:spcPts val="2590"/>
              </a:lnSpc>
              <a:spcBef>
                <a:spcPts val="1410"/>
              </a:spcBef>
              <a:buClr>
                <a:srgbClr val="4F81BC"/>
              </a:buClr>
              <a:buSzPct val="95833"/>
              <a:buFont typeface="Wingdings"/>
              <a:buChar char=""/>
              <a:tabLst>
                <a:tab pos="323850" algn="l"/>
              </a:tabLst>
            </a:pPr>
            <a:r>
              <a:rPr sz="2400" spc="-15" dirty="0">
                <a:latin typeface="Calibri"/>
                <a:cs typeface="Calibri"/>
              </a:rPr>
              <a:t>Data</a:t>
            </a:r>
            <a:r>
              <a:rPr sz="2400" spc="-10" dirty="0">
                <a:latin typeface="Calibri"/>
                <a:cs typeface="Calibri"/>
              </a:rPr>
              <a:t> </a:t>
            </a:r>
            <a:r>
              <a:rPr sz="2400" spc="-5" dirty="0">
                <a:latin typeface="Calibri"/>
                <a:cs typeface="Calibri"/>
              </a:rPr>
              <a:t>needs</a:t>
            </a:r>
            <a:r>
              <a:rPr sz="2400" dirty="0">
                <a:latin typeface="Calibri"/>
                <a:cs typeface="Calibri"/>
              </a:rPr>
              <a:t> </a:t>
            </a:r>
            <a:r>
              <a:rPr sz="2400" spc="-15" dirty="0">
                <a:latin typeface="Calibri"/>
                <a:cs typeface="Calibri"/>
              </a:rPr>
              <a:t>to</a:t>
            </a:r>
            <a:r>
              <a:rPr sz="2400" spc="-10" dirty="0">
                <a:latin typeface="Calibri"/>
                <a:cs typeface="Calibri"/>
              </a:rPr>
              <a:t> </a:t>
            </a:r>
            <a:r>
              <a:rPr sz="2400" spc="-5" dirty="0">
                <a:latin typeface="Calibri"/>
                <a:cs typeface="Calibri"/>
              </a:rPr>
              <a:t>be</a:t>
            </a:r>
            <a:r>
              <a:rPr sz="2400" dirty="0">
                <a:latin typeface="Calibri"/>
                <a:cs typeface="Calibri"/>
              </a:rPr>
              <a:t> </a:t>
            </a:r>
            <a:r>
              <a:rPr sz="2400" spc="-15" dirty="0">
                <a:latin typeface="Calibri"/>
                <a:cs typeface="Calibri"/>
              </a:rPr>
              <a:t>protected</a:t>
            </a:r>
            <a:r>
              <a:rPr sz="2400" spc="-10" dirty="0">
                <a:latin typeface="Calibri"/>
                <a:cs typeface="Calibri"/>
              </a:rPr>
              <a:t> </a:t>
            </a:r>
            <a:r>
              <a:rPr sz="2400" spc="-15" dirty="0">
                <a:latin typeface="Calibri"/>
                <a:cs typeface="Calibri"/>
              </a:rPr>
              <a:t>against</a:t>
            </a:r>
            <a:r>
              <a:rPr sz="2400" spc="-10" dirty="0">
                <a:latin typeface="Calibri"/>
                <a:cs typeface="Calibri"/>
              </a:rPr>
              <a:t> threats</a:t>
            </a:r>
            <a:r>
              <a:rPr sz="2400" spc="-5" dirty="0">
                <a:latin typeface="Calibri"/>
                <a:cs typeface="Calibri"/>
              </a:rPr>
              <a:t> such</a:t>
            </a:r>
            <a:r>
              <a:rPr sz="2400" dirty="0">
                <a:latin typeface="Calibri"/>
                <a:cs typeface="Calibri"/>
              </a:rPr>
              <a:t> as</a:t>
            </a:r>
            <a:r>
              <a:rPr sz="2400" spc="5" dirty="0">
                <a:latin typeface="Calibri"/>
                <a:cs typeface="Calibri"/>
              </a:rPr>
              <a:t> </a:t>
            </a:r>
            <a:r>
              <a:rPr sz="2400" spc="-5" dirty="0">
                <a:latin typeface="Calibri"/>
                <a:cs typeface="Calibri"/>
              </a:rPr>
              <a:t>accidental</a:t>
            </a:r>
            <a:r>
              <a:rPr sz="2400" dirty="0">
                <a:latin typeface="Calibri"/>
                <a:cs typeface="Calibri"/>
              </a:rPr>
              <a:t> </a:t>
            </a:r>
            <a:r>
              <a:rPr sz="2400" spc="-10" dirty="0">
                <a:latin typeface="Calibri"/>
                <a:cs typeface="Calibri"/>
              </a:rPr>
              <a:t>loss</a:t>
            </a:r>
            <a:r>
              <a:rPr sz="2400" spc="-5" dirty="0">
                <a:latin typeface="Calibri"/>
                <a:cs typeface="Calibri"/>
              </a:rPr>
              <a:t> </a:t>
            </a:r>
            <a:r>
              <a:rPr sz="2400" spc="-10" dirty="0">
                <a:latin typeface="Calibri"/>
                <a:cs typeface="Calibri"/>
              </a:rPr>
              <a:t>or </a:t>
            </a:r>
            <a:r>
              <a:rPr sz="2400" spc="-5" dirty="0">
                <a:latin typeface="Calibri"/>
                <a:cs typeface="Calibri"/>
              </a:rPr>
              <a:t> corruption, </a:t>
            </a:r>
            <a:r>
              <a:rPr sz="2400" spc="-10" dirty="0">
                <a:latin typeface="Calibri"/>
                <a:cs typeface="Calibri"/>
              </a:rPr>
              <a:t>ostensibly identical </a:t>
            </a:r>
            <a:r>
              <a:rPr sz="2400" spc="-20" dirty="0">
                <a:latin typeface="Calibri"/>
                <a:cs typeface="Calibri"/>
              </a:rPr>
              <a:t>data </a:t>
            </a:r>
            <a:r>
              <a:rPr sz="2400" spc="-5" dirty="0">
                <a:latin typeface="Calibri"/>
                <a:cs typeface="Calibri"/>
              </a:rPr>
              <a:t>sets </a:t>
            </a:r>
            <a:r>
              <a:rPr sz="2400" spc="-10" dirty="0">
                <a:latin typeface="Calibri"/>
                <a:cs typeface="Calibri"/>
              </a:rPr>
              <a:t>that </a:t>
            </a:r>
            <a:r>
              <a:rPr sz="2400" spc="-5" dirty="0">
                <a:latin typeface="Calibri"/>
                <a:cs typeface="Calibri"/>
              </a:rPr>
              <a:t>do not </a:t>
            </a:r>
            <a:r>
              <a:rPr sz="2400" spc="-15" dirty="0">
                <a:latin typeface="Calibri"/>
                <a:cs typeface="Calibri"/>
              </a:rPr>
              <a:t>match, physical </a:t>
            </a:r>
            <a:r>
              <a:rPr sz="2400" spc="-10" dirty="0">
                <a:latin typeface="Calibri"/>
                <a:cs typeface="Calibri"/>
              </a:rPr>
              <a:t>damage </a:t>
            </a:r>
            <a:r>
              <a:rPr sz="2400" spc="-25" dirty="0">
                <a:latin typeface="Calibri"/>
                <a:cs typeface="Calibri"/>
              </a:rPr>
              <a:t>to </a:t>
            </a:r>
            <a:r>
              <a:rPr sz="2400" spc="-20" dirty="0">
                <a:latin typeface="Calibri"/>
                <a:cs typeface="Calibri"/>
              </a:rPr>
              <a:t> storage</a:t>
            </a:r>
            <a:r>
              <a:rPr sz="2400" spc="-25" dirty="0">
                <a:latin typeface="Calibri"/>
                <a:cs typeface="Calibri"/>
              </a:rPr>
              <a:t> </a:t>
            </a:r>
            <a:r>
              <a:rPr sz="2400" dirty="0">
                <a:latin typeface="Calibri"/>
                <a:cs typeface="Calibri"/>
              </a:rPr>
              <a:t>media,</a:t>
            </a:r>
            <a:r>
              <a:rPr sz="2400" spc="-15" dirty="0">
                <a:latin typeface="Calibri"/>
                <a:cs typeface="Calibri"/>
              </a:rPr>
              <a:t> </a:t>
            </a:r>
            <a:r>
              <a:rPr sz="2400" spc="-5" dirty="0">
                <a:latin typeface="Calibri"/>
                <a:cs typeface="Calibri"/>
              </a:rPr>
              <a:t>accidental</a:t>
            </a:r>
            <a:r>
              <a:rPr sz="2400" spc="-25" dirty="0">
                <a:latin typeface="Calibri"/>
                <a:cs typeface="Calibri"/>
              </a:rPr>
              <a:t> </a:t>
            </a:r>
            <a:r>
              <a:rPr sz="2400" spc="-5" dirty="0">
                <a:latin typeface="Calibri"/>
                <a:cs typeface="Calibri"/>
              </a:rPr>
              <a:t>file</a:t>
            </a:r>
            <a:r>
              <a:rPr sz="2400" spc="5" dirty="0">
                <a:latin typeface="Calibri"/>
                <a:cs typeface="Calibri"/>
              </a:rPr>
              <a:t> </a:t>
            </a:r>
            <a:r>
              <a:rPr sz="2400" spc="-10" dirty="0">
                <a:latin typeface="Calibri"/>
                <a:cs typeface="Calibri"/>
              </a:rPr>
              <a:t>erasure,</a:t>
            </a:r>
            <a:r>
              <a:rPr sz="2400" dirty="0">
                <a:latin typeface="Calibri"/>
                <a:cs typeface="Calibri"/>
              </a:rPr>
              <a:t> </a:t>
            </a:r>
            <a:r>
              <a:rPr sz="2400" spc="-5" dirty="0">
                <a:latin typeface="Calibri"/>
                <a:cs typeface="Calibri"/>
              </a:rPr>
              <a:t>or</a:t>
            </a:r>
            <a:r>
              <a:rPr sz="2400" spc="-15" dirty="0">
                <a:latin typeface="Calibri"/>
                <a:cs typeface="Calibri"/>
              </a:rPr>
              <a:t> data</a:t>
            </a:r>
            <a:r>
              <a:rPr sz="2400" spc="-20" dirty="0">
                <a:latin typeface="Calibri"/>
                <a:cs typeface="Calibri"/>
              </a:rPr>
              <a:t> </a:t>
            </a:r>
            <a:r>
              <a:rPr sz="2400" spc="-5" dirty="0">
                <a:latin typeface="Calibri"/>
                <a:cs typeface="Calibri"/>
              </a:rPr>
              <a:t>overwriting</a:t>
            </a:r>
            <a:r>
              <a:rPr sz="2400" spc="-10" dirty="0">
                <a:latin typeface="Calibri"/>
                <a:cs typeface="Calibri"/>
              </a:rPr>
              <a:t> by</a:t>
            </a:r>
            <a:r>
              <a:rPr sz="2400" dirty="0">
                <a:latin typeface="Calibri"/>
                <a:cs typeface="Calibri"/>
              </a:rPr>
              <a:t> </a:t>
            </a:r>
            <a:r>
              <a:rPr sz="2400" spc="-10" dirty="0">
                <a:latin typeface="Calibri"/>
                <a:cs typeface="Calibri"/>
              </a:rPr>
              <a:t>users.</a:t>
            </a:r>
            <a:endParaRPr sz="2400" dirty="0">
              <a:latin typeface="Calibri"/>
              <a:cs typeface="Calibri"/>
            </a:endParaRPr>
          </a:p>
          <a:p>
            <a:pPr marL="103505" marR="6350" indent="-91440" algn="just">
              <a:lnSpc>
                <a:spcPts val="2590"/>
              </a:lnSpc>
              <a:spcBef>
                <a:spcPts val="1400"/>
              </a:spcBef>
              <a:buClr>
                <a:srgbClr val="4F81BC"/>
              </a:buClr>
              <a:buSzPct val="95833"/>
              <a:buFont typeface="Wingdings"/>
              <a:buChar char=""/>
              <a:tabLst>
                <a:tab pos="255904" algn="l"/>
              </a:tabLst>
            </a:pPr>
            <a:r>
              <a:rPr sz="2400" b="1" spc="-5" dirty="0">
                <a:latin typeface="Calibri"/>
                <a:cs typeface="Calibri"/>
              </a:rPr>
              <a:t>Security</a:t>
            </a:r>
            <a:r>
              <a:rPr sz="2400" b="1" spc="1075" dirty="0">
                <a:latin typeface="Calibri"/>
                <a:cs typeface="Calibri"/>
              </a:rPr>
              <a:t> </a:t>
            </a:r>
            <a:r>
              <a:rPr sz="2400" b="1" spc="-5" dirty="0">
                <a:latin typeface="Calibri"/>
                <a:cs typeface="Calibri"/>
              </a:rPr>
              <a:t>sometimes</a:t>
            </a:r>
            <a:r>
              <a:rPr sz="2400" b="1" spc="1075" dirty="0">
                <a:latin typeface="Calibri"/>
                <a:cs typeface="Calibri"/>
              </a:rPr>
              <a:t> </a:t>
            </a:r>
            <a:r>
              <a:rPr sz="2400" b="1" spc="-5" dirty="0">
                <a:latin typeface="Calibri"/>
                <a:cs typeface="Calibri"/>
              </a:rPr>
              <a:t>is</a:t>
            </a:r>
            <a:r>
              <a:rPr sz="2400" b="1" spc="1075" dirty="0">
                <a:latin typeface="Calibri"/>
                <a:cs typeface="Calibri"/>
              </a:rPr>
              <a:t> </a:t>
            </a:r>
            <a:r>
              <a:rPr sz="2400" b="1" spc="-10" dirty="0">
                <a:latin typeface="Calibri"/>
                <a:cs typeface="Calibri"/>
              </a:rPr>
              <a:t>considered</a:t>
            </a:r>
            <a:r>
              <a:rPr sz="2400" b="1" spc="1060" dirty="0">
                <a:latin typeface="Calibri"/>
                <a:cs typeface="Calibri"/>
              </a:rPr>
              <a:t> </a:t>
            </a:r>
            <a:r>
              <a:rPr sz="2400" b="1" dirty="0">
                <a:latin typeface="Calibri"/>
                <a:cs typeface="Calibri"/>
              </a:rPr>
              <a:t>a  </a:t>
            </a:r>
            <a:r>
              <a:rPr sz="2400" b="1" spc="5" dirty="0">
                <a:latin typeface="Calibri"/>
                <a:cs typeface="Calibri"/>
              </a:rPr>
              <a:t> </a:t>
            </a:r>
            <a:r>
              <a:rPr sz="2400" b="1" spc="-5" dirty="0">
                <a:latin typeface="Calibri"/>
                <a:cs typeface="Calibri"/>
              </a:rPr>
              <a:t>subset</a:t>
            </a:r>
            <a:r>
              <a:rPr sz="2400" b="1" spc="1075" dirty="0">
                <a:latin typeface="Calibri"/>
                <a:cs typeface="Calibri"/>
              </a:rPr>
              <a:t> </a:t>
            </a:r>
            <a:r>
              <a:rPr sz="2400" b="1" dirty="0">
                <a:latin typeface="Calibri"/>
                <a:cs typeface="Calibri"/>
              </a:rPr>
              <a:t>of    </a:t>
            </a:r>
            <a:r>
              <a:rPr sz="2400" b="1" spc="-25" dirty="0">
                <a:latin typeface="Calibri"/>
                <a:cs typeface="Calibri"/>
              </a:rPr>
              <a:t>integrity,</a:t>
            </a:r>
            <a:r>
              <a:rPr sz="2400" b="1" spc="490" dirty="0">
                <a:latin typeface="Calibri"/>
                <a:cs typeface="Calibri"/>
              </a:rPr>
              <a:t>  </a:t>
            </a:r>
            <a:r>
              <a:rPr sz="2400" b="1" spc="-5" dirty="0">
                <a:latin typeface="Calibri"/>
                <a:cs typeface="Calibri"/>
              </a:rPr>
              <a:t>because </a:t>
            </a:r>
            <a:r>
              <a:rPr sz="2400" b="1" dirty="0">
                <a:latin typeface="Calibri"/>
                <a:cs typeface="Calibri"/>
              </a:rPr>
              <a:t> some</a:t>
            </a:r>
            <a:r>
              <a:rPr sz="2400" b="1" spc="5" dirty="0">
                <a:latin typeface="Calibri"/>
                <a:cs typeface="Calibri"/>
              </a:rPr>
              <a:t> </a:t>
            </a:r>
            <a:r>
              <a:rPr sz="2400" b="1" spc="-5" dirty="0">
                <a:latin typeface="Calibri"/>
                <a:cs typeface="Calibri"/>
              </a:rPr>
              <a:t>security</a:t>
            </a:r>
            <a:r>
              <a:rPr sz="2400" b="1" dirty="0">
                <a:latin typeface="Calibri"/>
                <a:cs typeface="Calibri"/>
              </a:rPr>
              <a:t> </a:t>
            </a:r>
            <a:r>
              <a:rPr sz="2400" b="1" spc="-10" dirty="0">
                <a:latin typeface="Calibri"/>
                <a:cs typeface="Calibri"/>
              </a:rPr>
              <a:t>requirements</a:t>
            </a:r>
            <a:r>
              <a:rPr sz="2400" b="1" spc="-5" dirty="0">
                <a:latin typeface="Calibri"/>
                <a:cs typeface="Calibri"/>
              </a:rPr>
              <a:t> </a:t>
            </a:r>
            <a:r>
              <a:rPr sz="2400" b="1" spc="-10" dirty="0">
                <a:latin typeface="Calibri"/>
                <a:cs typeface="Calibri"/>
              </a:rPr>
              <a:t>are</a:t>
            </a:r>
            <a:r>
              <a:rPr sz="2400" b="1" spc="-5" dirty="0">
                <a:latin typeface="Calibri"/>
                <a:cs typeface="Calibri"/>
              </a:rPr>
              <a:t> </a:t>
            </a:r>
            <a:r>
              <a:rPr sz="2400" b="1" spc="-10" dirty="0">
                <a:latin typeface="Calibri"/>
                <a:cs typeface="Calibri"/>
              </a:rPr>
              <a:t>intended</a:t>
            </a:r>
            <a:r>
              <a:rPr sz="2400" b="1" spc="-5" dirty="0">
                <a:latin typeface="Calibri"/>
                <a:cs typeface="Calibri"/>
              </a:rPr>
              <a:t> </a:t>
            </a:r>
            <a:r>
              <a:rPr sz="2400" b="1" spc="-15" dirty="0">
                <a:latin typeface="Calibri"/>
                <a:cs typeface="Calibri"/>
              </a:rPr>
              <a:t>to</a:t>
            </a:r>
            <a:r>
              <a:rPr sz="2400" b="1" spc="-10" dirty="0">
                <a:latin typeface="Calibri"/>
                <a:cs typeface="Calibri"/>
              </a:rPr>
              <a:t> </a:t>
            </a:r>
            <a:r>
              <a:rPr sz="2400" b="1" spc="-15" dirty="0">
                <a:latin typeface="Calibri"/>
                <a:cs typeface="Calibri"/>
              </a:rPr>
              <a:t>prevent</a:t>
            </a:r>
            <a:r>
              <a:rPr sz="2400" b="1" spc="-10" dirty="0">
                <a:latin typeface="Calibri"/>
                <a:cs typeface="Calibri"/>
              </a:rPr>
              <a:t> </a:t>
            </a:r>
            <a:r>
              <a:rPr sz="2400" b="1" dirty="0">
                <a:latin typeface="Calibri"/>
                <a:cs typeface="Calibri"/>
              </a:rPr>
              <a:t>access</a:t>
            </a:r>
            <a:r>
              <a:rPr sz="2400" b="1" spc="5" dirty="0">
                <a:latin typeface="Calibri"/>
                <a:cs typeface="Calibri"/>
              </a:rPr>
              <a:t> </a:t>
            </a:r>
            <a:r>
              <a:rPr sz="2400" b="1" spc="-15" dirty="0">
                <a:latin typeface="Calibri"/>
                <a:cs typeface="Calibri"/>
              </a:rPr>
              <a:t>to</a:t>
            </a:r>
            <a:r>
              <a:rPr sz="2400" b="1" spc="-10" dirty="0">
                <a:latin typeface="Calibri"/>
                <a:cs typeface="Calibri"/>
              </a:rPr>
              <a:t> </a:t>
            </a:r>
            <a:r>
              <a:rPr sz="2400" b="1" spc="-15" dirty="0">
                <a:latin typeface="Calibri"/>
                <a:cs typeface="Calibri"/>
              </a:rPr>
              <a:t>data</a:t>
            </a:r>
            <a:r>
              <a:rPr sz="2400" b="1" spc="-10" dirty="0">
                <a:latin typeface="Calibri"/>
                <a:cs typeface="Calibri"/>
              </a:rPr>
              <a:t> </a:t>
            </a:r>
            <a:r>
              <a:rPr sz="2400" b="1" spc="-20" dirty="0">
                <a:latin typeface="Calibri"/>
                <a:cs typeface="Calibri"/>
              </a:rPr>
              <a:t>by </a:t>
            </a:r>
            <a:r>
              <a:rPr sz="2400" b="1" spc="-15" dirty="0">
                <a:latin typeface="Calibri"/>
                <a:cs typeface="Calibri"/>
              </a:rPr>
              <a:t> </a:t>
            </a:r>
            <a:r>
              <a:rPr sz="2400" b="1" spc="-5" dirty="0">
                <a:latin typeface="Calibri"/>
                <a:cs typeface="Calibri"/>
              </a:rPr>
              <a:t>unauthorized</a:t>
            </a:r>
            <a:r>
              <a:rPr sz="2400" b="1" spc="-10" dirty="0">
                <a:latin typeface="Calibri"/>
                <a:cs typeface="Calibri"/>
              </a:rPr>
              <a:t> </a:t>
            </a:r>
            <a:r>
              <a:rPr sz="2400" b="1" spc="-5" dirty="0">
                <a:latin typeface="Calibri"/>
                <a:cs typeface="Calibri"/>
              </a:rPr>
              <a:t>users</a:t>
            </a:r>
            <a:endParaRPr sz="2400" dirty="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6988" y="1365503"/>
            <a:ext cx="10116820" cy="3239135"/>
            <a:chOff x="1046988" y="1365503"/>
            <a:chExt cx="10116820" cy="3239135"/>
          </a:xfrm>
        </p:grpSpPr>
        <p:pic>
          <p:nvPicPr>
            <p:cNvPr id="3" name="object 3"/>
            <p:cNvPicPr/>
            <p:nvPr/>
          </p:nvPicPr>
          <p:blipFill>
            <a:blip r:embed="rId2" cstate="print"/>
            <a:stretch>
              <a:fillRect/>
            </a:stretch>
          </p:blipFill>
          <p:spPr>
            <a:xfrm>
              <a:off x="1046988" y="1365503"/>
              <a:ext cx="4410456" cy="2828544"/>
            </a:xfrm>
            <a:prstGeom prst="rect">
              <a:avLst/>
            </a:prstGeom>
          </p:spPr>
        </p:pic>
        <p:pic>
          <p:nvPicPr>
            <p:cNvPr id="4" name="object 4"/>
            <p:cNvPicPr/>
            <p:nvPr/>
          </p:nvPicPr>
          <p:blipFill>
            <a:blip r:embed="rId3" cstate="print"/>
            <a:stretch>
              <a:fillRect/>
            </a:stretch>
          </p:blipFill>
          <p:spPr>
            <a:xfrm>
              <a:off x="1068324" y="1386839"/>
              <a:ext cx="4335780" cy="2753868"/>
            </a:xfrm>
            <a:prstGeom prst="rect">
              <a:avLst/>
            </a:prstGeom>
          </p:spPr>
        </p:pic>
        <p:sp>
          <p:nvSpPr>
            <p:cNvPr id="5" name="object 5"/>
            <p:cNvSpPr/>
            <p:nvPr/>
          </p:nvSpPr>
          <p:spPr>
            <a:xfrm>
              <a:off x="1549908" y="1845563"/>
              <a:ext cx="4335780" cy="2752725"/>
            </a:xfrm>
            <a:custGeom>
              <a:avLst/>
              <a:gdLst/>
              <a:ahLst/>
              <a:cxnLst/>
              <a:rect l="l" t="t" r="r" b="b"/>
              <a:pathLst>
                <a:path w="4335780" h="2752725">
                  <a:moveTo>
                    <a:pt x="4060570" y="0"/>
                  </a:moveTo>
                  <a:lnTo>
                    <a:pt x="275209" y="0"/>
                  </a:lnTo>
                  <a:lnTo>
                    <a:pt x="225733" y="4433"/>
                  </a:lnTo>
                  <a:lnTo>
                    <a:pt x="179169" y="17214"/>
                  </a:lnTo>
                  <a:lnTo>
                    <a:pt x="136294" y="37568"/>
                  </a:lnTo>
                  <a:lnTo>
                    <a:pt x="97884" y="64717"/>
                  </a:lnTo>
                  <a:lnTo>
                    <a:pt x="64717" y="97884"/>
                  </a:lnTo>
                  <a:lnTo>
                    <a:pt x="37568" y="136294"/>
                  </a:lnTo>
                  <a:lnTo>
                    <a:pt x="17214" y="179169"/>
                  </a:lnTo>
                  <a:lnTo>
                    <a:pt x="4433" y="225733"/>
                  </a:lnTo>
                  <a:lnTo>
                    <a:pt x="0" y="275209"/>
                  </a:lnTo>
                  <a:lnTo>
                    <a:pt x="0" y="2477135"/>
                  </a:lnTo>
                  <a:lnTo>
                    <a:pt x="4433" y="2526610"/>
                  </a:lnTo>
                  <a:lnTo>
                    <a:pt x="17214" y="2573174"/>
                  </a:lnTo>
                  <a:lnTo>
                    <a:pt x="37568" y="2616049"/>
                  </a:lnTo>
                  <a:lnTo>
                    <a:pt x="64717" y="2654459"/>
                  </a:lnTo>
                  <a:lnTo>
                    <a:pt x="97884" y="2687626"/>
                  </a:lnTo>
                  <a:lnTo>
                    <a:pt x="136294" y="2714775"/>
                  </a:lnTo>
                  <a:lnTo>
                    <a:pt x="179169" y="2735129"/>
                  </a:lnTo>
                  <a:lnTo>
                    <a:pt x="225733" y="2747910"/>
                  </a:lnTo>
                  <a:lnTo>
                    <a:pt x="275209" y="2752344"/>
                  </a:lnTo>
                  <a:lnTo>
                    <a:pt x="4060570" y="2752344"/>
                  </a:lnTo>
                  <a:lnTo>
                    <a:pt x="4110046" y="2747910"/>
                  </a:lnTo>
                  <a:lnTo>
                    <a:pt x="4156610" y="2735129"/>
                  </a:lnTo>
                  <a:lnTo>
                    <a:pt x="4199485" y="2714775"/>
                  </a:lnTo>
                  <a:lnTo>
                    <a:pt x="4237895" y="2687626"/>
                  </a:lnTo>
                  <a:lnTo>
                    <a:pt x="4271062" y="2654459"/>
                  </a:lnTo>
                  <a:lnTo>
                    <a:pt x="4298211" y="2616049"/>
                  </a:lnTo>
                  <a:lnTo>
                    <a:pt x="4318565" y="2573174"/>
                  </a:lnTo>
                  <a:lnTo>
                    <a:pt x="4331346" y="2526610"/>
                  </a:lnTo>
                  <a:lnTo>
                    <a:pt x="4335780" y="2477135"/>
                  </a:lnTo>
                  <a:lnTo>
                    <a:pt x="4335780" y="275209"/>
                  </a:lnTo>
                  <a:lnTo>
                    <a:pt x="4331346" y="225733"/>
                  </a:lnTo>
                  <a:lnTo>
                    <a:pt x="4318565" y="179169"/>
                  </a:lnTo>
                  <a:lnTo>
                    <a:pt x="4298211" y="136294"/>
                  </a:lnTo>
                  <a:lnTo>
                    <a:pt x="4271062" y="97884"/>
                  </a:lnTo>
                  <a:lnTo>
                    <a:pt x="4237895" y="64717"/>
                  </a:lnTo>
                  <a:lnTo>
                    <a:pt x="4199485" y="37568"/>
                  </a:lnTo>
                  <a:lnTo>
                    <a:pt x="4156610" y="17214"/>
                  </a:lnTo>
                  <a:lnTo>
                    <a:pt x="4110046" y="4433"/>
                  </a:lnTo>
                  <a:lnTo>
                    <a:pt x="4060570" y="0"/>
                  </a:lnTo>
                  <a:close/>
                </a:path>
              </a:pathLst>
            </a:custGeom>
            <a:solidFill>
              <a:srgbClr val="FFFFFF">
                <a:alpha val="90194"/>
              </a:srgbClr>
            </a:solidFill>
          </p:spPr>
          <p:txBody>
            <a:bodyPr wrap="square" lIns="0" tIns="0" rIns="0" bIns="0" rtlCol="0"/>
            <a:lstStyle/>
            <a:p>
              <a:endParaRPr/>
            </a:p>
          </p:txBody>
        </p:sp>
        <p:sp>
          <p:nvSpPr>
            <p:cNvPr id="6" name="object 6"/>
            <p:cNvSpPr/>
            <p:nvPr/>
          </p:nvSpPr>
          <p:spPr>
            <a:xfrm>
              <a:off x="1549908" y="1845563"/>
              <a:ext cx="4335780" cy="2752725"/>
            </a:xfrm>
            <a:custGeom>
              <a:avLst/>
              <a:gdLst/>
              <a:ahLst/>
              <a:cxnLst/>
              <a:rect l="l" t="t" r="r" b="b"/>
              <a:pathLst>
                <a:path w="4335780" h="2752725">
                  <a:moveTo>
                    <a:pt x="0" y="275209"/>
                  </a:moveTo>
                  <a:lnTo>
                    <a:pt x="4433" y="225733"/>
                  </a:lnTo>
                  <a:lnTo>
                    <a:pt x="17214" y="179169"/>
                  </a:lnTo>
                  <a:lnTo>
                    <a:pt x="37568" y="136294"/>
                  </a:lnTo>
                  <a:lnTo>
                    <a:pt x="64717" y="97884"/>
                  </a:lnTo>
                  <a:lnTo>
                    <a:pt x="97884" y="64717"/>
                  </a:lnTo>
                  <a:lnTo>
                    <a:pt x="136294" y="37568"/>
                  </a:lnTo>
                  <a:lnTo>
                    <a:pt x="179169" y="17214"/>
                  </a:lnTo>
                  <a:lnTo>
                    <a:pt x="225733" y="4433"/>
                  </a:lnTo>
                  <a:lnTo>
                    <a:pt x="275209" y="0"/>
                  </a:lnTo>
                  <a:lnTo>
                    <a:pt x="4060570" y="0"/>
                  </a:lnTo>
                  <a:lnTo>
                    <a:pt x="4110046" y="4433"/>
                  </a:lnTo>
                  <a:lnTo>
                    <a:pt x="4156610" y="17214"/>
                  </a:lnTo>
                  <a:lnTo>
                    <a:pt x="4199485" y="37568"/>
                  </a:lnTo>
                  <a:lnTo>
                    <a:pt x="4237895" y="64717"/>
                  </a:lnTo>
                  <a:lnTo>
                    <a:pt x="4271062" y="97884"/>
                  </a:lnTo>
                  <a:lnTo>
                    <a:pt x="4298211" y="136294"/>
                  </a:lnTo>
                  <a:lnTo>
                    <a:pt x="4318565" y="179169"/>
                  </a:lnTo>
                  <a:lnTo>
                    <a:pt x="4331346" y="225733"/>
                  </a:lnTo>
                  <a:lnTo>
                    <a:pt x="4335780" y="275209"/>
                  </a:lnTo>
                  <a:lnTo>
                    <a:pt x="4335780" y="2477135"/>
                  </a:lnTo>
                  <a:lnTo>
                    <a:pt x="4331346" y="2526610"/>
                  </a:lnTo>
                  <a:lnTo>
                    <a:pt x="4318565" y="2573174"/>
                  </a:lnTo>
                  <a:lnTo>
                    <a:pt x="4298211" y="2616049"/>
                  </a:lnTo>
                  <a:lnTo>
                    <a:pt x="4271062" y="2654459"/>
                  </a:lnTo>
                  <a:lnTo>
                    <a:pt x="4237895" y="2687626"/>
                  </a:lnTo>
                  <a:lnTo>
                    <a:pt x="4199485" y="2714775"/>
                  </a:lnTo>
                  <a:lnTo>
                    <a:pt x="4156610" y="2735129"/>
                  </a:lnTo>
                  <a:lnTo>
                    <a:pt x="4110046" y="2747910"/>
                  </a:lnTo>
                  <a:lnTo>
                    <a:pt x="4060570" y="2752344"/>
                  </a:lnTo>
                  <a:lnTo>
                    <a:pt x="275209" y="2752344"/>
                  </a:lnTo>
                  <a:lnTo>
                    <a:pt x="225733" y="2747910"/>
                  </a:lnTo>
                  <a:lnTo>
                    <a:pt x="179169" y="2735129"/>
                  </a:lnTo>
                  <a:lnTo>
                    <a:pt x="136294" y="2714775"/>
                  </a:lnTo>
                  <a:lnTo>
                    <a:pt x="97884" y="2687626"/>
                  </a:lnTo>
                  <a:lnTo>
                    <a:pt x="64717" y="2654459"/>
                  </a:lnTo>
                  <a:lnTo>
                    <a:pt x="37568" y="2616049"/>
                  </a:lnTo>
                  <a:lnTo>
                    <a:pt x="17214" y="2573174"/>
                  </a:lnTo>
                  <a:lnTo>
                    <a:pt x="4433" y="2526610"/>
                  </a:lnTo>
                  <a:lnTo>
                    <a:pt x="0" y="2477135"/>
                  </a:lnTo>
                  <a:lnTo>
                    <a:pt x="0" y="275209"/>
                  </a:lnTo>
                  <a:close/>
                </a:path>
              </a:pathLst>
            </a:custGeom>
            <a:ln w="12700">
              <a:solidFill>
                <a:srgbClr val="4F81BC"/>
              </a:solidFill>
            </a:ln>
          </p:spPr>
          <p:txBody>
            <a:bodyPr wrap="square" lIns="0" tIns="0" rIns="0" bIns="0" rtlCol="0"/>
            <a:lstStyle/>
            <a:p>
              <a:endParaRPr/>
            </a:p>
          </p:txBody>
        </p:sp>
      </p:grpSp>
      <p:sp>
        <p:nvSpPr>
          <p:cNvPr id="7" name="object 7"/>
          <p:cNvSpPr txBox="1">
            <a:spLocks noGrp="1"/>
          </p:cNvSpPr>
          <p:nvPr>
            <p:ph type="title"/>
          </p:nvPr>
        </p:nvSpPr>
        <p:spPr>
          <a:xfrm>
            <a:off x="331832" y="364079"/>
            <a:ext cx="11107712" cy="751488"/>
          </a:xfrm>
          <a:prstGeom prst="rect">
            <a:avLst/>
          </a:prstGeom>
        </p:spPr>
        <p:txBody>
          <a:bodyPr vert="horz" wrap="square" lIns="0" tIns="12700" rIns="0" bIns="0" rtlCol="0">
            <a:spAutoFit/>
          </a:bodyPr>
          <a:lstStyle/>
          <a:p>
            <a:pPr marL="12700">
              <a:lnSpc>
                <a:spcPct val="100000"/>
              </a:lnSpc>
              <a:spcBef>
                <a:spcPts val="100"/>
              </a:spcBef>
            </a:pPr>
            <a:r>
              <a:rPr sz="4800" b="0" spc="-85" dirty="0">
                <a:solidFill>
                  <a:srgbClr val="FFFFFF"/>
                </a:solidFill>
                <a:latin typeface="Calibri Light"/>
                <a:cs typeface="Calibri Light"/>
              </a:rPr>
              <a:t>4</a:t>
            </a:r>
            <a:r>
              <a:rPr sz="4800" b="0" dirty="0">
                <a:solidFill>
                  <a:srgbClr val="FFFFFF"/>
                </a:solidFill>
                <a:latin typeface="Calibri Light"/>
                <a:cs typeface="Calibri Light"/>
              </a:rPr>
              <a:t>.</a:t>
            </a:r>
            <a:r>
              <a:rPr sz="4800" b="0" spc="-160" dirty="0">
                <a:solidFill>
                  <a:srgbClr val="FFFFFF"/>
                </a:solidFill>
                <a:latin typeface="Calibri Light"/>
                <a:cs typeface="Calibri Light"/>
              </a:rPr>
              <a:t> </a:t>
            </a:r>
            <a:r>
              <a:rPr sz="4800" b="0" spc="-55" dirty="0">
                <a:solidFill>
                  <a:schemeClr val="tx1"/>
                </a:solidFill>
                <a:latin typeface="Calibri Light"/>
                <a:cs typeface="Calibri Light"/>
              </a:rPr>
              <a:t>I</a:t>
            </a:r>
            <a:r>
              <a:rPr sz="4800" b="0" spc="-130" dirty="0">
                <a:solidFill>
                  <a:schemeClr val="tx1"/>
                </a:solidFill>
                <a:latin typeface="Calibri Light"/>
                <a:cs typeface="Calibri Light"/>
              </a:rPr>
              <a:t>n</a:t>
            </a:r>
            <a:r>
              <a:rPr sz="4800" b="0" spc="-125" dirty="0">
                <a:solidFill>
                  <a:schemeClr val="tx1"/>
                </a:solidFill>
                <a:latin typeface="Calibri Light"/>
                <a:cs typeface="Calibri Light"/>
              </a:rPr>
              <a:t>t</a:t>
            </a:r>
            <a:r>
              <a:rPr sz="4800" b="0" spc="-95" dirty="0">
                <a:solidFill>
                  <a:schemeClr val="tx1"/>
                </a:solidFill>
                <a:latin typeface="Calibri Light"/>
                <a:cs typeface="Calibri Light"/>
              </a:rPr>
              <a:t>e</a:t>
            </a:r>
            <a:r>
              <a:rPr sz="4800" b="0" spc="-170" dirty="0">
                <a:solidFill>
                  <a:schemeClr val="tx1"/>
                </a:solidFill>
                <a:latin typeface="Calibri Light"/>
                <a:cs typeface="Calibri Light"/>
              </a:rPr>
              <a:t>r</a:t>
            </a:r>
            <a:r>
              <a:rPr sz="4800" b="0" spc="-90" dirty="0">
                <a:solidFill>
                  <a:schemeClr val="tx1"/>
                </a:solidFill>
                <a:latin typeface="Calibri Light"/>
                <a:cs typeface="Calibri Light"/>
              </a:rPr>
              <a:t>o</a:t>
            </a:r>
            <a:r>
              <a:rPr sz="4800" b="0" spc="-95" dirty="0">
                <a:solidFill>
                  <a:schemeClr val="tx1"/>
                </a:solidFill>
                <a:latin typeface="Calibri Light"/>
                <a:cs typeface="Calibri Light"/>
              </a:rPr>
              <a:t>p</a:t>
            </a:r>
            <a:r>
              <a:rPr sz="4800" b="0" spc="-105" dirty="0">
                <a:solidFill>
                  <a:schemeClr val="tx1"/>
                </a:solidFill>
                <a:latin typeface="Calibri Light"/>
                <a:cs typeface="Calibri Light"/>
              </a:rPr>
              <a:t>e</a:t>
            </a:r>
            <a:r>
              <a:rPr sz="4800" b="0" spc="-180" dirty="0">
                <a:solidFill>
                  <a:schemeClr val="tx1"/>
                </a:solidFill>
                <a:latin typeface="Calibri Light"/>
                <a:cs typeface="Calibri Light"/>
              </a:rPr>
              <a:t>r</a:t>
            </a:r>
            <a:r>
              <a:rPr sz="4800" b="0" spc="-85" dirty="0">
                <a:solidFill>
                  <a:schemeClr val="tx1"/>
                </a:solidFill>
                <a:latin typeface="Calibri Light"/>
                <a:cs typeface="Calibri Light"/>
              </a:rPr>
              <a:t>a</a:t>
            </a:r>
            <a:r>
              <a:rPr sz="4800" b="0" spc="-95" dirty="0">
                <a:solidFill>
                  <a:schemeClr val="tx1"/>
                </a:solidFill>
                <a:latin typeface="Calibri Light"/>
                <a:cs typeface="Calibri Light"/>
              </a:rPr>
              <a:t>b</a:t>
            </a:r>
            <a:r>
              <a:rPr sz="4800" b="0" spc="-80" dirty="0">
                <a:solidFill>
                  <a:schemeClr val="tx1"/>
                </a:solidFill>
                <a:latin typeface="Calibri Light"/>
                <a:cs typeface="Calibri Light"/>
              </a:rPr>
              <a:t>i</a:t>
            </a:r>
            <a:r>
              <a:rPr sz="4800" b="0" spc="-65" dirty="0">
                <a:solidFill>
                  <a:schemeClr val="tx1"/>
                </a:solidFill>
                <a:latin typeface="Calibri Light"/>
                <a:cs typeface="Calibri Light"/>
              </a:rPr>
              <a:t>l</a:t>
            </a:r>
            <a:r>
              <a:rPr sz="4800" b="0" spc="-80" dirty="0">
                <a:solidFill>
                  <a:schemeClr val="tx1"/>
                </a:solidFill>
                <a:latin typeface="Calibri Light"/>
                <a:cs typeface="Calibri Light"/>
              </a:rPr>
              <a:t>i</a:t>
            </a:r>
            <a:r>
              <a:rPr sz="4800" b="0" spc="-75" dirty="0">
                <a:solidFill>
                  <a:schemeClr val="tx1"/>
                </a:solidFill>
                <a:latin typeface="Calibri Light"/>
                <a:cs typeface="Calibri Light"/>
              </a:rPr>
              <a:t>t</a:t>
            </a:r>
            <a:r>
              <a:rPr sz="4800" b="0" dirty="0">
                <a:solidFill>
                  <a:schemeClr val="tx1"/>
                </a:solidFill>
                <a:latin typeface="Calibri Light"/>
                <a:cs typeface="Calibri Light"/>
              </a:rPr>
              <a:t>y</a:t>
            </a:r>
            <a:endParaRPr sz="4800" dirty="0">
              <a:solidFill>
                <a:schemeClr val="tx1"/>
              </a:solidFill>
              <a:latin typeface="Calibri Light"/>
              <a:cs typeface="Calibri Light"/>
            </a:endParaRPr>
          </a:p>
        </p:txBody>
      </p:sp>
      <p:sp>
        <p:nvSpPr>
          <p:cNvPr id="8" name="object 8"/>
          <p:cNvSpPr txBox="1"/>
          <p:nvPr/>
        </p:nvSpPr>
        <p:spPr>
          <a:xfrm>
            <a:off x="1776476" y="1985517"/>
            <a:ext cx="3881754" cy="2400935"/>
          </a:xfrm>
          <a:prstGeom prst="rect">
            <a:avLst/>
          </a:prstGeom>
        </p:spPr>
        <p:txBody>
          <a:bodyPr vert="horz" wrap="square" lIns="0" tIns="43180" rIns="0" bIns="0" rtlCol="0">
            <a:spAutoFit/>
          </a:bodyPr>
          <a:lstStyle/>
          <a:p>
            <a:pPr marL="12700" marR="5080" indent="1270" algn="ctr">
              <a:lnSpc>
                <a:spcPct val="91600"/>
              </a:lnSpc>
              <a:spcBef>
                <a:spcPts val="340"/>
              </a:spcBef>
            </a:pPr>
            <a:r>
              <a:rPr sz="2400" b="1" spc="-10" dirty="0">
                <a:latin typeface="Calibri"/>
                <a:cs typeface="Calibri"/>
              </a:rPr>
              <a:t>Interoperability indicates </a:t>
            </a:r>
            <a:r>
              <a:rPr sz="2400" b="1" dirty="0">
                <a:latin typeface="Calibri"/>
                <a:cs typeface="Calibri"/>
              </a:rPr>
              <a:t>how </a:t>
            </a:r>
            <a:r>
              <a:rPr sz="2400" b="1" spc="-530" dirty="0">
                <a:latin typeface="Calibri"/>
                <a:cs typeface="Calibri"/>
              </a:rPr>
              <a:t> </a:t>
            </a:r>
            <a:r>
              <a:rPr sz="2400" b="1" spc="-10" dirty="0">
                <a:latin typeface="Calibri"/>
                <a:cs typeface="Calibri"/>
              </a:rPr>
              <a:t>readily</a:t>
            </a:r>
            <a:r>
              <a:rPr sz="2400" b="1" spc="-5" dirty="0">
                <a:latin typeface="Calibri"/>
                <a:cs typeface="Calibri"/>
              </a:rPr>
              <a:t> the </a:t>
            </a:r>
            <a:r>
              <a:rPr sz="2400" b="1" spc="-20" dirty="0">
                <a:latin typeface="Calibri"/>
                <a:cs typeface="Calibri"/>
              </a:rPr>
              <a:t>system</a:t>
            </a:r>
            <a:r>
              <a:rPr sz="2400" b="1" spc="-10" dirty="0">
                <a:latin typeface="Calibri"/>
                <a:cs typeface="Calibri"/>
              </a:rPr>
              <a:t> </a:t>
            </a:r>
            <a:r>
              <a:rPr sz="2400" b="1" spc="-5" dirty="0">
                <a:latin typeface="Calibri"/>
                <a:cs typeface="Calibri"/>
              </a:rPr>
              <a:t>can </a:t>
            </a:r>
            <a:r>
              <a:rPr sz="2400" b="1" dirty="0">
                <a:latin typeface="Calibri"/>
                <a:cs typeface="Calibri"/>
              </a:rPr>
              <a:t> </a:t>
            </a:r>
            <a:r>
              <a:rPr sz="2400" b="1" spc="-20" dirty="0">
                <a:latin typeface="Calibri"/>
                <a:cs typeface="Calibri"/>
              </a:rPr>
              <a:t>exchange</a:t>
            </a:r>
            <a:r>
              <a:rPr sz="2400" b="1" spc="-25" dirty="0">
                <a:latin typeface="Calibri"/>
                <a:cs typeface="Calibri"/>
              </a:rPr>
              <a:t> </a:t>
            </a:r>
            <a:r>
              <a:rPr sz="2400" b="1" spc="-15" dirty="0">
                <a:latin typeface="Calibri"/>
                <a:cs typeface="Calibri"/>
              </a:rPr>
              <a:t>data</a:t>
            </a:r>
            <a:r>
              <a:rPr sz="2400" b="1" dirty="0">
                <a:latin typeface="Calibri"/>
                <a:cs typeface="Calibri"/>
              </a:rPr>
              <a:t> and</a:t>
            </a:r>
            <a:r>
              <a:rPr sz="2400" b="1" spc="-10" dirty="0">
                <a:latin typeface="Calibri"/>
                <a:cs typeface="Calibri"/>
              </a:rPr>
              <a:t> </a:t>
            </a:r>
            <a:r>
              <a:rPr sz="2400" b="1" dirty="0">
                <a:latin typeface="Calibri"/>
                <a:cs typeface="Calibri"/>
              </a:rPr>
              <a:t>services </a:t>
            </a:r>
            <a:r>
              <a:rPr sz="2400" b="1" spc="5" dirty="0">
                <a:latin typeface="Calibri"/>
                <a:cs typeface="Calibri"/>
              </a:rPr>
              <a:t> </a:t>
            </a:r>
            <a:r>
              <a:rPr sz="2400" b="1" spc="-5" dirty="0">
                <a:latin typeface="Calibri"/>
                <a:cs typeface="Calibri"/>
              </a:rPr>
              <a:t>with other </a:t>
            </a:r>
            <a:r>
              <a:rPr sz="2400" b="1" spc="-10" dirty="0">
                <a:latin typeface="Calibri"/>
                <a:cs typeface="Calibri"/>
              </a:rPr>
              <a:t>software </a:t>
            </a:r>
            <a:r>
              <a:rPr sz="2400" b="1" spc="-15" dirty="0">
                <a:latin typeface="Calibri"/>
                <a:cs typeface="Calibri"/>
              </a:rPr>
              <a:t>systems </a:t>
            </a:r>
            <a:r>
              <a:rPr sz="2400" b="1" spc="-10" dirty="0">
                <a:latin typeface="Calibri"/>
                <a:cs typeface="Calibri"/>
              </a:rPr>
              <a:t> </a:t>
            </a:r>
            <a:r>
              <a:rPr sz="2400" b="1" dirty="0">
                <a:latin typeface="Calibri"/>
                <a:cs typeface="Calibri"/>
              </a:rPr>
              <a:t>and</a:t>
            </a:r>
            <a:r>
              <a:rPr sz="2400" b="1" spc="-15" dirty="0">
                <a:latin typeface="Calibri"/>
                <a:cs typeface="Calibri"/>
              </a:rPr>
              <a:t> </a:t>
            </a:r>
            <a:r>
              <a:rPr sz="2400" b="1" dirty="0">
                <a:latin typeface="Calibri"/>
                <a:cs typeface="Calibri"/>
              </a:rPr>
              <a:t>how</a:t>
            </a:r>
            <a:r>
              <a:rPr sz="2400" b="1" spc="-30" dirty="0">
                <a:latin typeface="Calibri"/>
                <a:cs typeface="Calibri"/>
              </a:rPr>
              <a:t> </a:t>
            </a:r>
            <a:r>
              <a:rPr sz="2400" b="1" spc="-5" dirty="0">
                <a:latin typeface="Calibri"/>
                <a:cs typeface="Calibri"/>
              </a:rPr>
              <a:t>easily</a:t>
            </a:r>
            <a:r>
              <a:rPr sz="2400" b="1" spc="-15" dirty="0">
                <a:latin typeface="Calibri"/>
                <a:cs typeface="Calibri"/>
              </a:rPr>
              <a:t> </a:t>
            </a:r>
            <a:r>
              <a:rPr sz="2400" b="1" dirty="0">
                <a:latin typeface="Calibri"/>
                <a:cs typeface="Calibri"/>
              </a:rPr>
              <a:t>it</a:t>
            </a:r>
            <a:r>
              <a:rPr sz="2400" b="1" spc="-25" dirty="0">
                <a:latin typeface="Calibri"/>
                <a:cs typeface="Calibri"/>
              </a:rPr>
              <a:t> </a:t>
            </a:r>
            <a:r>
              <a:rPr sz="2400" b="1" spc="-5" dirty="0">
                <a:latin typeface="Calibri"/>
                <a:cs typeface="Calibri"/>
              </a:rPr>
              <a:t>can</a:t>
            </a:r>
            <a:r>
              <a:rPr sz="2400" b="1" spc="-15" dirty="0">
                <a:latin typeface="Calibri"/>
                <a:cs typeface="Calibri"/>
              </a:rPr>
              <a:t> </a:t>
            </a:r>
            <a:r>
              <a:rPr sz="2400" b="1" spc="-20" dirty="0">
                <a:latin typeface="Calibri"/>
                <a:cs typeface="Calibri"/>
              </a:rPr>
              <a:t>integrate </a:t>
            </a:r>
            <a:r>
              <a:rPr sz="2400" b="1" spc="-530" dirty="0">
                <a:latin typeface="Calibri"/>
                <a:cs typeface="Calibri"/>
              </a:rPr>
              <a:t> </a:t>
            </a:r>
            <a:r>
              <a:rPr sz="2400" b="1" spc="-5" dirty="0">
                <a:latin typeface="Calibri"/>
                <a:cs typeface="Calibri"/>
              </a:rPr>
              <a:t>with </a:t>
            </a:r>
            <a:r>
              <a:rPr sz="2400" b="1" spc="-10" dirty="0">
                <a:latin typeface="Calibri"/>
                <a:cs typeface="Calibri"/>
              </a:rPr>
              <a:t>external hardware </a:t>
            </a:r>
            <a:r>
              <a:rPr sz="2400" b="1" spc="-5" dirty="0">
                <a:latin typeface="Calibri"/>
                <a:cs typeface="Calibri"/>
              </a:rPr>
              <a:t> devices</a:t>
            </a:r>
            <a:r>
              <a:rPr sz="2400" spc="-5" dirty="0">
                <a:latin typeface="Calibri"/>
                <a:cs typeface="Calibri"/>
              </a:rPr>
              <a:t>.</a:t>
            </a:r>
            <a:endParaRPr sz="2400">
              <a:latin typeface="Calibri"/>
              <a:cs typeface="Calibri"/>
            </a:endParaRPr>
          </a:p>
        </p:txBody>
      </p:sp>
      <p:grpSp>
        <p:nvGrpSpPr>
          <p:cNvPr id="9" name="object 9"/>
          <p:cNvGrpSpPr/>
          <p:nvPr/>
        </p:nvGrpSpPr>
        <p:grpSpPr>
          <a:xfrm>
            <a:off x="6345935" y="1365503"/>
            <a:ext cx="4845050" cy="3239135"/>
            <a:chOff x="6345935" y="1365503"/>
            <a:chExt cx="4845050" cy="3239135"/>
          </a:xfrm>
        </p:grpSpPr>
        <p:pic>
          <p:nvPicPr>
            <p:cNvPr id="10" name="object 10"/>
            <p:cNvPicPr/>
            <p:nvPr/>
          </p:nvPicPr>
          <p:blipFill>
            <a:blip r:embed="rId2" cstate="print"/>
            <a:stretch>
              <a:fillRect/>
            </a:stretch>
          </p:blipFill>
          <p:spPr>
            <a:xfrm>
              <a:off x="6345935" y="1365503"/>
              <a:ext cx="4410456" cy="2828544"/>
            </a:xfrm>
            <a:prstGeom prst="rect">
              <a:avLst/>
            </a:prstGeom>
          </p:spPr>
        </p:pic>
        <p:pic>
          <p:nvPicPr>
            <p:cNvPr id="11" name="object 11"/>
            <p:cNvPicPr/>
            <p:nvPr/>
          </p:nvPicPr>
          <p:blipFill>
            <a:blip r:embed="rId4" cstate="print"/>
            <a:stretch>
              <a:fillRect/>
            </a:stretch>
          </p:blipFill>
          <p:spPr>
            <a:xfrm>
              <a:off x="6367271" y="1386839"/>
              <a:ext cx="4335780" cy="2753868"/>
            </a:xfrm>
            <a:prstGeom prst="rect">
              <a:avLst/>
            </a:prstGeom>
          </p:spPr>
        </p:pic>
        <p:sp>
          <p:nvSpPr>
            <p:cNvPr id="12" name="object 12"/>
            <p:cNvSpPr/>
            <p:nvPr/>
          </p:nvSpPr>
          <p:spPr>
            <a:xfrm>
              <a:off x="6848855" y="1845563"/>
              <a:ext cx="4335780" cy="2752725"/>
            </a:xfrm>
            <a:custGeom>
              <a:avLst/>
              <a:gdLst/>
              <a:ahLst/>
              <a:cxnLst/>
              <a:rect l="l" t="t" r="r" b="b"/>
              <a:pathLst>
                <a:path w="4335780" h="2752725">
                  <a:moveTo>
                    <a:pt x="4060571" y="0"/>
                  </a:moveTo>
                  <a:lnTo>
                    <a:pt x="275209" y="0"/>
                  </a:lnTo>
                  <a:lnTo>
                    <a:pt x="225733" y="4433"/>
                  </a:lnTo>
                  <a:lnTo>
                    <a:pt x="179169" y="17214"/>
                  </a:lnTo>
                  <a:lnTo>
                    <a:pt x="136294" y="37568"/>
                  </a:lnTo>
                  <a:lnTo>
                    <a:pt x="97884" y="64717"/>
                  </a:lnTo>
                  <a:lnTo>
                    <a:pt x="64717" y="97884"/>
                  </a:lnTo>
                  <a:lnTo>
                    <a:pt x="37568" y="136294"/>
                  </a:lnTo>
                  <a:lnTo>
                    <a:pt x="17214" y="179169"/>
                  </a:lnTo>
                  <a:lnTo>
                    <a:pt x="4433" y="225733"/>
                  </a:lnTo>
                  <a:lnTo>
                    <a:pt x="0" y="275209"/>
                  </a:lnTo>
                  <a:lnTo>
                    <a:pt x="0" y="2477135"/>
                  </a:lnTo>
                  <a:lnTo>
                    <a:pt x="4433" y="2526610"/>
                  </a:lnTo>
                  <a:lnTo>
                    <a:pt x="17214" y="2573174"/>
                  </a:lnTo>
                  <a:lnTo>
                    <a:pt x="37568" y="2616049"/>
                  </a:lnTo>
                  <a:lnTo>
                    <a:pt x="64717" y="2654459"/>
                  </a:lnTo>
                  <a:lnTo>
                    <a:pt x="97884" y="2687626"/>
                  </a:lnTo>
                  <a:lnTo>
                    <a:pt x="136294" y="2714775"/>
                  </a:lnTo>
                  <a:lnTo>
                    <a:pt x="179169" y="2735129"/>
                  </a:lnTo>
                  <a:lnTo>
                    <a:pt x="225733" y="2747910"/>
                  </a:lnTo>
                  <a:lnTo>
                    <a:pt x="275209" y="2752344"/>
                  </a:lnTo>
                  <a:lnTo>
                    <a:pt x="4060571" y="2752344"/>
                  </a:lnTo>
                  <a:lnTo>
                    <a:pt x="4110046" y="2747910"/>
                  </a:lnTo>
                  <a:lnTo>
                    <a:pt x="4156610" y="2735129"/>
                  </a:lnTo>
                  <a:lnTo>
                    <a:pt x="4199485" y="2714775"/>
                  </a:lnTo>
                  <a:lnTo>
                    <a:pt x="4237895" y="2687626"/>
                  </a:lnTo>
                  <a:lnTo>
                    <a:pt x="4271062" y="2654459"/>
                  </a:lnTo>
                  <a:lnTo>
                    <a:pt x="4298211" y="2616049"/>
                  </a:lnTo>
                  <a:lnTo>
                    <a:pt x="4318565" y="2573174"/>
                  </a:lnTo>
                  <a:lnTo>
                    <a:pt x="4331346" y="2526610"/>
                  </a:lnTo>
                  <a:lnTo>
                    <a:pt x="4335780" y="2477135"/>
                  </a:lnTo>
                  <a:lnTo>
                    <a:pt x="4335780" y="275209"/>
                  </a:lnTo>
                  <a:lnTo>
                    <a:pt x="4331346" y="225733"/>
                  </a:lnTo>
                  <a:lnTo>
                    <a:pt x="4318565" y="179169"/>
                  </a:lnTo>
                  <a:lnTo>
                    <a:pt x="4298211" y="136294"/>
                  </a:lnTo>
                  <a:lnTo>
                    <a:pt x="4271062" y="97884"/>
                  </a:lnTo>
                  <a:lnTo>
                    <a:pt x="4237895" y="64717"/>
                  </a:lnTo>
                  <a:lnTo>
                    <a:pt x="4199485" y="37568"/>
                  </a:lnTo>
                  <a:lnTo>
                    <a:pt x="4156610" y="17214"/>
                  </a:lnTo>
                  <a:lnTo>
                    <a:pt x="4110046" y="4433"/>
                  </a:lnTo>
                  <a:lnTo>
                    <a:pt x="4060571" y="0"/>
                  </a:lnTo>
                  <a:close/>
                </a:path>
              </a:pathLst>
            </a:custGeom>
            <a:solidFill>
              <a:srgbClr val="FFFFFF">
                <a:alpha val="90194"/>
              </a:srgbClr>
            </a:solidFill>
          </p:spPr>
          <p:txBody>
            <a:bodyPr wrap="square" lIns="0" tIns="0" rIns="0" bIns="0" rtlCol="0"/>
            <a:lstStyle/>
            <a:p>
              <a:endParaRPr/>
            </a:p>
          </p:txBody>
        </p:sp>
        <p:sp>
          <p:nvSpPr>
            <p:cNvPr id="13" name="object 13"/>
            <p:cNvSpPr/>
            <p:nvPr/>
          </p:nvSpPr>
          <p:spPr>
            <a:xfrm>
              <a:off x="6848855" y="1845563"/>
              <a:ext cx="4335780" cy="2752725"/>
            </a:xfrm>
            <a:custGeom>
              <a:avLst/>
              <a:gdLst/>
              <a:ahLst/>
              <a:cxnLst/>
              <a:rect l="l" t="t" r="r" b="b"/>
              <a:pathLst>
                <a:path w="4335780" h="2752725">
                  <a:moveTo>
                    <a:pt x="0" y="275209"/>
                  </a:moveTo>
                  <a:lnTo>
                    <a:pt x="4433" y="225733"/>
                  </a:lnTo>
                  <a:lnTo>
                    <a:pt x="17214" y="179169"/>
                  </a:lnTo>
                  <a:lnTo>
                    <a:pt x="37568" y="136294"/>
                  </a:lnTo>
                  <a:lnTo>
                    <a:pt x="64717" y="97884"/>
                  </a:lnTo>
                  <a:lnTo>
                    <a:pt x="97884" y="64717"/>
                  </a:lnTo>
                  <a:lnTo>
                    <a:pt x="136294" y="37568"/>
                  </a:lnTo>
                  <a:lnTo>
                    <a:pt x="179169" y="17214"/>
                  </a:lnTo>
                  <a:lnTo>
                    <a:pt x="225733" y="4433"/>
                  </a:lnTo>
                  <a:lnTo>
                    <a:pt x="275209" y="0"/>
                  </a:lnTo>
                  <a:lnTo>
                    <a:pt x="4060571" y="0"/>
                  </a:lnTo>
                  <a:lnTo>
                    <a:pt x="4110046" y="4433"/>
                  </a:lnTo>
                  <a:lnTo>
                    <a:pt x="4156610" y="17214"/>
                  </a:lnTo>
                  <a:lnTo>
                    <a:pt x="4199485" y="37568"/>
                  </a:lnTo>
                  <a:lnTo>
                    <a:pt x="4237895" y="64717"/>
                  </a:lnTo>
                  <a:lnTo>
                    <a:pt x="4271062" y="97884"/>
                  </a:lnTo>
                  <a:lnTo>
                    <a:pt x="4298211" y="136294"/>
                  </a:lnTo>
                  <a:lnTo>
                    <a:pt x="4318565" y="179169"/>
                  </a:lnTo>
                  <a:lnTo>
                    <a:pt x="4331346" y="225733"/>
                  </a:lnTo>
                  <a:lnTo>
                    <a:pt x="4335780" y="275209"/>
                  </a:lnTo>
                  <a:lnTo>
                    <a:pt x="4335780" y="2477135"/>
                  </a:lnTo>
                  <a:lnTo>
                    <a:pt x="4331346" y="2526610"/>
                  </a:lnTo>
                  <a:lnTo>
                    <a:pt x="4318565" y="2573174"/>
                  </a:lnTo>
                  <a:lnTo>
                    <a:pt x="4298211" y="2616049"/>
                  </a:lnTo>
                  <a:lnTo>
                    <a:pt x="4271062" y="2654459"/>
                  </a:lnTo>
                  <a:lnTo>
                    <a:pt x="4237895" y="2687626"/>
                  </a:lnTo>
                  <a:lnTo>
                    <a:pt x="4199485" y="2714775"/>
                  </a:lnTo>
                  <a:lnTo>
                    <a:pt x="4156610" y="2735129"/>
                  </a:lnTo>
                  <a:lnTo>
                    <a:pt x="4110046" y="2747910"/>
                  </a:lnTo>
                  <a:lnTo>
                    <a:pt x="4060571" y="2752344"/>
                  </a:lnTo>
                  <a:lnTo>
                    <a:pt x="275209" y="2752344"/>
                  </a:lnTo>
                  <a:lnTo>
                    <a:pt x="225733" y="2747910"/>
                  </a:lnTo>
                  <a:lnTo>
                    <a:pt x="179169" y="2735129"/>
                  </a:lnTo>
                  <a:lnTo>
                    <a:pt x="136294" y="2714775"/>
                  </a:lnTo>
                  <a:lnTo>
                    <a:pt x="97884" y="2687626"/>
                  </a:lnTo>
                  <a:lnTo>
                    <a:pt x="64717" y="2654459"/>
                  </a:lnTo>
                  <a:lnTo>
                    <a:pt x="37568" y="2616049"/>
                  </a:lnTo>
                  <a:lnTo>
                    <a:pt x="17214" y="2573174"/>
                  </a:lnTo>
                  <a:lnTo>
                    <a:pt x="4433" y="2526610"/>
                  </a:lnTo>
                  <a:lnTo>
                    <a:pt x="0" y="2477135"/>
                  </a:lnTo>
                  <a:lnTo>
                    <a:pt x="0" y="275209"/>
                  </a:lnTo>
                  <a:close/>
                </a:path>
              </a:pathLst>
            </a:custGeom>
            <a:ln w="12700">
              <a:solidFill>
                <a:srgbClr val="4F81BC"/>
              </a:solidFill>
            </a:ln>
          </p:spPr>
          <p:txBody>
            <a:bodyPr wrap="square" lIns="0" tIns="0" rIns="0" bIns="0" rtlCol="0"/>
            <a:lstStyle/>
            <a:p>
              <a:endParaRPr/>
            </a:p>
          </p:txBody>
        </p:sp>
      </p:grpSp>
      <p:sp>
        <p:nvSpPr>
          <p:cNvPr id="14" name="object 14"/>
          <p:cNvSpPr txBox="1"/>
          <p:nvPr/>
        </p:nvSpPr>
        <p:spPr>
          <a:xfrm>
            <a:off x="7114413" y="2152599"/>
            <a:ext cx="3808729" cy="2067560"/>
          </a:xfrm>
          <a:prstGeom prst="rect">
            <a:avLst/>
          </a:prstGeom>
        </p:spPr>
        <p:txBody>
          <a:bodyPr vert="horz" wrap="square" lIns="0" tIns="43815" rIns="0" bIns="0" rtlCol="0">
            <a:spAutoFit/>
          </a:bodyPr>
          <a:lstStyle/>
          <a:p>
            <a:pPr marL="12065" marR="5080" algn="ctr">
              <a:lnSpc>
                <a:spcPct val="91600"/>
              </a:lnSpc>
              <a:spcBef>
                <a:spcPts val="345"/>
              </a:spcBef>
            </a:pPr>
            <a:r>
              <a:rPr sz="2400" b="1" spc="-105" dirty="0">
                <a:latin typeface="Calibri"/>
                <a:cs typeface="Calibri"/>
              </a:rPr>
              <a:t>To</a:t>
            </a:r>
            <a:r>
              <a:rPr sz="2400" b="1" spc="-20" dirty="0">
                <a:latin typeface="Calibri"/>
                <a:cs typeface="Calibri"/>
              </a:rPr>
              <a:t> </a:t>
            </a:r>
            <a:r>
              <a:rPr sz="2400" b="1" dirty="0">
                <a:latin typeface="Calibri"/>
                <a:cs typeface="Calibri"/>
              </a:rPr>
              <a:t>assess</a:t>
            </a:r>
            <a:r>
              <a:rPr sz="2400" b="1" spc="-25" dirty="0">
                <a:latin typeface="Calibri"/>
                <a:cs typeface="Calibri"/>
              </a:rPr>
              <a:t> </a:t>
            </a:r>
            <a:r>
              <a:rPr sz="2400" b="1" spc="-20" dirty="0">
                <a:latin typeface="Calibri"/>
                <a:cs typeface="Calibri"/>
              </a:rPr>
              <a:t>interoperability, </a:t>
            </a:r>
            <a:r>
              <a:rPr sz="2400" b="1" spc="-10" dirty="0">
                <a:latin typeface="Calibri"/>
                <a:cs typeface="Calibri"/>
              </a:rPr>
              <a:t>you </a:t>
            </a:r>
            <a:r>
              <a:rPr sz="2400" b="1" spc="-530" dirty="0">
                <a:latin typeface="Calibri"/>
                <a:cs typeface="Calibri"/>
              </a:rPr>
              <a:t> </a:t>
            </a:r>
            <a:r>
              <a:rPr sz="2400" b="1" dirty="0">
                <a:latin typeface="Calibri"/>
                <a:cs typeface="Calibri"/>
              </a:rPr>
              <a:t>need </a:t>
            </a:r>
            <a:r>
              <a:rPr sz="2400" b="1" spc="-20" dirty="0">
                <a:latin typeface="Calibri"/>
                <a:cs typeface="Calibri"/>
              </a:rPr>
              <a:t>to </a:t>
            </a:r>
            <a:r>
              <a:rPr sz="2400" b="1" dirty="0">
                <a:latin typeface="Calibri"/>
                <a:cs typeface="Calibri"/>
              </a:rPr>
              <a:t>know </a:t>
            </a:r>
            <a:r>
              <a:rPr sz="2400" b="1" spc="-5" dirty="0">
                <a:latin typeface="Calibri"/>
                <a:cs typeface="Calibri"/>
              </a:rPr>
              <a:t>which </a:t>
            </a:r>
            <a:r>
              <a:rPr sz="2400" b="1" dirty="0">
                <a:latin typeface="Calibri"/>
                <a:cs typeface="Calibri"/>
              </a:rPr>
              <a:t>other </a:t>
            </a:r>
            <a:r>
              <a:rPr sz="2400" b="1" spc="5" dirty="0">
                <a:latin typeface="Calibri"/>
                <a:cs typeface="Calibri"/>
              </a:rPr>
              <a:t> </a:t>
            </a:r>
            <a:r>
              <a:rPr sz="2400" b="1" spc="-5" dirty="0">
                <a:latin typeface="Calibri"/>
                <a:cs typeface="Calibri"/>
              </a:rPr>
              <a:t>applications the users will </a:t>
            </a:r>
            <a:r>
              <a:rPr sz="2400" b="1" dirty="0">
                <a:latin typeface="Calibri"/>
                <a:cs typeface="Calibri"/>
              </a:rPr>
              <a:t> </a:t>
            </a:r>
            <a:r>
              <a:rPr sz="2400" b="1" spc="-5" dirty="0">
                <a:latin typeface="Calibri"/>
                <a:cs typeface="Calibri"/>
              </a:rPr>
              <a:t>employ </a:t>
            </a:r>
            <a:r>
              <a:rPr sz="2400" b="1" dirty="0">
                <a:latin typeface="Calibri"/>
                <a:cs typeface="Calibri"/>
              </a:rPr>
              <a:t>in </a:t>
            </a:r>
            <a:r>
              <a:rPr sz="2400" b="1" spc="-5" dirty="0">
                <a:latin typeface="Calibri"/>
                <a:cs typeface="Calibri"/>
              </a:rPr>
              <a:t>conjunction with </a:t>
            </a:r>
            <a:r>
              <a:rPr sz="2400" b="1" dirty="0">
                <a:latin typeface="Calibri"/>
                <a:cs typeface="Calibri"/>
              </a:rPr>
              <a:t> </a:t>
            </a:r>
            <a:r>
              <a:rPr sz="2400" b="1" spc="-10" dirty="0">
                <a:latin typeface="Calibri"/>
                <a:cs typeface="Calibri"/>
              </a:rPr>
              <a:t>your product </a:t>
            </a:r>
            <a:r>
              <a:rPr sz="2400" b="1" spc="-5" dirty="0">
                <a:latin typeface="Calibri"/>
                <a:cs typeface="Calibri"/>
              </a:rPr>
              <a:t>and </a:t>
            </a:r>
            <a:r>
              <a:rPr sz="2400" b="1" spc="-10" dirty="0">
                <a:latin typeface="Calibri"/>
                <a:cs typeface="Calibri"/>
              </a:rPr>
              <a:t>what </a:t>
            </a:r>
            <a:r>
              <a:rPr sz="2400" b="1" spc="-15" dirty="0">
                <a:latin typeface="Calibri"/>
                <a:cs typeface="Calibri"/>
              </a:rPr>
              <a:t>data </a:t>
            </a:r>
            <a:r>
              <a:rPr sz="2400" b="1" spc="-10" dirty="0">
                <a:latin typeface="Calibri"/>
                <a:cs typeface="Calibri"/>
              </a:rPr>
              <a:t> they</a:t>
            </a:r>
            <a:r>
              <a:rPr sz="2400" b="1" spc="-5" dirty="0">
                <a:latin typeface="Calibri"/>
                <a:cs typeface="Calibri"/>
              </a:rPr>
              <a:t> </a:t>
            </a:r>
            <a:r>
              <a:rPr sz="2400" b="1" spc="-10" dirty="0">
                <a:latin typeface="Calibri"/>
                <a:cs typeface="Calibri"/>
              </a:rPr>
              <a:t>expect </a:t>
            </a:r>
            <a:r>
              <a:rPr sz="2400" b="1" spc="-15" dirty="0">
                <a:latin typeface="Calibri"/>
                <a:cs typeface="Calibri"/>
              </a:rPr>
              <a:t>to</a:t>
            </a:r>
            <a:r>
              <a:rPr sz="2400" b="1" spc="-5" dirty="0">
                <a:latin typeface="Calibri"/>
                <a:cs typeface="Calibri"/>
              </a:rPr>
              <a:t> </a:t>
            </a:r>
            <a:r>
              <a:rPr sz="2400" b="1" spc="-20" dirty="0">
                <a:latin typeface="Calibri"/>
                <a:cs typeface="Calibri"/>
              </a:rPr>
              <a:t>exchange.</a:t>
            </a:r>
            <a:endParaRPr sz="2400">
              <a:latin typeface="Calibri"/>
              <a:cs typeface="Calibri"/>
            </a:endParaRPr>
          </a:p>
        </p:txBody>
      </p:sp>
      <p:sp>
        <p:nvSpPr>
          <p:cNvPr id="15" name="object 15"/>
          <p:cNvSpPr txBox="1"/>
          <p:nvPr/>
        </p:nvSpPr>
        <p:spPr>
          <a:xfrm>
            <a:off x="2964560" y="5098160"/>
            <a:ext cx="7489190"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Calibri"/>
                <a:cs typeface="Calibri"/>
              </a:rPr>
              <a:t>A</a:t>
            </a:r>
            <a:r>
              <a:rPr sz="2000" b="1" spc="15" dirty="0">
                <a:solidFill>
                  <a:srgbClr val="FFFFFF"/>
                </a:solidFill>
                <a:latin typeface="Calibri"/>
                <a:cs typeface="Calibri"/>
              </a:rPr>
              <a:t> </a:t>
            </a:r>
            <a:r>
              <a:rPr sz="2000" b="1" spc="-5" dirty="0">
                <a:solidFill>
                  <a:srgbClr val="FFFFFF"/>
                </a:solidFill>
                <a:latin typeface="Calibri"/>
                <a:cs typeface="Calibri"/>
              </a:rPr>
              <a:t>well-designed</a:t>
            </a:r>
            <a:r>
              <a:rPr sz="2000" b="1" spc="5" dirty="0">
                <a:solidFill>
                  <a:srgbClr val="FFFFFF"/>
                </a:solidFill>
                <a:latin typeface="Calibri"/>
                <a:cs typeface="Calibri"/>
              </a:rPr>
              <a:t> </a:t>
            </a:r>
            <a:r>
              <a:rPr sz="2000" b="1" spc="-15" dirty="0">
                <a:solidFill>
                  <a:srgbClr val="FFFFFF"/>
                </a:solidFill>
                <a:latin typeface="Calibri"/>
                <a:cs typeface="Calibri"/>
              </a:rPr>
              <a:t>system</a:t>
            </a:r>
            <a:r>
              <a:rPr sz="2000" b="1" dirty="0">
                <a:solidFill>
                  <a:srgbClr val="FFFFFF"/>
                </a:solidFill>
                <a:latin typeface="Calibri"/>
                <a:cs typeface="Calibri"/>
              </a:rPr>
              <a:t> </a:t>
            </a:r>
            <a:r>
              <a:rPr sz="2000" b="1" spc="-15" dirty="0">
                <a:solidFill>
                  <a:srgbClr val="FFFFFF"/>
                </a:solidFill>
                <a:latin typeface="Calibri"/>
                <a:cs typeface="Calibri"/>
              </a:rPr>
              <a:t>facilitates</a:t>
            </a:r>
            <a:r>
              <a:rPr sz="2000" b="1" spc="15" dirty="0">
                <a:solidFill>
                  <a:srgbClr val="FFFFFF"/>
                </a:solidFill>
                <a:latin typeface="Calibri"/>
                <a:cs typeface="Calibri"/>
              </a:rPr>
              <a:t> </a:t>
            </a:r>
            <a:r>
              <a:rPr sz="2000" b="1" spc="-15" dirty="0">
                <a:solidFill>
                  <a:srgbClr val="FFFFFF"/>
                </a:solidFill>
                <a:latin typeface="Calibri"/>
                <a:cs typeface="Calibri"/>
              </a:rPr>
              <a:t>integration</a:t>
            </a:r>
            <a:r>
              <a:rPr sz="2000" b="1" spc="20" dirty="0">
                <a:solidFill>
                  <a:srgbClr val="FFFFFF"/>
                </a:solidFill>
                <a:latin typeface="Calibri"/>
                <a:cs typeface="Calibri"/>
              </a:rPr>
              <a:t> </a:t>
            </a:r>
            <a:r>
              <a:rPr sz="2000" b="1" spc="-5" dirty="0">
                <a:solidFill>
                  <a:srgbClr val="FFFFFF"/>
                </a:solidFill>
                <a:latin typeface="Calibri"/>
                <a:cs typeface="Calibri"/>
              </a:rPr>
              <a:t>with third-party</a:t>
            </a:r>
            <a:r>
              <a:rPr sz="2000" b="1" spc="-20" dirty="0">
                <a:solidFill>
                  <a:srgbClr val="FFFFFF"/>
                </a:solidFill>
                <a:latin typeface="Calibri"/>
                <a:cs typeface="Calibri"/>
              </a:rPr>
              <a:t> </a:t>
            </a:r>
            <a:r>
              <a:rPr sz="2000" b="1" spc="-15" dirty="0">
                <a:solidFill>
                  <a:srgbClr val="FFFFFF"/>
                </a:solidFill>
                <a:latin typeface="Calibri"/>
                <a:cs typeface="Calibri"/>
              </a:rPr>
              <a:t>systems.</a:t>
            </a:r>
            <a:endParaRPr sz="20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8" y="716542"/>
            <a:ext cx="10156545" cy="751488"/>
          </a:xfrm>
          <a:prstGeom prst="rect">
            <a:avLst/>
          </a:prstGeom>
        </p:spPr>
        <p:txBody>
          <a:bodyPr vert="horz" wrap="square" lIns="0" tIns="12700" rIns="0" bIns="0" rtlCol="0">
            <a:spAutoFit/>
          </a:bodyPr>
          <a:lstStyle/>
          <a:p>
            <a:pPr marL="12700">
              <a:lnSpc>
                <a:spcPct val="100000"/>
              </a:lnSpc>
              <a:spcBef>
                <a:spcPts val="100"/>
              </a:spcBef>
            </a:pPr>
            <a:r>
              <a:rPr sz="4800" b="0" spc="-65" dirty="0">
                <a:solidFill>
                  <a:schemeClr val="tx1"/>
                </a:solidFill>
                <a:latin typeface="Calibri Light"/>
                <a:cs typeface="Calibri Light"/>
              </a:rPr>
              <a:t>Interoperability</a:t>
            </a:r>
            <a:endParaRPr sz="4800" dirty="0">
              <a:solidFill>
                <a:schemeClr val="tx1"/>
              </a:solidFill>
              <a:latin typeface="Calibri Light"/>
              <a:cs typeface="Calibri Light"/>
            </a:endParaRPr>
          </a:p>
        </p:txBody>
      </p:sp>
      <p:sp>
        <p:nvSpPr>
          <p:cNvPr id="3" name="object 3"/>
          <p:cNvSpPr txBox="1"/>
          <p:nvPr/>
        </p:nvSpPr>
        <p:spPr>
          <a:xfrm>
            <a:off x="1176019" y="1699687"/>
            <a:ext cx="9991725" cy="1532255"/>
          </a:xfrm>
          <a:prstGeom prst="rect">
            <a:avLst/>
          </a:prstGeom>
        </p:spPr>
        <p:txBody>
          <a:bodyPr vert="horz" wrap="square" lIns="0" tIns="12700" rIns="0" bIns="0" rtlCol="0">
            <a:spAutoFit/>
          </a:bodyPr>
          <a:lstStyle/>
          <a:p>
            <a:pPr marL="46355" marR="5080">
              <a:lnSpc>
                <a:spcPct val="131500"/>
              </a:lnSpc>
              <a:spcBef>
                <a:spcPts val="100"/>
              </a:spcBef>
            </a:pPr>
            <a:r>
              <a:rPr sz="2800" spc="-10" dirty="0">
                <a:latin typeface="Verdana"/>
                <a:cs typeface="Verdana"/>
              </a:rPr>
              <a:t>Effort</a:t>
            </a:r>
            <a:r>
              <a:rPr sz="2800" spc="35" dirty="0">
                <a:latin typeface="Verdana"/>
                <a:cs typeface="Verdana"/>
              </a:rPr>
              <a:t> </a:t>
            </a:r>
            <a:r>
              <a:rPr sz="2800" spc="-5" dirty="0">
                <a:latin typeface="Verdana"/>
                <a:cs typeface="Verdana"/>
              </a:rPr>
              <a:t>required</a:t>
            </a:r>
            <a:r>
              <a:rPr sz="2800" spc="40" dirty="0">
                <a:latin typeface="Verdana"/>
                <a:cs typeface="Verdana"/>
              </a:rPr>
              <a:t> </a:t>
            </a:r>
            <a:r>
              <a:rPr sz="2800" spc="-5" dirty="0">
                <a:latin typeface="Verdana"/>
                <a:cs typeface="Verdana"/>
              </a:rPr>
              <a:t>to</a:t>
            </a:r>
            <a:r>
              <a:rPr sz="2800" spc="-10" dirty="0">
                <a:latin typeface="Verdana"/>
                <a:cs typeface="Verdana"/>
              </a:rPr>
              <a:t> couple</a:t>
            </a:r>
            <a:r>
              <a:rPr sz="2800" spc="45" dirty="0">
                <a:latin typeface="Verdana"/>
                <a:cs typeface="Verdana"/>
              </a:rPr>
              <a:t> </a:t>
            </a:r>
            <a:r>
              <a:rPr sz="2800" spc="-10" dirty="0">
                <a:latin typeface="Verdana"/>
                <a:cs typeface="Verdana"/>
              </a:rPr>
              <a:t>one</a:t>
            </a:r>
            <a:r>
              <a:rPr sz="2800" spc="10" dirty="0">
                <a:latin typeface="Verdana"/>
                <a:cs typeface="Verdana"/>
              </a:rPr>
              <a:t> </a:t>
            </a:r>
            <a:r>
              <a:rPr sz="2800" spc="-10" dirty="0">
                <a:latin typeface="Verdana"/>
                <a:cs typeface="Verdana"/>
              </a:rPr>
              <a:t>system</a:t>
            </a:r>
            <a:r>
              <a:rPr sz="2800" spc="25" dirty="0">
                <a:latin typeface="Verdana"/>
                <a:cs typeface="Verdana"/>
              </a:rPr>
              <a:t> </a:t>
            </a:r>
            <a:r>
              <a:rPr sz="2800" spc="-5" dirty="0">
                <a:latin typeface="Verdana"/>
                <a:cs typeface="Verdana"/>
              </a:rPr>
              <a:t>with</a:t>
            </a:r>
            <a:r>
              <a:rPr sz="2800" dirty="0">
                <a:latin typeface="Verdana"/>
                <a:cs typeface="Verdana"/>
              </a:rPr>
              <a:t> </a:t>
            </a:r>
            <a:r>
              <a:rPr sz="2800" spc="-60" dirty="0">
                <a:latin typeface="Verdana"/>
                <a:cs typeface="Verdana"/>
              </a:rPr>
              <a:t>another. </a:t>
            </a:r>
            <a:r>
              <a:rPr sz="2800" spc="-55" dirty="0">
                <a:latin typeface="Verdana"/>
                <a:cs typeface="Verdana"/>
              </a:rPr>
              <a:t> </a:t>
            </a:r>
            <a:r>
              <a:rPr sz="2800" spc="-10" dirty="0">
                <a:latin typeface="Verdana"/>
                <a:cs typeface="Verdana"/>
              </a:rPr>
              <a:t>Interoperability</a:t>
            </a:r>
            <a:r>
              <a:rPr sz="2800" spc="220" dirty="0">
                <a:latin typeface="Verdana"/>
                <a:cs typeface="Verdana"/>
              </a:rPr>
              <a:t> </a:t>
            </a:r>
            <a:r>
              <a:rPr sz="2800" spc="-5" dirty="0">
                <a:latin typeface="Verdana"/>
                <a:cs typeface="Verdana"/>
              </a:rPr>
              <a:t>=</a:t>
            </a:r>
            <a:r>
              <a:rPr sz="2800" spc="180" dirty="0">
                <a:latin typeface="Verdana"/>
                <a:cs typeface="Verdana"/>
              </a:rPr>
              <a:t> </a:t>
            </a:r>
            <a:r>
              <a:rPr sz="2800" spc="-10" dirty="0">
                <a:latin typeface="Verdana"/>
                <a:cs typeface="Verdana"/>
              </a:rPr>
              <a:t>(Time</a:t>
            </a:r>
            <a:r>
              <a:rPr sz="2800" spc="210" dirty="0">
                <a:latin typeface="Verdana"/>
                <a:cs typeface="Verdana"/>
              </a:rPr>
              <a:t> </a:t>
            </a:r>
            <a:r>
              <a:rPr sz="2800" spc="-5" dirty="0">
                <a:latin typeface="Verdana"/>
                <a:cs typeface="Verdana"/>
              </a:rPr>
              <a:t>spent</a:t>
            </a:r>
            <a:r>
              <a:rPr sz="2800" spc="200" dirty="0">
                <a:latin typeface="Verdana"/>
                <a:cs typeface="Verdana"/>
              </a:rPr>
              <a:t> </a:t>
            </a:r>
            <a:r>
              <a:rPr sz="2800" spc="-5" dirty="0">
                <a:latin typeface="Verdana"/>
                <a:cs typeface="Verdana"/>
              </a:rPr>
              <a:t>in</a:t>
            </a:r>
            <a:r>
              <a:rPr sz="2800" spc="200" dirty="0">
                <a:latin typeface="Verdana"/>
                <a:cs typeface="Verdana"/>
              </a:rPr>
              <a:t> </a:t>
            </a:r>
            <a:r>
              <a:rPr sz="2800" spc="-5" dirty="0">
                <a:latin typeface="Verdana"/>
                <a:cs typeface="Verdana"/>
              </a:rPr>
              <a:t>coupling</a:t>
            </a:r>
            <a:r>
              <a:rPr sz="2800" spc="210" dirty="0">
                <a:latin typeface="Verdana"/>
                <a:cs typeface="Verdana"/>
              </a:rPr>
              <a:t> </a:t>
            </a:r>
            <a:r>
              <a:rPr sz="2800" spc="-10" dirty="0">
                <a:latin typeface="Verdana"/>
                <a:cs typeface="Verdana"/>
              </a:rPr>
              <a:t>the</a:t>
            </a:r>
            <a:r>
              <a:rPr sz="2800" spc="195" dirty="0">
                <a:latin typeface="Verdana"/>
                <a:cs typeface="Verdana"/>
              </a:rPr>
              <a:t> </a:t>
            </a:r>
            <a:r>
              <a:rPr sz="2800" spc="-5" dirty="0">
                <a:latin typeface="Verdana"/>
                <a:cs typeface="Verdana"/>
              </a:rPr>
              <a:t>system)</a:t>
            </a:r>
            <a:endParaRPr sz="2800" dirty="0">
              <a:latin typeface="Verdana"/>
              <a:cs typeface="Verdana"/>
            </a:endParaRPr>
          </a:p>
          <a:p>
            <a:pPr marL="12700">
              <a:lnSpc>
                <a:spcPts val="3025"/>
              </a:lnSpc>
            </a:pPr>
            <a:r>
              <a:rPr sz="2800" spc="-5" dirty="0">
                <a:latin typeface="Verdana"/>
                <a:cs typeface="Verdana"/>
              </a:rPr>
              <a:t>/</a:t>
            </a:r>
            <a:r>
              <a:rPr sz="2800" spc="10" dirty="0">
                <a:latin typeface="Verdana"/>
                <a:cs typeface="Verdana"/>
              </a:rPr>
              <a:t> </a:t>
            </a:r>
            <a:r>
              <a:rPr sz="2800" spc="-10" dirty="0">
                <a:latin typeface="Verdana"/>
                <a:cs typeface="Verdana"/>
              </a:rPr>
              <a:t>(Installation</a:t>
            </a:r>
            <a:r>
              <a:rPr sz="2800" spc="30" dirty="0">
                <a:latin typeface="Verdana"/>
                <a:cs typeface="Verdana"/>
              </a:rPr>
              <a:t> </a:t>
            </a:r>
            <a:r>
              <a:rPr sz="2800" spc="-10" dirty="0">
                <a:latin typeface="Verdana"/>
                <a:cs typeface="Verdana"/>
              </a:rPr>
              <a:t>Time)</a:t>
            </a:r>
            <a:r>
              <a:rPr sz="2800" spc="5" dirty="0">
                <a:latin typeface="Verdana"/>
                <a:cs typeface="Verdana"/>
              </a:rPr>
              <a:t> </a:t>
            </a:r>
            <a:r>
              <a:rPr sz="2800" spc="-5" dirty="0">
                <a:latin typeface="Verdana"/>
                <a:cs typeface="Verdana"/>
              </a:rPr>
              <a:t>*</a:t>
            </a:r>
            <a:r>
              <a:rPr sz="2800" spc="-10" dirty="0">
                <a:latin typeface="Verdana"/>
                <a:cs typeface="Verdana"/>
              </a:rPr>
              <a:t> 100</a:t>
            </a:r>
            <a:endParaRPr sz="2800" dirty="0">
              <a:latin typeface="Verdana"/>
              <a:cs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6538" y="628650"/>
            <a:ext cx="10289641" cy="574040"/>
          </a:xfrm>
          <a:prstGeom prst="rect">
            <a:avLst/>
          </a:prstGeom>
        </p:spPr>
        <p:txBody>
          <a:bodyPr vert="horz" wrap="square" lIns="0" tIns="12700" rIns="0" bIns="0" rtlCol="0">
            <a:spAutoFit/>
          </a:bodyPr>
          <a:lstStyle/>
          <a:p>
            <a:pPr marL="12700">
              <a:lnSpc>
                <a:spcPct val="100000"/>
              </a:lnSpc>
              <a:spcBef>
                <a:spcPts val="100"/>
              </a:spcBef>
            </a:pPr>
            <a:r>
              <a:rPr sz="3600" b="0" spc="-25" dirty="0">
                <a:latin typeface="Calibri Light"/>
                <a:cs typeface="Calibri Light"/>
              </a:rPr>
              <a:t>5.</a:t>
            </a:r>
            <a:r>
              <a:rPr sz="3600" b="0" spc="-180" dirty="0">
                <a:latin typeface="Calibri Light"/>
                <a:cs typeface="Calibri Light"/>
              </a:rPr>
              <a:t> </a:t>
            </a:r>
            <a:r>
              <a:rPr sz="3600" b="0" spc="-65" dirty="0">
                <a:latin typeface="Calibri Light"/>
                <a:cs typeface="Calibri Light"/>
              </a:rPr>
              <a:t>Performance</a:t>
            </a:r>
            <a:endParaRPr sz="3600" dirty="0">
              <a:latin typeface="Calibri Light"/>
              <a:cs typeface="Calibri Light"/>
            </a:endParaRPr>
          </a:p>
        </p:txBody>
      </p:sp>
      <p:sp>
        <p:nvSpPr>
          <p:cNvPr id="3" name="object 3"/>
          <p:cNvSpPr txBox="1"/>
          <p:nvPr/>
        </p:nvSpPr>
        <p:spPr>
          <a:xfrm>
            <a:off x="1056538" y="1339598"/>
            <a:ext cx="10698480" cy="1049655"/>
          </a:xfrm>
          <a:prstGeom prst="rect">
            <a:avLst/>
          </a:prstGeom>
        </p:spPr>
        <p:txBody>
          <a:bodyPr vert="horz" wrap="square" lIns="0" tIns="53975" rIns="0" bIns="0" rtlCol="0">
            <a:spAutoFit/>
          </a:bodyPr>
          <a:lstStyle/>
          <a:p>
            <a:pPr marL="12700" marR="5080" indent="3810" algn="ctr">
              <a:lnSpc>
                <a:spcPts val="2590"/>
              </a:lnSpc>
              <a:spcBef>
                <a:spcPts val="425"/>
              </a:spcBef>
              <a:tabLst>
                <a:tab pos="5661660" algn="l"/>
              </a:tabLst>
            </a:pPr>
            <a:r>
              <a:rPr sz="2400" b="1" spc="-10" dirty="0">
                <a:latin typeface="Calibri"/>
                <a:cs typeface="Calibri"/>
              </a:rPr>
              <a:t>Performance</a:t>
            </a:r>
            <a:r>
              <a:rPr sz="2400" b="1" spc="-20" dirty="0">
                <a:latin typeface="Calibri"/>
                <a:cs typeface="Calibri"/>
              </a:rPr>
              <a:t> </a:t>
            </a:r>
            <a:r>
              <a:rPr sz="2400" b="1" dirty="0">
                <a:latin typeface="Calibri"/>
                <a:cs typeface="Calibri"/>
              </a:rPr>
              <a:t>is one of</a:t>
            </a:r>
            <a:r>
              <a:rPr sz="2400" b="1" spc="-15" dirty="0">
                <a:latin typeface="Calibri"/>
                <a:cs typeface="Calibri"/>
              </a:rPr>
              <a:t> </a:t>
            </a:r>
            <a:r>
              <a:rPr sz="2400" b="1" spc="-5" dirty="0">
                <a:latin typeface="Calibri"/>
                <a:cs typeface="Calibri"/>
              </a:rPr>
              <a:t>the</a:t>
            </a:r>
            <a:r>
              <a:rPr sz="2400" b="1" spc="10" dirty="0">
                <a:latin typeface="Calibri"/>
                <a:cs typeface="Calibri"/>
              </a:rPr>
              <a:t> </a:t>
            </a:r>
            <a:r>
              <a:rPr sz="2400" b="1" spc="-5" dirty="0">
                <a:latin typeface="Calibri"/>
                <a:cs typeface="Calibri"/>
              </a:rPr>
              <a:t>quality</a:t>
            </a:r>
            <a:r>
              <a:rPr sz="2400" b="1" dirty="0">
                <a:latin typeface="Calibri"/>
                <a:cs typeface="Calibri"/>
              </a:rPr>
              <a:t> </a:t>
            </a:r>
            <a:r>
              <a:rPr sz="2400" b="1" spc="-15" dirty="0">
                <a:latin typeface="Calibri"/>
                <a:cs typeface="Calibri"/>
              </a:rPr>
              <a:t>attributes</a:t>
            </a:r>
            <a:r>
              <a:rPr sz="2400" b="1" spc="20" dirty="0">
                <a:latin typeface="Calibri"/>
                <a:cs typeface="Calibri"/>
              </a:rPr>
              <a:t> </a:t>
            </a:r>
            <a:r>
              <a:rPr sz="2400" b="1" spc="-10" dirty="0">
                <a:latin typeface="Calibri"/>
                <a:cs typeface="Calibri"/>
              </a:rPr>
              <a:t>that</a:t>
            </a:r>
            <a:r>
              <a:rPr sz="2400" b="1" spc="15" dirty="0">
                <a:latin typeface="Calibri"/>
                <a:cs typeface="Calibri"/>
              </a:rPr>
              <a:t> </a:t>
            </a:r>
            <a:r>
              <a:rPr sz="2400" b="1" spc="-5" dirty="0">
                <a:latin typeface="Calibri"/>
                <a:cs typeface="Calibri"/>
              </a:rPr>
              <a:t>users</a:t>
            </a:r>
            <a:r>
              <a:rPr sz="2400" b="1" spc="5" dirty="0">
                <a:latin typeface="Calibri"/>
                <a:cs typeface="Calibri"/>
              </a:rPr>
              <a:t> </a:t>
            </a:r>
            <a:r>
              <a:rPr sz="2400" b="1" spc="-10" dirty="0">
                <a:latin typeface="Calibri"/>
                <a:cs typeface="Calibri"/>
              </a:rPr>
              <a:t>often</a:t>
            </a:r>
            <a:r>
              <a:rPr sz="2400" b="1" spc="-5" dirty="0">
                <a:latin typeface="Calibri"/>
                <a:cs typeface="Calibri"/>
              </a:rPr>
              <a:t> will</a:t>
            </a:r>
            <a:r>
              <a:rPr sz="2400" b="1" dirty="0">
                <a:latin typeface="Calibri"/>
                <a:cs typeface="Calibri"/>
              </a:rPr>
              <a:t> </a:t>
            </a:r>
            <a:r>
              <a:rPr sz="2400" b="1" spc="-10" dirty="0">
                <a:latin typeface="Calibri"/>
                <a:cs typeface="Calibri"/>
              </a:rPr>
              <a:t>bring</a:t>
            </a:r>
            <a:r>
              <a:rPr sz="2400" b="1" spc="-5" dirty="0">
                <a:latin typeface="Calibri"/>
                <a:cs typeface="Calibri"/>
              </a:rPr>
              <a:t> </a:t>
            </a:r>
            <a:r>
              <a:rPr sz="2400" b="1" dirty="0">
                <a:latin typeface="Calibri"/>
                <a:cs typeface="Calibri"/>
              </a:rPr>
              <a:t>up </a:t>
            </a:r>
            <a:r>
              <a:rPr sz="2400" b="1" spc="5" dirty="0">
                <a:latin typeface="Calibri"/>
                <a:cs typeface="Calibri"/>
              </a:rPr>
              <a:t> </a:t>
            </a:r>
            <a:r>
              <a:rPr sz="2400" b="1" spc="-15" dirty="0">
                <a:latin typeface="Calibri"/>
                <a:cs typeface="Calibri"/>
              </a:rPr>
              <a:t>spontaneously.</a:t>
            </a:r>
            <a:r>
              <a:rPr sz="2400" b="1" dirty="0">
                <a:latin typeface="Calibri"/>
                <a:cs typeface="Calibri"/>
              </a:rPr>
              <a:t> </a:t>
            </a:r>
            <a:r>
              <a:rPr sz="2400" b="1" spc="-10" dirty="0">
                <a:latin typeface="Calibri"/>
                <a:cs typeface="Calibri"/>
              </a:rPr>
              <a:t>Performance represents</a:t>
            </a:r>
            <a:r>
              <a:rPr sz="2400" b="1" spc="10" dirty="0">
                <a:latin typeface="Calibri"/>
                <a:cs typeface="Calibri"/>
              </a:rPr>
              <a:t> </a:t>
            </a:r>
            <a:r>
              <a:rPr sz="2400" b="1" spc="-5" dirty="0">
                <a:latin typeface="Calibri"/>
                <a:cs typeface="Calibri"/>
              </a:rPr>
              <a:t>the	</a:t>
            </a:r>
            <a:r>
              <a:rPr sz="2400" b="1" spc="-10" dirty="0">
                <a:latin typeface="Calibri"/>
                <a:cs typeface="Calibri"/>
              </a:rPr>
              <a:t>responsiveness</a:t>
            </a:r>
            <a:r>
              <a:rPr sz="2400" b="1" spc="-5" dirty="0">
                <a:latin typeface="Calibri"/>
                <a:cs typeface="Calibri"/>
              </a:rPr>
              <a:t> </a:t>
            </a:r>
            <a:r>
              <a:rPr sz="2400" b="1" dirty="0">
                <a:latin typeface="Calibri"/>
                <a:cs typeface="Calibri"/>
              </a:rPr>
              <a:t>of </a:t>
            </a:r>
            <a:r>
              <a:rPr sz="2400" b="1" spc="-5" dirty="0">
                <a:latin typeface="Calibri"/>
                <a:cs typeface="Calibri"/>
              </a:rPr>
              <a:t>the</a:t>
            </a:r>
            <a:r>
              <a:rPr sz="2400" b="1" dirty="0">
                <a:latin typeface="Calibri"/>
                <a:cs typeface="Calibri"/>
              </a:rPr>
              <a:t> </a:t>
            </a:r>
            <a:r>
              <a:rPr sz="2400" b="1" spc="-20" dirty="0">
                <a:latin typeface="Calibri"/>
                <a:cs typeface="Calibri"/>
              </a:rPr>
              <a:t>system</a:t>
            </a:r>
            <a:r>
              <a:rPr sz="2400" b="1" spc="-15" dirty="0">
                <a:latin typeface="Calibri"/>
                <a:cs typeface="Calibri"/>
              </a:rPr>
              <a:t> to</a:t>
            </a:r>
            <a:r>
              <a:rPr sz="2400" b="1" spc="-5" dirty="0">
                <a:latin typeface="Calibri"/>
                <a:cs typeface="Calibri"/>
              </a:rPr>
              <a:t> various </a:t>
            </a:r>
            <a:r>
              <a:rPr sz="2400" b="1" spc="-525" dirty="0">
                <a:latin typeface="Calibri"/>
                <a:cs typeface="Calibri"/>
              </a:rPr>
              <a:t> </a:t>
            </a:r>
            <a:r>
              <a:rPr sz="2400" b="1" dirty="0">
                <a:latin typeface="Calibri"/>
                <a:cs typeface="Calibri"/>
              </a:rPr>
              <a:t>user</a:t>
            </a:r>
            <a:r>
              <a:rPr sz="2400" b="1" spc="-5" dirty="0">
                <a:latin typeface="Calibri"/>
                <a:cs typeface="Calibri"/>
              </a:rPr>
              <a:t> inquiries</a:t>
            </a:r>
            <a:r>
              <a:rPr sz="2400" b="1" spc="10" dirty="0">
                <a:latin typeface="Calibri"/>
                <a:cs typeface="Calibri"/>
              </a:rPr>
              <a:t> </a:t>
            </a:r>
            <a:r>
              <a:rPr sz="2400" b="1" dirty="0">
                <a:latin typeface="Calibri"/>
                <a:cs typeface="Calibri"/>
              </a:rPr>
              <a:t>and</a:t>
            </a:r>
            <a:r>
              <a:rPr sz="2400" b="1" spc="-10" dirty="0">
                <a:latin typeface="Calibri"/>
                <a:cs typeface="Calibri"/>
              </a:rPr>
              <a:t> </a:t>
            </a:r>
            <a:r>
              <a:rPr sz="2400" b="1" dirty="0">
                <a:latin typeface="Calibri"/>
                <a:cs typeface="Calibri"/>
              </a:rPr>
              <a:t>actions.</a:t>
            </a:r>
            <a:endParaRPr sz="2400" dirty="0">
              <a:latin typeface="Calibri"/>
              <a:cs typeface="Calibri"/>
            </a:endParaRPr>
          </a:p>
        </p:txBody>
      </p:sp>
      <p:pic>
        <p:nvPicPr>
          <p:cNvPr id="4" name="object 4"/>
          <p:cNvPicPr/>
          <p:nvPr/>
        </p:nvPicPr>
        <p:blipFill>
          <a:blip r:embed="rId2" cstate="print"/>
          <a:stretch>
            <a:fillRect/>
          </a:stretch>
        </p:blipFill>
        <p:spPr>
          <a:xfrm>
            <a:off x="2193035" y="2848355"/>
            <a:ext cx="9153144" cy="348386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3291" y="640080"/>
            <a:ext cx="10346690" cy="1614170"/>
            <a:chOff x="1193291" y="640080"/>
            <a:chExt cx="10346690" cy="1614170"/>
          </a:xfrm>
        </p:grpSpPr>
        <p:sp>
          <p:nvSpPr>
            <p:cNvPr id="3" name="object 3"/>
            <p:cNvSpPr/>
            <p:nvPr/>
          </p:nvSpPr>
          <p:spPr>
            <a:xfrm>
              <a:off x="4741163" y="640080"/>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499"/>
                  </a:lnTo>
                  <a:lnTo>
                    <a:pt x="5765" y="1495412"/>
                  </a:lnTo>
                  <a:lnTo>
                    <a:pt x="22036" y="1533971"/>
                  </a:lnTo>
                  <a:lnTo>
                    <a:pt x="47275" y="1566640"/>
                  </a:lnTo>
                  <a:lnTo>
                    <a:pt x="79944" y="1591879"/>
                  </a:lnTo>
                  <a:lnTo>
                    <a:pt x="118503" y="1608150"/>
                  </a:lnTo>
                  <a:lnTo>
                    <a:pt x="161416" y="1613916"/>
                  </a:lnTo>
                  <a:lnTo>
                    <a:pt x="6637146" y="1613916"/>
                  </a:lnTo>
                  <a:lnTo>
                    <a:pt x="6680060" y="1608150"/>
                  </a:lnTo>
                  <a:lnTo>
                    <a:pt x="6718619" y="1591879"/>
                  </a:lnTo>
                  <a:lnTo>
                    <a:pt x="6751288" y="1566640"/>
                  </a:lnTo>
                  <a:lnTo>
                    <a:pt x="6776527" y="1533971"/>
                  </a:lnTo>
                  <a:lnTo>
                    <a:pt x="6792798" y="1495412"/>
                  </a:lnTo>
                  <a:lnTo>
                    <a:pt x="6798563" y="1452499"/>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C0504D"/>
            </a:solidFill>
          </p:spPr>
          <p:txBody>
            <a:bodyPr wrap="square" lIns="0" tIns="0" rIns="0" bIns="0" rtlCol="0"/>
            <a:lstStyle/>
            <a:p>
              <a:endParaRPr/>
            </a:p>
          </p:txBody>
        </p:sp>
        <p:sp>
          <p:nvSpPr>
            <p:cNvPr id="4" name="object 4"/>
            <p:cNvSpPr/>
            <p:nvPr/>
          </p:nvSpPr>
          <p:spPr>
            <a:xfrm>
              <a:off x="5321804" y="1112830"/>
              <a:ext cx="711835" cy="671830"/>
            </a:xfrm>
            <a:custGeom>
              <a:avLst/>
              <a:gdLst/>
              <a:ahLst/>
              <a:cxnLst/>
              <a:rect l="l" t="t" r="r" b="b"/>
              <a:pathLst>
                <a:path w="711835" h="671830">
                  <a:moveTo>
                    <a:pt x="155827" y="510539"/>
                  </a:moveTo>
                  <a:lnTo>
                    <a:pt x="124250" y="511809"/>
                  </a:lnTo>
                  <a:lnTo>
                    <a:pt x="95414" y="524509"/>
                  </a:lnTo>
                  <a:lnTo>
                    <a:pt x="73088" y="547369"/>
                  </a:lnTo>
                  <a:lnTo>
                    <a:pt x="61811" y="577849"/>
                  </a:lnTo>
                  <a:lnTo>
                    <a:pt x="63038" y="609599"/>
                  </a:lnTo>
                  <a:lnTo>
                    <a:pt x="75915" y="638809"/>
                  </a:lnTo>
                  <a:lnTo>
                    <a:pt x="99583" y="661669"/>
                  </a:lnTo>
                  <a:lnTo>
                    <a:pt x="130132" y="671829"/>
                  </a:lnTo>
                  <a:lnTo>
                    <a:pt x="161708" y="671829"/>
                  </a:lnTo>
                  <a:lnTo>
                    <a:pt x="190544" y="657859"/>
                  </a:lnTo>
                  <a:lnTo>
                    <a:pt x="212870" y="634999"/>
                  </a:lnTo>
                  <a:lnTo>
                    <a:pt x="217216" y="624839"/>
                  </a:lnTo>
                  <a:lnTo>
                    <a:pt x="147090" y="624839"/>
                  </a:lnTo>
                  <a:lnTo>
                    <a:pt x="137840" y="623569"/>
                  </a:lnTo>
                  <a:lnTo>
                    <a:pt x="133957" y="621029"/>
                  </a:lnTo>
                  <a:lnTo>
                    <a:pt x="103237" y="621029"/>
                  </a:lnTo>
                  <a:lnTo>
                    <a:pt x="103237" y="572769"/>
                  </a:lnTo>
                  <a:lnTo>
                    <a:pt x="131124" y="572769"/>
                  </a:lnTo>
                  <a:lnTo>
                    <a:pt x="132929" y="571499"/>
                  </a:lnTo>
                  <a:lnTo>
                    <a:pt x="140153" y="562609"/>
                  </a:lnTo>
                  <a:lnTo>
                    <a:pt x="143436" y="551179"/>
                  </a:lnTo>
                  <a:lnTo>
                    <a:pt x="143436" y="547369"/>
                  </a:lnTo>
                  <a:lnTo>
                    <a:pt x="146177" y="543559"/>
                  </a:lnTo>
                  <a:lnTo>
                    <a:pt x="215748" y="543559"/>
                  </a:lnTo>
                  <a:lnTo>
                    <a:pt x="237233" y="521969"/>
                  </a:lnTo>
                  <a:lnTo>
                    <a:pt x="186375" y="521969"/>
                  </a:lnTo>
                  <a:lnTo>
                    <a:pt x="155827" y="510539"/>
                  </a:lnTo>
                  <a:close/>
                </a:path>
                <a:path w="711835" h="671830">
                  <a:moveTo>
                    <a:pt x="470088" y="471170"/>
                  </a:moveTo>
                  <a:lnTo>
                    <a:pt x="417518" y="471170"/>
                  </a:lnTo>
                  <a:lnTo>
                    <a:pt x="493347" y="547370"/>
                  </a:lnTo>
                  <a:lnTo>
                    <a:pt x="481399" y="577850"/>
                  </a:lnTo>
                  <a:lnTo>
                    <a:pt x="494503" y="637540"/>
                  </a:lnTo>
                  <a:lnTo>
                    <a:pt x="548435" y="671830"/>
                  </a:lnTo>
                  <a:lnTo>
                    <a:pt x="579797" y="671830"/>
                  </a:lnTo>
                  <a:lnTo>
                    <a:pt x="608590" y="659130"/>
                  </a:lnTo>
                  <a:lnTo>
                    <a:pt x="631302" y="635000"/>
                  </a:lnTo>
                  <a:lnTo>
                    <a:pt x="632341" y="632460"/>
                  </a:lnTo>
                  <a:lnTo>
                    <a:pt x="564609" y="632460"/>
                  </a:lnTo>
                  <a:lnTo>
                    <a:pt x="558185" y="627380"/>
                  </a:lnTo>
                  <a:lnTo>
                    <a:pt x="544052" y="614680"/>
                  </a:lnTo>
                  <a:lnTo>
                    <a:pt x="529920" y="595630"/>
                  </a:lnTo>
                  <a:lnTo>
                    <a:pt x="523496" y="576580"/>
                  </a:lnTo>
                  <a:lnTo>
                    <a:pt x="527736" y="563880"/>
                  </a:lnTo>
                  <a:lnTo>
                    <a:pt x="538228" y="556260"/>
                  </a:lnTo>
                  <a:lnTo>
                    <a:pt x="635022" y="556260"/>
                  </a:lnTo>
                  <a:lnTo>
                    <a:pt x="630145" y="544830"/>
                  </a:lnTo>
                  <a:lnTo>
                    <a:pt x="606634" y="521970"/>
                  </a:lnTo>
                  <a:lnTo>
                    <a:pt x="518015" y="521970"/>
                  </a:lnTo>
                  <a:lnTo>
                    <a:pt x="470088" y="471170"/>
                  </a:lnTo>
                  <a:close/>
                </a:path>
                <a:path w="711835" h="671830">
                  <a:moveTo>
                    <a:pt x="635022" y="556260"/>
                  </a:moveTo>
                  <a:lnTo>
                    <a:pt x="590989" y="556260"/>
                  </a:lnTo>
                  <a:lnTo>
                    <a:pt x="601481" y="563880"/>
                  </a:lnTo>
                  <a:lnTo>
                    <a:pt x="605721" y="576580"/>
                  </a:lnTo>
                  <a:lnTo>
                    <a:pt x="599297" y="595630"/>
                  </a:lnTo>
                  <a:lnTo>
                    <a:pt x="585165" y="614680"/>
                  </a:lnTo>
                  <a:lnTo>
                    <a:pt x="571032" y="627380"/>
                  </a:lnTo>
                  <a:lnTo>
                    <a:pt x="564609" y="632460"/>
                  </a:lnTo>
                  <a:lnTo>
                    <a:pt x="632341" y="632460"/>
                  </a:lnTo>
                  <a:lnTo>
                    <a:pt x="643250" y="605790"/>
                  </a:lnTo>
                  <a:lnTo>
                    <a:pt x="642608" y="574040"/>
                  </a:lnTo>
                  <a:lnTo>
                    <a:pt x="635022" y="556260"/>
                  </a:lnTo>
                  <a:close/>
                </a:path>
                <a:path w="711835" h="671830">
                  <a:moveTo>
                    <a:pt x="215748" y="543559"/>
                  </a:moveTo>
                  <a:lnTo>
                    <a:pt x="153486" y="543559"/>
                  </a:lnTo>
                  <a:lnTo>
                    <a:pt x="157140" y="546099"/>
                  </a:lnTo>
                  <a:lnTo>
                    <a:pt x="157140" y="557529"/>
                  </a:lnTo>
                  <a:lnTo>
                    <a:pt x="156226" y="565149"/>
                  </a:lnTo>
                  <a:lnTo>
                    <a:pt x="153486" y="572769"/>
                  </a:lnTo>
                  <a:lnTo>
                    <a:pt x="153486" y="574039"/>
                  </a:lnTo>
                  <a:lnTo>
                    <a:pt x="155313" y="576579"/>
                  </a:lnTo>
                  <a:lnTo>
                    <a:pt x="183635" y="576579"/>
                  </a:lnTo>
                  <a:lnTo>
                    <a:pt x="187289" y="579119"/>
                  </a:lnTo>
                  <a:lnTo>
                    <a:pt x="187289" y="586739"/>
                  </a:lnTo>
                  <a:lnTo>
                    <a:pt x="185462" y="589279"/>
                  </a:lnTo>
                  <a:lnTo>
                    <a:pt x="182721" y="590549"/>
                  </a:lnTo>
                  <a:lnTo>
                    <a:pt x="183635" y="590549"/>
                  </a:lnTo>
                  <a:lnTo>
                    <a:pt x="184548" y="593089"/>
                  </a:lnTo>
                  <a:lnTo>
                    <a:pt x="184548" y="598169"/>
                  </a:lnTo>
                  <a:lnTo>
                    <a:pt x="181807" y="600709"/>
                  </a:lnTo>
                  <a:lnTo>
                    <a:pt x="179067" y="600709"/>
                  </a:lnTo>
                  <a:lnTo>
                    <a:pt x="180894" y="603249"/>
                  </a:lnTo>
                  <a:lnTo>
                    <a:pt x="180894" y="609599"/>
                  </a:lnTo>
                  <a:lnTo>
                    <a:pt x="177239" y="613409"/>
                  </a:lnTo>
                  <a:lnTo>
                    <a:pt x="174498" y="613409"/>
                  </a:lnTo>
                  <a:lnTo>
                    <a:pt x="175412" y="615949"/>
                  </a:lnTo>
                  <a:lnTo>
                    <a:pt x="175412" y="621029"/>
                  </a:lnTo>
                  <a:lnTo>
                    <a:pt x="172671" y="624839"/>
                  </a:lnTo>
                  <a:lnTo>
                    <a:pt x="217216" y="624839"/>
                  </a:lnTo>
                  <a:lnTo>
                    <a:pt x="222106" y="613409"/>
                  </a:lnTo>
                  <a:lnTo>
                    <a:pt x="225089" y="590549"/>
                  </a:lnTo>
                  <a:lnTo>
                    <a:pt x="221735" y="567689"/>
                  </a:lnTo>
                  <a:lnTo>
                    <a:pt x="211956" y="547369"/>
                  </a:lnTo>
                  <a:lnTo>
                    <a:pt x="215748" y="543559"/>
                  </a:lnTo>
                  <a:close/>
                </a:path>
                <a:path w="711835" h="671830">
                  <a:moveTo>
                    <a:pt x="131124" y="572769"/>
                  </a:moveTo>
                  <a:lnTo>
                    <a:pt x="114200" y="572769"/>
                  </a:lnTo>
                  <a:lnTo>
                    <a:pt x="116028" y="574039"/>
                  </a:lnTo>
                  <a:lnTo>
                    <a:pt x="116028" y="619759"/>
                  </a:lnTo>
                  <a:lnTo>
                    <a:pt x="114200" y="621029"/>
                  </a:lnTo>
                  <a:lnTo>
                    <a:pt x="133957" y="621029"/>
                  </a:lnTo>
                  <a:lnTo>
                    <a:pt x="132016" y="619759"/>
                  </a:lnTo>
                  <a:lnTo>
                    <a:pt x="127562" y="617219"/>
                  </a:lnTo>
                  <a:lnTo>
                    <a:pt x="122423" y="615949"/>
                  </a:lnTo>
                  <a:lnTo>
                    <a:pt x="122423" y="577849"/>
                  </a:lnTo>
                  <a:lnTo>
                    <a:pt x="125706" y="576579"/>
                  </a:lnTo>
                  <a:lnTo>
                    <a:pt x="131124" y="572769"/>
                  </a:lnTo>
                  <a:close/>
                </a:path>
                <a:path w="711835" h="671830">
                  <a:moveTo>
                    <a:pt x="590989" y="556260"/>
                  </a:moveTo>
                  <a:lnTo>
                    <a:pt x="538228" y="556260"/>
                  </a:lnTo>
                  <a:lnTo>
                    <a:pt x="551632" y="557530"/>
                  </a:lnTo>
                  <a:lnTo>
                    <a:pt x="564608" y="571500"/>
                  </a:lnTo>
                  <a:lnTo>
                    <a:pt x="577585" y="557530"/>
                  </a:lnTo>
                  <a:lnTo>
                    <a:pt x="590989" y="556260"/>
                  </a:lnTo>
                  <a:close/>
                </a:path>
                <a:path w="711835" h="671830">
                  <a:moveTo>
                    <a:pt x="242989" y="314959"/>
                  </a:moveTo>
                  <a:lnTo>
                    <a:pt x="148917" y="314959"/>
                  </a:lnTo>
                  <a:lnTo>
                    <a:pt x="242105" y="353059"/>
                  </a:lnTo>
                  <a:lnTo>
                    <a:pt x="239850" y="377189"/>
                  </a:lnTo>
                  <a:lnTo>
                    <a:pt x="242562" y="401319"/>
                  </a:lnTo>
                  <a:lnTo>
                    <a:pt x="250071" y="424179"/>
                  </a:lnTo>
                  <a:lnTo>
                    <a:pt x="262205" y="444499"/>
                  </a:lnTo>
                  <a:lnTo>
                    <a:pt x="186375" y="521969"/>
                  </a:lnTo>
                  <a:lnTo>
                    <a:pt x="237233" y="521969"/>
                  </a:lnTo>
                  <a:lnTo>
                    <a:pt x="287786" y="471169"/>
                  </a:lnTo>
                  <a:lnTo>
                    <a:pt x="470088" y="471170"/>
                  </a:lnTo>
                  <a:lnTo>
                    <a:pt x="444926" y="444500"/>
                  </a:lnTo>
                  <a:lnTo>
                    <a:pt x="451416" y="434340"/>
                  </a:lnTo>
                  <a:lnTo>
                    <a:pt x="289613" y="434339"/>
                  </a:lnTo>
                  <a:lnTo>
                    <a:pt x="289613" y="405129"/>
                  </a:lnTo>
                  <a:lnTo>
                    <a:pt x="292354" y="400049"/>
                  </a:lnTo>
                  <a:lnTo>
                    <a:pt x="296008" y="397509"/>
                  </a:lnTo>
                  <a:lnTo>
                    <a:pt x="303174" y="392429"/>
                  </a:lnTo>
                  <a:lnTo>
                    <a:pt x="310854" y="388619"/>
                  </a:lnTo>
                  <a:lnTo>
                    <a:pt x="318877" y="384809"/>
                  </a:lnTo>
                  <a:lnTo>
                    <a:pt x="327071" y="382269"/>
                  </a:lnTo>
                  <a:lnTo>
                    <a:pt x="333395" y="379729"/>
                  </a:lnTo>
                  <a:lnTo>
                    <a:pt x="339975" y="378459"/>
                  </a:lnTo>
                  <a:lnTo>
                    <a:pt x="467564" y="378460"/>
                  </a:lnTo>
                  <a:lnTo>
                    <a:pt x="467665" y="377190"/>
                  </a:lnTo>
                  <a:lnTo>
                    <a:pt x="467766" y="369570"/>
                  </a:lnTo>
                  <a:lnTo>
                    <a:pt x="353565" y="369569"/>
                  </a:lnTo>
                  <a:lnTo>
                    <a:pt x="341246" y="367029"/>
                  </a:lnTo>
                  <a:lnTo>
                    <a:pt x="331068" y="360679"/>
                  </a:lnTo>
                  <a:lnTo>
                    <a:pt x="324144" y="350519"/>
                  </a:lnTo>
                  <a:lnTo>
                    <a:pt x="321589" y="337819"/>
                  </a:lnTo>
                  <a:lnTo>
                    <a:pt x="324144" y="325119"/>
                  </a:lnTo>
                  <a:lnTo>
                    <a:pt x="327606" y="320039"/>
                  </a:lnTo>
                  <a:lnTo>
                    <a:pt x="254896" y="320039"/>
                  </a:lnTo>
                  <a:lnTo>
                    <a:pt x="242989" y="314959"/>
                  </a:lnTo>
                  <a:close/>
                </a:path>
                <a:path w="711835" h="671830">
                  <a:moveTo>
                    <a:pt x="562667" y="509270"/>
                  </a:moveTo>
                  <a:lnTo>
                    <a:pt x="539698" y="511810"/>
                  </a:lnTo>
                  <a:lnTo>
                    <a:pt x="518015" y="521970"/>
                  </a:lnTo>
                  <a:lnTo>
                    <a:pt x="606634" y="521970"/>
                  </a:lnTo>
                  <a:lnTo>
                    <a:pt x="585464" y="513080"/>
                  </a:lnTo>
                  <a:lnTo>
                    <a:pt x="562667" y="509270"/>
                  </a:lnTo>
                  <a:close/>
                </a:path>
                <a:path w="711835" h="671830">
                  <a:moveTo>
                    <a:pt x="417518" y="471170"/>
                  </a:moveTo>
                  <a:lnTo>
                    <a:pt x="287786" y="471169"/>
                  </a:lnTo>
                  <a:lnTo>
                    <a:pt x="319234" y="486409"/>
                  </a:lnTo>
                  <a:lnTo>
                    <a:pt x="352994" y="491489"/>
                  </a:lnTo>
                  <a:lnTo>
                    <a:pt x="386584" y="486410"/>
                  </a:lnTo>
                  <a:lnTo>
                    <a:pt x="417518" y="471170"/>
                  </a:lnTo>
                  <a:close/>
                </a:path>
                <a:path w="711835" h="671830">
                  <a:moveTo>
                    <a:pt x="467564" y="378460"/>
                  </a:moveTo>
                  <a:lnTo>
                    <a:pt x="367155" y="378459"/>
                  </a:lnTo>
                  <a:lnTo>
                    <a:pt x="373736" y="379729"/>
                  </a:lnTo>
                  <a:lnTo>
                    <a:pt x="380060" y="382270"/>
                  </a:lnTo>
                  <a:lnTo>
                    <a:pt x="396276" y="387350"/>
                  </a:lnTo>
                  <a:lnTo>
                    <a:pt x="403956" y="392430"/>
                  </a:lnTo>
                  <a:lnTo>
                    <a:pt x="411123" y="397510"/>
                  </a:lnTo>
                  <a:lnTo>
                    <a:pt x="414777" y="400050"/>
                  </a:lnTo>
                  <a:lnTo>
                    <a:pt x="417518" y="405130"/>
                  </a:lnTo>
                  <a:lnTo>
                    <a:pt x="417518" y="434340"/>
                  </a:lnTo>
                  <a:lnTo>
                    <a:pt x="451416" y="434340"/>
                  </a:lnTo>
                  <a:lnTo>
                    <a:pt x="454662" y="429260"/>
                  </a:lnTo>
                  <a:lnTo>
                    <a:pt x="461828" y="412750"/>
                  </a:lnTo>
                  <a:lnTo>
                    <a:pt x="466253" y="394970"/>
                  </a:lnTo>
                  <a:lnTo>
                    <a:pt x="467564" y="378460"/>
                  </a:lnTo>
                  <a:close/>
                </a:path>
                <a:path w="711835" h="671830">
                  <a:moveTo>
                    <a:pt x="443348" y="306070"/>
                  </a:moveTo>
                  <a:lnTo>
                    <a:pt x="353565" y="306069"/>
                  </a:lnTo>
                  <a:lnTo>
                    <a:pt x="365885" y="308609"/>
                  </a:lnTo>
                  <a:lnTo>
                    <a:pt x="376063" y="314960"/>
                  </a:lnTo>
                  <a:lnTo>
                    <a:pt x="382986" y="325120"/>
                  </a:lnTo>
                  <a:lnTo>
                    <a:pt x="385542" y="337820"/>
                  </a:lnTo>
                  <a:lnTo>
                    <a:pt x="382986" y="350520"/>
                  </a:lnTo>
                  <a:lnTo>
                    <a:pt x="376063" y="360680"/>
                  </a:lnTo>
                  <a:lnTo>
                    <a:pt x="365885" y="367029"/>
                  </a:lnTo>
                  <a:lnTo>
                    <a:pt x="353565" y="369569"/>
                  </a:lnTo>
                  <a:lnTo>
                    <a:pt x="467766" y="369570"/>
                  </a:lnTo>
                  <a:lnTo>
                    <a:pt x="465939" y="354330"/>
                  </a:lnTo>
                  <a:lnTo>
                    <a:pt x="549490" y="320040"/>
                  </a:lnTo>
                  <a:lnTo>
                    <a:pt x="453148" y="320040"/>
                  </a:lnTo>
                  <a:lnTo>
                    <a:pt x="443348" y="306070"/>
                  </a:lnTo>
                  <a:close/>
                </a:path>
                <a:path w="711835" h="671830">
                  <a:moveTo>
                    <a:pt x="94101" y="186689"/>
                  </a:moveTo>
                  <a:lnTo>
                    <a:pt x="61026" y="187959"/>
                  </a:lnTo>
                  <a:lnTo>
                    <a:pt x="32318" y="201929"/>
                  </a:lnTo>
                  <a:lnTo>
                    <a:pt x="10977" y="224789"/>
                  </a:lnTo>
                  <a:lnTo>
                    <a:pt x="0" y="255269"/>
                  </a:lnTo>
                  <a:lnTo>
                    <a:pt x="1327" y="287019"/>
                  </a:lnTo>
                  <a:lnTo>
                    <a:pt x="14731" y="316229"/>
                  </a:lnTo>
                  <a:lnTo>
                    <a:pt x="37900" y="337819"/>
                  </a:lnTo>
                  <a:lnTo>
                    <a:pt x="68520" y="349249"/>
                  </a:lnTo>
                  <a:lnTo>
                    <a:pt x="91617" y="349249"/>
                  </a:lnTo>
                  <a:lnTo>
                    <a:pt x="113515" y="342899"/>
                  </a:lnTo>
                  <a:lnTo>
                    <a:pt x="133015" y="331469"/>
                  </a:lnTo>
                  <a:lnTo>
                    <a:pt x="148917" y="314959"/>
                  </a:lnTo>
                  <a:lnTo>
                    <a:pt x="242989" y="314959"/>
                  </a:lnTo>
                  <a:lnTo>
                    <a:pt x="213224" y="302259"/>
                  </a:lnTo>
                  <a:lnTo>
                    <a:pt x="71261" y="302259"/>
                  </a:lnTo>
                  <a:lnTo>
                    <a:pt x="71261" y="274319"/>
                  </a:lnTo>
                  <a:lnTo>
                    <a:pt x="43853" y="274319"/>
                  </a:lnTo>
                  <a:lnTo>
                    <a:pt x="43853" y="256539"/>
                  </a:lnTo>
                  <a:lnTo>
                    <a:pt x="71261" y="256539"/>
                  </a:lnTo>
                  <a:lnTo>
                    <a:pt x="71261" y="228599"/>
                  </a:lnTo>
                  <a:lnTo>
                    <a:pt x="151969" y="228599"/>
                  </a:lnTo>
                  <a:lnTo>
                    <a:pt x="147890" y="219709"/>
                  </a:lnTo>
                  <a:lnTo>
                    <a:pt x="124721" y="198119"/>
                  </a:lnTo>
                  <a:lnTo>
                    <a:pt x="94101" y="186689"/>
                  </a:lnTo>
                  <a:close/>
                </a:path>
                <a:path w="711835" h="671830">
                  <a:moveTo>
                    <a:pt x="695242" y="314960"/>
                  </a:moveTo>
                  <a:lnTo>
                    <a:pt x="561868" y="314960"/>
                  </a:lnTo>
                  <a:lnTo>
                    <a:pt x="575129" y="328930"/>
                  </a:lnTo>
                  <a:lnTo>
                    <a:pt x="591217" y="340360"/>
                  </a:lnTo>
                  <a:lnTo>
                    <a:pt x="609532" y="346710"/>
                  </a:lnTo>
                  <a:lnTo>
                    <a:pt x="629474" y="349250"/>
                  </a:lnTo>
                  <a:lnTo>
                    <a:pt x="661593" y="342900"/>
                  </a:lnTo>
                  <a:lnTo>
                    <a:pt x="687717" y="326390"/>
                  </a:lnTo>
                  <a:lnTo>
                    <a:pt x="695242" y="314960"/>
                  </a:lnTo>
                  <a:close/>
                </a:path>
                <a:path w="711835" h="671830">
                  <a:moveTo>
                    <a:pt x="368183" y="0"/>
                  </a:moveTo>
                  <a:lnTo>
                    <a:pt x="335293" y="1269"/>
                  </a:lnTo>
                  <a:lnTo>
                    <a:pt x="305287" y="13969"/>
                  </a:lnTo>
                  <a:lnTo>
                    <a:pt x="283674" y="36829"/>
                  </a:lnTo>
                  <a:lnTo>
                    <a:pt x="272340" y="66039"/>
                  </a:lnTo>
                  <a:lnTo>
                    <a:pt x="273168" y="99059"/>
                  </a:lnTo>
                  <a:lnTo>
                    <a:pt x="281590" y="121919"/>
                  </a:lnTo>
                  <a:lnTo>
                    <a:pt x="295323" y="139699"/>
                  </a:lnTo>
                  <a:lnTo>
                    <a:pt x="313509" y="153669"/>
                  </a:lnTo>
                  <a:lnTo>
                    <a:pt x="335293" y="161289"/>
                  </a:lnTo>
                  <a:lnTo>
                    <a:pt x="335293" y="264159"/>
                  </a:lnTo>
                  <a:lnTo>
                    <a:pt x="310911" y="270509"/>
                  </a:lnTo>
                  <a:lnTo>
                    <a:pt x="288928" y="281939"/>
                  </a:lnTo>
                  <a:lnTo>
                    <a:pt x="270027" y="298449"/>
                  </a:lnTo>
                  <a:lnTo>
                    <a:pt x="254896" y="320039"/>
                  </a:lnTo>
                  <a:lnTo>
                    <a:pt x="327606" y="320039"/>
                  </a:lnTo>
                  <a:lnTo>
                    <a:pt x="331068" y="314959"/>
                  </a:lnTo>
                  <a:lnTo>
                    <a:pt x="341246" y="308609"/>
                  </a:lnTo>
                  <a:lnTo>
                    <a:pt x="353565" y="306069"/>
                  </a:lnTo>
                  <a:lnTo>
                    <a:pt x="443348" y="306070"/>
                  </a:lnTo>
                  <a:lnTo>
                    <a:pt x="438003" y="298450"/>
                  </a:lnTo>
                  <a:lnTo>
                    <a:pt x="419002" y="281940"/>
                  </a:lnTo>
                  <a:lnTo>
                    <a:pt x="396747" y="270510"/>
                  </a:lnTo>
                  <a:lnTo>
                    <a:pt x="371837" y="262889"/>
                  </a:lnTo>
                  <a:lnTo>
                    <a:pt x="371837" y="161290"/>
                  </a:lnTo>
                  <a:lnTo>
                    <a:pt x="401458" y="148590"/>
                  </a:lnTo>
                  <a:lnTo>
                    <a:pt x="423114" y="125730"/>
                  </a:lnTo>
                  <a:lnTo>
                    <a:pt x="423595" y="124460"/>
                  </a:lnTo>
                  <a:lnTo>
                    <a:pt x="354479" y="124459"/>
                  </a:lnTo>
                  <a:lnTo>
                    <a:pt x="348055" y="119379"/>
                  </a:lnTo>
                  <a:lnTo>
                    <a:pt x="333923" y="105409"/>
                  </a:lnTo>
                  <a:lnTo>
                    <a:pt x="319790" y="86359"/>
                  </a:lnTo>
                  <a:lnTo>
                    <a:pt x="313366" y="67309"/>
                  </a:lnTo>
                  <a:lnTo>
                    <a:pt x="317606" y="55879"/>
                  </a:lnTo>
                  <a:lnTo>
                    <a:pt x="328098" y="48259"/>
                  </a:lnTo>
                  <a:lnTo>
                    <a:pt x="427282" y="48260"/>
                  </a:lnTo>
                  <a:lnTo>
                    <a:pt x="420601" y="33020"/>
                  </a:lnTo>
                  <a:lnTo>
                    <a:pt x="397647" y="11430"/>
                  </a:lnTo>
                  <a:lnTo>
                    <a:pt x="368183" y="0"/>
                  </a:lnTo>
                  <a:close/>
                </a:path>
                <a:path w="711835" h="671830">
                  <a:moveTo>
                    <a:pt x="629474" y="185420"/>
                  </a:moveTo>
                  <a:lnTo>
                    <a:pt x="597355" y="191770"/>
                  </a:lnTo>
                  <a:lnTo>
                    <a:pt x="571232" y="209550"/>
                  </a:lnTo>
                  <a:lnTo>
                    <a:pt x="553674" y="234950"/>
                  </a:lnTo>
                  <a:lnTo>
                    <a:pt x="547250" y="267970"/>
                  </a:lnTo>
                  <a:lnTo>
                    <a:pt x="547250" y="275590"/>
                  </a:lnTo>
                  <a:lnTo>
                    <a:pt x="548163" y="280670"/>
                  </a:lnTo>
                  <a:lnTo>
                    <a:pt x="453148" y="320040"/>
                  </a:lnTo>
                  <a:lnTo>
                    <a:pt x="549490" y="320040"/>
                  </a:lnTo>
                  <a:lnTo>
                    <a:pt x="561868" y="314960"/>
                  </a:lnTo>
                  <a:lnTo>
                    <a:pt x="695242" y="314960"/>
                  </a:lnTo>
                  <a:lnTo>
                    <a:pt x="701931" y="304800"/>
                  </a:lnTo>
                  <a:lnTo>
                    <a:pt x="633129" y="304800"/>
                  </a:lnTo>
                  <a:lnTo>
                    <a:pt x="623879" y="303530"/>
                  </a:lnTo>
                  <a:lnTo>
                    <a:pt x="618054" y="300990"/>
                  </a:lnTo>
                  <a:lnTo>
                    <a:pt x="590189" y="300990"/>
                  </a:lnTo>
                  <a:lnTo>
                    <a:pt x="590189" y="251460"/>
                  </a:lnTo>
                  <a:lnTo>
                    <a:pt x="618989" y="251460"/>
                  </a:lnTo>
                  <a:lnTo>
                    <a:pt x="620795" y="250190"/>
                  </a:lnTo>
                  <a:lnTo>
                    <a:pt x="628018" y="241300"/>
                  </a:lnTo>
                  <a:lnTo>
                    <a:pt x="631302" y="229870"/>
                  </a:lnTo>
                  <a:lnTo>
                    <a:pt x="631302" y="226060"/>
                  </a:lnTo>
                  <a:lnTo>
                    <a:pt x="634042" y="222250"/>
                  </a:lnTo>
                  <a:lnTo>
                    <a:pt x="696496" y="222250"/>
                  </a:lnTo>
                  <a:lnTo>
                    <a:pt x="687717" y="209550"/>
                  </a:lnTo>
                  <a:lnTo>
                    <a:pt x="661593" y="191770"/>
                  </a:lnTo>
                  <a:lnTo>
                    <a:pt x="629474" y="185420"/>
                  </a:lnTo>
                  <a:close/>
                </a:path>
                <a:path w="711835" h="671830">
                  <a:moveTo>
                    <a:pt x="696496" y="222250"/>
                  </a:moveTo>
                  <a:lnTo>
                    <a:pt x="641351" y="222250"/>
                  </a:lnTo>
                  <a:lnTo>
                    <a:pt x="645006" y="226060"/>
                  </a:lnTo>
                  <a:lnTo>
                    <a:pt x="645006" y="237490"/>
                  </a:lnTo>
                  <a:lnTo>
                    <a:pt x="644092" y="245110"/>
                  </a:lnTo>
                  <a:lnTo>
                    <a:pt x="641351" y="251460"/>
                  </a:lnTo>
                  <a:lnTo>
                    <a:pt x="641351" y="254000"/>
                  </a:lnTo>
                  <a:lnTo>
                    <a:pt x="643179" y="255270"/>
                  </a:lnTo>
                  <a:lnTo>
                    <a:pt x="670587" y="255270"/>
                  </a:lnTo>
                  <a:lnTo>
                    <a:pt x="674241" y="257810"/>
                  </a:lnTo>
                  <a:lnTo>
                    <a:pt x="674241" y="265430"/>
                  </a:lnTo>
                  <a:lnTo>
                    <a:pt x="672414" y="267970"/>
                  </a:lnTo>
                  <a:lnTo>
                    <a:pt x="669673" y="269240"/>
                  </a:lnTo>
                  <a:lnTo>
                    <a:pt x="672414" y="271780"/>
                  </a:lnTo>
                  <a:lnTo>
                    <a:pt x="672414" y="276860"/>
                  </a:lnTo>
                  <a:lnTo>
                    <a:pt x="667846" y="280670"/>
                  </a:lnTo>
                  <a:lnTo>
                    <a:pt x="666019" y="280670"/>
                  </a:lnTo>
                  <a:lnTo>
                    <a:pt x="666932" y="281940"/>
                  </a:lnTo>
                  <a:lnTo>
                    <a:pt x="667846" y="284480"/>
                  </a:lnTo>
                  <a:lnTo>
                    <a:pt x="667846" y="289560"/>
                  </a:lnTo>
                  <a:lnTo>
                    <a:pt x="665105" y="293370"/>
                  </a:lnTo>
                  <a:lnTo>
                    <a:pt x="659623" y="293370"/>
                  </a:lnTo>
                  <a:lnTo>
                    <a:pt x="661451" y="295910"/>
                  </a:lnTo>
                  <a:lnTo>
                    <a:pt x="661451" y="300990"/>
                  </a:lnTo>
                  <a:lnTo>
                    <a:pt x="658710" y="304800"/>
                  </a:lnTo>
                  <a:lnTo>
                    <a:pt x="701931" y="304800"/>
                  </a:lnTo>
                  <a:lnTo>
                    <a:pt x="705275" y="299720"/>
                  </a:lnTo>
                  <a:lnTo>
                    <a:pt x="711699" y="267970"/>
                  </a:lnTo>
                  <a:lnTo>
                    <a:pt x="705275" y="234950"/>
                  </a:lnTo>
                  <a:lnTo>
                    <a:pt x="696496" y="222250"/>
                  </a:lnTo>
                  <a:close/>
                </a:path>
                <a:path w="711835" h="671830">
                  <a:moveTo>
                    <a:pt x="151969" y="228599"/>
                  </a:moveTo>
                  <a:lnTo>
                    <a:pt x="89533" y="228599"/>
                  </a:lnTo>
                  <a:lnTo>
                    <a:pt x="89533" y="256539"/>
                  </a:lnTo>
                  <a:lnTo>
                    <a:pt x="116941" y="256539"/>
                  </a:lnTo>
                  <a:lnTo>
                    <a:pt x="116941" y="274319"/>
                  </a:lnTo>
                  <a:lnTo>
                    <a:pt x="89533" y="274319"/>
                  </a:lnTo>
                  <a:lnTo>
                    <a:pt x="89533" y="302259"/>
                  </a:lnTo>
                  <a:lnTo>
                    <a:pt x="213224" y="302259"/>
                  </a:lnTo>
                  <a:lnTo>
                    <a:pt x="162621" y="280669"/>
                  </a:lnTo>
                  <a:lnTo>
                    <a:pt x="161294" y="248919"/>
                  </a:lnTo>
                  <a:lnTo>
                    <a:pt x="151969" y="228599"/>
                  </a:lnTo>
                  <a:close/>
                </a:path>
                <a:path w="711835" h="671830">
                  <a:moveTo>
                    <a:pt x="618989" y="251460"/>
                  </a:moveTo>
                  <a:lnTo>
                    <a:pt x="601153" y="251460"/>
                  </a:lnTo>
                  <a:lnTo>
                    <a:pt x="602980" y="254000"/>
                  </a:lnTo>
                  <a:lnTo>
                    <a:pt x="602980" y="298450"/>
                  </a:lnTo>
                  <a:lnTo>
                    <a:pt x="601153" y="300990"/>
                  </a:lnTo>
                  <a:lnTo>
                    <a:pt x="618054" y="300990"/>
                  </a:lnTo>
                  <a:lnTo>
                    <a:pt x="613601" y="297180"/>
                  </a:lnTo>
                  <a:lnTo>
                    <a:pt x="608462" y="295910"/>
                  </a:lnTo>
                  <a:lnTo>
                    <a:pt x="608461" y="257810"/>
                  </a:lnTo>
                  <a:lnTo>
                    <a:pt x="610289" y="257810"/>
                  </a:lnTo>
                  <a:lnTo>
                    <a:pt x="613572" y="255270"/>
                  </a:lnTo>
                  <a:lnTo>
                    <a:pt x="618989" y="251460"/>
                  </a:lnTo>
                  <a:close/>
                </a:path>
                <a:path w="711835" h="671830">
                  <a:moveTo>
                    <a:pt x="427282" y="48260"/>
                  </a:moveTo>
                  <a:lnTo>
                    <a:pt x="380859" y="48260"/>
                  </a:lnTo>
                  <a:lnTo>
                    <a:pt x="391351" y="55880"/>
                  </a:lnTo>
                  <a:lnTo>
                    <a:pt x="395591" y="67310"/>
                  </a:lnTo>
                  <a:lnTo>
                    <a:pt x="389167" y="87630"/>
                  </a:lnTo>
                  <a:lnTo>
                    <a:pt x="375035" y="105410"/>
                  </a:lnTo>
                  <a:lnTo>
                    <a:pt x="360903" y="119379"/>
                  </a:lnTo>
                  <a:lnTo>
                    <a:pt x="354479" y="124459"/>
                  </a:lnTo>
                  <a:lnTo>
                    <a:pt x="423595" y="124460"/>
                  </a:lnTo>
                  <a:lnTo>
                    <a:pt x="434662" y="95250"/>
                  </a:lnTo>
                  <a:lnTo>
                    <a:pt x="433963" y="63500"/>
                  </a:lnTo>
                  <a:lnTo>
                    <a:pt x="427282" y="48260"/>
                  </a:lnTo>
                  <a:close/>
                </a:path>
                <a:path w="711835" h="671830">
                  <a:moveTo>
                    <a:pt x="367455" y="48259"/>
                  </a:moveTo>
                  <a:lnTo>
                    <a:pt x="341503" y="48259"/>
                  </a:lnTo>
                  <a:lnTo>
                    <a:pt x="354479" y="63499"/>
                  </a:lnTo>
                  <a:lnTo>
                    <a:pt x="367455" y="48259"/>
                  </a:lnTo>
                  <a:close/>
                </a:path>
              </a:pathLst>
            </a:custGeom>
            <a:solidFill>
              <a:srgbClr val="000000"/>
            </a:solidFill>
          </p:spPr>
          <p:txBody>
            <a:bodyPr wrap="square" lIns="0" tIns="0" rIns="0" bIns="0" rtlCol="0"/>
            <a:lstStyle/>
            <a:p>
              <a:endParaRPr/>
            </a:p>
          </p:txBody>
        </p:sp>
      </p:grpSp>
      <p:sp>
        <p:nvSpPr>
          <p:cNvPr id="5" name="object 5"/>
          <p:cNvSpPr txBox="1"/>
          <p:nvPr/>
        </p:nvSpPr>
        <p:spPr>
          <a:xfrm>
            <a:off x="571296" y="3049651"/>
            <a:ext cx="2628900" cy="574040"/>
          </a:xfrm>
          <a:prstGeom prst="rect">
            <a:avLst/>
          </a:prstGeom>
        </p:spPr>
        <p:txBody>
          <a:bodyPr vert="horz" wrap="square" lIns="0" tIns="12700" rIns="0" bIns="0" rtlCol="0">
            <a:spAutoFit/>
          </a:bodyPr>
          <a:lstStyle/>
          <a:p>
            <a:pPr marL="12700">
              <a:lnSpc>
                <a:spcPct val="100000"/>
              </a:lnSpc>
              <a:spcBef>
                <a:spcPts val="100"/>
              </a:spcBef>
            </a:pPr>
            <a:r>
              <a:rPr sz="3600" b="0" spc="-65" dirty="0">
                <a:latin typeface="Calibri Light"/>
                <a:cs typeface="Calibri Light"/>
              </a:rPr>
              <a:t>Performance</a:t>
            </a:r>
            <a:r>
              <a:rPr sz="3600" b="0" spc="-65" dirty="0">
                <a:solidFill>
                  <a:srgbClr val="FFFFFF"/>
                </a:solidFill>
                <a:latin typeface="Calibri Light"/>
                <a:cs typeface="Calibri Light"/>
              </a:rPr>
              <a:t>…</a:t>
            </a:r>
            <a:endParaRPr sz="3600" dirty="0">
              <a:latin typeface="Calibri Light"/>
              <a:cs typeface="Calibri Light"/>
            </a:endParaRPr>
          </a:p>
        </p:txBody>
      </p:sp>
      <p:grpSp>
        <p:nvGrpSpPr>
          <p:cNvPr id="7" name="object 7"/>
          <p:cNvGrpSpPr/>
          <p:nvPr/>
        </p:nvGrpSpPr>
        <p:grpSpPr>
          <a:xfrm>
            <a:off x="4741164" y="2657855"/>
            <a:ext cx="6798945" cy="1614170"/>
            <a:chOff x="4741164" y="2657855"/>
            <a:chExt cx="6798945" cy="1614170"/>
          </a:xfrm>
        </p:grpSpPr>
        <p:sp>
          <p:nvSpPr>
            <p:cNvPr id="8" name="object 8"/>
            <p:cNvSpPr/>
            <p:nvPr/>
          </p:nvSpPr>
          <p:spPr>
            <a:xfrm>
              <a:off x="4741164" y="2657855"/>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499"/>
                  </a:lnTo>
                  <a:lnTo>
                    <a:pt x="5765" y="1495412"/>
                  </a:lnTo>
                  <a:lnTo>
                    <a:pt x="22036" y="1533971"/>
                  </a:lnTo>
                  <a:lnTo>
                    <a:pt x="47275" y="1566640"/>
                  </a:lnTo>
                  <a:lnTo>
                    <a:pt x="79944" y="1591879"/>
                  </a:lnTo>
                  <a:lnTo>
                    <a:pt x="118503" y="1608150"/>
                  </a:lnTo>
                  <a:lnTo>
                    <a:pt x="161416" y="1613916"/>
                  </a:lnTo>
                  <a:lnTo>
                    <a:pt x="6637146" y="1613916"/>
                  </a:lnTo>
                  <a:lnTo>
                    <a:pt x="6680060" y="1608150"/>
                  </a:lnTo>
                  <a:lnTo>
                    <a:pt x="6718619" y="1591879"/>
                  </a:lnTo>
                  <a:lnTo>
                    <a:pt x="6751288" y="1566640"/>
                  </a:lnTo>
                  <a:lnTo>
                    <a:pt x="6776527" y="1533971"/>
                  </a:lnTo>
                  <a:lnTo>
                    <a:pt x="6792798" y="1495412"/>
                  </a:lnTo>
                  <a:lnTo>
                    <a:pt x="6798563" y="1452499"/>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9BBA58"/>
            </a:solidFill>
          </p:spPr>
          <p:txBody>
            <a:bodyPr wrap="square" lIns="0" tIns="0" rIns="0" bIns="0" rtlCol="0"/>
            <a:lstStyle/>
            <a:p>
              <a:endParaRPr/>
            </a:p>
          </p:txBody>
        </p:sp>
        <p:sp>
          <p:nvSpPr>
            <p:cNvPr id="9" name="object 9"/>
            <p:cNvSpPr/>
            <p:nvPr/>
          </p:nvSpPr>
          <p:spPr>
            <a:xfrm>
              <a:off x="5328196" y="3118548"/>
              <a:ext cx="694690" cy="695325"/>
            </a:xfrm>
            <a:custGeom>
              <a:avLst/>
              <a:gdLst/>
              <a:ahLst/>
              <a:cxnLst/>
              <a:rect l="l" t="t" r="r" b="b"/>
              <a:pathLst>
                <a:path w="694689" h="695325">
                  <a:moveTo>
                    <a:pt x="63944" y="512318"/>
                  </a:moveTo>
                  <a:lnTo>
                    <a:pt x="0" y="512318"/>
                  </a:lnTo>
                  <a:lnTo>
                    <a:pt x="0" y="548906"/>
                  </a:lnTo>
                  <a:lnTo>
                    <a:pt x="63944" y="548906"/>
                  </a:lnTo>
                  <a:lnTo>
                    <a:pt x="63944" y="512318"/>
                  </a:lnTo>
                  <a:close/>
                </a:path>
                <a:path w="694689" h="695325">
                  <a:moveTo>
                    <a:pt x="63944" y="439127"/>
                  </a:moveTo>
                  <a:lnTo>
                    <a:pt x="0" y="439127"/>
                  </a:lnTo>
                  <a:lnTo>
                    <a:pt x="0" y="475729"/>
                  </a:lnTo>
                  <a:lnTo>
                    <a:pt x="63944" y="475729"/>
                  </a:lnTo>
                  <a:lnTo>
                    <a:pt x="63944" y="439127"/>
                  </a:lnTo>
                  <a:close/>
                </a:path>
                <a:path w="694689" h="695325">
                  <a:moveTo>
                    <a:pt x="63944" y="365937"/>
                  </a:moveTo>
                  <a:lnTo>
                    <a:pt x="0" y="365937"/>
                  </a:lnTo>
                  <a:lnTo>
                    <a:pt x="0" y="402539"/>
                  </a:lnTo>
                  <a:lnTo>
                    <a:pt x="63944" y="402539"/>
                  </a:lnTo>
                  <a:lnTo>
                    <a:pt x="63944" y="365937"/>
                  </a:lnTo>
                  <a:close/>
                </a:path>
                <a:path w="694689" h="695325">
                  <a:moveTo>
                    <a:pt x="63944" y="292747"/>
                  </a:moveTo>
                  <a:lnTo>
                    <a:pt x="0" y="292747"/>
                  </a:lnTo>
                  <a:lnTo>
                    <a:pt x="0" y="329349"/>
                  </a:lnTo>
                  <a:lnTo>
                    <a:pt x="63944" y="329349"/>
                  </a:lnTo>
                  <a:lnTo>
                    <a:pt x="63944" y="292747"/>
                  </a:lnTo>
                  <a:close/>
                </a:path>
                <a:path w="694689" h="695325">
                  <a:moveTo>
                    <a:pt x="63944" y="219570"/>
                  </a:moveTo>
                  <a:lnTo>
                    <a:pt x="0" y="219570"/>
                  </a:lnTo>
                  <a:lnTo>
                    <a:pt x="0" y="256159"/>
                  </a:lnTo>
                  <a:lnTo>
                    <a:pt x="63944" y="256159"/>
                  </a:lnTo>
                  <a:lnTo>
                    <a:pt x="63944" y="219570"/>
                  </a:lnTo>
                  <a:close/>
                </a:path>
                <a:path w="694689" h="695325">
                  <a:moveTo>
                    <a:pt x="63944" y="146380"/>
                  </a:moveTo>
                  <a:lnTo>
                    <a:pt x="0" y="146380"/>
                  </a:lnTo>
                  <a:lnTo>
                    <a:pt x="0" y="182968"/>
                  </a:lnTo>
                  <a:lnTo>
                    <a:pt x="63944" y="182968"/>
                  </a:lnTo>
                  <a:lnTo>
                    <a:pt x="63944" y="146380"/>
                  </a:lnTo>
                  <a:close/>
                </a:path>
                <a:path w="694689" h="695325">
                  <a:moveTo>
                    <a:pt x="182714" y="631253"/>
                  </a:moveTo>
                  <a:lnTo>
                    <a:pt x="146177" y="631253"/>
                  </a:lnTo>
                  <a:lnTo>
                    <a:pt x="146177" y="695286"/>
                  </a:lnTo>
                  <a:lnTo>
                    <a:pt x="182714" y="695286"/>
                  </a:lnTo>
                  <a:lnTo>
                    <a:pt x="182714" y="631253"/>
                  </a:lnTo>
                  <a:close/>
                </a:path>
                <a:path w="694689" h="695325">
                  <a:moveTo>
                    <a:pt x="182714" y="0"/>
                  </a:moveTo>
                  <a:lnTo>
                    <a:pt x="146177" y="0"/>
                  </a:lnTo>
                  <a:lnTo>
                    <a:pt x="146177" y="64046"/>
                  </a:lnTo>
                  <a:lnTo>
                    <a:pt x="182714" y="64046"/>
                  </a:lnTo>
                  <a:lnTo>
                    <a:pt x="182714" y="0"/>
                  </a:lnTo>
                  <a:close/>
                </a:path>
                <a:path w="694689" h="695325">
                  <a:moveTo>
                    <a:pt x="255803" y="631253"/>
                  </a:moveTo>
                  <a:lnTo>
                    <a:pt x="219265" y="631253"/>
                  </a:lnTo>
                  <a:lnTo>
                    <a:pt x="219265" y="695286"/>
                  </a:lnTo>
                  <a:lnTo>
                    <a:pt x="255803" y="695286"/>
                  </a:lnTo>
                  <a:lnTo>
                    <a:pt x="255803" y="631253"/>
                  </a:lnTo>
                  <a:close/>
                </a:path>
                <a:path w="694689" h="695325">
                  <a:moveTo>
                    <a:pt x="255803" y="0"/>
                  </a:moveTo>
                  <a:lnTo>
                    <a:pt x="219265" y="0"/>
                  </a:lnTo>
                  <a:lnTo>
                    <a:pt x="219265" y="64046"/>
                  </a:lnTo>
                  <a:lnTo>
                    <a:pt x="255803" y="64046"/>
                  </a:lnTo>
                  <a:lnTo>
                    <a:pt x="255803" y="0"/>
                  </a:lnTo>
                  <a:close/>
                </a:path>
                <a:path w="694689" h="695325">
                  <a:moveTo>
                    <a:pt x="328891" y="631253"/>
                  </a:moveTo>
                  <a:lnTo>
                    <a:pt x="292354" y="631253"/>
                  </a:lnTo>
                  <a:lnTo>
                    <a:pt x="292354" y="695286"/>
                  </a:lnTo>
                  <a:lnTo>
                    <a:pt x="328891" y="695286"/>
                  </a:lnTo>
                  <a:lnTo>
                    <a:pt x="328891" y="631253"/>
                  </a:lnTo>
                  <a:close/>
                </a:path>
                <a:path w="694689" h="695325">
                  <a:moveTo>
                    <a:pt x="328891" y="0"/>
                  </a:moveTo>
                  <a:lnTo>
                    <a:pt x="292354" y="0"/>
                  </a:lnTo>
                  <a:lnTo>
                    <a:pt x="292354" y="64046"/>
                  </a:lnTo>
                  <a:lnTo>
                    <a:pt x="328891" y="64046"/>
                  </a:lnTo>
                  <a:lnTo>
                    <a:pt x="328891" y="0"/>
                  </a:lnTo>
                  <a:close/>
                </a:path>
                <a:path w="694689" h="695325">
                  <a:moveTo>
                    <a:pt x="401980" y="631253"/>
                  </a:moveTo>
                  <a:lnTo>
                    <a:pt x="365442" y="631253"/>
                  </a:lnTo>
                  <a:lnTo>
                    <a:pt x="365442" y="695286"/>
                  </a:lnTo>
                  <a:lnTo>
                    <a:pt x="401980" y="695286"/>
                  </a:lnTo>
                  <a:lnTo>
                    <a:pt x="401980" y="631253"/>
                  </a:lnTo>
                  <a:close/>
                </a:path>
                <a:path w="694689" h="695325">
                  <a:moveTo>
                    <a:pt x="401980" y="0"/>
                  </a:moveTo>
                  <a:lnTo>
                    <a:pt x="365442" y="0"/>
                  </a:lnTo>
                  <a:lnTo>
                    <a:pt x="365442" y="64046"/>
                  </a:lnTo>
                  <a:lnTo>
                    <a:pt x="401980" y="64046"/>
                  </a:lnTo>
                  <a:lnTo>
                    <a:pt x="401980" y="0"/>
                  </a:lnTo>
                  <a:close/>
                </a:path>
                <a:path w="694689" h="695325">
                  <a:moveTo>
                    <a:pt x="465937" y="228714"/>
                  </a:moveTo>
                  <a:lnTo>
                    <a:pt x="228396" y="228714"/>
                  </a:lnTo>
                  <a:lnTo>
                    <a:pt x="228396" y="466572"/>
                  </a:lnTo>
                  <a:lnTo>
                    <a:pt x="465937" y="466572"/>
                  </a:lnTo>
                  <a:lnTo>
                    <a:pt x="465937" y="228714"/>
                  </a:lnTo>
                  <a:close/>
                </a:path>
                <a:path w="694689" h="695325">
                  <a:moveTo>
                    <a:pt x="475068" y="631253"/>
                  </a:moveTo>
                  <a:lnTo>
                    <a:pt x="438531" y="631253"/>
                  </a:lnTo>
                  <a:lnTo>
                    <a:pt x="438531" y="695286"/>
                  </a:lnTo>
                  <a:lnTo>
                    <a:pt x="475068" y="695286"/>
                  </a:lnTo>
                  <a:lnTo>
                    <a:pt x="475068" y="631253"/>
                  </a:lnTo>
                  <a:close/>
                </a:path>
                <a:path w="694689" h="695325">
                  <a:moveTo>
                    <a:pt x="475068" y="0"/>
                  </a:moveTo>
                  <a:lnTo>
                    <a:pt x="438531" y="0"/>
                  </a:lnTo>
                  <a:lnTo>
                    <a:pt x="438531" y="64046"/>
                  </a:lnTo>
                  <a:lnTo>
                    <a:pt x="475068" y="64046"/>
                  </a:lnTo>
                  <a:lnTo>
                    <a:pt x="475068" y="0"/>
                  </a:lnTo>
                  <a:close/>
                </a:path>
                <a:path w="694689" h="695325">
                  <a:moveTo>
                    <a:pt x="548157" y="631253"/>
                  </a:moveTo>
                  <a:lnTo>
                    <a:pt x="511619" y="631253"/>
                  </a:lnTo>
                  <a:lnTo>
                    <a:pt x="511619" y="695286"/>
                  </a:lnTo>
                  <a:lnTo>
                    <a:pt x="548157" y="695286"/>
                  </a:lnTo>
                  <a:lnTo>
                    <a:pt x="548157" y="631253"/>
                  </a:lnTo>
                  <a:close/>
                </a:path>
                <a:path w="694689" h="695325">
                  <a:moveTo>
                    <a:pt x="548157" y="0"/>
                  </a:moveTo>
                  <a:lnTo>
                    <a:pt x="511619" y="0"/>
                  </a:lnTo>
                  <a:lnTo>
                    <a:pt x="511619" y="64046"/>
                  </a:lnTo>
                  <a:lnTo>
                    <a:pt x="548157" y="64046"/>
                  </a:lnTo>
                  <a:lnTo>
                    <a:pt x="548157" y="0"/>
                  </a:lnTo>
                  <a:close/>
                </a:path>
                <a:path w="694689" h="695325">
                  <a:moveTo>
                    <a:pt x="593839" y="137223"/>
                  </a:moveTo>
                  <a:lnTo>
                    <a:pt x="590969" y="122986"/>
                  </a:lnTo>
                  <a:lnTo>
                    <a:pt x="583133" y="111353"/>
                  </a:lnTo>
                  <a:lnTo>
                    <a:pt x="571525" y="103505"/>
                  </a:lnTo>
                  <a:lnTo>
                    <a:pt x="557301" y="100634"/>
                  </a:lnTo>
                  <a:lnTo>
                    <a:pt x="502475" y="100634"/>
                  </a:lnTo>
                  <a:lnTo>
                    <a:pt x="502475" y="192125"/>
                  </a:lnTo>
                  <a:lnTo>
                    <a:pt x="502475" y="503174"/>
                  </a:lnTo>
                  <a:lnTo>
                    <a:pt x="191858" y="503174"/>
                  </a:lnTo>
                  <a:lnTo>
                    <a:pt x="191858" y="192125"/>
                  </a:lnTo>
                  <a:lnTo>
                    <a:pt x="502475" y="192125"/>
                  </a:lnTo>
                  <a:lnTo>
                    <a:pt x="502475" y="100634"/>
                  </a:lnTo>
                  <a:lnTo>
                    <a:pt x="137033" y="100634"/>
                  </a:lnTo>
                  <a:lnTo>
                    <a:pt x="122809" y="103505"/>
                  </a:lnTo>
                  <a:lnTo>
                    <a:pt x="111201" y="111353"/>
                  </a:lnTo>
                  <a:lnTo>
                    <a:pt x="103365" y="122986"/>
                  </a:lnTo>
                  <a:lnTo>
                    <a:pt x="100495" y="137223"/>
                  </a:lnTo>
                  <a:lnTo>
                    <a:pt x="100495" y="558063"/>
                  </a:lnTo>
                  <a:lnTo>
                    <a:pt x="103365" y="572300"/>
                  </a:lnTo>
                  <a:lnTo>
                    <a:pt x="111201" y="583933"/>
                  </a:lnTo>
                  <a:lnTo>
                    <a:pt x="122809" y="591781"/>
                  </a:lnTo>
                  <a:lnTo>
                    <a:pt x="137033" y="594652"/>
                  </a:lnTo>
                  <a:lnTo>
                    <a:pt x="557301" y="594652"/>
                  </a:lnTo>
                  <a:lnTo>
                    <a:pt x="571525" y="591781"/>
                  </a:lnTo>
                  <a:lnTo>
                    <a:pt x="583133" y="583933"/>
                  </a:lnTo>
                  <a:lnTo>
                    <a:pt x="590969" y="572300"/>
                  </a:lnTo>
                  <a:lnTo>
                    <a:pt x="593839" y="558063"/>
                  </a:lnTo>
                  <a:lnTo>
                    <a:pt x="593839" y="503174"/>
                  </a:lnTo>
                  <a:lnTo>
                    <a:pt x="593839" y="192125"/>
                  </a:lnTo>
                  <a:lnTo>
                    <a:pt x="593839" y="137223"/>
                  </a:lnTo>
                  <a:close/>
                </a:path>
                <a:path w="694689" h="695325">
                  <a:moveTo>
                    <a:pt x="694334" y="512318"/>
                  </a:moveTo>
                  <a:lnTo>
                    <a:pt x="630389" y="512318"/>
                  </a:lnTo>
                  <a:lnTo>
                    <a:pt x="630389" y="548906"/>
                  </a:lnTo>
                  <a:lnTo>
                    <a:pt x="694334" y="548906"/>
                  </a:lnTo>
                  <a:lnTo>
                    <a:pt x="694334" y="512318"/>
                  </a:lnTo>
                  <a:close/>
                </a:path>
                <a:path w="694689" h="695325">
                  <a:moveTo>
                    <a:pt x="694334" y="439127"/>
                  </a:moveTo>
                  <a:lnTo>
                    <a:pt x="630389" y="439127"/>
                  </a:lnTo>
                  <a:lnTo>
                    <a:pt x="630389" y="475729"/>
                  </a:lnTo>
                  <a:lnTo>
                    <a:pt x="694334" y="475729"/>
                  </a:lnTo>
                  <a:lnTo>
                    <a:pt x="694334" y="439127"/>
                  </a:lnTo>
                  <a:close/>
                </a:path>
                <a:path w="694689" h="695325">
                  <a:moveTo>
                    <a:pt x="694334" y="365937"/>
                  </a:moveTo>
                  <a:lnTo>
                    <a:pt x="630389" y="365937"/>
                  </a:lnTo>
                  <a:lnTo>
                    <a:pt x="630389" y="402539"/>
                  </a:lnTo>
                  <a:lnTo>
                    <a:pt x="694334" y="402539"/>
                  </a:lnTo>
                  <a:lnTo>
                    <a:pt x="694334" y="365937"/>
                  </a:lnTo>
                  <a:close/>
                </a:path>
                <a:path w="694689" h="695325">
                  <a:moveTo>
                    <a:pt x="694334" y="292747"/>
                  </a:moveTo>
                  <a:lnTo>
                    <a:pt x="630389" y="292747"/>
                  </a:lnTo>
                  <a:lnTo>
                    <a:pt x="630389" y="329349"/>
                  </a:lnTo>
                  <a:lnTo>
                    <a:pt x="694334" y="329349"/>
                  </a:lnTo>
                  <a:lnTo>
                    <a:pt x="694334" y="292747"/>
                  </a:lnTo>
                  <a:close/>
                </a:path>
                <a:path w="694689" h="695325">
                  <a:moveTo>
                    <a:pt x="694334" y="219570"/>
                  </a:moveTo>
                  <a:lnTo>
                    <a:pt x="630389" y="219570"/>
                  </a:lnTo>
                  <a:lnTo>
                    <a:pt x="630389" y="256159"/>
                  </a:lnTo>
                  <a:lnTo>
                    <a:pt x="694334" y="256159"/>
                  </a:lnTo>
                  <a:lnTo>
                    <a:pt x="694334" y="219570"/>
                  </a:lnTo>
                  <a:close/>
                </a:path>
                <a:path w="694689" h="695325">
                  <a:moveTo>
                    <a:pt x="694334" y="146380"/>
                  </a:moveTo>
                  <a:lnTo>
                    <a:pt x="630389" y="146380"/>
                  </a:lnTo>
                  <a:lnTo>
                    <a:pt x="630389" y="182968"/>
                  </a:lnTo>
                  <a:lnTo>
                    <a:pt x="694334" y="182968"/>
                  </a:lnTo>
                  <a:lnTo>
                    <a:pt x="694334" y="146380"/>
                  </a:lnTo>
                  <a:close/>
                </a:path>
              </a:pathLst>
            </a:custGeom>
            <a:solidFill>
              <a:srgbClr val="000000"/>
            </a:solidFill>
          </p:spPr>
          <p:txBody>
            <a:bodyPr wrap="square" lIns="0" tIns="0" rIns="0" bIns="0" rtlCol="0"/>
            <a:lstStyle/>
            <a:p>
              <a:endParaRPr/>
            </a:p>
          </p:txBody>
        </p:sp>
      </p:grpSp>
      <p:sp>
        <p:nvSpPr>
          <p:cNvPr id="10" name="object 10"/>
          <p:cNvSpPr txBox="1"/>
          <p:nvPr/>
        </p:nvSpPr>
        <p:spPr>
          <a:xfrm>
            <a:off x="6764781" y="2822905"/>
            <a:ext cx="4600575" cy="1233805"/>
          </a:xfrm>
          <a:prstGeom prst="rect">
            <a:avLst/>
          </a:prstGeom>
        </p:spPr>
        <p:txBody>
          <a:bodyPr vert="horz" wrap="square" lIns="0" tIns="35560" rIns="0" bIns="0" rtlCol="0">
            <a:spAutoFit/>
          </a:bodyPr>
          <a:lstStyle/>
          <a:p>
            <a:pPr marL="12700" marR="5080">
              <a:lnSpc>
                <a:spcPct val="91500"/>
              </a:lnSpc>
              <a:spcBef>
                <a:spcPts val="280"/>
              </a:spcBef>
            </a:pPr>
            <a:r>
              <a:rPr sz="1700" spc="-5" dirty="0">
                <a:latin typeface="Calibri"/>
                <a:cs typeface="Calibri"/>
              </a:rPr>
              <a:t>Satisfying performance requirements can </a:t>
            </a:r>
            <a:r>
              <a:rPr sz="1700" dirty="0">
                <a:latin typeface="Calibri"/>
                <a:cs typeface="Calibri"/>
              </a:rPr>
              <a:t>be tricky </a:t>
            </a:r>
            <a:r>
              <a:rPr sz="1700" spc="5" dirty="0">
                <a:latin typeface="Calibri"/>
                <a:cs typeface="Calibri"/>
              </a:rPr>
              <a:t> </a:t>
            </a:r>
            <a:r>
              <a:rPr sz="1700" dirty="0">
                <a:latin typeface="Calibri"/>
                <a:cs typeface="Calibri"/>
              </a:rPr>
              <a:t>because</a:t>
            </a:r>
            <a:r>
              <a:rPr sz="1700" spc="-40" dirty="0">
                <a:latin typeface="Calibri"/>
                <a:cs typeface="Calibri"/>
              </a:rPr>
              <a:t> </a:t>
            </a:r>
            <a:r>
              <a:rPr sz="1700" spc="-5" dirty="0">
                <a:latin typeface="Calibri"/>
                <a:cs typeface="Calibri"/>
              </a:rPr>
              <a:t>they</a:t>
            </a:r>
            <a:r>
              <a:rPr sz="1700" spc="-20" dirty="0">
                <a:latin typeface="Calibri"/>
                <a:cs typeface="Calibri"/>
              </a:rPr>
              <a:t> </a:t>
            </a:r>
            <a:r>
              <a:rPr sz="1700" dirty="0">
                <a:latin typeface="Calibri"/>
                <a:cs typeface="Calibri"/>
              </a:rPr>
              <a:t>depend</a:t>
            </a:r>
            <a:r>
              <a:rPr sz="1700" spc="-45" dirty="0">
                <a:latin typeface="Calibri"/>
                <a:cs typeface="Calibri"/>
              </a:rPr>
              <a:t> </a:t>
            </a:r>
            <a:r>
              <a:rPr sz="1700" dirty="0">
                <a:latin typeface="Calibri"/>
                <a:cs typeface="Calibri"/>
              </a:rPr>
              <a:t>so</a:t>
            </a:r>
            <a:r>
              <a:rPr sz="1700" spc="-20" dirty="0">
                <a:latin typeface="Calibri"/>
                <a:cs typeface="Calibri"/>
              </a:rPr>
              <a:t> </a:t>
            </a:r>
            <a:r>
              <a:rPr sz="1700" dirty="0">
                <a:latin typeface="Calibri"/>
                <a:cs typeface="Calibri"/>
              </a:rPr>
              <a:t>much</a:t>
            </a:r>
            <a:r>
              <a:rPr sz="1700" spc="-10" dirty="0">
                <a:latin typeface="Calibri"/>
                <a:cs typeface="Calibri"/>
              </a:rPr>
              <a:t> </a:t>
            </a:r>
            <a:r>
              <a:rPr sz="1700" dirty="0">
                <a:latin typeface="Calibri"/>
                <a:cs typeface="Calibri"/>
              </a:rPr>
              <a:t>upon</a:t>
            </a:r>
            <a:r>
              <a:rPr sz="1700" spc="-30" dirty="0">
                <a:latin typeface="Calibri"/>
                <a:cs typeface="Calibri"/>
              </a:rPr>
              <a:t> </a:t>
            </a:r>
            <a:r>
              <a:rPr sz="1700" spc="-5" dirty="0">
                <a:latin typeface="Calibri"/>
                <a:cs typeface="Calibri"/>
              </a:rPr>
              <a:t>external</a:t>
            </a:r>
            <a:r>
              <a:rPr sz="1700" spc="-40" dirty="0">
                <a:latin typeface="Calibri"/>
                <a:cs typeface="Calibri"/>
              </a:rPr>
              <a:t> </a:t>
            </a:r>
            <a:r>
              <a:rPr sz="1700" spc="-10" dirty="0">
                <a:latin typeface="Calibri"/>
                <a:cs typeface="Calibri"/>
              </a:rPr>
              <a:t>factors </a:t>
            </a:r>
            <a:r>
              <a:rPr sz="1700" spc="-365" dirty="0">
                <a:latin typeface="Calibri"/>
                <a:cs typeface="Calibri"/>
              </a:rPr>
              <a:t> </a:t>
            </a:r>
            <a:r>
              <a:rPr sz="1700" dirty="0">
                <a:latin typeface="Calibri"/>
                <a:cs typeface="Calibri"/>
              </a:rPr>
              <a:t>such as </a:t>
            </a:r>
            <a:r>
              <a:rPr sz="1700" b="1" i="1" dirty="0">
                <a:latin typeface="Calibri"/>
                <a:cs typeface="Calibri"/>
              </a:rPr>
              <a:t>the </a:t>
            </a:r>
            <a:r>
              <a:rPr sz="1700" b="1" i="1" spc="-5" dirty="0">
                <a:latin typeface="Calibri"/>
                <a:cs typeface="Calibri"/>
              </a:rPr>
              <a:t>speed of </a:t>
            </a:r>
            <a:r>
              <a:rPr sz="1700" b="1" i="1" dirty="0">
                <a:latin typeface="Calibri"/>
                <a:cs typeface="Calibri"/>
              </a:rPr>
              <a:t>the </a:t>
            </a:r>
            <a:r>
              <a:rPr sz="1700" b="1" i="1" spc="-10" dirty="0">
                <a:latin typeface="Calibri"/>
                <a:cs typeface="Calibri"/>
              </a:rPr>
              <a:t>computer </a:t>
            </a:r>
            <a:r>
              <a:rPr sz="1700" b="1" i="1" dirty="0">
                <a:latin typeface="Calibri"/>
                <a:cs typeface="Calibri"/>
              </a:rPr>
              <a:t>being </a:t>
            </a:r>
            <a:r>
              <a:rPr sz="1700" b="1" i="1" spc="-5" dirty="0">
                <a:latin typeface="Calibri"/>
                <a:cs typeface="Calibri"/>
              </a:rPr>
              <a:t>used, </a:t>
            </a:r>
            <a:r>
              <a:rPr sz="1700" b="1" i="1" dirty="0">
                <a:latin typeface="Calibri"/>
                <a:cs typeface="Calibri"/>
              </a:rPr>
              <a:t> </a:t>
            </a:r>
            <a:r>
              <a:rPr sz="1700" b="1" i="1" spc="-5" dirty="0">
                <a:latin typeface="Calibri"/>
                <a:cs typeface="Calibri"/>
              </a:rPr>
              <a:t>network connections, </a:t>
            </a:r>
            <a:r>
              <a:rPr sz="1700" b="1" i="1" dirty="0">
                <a:latin typeface="Calibri"/>
                <a:cs typeface="Calibri"/>
              </a:rPr>
              <a:t>and </a:t>
            </a:r>
            <a:r>
              <a:rPr sz="1700" b="1" i="1" spc="-5" dirty="0">
                <a:latin typeface="Calibri"/>
                <a:cs typeface="Calibri"/>
              </a:rPr>
              <a:t>other hardware </a:t>
            </a:r>
            <a:r>
              <a:rPr sz="1700" b="1" i="1" dirty="0">
                <a:latin typeface="Calibri"/>
                <a:cs typeface="Calibri"/>
              </a:rPr>
              <a:t> </a:t>
            </a:r>
            <a:r>
              <a:rPr sz="1700" b="1" i="1" spc="-5" dirty="0">
                <a:latin typeface="Calibri"/>
                <a:cs typeface="Calibri"/>
              </a:rPr>
              <a:t>components.</a:t>
            </a:r>
            <a:endParaRPr sz="1700" dirty="0">
              <a:latin typeface="Calibri"/>
              <a:cs typeface="Calibri"/>
            </a:endParaRPr>
          </a:p>
        </p:txBody>
      </p:sp>
      <p:grpSp>
        <p:nvGrpSpPr>
          <p:cNvPr id="11" name="object 11"/>
          <p:cNvGrpSpPr/>
          <p:nvPr/>
        </p:nvGrpSpPr>
        <p:grpSpPr>
          <a:xfrm>
            <a:off x="4741164" y="4675632"/>
            <a:ext cx="6798945" cy="1614170"/>
            <a:chOff x="4741164" y="4675632"/>
            <a:chExt cx="6798945" cy="1614170"/>
          </a:xfrm>
        </p:grpSpPr>
        <p:sp>
          <p:nvSpPr>
            <p:cNvPr id="12" name="object 12"/>
            <p:cNvSpPr/>
            <p:nvPr/>
          </p:nvSpPr>
          <p:spPr>
            <a:xfrm>
              <a:off x="4741164" y="4675632"/>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524"/>
                  </a:lnTo>
                  <a:lnTo>
                    <a:pt x="5765" y="1495426"/>
                  </a:lnTo>
                  <a:lnTo>
                    <a:pt x="22036" y="1533979"/>
                  </a:lnTo>
                  <a:lnTo>
                    <a:pt x="47275" y="1566643"/>
                  </a:lnTo>
                  <a:lnTo>
                    <a:pt x="79944" y="1591880"/>
                  </a:lnTo>
                  <a:lnTo>
                    <a:pt x="118503" y="1608150"/>
                  </a:lnTo>
                  <a:lnTo>
                    <a:pt x="161416" y="1613916"/>
                  </a:lnTo>
                  <a:lnTo>
                    <a:pt x="6637146" y="1613916"/>
                  </a:lnTo>
                  <a:lnTo>
                    <a:pt x="6680060" y="1608150"/>
                  </a:lnTo>
                  <a:lnTo>
                    <a:pt x="6718619" y="1591880"/>
                  </a:lnTo>
                  <a:lnTo>
                    <a:pt x="6751288" y="1566643"/>
                  </a:lnTo>
                  <a:lnTo>
                    <a:pt x="6776527" y="1533979"/>
                  </a:lnTo>
                  <a:lnTo>
                    <a:pt x="6792798" y="1495426"/>
                  </a:lnTo>
                  <a:lnTo>
                    <a:pt x="6798563" y="1452524"/>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8063A1"/>
            </a:solidFill>
          </p:spPr>
          <p:txBody>
            <a:bodyPr wrap="square" lIns="0" tIns="0" rIns="0" bIns="0" rtlCol="0"/>
            <a:lstStyle/>
            <a:p>
              <a:endParaRPr/>
            </a:p>
          </p:txBody>
        </p:sp>
        <p:sp>
          <p:nvSpPr>
            <p:cNvPr id="13" name="object 13"/>
            <p:cNvSpPr/>
            <p:nvPr/>
          </p:nvSpPr>
          <p:spPr>
            <a:xfrm>
              <a:off x="5299877" y="5334791"/>
              <a:ext cx="759460" cy="485140"/>
            </a:xfrm>
            <a:custGeom>
              <a:avLst/>
              <a:gdLst/>
              <a:ahLst/>
              <a:cxnLst/>
              <a:rect l="l" t="t" r="r" b="b"/>
              <a:pathLst>
                <a:path w="759460" h="485139">
                  <a:moveTo>
                    <a:pt x="759207" y="0"/>
                  </a:moveTo>
                  <a:lnTo>
                    <a:pt x="613030" y="0"/>
                  </a:lnTo>
                  <a:lnTo>
                    <a:pt x="666933" y="53883"/>
                  </a:lnTo>
                  <a:lnTo>
                    <a:pt x="421173" y="299556"/>
                  </a:lnTo>
                  <a:lnTo>
                    <a:pt x="284132" y="162564"/>
                  </a:lnTo>
                  <a:lnTo>
                    <a:pt x="0" y="446594"/>
                  </a:lnTo>
                  <a:lnTo>
                    <a:pt x="38372" y="484952"/>
                  </a:lnTo>
                  <a:lnTo>
                    <a:pt x="284132" y="239279"/>
                  </a:lnTo>
                  <a:lnTo>
                    <a:pt x="421173" y="376271"/>
                  </a:lnTo>
                  <a:lnTo>
                    <a:pt x="613030" y="184482"/>
                  </a:lnTo>
                  <a:lnTo>
                    <a:pt x="705304" y="92241"/>
                  </a:lnTo>
                  <a:lnTo>
                    <a:pt x="759207" y="146125"/>
                  </a:lnTo>
                  <a:lnTo>
                    <a:pt x="759207" y="0"/>
                  </a:lnTo>
                  <a:close/>
                </a:path>
              </a:pathLst>
            </a:custGeom>
            <a:solidFill>
              <a:srgbClr val="000000"/>
            </a:solidFill>
          </p:spPr>
          <p:txBody>
            <a:bodyPr wrap="square" lIns="0" tIns="0" rIns="0" bIns="0" rtlCol="0"/>
            <a:lstStyle/>
            <a:p>
              <a:endParaRPr/>
            </a:p>
          </p:txBody>
        </p:sp>
        <p:pic>
          <p:nvPicPr>
            <p:cNvPr id="14" name="object 14"/>
            <p:cNvPicPr/>
            <p:nvPr/>
          </p:nvPicPr>
          <p:blipFill>
            <a:blip r:embed="rId2" cstate="print"/>
            <a:stretch>
              <a:fillRect/>
            </a:stretch>
          </p:blipFill>
          <p:spPr>
            <a:xfrm>
              <a:off x="5355608" y="5181817"/>
              <a:ext cx="91360" cy="91328"/>
            </a:xfrm>
            <a:prstGeom prst="rect">
              <a:avLst/>
            </a:prstGeom>
          </p:spPr>
        </p:pic>
        <p:sp>
          <p:nvSpPr>
            <p:cNvPr id="15" name="object 15"/>
            <p:cNvSpPr/>
            <p:nvPr/>
          </p:nvSpPr>
          <p:spPr>
            <a:xfrm>
              <a:off x="5292005" y="5282278"/>
              <a:ext cx="579755" cy="391795"/>
            </a:xfrm>
            <a:custGeom>
              <a:avLst/>
              <a:gdLst/>
              <a:ahLst/>
              <a:cxnLst/>
              <a:rect l="l" t="t" r="r" b="b"/>
              <a:pathLst>
                <a:path w="579754" h="391795">
                  <a:moveTo>
                    <a:pt x="100147" y="255718"/>
                  </a:moveTo>
                  <a:lnTo>
                    <a:pt x="63602" y="255718"/>
                  </a:lnTo>
                  <a:lnTo>
                    <a:pt x="63602" y="391706"/>
                  </a:lnTo>
                  <a:lnTo>
                    <a:pt x="100147" y="355175"/>
                  </a:lnTo>
                  <a:lnTo>
                    <a:pt x="100147" y="255718"/>
                  </a:lnTo>
                  <a:close/>
                </a:path>
                <a:path w="579754" h="391795">
                  <a:moveTo>
                    <a:pt x="154963" y="255718"/>
                  </a:moveTo>
                  <a:lnTo>
                    <a:pt x="118419" y="255718"/>
                  </a:lnTo>
                  <a:lnTo>
                    <a:pt x="118419" y="336909"/>
                  </a:lnTo>
                  <a:lnTo>
                    <a:pt x="154963" y="300378"/>
                  </a:lnTo>
                  <a:lnTo>
                    <a:pt x="154963" y="255718"/>
                  </a:lnTo>
                  <a:close/>
                </a:path>
                <a:path w="579754" h="391795">
                  <a:moveTo>
                    <a:pt x="558598" y="56349"/>
                  </a:moveTo>
                  <a:lnTo>
                    <a:pt x="428588" y="56349"/>
                  </a:lnTo>
                  <a:lnTo>
                    <a:pt x="428588" y="300195"/>
                  </a:lnTo>
                  <a:lnTo>
                    <a:pt x="465132" y="263664"/>
                  </a:lnTo>
                  <a:lnTo>
                    <a:pt x="465132" y="200921"/>
                  </a:lnTo>
                  <a:lnTo>
                    <a:pt x="519949" y="200921"/>
                  </a:lnTo>
                  <a:lnTo>
                    <a:pt x="519949" y="56440"/>
                  </a:lnTo>
                  <a:lnTo>
                    <a:pt x="558618" y="56440"/>
                  </a:lnTo>
                  <a:close/>
                </a:path>
                <a:path w="579754" h="391795">
                  <a:moveTo>
                    <a:pt x="193131" y="54796"/>
                  </a:moveTo>
                  <a:lnTo>
                    <a:pt x="63602" y="54796"/>
                  </a:lnTo>
                  <a:lnTo>
                    <a:pt x="63584" y="119731"/>
                  </a:lnTo>
                  <a:lnTo>
                    <a:pt x="36194" y="255718"/>
                  </a:lnTo>
                  <a:lnTo>
                    <a:pt x="182371" y="255718"/>
                  </a:lnTo>
                  <a:lnTo>
                    <a:pt x="154963" y="119731"/>
                  </a:lnTo>
                  <a:lnTo>
                    <a:pt x="154963" y="55801"/>
                  </a:lnTo>
                  <a:lnTo>
                    <a:pt x="193361" y="55801"/>
                  </a:lnTo>
                  <a:lnTo>
                    <a:pt x="193131" y="54796"/>
                  </a:lnTo>
                  <a:close/>
                </a:path>
                <a:path w="579754" h="391795">
                  <a:moveTo>
                    <a:pt x="519949" y="200921"/>
                  </a:moveTo>
                  <a:lnTo>
                    <a:pt x="483405" y="200921"/>
                  </a:lnTo>
                  <a:lnTo>
                    <a:pt x="483405" y="245764"/>
                  </a:lnTo>
                  <a:lnTo>
                    <a:pt x="519949" y="209232"/>
                  </a:lnTo>
                  <a:lnTo>
                    <a:pt x="519949" y="200921"/>
                  </a:lnTo>
                  <a:close/>
                </a:path>
                <a:path w="579754" h="391795">
                  <a:moveTo>
                    <a:pt x="375992" y="56349"/>
                  </a:moveTo>
                  <a:lnTo>
                    <a:pt x="245593" y="56349"/>
                  </a:lnTo>
                  <a:lnTo>
                    <a:pt x="245593" y="209506"/>
                  </a:lnTo>
                  <a:lnTo>
                    <a:pt x="265783" y="189231"/>
                  </a:lnTo>
                  <a:lnTo>
                    <a:pt x="277867" y="181198"/>
                  </a:lnTo>
                  <a:lnTo>
                    <a:pt x="291618" y="178514"/>
                  </a:lnTo>
                  <a:lnTo>
                    <a:pt x="337684" y="178514"/>
                  </a:lnTo>
                  <a:lnTo>
                    <a:pt x="337684" y="56440"/>
                  </a:lnTo>
                  <a:lnTo>
                    <a:pt x="376012" y="56440"/>
                  </a:lnTo>
                  <a:close/>
                </a:path>
                <a:path w="579754" h="391795">
                  <a:moveTo>
                    <a:pt x="337684" y="178514"/>
                  </a:moveTo>
                  <a:lnTo>
                    <a:pt x="291618" y="178514"/>
                  </a:lnTo>
                  <a:lnTo>
                    <a:pt x="305396" y="181198"/>
                  </a:lnTo>
                  <a:lnTo>
                    <a:pt x="317494" y="189231"/>
                  </a:lnTo>
                  <a:lnTo>
                    <a:pt x="337684" y="208684"/>
                  </a:lnTo>
                  <a:lnTo>
                    <a:pt x="337684" y="178514"/>
                  </a:lnTo>
                  <a:close/>
                </a:path>
                <a:path w="579754" h="391795">
                  <a:moveTo>
                    <a:pt x="376012" y="56440"/>
                  </a:moveTo>
                  <a:lnTo>
                    <a:pt x="337684" y="56440"/>
                  </a:lnTo>
                  <a:lnTo>
                    <a:pt x="367003" y="186035"/>
                  </a:lnTo>
                  <a:lnTo>
                    <a:pt x="374655" y="191994"/>
                  </a:lnTo>
                  <a:lnTo>
                    <a:pt x="383365" y="191789"/>
                  </a:lnTo>
                  <a:lnTo>
                    <a:pt x="391930" y="191773"/>
                  </a:lnTo>
                  <a:lnTo>
                    <a:pt x="399337" y="185807"/>
                  </a:lnTo>
                  <a:lnTo>
                    <a:pt x="401180" y="177450"/>
                  </a:lnTo>
                  <a:lnTo>
                    <a:pt x="421126" y="89318"/>
                  </a:lnTo>
                  <a:lnTo>
                    <a:pt x="383365" y="89318"/>
                  </a:lnTo>
                  <a:lnTo>
                    <a:pt x="376012" y="56440"/>
                  </a:lnTo>
                  <a:close/>
                </a:path>
                <a:path w="579754" h="391795">
                  <a:moveTo>
                    <a:pt x="26907" y="191789"/>
                  </a:moveTo>
                  <a:lnTo>
                    <a:pt x="17922" y="191789"/>
                  </a:lnTo>
                  <a:lnTo>
                    <a:pt x="26655" y="191986"/>
                  </a:lnTo>
                  <a:lnTo>
                    <a:pt x="26907" y="191789"/>
                  </a:lnTo>
                  <a:close/>
                </a:path>
                <a:path w="579754" h="391795">
                  <a:moveTo>
                    <a:pt x="109008" y="0"/>
                  </a:moveTo>
                  <a:lnTo>
                    <a:pt x="62445" y="9771"/>
                  </a:lnTo>
                  <a:lnTo>
                    <a:pt x="30294" y="31789"/>
                  </a:lnTo>
                  <a:lnTo>
                    <a:pt x="29433" y="35800"/>
                  </a:lnTo>
                  <a:lnTo>
                    <a:pt x="380" y="168409"/>
                  </a:lnTo>
                  <a:lnTo>
                    <a:pt x="15912" y="191872"/>
                  </a:lnTo>
                  <a:lnTo>
                    <a:pt x="16917" y="191872"/>
                  </a:lnTo>
                  <a:lnTo>
                    <a:pt x="17922" y="191789"/>
                  </a:lnTo>
                  <a:lnTo>
                    <a:pt x="26907" y="191789"/>
                  </a:lnTo>
                  <a:lnTo>
                    <a:pt x="34246" y="186035"/>
                  </a:lnTo>
                  <a:lnTo>
                    <a:pt x="34359" y="185776"/>
                  </a:lnTo>
                  <a:lnTo>
                    <a:pt x="36194" y="177450"/>
                  </a:lnTo>
                  <a:lnTo>
                    <a:pt x="63602" y="54796"/>
                  </a:lnTo>
                  <a:lnTo>
                    <a:pt x="193131" y="54796"/>
                  </a:lnTo>
                  <a:lnTo>
                    <a:pt x="187848" y="31751"/>
                  </a:lnTo>
                  <a:lnTo>
                    <a:pt x="155565" y="9758"/>
                  </a:lnTo>
                  <a:lnTo>
                    <a:pt x="127608" y="1529"/>
                  </a:lnTo>
                  <a:lnTo>
                    <a:pt x="109008" y="0"/>
                  </a:lnTo>
                  <a:close/>
                </a:path>
                <a:path w="579754" h="391795">
                  <a:moveTo>
                    <a:pt x="193361" y="55801"/>
                  </a:moveTo>
                  <a:lnTo>
                    <a:pt x="154963" y="55801"/>
                  </a:lnTo>
                  <a:lnTo>
                    <a:pt x="182371" y="175076"/>
                  </a:lnTo>
                  <a:lnTo>
                    <a:pt x="183178" y="184551"/>
                  </a:lnTo>
                  <a:lnTo>
                    <a:pt x="191127" y="191819"/>
                  </a:lnTo>
                  <a:lnTo>
                    <a:pt x="209178" y="191728"/>
                  </a:lnTo>
                  <a:lnTo>
                    <a:pt x="216532" y="185776"/>
                  </a:lnTo>
                  <a:lnTo>
                    <a:pt x="218367" y="177450"/>
                  </a:lnTo>
                  <a:lnTo>
                    <a:pt x="218915" y="173523"/>
                  </a:lnTo>
                  <a:lnTo>
                    <a:pt x="238481" y="87583"/>
                  </a:lnTo>
                  <a:lnTo>
                    <a:pt x="200643" y="87583"/>
                  </a:lnTo>
                  <a:lnTo>
                    <a:pt x="193361" y="55801"/>
                  </a:lnTo>
                  <a:close/>
                </a:path>
                <a:path w="579754" h="391795">
                  <a:moveTo>
                    <a:pt x="558618" y="56440"/>
                  </a:moveTo>
                  <a:lnTo>
                    <a:pt x="519949" y="56440"/>
                  </a:lnTo>
                  <a:lnTo>
                    <a:pt x="548727" y="180099"/>
                  </a:lnTo>
                  <a:lnTo>
                    <a:pt x="549367" y="180007"/>
                  </a:lnTo>
                  <a:lnTo>
                    <a:pt x="579425" y="149960"/>
                  </a:lnTo>
                  <a:lnTo>
                    <a:pt x="558618" y="56440"/>
                  </a:lnTo>
                  <a:close/>
                </a:path>
                <a:path w="579754" h="391795">
                  <a:moveTo>
                    <a:pt x="474451" y="0"/>
                  </a:moveTo>
                  <a:lnTo>
                    <a:pt x="427865" y="9771"/>
                  </a:lnTo>
                  <a:lnTo>
                    <a:pt x="395736" y="31789"/>
                  </a:lnTo>
                  <a:lnTo>
                    <a:pt x="383365" y="89318"/>
                  </a:lnTo>
                  <a:lnTo>
                    <a:pt x="421126" y="89318"/>
                  </a:lnTo>
                  <a:lnTo>
                    <a:pt x="428588" y="56349"/>
                  </a:lnTo>
                  <a:lnTo>
                    <a:pt x="558598" y="56349"/>
                  </a:lnTo>
                  <a:lnTo>
                    <a:pt x="554026" y="35800"/>
                  </a:lnTo>
                  <a:lnTo>
                    <a:pt x="553250" y="31751"/>
                  </a:lnTo>
                  <a:lnTo>
                    <a:pt x="551042" y="28121"/>
                  </a:lnTo>
                  <a:lnTo>
                    <a:pt x="511269" y="6118"/>
                  </a:lnTo>
                  <a:lnTo>
                    <a:pt x="493051" y="1529"/>
                  </a:lnTo>
                  <a:lnTo>
                    <a:pt x="474451" y="0"/>
                  </a:lnTo>
                  <a:close/>
                </a:path>
                <a:path w="579754" h="391795">
                  <a:moveTo>
                    <a:pt x="299959" y="637"/>
                  </a:moveTo>
                  <a:lnTo>
                    <a:pt x="243869" y="10590"/>
                  </a:lnTo>
                  <a:lnTo>
                    <a:pt x="212703" y="35800"/>
                  </a:lnTo>
                  <a:lnTo>
                    <a:pt x="200643" y="87583"/>
                  </a:lnTo>
                  <a:lnTo>
                    <a:pt x="238481" y="87583"/>
                  </a:lnTo>
                  <a:lnTo>
                    <a:pt x="245593" y="56349"/>
                  </a:lnTo>
                  <a:lnTo>
                    <a:pt x="375992" y="56349"/>
                  </a:lnTo>
                  <a:lnTo>
                    <a:pt x="371396" y="35800"/>
                  </a:lnTo>
                  <a:lnTo>
                    <a:pt x="370559" y="31751"/>
                  </a:lnTo>
                  <a:lnTo>
                    <a:pt x="368309" y="28121"/>
                  </a:lnTo>
                  <a:lnTo>
                    <a:pt x="328548" y="6118"/>
                  </a:lnTo>
                  <a:lnTo>
                    <a:pt x="299959" y="637"/>
                  </a:lnTo>
                  <a:close/>
                </a:path>
              </a:pathLst>
            </a:custGeom>
            <a:solidFill>
              <a:srgbClr val="000000"/>
            </a:solidFill>
          </p:spPr>
          <p:txBody>
            <a:bodyPr wrap="square" lIns="0" tIns="0" rIns="0" bIns="0" rtlCol="0"/>
            <a:lstStyle/>
            <a:p>
              <a:endParaRPr/>
            </a:p>
          </p:txBody>
        </p:sp>
        <p:pic>
          <p:nvPicPr>
            <p:cNvPr id="16" name="object 16"/>
            <p:cNvPicPr/>
            <p:nvPr/>
          </p:nvPicPr>
          <p:blipFill>
            <a:blip r:embed="rId2" cstate="print"/>
            <a:stretch>
              <a:fillRect/>
            </a:stretch>
          </p:blipFill>
          <p:spPr>
            <a:xfrm>
              <a:off x="5720959" y="5181817"/>
              <a:ext cx="91360" cy="91328"/>
            </a:xfrm>
            <a:prstGeom prst="rect">
              <a:avLst/>
            </a:prstGeom>
          </p:spPr>
        </p:pic>
        <p:pic>
          <p:nvPicPr>
            <p:cNvPr id="17" name="object 17"/>
            <p:cNvPicPr/>
            <p:nvPr/>
          </p:nvPicPr>
          <p:blipFill>
            <a:blip r:embed="rId2" cstate="print"/>
            <a:stretch>
              <a:fillRect/>
            </a:stretch>
          </p:blipFill>
          <p:spPr>
            <a:xfrm>
              <a:off x="5537963" y="5181817"/>
              <a:ext cx="91360" cy="91328"/>
            </a:xfrm>
            <a:prstGeom prst="rect">
              <a:avLst/>
            </a:prstGeom>
          </p:spPr>
        </p:pic>
      </p:grpSp>
      <p:sp>
        <p:nvSpPr>
          <p:cNvPr id="18" name="object 18"/>
          <p:cNvSpPr txBox="1"/>
          <p:nvPr/>
        </p:nvSpPr>
        <p:spPr>
          <a:xfrm>
            <a:off x="6764781" y="4841240"/>
            <a:ext cx="4606925" cy="1233170"/>
          </a:xfrm>
          <a:prstGeom prst="rect">
            <a:avLst/>
          </a:prstGeom>
        </p:spPr>
        <p:txBody>
          <a:bodyPr vert="horz" wrap="square" lIns="0" tIns="34925" rIns="0" bIns="0" rtlCol="0">
            <a:spAutoFit/>
          </a:bodyPr>
          <a:lstStyle/>
          <a:p>
            <a:pPr marL="12700" marR="5080">
              <a:lnSpc>
                <a:spcPct val="91500"/>
              </a:lnSpc>
              <a:spcBef>
                <a:spcPts val="275"/>
              </a:spcBef>
            </a:pPr>
            <a:r>
              <a:rPr sz="1700" spc="-10" dirty="0">
                <a:latin typeface="Calibri"/>
                <a:cs typeface="Calibri"/>
              </a:rPr>
              <a:t>Performance</a:t>
            </a:r>
            <a:r>
              <a:rPr sz="1700" spc="-35" dirty="0">
                <a:latin typeface="Calibri"/>
                <a:cs typeface="Calibri"/>
              </a:rPr>
              <a:t> </a:t>
            </a:r>
            <a:r>
              <a:rPr sz="1700" dirty="0">
                <a:latin typeface="Calibri"/>
                <a:cs typeface="Calibri"/>
              </a:rPr>
              <a:t>is an</a:t>
            </a:r>
            <a:r>
              <a:rPr sz="1700" spc="5" dirty="0">
                <a:latin typeface="Calibri"/>
                <a:cs typeface="Calibri"/>
              </a:rPr>
              <a:t> </a:t>
            </a:r>
            <a:r>
              <a:rPr sz="1700" spc="-5" dirty="0">
                <a:latin typeface="Calibri"/>
                <a:cs typeface="Calibri"/>
              </a:rPr>
              <a:t>external</a:t>
            </a:r>
            <a:r>
              <a:rPr sz="1700" spc="-30" dirty="0">
                <a:latin typeface="Calibri"/>
                <a:cs typeface="Calibri"/>
              </a:rPr>
              <a:t> </a:t>
            </a:r>
            <a:r>
              <a:rPr sz="1700" dirty="0">
                <a:latin typeface="Calibri"/>
                <a:cs typeface="Calibri"/>
              </a:rPr>
              <a:t>quality</a:t>
            </a:r>
            <a:r>
              <a:rPr sz="1700" spc="-40" dirty="0">
                <a:latin typeface="Calibri"/>
                <a:cs typeface="Calibri"/>
              </a:rPr>
              <a:t> </a:t>
            </a:r>
            <a:r>
              <a:rPr sz="1700" spc="-10" dirty="0">
                <a:latin typeface="Calibri"/>
                <a:cs typeface="Calibri"/>
              </a:rPr>
              <a:t>attribute</a:t>
            </a:r>
            <a:r>
              <a:rPr sz="1700" spc="-30" dirty="0">
                <a:latin typeface="Calibri"/>
                <a:cs typeface="Calibri"/>
              </a:rPr>
              <a:t> </a:t>
            </a:r>
            <a:r>
              <a:rPr sz="1700" dirty="0">
                <a:latin typeface="Calibri"/>
                <a:cs typeface="Calibri"/>
              </a:rPr>
              <a:t>because </a:t>
            </a:r>
            <a:r>
              <a:rPr sz="1700" spc="-370" dirty="0">
                <a:latin typeface="Calibri"/>
                <a:cs typeface="Calibri"/>
              </a:rPr>
              <a:t> </a:t>
            </a:r>
            <a:r>
              <a:rPr sz="1700" dirty="0">
                <a:latin typeface="Calibri"/>
                <a:cs typeface="Calibri"/>
              </a:rPr>
              <a:t>it</a:t>
            </a:r>
            <a:r>
              <a:rPr sz="1700" spc="-10" dirty="0">
                <a:latin typeface="Calibri"/>
                <a:cs typeface="Calibri"/>
              </a:rPr>
              <a:t> </a:t>
            </a:r>
            <a:r>
              <a:rPr sz="1700" b="1" spc="-5" dirty="0">
                <a:latin typeface="Calibri"/>
                <a:cs typeface="Calibri"/>
              </a:rPr>
              <a:t>can </a:t>
            </a:r>
            <a:r>
              <a:rPr sz="1700" b="1" dirty="0">
                <a:latin typeface="Calibri"/>
                <a:cs typeface="Calibri"/>
              </a:rPr>
              <a:t>be </a:t>
            </a:r>
            <a:r>
              <a:rPr sz="1700" b="1" spc="-5" dirty="0">
                <a:latin typeface="Calibri"/>
                <a:cs typeface="Calibri"/>
              </a:rPr>
              <a:t>observed</a:t>
            </a:r>
            <a:r>
              <a:rPr sz="1700" b="1" spc="5" dirty="0">
                <a:latin typeface="Calibri"/>
                <a:cs typeface="Calibri"/>
              </a:rPr>
              <a:t> </a:t>
            </a:r>
            <a:r>
              <a:rPr sz="1700" b="1" spc="-5" dirty="0">
                <a:latin typeface="Calibri"/>
                <a:cs typeface="Calibri"/>
              </a:rPr>
              <a:t>only</a:t>
            </a:r>
            <a:r>
              <a:rPr sz="1700" b="1" dirty="0">
                <a:latin typeface="Calibri"/>
                <a:cs typeface="Calibri"/>
              </a:rPr>
              <a:t> </a:t>
            </a:r>
            <a:r>
              <a:rPr sz="1700" b="1" spc="-5" dirty="0">
                <a:latin typeface="Calibri"/>
                <a:cs typeface="Calibri"/>
              </a:rPr>
              <a:t>during</a:t>
            </a:r>
            <a:r>
              <a:rPr sz="1700" b="1" dirty="0">
                <a:latin typeface="Calibri"/>
                <a:cs typeface="Calibri"/>
              </a:rPr>
              <a:t> </a:t>
            </a:r>
            <a:r>
              <a:rPr sz="1700" b="1" spc="-15" dirty="0">
                <a:latin typeface="Calibri"/>
                <a:cs typeface="Calibri"/>
              </a:rPr>
              <a:t>program</a:t>
            </a:r>
            <a:r>
              <a:rPr sz="1700" b="1" dirty="0">
                <a:latin typeface="Calibri"/>
                <a:cs typeface="Calibri"/>
              </a:rPr>
              <a:t> </a:t>
            </a:r>
            <a:r>
              <a:rPr sz="1700" b="1" spc="-10" dirty="0">
                <a:latin typeface="Calibri"/>
                <a:cs typeface="Calibri"/>
              </a:rPr>
              <a:t>execution</a:t>
            </a:r>
            <a:r>
              <a:rPr sz="1700" spc="-10" dirty="0">
                <a:latin typeface="Calibri"/>
                <a:cs typeface="Calibri"/>
              </a:rPr>
              <a:t>. </a:t>
            </a:r>
            <a:r>
              <a:rPr sz="1700" spc="-5" dirty="0">
                <a:latin typeface="Calibri"/>
                <a:cs typeface="Calibri"/>
              </a:rPr>
              <a:t> </a:t>
            </a:r>
            <a:r>
              <a:rPr sz="1700" dirty="0">
                <a:latin typeface="Calibri"/>
                <a:cs typeface="Calibri"/>
              </a:rPr>
              <a:t>It</a:t>
            </a:r>
            <a:r>
              <a:rPr sz="1700" spc="20" dirty="0">
                <a:latin typeface="Calibri"/>
                <a:cs typeface="Calibri"/>
              </a:rPr>
              <a:t> </a:t>
            </a:r>
            <a:r>
              <a:rPr sz="1700" dirty="0">
                <a:latin typeface="Calibri"/>
                <a:cs typeface="Calibri"/>
              </a:rPr>
              <a:t>is</a:t>
            </a:r>
            <a:r>
              <a:rPr sz="1700" spc="25" dirty="0">
                <a:latin typeface="Calibri"/>
                <a:cs typeface="Calibri"/>
              </a:rPr>
              <a:t> </a:t>
            </a:r>
            <a:r>
              <a:rPr sz="1700" dirty="0">
                <a:latin typeface="Calibri"/>
                <a:cs typeface="Calibri"/>
              </a:rPr>
              <a:t>closely</a:t>
            </a:r>
            <a:r>
              <a:rPr sz="1700" spc="5" dirty="0">
                <a:latin typeface="Calibri"/>
                <a:cs typeface="Calibri"/>
              </a:rPr>
              <a:t> </a:t>
            </a:r>
            <a:r>
              <a:rPr sz="1700" spc="-10" dirty="0">
                <a:latin typeface="Calibri"/>
                <a:cs typeface="Calibri"/>
              </a:rPr>
              <a:t>related</a:t>
            </a:r>
            <a:r>
              <a:rPr sz="1700" dirty="0">
                <a:latin typeface="Calibri"/>
                <a:cs typeface="Calibri"/>
              </a:rPr>
              <a:t> </a:t>
            </a:r>
            <a:r>
              <a:rPr sz="1700" spc="-5" dirty="0">
                <a:latin typeface="Calibri"/>
                <a:cs typeface="Calibri"/>
              </a:rPr>
              <a:t>to</a:t>
            </a:r>
            <a:r>
              <a:rPr sz="1700" spc="20" dirty="0">
                <a:latin typeface="Calibri"/>
                <a:cs typeface="Calibri"/>
              </a:rPr>
              <a:t> </a:t>
            </a:r>
            <a:r>
              <a:rPr sz="1700" dirty="0">
                <a:latin typeface="Calibri"/>
                <a:cs typeface="Calibri"/>
              </a:rPr>
              <a:t>the</a:t>
            </a:r>
            <a:r>
              <a:rPr sz="1700" spc="10" dirty="0">
                <a:latin typeface="Calibri"/>
                <a:cs typeface="Calibri"/>
              </a:rPr>
              <a:t> </a:t>
            </a:r>
            <a:r>
              <a:rPr sz="1700" spc="-5" dirty="0">
                <a:latin typeface="Calibri"/>
                <a:cs typeface="Calibri"/>
              </a:rPr>
              <a:t>internal</a:t>
            </a:r>
            <a:r>
              <a:rPr sz="1700" spc="-20" dirty="0">
                <a:latin typeface="Calibri"/>
                <a:cs typeface="Calibri"/>
              </a:rPr>
              <a:t> </a:t>
            </a:r>
            <a:r>
              <a:rPr sz="1700" dirty="0">
                <a:latin typeface="Calibri"/>
                <a:cs typeface="Calibri"/>
              </a:rPr>
              <a:t>quality</a:t>
            </a:r>
            <a:r>
              <a:rPr sz="1700" spc="5" dirty="0">
                <a:latin typeface="Calibri"/>
                <a:cs typeface="Calibri"/>
              </a:rPr>
              <a:t> </a:t>
            </a:r>
            <a:r>
              <a:rPr sz="1700" spc="-5" dirty="0">
                <a:latin typeface="Calibri"/>
                <a:cs typeface="Calibri"/>
              </a:rPr>
              <a:t>attribute </a:t>
            </a:r>
            <a:r>
              <a:rPr sz="1700" dirty="0">
                <a:latin typeface="Calibri"/>
                <a:cs typeface="Calibri"/>
              </a:rPr>
              <a:t> </a:t>
            </a:r>
            <a:r>
              <a:rPr sz="1700" spc="-5" dirty="0">
                <a:latin typeface="Calibri"/>
                <a:cs typeface="Calibri"/>
              </a:rPr>
              <a:t>of </a:t>
            </a:r>
            <a:r>
              <a:rPr sz="1700" b="1" i="1" spc="-5" dirty="0">
                <a:latin typeface="Calibri"/>
                <a:cs typeface="Calibri"/>
              </a:rPr>
              <a:t>efficiency</a:t>
            </a:r>
            <a:r>
              <a:rPr sz="1700" spc="-5" dirty="0">
                <a:latin typeface="Calibri"/>
                <a:cs typeface="Calibri"/>
              </a:rPr>
              <a:t>, </a:t>
            </a:r>
            <a:r>
              <a:rPr sz="1700" dirty="0">
                <a:latin typeface="Calibri"/>
                <a:cs typeface="Calibri"/>
              </a:rPr>
              <a:t>which has a big impact </a:t>
            </a:r>
            <a:r>
              <a:rPr sz="1700" spc="-5" dirty="0">
                <a:latin typeface="Calibri"/>
                <a:cs typeface="Calibri"/>
              </a:rPr>
              <a:t>on </a:t>
            </a:r>
            <a:r>
              <a:rPr sz="1700" dirty="0">
                <a:latin typeface="Calibri"/>
                <a:cs typeface="Calibri"/>
              </a:rPr>
              <a:t>the </a:t>
            </a:r>
            <a:r>
              <a:rPr sz="1700" spc="5" dirty="0">
                <a:latin typeface="Calibri"/>
                <a:cs typeface="Calibri"/>
              </a:rPr>
              <a:t>user- </a:t>
            </a:r>
            <a:r>
              <a:rPr sz="1700" spc="10" dirty="0">
                <a:latin typeface="Calibri"/>
                <a:cs typeface="Calibri"/>
              </a:rPr>
              <a:t> </a:t>
            </a:r>
            <a:r>
              <a:rPr sz="1700" spc="-5" dirty="0">
                <a:latin typeface="Calibri"/>
                <a:cs typeface="Calibri"/>
              </a:rPr>
              <a:t>observed</a:t>
            </a:r>
            <a:r>
              <a:rPr sz="1700" spc="-35" dirty="0">
                <a:latin typeface="Calibri"/>
                <a:cs typeface="Calibri"/>
              </a:rPr>
              <a:t> </a:t>
            </a:r>
            <a:r>
              <a:rPr sz="1700" spc="-5" dirty="0">
                <a:latin typeface="Calibri"/>
                <a:cs typeface="Calibri"/>
              </a:rPr>
              <a:t>performance.</a:t>
            </a:r>
            <a:endParaRPr sz="1700">
              <a:latin typeface="Calibri"/>
              <a:cs typeface="Calibri"/>
            </a:endParaRPr>
          </a:p>
        </p:txBody>
      </p:sp>
      <p:sp>
        <p:nvSpPr>
          <p:cNvPr id="20" name="TextBox 19">
            <a:extLst>
              <a:ext uri="{FF2B5EF4-FFF2-40B4-BE49-F238E27FC236}">
                <a16:creationId xmlns:a16="http://schemas.microsoft.com/office/drawing/2014/main" id="{88D65699-90E9-7845-7770-4FF8DEE9BCB1}"/>
              </a:ext>
            </a:extLst>
          </p:cNvPr>
          <p:cNvSpPr txBox="1"/>
          <p:nvPr/>
        </p:nvSpPr>
        <p:spPr>
          <a:xfrm>
            <a:off x="6614280" y="847000"/>
            <a:ext cx="4964347" cy="1200329"/>
          </a:xfrm>
          <a:prstGeom prst="rect">
            <a:avLst/>
          </a:prstGeom>
          <a:noFill/>
        </p:spPr>
        <p:txBody>
          <a:bodyPr wrap="square">
            <a:spAutoFit/>
          </a:bodyPr>
          <a:lstStyle/>
          <a:p>
            <a:r>
              <a:rPr lang="en-US" sz="1800" b="0" dirty="0">
                <a:latin typeface="Calibri"/>
                <a:cs typeface="Calibri"/>
              </a:rPr>
              <a:t>All </a:t>
            </a:r>
            <a:r>
              <a:rPr lang="en-US" sz="1800" b="0" spc="-5" dirty="0">
                <a:latin typeface="Calibri"/>
                <a:cs typeface="Calibri"/>
              </a:rPr>
              <a:t>users </a:t>
            </a:r>
            <a:r>
              <a:rPr lang="en-US" sz="1800" b="0" spc="-10" dirty="0">
                <a:latin typeface="Calibri"/>
                <a:cs typeface="Calibri"/>
              </a:rPr>
              <a:t>want </a:t>
            </a:r>
            <a:r>
              <a:rPr lang="en-US" sz="1800" b="0" dirty="0">
                <a:latin typeface="Calibri"/>
                <a:cs typeface="Calibri"/>
              </a:rPr>
              <a:t>their </a:t>
            </a:r>
            <a:r>
              <a:rPr lang="en-US" sz="1800" b="0" spc="-5" dirty="0">
                <a:latin typeface="Calibri"/>
                <a:cs typeface="Calibri"/>
              </a:rPr>
              <a:t>applications to </a:t>
            </a:r>
            <a:r>
              <a:rPr lang="en-US" sz="1800" b="0" dirty="0">
                <a:latin typeface="Calibri"/>
                <a:cs typeface="Calibri"/>
              </a:rPr>
              <a:t>run </a:t>
            </a:r>
            <a:r>
              <a:rPr lang="en-US" sz="1800" b="0" spc="-20" dirty="0">
                <a:latin typeface="Calibri"/>
                <a:cs typeface="Calibri"/>
              </a:rPr>
              <a:t>instantly, </a:t>
            </a:r>
            <a:r>
              <a:rPr lang="en-US" sz="1800" b="0" dirty="0">
                <a:latin typeface="Calibri"/>
                <a:cs typeface="Calibri"/>
              </a:rPr>
              <a:t>but </a:t>
            </a:r>
            <a:r>
              <a:rPr lang="en-US" sz="1800" b="0" spc="-375" dirty="0">
                <a:latin typeface="Calibri"/>
                <a:cs typeface="Calibri"/>
              </a:rPr>
              <a:t> </a:t>
            </a:r>
            <a:r>
              <a:rPr lang="en-US" sz="1800" b="0" dirty="0">
                <a:latin typeface="Calibri"/>
                <a:cs typeface="Calibri"/>
              </a:rPr>
              <a:t>the </a:t>
            </a:r>
            <a:r>
              <a:rPr lang="en-US" sz="1800" b="0" spc="-5" dirty="0">
                <a:latin typeface="Calibri"/>
                <a:cs typeface="Calibri"/>
              </a:rPr>
              <a:t>real performance requirements </a:t>
            </a:r>
            <a:r>
              <a:rPr lang="en-US" sz="1800" b="0" dirty="0">
                <a:latin typeface="Calibri"/>
                <a:cs typeface="Calibri"/>
              </a:rPr>
              <a:t>will be </a:t>
            </a:r>
            <a:r>
              <a:rPr lang="en-US" sz="1800" b="0" spc="-10" dirty="0">
                <a:latin typeface="Calibri"/>
                <a:cs typeface="Calibri"/>
              </a:rPr>
              <a:t>different </a:t>
            </a:r>
            <a:r>
              <a:rPr lang="en-US" sz="1800" b="0" spc="-370" dirty="0">
                <a:latin typeface="Calibri"/>
                <a:cs typeface="Calibri"/>
              </a:rPr>
              <a:t> </a:t>
            </a:r>
            <a:r>
              <a:rPr lang="en-US" sz="1800" b="0" spc="-15" dirty="0">
                <a:latin typeface="Calibri"/>
                <a:cs typeface="Calibri"/>
              </a:rPr>
              <a:t>for </a:t>
            </a:r>
            <a:r>
              <a:rPr lang="en-US" sz="1800" b="0" dirty="0">
                <a:latin typeface="Calibri"/>
                <a:cs typeface="Calibri"/>
              </a:rPr>
              <a:t>a </a:t>
            </a:r>
            <a:r>
              <a:rPr lang="en-US" sz="1800" spc="-5" dirty="0"/>
              <a:t>spell-check </a:t>
            </a:r>
            <a:r>
              <a:rPr lang="en-US" sz="1800" spc="-15" dirty="0"/>
              <a:t>feature </a:t>
            </a:r>
            <a:r>
              <a:rPr lang="en-US" sz="1800" b="0" dirty="0">
                <a:latin typeface="Calibri"/>
                <a:cs typeface="Calibri"/>
              </a:rPr>
              <a:t>than </a:t>
            </a:r>
            <a:r>
              <a:rPr lang="en-US" sz="1800" b="0" spc="-15" dirty="0">
                <a:latin typeface="Calibri"/>
                <a:cs typeface="Calibri"/>
              </a:rPr>
              <a:t>for </a:t>
            </a:r>
            <a:r>
              <a:rPr lang="en-US" sz="1800" b="0" dirty="0">
                <a:latin typeface="Calibri"/>
                <a:cs typeface="Calibri"/>
              </a:rPr>
              <a:t>a </a:t>
            </a:r>
            <a:r>
              <a:rPr lang="en-US" sz="1800" spc="-10" dirty="0"/>
              <a:t>missile’s radar </a:t>
            </a:r>
            <a:r>
              <a:rPr lang="en-US" sz="1800" spc="-5" dirty="0"/>
              <a:t> guidance</a:t>
            </a:r>
            <a:r>
              <a:rPr lang="en-US" sz="1800" spc="-10" dirty="0"/>
              <a:t> </a:t>
            </a:r>
            <a:r>
              <a:rPr lang="en-US" sz="1800" spc="-15" dirty="0"/>
              <a:t>system.</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3291" y="640080"/>
            <a:ext cx="10346690" cy="1614170"/>
            <a:chOff x="1193291" y="640080"/>
            <a:chExt cx="10346690" cy="1614170"/>
          </a:xfrm>
        </p:grpSpPr>
        <p:sp>
          <p:nvSpPr>
            <p:cNvPr id="3" name="object 3"/>
            <p:cNvSpPr/>
            <p:nvPr/>
          </p:nvSpPr>
          <p:spPr>
            <a:xfrm>
              <a:off x="4741163" y="640080"/>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499"/>
                  </a:lnTo>
                  <a:lnTo>
                    <a:pt x="5765" y="1495412"/>
                  </a:lnTo>
                  <a:lnTo>
                    <a:pt x="22036" y="1533971"/>
                  </a:lnTo>
                  <a:lnTo>
                    <a:pt x="47275" y="1566640"/>
                  </a:lnTo>
                  <a:lnTo>
                    <a:pt x="79944" y="1591879"/>
                  </a:lnTo>
                  <a:lnTo>
                    <a:pt x="118503" y="1608150"/>
                  </a:lnTo>
                  <a:lnTo>
                    <a:pt x="161416" y="1613916"/>
                  </a:lnTo>
                  <a:lnTo>
                    <a:pt x="6637146" y="1613916"/>
                  </a:lnTo>
                  <a:lnTo>
                    <a:pt x="6680060" y="1608150"/>
                  </a:lnTo>
                  <a:lnTo>
                    <a:pt x="6718619" y="1591879"/>
                  </a:lnTo>
                  <a:lnTo>
                    <a:pt x="6751288" y="1566640"/>
                  </a:lnTo>
                  <a:lnTo>
                    <a:pt x="6776527" y="1533971"/>
                  </a:lnTo>
                  <a:lnTo>
                    <a:pt x="6792798" y="1495412"/>
                  </a:lnTo>
                  <a:lnTo>
                    <a:pt x="6798563" y="1452499"/>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C0504D"/>
            </a:solidFill>
          </p:spPr>
          <p:txBody>
            <a:bodyPr wrap="square" lIns="0" tIns="0" rIns="0" bIns="0" rtlCol="0"/>
            <a:lstStyle/>
            <a:p>
              <a:endParaRPr/>
            </a:p>
          </p:txBody>
        </p:sp>
        <p:sp>
          <p:nvSpPr>
            <p:cNvPr id="4" name="object 4"/>
            <p:cNvSpPr/>
            <p:nvPr/>
          </p:nvSpPr>
          <p:spPr>
            <a:xfrm>
              <a:off x="5309973" y="1175187"/>
              <a:ext cx="730885" cy="502920"/>
            </a:xfrm>
            <a:custGeom>
              <a:avLst/>
              <a:gdLst/>
              <a:ahLst/>
              <a:cxnLst/>
              <a:rect l="l" t="t" r="r" b="b"/>
              <a:pathLst>
                <a:path w="730885" h="502919">
                  <a:moveTo>
                    <a:pt x="681588" y="0"/>
                  </a:moveTo>
                  <a:lnTo>
                    <a:pt x="57054" y="0"/>
                  </a:lnTo>
                  <a:lnTo>
                    <a:pt x="11252" y="21994"/>
                  </a:lnTo>
                  <a:lnTo>
                    <a:pt x="0" y="48989"/>
                  </a:lnTo>
                  <a:lnTo>
                    <a:pt x="51" y="448550"/>
                  </a:lnTo>
                  <a:lnTo>
                    <a:pt x="21964" y="491002"/>
                  </a:lnTo>
                  <a:lnTo>
                    <a:pt x="673739" y="502305"/>
                  </a:lnTo>
                  <a:lnTo>
                    <a:pt x="681809" y="502061"/>
                  </a:lnTo>
                  <a:lnTo>
                    <a:pt x="719572" y="480302"/>
                  </a:lnTo>
                  <a:lnTo>
                    <a:pt x="730139" y="456640"/>
                  </a:lnTo>
                  <a:lnTo>
                    <a:pt x="53720" y="456640"/>
                  </a:lnTo>
                  <a:lnTo>
                    <a:pt x="50987" y="455567"/>
                  </a:lnTo>
                  <a:lnTo>
                    <a:pt x="46708" y="451282"/>
                  </a:lnTo>
                  <a:lnTo>
                    <a:pt x="45634" y="448550"/>
                  </a:lnTo>
                  <a:lnTo>
                    <a:pt x="45634" y="182656"/>
                  </a:lnTo>
                  <a:lnTo>
                    <a:pt x="730839" y="182656"/>
                  </a:lnTo>
                  <a:lnTo>
                    <a:pt x="730839" y="136992"/>
                  </a:lnTo>
                  <a:lnTo>
                    <a:pt x="45634" y="136992"/>
                  </a:lnTo>
                  <a:lnTo>
                    <a:pt x="45634" y="53746"/>
                  </a:lnTo>
                  <a:lnTo>
                    <a:pt x="46708" y="51014"/>
                  </a:lnTo>
                  <a:lnTo>
                    <a:pt x="50986" y="46729"/>
                  </a:lnTo>
                  <a:lnTo>
                    <a:pt x="53720" y="45664"/>
                  </a:lnTo>
                  <a:lnTo>
                    <a:pt x="729924" y="45664"/>
                  </a:lnTo>
                  <a:lnTo>
                    <a:pt x="729088" y="41615"/>
                  </a:lnTo>
                  <a:lnTo>
                    <a:pt x="726195" y="34956"/>
                  </a:lnTo>
                  <a:lnTo>
                    <a:pt x="723378" y="28296"/>
                  </a:lnTo>
                  <a:lnTo>
                    <a:pt x="719267" y="22231"/>
                  </a:lnTo>
                  <a:lnTo>
                    <a:pt x="714090" y="16766"/>
                  </a:lnTo>
                  <a:lnTo>
                    <a:pt x="708836" y="11294"/>
                  </a:lnTo>
                  <a:lnTo>
                    <a:pt x="702746" y="7131"/>
                  </a:lnTo>
                  <a:lnTo>
                    <a:pt x="688966" y="1423"/>
                  </a:lnTo>
                  <a:lnTo>
                    <a:pt x="681588" y="0"/>
                  </a:lnTo>
                  <a:close/>
                </a:path>
                <a:path w="730885" h="502919">
                  <a:moveTo>
                    <a:pt x="730839" y="182656"/>
                  </a:moveTo>
                  <a:lnTo>
                    <a:pt x="685159" y="182656"/>
                  </a:lnTo>
                  <a:lnTo>
                    <a:pt x="685159" y="448550"/>
                  </a:lnTo>
                  <a:lnTo>
                    <a:pt x="684093" y="451283"/>
                  </a:lnTo>
                  <a:lnTo>
                    <a:pt x="679807" y="455567"/>
                  </a:lnTo>
                  <a:lnTo>
                    <a:pt x="677066" y="456640"/>
                  </a:lnTo>
                  <a:lnTo>
                    <a:pt x="730139" y="456640"/>
                  </a:lnTo>
                  <a:lnTo>
                    <a:pt x="730793" y="453307"/>
                  </a:lnTo>
                  <a:lnTo>
                    <a:pt x="730839" y="182656"/>
                  </a:lnTo>
                  <a:close/>
                </a:path>
                <a:path w="730885" h="502919">
                  <a:moveTo>
                    <a:pt x="593798" y="319648"/>
                  </a:moveTo>
                  <a:lnTo>
                    <a:pt x="502438" y="319648"/>
                  </a:lnTo>
                  <a:lnTo>
                    <a:pt x="502438" y="365312"/>
                  </a:lnTo>
                  <a:lnTo>
                    <a:pt x="593798" y="365312"/>
                  </a:lnTo>
                  <a:lnTo>
                    <a:pt x="593798" y="319648"/>
                  </a:lnTo>
                  <a:close/>
                </a:path>
                <a:path w="730885" h="502919">
                  <a:moveTo>
                    <a:pt x="729924" y="45664"/>
                  </a:moveTo>
                  <a:lnTo>
                    <a:pt x="677066" y="45664"/>
                  </a:lnTo>
                  <a:lnTo>
                    <a:pt x="679807" y="46729"/>
                  </a:lnTo>
                  <a:lnTo>
                    <a:pt x="684093" y="51014"/>
                  </a:lnTo>
                  <a:lnTo>
                    <a:pt x="685159" y="53746"/>
                  </a:lnTo>
                  <a:lnTo>
                    <a:pt x="685159" y="136992"/>
                  </a:lnTo>
                  <a:lnTo>
                    <a:pt x="730839" y="136992"/>
                  </a:lnTo>
                  <a:lnTo>
                    <a:pt x="730745" y="53746"/>
                  </a:lnTo>
                  <a:lnTo>
                    <a:pt x="730611" y="48990"/>
                  </a:lnTo>
                  <a:lnTo>
                    <a:pt x="729924" y="45664"/>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571295" y="2811958"/>
            <a:ext cx="3026343" cy="1049070"/>
          </a:xfrm>
          <a:prstGeom prst="rect">
            <a:avLst/>
          </a:prstGeom>
        </p:spPr>
        <p:txBody>
          <a:bodyPr vert="horz" wrap="square" lIns="0" tIns="95885" rIns="0" bIns="0" rtlCol="0">
            <a:spAutoFit/>
          </a:bodyPr>
          <a:lstStyle/>
          <a:p>
            <a:pPr marL="12700" marR="5080">
              <a:lnSpc>
                <a:spcPts val="3679"/>
              </a:lnSpc>
              <a:spcBef>
                <a:spcPts val="755"/>
              </a:spcBef>
            </a:pPr>
            <a:r>
              <a:rPr sz="3600" b="0" spc="-155" dirty="0">
                <a:solidFill>
                  <a:schemeClr val="tx1"/>
                </a:solidFill>
                <a:latin typeface="Calibri Light"/>
                <a:cs typeface="Calibri Light"/>
              </a:rPr>
              <a:t>P</a:t>
            </a:r>
            <a:r>
              <a:rPr sz="3600" b="0" spc="-70" dirty="0">
                <a:solidFill>
                  <a:schemeClr val="tx1"/>
                </a:solidFill>
                <a:latin typeface="Calibri Light"/>
                <a:cs typeface="Calibri Light"/>
              </a:rPr>
              <a:t>er</a:t>
            </a:r>
            <a:r>
              <a:rPr sz="3600" b="0" spc="-155" dirty="0">
                <a:solidFill>
                  <a:schemeClr val="tx1"/>
                </a:solidFill>
                <a:latin typeface="Calibri Light"/>
                <a:cs typeface="Calibri Light"/>
              </a:rPr>
              <a:t>f</a:t>
            </a:r>
            <a:r>
              <a:rPr sz="3600" b="0" spc="-95" dirty="0">
                <a:solidFill>
                  <a:schemeClr val="tx1"/>
                </a:solidFill>
                <a:latin typeface="Calibri Light"/>
                <a:cs typeface="Calibri Light"/>
              </a:rPr>
              <a:t>o</a:t>
            </a:r>
            <a:r>
              <a:rPr sz="3600" b="0" spc="-80" dirty="0">
                <a:solidFill>
                  <a:schemeClr val="tx1"/>
                </a:solidFill>
                <a:latin typeface="Calibri Light"/>
                <a:cs typeface="Calibri Light"/>
              </a:rPr>
              <a:t>r</a:t>
            </a:r>
            <a:r>
              <a:rPr sz="3600" b="0" spc="-120" dirty="0">
                <a:solidFill>
                  <a:schemeClr val="tx1"/>
                </a:solidFill>
                <a:latin typeface="Calibri Light"/>
                <a:cs typeface="Calibri Light"/>
              </a:rPr>
              <a:t>m</a:t>
            </a:r>
            <a:r>
              <a:rPr sz="3600" b="0" spc="-90" dirty="0">
                <a:solidFill>
                  <a:schemeClr val="tx1"/>
                </a:solidFill>
                <a:latin typeface="Calibri Light"/>
                <a:cs typeface="Calibri Light"/>
              </a:rPr>
              <a:t>a</a:t>
            </a:r>
            <a:r>
              <a:rPr sz="3600" b="0" spc="-85" dirty="0">
                <a:solidFill>
                  <a:schemeClr val="tx1"/>
                </a:solidFill>
                <a:latin typeface="Calibri Light"/>
                <a:cs typeface="Calibri Light"/>
              </a:rPr>
              <a:t>nc</a:t>
            </a:r>
            <a:r>
              <a:rPr sz="3600" b="0" dirty="0">
                <a:solidFill>
                  <a:schemeClr val="tx1"/>
                </a:solidFill>
                <a:latin typeface="Calibri Light"/>
                <a:cs typeface="Calibri Light"/>
              </a:rPr>
              <a:t>e  </a:t>
            </a:r>
            <a:r>
              <a:rPr sz="3600" b="0" spc="-80" dirty="0">
                <a:solidFill>
                  <a:schemeClr val="tx1"/>
                </a:solidFill>
                <a:latin typeface="Calibri Light"/>
                <a:cs typeface="Calibri Light"/>
              </a:rPr>
              <a:t>Example</a:t>
            </a:r>
            <a:endParaRPr sz="3600" dirty="0">
              <a:solidFill>
                <a:schemeClr val="tx1"/>
              </a:solidFill>
              <a:latin typeface="Calibri Light"/>
              <a:cs typeface="Calibri Light"/>
            </a:endParaRPr>
          </a:p>
        </p:txBody>
      </p:sp>
      <p:sp>
        <p:nvSpPr>
          <p:cNvPr id="6" name="object 6"/>
          <p:cNvSpPr txBox="1"/>
          <p:nvPr/>
        </p:nvSpPr>
        <p:spPr>
          <a:xfrm>
            <a:off x="6764781" y="1177798"/>
            <a:ext cx="4362450" cy="517525"/>
          </a:xfrm>
          <a:prstGeom prst="rect">
            <a:avLst/>
          </a:prstGeom>
        </p:spPr>
        <p:txBody>
          <a:bodyPr vert="horz" wrap="square" lIns="0" tIns="7620" rIns="0" bIns="0" rtlCol="0">
            <a:spAutoFit/>
          </a:bodyPr>
          <a:lstStyle/>
          <a:p>
            <a:pPr marL="12700" marR="5080">
              <a:lnSpc>
                <a:spcPct val="101899"/>
              </a:lnSpc>
              <a:spcBef>
                <a:spcPts val="60"/>
              </a:spcBef>
            </a:pPr>
            <a:r>
              <a:rPr sz="1600" b="1" i="1" u="sng" spc="-5" dirty="0">
                <a:uFill>
                  <a:solidFill>
                    <a:srgbClr val="000000"/>
                  </a:solidFill>
                </a:uFill>
                <a:latin typeface="Calibri"/>
                <a:cs typeface="Calibri"/>
              </a:rPr>
              <a:t>PER-1.</a:t>
            </a:r>
            <a:r>
              <a:rPr sz="1600" b="1" i="1" u="sng" dirty="0">
                <a:uFill>
                  <a:solidFill>
                    <a:srgbClr val="000000"/>
                  </a:solidFill>
                </a:uFill>
                <a:latin typeface="Calibri"/>
                <a:cs typeface="Calibri"/>
              </a:rPr>
              <a:t> </a:t>
            </a:r>
            <a:r>
              <a:rPr sz="1600" b="1" spc="-10" dirty="0">
                <a:latin typeface="Calibri"/>
                <a:cs typeface="Calibri"/>
              </a:rPr>
              <a:t>Authorization</a:t>
            </a:r>
            <a:r>
              <a:rPr sz="1600" b="1" spc="5" dirty="0">
                <a:latin typeface="Calibri"/>
                <a:cs typeface="Calibri"/>
              </a:rPr>
              <a:t> </a:t>
            </a:r>
            <a:r>
              <a:rPr sz="1600" b="1" spc="-5" dirty="0">
                <a:latin typeface="Calibri"/>
                <a:cs typeface="Calibri"/>
              </a:rPr>
              <a:t>of</a:t>
            </a:r>
            <a:r>
              <a:rPr sz="1600" b="1" spc="5" dirty="0">
                <a:latin typeface="Calibri"/>
                <a:cs typeface="Calibri"/>
              </a:rPr>
              <a:t> </a:t>
            </a:r>
            <a:r>
              <a:rPr sz="1600" b="1" spc="-5" dirty="0">
                <a:latin typeface="Calibri"/>
                <a:cs typeface="Calibri"/>
              </a:rPr>
              <a:t>an</a:t>
            </a:r>
            <a:r>
              <a:rPr sz="1600" b="1" spc="10" dirty="0">
                <a:latin typeface="Calibri"/>
                <a:cs typeface="Calibri"/>
              </a:rPr>
              <a:t> </a:t>
            </a:r>
            <a:r>
              <a:rPr sz="1600" b="1" spc="-45" dirty="0">
                <a:latin typeface="Calibri"/>
                <a:cs typeface="Calibri"/>
              </a:rPr>
              <a:t>ATM</a:t>
            </a:r>
            <a:r>
              <a:rPr sz="1600" b="1" dirty="0">
                <a:latin typeface="Calibri"/>
                <a:cs typeface="Calibri"/>
              </a:rPr>
              <a:t> </a:t>
            </a:r>
            <a:r>
              <a:rPr sz="1600" b="1" spc="-15" dirty="0">
                <a:latin typeface="Calibri"/>
                <a:cs typeface="Calibri"/>
              </a:rPr>
              <a:t>withdrawal</a:t>
            </a:r>
            <a:r>
              <a:rPr sz="1600" b="1" spc="20" dirty="0">
                <a:latin typeface="Calibri"/>
                <a:cs typeface="Calibri"/>
              </a:rPr>
              <a:t> </a:t>
            </a:r>
            <a:r>
              <a:rPr sz="1600" b="1" spc="-15" dirty="0">
                <a:latin typeface="Calibri"/>
                <a:cs typeface="Calibri"/>
              </a:rPr>
              <a:t>request </a:t>
            </a:r>
            <a:r>
              <a:rPr sz="1600" b="1" spc="-350" dirty="0">
                <a:latin typeface="Calibri"/>
                <a:cs typeface="Calibri"/>
              </a:rPr>
              <a:t> </a:t>
            </a:r>
            <a:r>
              <a:rPr sz="1600" b="1" spc="-5" dirty="0">
                <a:latin typeface="Calibri"/>
                <a:cs typeface="Calibri"/>
              </a:rPr>
              <a:t>shall </a:t>
            </a:r>
            <a:r>
              <a:rPr sz="1600" b="1" spc="-20" dirty="0">
                <a:latin typeface="Calibri"/>
                <a:cs typeface="Calibri"/>
              </a:rPr>
              <a:t>take</a:t>
            </a:r>
            <a:r>
              <a:rPr sz="1600" b="1" spc="5" dirty="0">
                <a:latin typeface="Calibri"/>
                <a:cs typeface="Calibri"/>
              </a:rPr>
              <a:t> </a:t>
            </a:r>
            <a:r>
              <a:rPr sz="1600" b="1" spc="-5" dirty="0">
                <a:latin typeface="Calibri"/>
                <a:cs typeface="Calibri"/>
              </a:rPr>
              <a:t>no </a:t>
            </a:r>
            <a:r>
              <a:rPr sz="1600" b="1" spc="-10" dirty="0">
                <a:latin typeface="Calibri"/>
                <a:cs typeface="Calibri"/>
              </a:rPr>
              <a:t>more</a:t>
            </a:r>
            <a:r>
              <a:rPr sz="1600" b="1" spc="-5" dirty="0">
                <a:latin typeface="Calibri"/>
                <a:cs typeface="Calibri"/>
              </a:rPr>
              <a:t> than</a:t>
            </a:r>
            <a:r>
              <a:rPr sz="1600" b="1" spc="5" dirty="0">
                <a:latin typeface="Calibri"/>
                <a:cs typeface="Calibri"/>
              </a:rPr>
              <a:t> </a:t>
            </a:r>
            <a:r>
              <a:rPr sz="1600" b="1" spc="-5" dirty="0">
                <a:latin typeface="Calibri"/>
                <a:cs typeface="Calibri"/>
              </a:rPr>
              <a:t>2.0 seconds</a:t>
            </a:r>
            <a:endParaRPr sz="1600">
              <a:latin typeface="Calibri"/>
              <a:cs typeface="Calibri"/>
            </a:endParaRPr>
          </a:p>
        </p:txBody>
      </p:sp>
      <p:grpSp>
        <p:nvGrpSpPr>
          <p:cNvPr id="7" name="object 7"/>
          <p:cNvGrpSpPr/>
          <p:nvPr/>
        </p:nvGrpSpPr>
        <p:grpSpPr>
          <a:xfrm>
            <a:off x="4741164" y="2657855"/>
            <a:ext cx="6798945" cy="1614170"/>
            <a:chOff x="4741164" y="2657855"/>
            <a:chExt cx="6798945" cy="1614170"/>
          </a:xfrm>
        </p:grpSpPr>
        <p:sp>
          <p:nvSpPr>
            <p:cNvPr id="8" name="object 8"/>
            <p:cNvSpPr/>
            <p:nvPr/>
          </p:nvSpPr>
          <p:spPr>
            <a:xfrm>
              <a:off x="4741164" y="2657855"/>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499"/>
                  </a:lnTo>
                  <a:lnTo>
                    <a:pt x="5765" y="1495412"/>
                  </a:lnTo>
                  <a:lnTo>
                    <a:pt x="22036" y="1533971"/>
                  </a:lnTo>
                  <a:lnTo>
                    <a:pt x="47275" y="1566640"/>
                  </a:lnTo>
                  <a:lnTo>
                    <a:pt x="79944" y="1591879"/>
                  </a:lnTo>
                  <a:lnTo>
                    <a:pt x="118503" y="1608150"/>
                  </a:lnTo>
                  <a:lnTo>
                    <a:pt x="161416" y="1613916"/>
                  </a:lnTo>
                  <a:lnTo>
                    <a:pt x="6637146" y="1613916"/>
                  </a:lnTo>
                  <a:lnTo>
                    <a:pt x="6680060" y="1608150"/>
                  </a:lnTo>
                  <a:lnTo>
                    <a:pt x="6718619" y="1591879"/>
                  </a:lnTo>
                  <a:lnTo>
                    <a:pt x="6751288" y="1566640"/>
                  </a:lnTo>
                  <a:lnTo>
                    <a:pt x="6776527" y="1533971"/>
                  </a:lnTo>
                  <a:lnTo>
                    <a:pt x="6792798" y="1495412"/>
                  </a:lnTo>
                  <a:lnTo>
                    <a:pt x="6798563" y="1452499"/>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9BBA58"/>
            </a:solidFill>
          </p:spPr>
          <p:txBody>
            <a:bodyPr wrap="square" lIns="0" tIns="0" rIns="0" bIns="0" rtlCol="0"/>
            <a:lstStyle/>
            <a:p>
              <a:endParaRPr/>
            </a:p>
          </p:txBody>
        </p:sp>
        <p:sp>
          <p:nvSpPr>
            <p:cNvPr id="9" name="object 9"/>
            <p:cNvSpPr/>
            <p:nvPr/>
          </p:nvSpPr>
          <p:spPr>
            <a:xfrm>
              <a:off x="5309927" y="3145995"/>
              <a:ext cx="730885" cy="663575"/>
            </a:xfrm>
            <a:custGeom>
              <a:avLst/>
              <a:gdLst/>
              <a:ahLst/>
              <a:cxnLst/>
              <a:rect l="l" t="t" r="r" b="b"/>
              <a:pathLst>
                <a:path w="730885" h="663575">
                  <a:moveTo>
                    <a:pt x="730885" y="0"/>
                  </a:moveTo>
                  <a:lnTo>
                    <a:pt x="0" y="0"/>
                  </a:lnTo>
                  <a:lnTo>
                    <a:pt x="0" y="503161"/>
                  </a:lnTo>
                  <a:lnTo>
                    <a:pt x="91360" y="503161"/>
                  </a:lnTo>
                  <a:lnTo>
                    <a:pt x="91360" y="663261"/>
                  </a:lnTo>
                  <a:lnTo>
                    <a:pt x="251242" y="503162"/>
                  </a:lnTo>
                  <a:lnTo>
                    <a:pt x="730885" y="503162"/>
                  </a:lnTo>
                  <a:lnTo>
                    <a:pt x="730885" y="0"/>
                  </a:lnTo>
                  <a:close/>
                </a:path>
              </a:pathLst>
            </a:custGeom>
            <a:solidFill>
              <a:srgbClr val="000000"/>
            </a:solidFill>
          </p:spPr>
          <p:txBody>
            <a:bodyPr wrap="square" lIns="0" tIns="0" rIns="0" bIns="0" rtlCol="0"/>
            <a:lstStyle/>
            <a:p>
              <a:endParaRPr/>
            </a:p>
          </p:txBody>
        </p:sp>
      </p:grpSp>
      <p:sp>
        <p:nvSpPr>
          <p:cNvPr id="10" name="object 10"/>
          <p:cNvSpPr txBox="1"/>
          <p:nvPr/>
        </p:nvSpPr>
        <p:spPr>
          <a:xfrm>
            <a:off x="6764781" y="3071622"/>
            <a:ext cx="4613910" cy="764540"/>
          </a:xfrm>
          <a:prstGeom prst="rect">
            <a:avLst/>
          </a:prstGeom>
        </p:spPr>
        <p:txBody>
          <a:bodyPr vert="horz" wrap="square" lIns="0" tIns="8255" rIns="0" bIns="0" rtlCol="0">
            <a:spAutoFit/>
          </a:bodyPr>
          <a:lstStyle/>
          <a:p>
            <a:pPr marL="12700" marR="5080">
              <a:lnSpc>
                <a:spcPct val="101600"/>
              </a:lnSpc>
              <a:spcBef>
                <a:spcPts val="65"/>
              </a:spcBef>
            </a:pPr>
            <a:r>
              <a:rPr sz="1600" b="1" i="1" u="sng" spc="-5" dirty="0">
                <a:uFill>
                  <a:solidFill>
                    <a:srgbClr val="000000"/>
                  </a:solidFill>
                </a:uFill>
                <a:latin typeface="Calibri"/>
                <a:cs typeface="Calibri"/>
              </a:rPr>
              <a:t>PER-2. </a:t>
            </a:r>
            <a:r>
              <a:rPr sz="1600" b="1" spc="-15" dirty="0">
                <a:latin typeface="Calibri"/>
                <a:cs typeface="Calibri"/>
              </a:rPr>
              <a:t>Webpages</a:t>
            </a:r>
            <a:r>
              <a:rPr sz="1600" b="1" spc="25" dirty="0">
                <a:latin typeface="Calibri"/>
                <a:cs typeface="Calibri"/>
              </a:rPr>
              <a:t> </a:t>
            </a:r>
            <a:r>
              <a:rPr sz="1600" b="1" spc="-5" dirty="0">
                <a:latin typeface="Calibri"/>
                <a:cs typeface="Calibri"/>
              </a:rPr>
              <a:t>shall</a:t>
            </a:r>
            <a:r>
              <a:rPr sz="1600" b="1" dirty="0">
                <a:latin typeface="Calibri"/>
                <a:cs typeface="Calibri"/>
              </a:rPr>
              <a:t> </a:t>
            </a:r>
            <a:r>
              <a:rPr sz="1600" b="1" spc="-10" dirty="0">
                <a:latin typeface="Calibri"/>
                <a:cs typeface="Calibri"/>
              </a:rPr>
              <a:t>fully</a:t>
            </a:r>
            <a:r>
              <a:rPr sz="1600" b="1" dirty="0">
                <a:latin typeface="Calibri"/>
                <a:cs typeface="Calibri"/>
              </a:rPr>
              <a:t> </a:t>
            </a:r>
            <a:r>
              <a:rPr sz="1600" b="1" spc="-5" dirty="0">
                <a:latin typeface="Calibri"/>
                <a:cs typeface="Calibri"/>
              </a:rPr>
              <a:t>download</a:t>
            </a:r>
            <a:r>
              <a:rPr sz="1600" b="1" spc="10" dirty="0">
                <a:latin typeface="Calibri"/>
                <a:cs typeface="Calibri"/>
              </a:rPr>
              <a:t> </a:t>
            </a:r>
            <a:r>
              <a:rPr sz="1600" b="1" spc="-5" dirty="0">
                <a:latin typeface="Calibri"/>
                <a:cs typeface="Calibri"/>
              </a:rPr>
              <a:t>in</a:t>
            </a:r>
            <a:r>
              <a:rPr sz="1600" b="1" spc="5" dirty="0">
                <a:latin typeface="Calibri"/>
                <a:cs typeface="Calibri"/>
              </a:rPr>
              <a:t> </a:t>
            </a:r>
            <a:r>
              <a:rPr sz="1600" b="1" spc="-5" dirty="0">
                <a:latin typeface="Calibri"/>
                <a:cs typeface="Calibri"/>
              </a:rPr>
              <a:t>an</a:t>
            </a:r>
            <a:r>
              <a:rPr sz="1600" b="1" spc="5" dirty="0">
                <a:latin typeface="Calibri"/>
                <a:cs typeface="Calibri"/>
              </a:rPr>
              <a:t> </a:t>
            </a:r>
            <a:r>
              <a:rPr sz="1600" b="1" spc="-20" dirty="0">
                <a:latin typeface="Calibri"/>
                <a:cs typeface="Calibri"/>
              </a:rPr>
              <a:t>average</a:t>
            </a:r>
            <a:r>
              <a:rPr sz="1600" b="1" dirty="0">
                <a:latin typeface="Calibri"/>
                <a:cs typeface="Calibri"/>
              </a:rPr>
              <a:t> of </a:t>
            </a:r>
            <a:r>
              <a:rPr sz="1600" b="1" spc="-350" dirty="0">
                <a:latin typeface="Calibri"/>
                <a:cs typeface="Calibri"/>
              </a:rPr>
              <a:t> </a:t>
            </a:r>
            <a:r>
              <a:rPr sz="1600" b="1" spc="-5" dirty="0">
                <a:latin typeface="Calibri"/>
                <a:cs typeface="Calibri"/>
              </a:rPr>
              <a:t>3 seconds</a:t>
            </a:r>
            <a:r>
              <a:rPr sz="1600" b="1" spc="5" dirty="0">
                <a:latin typeface="Calibri"/>
                <a:cs typeface="Calibri"/>
              </a:rPr>
              <a:t> </a:t>
            </a:r>
            <a:r>
              <a:rPr sz="1600" b="1" spc="-5" dirty="0">
                <a:latin typeface="Calibri"/>
                <a:cs typeface="Calibri"/>
              </a:rPr>
              <a:t>or</a:t>
            </a:r>
            <a:r>
              <a:rPr sz="1600" b="1" dirty="0">
                <a:latin typeface="Calibri"/>
                <a:cs typeface="Calibri"/>
              </a:rPr>
              <a:t> </a:t>
            </a:r>
            <a:r>
              <a:rPr sz="1600" b="1" spc="-5" dirty="0">
                <a:latin typeface="Calibri"/>
                <a:cs typeface="Calibri"/>
              </a:rPr>
              <a:t>less</a:t>
            </a:r>
            <a:r>
              <a:rPr sz="1600" b="1" spc="5" dirty="0">
                <a:latin typeface="Calibri"/>
                <a:cs typeface="Calibri"/>
              </a:rPr>
              <a:t> </a:t>
            </a:r>
            <a:r>
              <a:rPr sz="1600" b="1" spc="-5" dirty="0">
                <a:latin typeface="Calibri"/>
                <a:cs typeface="Calibri"/>
              </a:rPr>
              <a:t>over a</a:t>
            </a:r>
            <a:r>
              <a:rPr sz="1600" b="1" dirty="0">
                <a:latin typeface="Calibri"/>
                <a:cs typeface="Calibri"/>
              </a:rPr>
              <a:t> </a:t>
            </a:r>
            <a:r>
              <a:rPr sz="1600" b="1" spc="-10" dirty="0">
                <a:latin typeface="Calibri"/>
                <a:cs typeface="Calibri"/>
              </a:rPr>
              <a:t>30</a:t>
            </a:r>
            <a:r>
              <a:rPr sz="1600" b="1" dirty="0">
                <a:latin typeface="Calibri"/>
                <a:cs typeface="Calibri"/>
              </a:rPr>
              <a:t> </a:t>
            </a:r>
            <a:r>
              <a:rPr sz="1600" b="1" spc="-10" dirty="0">
                <a:latin typeface="Calibri"/>
                <a:cs typeface="Calibri"/>
              </a:rPr>
              <a:t>megabits/second</a:t>
            </a:r>
            <a:r>
              <a:rPr sz="1600" b="1" spc="25" dirty="0">
                <a:latin typeface="Calibri"/>
                <a:cs typeface="Calibri"/>
              </a:rPr>
              <a:t> </a:t>
            </a:r>
            <a:r>
              <a:rPr sz="1600" b="1" spc="-15" dirty="0">
                <a:latin typeface="Calibri"/>
                <a:cs typeface="Calibri"/>
              </a:rPr>
              <a:t>Internet </a:t>
            </a:r>
            <a:r>
              <a:rPr sz="1600" b="1" spc="-10" dirty="0">
                <a:latin typeface="Calibri"/>
                <a:cs typeface="Calibri"/>
              </a:rPr>
              <a:t> </a:t>
            </a:r>
            <a:r>
              <a:rPr sz="1600" b="1" spc="-5" dirty="0">
                <a:latin typeface="Calibri"/>
                <a:cs typeface="Calibri"/>
              </a:rPr>
              <a:t>connection.</a:t>
            </a:r>
            <a:endParaRPr sz="1600">
              <a:latin typeface="Calibri"/>
              <a:cs typeface="Calibri"/>
            </a:endParaRPr>
          </a:p>
        </p:txBody>
      </p:sp>
      <p:grpSp>
        <p:nvGrpSpPr>
          <p:cNvPr id="11" name="object 11"/>
          <p:cNvGrpSpPr/>
          <p:nvPr/>
        </p:nvGrpSpPr>
        <p:grpSpPr>
          <a:xfrm>
            <a:off x="4741164" y="4675632"/>
            <a:ext cx="6798945" cy="1614170"/>
            <a:chOff x="4741164" y="4675632"/>
            <a:chExt cx="6798945" cy="1614170"/>
          </a:xfrm>
        </p:grpSpPr>
        <p:sp>
          <p:nvSpPr>
            <p:cNvPr id="12" name="object 12"/>
            <p:cNvSpPr/>
            <p:nvPr/>
          </p:nvSpPr>
          <p:spPr>
            <a:xfrm>
              <a:off x="4741164" y="4675632"/>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524"/>
                  </a:lnTo>
                  <a:lnTo>
                    <a:pt x="5765" y="1495426"/>
                  </a:lnTo>
                  <a:lnTo>
                    <a:pt x="22036" y="1533979"/>
                  </a:lnTo>
                  <a:lnTo>
                    <a:pt x="47275" y="1566643"/>
                  </a:lnTo>
                  <a:lnTo>
                    <a:pt x="79944" y="1591880"/>
                  </a:lnTo>
                  <a:lnTo>
                    <a:pt x="118503" y="1608150"/>
                  </a:lnTo>
                  <a:lnTo>
                    <a:pt x="161416" y="1613916"/>
                  </a:lnTo>
                  <a:lnTo>
                    <a:pt x="6637146" y="1613916"/>
                  </a:lnTo>
                  <a:lnTo>
                    <a:pt x="6680060" y="1608150"/>
                  </a:lnTo>
                  <a:lnTo>
                    <a:pt x="6718619" y="1591880"/>
                  </a:lnTo>
                  <a:lnTo>
                    <a:pt x="6751288" y="1566643"/>
                  </a:lnTo>
                  <a:lnTo>
                    <a:pt x="6776527" y="1533979"/>
                  </a:lnTo>
                  <a:lnTo>
                    <a:pt x="6792798" y="1495426"/>
                  </a:lnTo>
                  <a:lnTo>
                    <a:pt x="6798563" y="1452524"/>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8063A1"/>
            </a:solidFill>
          </p:spPr>
          <p:txBody>
            <a:bodyPr wrap="square" lIns="0" tIns="0" rIns="0" bIns="0" rtlCol="0"/>
            <a:lstStyle/>
            <a:p>
              <a:endParaRPr/>
            </a:p>
          </p:txBody>
        </p:sp>
        <p:sp>
          <p:nvSpPr>
            <p:cNvPr id="13" name="object 13"/>
            <p:cNvSpPr/>
            <p:nvPr/>
          </p:nvSpPr>
          <p:spPr>
            <a:xfrm>
              <a:off x="5312067" y="5295901"/>
              <a:ext cx="728980" cy="328930"/>
            </a:xfrm>
            <a:custGeom>
              <a:avLst/>
              <a:gdLst/>
              <a:ahLst/>
              <a:cxnLst/>
              <a:rect l="l" t="t" r="r" b="b"/>
              <a:pathLst>
                <a:path w="728979" h="328929">
                  <a:moveTo>
                    <a:pt x="564220" y="0"/>
                  </a:moveTo>
                  <a:lnTo>
                    <a:pt x="532107" y="32109"/>
                  </a:lnTo>
                  <a:lnTo>
                    <a:pt x="642021" y="142342"/>
                  </a:lnTo>
                  <a:lnTo>
                    <a:pt x="91360" y="142342"/>
                  </a:lnTo>
                  <a:lnTo>
                    <a:pt x="91360" y="188006"/>
                  </a:lnTo>
                  <a:lnTo>
                    <a:pt x="640956" y="188006"/>
                  </a:lnTo>
                  <a:lnTo>
                    <a:pt x="532107" y="296816"/>
                  </a:lnTo>
                  <a:lnTo>
                    <a:pt x="564220" y="328925"/>
                  </a:lnTo>
                  <a:lnTo>
                    <a:pt x="728745" y="164466"/>
                  </a:lnTo>
                  <a:lnTo>
                    <a:pt x="564220" y="0"/>
                  </a:lnTo>
                  <a:close/>
                </a:path>
                <a:path w="728979" h="328929">
                  <a:moveTo>
                    <a:pt x="45680" y="4642"/>
                  </a:moveTo>
                  <a:lnTo>
                    <a:pt x="0" y="4642"/>
                  </a:lnTo>
                  <a:lnTo>
                    <a:pt x="0" y="324290"/>
                  </a:lnTo>
                  <a:lnTo>
                    <a:pt x="45680" y="324290"/>
                  </a:lnTo>
                  <a:lnTo>
                    <a:pt x="45680" y="4642"/>
                  </a:lnTo>
                  <a:close/>
                </a:path>
              </a:pathLst>
            </a:custGeom>
            <a:solidFill>
              <a:srgbClr val="000000"/>
            </a:solidFill>
          </p:spPr>
          <p:txBody>
            <a:bodyPr wrap="square" lIns="0" tIns="0" rIns="0" bIns="0" rtlCol="0"/>
            <a:lstStyle/>
            <a:p>
              <a:endParaRPr/>
            </a:p>
          </p:txBody>
        </p:sp>
      </p:grpSp>
      <p:sp>
        <p:nvSpPr>
          <p:cNvPr id="14" name="object 14"/>
          <p:cNvSpPr txBox="1"/>
          <p:nvPr/>
        </p:nvSpPr>
        <p:spPr>
          <a:xfrm>
            <a:off x="6764781" y="4965013"/>
            <a:ext cx="4344035" cy="764540"/>
          </a:xfrm>
          <a:prstGeom prst="rect">
            <a:avLst/>
          </a:prstGeom>
        </p:spPr>
        <p:txBody>
          <a:bodyPr vert="horz" wrap="square" lIns="0" tIns="8255" rIns="0" bIns="0" rtlCol="0">
            <a:spAutoFit/>
          </a:bodyPr>
          <a:lstStyle/>
          <a:p>
            <a:pPr marL="12700" marR="5080">
              <a:lnSpc>
                <a:spcPct val="101600"/>
              </a:lnSpc>
              <a:spcBef>
                <a:spcPts val="65"/>
              </a:spcBef>
            </a:pPr>
            <a:r>
              <a:rPr sz="1600" b="1" i="1" u="sng" spc="-5" dirty="0">
                <a:uFill>
                  <a:solidFill>
                    <a:srgbClr val="000000"/>
                  </a:solidFill>
                </a:uFill>
                <a:latin typeface="Calibri"/>
                <a:cs typeface="Calibri"/>
              </a:rPr>
              <a:t>PER-3.</a:t>
            </a:r>
            <a:r>
              <a:rPr sz="1600" b="1" i="1" u="sng" spc="-10" dirty="0">
                <a:uFill>
                  <a:solidFill>
                    <a:srgbClr val="000000"/>
                  </a:solidFill>
                </a:uFill>
                <a:latin typeface="Calibri"/>
                <a:cs typeface="Calibri"/>
              </a:rPr>
              <a:t> </a:t>
            </a:r>
            <a:r>
              <a:rPr sz="1600" b="1" spc="-25" dirty="0">
                <a:latin typeface="Calibri"/>
                <a:cs typeface="Calibri"/>
              </a:rPr>
              <a:t>At</a:t>
            </a:r>
            <a:r>
              <a:rPr sz="1600" b="1" dirty="0">
                <a:latin typeface="Calibri"/>
                <a:cs typeface="Calibri"/>
              </a:rPr>
              <a:t> </a:t>
            </a:r>
            <a:r>
              <a:rPr sz="1600" b="1" spc="-5" dirty="0">
                <a:latin typeface="Calibri"/>
                <a:cs typeface="Calibri"/>
              </a:rPr>
              <a:t>least</a:t>
            </a:r>
            <a:r>
              <a:rPr sz="1600" b="1" dirty="0">
                <a:latin typeface="Calibri"/>
                <a:cs typeface="Calibri"/>
              </a:rPr>
              <a:t> </a:t>
            </a:r>
            <a:r>
              <a:rPr sz="1600" b="1" spc="-10" dirty="0">
                <a:latin typeface="Calibri"/>
                <a:cs typeface="Calibri"/>
              </a:rPr>
              <a:t>98</a:t>
            </a:r>
            <a:r>
              <a:rPr sz="1600" b="1" dirty="0">
                <a:latin typeface="Calibri"/>
                <a:cs typeface="Calibri"/>
              </a:rPr>
              <a:t> </a:t>
            </a:r>
            <a:r>
              <a:rPr sz="1600" b="1" spc="-15" dirty="0">
                <a:latin typeface="Calibri"/>
                <a:cs typeface="Calibri"/>
              </a:rPr>
              <a:t>percent</a:t>
            </a:r>
            <a:r>
              <a:rPr sz="1600" b="1" spc="15" dirty="0">
                <a:latin typeface="Calibri"/>
                <a:cs typeface="Calibri"/>
              </a:rPr>
              <a:t> </a:t>
            </a:r>
            <a:r>
              <a:rPr sz="1600" b="1" spc="-5" dirty="0">
                <a:latin typeface="Calibri"/>
                <a:cs typeface="Calibri"/>
              </a:rPr>
              <a:t>of</a:t>
            </a:r>
            <a:r>
              <a:rPr sz="1600" b="1" dirty="0">
                <a:latin typeface="Calibri"/>
                <a:cs typeface="Calibri"/>
              </a:rPr>
              <a:t> </a:t>
            </a:r>
            <a:r>
              <a:rPr sz="1600" b="1" spc="-5" dirty="0">
                <a:latin typeface="Calibri"/>
                <a:cs typeface="Calibri"/>
              </a:rPr>
              <a:t>the</a:t>
            </a:r>
            <a:r>
              <a:rPr sz="1600" b="1" spc="5" dirty="0">
                <a:latin typeface="Calibri"/>
                <a:cs typeface="Calibri"/>
              </a:rPr>
              <a:t> </a:t>
            </a:r>
            <a:r>
              <a:rPr sz="1600" b="1" spc="-5" dirty="0">
                <a:latin typeface="Calibri"/>
                <a:cs typeface="Calibri"/>
              </a:rPr>
              <a:t>time,</a:t>
            </a:r>
            <a:r>
              <a:rPr sz="1600" b="1" dirty="0">
                <a:latin typeface="Calibri"/>
                <a:cs typeface="Calibri"/>
              </a:rPr>
              <a:t> </a:t>
            </a:r>
            <a:r>
              <a:rPr sz="1600" b="1" spc="-5" dirty="0">
                <a:latin typeface="Calibri"/>
                <a:cs typeface="Calibri"/>
              </a:rPr>
              <a:t>the</a:t>
            </a:r>
            <a:r>
              <a:rPr sz="1600" b="1" spc="5" dirty="0">
                <a:latin typeface="Calibri"/>
                <a:cs typeface="Calibri"/>
              </a:rPr>
              <a:t> </a:t>
            </a:r>
            <a:r>
              <a:rPr sz="1600" b="1" spc="-10" dirty="0">
                <a:latin typeface="Calibri"/>
                <a:cs typeface="Calibri"/>
              </a:rPr>
              <a:t>trading </a:t>
            </a:r>
            <a:r>
              <a:rPr sz="1600" b="1" spc="-5" dirty="0">
                <a:latin typeface="Calibri"/>
                <a:cs typeface="Calibri"/>
              </a:rPr>
              <a:t> </a:t>
            </a:r>
            <a:r>
              <a:rPr sz="1600" b="1" spc="-20" dirty="0">
                <a:latin typeface="Calibri"/>
                <a:cs typeface="Calibri"/>
              </a:rPr>
              <a:t>system</a:t>
            </a:r>
            <a:r>
              <a:rPr sz="1600" b="1" spc="15" dirty="0">
                <a:latin typeface="Calibri"/>
                <a:cs typeface="Calibri"/>
              </a:rPr>
              <a:t> </a:t>
            </a:r>
            <a:r>
              <a:rPr sz="1600" b="1" spc="-5" dirty="0">
                <a:latin typeface="Calibri"/>
                <a:cs typeface="Calibri"/>
              </a:rPr>
              <a:t>shall</a:t>
            </a:r>
            <a:r>
              <a:rPr sz="1600" b="1" dirty="0">
                <a:latin typeface="Calibri"/>
                <a:cs typeface="Calibri"/>
              </a:rPr>
              <a:t> </a:t>
            </a:r>
            <a:r>
              <a:rPr sz="1600" b="1" spc="-15" dirty="0">
                <a:latin typeface="Calibri"/>
                <a:cs typeface="Calibri"/>
              </a:rPr>
              <a:t>update</a:t>
            </a:r>
            <a:r>
              <a:rPr sz="1600" b="1" spc="20" dirty="0">
                <a:latin typeface="Calibri"/>
                <a:cs typeface="Calibri"/>
              </a:rPr>
              <a:t> </a:t>
            </a:r>
            <a:r>
              <a:rPr sz="1600" b="1" spc="-10" dirty="0">
                <a:latin typeface="Calibri"/>
                <a:cs typeface="Calibri"/>
              </a:rPr>
              <a:t>the</a:t>
            </a:r>
            <a:r>
              <a:rPr sz="1600" b="1" spc="5" dirty="0">
                <a:latin typeface="Calibri"/>
                <a:cs typeface="Calibri"/>
              </a:rPr>
              <a:t> </a:t>
            </a:r>
            <a:r>
              <a:rPr sz="1600" b="1" spc="-5" dirty="0">
                <a:latin typeface="Calibri"/>
                <a:cs typeface="Calibri"/>
              </a:rPr>
              <a:t>transaction</a:t>
            </a:r>
            <a:r>
              <a:rPr sz="1600" b="1" dirty="0">
                <a:latin typeface="Calibri"/>
                <a:cs typeface="Calibri"/>
              </a:rPr>
              <a:t> </a:t>
            </a:r>
            <a:r>
              <a:rPr sz="1600" b="1" spc="-10" dirty="0">
                <a:latin typeface="Calibri"/>
                <a:cs typeface="Calibri"/>
              </a:rPr>
              <a:t>status</a:t>
            </a:r>
            <a:r>
              <a:rPr sz="1600" b="1" spc="-5" dirty="0">
                <a:latin typeface="Calibri"/>
                <a:cs typeface="Calibri"/>
              </a:rPr>
              <a:t> </a:t>
            </a:r>
            <a:r>
              <a:rPr sz="1600" b="1" spc="-10" dirty="0">
                <a:latin typeface="Calibri"/>
                <a:cs typeface="Calibri"/>
              </a:rPr>
              <a:t>display </a:t>
            </a:r>
            <a:r>
              <a:rPr sz="1600" b="1" spc="-5" dirty="0">
                <a:latin typeface="Calibri"/>
                <a:cs typeface="Calibri"/>
              </a:rPr>
              <a:t> </a:t>
            </a:r>
            <a:r>
              <a:rPr sz="1600" b="1" spc="-10" dirty="0">
                <a:latin typeface="Calibri"/>
                <a:cs typeface="Calibri"/>
              </a:rPr>
              <a:t>within</a:t>
            </a:r>
            <a:r>
              <a:rPr sz="1600" b="1" spc="-5" dirty="0">
                <a:latin typeface="Calibri"/>
                <a:cs typeface="Calibri"/>
              </a:rPr>
              <a:t> 1</a:t>
            </a:r>
            <a:r>
              <a:rPr sz="1600" b="1" dirty="0">
                <a:latin typeface="Calibri"/>
                <a:cs typeface="Calibri"/>
              </a:rPr>
              <a:t> </a:t>
            </a:r>
            <a:r>
              <a:rPr sz="1600" b="1" spc="-5" dirty="0">
                <a:latin typeface="Calibri"/>
                <a:cs typeface="Calibri"/>
              </a:rPr>
              <a:t>second </a:t>
            </a:r>
            <a:r>
              <a:rPr sz="1600" b="1" spc="-15" dirty="0">
                <a:latin typeface="Calibri"/>
                <a:cs typeface="Calibri"/>
              </a:rPr>
              <a:t>after</a:t>
            </a:r>
            <a:r>
              <a:rPr sz="1600" b="1" spc="15" dirty="0">
                <a:latin typeface="Calibri"/>
                <a:cs typeface="Calibri"/>
              </a:rPr>
              <a:t> </a:t>
            </a:r>
            <a:r>
              <a:rPr sz="1600" b="1" spc="-10" dirty="0">
                <a:latin typeface="Calibri"/>
                <a:cs typeface="Calibri"/>
              </a:rPr>
              <a:t>the</a:t>
            </a:r>
            <a:r>
              <a:rPr sz="1600" b="1" dirty="0">
                <a:latin typeface="Calibri"/>
                <a:cs typeface="Calibri"/>
              </a:rPr>
              <a:t> </a:t>
            </a:r>
            <a:r>
              <a:rPr sz="1600" b="1" spc="-5" dirty="0">
                <a:latin typeface="Calibri"/>
                <a:cs typeface="Calibri"/>
              </a:rPr>
              <a:t>completion</a:t>
            </a:r>
            <a:r>
              <a:rPr sz="1600" b="1" dirty="0">
                <a:latin typeface="Calibri"/>
                <a:cs typeface="Calibri"/>
              </a:rPr>
              <a:t> </a:t>
            </a:r>
            <a:r>
              <a:rPr sz="1600" b="1" spc="-5" dirty="0">
                <a:latin typeface="Calibri"/>
                <a:cs typeface="Calibri"/>
              </a:rPr>
              <a:t>of</a:t>
            </a:r>
            <a:r>
              <a:rPr sz="1600" b="1" spc="-10" dirty="0">
                <a:latin typeface="Calibri"/>
                <a:cs typeface="Calibri"/>
              </a:rPr>
              <a:t> </a:t>
            </a:r>
            <a:r>
              <a:rPr sz="1600" b="1" spc="-5" dirty="0">
                <a:latin typeface="Calibri"/>
                <a:cs typeface="Calibri"/>
              </a:rPr>
              <a:t>each</a:t>
            </a:r>
            <a:r>
              <a:rPr sz="1600" b="1" spc="-10" dirty="0">
                <a:latin typeface="Calibri"/>
                <a:cs typeface="Calibri"/>
              </a:rPr>
              <a:t> trade.</a:t>
            </a:r>
            <a:endParaRPr sz="16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307924"/>
            <a:ext cx="9907270" cy="1362710"/>
          </a:xfrm>
          <a:prstGeom prst="rect">
            <a:avLst/>
          </a:prstGeom>
        </p:spPr>
        <p:txBody>
          <a:bodyPr vert="horz" wrap="square" lIns="0" tIns="137795" rIns="0" bIns="0" rtlCol="0">
            <a:spAutoFit/>
          </a:bodyPr>
          <a:lstStyle/>
          <a:p>
            <a:pPr marL="12700" marR="5080">
              <a:lnSpc>
                <a:spcPts val="4770"/>
              </a:lnSpc>
              <a:spcBef>
                <a:spcPts val="1085"/>
              </a:spcBef>
              <a:tabLst>
                <a:tab pos="1644650" algn="l"/>
                <a:tab pos="2505710" algn="l"/>
                <a:tab pos="6296660" algn="l"/>
                <a:tab pos="7226300" algn="l"/>
                <a:tab pos="7991475" algn="l"/>
              </a:tabLst>
            </a:pPr>
            <a:r>
              <a:rPr sz="4800" b="0" spc="-45" dirty="0">
                <a:solidFill>
                  <a:schemeClr val="tx1"/>
                </a:solidFill>
                <a:latin typeface="Arial"/>
                <a:cs typeface="Arial"/>
              </a:rPr>
              <a:t>H</a:t>
            </a:r>
            <a:r>
              <a:rPr sz="4800" b="0" spc="-55" dirty="0">
                <a:solidFill>
                  <a:schemeClr val="tx1"/>
                </a:solidFill>
                <a:latin typeface="Arial"/>
                <a:cs typeface="Arial"/>
              </a:rPr>
              <a:t>o</a:t>
            </a:r>
            <a:r>
              <a:rPr sz="4800" b="0" dirty="0">
                <a:solidFill>
                  <a:schemeClr val="tx1"/>
                </a:solidFill>
                <a:latin typeface="Arial"/>
                <a:cs typeface="Arial"/>
              </a:rPr>
              <a:t>w	</a:t>
            </a:r>
            <a:r>
              <a:rPr sz="4800" b="0" spc="-50" dirty="0">
                <a:solidFill>
                  <a:schemeClr val="tx1"/>
                </a:solidFill>
                <a:latin typeface="Arial"/>
                <a:cs typeface="Arial"/>
              </a:rPr>
              <a:t>i</a:t>
            </a:r>
            <a:r>
              <a:rPr sz="4800" b="0" dirty="0">
                <a:solidFill>
                  <a:schemeClr val="tx1"/>
                </a:solidFill>
                <a:latin typeface="Arial"/>
                <a:cs typeface="Arial"/>
              </a:rPr>
              <a:t>s	</a:t>
            </a:r>
            <a:r>
              <a:rPr sz="4800" b="0" spc="-55" dirty="0">
                <a:solidFill>
                  <a:schemeClr val="tx1"/>
                </a:solidFill>
                <a:latin typeface="Arial"/>
                <a:cs typeface="Arial"/>
              </a:rPr>
              <a:t>p</a:t>
            </a:r>
            <a:r>
              <a:rPr sz="4800" b="0" spc="-40" dirty="0">
                <a:solidFill>
                  <a:schemeClr val="tx1"/>
                </a:solidFill>
                <a:latin typeface="Arial"/>
                <a:cs typeface="Arial"/>
              </a:rPr>
              <a:t>e</a:t>
            </a:r>
            <a:r>
              <a:rPr sz="4800" b="0" spc="-50" dirty="0">
                <a:solidFill>
                  <a:schemeClr val="tx1"/>
                </a:solidFill>
                <a:latin typeface="Arial"/>
                <a:cs typeface="Arial"/>
              </a:rPr>
              <a:t>r</a:t>
            </a:r>
            <a:r>
              <a:rPr sz="4800" b="0" spc="-40" dirty="0">
                <a:solidFill>
                  <a:schemeClr val="tx1"/>
                </a:solidFill>
                <a:latin typeface="Arial"/>
                <a:cs typeface="Arial"/>
              </a:rPr>
              <a:t>f</a:t>
            </a:r>
            <a:r>
              <a:rPr sz="4800" b="0" spc="-55" dirty="0">
                <a:solidFill>
                  <a:schemeClr val="tx1"/>
                </a:solidFill>
                <a:latin typeface="Arial"/>
                <a:cs typeface="Arial"/>
              </a:rPr>
              <a:t>o</a:t>
            </a:r>
            <a:r>
              <a:rPr sz="4800" b="0" spc="-40" dirty="0">
                <a:solidFill>
                  <a:schemeClr val="tx1"/>
                </a:solidFill>
                <a:latin typeface="Arial"/>
                <a:cs typeface="Arial"/>
              </a:rPr>
              <a:t>r</a:t>
            </a:r>
            <a:r>
              <a:rPr sz="4800" b="0" spc="-50" dirty="0">
                <a:solidFill>
                  <a:schemeClr val="tx1"/>
                </a:solidFill>
                <a:latin typeface="Arial"/>
                <a:cs typeface="Arial"/>
              </a:rPr>
              <a:t>m</a:t>
            </a:r>
            <a:r>
              <a:rPr sz="4800" b="0" spc="-40" dirty="0">
                <a:solidFill>
                  <a:schemeClr val="tx1"/>
                </a:solidFill>
                <a:latin typeface="Arial"/>
                <a:cs typeface="Arial"/>
              </a:rPr>
              <a:t>a</a:t>
            </a:r>
            <a:r>
              <a:rPr sz="4800" b="0" spc="-55" dirty="0">
                <a:solidFill>
                  <a:schemeClr val="tx1"/>
                </a:solidFill>
                <a:latin typeface="Arial"/>
                <a:cs typeface="Arial"/>
              </a:rPr>
              <a:t>n</a:t>
            </a:r>
            <a:r>
              <a:rPr sz="4800" b="0" spc="-50" dirty="0">
                <a:solidFill>
                  <a:schemeClr val="tx1"/>
                </a:solidFill>
                <a:latin typeface="Arial"/>
                <a:cs typeface="Arial"/>
              </a:rPr>
              <a:t>c</a:t>
            </a:r>
            <a:r>
              <a:rPr sz="4800" b="0" dirty="0">
                <a:solidFill>
                  <a:schemeClr val="tx1"/>
                </a:solidFill>
                <a:latin typeface="Arial"/>
                <a:cs typeface="Arial"/>
              </a:rPr>
              <a:t>e	</a:t>
            </a:r>
            <a:r>
              <a:rPr sz="4800" b="0" spc="-55" dirty="0">
                <a:solidFill>
                  <a:schemeClr val="tx1"/>
                </a:solidFill>
                <a:latin typeface="Arial"/>
                <a:cs typeface="Arial"/>
              </a:rPr>
              <a:t>o</a:t>
            </a:r>
            <a:r>
              <a:rPr sz="4800" b="0" dirty="0">
                <a:solidFill>
                  <a:schemeClr val="tx1"/>
                </a:solidFill>
                <a:latin typeface="Arial"/>
                <a:cs typeface="Arial"/>
              </a:rPr>
              <a:t>f	a	</a:t>
            </a:r>
            <a:r>
              <a:rPr sz="4800" b="0" spc="-40" dirty="0">
                <a:solidFill>
                  <a:schemeClr val="tx1"/>
                </a:solidFill>
                <a:latin typeface="Arial"/>
                <a:cs typeface="Arial"/>
              </a:rPr>
              <a:t>s</a:t>
            </a:r>
            <a:r>
              <a:rPr sz="4800" b="0" spc="-50" dirty="0">
                <a:solidFill>
                  <a:schemeClr val="tx1"/>
                </a:solidFill>
                <a:latin typeface="Arial"/>
                <a:cs typeface="Arial"/>
              </a:rPr>
              <a:t>ys</a:t>
            </a:r>
            <a:r>
              <a:rPr sz="4800" b="0" spc="-55" dirty="0">
                <a:solidFill>
                  <a:schemeClr val="tx1"/>
                </a:solidFill>
                <a:latin typeface="Arial"/>
                <a:cs typeface="Arial"/>
              </a:rPr>
              <a:t>t</a:t>
            </a:r>
            <a:r>
              <a:rPr sz="4800" b="0" spc="-45" dirty="0">
                <a:solidFill>
                  <a:schemeClr val="tx1"/>
                </a:solidFill>
                <a:latin typeface="Arial"/>
                <a:cs typeface="Arial"/>
              </a:rPr>
              <a:t>e</a:t>
            </a:r>
            <a:r>
              <a:rPr sz="4800" b="0" dirty="0">
                <a:solidFill>
                  <a:schemeClr val="tx1"/>
                </a:solidFill>
                <a:latin typeface="Arial"/>
                <a:cs typeface="Arial"/>
              </a:rPr>
              <a:t>m  </a:t>
            </a:r>
            <a:r>
              <a:rPr sz="4800" b="0" spc="-50" dirty="0">
                <a:solidFill>
                  <a:schemeClr val="tx1"/>
                </a:solidFill>
                <a:latin typeface="Arial"/>
                <a:cs typeface="Arial"/>
              </a:rPr>
              <a:t>calculated?</a:t>
            </a:r>
            <a:endParaRPr sz="4800" dirty="0">
              <a:solidFill>
                <a:schemeClr val="tx1"/>
              </a:solidFill>
              <a:latin typeface="Arial"/>
              <a:cs typeface="Arial"/>
            </a:endParaRPr>
          </a:p>
        </p:txBody>
      </p:sp>
      <p:sp>
        <p:nvSpPr>
          <p:cNvPr id="3" name="object 3"/>
          <p:cNvSpPr txBox="1"/>
          <p:nvPr/>
        </p:nvSpPr>
        <p:spPr>
          <a:xfrm>
            <a:off x="1226921" y="2089150"/>
            <a:ext cx="6204585" cy="391160"/>
          </a:xfrm>
          <a:prstGeom prst="rect">
            <a:avLst/>
          </a:prstGeom>
        </p:spPr>
        <p:txBody>
          <a:bodyPr vert="horz" wrap="square" lIns="0" tIns="12700" rIns="0" bIns="0" rtlCol="0">
            <a:spAutoFit/>
          </a:bodyPr>
          <a:lstStyle/>
          <a:p>
            <a:pPr marL="12700">
              <a:lnSpc>
                <a:spcPct val="100000"/>
              </a:lnSpc>
              <a:spcBef>
                <a:spcPts val="100"/>
              </a:spcBef>
              <a:tabLst>
                <a:tab pos="2082164" algn="l"/>
                <a:tab pos="2507615" algn="l"/>
                <a:tab pos="4358005" algn="l"/>
                <a:tab pos="4885055" algn="l"/>
              </a:tabLst>
            </a:pPr>
            <a:r>
              <a:rPr sz="2400" b="1" spc="-5" dirty="0">
                <a:latin typeface="Arial"/>
                <a:cs typeface="Arial"/>
              </a:rPr>
              <a:t>Performance	</a:t>
            </a:r>
            <a:r>
              <a:rPr sz="2400" spc="-5" dirty="0">
                <a:latin typeface="Arial"/>
                <a:cs typeface="Arial"/>
              </a:rPr>
              <a:t>is	</a:t>
            </a:r>
            <a:r>
              <a:rPr sz="2400" b="1" dirty="0">
                <a:latin typeface="Arial"/>
                <a:cs typeface="Arial"/>
              </a:rPr>
              <a:t>determined	</a:t>
            </a:r>
            <a:r>
              <a:rPr sz="2400" spc="-5" dirty="0">
                <a:latin typeface="Arial"/>
                <a:cs typeface="Arial"/>
              </a:rPr>
              <a:t>by	execution</a:t>
            </a:r>
            <a:endParaRPr sz="2400" dirty="0">
              <a:latin typeface="Arial"/>
              <a:cs typeface="Arial"/>
            </a:endParaRPr>
          </a:p>
        </p:txBody>
      </p:sp>
      <p:sp>
        <p:nvSpPr>
          <p:cNvPr id="4" name="object 4"/>
          <p:cNvSpPr txBox="1"/>
          <p:nvPr/>
        </p:nvSpPr>
        <p:spPr>
          <a:xfrm>
            <a:off x="7611871" y="2089150"/>
            <a:ext cx="3608070" cy="391160"/>
          </a:xfrm>
          <a:prstGeom prst="rect">
            <a:avLst/>
          </a:prstGeom>
        </p:spPr>
        <p:txBody>
          <a:bodyPr vert="horz" wrap="square" lIns="0" tIns="12700" rIns="0" bIns="0" rtlCol="0">
            <a:spAutoFit/>
          </a:bodyPr>
          <a:lstStyle/>
          <a:p>
            <a:pPr marL="12700">
              <a:lnSpc>
                <a:spcPct val="100000"/>
              </a:lnSpc>
              <a:spcBef>
                <a:spcPts val="100"/>
              </a:spcBef>
              <a:tabLst>
                <a:tab pos="794385" algn="l"/>
                <a:tab pos="1322705" algn="l"/>
                <a:tab pos="3376295" algn="l"/>
              </a:tabLst>
            </a:pPr>
            <a:r>
              <a:rPr sz="2400" spc="-5" dirty="0">
                <a:latin typeface="Arial"/>
                <a:cs typeface="Arial"/>
              </a:rPr>
              <a:t>time	</a:t>
            </a:r>
            <a:r>
              <a:rPr sz="2400" dirty="0">
                <a:latin typeface="Arial"/>
                <a:cs typeface="Arial"/>
              </a:rPr>
              <a:t>a</a:t>
            </a:r>
            <a:r>
              <a:rPr sz="2400" spc="-5" dirty="0">
                <a:latin typeface="Arial"/>
                <a:cs typeface="Arial"/>
              </a:rPr>
              <a:t>s	</a:t>
            </a:r>
            <a:r>
              <a:rPr sz="2400" b="1" spc="-5" dirty="0">
                <a:latin typeface="Arial"/>
                <a:cs typeface="Arial"/>
              </a:rPr>
              <a:t>performance	</a:t>
            </a:r>
            <a:r>
              <a:rPr sz="2400" spc="-10" dirty="0">
                <a:latin typeface="Arial"/>
                <a:cs typeface="Arial"/>
              </a:rPr>
              <a:t>is</a:t>
            </a:r>
            <a:endParaRPr sz="2400">
              <a:latin typeface="Arial"/>
              <a:cs typeface="Arial"/>
            </a:endParaRPr>
          </a:p>
        </p:txBody>
      </p:sp>
      <p:sp>
        <p:nvSpPr>
          <p:cNvPr id="5" name="object 5"/>
          <p:cNvSpPr txBox="1"/>
          <p:nvPr/>
        </p:nvSpPr>
        <p:spPr>
          <a:xfrm>
            <a:off x="1226921" y="2277745"/>
            <a:ext cx="9992360" cy="1038225"/>
          </a:xfrm>
          <a:prstGeom prst="rect">
            <a:avLst/>
          </a:prstGeom>
        </p:spPr>
        <p:txBody>
          <a:bodyPr vert="horz" wrap="square" lIns="0" tIns="153035" rIns="0" bIns="0" rtlCol="0">
            <a:spAutoFit/>
          </a:bodyPr>
          <a:lstStyle/>
          <a:p>
            <a:pPr marL="12700">
              <a:lnSpc>
                <a:spcPct val="100000"/>
              </a:lnSpc>
              <a:spcBef>
                <a:spcPts val="1205"/>
              </a:spcBef>
            </a:pPr>
            <a:r>
              <a:rPr sz="2400" spc="-5" dirty="0">
                <a:latin typeface="Arial"/>
                <a:cs typeface="Arial"/>
              </a:rPr>
              <a:t>inversely</a:t>
            </a:r>
            <a:r>
              <a:rPr sz="2400" spc="20" dirty="0">
                <a:latin typeface="Arial"/>
                <a:cs typeface="Arial"/>
              </a:rPr>
              <a:t> </a:t>
            </a:r>
            <a:r>
              <a:rPr sz="2400" spc="-5" dirty="0">
                <a:latin typeface="Arial"/>
                <a:cs typeface="Arial"/>
              </a:rPr>
              <a:t>proportional</a:t>
            </a:r>
            <a:r>
              <a:rPr sz="2400" spc="15" dirty="0">
                <a:latin typeface="Arial"/>
                <a:cs typeface="Arial"/>
              </a:rPr>
              <a:t> </a:t>
            </a:r>
            <a:r>
              <a:rPr sz="2400" dirty="0">
                <a:latin typeface="Arial"/>
                <a:cs typeface="Arial"/>
              </a:rPr>
              <a:t>to</a:t>
            </a:r>
            <a:r>
              <a:rPr sz="2400" spc="-10" dirty="0">
                <a:latin typeface="Arial"/>
                <a:cs typeface="Arial"/>
              </a:rPr>
              <a:t> </a:t>
            </a:r>
            <a:r>
              <a:rPr sz="2400" i="1" dirty="0">
                <a:latin typeface="Arial"/>
                <a:cs typeface="Arial"/>
              </a:rPr>
              <a:t>execution</a:t>
            </a:r>
            <a:r>
              <a:rPr sz="2400" i="1" spc="10" dirty="0">
                <a:latin typeface="Arial"/>
                <a:cs typeface="Arial"/>
              </a:rPr>
              <a:t> </a:t>
            </a:r>
            <a:r>
              <a:rPr sz="2400" i="1" spc="-5" dirty="0">
                <a:latin typeface="Arial"/>
                <a:cs typeface="Arial"/>
              </a:rPr>
              <a:t>time.</a:t>
            </a:r>
            <a:endParaRPr sz="2400" dirty="0">
              <a:latin typeface="Arial"/>
              <a:cs typeface="Arial"/>
            </a:endParaRPr>
          </a:p>
          <a:p>
            <a:pPr marL="96520">
              <a:lnSpc>
                <a:spcPct val="100000"/>
              </a:lnSpc>
              <a:spcBef>
                <a:spcPts val="1105"/>
              </a:spcBef>
              <a:tabLst>
                <a:tab pos="474345" algn="l"/>
                <a:tab pos="1410335" algn="l"/>
                <a:tab pos="2127885" algn="l"/>
                <a:tab pos="3710304" algn="l"/>
                <a:tab pos="4104640" algn="l"/>
                <a:tab pos="4533265" algn="l"/>
                <a:tab pos="5502275" algn="l"/>
                <a:tab pos="6304280" algn="l"/>
                <a:tab pos="7852409" algn="l"/>
                <a:tab pos="8347709" algn="l"/>
                <a:tab pos="9064625" algn="l"/>
              </a:tabLst>
            </a:pPr>
            <a:r>
              <a:rPr sz="2400" dirty="0">
                <a:latin typeface="Arial"/>
                <a:cs typeface="Arial"/>
              </a:rPr>
              <a:t>If	</a:t>
            </a:r>
            <a:r>
              <a:rPr sz="2400" spc="-5" dirty="0">
                <a:latin typeface="Arial"/>
                <a:cs typeface="Arial"/>
              </a:rPr>
              <a:t>g</a:t>
            </a:r>
            <a:r>
              <a:rPr sz="2400" spc="-15" dirty="0">
                <a:latin typeface="Arial"/>
                <a:cs typeface="Arial"/>
              </a:rPr>
              <a:t>i</a:t>
            </a:r>
            <a:r>
              <a:rPr sz="2400" spc="-5" dirty="0">
                <a:latin typeface="Arial"/>
                <a:cs typeface="Arial"/>
              </a:rPr>
              <a:t>ven</a:t>
            </a:r>
            <a:r>
              <a:rPr sz="2400" dirty="0">
                <a:latin typeface="Arial"/>
                <a:cs typeface="Arial"/>
              </a:rPr>
              <a:t>	that	</a:t>
            </a:r>
            <a:r>
              <a:rPr sz="2400" spc="-5" dirty="0">
                <a:latin typeface="Arial"/>
                <a:cs typeface="Arial"/>
              </a:rPr>
              <a:t>Processor</a:t>
            </a:r>
            <a:r>
              <a:rPr sz="2400" dirty="0">
                <a:latin typeface="Arial"/>
                <a:cs typeface="Arial"/>
              </a:rPr>
              <a:t>	A	</a:t>
            </a:r>
            <a:r>
              <a:rPr sz="2400" spc="-10" dirty="0">
                <a:latin typeface="Arial"/>
                <a:cs typeface="Arial"/>
              </a:rPr>
              <a:t>i</a:t>
            </a:r>
            <a:r>
              <a:rPr sz="2400" spc="-5" dirty="0">
                <a:latin typeface="Arial"/>
                <a:cs typeface="Arial"/>
              </a:rPr>
              <a:t>s</a:t>
            </a:r>
            <a:r>
              <a:rPr sz="2400" dirty="0">
                <a:latin typeface="Arial"/>
                <a:cs typeface="Arial"/>
              </a:rPr>
              <a:t>	fa</a:t>
            </a:r>
            <a:r>
              <a:rPr sz="2400" spc="-10" dirty="0">
                <a:latin typeface="Arial"/>
                <a:cs typeface="Arial"/>
              </a:rPr>
              <a:t>s</a:t>
            </a:r>
            <a:r>
              <a:rPr sz="2400" dirty="0">
                <a:latin typeface="Arial"/>
                <a:cs typeface="Arial"/>
              </a:rPr>
              <a:t>ter	</a:t>
            </a:r>
            <a:r>
              <a:rPr sz="2400" spc="-5" dirty="0">
                <a:latin typeface="Arial"/>
                <a:cs typeface="Arial"/>
              </a:rPr>
              <a:t>than</a:t>
            </a:r>
            <a:r>
              <a:rPr sz="2400" dirty="0">
                <a:latin typeface="Arial"/>
                <a:cs typeface="Arial"/>
              </a:rPr>
              <a:t>	</a:t>
            </a:r>
            <a:r>
              <a:rPr sz="2400" spc="-5" dirty="0">
                <a:latin typeface="Arial"/>
                <a:cs typeface="Arial"/>
              </a:rPr>
              <a:t>proce</a:t>
            </a:r>
            <a:r>
              <a:rPr sz="2400" dirty="0">
                <a:latin typeface="Arial"/>
                <a:cs typeface="Arial"/>
              </a:rPr>
              <a:t>s</a:t>
            </a:r>
            <a:r>
              <a:rPr sz="2400" spc="-5" dirty="0">
                <a:latin typeface="Arial"/>
                <a:cs typeface="Arial"/>
              </a:rPr>
              <a:t>sor</a:t>
            </a:r>
            <a:r>
              <a:rPr sz="2400" dirty="0">
                <a:latin typeface="Arial"/>
                <a:cs typeface="Arial"/>
              </a:rPr>
              <a:t>	</a:t>
            </a:r>
            <a:r>
              <a:rPr sz="2400" spc="-5" dirty="0">
                <a:latin typeface="Arial"/>
                <a:cs typeface="Arial"/>
              </a:rPr>
              <a:t>B</a:t>
            </a:r>
            <a:r>
              <a:rPr sz="2400" dirty="0">
                <a:latin typeface="Arial"/>
                <a:cs typeface="Arial"/>
              </a:rPr>
              <a:t>,	that	</a:t>
            </a:r>
            <a:r>
              <a:rPr sz="2400" spc="-5" dirty="0">
                <a:latin typeface="Arial"/>
                <a:cs typeface="Arial"/>
              </a:rPr>
              <a:t>means</a:t>
            </a:r>
            <a:endParaRPr sz="2400" dirty="0">
              <a:latin typeface="Arial"/>
              <a:cs typeface="Arial"/>
            </a:endParaRPr>
          </a:p>
        </p:txBody>
      </p:sp>
      <p:sp>
        <p:nvSpPr>
          <p:cNvPr id="6" name="object 6"/>
          <p:cNvSpPr txBox="1"/>
          <p:nvPr/>
        </p:nvSpPr>
        <p:spPr>
          <a:xfrm>
            <a:off x="1226921" y="3253866"/>
            <a:ext cx="9992995" cy="711200"/>
          </a:xfrm>
          <a:prstGeom prst="rect">
            <a:avLst/>
          </a:prstGeom>
        </p:spPr>
        <p:txBody>
          <a:bodyPr vert="horz" wrap="square" lIns="0" tIns="60960" rIns="0" bIns="0" rtlCol="0">
            <a:spAutoFit/>
          </a:bodyPr>
          <a:lstStyle/>
          <a:p>
            <a:pPr marL="12700" marR="5080">
              <a:lnSpc>
                <a:spcPts val="2520"/>
              </a:lnSpc>
              <a:spcBef>
                <a:spcPts val="480"/>
              </a:spcBef>
              <a:tabLst>
                <a:tab pos="1577975" algn="l"/>
                <a:tab pos="2413000" algn="l"/>
                <a:tab pos="2924810" algn="l"/>
                <a:tab pos="3369945" algn="l"/>
                <a:tab pos="3848735" algn="l"/>
                <a:tab pos="4650740" algn="l"/>
                <a:tab pos="5502275" algn="l"/>
                <a:tab pos="6269355" algn="l"/>
                <a:tab pos="6783070" algn="l"/>
                <a:tab pos="8345170" algn="l"/>
                <a:tab pos="9180195" algn="l"/>
                <a:tab pos="9693910" algn="l"/>
              </a:tabLst>
            </a:pPr>
            <a:r>
              <a:rPr sz="2400" spc="-5" dirty="0">
                <a:latin typeface="Arial"/>
                <a:cs typeface="Arial"/>
              </a:rPr>
              <a:t>execution	time	o</a:t>
            </a:r>
            <a:r>
              <a:rPr sz="2400" dirty="0">
                <a:latin typeface="Arial"/>
                <a:cs typeface="Arial"/>
              </a:rPr>
              <a:t>f	A	</a:t>
            </a:r>
            <a:r>
              <a:rPr sz="2400" spc="-10" dirty="0">
                <a:latin typeface="Arial"/>
                <a:cs typeface="Arial"/>
              </a:rPr>
              <a:t>i</a:t>
            </a:r>
            <a:r>
              <a:rPr sz="2400" spc="-5" dirty="0">
                <a:latin typeface="Arial"/>
                <a:cs typeface="Arial"/>
              </a:rPr>
              <a:t>s</a:t>
            </a:r>
            <a:r>
              <a:rPr sz="2400" dirty="0">
                <a:latin typeface="Arial"/>
                <a:cs typeface="Arial"/>
              </a:rPr>
              <a:t>	</a:t>
            </a:r>
            <a:r>
              <a:rPr sz="2400" spc="-5" dirty="0">
                <a:latin typeface="Arial"/>
                <a:cs typeface="Arial"/>
              </a:rPr>
              <a:t>less</a:t>
            </a:r>
            <a:r>
              <a:rPr sz="2400" dirty="0">
                <a:latin typeface="Arial"/>
                <a:cs typeface="Arial"/>
              </a:rPr>
              <a:t>	</a:t>
            </a:r>
            <a:r>
              <a:rPr sz="2400" spc="-5" dirty="0">
                <a:latin typeface="Arial"/>
                <a:cs typeface="Arial"/>
              </a:rPr>
              <a:t>than</a:t>
            </a:r>
            <a:r>
              <a:rPr sz="2400" dirty="0">
                <a:latin typeface="Arial"/>
                <a:cs typeface="Arial"/>
              </a:rPr>
              <a:t>	t</a:t>
            </a:r>
            <a:r>
              <a:rPr sz="2400" spc="-10" dirty="0">
                <a:latin typeface="Arial"/>
                <a:cs typeface="Arial"/>
              </a:rPr>
              <a:t>h</a:t>
            </a:r>
            <a:r>
              <a:rPr sz="2400" dirty="0">
                <a:latin typeface="Arial"/>
                <a:cs typeface="Arial"/>
              </a:rPr>
              <a:t>at	</a:t>
            </a:r>
            <a:r>
              <a:rPr sz="2400" spc="-5" dirty="0">
                <a:latin typeface="Arial"/>
                <a:cs typeface="Arial"/>
              </a:rPr>
              <a:t>o</a:t>
            </a:r>
            <a:r>
              <a:rPr sz="2400" dirty="0">
                <a:latin typeface="Arial"/>
                <a:cs typeface="Arial"/>
              </a:rPr>
              <a:t>f	</a:t>
            </a:r>
            <a:r>
              <a:rPr sz="2400" spc="-5" dirty="0">
                <a:latin typeface="Arial"/>
                <a:cs typeface="Arial"/>
              </a:rPr>
              <a:t>e</a:t>
            </a:r>
            <a:r>
              <a:rPr sz="2400" spc="-20" dirty="0">
                <a:latin typeface="Arial"/>
                <a:cs typeface="Arial"/>
              </a:rPr>
              <a:t>x</a:t>
            </a:r>
            <a:r>
              <a:rPr sz="2400" spc="-5" dirty="0">
                <a:latin typeface="Arial"/>
                <a:cs typeface="Arial"/>
              </a:rPr>
              <a:t>ecution</a:t>
            </a:r>
            <a:r>
              <a:rPr sz="2400" dirty="0">
                <a:latin typeface="Arial"/>
                <a:cs typeface="Arial"/>
              </a:rPr>
              <a:t>	ti</a:t>
            </a:r>
            <a:r>
              <a:rPr sz="2400" spc="5" dirty="0">
                <a:latin typeface="Arial"/>
                <a:cs typeface="Arial"/>
              </a:rPr>
              <a:t>m</a:t>
            </a:r>
            <a:r>
              <a:rPr sz="2400" spc="-5" dirty="0">
                <a:latin typeface="Arial"/>
                <a:cs typeface="Arial"/>
              </a:rPr>
              <a:t>e</a:t>
            </a:r>
            <a:r>
              <a:rPr sz="2400" dirty="0">
                <a:latin typeface="Arial"/>
                <a:cs typeface="Arial"/>
              </a:rPr>
              <a:t>	</a:t>
            </a:r>
            <a:r>
              <a:rPr sz="2400" spc="-5" dirty="0">
                <a:latin typeface="Arial"/>
                <a:cs typeface="Arial"/>
              </a:rPr>
              <a:t>o</a:t>
            </a:r>
            <a:r>
              <a:rPr sz="2400" dirty="0">
                <a:latin typeface="Arial"/>
                <a:cs typeface="Arial"/>
              </a:rPr>
              <a:t>f	</a:t>
            </a:r>
            <a:r>
              <a:rPr sz="2400" spc="-20" dirty="0">
                <a:latin typeface="Arial"/>
                <a:cs typeface="Arial"/>
              </a:rPr>
              <a:t>B</a:t>
            </a:r>
            <a:r>
              <a:rPr sz="2400" dirty="0">
                <a:latin typeface="Arial"/>
                <a:cs typeface="Arial"/>
              </a:rPr>
              <a:t>.  </a:t>
            </a:r>
            <a:r>
              <a:rPr sz="2400" spc="-5" dirty="0">
                <a:latin typeface="Arial"/>
                <a:cs typeface="Arial"/>
              </a:rPr>
              <a:t>Therefore,</a:t>
            </a:r>
            <a:r>
              <a:rPr sz="2400" spc="5" dirty="0">
                <a:latin typeface="Arial"/>
                <a:cs typeface="Arial"/>
              </a:rPr>
              <a:t> </a:t>
            </a:r>
            <a:r>
              <a:rPr sz="2400" b="1" spc="-5" dirty="0">
                <a:latin typeface="Arial"/>
                <a:cs typeface="Arial"/>
              </a:rPr>
              <a:t>performance</a:t>
            </a:r>
            <a:r>
              <a:rPr sz="2400" b="1" spc="25" dirty="0">
                <a:latin typeface="Arial"/>
                <a:cs typeface="Arial"/>
              </a:rPr>
              <a:t> </a:t>
            </a:r>
            <a:r>
              <a:rPr sz="2400" spc="-5" dirty="0">
                <a:latin typeface="Arial"/>
                <a:cs typeface="Arial"/>
              </a:rPr>
              <a:t>of</a:t>
            </a:r>
            <a:r>
              <a:rPr sz="2400" spc="-130" dirty="0">
                <a:latin typeface="Arial"/>
                <a:cs typeface="Arial"/>
              </a:rPr>
              <a:t> </a:t>
            </a:r>
            <a:r>
              <a:rPr sz="2400" spc="-5" dirty="0">
                <a:latin typeface="Arial"/>
                <a:cs typeface="Arial"/>
              </a:rPr>
              <a:t>A</a:t>
            </a:r>
            <a:r>
              <a:rPr sz="2400" spc="-140" dirty="0">
                <a:latin typeface="Arial"/>
                <a:cs typeface="Arial"/>
              </a:rPr>
              <a:t> </a:t>
            </a:r>
            <a:r>
              <a:rPr sz="2400" spc="-5" dirty="0">
                <a:latin typeface="Arial"/>
                <a:cs typeface="Arial"/>
              </a:rPr>
              <a:t>is</a:t>
            </a:r>
            <a:r>
              <a:rPr sz="2400" spc="15" dirty="0">
                <a:latin typeface="Arial"/>
                <a:cs typeface="Arial"/>
              </a:rPr>
              <a:t> </a:t>
            </a:r>
            <a:r>
              <a:rPr sz="2400" spc="-5" dirty="0">
                <a:latin typeface="Arial"/>
                <a:cs typeface="Arial"/>
              </a:rPr>
              <a:t>greater</a:t>
            </a:r>
            <a:r>
              <a:rPr sz="2400" spc="15" dirty="0">
                <a:latin typeface="Arial"/>
                <a:cs typeface="Arial"/>
              </a:rPr>
              <a:t> </a:t>
            </a:r>
            <a:r>
              <a:rPr sz="2400" spc="-5" dirty="0">
                <a:latin typeface="Arial"/>
                <a:cs typeface="Arial"/>
              </a:rPr>
              <a:t>than</a:t>
            </a:r>
            <a:r>
              <a:rPr sz="2400" spc="10" dirty="0">
                <a:latin typeface="Arial"/>
                <a:cs typeface="Arial"/>
              </a:rPr>
              <a:t> </a:t>
            </a:r>
            <a:r>
              <a:rPr sz="2400" dirty="0">
                <a:latin typeface="Arial"/>
                <a:cs typeface="Arial"/>
              </a:rPr>
              <a:t>that</a:t>
            </a:r>
            <a:r>
              <a:rPr sz="2400" spc="-10" dirty="0">
                <a:latin typeface="Arial"/>
                <a:cs typeface="Arial"/>
              </a:rPr>
              <a:t> </a:t>
            </a:r>
            <a:r>
              <a:rPr sz="2400" spc="-5" dirty="0">
                <a:latin typeface="Arial"/>
                <a:cs typeface="Arial"/>
              </a:rPr>
              <a:t>of</a:t>
            </a:r>
            <a:r>
              <a:rPr sz="2400" spc="5" dirty="0">
                <a:latin typeface="Arial"/>
                <a:cs typeface="Arial"/>
              </a:rPr>
              <a:t> </a:t>
            </a:r>
            <a:r>
              <a:rPr sz="2400" b="1" spc="-5" dirty="0">
                <a:latin typeface="Arial"/>
                <a:cs typeface="Arial"/>
              </a:rPr>
              <a:t>performance</a:t>
            </a:r>
            <a:r>
              <a:rPr sz="2400" b="1" spc="15" dirty="0">
                <a:latin typeface="Arial"/>
                <a:cs typeface="Arial"/>
              </a:rPr>
              <a:t> </a:t>
            </a:r>
            <a:r>
              <a:rPr sz="2400" spc="-5" dirty="0">
                <a:latin typeface="Arial"/>
                <a:cs typeface="Arial"/>
              </a:rPr>
              <a:t>of</a:t>
            </a:r>
            <a:r>
              <a:rPr sz="2400" spc="5" dirty="0">
                <a:latin typeface="Arial"/>
                <a:cs typeface="Arial"/>
              </a:rPr>
              <a:t> </a:t>
            </a:r>
            <a:r>
              <a:rPr sz="2400" dirty="0">
                <a:latin typeface="Arial"/>
                <a:cs typeface="Arial"/>
              </a:rPr>
              <a:t>B</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127635" indent="-6350">
              <a:lnSpc>
                <a:spcPct val="107000"/>
              </a:lnSpc>
              <a:spcAft>
                <a:spcPts val="1330"/>
              </a:spcAft>
            </a:pPr>
            <a:r>
              <a:rPr lang="en-US" sz="1800" b="1" dirty="0">
                <a:solidFill>
                  <a:srgbClr val="000000"/>
                </a:solidFill>
                <a:latin typeface="Times New Roman" panose="02020603050405020304" pitchFamily="18" charset="0"/>
                <a:ea typeface="Times New Roman" panose="02020603050405020304" pitchFamily="18" charset="0"/>
              </a:rPr>
              <a:t>Manual test metrics</a:t>
            </a:r>
            <a:endParaRPr lang="en-PK" sz="1800" b="1" dirty="0">
              <a:solidFill>
                <a:srgbClr val="00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sz="quarter" idx="13"/>
          </p:nvPr>
        </p:nvSpPr>
        <p:spPr>
          <a:xfrm>
            <a:off x="1706062" y="1843590"/>
            <a:ext cx="8779512" cy="3766254"/>
          </a:xfrm>
        </p:spPr>
        <p:txBody>
          <a:bodyPr vert="horz" lIns="91440" tIns="45720" rIns="91440" bIns="45720" rtlCol="0">
            <a:normAutofit/>
          </a:bodyPr>
          <a:lstStyle/>
          <a:p>
            <a:pPr marL="342900" lvl="0" indent="-342900" algn="just" fontAlgn="base">
              <a:lnSpc>
                <a:spcPct val="103000"/>
              </a:lnSpc>
              <a:spcAft>
                <a:spcPts val="265"/>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Base metrics is the raw data collected by Test Analyst during the test case development and execution </a:t>
            </a:r>
            <a:r>
              <a:rPr lang="en-PK"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(#of test cases executed, # of test cases</a:t>
            </a:r>
            <a:r>
              <a:rPr lang="en-PK"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a:t>
            </a:r>
            <a:endPar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103000"/>
              </a:lnSpc>
              <a:spcAft>
                <a:spcPts val="93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While calculated metrics are derived from the data collected in base metrics.</a:t>
            </a:r>
            <a:endPar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107000"/>
              </a:lnSpc>
              <a:spcAft>
                <a:spcPts val="374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Calculated metrics is usually followed by the test manager for test reporting purpose </a:t>
            </a:r>
            <a:r>
              <a:rPr lang="en-PK"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 Complete, % Test Coverage</a:t>
            </a:r>
            <a:r>
              <a:rPr lang="en-PK"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a:t>
            </a:r>
            <a:endPar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925" indent="0">
              <a:lnSpc>
                <a:spcPct val="105000"/>
              </a:lnSpc>
              <a:buNone/>
            </a:pPr>
            <a:r>
              <a:rPr lang="en-PK"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64 Essential Testing Metrics</a:t>
            </a:r>
            <a:endParaRPr lang="en-US"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34925" indent="0">
              <a:lnSpc>
                <a:spcPct val="105000"/>
              </a:lnSpc>
              <a:buNone/>
            </a:pPr>
            <a:r>
              <a:rPr lang="en-US" sz="1800" dirty="0">
                <a:solidFill>
                  <a:srgbClr val="000000"/>
                </a:solidFill>
                <a:effectLst/>
                <a:latin typeface="Times New Roman" panose="02020603050405020304" pitchFamily="18" charset="0"/>
                <a:ea typeface="Times New Roman" panose="02020603050405020304" pitchFamily="18" charset="0"/>
                <a:hlinkClick r:id="rId2"/>
              </a:rPr>
              <a:t>https://www.tricentis.com/blog/64-essential-testing-metrics-for-measuring-quality-assurance-success/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925" indent="0">
              <a:lnSpc>
                <a:spcPct val="105000"/>
              </a:lnSpc>
              <a:buNone/>
            </a:pPr>
            <a:endParaRPr lang="en-PK"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8" y="301800"/>
            <a:ext cx="10021633" cy="751488"/>
          </a:xfrm>
          <a:prstGeom prst="rect">
            <a:avLst/>
          </a:prstGeom>
        </p:spPr>
        <p:txBody>
          <a:bodyPr vert="horz" wrap="square" lIns="0" tIns="12700" rIns="0" bIns="0" rtlCol="0">
            <a:spAutoFit/>
          </a:bodyPr>
          <a:lstStyle/>
          <a:p>
            <a:pPr marL="12700">
              <a:lnSpc>
                <a:spcPct val="100000"/>
              </a:lnSpc>
              <a:spcBef>
                <a:spcPts val="100"/>
              </a:spcBef>
            </a:pPr>
            <a:r>
              <a:rPr sz="4800" spc="-45" dirty="0">
                <a:solidFill>
                  <a:schemeClr val="tx1"/>
                </a:solidFill>
                <a:latin typeface="Times New Roman"/>
                <a:cs typeface="Times New Roman"/>
              </a:rPr>
              <a:t>Equation</a:t>
            </a:r>
            <a:endParaRPr sz="4800" dirty="0">
              <a:solidFill>
                <a:schemeClr val="tx1"/>
              </a:solidFill>
              <a:latin typeface="Times New Roman"/>
              <a:cs typeface="Times New Roman"/>
            </a:endParaRPr>
          </a:p>
        </p:txBody>
      </p:sp>
      <p:sp>
        <p:nvSpPr>
          <p:cNvPr id="3" name="object 3"/>
          <p:cNvSpPr txBox="1"/>
          <p:nvPr/>
        </p:nvSpPr>
        <p:spPr>
          <a:xfrm>
            <a:off x="1084580" y="1738706"/>
            <a:ext cx="9865360" cy="3949158"/>
          </a:xfrm>
          <a:prstGeom prst="rect">
            <a:avLst/>
          </a:prstGeom>
        </p:spPr>
        <p:txBody>
          <a:bodyPr vert="horz" wrap="square" lIns="0" tIns="149225" rIns="0" bIns="0" rtlCol="0">
            <a:spAutoFit/>
          </a:bodyPr>
          <a:lstStyle/>
          <a:p>
            <a:pPr marL="103505" marR="5080" indent="4445">
              <a:lnSpc>
                <a:spcPct val="70100"/>
              </a:lnSpc>
              <a:spcBef>
                <a:spcPts val="1175"/>
              </a:spcBef>
            </a:pPr>
            <a:r>
              <a:rPr sz="3000" dirty="0">
                <a:latin typeface="Times New Roman"/>
                <a:cs typeface="Times New Roman"/>
              </a:rPr>
              <a:t>The</a:t>
            </a:r>
            <a:r>
              <a:rPr sz="3000" spc="5" dirty="0">
                <a:latin typeface="Times New Roman"/>
                <a:cs typeface="Times New Roman"/>
              </a:rPr>
              <a:t> </a:t>
            </a:r>
            <a:r>
              <a:rPr sz="3000" dirty="0">
                <a:latin typeface="Times New Roman"/>
                <a:cs typeface="Times New Roman"/>
              </a:rPr>
              <a:t>performance</a:t>
            </a:r>
            <a:r>
              <a:rPr sz="3000" spc="30" dirty="0">
                <a:latin typeface="Times New Roman"/>
                <a:cs typeface="Times New Roman"/>
              </a:rPr>
              <a:t> </a:t>
            </a:r>
            <a:r>
              <a:rPr sz="3000" dirty="0">
                <a:latin typeface="Times New Roman"/>
                <a:cs typeface="Times New Roman"/>
              </a:rPr>
              <a:t>equation</a:t>
            </a:r>
            <a:r>
              <a:rPr sz="3000" spc="20" dirty="0">
                <a:latin typeface="Times New Roman"/>
                <a:cs typeface="Times New Roman"/>
              </a:rPr>
              <a:t> </a:t>
            </a:r>
            <a:r>
              <a:rPr sz="3000" dirty="0">
                <a:latin typeface="Times New Roman"/>
                <a:cs typeface="Times New Roman"/>
              </a:rPr>
              <a:t>analyzes</a:t>
            </a:r>
            <a:r>
              <a:rPr sz="3000" spc="25" dirty="0">
                <a:latin typeface="Times New Roman"/>
                <a:cs typeface="Times New Roman"/>
              </a:rPr>
              <a:t> </a:t>
            </a:r>
            <a:r>
              <a:rPr sz="3000" dirty="0">
                <a:latin typeface="Times New Roman"/>
                <a:cs typeface="Times New Roman"/>
              </a:rPr>
              <a:t>execution</a:t>
            </a:r>
            <a:r>
              <a:rPr sz="3000" spc="35" dirty="0">
                <a:latin typeface="Times New Roman"/>
                <a:cs typeface="Times New Roman"/>
              </a:rPr>
              <a:t> </a:t>
            </a:r>
            <a:r>
              <a:rPr sz="3000" spc="-5" dirty="0">
                <a:latin typeface="Times New Roman"/>
                <a:cs typeface="Times New Roman"/>
              </a:rPr>
              <a:t>time</a:t>
            </a:r>
            <a:r>
              <a:rPr sz="3000" spc="25" dirty="0">
                <a:latin typeface="Times New Roman"/>
                <a:cs typeface="Times New Roman"/>
              </a:rPr>
              <a:t> </a:t>
            </a:r>
            <a:r>
              <a:rPr sz="3000" dirty="0">
                <a:latin typeface="Times New Roman"/>
                <a:cs typeface="Times New Roman"/>
              </a:rPr>
              <a:t>as</a:t>
            </a:r>
            <a:r>
              <a:rPr sz="3000" spc="-5" dirty="0">
                <a:latin typeface="Times New Roman"/>
                <a:cs typeface="Times New Roman"/>
              </a:rPr>
              <a:t> </a:t>
            </a:r>
            <a:r>
              <a:rPr sz="3000" dirty="0">
                <a:latin typeface="Times New Roman"/>
                <a:cs typeface="Times New Roman"/>
              </a:rPr>
              <a:t>a</a:t>
            </a:r>
            <a:r>
              <a:rPr sz="3000" spc="10" dirty="0">
                <a:latin typeface="Times New Roman"/>
                <a:cs typeface="Times New Roman"/>
              </a:rPr>
              <a:t> </a:t>
            </a:r>
            <a:r>
              <a:rPr sz="3000" dirty="0">
                <a:latin typeface="Times New Roman"/>
                <a:cs typeface="Times New Roman"/>
              </a:rPr>
              <a:t>product </a:t>
            </a:r>
            <a:r>
              <a:rPr sz="3000" spc="-735" dirty="0">
                <a:latin typeface="Times New Roman"/>
                <a:cs typeface="Times New Roman"/>
              </a:rPr>
              <a:t> </a:t>
            </a:r>
            <a:r>
              <a:rPr sz="3000" dirty="0">
                <a:latin typeface="Times New Roman"/>
                <a:cs typeface="Times New Roman"/>
              </a:rPr>
              <a:t>of </a:t>
            </a:r>
            <a:r>
              <a:rPr sz="3000" i="1" spc="-25" dirty="0">
                <a:latin typeface="Times New Roman"/>
                <a:cs typeface="Times New Roman"/>
              </a:rPr>
              <a:t>three</a:t>
            </a:r>
            <a:r>
              <a:rPr sz="3000" i="1" spc="15" dirty="0">
                <a:latin typeface="Times New Roman"/>
                <a:cs typeface="Times New Roman"/>
              </a:rPr>
              <a:t> </a:t>
            </a:r>
            <a:r>
              <a:rPr sz="3000" spc="-5" dirty="0">
                <a:latin typeface="Times New Roman"/>
                <a:cs typeface="Times New Roman"/>
              </a:rPr>
              <a:t>factors</a:t>
            </a:r>
            <a:r>
              <a:rPr sz="3000" dirty="0">
                <a:latin typeface="Times New Roman"/>
                <a:cs typeface="Times New Roman"/>
              </a:rPr>
              <a:t> that</a:t>
            </a:r>
            <a:r>
              <a:rPr sz="3000" spc="15" dirty="0">
                <a:latin typeface="Times New Roman"/>
                <a:cs typeface="Times New Roman"/>
              </a:rPr>
              <a:t> </a:t>
            </a:r>
            <a:r>
              <a:rPr sz="3000" dirty="0">
                <a:latin typeface="Times New Roman"/>
                <a:cs typeface="Times New Roman"/>
              </a:rPr>
              <a:t>are</a:t>
            </a:r>
            <a:r>
              <a:rPr sz="3000" spc="5" dirty="0">
                <a:latin typeface="Times New Roman"/>
                <a:cs typeface="Times New Roman"/>
              </a:rPr>
              <a:t> </a:t>
            </a:r>
            <a:r>
              <a:rPr sz="3000" spc="-5" dirty="0">
                <a:latin typeface="Times New Roman"/>
                <a:cs typeface="Times New Roman"/>
              </a:rPr>
              <a:t>relatively</a:t>
            </a:r>
            <a:r>
              <a:rPr sz="3000" spc="45" dirty="0">
                <a:latin typeface="Times New Roman"/>
                <a:cs typeface="Times New Roman"/>
              </a:rPr>
              <a:t> </a:t>
            </a:r>
            <a:r>
              <a:rPr sz="3000" dirty="0">
                <a:latin typeface="Times New Roman"/>
                <a:cs typeface="Times New Roman"/>
              </a:rPr>
              <a:t>independent</a:t>
            </a:r>
            <a:r>
              <a:rPr sz="3000" spc="20" dirty="0">
                <a:latin typeface="Times New Roman"/>
                <a:cs typeface="Times New Roman"/>
              </a:rPr>
              <a:t> </a:t>
            </a:r>
            <a:r>
              <a:rPr sz="3000" dirty="0">
                <a:latin typeface="Times New Roman"/>
                <a:cs typeface="Times New Roman"/>
              </a:rPr>
              <a:t>of </a:t>
            </a:r>
            <a:r>
              <a:rPr sz="3000" spc="-5" dirty="0">
                <a:latin typeface="Times New Roman"/>
                <a:cs typeface="Times New Roman"/>
              </a:rPr>
              <a:t>each</a:t>
            </a:r>
            <a:r>
              <a:rPr sz="3000" spc="10" dirty="0">
                <a:latin typeface="Times New Roman"/>
                <a:cs typeface="Times New Roman"/>
              </a:rPr>
              <a:t> </a:t>
            </a:r>
            <a:r>
              <a:rPr sz="3000" spc="-30" dirty="0">
                <a:latin typeface="Times New Roman"/>
                <a:cs typeface="Times New Roman"/>
              </a:rPr>
              <a:t>other.</a:t>
            </a:r>
            <a:endParaRPr sz="3000">
              <a:latin typeface="Times New Roman"/>
              <a:cs typeface="Times New Roman"/>
            </a:endParaRPr>
          </a:p>
          <a:p>
            <a:pPr marL="396875" indent="-183515">
              <a:lnSpc>
                <a:spcPts val="2155"/>
              </a:lnSpc>
              <a:buClr>
                <a:srgbClr val="4F81BC"/>
              </a:buClr>
              <a:buFont typeface="Calibri"/>
              <a:buChar char="◦"/>
              <a:tabLst>
                <a:tab pos="397510" algn="l"/>
              </a:tabLst>
            </a:pPr>
            <a:r>
              <a:rPr sz="2200" i="1" spc="-5" dirty="0">
                <a:latin typeface="Times New Roman"/>
                <a:cs typeface="Times New Roman"/>
              </a:rPr>
              <a:t>instruction</a:t>
            </a:r>
            <a:r>
              <a:rPr sz="2200" i="1" spc="-15" dirty="0">
                <a:latin typeface="Times New Roman"/>
                <a:cs typeface="Times New Roman"/>
              </a:rPr>
              <a:t> </a:t>
            </a:r>
            <a:r>
              <a:rPr sz="2200" i="1" spc="-5" dirty="0">
                <a:latin typeface="Times New Roman"/>
                <a:cs typeface="Times New Roman"/>
              </a:rPr>
              <a:t>count </a:t>
            </a:r>
            <a:r>
              <a:rPr sz="2200" spc="-5" dirty="0">
                <a:latin typeface="Times New Roman"/>
                <a:cs typeface="Times New Roman"/>
              </a:rPr>
              <a:t>(IC),</a:t>
            </a:r>
            <a:endParaRPr sz="2200">
              <a:latin typeface="Times New Roman"/>
              <a:cs typeface="Times New Roman"/>
            </a:endParaRPr>
          </a:p>
          <a:p>
            <a:pPr marL="396875" indent="-183515">
              <a:lnSpc>
                <a:spcPts val="2450"/>
              </a:lnSpc>
              <a:buClr>
                <a:srgbClr val="4F81BC"/>
              </a:buClr>
              <a:buFont typeface="Calibri"/>
              <a:buChar char="◦"/>
              <a:tabLst>
                <a:tab pos="397510" algn="l"/>
              </a:tabLst>
            </a:pPr>
            <a:r>
              <a:rPr sz="2200" i="1" spc="-5" dirty="0">
                <a:latin typeface="Times New Roman"/>
                <a:cs typeface="Times New Roman"/>
              </a:rPr>
              <a:t>Clock</a:t>
            </a:r>
            <a:r>
              <a:rPr sz="2200" i="1" spc="-10" dirty="0">
                <a:latin typeface="Times New Roman"/>
                <a:cs typeface="Times New Roman"/>
              </a:rPr>
              <a:t> </a:t>
            </a:r>
            <a:r>
              <a:rPr sz="2200" i="1" spc="-5" dirty="0">
                <a:latin typeface="Times New Roman"/>
                <a:cs typeface="Times New Roman"/>
              </a:rPr>
              <a:t>cycles</a:t>
            </a:r>
            <a:r>
              <a:rPr sz="2200" i="1" spc="5" dirty="0">
                <a:latin typeface="Times New Roman"/>
                <a:cs typeface="Times New Roman"/>
              </a:rPr>
              <a:t> </a:t>
            </a:r>
            <a:r>
              <a:rPr sz="2200" i="1" spc="-5" dirty="0">
                <a:latin typeface="Times New Roman"/>
                <a:cs typeface="Times New Roman"/>
              </a:rPr>
              <a:t>per</a:t>
            </a:r>
            <a:r>
              <a:rPr sz="2200" i="1" spc="-10" dirty="0">
                <a:latin typeface="Times New Roman"/>
                <a:cs typeface="Times New Roman"/>
              </a:rPr>
              <a:t> </a:t>
            </a:r>
            <a:r>
              <a:rPr sz="2200" i="1" spc="-5" dirty="0">
                <a:latin typeface="Times New Roman"/>
                <a:cs typeface="Times New Roman"/>
              </a:rPr>
              <a:t>instruction</a:t>
            </a:r>
            <a:r>
              <a:rPr sz="2200" i="1" spc="10" dirty="0">
                <a:latin typeface="Times New Roman"/>
                <a:cs typeface="Times New Roman"/>
              </a:rPr>
              <a:t> </a:t>
            </a:r>
            <a:r>
              <a:rPr sz="2200" spc="-5" dirty="0">
                <a:latin typeface="Times New Roman"/>
                <a:cs typeface="Times New Roman"/>
              </a:rPr>
              <a:t>(CPI),</a:t>
            </a:r>
            <a:endParaRPr sz="2200">
              <a:latin typeface="Times New Roman"/>
              <a:cs typeface="Times New Roman"/>
            </a:endParaRPr>
          </a:p>
          <a:p>
            <a:pPr marL="466725" indent="-253365">
              <a:lnSpc>
                <a:spcPts val="2545"/>
              </a:lnSpc>
              <a:buClr>
                <a:srgbClr val="4F81BC"/>
              </a:buClr>
              <a:buFont typeface="Calibri"/>
              <a:buChar char="◦"/>
              <a:tabLst>
                <a:tab pos="466725" algn="l"/>
                <a:tab pos="467359" algn="l"/>
              </a:tabLst>
            </a:pPr>
            <a:r>
              <a:rPr sz="2200" i="1" spc="-5" dirty="0">
                <a:latin typeface="Times New Roman"/>
                <a:cs typeface="Times New Roman"/>
              </a:rPr>
              <a:t>clock</a:t>
            </a:r>
            <a:r>
              <a:rPr sz="2200" i="1" spc="-15" dirty="0">
                <a:latin typeface="Times New Roman"/>
                <a:cs typeface="Times New Roman"/>
              </a:rPr>
              <a:t> </a:t>
            </a:r>
            <a:r>
              <a:rPr sz="2200" i="1" spc="-5" dirty="0">
                <a:latin typeface="Times New Roman"/>
                <a:cs typeface="Times New Roman"/>
              </a:rPr>
              <a:t>time</a:t>
            </a:r>
            <a:r>
              <a:rPr sz="2200" i="1" spc="10" dirty="0">
                <a:latin typeface="Times New Roman"/>
                <a:cs typeface="Times New Roman"/>
              </a:rPr>
              <a:t> </a:t>
            </a:r>
            <a:r>
              <a:rPr sz="2200" spc="-5" dirty="0">
                <a:latin typeface="Times New Roman"/>
                <a:cs typeface="Times New Roman"/>
              </a:rPr>
              <a:t>(CT)</a:t>
            </a:r>
            <a:r>
              <a:rPr sz="2200" spc="10" dirty="0">
                <a:latin typeface="Times New Roman"/>
                <a:cs typeface="Times New Roman"/>
              </a:rPr>
              <a:t> </a:t>
            </a:r>
            <a:r>
              <a:rPr sz="2200" spc="-5" dirty="0">
                <a:latin typeface="Times New Roman"/>
                <a:cs typeface="Times New Roman"/>
              </a:rPr>
              <a:t>or</a:t>
            </a:r>
            <a:r>
              <a:rPr sz="2200" dirty="0">
                <a:latin typeface="Times New Roman"/>
                <a:cs typeface="Times New Roman"/>
              </a:rPr>
              <a:t> </a:t>
            </a:r>
            <a:r>
              <a:rPr sz="2200" spc="-5" dirty="0">
                <a:latin typeface="Times New Roman"/>
                <a:cs typeface="Times New Roman"/>
              </a:rPr>
              <a:t>Clock</a:t>
            </a:r>
            <a:r>
              <a:rPr sz="2200" spc="-10" dirty="0">
                <a:latin typeface="Times New Roman"/>
                <a:cs typeface="Times New Roman"/>
              </a:rPr>
              <a:t> </a:t>
            </a:r>
            <a:r>
              <a:rPr sz="2200" spc="-5" dirty="0">
                <a:latin typeface="Times New Roman"/>
                <a:cs typeface="Times New Roman"/>
              </a:rPr>
              <a:t>Rate</a:t>
            </a:r>
            <a:endParaRPr sz="2200">
              <a:latin typeface="Times New Roman"/>
              <a:cs typeface="Times New Roman"/>
            </a:endParaRPr>
          </a:p>
          <a:p>
            <a:pPr marL="219075" algn="ctr">
              <a:lnSpc>
                <a:spcPct val="100000"/>
              </a:lnSpc>
              <a:spcBef>
                <a:spcPts val="445"/>
              </a:spcBef>
            </a:pPr>
            <a:r>
              <a:rPr sz="3200" b="1" dirty="0">
                <a:latin typeface="Times New Roman"/>
                <a:cs typeface="Times New Roman"/>
              </a:rPr>
              <a:t>CPU</a:t>
            </a:r>
            <a:r>
              <a:rPr sz="3200" b="1" spc="-75" dirty="0">
                <a:latin typeface="Times New Roman"/>
                <a:cs typeface="Times New Roman"/>
              </a:rPr>
              <a:t> </a:t>
            </a:r>
            <a:r>
              <a:rPr sz="3200" b="1" spc="-15" dirty="0">
                <a:latin typeface="Times New Roman"/>
                <a:cs typeface="Times New Roman"/>
              </a:rPr>
              <a:t>Time</a:t>
            </a:r>
            <a:r>
              <a:rPr sz="3200" b="1" spc="-25" dirty="0">
                <a:latin typeface="Times New Roman"/>
                <a:cs typeface="Times New Roman"/>
              </a:rPr>
              <a:t> </a:t>
            </a:r>
            <a:r>
              <a:rPr sz="3200" b="1" dirty="0">
                <a:latin typeface="Times New Roman"/>
                <a:cs typeface="Times New Roman"/>
              </a:rPr>
              <a:t>=</a:t>
            </a:r>
            <a:r>
              <a:rPr sz="3200" b="1" spc="-10" dirty="0">
                <a:latin typeface="Times New Roman"/>
                <a:cs typeface="Times New Roman"/>
              </a:rPr>
              <a:t> </a:t>
            </a:r>
            <a:r>
              <a:rPr sz="3200" b="1" dirty="0">
                <a:latin typeface="Times New Roman"/>
                <a:cs typeface="Times New Roman"/>
              </a:rPr>
              <a:t>I</a:t>
            </a:r>
            <a:r>
              <a:rPr sz="3200" b="1" spc="-10" dirty="0">
                <a:latin typeface="Times New Roman"/>
                <a:cs typeface="Times New Roman"/>
              </a:rPr>
              <a:t> </a:t>
            </a:r>
            <a:r>
              <a:rPr sz="3200" b="1" dirty="0">
                <a:latin typeface="Times New Roman"/>
                <a:cs typeface="Times New Roman"/>
              </a:rPr>
              <a:t>*</a:t>
            </a:r>
            <a:r>
              <a:rPr sz="3200" b="1" spc="5" dirty="0">
                <a:latin typeface="Times New Roman"/>
                <a:cs typeface="Times New Roman"/>
              </a:rPr>
              <a:t> </a:t>
            </a:r>
            <a:r>
              <a:rPr sz="3200" b="1" dirty="0">
                <a:latin typeface="Times New Roman"/>
                <a:cs typeface="Times New Roman"/>
              </a:rPr>
              <a:t>CPI</a:t>
            </a:r>
            <a:r>
              <a:rPr sz="3200" b="1" spc="-25" dirty="0">
                <a:latin typeface="Times New Roman"/>
                <a:cs typeface="Times New Roman"/>
              </a:rPr>
              <a:t> </a:t>
            </a:r>
            <a:r>
              <a:rPr sz="3200" b="1" dirty="0">
                <a:latin typeface="Times New Roman"/>
                <a:cs typeface="Times New Roman"/>
              </a:rPr>
              <a:t>/</a:t>
            </a:r>
            <a:r>
              <a:rPr sz="3200" b="1" spc="-10" dirty="0">
                <a:latin typeface="Times New Roman"/>
                <a:cs typeface="Times New Roman"/>
              </a:rPr>
              <a:t> </a:t>
            </a:r>
            <a:r>
              <a:rPr sz="3200" b="1" dirty="0">
                <a:latin typeface="Times New Roman"/>
                <a:cs typeface="Times New Roman"/>
              </a:rPr>
              <a:t>R</a:t>
            </a:r>
            <a:endParaRPr sz="3200">
              <a:latin typeface="Times New Roman"/>
              <a:cs typeface="Times New Roman"/>
            </a:endParaRPr>
          </a:p>
          <a:p>
            <a:pPr>
              <a:lnSpc>
                <a:spcPct val="100000"/>
              </a:lnSpc>
              <a:spcBef>
                <a:spcPts val="15"/>
              </a:spcBef>
            </a:pPr>
            <a:endParaRPr sz="3350">
              <a:latin typeface="Times New Roman"/>
              <a:cs typeface="Times New Roman"/>
            </a:endParaRPr>
          </a:p>
          <a:p>
            <a:pPr marL="111760" indent="-99695">
              <a:lnSpc>
                <a:spcPct val="100000"/>
              </a:lnSpc>
              <a:buClr>
                <a:srgbClr val="4F81BC"/>
              </a:buClr>
              <a:buSzPct val="95454"/>
              <a:buFont typeface="Arial"/>
              <a:buChar char="•"/>
              <a:tabLst>
                <a:tab pos="112395" algn="l"/>
              </a:tabLst>
            </a:pPr>
            <a:r>
              <a:rPr sz="2200" spc="-5" dirty="0">
                <a:latin typeface="Times New Roman"/>
                <a:cs typeface="Times New Roman"/>
              </a:rPr>
              <a:t>I =</a:t>
            </a:r>
            <a:r>
              <a:rPr sz="2200" dirty="0">
                <a:latin typeface="Times New Roman"/>
                <a:cs typeface="Times New Roman"/>
              </a:rPr>
              <a:t> </a:t>
            </a:r>
            <a:r>
              <a:rPr sz="2200" spc="-5" dirty="0">
                <a:latin typeface="Times New Roman"/>
                <a:cs typeface="Times New Roman"/>
              </a:rPr>
              <a:t>number</a:t>
            </a:r>
            <a:r>
              <a:rPr sz="2200" spc="15" dirty="0">
                <a:latin typeface="Times New Roman"/>
                <a:cs typeface="Times New Roman"/>
              </a:rPr>
              <a:t> </a:t>
            </a:r>
            <a:r>
              <a:rPr sz="2200" spc="-5" dirty="0">
                <a:latin typeface="Times New Roman"/>
                <a:cs typeface="Times New Roman"/>
              </a:rPr>
              <a:t>of</a:t>
            </a:r>
            <a:r>
              <a:rPr sz="2200" dirty="0">
                <a:latin typeface="Times New Roman"/>
                <a:cs typeface="Times New Roman"/>
              </a:rPr>
              <a:t> </a:t>
            </a:r>
            <a:r>
              <a:rPr sz="2200" spc="-5" dirty="0">
                <a:latin typeface="Times New Roman"/>
                <a:cs typeface="Times New Roman"/>
              </a:rPr>
              <a:t>instructions</a:t>
            </a:r>
            <a:r>
              <a:rPr sz="2200" dirty="0">
                <a:latin typeface="Times New Roman"/>
                <a:cs typeface="Times New Roman"/>
              </a:rPr>
              <a:t> </a:t>
            </a:r>
            <a:r>
              <a:rPr sz="2200" spc="-5" dirty="0">
                <a:latin typeface="Times New Roman"/>
                <a:cs typeface="Times New Roman"/>
              </a:rPr>
              <a:t>in</a:t>
            </a:r>
            <a:r>
              <a:rPr sz="2200" spc="5" dirty="0">
                <a:latin typeface="Times New Roman"/>
                <a:cs typeface="Times New Roman"/>
              </a:rPr>
              <a:t> </a:t>
            </a:r>
            <a:r>
              <a:rPr sz="2200" spc="-5" dirty="0">
                <a:latin typeface="Times New Roman"/>
                <a:cs typeface="Times New Roman"/>
              </a:rPr>
              <a:t>program</a:t>
            </a:r>
            <a:endParaRPr sz="2200">
              <a:latin typeface="Times New Roman"/>
              <a:cs typeface="Times New Roman"/>
            </a:endParaRPr>
          </a:p>
          <a:p>
            <a:pPr marL="111760" indent="-99695">
              <a:lnSpc>
                <a:spcPct val="100000"/>
              </a:lnSpc>
              <a:spcBef>
                <a:spcPts val="605"/>
              </a:spcBef>
              <a:buClr>
                <a:srgbClr val="4F81BC"/>
              </a:buClr>
              <a:buSzPct val="95454"/>
              <a:buFont typeface="Arial"/>
              <a:buChar char="•"/>
              <a:tabLst>
                <a:tab pos="112395" algn="l"/>
              </a:tabLst>
            </a:pPr>
            <a:r>
              <a:rPr sz="2200" spc="-5" dirty="0">
                <a:latin typeface="Times New Roman"/>
                <a:cs typeface="Times New Roman"/>
              </a:rPr>
              <a:t>CPI =</a:t>
            </a:r>
            <a:r>
              <a:rPr sz="2200" dirty="0">
                <a:latin typeface="Times New Roman"/>
                <a:cs typeface="Times New Roman"/>
              </a:rPr>
              <a:t> </a:t>
            </a:r>
            <a:r>
              <a:rPr sz="2200" spc="-5" dirty="0">
                <a:latin typeface="Times New Roman"/>
                <a:cs typeface="Times New Roman"/>
              </a:rPr>
              <a:t>average</a:t>
            </a:r>
            <a:r>
              <a:rPr sz="2200" spc="15" dirty="0">
                <a:latin typeface="Times New Roman"/>
                <a:cs typeface="Times New Roman"/>
              </a:rPr>
              <a:t> </a:t>
            </a:r>
            <a:r>
              <a:rPr sz="2200" spc="-5" dirty="0">
                <a:latin typeface="Times New Roman"/>
                <a:cs typeface="Times New Roman"/>
              </a:rPr>
              <a:t>cycles</a:t>
            </a:r>
            <a:r>
              <a:rPr sz="2200" spc="-20" dirty="0">
                <a:latin typeface="Times New Roman"/>
                <a:cs typeface="Times New Roman"/>
              </a:rPr>
              <a:t> </a:t>
            </a:r>
            <a:r>
              <a:rPr sz="2200" spc="-5" dirty="0">
                <a:latin typeface="Times New Roman"/>
                <a:cs typeface="Times New Roman"/>
              </a:rPr>
              <a:t>per</a:t>
            </a:r>
            <a:r>
              <a:rPr sz="2200" spc="5" dirty="0">
                <a:latin typeface="Times New Roman"/>
                <a:cs typeface="Times New Roman"/>
              </a:rPr>
              <a:t> </a:t>
            </a:r>
            <a:r>
              <a:rPr sz="2200" spc="-5" dirty="0">
                <a:latin typeface="Times New Roman"/>
                <a:cs typeface="Times New Roman"/>
              </a:rPr>
              <a:t>instruction</a:t>
            </a:r>
            <a:endParaRPr sz="2200">
              <a:latin typeface="Times New Roman"/>
              <a:cs typeface="Times New Roman"/>
            </a:endParaRPr>
          </a:p>
          <a:p>
            <a:pPr marL="111760" indent="-99695">
              <a:lnSpc>
                <a:spcPct val="100000"/>
              </a:lnSpc>
              <a:spcBef>
                <a:spcPts val="610"/>
              </a:spcBef>
              <a:buClr>
                <a:srgbClr val="4F81BC"/>
              </a:buClr>
              <a:buSzPct val="95454"/>
              <a:buFont typeface="Arial"/>
              <a:buChar char="•"/>
              <a:tabLst>
                <a:tab pos="112395" algn="l"/>
              </a:tabLst>
            </a:pPr>
            <a:r>
              <a:rPr sz="2200" spc="-5" dirty="0">
                <a:latin typeface="Times New Roman"/>
                <a:cs typeface="Times New Roman"/>
              </a:rPr>
              <a:t>R</a:t>
            </a:r>
            <a:r>
              <a:rPr sz="2200" spc="-15" dirty="0">
                <a:latin typeface="Times New Roman"/>
                <a:cs typeface="Times New Roman"/>
              </a:rPr>
              <a:t> </a:t>
            </a:r>
            <a:r>
              <a:rPr sz="2200" spc="-5" dirty="0">
                <a:latin typeface="Times New Roman"/>
                <a:cs typeface="Times New Roman"/>
              </a:rPr>
              <a:t>=</a:t>
            </a:r>
            <a:r>
              <a:rPr sz="2200" spc="-20" dirty="0">
                <a:latin typeface="Times New Roman"/>
                <a:cs typeface="Times New Roman"/>
              </a:rPr>
              <a:t> </a:t>
            </a:r>
            <a:r>
              <a:rPr sz="2200" spc="-5" dirty="0">
                <a:latin typeface="Times New Roman"/>
                <a:cs typeface="Times New Roman"/>
              </a:rPr>
              <a:t>clock</a:t>
            </a:r>
            <a:r>
              <a:rPr sz="2200" spc="-20" dirty="0">
                <a:latin typeface="Times New Roman"/>
                <a:cs typeface="Times New Roman"/>
              </a:rPr>
              <a:t> </a:t>
            </a:r>
            <a:r>
              <a:rPr sz="2200" spc="-5" dirty="0">
                <a:latin typeface="Times New Roman"/>
                <a:cs typeface="Times New Roman"/>
              </a:rPr>
              <a:t>rate</a:t>
            </a:r>
            <a:endParaRPr sz="22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8" y="286892"/>
            <a:ext cx="10006643" cy="756920"/>
          </a:xfrm>
          <a:prstGeom prst="rect">
            <a:avLst/>
          </a:prstGeom>
        </p:spPr>
        <p:txBody>
          <a:bodyPr vert="horz" wrap="square" lIns="0" tIns="12700" rIns="0" bIns="0" rtlCol="0">
            <a:spAutoFit/>
          </a:bodyPr>
          <a:lstStyle/>
          <a:p>
            <a:pPr marL="12700">
              <a:lnSpc>
                <a:spcPct val="100000"/>
              </a:lnSpc>
              <a:spcBef>
                <a:spcPts val="100"/>
              </a:spcBef>
            </a:pPr>
            <a:r>
              <a:rPr sz="4800" b="0" spc="-25" dirty="0">
                <a:solidFill>
                  <a:schemeClr val="tx1"/>
                </a:solidFill>
                <a:latin typeface="Calibri Light"/>
                <a:cs typeface="Calibri Light"/>
              </a:rPr>
              <a:t>6.</a:t>
            </a:r>
            <a:r>
              <a:rPr sz="4800" b="0" spc="-165" dirty="0">
                <a:solidFill>
                  <a:schemeClr val="tx1"/>
                </a:solidFill>
                <a:latin typeface="Calibri Light"/>
                <a:cs typeface="Calibri Light"/>
              </a:rPr>
              <a:t> </a:t>
            </a:r>
            <a:r>
              <a:rPr sz="4800" b="0" spc="-45" dirty="0">
                <a:solidFill>
                  <a:schemeClr val="tx1"/>
                </a:solidFill>
                <a:latin typeface="Calibri Light"/>
                <a:cs typeface="Calibri Light"/>
              </a:rPr>
              <a:t>Usability</a:t>
            </a:r>
            <a:endParaRPr sz="4800" dirty="0">
              <a:solidFill>
                <a:schemeClr val="tx1"/>
              </a:solidFill>
              <a:latin typeface="Calibri Light"/>
              <a:cs typeface="Calibri Light"/>
            </a:endParaRPr>
          </a:p>
        </p:txBody>
      </p:sp>
      <p:sp>
        <p:nvSpPr>
          <p:cNvPr id="3" name="object 3"/>
          <p:cNvSpPr txBox="1"/>
          <p:nvPr/>
        </p:nvSpPr>
        <p:spPr>
          <a:xfrm>
            <a:off x="1084580" y="1738706"/>
            <a:ext cx="9659620" cy="2631440"/>
          </a:xfrm>
          <a:prstGeom prst="rect">
            <a:avLst/>
          </a:prstGeom>
        </p:spPr>
        <p:txBody>
          <a:bodyPr vert="horz" wrap="square" lIns="0" tIns="149860" rIns="0" bIns="0" rtlCol="0">
            <a:spAutoFit/>
          </a:bodyPr>
          <a:lstStyle/>
          <a:p>
            <a:pPr marL="524510" marR="5080" indent="6985" algn="ctr">
              <a:lnSpc>
                <a:spcPct val="70000"/>
              </a:lnSpc>
              <a:spcBef>
                <a:spcPts val="1180"/>
              </a:spcBef>
            </a:pPr>
            <a:r>
              <a:rPr sz="3000" b="1" spc="-5" dirty="0">
                <a:latin typeface="Calibri"/>
                <a:cs typeface="Calibri"/>
              </a:rPr>
              <a:t>usability</a:t>
            </a:r>
            <a:r>
              <a:rPr sz="3000" b="1" spc="10" dirty="0">
                <a:latin typeface="Calibri"/>
                <a:cs typeface="Calibri"/>
              </a:rPr>
              <a:t> </a:t>
            </a:r>
            <a:r>
              <a:rPr sz="3000" b="1" dirty="0">
                <a:latin typeface="Calibri"/>
                <a:cs typeface="Calibri"/>
              </a:rPr>
              <a:t>is the </a:t>
            </a:r>
            <a:r>
              <a:rPr sz="3000" b="1" spc="-10" dirty="0">
                <a:latin typeface="Calibri"/>
                <a:cs typeface="Calibri"/>
              </a:rPr>
              <a:t>degree</a:t>
            </a:r>
            <a:r>
              <a:rPr sz="3000" b="1" spc="5" dirty="0">
                <a:latin typeface="Calibri"/>
                <a:cs typeface="Calibri"/>
              </a:rPr>
              <a:t> </a:t>
            </a:r>
            <a:r>
              <a:rPr sz="3000" b="1" spc="-15" dirty="0">
                <a:latin typeface="Calibri"/>
                <a:cs typeface="Calibri"/>
              </a:rPr>
              <a:t>to</a:t>
            </a:r>
            <a:r>
              <a:rPr sz="3000" b="1" spc="-25" dirty="0">
                <a:latin typeface="Calibri"/>
                <a:cs typeface="Calibri"/>
              </a:rPr>
              <a:t> </a:t>
            </a:r>
            <a:r>
              <a:rPr sz="3000" b="1" spc="-5" dirty="0">
                <a:latin typeface="Calibri"/>
                <a:cs typeface="Calibri"/>
              </a:rPr>
              <a:t>which</a:t>
            </a:r>
            <a:r>
              <a:rPr sz="3000" b="1" dirty="0">
                <a:latin typeface="Calibri"/>
                <a:cs typeface="Calibri"/>
              </a:rPr>
              <a:t> a</a:t>
            </a:r>
            <a:r>
              <a:rPr sz="3000" b="1" spc="-10" dirty="0">
                <a:latin typeface="Calibri"/>
                <a:cs typeface="Calibri"/>
              </a:rPr>
              <a:t> </a:t>
            </a:r>
            <a:r>
              <a:rPr sz="3000" b="1" spc="-15" dirty="0">
                <a:latin typeface="Calibri"/>
                <a:cs typeface="Calibri"/>
              </a:rPr>
              <a:t>software</a:t>
            </a:r>
            <a:r>
              <a:rPr sz="3000" b="1" spc="-5" dirty="0">
                <a:latin typeface="Calibri"/>
                <a:cs typeface="Calibri"/>
              </a:rPr>
              <a:t> can</a:t>
            </a:r>
            <a:r>
              <a:rPr sz="3000" b="1" spc="-35" dirty="0">
                <a:latin typeface="Calibri"/>
                <a:cs typeface="Calibri"/>
              </a:rPr>
              <a:t> </a:t>
            </a:r>
            <a:r>
              <a:rPr sz="3000" b="1" dirty="0">
                <a:latin typeface="Calibri"/>
                <a:cs typeface="Calibri"/>
              </a:rPr>
              <a:t>be used</a:t>
            </a:r>
            <a:r>
              <a:rPr sz="3000" b="1" spc="5" dirty="0">
                <a:latin typeface="Calibri"/>
                <a:cs typeface="Calibri"/>
              </a:rPr>
              <a:t> </a:t>
            </a:r>
            <a:r>
              <a:rPr sz="3000" b="1" spc="-10" dirty="0">
                <a:latin typeface="Calibri"/>
                <a:cs typeface="Calibri"/>
              </a:rPr>
              <a:t>by </a:t>
            </a:r>
            <a:r>
              <a:rPr sz="3000" b="1" spc="-665" dirty="0">
                <a:latin typeface="Calibri"/>
                <a:cs typeface="Calibri"/>
              </a:rPr>
              <a:t> </a:t>
            </a:r>
            <a:r>
              <a:rPr sz="3000" b="1" spc="-5" dirty="0">
                <a:latin typeface="Calibri"/>
                <a:cs typeface="Calibri"/>
              </a:rPr>
              <a:t>specified </a:t>
            </a:r>
            <a:r>
              <a:rPr sz="3000" b="1" spc="-10" dirty="0">
                <a:latin typeface="Calibri"/>
                <a:cs typeface="Calibri"/>
              </a:rPr>
              <a:t>consumers</a:t>
            </a:r>
            <a:r>
              <a:rPr sz="3000" b="1" dirty="0">
                <a:latin typeface="Calibri"/>
                <a:cs typeface="Calibri"/>
              </a:rPr>
              <a:t> </a:t>
            </a:r>
            <a:r>
              <a:rPr sz="3000" b="1" spc="-15" dirty="0">
                <a:latin typeface="Calibri"/>
                <a:cs typeface="Calibri"/>
              </a:rPr>
              <a:t>to</a:t>
            </a:r>
            <a:r>
              <a:rPr sz="3000" b="1" spc="-10" dirty="0">
                <a:latin typeface="Calibri"/>
                <a:cs typeface="Calibri"/>
              </a:rPr>
              <a:t> achieve</a:t>
            </a:r>
            <a:r>
              <a:rPr sz="3000" b="1" spc="-5" dirty="0">
                <a:latin typeface="Calibri"/>
                <a:cs typeface="Calibri"/>
              </a:rPr>
              <a:t> </a:t>
            </a:r>
            <a:r>
              <a:rPr sz="3000" b="1" spc="-10" dirty="0">
                <a:latin typeface="Calibri"/>
                <a:cs typeface="Calibri"/>
              </a:rPr>
              <a:t>quantified</a:t>
            </a:r>
            <a:r>
              <a:rPr sz="3000" b="1" spc="10" dirty="0">
                <a:latin typeface="Calibri"/>
                <a:cs typeface="Calibri"/>
              </a:rPr>
              <a:t> </a:t>
            </a:r>
            <a:r>
              <a:rPr sz="3000" b="1" spc="-5" dirty="0">
                <a:latin typeface="Calibri"/>
                <a:cs typeface="Calibri"/>
              </a:rPr>
              <a:t>objectives with </a:t>
            </a:r>
            <a:r>
              <a:rPr sz="3000" b="1" spc="-660" dirty="0">
                <a:latin typeface="Calibri"/>
                <a:cs typeface="Calibri"/>
              </a:rPr>
              <a:t> </a:t>
            </a:r>
            <a:r>
              <a:rPr sz="3000" b="1" spc="-10" dirty="0">
                <a:latin typeface="Calibri"/>
                <a:cs typeface="Calibri"/>
              </a:rPr>
              <a:t>effectiveness,</a:t>
            </a:r>
            <a:r>
              <a:rPr sz="3000" b="1" spc="-5" dirty="0">
                <a:latin typeface="Calibri"/>
                <a:cs typeface="Calibri"/>
              </a:rPr>
              <a:t> </a:t>
            </a:r>
            <a:r>
              <a:rPr sz="3000" b="1" spc="-25" dirty="0">
                <a:latin typeface="Calibri"/>
                <a:cs typeface="Calibri"/>
              </a:rPr>
              <a:t>efficiency,</a:t>
            </a:r>
            <a:r>
              <a:rPr sz="3000" b="1" spc="5" dirty="0">
                <a:latin typeface="Calibri"/>
                <a:cs typeface="Calibri"/>
              </a:rPr>
              <a:t> </a:t>
            </a:r>
            <a:r>
              <a:rPr sz="3000" b="1" spc="-5" dirty="0">
                <a:latin typeface="Calibri"/>
                <a:cs typeface="Calibri"/>
              </a:rPr>
              <a:t>and </a:t>
            </a:r>
            <a:r>
              <a:rPr sz="3000" b="1" spc="-10" dirty="0">
                <a:latin typeface="Calibri"/>
                <a:cs typeface="Calibri"/>
              </a:rPr>
              <a:t>satisfaction</a:t>
            </a:r>
            <a:r>
              <a:rPr sz="3000" b="1" spc="-20" dirty="0">
                <a:latin typeface="Calibri"/>
                <a:cs typeface="Calibri"/>
              </a:rPr>
              <a:t> </a:t>
            </a:r>
            <a:r>
              <a:rPr sz="3000" b="1" dirty="0">
                <a:latin typeface="Calibri"/>
                <a:cs typeface="Calibri"/>
              </a:rPr>
              <a:t>in</a:t>
            </a:r>
            <a:r>
              <a:rPr sz="3000" b="1" spc="-5" dirty="0">
                <a:latin typeface="Calibri"/>
                <a:cs typeface="Calibri"/>
              </a:rPr>
              <a:t> </a:t>
            </a:r>
            <a:r>
              <a:rPr sz="3000" b="1" dirty="0">
                <a:latin typeface="Calibri"/>
                <a:cs typeface="Calibri"/>
              </a:rPr>
              <a:t>a</a:t>
            </a:r>
            <a:r>
              <a:rPr sz="3000" b="1" spc="-15" dirty="0">
                <a:latin typeface="Calibri"/>
                <a:cs typeface="Calibri"/>
              </a:rPr>
              <a:t> </a:t>
            </a:r>
            <a:r>
              <a:rPr sz="3000" b="1" spc="-10" dirty="0">
                <a:latin typeface="Calibri"/>
                <a:cs typeface="Calibri"/>
              </a:rPr>
              <a:t>quantified </a:t>
            </a:r>
            <a:r>
              <a:rPr sz="3000" b="1" spc="-5" dirty="0">
                <a:latin typeface="Calibri"/>
                <a:cs typeface="Calibri"/>
              </a:rPr>
              <a:t> </a:t>
            </a:r>
            <a:r>
              <a:rPr sz="3000" b="1" spc="-20" dirty="0">
                <a:latin typeface="Calibri"/>
                <a:cs typeface="Calibri"/>
              </a:rPr>
              <a:t>context</a:t>
            </a:r>
            <a:r>
              <a:rPr sz="3000" b="1" spc="-35" dirty="0">
                <a:latin typeface="Calibri"/>
                <a:cs typeface="Calibri"/>
              </a:rPr>
              <a:t> </a:t>
            </a:r>
            <a:r>
              <a:rPr sz="3000" b="1" dirty="0">
                <a:latin typeface="Calibri"/>
                <a:cs typeface="Calibri"/>
              </a:rPr>
              <a:t>of use</a:t>
            </a:r>
            <a:endParaRPr sz="3000" dirty="0">
              <a:latin typeface="Calibri"/>
              <a:cs typeface="Calibri"/>
            </a:endParaRPr>
          </a:p>
          <a:p>
            <a:pPr>
              <a:lnSpc>
                <a:spcPct val="100000"/>
              </a:lnSpc>
              <a:spcBef>
                <a:spcPts val="10"/>
              </a:spcBef>
            </a:pPr>
            <a:endParaRPr sz="4350" dirty="0">
              <a:latin typeface="Calibri"/>
              <a:cs typeface="Calibri"/>
            </a:endParaRPr>
          </a:p>
          <a:p>
            <a:pPr marL="103505" marR="94615" indent="-91440">
              <a:lnSpc>
                <a:spcPct val="70000"/>
              </a:lnSpc>
              <a:buClr>
                <a:srgbClr val="4F81BC"/>
              </a:buClr>
              <a:buSzPct val="95833"/>
              <a:buFont typeface="Wingdings"/>
              <a:buChar char=""/>
              <a:tabLst>
                <a:tab pos="255904" algn="l"/>
              </a:tabLst>
            </a:pPr>
            <a:r>
              <a:rPr sz="2400" spc="-10" dirty="0">
                <a:latin typeface="Calibri"/>
                <a:cs typeface="Calibri"/>
              </a:rPr>
              <a:t>Analysts</a:t>
            </a:r>
            <a:r>
              <a:rPr sz="2400" spc="-15" dirty="0">
                <a:latin typeface="Calibri"/>
                <a:cs typeface="Calibri"/>
              </a:rPr>
              <a:t> </a:t>
            </a:r>
            <a:r>
              <a:rPr sz="2400" dirty="0">
                <a:latin typeface="Calibri"/>
                <a:cs typeface="Calibri"/>
              </a:rPr>
              <a:t>and </a:t>
            </a:r>
            <a:r>
              <a:rPr sz="2400" spc="-10" dirty="0">
                <a:latin typeface="Calibri"/>
                <a:cs typeface="Calibri"/>
              </a:rPr>
              <a:t>developers</a:t>
            </a:r>
            <a:r>
              <a:rPr sz="2400" dirty="0">
                <a:latin typeface="Calibri"/>
                <a:cs typeface="Calibri"/>
              </a:rPr>
              <a:t> </a:t>
            </a:r>
            <a:r>
              <a:rPr sz="2400" spc="-5" dirty="0">
                <a:latin typeface="Calibri"/>
                <a:cs typeface="Calibri"/>
              </a:rPr>
              <a:t>shouldn’t</a:t>
            </a:r>
            <a:r>
              <a:rPr sz="2400" dirty="0">
                <a:latin typeface="Calibri"/>
                <a:cs typeface="Calibri"/>
              </a:rPr>
              <a:t> </a:t>
            </a:r>
            <a:r>
              <a:rPr sz="2400" spc="-5" dirty="0">
                <a:latin typeface="Calibri"/>
                <a:cs typeface="Calibri"/>
              </a:rPr>
              <a:t>talk</a:t>
            </a:r>
            <a:r>
              <a:rPr sz="2400" spc="-20" dirty="0">
                <a:latin typeface="Calibri"/>
                <a:cs typeface="Calibri"/>
              </a:rPr>
              <a:t> </a:t>
            </a:r>
            <a:r>
              <a:rPr sz="2400" dirty="0">
                <a:latin typeface="Calibri"/>
                <a:cs typeface="Calibri"/>
              </a:rPr>
              <a:t>about “friendly”</a:t>
            </a:r>
            <a:r>
              <a:rPr sz="2400" spc="-20" dirty="0">
                <a:latin typeface="Calibri"/>
                <a:cs typeface="Calibri"/>
              </a:rPr>
              <a:t> </a:t>
            </a:r>
            <a:r>
              <a:rPr sz="2400" spc="-15" dirty="0">
                <a:latin typeface="Calibri"/>
                <a:cs typeface="Calibri"/>
              </a:rPr>
              <a:t>software</a:t>
            </a:r>
            <a:r>
              <a:rPr sz="2400" spc="5" dirty="0">
                <a:latin typeface="Calibri"/>
                <a:cs typeface="Calibri"/>
              </a:rPr>
              <a:t> </a:t>
            </a:r>
            <a:r>
              <a:rPr sz="2400" spc="-5" dirty="0">
                <a:latin typeface="Calibri"/>
                <a:cs typeface="Calibri"/>
              </a:rPr>
              <a:t>but</a:t>
            </a:r>
            <a:r>
              <a:rPr sz="2400" dirty="0">
                <a:latin typeface="Calibri"/>
                <a:cs typeface="Calibri"/>
              </a:rPr>
              <a:t> </a:t>
            </a:r>
            <a:r>
              <a:rPr sz="2400" spc="-15" dirty="0">
                <a:latin typeface="Calibri"/>
                <a:cs typeface="Calibri"/>
              </a:rPr>
              <a:t>rather </a:t>
            </a:r>
            <a:r>
              <a:rPr sz="2400" spc="-525" dirty="0">
                <a:latin typeface="Calibri"/>
                <a:cs typeface="Calibri"/>
              </a:rPr>
              <a:t> </a:t>
            </a:r>
            <a:r>
              <a:rPr sz="2400" spc="-5" dirty="0">
                <a:latin typeface="Calibri"/>
                <a:cs typeface="Calibri"/>
              </a:rPr>
              <a:t>about </a:t>
            </a:r>
            <a:r>
              <a:rPr sz="2400" spc="-10" dirty="0">
                <a:latin typeface="Calibri"/>
                <a:cs typeface="Calibri"/>
              </a:rPr>
              <a:t>software</a:t>
            </a:r>
            <a:r>
              <a:rPr sz="2400" dirty="0">
                <a:latin typeface="Calibri"/>
                <a:cs typeface="Calibri"/>
              </a:rPr>
              <a:t> </a:t>
            </a:r>
            <a:r>
              <a:rPr sz="2400" spc="-15" dirty="0">
                <a:latin typeface="Calibri"/>
                <a:cs typeface="Calibri"/>
              </a:rPr>
              <a:t>that’s</a:t>
            </a:r>
            <a:r>
              <a:rPr sz="2400" spc="-20" dirty="0">
                <a:latin typeface="Calibri"/>
                <a:cs typeface="Calibri"/>
              </a:rPr>
              <a:t> </a:t>
            </a:r>
            <a:r>
              <a:rPr sz="2400" spc="-5" dirty="0">
                <a:latin typeface="Calibri"/>
                <a:cs typeface="Calibri"/>
              </a:rPr>
              <a:t>designed</a:t>
            </a:r>
            <a:r>
              <a:rPr sz="2400" dirty="0">
                <a:latin typeface="Calibri"/>
                <a:cs typeface="Calibri"/>
              </a:rPr>
              <a:t> </a:t>
            </a:r>
            <a:r>
              <a:rPr sz="2400" spc="-20" dirty="0">
                <a:latin typeface="Calibri"/>
                <a:cs typeface="Calibri"/>
              </a:rPr>
              <a:t>for</a:t>
            </a:r>
            <a:r>
              <a:rPr sz="2400" spc="-5" dirty="0">
                <a:latin typeface="Calibri"/>
                <a:cs typeface="Calibri"/>
              </a:rPr>
              <a:t> </a:t>
            </a:r>
            <a:r>
              <a:rPr sz="2400" spc="-15" dirty="0">
                <a:latin typeface="Calibri"/>
                <a:cs typeface="Calibri"/>
              </a:rPr>
              <a:t>effective</a:t>
            </a:r>
            <a:r>
              <a:rPr sz="2400" dirty="0">
                <a:latin typeface="Calibri"/>
                <a:cs typeface="Calibri"/>
              </a:rPr>
              <a:t> and</a:t>
            </a:r>
            <a:r>
              <a:rPr sz="2400" spc="10" dirty="0">
                <a:latin typeface="Calibri"/>
                <a:cs typeface="Calibri"/>
              </a:rPr>
              <a:t> </a:t>
            </a:r>
            <a:r>
              <a:rPr sz="2400" spc="-10" dirty="0">
                <a:latin typeface="Calibri"/>
                <a:cs typeface="Calibri"/>
              </a:rPr>
              <a:t>unobtrusive</a:t>
            </a:r>
            <a:r>
              <a:rPr sz="2400" spc="15" dirty="0">
                <a:latin typeface="Calibri"/>
                <a:cs typeface="Calibri"/>
              </a:rPr>
              <a:t> </a:t>
            </a:r>
            <a:r>
              <a:rPr sz="2400" spc="-10" dirty="0">
                <a:latin typeface="Calibri"/>
                <a:cs typeface="Calibri"/>
              </a:rPr>
              <a:t>usage.</a:t>
            </a:r>
            <a:endParaRPr sz="2400" dirty="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11414"/>
            <a:ext cx="9755684" cy="751488"/>
          </a:xfrm>
          <a:prstGeom prst="rect">
            <a:avLst/>
          </a:prstGeom>
        </p:spPr>
        <p:txBody>
          <a:bodyPr vert="horz" wrap="square" lIns="0" tIns="12700" rIns="0" bIns="0" rtlCol="0">
            <a:spAutoFit/>
          </a:bodyPr>
          <a:lstStyle/>
          <a:p>
            <a:pPr marL="12700">
              <a:lnSpc>
                <a:spcPct val="100000"/>
              </a:lnSpc>
              <a:spcBef>
                <a:spcPts val="100"/>
              </a:spcBef>
            </a:pPr>
            <a:r>
              <a:rPr sz="4800" b="0" spc="-60" dirty="0">
                <a:solidFill>
                  <a:schemeClr val="tx1"/>
                </a:solidFill>
                <a:latin typeface="Calibri Light"/>
                <a:cs typeface="Calibri Light"/>
              </a:rPr>
              <a:t>Calculate</a:t>
            </a:r>
            <a:r>
              <a:rPr sz="4800" b="0" spc="-105" dirty="0">
                <a:solidFill>
                  <a:schemeClr val="tx1"/>
                </a:solidFill>
                <a:latin typeface="Calibri Light"/>
                <a:cs typeface="Calibri Light"/>
              </a:rPr>
              <a:t> </a:t>
            </a:r>
            <a:r>
              <a:rPr sz="4800" b="0" spc="-50" dirty="0">
                <a:solidFill>
                  <a:schemeClr val="tx1"/>
                </a:solidFill>
                <a:latin typeface="Calibri Light"/>
                <a:cs typeface="Calibri Light"/>
              </a:rPr>
              <a:t>Usability</a:t>
            </a:r>
            <a:endParaRPr sz="4800" dirty="0">
              <a:solidFill>
                <a:schemeClr val="tx1"/>
              </a:solidFill>
              <a:latin typeface="Calibri Light"/>
              <a:cs typeface="Calibri Light"/>
            </a:endParaRPr>
          </a:p>
        </p:txBody>
      </p:sp>
      <p:sp>
        <p:nvSpPr>
          <p:cNvPr id="3" name="object 3"/>
          <p:cNvSpPr txBox="1"/>
          <p:nvPr/>
        </p:nvSpPr>
        <p:spPr>
          <a:xfrm>
            <a:off x="1176019" y="1825574"/>
            <a:ext cx="9868535" cy="2345690"/>
          </a:xfrm>
          <a:prstGeom prst="rect">
            <a:avLst/>
          </a:prstGeom>
        </p:spPr>
        <p:txBody>
          <a:bodyPr vert="horz" wrap="square" lIns="0" tIns="60325" rIns="0" bIns="0" rtlCol="0">
            <a:spAutoFit/>
          </a:bodyPr>
          <a:lstStyle/>
          <a:p>
            <a:pPr marL="12700" marR="340995" indent="15240">
              <a:lnSpc>
                <a:spcPts val="3030"/>
              </a:lnSpc>
              <a:spcBef>
                <a:spcPts val="475"/>
              </a:spcBef>
            </a:pPr>
            <a:r>
              <a:rPr sz="2800" spc="-5" dirty="0">
                <a:latin typeface="Trebuchet MS"/>
                <a:cs typeface="Trebuchet MS"/>
              </a:rPr>
              <a:t>The effort</a:t>
            </a:r>
            <a:r>
              <a:rPr sz="2800" spc="20" dirty="0">
                <a:latin typeface="Trebuchet MS"/>
                <a:cs typeface="Trebuchet MS"/>
              </a:rPr>
              <a:t> </a:t>
            </a:r>
            <a:r>
              <a:rPr sz="2800" spc="-5" dirty="0">
                <a:latin typeface="Trebuchet MS"/>
                <a:cs typeface="Trebuchet MS"/>
              </a:rPr>
              <a:t>required</a:t>
            </a:r>
            <a:r>
              <a:rPr sz="2800" spc="5" dirty="0">
                <a:latin typeface="Trebuchet MS"/>
                <a:cs typeface="Trebuchet MS"/>
              </a:rPr>
              <a:t> </a:t>
            </a:r>
            <a:r>
              <a:rPr sz="2800" spc="-10" dirty="0">
                <a:latin typeface="Trebuchet MS"/>
                <a:cs typeface="Trebuchet MS"/>
              </a:rPr>
              <a:t>in</a:t>
            </a:r>
            <a:r>
              <a:rPr sz="2800" dirty="0">
                <a:latin typeface="Trebuchet MS"/>
                <a:cs typeface="Trebuchet MS"/>
              </a:rPr>
              <a:t> </a:t>
            </a:r>
            <a:r>
              <a:rPr sz="2800" spc="-5" dirty="0">
                <a:latin typeface="Trebuchet MS"/>
                <a:cs typeface="Trebuchet MS"/>
              </a:rPr>
              <a:t>learning,</a:t>
            </a:r>
            <a:r>
              <a:rPr sz="2800" spc="15" dirty="0">
                <a:latin typeface="Trebuchet MS"/>
                <a:cs typeface="Trebuchet MS"/>
              </a:rPr>
              <a:t> </a:t>
            </a:r>
            <a:r>
              <a:rPr sz="2800" spc="-5" dirty="0">
                <a:latin typeface="Trebuchet MS"/>
                <a:cs typeface="Trebuchet MS"/>
              </a:rPr>
              <a:t>operating,</a:t>
            </a:r>
            <a:r>
              <a:rPr sz="2800" spc="15" dirty="0">
                <a:latin typeface="Trebuchet MS"/>
                <a:cs typeface="Trebuchet MS"/>
              </a:rPr>
              <a:t> </a:t>
            </a:r>
            <a:r>
              <a:rPr sz="2800" spc="-10" dirty="0">
                <a:latin typeface="Trebuchet MS"/>
                <a:cs typeface="Trebuchet MS"/>
              </a:rPr>
              <a:t>preparing</a:t>
            </a:r>
            <a:r>
              <a:rPr sz="2800" dirty="0">
                <a:latin typeface="Trebuchet MS"/>
                <a:cs typeface="Trebuchet MS"/>
              </a:rPr>
              <a:t> </a:t>
            </a:r>
            <a:r>
              <a:rPr sz="2800" spc="-10" dirty="0">
                <a:latin typeface="Trebuchet MS"/>
                <a:cs typeface="Trebuchet MS"/>
              </a:rPr>
              <a:t>inputs </a:t>
            </a:r>
            <a:r>
              <a:rPr sz="2800" spc="-830" dirty="0">
                <a:latin typeface="Trebuchet MS"/>
                <a:cs typeface="Trebuchet MS"/>
              </a:rPr>
              <a:t> </a:t>
            </a:r>
            <a:r>
              <a:rPr sz="2800" spc="-10" dirty="0">
                <a:latin typeface="Trebuchet MS"/>
                <a:cs typeface="Trebuchet MS"/>
              </a:rPr>
              <a:t>and</a:t>
            </a:r>
            <a:r>
              <a:rPr sz="2800" dirty="0">
                <a:latin typeface="Trebuchet MS"/>
                <a:cs typeface="Trebuchet MS"/>
              </a:rPr>
              <a:t> </a:t>
            </a:r>
            <a:r>
              <a:rPr sz="2800" spc="-5" dirty="0">
                <a:latin typeface="Trebuchet MS"/>
                <a:cs typeface="Trebuchet MS"/>
              </a:rPr>
              <a:t>interpreting</a:t>
            </a:r>
            <a:r>
              <a:rPr sz="2800" spc="15" dirty="0">
                <a:latin typeface="Trebuchet MS"/>
                <a:cs typeface="Trebuchet MS"/>
              </a:rPr>
              <a:t> </a:t>
            </a:r>
            <a:r>
              <a:rPr sz="2800" spc="-5" dirty="0">
                <a:latin typeface="Trebuchet MS"/>
                <a:cs typeface="Trebuchet MS"/>
              </a:rPr>
              <a:t>output</a:t>
            </a:r>
            <a:r>
              <a:rPr sz="2800" spc="25" dirty="0">
                <a:latin typeface="Trebuchet MS"/>
                <a:cs typeface="Trebuchet MS"/>
              </a:rPr>
              <a:t> </a:t>
            </a:r>
            <a:r>
              <a:rPr sz="2800" spc="-5" dirty="0">
                <a:latin typeface="Trebuchet MS"/>
                <a:cs typeface="Trebuchet MS"/>
              </a:rPr>
              <a:t>of</a:t>
            </a:r>
            <a:r>
              <a:rPr sz="2800" dirty="0">
                <a:latin typeface="Trebuchet MS"/>
                <a:cs typeface="Trebuchet MS"/>
              </a:rPr>
              <a:t> </a:t>
            </a:r>
            <a:r>
              <a:rPr sz="2800" spc="-5" dirty="0">
                <a:latin typeface="Trebuchet MS"/>
                <a:cs typeface="Trebuchet MS"/>
              </a:rPr>
              <a:t>a</a:t>
            </a:r>
            <a:r>
              <a:rPr sz="2800" spc="5" dirty="0">
                <a:latin typeface="Trebuchet MS"/>
                <a:cs typeface="Trebuchet MS"/>
              </a:rPr>
              <a:t> </a:t>
            </a:r>
            <a:r>
              <a:rPr sz="2800" spc="-5" dirty="0">
                <a:latin typeface="Trebuchet MS"/>
                <a:cs typeface="Trebuchet MS"/>
              </a:rPr>
              <a:t>program.</a:t>
            </a:r>
            <a:endParaRPr sz="2800" dirty="0">
              <a:latin typeface="Trebuchet MS"/>
              <a:cs typeface="Trebuchet MS"/>
            </a:endParaRPr>
          </a:p>
          <a:p>
            <a:pPr marL="27940">
              <a:lnSpc>
                <a:spcPct val="100000"/>
              </a:lnSpc>
              <a:spcBef>
                <a:spcPts val="1015"/>
              </a:spcBef>
            </a:pPr>
            <a:r>
              <a:rPr sz="2800" spc="-180" dirty="0">
                <a:latin typeface="Trebuchet MS"/>
                <a:cs typeface="Trebuchet MS"/>
              </a:rPr>
              <a:t>To</a:t>
            </a:r>
            <a:r>
              <a:rPr sz="2800" spc="-5" dirty="0">
                <a:latin typeface="Trebuchet MS"/>
                <a:cs typeface="Trebuchet MS"/>
              </a:rPr>
              <a:t> calculate</a:t>
            </a:r>
            <a:r>
              <a:rPr sz="2800" spc="20" dirty="0">
                <a:latin typeface="Trebuchet MS"/>
                <a:cs typeface="Trebuchet MS"/>
              </a:rPr>
              <a:t> </a:t>
            </a:r>
            <a:r>
              <a:rPr sz="2800" spc="-45" dirty="0">
                <a:latin typeface="Trebuchet MS"/>
                <a:cs typeface="Trebuchet MS"/>
              </a:rPr>
              <a:t>usability,</a:t>
            </a:r>
            <a:r>
              <a:rPr sz="2800" spc="30" dirty="0">
                <a:latin typeface="Trebuchet MS"/>
                <a:cs typeface="Trebuchet MS"/>
              </a:rPr>
              <a:t> </a:t>
            </a:r>
            <a:r>
              <a:rPr sz="2800" spc="-10" dirty="0">
                <a:latin typeface="Trebuchet MS"/>
                <a:cs typeface="Trebuchet MS"/>
              </a:rPr>
              <a:t>the</a:t>
            </a:r>
            <a:r>
              <a:rPr sz="2800" spc="-5" dirty="0">
                <a:latin typeface="Trebuchet MS"/>
                <a:cs typeface="Trebuchet MS"/>
              </a:rPr>
              <a:t> formula</a:t>
            </a:r>
            <a:r>
              <a:rPr sz="2800" spc="10" dirty="0">
                <a:latin typeface="Trebuchet MS"/>
                <a:cs typeface="Trebuchet MS"/>
              </a:rPr>
              <a:t> </a:t>
            </a:r>
            <a:r>
              <a:rPr sz="2800" spc="-5" dirty="0">
                <a:latin typeface="Trebuchet MS"/>
                <a:cs typeface="Trebuchet MS"/>
              </a:rPr>
              <a:t>is given </a:t>
            </a:r>
            <a:r>
              <a:rPr sz="2800" spc="-10" dirty="0">
                <a:latin typeface="Trebuchet MS"/>
                <a:cs typeface="Trebuchet MS"/>
              </a:rPr>
              <a:t>by:</a:t>
            </a:r>
            <a:endParaRPr sz="2800" dirty="0">
              <a:latin typeface="Trebuchet MS"/>
              <a:cs typeface="Trebuchet MS"/>
            </a:endParaRPr>
          </a:p>
          <a:p>
            <a:pPr marL="4717415" marR="5080" indent="-4571365">
              <a:lnSpc>
                <a:spcPts val="3020"/>
              </a:lnSpc>
              <a:spcBef>
                <a:spcPts val="1455"/>
              </a:spcBef>
            </a:pPr>
            <a:r>
              <a:rPr sz="2800" b="1" spc="-10" dirty="0">
                <a:latin typeface="Trebuchet MS"/>
                <a:cs typeface="Trebuchet MS"/>
              </a:rPr>
              <a:t>Usability</a:t>
            </a:r>
            <a:r>
              <a:rPr sz="2800" b="1" spc="30" dirty="0">
                <a:latin typeface="Trebuchet MS"/>
                <a:cs typeface="Trebuchet MS"/>
              </a:rPr>
              <a:t> </a:t>
            </a:r>
            <a:r>
              <a:rPr sz="2800" b="1" spc="-5" dirty="0">
                <a:latin typeface="Trebuchet MS"/>
                <a:cs typeface="Trebuchet MS"/>
              </a:rPr>
              <a:t>= </a:t>
            </a:r>
            <a:r>
              <a:rPr sz="2800" b="1" spc="-65" dirty="0">
                <a:latin typeface="Trebuchet MS"/>
                <a:cs typeface="Trebuchet MS"/>
              </a:rPr>
              <a:t>(Total</a:t>
            </a:r>
            <a:r>
              <a:rPr sz="2800" b="1" spc="10" dirty="0">
                <a:latin typeface="Trebuchet MS"/>
                <a:cs typeface="Trebuchet MS"/>
              </a:rPr>
              <a:t> </a:t>
            </a:r>
            <a:r>
              <a:rPr sz="2800" b="1" spc="-10" dirty="0">
                <a:latin typeface="Trebuchet MS"/>
                <a:cs typeface="Trebuchet MS"/>
              </a:rPr>
              <a:t>training</a:t>
            </a:r>
            <a:r>
              <a:rPr sz="2800" b="1" spc="10" dirty="0">
                <a:latin typeface="Trebuchet MS"/>
                <a:cs typeface="Trebuchet MS"/>
              </a:rPr>
              <a:t> </a:t>
            </a:r>
            <a:r>
              <a:rPr sz="2800" b="1" spc="-10" dirty="0">
                <a:latin typeface="Trebuchet MS"/>
                <a:cs typeface="Trebuchet MS"/>
              </a:rPr>
              <a:t>time)</a:t>
            </a:r>
            <a:r>
              <a:rPr sz="2800" b="1" spc="10" dirty="0">
                <a:latin typeface="Trebuchet MS"/>
                <a:cs typeface="Trebuchet MS"/>
              </a:rPr>
              <a:t> </a:t>
            </a:r>
            <a:r>
              <a:rPr sz="2800" b="1" spc="-5" dirty="0">
                <a:latin typeface="Trebuchet MS"/>
                <a:cs typeface="Trebuchet MS"/>
              </a:rPr>
              <a:t>/</a:t>
            </a:r>
            <a:r>
              <a:rPr sz="2800" b="1" dirty="0">
                <a:latin typeface="Trebuchet MS"/>
                <a:cs typeface="Trebuchet MS"/>
              </a:rPr>
              <a:t> </a:t>
            </a:r>
            <a:r>
              <a:rPr sz="2800" b="1" spc="-65" dirty="0">
                <a:latin typeface="Trebuchet MS"/>
                <a:cs typeface="Trebuchet MS"/>
              </a:rPr>
              <a:t>(Total</a:t>
            </a:r>
            <a:r>
              <a:rPr sz="2800" b="1" spc="10" dirty="0">
                <a:latin typeface="Trebuchet MS"/>
                <a:cs typeface="Trebuchet MS"/>
              </a:rPr>
              <a:t> </a:t>
            </a:r>
            <a:r>
              <a:rPr sz="2800" b="1" spc="-10" dirty="0">
                <a:latin typeface="Trebuchet MS"/>
                <a:cs typeface="Trebuchet MS"/>
              </a:rPr>
              <a:t>development</a:t>
            </a:r>
            <a:r>
              <a:rPr sz="2800" b="1" spc="15" dirty="0">
                <a:latin typeface="Trebuchet MS"/>
                <a:cs typeface="Trebuchet MS"/>
              </a:rPr>
              <a:t> </a:t>
            </a:r>
            <a:r>
              <a:rPr sz="2800" b="1" spc="-10" dirty="0">
                <a:latin typeface="Trebuchet MS"/>
                <a:cs typeface="Trebuchet MS"/>
              </a:rPr>
              <a:t>time)</a:t>
            </a:r>
            <a:r>
              <a:rPr sz="2800" b="1" spc="25" dirty="0">
                <a:latin typeface="Trebuchet MS"/>
                <a:cs typeface="Trebuchet MS"/>
              </a:rPr>
              <a:t> </a:t>
            </a:r>
            <a:r>
              <a:rPr sz="2800" b="1" spc="-5" dirty="0">
                <a:latin typeface="Trebuchet MS"/>
                <a:cs typeface="Trebuchet MS"/>
              </a:rPr>
              <a:t>* </a:t>
            </a:r>
            <a:r>
              <a:rPr sz="2800" b="1" spc="-825" dirty="0">
                <a:latin typeface="Trebuchet MS"/>
                <a:cs typeface="Trebuchet MS"/>
              </a:rPr>
              <a:t> </a:t>
            </a:r>
            <a:r>
              <a:rPr sz="2800" b="1" spc="-10" dirty="0">
                <a:latin typeface="Trebuchet MS"/>
                <a:cs typeface="Trebuchet MS"/>
              </a:rPr>
              <a:t>100</a:t>
            </a:r>
            <a:endParaRPr sz="2800" b="1" dirty="0">
              <a:latin typeface="Trebuchet MS"/>
              <a:cs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3291" y="640080"/>
            <a:ext cx="10346690" cy="1614170"/>
            <a:chOff x="1193291" y="640080"/>
            <a:chExt cx="10346690" cy="1614170"/>
          </a:xfrm>
        </p:grpSpPr>
        <p:sp>
          <p:nvSpPr>
            <p:cNvPr id="3" name="object 3"/>
            <p:cNvSpPr/>
            <p:nvPr/>
          </p:nvSpPr>
          <p:spPr>
            <a:xfrm>
              <a:off x="4741163" y="640080"/>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499"/>
                  </a:lnTo>
                  <a:lnTo>
                    <a:pt x="5765" y="1495412"/>
                  </a:lnTo>
                  <a:lnTo>
                    <a:pt x="22036" y="1533971"/>
                  </a:lnTo>
                  <a:lnTo>
                    <a:pt x="47275" y="1566640"/>
                  </a:lnTo>
                  <a:lnTo>
                    <a:pt x="79944" y="1591879"/>
                  </a:lnTo>
                  <a:lnTo>
                    <a:pt x="118503" y="1608150"/>
                  </a:lnTo>
                  <a:lnTo>
                    <a:pt x="161416" y="1613916"/>
                  </a:lnTo>
                  <a:lnTo>
                    <a:pt x="6637146" y="1613916"/>
                  </a:lnTo>
                  <a:lnTo>
                    <a:pt x="6680060" y="1608150"/>
                  </a:lnTo>
                  <a:lnTo>
                    <a:pt x="6718619" y="1591879"/>
                  </a:lnTo>
                  <a:lnTo>
                    <a:pt x="6751288" y="1566640"/>
                  </a:lnTo>
                  <a:lnTo>
                    <a:pt x="6776527" y="1533971"/>
                  </a:lnTo>
                  <a:lnTo>
                    <a:pt x="6792798" y="1495412"/>
                  </a:lnTo>
                  <a:lnTo>
                    <a:pt x="6798563" y="1452499"/>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C0504D"/>
            </a:solidFill>
          </p:spPr>
          <p:txBody>
            <a:bodyPr wrap="square" lIns="0" tIns="0" rIns="0" bIns="0" rtlCol="0"/>
            <a:lstStyle/>
            <a:p>
              <a:endParaRPr/>
            </a:p>
          </p:txBody>
        </p:sp>
        <p:sp>
          <p:nvSpPr>
            <p:cNvPr id="4" name="object 4"/>
            <p:cNvSpPr/>
            <p:nvPr/>
          </p:nvSpPr>
          <p:spPr>
            <a:xfrm>
              <a:off x="5443824" y="1130010"/>
              <a:ext cx="487680" cy="638810"/>
            </a:xfrm>
            <a:custGeom>
              <a:avLst/>
              <a:gdLst/>
              <a:ahLst/>
              <a:cxnLst/>
              <a:rect l="l" t="t" r="r" b="b"/>
              <a:pathLst>
                <a:path w="487679" h="638810">
                  <a:moveTo>
                    <a:pt x="317371" y="320040"/>
                  </a:moveTo>
                  <a:lnTo>
                    <a:pt x="234004" y="320040"/>
                  </a:lnTo>
                  <a:lnTo>
                    <a:pt x="247385" y="322580"/>
                  </a:lnTo>
                  <a:lnTo>
                    <a:pt x="253739" y="325120"/>
                  </a:lnTo>
                  <a:lnTo>
                    <a:pt x="259785" y="327660"/>
                  </a:lnTo>
                  <a:lnTo>
                    <a:pt x="265431" y="331470"/>
                  </a:lnTo>
                  <a:lnTo>
                    <a:pt x="270674" y="335280"/>
                  </a:lnTo>
                  <a:lnTo>
                    <a:pt x="275513" y="340360"/>
                  </a:lnTo>
                  <a:lnTo>
                    <a:pt x="279905" y="344170"/>
                  </a:lnTo>
                  <a:lnTo>
                    <a:pt x="295163" y="381000"/>
                  </a:lnTo>
                  <a:lnTo>
                    <a:pt x="295498" y="388620"/>
                  </a:lnTo>
                  <a:lnTo>
                    <a:pt x="294135" y="414020"/>
                  </a:lnTo>
                  <a:lnTo>
                    <a:pt x="284322" y="462280"/>
                  </a:lnTo>
                  <a:lnTo>
                    <a:pt x="265184" y="508000"/>
                  </a:lnTo>
                  <a:lnTo>
                    <a:pt x="237525" y="548640"/>
                  </a:lnTo>
                  <a:lnTo>
                    <a:pt x="208180" y="579119"/>
                  </a:lnTo>
                  <a:lnTo>
                    <a:pt x="195808" y="588009"/>
                  </a:lnTo>
                  <a:lnTo>
                    <a:pt x="189504" y="593089"/>
                  </a:lnTo>
                  <a:lnTo>
                    <a:pt x="183079" y="598169"/>
                  </a:lnTo>
                  <a:lnTo>
                    <a:pt x="179752" y="600709"/>
                  </a:lnTo>
                  <a:lnTo>
                    <a:pt x="177255" y="603249"/>
                  </a:lnTo>
                  <a:lnTo>
                    <a:pt x="173920" y="608329"/>
                  </a:lnTo>
                  <a:lnTo>
                    <a:pt x="173090" y="612139"/>
                  </a:lnTo>
                  <a:lnTo>
                    <a:pt x="173208" y="619759"/>
                  </a:lnTo>
                  <a:lnTo>
                    <a:pt x="200803" y="638809"/>
                  </a:lnTo>
                  <a:lnTo>
                    <a:pt x="204609" y="637539"/>
                  </a:lnTo>
                  <a:lnTo>
                    <a:pt x="238039" y="613410"/>
                  </a:lnTo>
                  <a:lnTo>
                    <a:pt x="275803" y="574040"/>
                  </a:lnTo>
                  <a:lnTo>
                    <a:pt x="305845" y="528320"/>
                  </a:lnTo>
                  <a:lnTo>
                    <a:pt x="327261" y="478790"/>
                  </a:lnTo>
                  <a:lnTo>
                    <a:pt x="338947" y="424180"/>
                  </a:lnTo>
                  <a:lnTo>
                    <a:pt x="341178" y="388620"/>
                  </a:lnTo>
                  <a:lnTo>
                    <a:pt x="340598" y="377190"/>
                  </a:lnTo>
                  <a:lnTo>
                    <a:pt x="326881" y="334010"/>
                  </a:lnTo>
                  <a:lnTo>
                    <a:pt x="321106" y="325120"/>
                  </a:lnTo>
                  <a:lnTo>
                    <a:pt x="317371" y="320040"/>
                  </a:lnTo>
                  <a:close/>
                </a:path>
                <a:path w="487679" h="638810">
                  <a:moveTo>
                    <a:pt x="355956" y="228600"/>
                  </a:moveTo>
                  <a:lnTo>
                    <a:pt x="226977" y="228600"/>
                  </a:lnTo>
                  <a:lnTo>
                    <a:pt x="243462" y="229870"/>
                  </a:lnTo>
                  <a:lnTo>
                    <a:pt x="259366" y="232410"/>
                  </a:lnTo>
                  <a:lnTo>
                    <a:pt x="303437" y="247650"/>
                  </a:lnTo>
                  <a:lnTo>
                    <a:pt x="340105" y="275590"/>
                  </a:lnTo>
                  <a:lnTo>
                    <a:pt x="367543" y="312420"/>
                  </a:lnTo>
                  <a:lnTo>
                    <a:pt x="383735" y="355600"/>
                  </a:lnTo>
                  <a:lnTo>
                    <a:pt x="386859" y="388620"/>
                  </a:lnTo>
                  <a:lnTo>
                    <a:pt x="385942" y="411480"/>
                  </a:lnTo>
                  <a:lnTo>
                    <a:pt x="379697" y="458470"/>
                  </a:lnTo>
                  <a:lnTo>
                    <a:pt x="367519" y="502920"/>
                  </a:lnTo>
                  <a:lnTo>
                    <a:pt x="349139" y="544830"/>
                  </a:lnTo>
                  <a:lnTo>
                    <a:pt x="329401" y="577850"/>
                  </a:lnTo>
                  <a:lnTo>
                    <a:pt x="316435" y="595630"/>
                  </a:lnTo>
                  <a:lnTo>
                    <a:pt x="311913" y="601980"/>
                  </a:lnTo>
                  <a:lnTo>
                    <a:pt x="308586" y="607060"/>
                  </a:lnTo>
                  <a:lnTo>
                    <a:pt x="306918" y="612140"/>
                  </a:lnTo>
                  <a:lnTo>
                    <a:pt x="306918" y="623570"/>
                  </a:lnTo>
                  <a:lnTo>
                    <a:pt x="309179" y="628650"/>
                  </a:lnTo>
                  <a:lnTo>
                    <a:pt x="318216" y="637540"/>
                  </a:lnTo>
                  <a:lnTo>
                    <a:pt x="323576" y="638810"/>
                  </a:lnTo>
                  <a:lnTo>
                    <a:pt x="337136" y="638810"/>
                  </a:lnTo>
                  <a:lnTo>
                    <a:pt x="342366" y="635000"/>
                  </a:lnTo>
                  <a:lnTo>
                    <a:pt x="344985" y="633730"/>
                  </a:lnTo>
                  <a:lnTo>
                    <a:pt x="370241" y="599440"/>
                  </a:lnTo>
                  <a:lnTo>
                    <a:pt x="374635" y="593090"/>
                  </a:lnTo>
                  <a:lnTo>
                    <a:pt x="395134" y="554990"/>
                  </a:lnTo>
                  <a:lnTo>
                    <a:pt x="404881" y="532130"/>
                  </a:lnTo>
                  <a:lnTo>
                    <a:pt x="407601" y="525780"/>
                  </a:lnTo>
                  <a:lnTo>
                    <a:pt x="420226" y="487680"/>
                  </a:lnTo>
                  <a:lnTo>
                    <a:pt x="429526" y="438150"/>
                  </a:lnTo>
                  <a:lnTo>
                    <a:pt x="432539" y="388620"/>
                  </a:lnTo>
                  <a:lnTo>
                    <a:pt x="431377" y="367030"/>
                  </a:lnTo>
                  <a:lnTo>
                    <a:pt x="423171" y="327660"/>
                  </a:lnTo>
                  <a:lnTo>
                    <a:pt x="407355" y="290830"/>
                  </a:lnTo>
                  <a:lnTo>
                    <a:pt x="385406" y="257810"/>
                  </a:lnTo>
                  <a:lnTo>
                    <a:pt x="357703" y="229870"/>
                  </a:lnTo>
                  <a:lnTo>
                    <a:pt x="355956" y="228600"/>
                  </a:lnTo>
                  <a:close/>
                </a:path>
                <a:path w="487679" h="638810">
                  <a:moveTo>
                    <a:pt x="233160" y="365760"/>
                  </a:moveTo>
                  <a:lnTo>
                    <a:pt x="220788" y="365759"/>
                  </a:lnTo>
                  <a:lnTo>
                    <a:pt x="215436" y="368299"/>
                  </a:lnTo>
                  <a:lnTo>
                    <a:pt x="206399" y="377189"/>
                  </a:lnTo>
                  <a:lnTo>
                    <a:pt x="204137" y="382269"/>
                  </a:lnTo>
                  <a:lnTo>
                    <a:pt x="204137" y="388619"/>
                  </a:lnTo>
                  <a:lnTo>
                    <a:pt x="203201" y="405129"/>
                  </a:lnTo>
                  <a:lnTo>
                    <a:pt x="191286" y="450849"/>
                  </a:lnTo>
                  <a:lnTo>
                    <a:pt x="167334" y="490219"/>
                  </a:lnTo>
                  <a:lnTo>
                    <a:pt x="133473" y="520699"/>
                  </a:lnTo>
                  <a:lnTo>
                    <a:pt x="91631" y="541019"/>
                  </a:lnTo>
                  <a:lnTo>
                    <a:pt x="44256" y="548639"/>
                  </a:lnTo>
                  <a:lnTo>
                    <a:pt x="38067" y="548639"/>
                  </a:lnTo>
                  <a:lnTo>
                    <a:pt x="32714" y="549909"/>
                  </a:lnTo>
                  <a:lnTo>
                    <a:pt x="23677" y="558799"/>
                  </a:lnTo>
                  <a:lnTo>
                    <a:pt x="21416" y="565149"/>
                  </a:lnTo>
                  <a:lnTo>
                    <a:pt x="21416" y="576579"/>
                  </a:lnTo>
                  <a:lnTo>
                    <a:pt x="23677" y="582929"/>
                  </a:lnTo>
                  <a:lnTo>
                    <a:pt x="32714" y="591819"/>
                  </a:lnTo>
                  <a:lnTo>
                    <a:pt x="38067" y="594359"/>
                  </a:lnTo>
                  <a:lnTo>
                    <a:pt x="44256" y="594359"/>
                  </a:lnTo>
                  <a:lnTo>
                    <a:pt x="65312" y="593089"/>
                  </a:lnTo>
                  <a:lnTo>
                    <a:pt x="105282" y="584199"/>
                  </a:lnTo>
                  <a:lnTo>
                    <a:pt x="142196" y="568959"/>
                  </a:lnTo>
                  <a:lnTo>
                    <a:pt x="174850" y="546099"/>
                  </a:lnTo>
                  <a:lnTo>
                    <a:pt x="202843" y="519429"/>
                  </a:lnTo>
                  <a:lnTo>
                    <a:pt x="224967" y="486409"/>
                  </a:lnTo>
                  <a:lnTo>
                    <a:pt x="240783" y="449580"/>
                  </a:lnTo>
                  <a:lnTo>
                    <a:pt x="248814" y="408940"/>
                  </a:lnTo>
                  <a:lnTo>
                    <a:pt x="249818" y="388620"/>
                  </a:lnTo>
                  <a:lnTo>
                    <a:pt x="249818" y="382270"/>
                  </a:lnTo>
                  <a:lnTo>
                    <a:pt x="247557" y="377190"/>
                  </a:lnTo>
                  <a:lnTo>
                    <a:pt x="238512" y="368300"/>
                  </a:lnTo>
                  <a:lnTo>
                    <a:pt x="233160" y="365760"/>
                  </a:lnTo>
                  <a:close/>
                </a:path>
                <a:path w="487679" h="638810">
                  <a:moveTo>
                    <a:pt x="238574" y="274320"/>
                  </a:moveTo>
                  <a:lnTo>
                    <a:pt x="193051" y="279399"/>
                  </a:lnTo>
                  <a:lnTo>
                    <a:pt x="153995" y="300989"/>
                  </a:lnTo>
                  <a:lnTo>
                    <a:pt x="126560" y="334009"/>
                  </a:lnTo>
                  <a:lnTo>
                    <a:pt x="113334" y="377189"/>
                  </a:lnTo>
                  <a:lnTo>
                    <a:pt x="112443" y="394969"/>
                  </a:lnTo>
                  <a:lnTo>
                    <a:pt x="111440" y="402589"/>
                  </a:lnTo>
                  <a:lnTo>
                    <a:pt x="92792" y="436879"/>
                  </a:lnTo>
                  <a:lnTo>
                    <a:pt x="58086" y="455929"/>
                  </a:lnTo>
                  <a:lnTo>
                    <a:pt x="51282" y="455929"/>
                  </a:lnTo>
                  <a:lnTo>
                    <a:pt x="44256" y="457199"/>
                  </a:lnTo>
                  <a:lnTo>
                    <a:pt x="38067" y="457199"/>
                  </a:lnTo>
                  <a:lnTo>
                    <a:pt x="32714" y="458469"/>
                  </a:lnTo>
                  <a:lnTo>
                    <a:pt x="23677" y="468629"/>
                  </a:lnTo>
                  <a:lnTo>
                    <a:pt x="21416" y="473709"/>
                  </a:lnTo>
                  <a:lnTo>
                    <a:pt x="21416" y="486409"/>
                  </a:lnTo>
                  <a:lnTo>
                    <a:pt x="23677" y="491489"/>
                  </a:lnTo>
                  <a:lnTo>
                    <a:pt x="32714" y="500379"/>
                  </a:lnTo>
                  <a:lnTo>
                    <a:pt x="38067" y="502919"/>
                  </a:lnTo>
                  <a:lnTo>
                    <a:pt x="44256" y="502919"/>
                  </a:lnTo>
                  <a:lnTo>
                    <a:pt x="67185" y="500379"/>
                  </a:lnTo>
                  <a:lnTo>
                    <a:pt x="108494" y="482599"/>
                  </a:lnTo>
                  <a:lnTo>
                    <a:pt x="139007" y="452119"/>
                  </a:lnTo>
                  <a:lnTo>
                    <a:pt x="156225" y="411479"/>
                  </a:lnTo>
                  <a:lnTo>
                    <a:pt x="158791" y="380999"/>
                  </a:lnTo>
                  <a:lnTo>
                    <a:pt x="159794" y="374649"/>
                  </a:lnTo>
                  <a:lnTo>
                    <a:pt x="178442" y="340359"/>
                  </a:lnTo>
                  <a:lnTo>
                    <a:pt x="183281" y="335279"/>
                  </a:lnTo>
                  <a:lnTo>
                    <a:pt x="219951" y="320039"/>
                  </a:lnTo>
                  <a:lnTo>
                    <a:pt x="317371" y="320040"/>
                  </a:lnTo>
                  <a:lnTo>
                    <a:pt x="314570" y="316230"/>
                  </a:lnTo>
                  <a:lnTo>
                    <a:pt x="281243" y="288290"/>
                  </a:lnTo>
                  <a:lnTo>
                    <a:pt x="260700" y="279400"/>
                  </a:lnTo>
                  <a:lnTo>
                    <a:pt x="238574" y="274320"/>
                  </a:lnTo>
                  <a:close/>
                </a:path>
                <a:path w="487679" h="638810">
                  <a:moveTo>
                    <a:pt x="226977" y="182880"/>
                  </a:moveTo>
                  <a:lnTo>
                    <a:pt x="185580" y="186689"/>
                  </a:lnTo>
                  <a:lnTo>
                    <a:pt x="147037" y="199389"/>
                  </a:lnTo>
                  <a:lnTo>
                    <a:pt x="112153" y="218439"/>
                  </a:lnTo>
                  <a:lnTo>
                    <a:pt x="81729" y="242569"/>
                  </a:lnTo>
                  <a:lnTo>
                    <a:pt x="56569" y="273049"/>
                  </a:lnTo>
                  <a:lnTo>
                    <a:pt x="37473" y="308609"/>
                  </a:lnTo>
                  <a:lnTo>
                    <a:pt x="25430" y="346709"/>
                  </a:lnTo>
                  <a:lnTo>
                    <a:pt x="21416" y="388619"/>
                  </a:lnTo>
                  <a:lnTo>
                    <a:pt x="21416" y="394969"/>
                  </a:lnTo>
                  <a:lnTo>
                    <a:pt x="23677" y="400049"/>
                  </a:lnTo>
                  <a:lnTo>
                    <a:pt x="32714" y="408939"/>
                  </a:lnTo>
                  <a:lnTo>
                    <a:pt x="38067" y="411479"/>
                  </a:lnTo>
                  <a:lnTo>
                    <a:pt x="50438" y="411479"/>
                  </a:lnTo>
                  <a:lnTo>
                    <a:pt x="55790" y="408939"/>
                  </a:lnTo>
                  <a:lnTo>
                    <a:pt x="64835" y="400049"/>
                  </a:lnTo>
                  <a:lnTo>
                    <a:pt x="67096" y="394969"/>
                  </a:lnTo>
                  <a:lnTo>
                    <a:pt x="67096" y="388619"/>
                  </a:lnTo>
                  <a:lnTo>
                    <a:pt x="68033" y="372109"/>
                  </a:lnTo>
                  <a:lnTo>
                    <a:pt x="79940" y="326389"/>
                  </a:lnTo>
                  <a:lnTo>
                    <a:pt x="103897" y="287019"/>
                  </a:lnTo>
                  <a:lnTo>
                    <a:pt x="137757" y="255269"/>
                  </a:lnTo>
                  <a:lnTo>
                    <a:pt x="179603" y="234949"/>
                  </a:lnTo>
                  <a:lnTo>
                    <a:pt x="226977" y="228600"/>
                  </a:lnTo>
                  <a:lnTo>
                    <a:pt x="355956" y="228600"/>
                  </a:lnTo>
                  <a:lnTo>
                    <a:pt x="341979" y="218440"/>
                  </a:lnTo>
                  <a:lnTo>
                    <a:pt x="306918" y="199390"/>
                  </a:lnTo>
                  <a:lnTo>
                    <a:pt x="268195" y="186690"/>
                  </a:lnTo>
                  <a:lnTo>
                    <a:pt x="247897" y="184150"/>
                  </a:lnTo>
                  <a:lnTo>
                    <a:pt x="226977" y="182880"/>
                  </a:lnTo>
                  <a:close/>
                </a:path>
                <a:path w="487679" h="638810">
                  <a:moveTo>
                    <a:pt x="385250" y="137160"/>
                  </a:moveTo>
                  <a:lnTo>
                    <a:pt x="240316" y="137160"/>
                  </a:lnTo>
                  <a:lnTo>
                    <a:pt x="253564" y="138430"/>
                  </a:lnTo>
                  <a:lnTo>
                    <a:pt x="266723" y="140970"/>
                  </a:lnTo>
                  <a:lnTo>
                    <a:pt x="317668" y="153670"/>
                  </a:lnTo>
                  <a:lnTo>
                    <a:pt x="353045" y="171450"/>
                  </a:lnTo>
                  <a:lnTo>
                    <a:pt x="385564" y="194310"/>
                  </a:lnTo>
                  <a:lnTo>
                    <a:pt x="395602" y="201930"/>
                  </a:lnTo>
                  <a:lnTo>
                    <a:pt x="405192" y="212090"/>
                  </a:lnTo>
                  <a:lnTo>
                    <a:pt x="414335" y="220980"/>
                  </a:lnTo>
                  <a:lnTo>
                    <a:pt x="418688" y="226060"/>
                  </a:lnTo>
                  <a:lnTo>
                    <a:pt x="441105" y="257810"/>
                  </a:lnTo>
                  <a:lnTo>
                    <a:pt x="444675" y="262890"/>
                  </a:lnTo>
                  <a:lnTo>
                    <a:pt x="470484" y="274320"/>
                  </a:lnTo>
                  <a:lnTo>
                    <a:pt x="475836" y="271780"/>
                  </a:lnTo>
                  <a:lnTo>
                    <a:pt x="484881" y="262890"/>
                  </a:lnTo>
                  <a:lnTo>
                    <a:pt x="487142" y="257810"/>
                  </a:lnTo>
                  <a:lnTo>
                    <a:pt x="487142" y="247650"/>
                  </a:lnTo>
                  <a:lnTo>
                    <a:pt x="486190" y="243840"/>
                  </a:lnTo>
                  <a:lnTo>
                    <a:pt x="484287" y="240030"/>
                  </a:lnTo>
                  <a:lnTo>
                    <a:pt x="479512" y="232410"/>
                  </a:lnTo>
                  <a:lnTo>
                    <a:pt x="474471" y="223520"/>
                  </a:lnTo>
                  <a:lnTo>
                    <a:pt x="451452" y="193040"/>
                  </a:lnTo>
                  <a:lnTo>
                    <a:pt x="444850" y="186690"/>
                  </a:lnTo>
                  <a:lnTo>
                    <a:pt x="437891" y="179070"/>
                  </a:lnTo>
                  <a:lnTo>
                    <a:pt x="430686" y="172720"/>
                  </a:lnTo>
                  <a:lnTo>
                    <a:pt x="423348" y="166370"/>
                  </a:lnTo>
                  <a:lnTo>
                    <a:pt x="415875" y="160020"/>
                  </a:lnTo>
                  <a:lnTo>
                    <a:pt x="400594" y="147320"/>
                  </a:lnTo>
                  <a:lnTo>
                    <a:pt x="385250" y="137160"/>
                  </a:lnTo>
                  <a:close/>
                </a:path>
                <a:path w="487679" h="638810">
                  <a:moveTo>
                    <a:pt x="226977" y="91440"/>
                  </a:moveTo>
                  <a:lnTo>
                    <a:pt x="210983" y="91439"/>
                  </a:lnTo>
                  <a:lnTo>
                    <a:pt x="195125" y="93979"/>
                  </a:lnTo>
                  <a:lnTo>
                    <a:pt x="179401" y="95249"/>
                  </a:lnTo>
                  <a:lnTo>
                    <a:pt x="118440" y="111759"/>
                  </a:lnTo>
                  <a:lnTo>
                    <a:pt x="97518" y="121919"/>
                  </a:lnTo>
                  <a:lnTo>
                    <a:pt x="91005" y="124459"/>
                  </a:lnTo>
                  <a:lnTo>
                    <a:pt x="84314" y="128269"/>
                  </a:lnTo>
                  <a:lnTo>
                    <a:pt x="70554" y="135889"/>
                  </a:lnTo>
                  <a:lnTo>
                    <a:pt x="63797" y="140969"/>
                  </a:lnTo>
                  <a:lnTo>
                    <a:pt x="57173" y="144779"/>
                  </a:lnTo>
                  <a:lnTo>
                    <a:pt x="50682" y="149859"/>
                  </a:lnTo>
                  <a:lnTo>
                    <a:pt x="44325" y="153669"/>
                  </a:lnTo>
                  <a:lnTo>
                    <a:pt x="15079" y="179069"/>
                  </a:lnTo>
                  <a:lnTo>
                    <a:pt x="10193" y="185419"/>
                  </a:lnTo>
                  <a:lnTo>
                    <a:pt x="5710" y="190499"/>
                  </a:lnTo>
                  <a:lnTo>
                    <a:pt x="3806" y="193039"/>
                  </a:lnTo>
                  <a:lnTo>
                    <a:pt x="2382" y="195579"/>
                  </a:lnTo>
                  <a:lnTo>
                    <a:pt x="479" y="199389"/>
                  </a:lnTo>
                  <a:lnTo>
                    <a:pt x="0" y="201929"/>
                  </a:lnTo>
                  <a:lnTo>
                    <a:pt x="97" y="208279"/>
                  </a:lnTo>
                  <a:lnTo>
                    <a:pt x="26646" y="228599"/>
                  </a:lnTo>
                  <a:lnTo>
                    <a:pt x="29745" y="227329"/>
                  </a:lnTo>
                  <a:lnTo>
                    <a:pt x="34503" y="226059"/>
                  </a:lnTo>
                  <a:lnTo>
                    <a:pt x="37001" y="223519"/>
                  </a:lnTo>
                  <a:lnTo>
                    <a:pt x="59003" y="201929"/>
                  </a:lnTo>
                  <a:lnTo>
                    <a:pt x="64119" y="196849"/>
                  </a:lnTo>
                  <a:lnTo>
                    <a:pt x="69593" y="193039"/>
                  </a:lnTo>
                  <a:lnTo>
                    <a:pt x="86792" y="180339"/>
                  </a:lnTo>
                  <a:lnTo>
                    <a:pt x="104837" y="168909"/>
                  </a:lnTo>
                  <a:lnTo>
                    <a:pt x="143466" y="151129"/>
                  </a:lnTo>
                  <a:lnTo>
                    <a:pt x="184508" y="140969"/>
                  </a:lnTo>
                  <a:lnTo>
                    <a:pt x="226977" y="137160"/>
                  </a:lnTo>
                  <a:lnTo>
                    <a:pt x="385250" y="137160"/>
                  </a:lnTo>
                  <a:lnTo>
                    <a:pt x="377578" y="132080"/>
                  </a:lnTo>
                  <a:lnTo>
                    <a:pt x="360202" y="123190"/>
                  </a:lnTo>
                  <a:lnTo>
                    <a:pt x="342335" y="114300"/>
                  </a:lnTo>
                  <a:lnTo>
                    <a:pt x="305129" y="101600"/>
                  </a:lnTo>
                  <a:lnTo>
                    <a:pt x="266501" y="93980"/>
                  </a:lnTo>
                  <a:lnTo>
                    <a:pt x="226977" y="91440"/>
                  </a:lnTo>
                  <a:close/>
                </a:path>
                <a:path w="487679" h="638810">
                  <a:moveTo>
                    <a:pt x="239023" y="0"/>
                  </a:moveTo>
                  <a:lnTo>
                    <a:pt x="215065" y="0"/>
                  </a:lnTo>
                  <a:lnTo>
                    <a:pt x="152209" y="6349"/>
                  </a:lnTo>
                  <a:lnTo>
                    <a:pt x="139585" y="8889"/>
                  </a:lnTo>
                  <a:lnTo>
                    <a:pt x="127052" y="12699"/>
                  </a:lnTo>
                  <a:lnTo>
                    <a:pt x="114626" y="15239"/>
                  </a:lnTo>
                  <a:lnTo>
                    <a:pt x="90181" y="22859"/>
                  </a:lnTo>
                  <a:lnTo>
                    <a:pt x="78158" y="27939"/>
                  </a:lnTo>
                  <a:lnTo>
                    <a:pt x="66403" y="31749"/>
                  </a:lnTo>
                  <a:lnTo>
                    <a:pt x="55050" y="36829"/>
                  </a:lnTo>
                  <a:lnTo>
                    <a:pt x="44100" y="43179"/>
                  </a:lnTo>
                  <a:lnTo>
                    <a:pt x="25459" y="53339"/>
                  </a:lnTo>
                  <a:lnTo>
                    <a:pt x="21416" y="59689"/>
                  </a:lnTo>
                  <a:lnTo>
                    <a:pt x="21416" y="74929"/>
                  </a:lnTo>
                  <a:lnTo>
                    <a:pt x="23677" y="80009"/>
                  </a:lnTo>
                  <a:lnTo>
                    <a:pt x="32714" y="88899"/>
                  </a:lnTo>
                  <a:lnTo>
                    <a:pt x="38066" y="91439"/>
                  </a:lnTo>
                  <a:lnTo>
                    <a:pt x="47583" y="91439"/>
                  </a:lnTo>
                  <a:lnTo>
                    <a:pt x="51154" y="90169"/>
                  </a:lnTo>
                  <a:lnTo>
                    <a:pt x="54961" y="88899"/>
                  </a:lnTo>
                  <a:lnTo>
                    <a:pt x="96716" y="69849"/>
                  </a:lnTo>
                  <a:lnTo>
                    <a:pt x="138472" y="57149"/>
                  </a:lnTo>
                  <a:lnTo>
                    <a:pt x="181474" y="48259"/>
                  </a:lnTo>
                  <a:lnTo>
                    <a:pt x="226977" y="45720"/>
                  </a:lnTo>
                  <a:lnTo>
                    <a:pt x="416122" y="45720"/>
                  </a:lnTo>
                  <a:lnTo>
                    <a:pt x="409700" y="41910"/>
                  </a:lnTo>
                  <a:lnTo>
                    <a:pt x="338971" y="15240"/>
                  </a:lnTo>
                  <a:lnTo>
                    <a:pt x="326545" y="12700"/>
                  </a:lnTo>
                  <a:lnTo>
                    <a:pt x="314030" y="8890"/>
                  </a:lnTo>
                  <a:lnTo>
                    <a:pt x="301472" y="6350"/>
                  </a:lnTo>
                  <a:lnTo>
                    <a:pt x="288872" y="5080"/>
                  </a:lnTo>
                  <a:lnTo>
                    <a:pt x="276228" y="2540"/>
                  </a:lnTo>
                  <a:lnTo>
                    <a:pt x="263648" y="1270"/>
                  </a:lnTo>
                  <a:lnTo>
                    <a:pt x="251246" y="1270"/>
                  </a:lnTo>
                  <a:lnTo>
                    <a:pt x="239023" y="0"/>
                  </a:lnTo>
                  <a:close/>
                </a:path>
                <a:path w="487679" h="638810">
                  <a:moveTo>
                    <a:pt x="416122" y="45720"/>
                  </a:moveTo>
                  <a:lnTo>
                    <a:pt x="226977" y="45720"/>
                  </a:lnTo>
                  <a:lnTo>
                    <a:pt x="272565" y="48260"/>
                  </a:lnTo>
                  <a:lnTo>
                    <a:pt x="294493" y="52070"/>
                  </a:lnTo>
                  <a:lnTo>
                    <a:pt x="357683" y="69850"/>
                  </a:lnTo>
                  <a:lnTo>
                    <a:pt x="398994" y="88900"/>
                  </a:lnTo>
                  <a:lnTo>
                    <a:pt x="402557" y="91440"/>
                  </a:lnTo>
                  <a:lnTo>
                    <a:pt x="416360" y="91440"/>
                  </a:lnTo>
                  <a:lnTo>
                    <a:pt x="421834" y="88900"/>
                  </a:lnTo>
                  <a:lnTo>
                    <a:pt x="430400" y="80010"/>
                  </a:lnTo>
                  <a:lnTo>
                    <a:pt x="432539" y="74930"/>
                  </a:lnTo>
                  <a:lnTo>
                    <a:pt x="432539" y="59690"/>
                  </a:lnTo>
                  <a:lnTo>
                    <a:pt x="428496" y="53340"/>
                  </a:lnTo>
                  <a:lnTo>
                    <a:pt x="420403" y="48260"/>
                  </a:lnTo>
                  <a:lnTo>
                    <a:pt x="416122" y="45720"/>
                  </a:lnTo>
                  <a:close/>
                </a:path>
              </a:pathLst>
            </a:custGeom>
            <a:solidFill>
              <a:srgbClr val="000000"/>
            </a:solidFill>
          </p:spPr>
          <p:txBody>
            <a:bodyPr wrap="square" lIns="0" tIns="0" rIns="0" bIns="0" rtlCol="0"/>
            <a:lstStyle/>
            <a:p>
              <a:endParaRPr/>
            </a:p>
          </p:txBody>
        </p:sp>
      </p:grpSp>
      <p:sp>
        <p:nvSpPr>
          <p:cNvPr id="5" name="object 5"/>
          <p:cNvSpPr txBox="1"/>
          <p:nvPr/>
        </p:nvSpPr>
        <p:spPr>
          <a:xfrm>
            <a:off x="571296" y="2815793"/>
            <a:ext cx="2541774" cy="1041400"/>
          </a:xfrm>
          <a:prstGeom prst="rect">
            <a:avLst/>
          </a:prstGeom>
        </p:spPr>
        <p:txBody>
          <a:bodyPr vert="horz" wrap="square" lIns="0" tIns="95885" rIns="0" bIns="0" rtlCol="0">
            <a:spAutoFit/>
          </a:bodyPr>
          <a:lstStyle/>
          <a:p>
            <a:pPr marL="12700" marR="5080">
              <a:lnSpc>
                <a:spcPts val="3679"/>
              </a:lnSpc>
              <a:spcBef>
                <a:spcPts val="755"/>
              </a:spcBef>
            </a:pPr>
            <a:r>
              <a:rPr sz="3600" b="0" spc="-45" dirty="0">
                <a:latin typeface="Calibri Light"/>
                <a:cs typeface="Calibri Light"/>
              </a:rPr>
              <a:t>Usability </a:t>
            </a:r>
            <a:r>
              <a:rPr sz="3600" b="0" spc="-40" dirty="0">
                <a:latin typeface="Calibri Light"/>
                <a:cs typeface="Calibri Light"/>
              </a:rPr>
              <a:t> </a:t>
            </a:r>
            <a:r>
              <a:rPr sz="3600" b="0" spc="-45" dirty="0">
                <a:latin typeface="Calibri Light"/>
                <a:cs typeface="Calibri Light"/>
              </a:rPr>
              <a:t>E</a:t>
            </a:r>
            <a:r>
              <a:rPr sz="3600" b="0" spc="-114" dirty="0">
                <a:latin typeface="Calibri Light"/>
                <a:cs typeface="Calibri Light"/>
              </a:rPr>
              <a:t>x</a:t>
            </a:r>
            <a:r>
              <a:rPr sz="3600" b="0" spc="-50" dirty="0">
                <a:latin typeface="Calibri Light"/>
                <a:cs typeface="Calibri Light"/>
              </a:rPr>
              <a:t>a</a:t>
            </a:r>
            <a:r>
              <a:rPr sz="3600" b="0" spc="-55" dirty="0">
                <a:latin typeface="Calibri Light"/>
                <a:cs typeface="Calibri Light"/>
              </a:rPr>
              <a:t>m</a:t>
            </a:r>
            <a:r>
              <a:rPr sz="3600" b="0" spc="-50" dirty="0">
                <a:latin typeface="Calibri Light"/>
                <a:cs typeface="Calibri Light"/>
              </a:rPr>
              <a:t>pl</a:t>
            </a:r>
            <a:r>
              <a:rPr sz="3600" b="0" spc="-55" dirty="0">
                <a:latin typeface="Calibri Light"/>
                <a:cs typeface="Calibri Light"/>
              </a:rPr>
              <a:t>e</a:t>
            </a:r>
            <a:r>
              <a:rPr sz="3600" b="0" dirty="0">
                <a:latin typeface="Calibri Light"/>
                <a:cs typeface="Calibri Light"/>
              </a:rPr>
              <a:t>s</a:t>
            </a:r>
            <a:endParaRPr sz="3600">
              <a:latin typeface="Calibri Light"/>
              <a:cs typeface="Calibri Light"/>
            </a:endParaRPr>
          </a:p>
        </p:txBody>
      </p:sp>
      <p:grpSp>
        <p:nvGrpSpPr>
          <p:cNvPr id="7" name="object 7"/>
          <p:cNvGrpSpPr/>
          <p:nvPr/>
        </p:nvGrpSpPr>
        <p:grpSpPr>
          <a:xfrm>
            <a:off x="4741164" y="2657855"/>
            <a:ext cx="6798945" cy="1614170"/>
            <a:chOff x="4741164" y="2657855"/>
            <a:chExt cx="6798945" cy="1614170"/>
          </a:xfrm>
        </p:grpSpPr>
        <p:sp>
          <p:nvSpPr>
            <p:cNvPr id="8" name="object 8"/>
            <p:cNvSpPr/>
            <p:nvPr/>
          </p:nvSpPr>
          <p:spPr>
            <a:xfrm>
              <a:off x="4741164" y="2657855"/>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499"/>
                  </a:lnTo>
                  <a:lnTo>
                    <a:pt x="5765" y="1495412"/>
                  </a:lnTo>
                  <a:lnTo>
                    <a:pt x="22036" y="1533971"/>
                  </a:lnTo>
                  <a:lnTo>
                    <a:pt x="47275" y="1566640"/>
                  </a:lnTo>
                  <a:lnTo>
                    <a:pt x="79944" y="1591879"/>
                  </a:lnTo>
                  <a:lnTo>
                    <a:pt x="118503" y="1608150"/>
                  </a:lnTo>
                  <a:lnTo>
                    <a:pt x="161416" y="1613916"/>
                  </a:lnTo>
                  <a:lnTo>
                    <a:pt x="6637146" y="1613916"/>
                  </a:lnTo>
                  <a:lnTo>
                    <a:pt x="6680060" y="1608150"/>
                  </a:lnTo>
                  <a:lnTo>
                    <a:pt x="6718619" y="1591879"/>
                  </a:lnTo>
                  <a:lnTo>
                    <a:pt x="6751288" y="1566640"/>
                  </a:lnTo>
                  <a:lnTo>
                    <a:pt x="6776527" y="1533971"/>
                  </a:lnTo>
                  <a:lnTo>
                    <a:pt x="6792798" y="1495412"/>
                  </a:lnTo>
                  <a:lnTo>
                    <a:pt x="6798563" y="1452499"/>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9BBA58"/>
            </a:solidFill>
          </p:spPr>
          <p:txBody>
            <a:bodyPr wrap="square" lIns="0" tIns="0" rIns="0" bIns="0" rtlCol="0"/>
            <a:lstStyle/>
            <a:p>
              <a:endParaRPr/>
            </a:p>
          </p:txBody>
        </p:sp>
        <p:sp>
          <p:nvSpPr>
            <p:cNvPr id="9" name="object 9"/>
            <p:cNvSpPr/>
            <p:nvPr/>
          </p:nvSpPr>
          <p:spPr>
            <a:xfrm>
              <a:off x="5355608" y="3100253"/>
              <a:ext cx="685800" cy="732155"/>
            </a:xfrm>
            <a:custGeom>
              <a:avLst/>
              <a:gdLst/>
              <a:ahLst/>
              <a:cxnLst/>
              <a:rect l="l" t="t" r="r" b="b"/>
              <a:pathLst>
                <a:path w="685800" h="732154">
                  <a:moveTo>
                    <a:pt x="397913" y="0"/>
                  </a:moveTo>
                  <a:lnTo>
                    <a:pt x="0" y="0"/>
                  </a:lnTo>
                  <a:lnTo>
                    <a:pt x="0" y="731875"/>
                  </a:lnTo>
                  <a:lnTo>
                    <a:pt x="274082" y="731875"/>
                  </a:lnTo>
                  <a:lnTo>
                    <a:pt x="274082" y="686132"/>
                  </a:lnTo>
                  <a:lnTo>
                    <a:pt x="45680" y="686132"/>
                  </a:lnTo>
                  <a:lnTo>
                    <a:pt x="45680" y="45742"/>
                  </a:lnTo>
                  <a:lnTo>
                    <a:pt x="443597" y="45742"/>
                  </a:lnTo>
                  <a:lnTo>
                    <a:pt x="397913" y="0"/>
                  </a:lnTo>
                  <a:close/>
                </a:path>
                <a:path w="685800" h="732154">
                  <a:moveTo>
                    <a:pt x="685205" y="365934"/>
                  </a:moveTo>
                  <a:lnTo>
                    <a:pt x="319762" y="365933"/>
                  </a:lnTo>
                  <a:lnTo>
                    <a:pt x="319762" y="731875"/>
                  </a:lnTo>
                  <a:lnTo>
                    <a:pt x="685205" y="731875"/>
                  </a:lnTo>
                  <a:lnTo>
                    <a:pt x="685205" y="686132"/>
                  </a:lnTo>
                  <a:lnTo>
                    <a:pt x="365442" y="686132"/>
                  </a:lnTo>
                  <a:lnTo>
                    <a:pt x="365442" y="411676"/>
                  </a:lnTo>
                  <a:lnTo>
                    <a:pt x="685205" y="411676"/>
                  </a:lnTo>
                  <a:lnTo>
                    <a:pt x="685205" y="365934"/>
                  </a:lnTo>
                  <a:close/>
                </a:path>
                <a:path w="685800" h="732154">
                  <a:moveTo>
                    <a:pt x="685205" y="411676"/>
                  </a:moveTo>
                  <a:lnTo>
                    <a:pt x="639524" y="411676"/>
                  </a:lnTo>
                  <a:lnTo>
                    <a:pt x="639524" y="686132"/>
                  </a:lnTo>
                  <a:lnTo>
                    <a:pt x="685205" y="686132"/>
                  </a:lnTo>
                  <a:lnTo>
                    <a:pt x="685205" y="411676"/>
                  </a:lnTo>
                  <a:close/>
                </a:path>
                <a:path w="685800" h="732154">
                  <a:moveTo>
                    <a:pt x="593844" y="457419"/>
                  </a:moveTo>
                  <a:lnTo>
                    <a:pt x="456803" y="457419"/>
                  </a:lnTo>
                  <a:lnTo>
                    <a:pt x="456803" y="503162"/>
                  </a:lnTo>
                  <a:lnTo>
                    <a:pt x="515685" y="503162"/>
                  </a:lnTo>
                  <a:lnTo>
                    <a:pt x="417899" y="601432"/>
                  </a:lnTo>
                  <a:lnTo>
                    <a:pt x="450020" y="633597"/>
                  </a:lnTo>
                  <a:lnTo>
                    <a:pt x="548164" y="535677"/>
                  </a:lnTo>
                  <a:lnTo>
                    <a:pt x="593844" y="535677"/>
                  </a:lnTo>
                  <a:lnTo>
                    <a:pt x="593844" y="457419"/>
                  </a:lnTo>
                  <a:close/>
                </a:path>
                <a:path w="685800" h="732154">
                  <a:moveTo>
                    <a:pt x="593844" y="535677"/>
                  </a:moveTo>
                  <a:lnTo>
                    <a:pt x="548164" y="535677"/>
                  </a:lnTo>
                  <a:lnTo>
                    <a:pt x="548164" y="594647"/>
                  </a:lnTo>
                  <a:lnTo>
                    <a:pt x="593844" y="594647"/>
                  </a:lnTo>
                  <a:lnTo>
                    <a:pt x="593844" y="535677"/>
                  </a:lnTo>
                  <a:close/>
                </a:path>
                <a:path w="685800" h="732154">
                  <a:moveTo>
                    <a:pt x="443597" y="45742"/>
                  </a:moveTo>
                  <a:lnTo>
                    <a:pt x="365442" y="45742"/>
                  </a:lnTo>
                  <a:lnTo>
                    <a:pt x="365442" y="228705"/>
                  </a:lnTo>
                  <a:lnTo>
                    <a:pt x="548164" y="228706"/>
                  </a:lnTo>
                  <a:lnTo>
                    <a:pt x="548164" y="320191"/>
                  </a:lnTo>
                  <a:lnTo>
                    <a:pt x="593844" y="320191"/>
                  </a:lnTo>
                  <a:lnTo>
                    <a:pt x="593844" y="196182"/>
                  </a:lnTo>
                  <a:lnTo>
                    <a:pt x="580641" y="182963"/>
                  </a:lnTo>
                  <a:lnTo>
                    <a:pt x="411123" y="182963"/>
                  </a:lnTo>
                  <a:lnTo>
                    <a:pt x="411122" y="78250"/>
                  </a:lnTo>
                  <a:lnTo>
                    <a:pt x="476063" y="78250"/>
                  </a:lnTo>
                  <a:lnTo>
                    <a:pt x="443597" y="45742"/>
                  </a:lnTo>
                  <a:close/>
                </a:path>
                <a:path w="685800" h="732154">
                  <a:moveTo>
                    <a:pt x="476063" y="78250"/>
                  </a:moveTo>
                  <a:lnTo>
                    <a:pt x="411122" y="78250"/>
                  </a:lnTo>
                  <a:lnTo>
                    <a:pt x="515685" y="182963"/>
                  </a:lnTo>
                  <a:lnTo>
                    <a:pt x="580641" y="182963"/>
                  </a:lnTo>
                  <a:lnTo>
                    <a:pt x="476063" y="78250"/>
                  </a:lnTo>
                  <a:close/>
                </a:path>
              </a:pathLst>
            </a:custGeom>
            <a:solidFill>
              <a:srgbClr val="000000"/>
            </a:solidFill>
          </p:spPr>
          <p:txBody>
            <a:bodyPr wrap="square" lIns="0" tIns="0" rIns="0" bIns="0" rtlCol="0"/>
            <a:lstStyle/>
            <a:p>
              <a:endParaRPr/>
            </a:p>
          </p:txBody>
        </p:sp>
      </p:grpSp>
      <p:sp>
        <p:nvSpPr>
          <p:cNvPr id="10" name="object 10"/>
          <p:cNvSpPr txBox="1"/>
          <p:nvPr/>
        </p:nvSpPr>
        <p:spPr>
          <a:xfrm>
            <a:off x="6764781" y="2861310"/>
            <a:ext cx="4592955" cy="1162050"/>
          </a:xfrm>
          <a:prstGeom prst="rect">
            <a:avLst/>
          </a:prstGeom>
        </p:spPr>
        <p:txBody>
          <a:bodyPr vert="horz" wrap="square" lIns="0" tIns="32384" rIns="0" bIns="0" rtlCol="0">
            <a:spAutoFit/>
          </a:bodyPr>
          <a:lstStyle/>
          <a:p>
            <a:pPr marL="12700" marR="5080">
              <a:lnSpc>
                <a:spcPct val="91600"/>
              </a:lnSpc>
              <a:spcBef>
                <a:spcPts val="254"/>
              </a:spcBef>
            </a:pPr>
            <a:r>
              <a:rPr sz="1600" b="1" i="1" u="sng" spc="-5" dirty="0">
                <a:uFill>
                  <a:solidFill>
                    <a:srgbClr val="000000"/>
                  </a:solidFill>
                </a:uFill>
                <a:latin typeface="Calibri"/>
                <a:cs typeface="Calibri"/>
              </a:rPr>
              <a:t>USE-2.</a:t>
            </a:r>
            <a:r>
              <a:rPr sz="1600" b="1" i="1" u="sng" spc="-10" dirty="0">
                <a:uFill>
                  <a:solidFill>
                    <a:srgbClr val="000000"/>
                  </a:solidFill>
                </a:uFill>
                <a:latin typeface="Calibri"/>
                <a:cs typeface="Calibri"/>
              </a:rPr>
              <a:t> </a:t>
            </a:r>
            <a:r>
              <a:rPr sz="1600" b="1" spc="-5" dirty="0">
                <a:latin typeface="Calibri"/>
                <a:cs typeface="Calibri"/>
              </a:rPr>
              <a:t>All</a:t>
            </a:r>
            <a:r>
              <a:rPr sz="1600" b="1" dirty="0">
                <a:latin typeface="Calibri"/>
                <a:cs typeface="Calibri"/>
              </a:rPr>
              <a:t> </a:t>
            </a:r>
            <a:r>
              <a:rPr sz="1600" b="1" spc="-5" dirty="0">
                <a:latin typeface="Calibri"/>
                <a:cs typeface="Calibri"/>
              </a:rPr>
              <a:t>functions</a:t>
            </a:r>
            <a:r>
              <a:rPr sz="1600" b="1" spc="5" dirty="0">
                <a:latin typeface="Calibri"/>
                <a:cs typeface="Calibri"/>
              </a:rPr>
              <a:t> </a:t>
            </a:r>
            <a:r>
              <a:rPr sz="1600" b="1" spc="-5" dirty="0">
                <a:latin typeface="Calibri"/>
                <a:cs typeface="Calibri"/>
              </a:rPr>
              <a:t>on</a:t>
            </a:r>
            <a:r>
              <a:rPr sz="1600" b="1" dirty="0">
                <a:latin typeface="Calibri"/>
                <a:cs typeface="Calibri"/>
              </a:rPr>
              <a:t> </a:t>
            </a:r>
            <a:r>
              <a:rPr sz="1600" b="1" spc="-10" dirty="0">
                <a:latin typeface="Calibri"/>
                <a:cs typeface="Calibri"/>
              </a:rPr>
              <a:t>the</a:t>
            </a:r>
            <a:r>
              <a:rPr sz="1600" b="1" spc="5" dirty="0">
                <a:latin typeface="Calibri"/>
                <a:cs typeface="Calibri"/>
              </a:rPr>
              <a:t> </a:t>
            </a:r>
            <a:r>
              <a:rPr sz="1600" b="1" spc="-5" dirty="0">
                <a:latin typeface="Calibri"/>
                <a:cs typeface="Calibri"/>
              </a:rPr>
              <a:t>File </a:t>
            </a:r>
            <a:r>
              <a:rPr sz="1600" b="1" spc="-10" dirty="0">
                <a:latin typeface="Calibri"/>
                <a:cs typeface="Calibri"/>
              </a:rPr>
              <a:t>menu</a:t>
            </a:r>
            <a:r>
              <a:rPr sz="1600" b="1" dirty="0">
                <a:latin typeface="Calibri"/>
                <a:cs typeface="Calibri"/>
              </a:rPr>
              <a:t> </a:t>
            </a:r>
            <a:r>
              <a:rPr sz="1600" b="1" spc="-5" dirty="0">
                <a:latin typeface="Calibri"/>
                <a:cs typeface="Calibri"/>
              </a:rPr>
              <a:t>shall</a:t>
            </a:r>
            <a:r>
              <a:rPr sz="1600" b="1" spc="10" dirty="0">
                <a:latin typeface="Calibri"/>
                <a:cs typeface="Calibri"/>
              </a:rPr>
              <a:t> </a:t>
            </a:r>
            <a:r>
              <a:rPr sz="1600" b="1" spc="-15" dirty="0">
                <a:latin typeface="Calibri"/>
                <a:cs typeface="Calibri"/>
              </a:rPr>
              <a:t>have </a:t>
            </a:r>
            <a:r>
              <a:rPr sz="1600" b="1" spc="-10" dirty="0">
                <a:latin typeface="Calibri"/>
                <a:cs typeface="Calibri"/>
              </a:rPr>
              <a:t> shortcut</a:t>
            </a:r>
            <a:r>
              <a:rPr sz="1600" b="1" spc="15" dirty="0">
                <a:latin typeface="Calibri"/>
                <a:cs typeface="Calibri"/>
              </a:rPr>
              <a:t> </a:t>
            </a:r>
            <a:r>
              <a:rPr sz="1600" b="1" spc="-25" dirty="0">
                <a:latin typeface="Calibri"/>
                <a:cs typeface="Calibri"/>
              </a:rPr>
              <a:t>keys</a:t>
            </a:r>
            <a:r>
              <a:rPr sz="1600" b="1" spc="5" dirty="0">
                <a:latin typeface="Calibri"/>
                <a:cs typeface="Calibri"/>
              </a:rPr>
              <a:t> </a:t>
            </a:r>
            <a:r>
              <a:rPr sz="1600" b="1" spc="-10" dirty="0">
                <a:latin typeface="Calibri"/>
                <a:cs typeface="Calibri"/>
              </a:rPr>
              <a:t>defined</a:t>
            </a:r>
            <a:r>
              <a:rPr sz="1600" b="1" spc="15" dirty="0">
                <a:latin typeface="Calibri"/>
                <a:cs typeface="Calibri"/>
              </a:rPr>
              <a:t> </a:t>
            </a:r>
            <a:r>
              <a:rPr sz="1600" b="1" spc="-10" dirty="0">
                <a:latin typeface="Calibri"/>
                <a:cs typeface="Calibri"/>
              </a:rPr>
              <a:t>that</a:t>
            </a:r>
            <a:r>
              <a:rPr sz="1600" b="1" spc="5" dirty="0">
                <a:latin typeface="Calibri"/>
                <a:cs typeface="Calibri"/>
              </a:rPr>
              <a:t> </a:t>
            </a:r>
            <a:r>
              <a:rPr sz="1600" b="1" spc="-5" dirty="0">
                <a:latin typeface="Calibri"/>
                <a:cs typeface="Calibri"/>
              </a:rPr>
              <a:t>use</a:t>
            </a:r>
            <a:r>
              <a:rPr sz="1600" b="1" spc="5" dirty="0">
                <a:latin typeface="Calibri"/>
                <a:cs typeface="Calibri"/>
              </a:rPr>
              <a:t> </a:t>
            </a:r>
            <a:r>
              <a:rPr sz="1600" b="1" spc="-10" dirty="0">
                <a:latin typeface="Calibri"/>
                <a:cs typeface="Calibri"/>
              </a:rPr>
              <a:t>the</a:t>
            </a:r>
            <a:r>
              <a:rPr sz="1600" b="1" spc="10" dirty="0">
                <a:latin typeface="Calibri"/>
                <a:cs typeface="Calibri"/>
              </a:rPr>
              <a:t> </a:t>
            </a:r>
            <a:r>
              <a:rPr sz="1600" b="1" spc="-15" dirty="0">
                <a:latin typeface="Calibri"/>
                <a:cs typeface="Calibri"/>
              </a:rPr>
              <a:t>Control</a:t>
            </a:r>
            <a:r>
              <a:rPr sz="1600" b="1" spc="10" dirty="0">
                <a:latin typeface="Calibri"/>
                <a:cs typeface="Calibri"/>
              </a:rPr>
              <a:t> </a:t>
            </a:r>
            <a:r>
              <a:rPr sz="1600" b="1" spc="-25" dirty="0">
                <a:latin typeface="Calibri"/>
                <a:cs typeface="Calibri"/>
              </a:rPr>
              <a:t>key</a:t>
            </a:r>
            <a:r>
              <a:rPr sz="1600" b="1" spc="5" dirty="0">
                <a:latin typeface="Calibri"/>
                <a:cs typeface="Calibri"/>
              </a:rPr>
              <a:t> </a:t>
            </a:r>
            <a:r>
              <a:rPr sz="1600" b="1" spc="-10" dirty="0">
                <a:latin typeface="Calibri"/>
                <a:cs typeface="Calibri"/>
              </a:rPr>
              <a:t>pressed </a:t>
            </a:r>
            <a:r>
              <a:rPr sz="1600" b="1" spc="-350" dirty="0">
                <a:latin typeface="Calibri"/>
                <a:cs typeface="Calibri"/>
              </a:rPr>
              <a:t> </a:t>
            </a:r>
            <a:r>
              <a:rPr sz="1600" b="1" spc="-5" dirty="0">
                <a:latin typeface="Calibri"/>
                <a:cs typeface="Calibri"/>
              </a:rPr>
              <a:t>simultaneously</a:t>
            </a:r>
            <a:r>
              <a:rPr sz="1600" b="1" spc="15" dirty="0">
                <a:latin typeface="Calibri"/>
                <a:cs typeface="Calibri"/>
              </a:rPr>
              <a:t> </a:t>
            </a:r>
            <a:r>
              <a:rPr sz="1600" b="1" spc="-5" dirty="0">
                <a:latin typeface="Calibri"/>
                <a:cs typeface="Calibri"/>
              </a:rPr>
              <a:t>with</a:t>
            </a:r>
            <a:r>
              <a:rPr sz="1600" b="1" spc="-10" dirty="0">
                <a:latin typeface="Calibri"/>
                <a:cs typeface="Calibri"/>
              </a:rPr>
              <a:t> </a:t>
            </a:r>
            <a:r>
              <a:rPr sz="1600" b="1" spc="-5" dirty="0">
                <a:latin typeface="Calibri"/>
                <a:cs typeface="Calibri"/>
              </a:rPr>
              <a:t>one other</a:t>
            </a:r>
            <a:r>
              <a:rPr sz="1600" b="1" dirty="0">
                <a:latin typeface="Calibri"/>
                <a:cs typeface="Calibri"/>
              </a:rPr>
              <a:t> </a:t>
            </a:r>
            <a:r>
              <a:rPr sz="1600" b="1" spc="-45" dirty="0">
                <a:latin typeface="Calibri"/>
                <a:cs typeface="Calibri"/>
              </a:rPr>
              <a:t>key.</a:t>
            </a:r>
            <a:r>
              <a:rPr sz="1600" b="1" spc="-5" dirty="0">
                <a:latin typeface="Calibri"/>
                <a:cs typeface="Calibri"/>
              </a:rPr>
              <a:t> </a:t>
            </a:r>
            <a:r>
              <a:rPr sz="1600" b="1" spc="-10" dirty="0">
                <a:latin typeface="Calibri"/>
                <a:cs typeface="Calibri"/>
              </a:rPr>
              <a:t>Menu</a:t>
            </a:r>
            <a:r>
              <a:rPr sz="1600" b="1" spc="5" dirty="0">
                <a:latin typeface="Calibri"/>
                <a:cs typeface="Calibri"/>
              </a:rPr>
              <a:t> </a:t>
            </a:r>
            <a:r>
              <a:rPr sz="1600" b="1" spc="-5" dirty="0">
                <a:latin typeface="Calibri"/>
                <a:cs typeface="Calibri"/>
              </a:rPr>
              <a:t>commands </a:t>
            </a:r>
            <a:r>
              <a:rPr sz="1600" b="1" dirty="0">
                <a:latin typeface="Calibri"/>
                <a:cs typeface="Calibri"/>
              </a:rPr>
              <a:t> </a:t>
            </a:r>
            <a:r>
              <a:rPr sz="1600" b="1" spc="-10" dirty="0">
                <a:latin typeface="Calibri"/>
                <a:cs typeface="Calibri"/>
              </a:rPr>
              <a:t>that</a:t>
            </a:r>
            <a:r>
              <a:rPr sz="1600" b="1" spc="5" dirty="0">
                <a:latin typeface="Calibri"/>
                <a:cs typeface="Calibri"/>
              </a:rPr>
              <a:t> </a:t>
            </a:r>
            <a:r>
              <a:rPr sz="1600" b="1" spc="-5" dirty="0">
                <a:latin typeface="Calibri"/>
                <a:cs typeface="Calibri"/>
              </a:rPr>
              <a:t>also appear</a:t>
            </a:r>
            <a:r>
              <a:rPr sz="1600" b="1" spc="20" dirty="0">
                <a:latin typeface="Calibri"/>
                <a:cs typeface="Calibri"/>
              </a:rPr>
              <a:t> </a:t>
            </a:r>
            <a:r>
              <a:rPr sz="1600" b="1" spc="-5" dirty="0">
                <a:latin typeface="Calibri"/>
                <a:cs typeface="Calibri"/>
              </a:rPr>
              <a:t>in</a:t>
            </a:r>
            <a:r>
              <a:rPr sz="1600" b="1" spc="5" dirty="0">
                <a:latin typeface="Calibri"/>
                <a:cs typeface="Calibri"/>
              </a:rPr>
              <a:t> </a:t>
            </a:r>
            <a:r>
              <a:rPr sz="1600" b="1" spc="-10" dirty="0">
                <a:latin typeface="Calibri"/>
                <a:cs typeface="Calibri"/>
              </a:rPr>
              <a:t>Microsoft</a:t>
            </a:r>
            <a:r>
              <a:rPr sz="1600" b="1" spc="10" dirty="0">
                <a:latin typeface="Calibri"/>
                <a:cs typeface="Calibri"/>
              </a:rPr>
              <a:t> </a:t>
            </a:r>
            <a:r>
              <a:rPr sz="1600" b="1" spc="-25" dirty="0">
                <a:latin typeface="Calibri"/>
                <a:cs typeface="Calibri"/>
              </a:rPr>
              <a:t>Word</a:t>
            </a:r>
            <a:r>
              <a:rPr sz="1600" b="1" spc="5" dirty="0">
                <a:latin typeface="Calibri"/>
                <a:cs typeface="Calibri"/>
              </a:rPr>
              <a:t> </a:t>
            </a:r>
            <a:r>
              <a:rPr sz="1600" b="1" spc="-5" dirty="0">
                <a:latin typeface="Calibri"/>
                <a:cs typeface="Calibri"/>
              </a:rPr>
              <a:t>shall</a:t>
            </a:r>
            <a:r>
              <a:rPr sz="1600" b="1" spc="5" dirty="0">
                <a:latin typeface="Calibri"/>
                <a:cs typeface="Calibri"/>
              </a:rPr>
              <a:t> </a:t>
            </a:r>
            <a:r>
              <a:rPr sz="1600" b="1" spc="-5" dirty="0">
                <a:latin typeface="Calibri"/>
                <a:cs typeface="Calibri"/>
              </a:rPr>
              <a:t>use</a:t>
            </a:r>
            <a:r>
              <a:rPr sz="1600" b="1" spc="10" dirty="0">
                <a:latin typeface="Calibri"/>
                <a:cs typeface="Calibri"/>
              </a:rPr>
              <a:t> </a:t>
            </a:r>
            <a:r>
              <a:rPr sz="1600" b="1" spc="-10" dirty="0">
                <a:latin typeface="Calibri"/>
                <a:cs typeface="Calibri"/>
              </a:rPr>
              <a:t>the</a:t>
            </a:r>
            <a:r>
              <a:rPr sz="1600" b="1" spc="10" dirty="0">
                <a:latin typeface="Calibri"/>
                <a:cs typeface="Calibri"/>
              </a:rPr>
              <a:t> </a:t>
            </a:r>
            <a:r>
              <a:rPr sz="1600" b="1" spc="-5" dirty="0">
                <a:latin typeface="Calibri"/>
                <a:cs typeface="Calibri"/>
              </a:rPr>
              <a:t>same </a:t>
            </a:r>
            <a:r>
              <a:rPr sz="1600" b="1" spc="-350" dirty="0">
                <a:latin typeface="Calibri"/>
                <a:cs typeface="Calibri"/>
              </a:rPr>
              <a:t> </a:t>
            </a:r>
            <a:r>
              <a:rPr sz="1600" b="1" spc="-10" dirty="0">
                <a:latin typeface="Calibri"/>
                <a:cs typeface="Calibri"/>
              </a:rPr>
              <a:t>default</a:t>
            </a:r>
            <a:r>
              <a:rPr sz="1600" b="1" dirty="0">
                <a:latin typeface="Calibri"/>
                <a:cs typeface="Calibri"/>
              </a:rPr>
              <a:t> </a:t>
            </a:r>
            <a:r>
              <a:rPr sz="1600" b="1" spc="-10" dirty="0">
                <a:latin typeface="Calibri"/>
                <a:cs typeface="Calibri"/>
              </a:rPr>
              <a:t>shortcut</a:t>
            </a:r>
            <a:r>
              <a:rPr sz="1600" b="1" spc="15" dirty="0">
                <a:latin typeface="Calibri"/>
                <a:cs typeface="Calibri"/>
              </a:rPr>
              <a:t> </a:t>
            </a:r>
            <a:r>
              <a:rPr sz="1600" b="1" spc="-25" dirty="0">
                <a:latin typeface="Calibri"/>
                <a:cs typeface="Calibri"/>
              </a:rPr>
              <a:t>keys</a:t>
            </a:r>
            <a:r>
              <a:rPr sz="1600" b="1" spc="5" dirty="0">
                <a:latin typeface="Calibri"/>
                <a:cs typeface="Calibri"/>
              </a:rPr>
              <a:t> </a:t>
            </a:r>
            <a:r>
              <a:rPr sz="1600" b="1" spc="-10" dirty="0">
                <a:latin typeface="Calibri"/>
                <a:cs typeface="Calibri"/>
              </a:rPr>
              <a:t>that</a:t>
            </a:r>
            <a:r>
              <a:rPr sz="1600" b="1" spc="5" dirty="0">
                <a:latin typeface="Calibri"/>
                <a:cs typeface="Calibri"/>
              </a:rPr>
              <a:t> </a:t>
            </a:r>
            <a:r>
              <a:rPr sz="1600" b="1" spc="-25" dirty="0">
                <a:latin typeface="Calibri"/>
                <a:cs typeface="Calibri"/>
              </a:rPr>
              <a:t>Word</a:t>
            </a:r>
            <a:r>
              <a:rPr sz="1600" b="1" spc="-10" dirty="0">
                <a:latin typeface="Calibri"/>
                <a:cs typeface="Calibri"/>
              </a:rPr>
              <a:t> </a:t>
            </a:r>
            <a:r>
              <a:rPr sz="1600" b="1" spc="-5" dirty="0">
                <a:latin typeface="Calibri"/>
                <a:cs typeface="Calibri"/>
              </a:rPr>
              <a:t>uses.</a:t>
            </a:r>
            <a:endParaRPr sz="1600">
              <a:latin typeface="Calibri"/>
              <a:cs typeface="Calibri"/>
            </a:endParaRPr>
          </a:p>
        </p:txBody>
      </p:sp>
      <p:grpSp>
        <p:nvGrpSpPr>
          <p:cNvPr id="11" name="object 11"/>
          <p:cNvGrpSpPr/>
          <p:nvPr/>
        </p:nvGrpSpPr>
        <p:grpSpPr>
          <a:xfrm>
            <a:off x="4741164" y="4675632"/>
            <a:ext cx="6798945" cy="1614170"/>
            <a:chOff x="4741164" y="4675632"/>
            <a:chExt cx="6798945" cy="1614170"/>
          </a:xfrm>
        </p:grpSpPr>
        <p:sp>
          <p:nvSpPr>
            <p:cNvPr id="12" name="object 12"/>
            <p:cNvSpPr/>
            <p:nvPr/>
          </p:nvSpPr>
          <p:spPr>
            <a:xfrm>
              <a:off x="4741164" y="4675632"/>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524"/>
                  </a:lnTo>
                  <a:lnTo>
                    <a:pt x="5765" y="1495426"/>
                  </a:lnTo>
                  <a:lnTo>
                    <a:pt x="22036" y="1533979"/>
                  </a:lnTo>
                  <a:lnTo>
                    <a:pt x="47275" y="1566643"/>
                  </a:lnTo>
                  <a:lnTo>
                    <a:pt x="79944" y="1591880"/>
                  </a:lnTo>
                  <a:lnTo>
                    <a:pt x="118503" y="1608150"/>
                  </a:lnTo>
                  <a:lnTo>
                    <a:pt x="161416" y="1613916"/>
                  </a:lnTo>
                  <a:lnTo>
                    <a:pt x="6637146" y="1613916"/>
                  </a:lnTo>
                  <a:lnTo>
                    <a:pt x="6680060" y="1608150"/>
                  </a:lnTo>
                  <a:lnTo>
                    <a:pt x="6718619" y="1591880"/>
                  </a:lnTo>
                  <a:lnTo>
                    <a:pt x="6751288" y="1566643"/>
                  </a:lnTo>
                  <a:lnTo>
                    <a:pt x="6776527" y="1533979"/>
                  </a:lnTo>
                  <a:lnTo>
                    <a:pt x="6792798" y="1495426"/>
                  </a:lnTo>
                  <a:lnTo>
                    <a:pt x="6798563" y="1452524"/>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8063A1"/>
            </a:solidFill>
          </p:spPr>
          <p:txBody>
            <a:bodyPr wrap="square" lIns="0" tIns="0" rIns="0" bIns="0" rtlCol="0"/>
            <a:lstStyle/>
            <a:p>
              <a:endParaRPr/>
            </a:p>
          </p:txBody>
        </p:sp>
        <p:sp>
          <p:nvSpPr>
            <p:cNvPr id="13" name="object 13"/>
            <p:cNvSpPr/>
            <p:nvPr/>
          </p:nvSpPr>
          <p:spPr>
            <a:xfrm>
              <a:off x="5328199" y="5136160"/>
              <a:ext cx="685800" cy="685165"/>
            </a:xfrm>
            <a:custGeom>
              <a:avLst/>
              <a:gdLst/>
              <a:ahLst/>
              <a:cxnLst/>
              <a:rect l="l" t="t" r="r" b="b"/>
              <a:pathLst>
                <a:path w="685800" h="685164">
                  <a:moveTo>
                    <a:pt x="342602" y="0"/>
                  </a:moveTo>
                  <a:lnTo>
                    <a:pt x="295848" y="3196"/>
                  </a:lnTo>
                  <a:lnTo>
                    <a:pt x="251241" y="12100"/>
                  </a:lnTo>
                  <a:lnTo>
                    <a:pt x="209038" y="26643"/>
                  </a:lnTo>
                  <a:lnTo>
                    <a:pt x="169519" y="46721"/>
                  </a:lnTo>
                  <a:lnTo>
                    <a:pt x="133026" y="71516"/>
                  </a:lnTo>
                  <a:lnTo>
                    <a:pt x="99925" y="100232"/>
                  </a:lnTo>
                  <a:lnTo>
                    <a:pt x="70774" y="132968"/>
                  </a:lnTo>
                  <a:lnTo>
                    <a:pt x="46395" y="169444"/>
                  </a:lnTo>
                  <a:lnTo>
                    <a:pt x="26705" y="209378"/>
                  </a:lnTo>
                  <a:lnTo>
                    <a:pt x="12135" y="251494"/>
                  </a:lnTo>
                  <a:lnTo>
                    <a:pt x="3032" y="296002"/>
                  </a:lnTo>
                  <a:lnTo>
                    <a:pt x="0" y="342472"/>
                  </a:lnTo>
                  <a:lnTo>
                    <a:pt x="890" y="366105"/>
                  </a:lnTo>
                  <a:lnTo>
                    <a:pt x="6958" y="411769"/>
                  </a:lnTo>
                  <a:lnTo>
                    <a:pt x="18715" y="455226"/>
                  </a:lnTo>
                  <a:lnTo>
                    <a:pt x="36024" y="496072"/>
                  </a:lnTo>
                  <a:lnTo>
                    <a:pt x="58746" y="534267"/>
                  </a:lnTo>
                  <a:lnTo>
                    <a:pt x="85427" y="568938"/>
                  </a:lnTo>
                  <a:lnTo>
                    <a:pt x="116118" y="600179"/>
                  </a:lnTo>
                  <a:lnTo>
                    <a:pt x="150738" y="626933"/>
                  </a:lnTo>
                  <a:lnTo>
                    <a:pt x="189102" y="649006"/>
                  </a:lnTo>
                  <a:lnTo>
                    <a:pt x="230141" y="666130"/>
                  </a:lnTo>
                  <a:lnTo>
                    <a:pt x="273613" y="678126"/>
                  </a:lnTo>
                  <a:lnTo>
                    <a:pt x="319116" y="684188"/>
                  </a:lnTo>
                  <a:lnTo>
                    <a:pt x="342602" y="684945"/>
                  </a:lnTo>
                  <a:lnTo>
                    <a:pt x="366244" y="684055"/>
                  </a:lnTo>
                  <a:lnTo>
                    <a:pt x="411927" y="677993"/>
                  </a:lnTo>
                  <a:lnTo>
                    <a:pt x="455396" y="666245"/>
                  </a:lnTo>
                  <a:lnTo>
                    <a:pt x="496260" y="648941"/>
                  </a:lnTo>
                  <a:lnTo>
                    <a:pt x="513741" y="639289"/>
                  </a:lnTo>
                  <a:lnTo>
                    <a:pt x="342602" y="639289"/>
                  </a:lnTo>
                  <a:lnTo>
                    <a:pt x="322414" y="638620"/>
                  </a:lnTo>
                  <a:lnTo>
                    <a:pt x="282981" y="633265"/>
                  </a:lnTo>
                  <a:lnTo>
                    <a:pt x="244975" y="622696"/>
                  </a:lnTo>
                  <a:lnTo>
                    <a:pt x="209461" y="607713"/>
                  </a:lnTo>
                  <a:lnTo>
                    <a:pt x="161304" y="577388"/>
                  </a:lnTo>
                  <a:lnTo>
                    <a:pt x="119684" y="538302"/>
                  </a:lnTo>
                  <a:lnTo>
                    <a:pt x="86366" y="491946"/>
                  </a:lnTo>
                  <a:lnTo>
                    <a:pt x="69234" y="457612"/>
                  </a:lnTo>
                  <a:lnTo>
                    <a:pt x="56384" y="420954"/>
                  </a:lnTo>
                  <a:lnTo>
                    <a:pt x="48357" y="382424"/>
                  </a:lnTo>
                  <a:lnTo>
                    <a:pt x="45680" y="342472"/>
                  </a:lnTo>
                  <a:lnTo>
                    <a:pt x="46215" y="322292"/>
                  </a:lnTo>
                  <a:lnTo>
                    <a:pt x="51566" y="282869"/>
                  </a:lnTo>
                  <a:lnTo>
                    <a:pt x="62407" y="244873"/>
                  </a:lnTo>
                  <a:lnTo>
                    <a:pt x="77480" y="209222"/>
                  </a:lnTo>
                  <a:lnTo>
                    <a:pt x="107419" y="161239"/>
                  </a:lnTo>
                  <a:lnTo>
                    <a:pt x="132754" y="132699"/>
                  </a:lnTo>
                  <a:lnTo>
                    <a:pt x="161575" y="107549"/>
                  </a:lnTo>
                  <a:lnTo>
                    <a:pt x="209796" y="77224"/>
                  </a:lnTo>
                  <a:lnTo>
                    <a:pt x="245130" y="62241"/>
                  </a:lnTo>
                  <a:lnTo>
                    <a:pt x="282848" y="51673"/>
                  </a:lnTo>
                  <a:lnTo>
                    <a:pt x="322281" y="46324"/>
                  </a:lnTo>
                  <a:lnTo>
                    <a:pt x="342602" y="45656"/>
                  </a:lnTo>
                  <a:lnTo>
                    <a:pt x="514357" y="45656"/>
                  </a:lnTo>
                  <a:lnTo>
                    <a:pt x="496101" y="35925"/>
                  </a:lnTo>
                  <a:lnTo>
                    <a:pt x="455060" y="18784"/>
                  </a:lnTo>
                  <a:lnTo>
                    <a:pt x="411591" y="6806"/>
                  </a:lnTo>
                  <a:lnTo>
                    <a:pt x="366088" y="756"/>
                  </a:lnTo>
                  <a:lnTo>
                    <a:pt x="342602" y="0"/>
                  </a:lnTo>
                  <a:close/>
                </a:path>
                <a:path w="685800" h="685164">
                  <a:moveTo>
                    <a:pt x="514357" y="45656"/>
                  </a:moveTo>
                  <a:lnTo>
                    <a:pt x="342602" y="45656"/>
                  </a:lnTo>
                  <a:lnTo>
                    <a:pt x="362786" y="46324"/>
                  </a:lnTo>
                  <a:lnTo>
                    <a:pt x="382661" y="48329"/>
                  </a:lnTo>
                  <a:lnTo>
                    <a:pt x="421469" y="56357"/>
                  </a:lnTo>
                  <a:lnTo>
                    <a:pt x="458320" y="69198"/>
                  </a:lnTo>
                  <a:lnTo>
                    <a:pt x="492487" y="86320"/>
                  </a:lnTo>
                  <a:lnTo>
                    <a:pt x="538524" y="119634"/>
                  </a:lnTo>
                  <a:lnTo>
                    <a:pt x="565517" y="146635"/>
                  </a:lnTo>
                  <a:lnTo>
                    <a:pt x="598838" y="192991"/>
                  </a:lnTo>
                  <a:lnTo>
                    <a:pt x="615970" y="227326"/>
                  </a:lnTo>
                  <a:lnTo>
                    <a:pt x="628820" y="263983"/>
                  </a:lnTo>
                  <a:lnTo>
                    <a:pt x="636847" y="302514"/>
                  </a:lnTo>
                  <a:lnTo>
                    <a:pt x="639524" y="342472"/>
                  </a:lnTo>
                  <a:lnTo>
                    <a:pt x="638855" y="362649"/>
                  </a:lnTo>
                  <a:lnTo>
                    <a:pt x="633502" y="402068"/>
                  </a:lnTo>
                  <a:lnTo>
                    <a:pt x="622930" y="440061"/>
                  </a:lnTo>
                  <a:lnTo>
                    <a:pt x="607855" y="475715"/>
                  </a:lnTo>
                  <a:lnTo>
                    <a:pt x="577607" y="523698"/>
                  </a:lnTo>
                  <a:lnTo>
                    <a:pt x="538502" y="565304"/>
                  </a:lnTo>
                  <a:lnTo>
                    <a:pt x="492129" y="598617"/>
                  </a:lnTo>
                  <a:lnTo>
                    <a:pt x="457782" y="615740"/>
                  </a:lnTo>
                  <a:lnTo>
                    <a:pt x="421111" y="628581"/>
                  </a:lnTo>
                  <a:lnTo>
                    <a:pt x="382570" y="636612"/>
                  </a:lnTo>
                  <a:lnTo>
                    <a:pt x="342602" y="639289"/>
                  </a:lnTo>
                  <a:lnTo>
                    <a:pt x="513741" y="639289"/>
                  </a:lnTo>
                  <a:lnTo>
                    <a:pt x="552178" y="613421"/>
                  </a:lnTo>
                  <a:lnTo>
                    <a:pt x="585279" y="584705"/>
                  </a:lnTo>
                  <a:lnTo>
                    <a:pt x="614431" y="551968"/>
                  </a:lnTo>
                  <a:lnTo>
                    <a:pt x="638809" y="515494"/>
                  </a:lnTo>
                  <a:lnTo>
                    <a:pt x="658489" y="475558"/>
                  </a:lnTo>
                  <a:lnTo>
                    <a:pt x="673099" y="433443"/>
                  </a:lnTo>
                  <a:lnTo>
                    <a:pt x="682178" y="388937"/>
                  </a:lnTo>
                  <a:lnTo>
                    <a:pt x="685204" y="342472"/>
                  </a:lnTo>
                  <a:lnTo>
                    <a:pt x="684319" y="318836"/>
                  </a:lnTo>
                  <a:lnTo>
                    <a:pt x="678267" y="273171"/>
                  </a:lnTo>
                  <a:lnTo>
                    <a:pt x="666486" y="229715"/>
                  </a:lnTo>
                  <a:lnTo>
                    <a:pt x="649175" y="188865"/>
                  </a:lnTo>
                  <a:lnTo>
                    <a:pt x="626459" y="150670"/>
                  </a:lnTo>
                  <a:lnTo>
                    <a:pt x="599774" y="116002"/>
                  </a:lnTo>
                  <a:lnTo>
                    <a:pt x="569086" y="84764"/>
                  </a:lnTo>
                  <a:lnTo>
                    <a:pt x="534466" y="58005"/>
                  </a:lnTo>
                  <a:lnTo>
                    <a:pt x="515610" y="46324"/>
                  </a:lnTo>
                  <a:lnTo>
                    <a:pt x="514357" y="45656"/>
                  </a:lnTo>
                  <a:close/>
                </a:path>
                <a:path w="685800" h="685164">
                  <a:moveTo>
                    <a:pt x="365442" y="456633"/>
                  </a:moveTo>
                  <a:lnTo>
                    <a:pt x="319762" y="456633"/>
                  </a:lnTo>
                  <a:lnTo>
                    <a:pt x="319762" y="502297"/>
                  </a:lnTo>
                  <a:lnTo>
                    <a:pt x="365442" y="502297"/>
                  </a:lnTo>
                  <a:lnTo>
                    <a:pt x="365442" y="456633"/>
                  </a:lnTo>
                  <a:close/>
                </a:path>
                <a:path w="685800" h="685164">
                  <a:moveTo>
                    <a:pt x="365442" y="182648"/>
                  </a:moveTo>
                  <a:lnTo>
                    <a:pt x="319762" y="182648"/>
                  </a:lnTo>
                  <a:lnTo>
                    <a:pt x="319762" y="410969"/>
                  </a:lnTo>
                  <a:lnTo>
                    <a:pt x="365442" y="410969"/>
                  </a:lnTo>
                  <a:lnTo>
                    <a:pt x="365442" y="182648"/>
                  </a:lnTo>
                  <a:close/>
                </a:path>
              </a:pathLst>
            </a:custGeom>
            <a:solidFill>
              <a:srgbClr val="000000"/>
            </a:solidFill>
          </p:spPr>
          <p:txBody>
            <a:bodyPr wrap="square" lIns="0" tIns="0" rIns="0" bIns="0" rtlCol="0"/>
            <a:lstStyle/>
            <a:p>
              <a:endParaRPr/>
            </a:p>
          </p:txBody>
        </p:sp>
      </p:grpSp>
      <p:sp>
        <p:nvSpPr>
          <p:cNvPr id="14" name="object 14"/>
          <p:cNvSpPr txBox="1"/>
          <p:nvPr/>
        </p:nvSpPr>
        <p:spPr>
          <a:xfrm>
            <a:off x="6764781" y="4990287"/>
            <a:ext cx="4497070" cy="938530"/>
          </a:xfrm>
          <a:prstGeom prst="rect">
            <a:avLst/>
          </a:prstGeom>
        </p:spPr>
        <p:txBody>
          <a:bodyPr vert="horz" wrap="square" lIns="0" tIns="33020" rIns="0" bIns="0" rtlCol="0">
            <a:spAutoFit/>
          </a:bodyPr>
          <a:lstStyle/>
          <a:p>
            <a:pPr marL="12700" marR="5080">
              <a:lnSpc>
                <a:spcPct val="91500"/>
              </a:lnSpc>
              <a:spcBef>
                <a:spcPts val="260"/>
              </a:spcBef>
            </a:pPr>
            <a:r>
              <a:rPr sz="1600" b="1" i="1" u="sng" spc="-5" dirty="0">
                <a:uFill>
                  <a:solidFill>
                    <a:srgbClr val="000000"/>
                  </a:solidFill>
                </a:uFill>
                <a:latin typeface="Calibri"/>
                <a:cs typeface="Calibri"/>
              </a:rPr>
              <a:t>USE-3</a:t>
            </a:r>
            <a:r>
              <a:rPr sz="1600" b="1" spc="-5" dirty="0">
                <a:latin typeface="Calibri"/>
                <a:cs typeface="Calibri"/>
              </a:rPr>
              <a:t>.</a:t>
            </a:r>
            <a:r>
              <a:rPr sz="1600" b="1" dirty="0">
                <a:latin typeface="Calibri"/>
                <a:cs typeface="Calibri"/>
              </a:rPr>
              <a:t> </a:t>
            </a:r>
            <a:r>
              <a:rPr sz="1600" b="1" spc="-10" dirty="0">
                <a:latin typeface="Calibri"/>
                <a:cs typeface="Calibri"/>
              </a:rPr>
              <a:t>95</a:t>
            </a:r>
            <a:r>
              <a:rPr sz="1600" b="1" spc="10" dirty="0">
                <a:latin typeface="Calibri"/>
                <a:cs typeface="Calibri"/>
              </a:rPr>
              <a:t> </a:t>
            </a:r>
            <a:r>
              <a:rPr sz="1600" b="1" spc="-15" dirty="0">
                <a:latin typeface="Calibri"/>
                <a:cs typeface="Calibri"/>
              </a:rPr>
              <a:t>percent</a:t>
            </a:r>
            <a:r>
              <a:rPr sz="1600" b="1" spc="5" dirty="0">
                <a:latin typeface="Calibri"/>
                <a:cs typeface="Calibri"/>
              </a:rPr>
              <a:t> </a:t>
            </a:r>
            <a:r>
              <a:rPr sz="1600" b="1" spc="-5" dirty="0">
                <a:latin typeface="Calibri"/>
                <a:cs typeface="Calibri"/>
              </a:rPr>
              <a:t>of</a:t>
            </a:r>
            <a:r>
              <a:rPr sz="1600" b="1" dirty="0">
                <a:latin typeface="Calibri"/>
                <a:cs typeface="Calibri"/>
              </a:rPr>
              <a:t> </a:t>
            </a:r>
            <a:r>
              <a:rPr sz="1600" b="1" spc="-10" dirty="0">
                <a:latin typeface="Calibri"/>
                <a:cs typeface="Calibri"/>
              </a:rPr>
              <a:t>chemists</a:t>
            </a:r>
            <a:r>
              <a:rPr sz="1600" b="1" spc="10" dirty="0">
                <a:latin typeface="Calibri"/>
                <a:cs typeface="Calibri"/>
              </a:rPr>
              <a:t> </a:t>
            </a:r>
            <a:r>
              <a:rPr sz="1600" b="1" spc="-10" dirty="0">
                <a:latin typeface="Calibri"/>
                <a:cs typeface="Calibri"/>
              </a:rPr>
              <a:t>who</a:t>
            </a:r>
            <a:r>
              <a:rPr sz="1600" b="1" spc="10" dirty="0">
                <a:latin typeface="Calibri"/>
                <a:cs typeface="Calibri"/>
              </a:rPr>
              <a:t> </a:t>
            </a:r>
            <a:r>
              <a:rPr sz="1600" b="1" spc="-15" dirty="0">
                <a:latin typeface="Calibri"/>
                <a:cs typeface="Calibri"/>
              </a:rPr>
              <a:t>have</a:t>
            </a:r>
            <a:r>
              <a:rPr sz="1600" b="1" spc="5" dirty="0">
                <a:latin typeface="Calibri"/>
                <a:cs typeface="Calibri"/>
              </a:rPr>
              <a:t> </a:t>
            </a:r>
            <a:r>
              <a:rPr sz="1600" b="1" spc="-10" dirty="0">
                <a:latin typeface="Calibri"/>
                <a:cs typeface="Calibri"/>
              </a:rPr>
              <a:t>never</a:t>
            </a:r>
            <a:r>
              <a:rPr sz="1600" b="1" dirty="0">
                <a:latin typeface="Calibri"/>
                <a:cs typeface="Calibri"/>
              </a:rPr>
              <a:t> </a:t>
            </a:r>
            <a:r>
              <a:rPr sz="1600" b="1" spc="-5" dirty="0">
                <a:latin typeface="Calibri"/>
                <a:cs typeface="Calibri"/>
              </a:rPr>
              <a:t>used </a:t>
            </a:r>
            <a:r>
              <a:rPr sz="1600" b="1" dirty="0">
                <a:latin typeface="Calibri"/>
                <a:cs typeface="Calibri"/>
              </a:rPr>
              <a:t> </a:t>
            </a:r>
            <a:r>
              <a:rPr sz="1600" b="1" spc="-10" dirty="0">
                <a:latin typeface="Calibri"/>
                <a:cs typeface="Calibri"/>
              </a:rPr>
              <a:t>the</a:t>
            </a:r>
            <a:r>
              <a:rPr sz="1600" b="1" spc="5" dirty="0">
                <a:latin typeface="Calibri"/>
                <a:cs typeface="Calibri"/>
              </a:rPr>
              <a:t> </a:t>
            </a:r>
            <a:r>
              <a:rPr sz="1600" b="1" spc="-10" dirty="0">
                <a:latin typeface="Calibri"/>
                <a:cs typeface="Calibri"/>
              </a:rPr>
              <a:t>Chemical</a:t>
            </a:r>
            <a:r>
              <a:rPr sz="1600" b="1" spc="15" dirty="0">
                <a:latin typeface="Calibri"/>
                <a:cs typeface="Calibri"/>
              </a:rPr>
              <a:t> </a:t>
            </a:r>
            <a:r>
              <a:rPr sz="1600" b="1" spc="-20" dirty="0">
                <a:latin typeface="Calibri"/>
                <a:cs typeface="Calibri"/>
              </a:rPr>
              <a:t>Tracking</a:t>
            </a:r>
            <a:r>
              <a:rPr sz="1600" b="1" spc="5" dirty="0">
                <a:latin typeface="Calibri"/>
                <a:cs typeface="Calibri"/>
              </a:rPr>
              <a:t> </a:t>
            </a:r>
            <a:r>
              <a:rPr sz="1600" b="1" spc="-20" dirty="0">
                <a:latin typeface="Calibri"/>
                <a:cs typeface="Calibri"/>
              </a:rPr>
              <a:t>System</a:t>
            </a:r>
            <a:r>
              <a:rPr sz="1600" b="1" spc="20" dirty="0">
                <a:latin typeface="Calibri"/>
                <a:cs typeface="Calibri"/>
              </a:rPr>
              <a:t> </a:t>
            </a:r>
            <a:r>
              <a:rPr sz="1600" b="1" spc="-15" dirty="0">
                <a:latin typeface="Calibri"/>
                <a:cs typeface="Calibri"/>
              </a:rPr>
              <a:t>before</a:t>
            </a:r>
            <a:r>
              <a:rPr sz="1600" b="1" dirty="0">
                <a:latin typeface="Calibri"/>
                <a:cs typeface="Calibri"/>
              </a:rPr>
              <a:t> </a:t>
            </a:r>
            <a:r>
              <a:rPr sz="1600" b="1" spc="-5" dirty="0">
                <a:latin typeface="Calibri"/>
                <a:cs typeface="Calibri"/>
              </a:rPr>
              <a:t>shall</a:t>
            </a:r>
            <a:r>
              <a:rPr sz="1600" b="1" spc="10" dirty="0">
                <a:latin typeface="Calibri"/>
                <a:cs typeface="Calibri"/>
              </a:rPr>
              <a:t> </a:t>
            </a:r>
            <a:r>
              <a:rPr sz="1600" b="1" spc="-5" dirty="0">
                <a:latin typeface="Calibri"/>
                <a:cs typeface="Calibri"/>
              </a:rPr>
              <a:t>be</a:t>
            </a:r>
            <a:r>
              <a:rPr sz="1600" b="1" dirty="0">
                <a:latin typeface="Calibri"/>
                <a:cs typeface="Calibri"/>
              </a:rPr>
              <a:t> </a:t>
            </a:r>
            <a:r>
              <a:rPr sz="1600" b="1" spc="-5" dirty="0">
                <a:latin typeface="Calibri"/>
                <a:cs typeface="Calibri"/>
              </a:rPr>
              <a:t>able</a:t>
            </a:r>
            <a:r>
              <a:rPr sz="1600" b="1" spc="10" dirty="0">
                <a:latin typeface="Calibri"/>
                <a:cs typeface="Calibri"/>
              </a:rPr>
              <a:t> </a:t>
            </a:r>
            <a:r>
              <a:rPr sz="1600" b="1" spc="-10" dirty="0">
                <a:latin typeface="Calibri"/>
                <a:cs typeface="Calibri"/>
              </a:rPr>
              <a:t>to </a:t>
            </a:r>
            <a:r>
              <a:rPr sz="1600" b="1" spc="-5" dirty="0">
                <a:latin typeface="Calibri"/>
                <a:cs typeface="Calibri"/>
              </a:rPr>
              <a:t> place a</a:t>
            </a:r>
            <a:r>
              <a:rPr sz="1600" b="1" dirty="0">
                <a:latin typeface="Calibri"/>
                <a:cs typeface="Calibri"/>
              </a:rPr>
              <a:t> </a:t>
            </a:r>
            <a:r>
              <a:rPr sz="1600" b="1" spc="-15" dirty="0">
                <a:latin typeface="Calibri"/>
                <a:cs typeface="Calibri"/>
              </a:rPr>
              <a:t>request</a:t>
            </a:r>
            <a:r>
              <a:rPr sz="1600" b="1" spc="5" dirty="0">
                <a:latin typeface="Calibri"/>
                <a:cs typeface="Calibri"/>
              </a:rPr>
              <a:t> </a:t>
            </a:r>
            <a:r>
              <a:rPr sz="1600" b="1" spc="-10" dirty="0">
                <a:latin typeface="Calibri"/>
                <a:cs typeface="Calibri"/>
              </a:rPr>
              <a:t>for</a:t>
            </a:r>
            <a:r>
              <a:rPr sz="1600" b="1" spc="5" dirty="0">
                <a:latin typeface="Calibri"/>
                <a:cs typeface="Calibri"/>
              </a:rPr>
              <a:t> </a:t>
            </a:r>
            <a:r>
              <a:rPr sz="1600" b="1" spc="-5" dirty="0">
                <a:latin typeface="Calibri"/>
                <a:cs typeface="Calibri"/>
              </a:rPr>
              <a:t>a</a:t>
            </a:r>
            <a:r>
              <a:rPr sz="1600" b="1" dirty="0">
                <a:latin typeface="Calibri"/>
                <a:cs typeface="Calibri"/>
              </a:rPr>
              <a:t> </a:t>
            </a:r>
            <a:r>
              <a:rPr sz="1600" b="1" spc="-5" dirty="0">
                <a:latin typeface="Calibri"/>
                <a:cs typeface="Calibri"/>
              </a:rPr>
              <a:t>chemical </a:t>
            </a:r>
            <a:r>
              <a:rPr sz="1600" b="1" spc="-10" dirty="0">
                <a:latin typeface="Calibri"/>
                <a:cs typeface="Calibri"/>
              </a:rPr>
              <a:t>correctly</a:t>
            </a:r>
            <a:r>
              <a:rPr sz="1600" b="1" spc="5" dirty="0">
                <a:latin typeface="Calibri"/>
                <a:cs typeface="Calibri"/>
              </a:rPr>
              <a:t> </a:t>
            </a:r>
            <a:r>
              <a:rPr sz="1600" b="1" spc="-10" dirty="0">
                <a:latin typeface="Calibri"/>
                <a:cs typeface="Calibri"/>
              </a:rPr>
              <a:t>with</a:t>
            </a:r>
            <a:r>
              <a:rPr sz="1600" b="1" dirty="0">
                <a:latin typeface="Calibri"/>
                <a:cs typeface="Calibri"/>
              </a:rPr>
              <a:t> </a:t>
            </a:r>
            <a:r>
              <a:rPr sz="1600" b="1" spc="-5" dirty="0">
                <a:latin typeface="Calibri"/>
                <a:cs typeface="Calibri"/>
              </a:rPr>
              <a:t>no</a:t>
            </a:r>
            <a:r>
              <a:rPr sz="1600" b="1" spc="10" dirty="0">
                <a:latin typeface="Calibri"/>
                <a:cs typeface="Calibri"/>
              </a:rPr>
              <a:t> </a:t>
            </a:r>
            <a:r>
              <a:rPr sz="1600" b="1" spc="-10" dirty="0">
                <a:latin typeface="Calibri"/>
                <a:cs typeface="Calibri"/>
              </a:rPr>
              <a:t>more </a:t>
            </a:r>
            <a:r>
              <a:rPr sz="1600" b="1" spc="-345" dirty="0">
                <a:latin typeface="Calibri"/>
                <a:cs typeface="Calibri"/>
              </a:rPr>
              <a:t> </a:t>
            </a:r>
            <a:r>
              <a:rPr sz="1600" b="1" spc="-5" dirty="0">
                <a:latin typeface="Calibri"/>
                <a:cs typeface="Calibri"/>
              </a:rPr>
              <a:t>than</a:t>
            </a:r>
            <a:r>
              <a:rPr sz="1600" b="1" dirty="0">
                <a:latin typeface="Calibri"/>
                <a:cs typeface="Calibri"/>
              </a:rPr>
              <a:t> </a:t>
            </a:r>
            <a:r>
              <a:rPr sz="1600" b="1" spc="-5" dirty="0">
                <a:latin typeface="Calibri"/>
                <a:cs typeface="Calibri"/>
              </a:rPr>
              <a:t>15</a:t>
            </a:r>
            <a:r>
              <a:rPr sz="1600" b="1" spc="15" dirty="0">
                <a:latin typeface="Calibri"/>
                <a:cs typeface="Calibri"/>
              </a:rPr>
              <a:t> </a:t>
            </a:r>
            <a:r>
              <a:rPr sz="1600" b="1" spc="-10" dirty="0">
                <a:latin typeface="Calibri"/>
                <a:cs typeface="Calibri"/>
              </a:rPr>
              <a:t>minutes</a:t>
            </a:r>
            <a:r>
              <a:rPr sz="1600" b="1" spc="20" dirty="0">
                <a:latin typeface="Calibri"/>
                <a:cs typeface="Calibri"/>
              </a:rPr>
              <a:t> </a:t>
            </a:r>
            <a:r>
              <a:rPr sz="1600" b="1" spc="-5" dirty="0">
                <a:latin typeface="Calibri"/>
                <a:cs typeface="Calibri"/>
              </a:rPr>
              <a:t>of </a:t>
            </a:r>
            <a:r>
              <a:rPr sz="1600" b="1" spc="-10" dirty="0">
                <a:latin typeface="Calibri"/>
                <a:cs typeface="Calibri"/>
              </a:rPr>
              <a:t>orientation.</a:t>
            </a:r>
            <a:endParaRPr sz="1600">
              <a:latin typeface="Calibri"/>
              <a:cs typeface="Calibri"/>
            </a:endParaRPr>
          </a:p>
        </p:txBody>
      </p:sp>
      <p:sp>
        <p:nvSpPr>
          <p:cNvPr id="15" name="Rectangle 14">
            <a:extLst>
              <a:ext uri="{FF2B5EF4-FFF2-40B4-BE49-F238E27FC236}">
                <a16:creationId xmlns:a16="http://schemas.microsoft.com/office/drawing/2014/main" id="{12DBBF04-33DB-4E64-897D-7FF4E692C17F}"/>
              </a:ext>
            </a:extLst>
          </p:cNvPr>
          <p:cNvSpPr/>
          <p:nvPr/>
        </p:nvSpPr>
        <p:spPr>
          <a:xfrm>
            <a:off x="6675632" y="859013"/>
            <a:ext cx="4864476" cy="1200329"/>
          </a:xfrm>
          <a:prstGeom prst="rect">
            <a:avLst/>
          </a:prstGeom>
        </p:spPr>
        <p:txBody>
          <a:bodyPr wrap="square">
            <a:spAutoFit/>
          </a:bodyPr>
          <a:lstStyle/>
          <a:p>
            <a:r>
              <a:rPr lang="en-US" i="1" u="sng" spc="-5" dirty="0">
                <a:uFill>
                  <a:solidFill>
                    <a:srgbClr val="000000"/>
                  </a:solidFill>
                </a:uFill>
                <a:latin typeface="Calibri"/>
                <a:cs typeface="Calibri"/>
              </a:rPr>
              <a:t>USE-1. </a:t>
            </a:r>
            <a:r>
              <a:rPr lang="en-US" spc="-5" dirty="0"/>
              <a:t>A</a:t>
            </a:r>
            <a:r>
              <a:rPr lang="en-US" dirty="0"/>
              <a:t> </a:t>
            </a:r>
            <a:r>
              <a:rPr lang="en-US" spc="-10" dirty="0"/>
              <a:t>trained</a:t>
            </a:r>
            <a:r>
              <a:rPr lang="en-US" spc="20" dirty="0"/>
              <a:t> </a:t>
            </a:r>
            <a:r>
              <a:rPr lang="en-US" spc="-5" dirty="0"/>
              <a:t>user</a:t>
            </a:r>
            <a:r>
              <a:rPr lang="en-US" spc="5" dirty="0"/>
              <a:t> </a:t>
            </a:r>
            <a:r>
              <a:rPr lang="en-US" spc="-5" dirty="0"/>
              <a:t>shall</a:t>
            </a:r>
            <a:r>
              <a:rPr lang="en-US" spc="5" dirty="0"/>
              <a:t> </a:t>
            </a:r>
            <a:r>
              <a:rPr lang="en-US" spc="-5" dirty="0"/>
              <a:t>be</a:t>
            </a:r>
            <a:r>
              <a:rPr lang="en-US" spc="5" dirty="0"/>
              <a:t> </a:t>
            </a:r>
            <a:r>
              <a:rPr lang="en-US" spc="-5" dirty="0"/>
              <a:t>able</a:t>
            </a:r>
            <a:r>
              <a:rPr lang="en-US" spc="15" dirty="0"/>
              <a:t> </a:t>
            </a:r>
            <a:r>
              <a:rPr lang="en-US" spc="-10" dirty="0"/>
              <a:t>to submit</a:t>
            </a:r>
            <a:r>
              <a:rPr lang="en-US" spc="20" dirty="0"/>
              <a:t> </a:t>
            </a:r>
            <a:r>
              <a:rPr lang="en-US" spc="-5" dirty="0"/>
              <a:t>a</a:t>
            </a:r>
            <a:r>
              <a:rPr lang="en-US" dirty="0"/>
              <a:t> </a:t>
            </a:r>
            <a:r>
              <a:rPr lang="en-US" spc="-15" dirty="0"/>
              <a:t>request </a:t>
            </a:r>
            <a:r>
              <a:rPr lang="en-US" spc="-345" dirty="0"/>
              <a:t> </a:t>
            </a:r>
            <a:r>
              <a:rPr lang="en-US" spc="-10" dirty="0"/>
              <a:t>for</a:t>
            </a:r>
            <a:r>
              <a:rPr lang="en-US" spc="-5" dirty="0"/>
              <a:t> a</a:t>
            </a:r>
            <a:r>
              <a:rPr lang="en-US" spc="5" dirty="0"/>
              <a:t> </a:t>
            </a:r>
            <a:r>
              <a:rPr lang="en-US" spc="-10" dirty="0"/>
              <a:t>chemical</a:t>
            </a:r>
            <a:r>
              <a:rPr lang="en-US" spc="15" dirty="0"/>
              <a:t> </a:t>
            </a:r>
            <a:r>
              <a:rPr lang="en-US" spc="-15" dirty="0"/>
              <a:t>from</a:t>
            </a:r>
            <a:r>
              <a:rPr lang="en-US" spc="5" dirty="0"/>
              <a:t> </a:t>
            </a:r>
            <a:r>
              <a:rPr lang="en-US" spc="-5" dirty="0"/>
              <a:t>a</a:t>
            </a:r>
            <a:r>
              <a:rPr lang="en-US" spc="5" dirty="0"/>
              <a:t> </a:t>
            </a:r>
            <a:r>
              <a:rPr lang="en-US" spc="-10" dirty="0"/>
              <a:t>vendor</a:t>
            </a:r>
            <a:r>
              <a:rPr lang="en-US" spc="5" dirty="0"/>
              <a:t> </a:t>
            </a:r>
            <a:r>
              <a:rPr lang="en-US" spc="-10" dirty="0"/>
              <a:t>catalog </a:t>
            </a:r>
            <a:r>
              <a:rPr lang="en-US" spc="-5" dirty="0"/>
              <a:t>in</a:t>
            </a:r>
            <a:r>
              <a:rPr lang="en-US" spc="5" dirty="0"/>
              <a:t> </a:t>
            </a:r>
            <a:r>
              <a:rPr lang="en-US" spc="-5" dirty="0"/>
              <a:t>an</a:t>
            </a:r>
            <a:r>
              <a:rPr lang="en-US" spc="5" dirty="0"/>
              <a:t> </a:t>
            </a:r>
            <a:r>
              <a:rPr lang="en-US" spc="-20" dirty="0"/>
              <a:t>average</a:t>
            </a:r>
            <a:r>
              <a:rPr lang="en-US" spc="10" dirty="0"/>
              <a:t> </a:t>
            </a:r>
            <a:r>
              <a:rPr lang="en-US" spc="-5" dirty="0"/>
              <a:t>of </a:t>
            </a:r>
            <a:r>
              <a:rPr lang="en-US" dirty="0"/>
              <a:t> </a:t>
            </a:r>
            <a:r>
              <a:rPr lang="en-US" spc="-10" dirty="0"/>
              <a:t>three</a:t>
            </a:r>
            <a:r>
              <a:rPr lang="en-US" dirty="0"/>
              <a:t> </a:t>
            </a:r>
            <a:r>
              <a:rPr lang="en-US" spc="-10" dirty="0"/>
              <a:t>minutes,</a:t>
            </a:r>
            <a:r>
              <a:rPr lang="en-US" spc="25" dirty="0"/>
              <a:t> </a:t>
            </a:r>
            <a:r>
              <a:rPr lang="en-US" spc="-5" dirty="0"/>
              <a:t>and</a:t>
            </a:r>
            <a:r>
              <a:rPr lang="en-US" dirty="0"/>
              <a:t> </a:t>
            </a:r>
            <a:r>
              <a:rPr lang="en-US" spc="-5" dirty="0"/>
              <a:t>in</a:t>
            </a:r>
            <a:r>
              <a:rPr lang="en-US" dirty="0"/>
              <a:t> </a:t>
            </a:r>
            <a:r>
              <a:rPr lang="en-US" spc="-5" dirty="0"/>
              <a:t>a</a:t>
            </a:r>
            <a:r>
              <a:rPr lang="en-US" dirty="0"/>
              <a:t> </a:t>
            </a:r>
            <a:r>
              <a:rPr lang="en-US" spc="-10" dirty="0"/>
              <a:t>maximum</a:t>
            </a:r>
            <a:r>
              <a:rPr lang="en-US" spc="15" dirty="0"/>
              <a:t> </a:t>
            </a:r>
            <a:r>
              <a:rPr lang="en-US" spc="-5" dirty="0"/>
              <a:t>of</a:t>
            </a:r>
            <a:r>
              <a:rPr lang="en-US" dirty="0"/>
              <a:t> </a:t>
            </a:r>
            <a:r>
              <a:rPr lang="en-US" spc="-10" dirty="0"/>
              <a:t>five</a:t>
            </a:r>
            <a:r>
              <a:rPr lang="en-US" spc="-5" dirty="0"/>
              <a:t> </a:t>
            </a:r>
            <a:r>
              <a:rPr lang="en-US" spc="-10" dirty="0"/>
              <a:t>minutes,</a:t>
            </a:r>
            <a:r>
              <a:rPr lang="en-US" spc="25" dirty="0"/>
              <a:t> </a:t>
            </a:r>
            <a:r>
              <a:rPr lang="en-US" spc="-10" dirty="0"/>
              <a:t>95 </a:t>
            </a:r>
            <a:r>
              <a:rPr lang="en-US" spc="-5" dirty="0"/>
              <a:t> </a:t>
            </a:r>
            <a:r>
              <a:rPr lang="en-US" spc="-15" dirty="0"/>
              <a:t>percent</a:t>
            </a:r>
            <a:r>
              <a:rPr lang="en-US" spc="10" dirty="0"/>
              <a:t> </a:t>
            </a:r>
            <a:r>
              <a:rPr lang="en-US" spc="-5" dirty="0"/>
              <a:t>of </a:t>
            </a:r>
            <a:r>
              <a:rPr lang="en-US" spc="-10" dirty="0"/>
              <a:t>the</a:t>
            </a:r>
            <a:r>
              <a:rPr lang="en-US" spc="5" dirty="0"/>
              <a:t> </a:t>
            </a:r>
            <a:r>
              <a:rPr lang="en-US" spc="-5" dirty="0"/>
              <a:t>time.</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286892"/>
            <a:ext cx="9921240" cy="756920"/>
          </a:xfrm>
          <a:prstGeom prst="rect">
            <a:avLst/>
          </a:prstGeom>
        </p:spPr>
        <p:txBody>
          <a:bodyPr vert="horz" wrap="square" lIns="0" tIns="12700" rIns="0" bIns="0" rtlCol="0">
            <a:spAutoFit/>
          </a:bodyPr>
          <a:lstStyle/>
          <a:p>
            <a:pPr marL="12700">
              <a:lnSpc>
                <a:spcPct val="100000"/>
              </a:lnSpc>
              <a:spcBef>
                <a:spcPts val="100"/>
              </a:spcBef>
            </a:pPr>
            <a:r>
              <a:rPr sz="4800" spc="-25" dirty="0">
                <a:solidFill>
                  <a:schemeClr val="tx1"/>
                </a:solidFill>
                <a:latin typeface="Calibri Light"/>
                <a:cs typeface="Calibri Light"/>
              </a:rPr>
              <a:t>7.</a:t>
            </a:r>
            <a:r>
              <a:rPr sz="4800" spc="-160" dirty="0">
                <a:solidFill>
                  <a:schemeClr val="tx1"/>
                </a:solidFill>
                <a:latin typeface="Calibri Light"/>
                <a:cs typeface="Calibri Light"/>
              </a:rPr>
              <a:t> </a:t>
            </a:r>
            <a:r>
              <a:rPr sz="4800" spc="-60" dirty="0">
                <a:solidFill>
                  <a:schemeClr val="tx1"/>
                </a:solidFill>
                <a:latin typeface="Calibri Light"/>
                <a:cs typeface="Calibri Light"/>
              </a:rPr>
              <a:t>Robustness</a:t>
            </a:r>
            <a:endParaRPr sz="4800" dirty="0">
              <a:solidFill>
                <a:schemeClr val="tx1"/>
              </a:solidFill>
              <a:latin typeface="Calibri Light"/>
              <a:cs typeface="Calibri Light"/>
            </a:endParaRPr>
          </a:p>
        </p:txBody>
      </p:sp>
      <p:sp>
        <p:nvSpPr>
          <p:cNvPr id="3" name="object 3"/>
          <p:cNvSpPr txBox="1"/>
          <p:nvPr/>
        </p:nvSpPr>
        <p:spPr>
          <a:xfrm>
            <a:off x="1209852" y="1813382"/>
            <a:ext cx="9921240" cy="1604645"/>
          </a:xfrm>
          <a:prstGeom prst="rect">
            <a:avLst/>
          </a:prstGeom>
        </p:spPr>
        <p:txBody>
          <a:bodyPr vert="horz" wrap="square" lIns="0" tIns="55244" rIns="0" bIns="0" rtlCol="0">
            <a:spAutoFit/>
          </a:bodyPr>
          <a:lstStyle/>
          <a:p>
            <a:pPr marL="12700" marR="5080" indent="1905" algn="just">
              <a:lnSpc>
                <a:spcPct val="90000"/>
              </a:lnSpc>
              <a:spcBef>
                <a:spcPts val="434"/>
              </a:spcBef>
            </a:pPr>
            <a:r>
              <a:rPr sz="2800" spc="-15" dirty="0">
                <a:latin typeface="Calibri"/>
                <a:cs typeface="Calibri"/>
              </a:rPr>
              <a:t>Robustness</a:t>
            </a:r>
            <a:r>
              <a:rPr sz="2800" spc="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degree</a:t>
            </a:r>
            <a:r>
              <a:rPr sz="2800" spc="3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which</a:t>
            </a:r>
            <a:r>
              <a:rPr sz="2800" spc="15" dirty="0">
                <a:latin typeface="Calibri"/>
                <a:cs typeface="Calibri"/>
              </a:rPr>
              <a:t> </a:t>
            </a:r>
            <a:r>
              <a:rPr sz="2800" spc="-5" dirty="0">
                <a:latin typeface="Calibri"/>
                <a:cs typeface="Calibri"/>
              </a:rPr>
              <a:t>a</a:t>
            </a:r>
            <a:r>
              <a:rPr sz="2800" spc="5" dirty="0">
                <a:latin typeface="Calibri"/>
                <a:cs typeface="Calibri"/>
              </a:rPr>
              <a:t> </a:t>
            </a:r>
            <a:r>
              <a:rPr sz="2800" spc="-30" dirty="0">
                <a:latin typeface="Calibri"/>
                <a:cs typeface="Calibri"/>
              </a:rPr>
              <a:t>system</a:t>
            </a:r>
            <a:r>
              <a:rPr sz="2800" spc="10" dirty="0">
                <a:latin typeface="Calibri"/>
                <a:cs typeface="Calibri"/>
              </a:rPr>
              <a:t> </a:t>
            </a:r>
            <a:r>
              <a:rPr sz="2800" spc="-10" dirty="0">
                <a:latin typeface="Calibri"/>
                <a:cs typeface="Calibri"/>
              </a:rPr>
              <a:t>continues</a:t>
            </a:r>
            <a:r>
              <a:rPr sz="2800" spc="10"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function </a:t>
            </a:r>
            <a:r>
              <a:rPr sz="2800" spc="-5" dirty="0">
                <a:latin typeface="Calibri"/>
                <a:cs typeface="Calibri"/>
              </a:rPr>
              <a:t> </a:t>
            </a:r>
            <a:r>
              <a:rPr sz="2800" spc="-10" dirty="0">
                <a:latin typeface="Calibri"/>
                <a:cs typeface="Calibri"/>
              </a:rPr>
              <a:t>properly</a:t>
            </a:r>
            <a:r>
              <a:rPr sz="2800" spc="30" dirty="0">
                <a:latin typeface="Calibri"/>
                <a:cs typeface="Calibri"/>
              </a:rPr>
              <a:t> </a:t>
            </a:r>
            <a:r>
              <a:rPr sz="2800" spc="-10" dirty="0">
                <a:latin typeface="Calibri"/>
                <a:cs typeface="Calibri"/>
              </a:rPr>
              <a:t>when</a:t>
            </a:r>
            <a:r>
              <a:rPr sz="2800" spc="25" dirty="0">
                <a:latin typeface="Calibri"/>
                <a:cs typeface="Calibri"/>
              </a:rPr>
              <a:t> </a:t>
            </a:r>
            <a:r>
              <a:rPr sz="2800" spc="-20" dirty="0">
                <a:latin typeface="Calibri"/>
                <a:cs typeface="Calibri"/>
              </a:rPr>
              <a:t>confronted</a:t>
            </a:r>
            <a:r>
              <a:rPr sz="2800" spc="10" dirty="0">
                <a:latin typeface="Calibri"/>
                <a:cs typeface="Calibri"/>
              </a:rPr>
              <a:t> </a:t>
            </a:r>
            <a:r>
              <a:rPr sz="2800" spc="-10" dirty="0">
                <a:latin typeface="Calibri"/>
                <a:cs typeface="Calibri"/>
              </a:rPr>
              <a:t>with</a:t>
            </a:r>
            <a:r>
              <a:rPr sz="2800" spc="25" dirty="0">
                <a:latin typeface="Calibri"/>
                <a:cs typeface="Calibri"/>
              </a:rPr>
              <a:t> </a:t>
            </a:r>
            <a:r>
              <a:rPr sz="2800" spc="-20" dirty="0">
                <a:latin typeface="Calibri"/>
                <a:cs typeface="Calibri"/>
              </a:rPr>
              <a:t>invalid</a:t>
            </a:r>
            <a:r>
              <a:rPr sz="2800" spc="20" dirty="0">
                <a:latin typeface="Calibri"/>
                <a:cs typeface="Calibri"/>
              </a:rPr>
              <a:t> </a:t>
            </a:r>
            <a:r>
              <a:rPr sz="2800" spc="-5" dirty="0">
                <a:latin typeface="Calibri"/>
                <a:cs typeface="Calibri"/>
              </a:rPr>
              <a:t>inputs,</a:t>
            </a:r>
            <a:r>
              <a:rPr sz="2800" spc="20" dirty="0">
                <a:latin typeface="Calibri"/>
                <a:cs typeface="Calibri"/>
              </a:rPr>
              <a:t> </a:t>
            </a:r>
            <a:r>
              <a:rPr sz="2800" spc="-20" dirty="0">
                <a:latin typeface="Calibri"/>
                <a:cs typeface="Calibri"/>
              </a:rPr>
              <a:t>defects</a:t>
            </a:r>
            <a:r>
              <a:rPr sz="2800" spc="40" dirty="0">
                <a:latin typeface="Calibri"/>
                <a:cs typeface="Calibri"/>
              </a:rPr>
              <a:t> </a:t>
            </a:r>
            <a:r>
              <a:rPr sz="2800" spc="-5" dirty="0">
                <a:latin typeface="Calibri"/>
                <a:cs typeface="Calibri"/>
              </a:rPr>
              <a:t>in</a:t>
            </a:r>
            <a:r>
              <a:rPr sz="2800" spc="15" dirty="0">
                <a:latin typeface="Calibri"/>
                <a:cs typeface="Calibri"/>
              </a:rPr>
              <a:t> </a:t>
            </a:r>
            <a:r>
              <a:rPr sz="2800" spc="-10" dirty="0">
                <a:latin typeface="Calibri"/>
                <a:cs typeface="Calibri"/>
              </a:rPr>
              <a:t>connected </a:t>
            </a:r>
            <a:r>
              <a:rPr sz="2800" spc="-620" dirty="0">
                <a:latin typeface="Calibri"/>
                <a:cs typeface="Calibri"/>
              </a:rPr>
              <a:t> </a:t>
            </a:r>
            <a:r>
              <a:rPr sz="2800" spc="-10" dirty="0">
                <a:latin typeface="Calibri"/>
                <a:cs typeface="Calibri"/>
              </a:rPr>
              <a:t>software</a:t>
            </a:r>
            <a:r>
              <a:rPr sz="2800" spc="15" dirty="0">
                <a:latin typeface="Calibri"/>
                <a:cs typeface="Calibri"/>
              </a:rPr>
              <a:t> </a:t>
            </a:r>
            <a:r>
              <a:rPr sz="2800" spc="-5" dirty="0">
                <a:latin typeface="Calibri"/>
                <a:cs typeface="Calibri"/>
              </a:rPr>
              <a:t>or</a:t>
            </a:r>
            <a:r>
              <a:rPr sz="2800" dirty="0">
                <a:latin typeface="Calibri"/>
                <a:cs typeface="Calibri"/>
              </a:rPr>
              <a:t> </a:t>
            </a:r>
            <a:r>
              <a:rPr sz="2800" spc="-15" dirty="0">
                <a:latin typeface="Calibri"/>
                <a:cs typeface="Calibri"/>
              </a:rPr>
              <a:t>hardware</a:t>
            </a:r>
            <a:r>
              <a:rPr sz="2800" spc="35" dirty="0">
                <a:latin typeface="Calibri"/>
                <a:cs typeface="Calibri"/>
              </a:rPr>
              <a:t> </a:t>
            </a:r>
            <a:r>
              <a:rPr sz="2800" spc="-10" dirty="0">
                <a:latin typeface="Calibri"/>
                <a:cs typeface="Calibri"/>
              </a:rPr>
              <a:t>components,</a:t>
            </a:r>
            <a:r>
              <a:rPr sz="2800" dirty="0">
                <a:latin typeface="Calibri"/>
                <a:cs typeface="Calibri"/>
              </a:rPr>
              <a:t> </a:t>
            </a:r>
            <a:r>
              <a:rPr sz="2800" spc="-20" dirty="0">
                <a:latin typeface="Calibri"/>
                <a:cs typeface="Calibri"/>
              </a:rPr>
              <a:t>external</a:t>
            </a:r>
            <a:r>
              <a:rPr sz="2800" spc="45" dirty="0">
                <a:latin typeface="Calibri"/>
                <a:cs typeface="Calibri"/>
              </a:rPr>
              <a:t> </a:t>
            </a:r>
            <a:r>
              <a:rPr sz="2800" spc="-15" dirty="0">
                <a:latin typeface="Calibri"/>
                <a:cs typeface="Calibri"/>
              </a:rPr>
              <a:t>attack,</a:t>
            </a:r>
            <a:r>
              <a:rPr sz="2800" spc="45" dirty="0">
                <a:latin typeface="Calibri"/>
                <a:cs typeface="Calibri"/>
              </a:rPr>
              <a:t> </a:t>
            </a:r>
            <a:r>
              <a:rPr sz="2800" spc="-5" dirty="0">
                <a:latin typeface="Calibri"/>
                <a:cs typeface="Calibri"/>
              </a:rPr>
              <a:t>or</a:t>
            </a:r>
            <a:r>
              <a:rPr sz="2800" spc="5" dirty="0">
                <a:latin typeface="Calibri"/>
                <a:cs typeface="Calibri"/>
              </a:rPr>
              <a:t> </a:t>
            </a:r>
            <a:r>
              <a:rPr sz="2800" spc="-15" dirty="0">
                <a:latin typeface="Calibri"/>
                <a:cs typeface="Calibri"/>
              </a:rPr>
              <a:t>unexpected </a:t>
            </a:r>
            <a:r>
              <a:rPr sz="2800" spc="-10" dirty="0">
                <a:latin typeface="Calibri"/>
                <a:cs typeface="Calibri"/>
              </a:rPr>
              <a:t> </a:t>
            </a:r>
            <a:r>
              <a:rPr sz="2800" spc="-15" dirty="0">
                <a:latin typeface="Calibri"/>
                <a:cs typeface="Calibri"/>
              </a:rPr>
              <a:t>operating</a:t>
            </a:r>
            <a:r>
              <a:rPr sz="2800" spc="5" dirty="0">
                <a:latin typeface="Calibri"/>
                <a:cs typeface="Calibri"/>
              </a:rPr>
              <a:t> </a:t>
            </a:r>
            <a:r>
              <a:rPr sz="2800" spc="-10" dirty="0">
                <a:latin typeface="Calibri"/>
                <a:cs typeface="Calibri"/>
              </a:rPr>
              <a:t>conditions</a:t>
            </a:r>
            <a:r>
              <a:rPr lang="en-US" sz="2800" spc="-10" dirty="0">
                <a:latin typeface="Calibri"/>
                <a:cs typeface="Calibri"/>
              </a:rPr>
              <a:t>.</a:t>
            </a:r>
            <a:endParaRPr sz="2800" dirty="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3291" y="1030224"/>
            <a:ext cx="10400030" cy="1590040"/>
            <a:chOff x="1193291" y="1030224"/>
            <a:chExt cx="10400030" cy="1590040"/>
          </a:xfrm>
        </p:grpSpPr>
        <p:pic>
          <p:nvPicPr>
            <p:cNvPr id="3" name="object 3"/>
            <p:cNvPicPr/>
            <p:nvPr/>
          </p:nvPicPr>
          <p:blipFill>
            <a:blip r:embed="rId2" cstate="print"/>
            <a:stretch>
              <a:fillRect/>
            </a:stretch>
          </p:blipFill>
          <p:spPr>
            <a:xfrm>
              <a:off x="4719827" y="1030224"/>
              <a:ext cx="6873240" cy="1589531"/>
            </a:xfrm>
            <a:prstGeom prst="rect">
              <a:avLst/>
            </a:prstGeom>
          </p:spPr>
        </p:pic>
        <p:pic>
          <p:nvPicPr>
            <p:cNvPr id="4" name="object 4"/>
            <p:cNvPicPr/>
            <p:nvPr/>
          </p:nvPicPr>
          <p:blipFill>
            <a:blip r:embed="rId3" cstate="print"/>
            <a:stretch>
              <a:fillRect/>
            </a:stretch>
          </p:blipFill>
          <p:spPr>
            <a:xfrm>
              <a:off x="4668012" y="1165860"/>
              <a:ext cx="6870192" cy="1391412"/>
            </a:xfrm>
            <a:prstGeom prst="rect">
              <a:avLst/>
            </a:prstGeom>
          </p:spPr>
        </p:pic>
        <p:pic>
          <p:nvPicPr>
            <p:cNvPr id="5" name="object 5"/>
            <p:cNvPicPr/>
            <p:nvPr/>
          </p:nvPicPr>
          <p:blipFill>
            <a:blip r:embed="rId4" cstate="print"/>
            <a:stretch>
              <a:fillRect/>
            </a:stretch>
          </p:blipFill>
          <p:spPr>
            <a:xfrm>
              <a:off x="4741163" y="1051560"/>
              <a:ext cx="6798563" cy="1514855"/>
            </a:xfrm>
            <a:prstGeom prst="rect">
              <a:avLst/>
            </a:prstGeom>
          </p:spPr>
        </p:pic>
      </p:grpSp>
      <p:sp>
        <p:nvSpPr>
          <p:cNvPr id="6" name="object 6"/>
          <p:cNvSpPr txBox="1"/>
          <p:nvPr/>
        </p:nvSpPr>
        <p:spPr>
          <a:xfrm>
            <a:off x="571296" y="2582621"/>
            <a:ext cx="2983562" cy="1351909"/>
          </a:xfrm>
          <a:prstGeom prst="rect">
            <a:avLst/>
          </a:prstGeom>
        </p:spPr>
        <p:txBody>
          <a:bodyPr vert="horz" wrap="square" lIns="0" tIns="95250" rIns="0" bIns="0" rtlCol="0">
            <a:spAutoFit/>
          </a:bodyPr>
          <a:lstStyle/>
          <a:p>
            <a:pPr marL="12700" marR="5080">
              <a:lnSpc>
                <a:spcPct val="85000"/>
              </a:lnSpc>
              <a:spcBef>
                <a:spcPts val="750"/>
              </a:spcBef>
            </a:pPr>
            <a:r>
              <a:rPr sz="3200" dirty="0"/>
              <a:t>Other Attribute  Terms of  Robustness</a:t>
            </a:r>
          </a:p>
        </p:txBody>
      </p:sp>
      <p:sp>
        <p:nvSpPr>
          <p:cNvPr id="7" name="object 7"/>
          <p:cNvSpPr txBox="1">
            <a:spLocks noGrp="1"/>
          </p:cNvSpPr>
          <p:nvPr>
            <p:ph type="title"/>
          </p:nvPr>
        </p:nvSpPr>
        <p:spPr>
          <a:xfrm>
            <a:off x="4741162" y="769298"/>
            <a:ext cx="6797041" cy="998350"/>
          </a:xfrm>
          <a:prstGeom prst="rect">
            <a:avLst/>
          </a:prstGeom>
        </p:spPr>
        <p:txBody>
          <a:bodyPr vert="horz" wrap="square" lIns="0" tIns="13335" rIns="0" bIns="0" rtlCol="0">
            <a:spAutoFit/>
          </a:bodyPr>
          <a:lstStyle/>
          <a:p>
            <a:pPr marL="12700">
              <a:lnSpc>
                <a:spcPct val="100000"/>
              </a:lnSpc>
              <a:spcBef>
                <a:spcPts val="105"/>
              </a:spcBef>
            </a:pPr>
            <a:r>
              <a:rPr sz="3200" b="0" spc="-5" dirty="0">
                <a:solidFill>
                  <a:schemeClr val="tx1"/>
                </a:solidFill>
                <a:latin typeface="Calibri"/>
                <a:cs typeface="Calibri"/>
              </a:rPr>
              <a:t>Other </a:t>
            </a:r>
            <a:r>
              <a:rPr sz="3200" b="0" spc="-20" dirty="0">
                <a:solidFill>
                  <a:schemeClr val="tx1"/>
                </a:solidFill>
                <a:latin typeface="Calibri"/>
                <a:cs typeface="Calibri"/>
              </a:rPr>
              <a:t>attribute</a:t>
            </a:r>
            <a:r>
              <a:rPr sz="3200" b="0" spc="10" dirty="0">
                <a:solidFill>
                  <a:schemeClr val="tx1"/>
                </a:solidFill>
                <a:latin typeface="Calibri"/>
                <a:cs typeface="Calibri"/>
              </a:rPr>
              <a:t> </a:t>
            </a:r>
            <a:r>
              <a:rPr sz="3200" b="0" spc="-10" dirty="0">
                <a:solidFill>
                  <a:schemeClr val="tx1"/>
                </a:solidFill>
                <a:latin typeface="Calibri"/>
                <a:cs typeface="Calibri"/>
              </a:rPr>
              <a:t>terms</a:t>
            </a:r>
            <a:r>
              <a:rPr sz="3200" b="0" spc="-5" dirty="0">
                <a:solidFill>
                  <a:schemeClr val="tx1"/>
                </a:solidFill>
                <a:latin typeface="Calibri"/>
                <a:cs typeface="Calibri"/>
              </a:rPr>
              <a:t> </a:t>
            </a:r>
            <a:r>
              <a:rPr sz="3200" b="0" spc="-10" dirty="0">
                <a:solidFill>
                  <a:schemeClr val="tx1"/>
                </a:solidFill>
                <a:latin typeface="Calibri"/>
                <a:cs typeface="Calibri"/>
              </a:rPr>
              <a:t>associated </a:t>
            </a:r>
            <a:r>
              <a:rPr sz="3200" b="0" dirty="0">
                <a:solidFill>
                  <a:schemeClr val="tx1"/>
                </a:solidFill>
                <a:latin typeface="Calibri"/>
                <a:cs typeface="Calibri"/>
              </a:rPr>
              <a:t>with</a:t>
            </a:r>
            <a:endParaRPr sz="3200" dirty="0">
              <a:solidFill>
                <a:schemeClr val="tx1"/>
              </a:solidFill>
              <a:latin typeface="Calibri"/>
              <a:cs typeface="Calibri"/>
            </a:endParaRPr>
          </a:p>
        </p:txBody>
      </p:sp>
      <p:sp>
        <p:nvSpPr>
          <p:cNvPr id="8" name="object 8"/>
          <p:cNvSpPr txBox="1"/>
          <p:nvPr/>
        </p:nvSpPr>
        <p:spPr>
          <a:xfrm>
            <a:off x="4925695" y="1726438"/>
            <a:ext cx="5688965" cy="513715"/>
          </a:xfrm>
          <a:prstGeom prst="rect">
            <a:avLst/>
          </a:prstGeom>
        </p:spPr>
        <p:txBody>
          <a:bodyPr vert="horz" wrap="square" lIns="0" tIns="13335" rIns="0" bIns="0" rtlCol="0">
            <a:spAutoFit/>
          </a:bodyPr>
          <a:lstStyle/>
          <a:p>
            <a:pPr marL="12700">
              <a:lnSpc>
                <a:spcPct val="100000"/>
              </a:lnSpc>
              <a:spcBef>
                <a:spcPts val="105"/>
              </a:spcBef>
            </a:pPr>
            <a:r>
              <a:rPr sz="3200" spc="-15" dirty="0">
                <a:solidFill>
                  <a:srgbClr val="FFFFFF"/>
                </a:solidFill>
                <a:latin typeface="Calibri"/>
                <a:cs typeface="Calibri"/>
              </a:rPr>
              <a:t>robustness</a:t>
            </a:r>
            <a:r>
              <a:rPr sz="3200" spc="-10" dirty="0">
                <a:solidFill>
                  <a:srgbClr val="FFFFFF"/>
                </a:solidFill>
                <a:latin typeface="Calibri"/>
                <a:cs typeface="Calibri"/>
              </a:rPr>
              <a:t> </a:t>
            </a:r>
            <a:r>
              <a:rPr sz="3200" spc="-15" dirty="0">
                <a:solidFill>
                  <a:srgbClr val="FFFFFF"/>
                </a:solidFill>
                <a:latin typeface="Calibri"/>
                <a:cs typeface="Calibri"/>
              </a:rPr>
              <a:t>are </a:t>
            </a:r>
            <a:r>
              <a:rPr sz="3200" i="1" spc="-15" dirty="0">
                <a:solidFill>
                  <a:srgbClr val="FFFFFF"/>
                </a:solidFill>
                <a:latin typeface="Calibri"/>
                <a:cs typeface="Calibri"/>
              </a:rPr>
              <a:t>fault</a:t>
            </a:r>
            <a:r>
              <a:rPr sz="3200" i="1" spc="-5" dirty="0">
                <a:solidFill>
                  <a:srgbClr val="FFFFFF"/>
                </a:solidFill>
                <a:latin typeface="Calibri"/>
                <a:cs typeface="Calibri"/>
              </a:rPr>
              <a:t> </a:t>
            </a:r>
            <a:r>
              <a:rPr sz="3200" i="1" spc="-10" dirty="0">
                <a:solidFill>
                  <a:srgbClr val="FFFFFF"/>
                </a:solidFill>
                <a:latin typeface="Calibri"/>
                <a:cs typeface="Calibri"/>
              </a:rPr>
              <a:t>tolerance</a:t>
            </a:r>
            <a:r>
              <a:rPr sz="3200" i="1" spc="-20" dirty="0">
                <a:solidFill>
                  <a:srgbClr val="FFFFFF"/>
                </a:solidFill>
                <a:latin typeface="Calibri"/>
                <a:cs typeface="Calibri"/>
              </a:rPr>
              <a:t> </a:t>
            </a:r>
            <a:r>
              <a:rPr sz="3200" i="1" spc="-5" dirty="0">
                <a:solidFill>
                  <a:srgbClr val="FFFFFF"/>
                </a:solidFill>
                <a:latin typeface="Calibri"/>
                <a:cs typeface="Calibri"/>
              </a:rPr>
              <a:t>are:</a:t>
            </a:r>
            <a:endParaRPr sz="3200" dirty="0">
              <a:latin typeface="Calibri"/>
              <a:cs typeface="Calibri"/>
            </a:endParaRPr>
          </a:p>
        </p:txBody>
      </p:sp>
      <p:sp>
        <p:nvSpPr>
          <p:cNvPr id="9" name="object 9"/>
          <p:cNvSpPr txBox="1"/>
          <p:nvPr/>
        </p:nvSpPr>
        <p:spPr>
          <a:xfrm>
            <a:off x="4945507" y="2942031"/>
            <a:ext cx="6247765" cy="2548890"/>
          </a:xfrm>
          <a:prstGeom prst="rect">
            <a:avLst/>
          </a:prstGeom>
        </p:spPr>
        <p:txBody>
          <a:bodyPr vert="horz" wrap="square" lIns="0" tIns="12700" rIns="0" bIns="0" rtlCol="0">
            <a:spAutoFit/>
          </a:bodyPr>
          <a:lstStyle/>
          <a:p>
            <a:pPr marL="241300" indent="-228600">
              <a:lnSpc>
                <a:spcPts val="2755"/>
              </a:lnSpc>
              <a:spcBef>
                <a:spcPts val="100"/>
              </a:spcBef>
              <a:buFont typeface="Calibri"/>
              <a:buChar char="•"/>
              <a:tabLst>
                <a:tab pos="241300" algn="l"/>
              </a:tabLst>
            </a:pPr>
            <a:r>
              <a:rPr sz="2400" b="1" i="1" spc="-5" dirty="0">
                <a:latin typeface="Calibri"/>
                <a:cs typeface="Calibri"/>
              </a:rPr>
              <a:t>fault </a:t>
            </a:r>
            <a:r>
              <a:rPr sz="2400" b="1" i="1" spc="-10" dirty="0">
                <a:latin typeface="Calibri"/>
                <a:cs typeface="Calibri"/>
              </a:rPr>
              <a:t>tolerance</a:t>
            </a:r>
            <a:r>
              <a:rPr sz="2400" b="1" i="1" spc="-20" dirty="0">
                <a:latin typeface="Calibri"/>
                <a:cs typeface="Calibri"/>
              </a:rPr>
              <a:t> </a:t>
            </a:r>
            <a:r>
              <a:rPr sz="2400" spc="-10" dirty="0">
                <a:latin typeface="Calibri"/>
                <a:cs typeface="Calibri"/>
              </a:rPr>
              <a:t>(are</a:t>
            </a:r>
            <a:r>
              <a:rPr sz="2400" dirty="0">
                <a:latin typeface="Calibri"/>
                <a:cs typeface="Calibri"/>
              </a:rPr>
              <a:t> </a:t>
            </a:r>
            <a:r>
              <a:rPr sz="2400" spc="-5" dirty="0">
                <a:latin typeface="Calibri"/>
                <a:cs typeface="Calibri"/>
              </a:rPr>
              <a:t>user</a:t>
            </a:r>
            <a:r>
              <a:rPr sz="2400" spc="-25" dirty="0">
                <a:latin typeface="Calibri"/>
                <a:cs typeface="Calibri"/>
              </a:rPr>
              <a:t> </a:t>
            </a:r>
            <a:r>
              <a:rPr sz="2400" dirty="0">
                <a:latin typeface="Calibri"/>
                <a:cs typeface="Calibri"/>
              </a:rPr>
              <a:t>input </a:t>
            </a:r>
            <a:r>
              <a:rPr sz="2400" spc="-15" dirty="0">
                <a:latin typeface="Calibri"/>
                <a:cs typeface="Calibri"/>
              </a:rPr>
              <a:t>errors</a:t>
            </a:r>
            <a:r>
              <a:rPr sz="2400" spc="-20" dirty="0">
                <a:latin typeface="Calibri"/>
                <a:cs typeface="Calibri"/>
              </a:rPr>
              <a:t> </a:t>
            </a:r>
            <a:r>
              <a:rPr sz="2400" spc="-10" dirty="0">
                <a:latin typeface="Calibri"/>
                <a:cs typeface="Calibri"/>
              </a:rPr>
              <a:t>caught</a:t>
            </a:r>
            <a:r>
              <a:rPr sz="2400" spc="-5" dirty="0">
                <a:latin typeface="Calibri"/>
                <a:cs typeface="Calibri"/>
              </a:rPr>
              <a:t> </a:t>
            </a:r>
            <a:r>
              <a:rPr sz="2400" dirty="0">
                <a:latin typeface="Calibri"/>
                <a:cs typeface="Calibri"/>
              </a:rPr>
              <a:t>and</a:t>
            </a:r>
          </a:p>
          <a:p>
            <a:pPr marL="241300">
              <a:lnSpc>
                <a:spcPts val="2755"/>
              </a:lnSpc>
            </a:pPr>
            <a:r>
              <a:rPr sz="2400" spc="-10" dirty="0">
                <a:latin typeface="Calibri"/>
                <a:cs typeface="Calibri"/>
              </a:rPr>
              <a:t>corrected?)</a:t>
            </a:r>
            <a:endParaRPr sz="2400" dirty="0">
              <a:latin typeface="Calibri"/>
              <a:cs typeface="Calibri"/>
            </a:endParaRPr>
          </a:p>
          <a:p>
            <a:pPr marL="241300" marR="97790" indent="-228600">
              <a:lnSpc>
                <a:spcPts val="2640"/>
              </a:lnSpc>
              <a:spcBef>
                <a:spcPts val="635"/>
              </a:spcBef>
              <a:buFont typeface="Calibri"/>
              <a:buChar char="•"/>
              <a:tabLst>
                <a:tab pos="241300" algn="l"/>
              </a:tabLst>
            </a:pPr>
            <a:r>
              <a:rPr sz="2400" b="1" i="1" dirty="0">
                <a:latin typeface="Calibri"/>
                <a:cs typeface="Calibri"/>
              </a:rPr>
              <a:t>survivability</a:t>
            </a:r>
            <a:r>
              <a:rPr sz="2400" b="1" i="1" spc="-30" dirty="0">
                <a:latin typeface="Calibri"/>
                <a:cs typeface="Calibri"/>
              </a:rPr>
              <a:t> </a:t>
            </a:r>
            <a:r>
              <a:rPr sz="2400" spc="-5" dirty="0">
                <a:latin typeface="Calibri"/>
                <a:cs typeface="Calibri"/>
              </a:rPr>
              <a:t>(can</a:t>
            </a:r>
            <a:r>
              <a:rPr sz="2400" spc="-15" dirty="0">
                <a:latin typeface="Calibri"/>
                <a:cs typeface="Calibri"/>
              </a:rPr>
              <a:t> </a:t>
            </a:r>
            <a:r>
              <a:rPr sz="2400" dirty="0">
                <a:latin typeface="Calibri"/>
                <a:cs typeface="Calibri"/>
              </a:rPr>
              <a:t>the</a:t>
            </a:r>
            <a:r>
              <a:rPr sz="2400" spc="-10" dirty="0">
                <a:latin typeface="Calibri"/>
                <a:cs typeface="Calibri"/>
              </a:rPr>
              <a:t> camera</a:t>
            </a:r>
            <a:r>
              <a:rPr sz="2400" spc="-40" dirty="0">
                <a:latin typeface="Calibri"/>
                <a:cs typeface="Calibri"/>
              </a:rPr>
              <a:t> </a:t>
            </a:r>
            <a:r>
              <a:rPr sz="2400" spc="-5" dirty="0">
                <a:latin typeface="Calibri"/>
                <a:cs typeface="Calibri"/>
              </a:rPr>
              <a:t>experience</a:t>
            </a:r>
            <a:r>
              <a:rPr sz="2400" spc="-30" dirty="0">
                <a:latin typeface="Calibri"/>
                <a:cs typeface="Calibri"/>
              </a:rPr>
              <a:t> </a:t>
            </a:r>
            <a:r>
              <a:rPr sz="2400" dirty="0">
                <a:latin typeface="Calibri"/>
                <a:cs typeface="Calibri"/>
              </a:rPr>
              <a:t>a</a:t>
            </a:r>
            <a:r>
              <a:rPr sz="2400" spc="-15" dirty="0">
                <a:latin typeface="Calibri"/>
                <a:cs typeface="Calibri"/>
              </a:rPr>
              <a:t> drop </a:t>
            </a:r>
            <a:r>
              <a:rPr sz="2400" spc="-530" dirty="0">
                <a:latin typeface="Calibri"/>
                <a:cs typeface="Calibri"/>
              </a:rPr>
              <a:t> </a:t>
            </a:r>
            <a:r>
              <a:rPr sz="2400" spc="-10" dirty="0">
                <a:latin typeface="Calibri"/>
                <a:cs typeface="Calibri"/>
              </a:rPr>
              <a:t>from </a:t>
            </a:r>
            <a:r>
              <a:rPr sz="2400" dirty="0">
                <a:latin typeface="Calibri"/>
                <a:cs typeface="Calibri"/>
              </a:rPr>
              <a:t>a</a:t>
            </a:r>
            <a:r>
              <a:rPr sz="2400" spc="-5" dirty="0">
                <a:latin typeface="Calibri"/>
                <a:cs typeface="Calibri"/>
              </a:rPr>
              <a:t> certain</a:t>
            </a:r>
            <a:r>
              <a:rPr sz="2400" spc="-30" dirty="0">
                <a:latin typeface="Calibri"/>
                <a:cs typeface="Calibri"/>
              </a:rPr>
              <a:t> </a:t>
            </a:r>
            <a:r>
              <a:rPr sz="2400" spc="-5" dirty="0">
                <a:latin typeface="Calibri"/>
                <a:cs typeface="Calibri"/>
              </a:rPr>
              <a:t>height</a:t>
            </a:r>
            <a:r>
              <a:rPr sz="2400" dirty="0">
                <a:latin typeface="Calibri"/>
                <a:cs typeface="Calibri"/>
              </a:rPr>
              <a:t> without</a:t>
            </a:r>
            <a:r>
              <a:rPr sz="2400" spc="5" dirty="0">
                <a:latin typeface="Calibri"/>
                <a:cs typeface="Calibri"/>
              </a:rPr>
              <a:t> </a:t>
            </a:r>
            <a:r>
              <a:rPr sz="2400" spc="-5" dirty="0">
                <a:latin typeface="Calibri"/>
                <a:cs typeface="Calibri"/>
              </a:rPr>
              <a:t>damage?)</a:t>
            </a:r>
            <a:endParaRPr sz="2400" dirty="0">
              <a:latin typeface="Calibri"/>
              <a:cs typeface="Calibri"/>
            </a:endParaRPr>
          </a:p>
          <a:p>
            <a:pPr marL="241300" marR="351790" indent="-228600">
              <a:lnSpc>
                <a:spcPct val="91500"/>
              </a:lnSpc>
              <a:spcBef>
                <a:spcPts val="540"/>
              </a:spcBef>
              <a:buFont typeface="Calibri"/>
              <a:buChar char="•"/>
              <a:tabLst>
                <a:tab pos="241300" algn="l"/>
              </a:tabLst>
            </a:pPr>
            <a:r>
              <a:rPr sz="2400" b="1" i="1" spc="-10" dirty="0">
                <a:latin typeface="Calibri"/>
                <a:cs typeface="Calibri"/>
              </a:rPr>
              <a:t>recoverability</a:t>
            </a:r>
            <a:r>
              <a:rPr sz="2400" b="1" i="1" spc="15" dirty="0">
                <a:latin typeface="Calibri"/>
                <a:cs typeface="Calibri"/>
              </a:rPr>
              <a:t> </a:t>
            </a:r>
            <a:r>
              <a:rPr sz="2400" spc="-5" dirty="0">
                <a:latin typeface="Calibri"/>
                <a:cs typeface="Calibri"/>
              </a:rPr>
              <a:t>(can</a:t>
            </a:r>
            <a:r>
              <a:rPr sz="2400" spc="-15" dirty="0">
                <a:latin typeface="Calibri"/>
                <a:cs typeface="Calibri"/>
              </a:rPr>
              <a:t> </a:t>
            </a:r>
            <a:r>
              <a:rPr sz="2400" dirty="0">
                <a:latin typeface="Calibri"/>
                <a:cs typeface="Calibri"/>
              </a:rPr>
              <a:t>the PC </a:t>
            </a:r>
            <a:r>
              <a:rPr sz="2400" spc="-10" dirty="0">
                <a:latin typeface="Calibri"/>
                <a:cs typeface="Calibri"/>
              </a:rPr>
              <a:t>resume</a:t>
            </a:r>
            <a:r>
              <a:rPr sz="2400" spc="10" dirty="0">
                <a:latin typeface="Calibri"/>
                <a:cs typeface="Calibri"/>
              </a:rPr>
              <a:t> </a:t>
            </a:r>
            <a:r>
              <a:rPr sz="2400" spc="-15" dirty="0">
                <a:latin typeface="Calibri"/>
                <a:cs typeface="Calibri"/>
              </a:rPr>
              <a:t>proper </a:t>
            </a:r>
            <a:r>
              <a:rPr sz="2400" spc="-10" dirty="0">
                <a:latin typeface="Calibri"/>
                <a:cs typeface="Calibri"/>
              </a:rPr>
              <a:t> operation </a:t>
            </a:r>
            <a:r>
              <a:rPr sz="2400" dirty="0">
                <a:latin typeface="Calibri"/>
                <a:cs typeface="Calibri"/>
              </a:rPr>
              <a:t>if it loses </a:t>
            </a:r>
            <a:r>
              <a:rPr sz="2400" spc="-10" dirty="0">
                <a:latin typeface="Calibri"/>
                <a:cs typeface="Calibri"/>
              </a:rPr>
              <a:t>power </a:t>
            </a:r>
            <a:r>
              <a:rPr sz="2400" dirty="0">
                <a:latin typeface="Calibri"/>
                <a:cs typeface="Calibri"/>
              </a:rPr>
              <a:t>in the middle </a:t>
            </a:r>
            <a:r>
              <a:rPr sz="2400" spc="-5" dirty="0">
                <a:latin typeface="Calibri"/>
                <a:cs typeface="Calibri"/>
              </a:rPr>
              <a:t>of </a:t>
            </a:r>
            <a:r>
              <a:rPr sz="2400" dirty="0">
                <a:latin typeface="Calibri"/>
                <a:cs typeface="Calibri"/>
              </a:rPr>
              <a:t>an </a:t>
            </a:r>
            <a:r>
              <a:rPr sz="2400" spc="-530" dirty="0">
                <a:latin typeface="Calibri"/>
                <a:cs typeface="Calibri"/>
              </a:rPr>
              <a:t> </a:t>
            </a:r>
            <a:r>
              <a:rPr sz="2400" spc="-10" dirty="0">
                <a:latin typeface="Calibri"/>
                <a:cs typeface="Calibri"/>
              </a:rPr>
              <a:t>operating</a:t>
            </a:r>
            <a:r>
              <a:rPr sz="2400" spc="-5" dirty="0">
                <a:latin typeface="Calibri"/>
                <a:cs typeface="Calibri"/>
              </a:rPr>
              <a:t> </a:t>
            </a:r>
            <a:r>
              <a:rPr sz="2400" spc="-20" dirty="0">
                <a:latin typeface="Calibri"/>
                <a:cs typeface="Calibri"/>
              </a:rPr>
              <a:t>system</a:t>
            </a:r>
            <a:r>
              <a:rPr sz="2400" spc="-5" dirty="0">
                <a:latin typeface="Calibri"/>
                <a:cs typeface="Calibri"/>
              </a:rPr>
              <a:t> </a:t>
            </a:r>
            <a:r>
              <a:rPr sz="2400" spc="-10" dirty="0">
                <a:latin typeface="Calibri"/>
                <a:cs typeface="Calibri"/>
              </a:rPr>
              <a:t>update?)</a:t>
            </a:r>
            <a:endParaRPr sz="2400" dirty="0">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8" y="911414"/>
            <a:ext cx="9426911" cy="751488"/>
          </a:xfrm>
          <a:prstGeom prst="rect">
            <a:avLst/>
          </a:prstGeom>
        </p:spPr>
        <p:txBody>
          <a:bodyPr vert="horz" wrap="square" lIns="0" tIns="12700" rIns="0" bIns="0" rtlCol="0">
            <a:spAutoFit/>
          </a:bodyPr>
          <a:lstStyle/>
          <a:p>
            <a:pPr marL="12700">
              <a:lnSpc>
                <a:spcPct val="100000"/>
              </a:lnSpc>
              <a:spcBef>
                <a:spcPts val="100"/>
              </a:spcBef>
            </a:pPr>
            <a:r>
              <a:rPr sz="4800" b="0" spc="-60" dirty="0">
                <a:latin typeface="Calibri Light"/>
                <a:cs typeface="Calibri Light"/>
              </a:rPr>
              <a:t>Robustness</a:t>
            </a:r>
            <a:r>
              <a:rPr sz="4800" b="0" spc="-160" dirty="0">
                <a:latin typeface="Calibri Light"/>
                <a:cs typeface="Calibri Light"/>
              </a:rPr>
              <a:t> </a:t>
            </a:r>
            <a:r>
              <a:rPr sz="4800" b="0" spc="-60" dirty="0">
                <a:latin typeface="Calibri Light"/>
                <a:cs typeface="Calibri Light"/>
              </a:rPr>
              <a:t>Example</a:t>
            </a:r>
            <a:endParaRPr sz="4800" dirty="0">
              <a:latin typeface="Calibri Light"/>
              <a:cs typeface="Calibri Light"/>
            </a:endParaRPr>
          </a:p>
        </p:txBody>
      </p:sp>
      <p:grpSp>
        <p:nvGrpSpPr>
          <p:cNvPr id="3" name="object 3"/>
          <p:cNvGrpSpPr/>
          <p:nvPr/>
        </p:nvGrpSpPr>
        <p:grpSpPr>
          <a:xfrm>
            <a:off x="1077467" y="2374392"/>
            <a:ext cx="4816475" cy="3219450"/>
            <a:chOff x="1077467" y="2374392"/>
            <a:chExt cx="4816475" cy="3219450"/>
          </a:xfrm>
        </p:grpSpPr>
        <p:pic>
          <p:nvPicPr>
            <p:cNvPr id="4" name="object 4"/>
            <p:cNvPicPr/>
            <p:nvPr/>
          </p:nvPicPr>
          <p:blipFill>
            <a:blip r:embed="rId2" cstate="print"/>
            <a:stretch>
              <a:fillRect/>
            </a:stretch>
          </p:blipFill>
          <p:spPr>
            <a:xfrm>
              <a:off x="1077467" y="2374392"/>
              <a:ext cx="4383024" cy="2811779"/>
            </a:xfrm>
            <a:prstGeom prst="rect">
              <a:avLst/>
            </a:prstGeom>
          </p:spPr>
        </p:pic>
        <p:pic>
          <p:nvPicPr>
            <p:cNvPr id="5" name="object 5"/>
            <p:cNvPicPr/>
            <p:nvPr/>
          </p:nvPicPr>
          <p:blipFill>
            <a:blip r:embed="rId3" cstate="print"/>
            <a:stretch>
              <a:fillRect/>
            </a:stretch>
          </p:blipFill>
          <p:spPr>
            <a:xfrm>
              <a:off x="1098803" y="2395728"/>
              <a:ext cx="4308348" cy="2737104"/>
            </a:xfrm>
            <a:prstGeom prst="rect">
              <a:avLst/>
            </a:prstGeom>
          </p:spPr>
        </p:pic>
        <p:sp>
          <p:nvSpPr>
            <p:cNvPr id="6" name="object 6"/>
            <p:cNvSpPr/>
            <p:nvPr/>
          </p:nvSpPr>
          <p:spPr>
            <a:xfrm>
              <a:off x="1577339" y="2851404"/>
              <a:ext cx="4310380" cy="2735580"/>
            </a:xfrm>
            <a:custGeom>
              <a:avLst/>
              <a:gdLst/>
              <a:ahLst/>
              <a:cxnLst/>
              <a:rect l="l" t="t" r="r" b="b"/>
              <a:pathLst>
                <a:path w="4310380" h="2735579">
                  <a:moveTo>
                    <a:pt x="4036314" y="0"/>
                  </a:moveTo>
                  <a:lnTo>
                    <a:pt x="273558" y="0"/>
                  </a:lnTo>
                  <a:lnTo>
                    <a:pt x="224372" y="4405"/>
                  </a:lnTo>
                  <a:lnTo>
                    <a:pt x="178085" y="17108"/>
                  </a:lnTo>
                  <a:lnTo>
                    <a:pt x="135466" y="37337"/>
                  </a:lnTo>
                  <a:lnTo>
                    <a:pt x="97288" y="64321"/>
                  </a:lnTo>
                  <a:lnTo>
                    <a:pt x="64321" y="97288"/>
                  </a:lnTo>
                  <a:lnTo>
                    <a:pt x="37337" y="135466"/>
                  </a:lnTo>
                  <a:lnTo>
                    <a:pt x="17108" y="178085"/>
                  </a:lnTo>
                  <a:lnTo>
                    <a:pt x="4405" y="224372"/>
                  </a:lnTo>
                  <a:lnTo>
                    <a:pt x="0" y="273558"/>
                  </a:lnTo>
                  <a:lnTo>
                    <a:pt x="0" y="2462022"/>
                  </a:lnTo>
                  <a:lnTo>
                    <a:pt x="4405" y="2511207"/>
                  </a:lnTo>
                  <a:lnTo>
                    <a:pt x="17108" y="2557494"/>
                  </a:lnTo>
                  <a:lnTo>
                    <a:pt x="37337" y="2600113"/>
                  </a:lnTo>
                  <a:lnTo>
                    <a:pt x="64321" y="2638291"/>
                  </a:lnTo>
                  <a:lnTo>
                    <a:pt x="97288" y="2671258"/>
                  </a:lnTo>
                  <a:lnTo>
                    <a:pt x="135466" y="2698242"/>
                  </a:lnTo>
                  <a:lnTo>
                    <a:pt x="178085" y="2718471"/>
                  </a:lnTo>
                  <a:lnTo>
                    <a:pt x="224372" y="2731174"/>
                  </a:lnTo>
                  <a:lnTo>
                    <a:pt x="273558" y="2735580"/>
                  </a:lnTo>
                  <a:lnTo>
                    <a:pt x="4036314" y="2735580"/>
                  </a:lnTo>
                  <a:lnTo>
                    <a:pt x="4085499" y="2731174"/>
                  </a:lnTo>
                  <a:lnTo>
                    <a:pt x="4131786" y="2718471"/>
                  </a:lnTo>
                  <a:lnTo>
                    <a:pt x="4174405" y="2698242"/>
                  </a:lnTo>
                  <a:lnTo>
                    <a:pt x="4212583" y="2671258"/>
                  </a:lnTo>
                  <a:lnTo>
                    <a:pt x="4245550" y="2638291"/>
                  </a:lnTo>
                  <a:lnTo>
                    <a:pt x="4272534" y="2600113"/>
                  </a:lnTo>
                  <a:lnTo>
                    <a:pt x="4292763" y="2557494"/>
                  </a:lnTo>
                  <a:lnTo>
                    <a:pt x="4305466" y="2511207"/>
                  </a:lnTo>
                  <a:lnTo>
                    <a:pt x="4309872" y="2462022"/>
                  </a:lnTo>
                  <a:lnTo>
                    <a:pt x="4309872" y="273558"/>
                  </a:lnTo>
                  <a:lnTo>
                    <a:pt x="4305466" y="224372"/>
                  </a:lnTo>
                  <a:lnTo>
                    <a:pt x="4292763" y="178085"/>
                  </a:lnTo>
                  <a:lnTo>
                    <a:pt x="4272534" y="135466"/>
                  </a:lnTo>
                  <a:lnTo>
                    <a:pt x="4245550" y="97288"/>
                  </a:lnTo>
                  <a:lnTo>
                    <a:pt x="4212583" y="64321"/>
                  </a:lnTo>
                  <a:lnTo>
                    <a:pt x="4174405" y="37337"/>
                  </a:lnTo>
                  <a:lnTo>
                    <a:pt x="4131786" y="17108"/>
                  </a:lnTo>
                  <a:lnTo>
                    <a:pt x="4085499" y="4405"/>
                  </a:lnTo>
                  <a:lnTo>
                    <a:pt x="4036314" y="0"/>
                  </a:lnTo>
                  <a:close/>
                </a:path>
              </a:pathLst>
            </a:custGeom>
            <a:solidFill>
              <a:srgbClr val="FFFFFF">
                <a:alpha val="90194"/>
              </a:srgbClr>
            </a:solidFill>
          </p:spPr>
          <p:txBody>
            <a:bodyPr wrap="square" lIns="0" tIns="0" rIns="0" bIns="0" rtlCol="0"/>
            <a:lstStyle/>
            <a:p>
              <a:endParaRPr/>
            </a:p>
          </p:txBody>
        </p:sp>
        <p:sp>
          <p:nvSpPr>
            <p:cNvPr id="7" name="object 7"/>
            <p:cNvSpPr/>
            <p:nvPr/>
          </p:nvSpPr>
          <p:spPr>
            <a:xfrm>
              <a:off x="1577339" y="2851404"/>
              <a:ext cx="4310380" cy="2735580"/>
            </a:xfrm>
            <a:custGeom>
              <a:avLst/>
              <a:gdLst/>
              <a:ahLst/>
              <a:cxnLst/>
              <a:rect l="l" t="t" r="r" b="b"/>
              <a:pathLst>
                <a:path w="4310380" h="2735579">
                  <a:moveTo>
                    <a:pt x="0" y="273558"/>
                  </a:moveTo>
                  <a:lnTo>
                    <a:pt x="4405" y="224372"/>
                  </a:lnTo>
                  <a:lnTo>
                    <a:pt x="17108" y="178085"/>
                  </a:lnTo>
                  <a:lnTo>
                    <a:pt x="37337" y="135466"/>
                  </a:lnTo>
                  <a:lnTo>
                    <a:pt x="64321" y="97288"/>
                  </a:lnTo>
                  <a:lnTo>
                    <a:pt x="97288" y="64321"/>
                  </a:lnTo>
                  <a:lnTo>
                    <a:pt x="135466" y="37337"/>
                  </a:lnTo>
                  <a:lnTo>
                    <a:pt x="178085" y="17108"/>
                  </a:lnTo>
                  <a:lnTo>
                    <a:pt x="224372" y="4405"/>
                  </a:lnTo>
                  <a:lnTo>
                    <a:pt x="273558" y="0"/>
                  </a:lnTo>
                  <a:lnTo>
                    <a:pt x="4036314" y="0"/>
                  </a:lnTo>
                  <a:lnTo>
                    <a:pt x="4085499" y="4405"/>
                  </a:lnTo>
                  <a:lnTo>
                    <a:pt x="4131786" y="17108"/>
                  </a:lnTo>
                  <a:lnTo>
                    <a:pt x="4174405" y="37337"/>
                  </a:lnTo>
                  <a:lnTo>
                    <a:pt x="4212583" y="64321"/>
                  </a:lnTo>
                  <a:lnTo>
                    <a:pt x="4245550" y="97288"/>
                  </a:lnTo>
                  <a:lnTo>
                    <a:pt x="4272534" y="135466"/>
                  </a:lnTo>
                  <a:lnTo>
                    <a:pt x="4292763" y="178085"/>
                  </a:lnTo>
                  <a:lnTo>
                    <a:pt x="4305466" y="224372"/>
                  </a:lnTo>
                  <a:lnTo>
                    <a:pt x="4309872" y="273558"/>
                  </a:lnTo>
                  <a:lnTo>
                    <a:pt x="4309872" y="2462022"/>
                  </a:lnTo>
                  <a:lnTo>
                    <a:pt x="4305466" y="2511207"/>
                  </a:lnTo>
                  <a:lnTo>
                    <a:pt x="4292763" y="2557494"/>
                  </a:lnTo>
                  <a:lnTo>
                    <a:pt x="4272534" y="2600113"/>
                  </a:lnTo>
                  <a:lnTo>
                    <a:pt x="4245550" y="2638291"/>
                  </a:lnTo>
                  <a:lnTo>
                    <a:pt x="4212583" y="2671258"/>
                  </a:lnTo>
                  <a:lnTo>
                    <a:pt x="4174405" y="2698242"/>
                  </a:lnTo>
                  <a:lnTo>
                    <a:pt x="4131786" y="2718471"/>
                  </a:lnTo>
                  <a:lnTo>
                    <a:pt x="4085499" y="2731174"/>
                  </a:lnTo>
                  <a:lnTo>
                    <a:pt x="4036314" y="2735580"/>
                  </a:lnTo>
                  <a:lnTo>
                    <a:pt x="273558" y="2735580"/>
                  </a:lnTo>
                  <a:lnTo>
                    <a:pt x="224372" y="2731174"/>
                  </a:lnTo>
                  <a:lnTo>
                    <a:pt x="178085" y="2718471"/>
                  </a:lnTo>
                  <a:lnTo>
                    <a:pt x="135466" y="2698242"/>
                  </a:lnTo>
                  <a:lnTo>
                    <a:pt x="97288" y="2671258"/>
                  </a:lnTo>
                  <a:lnTo>
                    <a:pt x="64321" y="2638291"/>
                  </a:lnTo>
                  <a:lnTo>
                    <a:pt x="37337" y="2600113"/>
                  </a:lnTo>
                  <a:lnTo>
                    <a:pt x="17108" y="2557494"/>
                  </a:lnTo>
                  <a:lnTo>
                    <a:pt x="4405" y="2511207"/>
                  </a:lnTo>
                  <a:lnTo>
                    <a:pt x="0" y="2462022"/>
                  </a:lnTo>
                  <a:lnTo>
                    <a:pt x="0" y="273558"/>
                  </a:lnTo>
                  <a:close/>
                </a:path>
              </a:pathLst>
            </a:custGeom>
            <a:ln w="12700">
              <a:solidFill>
                <a:srgbClr val="4F81BC"/>
              </a:solidFill>
            </a:ln>
          </p:spPr>
          <p:txBody>
            <a:bodyPr wrap="square" lIns="0" tIns="0" rIns="0" bIns="0" rtlCol="0"/>
            <a:lstStyle/>
            <a:p>
              <a:endParaRPr/>
            </a:p>
          </p:txBody>
        </p:sp>
      </p:grpSp>
      <p:sp>
        <p:nvSpPr>
          <p:cNvPr id="8" name="object 8"/>
          <p:cNvSpPr txBox="1"/>
          <p:nvPr/>
        </p:nvSpPr>
        <p:spPr>
          <a:xfrm>
            <a:off x="1753616" y="2989579"/>
            <a:ext cx="3956685" cy="2104390"/>
          </a:xfrm>
          <a:prstGeom prst="rect">
            <a:avLst/>
          </a:prstGeom>
        </p:spPr>
        <p:txBody>
          <a:bodyPr vert="horz" wrap="square" lIns="0" tIns="39370" rIns="0" bIns="0" rtlCol="0">
            <a:spAutoFit/>
          </a:bodyPr>
          <a:lstStyle/>
          <a:p>
            <a:pPr marL="12065" marR="5080" algn="ctr">
              <a:lnSpc>
                <a:spcPct val="91600"/>
              </a:lnSpc>
              <a:spcBef>
                <a:spcPts val="310"/>
              </a:spcBef>
            </a:pPr>
            <a:r>
              <a:rPr sz="2100" b="1" i="1" u="sng" spc="-5" dirty="0">
                <a:uFill>
                  <a:solidFill>
                    <a:srgbClr val="000000"/>
                  </a:solidFill>
                </a:uFill>
                <a:latin typeface="Calibri"/>
                <a:cs typeface="Calibri"/>
              </a:rPr>
              <a:t>ROB-1.</a:t>
            </a:r>
            <a:r>
              <a:rPr sz="2100" b="1" i="1" spc="-5" dirty="0">
                <a:latin typeface="Calibri"/>
                <a:cs typeface="Calibri"/>
              </a:rPr>
              <a:t> </a:t>
            </a:r>
            <a:r>
              <a:rPr sz="2100" b="1" dirty="0">
                <a:latin typeface="Calibri"/>
                <a:cs typeface="Calibri"/>
              </a:rPr>
              <a:t>If the </a:t>
            </a:r>
            <a:r>
              <a:rPr sz="2100" b="1" spc="-20" dirty="0">
                <a:latin typeface="Calibri"/>
                <a:cs typeface="Calibri"/>
              </a:rPr>
              <a:t>text </a:t>
            </a:r>
            <a:r>
              <a:rPr sz="2100" b="1" spc="-10" dirty="0">
                <a:latin typeface="Calibri"/>
                <a:cs typeface="Calibri"/>
              </a:rPr>
              <a:t>editor fails </a:t>
            </a:r>
            <a:r>
              <a:rPr sz="2100" b="1" spc="-15" dirty="0">
                <a:latin typeface="Calibri"/>
                <a:cs typeface="Calibri"/>
              </a:rPr>
              <a:t>before </a:t>
            </a:r>
            <a:r>
              <a:rPr sz="2100" b="1" spc="-459" dirty="0">
                <a:latin typeface="Calibri"/>
                <a:cs typeface="Calibri"/>
              </a:rPr>
              <a:t> </a:t>
            </a:r>
            <a:r>
              <a:rPr sz="2100" b="1" dirty="0">
                <a:latin typeface="Calibri"/>
                <a:cs typeface="Calibri"/>
              </a:rPr>
              <a:t>the user </a:t>
            </a:r>
            <a:r>
              <a:rPr sz="2100" b="1" spc="-15" dirty="0">
                <a:latin typeface="Calibri"/>
                <a:cs typeface="Calibri"/>
              </a:rPr>
              <a:t>saves </a:t>
            </a:r>
            <a:r>
              <a:rPr sz="2100" b="1" dirty="0">
                <a:latin typeface="Calibri"/>
                <a:cs typeface="Calibri"/>
              </a:rPr>
              <a:t>the </a:t>
            </a:r>
            <a:r>
              <a:rPr sz="2100" b="1" spc="-5" dirty="0">
                <a:latin typeface="Calibri"/>
                <a:cs typeface="Calibri"/>
              </a:rPr>
              <a:t>file, </a:t>
            </a:r>
            <a:r>
              <a:rPr sz="2100" b="1" dirty="0">
                <a:latin typeface="Calibri"/>
                <a:cs typeface="Calibri"/>
              </a:rPr>
              <a:t>it </a:t>
            </a:r>
            <a:r>
              <a:rPr sz="2100" b="1" spc="-5" dirty="0">
                <a:latin typeface="Calibri"/>
                <a:cs typeface="Calibri"/>
              </a:rPr>
              <a:t>shall </a:t>
            </a:r>
            <a:r>
              <a:rPr sz="2100" b="1" dirty="0">
                <a:latin typeface="Calibri"/>
                <a:cs typeface="Calibri"/>
              </a:rPr>
              <a:t> </a:t>
            </a:r>
            <a:r>
              <a:rPr sz="2100" b="1" spc="-15" dirty="0">
                <a:latin typeface="Calibri"/>
                <a:cs typeface="Calibri"/>
              </a:rPr>
              <a:t>recover </a:t>
            </a:r>
            <a:r>
              <a:rPr sz="2100" b="1" dirty="0">
                <a:latin typeface="Calibri"/>
                <a:cs typeface="Calibri"/>
              </a:rPr>
              <a:t>the </a:t>
            </a:r>
            <a:r>
              <a:rPr sz="2100" b="1" spc="-15" dirty="0">
                <a:latin typeface="Calibri"/>
                <a:cs typeface="Calibri"/>
              </a:rPr>
              <a:t>contents </a:t>
            </a:r>
            <a:r>
              <a:rPr sz="2100" b="1" dirty="0">
                <a:latin typeface="Calibri"/>
                <a:cs typeface="Calibri"/>
              </a:rPr>
              <a:t>of the </a:t>
            </a:r>
            <a:r>
              <a:rPr sz="2100" b="1" spc="-5" dirty="0">
                <a:latin typeface="Calibri"/>
                <a:cs typeface="Calibri"/>
              </a:rPr>
              <a:t>file </a:t>
            </a:r>
            <a:r>
              <a:rPr sz="2100" b="1" dirty="0">
                <a:latin typeface="Calibri"/>
                <a:cs typeface="Calibri"/>
              </a:rPr>
              <a:t> being</a:t>
            </a:r>
            <a:r>
              <a:rPr sz="2100" b="1" spc="-10" dirty="0">
                <a:latin typeface="Calibri"/>
                <a:cs typeface="Calibri"/>
              </a:rPr>
              <a:t> edited </a:t>
            </a:r>
            <a:r>
              <a:rPr sz="2100" b="1" dirty="0">
                <a:latin typeface="Calibri"/>
                <a:cs typeface="Calibri"/>
              </a:rPr>
              <a:t>as</a:t>
            </a:r>
            <a:r>
              <a:rPr sz="2100" b="1" spc="-5" dirty="0">
                <a:latin typeface="Calibri"/>
                <a:cs typeface="Calibri"/>
              </a:rPr>
              <a:t> </a:t>
            </a:r>
            <a:r>
              <a:rPr sz="2100" b="1" spc="-40" dirty="0">
                <a:latin typeface="Calibri"/>
                <a:cs typeface="Calibri"/>
              </a:rPr>
              <a:t>of,</a:t>
            </a:r>
            <a:r>
              <a:rPr sz="2100" b="1" spc="5" dirty="0">
                <a:latin typeface="Calibri"/>
                <a:cs typeface="Calibri"/>
              </a:rPr>
              <a:t> </a:t>
            </a:r>
            <a:r>
              <a:rPr sz="2100" b="1" spc="-15" dirty="0">
                <a:latin typeface="Calibri"/>
                <a:cs typeface="Calibri"/>
              </a:rPr>
              <a:t>at</a:t>
            </a:r>
            <a:r>
              <a:rPr sz="2100" b="1" dirty="0">
                <a:latin typeface="Calibri"/>
                <a:cs typeface="Calibri"/>
              </a:rPr>
              <a:t> </a:t>
            </a:r>
            <a:r>
              <a:rPr sz="2100" b="1" spc="-10" dirty="0">
                <a:latin typeface="Calibri"/>
                <a:cs typeface="Calibri"/>
              </a:rPr>
              <a:t>most,</a:t>
            </a:r>
            <a:r>
              <a:rPr sz="2100" b="1" dirty="0">
                <a:latin typeface="Calibri"/>
                <a:cs typeface="Calibri"/>
              </a:rPr>
              <a:t> one </a:t>
            </a:r>
            <a:r>
              <a:rPr sz="2100" b="1" spc="5" dirty="0">
                <a:latin typeface="Calibri"/>
                <a:cs typeface="Calibri"/>
              </a:rPr>
              <a:t> </a:t>
            </a:r>
            <a:r>
              <a:rPr sz="2100" b="1" spc="-10" dirty="0">
                <a:latin typeface="Calibri"/>
                <a:cs typeface="Calibri"/>
              </a:rPr>
              <a:t>minute </a:t>
            </a:r>
            <a:r>
              <a:rPr sz="2100" b="1" dirty="0">
                <a:latin typeface="Calibri"/>
                <a:cs typeface="Calibri"/>
              </a:rPr>
              <a:t>prior </a:t>
            </a:r>
            <a:r>
              <a:rPr sz="2100" b="1" spc="-15" dirty="0">
                <a:latin typeface="Calibri"/>
                <a:cs typeface="Calibri"/>
              </a:rPr>
              <a:t>to </a:t>
            </a:r>
            <a:r>
              <a:rPr sz="2100" b="1" dirty="0">
                <a:latin typeface="Calibri"/>
                <a:cs typeface="Calibri"/>
              </a:rPr>
              <a:t>the </a:t>
            </a:r>
            <a:r>
              <a:rPr sz="2100" b="1" spc="-15" dirty="0">
                <a:latin typeface="Calibri"/>
                <a:cs typeface="Calibri"/>
              </a:rPr>
              <a:t>failure </a:t>
            </a:r>
            <a:r>
              <a:rPr sz="2100" b="1" dirty="0">
                <a:latin typeface="Calibri"/>
                <a:cs typeface="Calibri"/>
              </a:rPr>
              <a:t>the </a:t>
            </a:r>
            <a:r>
              <a:rPr sz="2100" b="1" spc="-15" dirty="0">
                <a:latin typeface="Calibri"/>
                <a:cs typeface="Calibri"/>
              </a:rPr>
              <a:t>next </a:t>
            </a:r>
            <a:r>
              <a:rPr sz="2100" b="1" spc="-10" dirty="0">
                <a:latin typeface="Calibri"/>
                <a:cs typeface="Calibri"/>
              </a:rPr>
              <a:t> </a:t>
            </a:r>
            <a:r>
              <a:rPr sz="2100" b="1" dirty="0">
                <a:latin typeface="Calibri"/>
                <a:cs typeface="Calibri"/>
              </a:rPr>
              <a:t>time the </a:t>
            </a:r>
            <a:r>
              <a:rPr sz="2100" b="1" spc="-5" dirty="0">
                <a:latin typeface="Calibri"/>
                <a:cs typeface="Calibri"/>
              </a:rPr>
              <a:t>same </a:t>
            </a:r>
            <a:r>
              <a:rPr sz="2100" b="1" dirty="0">
                <a:latin typeface="Calibri"/>
                <a:cs typeface="Calibri"/>
              </a:rPr>
              <a:t>user launches the </a:t>
            </a:r>
            <a:r>
              <a:rPr sz="2100" b="1" spc="5" dirty="0">
                <a:latin typeface="Calibri"/>
                <a:cs typeface="Calibri"/>
              </a:rPr>
              <a:t> </a:t>
            </a:r>
            <a:r>
              <a:rPr sz="2100" b="1" spc="-5" dirty="0">
                <a:latin typeface="Calibri"/>
                <a:cs typeface="Calibri"/>
              </a:rPr>
              <a:t>application.</a:t>
            </a:r>
            <a:endParaRPr sz="2100">
              <a:latin typeface="Calibri"/>
              <a:cs typeface="Calibri"/>
            </a:endParaRPr>
          </a:p>
        </p:txBody>
      </p:sp>
      <p:grpSp>
        <p:nvGrpSpPr>
          <p:cNvPr id="9" name="object 9"/>
          <p:cNvGrpSpPr/>
          <p:nvPr/>
        </p:nvGrpSpPr>
        <p:grpSpPr>
          <a:xfrm>
            <a:off x="6344411" y="2374392"/>
            <a:ext cx="4816475" cy="3219450"/>
            <a:chOff x="6344411" y="2374392"/>
            <a:chExt cx="4816475" cy="3219450"/>
          </a:xfrm>
        </p:grpSpPr>
        <p:pic>
          <p:nvPicPr>
            <p:cNvPr id="10" name="object 10"/>
            <p:cNvPicPr/>
            <p:nvPr/>
          </p:nvPicPr>
          <p:blipFill>
            <a:blip r:embed="rId4" cstate="print"/>
            <a:stretch>
              <a:fillRect/>
            </a:stretch>
          </p:blipFill>
          <p:spPr>
            <a:xfrm>
              <a:off x="6344411" y="2374392"/>
              <a:ext cx="4384547" cy="2811779"/>
            </a:xfrm>
            <a:prstGeom prst="rect">
              <a:avLst/>
            </a:prstGeom>
          </p:spPr>
        </p:pic>
        <p:pic>
          <p:nvPicPr>
            <p:cNvPr id="11" name="object 11"/>
            <p:cNvPicPr/>
            <p:nvPr/>
          </p:nvPicPr>
          <p:blipFill>
            <a:blip r:embed="rId5" cstate="print"/>
            <a:stretch>
              <a:fillRect/>
            </a:stretch>
          </p:blipFill>
          <p:spPr>
            <a:xfrm>
              <a:off x="6365747" y="2395728"/>
              <a:ext cx="4309872" cy="2737104"/>
            </a:xfrm>
            <a:prstGeom prst="rect">
              <a:avLst/>
            </a:prstGeom>
          </p:spPr>
        </p:pic>
        <p:sp>
          <p:nvSpPr>
            <p:cNvPr id="12" name="object 12"/>
            <p:cNvSpPr/>
            <p:nvPr/>
          </p:nvSpPr>
          <p:spPr>
            <a:xfrm>
              <a:off x="6844283" y="2851404"/>
              <a:ext cx="4310380" cy="2735580"/>
            </a:xfrm>
            <a:custGeom>
              <a:avLst/>
              <a:gdLst/>
              <a:ahLst/>
              <a:cxnLst/>
              <a:rect l="l" t="t" r="r" b="b"/>
              <a:pathLst>
                <a:path w="4310380" h="2735579">
                  <a:moveTo>
                    <a:pt x="4036314" y="0"/>
                  </a:moveTo>
                  <a:lnTo>
                    <a:pt x="273558" y="0"/>
                  </a:lnTo>
                  <a:lnTo>
                    <a:pt x="224372" y="4405"/>
                  </a:lnTo>
                  <a:lnTo>
                    <a:pt x="178085" y="17108"/>
                  </a:lnTo>
                  <a:lnTo>
                    <a:pt x="135466" y="37337"/>
                  </a:lnTo>
                  <a:lnTo>
                    <a:pt x="97288" y="64321"/>
                  </a:lnTo>
                  <a:lnTo>
                    <a:pt x="64321" y="97288"/>
                  </a:lnTo>
                  <a:lnTo>
                    <a:pt x="37337" y="135466"/>
                  </a:lnTo>
                  <a:lnTo>
                    <a:pt x="17108" y="178085"/>
                  </a:lnTo>
                  <a:lnTo>
                    <a:pt x="4405" y="224372"/>
                  </a:lnTo>
                  <a:lnTo>
                    <a:pt x="0" y="273558"/>
                  </a:lnTo>
                  <a:lnTo>
                    <a:pt x="0" y="2462022"/>
                  </a:lnTo>
                  <a:lnTo>
                    <a:pt x="4405" y="2511207"/>
                  </a:lnTo>
                  <a:lnTo>
                    <a:pt x="17108" y="2557494"/>
                  </a:lnTo>
                  <a:lnTo>
                    <a:pt x="37337" y="2600113"/>
                  </a:lnTo>
                  <a:lnTo>
                    <a:pt x="64321" y="2638291"/>
                  </a:lnTo>
                  <a:lnTo>
                    <a:pt x="97288" y="2671258"/>
                  </a:lnTo>
                  <a:lnTo>
                    <a:pt x="135466" y="2698242"/>
                  </a:lnTo>
                  <a:lnTo>
                    <a:pt x="178085" y="2718471"/>
                  </a:lnTo>
                  <a:lnTo>
                    <a:pt x="224372" y="2731174"/>
                  </a:lnTo>
                  <a:lnTo>
                    <a:pt x="273558" y="2735580"/>
                  </a:lnTo>
                  <a:lnTo>
                    <a:pt x="4036314" y="2735580"/>
                  </a:lnTo>
                  <a:lnTo>
                    <a:pt x="4085499" y="2731174"/>
                  </a:lnTo>
                  <a:lnTo>
                    <a:pt x="4131786" y="2718471"/>
                  </a:lnTo>
                  <a:lnTo>
                    <a:pt x="4174405" y="2698242"/>
                  </a:lnTo>
                  <a:lnTo>
                    <a:pt x="4212583" y="2671258"/>
                  </a:lnTo>
                  <a:lnTo>
                    <a:pt x="4245550" y="2638291"/>
                  </a:lnTo>
                  <a:lnTo>
                    <a:pt x="4272534" y="2600113"/>
                  </a:lnTo>
                  <a:lnTo>
                    <a:pt x="4292763" y="2557494"/>
                  </a:lnTo>
                  <a:lnTo>
                    <a:pt x="4305466" y="2511207"/>
                  </a:lnTo>
                  <a:lnTo>
                    <a:pt x="4309872" y="2462022"/>
                  </a:lnTo>
                  <a:lnTo>
                    <a:pt x="4309872" y="273558"/>
                  </a:lnTo>
                  <a:lnTo>
                    <a:pt x="4305466" y="224372"/>
                  </a:lnTo>
                  <a:lnTo>
                    <a:pt x="4292763" y="178085"/>
                  </a:lnTo>
                  <a:lnTo>
                    <a:pt x="4272534" y="135466"/>
                  </a:lnTo>
                  <a:lnTo>
                    <a:pt x="4245550" y="97288"/>
                  </a:lnTo>
                  <a:lnTo>
                    <a:pt x="4212583" y="64321"/>
                  </a:lnTo>
                  <a:lnTo>
                    <a:pt x="4174405" y="37337"/>
                  </a:lnTo>
                  <a:lnTo>
                    <a:pt x="4131786" y="17108"/>
                  </a:lnTo>
                  <a:lnTo>
                    <a:pt x="4085499" y="4405"/>
                  </a:lnTo>
                  <a:lnTo>
                    <a:pt x="4036314" y="0"/>
                  </a:lnTo>
                  <a:close/>
                </a:path>
              </a:pathLst>
            </a:custGeom>
            <a:solidFill>
              <a:srgbClr val="FFFFFF">
                <a:alpha val="90194"/>
              </a:srgbClr>
            </a:solidFill>
          </p:spPr>
          <p:txBody>
            <a:bodyPr wrap="square" lIns="0" tIns="0" rIns="0" bIns="0" rtlCol="0"/>
            <a:lstStyle/>
            <a:p>
              <a:endParaRPr/>
            </a:p>
          </p:txBody>
        </p:sp>
        <p:sp>
          <p:nvSpPr>
            <p:cNvPr id="13" name="object 13"/>
            <p:cNvSpPr/>
            <p:nvPr/>
          </p:nvSpPr>
          <p:spPr>
            <a:xfrm>
              <a:off x="6844283" y="2851404"/>
              <a:ext cx="4310380" cy="2735580"/>
            </a:xfrm>
            <a:custGeom>
              <a:avLst/>
              <a:gdLst/>
              <a:ahLst/>
              <a:cxnLst/>
              <a:rect l="l" t="t" r="r" b="b"/>
              <a:pathLst>
                <a:path w="4310380" h="2735579">
                  <a:moveTo>
                    <a:pt x="0" y="273558"/>
                  </a:moveTo>
                  <a:lnTo>
                    <a:pt x="4405" y="224372"/>
                  </a:lnTo>
                  <a:lnTo>
                    <a:pt x="17108" y="178085"/>
                  </a:lnTo>
                  <a:lnTo>
                    <a:pt x="37337" y="135466"/>
                  </a:lnTo>
                  <a:lnTo>
                    <a:pt x="64321" y="97288"/>
                  </a:lnTo>
                  <a:lnTo>
                    <a:pt x="97288" y="64321"/>
                  </a:lnTo>
                  <a:lnTo>
                    <a:pt x="135466" y="37337"/>
                  </a:lnTo>
                  <a:lnTo>
                    <a:pt x="178085" y="17108"/>
                  </a:lnTo>
                  <a:lnTo>
                    <a:pt x="224372" y="4405"/>
                  </a:lnTo>
                  <a:lnTo>
                    <a:pt x="273558" y="0"/>
                  </a:lnTo>
                  <a:lnTo>
                    <a:pt x="4036314" y="0"/>
                  </a:lnTo>
                  <a:lnTo>
                    <a:pt x="4085499" y="4405"/>
                  </a:lnTo>
                  <a:lnTo>
                    <a:pt x="4131786" y="17108"/>
                  </a:lnTo>
                  <a:lnTo>
                    <a:pt x="4174405" y="37337"/>
                  </a:lnTo>
                  <a:lnTo>
                    <a:pt x="4212583" y="64321"/>
                  </a:lnTo>
                  <a:lnTo>
                    <a:pt x="4245550" y="97288"/>
                  </a:lnTo>
                  <a:lnTo>
                    <a:pt x="4272534" y="135466"/>
                  </a:lnTo>
                  <a:lnTo>
                    <a:pt x="4292763" y="178085"/>
                  </a:lnTo>
                  <a:lnTo>
                    <a:pt x="4305466" y="224372"/>
                  </a:lnTo>
                  <a:lnTo>
                    <a:pt x="4309872" y="273558"/>
                  </a:lnTo>
                  <a:lnTo>
                    <a:pt x="4309872" y="2462022"/>
                  </a:lnTo>
                  <a:lnTo>
                    <a:pt x="4305466" y="2511207"/>
                  </a:lnTo>
                  <a:lnTo>
                    <a:pt x="4292763" y="2557494"/>
                  </a:lnTo>
                  <a:lnTo>
                    <a:pt x="4272534" y="2600113"/>
                  </a:lnTo>
                  <a:lnTo>
                    <a:pt x="4245550" y="2638291"/>
                  </a:lnTo>
                  <a:lnTo>
                    <a:pt x="4212583" y="2671258"/>
                  </a:lnTo>
                  <a:lnTo>
                    <a:pt x="4174405" y="2698242"/>
                  </a:lnTo>
                  <a:lnTo>
                    <a:pt x="4131786" y="2718471"/>
                  </a:lnTo>
                  <a:lnTo>
                    <a:pt x="4085499" y="2731174"/>
                  </a:lnTo>
                  <a:lnTo>
                    <a:pt x="4036314" y="2735580"/>
                  </a:lnTo>
                  <a:lnTo>
                    <a:pt x="273558" y="2735580"/>
                  </a:lnTo>
                  <a:lnTo>
                    <a:pt x="224372" y="2731174"/>
                  </a:lnTo>
                  <a:lnTo>
                    <a:pt x="178085" y="2718471"/>
                  </a:lnTo>
                  <a:lnTo>
                    <a:pt x="135466" y="2698242"/>
                  </a:lnTo>
                  <a:lnTo>
                    <a:pt x="97288" y="2671258"/>
                  </a:lnTo>
                  <a:lnTo>
                    <a:pt x="64321" y="2638291"/>
                  </a:lnTo>
                  <a:lnTo>
                    <a:pt x="37337" y="2600113"/>
                  </a:lnTo>
                  <a:lnTo>
                    <a:pt x="17108" y="2557494"/>
                  </a:lnTo>
                  <a:lnTo>
                    <a:pt x="4405" y="2511207"/>
                  </a:lnTo>
                  <a:lnTo>
                    <a:pt x="0" y="2462022"/>
                  </a:lnTo>
                  <a:lnTo>
                    <a:pt x="0" y="273558"/>
                  </a:lnTo>
                  <a:close/>
                </a:path>
              </a:pathLst>
            </a:custGeom>
            <a:ln w="12700">
              <a:solidFill>
                <a:srgbClr val="4F81BC"/>
              </a:solidFill>
            </a:ln>
          </p:spPr>
          <p:txBody>
            <a:bodyPr wrap="square" lIns="0" tIns="0" rIns="0" bIns="0" rtlCol="0"/>
            <a:lstStyle/>
            <a:p>
              <a:endParaRPr/>
            </a:p>
          </p:txBody>
        </p:sp>
      </p:grpSp>
      <p:sp>
        <p:nvSpPr>
          <p:cNvPr id="14" name="object 14"/>
          <p:cNvSpPr txBox="1"/>
          <p:nvPr/>
        </p:nvSpPr>
        <p:spPr>
          <a:xfrm>
            <a:off x="7009638" y="3282441"/>
            <a:ext cx="3983990" cy="1812289"/>
          </a:xfrm>
          <a:prstGeom prst="rect">
            <a:avLst/>
          </a:prstGeom>
        </p:spPr>
        <p:txBody>
          <a:bodyPr vert="horz" wrap="square" lIns="0" tIns="39370" rIns="0" bIns="0" rtlCol="0">
            <a:spAutoFit/>
          </a:bodyPr>
          <a:lstStyle/>
          <a:p>
            <a:pPr marL="352425" marR="345440" indent="-1905" algn="ctr">
              <a:lnSpc>
                <a:spcPct val="91600"/>
              </a:lnSpc>
              <a:spcBef>
                <a:spcPts val="310"/>
              </a:spcBef>
            </a:pPr>
            <a:r>
              <a:rPr sz="2100" b="1" i="1" u="sng" spc="-5" dirty="0">
                <a:uFill>
                  <a:solidFill>
                    <a:srgbClr val="000000"/>
                  </a:solidFill>
                </a:uFill>
                <a:latin typeface="Calibri"/>
                <a:cs typeface="Calibri"/>
              </a:rPr>
              <a:t>ROB-2.</a:t>
            </a:r>
            <a:r>
              <a:rPr sz="2100" b="1" i="1" spc="-5" dirty="0">
                <a:latin typeface="Calibri"/>
                <a:cs typeface="Calibri"/>
              </a:rPr>
              <a:t> </a:t>
            </a:r>
            <a:r>
              <a:rPr sz="2100" b="1" dirty="0">
                <a:latin typeface="Calibri"/>
                <a:cs typeface="Calibri"/>
              </a:rPr>
              <a:t>All plot </a:t>
            </a:r>
            <a:r>
              <a:rPr sz="2100" b="1" spc="-5" dirty="0">
                <a:latin typeface="Calibri"/>
                <a:cs typeface="Calibri"/>
              </a:rPr>
              <a:t>description </a:t>
            </a:r>
            <a:r>
              <a:rPr sz="2100" b="1" dirty="0">
                <a:latin typeface="Calibri"/>
                <a:cs typeface="Calibri"/>
              </a:rPr>
              <a:t> </a:t>
            </a:r>
            <a:r>
              <a:rPr sz="2100" b="1" spc="-15" dirty="0">
                <a:latin typeface="Calibri"/>
                <a:cs typeface="Calibri"/>
              </a:rPr>
              <a:t>parameters </a:t>
            </a:r>
            <a:r>
              <a:rPr sz="2100" b="1" dirty="0">
                <a:latin typeface="Calibri"/>
                <a:cs typeface="Calibri"/>
              </a:rPr>
              <a:t>shall </a:t>
            </a:r>
            <a:r>
              <a:rPr sz="2100" b="1" spc="-15" dirty="0">
                <a:latin typeface="Calibri"/>
                <a:cs typeface="Calibri"/>
              </a:rPr>
              <a:t>have </a:t>
            </a:r>
            <a:r>
              <a:rPr sz="2100" b="1" spc="-10" dirty="0">
                <a:latin typeface="Calibri"/>
                <a:cs typeface="Calibri"/>
              </a:rPr>
              <a:t>default </a:t>
            </a:r>
            <a:r>
              <a:rPr sz="2100" b="1" spc="-459" dirty="0">
                <a:latin typeface="Calibri"/>
                <a:cs typeface="Calibri"/>
              </a:rPr>
              <a:t> </a:t>
            </a:r>
            <a:r>
              <a:rPr sz="2100" b="1" spc="-10" dirty="0">
                <a:latin typeface="Calibri"/>
                <a:cs typeface="Calibri"/>
              </a:rPr>
              <a:t>values </a:t>
            </a:r>
            <a:r>
              <a:rPr sz="2100" b="1" dirty="0">
                <a:latin typeface="Calibri"/>
                <a:cs typeface="Calibri"/>
              </a:rPr>
              <a:t>specified, </a:t>
            </a:r>
            <a:r>
              <a:rPr sz="2100" b="1" spc="-5" dirty="0">
                <a:latin typeface="Calibri"/>
                <a:cs typeface="Calibri"/>
              </a:rPr>
              <a:t>which </a:t>
            </a:r>
            <a:r>
              <a:rPr sz="2100" b="1" dirty="0">
                <a:latin typeface="Calibri"/>
                <a:cs typeface="Calibri"/>
              </a:rPr>
              <a:t>the </a:t>
            </a:r>
            <a:r>
              <a:rPr sz="2100" b="1" spc="5" dirty="0">
                <a:latin typeface="Calibri"/>
                <a:cs typeface="Calibri"/>
              </a:rPr>
              <a:t> </a:t>
            </a:r>
            <a:r>
              <a:rPr sz="2100" b="1" spc="-10" dirty="0">
                <a:latin typeface="Calibri"/>
                <a:cs typeface="Calibri"/>
              </a:rPr>
              <a:t>Graphics </a:t>
            </a:r>
            <a:r>
              <a:rPr sz="2100" b="1" dirty="0">
                <a:latin typeface="Calibri"/>
                <a:cs typeface="Calibri"/>
              </a:rPr>
              <a:t>Engine</a:t>
            </a:r>
            <a:r>
              <a:rPr sz="2100" b="1" spc="-15" dirty="0">
                <a:latin typeface="Calibri"/>
                <a:cs typeface="Calibri"/>
              </a:rPr>
              <a:t> </a:t>
            </a:r>
            <a:r>
              <a:rPr sz="2100" b="1" dirty="0">
                <a:latin typeface="Calibri"/>
                <a:cs typeface="Calibri"/>
              </a:rPr>
              <a:t>shall</a:t>
            </a:r>
            <a:r>
              <a:rPr sz="2100" b="1" spc="-25" dirty="0">
                <a:latin typeface="Calibri"/>
                <a:cs typeface="Calibri"/>
              </a:rPr>
              <a:t> </a:t>
            </a:r>
            <a:r>
              <a:rPr sz="2100" b="1" dirty="0">
                <a:latin typeface="Calibri"/>
                <a:cs typeface="Calibri"/>
              </a:rPr>
              <a:t>use</a:t>
            </a:r>
            <a:r>
              <a:rPr sz="2100" b="1" spc="-10" dirty="0">
                <a:latin typeface="Calibri"/>
                <a:cs typeface="Calibri"/>
              </a:rPr>
              <a:t> </a:t>
            </a:r>
            <a:r>
              <a:rPr sz="2100" b="1" dirty="0">
                <a:latin typeface="Calibri"/>
                <a:cs typeface="Calibri"/>
              </a:rPr>
              <a:t>if</a:t>
            </a:r>
            <a:r>
              <a:rPr sz="2100" b="1" spc="-10" dirty="0">
                <a:latin typeface="Calibri"/>
                <a:cs typeface="Calibri"/>
              </a:rPr>
              <a:t> </a:t>
            </a:r>
            <a:r>
              <a:rPr sz="2100" b="1" dirty="0">
                <a:latin typeface="Calibri"/>
                <a:cs typeface="Calibri"/>
              </a:rPr>
              <a:t>a</a:t>
            </a:r>
            <a:endParaRPr sz="2100">
              <a:latin typeface="Calibri"/>
              <a:cs typeface="Calibri"/>
            </a:endParaRPr>
          </a:p>
          <a:p>
            <a:pPr algn="ctr">
              <a:lnSpc>
                <a:spcPts val="2200"/>
              </a:lnSpc>
            </a:pPr>
            <a:r>
              <a:rPr sz="2100" b="1" spc="-20" dirty="0">
                <a:latin typeface="Calibri"/>
                <a:cs typeface="Calibri"/>
              </a:rPr>
              <a:t>parameter’s</a:t>
            </a:r>
            <a:r>
              <a:rPr sz="2100" b="1" spc="10" dirty="0">
                <a:latin typeface="Calibri"/>
                <a:cs typeface="Calibri"/>
              </a:rPr>
              <a:t> </a:t>
            </a:r>
            <a:r>
              <a:rPr sz="2100" b="1" dirty="0">
                <a:latin typeface="Calibri"/>
                <a:cs typeface="Calibri"/>
              </a:rPr>
              <a:t>input</a:t>
            </a:r>
            <a:r>
              <a:rPr sz="2100" b="1" spc="-5" dirty="0">
                <a:latin typeface="Calibri"/>
                <a:cs typeface="Calibri"/>
              </a:rPr>
              <a:t> </a:t>
            </a:r>
            <a:r>
              <a:rPr sz="2100" b="1" spc="-15" dirty="0">
                <a:latin typeface="Calibri"/>
                <a:cs typeface="Calibri"/>
              </a:rPr>
              <a:t>data</a:t>
            </a:r>
            <a:r>
              <a:rPr sz="2100" b="1" spc="5" dirty="0">
                <a:latin typeface="Calibri"/>
                <a:cs typeface="Calibri"/>
              </a:rPr>
              <a:t> </a:t>
            </a:r>
            <a:r>
              <a:rPr sz="2100" b="1" dirty="0">
                <a:latin typeface="Calibri"/>
                <a:cs typeface="Calibri"/>
              </a:rPr>
              <a:t>is</a:t>
            </a:r>
            <a:r>
              <a:rPr sz="2100" b="1" spc="-5" dirty="0">
                <a:latin typeface="Calibri"/>
                <a:cs typeface="Calibri"/>
              </a:rPr>
              <a:t> missing</a:t>
            </a:r>
            <a:r>
              <a:rPr sz="2100" b="1" dirty="0">
                <a:latin typeface="Calibri"/>
                <a:cs typeface="Calibri"/>
              </a:rPr>
              <a:t> or</a:t>
            </a:r>
            <a:endParaRPr sz="2100">
              <a:latin typeface="Calibri"/>
              <a:cs typeface="Calibri"/>
            </a:endParaRPr>
          </a:p>
          <a:p>
            <a:pPr algn="ctr">
              <a:lnSpc>
                <a:spcPts val="2420"/>
              </a:lnSpc>
            </a:pPr>
            <a:r>
              <a:rPr sz="2100" b="1" spc="-10" dirty="0">
                <a:latin typeface="Calibri"/>
                <a:cs typeface="Calibri"/>
              </a:rPr>
              <a:t>invalid.</a:t>
            </a:r>
            <a:endParaRPr sz="210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1296" y="3075178"/>
            <a:ext cx="1894502" cy="689932"/>
          </a:xfrm>
          <a:prstGeom prst="rect">
            <a:avLst/>
          </a:prstGeom>
        </p:spPr>
        <p:txBody>
          <a:bodyPr vert="horz" wrap="square" lIns="0" tIns="12700" rIns="0" bIns="0" rtlCol="0">
            <a:spAutoFit/>
          </a:bodyPr>
          <a:lstStyle/>
          <a:p>
            <a:pPr marL="12700">
              <a:lnSpc>
                <a:spcPct val="100000"/>
              </a:lnSpc>
              <a:spcBef>
                <a:spcPts val="100"/>
              </a:spcBef>
            </a:pPr>
            <a:r>
              <a:rPr sz="4400" b="0" spc="-50" dirty="0">
                <a:latin typeface="Calibri Light"/>
                <a:cs typeface="Calibri Light"/>
              </a:rPr>
              <a:t>8</a:t>
            </a:r>
            <a:r>
              <a:rPr sz="4400" b="0" dirty="0">
                <a:latin typeface="Calibri Light"/>
                <a:cs typeface="Calibri Light"/>
              </a:rPr>
              <a:t>.</a:t>
            </a:r>
            <a:r>
              <a:rPr sz="4400" b="0" spc="-114" dirty="0">
                <a:latin typeface="Calibri Light"/>
                <a:cs typeface="Calibri Light"/>
              </a:rPr>
              <a:t> </a:t>
            </a:r>
            <a:r>
              <a:rPr sz="4400" b="0" spc="-50" dirty="0">
                <a:latin typeface="Calibri Light"/>
                <a:cs typeface="Calibri Light"/>
              </a:rPr>
              <a:t>S</a:t>
            </a:r>
            <a:r>
              <a:rPr sz="4400" b="0" spc="-65" dirty="0">
                <a:latin typeface="Calibri Light"/>
                <a:cs typeface="Calibri Light"/>
              </a:rPr>
              <a:t>a</a:t>
            </a:r>
            <a:r>
              <a:rPr sz="4400" b="0" spc="-155" dirty="0">
                <a:latin typeface="Calibri Light"/>
                <a:cs typeface="Calibri Light"/>
              </a:rPr>
              <a:t>f</a:t>
            </a:r>
            <a:r>
              <a:rPr sz="4400" b="0" spc="-65" dirty="0">
                <a:latin typeface="Calibri Light"/>
                <a:cs typeface="Calibri Light"/>
              </a:rPr>
              <a:t>e</a:t>
            </a:r>
            <a:r>
              <a:rPr sz="4400" b="0" spc="-45" dirty="0">
                <a:latin typeface="Calibri Light"/>
                <a:cs typeface="Calibri Light"/>
              </a:rPr>
              <a:t>t</a:t>
            </a:r>
            <a:r>
              <a:rPr sz="4400" b="0" dirty="0">
                <a:latin typeface="Calibri Light"/>
                <a:cs typeface="Calibri Light"/>
              </a:rPr>
              <a:t>y</a:t>
            </a:r>
            <a:endParaRPr sz="4400" dirty="0">
              <a:latin typeface="Calibri Light"/>
              <a:cs typeface="Calibri Light"/>
            </a:endParaRPr>
          </a:p>
        </p:txBody>
      </p:sp>
      <p:sp>
        <p:nvSpPr>
          <p:cNvPr id="5" name="object 5"/>
          <p:cNvSpPr txBox="1"/>
          <p:nvPr/>
        </p:nvSpPr>
        <p:spPr>
          <a:xfrm>
            <a:off x="4688891" y="1842401"/>
            <a:ext cx="6441440" cy="1843453"/>
          </a:xfrm>
          <a:prstGeom prst="rect">
            <a:avLst/>
          </a:prstGeom>
        </p:spPr>
        <p:txBody>
          <a:bodyPr vert="horz" wrap="square" lIns="0" tIns="47625" rIns="0" bIns="0" rtlCol="0">
            <a:spAutoFit/>
          </a:bodyPr>
          <a:lstStyle/>
          <a:p>
            <a:pPr marL="103505" marR="5080" indent="-91440" algn="just">
              <a:lnSpc>
                <a:spcPts val="2160"/>
              </a:lnSpc>
              <a:spcBef>
                <a:spcPts val="375"/>
              </a:spcBef>
              <a:buClr>
                <a:srgbClr val="4F81BC"/>
              </a:buClr>
              <a:buSzPct val="95000"/>
              <a:buFont typeface="Wingdings"/>
              <a:buChar char=""/>
              <a:tabLst>
                <a:tab pos="215900" algn="l"/>
              </a:tabLst>
            </a:pPr>
            <a:r>
              <a:rPr lang="en-US" sz="2000" spc="-10" dirty="0"/>
              <a:t>Safety requirements</a:t>
            </a:r>
            <a:r>
              <a:rPr lang="en-US" sz="2000" spc="-5" dirty="0"/>
              <a:t> deal with</a:t>
            </a:r>
            <a:r>
              <a:rPr lang="en-US" sz="2000" spc="-10" dirty="0"/>
              <a:t> </a:t>
            </a:r>
            <a:r>
              <a:rPr lang="en-US" sz="2000" spc="-5" dirty="0"/>
              <a:t>the</a:t>
            </a:r>
            <a:r>
              <a:rPr lang="en-US" sz="2000" dirty="0"/>
              <a:t> need</a:t>
            </a:r>
            <a:r>
              <a:rPr lang="en-US" sz="2000" spc="-5" dirty="0"/>
              <a:t> </a:t>
            </a:r>
            <a:r>
              <a:rPr lang="en-US" sz="2000" spc="-15" dirty="0"/>
              <a:t>to </a:t>
            </a:r>
            <a:r>
              <a:rPr lang="en-US" sz="2000" spc="-10" dirty="0"/>
              <a:t> </a:t>
            </a:r>
            <a:r>
              <a:rPr lang="en-US" sz="2000" spc="-15" dirty="0"/>
              <a:t>prevent</a:t>
            </a:r>
            <a:r>
              <a:rPr lang="en-US" sz="2000" dirty="0"/>
              <a:t> a </a:t>
            </a:r>
            <a:r>
              <a:rPr lang="en-US" sz="2000" spc="-20" dirty="0"/>
              <a:t>system</a:t>
            </a:r>
            <a:r>
              <a:rPr lang="en-US" sz="2000" spc="-10" dirty="0"/>
              <a:t> from </a:t>
            </a:r>
            <a:r>
              <a:rPr lang="en-US" sz="2000" spc="-5" dirty="0"/>
              <a:t>doing</a:t>
            </a:r>
            <a:r>
              <a:rPr lang="en-US" sz="2000" spc="-15" dirty="0"/>
              <a:t> </a:t>
            </a:r>
            <a:r>
              <a:rPr lang="en-US" sz="2000" spc="-20" dirty="0"/>
              <a:t>any</a:t>
            </a:r>
            <a:r>
              <a:rPr lang="en-US" sz="2000" dirty="0"/>
              <a:t> </a:t>
            </a:r>
            <a:r>
              <a:rPr lang="en-US" sz="2000" spc="-5" dirty="0"/>
              <a:t>injury</a:t>
            </a:r>
            <a:r>
              <a:rPr lang="en-US" sz="2000" dirty="0"/>
              <a:t> </a:t>
            </a:r>
            <a:r>
              <a:rPr lang="en-US" sz="2000" spc="-15" dirty="0"/>
              <a:t>to</a:t>
            </a:r>
            <a:r>
              <a:rPr lang="en-US" sz="2000" dirty="0"/>
              <a:t> </a:t>
            </a:r>
            <a:r>
              <a:rPr lang="en-US" sz="2000" spc="-5" dirty="0"/>
              <a:t>people or damage to property</a:t>
            </a:r>
          </a:p>
          <a:p>
            <a:pPr marL="103505" marR="5080" indent="-91440" algn="just">
              <a:lnSpc>
                <a:spcPts val="2160"/>
              </a:lnSpc>
              <a:spcBef>
                <a:spcPts val="375"/>
              </a:spcBef>
              <a:buClr>
                <a:srgbClr val="4F81BC"/>
              </a:buClr>
              <a:buSzPct val="95000"/>
              <a:buFont typeface="Wingdings"/>
              <a:buChar char=""/>
              <a:tabLst>
                <a:tab pos="215900" algn="l"/>
              </a:tabLst>
            </a:pPr>
            <a:endParaRPr lang="en-US" sz="2000" spc="-5" dirty="0"/>
          </a:p>
          <a:p>
            <a:pPr marL="103505" marR="5080" indent="-91440" algn="just">
              <a:lnSpc>
                <a:spcPts val="2160"/>
              </a:lnSpc>
              <a:spcBef>
                <a:spcPts val="375"/>
              </a:spcBef>
              <a:buClr>
                <a:srgbClr val="4F81BC"/>
              </a:buClr>
              <a:buSzPct val="95000"/>
              <a:buFont typeface="Wingdings"/>
              <a:buChar char=""/>
              <a:tabLst>
                <a:tab pos="215900" algn="l"/>
              </a:tabLst>
            </a:pPr>
            <a:r>
              <a:rPr sz="2000" spc="-15" dirty="0">
                <a:latin typeface="Calibri"/>
                <a:cs typeface="Calibri"/>
              </a:rPr>
              <a:t>Safety</a:t>
            </a:r>
            <a:r>
              <a:rPr sz="2000" spc="-10" dirty="0">
                <a:latin typeface="Calibri"/>
                <a:cs typeface="Calibri"/>
              </a:rPr>
              <a:t> requirements</a:t>
            </a:r>
            <a:r>
              <a:rPr sz="2000" spc="-5" dirty="0">
                <a:latin typeface="Calibri"/>
                <a:cs typeface="Calibri"/>
              </a:rPr>
              <a:t> might</a:t>
            </a:r>
            <a:r>
              <a:rPr sz="2000" dirty="0">
                <a:latin typeface="Calibri"/>
                <a:cs typeface="Calibri"/>
              </a:rPr>
              <a:t> be</a:t>
            </a:r>
            <a:r>
              <a:rPr sz="2000" spc="5" dirty="0">
                <a:latin typeface="Calibri"/>
                <a:cs typeface="Calibri"/>
              </a:rPr>
              <a:t> </a:t>
            </a:r>
            <a:r>
              <a:rPr sz="2000" spc="-10" dirty="0">
                <a:latin typeface="Calibri"/>
                <a:cs typeface="Calibri"/>
              </a:rPr>
              <a:t>dictated</a:t>
            </a:r>
            <a:r>
              <a:rPr sz="2000" spc="-5" dirty="0">
                <a:latin typeface="Calibri"/>
                <a:cs typeface="Calibri"/>
              </a:rPr>
              <a:t> </a:t>
            </a:r>
            <a:r>
              <a:rPr sz="2000" spc="-15" dirty="0">
                <a:latin typeface="Calibri"/>
                <a:cs typeface="Calibri"/>
              </a:rPr>
              <a:t>by</a:t>
            </a:r>
            <a:r>
              <a:rPr sz="2000" spc="-10" dirty="0">
                <a:latin typeface="Calibri"/>
                <a:cs typeface="Calibri"/>
              </a:rPr>
              <a:t> </a:t>
            </a:r>
            <a:r>
              <a:rPr sz="2000" i="1" spc="-5" dirty="0">
                <a:latin typeface="Calibri"/>
                <a:cs typeface="Calibri"/>
              </a:rPr>
              <a:t>government </a:t>
            </a:r>
            <a:r>
              <a:rPr sz="2000" i="1" dirty="0">
                <a:latin typeface="Calibri"/>
                <a:cs typeface="Calibri"/>
              </a:rPr>
              <a:t> </a:t>
            </a:r>
            <a:r>
              <a:rPr sz="2000" i="1" spc="-5" dirty="0">
                <a:latin typeface="Calibri"/>
                <a:cs typeface="Calibri"/>
              </a:rPr>
              <a:t>regulations </a:t>
            </a:r>
            <a:r>
              <a:rPr sz="2000" spc="-5" dirty="0">
                <a:latin typeface="Calibri"/>
                <a:cs typeface="Calibri"/>
              </a:rPr>
              <a:t>or other business rules, </a:t>
            </a:r>
            <a:r>
              <a:rPr sz="2000" dirty="0">
                <a:latin typeface="Calibri"/>
                <a:cs typeface="Calibri"/>
              </a:rPr>
              <a:t>and </a:t>
            </a:r>
            <a:r>
              <a:rPr sz="2000" spc="-10" dirty="0">
                <a:latin typeface="Calibri"/>
                <a:cs typeface="Calibri"/>
              </a:rPr>
              <a:t>legal </a:t>
            </a:r>
            <a:r>
              <a:rPr sz="2000" spc="-5" dirty="0">
                <a:latin typeface="Calibri"/>
                <a:cs typeface="Calibri"/>
              </a:rPr>
              <a:t>or certification </a:t>
            </a:r>
            <a:r>
              <a:rPr sz="2000" dirty="0">
                <a:latin typeface="Calibri"/>
                <a:cs typeface="Calibri"/>
              </a:rPr>
              <a:t> </a:t>
            </a:r>
            <a:r>
              <a:rPr sz="2000" spc="-5" dirty="0">
                <a:latin typeface="Calibri"/>
                <a:cs typeface="Calibri"/>
              </a:rPr>
              <a:t>issues</a:t>
            </a:r>
            <a:r>
              <a:rPr sz="2000" spc="25" dirty="0">
                <a:latin typeface="Calibri"/>
                <a:cs typeface="Calibri"/>
              </a:rPr>
              <a:t> </a:t>
            </a:r>
            <a:r>
              <a:rPr sz="2000" spc="-5" dirty="0">
                <a:latin typeface="Calibri"/>
                <a:cs typeface="Calibri"/>
              </a:rPr>
              <a:t>could</a:t>
            </a:r>
            <a:r>
              <a:rPr sz="2000" spc="-15" dirty="0">
                <a:latin typeface="Calibri"/>
                <a:cs typeface="Calibri"/>
              </a:rPr>
              <a:t> </a:t>
            </a:r>
            <a:r>
              <a:rPr sz="2000" dirty="0">
                <a:latin typeface="Calibri"/>
                <a:cs typeface="Calibri"/>
              </a:rPr>
              <a:t>be</a:t>
            </a:r>
            <a:r>
              <a:rPr sz="2000" spc="-5" dirty="0">
                <a:latin typeface="Calibri"/>
                <a:cs typeface="Calibri"/>
              </a:rPr>
              <a:t> </a:t>
            </a:r>
            <a:r>
              <a:rPr sz="2000" spc="-10" dirty="0">
                <a:latin typeface="Calibri"/>
                <a:cs typeface="Calibri"/>
              </a:rPr>
              <a:t>associated</a:t>
            </a:r>
            <a:r>
              <a:rPr sz="2000" spc="40" dirty="0">
                <a:latin typeface="Calibri"/>
                <a:cs typeface="Calibri"/>
              </a:rPr>
              <a:t> </a:t>
            </a:r>
            <a:r>
              <a:rPr sz="2000" spc="-5" dirty="0">
                <a:latin typeface="Calibri"/>
                <a:cs typeface="Calibri"/>
              </a:rPr>
              <a:t>with</a:t>
            </a:r>
            <a:r>
              <a:rPr sz="2000" spc="5" dirty="0">
                <a:latin typeface="Calibri"/>
                <a:cs typeface="Calibri"/>
              </a:rPr>
              <a:t> </a:t>
            </a:r>
            <a:r>
              <a:rPr sz="2000" spc="-5" dirty="0">
                <a:latin typeface="Calibri"/>
                <a:cs typeface="Calibri"/>
              </a:rPr>
              <a:t>satisfying</a:t>
            </a:r>
            <a:r>
              <a:rPr sz="2000" spc="30" dirty="0">
                <a:latin typeface="Calibri"/>
                <a:cs typeface="Calibri"/>
              </a:rPr>
              <a:t> </a:t>
            </a:r>
            <a:r>
              <a:rPr sz="2000" spc="-5" dirty="0">
                <a:latin typeface="Calibri"/>
                <a:cs typeface="Calibri"/>
              </a:rPr>
              <a:t>such</a:t>
            </a:r>
            <a:r>
              <a:rPr sz="2000" spc="5" dirty="0">
                <a:latin typeface="Calibri"/>
                <a:cs typeface="Calibri"/>
              </a:rPr>
              <a:t> </a:t>
            </a:r>
            <a:r>
              <a:rPr sz="2000" spc="-10" dirty="0">
                <a:latin typeface="Calibri"/>
                <a:cs typeface="Calibri"/>
              </a:rPr>
              <a:t>requirements.</a:t>
            </a:r>
            <a:endParaRPr sz="2000" dirty="0">
              <a:latin typeface="Calibri"/>
              <a:cs typeface="Calibri"/>
            </a:endParaRPr>
          </a:p>
        </p:txBody>
      </p:sp>
      <p:sp>
        <p:nvSpPr>
          <p:cNvPr id="6" name="object 6"/>
          <p:cNvSpPr txBox="1"/>
          <p:nvPr/>
        </p:nvSpPr>
        <p:spPr>
          <a:xfrm>
            <a:off x="4693971" y="4021964"/>
            <a:ext cx="6436360" cy="605155"/>
          </a:xfrm>
          <a:prstGeom prst="rect">
            <a:avLst/>
          </a:prstGeom>
        </p:spPr>
        <p:txBody>
          <a:bodyPr vert="horz" wrap="square" lIns="0" tIns="12700" rIns="0" bIns="0" rtlCol="0">
            <a:spAutoFit/>
          </a:bodyPr>
          <a:lstStyle/>
          <a:p>
            <a:pPr marL="215265" indent="-203200">
              <a:lnSpc>
                <a:spcPts val="2280"/>
              </a:lnSpc>
              <a:spcBef>
                <a:spcPts val="100"/>
              </a:spcBef>
              <a:buClr>
                <a:srgbClr val="4F81BC"/>
              </a:buClr>
              <a:buSzPct val="95000"/>
              <a:buFont typeface="Wingdings"/>
              <a:buChar char=""/>
              <a:tabLst>
                <a:tab pos="215900" algn="l"/>
              </a:tabLst>
            </a:pPr>
            <a:r>
              <a:rPr sz="2000" spc="-15" dirty="0">
                <a:latin typeface="Calibri"/>
                <a:cs typeface="Calibri"/>
              </a:rPr>
              <a:t>Safety</a:t>
            </a:r>
            <a:r>
              <a:rPr sz="2000" spc="320" dirty="0">
                <a:latin typeface="Calibri"/>
                <a:cs typeface="Calibri"/>
              </a:rPr>
              <a:t> </a:t>
            </a:r>
            <a:r>
              <a:rPr sz="2000" spc="-10" dirty="0">
                <a:latin typeface="Calibri"/>
                <a:cs typeface="Calibri"/>
              </a:rPr>
              <a:t>requirements</a:t>
            </a:r>
            <a:r>
              <a:rPr sz="2000" spc="315" dirty="0">
                <a:latin typeface="Calibri"/>
                <a:cs typeface="Calibri"/>
              </a:rPr>
              <a:t> </a:t>
            </a:r>
            <a:r>
              <a:rPr sz="2000" spc="-5" dirty="0">
                <a:latin typeface="Calibri"/>
                <a:cs typeface="Calibri"/>
              </a:rPr>
              <a:t>frequently</a:t>
            </a:r>
            <a:r>
              <a:rPr sz="2000" spc="310" dirty="0">
                <a:latin typeface="Calibri"/>
                <a:cs typeface="Calibri"/>
              </a:rPr>
              <a:t> </a:t>
            </a:r>
            <a:r>
              <a:rPr sz="2000" spc="-10" dirty="0">
                <a:latin typeface="Calibri"/>
                <a:cs typeface="Calibri"/>
              </a:rPr>
              <a:t>are</a:t>
            </a:r>
            <a:r>
              <a:rPr sz="2000" spc="305" dirty="0">
                <a:latin typeface="Calibri"/>
                <a:cs typeface="Calibri"/>
              </a:rPr>
              <a:t> </a:t>
            </a:r>
            <a:r>
              <a:rPr sz="2000" spc="-10" dirty="0">
                <a:latin typeface="Calibri"/>
                <a:cs typeface="Calibri"/>
              </a:rPr>
              <a:t>written</a:t>
            </a:r>
            <a:r>
              <a:rPr sz="2000" spc="315" dirty="0">
                <a:latin typeface="Calibri"/>
                <a:cs typeface="Calibri"/>
              </a:rPr>
              <a:t> </a:t>
            </a:r>
            <a:r>
              <a:rPr sz="2000" spc="-5" dirty="0">
                <a:latin typeface="Calibri"/>
                <a:cs typeface="Calibri"/>
              </a:rPr>
              <a:t>in</a:t>
            </a:r>
            <a:r>
              <a:rPr sz="2000" spc="305" dirty="0">
                <a:latin typeface="Calibri"/>
                <a:cs typeface="Calibri"/>
              </a:rPr>
              <a:t> </a:t>
            </a:r>
            <a:r>
              <a:rPr sz="2000" dirty="0">
                <a:latin typeface="Calibri"/>
                <a:cs typeface="Calibri"/>
              </a:rPr>
              <a:t>the</a:t>
            </a:r>
            <a:r>
              <a:rPr sz="2000" spc="305" dirty="0">
                <a:latin typeface="Calibri"/>
                <a:cs typeface="Calibri"/>
              </a:rPr>
              <a:t> </a:t>
            </a:r>
            <a:r>
              <a:rPr sz="2000" spc="-15" dirty="0">
                <a:latin typeface="Calibri"/>
                <a:cs typeface="Calibri"/>
              </a:rPr>
              <a:t>form</a:t>
            </a:r>
            <a:r>
              <a:rPr sz="2000" spc="305" dirty="0">
                <a:latin typeface="Calibri"/>
                <a:cs typeface="Calibri"/>
              </a:rPr>
              <a:t> </a:t>
            </a:r>
            <a:r>
              <a:rPr sz="2000" spc="-15" dirty="0">
                <a:latin typeface="Calibri"/>
                <a:cs typeface="Calibri"/>
              </a:rPr>
              <a:t>of</a:t>
            </a:r>
            <a:endParaRPr sz="2000" dirty="0">
              <a:latin typeface="Calibri"/>
              <a:cs typeface="Calibri"/>
            </a:endParaRPr>
          </a:p>
          <a:p>
            <a:pPr marL="103505">
              <a:lnSpc>
                <a:spcPts val="2280"/>
              </a:lnSpc>
            </a:pPr>
            <a:r>
              <a:rPr sz="2000" b="1" i="1" spc="-10" dirty="0">
                <a:latin typeface="Calibri"/>
                <a:cs typeface="Calibri"/>
              </a:rPr>
              <a:t>conditions</a:t>
            </a:r>
            <a:r>
              <a:rPr sz="2000" b="1" i="1" spc="-40" dirty="0">
                <a:latin typeface="Calibri"/>
                <a:cs typeface="Calibri"/>
              </a:rPr>
              <a:t> </a:t>
            </a:r>
            <a:r>
              <a:rPr sz="2000" b="1" i="1" spc="-5" dirty="0">
                <a:latin typeface="Calibri"/>
                <a:cs typeface="Calibri"/>
              </a:rPr>
              <a:t>or </a:t>
            </a:r>
            <a:r>
              <a:rPr sz="2000" b="1" i="1" dirty="0">
                <a:latin typeface="Calibri"/>
                <a:cs typeface="Calibri"/>
              </a:rPr>
              <a:t>actions</a:t>
            </a:r>
            <a:r>
              <a:rPr sz="2000" b="1" i="1" spc="-45" dirty="0">
                <a:latin typeface="Calibri"/>
                <a:cs typeface="Calibri"/>
              </a:rPr>
              <a:t> </a:t>
            </a:r>
            <a:r>
              <a:rPr sz="2000" dirty="0">
                <a:latin typeface="Calibri"/>
                <a:cs typeface="Calibri"/>
              </a:rPr>
              <a:t>the</a:t>
            </a:r>
            <a:r>
              <a:rPr sz="2000" spc="10" dirty="0">
                <a:latin typeface="Calibri"/>
                <a:cs typeface="Calibri"/>
              </a:rPr>
              <a:t> </a:t>
            </a:r>
            <a:r>
              <a:rPr sz="2000" spc="-20" dirty="0">
                <a:latin typeface="Calibri"/>
                <a:cs typeface="Calibri"/>
              </a:rPr>
              <a:t>system</a:t>
            </a:r>
            <a:r>
              <a:rPr sz="2000" spc="10" dirty="0">
                <a:latin typeface="Calibri"/>
                <a:cs typeface="Calibri"/>
              </a:rPr>
              <a:t> </a:t>
            </a:r>
            <a:r>
              <a:rPr sz="2000" spc="-10" dirty="0">
                <a:latin typeface="Calibri"/>
                <a:cs typeface="Calibri"/>
              </a:rPr>
              <a:t>must</a:t>
            </a:r>
            <a:r>
              <a:rPr sz="2000" spc="5" dirty="0">
                <a:latin typeface="Calibri"/>
                <a:cs typeface="Calibri"/>
              </a:rPr>
              <a:t> </a:t>
            </a:r>
            <a:r>
              <a:rPr sz="2000" spc="-5" dirty="0">
                <a:latin typeface="Calibri"/>
                <a:cs typeface="Calibri"/>
              </a:rPr>
              <a:t>not</a:t>
            </a:r>
            <a:r>
              <a:rPr sz="2000" dirty="0">
                <a:latin typeface="Calibri"/>
                <a:cs typeface="Calibri"/>
              </a:rPr>
              <a:t> </a:t>
            </a:r>
            <a:r>
              <a:rPr sz="2000" spc="-5" dirty="0">
                <a:latin typeface="Calibri"/>
                <a:cs typeface="Calibri"/>
              </a:rPr>
              <a:t>allow</a:t>
            </a:r>
            <a:r>
              <a:rPr sz="2000" spc="10" dirty="0">
                <a:latin typeface="Calibri"/>
                <a:cs typeface="Calibri"/>
              </a:rPr>
              <a:t> </a:t>
            </a:r>
            <a:r>
              <a:rPr sz="2000" spc="-15" dirty="0">
                <a:latin typeface="Calibri"/>
                <a:cs typeface="Calibri"/>
              </a:rPr>
              <a:t>to</a:t>
            </a:r>
            <a:r>
              <a:rPr sz="2000" spc="-5" dirty="0">
                <a:latin typeface="Calibri"/>
                <a:cs typeface="Calibri"/>
              </a:rPr>
              <a:t> </a:t>
            </a:r>
            <a:r>
              <a:rPr sz="2000" spc="-35" dirty="0">
                <a:latin typeface="Calibri"/>
                <a:cs typeface="Calibri"/>
              </a:rPr>
              <a:t>occur.</a:t>
            </a:r>
            <a:endParaRPr sz="2000" dirty="0">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3290" y="1557527"/>
            <a:ext cx="10427413" cy="1896950"/>
            <a:chOff x="1193291" y="1557527"/>
            <a:chExt cx="10346690" cy="1694814"/>
          </a:xfrm>
        </p:grpSpPr>
        <p:sp>
          <p:nvSpPr>
            <p:cNvPr id="3" name="object 3"/>
            <p:cNvSpPr/>
            <p:nvPr/>
          </p:nvSpPr>
          <p:spPr>
            <a:xfrm>
              <a:off x="4741163" y="1557527"/>
              <a:ext cx="6798945" cy="1694814"/>
            </a:xfrm>
            <a:custGeom>
              <a:avLst/>
              <a:gdLst/>
              <a:ahLst/>
              <a:cxnLst/>
              <a:rect l="l" t="t" r="r" b="b"/>
              <a:pathLst>
                <a:path w="6798945" h="1694814">
                  <a:moveTo>
                    <a:pt x="6629146" y="0"/>
                  </a:moveTo>
                  <a:lnTo>
                    <a:pt x="169418" y="0"/>
                  </a:lnTo>
                  <a:lnTo>
                    <a:pt x="124368" y="6049"/>
                  </a:lnTo>
                  <a:lnTo>
                    <a:pt x="83895" y="23123"/>
                  </a:lnTo>
                  <a:lnTo>
                    <a:pt x="49609" y="49609"/>
                  </a:lnTo>
                  <a:lnTo>
                    <a:pt x="23123" y="83895"/>
                  </a:lnTo>
                  <a:lnTo>
                    <a:pt x="6049" y="124368"/>
                  </a:lnTo>
                  <a:lnTo>
                    <a:pt x="0" y="169418"/>
                  </a:lnTo>
                  <a:lnTo>
                    <a:pt x="0" y="1525270"/>
                  </a:lnTo>
                  <a:lnTo>
                    <a:pt x="6049" y="1570319"/>
                  </a:lnTo>
                  <a:lnTo>
                    <a:pt x="23123" y="1610792"/>
                  </a:lnTo>
                  <a:lnTo>
                    <a:pt x="49609" y="1645078"/>
                  </a:lnTo>
                  <a:lnTo>
                    <a:pt x="83895" y="1671564"/>
                  </a:lnTo>
                  <a:lnTo>
                    <a:pt x="124368" y="1688638"/>
                  </a:lnTo>
                  <a:lnTo>
                    <a:pt x="169418" y="1694688"/>
                  </a:lnTo>
                  <a:lnTo>
                    <a:pt x="6629146" y="1694688"/>
                  </a:lnTo>
                  <a:lnTo>
                    <a:pt x="6674195" y="1688638"/>
                  </a:lnTo>
                  <a:lnTo>
                    <a:pt x="6714668" y="1671564"/>
                  </a:lnTo>
                  <a:lnTo>
                    <a:pt x="6748954" y="1645078"/>
                  </a:lnTo>
                  <a:lnTo>
                    <a:pt x="6775440" y="1610792"/>
                  </a:lnTo>
                  <a:lnTo>
                    <a:pt x="6792514" y="1570319"/>
                  </a:lnTo>
                  <a:lnTo>
                    <a:pt x="6798563" y="1525270"/>
                  </a:lnTo>
                  <a:lnTo>
                    <a:pt x="6798563" y="169418"/>
                  </a:lnTo>
                  <a:lnTo>
                    <a:pt x="6792514" y="124368"/>
                  </a:lnTo>
                  <a:lnTo>
                    <a:pt x="6775440" y="83895"/>
                  </a:lnTo>
                  <a:lnTo>
                    <a:pt x="6748954" y="49609"/>
                  </a:lnTo>
                  <a:lnTo>
                    <a:pt x="6714668" y="23123"/>
                  </a:lnTo>
                  <a:lnTo>
                    <a:pt x="6674195" y="6049"/>
                  </a:lnTo>
                  <a:lnTo>
                    <a:pt x="6629146" y="0"/>
                  </a:lnTo>
                  <a:close/>
                </a:path>
              </a:pathLst>
            </a:custGeom>
            <a:solidFill>
              <a:srgbClr val="C0504D"/>
            </a:solidFill>
          </p:spPr>
          <p:txBody>
            <a:bodyPr wrap="square" lIns="0" tIns="0" rIns="0" bIns="0" rtlCol="0"/>
            <a:lstStyle/>
            <a:p>
              <a:endParaRPr/>
            </a:p>
          </p:txBody>
        </p:sp>
        <p:sp>
          <p:nvSpPr>
            <p:cNvPr id="4" name="object 4"/>
            <p:cNvSpPr/>
            <p:nvPr/>
          </p:nvSpPr>
          <p:spPr>
            <a:xfrm>
              <a:off x="5327604" y="2090661"/>
              <a:ext cx="803910" cy="618490"/>
            </a:xfrm>
            <a:custGeom>
              <a:avLst/>
              <a:gdLst/>
              <a:ahLst/>
              <a:cxnLst/>
              <a:rect l="l" t="t" r="r" b="b"/>
              <a:pathLst>
                <a:path w="803910" h="618489">
                  <a:moveTo>
                    <a:pt x="96663" y="306069"/>
                  </a:moveTo>
                  <a:lnTo>
                    <a:pt x="53904" y="331469"/>
                  </a:lnTo>
                  <a:lnTo>
                    <a:pt x="50341" y="347979"/>
                  </a:lnTo>
                  <a:lnTo>
                    <a:pt x="51605" y="365759"/>
                  </a:lnTo>
                  <a:lnTo>
                    <a:pt x="57498" y="384809"/>
                  </a:lnTo>
                  <a:lnTo>
                    <a:pt x="48281" y="393699"/>
                  </a:lnTo>
                  <a:lnTo>
                    <a:pt x="42055" y="406399"/>
                  </a:lnTo>
                  <a:lnTo>
                    <a:pt x="38746" y="420369"/>
                  </a:lnTo>
                  <a:lnTo>
                    <a:pt x="38284" y="435609"/>
                  </a:lnTo>
                  <a:lnTo>
                    <a:pt x="30334" y="435609"/>
                  </a:lnTo>
                  <a:lnTo>
                    <a:pt x="26467" y="436879"/>
                  </a:lnTo>
                  <a:lnTo>
                    <a:pt x="8604" y="448309"/>
                  </a:lnTo>
                  <a:lnTo>
                    <a:pt x="0" y="468629"/>
                  </a:lnTo>
                  <a:lnTo>
                    <a:pt x="1122" y="495299"/>
                  </a:lnTo>
                  <a:lnTo>
                    <a:pt x="30697" y="552449"/>
                  </a:lnTo>
                  <a:lnTo>
                    <a:pt x="76937" y="585469"/>
                  </a:lnTo>
                  <a:lnTo>
                    <a:pt x="100057" y="589279"/>
                  </a:lnTo>
                  <a:lnTo>
                    <a:pt x="131184" y="614679"/>
                  </a:lnTo>
                  <a:lnTo>
                    <a:pt x="137907" y="618489"/>
                  </a:lnTo>
                  <a:lnTo>
                    <a:pt x="145246" y="618489"/>
                  </a:lnTo>
                  <a:lnTo>
                    <a:pt x="152327" y="617219"/>
                  </a:lnTo>
                  <a:lnTo>
                    <a:pt x="158275" y="612139"/>
                  </a:lnTo>
                  <a:lnTo>
                    <a:pt x="161898" y="605789"/>
                  </a:lnTo>
                  <a:lnTo>
                    <a:pt x="162635" y="598169"/>
                  </a:lnTo>
                  <a:lnTo>
                    <a:pt x="160568" y="590549"/>
                  </a:lnTo>
                  <a:lnTo>
                    <a:pt x="155778" y="585469"/>
                  </a:lnTo>
                  <a:lnTo>
                    <a:pt x="131088" y="565149"/>
                  </a:lnTo>
                  <a:lnTo>
                    <a:pt x="132016" y="562609"/>
                  </a:lnTo>
                  <a:lnTo>
                    <a:pt x="132721" y="560069"/>
                  </a:lnTo>
                  <a:lnTo>
                    <a:pt x="133201" y="556259"/>
                  </a:lnTo>
                  <a:lnTo>
                    <a:pt x="156429" y="556259"/>
                  </a:lnTo>
                  <a:lnTo>
                    <a:pt x="163847" y="553719"/>
                  </a:lnTo>
                  <a:lnTo>
                    <a:pt x="210445" y="553719"/>
                  </a:lnTo>
                  <a:lnTo>
                    <a:pt x="210781" y="549909"/>
                  </a:lnTo>
                  <a:lnTo>
                    <a:pt x="208652" y="543559"/>
                  </a:lnTo>
                  <a:lnTo>
                    <a:pt x="203813" y="537209"/>
                  </a:lnTo>
                  <a:lnTo>
                    <a:pt x="186424" y="523239"/>
                  </a:lnTo>
                  <a:lnTo>
                    <a:pt x="187872" y="510539"/>
                  </a:lnTo>
                  <a:lnTo>
                    <a:pt x="187625" y="497839"/>
                  </a:lnTo>
                  <a:lnTo>
                    <a:pt x="185697" y="483869"/>
                  </a:lnTo>
                  <a:lnTo>
                    <a:pt x="182101" y="472439"/>
                  </a:lnTo>
                  <a:lnTo>
                    <a:pt x="188113" y="471169"/>
                  </a:lnTo>
                  <a:lnTo>
                    <a:pt x="193813" y="468629"/>
                  </a:lnTo>
                  <a:lnTo>
                    <a:pt x="198817" y="464819"/>
                  </a:lnTo>
                  <a:lnTo>
                    <a:pt x="250062" y="464819"/>
                  </a:lnTo>
                  <a:lnTo>
                    <a:pt x="248274" y="458469"/>
                  </a:lnTo>
                  <a:lnTo>
                    <a:pt x="243722" y="452119"/>
                  </a:lnTo>
                  <a:lnTo>
                    <a:pt x="243249" y="452119"/>
                  </a:lnTo>
                  <a:lnTo>
                    <a:pt x="242753" y="450849"/>
                  </a:lnTo>
                  <a:lnTo>
                    <a:pt x="242241" y="450849"/>
                  </a:lnTo>
                  <a:lnTo>
                    <a:pt x="215437" y="429259"/>
                  </a:lnTo>
                  <a:lnTo>
                    <a:pt x="215083" y="421639"/>
                  </a:lnTo>
                  <a:lnTo>
                    <a:pt x="214194" y="415289"/>
                  </a:lnTo>
                  <a:lnTo>
                    <a:pt x="212773" y="407669"/>
                  </a:lnTo>
                  <a:lnTo>
                    <a:pt x="210826" y="401319"/>
                  </a:lnTo>
                  <a:lnTo>
                    <a:pt x="235763" y="401319"/>
                  </a:lnTo>
                  <a:lnTo>
                    <a:pt x="243874" y="400049"/>
                  </a:lnTo>
                  <a:lnTo>
                    <a:pt x="290095" y="400049"/>
                  </a:lnTo>
                  <a:lnTo>
                    <a:pt x="287017" y="393699"/>
                  </a:lnTo>
                  <a:lnTo>
                    <a:pt x="268660" y="368299"/>
                  </a:lnTo>
                  <a:lnTo>
                    <a:pt x="269381" y="361949"/>
                  </a:lnTo>
                  <a:lnTo>
                    <a:pt x="269325" y="353059"/>
                  </a:lnTo>
                  <a:lnTo>
                    <a:pt x="268850" y="347979"/>
                  </a:lnTo>
                  <a:lnTo>
                    <a:pt x="267603" y="341629"/>
                  </a:lnTo>
                  <a:lnTo>
                    <a:pt x="341609" y="341629"/>
                  </a:lnTo>
                  <a:lnTo>
                    <a:pt x="327839" y="322579"/>
                  </a:lnTo>
                  <a:lnTo>
                    <a:pt x="330612" y="314959"/>
                  </a:lnTo>
                  <a:lnTo>
                    <a:pt x="332124" y="308609"/>
                  </a:lnTo>
                  <a:lnTo>
                    <a:pt x="108991" y="308609"/>
                  </a:lnTo>
                  <a:lnTo>
                    <a:pt x="96663" y="306069"/>
                  </a:lnTo>
                  <a:close/>
                </a:path>
                <a:path w="803910" h="618489">
                  <a:moveTo>
                    <a:pt x="210445" y="553719"/>
                  </a:moveTo>
                  <a:lnTo>
                    <a:pt x="163847" y="553719"/>
                  </a:lnTo>
                  <a:lnTo>
                    <a:pt x="179507" y="566419"/>
                  </a:lnTo>
                  <a:lnTo>
                    <a:pt x="186258" y="570229"/>
                  </a:lnTo>
                  <a:lnTo>
                    <a:pt x="193596" y="571499"/>
                  </a:lnTo>
                  <a:lnTo>
                    <a:pt x="200651" y="568959"/>
                  </a:lnTo>
                  <a:lnTo>
                    <a:pt x="206551" y="563879"/>
                  </a:lnTo>
                  <a:lnTo>
                    <a:pt x="210109" y="557529"/>
                  </a:lnTo>
                  <a:lnTo>
                    <a:pt x="210445" y="553719"/>
                  </a:lnTo>
                  <a:close/>
                </a:path>
                <a:path w="803910" h="618489">
                  <a:moveTo>
                    <a:pt x="156429" y="556259"/>
                  </a:moveTo>
                  <a:lnTo>
                    <a:pt x="133201" y="556259"/>
                  </a:lnTo>
                  <a:lnTo>
                    <a:pt x="140944" y="557529"/>
                  </a:lnTo>
                  <a:lnTo>
                    <a:pt x="148740" y="557529"/>
                  </a:lnTo>
                  <a:lnTo>
                    <a:pt x="156429" y="556259"/>
                  </a:lnTo>
                  <a:close/>
                </a:path>
                <a:path w="803910" h="618489">
                  <a:moveTo>
                    <a:pt x="250062" y="464819"/>
                  </a:moveTo>
                  <a:lnTo>
                    <a:pt x="198817" y="464819"/>
                  </a:lnTo>
                  <a:lnTo>
                    <a:pt x="218031" y="480059"/>
                  </a:lnTo>
                  <a:lnTo>
                    <a:pt x="224603" y="483869"/>
                  </a:lnTo>
                  <a:lnTo>
                    <a:pt x="231897" y="485139"/>
                  </a:lnTo>
                  <a:lnTo>
                    <a:pt x="239041" y="483869"/>
                  </a:lnTo>
                  <a:lnTo>
                    <a:pt x="245163" y="478789"/>
                  </a:lnTo>
                  <a:lnTo>
                    <a:pt x="249040" y="472439"/>
                  </a:lnTo>
                  <a:lnTo>
                    <a:pt x="250062" y="464819"/>
                  </a:lnTo>
                  <a:close/>
                </a:path>
                <a:path w="803910" h="618489">
                  <a:moveTo>
                    <a:pt x="290095" y="400049"/>
                  </a:moveTo>
                  <a:lnTo>
                    <a:pt x="243874" y="400049"/>
                  </a:lnTo>
                  <a:lnTo>
                    <a:pt x="259197" y="420369"/>
                  </a:lnTo>
                  <a:lnTo>
                    <a:pt x="264993" y="424179"/>
                  </a:lnTo>
                  <a:lnTo>
                    <a:pt x="275193" y="424179"/>
                  </a:lnTo>
                  <a:lnTo>
                    <a:pt x="279123" y="422909"/>
                  </a:lnTo>
                  <a:lnTo>
                    <a:pt x="282398" y="420369"/>
                  </a:lnTo>
                  <a:lnTo>
                    <a:pt x="287637" y="415289"/>
                  </a:lnTo>
                  <a:lnTo>
                    <a:pt x="290252" y="407669"/>
                  </a:lnTo>
                  <a:lnTo>
                    <a:pt x="290095" y="400049"/>
                  </a:lnTo>
                  <a:close/>
                </a:path>
                <a:path w="803910" h="618489">
                  <a:moveTo>
                    <a:pt x="235763" y="401319"/>
                  </a:moveTo>
                  <a:lnTo>
                    <a:pt x="210826" y="401319"/>
                  </a:lnTo>
                  <a:lnTo>
                    <a:pt x="219117" y="402589"/>
                  </a:lnTo>
                  <a:lnTo>
                    <a:pt x="227470" y="402589"/>
                  </a:lnTo>
                  <a:lnTo>
                    <a:pt x="235763" y="401319"/>
                  </a:lnTo>
                  <a:close/>
                </a:path>
                <a:path w="803910" h="618489">
                  <a:moveTo>
                    <a:pt x="341609" y="341629"/>
                  </a:moveTo>
                  <a:lnTo>
                    <a:pt x="267603" y="341629"/>
                  </a:lnTo>
                  <a:lnTo>
                    <a:pt x="274774" y="344169"/>
                  </a:lnTo>
                  <a:lnTo>
                    <a:pt x="282149" y="345439"/>
                  </a:lnTo>
                  <a:lnTo>
                    <a:pt x="297193" y="345439"/>
                  </a:lnTo>
                  <a:lnTo>
                    <a:pt x="316839" y="372109"/>
                  </a:lnTo>
                  <a:lnTo>
                    <a:pt x="322635" y="375919"/>
                  </a:lnTo>
                  <a:lnTo>
                    <a:pt x="332834" y="375919"/>
                  </a:lnTo>
                  <a:lnTo>
                    <a:pt x="336765" y="374649"/>
                  </a:lnTo>
                  <a:lnTo>
                    <a:pt x="340040" y="372109"/>
                  </a:lnTo>
                  <a:lnTo>
                    <a:pt x="345207" y="365759"/>
                  </a:lnTo>
                  <a:lnTo>
                    <a:pt x="347743" y="359409"/>
                  </a:lnTo>
                  <a:lnTo>
                    <a:pt x="347508" y="351789"/>
                  </a:lnTo>
                  <a:lnTo>
                    <a:pt x="344363" y="345439"/>
                  </a:lnTo>
                  <a:lnTo>
                    <a:pt x="341609" y="341629"/>
                  </a:lnTo>
                  <a:close/>
                </a:path>
                <a:path w="803910" h="618489">
                  <a:moveTo>
                    <a:pt x="638806" y="298450"/>
                  </a:moveTo>
                  <a:lnTo>
                    <a:pt x="468293" y="298449"/>
                  </a:lnTo>
                  <a:lnTo>
                    <a:pt x="476671" y="311149"/>
                  </a:lnTo>
                  <a:lnTo>
                    <a:pt x="487162" y="321309"/>
                  </a:lnTo>
                  <a:lnTo>
                    <a:pt x="499434" y="328929"/>
                  </a:lnTo>
                  <a:lnTo>
                    <a:pt x="513158" y="335279"/>
                  </a:lnTo>
                  <a:lnTo>
                    <a:pt x="519402" y="358139"/>
                  </a:lnTo>
                  <a:lnTo>
                    <a:pt x="523273" y="364489"/>
                  </a:lnTo>
                  <a:lnTo>
                    <a:pt x="529160" y="368299"/>
                  </a:lnTo>
                  <a:lnTo>
                    <a:pt x="536277" y="370839"/>
                  </a:lnTo>
                  <a:lnTo>
                    <a:pt x="543836" y="369569"/>
                  </a:lnTo>
                  <a:lnTo>
                    <a:pt x="549808" y="367029"/>
                  </a:lnTo>
                  <a:lnTo>
                    <a:pt x="554121" y="361949"/>
                  </a:lnTo>
                  <a:lnTo>
                    <a:pt x="556453" y="355599"/>
                  </a:lnTo>
                  <a:lnTo>
                    <a:pt x="556485" y="347979"/>
                  </a:lnTo>
                  <a:lnTo>
                    <a:pt x="549760" y="323849"/>
                  </a:lnTo>
                  <a:lnTo>
                    <a:pt x="554329" y="317499"/>
                  </a:lnTo>
                  <a:lnTo>
                    <a:pt x="558290" y="312419"/>
                  </a:lnTo>
                  <a:lnTo>
                    <a:pt x="561612" y="306069"/>
                  </a:lnTo>
                  <a:lnTo>
                    <a:pt x="564267" y="299719"/>
                  </a:lnTo>
                  <a:lnTo>
                    <a:pt x="637920" y="299720"/>
                  </a:lnTo>
                  <a:lnTo>
                    <a:pt x="638806" y="298450"/>
                  </a:lnTo>
                  <a:close/>
                </a:path>
                <a:path w="803910" h="618489">
                  <a:moveTo>
                    <a:pt x="637920" y="299720"/>
                  </a:moveTo>
                  <a:lnTo>
                    <a:pt x="564267" y="299719"/>
                  </a:lnTo>
                  <a:lnTo>
                    <a:pt x="571710" y="306070"/>
                  </a:lnTo>
                  <a:lnTo>
                    <a:pt x="580122" y="311150"/>
                  </a:lnTo>
                  <a:lnTo>
                    <a:pt x="589324" y="316230"/>
                  </a:lnTo>
                  <a:lnTo>
                    <a:pt x="599140" y="318770"/>
                  </a:lnTo>
                  <a:lnTo>
                    <a:pt x="604656" y="346710"/>
                  </a:lnTo>
                  <a:lnTo>
                    <a:pt x="612766" y="353060"/>
                  </a:lnTo>
                  <a:lnTo>
                    <a:pt x="625848" y="353060"/>
                  </a:lnTo>
                  <a:lnTo>
                    <a:pt x="632900" y="350520"/>
                  </a:lnTo>
                  <a:lnTo>
                    <a:pt x="638107" y="345440"/>
                  </a:lnTo>
                  <a:lnTo>
                    <a:pt x="640981" y="337820"/>
                  </a:lnTo>
                  <a:lnTo>
                    <a:pt x="641027" y="330200"/>
                  </a:lnTo>
                  <a:lnTo>
                    <a:pt x="635263" y="303530"/>
                  </a:lnTo>
                  <a:lnTo>
                    <a:pt x="637920" y="299720"/>
                  </a:lnTo>
                  <a:close/>
                </a:path>
                <a:path w="803910" h="618489">
                  <a:moveTo>
                    <a:pt x="647647" y="280670"/>
                  </a:moveTo>
                  <a:lnTo>
                    <a:pt x="392014" y="280669"/>
                  </a:lnTo>
                  <a:lnTo>
                    <a:pt x="398676" y="288289"/>
                  </a:lnTo>
                  <a:lnTo>
                    <a:pt x="406277" y="295909"/>
                  </a:lnTo>
                  <a:lnTo>
                    <a:pt x="414720" y="302259"/>
                  </a:lnTo>
                  <a:lnTo>
                    <a:pt x="423909" y="306069"/>
                  </a:lnTo>
                  <a:lnTo>
                    <a:pt x="425446" y="326389"/>
                  </a:lnTo>
                  <a:lnTo>
                    <a:pt x="446197" y="344169"/>
                  </a:lnTo>
                  <a:lnTo>
                    <a:pt x="453536" y="341629"/>
                  </a:lnTo>
                  <a:lnTo>
                    <a:pt x="459308" y="337819"/>
                  </a:lnTo>
                  <a:lnTo>
                    <a:pt x="462944" y="331469"/>
                  </a:lnTo>
                  <a:lnTo>
                    <a:pt x="463874" y="323849"/>
                  </a:lnTo>
                  <a:lnTo>
                    <a:pt x="462337" y="303529"/>
                  </a:lnTo>
                  <a:lnTo>
                    <a:pt x="464434" y="302259"/>
                  </a:lnTo>
                  <a:lnTo>
                    <a:pt x="466420" y="300989"/>
                  </a:lnTo>
                  <a:lnTo>
                    <a:pt x="468293" y="298449"/>
                  </a:lnTo>
                  <a:lnTo>
                    <a:pt x="638806" y="298450"/>
                  </a:lnTo>
                  <a:lnTo>
                    <a:pt x="641463" y="294640"/>
                  </a:lnTo>
                  <a:lnTo>
                    <a:pt x="646338" y="284480"/>
                  </a:lnTo>
                  <a:lnTo>
                    <a:pt x="647647" y="280670"/>
                  </a:lnTo>
                  <a:close/>
                </a:path>
                <a:path w="803910" h="618489">
                  <a:moveTo>
                    <a:pt x="386834" y="290829"/>
                  </a:moveTo>
                  <a:lnTo>
                    <a:pt x="333123" y="290829"/>
                  </a:lnTo>
                  <a:lnTo>
                    <a:pt x="337558" y="293369"/>
                  </a:lnTo>
                  <a:lnTo>
                    <a:pt x="347053" y="295909"/>
                  </a:lnTo>
                  <a:lnTo>
                    <a:pt x="359734" y="330199"/>
                  </a:lnTo>
                  <a:lnTo>
                    <a:pt x="363771" y="336549"/>
                  </a:lnTo>
                  <a:lnTo>
                    <a:pt x="369779" y="340359"/>
                  </a:lnTo>
                  <a:lnTo>
                    <a:pt x="376961" y="341629"/>
                  </a:lnTo>
                  <a:lnTo>
                    <a:pt x="384520" y="341629"/>
                  </a:lnTo>
                  <a:lnTo>
                    <a:pt x="391022" y="336549"/>
                  </a:lnTo>
                  <a:lnTo>
                    <a:pt x="395322" y="331469"/>
                  </a:lnTo>
                  <a:lnTo>
                    <a:pt x="397055" y="323849"/>
                  </a:lnTo>
                  <a:lnTo>
                    <a:pt x="395856" y="316229"/>
                  </a:lnTo>
                  <a:lnTo>
                    <a:pt x="386834" y="290829"/>
                  </a:lnTo>
                  <a:close/>
                </a:path>
                <a:path w="803910" h="618489">
                  <a:moveTo>
                    <a:pt x="146759" y="237489"/>
                  </a:moveTo>
                  <a:lnTo>
                    <a:pt x="130053" y="240029"/>
                  </a:lnTo>
                  <a:lnTo>
                    <a:pt x="116581" y="248919"/>
                  </a:lnTo>
                  <a:lnTo>
                    <a:pt x="108573" y="260349"/>
                  </a:lnTo>
                  <a:lnTo>
                    <a:pt x="104752" y="274319"/>
                  </a:lnTo>
                  <a:lnTo>
                    <a:pt x="104949" y="290829"/>
                  </a:lnTo>
                  <a:lnTo>
                    <a:pt x="108991" y="308609"/>
                  </a:lnTo>
                  <a:lnTo>
                    <a:pt x="332124" y="308609"/>
                  </a:lnTo>
                  <a:lnTo>
                    <a:pt x="332426" y="307339"/>
                  </a:lnTo>
                  <a:lnTo>
                    <a:pt x="333268" y="299719"/>
                  </a:lnTo>
                  <a:lnTo>
                    <a:pt x="333123" y="290829"/>
                  </a:lnTo>
                  <a:lnTo>
                    <a:pt x="386834" y="290829"/>
                  </a:lnTo>
                  <a:lnTo>
                    <a:pt x="385481" y="287019"/>
                  </a:lnTo>
                  <a:lnTo>
                    <a:pt x="387899" y="285749"/>
                  </a:lnTo>
                  <a:lnTo>
                    <a:pt x="390092" y="283209"/>
                  </a:lnTo>
                  <a:lnTo>
                    <a:pt x="392014" y="280669"/>
                  </a:lnTo>
                  <a:lnTo>
                    <a:pt x="647647" y="280670"/>
                  </a:lnTo>
                  <a:lnTo>
                    <a:pt x="649830" y="274320"/>
                  </a:lnTo>
                  <a:lnTo>
                    <a:pt x="651883" y="262890"/>
                  </a:lnTo>
                  <a:lnTo>
                    <a:pt x="701244" y="262890"/>
                  </a:lnTo>
                  <a:lnTo>
                    <a:pt x="720072" y="257810"/>
                  </a:lnTo>
                  <a:lnTo>
                    <a:pt x="734379" y="246380"/>
                  </a:lnTo>
                  <a:lnTo>
                    <a:pt x="185943" y="246379"/>
                  </a:lnTo>
                  <a:lnTo>
                    <a:pt x="165716" y="238759"/>
                  </a:lnTo>
                  <a:lnTo>
                    <a:pt x="146759" y="237489"/>
                  </a:lnTo>
                  <a:close/>
                </a:path>
                <a:path w="803910" h="618489">
                  <a:moveTo>
                    <a:pt x="701244" y="262890"/>
                  </a:moveTo>
                  <a:lnTo>
                    <a:pt x="651883" y="262890"/>
                  </a:lnTo>
                  <a:lnTo>
                    <a:pt x="687123" y="266700"/>
                  </a:lnTo>
                  <a:lnTo>
                    <a:pt x="701244" y="262890"/>
                  </a:lnTo>
                  <a:close/>
                </a:path>
                <a:path w="803910" h="618489">
                  <a:moveTo>
                    <a:pt x="233282" y="168909"/>
                  </a:moveTo>
                  <a:lnTo>
                    <a:pt x="189456" y="186689"/>
                  </a:lnTo>
                  <a:lnTo>
                    <a:pt x="182107" y="223519"/>
                  </a:lnTo>
                  <a:lnTo>
                    <a:pt x="185943" y="246379"/>
                  </a:lnTo>
                  <a:lnTo>
                    <a:pt x="734379" y="246380"/>
                  </a:lnTo>
                  <a:lnTo>
                    <a:pt x="747096" y="236220"/>
                  </a:lnTo>
                  <a:lnTo>
                    <a:pt x="764557" y="205740"/>
                  </a:lnTo>
                  <a:lnTo>
                    <a:pt x="768549" y="186690"/>
                  </a:lnTo>
                  <a:lnTo>
                    <a:pt x="768542" y="185420"/>
                  </a:lnTo>
                  <a:lnTo>
                    <a:pt x="271254" y="185419"/>
                  </a:lnTo>
                  <a:lnTo>
                    <a:pt x="252088" y="173989"/>
                  </a:lnTo>
                  <a:lnTo>
                    <a:pt x="233282" y="168909"/>
                  </a:lnTo>
                  <a:close/>
                </a:path>
                <a:path w="803910" h="618489">
                  <a:moveTo>
                    <a:pt x="319972" y="120649"/>
                  </a:moveTo>
                  <a:lnTo>
                    <a:pt x="278915" y="144779"/>
                  </a:lnTo>
                  <a:lnTo>
                    <a:pt x="271254" y="185419"/>
                  </a:lnTo>
                  <a:lnTo>
                    <a:pt x="768542" y="185420"/>
                  </a:lnTo>
                  <a:lnTo>
                    <a:pt x="768450" y="167640"/>
                  </a:lnTo>
                  <a:lnTo>
                    <a:pt x="765810" y="156210"/>
                  </a:lnTo>
                  <a:lnTo>
                    <a:pt x="532756" y="156209"/>
                  </a:lnTo>
                  <a:lnTo>
                    <a:pt x="527974" y="152399"/>
                  </a:lnTo>
                  <a:lnTo>
                    <a:pt x="464835" y="152399"/>
                  </a:lnTo>
                  <a:lnTo>
                    <a:pt x="461735" y="148589"/>
                  </a:lnTo>
                  <a:lnTo>
                    <a:pt x="368188" y="148589"/>
                  </a:lnTo>
                  <a:lnTo>
                    <a:pt x="352933" y="134619"/>
                  </a:lnTo>
                  <a:lnTo>
                    <a:pt x="336569" y="125729"/>
                  </a:lnTo>
                  <a:lnTo>
                    <a:pt x="319972" y="120649"/>
                  </a:lnTo>
                  <a:close/>
                </a:path>
                <a:path w="803910" h="618489">
                  <a:moveTo>
                    <a:pt x="575468" y="121919"/>
                  </a:moveTo>
                  <a:lnTo>
                    <a:pt x="537677" y="146049"/>
                  </a:lnTo>
                  <a:lnTo>
                    <a:pt x="532756" y="156209"/>
                  </a:lnTo>
                  <a:lnTo>
                    <a:pt x="765810" y="156210"/>
                  </a:lnTo>
                  <a:lnTo>
                    <a:pt x="764343" y="149860"/>
                  </a:lnTo>
                  <a:lnTo>
                    <a:pt x="756311" y="132080"/>
                  </a:lnTo>
                  <a:lnTo>
                    <a:pt x="602887" y="132080"/>
                  </a:lnTo>
                  <a:lnTo>
                    <a:pt x="594432" y="127000"/>
                  </a:lnTo>
                  <a:lnTo>
                    <a:pt x="585183" y="123190"/>
                  </a:lnTo>
                  <a:lnTo>
                    <a:pt x="575468" y="121919"/>
                  </a:lnTo>
                  <a:close/>
                </a:path>
                <a:path w="803910" h="618489">
                  <a:moveTo>
                    <a:pt x="499570" y="138429"/>
                  </a:moveTo>
                  <a:lnTo>
                    <a:pt x="464835" y="152399"/>
                  </a:lnTo>
                  <a:lnTo>
                    <a:pt x="527974" y="152399"/>
                  </a:lnTo>
                  <a:lnTo>
                    <a:pt x="523192" y="148589"/>
                  </a:lnTo>
                  <a:lnTo>
                    <a:pt x="511942" y="142239"/>
                  </a:lnTo>
                  <a:lnTo>
                    <a:pt x="499570" y="138429"/>
                  </a:lnTo>
                  <a:close/>
                </a:path>
                <a:path w="803910" h="618489">
                  <a:moveTo>
                    <a:pt x="417226" y="115569"/>
                  </a:moveTo>
                  <a:lnTo>
                    <a:pt x="380227" y="128269"/>
                  </a:lnTo>
                  <a:lnTo>
                    <a:pt x="368188" y="148589"/>
                  </a:lnTo>
                  <a:lnTo>
                    <a:pt x="461735" y="148589"/>
                  </a:lnTo>
                  <a:lnTo>
                    <a:pt x="450370" y="134619"/>
                  </a:lnTo>
                  <a:lnTo>
                    <a:pt x="434212" y="121919"/>
                  </a:lnTo>
                  <a:lnTo>
                    <a:pt x="417226" y="115569"/>
                  </a:lnTo>
                  <a:close/>
                </a:path>
                <a:path w="803910" h="618489">
                  <a:moveTo>
                    <a:pt x="598423" y="0"/>
                  </a:moveTo>
                  <a:lnTo>
                    <a:pt x="591059" y="0"/>
                  </a:lnTo>
                  <a:lnTo>
                    <a:pt x="584081" y="3809"/>
                  </a:lnTo>
                  <a:lnTo>
                    <a:pt x="578844" y="8889"/>
                  </a:lnTo>
                  <a:lnTo>
                    <a:pt x="576236" y="15239"/>
                  </a:lnTo>
                  <a:lnTo>
                    <a:pt x="576401" y="22859"/>
                  </a:lnTo>
                  <a:lnTo>
                    <a:pt x="579486" y="30479"/>
                  </a:lnTo>
                  <a:lnTo>
                    <a:pt x="633437" y="101600"/>
                  </a:lnTo>
                  <a:lnTo>
                    <a:pt x="624451" y="107950"/>
                  </a:lnTo>
                  <a:lnTo>
                    <a:pt x="616307" y="114300"/>
                  </a:lnTo>
                  <a:lnTo>
                    <a:pt x="609090" y="123190"/>
                  </a:lnTo>
                  <a:lnTo>
                    <a:pt x="602887" y="132080"/>
                  </a:lnTo>
                  <a:lnTo>
                    <a:pt x="756311" y="132080"/>
                  </a:lnTo>
                  <a:lnTo>
                    <a:pt x="752579" y="125730"/>
                  </a:lnTo>
                  <a:lnTo>
                    <a:pt x="748375" y="120650"/>
                  </a:lnTo>
                  <a:lnTo>
                    <a:pt x="743735" y="115570"/>
                  </a:lnTo>
                  <a:lnTo>
                    <a:pt x="738698" y="110490"/>
                  </a:lnTo>
                  <a:lnTo>
                    <a:pt x="752237" y="92710"/>
                  </a:lnTo>
                  <a:lnTo>
                    <a:pt x="704721" y="92710"/>
                  </a:lnTo>
                  <a:lnTo>
                    <a:pt x="696719" y="90170"/>
                  </a:lnTo>
                  <a:lnTo>
                    <a:pt x="688588" y="88900"/>
                  </a:lnTo>
                  <a:lnTo>
                    <a:pt x="672154" y="88900"/>
                  </a:lnTo>
                  <a:lnTo>
                    <a:pt x="610861" y="7620"/>
                  </a:lnTo>
                  <a:lnTo>
                    <a:pt x="605311" y="2540"/>
                  </a:lnTo>
                  <a:lnTo>
                    <a:pt x="598423" y="0"/>
                  </a:lnTo>
                  <a:close/>
                </a:path>
                <a:path w="803910" h="618489">
                  <a:moveTo>
                    <a:pt x="789011" y="0"/>
                  </a:moveTo>
                  <a:lnTo>
                    <a:pt x="781659" y="0"/>
                  </a:lnTo>
                  <a:lnTo>
                    <a:pt x="774683" y="2540"/>
                  </a:lnTo>
                  <a:lnTo>
                    <a:pt x="768960" y="7620"/>
                  </a:lnTo>
                  <a:lnTo>
                    <a:pt x="704721" y="92710"/>
                  </a:lnTo>
                  <a:lnTo>
                    <a:pt x="752237" y="92710"/>
                  </a:lnTo>
                  <a:lnTo>
                    <a:pt x="799622" y="30480"/>
                  </a:lnTo>
                  <a:lnTo>
                    <a:pt x="802930" y="24130"/>
                  </a:lnTo>
                  <a:lnTo>
                    <a:pt x="803325" y="16510"/>
                  </a:lnTo>
                  <a:lnTo>
                    <a:pt x="800928" y="8890"/>
                  </a:lnTo>
                  <a:lnTo>
                    <a:pt x="795860" y="3810"/>
                  </a:lnTo>
                  <a:lnTo>
                    <a:pt x="789011" y="0"/>
                  </a:lnTo>
                  <a:close/>
                </a:path>
              </a:pathLst>
            </a:custGeom>
            <a:solidFill>
              <a:srgbClr val="000000"/>
            </a:solidFill>
          </p:spPr>
          <p:txBody>
            <a:bodyPr wrap="square" lIns="0" tIns="0" rIns="0" bIns="0" rtlCol="0"/>
            <a:lstStyle/>
            <a:p>
              <a:endParaRPr/>
            </a:p>
          </p:txBody>
        </p:sp>
      </p:grpSp>
      <p:sp>
        <p:nvSpPr>
          <p:cNvPr id="5" name="object 5"/>
          <p:cNvSpPr txBox="1"/>
          <p:nvPr/>
        </p:nvSpPr>
        <p:spPr>
          <a:xfrm>
            <a:off x="571296" y="3049651"/>
            <a:ext cx="2715895" cy="574040"/>
          </a:xfrm>
          <a:prstGeom prst="rect">
            <a:avLst/>
          </a:prstGeom>
        </p:spPr>
        <p:txBody>
          <a:bodyPr vert="horz" wrap="square" lIns="0" tIns="12700" rIns="0" bIns="0" rtlCol="0">
            <a:spAutoFit/>
          </a:bodyPr>
          <a:lstStyle/>
          <a:p>
            <a:pPr marL="12700">
              <a:lnSpc>
                <a:spcPct val="100000"/>
              </a:lnSpc>
              <a:spcBef>
                <a:spcPts val="100"/>
              </a:spcBef>
            </a:pPr>
            <a:r>
              <a:rPr sz="3600" b="0" spc="-50" dirty="0">
                <a:latin typeface="Calibri Light"/>
                <a:cs typeface="Calibri Light"/>
              </a:rPr>
              <a:t>S</a:t>
            </a:r>
            <a:r>
              <a:rPr sz="3600" b="0" spc="-65" dirty="0">
                <a:latin typeface="Calibri Light"/>
                <a:cs typeface="Calibri Light"/>
              </a:rPr>
              <a:t>a</a:t>
            </a:r>
            <a:r>
              <a:rPr sz="3600" b="0" spc="-155" dirty="0">
                <a:latin typeface="Calibri Light"/>
                <a:cs typeface="Calibri Light"/>
              </a:rPr>
              <a:t>f</a:t>
            </a:r>
            <a:r>
              <a:rPr sz="3600" b="0" spc="-65" dirty="0">
                <a:latin typeface="Calibri Light"/>
                <a:cs typeface="Calibri Light"/>
              </a:rPr>
              <a:t>e</a:t>
            </a:r>
            <a:r>
              <a:rPr sz="3600" b="0" spc="-45" dirty="0">
                <a:latin typeface="Calibri Light"/>
                <a:cs typeface="Calibri Light"/>
              </a:rPr>
              <a:t>t</a:t>
            </a:r>
            <a:r>
              <a:rPr sz="3600" b="0" dirty="0">
                <a:latin typeface="Calibri Light"/>
                <a:cs typeface="Calibri Light"/>
              </a:rPr>
              <a:t>y</a:t>
            </a:r>
            <a:r>
              <a:rPr sz="3600" b="0" spc="-120" dirty="0">
                <a:latin typeface="Calibri Light"/>
                <a:cs typeface="Calibri Light"/>
              </a:rPr>
              <a:t> </a:t>
            </a:r>
            <a:r>
              <a:rPr sz="3600" b="0" spc="-45" dirty="0">
                <a:latin typeface="Calibri Light"/>
                <a:cs typeface="Calibri Light"/>
              </a:rPr>
              <a:t>E</a:t>
            </a:r>
            <a:r>
              <a:rPr sz="3600" b="0" spc="-114" dirty="0">
                <a:latin typeface="Calibri Light"/>
                <a:cs typeface="Calibri Light"/>
              </a:rPr>
              <a:t>x</a:t>
            </a:r>
            <a:r>
              <a:rPr sz="3600" b="0" spc="-50" dirty="0">
                <a:latin typeface="Calibri Light"/>
                <a:cs typeface="Calibri Light"/>
              </a:rPr>
              <a:t>a</a:t>
            </a:r>
            <a:r>
              <a:rPr sz="3600" b="0" spc="-55" dirty="0">
                <a:latin typeface="Calibri Light"/>
                <a:cs typeface="Calibri Light"/>
              </a:rPr>
              <a:t>m</a:t>
            </a:r>
            <a:r>
              <a:rPr sz="3600" b="0" spc="-50" dirty="0">
                <a:latin typeface="Calibri Light"/>
                <a:cs typeface="Calibri Light"/>
              </a:rPr>
              <a:t>pl</a:t>
            </a:r>
            <a:r>
              <a:rPr sz="3600" b="0" dirty="0">
                <a:latin typeface="Calibri Light"/>
                <a:cs typeface="Calibri Light"/>
              </a:rPr>
              <a:t>e</a:t>
            </a:r>
            <a:endParaRPr sz="3600">
              <a:latin typeface="Calibri Light"/>
              <a:cs typeface="Calibri Light"/>
            </a:endParaRPr>
          </a:p>
        </p:txBody>
      </p:sp>
      <p:grpSp>
        <p:nvGrpSpPr>
          <p:cNvPr id="7" name="object 7"/>
          <p:cNvGrpSpPr/>
          <p:nvPr/>
        </p:nvGrpSpPr>
        <p:grpSpPr>
          <a:xfrm>
            <a:off x="4741164" y="3675888"/>
            <a:ext cx="6798945" cy="1696720"/>
            <a:chOff x="4741164" y="3675888"/>
            <a:chExt cx="6798945" cy="1696720"/>
          </a:xfrm>
        </p:grpSpPr>
        <p:sp>
          <p:nvSpPr>
            <p:cNvPr id="8" name="object 8"/>
            <p:cNvSpPr/>
            <p:nvPr/>
          </p:nvSpPr>
          <p:spPr>
            <a:xfrm>
              <a:off x="4741164" y="3675888"/>
              <a:ext cx="6798945" cy="1696720"/>
            </a:xfrm>
            <a:custGeom>
              <a:avLst/>
              <a:gdLst/>
              <a:ahLst/>
              <a:cxnLst/>
              <a:rect l="l" t="t" r="r" b="b"/>
              <a:pathLst>
                <a:path w="6798945" h="1696720">
                  <a:moveTo>
                    <a:pt x="6628892" y="0"/>
                  </a:moveTo>
                  <a:lnTo>
                    <a:pt x="169672" y="0"/>
                  </a:lnTo>
                  <a:lnTo>
                    <a:pt x="124559" y="6059"/>
                  </a:lnTo>
                  <a:lnTo>
                    <a:pt x="84026" y="23161"/>
                  </a:lnTo>
                  <a:lnTo>
                    <a:pt x="49688" y="49688"/>
                  </a:lnTo>
                  <a:lnTo>
                    <a:pt x="23161" y="84026"/>
                  </a:lnTo>
                  <a:lnTo>
                    <a:pt x="6059" y="124559"/>
                  </a:lnTo>
                  <a:lnTo>
                    <a:pt x="0" y="169672"/>
                  </a:lnTo>
                  <a:lnTo>
                    <a:pt x="0" y="1526539"/>
                  </a:lnTo>
                  <a:lnTo>
                    <a:pt x="6059" y="1571652"/>
                  </a:lnTo>
                  <a:lnTo>
                    <a:pt x="23161" y="1612185"/>
                  </a:lnTo>
                  <a:lnTo>
                    <a:pt x="49688" y="1646523"/>
                  </a:lnTo>
                  <a:lnTo>
                    <a:pt x="84026" y="1673050"/>
                  </a:lnTo>
                  <a:lnTo>
                    <a:pt x="124559" y="1690152"/>
                  </a:lnTo>
                  <a:lnTo>
                    <a:pt x="169672" y="1696212"/>
                  </a:lnTo>
                  <a:lnTo>
                    <a:pt x="6628892" y="1696212"/>
                  </a:lnTo>
                  <a:lnTo>
                    <a:pt x="6674004" y="1690152"/>
                  </a:lnTo>
                  <a:lnTo>
                    <a:pt x="6714537" y="1673050"/>
                  </a:lnTo>
                  <a:lnTo>
                    <a:pt x="6748875" y="1646523"/>
                  </a:lnTo>
                  <a:lnTo>
                    <a:pt x="6775402" y="1612185"/>
                  </a:lnTo>
                  <a:lnTo>
                    <a:pt x="6792504" y="1571652"/>
                  </a:lnTo>
                  <a:lnTo>
                    <a:pt x="6798563" y="1526539"/>
                  </a:lnTo>
                  <a:lnTo>
                    <a:pt x="6798563" y="169672"/>
                  </a:lnTo>
                  <a:lnTo>
                    <a:pt x="6792504" y="124559"/>
                  </a:lnTo>
                  <a:lnTo>
                    <a:pt x="6775402" y="84026"/>
                  </a:lnTo>
                  <a:lnTo>
                    <a:pt x="6748875" y="49688"/>
                  </a:lnTo>
                  <a:lnTo>
                    <a:pt x="6714537" y="23161"/>
                  </a:lnTo>
                  <a:lnTo>
                    <a:pt x="6674004" y="6059"/>
                  </a:lnTo>
                  <a:lnTo>
                    <a:pt x="6628892" y="0"/>
                  </a:lnTo>
                  <a:close/>
                </a:path>
              </a:pathLst>
            </a:custGeom>
            <a:solidFill>
              <a:srgbClr val="9BBA58"/>
            </a:solidFill>
          </p:spPr>
          <p:txBody>
            <a:bodyPr wrap="square" lIns="0" tIns="0" rIns="0" bIns="0" rtlCol="0"/>
            <a:lstStyle/>
            <a:p>
              <a:endParaRPr/>
            </a:p>
          </p:txBody>
        </p:sp>
        <p:sp>
          <p:nvSpPr>
            <p:cNvPr id="9" name="object 9"/>
            <p:cNvSpPr/>
            <p:nvPr/>
          </p:nvSpPr>
          <p:spPr>
            <a:xfrm>
              <a:off x="5309050" y="4161272"/>
              <a:ext cx="828040" cy="728980"/>
            </a:xfrm>
            <a:custGeom>
              <a:avLst/>
              <a:gdLst/>
              <a:ahLst/>
              <a:cxnLst/>
              <a:rect l="l" t="t" r="r" b="b"/>
              <a:pathLst>
                <a:path w="828039" h="728979">
                  <a:moveTo>
                    <a:pt x="409003" y="0"/>
                  </a:moveTo>
                  <a:lnTo>
                    <a:pt x="4863" y="670979"/>
                  </a:lnTo>
                  <a:lnTo>
                    <a:pt x="0" y="685410"/>
                  </a:lnTo>
                  <a:lnTo>
                    <a:pt x="1024" y="700075"/>
                  </a:lnTo>
                  <a:lnTo>
                    <a:pt x="31371" y="728497"/>
                  </a:lnTo>
                  <a:lnTo>
                    <a:pt x="789235" y="728497"/>
                  </a:lnTo>
                  <a:lnTo>
                    <a:pt x="804149" y="725475"/>
                  </a:lnTo>
                  <a:lnTo>
                    <a:pt x="816355" y="717243"/>
                  </a:lnTo>
                  <a:lnTo>
                    <a:pt x="824569" y="705045"/>
                  </a:lnTo>
                  <a:lnTo>
                    <a:pt x="827543" y="690114"/>
                  </a:lnTo>
                  <a:lnTo>
                    <a:pt x="827543" y="683395"/>
                  </a:lnTo>
                  <a:lnTo>
                    <a:pt x="825782" y="676796"/>
                  </a:lnTo>
                  <a:lnTo>
                    <a:pt x="756164" y="555928"/>
                  </a:lnTo>
                  <a:lnTo>
                    <a:pt x="192681" y="555928"/>
                  </a:lnTo>
                  <a:lnTo>
                    <a:pt x="192681" y="517578"/>
                  </a:lnTo>
                  <a:lnTo>
                    <a:pt x="280008" y="517578"/>
                  </a:lnTo>
                  <a:lnTo>
                    <a:pt x="294215" y="485287"/>
                  </a:lnTo>
                  <a:lnTo>
                    <a:pt x="323552" y="457716"/>
                  </a:lnTo>
                  <a:lnTo>
                    <a:pt x="364526" y="438503"/>
                  </a:lnTo>
                  <a:lnTo>
                    <a:pt x="413642" y="431290"/>
                  </a:lnTo>
                  <a:lnTo>
                    <a:pt x="684388" y="431290"/>
                  </a:lnTo>
                  <a:lnTo>
                    <a:pt x="667824" y="402527"/>
                  </a:lnTo>
                  <a:lnTo>
                    <a:pt x="394428" y="402527"/>
                  </a:lnTo>
                  <a:lnTo>
                    <a:pt x="394428" y="324197"/>
                  </a:lnTo>
                  <a:lnTo>
                    <a:pt x="357633" y="324197"/>
                  </a:lnTo>
                  <a:lnTo>
                    <a:pt x="413642" y="268301"/>
                  </a:lnTo>
                  <a:lnTo>
                    <a:pt x="590526" y="268301"/>
                  </a:lnTo>
                  <a:lnTo>
                    <a:pt x="446978" y="19032"/>
                  </a:lnTo>
                  <a:lnTo>
                    <a:pt x="436916" y="7575"/>
                  </a:lnTo>
                  <a:lnTo>
                    <a:pt x="423696" y="1076"/>
                  </a:lnTo>
                  <a:lnTo>
                    <a:pt x="409003" y="0"/>
                  </a:lnTo>
                  <a:close/>
                </a:path>
                <a:path w="828039" h="728979">
                  <a:moveTo>
                    <a:pt x="684388" y="431290"/>
                  </a:moveTo>
                  <a:lnTo>
                    <a:pt x="413642" y="431290"/>
                  </a:lnTo>
                  <a:lnTo>
                    <a:pt x="462757" y="438503"/>
                  </a:lnTo>
                  <a:lnTo>
                    <a:pt x="503731" y="457716"/>
                  </a:lnTo>
                  <a:lnTo>
                    <a:pt x="533069" y="485287"/>
                  </a:lnTo>
                  <a:lnTo>
                    <a:pt x="547275" y="517578"/>
                  </a:lnTo>
                  <a:lnTo>
                    <a:pt x="634603" y="517578"/>
                  </a:lnTo>
                  <a:lnTo>
                    <a:pt x="634603" y="555928"/>
                  </a:lnTo>
                  <a:lnTo>
                    <a:pt x="756164" y="555928"/>
                  </a:lnTo>
                  <a:lnTo>
                    <a:pt x="684388" y="431290"/>
                  </a:lnTo>
                  <a:close/>
                </a:path>
                <a:path w="828039" h="728979">
                  <a:moveTo>
                    <a:pt x="590526" y="268301"/>
                  </a:moveTo>
                  <a:lnTo>
                    <a:pt x="413642" y="268301"/>
                  </a:lnTo>
                  <a:lnTo>
                    <a:pt x="469650" y="324197"/>
                  </a:lnTo>
                  <a:lnTo>
                    <a:pt x="432856" y="324197"/>
                  </a:lnTo>
                  <a:lnTo>
                    <a:pt x="432856" y="402527"/>
                  </a:lnTo>
                  <a:lnTo>
                    <a:pt x="667824" y="402527"/>
                  </a:lnTo>
                  <a:lnTo>
                    <a:pt x="590526" y="268301"/>
                  </a:lnTo>
                  <a:close/>
                </a:path>
              </a:pathLst>
            </a:custGeom>
            <a:solidFill>
              <a:srgbClr val="000000"/>
            </a:solidFill>
          </p:spPr>
          <p:txBody>
            <a:bodyPr wrap="square" lIns="0" tIns="0" rIns="0" bIns="0" rtlCol="0"/>
            <a:lstStyle/>
            <a:p>
              <a:endParaRPr/>
            </a:p>
          </p:txBody>
        </p:sp>
      </p:grpSp>
      <p:sp>
        <p:nvSpPr>
          <p:cNvPr id="10" name="object 10"/>
          <p:cNvSpPr txBox="1"/>
          <p:nvPr/>
        </p:nvSpPr>
        <p:spPr>
          <a:xfrm>
            <a:off x="6866890" y="3941190"/>
            <a:ext cx="4268470" cy="1109980"/>
          </a:xfrm>
          <a:prstGeom prst="rect">
            <a:avLst/>
          </a:prstGeom>
        </p:spPr>
        <p:txBody>
          <a:bodyPr vert="horz" wrap="square" lIns="0" tIns="41275" rIns="0" bIns="0" rtlCol="0">
            <a:spAutoFit/>
          </a:bodyPr>
          <a:lstStyle/>
          <a:p>
            <a:pPr marL="12700" marR="5080" algn="just">
              <a:lnSpc>
                <a:spcPts val="2090"/>
              </a:lnSpc>
              <a:spcBef>
                <a:spcPts val="325"/>
              </a:spcBef>
            </a:pPr>
            <a:r>
              <a:rPr sz="1900" b="1" i="1" u="sng" spc="-5" dirty="0">
                <a:uFill>
                  <a:solidFill>
                    <a:srgbClr val="000000"/>
                  </a:solidFill>
                </a:uFill>
                <a:latin typeface="Calibri"/>
                <a:cs typeface="Calibri"/>
              </a:rPr>
              <a:t>SAF-2.</a:t>
            </a:r>
            <a:r>
              <a:rPr sz="1900" b="1" i="1" u="sng" spc="-10" dirty="0">
                <a:uFill>
                  <a:solidFill>
                    <a:srgbClr val="000000"/>
                  </a:solidFill>
                </a:uFill>
                <a:latin typeface="Calibri"/>
                <a:cs typeface="Calibri"/>
              </a:rPr>
              <a:t> </a:t>
            </a:r>
            <a:r>
              <a:rPr sz="1900" b="1" spc="-10" dirty="0">
                <a:latin typeface="Calibri"/>
                <a:cs typeface="Calibri"/>
              </a:rPr>
              <a:t>The</a:t>
            </a:r>
            <a:r>
              <a:rPr sz="1900" b="1" spc="5" dirty="0">
                <a:latin typeface="Calibri"/>
                <a:cs typeface="Calibri"/>
              </a:rPr>
              <a:t> </a:t>
            </a:r>
            <a:r>
              <a:rPr sz="1900" b="1" spc="-20" dirty="0">
                <a:latin typeface="Calibri"/>
                <a:cs typeface="Calibri"/>
              </a:rPr>
              <a:t>system</a:t>
            </a:r>
            <a:r>
              <a:rPr sz="1900" b="1" spc="-10" dirty="0">
                <a:latin typeface="Calibri"/>
                <a:cs typeface="Calibri"/>
              </a:rPr>
              <a:t> </a:t>
            </a:r>
            <a:r>
              <a:rPr sz="1900" b="1" spc="-5" dirty="0">
                <a:latin typeface="Calibri"/>
                <a:cs typeface="Calibri"/>
              </a:rPr>
              <a:t>shall</a:t>
            </a:r>
            <a:r>
              <a:rPr sz="1900" b="1" dirty="0">
                <a:latin typeface="Calibri"/>
                <a:cs typeface="Calibri"/>
              </a:rPr>
              <a:t> </a:t>
            </a:r>
            <a:r>
              <a:rPr sz="1900" b="1" spc="-15" dirty="0">
                <a:latin typeface="Calibri"/>
                <a:cs typeface="Calibri"/>
              </a:rPr>
              <a:t>terminate</a:t>
            </a:r>
            <a:r>
              <a:rPr sz="1900" b="1" spc="-10" dirty="0">
                <a:latin typeface="Calibri"/>
                <a:cs typeface="Calibri"/>
              </a:rPr>
              <a:t> </a:t>
            </a:r>
            <a:r>
              <a:rPr sz="1900" b="1" spc="-15" dirty="0">
                <a:latin typeface="Calibri"/>
                <a:cs typeface="Calibri"/>
              </a:rPr>
              <a:t>any </a:t>
            </a:r>
            <a:r>
              <a:rPr sz="1900" b="1" spc="-10" dirty="0">
                <a:latin typeface="Calibri"/>
                <a:cs typeface="Calibri"/>
              </a:rPr>
              <a:t> operation </a:t>
            </a:r>
            <a:r>
              <a:rPr sz="1900" b="1" spc="-5" dirty="0">
                <a:latin typeface="Calibri"/>
                <a:cs typeface="Calibri"/>
              </a:rPr>
              <a:t>within 1 second if the measured </a:t>
            </a:r>
            <a:r>
              <a:rPr sz="1900" b="1" spc="-415" dirty="0">
                <a:latin typeface="Calibri"/>
                <a:cs typeface="Calibri"/>
              </a:rPr>
              <a:t> </a:t>
            </a:r>
            <a:r>
              <a:rPr sz="1900" b="1" spc="-10" dirty="0">
                <a:latin typeface="Calibri"/>
                <a:cs typeface="Calibri"/>
              </a:rPr>
              <a:t>tank</a:t>
            </a:r>
            <a:r>
              <a:rPr sz="1900" b="1" dirty="0">
                <a:latin typeface="Calibri"/>
                <a:cs typeface="Calibri"/>
              </a:rPr>
              <a:t> </a:t>
            </a:r>
            <a:r>
              <a:rPr sz="1900" b="1" spc="-10" dirty="0">
                <a:latin typeface="Calibri"/>
                <a:cs typeface="Calibri"/>
              </a:rPr>
              <a:t>pressure</a:t>
            </a:r>
            <a:r>
              <a:rPr sz="1900" b="1" spc="15" dirty="0">
                <a:latin typeface="Calibri"/>
                <a:cs typeface="Calibri"/>
              </a:rPr>
              <a:t> </a:t>
            </a:r>
            <a:r>
              <a:rPr sz="1900" b="1" spc="-15" dirty="0">
                <a:latin typeface="Calibri"/>
                <a:cs typeface="Calibri"/>
              </a:rPr>
              <a:t>exceeds</a:t>
            </a:r>
            <a:r>
              <a:rPr sz="1900" b="1" spc="-10" dirty="0">
                <a:latin typeface="Calibri"/>
                <a:cs typeface="Calibri"/>
              </a:rPr>
              <a:t> </a:t>
            </a:r>
            <a:r>
              <a:rPr sz="1900" b="1" spc="-5" dirty="0">
                <a:latin typeface="Calibri"/>
                <a:cs typeface="Calibri"/>
              </a:rPr>
              <a:t>90</a:t>
            </a:r>
            <a:r>
              <a:rPr sz="1900" b="1" spc="-10" dirty="0">
                <a:latin typeface="Calibri"/>
                <a:cs typeface="Calibri"/>
              </a:rPr>
              <a:t> percent </a:t>
            </a:r>
            <a:r>
              <a:rPr sz="1900" b="1" spc="-5" dirty="0">
                <a:latin typeface="Calibri"/>
                <a:cs typeface="Calibri"/>
              </a:rPr>
              <a:t>of</a:t>
            </a:r>
            <a:r>
              <a:rPr sz="1900" b="1" dirty="0">
                <a:latin typeface="Calibri"/>
                <a:cs typeface="Calibri"/>
              </a:rPr>
              <a:t> </a:t>
            </a:r>
            <a:r>
              <a:rPr sz="1900" b="1" spc="-5" dirty="0">
                <a:latin typeface="Calibri"/>
                <a:cs typeface="Calibri"/>
              </a:rPr>
              <a:t>the </a:t>
            </a:r>
            <a:r>
              <a:rPr sz="1900" b="1" dirty="0">
                <a:latin typeface="Calibri"/>
                <a:cs typeface="Calibri"/>
              </a:rPr>
              <a:t> </a:t>
            </a:r>
            <a:r>
              <a:rPr sz="1900" b="1" spc="-5" dirty="0">
                <a:latin typeface="Calibri"/>
                <a:cs typeface="Calibri"/>
              </a:rPr>
              <a:t>specified</a:t>
            </a:r>
            <a:r>
              <a:rPr sz="1900" b="1" spc="-15" dirty="0">
                <a:latin typeface="Calibri"/>
                <a:cs typeface="Calibri"/>
              </a:rPr>
              <a:t> </a:t>
            </a:r>
            <a:r>
              <a:rPr sz="1900" b="1" spc="-5" dirty="0">
                <a:latin typeface="Calibri"/>
                <a:cs typeface="Calibri"/>
              </a:rPr>
              <a:t>maximum </a:t>
            </a:r>
            <a:r>
              <a:rPr sz="1900" b="1" spc="-10" dirty="0">
                <a:latin typeface="Calibri"/>
                <a:cs typeface="Calibri"/>
              </a:rPr>
              <a:t>pressure.</a:t>
            </a:r>
            <a:endParaRPr sz="1900" dirty="0">
              <a:latin typeface="Calibri"/>
              <a:cs typeface="Calibri"/>
            </a:endParaRPr>
          </a:p>
        </p:txBody>
      </p:sp>
      <p:sp>
        <p:nvSpPr>
          <p:cNvPr id="11" name="Rectangle 10">
            <a:extLst>
              <a:ext uri="{FF2B5EF4-FFF2-40B4-BE49-F238E27FC236}">
                <a16:creationId xmlns:a16="http://schemas.microsoft.com/office/drawing/2014/main" id="{2A355F2E-EBA1-4490-861E-0E2D29863934}"/>
              </a:ext>
            </a:extLst>
          </p:cNvPr>
          <p:cNvSpPr/>
          <p:nvPr/>
        </p:nvSpPr>
        <p:spPr>
          <a:xfrm>
            <a:off x="6761475" y="1700151"/>
            <a:ext cx="4373885" cy="1754326"/>
          </a:xfrm>
          <a:prstGeom prst="rect">
            <a:avLst/>
          </a:prstGeom>
        </p:spPr>
        <p:txBody>
          <a:bodyPr wrap="square">
            <a:spAutoFit/>
          </a:bodyPr>
          <a:lstStyle/>
          <a:p>
            <a:pPr algn="just"/>
            <a:r>
              <a:rPr lang="en-US" b="1" i="1" u="sng" spc="-5" dirty="0">
                <a:uFill>
                  <a:solidFill>
                    <a:srgbClr val="000000"/>
                  </a:solidFill>
                </a:uFill>
                <a:latin typeface="Calibri"/>
                <a:cs typeface="Calibri"/>
              </a:rPr>
              <a:t>SAF-1</a:t>
            </a:r>
            <a:r>
              <a:rPr lang="en-US" b="1" spc="-5" dirty="0"/>
              <a:t>.</a:t>
            </a:r>
            <a:r>
              <a:rPr lang="en-US" b="1" spc="-10" dirty="0"/>
              <a:t> The</a:t>
            </a:r>
            <a:r>
              <a:rPr lang="en-US" b="1" dirty="0"/>
              <a:t> user</a:t>
            </a:r>
            <a:r>
              <a:rPr lang="en-US" b="1" spc="-5" dirty="0"/>
              <a:t> shall</a:t>
            </a:r>
            <a:r>
              <a:rPr lang="en-US" b="1" dirty="0"/>
              <a:t> </a:t>
            </a:r>
            <a:r>
              <a:rPr lang="en-US" b="1" spc="-5" dirty="0"/>
              <a:t>be</a:t>
            </a:r>
            <a:r>
              <a:rPr lang="en-US" b="1" dirty="0"/>
              <a:t> </a:t>
            </a:r>
            <a:r>
              <a:rPr lang="en-US" b="1" spc="-5" dirty="0"/>
              <a:t>able</a:t>
            </a:r>
            <a:r>
              <a:rPr lang="en-US" b="1" spc="5" dirty="0"/>
              <a:t> </a:t>
            </a:r>
            <a:r>
              <a:rPr lang="en-US" b="1" spc="-15" dirty="0"/>
              <a:t>to</a:t>
            </a:r>
            <a:r>
              <a:rPr lang="en-US" b="1" dirty="0"/>
              <a:t> </a:t>
            </a:r>
            <a:r>
              <a:rPr lang="en-US" b="1" spc="-5" dirty="0"/>
              <a:t>see</a:t>
            </a:r>
            <a:r>
              <a:rPr lang="en-US" b="1" spc="-10" dirty="0"/>
              <a:t> </a:t>
            </a:r>
            <a:r>
              <a:rPr lang="en-US" b="1" spc="-5" dirty="0"/>
              <a:t>a</a:t>
            </a:r>
            <a:r>
              <a:rPr lang="en-US" b="1" dirty="0"/>
              <a:t> </a:t>
            </a:r>
            <a:r>
              <a:rPr lang="en-US" b="1" spc="-10" dirty="0"/>
              <a:t>list</a:t>
            </a:r>
            <a:r>
              <a:rPr lang="en-US" b="1" dirty="0"/>
              <a:t> </a:t>
            </a:r>
            <a:r>
              <a:rPr lang="en-US" b="1" spc="-5" dirty="0"/>
              <a:t>of </a:t>
            </a:r>
            <a:r>
              <a:rPr lang="en-US" b="1" spc="-415" dirty="0"/>
              <a:t> </a:t>
            </a:r>
            <a:r>
              <a:rPr lang="en-US" b="1" spc="-5" dirty="0"/>
              <a:t>all ingredients</a:t>
            </a:r>
            <a:r>
              <a:rPr lang="en-US" b="1" spc="-10" dirty="0"/>
              <a:t> </a:t>
            </a:r>
            <a:r>
              <a:rPr lang="en-US" b="1" spc="-5" dirty="0"/>
              <a:t>in</a:t>
            </a:r>
            <a:r>
              <a:rPr lang="en-US" b="1" dirty="0"/>
              <a:t> </a:t>
            </a:r>
            <a:r>
              <a:rPr lang="en-US" b="1" spc="-20" dirty="0"/>
              <a:t>any</a:t>
            </a:r>
            <a:r>
              <a:rPr lang="en-US" b="1" dirty="0"/>
              <a:t> </a:t>
            </a:r>
            <a:r>
              <a:rPr lang="en-US" b="1" spc="-5" dirty="0"/>
              <a:t>menu</a:t>
            </a:r>
            <a:r>
              <a:rPr lang="en-US" b="1" dirty="0"/>
              <a:t> </a:t>
            </a:r>
            <a:r>
              <a:rPr lang="en-US" b="1" spc="-10" dirty="0"/>
              <a:t>items, </a:t>
            </a:r>
            <a:r>
              <a:rPr lang="en-US" b="1" spc="-5" dirty="0"/>
              <a:t>with </a:t>
            </a:r>
            <a:r>
              <a:rPr lang="en-US" b="1" dirty="0"/>
              <a:t> </a:t>
            </a:r>
            <a:r>
              <a:rPr lang="en-US" b="1" spc="-5" dirty="0"/>
              <a:t>ingredients highlighted that </a:t>
            </a:r>
            <a:r>
              <a:rPr lang="en-US" b="1" spc="-15" dirty="0"/>
              <a:t>are </a:t>
            </a:r>
            <a:r>
              <a:rPr lang="en-US" b="1" spc="-5" dirty="0"/>
              <a:t>known </a:t>
            </a:r>
            <a:r>
              <a:rPr lang="en-US" b="1" spc="-15" dirty="0"/>
              <a:t>to </a:t>
            </a:r>
            <a:r>
              <a:rPr lang="en-US" b="1" spc="-10" dirty="0"/>
              <a:t> </a:t>
            </a:r>
            <a:r>
              <a:rPr lang="en-US" b="1" spc="-5" dirty="0"/>
              <a:t>cause allergic </a:t>
            </a:r>
            <a:r>
              <a:rPr lang="en-US" b="1" spc="-10" dirty="0"/>
              <a:t>reactions</a:t>
            </a:r>
            <a:r>
              <a:rPr lang="en-US" b="1" spc="5" dirty="0"/>
              <a:t> </a:t>
            </a:r>
            <a:r>
              <a:rPr lang="en-US" b="1" spc="-5" dirty="0"/>
              <a:t>in</a:t>
            </a:r>
            <a:r>
              <a:rPr lang="en-US" b="1" spc="-10" dirty="0"/>
              <a:t> more</a:t>
            </a:r>
            <a:r>
              <a:rPr lang="en-US" b="1" spc="-5" dirty="0"/>
              <a:t> than</a:t>
            </a:r>
            <a:r>
              <a:rPr lang="en-US" b="1" dirty="0"/>
              <a:t> </a:t>
            </a:r>
            <a:r>
              <a:rPr lang="en-US" b="1" spc="-5" dirty="0"/>
              <a:t>0.5 </a:t>
            </a:r>
            <a:r>
              <a:rPr lang="en-US" b="1" dirty="0"/>
              <a:t> </a:t>
            </a:r>
            <a:r>
              <a:rPr lang="en-US" b="1" spc="-10" dirty="0"/>
              <a:t>percent</a:t>
            </a:r>
            <a:r>
              <a:rPr lang="en-US" b="1" spc="-15" dirty="0"/>
              <a:t> </a:t>
            </a:r>
            <a:r>
              <a:rPr lang="en-US" b="1" spc="-5" dirty="0"/>
              <a:t>of the</a:t>
            </a:r>
            <a:r>
              <a:rPr lang="en-US" b="1" spc="-10" dirty="0"/>
              <a:t> </a:t>
            </a:r>
            <a:r>
              <a:rPr lang="en-US" b="1" spc="-5" dirty="0"/>
              <a:t>North</a:t>
            </a:r>
            <a:r>
              <a:rPr lang="en-US" b="1" spc="10" dirty="0"/>
              <a:t> </a:t>
            </a:r>
            <a:r>
              <a:rPr lang="en-US" b="1" spc="-5" dirty="0"/>
              <a:t>American</a:t>
            </a:r>
            <a:r>
              <a:rPr lang="en-US" b="1" spc="-15" dirty="0"/>
              <a:t> </a:t>
            </a:r>
            <a:r>
              <a:rPr lang="en-US" b="1" spc="-5" dirty="0"/>
              <a:t>population.</a:t>
            </a:r>
            <a:endParaRPr lang="en-US"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4051300" cy="6858000"/>
          </a:xfrm>
          <a:custGeom>
            <a:avLst/>
            <a:gdLst/>
            <a:ahLst/>
            <a:cxnLst/>
            <a:rect l="l" t="t" r="r" b="b"/>
            <a:pathLst>
              <a:path w="4051300" h="6858000">
                <a:moveTo>
                  <a:pt x="4050791" y="0"/>
                </a:moveTo>
                <a:lnTo>
                  <a:pt x="0" y="0"/>
                </a:lnTo>
                <a:lnTo>
                  <a:pt x="0" y="6858000"/>
                </a:lnTo>
                <a:lnTo>
                  <a:pt x="4050791" y="6858000"/>
                </a:lnTo>
                <a:lnTo>
                  <a:pt x="4050791" y="0"/>
                </a:lnTo>
                <a:close/>
              </a:path>
            </a:pathLst>
          </a:custGeom>
          <a:solidFill>
            <a:srgbClr val="244060"/>
          </a:solidFill>
        </p:spPr>
        <p:txBody>
          <a:bodyPr wrap="square" lIns="0" tIns="0" rIns="0" bIns="0" rtlCol="0"/>
          <a:lstStyle/>
          <a:p>
            <a:endParaRPr/>
          </a:p>
        </p:txBody>
      </p:sp>
      <p:sp>
        <p:nvSpPr>
          <p:cNvPr id="4" name="object 4"/>
          <p:cNvSpPr txBox="1"/>
          <p:nvPr/>
        </p:nvSpPr>
        <p:spPr>
          <a:xfrm>
            <a:off x="571296" y="2842005"/>
            <a:ext cx="1885314" cy="574040"/>
          </a:xfrm>
          <a:prstGeom prst="rect">
            <a:avLst/>
          </a:prstGeom>
        </p:spPr>
        <p:txBody>
          <a:bodyPr vert="horz" wrap="square" lIns="0" tIns="12700" rIns="0" bIns="0" rtlCol="0">
            <a:spAutoFit/>
          </a:bodyPr>
          <a:lstStyle/>
          <a:p>
            <a:pPr marL="12700">
              <a:lnSpc>
                <a:spcPct val="100000"/>
              </a:lnSpc>
              <a:spcBef>
                <a:spcPts val="100"/>
              </a:spcBef>
            </a:pPr>
            <a:r>
              <a:rPr sz="3600" b="0" spc="-50" dirty="0">
                <a:solidFill>
                  <a:srgbClr val="FFFFFF"/>
                </a:solidFill>
                <a:latin typeface="Calibri Light"/>
                <a:cs typeface="Calibri Light"/>
              </a:rPr>
              <a:t>9</a:t>
            </a:r>
            <a:r>
              <a:rPr sz="3600" b="0" dirty="0">
                <a:solidFill>
                  <a:srgbClr val="FFFFFF"/>
                </a:solidFill>
                <a:latin typeface="Calibri Light"/>
                <a:cs typeface="Calibri Light"/>
              </a:rPr>
              <a:t>.</a:t>
            </a:r>
            <a:r>
              <a:rPr sz="3600" b="0" spc="-114" dirty="0">
                <a:solidFill>
                  <a:srgbClr val="FFFFFF"/>
                </a:solidFill>
                <a:latin typeface="Calibri Light"/>
                <a:cs typeface="Calibri Light"/>
              </a:rPr>
              <a:t> </a:t>
            </a:r>
            <a:r>
              <a:rPr sz="3600" b="0" spc="-50" dirty="0">
                <a:solidFill>
                  <a:srgbClr val="FFFFFF"/>
                </a:solidFill>
                <a:latin typeface="Calibri Light"/>
                <a:cs typeface="Calibri Light"/>
              </a:rPr>
              <a:t>S</a:t>
            </a:r>
            <a:r>
              <a:rPr sz="3600" b="0" spc="-55" dirty="0">
                <a:solidFill>
                  <a:srgbClr val="FFFFFF"/>
                </a:solidFill>
                <a:latin typeface="Calibri Light"/>
                <a:cs typeface="Calibri Light"/>
              </a:rPr>
              <a:t>e</a:t>
            </a:r>
            <a:r>
              <a:rPr sz="3600" b="0" spc="-45" dirty="0">
                <a:solidFill>
                  <a:srgbClr val="FFFFFF"/>
                </a:solidFill>
                <a:latin typeface="Calibri Light"/>
                <a:cs typeface="Calibri Light"/>
              </a:rPr>
              <a:t>c</a:t>
            </a:r>
            <a:r>
              <a:rPr sz="3600" b="0" spc="-50" dirty="0">
                <a:solidFill>
                  <a:srgbClr val="FFFFFF"/>
                </a:solidFill>
                <a:latin typeface="Calibri Light"/>
                <a:cs typeface="Calibri Light"/>
              </a:rPr>
              <a:t>u</a:t>
            </a:r>
            <a:r>
              <a:rPr sz="3600" b="0" spc="-55" dirty="0">
                <a:solidFill>
                  <a:srgbClr val="FFFFFF"/>
                </a:solidFill>
                <a:latin typeface="Calibri Light"/>
                <a:cs typeface="Calibri Light"/>
              </a:rPr>
              <a:t>r</a:t>
            </a:r>
            <a:r>
              <a:rPr sz="3600" b="0" spc="-50" dirty="0">
                <a:solidFill>
                  <a:srgbClr val="FFFFFF"/>
                </a:solidFill>
                <a:latin typeface="Calibri Light"/>
                <a:cs typeface="Calibri Light"/>
              </a:rPr>
              <a:t>i</a:t>
            </a:r>
            <a:r>
              <a:rPr sz="3600" b="0" spc="-45" dirty="0">
                <a:solidFill>
                  <a:srgbClr val="FFFFFF"/>
                </a:solidFill>
                <a:latin typeface="Calibri Light"/>
                <a:cs typeface="Calibri Light"/>
              </a:rPr>
              <a:t>t</a:t>
            </a:r>
            <a:r>
              <a:rPr sz="3600" b="0" dirty="0">
                <a:solidFill>
                  <a:srgbClr val="FFFFFF"/>
                </a:solidFill>
                <a:latin typeface="Calibri Light"/>
                <a:cs typeface="Calibri Light"/>
              </a:rPr>
              <a:t>y</a:t>
            </a:r>
            <a:endParaRPr sz="3600">
              <a:latin typeface="Calibri Light"/>
              <a:cs typeface="Calibri Light"/>
            </a:endParaRPr>
          </a:p>
        </p:txBody>
      </p:sp>
      <p:sp>
        <p:nvSpPr>
          <p:cNvPr id="5" name="object 5"/>
          <p:cNvSpPr/>
          <p:nvPr/>
        </p:nvSpPr>
        <p:spPr>
          <a:xfrm>
            <a:off x="4040123" y="0"/>
            <a:ext cx="64135" cy="6858000"/>
          </a:xfrm>
          <a:custGeom>
            <a:avLst/>
            <a:gdLst/>
            <a:ahLst/>
            <a:cxnLst/>
            <a:rect l="l" t="t" r="r" b="b"/>
            <a:pathLst>
              <a:path w="64135" h="6858000">
                <a:moveTo>
                  <a:pt x="64008" y="0"/>
                </a:moveTo>
                <a:lnTo>
                  <a:pt x="0" y="0"/>
                </a:lnTo>
                <a:lnTo>
                  <a:pt x="0" y="6858000"/>
                </a:lnTo>
                <a:lnTo>
                  <a:pt x="64008" y="6858000"/>
                </a:lnTo>
                <a:lnTo>
                  <a:pt x="64008" y="0"/>
                </a:lnTo>
                <a:close/>
              </a:path>
            </a:pathLst>
          </a:custGeom>
          <a:solidFill>
            <a:srgbClr val="4F81BC"/>
          </a:solidFill>
        </p:spPr>
        <p:txBody>
          <a:bodyPr wrap="square" lIns="0" tIns="0" rIns="0" bIns="0" rtlCol="0"/>
          <a:lstStyle/>
          <a:p>
            <a:endParaRPr/>
          </a:p>
        </p:txBody>
      </p:sp>
      <p:sp>
        <p:nvSpPr>
          <p:cNvPr id="7" name="object 7"/>
          <p:cNvSpPr txBox="1"/>
          <p:nvPr/>
        </p:nvSpPr>
        <p:spPr>
          <a:xfrm>
            <a:off x="4719714" y="1690407"/>
            <a:ext cx="7195817" cy="2560124"/>
          </a:xfrm>
          <a:prstGeom prst="rect">
            <a:avLst/>
          </a:prstGeom>
        </p:spPr>
        <p:txBody>
          <a:bodyPr vert="horz" wrap="square" lIns="0" tIns="160020" rIns="0" bIns="0" rtlCol="0">
            <a:spAutoFit/>
          </a:bodyPr>
          <a:lstStyle/>
          <a:p>
            <a:pPr marL="215265" indent="-203200" algn="just">
              <a:lnSpc>
                <a:spcPct val="100000"/>
              </a:lnSpc>
              <a:spcBef>
                <a:spcPts val="1260"/>
              </a:spcBef>
              <a:buClr>
                <a:srgbClr val="4F81BC"/>
              </a:buClr>
              <a:buSzPct val="95000"/>
              <a:buFont typeface="Wingdings"/>
              <a:buChar char=""/>
              <a:tabLst>
                <a:tab pos="215900" algn="l"/>
              </a:tabLst>
            </a:pPr>
            <a:r>
              <a:rPr lang="en-US" sz="2400" spc="-5" dirty="0"/>
              <a:t>Security </a:t>
            </a:r>
            <a:r>
              <a:rPr lang="en-US" sz="2400" dirty="0"/>
              <a:t>deals </a:t>
            </a:r>
            <a:r>
              <a:rPr lang="en-US" sz="2400" spc="-5" dirty="0"/>
              <a:t>with </a:t>
            </a:r>
            <a:r>
              <a:rPr lang="en-US" sz="2400" dirty="0"/>
              <a:t>blocking </a:t>
            </a:r>
            <a:r>
              <a:rPr lang="en-US" sz="2400" spc="-5" dirty="0"/>
              <a:t>unauthorized </a:t>
            </a:r>
            <a:r>
              <a:rPr lang="en-US" sz="2400" dirty="0"/>
              <a:t>access </a:t>
            </a:r>
            <a:r>
              <a:rPr lang="en-US" sz="2400" spc="-15" dirty="0"/>
              <a:t>to </a:t>
            </a:r>
            <a:r>
              <a:rPr lang="en-US" sz="2400" spc="-20" dirty="0"/>
              <a:t>system </a:t>
            </a:r>
            <a:r>
              <a:rPr lang="en-US" sz="2400" spc="-440" dirty="0"/>
              <a:t> </a:t>
            </a:r>
            <a:r>
              <a:rPr lang="en-US" sz="2400" dirty="0"/>
              <a:t>functions or </a:t>
            </a:r>
            <a:r>
              <a:rPr lang="en-US" sz="2400" spc="-10" dirty="0"/>
              <a:t>data, </a:t>
            </a:r>
            <a:r>
              <a:rPr lang="en-US" sz="2400" dirty="0"/>
              <a:t>ensuring </a:t>
            </a:r>
            <a:r>
              <a:rPr lang="en-US" sz="2400" spc="-10" dirty="0"/>
              <a:t>that </a:t>
            </a:r>
            <a:r>
              <a:rPr lang="en-US" sz="2400" dirty="0"/>
              <a:t>the </a:t>
            </a:r>
            <a:r>
              <a:rPr lang="en-US" sz="2400" spc="-10" dirty="0"/>
              <a:t>software </a:t>
            </a:r>
            <a:r>
              <a:rPr lang="en-US" sz="2400" dirty="0"/>
              <a:t>is </a:t>
            </a:r>
            <a:r>
              <a:rPr lang="en-US" sz="2400" spc="-10" dirty="0"/>
              <a:t>protected </a:t>
            </a:r>
            <a:r>
              <a:rPr lang="en-US" sz="2400" spc="-5" dirty="0"/>
              <a:t> </a:t>
            </a:r>
            <a:r>
              <a:rPr lang="en-US" sz="2400" spc="-10" dirty="0"/>
              <a:t>from</a:t>
            </a:r>
            <a:r>
              <a:rPr lang="en-US" sz="2400" spc="-5" dirty="0"/>
              <a:t> </a:t>
            </a:r>
            <a:r>
              <a:rPr lang="en-US" sz="2400" spc="-10" dirty="0"/>
              <a:t>malware</a:t>
            </a:r>
            <a:r>
              <a:rPr lang="en-US" sz="2400" spc="-5" dirty="0"/>
              <a:t> </a:t>
            </a:r>
            <a:r>
              <a:rPr lang="en-US" sz="2400" spc="-15" dirty="0"/>
              <a:t>attacks,</a:t>
            </a:r>
            <a:r>
              <a:rPr lang="en-US" sz="2400" dirty="0"/>
              <a:t> </a:t>
            </a:r>
            <a:r>
              <a:rPr lang="en-US" sz="2400" spc="-5" dirty="0"/>
              <a:t>and </a:t>
            </a:r>
            <a:r>
              <a:rPr lang="en-US" sz="2400" dirty="0"/>
              <a:t>so</a:t>
            </a:r>
            <a:r>
              <a:rPr lang="en-US" sz="2400" spc="-20" dirty="0"/>
              <a:t> </a:t>
            </a:r>
            <a:r>
              <a:rPr lang="en-US" sz="2400" dirty="0"/>
              <a:t>on.</a:t>
            </a:r>
          </a:p>
          <a:p>
            <a:pPr marL="215265" indent="-203200" algn="just">
              <a:lnSpc>
                <a:spcPct val="100000"/>
              </a:lnSpc>
              <a:spcBef>
                <a:spcPts val="1260"/>
              </a:spcBef>
              <a:buClr>
                <a:srgbClr val="4F81BC"/>
              </a:buClr>
              <a:buSzPct val="95000"/>
              <a:buFont typeface="Wingdings"/>
              <a:buChar char=""/>
              <a:tabLst>
                <a:tab pos="215900" algn="l"/>
              </a:tabLst>
            </a:pPr>
            <a:r>
              <a:rPr sz="2400" spc="-5" dirty="0">
                <a:latin typeface="Calibri"/>
                <a:cs typeface="Calibri"/>
              </a:rPr>
              <a:t>Security</a:t>
            </a:r>
            <a:r>
              <a:rPr sz="2400" spc="-10"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a major</a:t>
            </a:r>
            <a:r>
              <a:rPr sz="2400" spc="-15" dirty="0">
                <a:latin typeface="Calibri"/>
                <a:cs typeface="Calibri"/>
              </a:rPr>
              <a:t> </a:t>
            </a:r>
            <a:r>
              <a:rPr sz="2400" spc="-5" dirty="0">
                <a:latin typeface="Calibri"/>
                <a:cs typeface="Calibri"/>
              </a:rPr>
              <a:t>issue</a:t>
            </a:r>
            <a:r>
              <a:rPr sz="2400" spc="10" dirty="0">
                <a:latin typeface="Calibri"/>
                <a:cs typeface="Calibri"/>
              </a:rPr>
              <a:t> </a:t>
            </a:r>
            <a:r>
              <a:rPr sz="2400" spc="-5" dirty="0">
                <a:latin typeface="Calibri"/>
                <a:cs typeface="Calibri"/>
              </a:rPr>
              <a:t>with</a:t>
            </a:r>
            <a:r>
              <a:rPr sz="2400" spc="5" dirty="0">
                <a:latin typeface="Calibri"/>
                <a:cs typeface="Calibri"/>
              </a:rPr>
              <a:t> </a:t>
            </a:r>
            <a:r>
              <a:rPr sz="2400" spc="-10" dirty="0">
                <a:latin typeface="Calibri"/>
                <a:cs typeface="Calibri"/>
              </a:rPr>
              <a:t>Internet</a:t>
            </a:r>
            <a:r>
              <a:rPr sz="2400" dirty="0">
                <a:latin typeface="Calibri"/>
                <a:cs typeface="Calibri"/>
              </a:rPr>
              <a:t> </a:t>
            </a:r>
            <a:r>
              <a:rPr sz="2400" spc="-10" dirty="0">
                <a:latin typeface="Calibri"/>
                <a:cs typeface="Calibri"/>
              </a:rPr>
              <a:t>software</a:t>
            </a:r>
            <a:endParaRPr sz="2400" dirty="0">
              <a:latin typeface="Calibri"/>
              <a:cs typeface="Calibri"/>
            </a:endParaRPr>
          </a:p>
          <a:p>
            <a:pPr marL="103505" marR="5080" indent="-91440" algn="just">
              <a:lnSpc>
                <a:spcPts val="2160"/>
              </a:lnSpc>
              <a:spcBef>
                <a:spcPts val="1440"/>
              </a:spcBef>
              <a:buClr>
                <a:srgbClr val="4F81BC"/>
              </a:buClr>
              <a:buSzPct val="95000"/>
              <a:buFont typeface="Wingdings"/>
              <a:buChar char=""/>
              <a:tabLst>
                <a:tab pos="215900" algn="l"/>
              </a:tabLst>
            </a:pPr>
            <a:r>
              <a:rPr sz="2400" dirty="0">
                <a:latin typeface="Calibri"/>
                <a:cs typeface="Calibri"/>
              </a:rPr>
              <a:t>As</a:t>
            </a:r>
            <a:r>
              <a:rPr sz="2400" spc="15" dirty="0">
                <a:latin typeface="Calibri"/>
                <a:cs typeface="Calibri"/>
              </a:rPr>
              <a:t> </a:t>
            </a:r>
            <a:r>
              <a:rPr sz="2400" spc="-5" dirty="0">
                <a:latin typeface="Calibri"/>
                <a:cs typeface="Calibri"/>
              </a:rPr>
              <a:t>with</a:t>
            </a:r>
            <a:r>
              <a:rPr sz="2400" spc="20" dirty="0">
                <a:latin typeface="Calibri"/>
                <a:cs typeface="Calibri"/>
              </a:rPr>
              <a:t> </a:t>
            </a:r>
            <a:r>
              <a:rPr sz="2400" spc="-10" dirty="0">
                <a:latin typeface="Calibri"/>
                <a:cs typeface="Calibri"/>
              </a:rPr>
              <a:t>integrity</a:t>
            </a:r>
            <a:r>
              <a:rPr sz="2400" spc="25" dirty="0">
                <a:latin typeface="Calibri"/>
                <a:cs typeface="Calibri"/>
              </a:rPr>
              <a:t> </a:t>
            </a:r>
            <a:r>
              <a:rPr sz="2400" spc="-10" dirty="0">
                <a:latin typeface="Calibri"/>
                <a:cs typeface="Calibri"/>
              </a:rPr>
              <a:t>requirements,</a:t>
            </a:r>
            <a:r>
              <a:rPr sz="2400" spc="25" dirty="0">
                <a:latin typeface="Calibri"/>
                <a:cs typeface="Calibri"/>
              </a:rPr>
              <a:t> </a:t>
            </a:r>
            <a:r>
              <a:rPr sz="2400" spc="-5" dirty="0">
                <a:latin typeface="Calibri"/>
                <a:cs typeface="Calibri"/>
              </a:rPr>
              <a:t>security</a:t>
            </a:r>
            <a:r>
              <a:rPr sz="2400" spc="15" dirty="0">
                <a:latin typeface="Calibri"/>
                <a:cs typeface="Calibri"/>
              </a:rPr>
              <a:t> </a:t>
            </a:r>
            <a:r>
              <a:rPr sz="2400" spc="-10" dirty="0">
                <a:latin typeface="Calibri"/>
                <a:cs typeface="Calibri"/>
              </a:rPr>
              <a:t>requirements</a:t>
            </a:r>
            <a:r>
              <a:rPr sz="2400" spc="30" dirty="0">
                <a:latin typeface="Calibri"/>
                <a:cs typeface="Calibri"/>
              </a:rPr>
              <a:t> </a:t>
            </a:r>
            <a:r>
              <a:rPr sz="2400" spc="-20" dirty="0">
                <a:latin typeface="Calibri"/>
                <a:cs typeface="Calibri"/>
              </a:rPr>
              <a:t>have </a:t>
            </a:r>
            <a:r>
              <a:rPr sz="2400" spc="-440" dirty="0">
                <a:latin typeface="Calibri"/>
                <a:cs typeface="Calibri"/>
              </a:rPr>
              <a:t> </a:t>
            </a:r>
            <a:r>
              <a:rPr sz="2400" spc="-5" dirty="0">
                <a:latin typeface="Calibri"/>
                <a:cs typeface="Calibri"/>
              </a:rPr>
              <a:t>no</a:t>
            </a:r>
            <a:r>
              <a:rPr sz="2400" spc="-25" dirty="0">
                <a:latin typeface="Calibri"/>
                <a:cs typeface="Calibri"/>
              </a:rPr>
              <a:t> </a:t>
            </a:r>
            <a:r>
              <a:rPr sz="2400" spc="-10" dirty="0">
                <a:latin typeface="Calibri"/>
                <a:cs typeface="Calibri"/>
              </a:rPr>
              <a:t>tolerance</a:t>
            </a:r>
            <a:r>
              <a:rPr sz="2400" spc="10" dirty="0">
                <a:latin typeface="Calibri"/>
                <a:cs typeface="Calibri"/>
              </a:rPr>
              <a:t> </a:t>
            </a:r>
            <a:r>
              <a:rPr sz="2400" spc="-15" dirty="0">
                <a:latin typeface="Calibri"/>
                <a:cs typeface="Calibri"/>
              </a:rPr>
              <a:t>for </a:t>
            </a:r>
            <a:r>
              <a:rPr sz="2400" spc="-45" dirty="0">
                <a:latin typeface="Calibri"/>
                <a:cs typeface="Calibri"/>
              </a:rPr>
              <a:t>error.</a:t>
            </a:r>
            <a:endParaRPr sz="24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lvl="0" fontAlgn="base">
              <a:lnSpc>
                <a:spcPct val="107000"/>
              </a:lnSpc>
              <a:spcAft>
                <a:spcPts val="130"/>
              </a:spcAft>
              <a:buClr>
                <a:srgbClr val="000000"/>
              </a:buClr>
              <a:buSzPts val="2300"/>
            </a:pPr>
            <a:r>
              <a:rPr lang="en-PK" sz="1800"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Base metrics (Direct Measure)</a:t>
            </a:r>
          </a:p>
        </p:txBody>
      </p:sp>
      <p:sp>
        <p:nvSpPr>
          <p:cNvPr id="3" name="Content Placeholder 2"/>
          <p:cNvSpPr>
            <a:spLocks noGrp="1"/>
          </p:cNvSpPr>
          <p:nvPr>
            <p:ph sz="quarter" idx="13"/>
          </p:nvPr>
        </p:nvSpPr>
        <p:spPr>
          <a:xfrm>
            <a:off x="1706062" y="1843590"/>
            <a:ext cx="8779512" cy="3766254"/>
          </a:xfrm>
        </p:spPr>
        <p:txBody>
          <a:bodyPr vert="horz" lIns="91440" tIns="45720" rIns="91440" bIns="45720" rtlCol="0">
            <a:normAutofit/>
          </a:bodyPr>
          <a:lstStyle/>
          <a:p>
            <a:pPr marL="342900" lvl="0" indent="-342900" algn="just" fontAlgn="base">
              <a:lnSpc>
                <a:spcPct val="107000"/>
              </a:lnSpc>
              <a:spcAft>
                <a:spcPts val="685"/>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 Base metrics constitute the raw data gathered by the test Engineers throughout the testing effort</a:t>
            </a:r>
          </a:p>
          <a:p>
            <a:pPr marL="342900" lvl="0" indent="-342900" algn="just" fontAlgn="base">
              <a:lnSpc>
                <a:spcPct val="103000"/>
              </a:lnSpc>
              <a:spcAft>
                <a:spcPts val="42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 Base metrics are used to provide project status reports to the Test lead and to the project manager</a:t>
            </a:r>
          </a:p>
          <a:p>
            <a:pPr marL="342900" lvl="0" indent="-342900" algn="just" fontAlgn="base">
              <a:lnSpc>
                <a:spcPct val="103000"/>
              </a:lnSpc>
              <a:spcAft>
                <a:spcPts val="42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 Base metrics provide the input data to feed into the formulas used to </a:t>
            </a:r>
            <a:r>
              <a:rPr lang="en-PK" sz="18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derive</a:t>
            </a: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Calculated metrics</a:t>
            </a:r>
          </a:p>
          <a:p>
            <a:pPr marL="342900" lvl="0" indent="-342900" algn="just" fontAlgn="base">
              <a:lnSpc>
                <a:spcPct val="103000"/>
              </a:lnSpc>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Examples of Base metrics are:</a:t>
            </a:r>
            <a:endPar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571500" lvl="1" indent="-342900" algn="just" fontAlgn="base">
              <a:lnSpc>
                <a:spcPct val="103000"/>
              </a:lnSpc>
              <a:buClr>
                <a:srgbClr val="000000"/>
              </a:buClr>
              <a:buSzPts val="2300"/>
            </a:pPr>
            <a:r>
              <a:rPr lang="en-PK" dirty="0">
                <a:solidFill>
                  <a:srgbClr val="000000"/>
                </a:solidFill>
                <a:latin typeface="Calibri" panose="020F0502020204030204" pitchFamily="34" charset="0"/>
              </a:rPr>
              <a:t># of test cases</a:t>
            </a:r>
            <a:endParaRPr lang="en-US" dirty="0">
              <a:solidFill>
                <a:srgbClr val="000000"/>
              </a:solidFill>
              <a:latin typeface="Calibri" panose="020F0502020204030204" pitchFamily="34" charset="0"/>
            </a:endParaRPr>
          </a:p>
          <a:p>
            <a:pPr marL="571500" lvl="1" indent="-342900" algn="just" fontAlgn="base">
              <a:lnSpc>
                <a:spcPct val="103000"/>
              </a:lnSpc>
              <a:buClr>
                <a:srgbClr val="000000"/>
              </a:buClr>
              <a:buSzPts val="2300"/>
            </a:pPr>
            <a:r>
              <a:rPr lang="en-PK" dirty="0">
                <a:solidFill>
                  <a:srgbClr val="000000"/>
                </a:solidFill>
                <a:effectLst/>
                <a:latin typeface="Calibri" panose="020F0502020204030204" pitchFamily="34" charset="0"/>
                <a:ea typeface="Calibri" panose="020F0502020204030204" pitchFamily="34" charset="0"/>
              </a:rPr>
              <a:t># of test cases executed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11414"/>
            <a:ext cx="9996171" cy="751488"/>
          </a:xfrm>
          <a:prstGeom prst="rect">
            <a:avLst/>
          </a:prstGeom>
        </p:spPr>
        <p:txBody>
          <a:bodyPr vert="horz" wrap="square" lIns="0" tIns="12700" rIns="0" bIns="0" rtlCol="0">
            <a:spAutoFit/>
          </a:bodyPr>
          <a:lstStyle/>
          <a:p>
            <a:pPr marL="12700">
              <a:lnSpc>
                <a:spcPct val="100000"/>
              </a:lnSpc>
              <a:spcBef>
                <a:spcPts val="100"/>
              </a:spcBef>
            </a:pPr>
            <a:r>
              <a:rPr sz="4800" b="0" spc="-30" dirty="0">
                <a:solidFill>
                  <a:schemeClr val="tx1"/>
                </a:solidFill>
                <a:latin typeface="Calibri Light"/>
                <a:cs typeface="Calibri Light"/>
              </a:rPr>
              <a:t>10.</a:t>
            </a:r>
            <a:r>
              <a:rPr sz="4800" b="0" spc="-150" dirty="0">
                <a:solidFill>
                  <a:schemeClr val="tx1"/>
                </a:solidFill>
                <a:latin typeface="Calibri Light"/>
                <a:cs typeface="Calibri Light"/>
              </a:rPr>
              <a:t> </a:t>
            </a:r>
            <a:r>
              <a:rPr sz="4800" b="0" spc="-60" dirty="0">
                <a:solidFill>
                  <a:schemeClr val="tx1"/>
                </a:solidFill>
                <a:latin typeface="Calibri Light"/>
                <a:cs typeface="Calibri Light"/>
              </a:rPr>
              <a:t>Reliability</a:t>
            </a:r>
            <a:endParaRPr sz="4800">
              <a:solidFill>
                <a:schemeClr val="tx1"/>
              </a:solidFill>
              <a:latin typeface="Calibri Light"/>
              <a:cs typeface="Calibri Light"/>
            </a:endParaRPr>
          </a:p>
        </p:txBody>
      </p:sp>
      <p:sp>
        <p:nvSpPr>
          <p:cNvPr id="3" name="object 3"/>
          <p:cNvSpPr txBox="1"/>
          <p:nvPr/>
        </p:nvSpPr>
        <p:spPr>
          <a:xfrm>
            <a:off x="1084580" y="1785950"/>
            <a:ext cx="10087610" cy="3385185"/>
          </a:xfrm>
          <a:prstGeom prst="rect">
            <a:avLst/>
          </a:prstGeom>
        </p:spPr>
        <p:txBody>
          <a:bodyPr vert="horz" wrap="square" lIns="0" tIns="89535" rIns="0" bIns="0" rtlCol="0">
            <a:spAutoFit/>
          </a:bodyPr>
          <a:lstStyle/>
          <a:p>
            <a:pPr marL="2583815" marR="201930" indent="-2287905">
              <a:lnSpc>
                <a:spcPts val="2500"/>
              </a:lnSpc>
              <a:spcBef>
                <a:spcPts val="705"/>
              </a:spcBef>
            </a:pPr>
            <a:r>
              <a:rPr sz="2600" b="1" spc="-5" dirty="0">
                <a:latin typeface="Calibri"/>
                <a:cs typeface="Calibri"/>
              </a:rPr>
              <a:t>The</a:t>
            </a:r>
            <a:r>
              <a:rPr sz="2600" b="1" spc="5" dirty="0">
                <a:latin typeface="Calibri"/>
                <a:cs typeface="Calibri"/>
              </a:rPr>
              <a:t> </a:t>
            </a:r>
            <a:r>
              <a:rPr sz="2600" b="1" spc="-5" dirty="0">
                <a:latin typeface="Calibri"/>
                <a:cs typeface="Calibri"/>
              </a:rPr>
              <a:t>probability</a:t>
            </a:r>
            <a:r>
              <a:rPr sz="2600" b="1" spc="35" dirty="0">
                <a:latin typeface="Calibri"/>
                <a:cs typeface="Calibri"/>
              </a:rPr>
              <a:t> </a:t>
            </a:r>
            <a:r>
              <a:rPr sz="2600" b="1" dirty="0">
                <a:latin typeface="Calibri"/>
                <a:cs typeface="Calibri"/>
              </a:rPr>
              <a:t>of</a:t>
            </a:r>
            <a:r>
              <a:rPr sz="2600" b="1" spc="5" dirty="0">
                <a:latin typeface="Calibri"/>
                <a:cs typeface="Calibri"/>
              </a:rPr>
              <a:t> </a:t>
            </a:r>
            <a:r>
              <a:rPr sz="2600" b="1" dirty="0">
                <a:latin typeface="Calibri"/>
                <a:cs typeface="Calibri"/>
              </a:rPr>
              <a:t>the </a:t>
            </a:r>
            <a:r>
              <a:rPr sz="2600" b="1" spc="-5" dirty="0">
                <a:latin typeface="Calibri"/>
                <a:cs typeface="Calibri"/>
              </a:rPr>
              <a:t>software</a:t>
            </a:r>
            <a:r>
              <a:rPr sz="2600" b="1" spc="-20" dirty="0">
                <a:latin typeface="Calibri"/>
                <a:cs typeface="Calibri"/>
              </a:rPr>
              <a:t> </a:t>
            </a:r>
            <a:r>
              <a:rPr sz="2600" b="1" spc="-15" dirty="0">
                <a:latin typeface="Calibri"/>
                <a:cs typeface="Calibri"/>
              </a:rPr>
              <a:t>executing</a:t>
            </a:r>
            <a:r>
              <a:rPr sz="2600" b="1" spc="5" dirty="0">
                <a:latin typeface="Calibri"/>
                <a:cs typeface="Calibri"/>
              </a:rPr>
              <a:t> </a:t>
            </a:r>
            <a:r>
              <a:rPr sz="2600" b="1" spc="-5" dirty="0">
                <a:latin typeface="Calibri"/>
                <a:cs typeface="Calibri"/>
              </a:rPr>
              <a:t>without</a:t>
            </a:r>
            <a:r>
              <a:rPr sz="2600" b="1" dirty="0">
                <a:latin typeface="Calibri"/>
                <a:cs typeface="Calibri"/>
              </a:rPr>
              <a:t> </a:t>
            </a:r>
            <a:r>
              <a:rPr sz="2600" b="1" spc="-15" dirty="0">
                <a:latin typeface="Calibri"/>
                <a:cs typeface="Calibri"/>
              </a:rPr>
              <a:t>failure</a:t>
            </a:r>
            <a:r>
              <a:rPr sz="2600" b="1" dirty="0">
                <a:latin typeface="Calibri"/>
                <a:cs typeface="Calibri"/>
              </a:rPr>
              <a:t> </a:t>
            </a:r>
            <a:r>
              <a:rPr sz="2600" b="1" spc="-15" dirty="0">
                <a:latin typeface="Calibri"/>
                <a:cs typeface="Calibri"/>
              </a:rPr>
              <a:t>for</a:t>
            </a:r>
            <a:r>
              <a:rPr sz="2600" b="1" spc="-5" dirty="0">
                <a:latin typeface="Calibri"/>
                <a:cs typeface="Calibri"/>
              </a:rPr>
              <a:t> </a:t>
            </a:r>
            <a:r>
              <a:rPr sz="2600" b="1" dirty="0">
                <a:latin typeface="Calibri"/>
                <a:cs typeface="Calibri"/>
              </a:rPr>
              <a:t>a</a:t>
            </a:r>
            <a:r>
              <a:rPr sz="2600" b="1" spc="10" dirty="0">
                <a:latin typeface="Calibri"/>
                <a:cs typeface="Calibri"/>
              </a:rPr>
              <a:t> </a:t>
            </a:r>
            <a:r>
              <a:rPr sz="2600" b="1" spc="-5" dirty="0">
                <a:latin typeface="Calibri"/>
                <a:cs typeface="Calibri"/>
              </a:rPr>
              <a:t>specific </a:t>
            </a:r>
            <a:r>
              <a:rPr sz="2600" b="1" spc="-575" dirty="0">
                <a:latin typeface="Calibri"/>
                <a:cs typeface="Calibri"/>
              </a:rPr>
              <a:t> </a:t>
            </a:r>
            <a:r>
              <a:rPr sz="2600" b="1" dirty="0">
                <a:latin typeface="Calibri"/>
                <a:cs typeface="Calibri"/>
              </a:rPr>
              <a:t>period</a:t>
            </a:r>
            <a:r>
              <a:rPr sz="2600" b="1" spc="15" dirty="0">
                <a:latin typeface="Calibri"/>
                <a:cs typeface="Calibri"/>
              </a:rPr>
              <a:t> </a:t>
            </a:r>
            <a:r>
              <a:rPr sz="2600" b="1" dirty="0">
                <a:latin typeface="Calibri"/>
                <a:cs typeface="Calibri"/>
              </a:rPr>
              <a:t>of</a:t>
            </a:r>
            <a:r>
              <a:rPr sz="2600" b="1" spc="-5" dirty="0">
                <a:latin typeface="Calibri"/>
                <a:cs typeface="Calibri"/>
              </a:rPr>
              <a:t> </a:t>
            </a:r>
            <a:r>
              <a:rPr sz="2600" b="1" dirty="0">
                <a:latin typeface="Calibri"/>
                <a:cs typeface="Calibri"/>
              </a:rPr>
              <a:t>time </a:t>
            </a:r>
            <a:r>
              <a:rPr sz="2600" b="1" spc="-5" dirty="0">
                <a:latin typeface="Calibri"/>
                <a:cs typeface="Calibri"/>
              </a:rPr>
              <a:t>is</a:t>
            </a:r>
            <a:r>
              <a:rPr sz="2600" b="1" dirty="0">
                <a:latin typeface="Calibri"/>
                <a:cs typeface="Calibri"/>
              </a:rPr>
              <a:t> known as</a:t>
            </a:r>
            <a:r>
              <a:rPr sz="2600" b="1" spc="-45" dirty="0">
                <a:latin typeface="Calibri"/>
                <a:cs typeface="Calibri"/>
              </a:rPr>
              <a:t> </a:t>
            </a:r>
            <a:r>
              <a:rPr sz="2600" b="1" i="1" spc="-5" dirty="0">
                <a:latin typeface="Calibri"/>
                <a:cs typeface="Calibri"/>
              </a:rPr>
              <a:t>reliability</a:t>
            </a:r>
            <a:endParaRPr sz="2600" dirty="0">
              <a:latin typeface="Calibri"/>
              <a:cs typeface="Calibri"/>
            </a:endParaRPr>
          </a:p>
          <a:p>
            <a:pPr>
              <a:lnSpc>
                <a:spcPct val="100000"/>
              </a:lnSpc>
              <a:spcBef>
                <a:spcPts val="45"/>
              </a:spcBef>
            </a:pPr>
            <a:endParaRPr sz="2200" dirty="0">
              <a:latin typeface="Calibri"/>
              <a:cs typeface="Calibri"/>
            </a:endParaRPr>
          </a:p>
          <a:p>
            <a:pPr marL="234950" indent="-222885">
              <a:lnSpc>
                <a:spcPts val="2375"/>
              </a:lnSpc>
              <a:spcBef>
                <a:spcPts val="5"/>
              </a:spcBef>
              <a:buClr>
                <a:srgbClr val="4F81BC"/>
              </a:buClr>
              <a:buSzPct val="95454"/>
              <a:buFont typeface="Wingdings"/>
              <a:buChar char=""/>
              <a:tabLst>
                <a:tab pos="235585" algn="l"/>
              </a:tabLst>
            </a:pPr>
            <a:r>
              <a:rPr sz="2200" spc="-10" dirty="0">
                <a:latin typeface="Calibri"/>
                <a:cs typeface="Calibri"/>
              </a:rPr>
              <a:t>Reliability</a:t>
            </a:r>
            <a:r>
              <a:rPr sz="2200" spc="35" dirty="0">
                <a:latin typeface="Calibri"/>
                <a:cs typeface="Calibri"/>
              </a:rPr>
              <a:t> </a:t>
            </a:r>
            <a:r>
              <a:rPr sz="2200" spc="-10" dirty="0">
                <a:latin typeface="Calibri"/>
                <a:cs typeface="Calibri"/>
              </a:rPr>
              <a:t>problems</a:t>
            </a:r>
            <a:r>
              <a:rPr sz="2200" spc="65" dirty="0">
                <a:latin typeface="Calibri"/>
                <a:cs typeface="Calibri"/>
              </a:rPr>
              <a:t> </a:t>
            </a:r>
            <a:r>
              <a:rPr sz="2200" spc="-15" dirty="0">
                <a:latin typeface="Calibri"/>
                <a:cs typeface="Calibri"/>
              </a:rPr>
              <a:t>can</a:t>
            </a:r>
            <a:r>
              <a:rPr sz="2200" spc="50" dirty="0">
                <a:latin typeface="Calibri"/>
                <a:cs typeface="Calibri"/>
              </a:rPr>
              <a:t> </a:t>
            </a:r>
            <a:r>
              <a:rPr sz="2200" spc="-5" dirty="0">
                <a:latin typeface="Calibri"/>
                <a:cs typeface="Calibri"/>
              </a:rPr>
              <a:t>occur</a:t>
            </a:r>
            <a:r>
              <a:rPr sz="2200" spc="45" dirty="0">
                <a:latin typeface="Calibri"/>
                <a:cs typeface="Calibri"/>
              </a:rPr>
              <a:t> </a:t>
            </a:r>
            <a:r>
              <a:rPr sz="2200" spc="-10" dirty="0">
                <a:latin typeface="Calibri"/>
                <a:cs typeface="Calibri"/>
              </a:rPr>
              <a:t>because</a:t>
            </a:r>
            <a:r>
              <a:rPr sz="2200" spc="70" dirty="0">
                <a:latin typeface="Calibri"/>
                <a:cs typeface="Calibri"/>
              </a:rPr>
              <a:t> </a:t>
            </a:r>
            <a:r>
              <a:rPr sz="2200" dirty="0">
                <a:latin typeface="Calibri"/>
                <a:cs typeface="Calibri"/>
              </a:rPr>
              <a:t>of</a:t>
            </a:r>
            <a:r>
              <a:rPr sz="2200" spc="45" dirty="0">
                <a:latin typeface="Calibri"/>
                <a:cs typeface="Calibri"/>
              </a:rPr>
              <a:t> </a:t>
            </a:r>
            <a:r>
              <a:rPr sz="2200" spc="-10" dirty="0">
                <a:latin typeface="Calibri"/>
                <a:cs typeface="Calibri"/>
              </a:rPr>
              <a:t>improper</a:t>
            </a:r>
            <a:r>
              <a:rPr sz="2200" spc="50" dirty="0">
                <a:latin typeface="Calibri"/>
                <a:cs typeface="Calibri"/>
              </a:rPr>
              <a:t> </a:t>
            </a:r>
            <a:r>
              <a:rPr sz="2200" spc="-5" dirty="0">
                <a:latin typeface="Calibri"/>
                <a:cs typeface="Calibri"/>
              </a:rPr>
              <a:t>inputs,</a:t>
            </a:r>
            <a:r>
              <a:rPr sz="2200" spc="50" dirty="0">
                <a:latin typeface="Calibri"/>
                <a:cs typeface="Calibri"/>
              </a:rPr>
              <a:t> </a:t>
            </a:r>
            <a:r>
              <a:rPr sz="2200" spc="-15" dirty="0">
                <a:latin typeface="Calibri"/>
                <a:cs typeface="Calibri"/>
              </a:rPr>
              <a:t>errors</a:t>
            </a:r>
            <a:r>
              <a:rPr sz="2200" spc="55" dirty="0">
                <a:latin typeface="Calibri"/>
                <a:cs typeface="Calibri"/>
              </a:rPr>
              <a:t> </a:t>
            </a:r>
            <a:r>
              <a:rPr sz="2200" spc="-5" dirty="0">
                <a:latin typeface="Calibri"/>
                <a:cs typeface="Calibri"/>
              </a:rPr>
              <a:t>in</a:t>
            </a:r>
            <a:r>
              <a:rPr sz="2200" spc="45" dirty="0">
                <a:latin typeface="Calibri"/>
                <a:cs typeface="Calibri"/>
              </a:rPr>
              <a:t> </a:t>
            </a:r>
            <a:r>
              <a:rPr sz="2200" spc="-5" dirty="0">
                <a:latin typeface="Calibri"/>
                <a:cs typeface="Calibri"/>
              </a:rPr>
              <a:t>the</a:t>
            </a:r>
            <a:r>
              <a:rPr sz="2200" spc="50" dirty="0">
                <a:latin typeface="Calibri"/>
                <a:cs typeface="Calibri"/>
              </a:rPr>
              <a:t> </a:t>
            </a:r>
            <a:r>
              <a:rPr sz="2200" spc="-10" dirty="0">
                <a:latin typeface="Calibri"/>
                <a:cs typeface="Calibri"/>
              </a:rPr>
              <a:t>software</a:t>
            </a:r>
            <a:r>
              <a:rPr sz="2200" spc="50" dirty="0">
                <a:latin typeface="Calibri"/>
                <a:cs typeface="Calibri"/>
              </a:rPr>
              <a:t> </a:t>
            </a:r>
            <a:r>
              <a:rPr sz="2200" spc="-15" dirty="0">
                <a:latin typeface="Calibri"/>
                <a:cs typeface="Calibri"/>
              </a:rPr>
              <a:t>code</a:t>
            </a:r>
            <a:endParaRPr sz="2200" dirty="0">
              <a:latin typeface="Calibri"/>
              <a:cs typeface="Calibri"/>
            </a:endParaRPr>
          </a:p>
          <a:p>
            <a:pPr marL="103505">
              <a:lnSpc>
                <a:spcPts val="2375"/>
              </a:lnSpc>
            </a:pPr>
            <a:r>
              <a:rPr sz="2200" spc="-20" dirty="0">
                <a:latin typeface="Calibri"/>
                <a:cs typeface="Calibri"/>
              </a:rPr>
              <a:t>itself,</a:t>
            </a:r>
            <a:r>
              <a:rPr sz="2200" dirty="0">
                <a:latin typeface="Calibri"/>
                <a:cs typeface="Calibri"/>
              </a:rPr>
              <a:t> </a:t>
            </a:r>
            <a:r>
              <a:rPr sz="2200" spc="-15" dirty="0">
                <a:latin typeface="Calibri"/>
                <a:cs typeface="Calibri"/>
              </a:rPr>
              <a:t>components</a:t>
            </a:r>
            <a:r>
              <a:rPr sz="2200" spc="25" dirty="0">
                <a:latin typeface="Calibri"/>
                <a:cs typeface="Calibri"/>
              </a:rPr>
              <a:t> </a:t>
            </a:r>
            <a:r>
              <a:rPr sz="2200" spc="-10" dirty="0">
                <a:latin typeface="Calibri"/>
                <a:cs typeface="Calibri"/>
              </a:rPr>
              <a:t>that</a:t>
            </a:r>
            <a:r>
              <a:rPr sz="2200" spc="20" dirty="0">
                <a:latin typeface="Calibri"/>
                <a:cs typeface="Calibri"/>
              </a:rPr>
              <a:t> </a:t>
            </a:r>
            <a:r>
              <a:rPr sz="2200" spc="-10" dirty="0">
                <a:latin typeface="Calibri"/>
                <a:cs typeface="Calibri"/>
              </a:rPr>
              <a:t>are </a:t>
            </a:r>
            <a:r>
              <a:rPr sz="2200" spc="-5" dirty="0">
                <a:latin typeface="Calibri"/>
                <a:cs typeface="Calibri"/>
              </a:rPr>
              <a:t>not </a:t>
            </a:r>
            <a:r>
              <a:rPr sz="2200" spc="-10" dirty="0">
                <a:latin typeface="Calibri"/>
                <a:cs typeface="Calibri"/>
              </a:rPr>
              <a:t>available</a:t>
            </a:r>
            <a:r>
              <a:rPr sz="2200" spc="-20" dirty="0">
                <a:latin typeface="Calibri"/>
                <a:cs typeface="Calibri"/>
              </a:rPr>
              <a:t> </a:t>
            </a:r>
            <a:r>
              <a:rPr sz="2200" spc="-5" dirty="0">
                <a:latin typeface="Calibri"/>
                <a:cs typeface="Calibri"/>
              </a:rPr>
              <a:t>when</a:t>
            </a:r>
            <a:r>
              <a:rPr sz="2200" spc="5" dirty="0">
                <a:latin typeface="Calibri"/>
                <a:cs typeface="Calibri"/>
              </a:rPr>
              <a:t> </a:t>
            </a:r>
            <a:r>
              <a:rPr sz="2200" spc="-5" dirty="0">
                <a:latin typeface="Calibri"/>
                <a:cs typeface="Calibri"/>
              </a:rPr>
              <a:t>needed,</a:t>
            </a:r>
            <a:r>
              <a:rPr sz="2200" spc="30" dirty="0">
                <a:latin typeface="Calibri"/>
                <a:cs typeface="Calibri"/>
              </a:rPr>
              <a:t> </a:t>
            </a:r>
            <a:r>
              <a:rPr sz="2200" spc="-5" dirty="0">
                <a:latin typeface="Calibri"/>
                <a:cs typeface="Calibri"/>
              </a:rPr>
              <a:t>and</a:t>
            </a:r>
            <a:r>
              <a:rPr sz="2200" spc="-10" dirty="0">
                <a:latin typeface="Calibri"/>
                <a:cs typeface="Calibri"/>
              </a:rPr>
              <a:t> </a:t>
            </a:r>
            <a:r>
              <a:rPr sz="2200" spc="-15" dirty="0">
                <a:latin typeface="Calibri"/>
                <a:cs typeface="Calibri"/>
              </a:rPr>
              <a:t>hardware</a:t>
            </a:r>
            <a:r>
              <a:rPr sz="2200" spc="-20" dirty="0">
                <a:latin typeface="Calibri"/>
                <a:cs typeface="Calibri"/>
              </a:rPr>
              <a:t> </a:t>
            </a:r>
            <a:r>
              <a:rPr sz="2200" spc="-10" dirty="0">
                <a:latin typeface="Calibri"/>
                <a:cs typeface="Calibri"/>
              </a:rPr>
              <a:t>failures.</a:t>
            </a:r>
            <a:endParaRPr sz="2200" dirty="0">
              <a:latin typeface="Calibri"/>
              <a:cs typeface="Calibri"/>
            </a:endParaRPr>
          </a:p>
          <a:p>
            <a:pPr marL="234950" indent="-222885">
              <a:lnSpc>
                <a:spcPct val="100000"/>
              </a:lnSpc>
              <a:spcBef>
                <a:spcPts val="865"/>
              </a:spcBef>
              <a:buClr>
                <a:srgbClr val="4F81BC"/>
              </a:buClr>
              <a:buSzPct val="95454"/>
              <a:buFont typeface="Wingdings"/>
              <a:buChar char=""/>
              <a:tabLst>
                <a:tab pos="235585" algn="l"/>
              </a:tabLst>
            </a:pPr>
            <a:r>
              <a:rPr sz="2200" b="1" spc="-15" dirty="0">
                <a:latin typeface="Calibri"/>
                <a:cs typeface="Calibri"/>
              </a:rPr>
              <a:t>Robustness</a:t>
            </a:r>
            <a:r>
              <a:rPr sz="2200" b="1" spc="30" dirty="0">
                <a:latin typeface="Calibri"/>
                <a:cs typeface="Calibri"/>
              </a:rPr>
              <a:t> </a:t>
            </a:r>
            <a:r>
              <a:rPr sz="2200" b="1" spc="-10" dirty="0">
                <a:latin typeface="Calibri"/>
                <a:cs typeface="Calibri"/>
              </a:rPr>
              <a:t>and</a:t>
            </a:r>
            <a:r>
              <a:rPr sz="2200" b="1" spc="15" dirty="0">
                <a:latin typeface="Calibri"/>
                <a:cs typeface="Calibri"/>
              </a:rPr>
              <a:t> </a:t>
            </a:r>
            <a:r>
              <a:rPr sz="2200" b="1" spc="-15" dirty="0">
                <a:latin typeface="Calibri"/>
                <a:cs typeface="Calibri"/>
              </a:rPr>
              <a:t>availability</a:t>
            </a:r>
            <a:r>
              <a:rPr sz="2200" b="1" spc="35" dirty="0">
                <a:latin typeface="Calibri"/>
                <a:cs typeface="Calibri"/>
              </a:rPr>
              <a:t> </a:t>
            </a:r>
            <a:r>
              <a:rPr sz="2200" spc="-10" dirty="0">
                <a:latin typeface="Calibri"/>
                <a:cs typeface="Calibri"/>
              </a:rPr>
              <a:t>are</a:t>
            </a:r>
            <a:r>
              <a:rPr sz="2200" spc="-5" dirty="0">
                <a:latin typeface="Calibri"/>
                <a:cs typeface="Calibri"/>
              </a:rPr>
              <a:t> closely</a:t>
            </a:r>
            <a:r>
              <a:rPr sz="2200" spc="20" dirty="0">
                <a:latin typeface="Calibri"/>
                <a:cs typeface="Calibri"/>
              </a:rPr>
              <a:t> </a:t>
            </a:r>
            <a:r>
              <a:rPr sz="2200" spc="-15" dirty="0">
                <a:latin typeface="Calibri"/>
                <a:cs typeface="Calibri"/>
              </a:rPr>
              <a:t>related</a:t>
            </a:r>
            <a:r>
              <a:rPr sz="2200" spc="10" dirty="0">
                <a:latin typeface="Calibri"/>
                <a:cs typeface="Calibri"/>
              </a:rPr>
              <a:t> </a:t>
            </a:r>
            <a:r>
              <a:rPr sz="2200" spc="-20" dirty="0">
                <a:latin typeface="Calibri"/>
                <a:cs typeface="Calibri"/>
              </a:rPr>
              <a:t>to</a:t>
            </a:r>
            <a:r>
              <a:rPr sz="2200" spc="20" dirty="0">
                <a:latin typeface="Calibri"/>
                <a:cs typeface="Calibri"/>
              </a:rPr>
              <a:t> </a:t>
            </a:r>
            <a:r>
              <a:rPr sz="2200" spc="-20" dirty="0">
                <a:latin typeface="Calibri"/>
                <a:cs typeface="Calibri"/>
              </a:rPr>
              <a:t>reliability.</a:t>
            </a:r>
            <a:endParaRPr sz="2200" dirty="0">
              <a:latin typeface="Calibri"/>
              <a:cs typeface="Calibri"/>
            </a:endParaRPr>
          </a:p>
          <a:p>
            <a:pPr marL="103505" marR="5080" indent="-91440" algn="just">
              <a:lnSpc>
                <a:spcPct val="80000"/>
              </a:lnSpc>
              <a:spcBef>
                <a:spcPts val="1405"/>
              </a:spcBef>
              <a:buClr>
                <a:srgbClr val="4F81BC"/>
              </a:buClr>
              <a:buSzPct val="95454"/>
              <a:buFont typeface="Wingdings"/>
              <a:buChar char=""/>
              <a:tabLst>
                <a:tab pos="298450" algn="l"/>
              </a:tabLst>
            </a:pPr>
            <a:r>
              <a:rPr sz="2200" spc="-35" dirty="0">
                <a:latin typeface="Calibri"/>
                <a:cs typeface="Calibri"/>
              </a:rPr>
              <a:t>Ways </a:t>
            </a:r>
            <a:r>
              <a:rPr sz="2200" spc="-20" dirty="0">
                <a:latin typeface="Calibri"/>
                <a:cs typeface="Calibri"/>
              </a:rPr>
              <a:t>to </a:t>
            </a:r>
            <a:r>
              <a:rPr sz="2200" dirty="0">
                <a:latin typeface="Calibri"/>
                <a:cs typeface="Calibri"/>
              </a:rPr>
              <a:t>specify </a:t>
            </a:r>
            <a:r>
              <a:rPr sz="2200" spc="-5" dirty="0">
                <a:latin typeface="Calibri"/>
                <a:cs typeface="Calibri"/>
              </a:rPr>
              <a:t>and measure </a:t>
            </a:r>
            <a:r>
              <a:rPr sz="2200" spc="-10" dirty="0">
                <a:latin typeface="Calibri"/>
                <a:cs typeface="Calibri"/>
              </a:rPr>
              <a:t>software reliability </a:t>
            </a:r>
            <a:r>
              <a:rPr sz="2200" spc="-5" dirty="0">
                <a:latin typeface="Calibri"/>
                <a:cs typeface="Calibri"/>
              </a:rPr>
              <a:t>include the </a:t>
            </a:r>
            <a:r>
              <a:rPr sz="2200" spc="-15" dirty="0">
                <a:latin typeface="Calibri"/>
                <a:cs typeface="Calibri"/>
              </a:rPr>
              <a:t>percentage </a:t>
            </a:r>
            <a:r>
              <a:rPr sz="2200" dirty="0">
                <a:latin typeface="Calibri"/>
                <a:cs typeface="Calibri"/>
              </a:rPr>
              <a:t>of </a:t>
            </a:r>
            <a:r>
              <a:rPr sz="2200" spc="-10" dirty="0">
                <a:latin typeface="Calibri"/>
                <a:cs typeface="Calibri"/>
              </a:rPr>
              <a:t>operations </a:t>
            </a:r>
            <a:r>
              <a:rPr sz="2200" spc="-5" dirty="0">
                <a:latin typeface="Calibri"/>
                <a:cs typeface="Calibri"/>
              </a:rPr>
              <a:t> </a:t>
            </a:r>
            <a:r>
              <a:rPr sz="2200" spc="-10" dirty="0">
                <a:latin typeface="Calibri"/>
                <a:cs typeface="Calibri"/>
              </a:rPr>
              <a:t>that are </a:t>
            </a:r>
            <a:r>
              <a:rPr sz="2200" spc="-15" dirty="0">
                <a:latin typeface="Calibri"/>
                <a:cs typeface="Calibri"/>
              </a:rPr>
              <a:t>completed </a:t>
            </a:r>
            <a:r>
              <a:rPr sz="2200" spc="-25" dirty="0">
                <a:latin typeface="Calibri"/>
                <a:cs typeface="Calibri"/>
              </a:rPr>
              <a:t>correctly, </a:t>
            </a:r>
            <a:r>
              <a:rPr sz="2200" spc="-5" dirty="0">
                <a:latin typeface="Calibri"/>
                <a:cs typeface="Calibri"/>
              </a:rPr>
              <a:t>the </a:t>
            </a:r>
            <a:r>
              <a:rPr sz="2200" spc="-20" dirty="0">
                <a:latin typeface="Calibri"/>
                <a:cs typeface="Calibri"/>
              </a:rPr>
              <a:t>average </a:t>
            </a:r>
            <a:r>
              <a:rPr sz="2200" spc="-10" dirty="0">
                <a:latin typeface="Calibri"/>
                <a:cs typeface="Calibri"/>
              </a:rPr>
              <a:t>length </a:t>
            </a:r>
            <a:r>
              <a:rPr sz="2200" spc="-5" dirty="0">
                <a:latin typeface="Calibri"/>
                <a:cs typeface="Calibri"/>
              </a:rPr>
              <a:t>of time the </a:t>
            </a:r>
            <a:r>
              <a:rPr sz="2200" spc="-20" dirty="0">
                <a:latin typeface="Calibri"/>
                <a:cs typeface="Calibri"/>
              </a:rPr>
              <a:t>system </a:t>
            </a:r>
            <a:r>
              <a:rPr sz="2200" spc="-5" dirty="0">
                <a:latin typeface="Calibri"/>
                <a:cs typeface="Calibri"/>
              </a:rPr>
              <a:t>runs </a:t>
            </a:r>
            <a:r>
              <a:rPr sz="2200" spc="-20" dirty="0">
                <a:latin typeface="Calibri"/>
                <a:cs typeface="Calibri"/>
              </a:rPr>
              <a:t>before </a:t>
            </a:r>
            <a:r>
              <a:rPr sz="2200" spc="-10" dirty="0">
                <a:latin typeface="Calibri"/>
                <a:cs typeface="Calibri"/>
              </a:rPr>
              <a:t>failing </a:t>
            </a:r>
            <a:r>
              <a:rPr sz="2200" spc="-5" dirty="0">
                <a:latin typeface="Calibri"/>
                <a:cs typeface="Calibri"/>
              </a:rPr>
              <a:t> (mean time </a:t>
            </a:r>
            <a:r>
              <a:rPr sz="2200" spc="-10" dirty="0">
                <a:latin typeface="Calibri"/>
                <a:cs typeface="Calibri"/>
              </a:rPr>
              <a:t>between failures, </a:t>
            </a:r>
            <a:r>
              <a:rPr sz="2200" spc="-5" dirty="0">
                <a:latin typeface="Calibri"/>
                <a:cs typeface="Calibri"/>
              </a:rPr>
              <a:t>or </a:t>
            </a:r>
            <a:r>
              <a:rPr sz="2200" spc="-10" dirty="0">
                <a:latin typeface="Calibri"/>
                <a:cs typeface="Calibri"/>
              </a:rPr>
              <a:t>MTBF), </a:t>
            </a:r>
            <a:r>
              <a:rPr sz="2200" spc="-5" dirty="0">
                <a:latin typeface="Calibri"/>
                <a:cs typeface="Calibri"/>
              </a:rPr>
              <a:t>and the </a:t>
            </a:r>
            <a:r>
              <a:rPr sz="2200" spc="-10" dirty="0">
                <a:latin typeface="Calibri"/>
                <a:cs typeface="Calibri"/>
              </a:rPr>
              <a:t>maximum acceptable probability </a:t>
            </a:r>
            <a:r>
              <a:rPr sz="2200" spc="-5" dirty="0">
                <a:latin typeface="Calibri"/>
                <a:cs typeface="Calibri"/>
              </a:rPr>
              <a:t>of a </a:t>
            </a:r>
            <a:r>
              <a:rPr sz="2200" dirty="0">
                <a:latin typeface="Calibri"/>
                <a:cs typeface="Calibri"/>
              </a:rPr>
              <a:t> </a:t>
            </a:r>
            <a:r>
              <a:rPr sz="2200" spc="-15" dirty="0">
                <a:latin typeface="Calibri"/>
                <a:cs typeface="Calibri"/>
              </a:rPr>
              <a:t>failure </a:t>
            </a:r>
            <a:r>
              <a:rPr sz="2200" spc="-10" dirty="0">
                <a:latin typeface="Calibri"/>
                <a:cs typeface="Calibri"/>
              </a:rPr>
              <a:t>during </a:t>
            </a:r>
            <a:r>
              <a:rPr sz="2200" spc="-5" dirty="0">
                <a:latin typeface="Calibri"/>
                <a:cs typeface="Calibri"/>
              </a:rPr>
              <a:t>a </a:t>
            </a:r>
            <a:r>
              <a:rPr sz="2200" spc="-10" dirty="0">
                <a:latin typeface="Calibri"/>
                <a:cs typeface="Calibri"/>
              </a:rPr>
              <a:t>given</a:t>
            </a:r>
            <a:r>
              <a:rPr sz="2200" dirty="0">
                <a:latin typeface="Calibri"/>
                <a:cs typeface="Calibri"/>
              </a:rPr>
              <a:t> </a:t>
            </a:r>
            <a:r>
              <a:rPr sz="2200" spc="-5" dirty="0">
                <a:latin typeface="Calibri"/>
                <a:cs typeface="Calibri"/>
              </a:rPr>
              <a:t>time</a:t>
            </a:r>
            <a:r>
              <a:rPr sz="2200" spc="15" dirty="0">
                <a:latin typeface="Calibri"/>
                <a:cs typeface="Calibri"/>
              </a:rPr>
              <a:t> </a:t>
            </a:r>
            <a:r>
              <a:rPr sz="2200" spc="-5" dirty="0">
                <a:latin typeface="Calibri"/>
                <a:cs typeface="Calibri"/>
              </a:rPr>
              <a:t>period.</a:t>
            </a:r>
            <a:endParaRPr sz="2200" dirty="0">
              <a:latin typeface="Calibri"/>
              <a:cs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3291" y="650748"/>
            <a:ext cx="10666730" cy="1184275"/>
            <a:chOff x="1193291" y="650748"/>
            <a:chExt cx="10666730" cy="1184275"/>
          </a:xfrm>
        </p:grpSpPr>
        <p:sp>
          <p:nvSpPr>
            <p:cNvPr id="3" name="object 3"/>
            <p:cNvSpPr/>
            <p:nvPr/>
          </p:nvSpPr>
          <p:spPr>
            <a:xfrm>
              <a:off x="4660391" y="650748"/>
              <a:ext cx="7199630" cy="1184275"/>
            </a:xfrm>
            <a:custGeom>
              <a:avLst/>
              <a:gdLst/>
              <a:ahLst/>
              <a:cxnLst/>
              <a:rect l="l" t="t" r="r" b="b"/>
              <a:pathLst>
                <a:path w="7199630" h="1184275">
                  <a:moveTo>
                    <a:pt x="7081011" y="0"/>
                  </a:moveTo>
                  <a:lnTo>
                    <a:pt x="118363" y="0"/>
                  </a:lnTo>
                  <a:lnTo>
                    <a:pt x="72276" y="9296"/>
                  </a:lnTo>
                  <a:lnTo>
                    <a:pt x="34655" y="34655"/>
                  </a:lnTo>
                  <a:lnTo>
                    <a:pt x="9296" y="72276"/>
                  </a:lnTo>
                  <a:lnTo>
                    <a:pt x="0" y="118363"/>
                  </a:lnTo>
                  <a:lnTo>
                    <a:pt x="0" y="1065784"/>
                  </a:lnTo>
                  <a:lnTo>
                    <a:pt x="9296" y="1111871"/>
                  </a:lnTo>
                  <a:lnTo>
                    <a:pt x="34655" y="1149492"/>
                  </a:lnTo>
                  <a:lnTo>
                    <a:pt x="72276" y="1174851"/>
                  </a:lnTo>
                  <a:lnTo>
                    <a:pt x="118363" y="1184148"/>
                  </a:lnTo>
                  <a:lnTo>
                    <a:pt x="7081011" y="1184148"/>
                  </a:lnTo>
                  <a:lnTo>
                    <a:pt x="7127099" y="1174851"/>
                  </a:lnTo>
                  <a:lnTo>
                    <a:pt x="7164720" y="1149492"/>
                  </a:lnTo>
                  <a:lnTo>
                    <a:pt x="7190079" y="1111871"/>
                  </a:lnTo>
                  <a:lnTo>
                    <a:pt x="7199376" y="1065784"/>
                  </a:lnTo>
                  <a:lnTo>
                    <a:pt x="7199376" y="118363"/>
                  </a:lnTo>
                  <a:lnTo>
                    <a:pt x="7190079" y="72276"/>
                  </a:lnTo>
                  <a:lnTo>
                    <a:pt x="7164720" y="34655"/>
                  </a:lnTo>
                  <a:lnTo>
                    <a:pt x="7127099" y="9296"/>
                  </a:lnTo>
                  <a:lnTo>
                    <a:pt x="7081011" y="0"/>
                  </a:lnTo>
                  <a:close/>
                </a:path>
              </a:pathLst>
            </a:custGeom>
            <a:solidFill>
              <a:srgbClr val="C0504D"/>
            </a:solidFill>
          </p:spPr>
          <p:txBody>
            <a:bodyPr wrap="square" lIns="0" tIns="0" rIns="0" bIns="0" rtlCol="0"/>
            <a:lstStyle/>
            <a:p>
              <a:endParaRPr/>
            </a:p>
          </p:txBody>
        </p:sp>
        <p:sp>
          <p:nvSpPr>
            <p:cNvPr id="4" name="object 4"/>
            <p:cNvSpPr/>
            <p:nvPr/>
          </p:nvSpPr>
          <p:spPr>
            <a:xfrm>
              <a:off x="5144744" y="1016571"/>
              <a:ext cx="402590" cy="454659"/>
            </a:xfrm>
            <a:custGeom>
              <a:avLst/>
              <a:gdLst/>
              <a:ahLst/>
              <a:cxnLst/>
              <a:rect l="l" t="t" r="r" b="b"/>
              <a:pathLst>
                <a:path w="402589" h="454659">
                  <a:moveTo>
                    <a:pt x="254774" y="180352"/>
                  </a:moveTo>
                  <a:lnTo>
                    <a:pt x="214464" y="180352"/>
                  </a:lnTo>
                  <a:lnTo>
                    <a:pt x="214464" y="39649"/>
                  </a:lnTo>
                  <a:lnTo>
                    <a:pt x="105219" y="39649"/>
                  </a:lnTo>
                  <a:lnTo>
                    <a:pt x="95897" y="20497"/>
                  </a:lnTo>
                  <a:lnTo>
                    <a:pt x="80479" y="6870"/>
                  </a:lnTo>
                  <a:lnTo>
                    <a:pt x="61061" y="0"/>
                  </a:lnTo>
                  <a:lnTo>
                    <a:pt x="39751" y="1143"/>
                  </a:lnTo>
                  <a:lnTo>
                    <a:pt x="20548" y="10439"/>
                  </a:lnTo>
                  <a:lnTo>
                    <a:pt x="6883" y="25819"/>
                  </a:lnTo>
                  <a:lnTo>
                    <a:pt x="0" y="45186"/>
                  </a:lnTo>
                  <a:lnTo>
                    <a:pt x="1143" y="66446"/>
                  </a:lnTo>
                  <a:lnTo>
                    <a:pt x="10464" y="85598"/>
                  </a:lnTo>
                  <a:lnTo>
                    <a:pt x="25882" y="99225"/>
                  </a:lnTo>
                  <a:lnTo>
                    <a:pt x="45300" y="106083"/>
                  </a:lnTo>
                  <a:lnTo>
                    <a:pt x="66624" y="104952"/>
                  </a:lnTo>
                  <a:lnTo>
                    <a:pt x="79946" y="99529"/>
                  </a:lnTo>
                  <a:lnTo>
                    <a:pt x="91186" y="90944"/>
                  </a:lnTo>
                  <a:lnTo>
                    <a:pt x="99796" y="79743"/>
                  </a:lnTo>
                  <a:lnTo>
                    <a:pt x="105219" y="66446"/>
                  </a:lnTo>
                  <a:lnTo>
                    <a:pt x="187591" y="66446"/>
                  </a:lnTo>
                  <a:lnTo>
                    <a:pt x="187591" y="180352"/>
                  </a:lnTo>
                  <a:lnTo>
                    <a:pt x="147281" y="180352"/>
                  </a:lnTo>
                  <a:lnTo>
                    <a:pt x="147281" y="207162"/>
                  </a:lnTo>
                  <a:lnTo>
                    <a:pt x="254774" y="207162"/>
                  </a:lnTo>
                  <a:lnTo>
                    <a:pt x="254774" y="180352"/>
                  </a:lnTo>
                  <a:close/>
                </a:path>
                <a:path w="402589" h="454659">
                  <a:moveTo>
                    <a:pt x="402069" y="409333"/>
                  </a:moveTo>
                  <a:lnTo>
                    <a:pt x="393649" y="371792"/>
                  </a:lnTo>
                  <a:lnTo>
                    <a:pt x="348843" y="347878"/>
                  </a:lnTo>
                  <a:lnTo>
                    <a:pt x="331241" y="350837"/>
                  </a:lnTo>
                  <a:lnTo>
                    <a:pt x="315950" y="359105"/>
                  </a:lnTo>
                  <a:lnTo>
                    <a:pt x="304101" y="371817"/>
                  </a:lnTo>
                  <a:lnTo>
                    <a:pt x="296837" y="388073"/>
                  </a:lnTo>
                  <a:lnTo>
                    <a:pt x="214464" y="388073"/>
                  </a:lnTo>
                  <a:lnTo>
                    <a:pt x="214464" y="274167"/>
                  </a:lnTo>
                  <a:lnTo>
                    <a:pt x="254774" y="274167"/>
                  </a:lnTo>
                  <a:lnTo>
                    <a:pt x="254774" y="247357"/>
                  </a:lnTo>
                  <a:lnTo>
                    <a:pt x="147281" y="247357"/>
                  </a:lnTo>
                  <a:lnTo>
                    <a:pt x="147281" y="274167"/>
                  </a:lnTo>
                  <a:lnTo>
                    <a:pt x="187591" y="274167"/>
                  </a:lnTo>
                  <a:lnTo>
                    <a:pt x="187591" y="414883"/>
                  </a:lnTo>
                  <a:lnTo>
                    <a:pt x="296837" y="414883"/>
                  </a:lnTo>
                  <a:lnTo>
                    <a:pt x="306158" y="434022"/>
                  </a:lnTo>
                  <a:lnTo>
                    <a:pt x="321576" y="447649"/>
                  </a:lnTo>
                  <a:lnTo>
                    <a:pt x="341007" y="454520"/>
                  </a:lnTo>
                  <a:lnTo>
                    <a:pt x="362318" y="453377"/>
                  </a:lnTo>
                  <a:lnTo>
                    <a:pt x="381520" y="444080"/>
                  </a:lnTo>
                  <a:lnTo>
                    <a:pt x="395185" y="428701"/>
                  </a:lnTo>
                  <a:lnTo>
                    <a:pt x="402069" y="409333"/>
                  </a:lnTo>
                  <a:close/>
                </a:path>
              </a:pathLst>
            </a:custGeom>
            <a:solidFill>
              <a:srgbClr val="000000"/>
            </a:solidFill>
          </p:spPr>
          <p:txBody>
            <a:bodyPr wrap="square" lIns="0" tIns="0" rIns="0" bIns="0" rtlCol="0"/>
            <a:lstStyle/>
            <a:p>
              <a:endParaRPr/>
            </a:p>
          </p:txBody>
        </p:sp>
      </p:grpSp>
      <p:sp>
        <p:nvSpPr>
          <p:cNvPr id="5" name="object 5"/>
          <p:cNvSpPr txBox="1"/>
          <p:nvPr/>
        </p:nvSpPr>
        <p:spPr>
          <a:xfrm>
            <a:off x="571296" y="3049651"/>
            <a:ext cx="2663190" cy="574040"/>
          </a:xfrm>
          <a:prstGeom prst="rect">
            <a:avLst/>
          </a:prstGeom>
        </p:spPr>
        <p:txBody>
          <a:bodyPr vert="horz" wrap="square" lIns="0" tIns="12700" rIns="0" bIns="0" rtlCol="0">
            <a:spAutoFit/>
          </a:bodyPr>
          <a:lstStyle/>
          <a:p>
            <a:pPr marL="12700">
              <a:lnSpc>
                <a:spcPct val="100000"/>
              </a:lnSpc>
              <a:spcBef>
                <a:spcPts val="100"/>
              </a:spcBef>
            </a:pPr>
            <a:r>
              <a:rPr sz="3600" b="0" spc="-145" dirty="0">
                <a:solidFill>
                  <a:srgbClr val="FFFFFF"/>
                </a:solidFill>
                <a:latin typeface="Calibri Light"/>
                <a:cs typeface="Calibri Light"/>
              </a:rPr>
              <a:t>F</a:t>
            </a:r>
            <a:r>
              <a:rPr sz="3600" b="0" spc="-50" dirty="0">
                <a:solidFill>
                  <a:srgbClr val="FFFFFF"/>
                </a:solidFill>
                <a:latin typeface="Calibri Light"/>
                <a:cs typeface="Calibri Light"/>
              </a:rPr>
              <a:t>ailu</a:t>
            </a:r>
            <a:r>
              <a:rPr sz="3600" b="0" spc="-100" dirty="0">
                <a:solidFill>
                  <a:srgbClr val="FFFFFF"/>
                </a:solidFill>
                <a:latin typeface="Calibri Light"/>
                <a:cs typeface="Calibri Light"/>
              </a:rPr>
              <a:t>r</a:t>
            </a:r>
            <a:r>
              <a:rPr sz="3600" b="0" dirty="0">
                <a:solidFill>
                  <a:srgbClr val="FFFFFF"/>
                </a:solidFill>
                <a:latin typeface="Calibri Light"/>
                <a:cs typeface="Calibri Light"/>
              </a:rPr>
              <a:t>e</a:t>
            </a:r>
            <a:r>
              <a:rPr sz="3600" b="0" spc="-100" dirty="0">
                <a:solidFill>
                  <a:srgbClr val="FFFFFF"/>
                </a:solidFill>
                <a:latin typeface="Calibri Light"/>
                <a:cs typeface="Calibri Light"/>
              </a:rPr>
              <a:t> </a:t>
            </a:r>
            <a:r>
              <a:rPr sz="3600" b="0" spc="-55" dirty="0">
                <a:solidFill>
                  <a:srgbClr val="FFFFFF"/>
                </a:solidFill>
                <a:latin typeface="Calibri Light"/>
                <a:cs typeface="Calibri Light"/>
              </a:rPr>
              <a:t>M</a:t>
            </a:r>
            <a:r>
              <a:rPr sz="3600" b="0" spc="-65" dirty="0">
                <a:solidFill>
                  <a:srgbClr val="FFFFFF"/>
                </a:solidFill>
                <a:latin typeface="Calibri Light"/>
                <a:cs typeface="Calibri Light"/>
              </a:rPr>
              <a:t>e</a:t>
            </a:r>
            <a:r>
              <a:rPr sz="3600" b="0" spc="-45" dirty="0">
                <a:solidFill>
                  <a:srgbClr val="FFFFFF"/>
                </a:solidFill>
                <a:latin typeface="Calibri Light"/>
                <a:cs typeface="Calibri Light"/>
              </a:rPr>
              <a:t>t</a:t>
            </a:r>
            <a:r>
              <a:rPr sz="3600" b="0" spc="-55" dirty="0">
                <a:solidFill>
                  <a:srgbClr val="FFFFFF"/>
                </a:solidFill>
                <a:latin typeface="Calibri Light"/>
                <a:cs typeface="Calibri Light"/>
              </a:rPr>
              <a:t>r</a:t>
            </a:r>
            <a:r>
              <a:rPr sz="3600" b="0" spc="-50" dirty="0">
                <a:solidFill>
                  <a:srgbClr val="FFFFFF"/>
                </a:solidFill>
                <a:latin typeface="Calibri Light"/>
                <a:cs typeface="Calibri Light"/>
              </a:rPr>
              <a:t>i</a:t>
            </a:r>
            <a:r>
              <a:rPr sz="3600" b="0" spc="-45" dirty="0">
                <a:solidFill>
                  <a:srgbClr val="FFFFFF"/>
                </a:solidFill>
                <a:latin typeface="Calibri Light"/>
                <a:cs typeface="Calibri Light"/>
              </a:rPr>
              <a:t>c</a:t>
            </a:r>
            <a:r>
              <a:rPr sz="3600" b="0" dirty="0">
                <a:solidFill>
                  <a:srgbClr val="FFFFFF"/>
                </a:solidFill>
                <a:latin typeface="Calibri Light"/>
                <a:cs typeface="Calibri Light"/>
              </a:rPr>
              <a:t>s</a:t>
            </a:r>
            <a:endParaRPr sz="3600">
              <a:latin typeface="Calibri Light"/>
              <a:cs typeface="Calibri Light"/>
            </a:endParaRPr>
          </a:p>
        </p:txBody>
      </p:sp>
      <p:sp>
        <p:nvSpPr>
          <p:cNvPr id="6" name="object 6"/>
          <p:cNvSpPr txBox="1"/>
          <p:nvPr/>
        </p:nvSpPr>
        <p:spPr>
          <a:xfrm>
            <a:off x="6142101" y="815466"/>
            <a:ext cx="5506085" cy="801370"/>
          </a:xfrm>
          <a:prstGeom prst="rect">
            <a:avLst/>
          </a:prstGeom>
        </p:spPr>
        <p:txBody>
          <a:bodyPr vert="horz" wrap="square" lIns="0" tIns="36195" rIns="0" bIns="0" rtlCol="0">
            <a:spAutoFit/>
          </a:bodyPr>
          <a:lstStyle/>
          <a:p>
            <a:pPr marL="12700" marR="5080">
              <a:lnSpc>
                <a:spcPct val="91400"/>
              </a:lnSpc>
              <a:spcBef>
                <a:spcPts val="285"/>
              </a:spcBef>
            </a:pPr>
            <a:r>
              <a:rPr sz="1800" spc="-15" dirty="0">
                <a:latin typeface="Calibri"/>
                <a:cs typeface="Calibri"/>
              </a:rPr>
              <a:t>Failure</a:t>
            </a:r>
            <a:r>
              <a:rPr sz="1800" dirty="0">
                <a:latin typeface="Calibri"/>
                <a:cs typeface="Calibri"/>
              </a:rPr>
              <a:t> </a:t>
            </a:r>
            <a:r>
              <a:rPr sz="1800" spc="-10" dirty="0">
                <a:latin typeface="Calibri"/>
                <a:cs typeface="Calibri"/>
              </a:rPr>
              <a:t>exists</a:t>
            </a:r>
            <a:r>
              <a:rPr sz="1800" dirty="0">
                <a:latin typeface="Calibri"/>
                <a:cs typeface="Calibri"/>
              </a:rPr>
              <a:t> in </a:t>
            </a:r>
            <a:r>
              <a:rPr sz="1800" spc="-5" dirty="0">
                <a:latin typeface="Calibri"/>
                <a:cs typeface="Calibri"/>
              </a:rPr>
              <a:t>varying</a:t>
            </a:r>
            <a:r>
              <a:rPr sz="1800" spc="-10" dirty="0">
                <a:latin typeface="Calibri"/>
                <a:cs typeface="Calibri"/>
              </a:rPr>
              <a:t> </a:t>
            </a:r>
            <a:r>
              <a:rPr sz="1800" spc="-5" dirty="0">
                <a:latin typeface="Calibri"/>
                <a:cs typeface="Calibri"/>
              </a:rPr>
              <a:t>degrees</a:t>
            </a:r>
            <a:r>
              <a:rPr sz="1800" spc="-20" dirty="0">
                <a:latin typeface="Calibri"/>
                <a:cs typeface="Calibri"/>
              </a:rPr>
              <a:t> </a:t>
            </a:r>
            <a:r>
              <a:rPr sz="1800" dirty="0">
                <a:latin typeface="Calibri"/>
                <a:cs typeface="Calibri"/>
              </a:rPr>
              <a:t>(e.g.</a:t>
            </a:r>
            <a:r>
              <a:rPr sz="1800" spc="-5" dirty="0">
                <a:latin typeface="Calibri"/>
                <a:cs typeface="Calibri"/>
              </a:rPr>
              <a:t> partial</a:t>
            </a:r>
            <a:r>
              <a:rPr sz="1800" spc="5" dirty="0">
                <a:latin typeface="Calibri"/>
                <a:cs typeface="Calibri"/>
              </a:rPr>
              <a:t> </a:t>
            </a:r>
            <a:r>
              <a:rPr sz="1800" spc="-5" dirty="0">
                <a:latin typeface="Calibri"/>
                <a:cs typeface="Calibri"/>
              </a:rPr>
              <a:t>or </a:t>
            </a:r>
            <a:r>
              <a:rPr sz="1800" spc="-15" dirty="0">
                <a:latin typeface="Calibri"/>
                <a:cs typeface="Calibri"/>
              </a:rPr>
              <a:t>total</a:t>
            </a:r>
            <a:r>
              <a:rPr sz="1800" spc="5" dirty="0">
                <a:latin typeface="Calibri"/>
                <a:cs typeface="Calibri"/>
              </a:rPr>
              <a:t> </a:t>
            </a:r>
            <a:r>
              <a:rPr sz="1800" spc="-15" dirty="0">
                <a:latin typeface="Calibri"/>
                <a:cs typeface="Calibri"/>
              </a:rPr>
              <a:t>failure) </a:t>
            </a:r>
            <a:r>
              <a:rPr sz="1800" spc="-395" dirty="0">
                <a:latin typeface="Calibri"/>
                <a:cs typeface="Calibri"/>
              </a:rPr>
              <a:t> </a:t>
            </a:r>
            <a:r>
              <a:rPr sz="1800" spc="-15" dirty="0">
                <a:latin typeface="Calibri"/>
                <a:cs typeface="Calibri"/>
              </a:rPr>
              <a:t>Failure </a:t>
            </a:r>
            <a:r>
              <a:rPr sz="1800" dirty="0">
                <a:latin typeface="Calibri"/>
                <a:cs typeface="Calibri"/>
              </a:rPr>
              <a:t>simply means </a:t>
            </a:r>
            <a:r>
              <a:rPr sz="1800" spc="-5" dirty="0">
                <a:latin typeface="Calibri"/>
                <a:cs typeface="Calibri"/>
              </a:rPr>
              <a:t>that </a:t>
            </a:r>
            <a:r>
              <a:rPr sz="1800" dirty="0">
                <a:latin typeface="Calibri"/>
                <a:cs typeface="Calibri"/>
              </a:rPr>
              <a:t>a </a:t>
            </a:r>
            <a:r>
              <a:rPr sz="1800" spc="-15" dirty="0">
                <a:latin typeface="Calibri"/>
                <a:cs typeface="Calibri"/>
              </a:rPr>
              <a:t>system, </a:t>
            </a:r>
            <a:r>
              <a:rPr sz="1800" spc="-10" dirty="0">
                <a:latin typeface="Calibri"/>
                <a:cs typeface="Calibri"/>
              </a:rPr>
              <a:t>component, </a:t>
            </a:r>
            <a:r>
              <a:rPr sz="1800" spc="-5" dirty="0">
                <a:latin typeface="Calibri"/>
                <a:cs typeface="Calibri"/>
              </a:rPr>
              <a:t>or device </a:t>
            </a:r>
            <a:r>
              <a:rPr sz="1800" dirty="0">
                <a:latin typeface="Calibri"/>
                <a:cs typeface="Calibri"/>
              </a:rPr>
              <a:t> </a:t>
            </a:r>
            <a:r>
              <a:rPr sz="1800" spc="-10" dirty="0">
                <a:latin typeface="Calibri"/>
                <a:cs typeface="Calibri"/>
              </a:rPr>
              <a:t>can</a:t>
            </a:r>
            <a:r>
              <a:rPr sz="1800" dirty="0">
                <a:latin typeface="Calibri"/>
                <a:cs typeface="Calibri"/>
              </a:rPr>
              <a:t> </a:t>
            </a:r>
            <a:r>
              <a:rPr sz="1800" spc="-5" dirty="0">
                <a:latin typeface="Calibri"/>
                <a:cs typeface="Calibri"/>
              </a:rPr>
              <a:t>no</a:t>
            </a:r>
            <a:r>
              <a:rPr sz="1800" spc="-15" dirty="0">
                <a:latin typeface="Calibri"/>
                <a:cs typeface="Calibri"/>
              </a:rPr>
              <a:t> </a:t>
            </a:r>
            <a:r>
              <a:rPr sz="1800" spc="-5" dirty="0">
                <a:latin typeface="Calibri"/>
                <a:cs typeface="Calibri"/>
              </a:rPr>
              <a:t>longer</a:t>
            </a:r>
            <a:r>
              <a:rPr sz="1800" dirty="0">
                <a:latin typeface="Calibri"/>
                <a:cs typeface="Calibri"/>
              </a:rPr>
              <a:t> </a:t>
            </a:r>
            <a:r>
              <a:rPr sz="1800" spc="-10" dirty="0">
                <a:latin typeface="Calibri"/>
                <a:cs typeface="Calibri"/>
              </a:rPr>
              <a:t>produce </a:t>
            </a:r>
            <a:r>
              <a:rPr sz="1800" spc="-5" dirty="0">
                <a:latin typeface="Calibri"/>
                <a:cs typeface="Calibri"/>
              </a:rPr>
              <a:t>specific</a:t>
            </a:r>
            <a:r>
              <a:rPr sz="1800" dirty="0">
                <a:latin typeface="Calibri"/>
                <a:cs typeface="Calibri"/>
              </a:rPr>
              <a:t> </a:t>
            </a:r>
            <a:r>
              <a:rPr sz="1800" spc="-10" dirty="0">
                <a:latin typeface="Calibri"/>
                <a:cs typeface="Calibri"/>
              </a:rPr>
              <a:t>desired</a:t>
            </a:r>
            <a:r>
              <a:rPr sz="1800" spc="-5" dirty="0">
                <a:latin typeface="Calibri"/>
                <a:cs typeface="Calibri"/>
              </a:rPr>
              <a:t> </a:t>
            </a:r>
            <a:r>
              <a:rPr sz="1800" spc="-10" dirty="0">
                <a:latin typeface="Calibri"/>
                <a:cs typeface="Calibri"/>
              </a:rPr>
              <a:t>results.</a:t>
            </a:r>
            <a:endParaRPr sz="1800">
              <a:latin typeface="Calibri"/>
              <a:cs typeface="Calibri"/>
            </a:endParaRPr>
          </a:p>
        </p:txBody>
      </p:sp>
      <p:grpSp>
        <p:nvGrpSpPr>
          <p:cNvPr id="7" name="object 7"/>
          <p:cNvGrpSpPr/>
          <p:nvPr/>
        </p:nvGrpSpPr>
        <p:grpSpPr>
          <a:xfrm>
            <a:off x="4660391" y="2132076"/>
            <a:ext cx="7199630" cy="1184275"/>
            <a:chOff x="4660391" y="2132076"/>
            <a:chExt cx="7199630" cy="1184275"/>
          </a:xfrm>
        </p:grpSpPr>
        <p:sp>
          <p:nvSpPr>
            <p:cNvPr id="8" name="object 8"/>
            <p:cNvSpPr/>
            <p:nvPr/>
          </p:nvSpPr>
          <p:spPr>
            <a:xfrm>
              <a:off x="4660391" y="2132076"/>
              <a:ext cx="7199630" cy="1184275"/>
            </a:xfrm>
            <a:custGeom>
              <a:avLst/>
              <a:gdLst/>
              <a:ahLst/>
              <a:cxnLst/>
              <a:rect l="l" t="t" r="r" b="b"/>
              <a:pathLst>
                <a:path w="7199630" h="1184275">
                  <a:moveTo>
                    <a:pt x="7081011" y="0"/>
                  </a:moveTo>
                  <a:lnTo>
                    <a:pt x="118363" y="0"/>
                  </a:lnTo>
                  <a:lnTo>
                    <a:pt x="72276" y="9296"/>
                  </a:lnTo>
                  <a:lnTo>
                    <a:pt x="34655" y="34655"/>
                  </a:lnTo>
                  <a:lnTo>
                    <a:pt x="9296" y="72276"/>
                  </a:lnTo>
                  <a:lnTo>
                    <a:pt x="0" y="118363"/>
                  </a:lnTo>
                  <a:lnTo>
                    <a:pt x="0" y="1065784"/>
                  </a:lnTo>
                  <a:lnTo>
                    <a:pt x="9296" y="1111871"/>
                  </a:lnTo>
                  <a:lnTo>
                    <a:pt x="34655" y="1149492"/>
                  </a:lnTo>
                  <a:lnTo>
                    <a:pt x="72276" y="1174851"/>
                  </a:lnTo>
                  <a:lnTo>
                    <a:pt x="118363" y="1184148"/>
                  </a:lnTo>
                  <a:lnTo>
                    <a:pt x="7081011" y="1184148"/>
                  </a:lnTo>
                  <a:lnTo>
                    <a:pt x="7127099" y="1174851"/>
                  </a:lnTo>
                  <a:lnTo>
                    <a:pt x="7164720" y="1149492"/>
                  </a:lnTo>
                  <a:lnTo>
                    <a:pt x="7190079" y="1111871"/>
                  </a:lnTo>
                  <a:lnTo>
                    <a:pt x="7199376" y="1065784"/>
                  </a:lnTo>
                  <a:lnTo>
                    <a:pt x="7199376" y="118363"/>
                  </a:lnTo>
                  <a:lnTo>
                    <a:pt x="7190079" y="72276"/>
                  </a:lnTo>
                  <a:lnTo>
                    <a:pt x="7164720" y="34655"/>
                  </a:lnTo>
                  <a:lnTo>
                    <a:pt x="7127099" y="9296"/>
                  </a:lnTo>
                  <a:lnTo>
                    <a:pt x="7081011" y="0"/>
                  </a:lnTo>
                  <a:close/>
                </a:path>
              </a:pathLst>
            </a:custGeom>
            <a:solidFill>
              <a:srgbClr val="9BBA58"/>
            </a:solidFill>
          </p:spPr>
          <p:txBody>
            <a:bodyPr wrap="square" lIns="0" tIns="0" rIns="0" bIns="0" rtlCol="0"/>
            <a:lstStyle/>
            <a:p>
              <a:endParaRPr/>
            </a:p>
          </p:txBody>
        </p:sp>
        <p:pic>
          <p:nvPicPr>
            <p:cNvPr id="9" name="object 9"/>
            <p:cNvPicPr/>
            <p:nvPr/>
          </p:nvPicPr>
          <p:blipFill>
            <a:blip r:embed="rId2" cstate="print"/>
            <a:stretch>
              <a:fillRect/>
            </a:stretch>
          </p:blipFill>
          <p:spPr>
            <a:xfrm>
              <a:off x="5189911" y="2805562"/>
              <a:ext cx="194839" cy="194313"/>
            </a:xfrm>
            <a:prstGeom prst="rect">
              <a:avLst/>
            </a:prstGeom>
          </p:spPr>
        </p:pic>
        <p:sp>
          <p:nvSpPr>
            <p:cNvPr id="10" name="object 10"/>
            <p:cNvSpPr/>
            <p:nvPr/>
          </p:nvSpPr>
          <p:spPr>
            <a:xfrm>
              <a:off x="5132425" y="2491308"/>
              <a:ext cx="482600" cy="389890"/>
            </a:xfrm>
            <a:custGeom>
              <a:avLst/>
              <a:gdLst/>
              <a:ahLst/>
              <a:cxnLst/>
              <a:rect l="l" t="t" r="r" b="b"/>
              <a:pathLst>
                <a:path w="482600" h="389889">
                  <a:moveTo>
                    <a:pt x="212001" y="302196"/>
                  </a:moveTo>
                  <a:lnTo>
                    <a:pt x="89725" y="1346"/>
                  </a:lnTo>
                  <a:lnTo>
                    <a:pt x="89052" y="0"/>
                  </a:lnTo>
                  <a:lnTo>
                    <a:pt x="51435" y="15417"/>
                  </a:lnTo>
                  <a:lnTo>
                    <a:pt x="67551" y="55613"/>
                  </a:lnTo>
                  <a:lnTo>
                    <a:pt x="12471" y="78397"/>
                  </a:lnTo>
                  <a:lnTo>
                    <a:pt x="5867" y="82765"/>
                  </a:lnTo>
                  <a:lnTo>
                    <a:pt x="1549" y="89204"/>
                  </a:lnTo>
                  <a:lnTo>
                    <a:pt x="0" y="96774"/>
                  </a:lnTo>
                  <a:lnTo>
                    <a:pt x="1714" y="104533"/>
                  </a:lnTo>
                  <a:lnTo>
                    <a:pt x="5080" y="112572"/>
                  </a:lnTo>
                  <a:lnTo>
                    <a:pt x="12471" y="117259"/>
                  </a:lnTo>
                  <a:lnTo>
                    <a:pt x="23215" y="117259"/>
                  </a:lnTo>
                  <a:lnTo>
                    <a:pt x="27914" y="115925"/>
                  </a:lnTo>
                  <a:lnTo>
                    <a:pt x="83007" y="93141"/>
                  </a:lnTo>
                  <a:lnTo>
                    <a:pt x="162966" y="288124"/>
                  </a:lnTo>
                  <a:lnTo>
                    <a:pt x="175920" y="289763"/>
                  </a:lnTo>
                  <a:lnTo>
                    <a:pt x="188493" y="292646"/>
                  </a:lnTo>
                  <a:lnTo>
                    <a:pt x="200571" y="296799"/>
                  </a:lnTo>
                  <a:lnTo>
                    <a:pt x="212001" y="302196"/>
                  </a:lnTo>
                  <a:close/>
                </a:path>
                <a:path w="482600" h="389889">
                  <a:moveTo>
                    <a:pt x="482206" y="304761"/>
                  </a:moveTo>
                  <a:lnTo>
                    <a:pt x="415328" y="143802"/>
                  </a:lnTo>
                  <a:lnTo>
                    <a:pt x="210489" y="228422"/>
                  </a:lnTo>
                  <a:lnTo>
                    <a:pt x="277342" y="389382"/>
                  </a:lnTo>
                  <a:lnTo>
                    <a:pt x="482206" y="304761"/>
                  </a:lnTo>
                  <a:close/>
                </a:path>
              </a:pathLst>
            </a:custGeom>
            <a:solidFill>
              <a:srgbClr val="000000"/>
            </a:solidFill>
          </p:spPr>
          <p:txBody>
            <a:bodyPr wrap="square" lIns="0" tIns="0" rIns="0" bIns="0" rtlCol="0"/>
            <a:lstStyle/>
            <a:p>
              <a:endParaRPr/>
            </a:p>
          </p:txBody>
        </p:sp>
        <p:pic>
          <p:nvPicPr>
            <p:cNvPr id="11" name="object 11"/>
            <p:cNvPicPr/>
            <p:nvPr/>
          </p:nvPicPr>
          <p:blipFill>
            <a:blip r:embed="rId3" cstate="print"/>
            <a:stretch>
              <a:fillRect/>
            </a:stretch>
          </p:blipFill>
          <p:spPr>
            <a:xfrm>
              <a:off x="5398188" y="2851796"/>
              <a:ext cx="178042" cy="107208"/>
            </a:xfrm>
            <a:prstGeom prst="rect">
              <a:avLst/>
            </a:prstGeom>
          </p:spPr>
        </p:pic>
      </p:grpSp>
      <p:sp>
        <p:nvSpPr>
          <p:cNvPr id="12" name="object 12"/>
          <p:cNvSpPr txBox="1"/>
          <p:nvPr/>
        </p:nvSpPr>
        <p:spPr>
          <a:xfrm>
            <a:off x="6142101" y="2297048"/>
            <a:ext cx="5407660" cy="802005"/>
          </a:xfrm>
          <a:prstGeom prst="rect">
            <a:avLst/>
          </a:prstGeom>
        </p:spPr>
        <p:txBody>
          <a:bodyPr vert="horz" wrap="square" lIns="0" tIns="35560" rIns="0" bIns="0" rtlCol="0">
            <a:spAutoFit/>
          </a:bodyPr>
          <a:lstStyle/>
          <a:p>
            <a:pPr marL="12700" marR="5080">
              <a:lnSpc>
                <a:spcPct val="91500"/>
              </a:lnSpc>
              <a:spcBef>
                <a:spcPts val="280"/>
              </a:spcBef>
            </a:pPr>
            <a:r>
              <a:rPr sz="1800" spc="-15" dirty="0">
                <a:latin typeface="Calibri"/>
                <a:cs typeface="Calibri"/>
              </a:rPr>
              <a:t>Even </a:t>
            </a:r>
            <a:r>
              <a:rPr sz="1800" spc="-5" dirty="0">
                <a:latin typeface="Calibri"/>
                <a:cs typeface="Calibri"/>
              </a:rPr>
              <a:t>if </a:t>
            </a:r>
            <a:r>
              <a:rPr sz="1800" dirty="0">
                <a:latin typeface="Calibri"/>
                <a:cs typeface="Calibri"/>
              </a:rPr>
              <a:t>a </a:t>
            </a:r>
            <a:r>
              <a:rPr sz="1800" spc="-5" dirty="0">
                <a:latin typeface="Calibri"/>
                <a:cs typeface="Calibri"/>
              </a:rPr>
              <a:t>piece of manufacturing equipment is </a:t>
            </a:r>
            <a:r>
              <a:rPr sz="1800" spc="-10" dirty="0">
                <a:latin typeface="Calibri"/>
                <a:cs typeface="Calibri"/>
              </a:rPr>
              <a:t>still </a:t>
            </a:r>
            <a:r>
              <a:rPr sz="1800" dirty="0">
                <a:latin typeface="Calibri"/>
                <a:cs typeface="Calibri"/>
              </a:rPr>
              <a:t>running </a:t>
            </a:r>
            <a:r>
              <a:rPr sz="1800" spc="-395" dirty="0">
                <a:latin typeface="Calibri"/>
                <a:cs typeface="Calibri"/>
              </a:rPr>
              <a:t> </a:t>
            </a:r>
            <a:r>
              <a:rPr sz="1800" dirty="0">
                <a:latin typeface="Calibri"/>
                <a:cs typeface="Calibri"/>
              </a:rPr>
              <a:t>and</a:t>
            </a:r>
            <a:r>
              <a:rPr sz="1800" spc="-10" dirty="0">
                <a:latin typeface="Calibri"/>
                <a:cs typeface="Calibri"/>
              </a:rPr>
              <a:t> producing</a:t>
            </a:r>
            <a:r>
              <a:rPr sz="1800" dirty="0">
                <a:latin typeface="Calibri"/>
                <a:cs typeface="Calibri"/>
              </a:rPr>
              <a:t> </a:t>
            </a:r>
            <a:r>
              <a:rPr sz="1800" spc="-10" dirty="0">
                <a:latin typeface="Calibri"/>
                <a:cs typeface="Calibri"/>
              </a:rPr>
              <a:t>items, </a:t>
            </a:r>
            <a:r>
              <a:rPr sz="1800" spc="-5" dirty="0">
                <a:latin typeface="Calibri"/>
                <a:cs typeface="Calibri"/>
              </a:rPr>
              <a:t>it</a:t>
            </a:r>
            <a:r>
              <a:rPr sz="1800" spc="5" dirty="0">
                <a:latin typeface="Calibri"/>
                <a:cs typeface="Calibri"/>
              </a:rPr>
              <a:t> </a:t>
            </a:r>
            <a:r>
              <a:rPr sz="1800" spc="-5" dirty="0">
                <a:latin typeface="Calibri"/>
                <a:cs typeface="Calibri"/>
              </a:rPr>
              <a:t>has </a:t>
            </a:r>
            <a:r>
              <a:rPr sz="1800" spc="-10" dirty="0">
                <a:latin typeface="Calibri"/>
                <a:cs typeface="Calibri"/>
              </a:rPr>
              <a:t>failed</a:t>
            </a:r>
            <a:r>
              <a:rPr sz="1800" dirty="0">
                <a:latin typeface="Calibri"/>
                <a:cs typeface="Calibri"/>
              </a:rPr>
              <a:t> if it </a:t>
            </a:r>
            <a:r>
              <a:rPr sz="1800" spc="-5" dirty="0">
                <a:latin typeface="Calibri"/>
                <a:cs typeface="Calibri"/>
              </a:rPr>
              <a:t>doesn’t</a:t>
            </a:r>
            <a:r>
              <a:rPr sz="1800" spc="-25" dirty="0">
                <a:latin typeface="Calibri"/>
                <a:cs typeface="Calibri"/>
              </a:rPr>
              <a:t> </a:t>
            </a:r>
            <a:r>
              <a:rPr sz="1800" spc="-5" dirty="0">
                <a:latin typeface="Calibri"/>
                <a:cs typeface="Calibri"/>
              </a:rPr>
              <a:t>deliver</a:t>
            </a:r>
            <a:r>
              <a:rPr sz="1800" spc="5" dirty="0">
                <a:latin typeface="Calibri"/>
                <a:cs typeface="Calibri"/>
              </a:rPr>
              <a:t> </a:t>
            </a:r>
            <a:r>
              <a:rPr sz="1800" spc="-10" dirty="0">
                <a:latin typeface="Calibri"/>
                <a:cs typeface="Calibri"/>
              </a:rPr>
              <a:t>the </a:t>
            </a:r>
            <a:r>
              <a:rPr sz="1800" spc="-5" dirty="0">
                <a:latin typeface="Calibri"/>
                <a:cs typeface="Calibri"/>
              </a:rPr>
              <a:t> </a:t>
            </a:r>
            <a:r>
              <a:rPr sz="1800" spc="-10" dirty="0">
                <a:latin typeface="Calibri"/>
                <a:cs typeface="Calibri"/>
              </a:rPr>
              <a:t>expected </a:t>
            </a:r>
            <a:r>
              <a:rPr sz="1800" spc="-5" dirty="0">
                <a:latin typeface="Calibri"/>
                <a:cs typeface="Calibri"/>
              </a:rPr>
              <a:t>quantities.</a:t>
            </a:r>
            <a:endParaRPr sz="1800">
              <a:latin typeface="Calibri"/>
              <a:cs typeface="Calibri"/>
            </a:endParaRPr>
          </a:p>
        </p:txBody>
      </p:sp>
      <p:grpSp>
        <p:nvGrpSpPr>
          <p:cNvPr id="13" name="object 13"/>
          <p:cNvGrpSpPr/>
          <p:nvPr/>
        </p:nvGrpSpPr>
        <p:grpSpPr>
          <a:xfrm>
            <a:off x="4660391" y="3613403"/>
            <a:ext cx="7199630" cy="1184275"/>
            <a:chOff x="4660391" y="3613403"/>
            <a:chExt cx="7199630" cy="1184275"/>
          </a:xfrm>
        </p:grpSpPr>
        <p:sp>
          <p:nvSpPr>
            <p:cNvPr id="14" name="object 14"/>
            <p:cNvSpPr/>
            <p:nvPr/>
          </p:nvSpPr>
          <p:spPr>
            <a:xfrm>
              <a:off x="4660391" y="3613403"/>
              <a:ext cx="7199630" cy="1184275"/>
            </a:xfrm>
            <a:custGeom>
              <a:avLst/>
              <a:gdLst/>
              <a:ahLst/>
              <a:cxnLst/>
              <a:rect l="l" t="t" r="r" b="b"/>
              <a:pathLst>
                <a:path w="7199630" h="1184275">
                  <a:moveTo>
                    <a:pt x="7081011" y="0"/>
                  </a:moveTo>
                  <a:lnTo>
                    <a:pt x="118363" y="0"/>
                  </a:lnTo>
                  <a:lnTo>
                    <a:pt x="72276" y="9296"/>
                  </a:lnTo>
                  <a:lnTo>
                    <a:pt x="34655" y="34655"/>
                  </a:lnTo>
                  <a:lnTo>
                    <a:pt x="9296" y="72276"/>
                  </a:lnTo>
                  <a:lnTo>
                    <a:pt x="0" y="118364"/>
                  </a:lnTo>
                  <a:lnTo>
                    <a:pt x="0" y="1065784"/>
                  </a:lnTo>
                  <a:lnTo>
                    <a:pt x="9296" y="1111871"/>
                  </a:lnTo>
                  <a:lnTo>
                    <a:pt x="34655" y="1149492"/>
                  </a:lnTo>
                  <a:lnTo>
                    <a:pt x="72276" y="1174851"/>
                  </a:lnTo>
                  <a:lnTo>
                    <a:pt x="118363" y="1184148"/>
                  </a:lnTo>
                  <a:lnTo>
                    <a:pt x="7081011" y="1184148"/>
                  </a:lnTo>
                  <a:lnTo>
                    <a:pt x="7127099" y="1174851"/>
                  </a:lnTo>
                  <a:lnTo>
                    <a:pt x="7164720" y="1149492"/>
                  </a:lnTo>
                  <a:lnTo>
                    <a:pt x="7190079" y="1111871"/>
                  </a:lnTo>
                  <a:lnTo>
                    <a:pt x="7199376" y="1065784"/>
                  </a:lnTo>
                  <a:lnTo>
                    <a:pt x="7199376" y="118364"/>
                  </a:lnTo>
                  <a:lnTo>
                    <a:pt x="7190079" y="72276"/>
                  </a:lnTo>
                  <a:lnTo>
                    <a:pt x="7164720" y="34655"/>
                  </a:lnTo>
                  <a:lnTo>
                    <a:pt x="7127099" y="9296"/>
                  </a:lnTo>
                  <a:lnTo>
                    <a:pt x="7081011" y="0"/>
                  </a:lnTo>
                  <a:close/>
                </a:path>
              </a:pathLst>
            </a:custGeom>
            <a:solidFill>
              <a:srgbClr val="8063A1"/>
            </a:solidFill>
          </p:spPr>
          <p:txBody>
            <a:bodyPr wrap="square" lIns="0" tIns="0" rIns="0" bIns="0" rtlCol="0"/>
            <a:lstStyle/>
            <a:p>
              <a:endParaRPr/>
            </a:p>
          </p:txBody>
        </p:sp>
        <p:sp>
          <p:nvSpPr>
            <p:cNvPr id="15" name="object 15"/>
            <p:cNvSpPr/>
            <p:nvPr/>
          </p:nvSpPr>
          <p:spPr>
            <a:xfrm>
              <a:off x="5110619" y="3971543"/>
              <a:ext cx="464184" cy="469265"/>
            </a:xfrm>
            <a:custGeom>
              <a:avLst/>
              <a:gdLst/>
              <a:ahLst/>
              <a:cxnLst/>
              <a:rect l="l" t="t" r="r" b="b"/>
              <a:pathLst>
                <a:path w="464185" h="469264">
                  <a:moveTo>
                    <a:pt x="181406" y="431"/>
                  </a:moveTo>
                  <a:lnTo>
                    <a:pt x="80632" y="431"/>
                  </a:lnTo>
                  <a:lnTo>
                    <a:pt x="80632" y="389064"/>
                  </a:lnTo>
                  <a:lnTo>
                    <a:pt x="181406" y="389064"/>
                  </a:lnTo>
                  <a:lnTo>
                    <a:pt x="181406" y="431"/>
                  </a:lnTo>
                  <a:close/>
                </a:path>
                <a:path w="464185" h="469264">
                  <a:moveTo>
                    <a:pt x="322503" y="134442"/>
                  </a:moveTo>
                  <a:lnTo>
                    <a:pt x="221716" y="134442"/>
                  </a:lnTo>
                  <a:lnTo>
                    <a:pt x="221716" y="389064"/>
                  </a:lnTo>
                  <a:lnTo>
                    <a:pt x="322503" y="389064"/>
                  </a:lnTo>
                  <a:lnTo>
                    <a:pt x="322503" y="134442"/>
                  </a:lnTo>
                  <a:close/>
                </a:path>
                <a:path w="464185" h="469264">
                  <a:moveTo>
                    <a:pt x="463588" y="428675"/>
                  </a:moveTo>
                  <a:lnTo>
                    <a:pt x="40322" y="428675"/>
                  </a:lnTo>
                  <a:lnTo>
                    <a:pt x="40322" y="0"/>
                  </a:lnTo>
                  <a:lnTo>
                    <a:pt x="0" y="0"/>
                  </a:lnTo>
                  <a:lnTo>
                    <a:pt x="12" y="428675"/>
                  </a:lnTo>
                  <a:lnTo>
                    <a:pt x="12" y="469265"/>
                  </a:lnTo>
                  <a:lnTo>
                    <a:pt x="463588" y="469265"/>
                  </a:lnTo>
                  <a:lnTo>
                    <a:pt x="463588" y="428675"/>
                  </a:lnTo>
                  <a:close/>
                </a:path>
                <a:path w="464185" h="469264">
                  <a:moveTo>
                    <a:pt x="463588" y="255041"/>
                  </a:moveTo>
                  <a:lnTo>
                    <a:pt x="362813" y="255041"/>
                  </a:lnTo>
                  <a:lnTo>
                    <a:pt x="362813" y="389064"/>
                  </a:lnTo>
                  <a:lnTo>
                    <a:pt x="463588" y="389064"/>
                  </a:lnTo>
                  <a:lnTo>
                    <a:pt x="463588" y="255041"/>
                  </a:lnTo>
                  <a:close/>
                </a:path>
              </a:pathLst>
            </a:custGeom>
            <a:solidFill>
              <a:srgbClr val="000000"/>
            </a:solidFill>
          </p:spPr>
          <p:txBody>
            <a:bodyPr wrap="square" lIns="0" tIns="0" rIns="0" bIns="0" rtlCol="0"/>
            <a:lstStyle/>
            <a:p>
              <a:endParaRPr/>
            </a:p>
          </p:txBody>
        </p:sp>
        <p:pic>
          <p:nvPicPr>
            <p:cNvPr id="16" name="object 16"/>
            <p:cNvPicPr/>
            <p:nvPr/>
          </p:nvPicPr>
          <p:blipFill>
            <a:blip r:embed="rId4" cstate="print"/>
            <a:stretch>
              <a:fillRect/>
            </a:stretch>
          </p:blipFill>
          <p:spPr>
            <a:xfrm>
              <a:off x="5349746" y="3969232"/>
              <a:ext cx="217749" cy="217148"/>
            </a:xfrm>
            <a:prstGeom prst="rect">
              <a:avLst/>
            </a:prstGeom>
          </p:spPr>
        </p:pic>
      </p:grpSp>
      <p:sp>
        <p:nvSpPr>
          <p:cNvPr id="17" name="object 17"/>
          <p:cNvSpPr txBox="1"/>
          <p:nvPr/>
        </p:nvSpPr>
        <p:spPr>
          <a:xfrm>
            <a:off x="6142101" y="3904233"/>
            <a:ext cx="5095875" cy="549910"/>
          </a:xfrm>
          <a:prstGeom prst="rect">
            <a:avLst/>
          </a:prstGeom>
        </p:spPr>
        <p:txBody>
          <a:bodyPr vert="horz" wrap="square" lIns="0" tIns="12700" rIns="0" bIns="0" rtlCol="0">
            <a:spAutoFit/>
          </a:bodyPr>
          <a:lstStyle/>
          <a:p>
            <a:pPr marL="12700">
              <a:lnSpc>
                <a:spcPts val="2065"/>
              </a:lnSpc>
              <a:spcBef>
                <a:spcPts val="100"/>
              </a:spcBef>
            </a:pPr>
            <a:r>
              <a:rPr sz="1800" spc="-80" dirty="0">
                <a:latin typeface="Calibri"/>
                <a:cs typeface="Calibri"/>
              </a:rPr>
              <a:t>To</a:t>
            </a:r>
            <a:r>
              <a:rPr sz="1800" spc="-5" dirty="0">
                <a:latin typeface="Calibri"/>
                <a:cs typeface="Calibri"/>
              </a:rPr>
              <a:t> </a:t>
            </a:r>
            <a:r>
              <a:rPr sz="1800" spc="-10" dirty="0">
                <a:latin typeface="Calibri"/>
                <a:cs typeface="Calibri"/>
              </a:rPr>
              <a:t>effectively</a:t>
            </a:r>
            <a:r>
              <a:rPr sz="1800" spc="-25" dirty="0">
                <a:latin typeface="Calibri"/>
                <a:cs typeface="Calibri"/>
              </a:rPr>
              <a:t> </a:t>
            </a:r>
            <a:r>
              <a:rPr sz="1800" spc="-5" dirty="0">
                <a:latin typeface="Calibri"/>
                <a:cs typeface="Calibri"/>
              </a:rPr>
              <a:t>manage</a:t>
            </a:r>
            <a:r>
              <a:rPr sz="1800" spc="-15" dirty="0">
                <a:latin typeface="Calibri"/>
                <a:cs typeface="Calibri"/>
              </a:rPr>
              <a:t> </a:t>
            </a:r>
            <a:r>
              <a:rPr sz="1800" spc="-10" dirty="0">
                <a:latin typeface="Calibri"/>
                <a:cs typeface="Calibri"/>
              </a:rPr>
              <a:t>failures,</a:t>
            </a:r>
            <a:r>
              <a:rPr sz="1800" spc="5" dirty="0">
                <a:latin typeface="Calibri"/>
                <a:cs typeface="Calibri"/>
              </a:rPr>
              <a:t> </a:t>
            </a:r>
            <a:r>
              <a:rPr sz="1800" spc="-10" dirty="0">
                <a:latin typeface="Calibri"/>
                <a:cs typeface="Calibri"/>
              </a:rPr>
              <a:t>there</a:t>
            </a:r>
            <a:r>
              <a:rPr sz="1800" spc="-5" dirty="0">
                <a:latin typeface="Calibri"/>
                <a:cs typeface="Calibri"/>
              </a:rPr>
              <a:t> </a:t>
            </a:r>
            <a:r>
              <a:rPr sz="1800" spc="-10" dirty="0">
                <a:latin typeface="Calibri"/>
                <a:cs typeface="Calibri"/>
              </a:rPr>
              <a:t>are</a:t>
            </a:r>
            <a:r>
              <a:rPr sz="1800" dirty="0">
                <a:latin typeface="Calibri"/>
                <a:cs typeface="Calibri"/>
              </a:rPr>
              <a:t> </a:t>
            </a:r>
            <a:r>
              <a:rPr sz="1800" spc="-10" dirty="0">
                <a:latin typeface="Calibri"/>
                <a:cs typeface="Calibri"/>
              </a:rPr>
              <a:t>several</a:t>
            </a:r>
            <a:r>
              <a:rPr sz="1800" spc="-15" dirty="0">
                <a:latin typeface="Calibri"/>
                <a:cs typeface="Calibri"/>
              </a:rPr>
              <a:t> </a:t>
            </a:r>
            <a:r>
              <a:rPr sz="1800" spc="-10" dirty="0">
                <a:latin typeface="Calibri"/>
                <a:cs typeface="Calibri"/>
              </a:rPr>
              <a:t>critical</a:t>
            </a:r>
            <a:endParaRPr sz="1800">
              <a:latin typeface="Calibri"/>
              <a:cs typeface="Calibri"/>
            </a:endParaRPr>
          </a:p>
          <a:p>
            <a:pPr marL="12700">
              <a:lnSpc>
                <a:spcPts val="2065"/>
              </a:lnSpc>
            </a:pPr>
            <a:r>
              <a:rPr sz="1800" spc="-5" dirty="0">
                <a:latin typeface="Calibri"/>
                <a:cs typeface="Calibri"/>
              </a:rPr>
              <a:t>metrics</a:t>
            </a:r>
            <a:r>
              <a:rPr sz="1800" dirty="0">
                <a:latin typeface="Calibri"/>
                <a:cs typeface="Calibri"/>
              </a:rPr>
              <a:t> </a:t>
            </a:r>
            <a:r>
              <a:rPr sz="1800" spc="-5" dirty="0">
                <a:latin typeface="Calibri"/>
                <a:cs typeface="Calibri"/>
              </a:rPr>
              <a:t>that</a:t>
            </a:r>
            <a:r>
              <a:rPr sz="1800" spc="-20" dirty="0">
                <a:latin typeface="Calibri"/>
                <a:cs typeface="Calibri"/>
              </a:rPr>
              <a:t> </a:t>
            </a:r>
            <a:r>
              <a:rPr sz="1800" spc="-5" dirty="0">
                <a:latin typeface="Calibri"/>
                <a:cs typeface="Calibri"/>
              </a:rPr>
              <a:t>should be</a:t>
            </a:r>
            <a:r>
              <a:rPr sz="1800" spc="-15" dirty="0">
                <a:latin typeface="Calibri"/>
                <a:cs typeface="Calibri"/>
              </a:rPr>
              <a:t> </a:t>
            </a:r>
            <a:r>
              <a:rPr sz="1800" spc="-10" dirty="0">
                <a:latin typeface="Calibri"/>
                <a:cs typeface="Calibri"/>
              </a:rPr>
              <a:t>monitored.</a:t>
            </a:r>
            <a:endParaRPr sz="1800">
              <a:latin typeface="Calibri"/>
              <a:cs typeface="Calibri"/>
            </a:endParaRPr>
          </a:p>
        </p:txBody>
      </p:sp>
      <p:grpSp>
        <p:nvGrpSpPr>
          <p:cNvPr id="18" name="object 18"/>
          <p:cNvGrpSpPr/>
          <p:nvPr/>
        </p:nvGrpSpPr>
        <p:grpSpPr>
          <a:xfrm>
            <a:off x="4660391" y="5094732"/>
            <a:ext cx="7199630" cy="1184275"/>
            <a:chOff x="4660391" y="5094732"/>
            <a:chExt cx="7199630" cy="1184275"/>
          </a:xfrm>
        </p:grpSpPr>
        <p:sp>
          <p:nvSpPr>
            <p:cNvPr id="19" name="object 19"/>
            <p:cNvSpPr/>
            <p:nvPr/>
          </p:nvSpPr>
          <p:spPr>
            <a:xfrm>
              <a:off x="4660391" y="5094732"/>
              <a:ext cx="7199630" cy="1184275"/>
            </a:xfrm>
            <a:custGeom>
              <a:avLst/>
              <a:gdLst/>
              <a:ahLst/>
              <a:cxnLst/>
              <a:rect l="l" t="t" r="r" b="b"/>
              <a:pathLst>
                <a:path w="7199630" h="1184275">
                  <a:moveTo>
                    <a:pt x="7081011" y="0"/>
                  </a:moveTo>
                  <a:lnTo>
                    <a:pt x="118363" y="0"/>
                  </a:lnTo>
                  <a:lnTo>
                    <a:pt x="72276" y="9296"/>
                  </a:lnTo>
                  <a:lnTo>
                    <a:pt x="34655" y="34655"/>
                  </a:lnTo>
                  <a:lnTo>
                    <a:pt x="9296" y="72276"/>
                  </a:lnTo>
                  <a:lnTo>
                    <a:pt x="0" y="118364"/>
                  </a:lnTo>
                  <a:lnTo>
                    <a:pt x="0" y="1065733"/>
                  </a:lnTo>
                  <a:lnTo>
                    <a:pt x="9296" y="1111822"/>
                  </a:lnTo>
                  <a:lnTo>
                    <a:pt x="34655" y="1149462"/>
                  </a:lnTo>
                  <a:lnTo>
                    <a:pt x="72276" y="1174841"/>
                  </a:lnTo>
                  <a:lnTo>
                    <a:pt x="118363" y="1184148"/>
                  </a:lnTo>
                  <a:lnTo>
                    <a:pt x="7081011" y="1184148"/>
                  </a:lnTo>
                  <a:lnTo>
                    <a:pt x="7127099" y="1174841"/>
                  </a:lnTo>
                  <a:lnTo>
                    <a:pt x="7164720" y="1149462"/>
                  </a:lnTo>
                  <a:lnTo>
                    <a:pt x="7190079" y="1111822"/>
                  </a:lnTo>
                  <a:lnTo>
                    <a:pt x="7199376" y="1065733"/>
                  </a:lnTo>
                  <a:lnTo>
                    <a:pt x="7199376" y="118364"/>
                  </a:lnTo>
                  <a:lnTo>
                    <a:pt x="7190079" y="72276"/>
                  </a:lnTo>
                  <a:lnTo>
                    <a:pt x="7164720" y="34655"/>
                  </a:lnTo>
                  <a:lnTo>
                    <a:pt x="7127099" y="9296"/>
                  </a:lnTo>
                  <a:lnTo>
                    <a:pt x="7081011" y="0"/>
                  </a:lnTo>
                  <a:close/>
                </a:path>
              </a:pathLst>
            </a:custGeom>
            <a:solidFill>
              <a:srgbClr val="4AACC5"/>
            </a:solidFill>
          </p:spPr>
          <p:txBody>
            <a:bodyPr wrap="square" lIns="0" tIns="0" rIns="0" bIns="0" rtlCol="0"/>
            <a:lstStyle/>
            <a:p>
              <a:endParaRPr/>
            </a:p>
          </p:txBody>
        </p:sp>
        <p:pic>
          <p:nvPicPr>
            <p:cNvPr id="20" name="object 20"/>
            <p:cNvPicPr/>
            <p:nvPr/>
          </p:nvPicPr>
          <p:blipFill>
            <a:blip r:embed="rId5" cstate="print"/>
            <a:stretch>
              <a:fillRect/>
            </a:stretch>
          </p:blipFill>
          <p:spPr>
            <a:xfrm>
              <a:off x="5107273" y="5604724"/>
              <a:ext cx="403115" cy="351109"/>
            </a:xfrm>
            <a:prstGeom prst="rect">
              <a:avLst/>
            </a:prstGeom>
          </p:spPr>
        </p:pic>
        <p:sp>
          <p:nvSpPr>
            <p:cNvPr id="21" name="object 21"/>
            <p:cNvSpPr/>
            <p:nvPr/>
          </p:nvSpPr>
          <p:spPr>
            <a:xfrm>
              <a:off x="5301960" y="5419794"/>
              <a:ext cx="281940" cy="257810"/>
            </a:xfrm>
            <a:custGeom>
              <a:avLst/>
              <a:gdLst/>
              <a:ahLst/>
              <a:cxnLst/>
              <a:rect l="l" t="t" r="r" b="b"/>
              <a:pathLst>
                <a:path w="281939" h="257810">
                  <a:moveTo>
                    <a:pt x="110134" y="201011"/>
                  </a:moveTo>
                  <a:lnTo>
                    <a:pt x="54437" y="201011"/>
                  </a:lnTo>
                  <a:lnTo>
                    <a:pt x="54437" y="257564"/>
                  </a:lnTo>
                  <a:lnTo>
                    <a:pt x="110134" y="201011"/>
                  </a:lnTo>
                  <a:close/>
                </a:path>
                <a:path w="281939" h="257810">
                  <a:moveTo>
                    <a:pt x="267886" y="0"/>
                  </a:moveTo>
                  <a:lnTo>
                    <a:pt x="14125" y="0"/>
                  </a:lnTo>
                  <a:lnTo>
                    <a:pt x="6360" y="55"/>
                  </a:lnTo>
                  <a:lnTo>
                    <a:pt x="111" y="6365"/>
                  </a:lnTo>
                  <a:lnTo>
                    <a:pt x="151" y="186672"/>
                  </a:lnTo>
                  <a:lnTo>
                    <a:pt x="0" y="194439"/>
                  </a:lnTo>
                  <a:lnTo>
                    <a:pt x="6197" y="200860"/>
                  </a:lnTo>
                  <a:lnTo>
                    <a:pt x="14125" y="201011"/>
                  </a:lnTo>
                  <a:lnTo>
                    <a:pt x="267886" y="201011"/>
                  </a:lnTo>
                  <a:lnTo>
                    <a:pt x="275663" y="200933"/>
                  </a:lnTo>
                  <a:lnTo>
                    <a:pt x="281939" y="194629"/>
                  </a:lnTo>
                  <a:lnTo>
                    <a:pt x="281939" y="175884"/>
                  </a:lnTo>
                  <a:lnTo>
                    <a:pt x="131594" y="175878"/>
                  </a:lnTo>
                  <a:lnTo>
                    <a:pt x="124915" y="169222"/>
                  </a:lnTo>
                  <a:lnTo>
                    <a:pt x="125038" y="152666"/>
                  </a:lnTo>
                  <a:lnTo>
                    <a:pt x="131594" y="146128"/>
                  </a:lnTo>
                  <a:lnTo>
                    <a:pt x="281939" y="146128"/>
                  </a:lnTo>
                  <a:lnTo>
                    <a:pt x="281939" y="135680"/>
                  </a:lnTo>
                  <a:lnTo>
                    <a:pt x="130290" y="135680"/>
                  </a:lnTo>
                  <a:lnTo>
                    <a:pt x="130290" y="96214"/>
                  </a:lnTo>
                  <a:lnTo>
                    <a:pt x="139830" y="96214"/>
                  </a:lnTo>
                  <a:lnTo>
                    <a:pt x="151142" y="94462"/>
                  </a:lnTo>
                  <a:lnTo>
                    <a:pt x="159784" y="89488"/>
                  </a:lnTo>
                  <a:lnTo>
                    <a:pt x="165302" y="81713"/>
                  </a:lnTo>
                  <a:lnTo>
                    <a:pt x="166922" y="73231"/>
                  </a:lnTo>
                  <a:lnTo>
                    <a:pt x="93337" y="73231"/>
                  </a:lnTo>
                  <a:lnTo>
                    <a:pt x="93337" y="71556"/>
                  </a:lnTo>
                  <a:lnTo>
                    <a:pt x="117746" y="29591"/>
                  </a:lnTo>
                  <a:lnTo>
                    <a:pt x="136364" y="25015"/>
                  </a:lnTo>
                  <a:lnTo>
                    <a:pt x="281939" y="25015"/>
                  </a:lnTo>
                  <a:lnTo>
                    <a:pt x="281939" y="6365"/>
                  </a:lnTo>
                  <a:lnTo>
                    <a:pt x="275663" y="55"/>
                  </a:lnTo>
                  <a:lnTo>
                    <a:pt x="267886" y="0"/>
                  </a:lnTo>
                  <a:close/>
                </a:path>
                <a:path w="281939" h="257810">
                  <a:moveTo>
                    <a:pt x="281939" y="146128"/>
                  </a:moveTo>
                  <a:lnTo>
                    <a:pt x="131594" y="146128"/>
                  </a:lnTo>
                  <a:lnTo>
                    <a:pt x="139830" y="146133"/>
                  </a:lnTo>
                  <a:lnTo>
                    <a:pt x="147993" y="146133"/>
                  </a:lnTo>
                  <a:lnTo>
                    <a:pt x="154633" y="152666"/>
                  </a:lnTo>
                  <a:lnTo>
                    <a:pt x="154745" y="160808"/>
                  </a:lnTo>
                  <a:lnTo>
                    <a:pt x="154891" y="168982"/>
                  </a:lnTo>
                  <a:lnTo>
                    <a:pt x="148368" y="175733"/>
                  </a:lnTo>
                  <a:lnTo>
                    <a:pt x="140054" y="175884"/>
                  </a:lnTo>
                  <a:lnTo>
                    <a:pt x="281939" y="175884"/>
                  </a:lnTo>
                  <a:lnTo>
                    <a:pt x="281939" y="146128"/>
                  </a:lnTo>
                  <a:close/>
                </a:path>
                <a:path w="281939" h="257810">
                  <a:moveTo>
                    <a:pt x="281939" y="25015"/>
                  </a:moveTo>
                  <a:lnTo>
                    <a:pt x="138100" y="25015"/>
                  </a:lnTo>
                  <a:lnTo>
                    <a:pt x="139830" y="25127"/>
                  </a:lnTo>
                  <a:lnTo>
                    <a:pt x="157784" y="28530"/>
                  </a:lnTo>
                  <a:lnTo>
                    <a:pt x="172529" y="38191"/>
                  </a:lnTo>
                  <a:lnTo>
                    <a:pt x="182563" y="52656"/>
                  </a:lnTo>
                  <a:lnTo>
                    <a:pt x="186290" y="70009"/>
                  </a:lnTo>
                  <a:lnTo>
                    <a:pt x="186390" y="71556"/>
                  </a:lnTo>
                  <a:lnTo>
                    <a:pt x="183928" y="87051"/>
                  </a:lnTo>
                  <a:lnTo>
                    <a:pt x="176257" y="100190"/>
                  </a:lnTo>
                  <a:lnTo>
                    <a:pt x="164415" y="109767"/>
                  </a:lnTo>
                  <a:lnTo>
                    <a:pt x="149438" y="114574"/>
                  </a:lnTo>
                  <a:lnTo>
                    <a:pt x="149438" y="135680"/>
                  </a:lnTo>
                  <a:lnTo>
                    <a:pt x="281939" y="135680"/>
                  </a:lnTo>
                  <a:lnTo>
                    <a:pt x="281939" y="25015"/>
                  </a:lnTo>
                  <a:close/>
                </a:path>
                <a:path w="281939" h="257810">
                  <a:moveTo>
                    <a:pt x="140849" y="44279"/>
                  </a:moveTo>
                  <a:lnTo>
                    <a:pt x="112383" y="70473"/>
                  </a:lnTo>
                  <a:lnTo>
                    <a:pt x="112485" y="73231"/>
                  </a:lnTo>
                  <a:lnTo>
                    <a:pt x="166922" y="73231"/>
                  </a:lnTo>
                  <a:lnTo>
                    <a:pt x="167242" y="71556"/>
                  </a:lnTo>
                  <a:lnTo>
                    <a:pt x="165315" y="61086"/>
                  </a:lnTo>
                  <a:lnTo>
                    <a:pt x="159708" y="52465"/>
                  </a:lnTo>
                  <a:lnTo>
                    <a:pt x="151269" y="46570"/>
                  </a:lnTo>
                  <a:lnTo>
                    <a:pt x="140849" y="44279"/>
                  </a:lnTo>
                  <a:close/>
                </a:path>
              </a:pathLst>
            </a:custGeom>
            <a:solidFill>
              <a:srgbClr val="000000"/>
            </a:solidFill>
          </p:spPr>
          <p:txBody>
            <a:bodyPr wrap="square" lIns="0" tIns="0" rIns="0" bIns="0" rtlCol="0"/>
            <a:lstStyle/>
            <a:p>
              <a:endParaRPr/>
            </a:p>
          </p:txBody>
        </p:sp>
      </p:grpSp>
      <p:sp>
        <p:nvSpPr>
          <p:cNvPr id="22" name="object 22"/>
          <p:cNvSpPr txBox="1"/>
          <p:nvPr/>
        </p:nvSpPr>
        <p:spPr>
          <a:xfrm>
            <a:off x="6142101" y="5474614"/>
            <a:ext cx="1261110"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Calibri"/>
                <a:cs typeface="Calibri"/>
              </a:rPr>
              <a:t>It</a:t>
            </a:r>
            <a:r>
              <a:rPr sz="2200" spc="-65" dirty="0">
                <a:latin typeface="Calibri"/>
                <a:cs typeface="Calibri"/>
              </a:rPr>
              <a:t> </a:t>
            </a:r>
            <a:r>
              <a:rPr sz="2200" spc="-5" dirty="0">
                <a:latin typeface="Calibri"/>
                <a:cs typeface="Calibri"/>
              </a:rPr>
              <a:t>includes:</a:t>
            </a:r>
            <a:endParaRPr sz="2200">
              <a:latin typeface="Calibri"/>
              <a:cs typeface="Calibri"/>
            </a:endParaRPr>
          </a:p>
        </p:txBody>
      </p:sp>
      <p:sp>
        <p:nvSpPr>
          <p:cNvPr id="23" name="object 23"/>
          <p:cNvSpPr txBox="1"/>
          <p:nvPr/>
        </p:nvSpPr>
        <p:spPr>
          <a:xfrm>
            <a:off x="8154669" y="5188711"/>
            <a:ext cx="3268345" cy="977900"/>
          </a:xfrm>
          <a:prstGeom prst="rect">
            <a:avLst/>
          </a:prstGeom>
        </p:spPr>
        <p:txBody>
          <a:bodyPr vert="horz" wrap="square" lIns="0" tIns="34290" rIns="0" bIns="0" rtlCol="0">
            <a:spAutoFit/>
          </a:bodyPr>
          <a:lstStyle/>
          <a:p>
            <a:pPr marL="12700" marR="5080">
              <a:lnSpc>
                <a:spcPts val="1540"/>
              </a:lnSpc>
              <a:spcBef>
                <a:spcPts val="270"/>
              </a:spcBef>
            </a:pPr>
            <a:r>
              <a:rPr sz="1400" b="1" spc="-5" dirty="0">
                <a:latin typeface="Calibri"/>
                <a:cs typeface="Calibri"/>
              </a:rPr>
              <a:t>Mean </a:t>
            </a:r>
            <a:r>
              <a:rPr sz="1400" b="1" dirty="0">
                <a:latin typeface="Calibri"/>
                <a:cs typeface="Calibri"/>
              </a:rPr>
              <a:t>time </a:t>
            </a:r>
            <a:r>
              <a:rPr sz="1400" b="1" spc="-5" dirty="0">
                <a:latin typeface="Calibri"/>
                <a:cs typeface="Calibri"/>
              </a:rPr>
              <a:t>to repair </a:t>
            </a:r>
            <a:r>
              <a:rPr sz="1400" b="1" dirty="0">
                <a:latin typeface="Calibri"/>
                <a:cs typeface="Calibri"/>
              </a:rPr>
              <a:t>/ Mean time </a:t>
            </a:r>
            <a:r>
              <a:rPr sz="1400" b="1" spc="-5" dirty="0">
                <a:latin typeface="Calibri"/>
                <a:cs typeface="Calibri"/>
              </a:rPr>
              <a:t>to </a:t>
            </a:r>
            <a:r>
              <a:rPr sz="1400" b="1" spc="-10" dirty="0">
                <a:latin typeface="Calibri"/>
                <a:cs typeface="Calibri"/>
              </a:rPr>
              <a:t>recover </a:t>
            </a:r>
            <a:r>
              <a:rPr sz="1400" b="1" spc="-305" dirty="0">
                <a:latin typeface="Calibri"/>
                <a:cs typeface="Calibri"/>
              </a:rPr>
              <a:t> </a:t>
            </a:r>
            <a:r>
              <a:rPr sz="1400" b="1" spc="-5" dirty="0">
                <a:latin typeface="Calibri"/>
                <a:cs typeface="Calibri"/>
              </a:rPr>
              <a:t>(MTTR)</a:t>
            </a:r>
            <a:endParaRPr sz="1400">
              <a:latin typeface="Calibri"/>
              <a:cs typeface="Calibri"/>
            </a:endParaRPr>
          </a:p>
          <a:p>
            <a:pPr marL="12700">
              <a:lnSpc>
                <a:spcPct val="100000"/>
              </a:lnSpc>
              <a:spcBef>
                <a:spcPts val="425"/>
              </a:spcBef>
            </a:pPr>
            <a:r>
              <a:rPr sz="1400" b="1" spc="-5" dirty="0">
                <a:latin typeface="Calibri"/>
                <a:cs typeface="Calibri"/>
              </a:rPr>
              <a:t>Mean</a:t>
            </a:r>
            <a:r>
              <a:rPr sz="1400" b="1" spc="-30" dirty="0">
                <a:latin typeface="Calibri"/>
                <a:cs typeface="Calibri"/>
              </a:rPr>
              <a:t> </a:t>
            </a:r>
            <a:r>
              <a:rPr sz="1400" b="1" dirty="0">
                <a:latin typeface="Calibri"/>
                <a:cs typeface="Calibri"/>
              </a:rPr>
              <a:t>time</a:t>
            </a:r>
            <a:r>
              <a:rPr sz="1400" b="1" spc="-30" dirty="0">
                <a:latin typeface="Calibri"/>
                <a:cs typeface="Calibri"/>
              </a:rPr>
              <a:t> </a:t>
            </a:r>
            <a:r>
              <a:rPr sz="1400" b="1" spc="-5" dirty="0">
                <a:latin typeface="Calibri"/>
                <a:cs typeface="Calibri"/>
              </a:rPr>
              <a:t>between</a:t>
            </a:r>
            <a:r>
              <a:rPr sz="1400" b="1" spc="-25" dirty="0">
                <a:latin typeface="Calibri"/>
                <a:cs typeface="Calibri"/>
              </a:rPr>
              <a:t> </a:t>
            </a:r>
            <a:r>
              <a:rPr sz="1400" b="1" spc="-5" dirty="0">
                <a:latin typeface="Calibri"/>
                <a:cs typeface="Calibri"/>
              </a:rPr>
              <a:t>Failure</a:t>
            </a:r>
            <a:r>
              <a:rPr sz="1400" b="1" spc="-50" dirty="0">
                <a:latin typeface="Calibri"/>
                <a:cs typeface="Calibri"/>
              </a:rPr>
              <a:t> </a:t>
            </a:r>
            <a:r>
              <a:rPr sz="1400" b="1" spc="-5" dirty="0">
                <a:latin typeface="Calibri"/>
                <a:cs typeface="Calibri"/>
              </a:rPr>
              <a:t>(MTBF)</a:t>
            </a:r>
            <a:endParaRPr sz="1400">
              <a:latin typeface="Calibri"/>
              <a:cs typeface="Calibri"/>
            </a:endParaRPr>
          </a:p>
          <a:p>
            <a:pPr marL="12700">
              <a:lnSpc>
                <a:spcPct val="100000"/>
              </a:lnSpc>
              <a:spcBef>
                <a:spcPts val="459"/>
              </a:spcBef>
            </a:pPr>
            <a:r>
              <a:rPr sz="1400" b="1" spc="-5" dirty="0">
                <a:latin typeface="Calibri"/>
                <a:cs typeface="Calibri"/>
              </a:rPr>
              <a:t>Mean</a:t>
            </a:r>
            <a:r>
              <a:rPr sz="1400" b="1" spc="-30" dirty="0">
                <a:latin typeface="Calibri"/>
                <a:cs typeface="Calibri"/>
              </a:rPr>
              <a:t> </a:t>
            </a:r>
            <a:r>
              <a:rPr sz="1400" b="1" dirty="0">
                <a:latin typeface="Calibri"/>
                <a:cs typeface="Calibri"/>
              </a:rPr>
              <a:t>time</a:t>
            </a:r>
            <a:r>
              <a:rPr sz="1400" b="1" spc="-25" dirty="0">
                <a:latin typeface="Calibri"/>
                <a:cs typeface="Calibri"/>
              </a:rPr>
              <a:t> </a:t>
            </a:r>
            <a:r>
              <a:rPr sz="1400" b="1" spc="-5" dirty="0">
                <a:latin typeface="Calibri"/>
                <a:cs typeface="Calibri"/>
              </a:rPr>
              <a:t>to</a:t>
            </a:r>
            <a:r>
              <a:rPr sz="1400" b="1" spc="-20" dirty="0">
                <a:latin typeface="Calibri"/>
                <a:cs typeface="Calibri"/>
              </a:rPr>
              <a:t> </a:t>
            </a:r>
            <a:r>
              <a:rPr sz="1400" b="1" spc="-5" dirty="0">
                <a:latin typeface="Calibri"/>
                <a:cs typeface="Calibri"/>
              </a:rPr>
              <a:t>Failure</a:t>
            </a:r>
            <a:r>
              <a:rPr sz="1400" b="1" spc="-50" dirty="0">
                <a:latin typeface="Calibri"/>
                <a:cs typeface="Calibri"/>
              </a:rPr>
              <a:t> </a:t>
            </a:r>
            <a:r>
              <a:rPr sz="1400" b="1" dirty="0">
                <a:latin typeface="Calibri"/>
                <a:cs typeface="Calibri"/>
              </a:rPr>
              <a:t>(MTTF)</a:t>
            </a:r>
            <a:endParaRPr sz="1400">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3291" y="640080"/>
            <a:ext cx="10346690" cy="1614170"/>
            <a:chOff x="1193291" y="640080"/>
            <a:chExt cx="10346690" cy="1614170"/>
          </a:xfrm>
        </p:grpSpPr>
        <p:sp>
          <p:nvSpPr>
            <p:cNvPr id="3" name="object 3"/>
            <p:cNvSpPr/>
            <p:nvPr/>
          </p:nvSpPr>
          <p:spPr>
            <a:xfrm>
              <a:off x="4741163" y="640080"/>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499"/>
                  </a:lnTo>
                  <a:lnTo>
                    <a:pt x="5765" y="1495412"/>
                  </a:lnTo>
                  <a:lnTo>
                    <a:pt x="22036" y="1533971"/>
                  </a:lnTo>
                  <a:lnTo>
                    <a:pt x="47275" y="1566640"/>
                  </a:lnTo>
                  <a:lnTo>
                    <a:pt x="79944" y="1591879"/>
                  </a:lnTo>
                  <a:lnTo>
                    <a:pt x="118503" y="1608150"/>
                  </a:lnTo>
                  <a:lnTo>
                    <a:pt x="161416" y="1613916"/>
                  </a:lnTo>
                  <a:lnTo>
                    <a:pt x="6637146" y="1613916"/>
                  </a:lnTo>
                  <a:lnTo>
                    <a:pt x="6680060" y="1608150"/>
                  </a:lnTo>
                  <a:lnTo>
                    <a:pt x="6718619" y="1591879"/>
                  </a:lnTo>
                  <a:lnTo>
                    <a:pt x="6751288" y="1566640"/>
                  </a:lnTo>
                  <a:lnTo>
                    <a:pt x="6776527" y="1533971"/>
                  </a:lnTo>
                  <a:lnTo>
                    <a:pt x="6792798" y="1495412"/>
                  </a:lnTo>
                  <a:lnTo>
                    <a:pt x="6798563" y="1452499"/>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C0504D"/>
            </a:solidFill>
          </p:spPr>
          <p:txBody>
            <a:bodyPr wrap="square" lIns="0" tIns="0" rIns="0" bIns="0" rtlCol="0"/>
            <a:lstStyle/>
            <a:p>
              <a:endParaRPr/>
            </a:p>
          </p:txBody>
        </p:sp>
        <p:sp>
          <p:nvSpPr>
            <p:cNvPr id="4" name="object 4"/>
            <p:cNvSpPr/>
            <p:nvPr/>
          </p:nvSpPr>
          <p:spPr>
            <a:xfrm>
              <a:off x="5474376" y="1203555"/>
              <a:ext cx="402590" cy="656590"/>
            </a:xfrm>
            <a:custGeom>
              <a:avLst/>
              <a:gdLst/>
              <a:ahLst/>
              <a:cxnLst/>
              <a:rect l="l" t="t" r="r" b="b"/>
              <a:pathLst>
                <a:path w="402589" h="656589">
                  <a:moveTo>
                    <a:pt x="187289" y="146049"/>
                  </a:moveTo>
                  <a:lnTo>
                    <a:pt x="109632" y="146049"/>
                  </a:lnTo>
                  <a:lnTo>
                    <a:pt x="109632" y="656589"/>
                  </a:lnTo>
                  <a:lnTo>
                    <a:pt x="182721" y="656589"/>
                  </a:lnTo>
                  <a:lnTo>
                    <a:pt x="182721" y="638809"/>
                  </a:lnTo>
                  <a:lnTo>
                    <a:pt x="146177" y="638809"/>
                  </a:lnTo>
                  <a:lnTo>
                    <a:pt x="139063" y="637539"/>
                  </a:lnTo>
                  <a:lnTo>
                    <a:pt x="133255" y="633729"/>
                  </a:lnTo>
                  <a:lnTo>
                    <a:pt x="129340" y="627379"/>
                  </a:lnTo>
                  <a:lnTo>
                    <a:pt x="127905" y="621029"/>
                  </a:lnTo>
                  <a:lnTo>
                    <a:pt x="127905" y="609599"/>
                  </a:lnTo>
                  <a:lnTo>
                    <a:pt x="129340" y="603249"/>
                  </a:lnTo>
                  <a:lnTo>
                    <a:pt x="133255" y="596899"/>
                  </a:lnTo>
                  <a:lnTo>
                    <a:pt x="139063" y="593089"/>
                  </a:lnTo>
                  <a:lnTo>
                    <a:pt x="146177" y="591819"/>
                  </a:lnTo>
                  <a:lnTo>
                    <a:pt x="182721" y="591819"/>
                  </a:lnTo>
                  <a:lnTo>
                    <a:pt x="182721" y="575309"/>
                  </a:lnTo>
                  <a:lnTo>
                    <a:pt x="141129" y="575309"/>
                  </a:lnTo>
                  <a:lnTo>
                    <a:pt x="137041" y="571499"/>
                  </a:lnTo>
                  <a:lnTo>
                    <a:pt x="137140" y="453389"/>
                  </a:lnTo>
                  <a:lnTo>
                    <a:pt x="141197" y="449579"/>
                  </a:lnTo>
                  <a:lnTo>
                    <a:pt x="182721" y="449579"/>
                  </a:lnTo>
                  <a:lnTo>
                    <a:pt x="182721" y="435609"/>
                  </a:lnTo>
                  <a:lnTo>
                    <a:pt x="141129" y="435609"/>
                  </a:lnTo>
                  <a:lnTo>
                    <a:pt x="137041" y="431799"/>
                  </a:lnTo>
                  <a:lnTo>
                    <a:pt x="137040" y="304799"/>
                  </a:lnTo>
                  <a:lnTo>
                    <a:pt x="141129" y="300989"/>
                  </a:lnTo>
                  <a:lnTo>
                    <a:pt x="292354" y="300990"/>
                  </a:lnTo>
                  <a:lnTo>
                    <a:pt x="292354" y="288290"/>
                  </a:lnTo>
                  <a:lnTo>
                    <a:pt x="180071" y="288289"/>
                  </a:lnTo>
                  <a:lnTo>
                    <a:pt x="132728" y="267969"/>
                  </a:lnTo>
                  <a:lnTo>
                    <a:pt x="121751" y="250189"/>
                  </a:lnTo>
                  <a:lnTo>
                    <a:pt x="122469" y="245109"/>
                  </a:lnTo>
                  <a:lnTo>
                    <a:pt x="125365" y="240029"/>
                  </a:lnTo>
                  <a:lnTo>
                    <a:pt x="130219" y="234949"/>
                  </a:lnTo>
                  <a:lnTo>
                    <a:pt x="131460" y="234949"/>
                  </a:lnTo>
                  <a:lnTo>
                    <a:pt x="140191" y="231139"/>
                  </a:lnTo>
                  <a:lnTo>
                    <a:pt x="187289" y="231139"/>
                  </a:lnTo>
                  <a:lnTo>
                    <a:pt x="187289" y="172719"/>
                  </a:lnTo>
                  <a:lnTo>
                    <a:pt x="141129" y="172719"/>
                  </a:lnTo>
                  <a:lnTo>
                    <a:pt x="137040" y="168909"/>
                  </a:lnTo>
                  <a:lnTo>
                    <a:pt x="137040" y="158749"/>
                  </a:lnTo>
                  <a:lnTo>
                    <a:pt x="141129" y="154939"/>
                  </a:lnTo>
                  <a:lnTo>
                    <a:pt x="187289" y="154939"/>
                  </a:lnTo>
                  <a:lnTo>
                    <a:pt x="187289" y="146049"/>
                  </a:lnTo>
                  <a:close/>
                </a:path>
                <a:path w="402589" h="656589">
                  <a:moveTo>
                    <a:pt x="246673" y="328930"/>
                  </a:moveTo>
                  <a:lnTo>
                    <a:pt x="219265" y="328930"/>
                  </a:lnTo>
                  <a:lnTo>
                    <a:pt x="219265" y="656590"/>
                  </a:lnTo>
                  <a:lnTo>
                    <a:pt x="292354" y="656590"/>
                  </a:lnTo>
                  <a:lnTo>
                    <a:pt x="292354" y="638810"/>
                  </a:lnTo>
                  <a:lnTo>
                    <a:pt x="255809" y="638810"/>
                  </a:lnTo>
                  <a:lnTo>
                    <a:pt x="248695" y="637540"/>
                  </a:lnTo>
                  <a:lnTo>
                    <a:pt x="242888" y="633730"/>
                  </a:lnTo>
                  <a:lnTo>
                    <a:pt x="238973" y="627380"/>
                  </a:lnTo>
                  <a:lnTo>
                    <a:pt x="237537" y="621030"/>
                  </a:lnTo>
                  <a:lnTo>
                    <a:pt x="237537" y="609600"/>
                  </a:lnTo>
                  <a:lnTo>
                    <a:pt x="238973" y="603250"/>
                  </a:lnTo>
                  <a:lnTo>
                    <a:pt x="242888" y="596900"/>
                  </a:lnTo>
                  <a:lnTo>
                    <a:pt x="248695" y="593090"/>
                  </a:lnTo>
                  <a:lnTo>
                    <a:pt x="255809" y="591820"/>
                  </a:lnTo>
                  <a:lnTo>
                    <a:pt x="292354" y="591820"/>
                  </a:lnTo>
                  <a:lnTo>
                    <a:pt x="292354" y="575310"/>
                  </a:lnTo>
                  <a:lnTo>
                    <a:pt x="250762" y="575310"/>
                  </a:lnTo>
                  <a:lnTo>
                    <a:pt x="246673" y="571500"/>
                  </a:lnTo>
                  <a:lnTo>
                    <a:pt x="246772" y="453390"/>
                  </a:lnTo>
                  <a:lnTo>
                    <a:pt x="250830" y="449580"/>
                  </a:lnTo>
                  <a:lnTo>
                    <a:pt x="292354" y="449580"/>
                  </a:lnTo>
                  <a:lnTo>
                    <a:pt x="292354" y="435610"/>
                  </a:lnTo>
                  <a:lnTo>
                    <a:pt x="250762" y="435610"/>
                  </a:lnTo>
                  <a:lnTo>
                    <a:pt x="246673" y="431800"/>
                  </a:lnTo>
                  <a:lnTo>
                    <a:pt x="246673" y="328930"/>
                  </a:lnTo>
                  <a:close/>
                </a:path>
                <a:path w="402589" h="656589">
                  <a:moveTo>
                    <a:pt x="182721" y="591819"/>
                  </a:moveTo>
                  <a:lnTo>
                    <a:pt x="146177" y="591819"/>
                  </a:lnTo>
                  <a:lnTo>
                    <a:pt x="153287" y="593089"/>
                  </a:lnTo>
                  <a:lnTo>
                    <a:pt x="159096" y="596899"/>
                  </a:lnTo>
                  <a:lnTo>
                    <a:pt x="163012" y="603249"/>
                  </a:lnTo>
                  <a:lnTo>
                    <a:pt x="164449" y="609599"/>
                  </a:lnTo>
                  <a:lnTo>
                    <a:pt x="164449" y="621029"/>
                  </a:lnTo>
                  <a:lnTo>
                    <a:pt x="163012" y="627379"/>
                  </a:lnTo>
                  <a:lnTo>
                    <a:pt x="159096" y="633729"/>
                  </a:lnTo>
                  <a:lnTo>
                    <a:pt x="153287" y="637539"/>
                  </a:lnTo>
                  <a:lnTo>
                    <a:pt x="146177" y="638809"/>
                  </a:lnTo>
                  <a:lnTo>
                    <a:pt x="182721" y="638809"/>
                  </a:lnTo>
                  <a:lnTo>
                    <a:pt x="182721" y="591819"/>
                  </a:lnTo>
                  <a:close/>
                </a:path>
                <a:path w="402589" h="656589">
                  <a:moveTo>
                    <a:pt x="292354" y="591820"/>
                  </a:moveTo>
                  <a:lnTo>
                    <a:pt x="255809" y="591820"/>
                  </a:lnTo>
                  <a:lnTo>
                    <a:pt x="262920" y="593090"/>
                  </a:lnTo>
                  <a:lnTo>
                    <a:pt x="268728" y="596900"/>
                  </a:lnTo>
                  <a:lnTo>
                    <a:pt x="272645" y="603250"/>
                  </a:lnTo>
                  <a:lnTo>
                    <a:pt x="274082" y="609600"/>
                  </a:lnTo>
                  <a:lnTo>
                    <a:pt x="274082" y="621030"/>
                  </a:lnTo>
                  <a:lnTo>
                    <a:pt x="272645" y="627380"/>
                  </a:lnTo>
                  <a:lnTo>
                    <a:pt x="268728" y="633730"/>
                  </a:lnTo>
                  <a:lnTo>
                    <a:pt x="262920" y="637540"/>
                  </a:lnTo>
                  <a:lnTo>
                    <a:pt x="255809" y="638810"/>
                  </a:lnTo>
                  <a:lnTo>
                    <a:pt x="292354" y="638810"/>
                  </a:lnTo>
                  <a:lnTo>
                    <a:pt x="292354" y="591820"/>
                  </a:lnTo>
                  <a:close/>
                </a:path>
                <a:path w="402589" h="656589">
                  <a:moveTo>
                    <a:pt x="182721" y="449579"/>
                  </a:moveTo>
                  <a:lnTo>
                    <a:pt x="151224" y="449579"/>
                  </a:lnTo>
                  <a:lnTo>
                    <a:pt x="155313" y="453389"/>
                  </a:lnTo>
                  <a:lnTo>
                    <a:pt x="155313" y="571499"/>
                  </a:lnTo>
                  <a:lnTo>
                    <a:pt x="151224" y="575309"/>
                  </a:lnTo>
                  <a:lnTo>
                    <a:pt x="182721" y="575309"/>
                  </a:lnTo>
                  <a:lnTo>
                    <a:pt x="182721" y="449579"/>
                  </a:lnTo>
                  <a:close/>
                </a:path>
                <a:path w="402589" h="656589">
                  <a:moveTo>
                    <a:pt x="292354" y="449580"/>
                  </a:moveTo>
                  <a:lnTo>
                    <a:pt x="260857" y="449580"/>
                  </a:lnTo>
                  <a:lnTo>
                    <a:pt x="264945" y="453390"/>
                  </a:lnTo>
                  <a:lnTo>
                    <a:pt x="264946" y="571500"/>
                  </a:lnTo>
                  <a:lnTo>
                    <a:pt x="260857" y="575310"/>
                  </a:lnTo>
                  <a:lnTo>
                    <a:pt x="292354" y="575310"/>
                  </a:lnTo>
                  <a:lnTo>
                    <a:pt x="292354" y="449580"/>
                  </a:lnTo>
                  <a:close/>
                </a:path>
                <a:path w="402589" h="656589">
                  <a:moveTo>
                    <a:pt x="250762" y="300990"/>
                  </a:moveTo>
                  <a:lnTo>
                    <a:pt x="151224" y="300989"/>
                  </a:lnTo>
                  <a:lnTo>
                    <a:pt x="155313" y="304799"/>
                  </a:lnTo>
                  <a:lnTo>
                    <a:pt x="155313" y="431799"/>
                  </a:lnTo>
                  <a:lnTo>
                    <a:pt x="151224" y="435609"/>
                  </a:lnTo>
                  <a:lnTo>
                    <a:pt x="182721" y="435609"/>
                  </a:lnTo>
                  <a:lnTo>
                    <a:pt x="182721" y="328929"/>
                  </a:lnTo>
                  <a:lnTo>
                    <a:pt x="246673" y="328930"/>
                  </a:lnTo>
                  <a:lnTo>
                    <a:pt x="246673" y="304800"/>
                  </a:lnTo>
                  <a:lnTo>
                    <a:pt x="250762" y="300990"/>
                  </a:lnTo>
                  <a:close/>
                </a:path>
                <a:path w="402589" h="656589">
                  <a:moveTo>
                    <a:pt x="292354" y="300990"/>
                  </a:moveTo>
                  <a:lnTo>
                    <a:pt x="260857" y="300990"/>
                  </a:lnTo>
                  <a:lnTo>
                    <a:pt x="264945" y="304800"/>
                  </a:lnTo>
                  <a:lnTo>
                    <a:pt x="264945" y="431800"/>
                  </a:lnTo>
                  <a:lnTo>
                    <a:pt x="260857" y="435610"/>
                  </a:lnTo>
                  <a:lnTo>
                    <a:pt x="292354" y="435610"/>
                  </a:lnTo>
                  <a:lnTo>
                    <a:pt x="292354" y="300990"/>
                  </a:lnTo>
                  <a:close/>
                </a:path>
                <a:path w="402589" h="656589">
                  <a:moveTo>
                    <a:pt x="216178" y="0"/>
                  </a:moveTo>
                  <a:lnTo>
                    <a:pt x="155516" y="5079"/>
                  </a:lnTo>
                  <a:lnTo>
                    <a:pt x="100042" y="24129"/>
                  </a:lnTo>
                  <a:lnTo>
                    <a:pt x="63952" y="49529"/>
                  </a:lnTo>
                  <a:lnTo>
                    <a:pt x="1827" y="287019"/>
                  </a:lnTo>
                  <a:lnTo>
                    <a:pt x="1035" y="289559"/>
                  </a:lnTo>
                  <a:lnTo>
                    <a:pt x="426" y="292099"/>
                  </a:lnTo>
                  <a:lnTo>
                    <a:pt x="0" y="295909"/>
                  </a:lnTo>
                  <a:lnTo>
                    <a:pt x="2871" y="309879"/>
                  </a:lnTo>
                  <a:lnTo>
                    <a:pt x="10703" y="321309"/>
                  </a:lnTo>
                  <a:lnTo>
                    <a:pt x="22319" y="328929"/>
                  </a:lnTo>
                  <a:lnTo>
                    <a:pt x="36544" y="331469"/>
                  </a:lnTo>
                  <a:lnTo>
                    <a:pt x="48251" y="330199"/>
                  </a:lnTo>
                  <a:lnTo>
                    <a:pt x="58408" y="323849"/>
                  </a:lnTo>
                  <a:lnTo>
                    <a:pt x="66312" y="314959"/>
                  </a:lnTo>
                  <a:lnTo>
                    <a:pt x="66930" y="313689"/>
                  </a:lnTo>
                  <a:lnTo>
                    <a:pt x="36544" y="313689"/>
                  </a:lnTo>
                  <a:lnTo>
                    <a:pt x="29430" y="311149"/>
                  </a:lnTo>
                  <a:lnTo>
                    <a:pt x="23622" y="307339"/>
                  </a:lnTo>
                  <a:lnTo>
                    <a:pt x="19707" y="302259"/>
                  </a:lnTo>
                  <a:lnTo>
                    <a:pt x="18272" y="294639"/>
                  </a:lnTo>
                  <a:lnTo>
                    <a:pt x="19707" y="288289"/>
                  </a:lnTo>
                  <a:lnTo>
                    <a:pt x="23622" y="281939"/>
                  </a:lnTo>
                  <a:lnTo>
                    <a:pt x="29430" y="278129"/>
                  </a:lnTo>
                  <a:lnTo>
                    <a:pt x="36544" y="276859"/>
                  </a:lnTo>
                  <a:lnTo>
                    <a:pt x="78014" y="276859"/>
                  </a:lnTo>
                  <a:lnTo>
                    <a:pt x="80777" y="265429"/>
                  </a:lnTo>
                  <a:lnTo>
                    <a:pt x="44858" y="265429"/>
                  </a:lnTo>
                  <a:lnTo>
                    <a:pt x="39939" y="264159"/>
                  </a:lnTo>
                  <a:lnTo>
                    <a:pt x="36871" y="259079"/>
                  </a:lnTo>
                  <a:lnTo>
                    <a:pt x="53080" y="187959"/>
                  </a:lnTo>
                  <a:lnTo>
                    <a:pt x="54214" y="182879"/>
                  </a:lnTo>
                  <a:lnTo>
                    <a:pt x="59224" y="180339"/>
                  </a:lnTo>
                  <a:lnTo>
                    <a:pt x="101344" y="180339"/>
                  </a:lnTo>
                  <a:lnTo>
                    <a:pt x="105028" y="165099"/>
                  </a:lnTo>
                  <a:lnTo>
                    <a:pt x="67515" y="165099"/>
                  </a:lnTo>
                  <a:lnTo>
                    <a:pt x="62597" y="163829"/>
                  </a:lnTo>
                  <a:lnTo>
                    <a:pt x="59529" y="160019"/>
                  </a:lnTo>
                  <a:lnTo>
                    <a:pt x="76872" y="83819"/>
                  </a:lnTo>
                  <a:lnTo>
                    <a:pt x="81775" y="81279"/>
                  </a:lnTo>
                  <a:lnTo>
                    <a:pt x="187289" y="81279"/>
                  </a:lnTo>
                  <a:lnTo>
                    <a:pt x="187289" y="63500"/>
                  </a:lnTo>
                  <a:lnTo>
                    <a:pt x="95928" y="63499"/>
                  </a:lnTo>
                  <a:lnTo>
                    <a:pt x="91033" y="62229"/>
                  </a:lnTo>
                  <a:lnTo>
                    <a:pt x="88056" y="57149"/>
                  </a:lnTo>
                  <a:lnTo>
                    <a:pt x="90104" y="49529"/>
                  </a:lnTo>
                  <a:lnTo>
                    <a:pt x="92662" y="46989"/>
                  </a:lnTo>
                  <a:lnTo>
                    <a:pt x="95928" y="45719"/>
                  </a:lnTo>
                  <a:lnTo>
                    <a:pt x="187289" y="45720"/>
                  </a:lnTo>
                  <a:lnTo>
                    <a:pt x="187289" y="17780"/>
                  </a:lnTo>
                  <a:lnTo>
                    <a:pt x="193425" y="12700"/>
                  </a:lnTo>
                  <a:lnTo>
                    <a:pt x="278469" y="12700"/>
                  </a:lnTo>
                  <a:lnTo>
                    <a:pt x="261291" y="6350"/>
                  </a:lnTo>
                  <a:lnTo>
                    <a:pt x="246350" y="3810"/>
                  </a:lnTo>
                  <a:lnTo>
                    <a:pt x="231305" y="2540"/>
                  </a:lnTo>
                  <a:lnTo>
                    <a:pt x="216178" y="0"/>
                  </a:lnTo>
                  <a:close/>
                </a:path>
                <a:path w="402589" h="656589">
                  <a:moveTo>
                    <a:pt x="321940" y="143510"/>
                  </a:moveTo>
                  <a:lnTo>
                    <a:pt x="330725" y="302260"/>
                  </a:lnTo>
                  <a:lnTo>
                    <a:pt x="365442" y="330200"/>
                  </a:lnTo>
                  <a:lnTo>
                    <a:pt x="379667" y="327660"/>
                  </a:lnTo>
                  <a:lnTo>
                    <a:pt x="391283" y="320040"/>
                  </a:lnTo>
                  <a:lnTo>
                    <a:pt x="395199" y="313690"/>
                  </a:lnTo>
                  <a:lnTo>
                    <a:pt x="366995" y="313690"/>
                  </a:lnTo>
                  <a:lnTo>
                    <a:pt x="359881" y="312420"/>
                  </a:lnTo>
                  <a:lnTo>
                    <a:pt x="354073" y="308610"/>
                  </a:lnTo>
                  <a:lnTo>
                    <a:pt x="350158" y="302260"/>
                  </a:lnTo>
                  <a:lnTo>
                    <a:pt x="348723" y="294640"/>
                  </a:lnTo>
                  <a:lnTo>
                    <a:pt x="350158" y="288290"/>
                  </a:lnTo>
                  <a:lnTo>
                    <a:pt x="354073" y="281940"/>
                  </a:lnTo>
                  <a:lnTo>
                    <a:pt x="359881" y="278130"/>
                  </a:lnTo>
                  <a:lnTo>
                    <a:pt x="366995" y="276860"/>
                  </a:lnTo>
                  <a:lnTo>
                    <a:pt x="398364" y="276860"/>
                  </a:lnTo>
                  <a:lnTo>
                    <a:pt x="395372" y="264160"/>
                  </a:lnTo>
                  <a:lnTo>
                    <a:pt x="352682" y="264160"/>
                  </a:lnTo>
                  <a:lnTo>
                    <a:pt x="348860" y="261620"/>
                  </a:lnTo>
                  <a:lnTo>
                    <a:pt x="331867" y="186690"/>
                  </a:lnTo>
                  <a:lnTo>
                    <a:pt x="334935" y="182880"/>
                  </a:lnTo>
                  <a:lnTo>
                    <a:pt x="344779" y="180340"/>
                  </a:lnTo>
                  <a:lnTo>
                    <a:pt x="375625" y="180340"/>
                  </a:lnTo>
                  <a:lnTo>
                    <a:pt x="372034" y="165100"/>
                  </a:lnTo>
                  <a:lnTo>
                    <a:pt x="330489" y="165100"/>
                  </a:lnTo>
                  <a:lnTo>
                    <a:pt x="326431" y="162560"/>
                  </a:lnTo>
                  <a:lnTo>
                    <a:pt x="325335" y="158750"/>
                  </a:lnTo>
                  <a:lnTo>
                    <a:pt x="321940" y="143510"/>
                  </a:lnTo>
                  <a:close/>
                </a:path>
                <a:path w="402589" h="656589">
                  <a:moveTo>
                    <a:pt x="78014" y="276859"/>
                  </a:moveTo>
                  <a:lnTo>
                    <a:pt x="36544" y="276859"/>
                  </a:lnTo>
                  <a:lnTo>
                    <a:pt x="43655" y="278129"/>
                  </a:lnTo>
                  <a:lnTo>
                    <a:pt x="49463" y="281939"/>
                  </a:lnTo>
                  <a:lnTo>
                    <a:pt x="53379" y="288289"/>
                  </a:lnTo>
                  <a:lnTo>
                    <a:pt x="54816" y="294639"/>
                  </a:lnTo>
                  <a:lnTo>
                    <a:pt x="53379" y="302259"/>
                  </a:lnTo>
                  <a:lnTo>
                    <a:pt x="49463" y="307339"/>
                  </a:lnTo>
                  <a:lnTo>
                    <a:pt x="43655" y="311149"/>
                  </a:lnTo>
                  <a:lnTo>
                    <a:pt x="36544" y="313689"/>
                  </a:lnTo>
                  <a:lnTo>
                    <a:pt x="66930" y="313689"/>
                  </a:lnTo>
                  <a:lnTo>
                    <a:pt x="71261" y="304799"/>
                  </a:lnTo>
                  <a:lnTo>
                    <a:pt x="78014" y="276859"/>
                  </a:lnTo>
                  <a:close/>
                </a:path>
                <a:path w="402589" h="656589">
                  <a:moveTo>
                    <a:pt x="398364" y="276860"/>
                  </a:moveTo>
                  <a:lnTo>
                    <a:pt x="366995" y="276860"/>
                  </a:lnTo>
                  <a:lnTo>
                    <a:pt x="374106" y="278130"/>
                  </a:lnTo>
                  <a:lnTo>
                    <a:pt x="379914" y="281940"/>
                  </a:lnTo>
                  <a:lnTo>
                    <a:pt x="383831" y="288290"/>
                  </a:lnTo>
                  <a:lnTo>
                    <a:pt x="385267" y="294640"/>
                  </a:lnTo>
                  <a:lnTo>
                    <a:pt x="383752" y="302260"/>
                  </a:lnTo>
                  <a:lnTo>
                    <a:pt x="379817" y="307340"/>
                  </a:lnTo>
                  <a:lnTo>
                    <a:pt x="374040" y="312420"/>
                  </a:lnTo>
                  <a:lnTo>
                    <a:pt x="366995" y="313690"/>
                  </a:lnTo>
                  <a:lnTo>
                    <a:pt x="395199" y="313690"/>
                  </a:lnTo>
                  <a:lnTo>
                    <a:pt x="399115" y="307340"/>
                  </a:lnTo>
                  <a:lnTo>
                    <a:pt x="401986" y="293370"/>
                  </a:lnTo>
                  <a:lnTo>
                    <a:pt x="401552" y="290830"/>
                  </a:lnTo>
                  <a:lnTo>
                    <a:pt x="400943" y="287020"/>
                  </a:lnTo>
                  <a:lnTo>
                    <a:pt x="400159" y="284480"/>
                  </a:lnTo>
                  <a:lnTo>
                    <a:pt x="398364" y="276860"/>
                  </a:lnTo>
                  <a:close/>
                </a:path>
                <a:path w="402589" h="656589">
                  <a:moveTo>
                    <a:pt x="187289" y="231139"/>
                  </a:moveTo>
                  <a:lnTo>
                    <a:pt x="148623" y="231139"/>
                  </a:lnTo>
                  <a:lnTo>
                    <a:pt x="156883" y="232409"/>
                  </a:lnTo>
                  <a:lnTo>
                    <a:pt x="164449" y="237489"/>
                  </a:lnTo>
                  <a:lnTo>
                    <a:pt x="174164" y="246379"/>
                  </a:lnTo>
                  <a:lnTo>
                    <a:pt x="181950" y="256539"/>
                  </a:lnTo>
                  <a:lnTo>
                    <a:pt x="187632" y="269239"/>
                  </a:lnTo>
                  <a:lnTo>
                    <a:pt x="191035" y="281939"/>
                  </a:lnTo>
                  <a:lnTo>
                    <a:pt x="190395" y="285749"/>
                  </a:lnTo>
                  <a:lnTo>
                    <a:pt x="186741" y="287019"/>
                  </a:lnTo>
                  <a:lnTo>
                    <a:pt x="184624" y="288289"/>
                  </a:lnTo>
                  <a:lnTo>
                    <a:pt x="216905" y="288290"/>
                  </a:lnTo>
                  <a:lnTo>
                    <a:pt x="214788" y="287020"/>
                  </a:lnTo>
                  <a:lnTo>
                    <a:pt x="211317" y="285750"/>
                  </a:lnTo>
                  <a:lnTo>
                    <a:pt x="210769" y="281940"/>
                  </a:lnTo>
                  <a:lnTo>
                    <a:pt x="214209" y="269240"/>
                  </a:lnTo>
                  <a:lnTo>
                    <a:pt x="218218" y="260350"/>
                  </a:lnTo>
                  <a:lnTo>
                    <a:pt x="193425" y="260350"/>
                  </a:lnTo>
                  <a:lnTo>
                    <a:pt x="187289" y="253999"/>
                  </a:lnTo>
                  <a:lnTo>
                    <a:pt x="187289" y="231139"/>
                  </a:lnTo>
                  <a:close/>
                </a:path>
                <a:path w="402589" h="656589">
                  <a:moveTo>
                    <a:pt x="292354" y="231140"/>
                  </a:moveTo>
                  <a:lnTo>
                    <a:pt x="253228" y="231140"/>
                  </a:lnTo>
                  <a:lnTo>
                    <a:pt x="261579" y="232410"/>
                  </a:lnTo>
                  <a:lnTo>
                    <a:pt x="277751" y="237490"/>
                  </a:lnTo>
                  <a:lnTo>
                    <a:pt x="282045" y="246380"/>
                  </a:lnTo>
                  <a:lnTo>
                    <a:pt x="278969" y="255270"/>
                  </a:lnTo>
                  <a:lnTo>
                    <a:pt x="278695" y="256540"/>
                  </a:lnTo>
                  <a:lnTo>
                    <a:pt x="278101" y="256540"/>
                  </a:lnTo>
                  <a:lnTo>
                    <a:pt x="268801" y="267970"/>
                  </a:lnTo>
                  <a:lnTo>
                    <a:pt x="253788" y="278130"/>
                  </a:lnTo>
                  <a:lnTo>
                    <a:pt x="236771" y="285750"/>
                  </a:lnTo>
                  <a:lnTo>
                    <a:pt x="221458" y="288290"/>
                  </a:lnTo>
                  <a:lnTo>
                    <a:pt x="292354" y="288290"/>
                  </a:lnTo>
                  <a:lnTo>
                    <a:pt x="292354" y="231140"/>
                  </a:lnTo>
                  <a:close/>
                </a:path>
                <a:path w="402589" h="656589">
                  <a:moveTo>
                    <a:pt x="101344" y="180339"/>
                  </a:moveTo>
                  <a:lnTo>
                    <a:pt x="59224" y="180339"/>
                  </a:lnTo>
                  <a:lnTo>
                    <a:pt x="69319" y="181609"/>
                  </a:lnTo>
                  <a:lnTo>
                    <a:pt x="72487" y="186689"/>
                  </a:lnTo>
                  <a:lnTo>
                    <a:pt x="71352" y="191769"/>
                  </a:lnTo>
                  <a:lnTo>
                    <a:pt x="71078" y="191769"/>
                  </a:lnTo>
                  <a:lnTo>
                    <a:pt x="56004" y="257809"/>
                  </a:lnTo>
                  <a:lnTo>
                    <a:pt x="55044" y="261619"/>
                  </a:lnTo>
                  <a:lnTo>
                    <a:pt x="51222" y="265429"/>
                  </a:lnTo>
                  <a:lnTo>
                    <a:pt x="80777" y="265429"/>
                  </a:lnTo>
                  <a:lnTo>
                    <a:pt x="101344" y="180339"/>
                  </a:lnTo>
                  <a:close/>
                </a:path>
                <a:path w="402589" h="656589">
                  <a:moveTo>
                    <a:pt x="375625" y="180340"/>
                  </a:moveTo>
                  <a:lnTo>
                    <a:pt x="344779" y="180340"/>
                  </a:lnTo>
                  <a:lnTo>
                    <a:pt x="349682" y="182880"/>
                  </a:lnTo>
                  <a:lnTo>
                    <a:pt x="365990" y="254000"/>
                  </a:lnTo>
                  <a:lnTo>
                    <a:pt x="366896" y="259080"/>
                  </a:lnTo>
                  <a:lnTo>
                    <a:pt x="363828" y="262890"/>
                  </a:lnTo>
                  <a:lnTo>
                    <a:pt x="359047" y="264160"/>
                  </a:lnTo>
                  <a:lnTo>
                    <a:pt x="395372" y="264160"/>
                  </a:lnTo>
                  <a:lnTo>
                    <a:pt x="375625" y="180340"/>
                  </a:lnTo>
                  <a:close/>
                </a:path>
                <a:path w="402589" h="656589">
                  <a:moveTo>
                    <a:pt x="278469" y="12700"/>
                  </a:moveTo>
                  <a:lnTo>
                    <a:pt x="208561" y="12700"/>
                  </a:lnTo>
                  <a:lnTo>
                    <a:pt x="214697" y="17780"/>
                  </a:lnTo>
                  <a:lnTo>
                    <a:pt x="214697" y="45720"/>
                  </a:lnTo>
                  <a:lnTo>
                    <a:pt x="306058" y="45720"/>
                  </a:lnTo>
                  <a:lnTo>
                    <a:pt x="310953" y="46990"/>
                  </a:lnTo>
                  <a:lnTo>
                    <a:pt x="313922" y="52070"/>
                  </a:lnTo>
                  <a:lnTo>
                    <a:pt x="311882" y="59690"/>
                  </a:lnTo>
                  <a:lnTo>
                    <a:pt x="309324" y="62230"/>
                  </a:lnTo>
                  <a:lnTo>
                    <a:pt x="306058" y="63500"/>
                  </a:lnTo>
                  <a:lnTo>
                    <a:pt x="214697" y="63500"/>
                  </a:lnTo>
                  <a:lnTo>
                    <a:pt x="214697" y="81280"/>
                  </a:lnTo>
                  <a:lnTo>
                    <a:pt x="260857" y="81280"/>
                  </a:lnTo>
                  <a:lnTo>
                    <a:pt x="264945" y="86360"/>
                  </a:lnTo>
                  <a:lnTo>
                    <a:pt x="264945" y="96520"/>
                  </a:lnTo>
                  <a:lnTo>
                    <a:pt x="260857" y="100330"/>
                  </a:lnTo>
                  <a:lnTo>
                    <a:pt x="214697" y="100330"/>
                  </a:lnTo>
                  <a:lnTo>
                    <a:pt x="214697" y="118110"/>
                  </a:lnTo>
                  <a:lnTo>
                    <a:pt x="260857" y="118110"/>
                  </a:lnTo>
                  <a:lnTo>
                    <a:pt x="264945" y="121920"/>
                  </a:lnTo>
                  <a:lnTo>
                    <a:pt x="264945" y="132080"/>
                  </a:lnTo>
                  <a:lnTo>
                    <a:pt x="260857" y="137160"/>
                  </a:lnTo>
                  <a:lnTo>
                    <a:pt x="214697" y="137160"/>
                  </a:lnTo>
                  <a:lnTo>
                    <a:pt x="214697" y="154940"/>
                  </a:lnTo>
                  <a:lnTo>
                    <a:pt x="260857" y="154940"/>
                  </a:lnTo>
                  <a:lnTo>
                    <a:pt x="264945" y="158750"/>
                  </a:lnTo>
                  <a:lnTo>
                    <a:pt x="264945" y="168910"/>
                  </a:lnTo>
                  <a:lnTo>
                    <a:pt x="260857" y="172720"/>
                  </a:lnTo>
                  <a:lnTo>
                    <a:pt x="214697" y="172720"/>
                  </a:lnTo>
                  <a:lnTo>
                    <a:pt x="214697" y="254000"/>
                  </a:lnTo>
                  <a:lnTo>
                    <a:pt x="208561" y="260350"/>
                  </a:lnTo>
                  <a:lnTo>
                    <a:pt x="218218" y="260350"/>
                  </a:lnTo>
                  <a:lnTo>
                    <a:pt x="219936" y="256540"/>
                  </a:lnTo>
                  <a:lnTo>
                    <a:pt x="227771" y="246380"/>
                  </a:lnTo>
                  <a:lnTo>
                    <a:pt x="237537" y="237490"/>
                  </a:lnTo>
                  <a:lnTo>
                    <a:pt x="245049" y="233680"/>
                  </a:lnTo>
                  <a:lnTo>
                    <a:pt x="253228" y="231140"/>
                  </a:lnTo>
                  <a:lnTo>
                    <a:pt x="292354" y="231140"/>
                  </a:lnTo>
                  <a:lnTo>
                    <a:pt x="292354" y="143510"/>
                  </a:lnTo>
                  <a:lnTo>
                    <a:pt x="321940" y="143510"/>
                  </a:lnTo>
                  <a:lnTo>
                    <a:pt x="309491" y="87630"/>
                  </a:lnTo>
                  <a:lnTo>
                    <a:pt x="312658" y="82550"/>
                  </a:lnTo>
                  <a:lnTo>
                    <a:pt x="322754" y="80010"/>
                  </a:lnTo>
                  <a:lnTo>
                    <a:pt x="351988" y="80010"/>
                  </a:lnTo>
                  <a:lnTo>
                    <a:pt x="347200" y="59690"/>
                  </a:lnTo>
                  <a:lnTo>
                    <a:pt x="301661" y="22860"/>
                  </a:lnTo>
                  <a:lnTo>
                    <a:pt x="281905" y="13970"/>
                  </a:lnTo>
                  <a:lnTo>
                    <a:pt x="278469" y="12700"/>
                  </a:lnTo>
                  <a:close/>
                </a:path>
                <a:path w="402589" h="656589">
                  <a:moveTo>
                    <a:pt x="141129" y="81279"/>
                  </a:moveTo>
                  <a:lnTo>
                    <a:pt x="81775" y="81279"/>
                  </a:lnTo>
                  <a:lnTo>
                    <a:pt x="86701" y="82549"/>
                  </a:lnTo>
                  <a:lnTo>
                    <a:pt x="91642" y="82549"/>
                  </a:lnTo>
                  <a:lnTo>
                    <a:pt x="94832" y="87629"/>
                  </a:lnTo>
                  <a:lnTo>
                    <a:pt x="93827" y="92709"/>
                  </a:lnTo>
                  <a:lnTo>
                    <a:pt x="78752" y="158749"/>
                  </a:lnTo>
                  <a:lnTo>
                    <a:pt x="77793" y="162559"/>
                  </a:lnTo>
                  <a:lnTo>
                    <a:pt x="73971" y="165099"/>
                  </a:lnTo>
                  <a:lnTo>
                    <a:pt x="105028" y="165099"/>
                  </a:lnTo>
                  <a:lnTo>
                    <a:pt x="109632" y="146049"/>
                  </a:lnTo>
                  <a:lnTo>
                    <a:pt x="187289" y="146049"/>
                  </a:lnTo>
                  <a:lnTo>
                    <a:pt x="187289" y="137159"/>
                  </a:lnTo>
                  <a:lnTo>
                    <a:pt x="141129" y="137159"/>
                  </a:lnTo>
                  <a:lnTo>
                    <a:pt x="137040" y="132079"/>
                  </a:lnTo>
                  <a:lnTo>
                    <a:pt x="137040" y="121919"/>
                  </a:lnTo>
                  <a:lnTo>
                    <a:pt x="141129" y="118109"/>
                  </a:lnTo>
                  <a:lnTo>
                    <a:pt x="187289" y="118109"/>
                  </a:lnTo>
                  <a:lnTo>
                    <a:pt x="187289" y="100329"/>
                  </a:lnTo>
                  <a:lnTo>
                    <a:pt x="141129" y="100329"/>
                  </a:lnTo>
                  <a:lnTo>
                    <a:pt x="137040" y="96519"/>
                  </a:lnTo>
                  <a:lnTo>
                    <a:pt x="137040" y="86359"/>
                  </a:lnTo>
                  <a:lnTo>
                    <a:pt x="141129" y="81279"/>
                  </a:lnTo>
                  <a:close/>
                </a:path>
                <a:path w="402589" h="656589">
                  <a:moveTo>
                    <a:pt x="351988" y="80010"/>
                  </a:moveTo>
                  <a:lnTo>
                    <a:pt x="322754" y="80010"/>
                  </a:lnTo>
                  <a:lnTo>
                    <a:pt x="327763" y="83820"/>
                  </a:lnTo>
                  <a:lnTo>
                    <a:pt x="328898" y="88900"/>
                  </a:lnTo>
                  <a:lnTo>
                    <a:pt x="345015" y="158750"/>
                  </a:lnTo>
                  <a:lnTo>
                    <a:pt x="341955" y="163830"/>
                  </a:lnTo>
                  <a:lnTo>
                    <a:pt x="337037" y="165100"/>
                  </a:lnTo>
                  <a:lnTo>
                    <a:pt x="372034" y="165100"/>
                  </a:lnTo>
                  <a:lnTo>
                    <a:pt x="351988" y="8001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5611417" y="1034245"/>
              <a:ext cx="127904" cy="159207"/>
            </a:xfrm>
            <a:prstGeom prst="rect">
              <a:avLst/>
            </a:prstGeom>
          </p:spPr>
        </p:pic>
      </p:grpSp>
      <p:sp>
        <p:nvSpPr>
          <p:cNvPr id="6" name="object 6"/>
          <p:cNvSpPr txBox="1"/>
          <p:nvPr/>
        </p:nvSpPr>
        <p:spPr>
          <a:xfrm>
            <a:off x="571296" y="2349753"/>
            <a:ext cx="2604770" cy="1507490"/>
          </a:xfrm>
          <a:prstGeom prst="rect">
            <a:avLst/>
          </a:prstGeom>
        </p:spPr>
        <p:txBody>
          <a:bodyPr vert="horz" wrap="square" lIns="0" tIns="94615" rIns="0" bIns="0" rtlCol="0">
            <a:spAutoFit/>
          </a:bodyPr>
          <a:lstStyle/>
          <a:p>
            <a:pPr marL="12700" marR="5080" algn="just">
              <a:lnSpc>
                <a:spcPct val="85000"/>
              </a:lnSpc>
              <a:spcBef>
                <a:spcPts val="745"/>
              </a:spcBef>
            </a:pPr>
            <a:r>
              <a:rPr sz="3600" b="0" spc="-90" dirty="0">
                <a:solidFill>
                  <a:srgbClr val="FFFFFF"/>
                </a:solidFill>
                <a:latin typeface="Calibri Light"/>
                <a:cs typeface="Calibri Light"/>
              </a:rPr>
              <a:t>W</a:t>
            </a:r>
            <a:r>
              <a:rPr sz="3600" b="0" spc="-75" dirty="0">
                <a:solidFill>
                  <a:srgbClr val="FFFFFF"/>
                </a:solidFill>
                <a:latin typeface="Calibri Light"/>
                <a:cs typeface="Calibri Light"/>
              </a:rPr>
              <a:t>h</a:t>
            </a:r>
            <a:r>
              <a:rPr sz="3600" b="0" spc="-114" dirty="0">
                <a:solidFill>
                  <a:srgbClr val="FFFFFF"/>
                </a:solidFill>
                <a:latin typeface="Calibri Light"/>
                <a:cs typeface="Calibri Light"/>
              </a:rPr>
              <a:t>a</a:t>
            </a:r>
            <a:r>
              <a:rPr sz="3600" b="0" dirty="0">
                <a:solidFill>
                  <a:srgbClr val="FFFFFF"/>
                </a:solidFill>
                <a:latin typeface="Calibri Light"/>
                <a:cs typeface="Calibri Light"/>
              </a:rPr>
              <a:t>t</a:t>
            </a:r>
            <a:r>
              <a:rPr sz="3600" b="0" spc="-175" dirty="0">
                <a:solidFill>
                  <a:srgbClr val="FFFFFF"/>
                </a:solidFill>
                <a:latin typeface="Calibri Light"/>
                <a:cs typeface="Calibri Light"/>
              </a:rPr>
              <a:t> </a:t>
            </a:r>
            <a:r>
              <a:rPr sz="3600" b="0" spc="-50" dirty="0">
                <a:solidFill>
                  <a:srgbClr val="FFFFFF"/>
                </a:solidFill>
                <a:latin typeface="Calibri Light"/>
                <a:cs typeface="Calibri Light"/>
              </a:rPr>
              <a:t>i</a:t>
            </a:r>
            <a:r>
              <a:rPr sz="3600" b="0" dirty="0">
                <a:solidFill>
                  <a:srgbClr val="FFFFFF"/>
                </a:solidFill>
                <a:latin typeface="Calibri Light"/>
                <a:cs typeface="Calibri Light"/>
              </a:rPr>
              <a:t>s</a:t>
            </a:r>
            <a:r>
              <a:rPr sz="3600" b="0" spc="-165" dirty="0">
                <a:solidFill>
                  <a:srgbClr val="FFFFFF"/>
                </a:solidFill>
                <a:latin typeface="Calibri Light"/>
                <a:cs typeface="Calibri Light"/>
              </a:rPr>
              <a:t> </a:t>
            </a:r>
            <a:r>
              <a:rPr sz="3600" b="0" spc="-90" dirty="0">
                <a:solidFill>
                  <a:srgbClr val="FFFFFF"/>
                </a:solidFill>
                <a:latin typeface="Calibri Light"/>
                <a:cs typeface="Calibri Light"/>
              </a:rPr>
              <a:t>M</a:t>
            </a:r>
            <a:r>
              <a:rPr sz="3600" b="0" spc="-65" dirty="0">
                <a:solidFill>
                  <a:srgbClr val="FFFFFF"/>
                </a:solidFill>
                <a:latin typeface="Calibri Light"/>
                <a:cs typeface="Calibri Light"/>
              </a:rPr>
              <a:t>e</a:t>
            </a:r>
            <a:r>
              <a:rPr sz="3600" b="0" spc="-75" dirty="0">
                <a:solidFill>
                  <a:srgbClr val="FFFFFF"/>
                </a:solidFill>
                <a:latin typeface="Calibri Light"/>
                <a:cs typeface="Calibri Light"/>
              </a:rPr>
              <a:t>a</a:t>
            </a:r>
            <a:r>
              <a:rPr sz="3600" b="0" dirty="0">
                <a:solidFill>
                  <a:srgbClr val="FFFFFF"/>
                </a:solidFill>
                <a:latin typeface="Calibri Light"/>
                <a:cs typeface="Calibri Light"/>
              </a:rPr>
              <a:t>n  </a:t>
            </a:r>
            <a:r>
              <a:rPr sz="3600" b="0" spc="-65" dirty="0">
                <a:solidFill>
                  <a:srgbClr val="FFFFFF"/>
                </a:solidFill>
                <a:latin typeface="Calibri Light"/>
                <a:cs typeface="Calibri Light"/>
              </a:rPr>
              <a:t>Ti</a:t>
            </a:r>
            <a:r>
              <a:rPr sz="3600" b="0" spc="-105" dirty="0">
                <a:solidFill>
                  <a:srgbClr val="FFFFFF"/>
                </a:solidFill>
                <a:latin typeface="Calibri Light"/>
                <a:cs typeface="Calibri Light"/>
              </a:rPr>
              <a:t>m</a:t>
            </a:r>
            <a:r>
              <a:rPr sz="3600" b="0" dirty="0">
                <a:solidFill>
                  <a:srgbClr val="FFFFFF"/>
                </a:solidFill>
                <a:latin typeface="Calibri Light"/>
                <a:cs typeface="Calibri Light"/>
              </a:rPr>
              <a:t>e</a:t>
            </a:r>
            <a:r>
              <a:rPr sz="3600" b="0" spc="-185" dirty="0">
                <a:solidFill>
                  <a:srgbClr val="FFFFFF"/>
                </a:solidFill>
                <a:latin typeface="Calibri Light"/>
                <a:cs typeface="Calibri Light"/>
              </a:rPr>
              <a:t> </a:t>
            </a:r>
            <a:r>
              <a:rPr sz="3600" b="0" spc="-390" dirty="0">
                <a:solidFill>
                  <a:srgbClr val="FFFFFF"/>
                </a:solidFill>
                <a:latin typeface="Calibri Light"/>
                <a:cs typeface="Calibri Light"/>
              </a:rPr>
              <a:t>T</a:t>
            </a:r>
            <a:r>
              <a:rPr sz="3600" b="0" dirty="0">
                <a:solidFill>
                  <a:srgbClr val="FFFFFF"/>
                </a:solidFill>
                <a:latin typeface="Calibri Light"/>
                <a:cs typeface="Calibri Light"/>
              </a:rPr>
              <a:t>o</a:t>
            </a:r>
            <a:r>
              <a:rPr sz="3600" b="0" spc="-175" dirty="0">
                <a:solidFill>
                  <a:srgbClr val="FFFFFF"/>
                </a:solidFill>
                <a:latin typeface="Calibri Light"/>
                <a:cs typeface="Calibri Light"/>
              </a:rPr>
              <a:t> </a:t>
            </a:r>
            <a:r>
              <a:rPr sz="3600" b="0" spc="-145" dirty="0">
                <a:solidFill>
                  <a:srgbClr val="FFFFFF"/>
                </a:solidFill>
                <a:latin typeface="Calibri Light"/>
                <a:cs typeface="Calibri Light"/>
              </a:rPr>
              <a:t>R</a:t>
            </a:r>
            <a:r>
              <a:rPr sz="3600" b="0" spc="-70" dirty="0">
                <a:solidFill>
                  <a:srgbClr val="FFFFFF"/>
                </a:solidFill>
                <a:latin typeface="Calibri Light"/>
                <a:cs typeface="Calibri Light"/>
              </a:rPr>
              <a:t>e</a:t>
            </a:r>
            <a:r>
              <a:rPr sz="3600" b="0" spc="-85" dirty="0">
                <a:solidFill>
                  <a:srgbClr val="FFFFFF"/>
                </a:solidFill>
                <a:latin typeface="Calibri Light"/>
                <a:cs typeface="Calibri Light"/>
              </a:rPr>
              <a:t>p</a:t>
            </a:r>
            <a:r>
              <a:rPr sz="3600" b="0" spc="-90" dirty="0">
                <a:solidFill>
                  <a:srgbClr val="FFFFFF"/>
                </a:solidFill>
                <a:latin typeface="Calibri Light"/>
                <a:cs typeface="Calibri Light"/>
              </a:rPr>
              <a:t>a</a:t>
            </a:r>
            <a:r>
              <a:rPr sz="3600" b="0" spc="-65" dirty="0">
                <a:solidFill>
                  <a:srgbClr val="FFFFFF"/>
                </a:solidFill>
                <a:latin typeface="Calibri Light"/>
                <a:cs typeface="Calibri Light"/>
              </a:rPr>
              <a:t>i</a:t>
            </a:r>
            <a:r>
              <a:rPr sz="3600" b="0" dirty="0">
                <a:solidFill>
                  <a:srgbClr val="FFFFFF"/>
                </a:solidFill>
                <a:latin typeface="Calibri Light"/>
                <a:cs typeface="Calibri Light"/>
              </a:rPr>
              <a:t>r  </a:t>
            </a:r>
            <a:r>
              <a:rPr sz="3600" b="0" spc="-60" dirty="0">
                <a:solidFill>
                  <a:srgbClr val="FFFFFF"/>
                </a:solidFill>
                <a:latin typeface="Calibri Light"/>
                <a:cs typeface="Calibri Light"/>
              </a:rPr>
              <a:t>(MTTR)?</a:t>
            </a:r>
            <a:endParaRPr sz="3600">
              <a:latin typeface="Calibri Light"/>
              <a:cs typeface="Calibri Light"/>
            </a:endParaRPr>
          </a:p>
        </p:txBody>
      </p:sp>
      <p:sp>
        <p:nvSpPr>
          <p:cNvPr id="7" name="object 7"/>
          <p:cNvSpPr txBox="1">
            <a:spLocks noGrp="1"/>
          </p:cNvSpPr>
          <p:nvPr>
            <p:ph type="title"/>
          </p:nvPr>
        </p:nvSpPr>
        <p:spPr>
          <a:xfrm>
            <a:off x="6764781" y="773379"/>
            <a:ext cx="4506595" cy="975360"/>
          </a:xfrm>
          <a:prstGeom prst="rect">
            <a:avLst/>
          </a:prstGeom>
        </p:spPr>
        <p:txBody>
          <a:bodyPr vert="horz" wrap="square" lIns="0" tIns="40640" rIns="0" bIns="0" rtlCol="0">
            <a:spAutoFit/>
          </a:bodyPr>
          <a:lstStyle/>
          <a:p>
            <a:pPr marL="12700" marR="5080">
              <a:lnSpc>
                <a:spcPct val="91600"/>
              </a:lnSpc>
              <a:spcBef>
                <a:spcPts val="320"/>
              </a:spcBef>
            </a:pPr>
            <a:r>
              <a:rPr sz="2200" b="0" spc="-5" dirty="0">
                <a:latin typeface="Calibri"/>
                <a:cs typeface="Calibri"/>
              </a:rPr>
              <a:t>Mean</a:t>
            </a:r>
            <a:r>
              <a:rPr sz="2200" b="0" spc="10" dirty="0">
                <a:latin typeface="Calibri"/>
                <a:cs typeface="Calibri"/>
              </a:rPr>
              <a:t> </a:t>
            </a:r>
            <a:r>
              <a:rPr sz="2200" b="0" spc="-10" dirty="0">
                <a:latin typeface="Calibri"/>
                <a:cs typeface="Calibri"/>
              </a:rPr>
              <a:t>Time</a:t>
            </a:r>
            <a:r>
              <a:rPr sz="2200" b="0" spc="-5" dirty="0">
                <a:latin typeface="Calibri"/>
                <a:cs typeface="Calibri"/>
              </a:rPr>
              <a:t> </a:t>
            </a:r>
            <a:r>
              <a:rPr sz="2200" b="0" spc="-100" dirty="0">
                <a:latin typeface="Calibri"/>
                <a:cs typeface="Calibri"/>
              </a:rPr>
              <a:t>To</a:t>
            </a:r>
            <a:r>
              <a:rPr sz="2200" b="0" spc="-5" dirty="0">
                <a:latin typeface="Calibri"/>
                <a:cs typeface="Calibri"/>
              </a:rPr>
              <a:t> </a:t>
            </a:r>
            <a:r>
              <a:rPr sz="2200" b="0" spc="-10" dirty="0">
                <a:latin typeface="Calibri"/>
                <a:cs typeface="Calibri"/>
              </a:rPr>
              <a:t>Repair</a:t>
            </a:r>
            <a:r>
              <a:rPr sz="2200" b="0" spc="-5" dirty="0">
                <a:latin typeface="Calibri"/>
                <a:cs typeface="Calibri"/>
              </a:rPr>
              <a:t> (MTTR)</a:t>
            </a:r>
            <a:r>
              <a:rPr sz="2200" b="0" spc="40" dirty="0">
                <a:latin typeface="Calibri"/>
                <a:cs typeface="Calibri"/>
              </a:rPr>
              <a:t> </a:t>
            </a:r>
            <a:r>
              <a:rPr sz="2200" b="0" spc="-30" dirty="0">
                <a:latin typeface="Calibri"/>
                <a:cs typeface="Calibri"/>
              </a:rPr>
              <a:t>refers</a:t>
            </a:r>
            <a:r>
              <a:rPr sz="2200" b="0" spc="-10" dirty="0">
                <a:latin typeface="Calibri"/>
                <a:cs typeface="Calibri"/>
              </a:rPr>
              <a:t> </a:t>
            </a:r>
            <a:r>
              <a:rPr sz="2200" b="0" spc="-20" dirty="0">
                <a:latin typeface="Calibri"/>
                <a:cs typeface="Calibri"/>
              </a:rPr>
              <a:t>to </a:t>
            </a:r>
            <a:r>
              <a:rPr sz="2200" b="0" spc="-15" dirty="0">
                <a:latin typeface="Calibri"/>
                <a:cs typeface="Calibri"/>
              </a:rPr>
              <a:t> </a:t>
            </a:r>
            <a:r>
              <a:rPr sz="2200" b="0" spc="-5" dirty="0">
                <a:latin typeface="Calibri"/>
                <a:cs typeface="Calibri"/>
              </a:rPr>
              <a:t>the</a:t>
            </a:r>
            <a:r>
              <a:rPr sz="2200" b="0" spc="-10" dirty="0">
                <a:latin typeface="Calibri"/>
                <a:cs typeface="Calibri"/>
              </a:rPr>
              <a:t> amount</a:t>
            </a:r>
            <a:r>
              <a:rPr sz="2200" b="0" spc="5" dirty="0">
                <a:latin typeface="Calibri"/>
                <a:cs typeface="Calibri"/>
              </a:rPr>
              <a:t> </a:t>
            </a:r>
            <a:r>
              <a:rPr sz="2200" b="0" spc="-5" dirty="0">
                <a:latin typeface="Calibri"/>
                <a:cs typeface="Calibri"/>
              </a:rPr>
              <a:t>of time</a:t>
            </a:r>
            <a:r>
              <a:rPr sz="2200" b="0" spc="5" dirty="0">
                <a:latin typeface="Calibri"/>
                <a:cs typeface="Calibri"/>
              </a:rPr>
              <a:t> </a:t>
            </a:r>
            <a:r>
              <a:rPr sz="2200" b="0" spc="-10" dirty="0">
                <a:latin typeface="Calibri"/>
                <a:cs typeface="Calibri"/>
              </a:rPr>
              <a:t>required</a:t>
            </a:r>
            <a:r>
              <a:rPr sz="2200" b="0" spc="-5" dirty="0">
                <a:latin typeface="Calibri"/>
                <a:cs typeface="Calibri"/>
              </a:rPr>
              <a:t> </a:t>
            </a:r>
            <a:r>
              <a:rPr sz="2200" b="0" spc="-15" dirty="0">
                <a:latin typeface="Calibri"/>
                <a:cs typeface="Calibri"/>
              </a:rPr>
              <a:t>to</a:t>
            </a:r>
            <a:r>
              <a:rPr sz="2200" b="0" spc="5" dirty="0">
                <a:latin typeface="Calibri"/>
                <a:cs typeface="Calibri"/>
              </a:rPr>
              <a:t> </a:t>
            </a:r>
            <a:r>
              <a:rPr sz="2200" b="0" spc="-10" dirty="0">
                <a:latin typeface="Calibri"/>
                <a:cs typeface="Calibri"/>
              </a:rPr>
              <a:t>repair</a:t>
            </a:r>
            <a:r>
              <a:rPr sz="2200" b="0" spc="-5" dirty="0">
                <a:latin typeface="Calibri"/>
                <a:cs typeface="Calibri"/>
              </a:rPr>
              <a:t> a </a:t>
            </a:r>
            <a:r>
              <a:rPr sz="2200" b="0" spc="-480" dirty="0">
                <a:latin typeface="Calibri"/>
                <a:cs typeface="Calibri"/>
              </a:rPr>
              <a:t> </a:t>
            </a:r>
            <a:r>
              <a:rPr sz="2200" b="0" spc="-25" dirty="0">
                <a:latin typeface="Calibri"/>
                <a:cs typeface="Calibri"/>
              </a:rPr>
              <a:t>system</a:t>
            </a:r>
            <a:r>
              <a:rPr sz="2200" b="0" spc="-5" dirty="0">
                <a:latin typeface="Calibri"/>
                <a:cs typeface="Calibri"/>
              </a:rPr>
              <a:t> and </a:t>
            </a:r>
            <a:r>
              <a:rPr sz="2200" b="0" spc="-20" dirty="0">
                <a:latin typeface="Calibri"/>
                <a:cs typeface="Calibri"/>
              </a:rPr>
              <a:t>restore</a:t>
            </a:r>
            <a:r>
              <a:rPr sz="2200" b="0" dirty="0">
                <a:latin typeface="Calibri"/>
                <a:cs typeface="Calibri"/>
              </a:rPr>
              <a:t> </a:t>
            </a:r>
            <a:r>
              <a:rPr sz="2200" b="0" spc="-10" dirty="0">
                <a:latin typeface="Calibri"/>
                <a:cs typeface="Calibri"/>
              </a:rPr>
              <a:t>it</a:t>
            </a:r>
            <a:r>
              <a:rPr sz="2200" b="0" spc="-5" dirty="0">
                <a:latin typeface="Calibri"/>
                <a:cs typeface="Calibri"/>
              </a:rPr>
              <a:t> </a:t>
            </a:r>
            <a:r>
              <a:rPr sz="2200" b="0" spc="-15" dirty="0">
                <a:latin typeface="Calibri"/>
                <a:cs typeface="Calibri"/>
              </a:rPr>
              <a:t>to</a:t>
            </a:r>
            <a:r>
              <a:rPr sz="2200" b="0" dirty="0">
                <a:latin typeface="Calibri"/>
                <a:cs typeface="Calibri"/>
              </a:rPr>
              <a:t> </a:t>
            </a:r>
            <a:r>
              <a:rPr sz="2200" b="0" spc="-10" dirty="0">
                <a:latin typeface="Calibri"/>
                <a:cs typeface="Calibri"/>
              </a:rPr>
              <a:t>full</a:t>
            </a:r>
            <a:endParaRPr sz="2200">
              <a:latin typeface="Calibri"/>
              <a:cs typeface="Calibri"/>
            </a:endParaRPr>
          </a:p>
        </p:txBody>
      </p:sp>
      <p:sp>
        <p:nvSpPr>
          <p:cNvPr id="8" name="object 8"/>
          <p:cNvSpPr txBox="1"/>
          <p:nvPr/>
        </p:nvSpPr>
        <p:spPr>
          <a:xfrm>
            <a:off x="6764781" y="1694433"/>
            <a:ext cx="1506220" cy="360680"/>
          </a:xfrm>
          <a:prstGeom prst="rect">
            <a:avLst/>
          </a:prstGeom>
        </p:spPr>
        <p:txBody>
          <a:bodyPr vert="horz" wrap="square" lIns="0" tIns="12065" rIns="0" bIns="0" rtlCol="0">
            <a:spAutoFit/>
          </a:bodyPr>
          <a:lstStyle/>
          <a:p>
            <a:pPr marL="12700">
              <a:lnSpc>
                <a:spcPct val="100000"/>
              </a:lnSpc>
              <a:spcBef>
                <a:spcPts val="95"/>
              </a:spcBef>
            </a:pPr>
            <a:r>
              <a:rPr sz="2200" spc="-15" dirty="0">
                <a:latin typeface="Calibri"/>
                <a:cs typeface="Calibri"/>
              </a:rPr>
              <a:t>functionality.</a:t>
            </a:r>
            <a:endParaRPr sz="2200">
              <a:latin typeface="Calibri"/>
              <a:cs typeface="Calibri"/>
            </a:endParaRPr>
          </a:p>
        </p:txBody>
      </p:sp>
      <p:grpSp>
        <p:nvGrpSpPr>
          <p:cNvPr id="9" name="object 9"/>
          <p:cNvGrpSpPr/>
          <p:nvPr/>
        </p:nvGrpSpPr>
        <p:grpSpPr>
          <a:xfrm>
            <a:off x="4741164" y="2657855"/>
            <a:ext cx="6798945" cy="1614170"/>
            <a:chOff x="4741164" y="2657855"/>
            <a:chExt cx="6798945" cy="1614170"/>
          </a:xfrm>
        </p:grpSpPr>
        <p:sp>
          <p:nvSpPr>
            <p:cNvPr id="10" name="object 10"/>
            <p:cNvSpPr/>
            <p:nvPr/>
          </p:nvSpPr>
          <p:spPr>
            <a:xfrm>
              <a:off x="4741164" y="2657855"/>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499"/>
                  </a:lnTo>
                  <a:lnTo>
                    <a:pt x="5765" y="1495412"/>
                  </a:lnTo>
                  <a:lnTo>
                    <a:pt x="22036" y="1533971"/>
                  </a:lnTo>
                  <a:lnTo>
                    <a:pt x="47275" y="1566640"/>
                  </a:lnTo>
                  <a:lnTo>
                    <a:pt x="79944" y="1591879"/>
                  </a:lnTo>
                  <a:lnTo>
                    <a:pt x="118503" y="1608150"/>
                  </a:lnTo>
                  <a:lnTo>
                    <a:pt x="161416" y="1613916"/>
                  </a:lnTo>
                  <a:lnTo>
                    <a:pt x="6637146" y="1613916"/>
                  </a:lnTo>
                  <a:lnTo>
                    <a:pt x="6680060" y="1608150"/>
                  </a:lnTo>
                  <a:lnTo>
                    <a:pt x="6718619" y="1591879"/>
                  </a:lnTo>
                  <a:lnTo>
                    <a:pt x="6751288" y="1566640"/>
                  </a:lnTo>
                  <a:lnTo>
                    <a:pt x="6776527" y="1533971"/>
                  </a:lnTo>
                  <a:lnTo>
                    <a:pt x="6792798" y="1495412"/>
                  </a:lnTo>
                  <a:lnTo>
                    <a:pt x="6798563" y="1452499"/>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9BBA58"/>
            </a:solidFill>
          </p:spPr>
          <p:txBody>
            <a:bodyPr wrap="square" lIns="0" tIns="0" rIns="0" bIns="0" rtlCol="0"/>
            <a:lstStyle/>
            <a:p>
              <a:endParaRPr/>
            </a:p>
          </p:txBody>
        </p:sp>
        <p:sp>
          <p:nvSpPr>
            <p:cNvPr id="11" name="object 11"/>
            <p:cNvSpPr/>
            <p:nvPr/>
          </p:nvSpPr>
          <p:spPr>
            <a:xfrm>
              <a:off x="5377523" y="3104832"/>
              <a:ext cx="596265" cy="721995"/>
            </a:xfrm>
            <a:custGeom>
              <a:avLst/>
              <a:gdLst/>
              <a:ahLst/>
              <a:cxnLst/>
              <a:rect l="l" t="t" r="r" b="b"/>
              <a:pathLst>
                <a:path w="596264" h="721995">
                  <a:moveTo>
                    <a:pt x="389204" y="504990"/>
                  </a:moveTo>
                  <a:lnTo>
                    <a:pt x="349008" y="484860"/>
                  </a:lnTo>
                  <a:lnTo>
                    <a:pt x="346075" y="475437"/>
                  </a:lnTo>
                  <a:lnTo>
                    <a:pt x="342722" y="466344"/>
                  </a:lnTo>
                  <a:lnTo>
                    <a:pt x="339585" y="459244"/>
                  </a:lnTo>
                  <a:lnTo>
                    <a:pt x="338848" y="457593"/>
                  </a:lnTo>
                  <a:lnTo>
                    <a:pt x="334391" y="449186"/>
                  </a:lnTo>
                  <a:lnTo>
                    <a:pt x="349008" y="406184"/>
                  </a:lnTo>
                  <a:lnTo>
                    <a:pt x="330733" y="387896"/>
                  </a:lnTo>
                  <a:lnTo>
                    <a:pt x="316115" y="373253"/>
                  </a:lnTo>
                  <a:lnTo>
                    <a:pt x="273177" y="387896"/>
                  </a:lnTo>
                  <a:lnTo>
                    <a:pt x="264655" y="383413"/>
                  </a:lnTo>
                  <a:lnTo>
                    <a:pt x="263118" y="382752"/>
                  </a:lnTo>
                  <a:lnTo>
                    <a:pt x="263118" y="527862"/>
                  </a:lnTo>
                  <a:lnTo>
                    <a:pt x="257810" y="554405"/>
                  </a:lnTo>
                  <a:lnTo>
                    <a:pt x="243255" y="576237"/>
                  </a:lnTo>
                  <a:lnTo>
                    <a:pt x="221500" y="591032"/>
                  </a:lnTo>
                  <a:lnTo>
                    <a:pt x="194602" y="596480"/>
                  </a:lnTo>
                  <a:lnTo>
                    <a:pt x="167703" y="591032"/>
                  </a:lnTo>
                  <a:lnTo>
                    <a:pt x="145948" y="576237"/>
                  </a:lnTo>
                  <a:lnTo>
                    <a:pt x="131394" y="554405"/>
                  </a:lnTo>
                  <a:lnTo>
                    <a:pt x="126085" y="527862"/>
                  </a:lnTo>
                  <a:lnTo>
                    <a:pt x="131521" y="500938"/>
                  </a:lnTo>
                  <a:lnTo>
                    <a:pt x="146291" y="479145"/>
                  </a:lnTo>
                  <a:lnTo>
                    <a:pt x="168097" y="464566"/>
                  </a:lnTo>
                  <a:lnTo>
                    <a:pt x="194602" y="459244"/>
                  </a:lnTo>
                  <a:lnTo>
                    <a:pt x="221500" y="464693"/>
                  </a:lnTo>
                  <a:lnTo>
                    <a:pt x="243255" y="479488"/>
                  </a:lnTo>
                  <a:lnTo>
                    <a:pt x="257810" y="501319"/>
                  </a:lnTo>
                  <a:lnTo>
                    <a:pt x="263118" y="527862"/>
                  </a:lnTo>
                  <a:lnTo>
                    <a:pt x="263118" y="382752"/>
                  </a:lnTo>
                  <a:lnTo>
                    <a:pt x="255701" y="379539"/>
                  </a:lnTo>
                  <a:lnTo>
                    <a:pt x="246583" y="376186"/>
                  </a:lnTo>
                  <a:lnTo>
                    <a:pt x="237540" y="373253"/>
                  </a:lnTo>
                  <a:lnTo>
                    <a:pt x="217449" y="333006"/>
                  </a:lnTo>
                  <a:lnTo>
                    <a:pt x="171767" y="333006"/>
                  </a:lnTo>
                  <a:lnTo>
                    <a:pt x="151663" y="373253"/>
                  </a:lnTo>
                  <a:lnTo>
                    <a:pt x="142240" y="376186"/>
                  </a:lnTo>
                  <a:lnTo>
                    <a:pt x="133159" y="379539"/>
                  </a:lnTo>
                  <a:lnTo>
                    <a:pt x="124421" y="383413"/>
                  </a:lnTo>
                  <a:lnTo>
                    <a:pt x="116027" y="387896"/>
                  </a:lnTo>
                  <a:lnTo>
                    <a:pt x="73088" y="373253"/>
                  </a:lnTo>
                  <a:lnTo>
                    <a:pt x="41122" y="405269"/>
                  </a:lnTo>
                  <a:lnTo>
                    <a:pt x="54825" y="448271"/>
                  </a:lnTo>
                  <a:lnTo>
                    <a:pt x="50355" y="456806"/>
                  </a:lnTo>
                  <a:lnTo>
                    <a:pt x="46482" y="465772"/>
                  </a:lnTo>
                  <a:lnTo>
                    <a:pt x="43129" y="474903"/>
                  </a:lnTo>
                  <a:lnTo>
                    <a:pt x="40208" y="483946"/>
                  </a:lnTo>
                  <a:lnTo>
                    <a:pt x="0" y="504075"/>
                  </a:lnTo>
                  <a:lnTo>
                    <a:pt x="0" y="549821"/>
                  </a:lnTo>
                  <a:lnTo>
                    <a:pt x="40208" y="569950"/>
                  </a:lnTo>
                  <a:lnTo>
                    <a:pt x="43129" y="579386"/>
                  </a:lnTo>
                  <a:lnTo>
                    <a:pt x="46482" y="588467"/>
                  </a:lnTo>
                  <a:lnTo>
                    <a:pt x="50355" y="597217"/>
                  </a:lnTo>
                  <a:lnTo>
                    <a:pt x="54825" y="605624"/>
                  </a:lnTo>
                  <a:lnTo>
                    <a:pt x="41122" y="648627"/>
                  </a:lnTo>
                  <a:lnTo>
                    <a:pt x="73088" y="680643"/>
                  </a:lnTo>
                  <a:lnTo>
                    <a:pt x="116027" y="666927"/>
                  </a:lnTo>
                  <a:lnTo>
                    <a:pt x="124421" y="671398"/>
                  </a:lnTo>
                  <a:lnTo>
                    <a:pt x="133159" y="675271"/>
                  </a:lnTo>
                  <a:lnTo>
                    <a:pt x="142240" y="678624"/>
                  </a:lnTo>
                  <a:lnTo>
                    <a:pt x="151663" y="681558"/>
                  </a:lnTo>
                  <a:lnTo>
                    <a:pt x="171767" y="721817"/>
                  </a:lnTo>
                  <a:lnTo>
                    <a:pt x="217449" y="721817"/>
                  </a:lnTo>
                  <a:lnTo>
                    <a:pt x="237540" y="681558"/>
                  </a:lnTo>
                  <a:lnTo>
                    <a:pt x="246964" y="678624"/>
                  </a:lnTo>
                  <a:lnTo>
                    <a:pt x="256044" y="675271"/>
                  </a:lnTo>
                  <a:lnTo>
                    <a:pt x="264782" y="671398"/>
                  </a:lnTo>
                  <a:lnTo>
                    <a:pt x="273177" y="666927"/>
                  </a:lnTo>
                  <a:lnTo>
                    <a:pt x="316115" y="681558"/>
                  </a:lnTo>
                  <a:lnTo>
                    <a:pt x="330327" y="666927"/>
                  </a:lnTo>
                  <a:lnTo>
                    <a:pt x="348094" y="648627"/>
                  </a:lnTo>
                  <a:lnTo>
                    <a:pt x="334391" y="606539"/>
                  </a:lnTo>
                  <a:lnTo>
                    <a:pt x="338848" y="598131"/>
                  </a:lnTo>
                  <a:lnTo>
                    <a:pt x="339585" y="596480"/>
                  </a:lnTo>
                  <a:lnTo>
                    <a:pt x="342722" y="589394"/>
                  </a:lnTo>
                  <a:lnTo>
                    <a:pt x="346075" y="580301"/>
                  </a:lnTo>
                  <a:lnTo>
                    <a:pt x="349008" y="570865"/>
                  </a:lnTo>
                  <a:lnTo>
                    <a:pt x="389204" y="550735"/>
                  </a:lnTo>
                  <a:lnTo>
                    <a:pt x="389204" y="504990"/>
                  </a:lnTo>
                  <a:close/>
                </a:path>
                <a:path w="596264" h="721995">
                  <a:moveTo>
                    <a:pt x="595680" y="171983"/>
                  </a:moveTo>
                  <a:lnTo>
                    <a:pt x="555472" y="151853"/>
                  </a:lnTo>
                  <a:lnTo>
                    <a:pt x="552551" y="142430"/>
                  </a:lnTo>
                  <a:lnTo>
                    <a:pt x="549198" y="133337"/>
                  </a:lnTo>
                  <a:lnTo>
                    <a:pt x="546061" y="126238"/>
                  </a:lnTo>
                  <a:lnTo>
                    <a:pt x="545325" y="124587"/>
                  </a:lnTo>
                  <a:lnTo>
                    <a:pt x="540854" y="116179"/>
                  </a:lnTo>
                  <a:lnTo>
                    <a:pt x="555472" y="73177"/>
                  </a:lnTo>
                  <a:lnTo>
                    <a:pt x="537197" y="54889"/>
                  </a:lnTo>
                  <a:lnTo>
                    <a:pt x="522592" y="40259"/>
                  </a:lnTo>
                  <a:lnTo>
                    <a:pt x="479653" y="54889"/>
                  </a:lnTo>
                  <a:lnTo>
                    <a:pt x="471258" y="50406"/>
                  </a:lnTo>
                  <a:lnTo>
                    <a:pt x="469595" y="49669"/>
                  </a:lnTo>
                  <a:lnTo>
                    <a:pt x="469595" y="194856"/>
                  </a:lnTo>
                  <a:lnTo>
                    <a:pt x="464159" y="221399"/>
                  </a:lnTo>
                  <a:lnTo>
                    <a:pt x="449389" y="243230"/>
                  </a:lnTo>
                  <a:lnTo>
                    <a:pt x="427583" y="258025"/>
                  </a:lnTo>
                  <a:lnTo>
                    <a:pt x="401078" y="263474"/>
                  </a:lnTo>
                  <a:lnTo>
                    <a:pt x="374180" y="258025"/>
                  </a:lnTo>
                  <a:lnTo>
                    <a:pt x="352425" y="243230"/>
                  </a:lnTo>
                  <a:lnTo>
                    <a:pt x="337870" y="221399"/>
                  </a:lnTo>
                  <a:lnTo>
                    <a:pt x="332562" y="194856"/>
                  </a:lnTo>
                  <a:lnTo>
                    <a:pt x="337997" y="168313"/>
                  </a:lnTo>
                  <a:lnTo>
                    <a:pt x="352767" y="146481"/>
                  </a:lnTo>
                  <a:lnTo>
                    <a:pt x="374573" y="131686"/>
                  </a:lnTo>
                  <a:lnTo>
                    <a:pt x="401078" y="126238"/>
                  </a:lnTo>
                  <a:lnTo>
                    <a:pt x="427977" y="131686"/>
                  </a:lnTo>
                  <a:lnTo>
                    <a:pt x="449732" y="146481"/>
                  </a:lnTo>
                  <a:lnTo>
                    <a:pt x="464286" y="168313"/>
                  </a:lnTo>
                  <a:lnTo>
                    <a:pt x="469595" y="194856"/>
                  </a:lnTo>
                  <a:lnTo>
                    <a:pt x="469595" y="49669"/>
                  </a:lnTo>
                  <a:lnTo>
                    <a:pt x="462521" y="46532"/>
                  </a:lnTo>
                  <a:lnTo>
                    <a:pt x="453440" y="43180"/>
                  </a:lnTo>
                  <a:lnTo>
                    <a:pt x="444017" y="40259"/>
                  </a:lnTo>
                  <a:lnTo>
                    <a:pt x="423913" y="0"/>
                  </a:lnTo>
                  <a:lnTo>
                    <a:pt x="378244" y="0"/>
                  </a:lnTo>
                  <a:lnTo>
                    <a:pt x="358140" y="40259"/>
                  </a:lnTo>
                  <a:lnTo>
                    <a:pt x="348716" y="43180"/>
                  </a:lnTo>
                  <a:lnTo>
                    <a:pt x="339636" y="46532"/>
                  </a:lnTo>
                  <a:lnTo>
                    <a:pt x="330898" y="50406"/>
                  </a:lnTo>
                  <a:lnTo>
                    <a:pt x="322503" y="54889"/>
                  </a:lnTo>
                  <a:lnTo>
                    <a:pt x="279565" y="40259"/>
                  </a:lnTo>
                  <a:lnTo>
                    <a:pt x="246684" y="73177"/>
                  </a:lnTo>
                  <a:lnTo>
                    <a:pt x="261302" y="116179"/>
                  </a:lnTo>
                  <a:lnTo>
                    <a:pt x="256832" y="124587"/>
                  </a:lnTo>
                  <a:lnTo>
                    <a:pt x="252958" y="133337"/>
                  </a:lnTo>
                  <a:lnTo>
                    <a:pt x="249605" y="142430"/>
                  </a:lnTo>
                  <a:lnTo>
                    <a:pt x="246684" y="151853"/>
                  </a:lnTo>
                  <a:lnTo>
                    <a:pt x="206476" y="171983"/>
                  </a:lnTo>
                  <a:lnTo>
                    <a:pt x="206476" y="217728"/>
                  </a:lnTo>
                  <a:lnTo>
                    <a:pt x="246684" y="237858"/>
                  </a:lnTo>
                  <a:lnTo>
                    <a:pt x="249605" y="247294"/>
                  </a:lnTo>
                  <a:lnTo>
                    <a:pt x="252958" y="256387"/>
                  </a:lnTo>
                  <a:lnTo>
                    <a:pt x="256832" y="265125"/>
                  </a:lnTo>
                  <a:lnTo>
                    <a:pt x="261302" y="273532"/>
                  </a:lnTo>
                  <a:lnTo>
                    <a:pt x="246684" y="316534"/>
                  </a:lnTo>
                  <a:lnTo>
                    <a:pt x="278650" y="348551"/>
                  </a:lnTo>
                  <a:lnTo>
                    <a:pt x="321589" y="333921"/>
                  </a:lnTo>
                  <a:lnTo>
                    <a:pt x="329984" y="338391"/>
                  </a:lnTo>
                  <a:lnTo>
                    <a:pt x="338721" y="342265"/>
                  </a:lnTo>
                  <a:lnTo>
                    <a:pt x="347802" y="345617"/>
                  </a:lnTo>
                  <a:lnTo>
                    <a:pt x="357225" y="348551"/>
                  </a:lnTo>
                  <a:lnTo>
                    <a:pt x="377329" y="388810"/>
                  </a:lnTo>
                  <a:lnTo>
                    <a:pt x="422998" y="388810"/>
                  </a:lnTo>
                  <a:lnTo>
                    <a:pt x="443103" y="348551"/>
                  </a:lnTo>
                  <a:lnTo>
                    <a:pt x="452526" y="345617"/>
                  </a:lnTo>
                  <a:lnTo>
                    <a:pt x="461606" y="342265"/>
                  </a:lnTo>
                  <a:lnTo>
                    <a:pt x="470344" y="338391"/>
                  </a:lnTo>
                  <a:lnTo>
                    <a:pt x="478739" y="333921"/>
                  </a:lnTo>
                  <a:lnTo>
                    <a:pt x="521677" y="348551"/>
                  </a:lnTo>
                  <a:lnTo>
                    <a:pt x="536714" y="333921"/>
                  </a:lnTo>
                  <a:lnTo>
                    <a:pt x="554570" y="316534"/>
                  </a:lnTo>
                  <a:lnTo>
                    <a:pt x="539940" y="273532"/>
                  </a:lnTo>
                  <a:lnTo>
                    <a:pt x="544563" y="264998"/>
                  </a:lnTo>
                  <a:lnTo>
                    <a:pt x="545274" y="263474"/>
                  </a:lnTo>
                  <a:lnTo>
                    <a:pt x="548741" y="256044"/>
                  </a:lnTo>
                  <a:lnTo>
                    <a:pt x="552411" y="246900"/>
                  </a:lnTo>
                  <a:lnTo>
                    <a:pt x="555472" y="237858"/>
                  </a:lnTo>
                  <a:lnTo>
                    <a:pt x="595680" y="217728"/>
                  </a:lnTo>
                  <a:lnTo>
                    <a:pt x="595680" y="171983"/>
                  </a:lnTo>
                  <a:close/>
                </a:path>
              </a:pathLst>
            </a:custGeom>
            <a:solidFill>
              <a:srgbClr val="000000"/>
            </a:solidFill>
          </p:spPr>
          <p:txBody>
            <a:bodyPr wrap="square" lIns="0" tIns="0" rIns="0" bIns="0" rtlCol="0"/>
            <a:lstStyle/>
            <a:p>
              <a:endParaRPr/>
            </a:p>
          </p:txBody>
        </p:sp>
      </p:grpSp>
      <p:sp>
        <p:nvSpPr>
          <p:cNvPr id="12" name="object 12"/>
          <p:cNvSpPr txBox="1"/>
          <p:nvPr/>
        </p:nvSpPr>
        <p:spPr>
          <a:xfrm>
            <a:off x="6764781" y="2945129"/>
            <a:ext cx="4453255" cy="974725"/>
          </a:xfrm>
          <a:prstGeom prst="rect">
            <a:avLst/>
          </a:prstGeom>
        </p:spPr>
        <p:txBody>
          <a:bodyPr vert="horz" wrap="square" lIns="0" tIns="40005" rIns="0" bIns="0" rtlCol="0">
            <a:spAutoFit/>
          </a:bodyPr>
          <a:lstStyle/>
          <a:p>
            <a:pPr marL="12700" marR="5080">
              <a:lnSpc>
                <a:spcPct val="91600"/>
              </a:lnSpc>
              <a:spcBef>
                <a:spcPts val="315"/>
              </a:spcBef>
            </a:pPr>
            <a:r>
              <a:rPr sz="2200" spc="-10" dirty="0">
                <a:latin typeface="Calibri"/>
                <a:cs typeface="Calibri"/>
              </a:rPr>
              <a:t>The</a:t>
            </a:r>
            <a:r>
              <a:rPr sz="2200" spc="-15" dirty="0">
                <a:latin typeface="Calibri"/>
                <a:cs typeface="Calibri"/>
              </a:rPr>
              <a:t> </a:t>
            </a:r>
            <a:r>
              <a:rPr sz="2200" dirty="0">
                <a:latin typeface="Calibri"/>
                <a:cs typeface="Calibri"/>
              </a:rPr>
              <a:t>MTTR</a:t>
            </a:r>
            <a:r>
              <a:rPr sz="2200" spc="15" dirty="0">
                <a:latin typeface="Calibri"/>
                <a:cs typeface="Calibri"/>
              </a:rPr>
              <a:t> </a:t>
            </a:r>
            <a:r>
              <a:rPr sz="2200" spc="-5" dirty="0">
                <a:latin typeface="Calibri"/>
                <a:cs typeface="Calibri"/>
              </a:rPr>
              <a:t>clock</a:t>
            </a:r>
            <a:r>
              <a:rPr sz="2200" dirty="0">
                <a:latin typeface="Calibri"/>
                <a:cs typeface="Calibri"/>
              </a:rPr>
              <a:t> </a:t>
            </a:r>
            <a:r>
              <a:rPr sz="2200" spc="-10" dirty="0">
                <a:latin typeface="Calibri"/>
                <a:cs typeface="Calibri"/>
              </a:rPr>
              <a:t>starts</a:t>
            </a:r>
            <a:r>
              <a:rPr sz="2200" spc="-5" dirty="0">
                <a:latin typeface="Calibri"/>
                <a:cs typeface="Calibri"/>
              </a:rPr>
              <a:t> ticking</a:t>
            </a:r>
            <a:r>
              <a:rPr sz="2200" spc="15" dirty="0">
                <a:latin typeface="Calibri"/>
                <a:cs typeface="Calibri"/>
              </a:rPr>
              <a:t> </a:t>
            </a:r>
            <a:r>
              <a:rPr sz="2200" spc="-5" dirty="0">
                <a:latin typeface="Calibri"/>
                <a:cs typeface="Calibri"/>
              </a:rPr>
              <a:t>when</a:t>
            </a:r>
            <a:r>
              <a:rPr sz="2200" spc="-10" dirty="0">
                <a:latin typeface="Calibri"/>
                <a:cs typeface="Calibri"/>
              </a:rPr>
              <a:t> </a:t>
            </a:r>
            <a:r>
              <a:rPr sz="2200" spc="-5" dirty="0">
                <a:latin typeface="Calibri"/>
                <a:cs typeface="Calibri"/>
              </a:rPr>
              <a:t>the </a:t>
            </a:r>
            <a:r>
              <a:rPr sz="2200" spc="-480" dirty="0">
                <a:latin typeface="Calibri"/>
                <a:cs typeface="Calibri"/>
              </a:rPr>
              <a:t> </a:t>
            </a:r>
            <a:r>
              <a:rPr sz="2200" spc="-10" dirty="0">
                <a:latin typeface="Calibri"/>
                <a:cs typeface="Calibri"/>
              </a:rPr>
              <a:t>repairs start,</a:t>
            </a:r>
            <a:r>
              <a:rPr sz="2200" spc="-5" dirty="0">
                <a:latin typeface="Calibri"/>
                <a:cs typeface="Calibri"/>
              </a:rPr>
              <a:t> and</a:t>
            </a:r>
            <a:r>
              <a:rPr sz="2200" spc="-10" dirty="0">
                <a:latin typeface="Calibri"/>
                <a:cs typeface="Calibri"/>
              </a:rPr>
              <a:t> </a:t>
            </a:r>
            <a:r>
              <a:rPr sz="2200" spc="-5" dirty="0">
                <a:latin typeface="Calibri"/>
                <a:cs typeface="Calibri"/>
              </a:rPr>
              <a:t>it</a:t>
            </a:r>
            <a:r>
              <a:rPr sz="2200" dirty="0">
                <a:latin typeface="Calibri"/>
                <a:cs typeface="Calibri"/>
              </a:rPr>
              <a:t> </a:t>
            </a:r>
            <a:r>
              <a:rPr sz="2200" spc="-10" dirty="0">
                <a:latin typeface="Calibri"/>
                <a:cs typeface="Calibri"/>
              </a:rPr>
              <a:t>goes</a:t>
            </a:r>
            <a:r>
              <a:rPr sz="2200" spc="-5" dirty="0">
                <a:latin typeface="Calibri"/>
                <a:cs typeface="Calibri"/>
              </a:rPr>
              <a:t> on </a:t>
            </a:r>
            <a:r>
              <a:rPr sz="2200" spc="-10" dirty="0">
                <a:latin typeface="Calibri"/>
                <a:cs typeface="Calibri"/>
              </a:rPr>
              <a:t>until </a:t>
            </a:r>
            <a:r>
              <a:rPr sz="2200" spc="-5" dirty="0">
                <a:latin typeface="Calibri"/>
                <a:cs typeface="Calibri"/>
              </a:rPr>
              <a:t> </a:t>
            </a:r>
            <a:r>
              <a:rPr sz="2200" spc="-10" dirty="0">
                <a:latin typeface="Calibri"/>
                <a:cs typeface="Calibri"/>
              </a:rPr>
              <a:t>operations</a:t>
            </a:r>
            <a:r>
              <a:rPr sz="2200" spc="5" dirty="0">
                <a:latin typeface="Calibri"/>
                <a:cs typeface="Calibri"/>
              </a:rPr>
              <a:t> </a:t>
            </a:r>
            <a:r>
              <a:rPr sz="2200" spc="-10" dirty="0">
                <a:latin typeface="Calibri"/>
                <a:cs typeface="Calibri"/>
              </a:rPr>
              <a:t>are</a:t>
            </a:r>
            <a:r>
              <a:rPr sz="2200" spc="-5" dirty="0">
                <a:latin typeface="Calibri"/>
                <a:cs typeface="Calibri"/>
              </a:rPr>
              <a:t> </a:t>
            </a:r>
            <a:r>
              <a:rPr sz="2200" spc="-15" dirty="0">
                <a:latin typeface="Calibri"/>
                <a:cs typeface="Calibri"/>
              </a:rPr>
              <a:t>restored.</a:t>
            </a:r>
            <a:endParaRPr sz="2200">
              <a:latin typeface="Calibri"/>
              <a:cs typeface="Calibri"/>
            </a:endParaRPr>
          </a:p>
        </p:txBody>
      </p:sp>
      <p:grpSp>
        <p:nvGrpSpPr>
          <p:cNvPr id="13" name="object 13"/>
          <p:cNvGrpSpPr/>
          <p:nvPr/>
        </p:nvGrpSpPr>
        <p:grpSpPr>
          <a:xfrm>
            <a:off x="4741164" y="4675632"/>
            <a:ext cx="6798945" cy="1614170"/>
            <a:chOff x="4741164" y="4675632"/>
            <a:chExt cx="6798945" cy="1614170"/>
          </a:xfrm>
        </p:grpSpPr>
        <p:sp>
          <p:nvSpPr>
            <p:cNvPr id="14" name="object 14"/>
            <p:cNvSpPr/>
            <p:nvPr/>
          </p:nvSpPr>
          <p:spPr>
            <a:xfrm>
              <a:off x="4741164" y="4675632"/>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524"/>
                  </a:lnTo>
                  <a:lnTo>
                    <a:pt x="5765" y="1495426"/>
                  </a:lnTo>
                  <a:lnTo>
                    <a:pt x="22036" y="1533979"/>
                  </a:lnTo>
                  <a:lnTo>
                    <a:pt x="47275" y="1566643"/>
                  </a:lnTo>
                  <a:lnTo>
                    <a:pt x="79944" y="1591880"/>
                  </a:lnTo>
                  <a:lnTo>
                    <a:pt x="118503" y="1608150"/>
                  </a:lnTo>
                  <a:lnTo>
                    <a:pt x="161416" y="1613916"/>
                  </a:lnTo>
                  <a:lnTo>
                    <a:pt x="6637146" y="1613916"/>
                  </a:lnTo>
                  <a:lnTo>
                    <a:pt x="6680060" y="1608150"/>
                  </a:lnTo>
                  <a:lnTo>
                    <a:pt x="6718619" y="1591880"/>
                  </a:lnTo>
                  <a:lnTo>
                    <a:pt x="6751288" y="1566643"/>
                  </a:lnTo>
                  <a:lnTo>
                    <a:pt x="6776527" y="1533979"/>
                  </a:lnTo>
                  <a:lnTo>
                    <a:pt x="6792798" y="1495426"/>
                  </a:lnTo>
                  <a:lnTo>
                    <a:pt x="6798563" y="1452524"/>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8063A1"/>
            </a:solidFill>
          </p:spPr>
          <p:txBody>
            <a:bodyPr wrap="square" lIns="0" tIns="0" rIns="0" bIns="0" rtlCol="0"/>
            <a:lstStyle/>
            <a:p>
              <a:endParaRPr/>
            </a:p>
          </p:txBody>
        </p:sp>
        <p:sp>
          <p:nvSpPr>
            <p:cNvPr id="15" name="object 15"/>
            <p:cNvSpPr/>
            <p:nvPr/>
          </p:nvSpPr>
          <p:spPr>
            <a:xfrm>
              <a:off x="5253283" y="5189123"/>
              <a:ext cx="844550" cy="593090"/>
            </a:xfrm>
            <a:custGeom>
              <a:avLst/>
              <a:gdLst/>
              <a:ahLst/>
              <a:cxnLst/>
              <a:rect l="l" t="t" r="r" b="b"/>
              <a:pathLst>
                <a:path w="844550" h="593089">
                  <a:moveTo>
                    <a:pt x="770171" y="0"/>
                  </a:moveTo>
                  <a:lnTo>
                    <a:pt x="302404" y="442028"/>
                  </a:lnTo>
                  <a:lnTo>
                    <a:pt x="77657" y="211881"/>
                  </a:lnTo>
                  <a:lnTo>
                    <a:pt x="0" y="285857"/>
                  </a:lnTo>
                  <a:lnTo>
                    <a:pt x="298750" y="592719"/>
                  </a:lnTo>
                  <a:lnTo>
                    <a:pt x="377320" y="519657"/>
                  </a:lnTo>
                  <a:lnTo>
                    <a:pt x="844173" y="76715"/>
                  </a:lnTo>
                  <a:lnTo>
                    <a:pt x="770171" y="0"/>
                  </a:lnTo>
                  <a:close/>
                </a:path>
              </a:pathLst>
            </a:custGeom>
            <a:solidFill>
              <a:srgbClr val="000000"/>
            </a:solidFill>
          </p:spPr>
          <p:txBody>
            <a:bodyPr wrap="square" lIns="0" tIns="0" rIns="0" bIns="0" rtlCol="0"/>
            <a:lstStyle/>
            <a:p>
              <a:endParaRPr/>
            </a:p>
          </p:txBody>
        </p:sp>
      </p:grpSp>
      <p:sp>
        <p:nvSpPr>
          <p:cNvPr id="16" name="object 16"/>
          <p:cNvSpPr txBox="1"/>
          <p:nvPr/>
        </p:nvSpPr>
        <p:spPr>
          <a:xfrm>
            <a:off x="6764781" y="4962601"/>
            <a:ext cx="3787775" cy="975360"/>
          </a:xfrm>
          <a:prstGeom prst="rect">
            <a:avLst/>
          </a:prstGeom>
        </p:spPr>
        <p:txBody>
          <a:bodyPr vert="horz" wrap="square" lIns="0" tIns="40640" rIns="0" bIns="0" rtlCol="0">
            <a:spAutoFit/>
          </a:bodyPr>
          <a:lstStyle/>
          <a:p>
            <a:pPr marL="12700" marR="5080" algn="just">
              <a:lnSpc>
                <a:spcPct val="91600"/>
              </a:lnSpc>
              <a:spcBef>
                <a:spcPts val="320"/>
              </a:spcBef>
            </a:pPr>
            <a:r>
              <a:rPr sz="2200" spc="-5" dirty="0">
                <a:latin typeface="Calibri"/>
                <a:cs typeface="Calibri"/>
              </a:rPr>
              <a:t>This includes </a:t>
            </a:r>
            <a:r>
              <a:rPr sz="2200" b="1" spc="-10" dirty="0">
                <a:latin typeface="Calibri"/>
                <a:cs typeface="Calibri"/>
              </a:rPr>
              <a:t>repair </a:t>
            </a:r>
            <a:r>
              <a:rPr sz="2200" b="1" spc="-5" dirty="0">
                <a:latin typeface="Calibri"/>
                <a:cs typeface="Calibri"/>
              </a:rPr>
              <a:t>time</a:t>
            </a:r>
            <a:r>
              <a:rPr sz="2200" spc="-5" dirty="0">
                <a:latin typeface="Calibri"/>
                <a:cs typeface="Calibri"/>
              </a:rPr>
              <a:t>, </a:t>
            </a:r>
            <a:r>
              <a:rPr sz="2200" b="1" spc="-15" dirty="0">
                <a:latin typeface="Calibri"/>
                <a:cs typeface="Calibri"/>
              </a:rPr>
              <a:t>testing </a:t>
            </a:r>
            <a:r>
              <a:rPr sz="2200" b="1" spc="-484" dirty="0">
                <a:latin typeface="Calibri"/>
                <a:cs typeface="Calibri"/>
              </a:rPr>
              <a:t> </a:t>
            </a:r>
            <a:r>
              <a:rPr sz="2200" b="1" spc="-5" dirty="0">
                <a:latin typeface="Calibri"/>
                <a:cs typeface="Calibri"/>
              </a:rPr>
              <a:t>period</a:t>
            </a:r>
            <a:r>
              <a:rPr sz="2200" spc="-5" dirty="0">
                <a:latin typeface="Calibri"/>
                <a:cs typeface="Calibri"/>
              </a:rPr>
              <a:t>, and </a:t>
            </a:r>
            <a:r>
              <a:rPr sz="2200" b="1" spc="-15" dirty="0">
                <a:latin typeface="Calibri"/>
                <a:cs typeface="Calibri"/>
              </a:rPr>
              <a:t>return </a:t>
            </a:r>
            <a:r>
              <a:rPr sz="2200" b="1" spc="-20" dirty="0">
                <a:latin typeface="Calibri"/>
                <a:cs typeface="Calibri"/>
              </a:rPr>
              <a:t>to </a:t>
            </a:r>
            <a:r>
              <a:rPr sz="2200" b="1" spc="-10" dirty="0">
                <a:latin typeface="Calibri"/>
                <a:cs typeface="Calibri"/>
              </a:rPr>
              <a:t>the normal </a:t>
            </a:r>
            <a:r>
              <a:rPr sz="2200" b="1" spc="-484" dirty="0">
                <a:latin typeface="Calibri"/>
                <a:cs typeface="Calibri"/>
              </a:rPr>
              <a:t> </a:t>
            </a:r>
            <a:r>
              <a:rPr sz="2200" b="1" spc="-15" dirty="0">
                <a:latin typeface="Calibri"/>
                <a:cs typeface="Calibri"/>
              </a:rPr>
              <a:t>operating</a:t>
            </a:r>
            <a:r>
              <a:rPr sz="2200" b="1" spc="25" dirty="0">
                <a:latin typeface="Calibri"/>
                <a:cs typeface="Calibri"/>
              </a:rPr>
              <a:t> </a:t>
            </a:r>
            <a:r>
              <a:rPr sz="2200" b="1" spc="-10" dirty="0">
                <a:latin typeface="Calibri"/>
                <a:cs typeface="Calibri"/>
              </a:rPr>
              <a:t>condition</a:t>
            </a:r>
            <a:endParaRPr sz="220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296" y="1037285"/>
            <a:ext cx="3143885" cy="574675"/>
          </a:xfrm>
          <a:prstGeom prst="rect">
            <a:avLst/>
          </a:prstGeom>
        </p:spPr>
        <p:txBody>
          <a:bodyPr vert="horz" wrap="square" lIns="0" tIns="12700" rIns="0" bIns="0" rtlCol="0">
            <a:spAutoFit/>
          </a:bodyPr>
          <a:lstStyle/>
          <a:p>
            <a:pPr marL="12700">
              <a:lnSpc>
                <a:spcPct val="100000"/>
              </a:lnSpc>
              <a:spcBef>
                <a:spcPts val="100"/>
              </a:spcBef>
            </a:pPr>
            <a:r>
              <a:rPr sz="3600" b="0" spc="-60" dirty="0">
                <a:solidFill>
                  <a:srgbClr val="FFFFFF"/>
                </a:solidFill>
                <a:latin typeface="Calibri Light"/>
                <a:cs typeface="Calibri Light"/>
              </a:rPr>
              <a:t>M</a:t>
            </a:r>
            <a:r>
              <a:rPr sz="3600" b="0" spc="-5" dirty="0">
                <a:solidFill>
                  <a:srgbClr val="FFFFFF"/>
                </a:solidFill>
                <a:latin typeface="Calibri Light"/>
                <a:cs typeface="Calibri Light"/>
              </a:rPr>
              <a:t>T</a:t>
            </a:r>
            <a:r>
              <a:rPr sz="3600" b="0" spc="-50" dirty="0">
                <a:solidFill>
                  <a:srgbClr val="FFFFFF"/>
                </a:solidFill>
                <a:latin typeface="Calibri Light"/>
                <a:cs typeface="Calibri Light"/>
              </a:rPr>
              <a:t>T</a:t>
            </a:r>
            <a:r>
              <a:rPr sz="3600" b="0" dirty="0">
                <a:solidFill>
                  <a:srgbClr val="FFFFFF"/>
                </a:solidFill>
                <a:latin typeface="Calibri Light"/>
                <a:cs typeface="Calibri Light"/>
              </a:rPr>
              <a:t>R</a:t>
            </a:r>
            <a:r>
              <a:rPr sz="3600" b="0" spc="-114" dirty="0">
                <a:solidFill>
                  <a:srgbClr val="FFFFFF"/>
                </a:solidFill>
                <a:latin typeface="Calibri Light"/>
                <a:cs typeface="Calibri Light"/>
              </a:rPr>
              <a:t> </a:t>
            </a:r>
            <a:r>
              <a:rPr sz="3600" b="0" spc="-45" dirty="0">
                <a:solidFill>
                  <a:srgbClr val="FFFFFF"/>
                </a:solidFill>
                <a:latin typeface="Calibri Light"/>
                <a:cs typeface="Calibri Light"/>
              </a:rPr>
              <a:t>C</a:t>
            </a:r>
            <a:r>
              <a:rPr sz="3600" b="0" spc="-55" dirty="0">
                <a:solidFill>
                  <a:srgbClr val="FFFFFF"/>
                </a:solidFill>
                <a:latin typeface="Calibri Light"/>
                <a:cs typeface="Calibri Light"/>
              </a:rPr>
              <a:t>a</a:t>
            </a:r>
            <a:r>
              <a:rPr sz="3600" b="0" spc="-50" dirty="0">
                <a:solidFill>
                  <a:srgbClr val="FFFFFF"/>
                </a:solidFill>
                <a:latin typeface="Calibri Light"/>
                <a:cs typeface="Calibri Light"/>
              </a:rPr>
              <a:t>l</a:t>
            </a:r>
            <a:r>
              <a:rPr sz="3600" b="0" spc="-45" dirty="0">
                <a:solidFill>
                  <a:srgbClr val="FFFFFF"/>
                </a:solidFill>
                <a:latin typeface="Calibri Light"/>
                <a:cs typeface="Calibri Light"/>
              </a:rPr>
              <a:t>c</a:t>
            </a:r>
            <a:r>
              <a:rPr sz="3600" b="0" spc="-50" dirty="0">
                <a:solidFill>
                  <a:srgbClr val="FFFFFF"/>
                </a:solidFill>
                <a:latin typeface="Calibri Light"/>
                <a:cs typeface="Calibri Light"/>
              </a:rPr>
              <a:t>ul</a:t>
            </a:r>
            <a:r>
              <a:rPr sz="3600" b="0" spc="-90" dirty="0">
                <a:solidFill>
                  <a:srgbClr val="FFFFFF"/>
                </a:solidFill>
                <a:latin typeface="Calibri Light"/>
                <a:cs typeface="Calibri Light"/>
              </a:rPr>
              <a:t>a</a:t>
            </a:r>
            <a:r>
              <a:rPr sz="3600" b="0" spc="-50" dirty="0">
                <a:solidFill>
                  <a:srgbClr val="FFFFFF"/>
                </a:solidFill>
                <a:latin typeface="Calibri Light"/>
                <a:cs typeface="Calibri Light"/>
              </a:rPr>
              <a:t>ti</a:t>
            </a:r>
            <a:r>
              <a:rPr sz="3600" b="0" spc="-60" dirty="0">
                <a:solidFill>
                  <a:srgbClr val="FFFFFF"/>
                </a:solidFill>
                <a:latin typeface="Calibri Light"/>
                <a:cs typeface="Calibri Light"/>
              </a:rPr>
              <a:t>o</a:t>
            </a:r>
            <a:r>
              <a:rPr sz="3600" b="0" dirty="0">
                <a:solidFill>
                  <a:srgbClr val="FFFFFF"/>
                </a:solidFill>
                <a:latin typeface="Calibri Light"/>
                <a:cs typeface="Calibri Light"/>
              </a:rPr>
              <a:t>n</a:t>
            </a:r>
            <a:endParaRPr sz="3600">
              <a:latin typeface="Calibri Light"/>
              <a:cs typeface="Calibri Light"/>
            </a:endParaRPr>
          </a:p>
        </p:txBody>
      </p:sp>
      <p:pic>
        <p:nvPicPr>
          <p:cNvPr id="3" name="object 3"/>
          <p:cNvPicPr/>
          <p:nvPr/>
        </p:nvPicPr>
        <p:blipFill>
          <a:blip r:embed="rId2" cstate="print"/>
          <a:stretch>
            <a:fillRect/>
          </a:stretch>
        </p:blipFill>
        <p:spPr>
          <a:xfrm>
            <a:off x="4742688" y="2316479"/>
            <a:ext cx="6797040" cy="2225040"/>
          </a:xfrm>
          <a:prstGeom prst="rect">
            <a:avLst/>
          </a:prstGeom>
        </p:spPr>
      </p:pic>
      <p:sp>
        <p:nvSpPr>
          <p:cNvPr id="4" name="object 4"/>
          <p:cNvSpPr txBox="1"/>
          <p:nvPr/>
        </p:nvSpPr>
        <p:spPr>
          <a:xfrm>
            <a:off x="479856" y="2753360"/>
            <a:ext cx="3111500" cy="1428750"/>
          </a:xfrm>
          <a:prstGeom prst="rect">
            <a:avLst/>
          </a:prstGeom>
        </p:spPr>
        <p:txBody>
          <a:bodyPr vert="horz" wrap="square" lIns="0" tIns="47625" rIns="0" bIns="0" rtlCol="0">
            <a:spAutoFit/>
          </a:bodyPr>
          <a:lstStyle/>
          <a:p>
            <a:pPr marL="12700" marR="5080" algn="just">
              <a:lnSpc>
                <a:spcPts val="2160"/>
              </a:lnSpc>
              <a:spcBef>
                <a:spcPts val="375"/>
              </a:spcBef>
            </a:pPr>
            <a:r>
              <a:rPr sz="2000" spc="-95" dirty="0">
                <a:solidFill>
                  <a:srgbClr val="FFFFFF"/>
                </a:solidFill>
                <a:latin typeface="Calibri"/>
                <a:cs typeface="Calibri"/>
              </a:rPr>
              <a:t>To</a:t>
            </a:r>
            <a:r>
              <a:rPr sz="2000" spc="265" dirty="0">
                <a:solidFill>
                  <a:srgbClr val="FFFFFF"/>
                </a:solidFill>
                <a:latin typeface="Calibri"/>
                <a:cs typeface="Calibri"/>
              </a:rPr>
              <a:t> </a:t>
            </a:r>
            <a:r>
              <a:rPr sz="2000" spc="-10" dirty="0">
                <a:solidFill>
                  <a:srgbClr val="FFFFFF"/>
                </a:solidFill>
                <a:latin typeface="Calibri"/>
                <a:cs typeface="Calibri"/>
              </a:rPr>
              <a:t>calculate</a:t>
            </a:r>
            <a:r>
              <a:rPr sz="2000" spc="434" dirty="0">
                <a:solidFill>
                  <a:srgbClr val="FFFFFF"/>
                </a:solidFill>
                <a:latin typeface="Calibri"/>
                <a:cs typeface="Calibri"/>
              </a:rPr>
              <a:t> </a:t>
            </a:r>
            <a:r>
              <a:rPr sz="2000" dirty="0">
                <a:solidFill>
                  <a:srgbClr val="FFFFFF"/>
                </a:solidFill>
                <a:latin typeface="Calibri"/>
                <a:cs typeface="Calibri"/>
              </a:rPr>
              <a:t>MTTR,</a:t>
            </a:r>
            <a:r>
              <a:rPr sz="2000" spc="455" dirty="0">
                <a:solidFill>
                  <a:srgbClr val="FFFFFF"/>
                </a:solidFill>
                <a:latin typeface="Calibri"/>
                <a:cs typeface="Calibri"/>
              </a:rPr>
              <a:t> </a:t>
            </a:r>
            <a:r>
              <a:rPr sz="2000" spc="-5" dirty="0">
                <a:solidFill>
                  <a:srgbClr val="FFFFFF"/>
                </a:solidFill>
                <a:latin typeface="Calibri"/>
                <a:cs typeface="Calibri"/>
              </a:rPr>
              <a:t>divide </a:t>
            </a:r>
            <a:r>
              <a:rPr sz="2000" dirty="0">
                <a:solidFill>
                  <a:srgbClr val="FFFFFF"/>
                </a:solidFill>
                <a:latin typeface="Calibri"/>
                <a:cs typeface="Calibri"/>
              </a:rPr>
              <a:t> the   </a:t>
            </a:r>
            <a:r>
              <a:rPr sz="2000" spc="5" dirty="0">
                <a:solidFill>
                  <a:srgbClr val="FFFFFF"/>
                </a:solidFill>
                <a:latin typeface="Calibri"/>
                <a:cs typeface="Calibri"/>
              </a:rPr>
              <a:t> </a:t>
            </a:r>
            <a:r>
              <a:rPr sz="2000" b="1" spc="-10" dirty="0">
                <a:solidFill>
                  <a:srgbClr val="FFFFFF"/>
                </a:solidFill>
                <a:latin typeface="Calibri"/>
                <a:cs typeface="Calibri"/>
              </a:rPr>
              <a:t>total</a:t>
            </a:r>
            <a:r>
              <a:rPr sz="2000" b="1" spc="430" dirty="0">
                <a:solidFill>
                  <a:srgbClr val="FFFFFF"/>
                </a:solidFill>
                <a:latin typeface="Calibri"/>
                <a:cs typeface="Calibri"/>
              </a:rPr>
              <a:t> </a:t>
            </a:r>
            <a:r>
              <a:rPr sz="2000" b="1" spc="434" dirty="0">
                <a:solidFill>
                  <a:srgbClr val="FFFFFF"/>
                </a:solidFill>
                <a:latin typeface="Calibri"/>
                <a:cs typeface="Calibri"/>
              </a:rPr>
              <a:t> </a:t>
            </a:r>
            <a:r>
              <a:rPr sz="2000" b="1" spc="-10" dirty="0">
                <a:solidFill>
                  <a:srgbClr val="FFFFFF"/>
                </a:solidFill>
                <a:latin typeface="Calibri"/>
                <a:cs typeface="Calibri"/>
              </a:rPr>
              <a:t>maintenance </a:t>
            </a:r>
            <a:r>
              <a:rPr sz="2000" b="1" spc="-5" dirty="0">
                <a:solidFill>
                  <a:srgbClr val="FFFFFF"/>
                </a:solidFill>
                <a:latin typeface="Calibri"/>
                <a:cs typeface="Calibri"/>
              </a:rPr>
              <a:t> time </a:t>
            </a:r>
            <a:r>
              <a:rPr sz="2000" spc="-15" dirty="0">
                <a:solidFill>
                  <a:srgbClr val="FFFFFF"/>
                </a:solidFill>
                <a:latin typeface="Calibri"/>
                <a:cs typeface="Calibri"/>
              </a:rPr>
              <a:t>by </a:t>
            </a:r>
            <a:r>
              <a:rPr sz="2000" spc="-5" dirty="0">
                <a:solidFill>
                  <a:srgbClr val="FFFFFF"/>
                </a:solidFill>
                <a:latin typeface="Calibri"/>
                <a:cs typeface="Calibri"/>
              </a:rPr>
              <a:t>the </a:t>
            </a:r>
            <a:r>
              <a:rPr sz="2000" b="1" spc="-15" dirty="0">
                <a:solidFill>
                  <a:srgbClr val="FFFFFF"/>
                </a:solidFill>
                <a:latin typeface="Calibri"/>
                <a:cs typeface="Calibri"/>
              </a:rPr>
              <a:t>total </a:t>
            </a:r>
            <a:r>
              <a:rPr sz="2000" b="1" dirty="0">
                <a:solidFill>
                  <a:srgbClr val="FFFFFF"/>
                </a:solidFill>
                <a:latin typeface="Calibri"/>
                <a:cs typeface="Calibri"/>
              </a:rPr>
              <a:t>number of </a:t>
            </a:r>
            <a:r>
              <a:rPr sz="2000" b="1" spc="5" dirty="0">
                <a:solidFill>
                  <a:srgbClr val="FFFFFF"/>
                </a:solidFill>
                <a:latin typeface="Calibri"/>
                <a:cs typeface="Calibri"/>
              </a:rPr>
              <a:t> </a:t>
            </a:r>
            <a:r>
              <a:rPr sz="2000" b="1" spc="-10" dirty="0">
                <a:solidFill>
                  <a:srgbClr val="FFFFFF"/>
                </a:solidFill>
                <a:latin typeface="Calibri"/>
                <a:cs typeface="Calibri"/>
              </a:rPr>
              <a:t>maintenance</a:t>
            </a:r>
            <a:r>
              <a:rPr sz="2000" b="1" spc="-5" dirty="0">
                <a:solidFill>
                  <a:srgbClr val="FFFFFF"/>
                </a:solidFill>
                <a:latin typeface="Calibri"/>
                <a:cs typeface="Calibri"/>
              </a:rPr>
              <a:t> actions</a:t>
            </a:r>
            <a:r>
              <a:rPr sz="2000" b="1" dirty="0">
                <a:solidFill>
                  <a:srgbClr val="FFFFFF"/>
                </a:solidFill>
                <a:latin typeface="Calibri"/>
                <a:cs typeface="Calibri"/>
              </a:rPr>
              <a:t> </a:t>
            </a:r>
            <a:r>
              <a:rPr sz="2000" b="1" spc="-10" dirty="0">
                <a:solidFill>
                  <a:srgbClr val="FFFFFF"/>
                </a:solidFill>
                <a:latin typeface="Calibri"/>
                <a:cs typeface="Calibri"/>
              </a:rPr>
              <a:t>over</a:t>
            </a:r>
            <a:r>
              <a:rPr sz="2000" b="1" spc="-5" dirty="0">
                <a:solidFill>
                  <a:srgbClr val="FFFFFF"/>
                </a:solidFill>
                <a:latin typeface="Calibri"/>
                <a:cs typeface="Calibri"/>
              </a:rPr>
              <a:t> </a:t>
            </a:r>
            <a:r>
              <a:rPr sz="2000" b="1" dirty="0">
                <a:solidFill>
                  <a:srgbClr val="FFFFFF"/>
                </a:solidFill>
                <a:latin typeface="Calibri"/>
                <a:cs typeface="Calibri"/>
              </a:rPr>
              <a:t>a </a:t>
            </a:r>
            <a:r>
              <a:rPr sz="2000" b="1" spc="-440" dirty="0">
                <a:solidFill>
                  <a:srgbClr val="FFFFFF"/>
                </a:solidFill>
                <a:latin typeface="Calibri"/>
                <a:cs typeface="Calibri"/>
              </a:rPr>
              <a:t> </a:t>
            </a:r>
            <a:r>
              <a:rPr sz="2000" b="1" spc="-10" dirty="0">
                <a:solidFill>
                  <a:srgbClr val="FFFFFF"/>
                </a:solidFill>
                <a:latin typeface="Calibri"/>
                <a:cs typeface="Calibri"/>
              </a:rPr>
              <a:t>given</a:t>
            </a:r>
            <a:r>
              <a:rPr sz="2000" b="1" dirty="0">
                <a:solidFill>
                  <a:srgbClr val="FFFFFF"/>
                </a:solidFill>
                <a:latin typeface="Calibri"/>
                <a:cs typeface="Calibri"/>
              </a:rPr>
              <a:t> period</a:t>
            </a:r>
            <a:r>
              <a:rPr sz="2000" b="1" spc="-30" dirty="0">
                <a:solidFill>
                  <a:srgbClr val="FFFFFF"/>
                </a:solidFill>
                <a:latin typeface="Calibri"/>
                <a:cs typeface="Calibri"/>
              </a:rPr>
              <a:t> </a:t>
            </a:r>
            <a:r>
              <a:rPr sz="2000" b="1" dirty="0">
                <a:solidFill>
                  <a:srgbClr val="FFFFFF"/>
                </a:solidFill>
                <a:latin typeface="Calibri"/>
                <a:cs typeface="Calibri"/>
              </a:rPr>
              <a:t>of</a:t>
            </a:r>
            <a:r>
              <a:rPr sz="2000" b="1" spc="5" dirty="0">
                <a:solidFill>
                  <a:srgbClr val="FFFFFF"/>
                </a:solidFill>
                <a:latin typeface="Calibri"/>
                <a:cs typeface="Calibri"/>
              </a:rPr>
              <a:t> </a:t>
            </a:r>
            <a:r>
              <a:rPr sz="2000" b="1" dirty="0">
                <a:solidFill>
                  <a:srgbClr val="FFFFFF"/>
                </a:solidFill>
                <a:latin typeface="Calibri"/>
                <a:cs typeface="Calibri"/>
              </a:rPr>
              <a:t>time</a:t>
            </a:r>
            <a:r>
              <a:rPr sz="2000" dirty="0">
                <a:solidFill>
                  <a:srgbClr val="FFFFFF"/>
                </a:solidFill>
                <a:latin typeface="Calibri"/>
                <a:cs typeface="Calibri"/>
              </a:rPr>
              <a:t>.</a:t>
            </a:r>
            <a:endParaRPr sz="2000">
              <a:latin typeface="Calibri"/>
              <a:cs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908380"/>
            <a:ext cx="2051685" cy="757555"/>
          </a:xfrm>
          <a:prstGeom prst="rect">
            <a:avLst/>
          </a:prstGeom>
        </p:spPr>
        <p:txBody>
          <a:bodyPr vert="horz" wrap="square" lIns="0" tIns="12700" rIns="0" bIns="0" rtlCol="0">
            <a:spAutoFit/>
          </a:bodyPr>
          <a:lstStyle/>
          <a:p>
            <a:pPr marL="12700">
              <a:lnSpc>
                <a:spcPct val="100000"/>
              </a:lnSpc>
              <a:spcBef>
                <a:spcPts val="100"/>
              </a:spcBef>
            </a:pPr>
            <a:r>
              <a:rPr sz="4800" b="0" spc="-45" dirty="0">
                <a:solidFill>
                  <a:srgbClr val="FFFFFF"/>
                </a:solidFill>
                <a:latin typeface="Calibri Light"/>
                <a:cs typeface="Calibri Light"/>
              </a:rPr>
              <a:t>E</a:t>
            </a:r>
            <a:r>
              <a:rPr sz="4800" b="0" spc="-150" dirty="0">
                <a:solidFill>
                  <a:srgbClr val="FFFFFF"/>
                </a:solidFill>
                <a:latin typeface="Calibri Light"/>
                <a:cs typeface="Calibri Light"/>
              </a:rPr>
              <a:t>x</a:t>
            </a:r>
            <a:r>
              <a:rPr sz="4800" b="0" spc="-55" dirty="0">
                <a:solidFill>
                  <a:srgbClr val="FFFFFF"/>
                </a:solidFill>
                <a:latin typeface="Calibri Light"/>
                <a:cs typeface="Calibri Light"/>
              </a:rPr>
              <a:t>am</a:t>
            </a:r>
            <a:r>
              <a:rPr sz="4800" b="0" spc="-50" dirty="0">
                <a:solidFill>
                  <a:srgbClr val="FFFFFF"/>
                </a:solidFill>
                <a:latin typeface="Calibri Light"/>
                <a:cs typeface="Calibri Light"/>
              </a:rPr>
              <a:t>p</a:t>
            </a:r>
            <a:r>
              <a:rPr sz="4800" b="0" spc="-55" dirty="0">
                <a:solidFill>
                  <a:srgbClr val="FFFFFF"/>
                </a:solidFill>
                <a:latin typeface="Calibri Light"/>
                <a:cs typeface="Calibri Light"/>
              </a:rPr>
              <a:t>l</a:t>
            </a:r>
            <a:r>
              <a:rPr sz="4800" b="0" dirty="0">
                <a:solidFill>
                  <a:srgbClr val="FFFFFF"/>
                </a:solidFill>
                <a:latin typeface="Calibri Light"/>
                <a:cs typeface="Calibri Light"/>
              </a:rPr>
              <a:t>e</a:t>
            </a:r>
            <a:endParaRPr sz="4800">
              <a:latin typeface="Calibri Light"/>
              <a:cs typeface="Calibri Light"/>
            </a:endParaRPr>
          </a:p>
        </p:txBody>
      </p:sp>
      <p:sp>
        <p:nvSpPr>
          <p:cNvPr id="3" name="object 3"/>
          <p:cNvSpPr txBox="1"/>
          <p:nvPr/>
        </p:nvSpPr>
        <p:spPr>
          <a:xfrm>
            <a:off x="1176019" y="1813382"/>
            <a:ext cx="9193530" cy="1220470"/>
          </a:xfrm>
          <a:prstGeom prst="rect">
            <a:avLst/>
          </a:prstGeom>
        </p:spPr>
        <p:txBody>
          <a:bodyPr vert="horz" wrap="square" lIns="0" tIns="55244" rIns="0" bIns="0" rtlCol="0">
            <a:spAutoFit/>
          </a:bodyPr>
          <a:lstStyle/>
          <a:p>
            <a:pPr marL="12700" marR="5080" algn="just">
              <a:lnSpc>
                <a:spcPct val="90000"/>
              </a:lnSpc>
              <a:spcBef>
                <a:spcPts val="434"/>
              </a:spcBef>
            </a:pPr>
            <a:r>
              <a:rPr sz="2800" spc="-5" dirty="0">
                <a:solidFill>
                  <a:srgbClr val="FFFFFF"/>
                </a:solidFill>
                <a:latin typeface="Calibri"/>
                <a:cs typeface="Calibri"/>
              </a:rPr>
              <a:t>if </a:t>
            </a:r>
            <a:r>
              <a:rPr sz="2800" spc="-20" dirty="0">
                <a:solidFill>
                  <a:srgbClr val="FFFFFF"/>
                </a:solidFill>
                <a:latin typeface="Calibri"/>
                <a:cs typeface="Calibri"/>
              </a:rPr>
              <a:t>you </a:t>
            </a:r>
            <a:r>
              <a:rPr sz="2800" spc="-25" dirty="0">
                <a:solidFill>
                  <a:srgbClr val="FFFFFF"/>
                </a:solidFill>
                <a:latin typeface="Calibri"/>
                <a:cs typeface="Calibri"/>
              </a:rPr>
              <a:t>have </a:t>
            </a:r>
            <a:r>
              <a:rPr sz="2800" spc="-5" dirty="0">
                <a:solidFill>
                  <a:srgbClr val="FFFFFF"/>
                </a:solidFill>
                <a:latin typeface="Calibri"/>
                <a:cs typeface="Calibri"/>
              </a:rPr>
              <a:t>a </a:t>
            </a:r>
            <a:r>
              <a:rPr sz="2800" spc="-10" dirty="0">
                <a:solidFill>
                  <a:srgbClr val="FFFFFF"/>
                </a:solidFill>
                <a:latin typeface="Calibri"/>
                <a:cs typeface="Calibri"/>
              </a:rPr>
              <a:t>pump that </a:t>
            </a:r>
            <a:r>
              <a:rPr sz="2800" spc="-15" dirty="0">
                <a:solidFill>
                  <a:srgbClr val="FFFFFF"/>
                </a:solidFill>
                <a:latin typeface="Calibri"/>
                <a:cs typeface="Calibri"/>
              </a:rPr>
              <a:t>fails </a:t>
            </a:r>
            <a:r>
              <a:rPr sz="2800" spc="-20" dirty="0">
                <a:solidFill>
                  <a:srgbClr val="FFFFFF"/>
                </a:solidFill>
                <a:latin typeface="Calibri"/>
                <a:cs typeface="Calibri"/>
              </a:rPr>
              <a:t>four </a:t>
            </a:r>
            <a:r>
              <a:rPr sz="2800" spc="-5" dirty="0">
                <a:solidFill>
                  <a:srgbClr val="FFFFFF"/>
                </a:solidFill>
                <a:latin typeface="Calibri"/>
                <a:cs typeface="Calibri"/>
              </a:rPr>
              <a:t>times in one </a:t>
            </a:r>
            <a:r>
              <a:rPr sz="2800" spc="-25" dirty="0">
                <a:solidFill>
                  <a:srgbClr val="FFFFFF"/>
                </a:solidFill>
                <a:latin typeface="Calibri"/>
                <a:cs typeface="Calibri"/>
              </a:rPr>
              <a:t>workday </a:t>
            </a:r>
            <a:r>
              <a:rPr sz="2800" spc="-5" dirty="0">
                <a:solidFill>
                  <a:srgbClr val="FFFFFF"/>
                </a:solidFill>
                <a:latin typeface="Calibri"/>
                <a:cs typeface="Calibri"/>
              </a:rPr>
              <a:t>and </a:t>
            </a:r>
            <a:r>
              <a:rPr sz="2800" spc="-20" dirty="0">
                <a:solidFill>
                  <a:srgbClr val="FFFFFF"/>
                </a:solidFill>
                <a:latin typeface="Calibri"/>
                <a:cs typeface="Calibri"/>
              </a:rPr>
              <a:t>you </a:t>
            </a:r>
            <a:r>
              <a:rPr sz="2800" spc="-620" dirty="0">
                <a:solidFill>
                  <a:srgbClr val="FFFFFF"/>
                </a:solidFill>
                <a:latin typeface="Calibri"/>
                <a:cs typeface="Calibri"/>
              </a:rPr>
              <a:t> </a:t>
            </a:r>
            <a:r>
              <a:rPr sz="2800" spc="-10" dirty="0">
                <a:solidFill>
                  <a:srgbClr val="FFFFFF"/>
                </a:solidFill>
                <a:latin typeface="Calibri"/>
                <a:cs typeface="Calibri"/>
              </a:rPr>
              <a:t>spend </a:t>
            </a:r>
            <a:r>
              <a:rPr sz="2800" spc="-5" dirty="0">
                <a:solidFill>
                  <a:srgbClr val="FFFFFF"/>
                </a:solidFill>
                <a:latin typeface="Calibri"/>
                <a:cs typeface="Calibri"/>
              </a:rPr>
              <a:t>an </a:t>
            </a:r>
            <a:r>
              <a:rPr sz="2800" spc="-10" dirty="0">
                <a:solidFill>
                  <a:srgbClr val="FFFFFF"/>
                </a:solidFill>
                <a:latin typeface="Calibri"/>
                <a:cs typeface="Calibri"/>
              </a:rPr>
              <a:t>hour repairing </a:t>
            </a:r>
            <a:r>
              <a:rPr sz="2800" spc="-5" dirty="0">
                <a:solidFill>
                  <a:srgbClr val="FFFFFF"/>
                </a:solidFill>
                <a:latin typeface="Calibri"/>
                <a:cs typeface="Calibri"/>
              </a:rPr>
              <a:t>each of those </a:t>
            </a:r>
            <a:r>
              <a:rPr sz="2800" spc="-10" dirty="0">
                <a:solidFill>
                  <a:srgbClr val="FFFFFF"/>
                </a:solidFill>
                <a:latin typeface="Calibri"/>
                <a:cs typeface="Calibri"/>
              </a:rPr>
              <a:t>instances </a:t>
            </a:r>
            <a:r>
              <a:rPr sz="2800" spc="-5" dirty="0">
                <a:solidFill>
                  <a:srgbClr val="FFFFFF"/>
                </a:solidFill>
                <a:latin typeface="Calibri"/>
                <a:cs typeface="Calibri"/>
              </a:rPr>
              <a:t>of </a:t>
            </a:r>
            <a:r>
              <a:rPr sz="2800" spc="-15" dirty="0">
                <a:solidFill>
                  <a:srgbClr val="FFFFFF"/>
                </a:solidFill>
                <a:latin typeface="Calibri"/>
                <a:cs typeface="Calibri"/>
              </a:rPr>
              <a:t>failure, </a:t>
            </a:r>
            <a:r>
              <a:rPr sz="2800" spc="-20" dirty="0">
                <a:solidFill>
                  <a:srgbClr val="FFFFFF"/>
                </a:solidFill>
                <a:latin typeface="Calibri"/>
                <a:cs typeface="Calibri"/>
              </a:rPr>
              <a:t>your </a:t>
            </a:r>
            <a:r>
              <a:rPr sz="2800" spc="-15" dirty="0">
                <a:solidFill>
                  <a:srgbClr val="FFFFFF"/>
                </a:solidFill>
                <a:latin typeface="Calibri"/>
                <a:cs typeface="Calibri"/>
              </a:rPr>
              <a:t> </a:t>
            </a:r>
            <a:r>
              <a:rPr sz="2800" spc="5" dirty="0">
                <a:solidFill>
                  <a:srgbClr val="FFFFFF"/>
                </a:solidFill>
                <a:latin typeface="Calibri"/>
                <a:cs typeface="Calibri"/>
              </a:rPr>
              <a:t>MTTR </a:t>
            </a:r>
            <a:r>
              <a:rPr sz="2800" spc="-10" dirty="0">
                <a:solidFill>
                  <a:srgbClr val="FFFFFF"/>
                </a:solidFill>
                <a:latin typeface="Calibri"/>
                <a:cs typeface="Calibri"/>
              </a:rPr>
              <a:t>would</a:t>
            </a:r>
            <a:r>
              <a:rPr sz="2800" spc="20" dirty="0">
                <a:solidFill>
                  <a:srgbClr val="FFFFFF"/>
                </a:solidFill>
                <a:latin typeface="Calibri"/>
                <a:cs typeface="Calibri"/>
              </a:rPr>
              <a:t> </a:t>
            </a:r>
            <a:r>
              <a:rPr sz="2800" spc="-5" dirty="0">
                <a:solidFill>
                  <a:srgbClr val="FFFFFF"/>
                </a:solidFill>
                <a:latin typeface="Calibri"/>
                <a:cs typeface="Calibri"/>
              </a:rPr>
              <a:t>be</a:t>
            </a:r>
            <a:r>
              <a:rPr sz="2800" spc="10" dirty="0">
                <a:solidFill>
                  <a:srgbClr val="FFFFFF"/>
                </a:solidFill>
                <a:latin typeface="Calibri"/>
                <a:cs typeface="Calibri"/>
              </a:rPr>
              <a:t> </a:t>
            </a:r>
            <a:r>
              <a:rPr sz="2800" spc="-10" dirty="0">
                <a:solidFill>
                  <a:srgbClr val="FFFFFF"/>
                </a:solidFill>
                <a:latin typeface="Calibri"/>
                <a:cs typeface="Calibri"/>
              </a:rPr>
              <a:t>???</a:t>
            </a:r>
            <a:endParaRPr sz="280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334125"/>
          </a:xfrm>
          <a:custGeom>
            <a:avLst/>
            <a:gdLst/>
            <a:ahLst/>
            <a:cxnLst/>
            <a:rect l="l" t="t" r="r" b="b"/>
            <a:pathLst>
              <a:path w="12192000" h="6334125">
                <a:moveTo>
                  <a:pt x="0" y="6333744"/>
                </a:moveTo>
                <a:lnTo>
                  <a:pt x="12192000" y="6333744"/>
                </a:lnTo>
                <a:lnTo>
                  <a:pt x="12192000" y="0"/>
                </a:lnTo>
                <a:lnTo>
                  <a:pt x="0" y="0"/>
                </a:lnTo>
                <a:lnTo>
                  <a:pt x="0" y="6333744"/>
                </a:lnTo>
                <a:close/>
              </a:path>
            </a:pathLst>
          </a:custGeom>
          <a:solidFill>
            <a:srgbClr val="1F487C"/>
          </a:solidFill>
        </p:spPr>
        <p:txBody>
          <a:bodyPr wrap="square" lIns="0" tIns="0" rIns="0" bIns="0" rtlCol="0"/>
          <a:lstStyle/>
          <a:p>
            <a:endParaRPr/>
          </a:p>
        </p:txBody>
      </p:sp>
      <p:grpSp>
        <p:nvGrpSpPr>
          <p:cNvPr id="3" name="object 3"/>
          <p:cNvGrpSpPr/>
          <p:nvPr/>
        </p:nvGrpSpPr>
        <p:grpSpPr>
          <a:xfrm>
            <a:off x="0" y="6333744"/>
            <a:ext cx="12192000" cy="524510"/>
            <a:chOff x="0" y="6333744"/>
            <a:chExt cx="12192000" cy="524510"/>
          </a:xfrm>
        </p:grpSpPr>
        <p:sp>
          <p:nvSpPr>
            <p:cNvPr id="4" name="object 4"/>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244060"/>
            </a:solidFill>
          </p:spPr>
          <p:txBody>
            <a:bodyPr wrap="square" lIns="0" tIns="0" rIns="0" bIns="0" rtlCol="0"/>
            <a:lstStyle/>
            <a:p>
              <a:endParaRPr/>
            </a:p>
          </p:txBody>
        </p:sp>
        <p:sp>
          <p:nvSpPr>
            <p:cNvPr id="5" name="object 5"/>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4F81BC"/>
            </a:solidFill>
          </p:spPr>
          <p:txBody>
            <a:bodyPr wrap="square" lIns="0" tIns="0" rIns="0" bIns="0" rtlCol="0"/>
            <a:lstStyle/>
            <a:p>
              <a:endParaRPr/>
            </a:p>
          </p:txBody>
        </p:sp>
      </p:grpSp>
      <p:sp>
        <p:nvSpPr>
          <p:cNvPr id="6" name="object 6"/>
          <p:cNvSpPr/>
          <p:nvPr/>
        </p:nvSpPr>
        <p:spPr>
          <a:xfrm>
            <a:off x="1193291" y="1737360"/>
            <a:ext cx="9966960" cy="0"/>
          </a:xfrm>
          <a:custGeom>
            <a:avLst/>
            <a:gdLst/>
            <a:ahLst/>
            <a:cxnLst/>
            <a:rect l="l" t="t" r="r" b="b"/>
            <a:pathLst>
              <a:path w="9966960">
                <a:moveTo>
                  <a:pt x="0" y="0"/>
                </a:moveTo>
                <a:lnTo>
                  <a:pt x="9966960" y="0"/>
                </a:lnTo>
              </a:path>
            </a:pathLst>
          </a:custGeom>
          <a:ln w="6350">
            <a:solidFill>
              <a:srgbClr val="FFFFFF"/>
            </a:solidFill>
          </a:ln>
        </p:spPr>
        <p:txBody>
          <a:bodyPr wrap="square" lIns="0" tIns="0" rIns="0" bIns="0" rtlCol="0"/>
          <a:lstStyle/>
          <a:p>
            <a:endParaRPr/>
          </a:p>
        </p:txBody>
      </p:sp>
      <p:sp>
        <p:nvSpPr>
          <p:cNvPr id="7" name="object 7"/>
          <p:cNvSpPr txBox="1">
            <a:spLocks noGrp="1"/>
          </p:cNvSpPr>
          <p:nvPr>
            <p:ph type="title"/>
          </p:nvPr>
        </p:nvSpPr>
        <p:spPr>
          <a:xfrm>
            <a:off x="1587011" y="1842218"/>
            <a:ext cx="7016215" cy="321242"/>
          </a:xfrm>
          <a:prstGeom prst="rect">
            <a:avLst/>
          </a:prstGeom>
        </p:spPr>
        <p:txBody>
          <a:bodyPr vert="horz" wrap="square" lIns="0" tIns="13335" rIns="0" bIns="0" rtlCol="0">
            <a:spAutoFit/>
          </a:bodyPr>
          <a:lstStyle/>
          <a:p>
            <a:pPr marL="12700">
              <a:lnSpc>
                <a:spcPct val="100000"/>
              </a:lnSpc>
              <a:spcBef>
                <a:spcPts val="105"/>
              </a:spcBef>
            </a:pPr>
            <a:r>
              <a:rPr sz="2000" b="0" dirty="0">
                <a:solidFill>
                  <a:srgbClr val="FFFFFF"/>
                </a:solidFill>
                <a:latin typeface="Calibri"/>
                <a:cs typeface="Calibri"/>
              </a:rPr>
              <a:t>(60</a:t>
            </a:r>
            <a:r>
              <a:rPr sz="2000" b="0" spc="-20" dirty="0">
                <a:solidFill>
                  <a:srgbClr val="FFFFFF"/>
                </a:solidFill>
                <a:latin typeface="Calibri"/>
                <a:cs typeface="Calibri"/>
              </a:rPr>
              <a:t> </a:t>
            </a:r>
            <a:r>
              <a:rPr sz="2000" b="0" spc="-5" dirty="0">
                <a:solidFill>
                  <a:srgbClr val="FFFFFF"/>
                </a:solidFill>
                <a:latin typeface="Calibri"/>
                <a:cs typeface="Calibri"/>
              </a:rPr>
              <a:t>minutes</a:t>
            </a:r>
            <a:r>
              <a:rPr sz="2000" b="0" spc="10" dirty="0">
                <a:solidFill>
                  <a:srgbClr val="FFFFFF"/>
                </a:solidFill>
                <a:latin typeface="Calibri"/>
                <a:cs typeface="Calibri"/>
              </a:rPr>
              <a:t> </a:t>
            </a:r>
            <a:r>
              <a:rPr sz="2000" b="0" dirty="0">
                <a:solidFill>
                  <a:srgbClr val="FFFFFF"/>
                </a:solidFill>
                <a:latin typeface="Calibri"/>
                <a:cs typeface="Calibri"/>
              </a:rPr>
              <a:t>/</a:t>
            </a:r>
            <a:r>
              <a:rPr sz="2000" b="0" spc="-10" dirty="0">
                <a:solidFill>
                  <a:srgbClr val="FFFFFF"/>
                </a:solidFill>
                <a:latin typeface="Calibri"/>
                <a:cs typeface="Calibri"/>
              </a:rPr>
              <a:t> </a:t>
            </a:r>
            <a:r>
              <a:rPr sz="2000" b="0" dirty="0">
                <a:solidFill>
                  <a:srgbClr val="FFFFFF"/>
                </a:solidFill>
                <a:latin typeface="Calibri"/>
                <a:cs typeface="Calibri"/>
              </a:rPr>
              <a:t>4</a:t>
            </a:r>
            <a:r>
              <a:rPr sz="2000" b="0" spc="-5" dirty="0">
                <a:solidFill>
                  <a:srgbClr val="FFFFFF"/>
                </a:solidFill>
                <a:latin typeface="Calibri"/>
                <a:cs typeface="Calibri"/>
              </a:rPr>
              <a:t> </a:t>
            </a:r>
            <a:r>
              <a:rPr sz="2000" b="0" dirty="0">
                <a:solidFill>
                  <a:srgbClr val="FFFFFF"/>
                </a:solidFill>
                <a:latin typeface="Calibri"/>
                <a:cs typeface="Calibri"/>
              </a:rPr>
              <a:t>= 15</a:t>
            </a:r>
            <a:r>
              <a:rPr sz="2000" b="0" spc="-20" dirty="0">
                <a:solidFill>
                  <a:srgbClr val="FFFFFF"/>
                </a:solidFill>
                <a:latin typeface="Calibri"/>
                <a:cs typeface="Calibri"/>
              </a:rPr>
              <a:t> </a:t>
            </a:r>
            <a:r>
              <a:rPr sz="2000" b="0" spc="-5" dirty="0">
                <a:solidFill>
                  <a:srgbClr val="FFFFFF"/>
                </a:solidFill>
                <a:latin typeface="Calibri"/>
                <a:cs typeface="Calibri"/>
              </a:rPr>
              <a:t>minutes)</a:t>
            </a:r>
            <a:r>
              <a:rPr sz="2000" b="0" spc="20" dirty="0">
                <a:solidFill>
                  <a:srgbClr val="FFFFFF"/>
                </a:solidFill>
                <a:latin typeface="Calibri"/>
                <a:cs typeface="Calibri"/>
              </a:rPr>
              <a:t> </a:t>
            </a:r>
            <a:r>
              <a:rPr sz="2000" b="0" dirty="0">
                <a:solidFill>
                  <a:srgbClr val="FFFFFF"/>
                </a:solidFill>
                <a:latin typeface="Calibri"/>
                <a:cs typeface="Calibri"/>
              </a:rPr>
              <a:t>=</a:t>
            </a:r>
            <a:r>
              <a:rPr sz="2000" b="0" spc="-30" dirty="0">
                <a:solidFill>
                  <a:srgbClr val="FFFFFF"/>
                </a:solidFill>
                <a:latin typeface="Calibri"/>
                <a:cs typeface="Calibri"/>
              </a:rPr>
              <a:t> </a:t>
            </a:r>
            <a:r>
              <a:rPr sz="2000" b="0" dirty="0">
                <a:solidFill>
                  <a:srgbClr val="FFFFFF"/>
                </a:solidFill>
                <a:latin typeface="Calibri"/>
                <a:cs typeface="Calibri"/>
              </a:rPr>
              <a:t>15</a:t>
            </a:r>
            <a:r>
              <a:rPr sz="2000" b="0" spc="-15" dirty="0">
                <a:solidFill>
                  <a:srgbClr val="FFFFFF"/>
                </a:solidFill>
                <a:latin typeface="Calibri"/>
                <a:cs typeface="Calibri"/>
              </a:rPr>
              <a:t> </a:t>
            </a:r>
            <a:r>
              <a:rPr sz="2000" b="0" spc="-5" dirty="0">
                <a:solidFill>
                  <a:srgbClr val="FFFFFF"/>
                </a:solidFill>
                <a:latin typeface="Calibri"/>
                <a:cs typeface="Calibri"/>
              </a:rPr>
              <a:t>minutes</a:t>
            </a:r>
            <a:endParaRPr sz="2000">
              <a:latin typeface="Calibri"/>
              <a:cs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3291" y="1557527"/>
            <a:ext cx="10346690" cy="1694814"/>
            <a:chOff x="1193291" y="1557527"/>
            <a:chExt cx="10346690" cy="1694814"/>
          </a:xfrm>
        </p:grpSpPr>
        <p:sp>
          <p:nvSpPr>
            <p:cNvPr id="3" name="object 3"/>
            <p:cNvSpPr/>
            <p:nvPr/>
          </p:nvSpPr>
          <p:spPr>
            <a:xfrm>
              <a:off x="4741163" y="1557527"/>
              <a:ext cx="6798945" cy="1694814"/>
            </a:xfrm>
            <a:custGeom>
              <a:avLst/>
              <a:gdLst/>
              <a:ahLst/>
              <a:cxnLst/>
              <a:rect l="l" t="t" r="r" b="b"/>
              <a:pathLst>
                <a:path w="6798945" h="1694814">
                  <a:moveTo>
                    <a:pt x="6629146" y="0"/>
                  </a:moveTo>
                  <a:lnTo>
                    <a:pt x="169418" y="0"/>
                  </a:lnTo>
                  <a:lnTo>
                    <a:pt x="124368" y="6049"/>
                  </a:lnTo>
                  <a:lnTo>
                    <a:pt x="83895" y="23123"/>
                  </a:lnTo>
                  <a:lnTo>
                    <a:pt x="49609" y="49609"/>
                  </a:lnTo>
                  <a:lnTo>
                    <a:pt x="23123" y="83895"/>
                  </a:lnTo>
                  <a:lnTo>
                    <a:pt x="6049" y="124368"/>
                  </a:lnTo>
                  <a:lnTo>
                    <a:pt x="0" y="169418"/>
                  </a:lnTo>
                  <a:lnTo>
                    <a:pt x="0" y="1525270"/>
                  </a:lnTo>
                  <a:lnTo>
                    <a:pt x="6049" y="1570319"/>
                  </a:lnTo>
                  <a:lnTo>
                    <a:pt x="23123" y="1610792"/>
                  </a:lnTo>
                  <a:lnTo>
                    <a:pt x="49609" y="1645078"/>
                  </a:lnTo>
                  <a:lnTo>
                    <a:pt x="83895" y="1671564"/>
                  </a:lnTo>
                  <a:lnTo>
                    <a:pt x="124368" y="1688638"/>
                  </a:lnTo>
                  <a:lnTo>
                    <a:pt x="169418" y="1694688"/>
                  </a:lnTo>
                  <a:lnTo>
                    <a:pt x="6629146" y="1694688"/>
                  </a:lnTo>
                  <a:lnTo>
                    <a:pt x="6674195" y="1688638"/>
                  </a:lnTo>
                  <a:lnTo>
                    <a:pt x="6714668" y="1671564"/>
                  </a:lnTo>
                  <a:lnTo>
                    <a:pt x="6748954" y="1645078"/>
                  </a:lnTo>
                  <a:lnTo>
                    <a:pt x="6775440" y="1610792"/>
                  </a:lnTo>
                  <a:lnTo>
                    <a:pt x="6792514" y="1570319"/>
                  </a:lnTo>
                  <a:lnTo>
                    <a:pt x="6798563" y="1525270"/>
                  </a:lnTo>
                  <a:lnTo>
                    <a:pt x="6798563" y="169418"/>
                  </a:lnTo>
                  <a:lnTo>
                    <a:pt x="6792514" y="124368"/>
                  </a:lnTo>
                  <a:lnTo>
                    <a:pt x="6775440" y="83895"/>
                  </a:lnTo>
                  <a:lnTo>
                    <a:pt x="6748954" y="49609"/>
                  </a:lnTo>
                  <a:lnTo>
                    <a:pt x="6714668" y="23123"/>
                  </a:lnTo>
                  <a:lnTo>
                    <a:pt x="6674195" y="6049"/>
                  </a:lnTo>
                  <a:lnTo>
                    <a:pt x="6629146" y="0"/>
                  </a:lnTo>
                  <a:close/>
                </a:path>
              </a:pathLst>
            </a:custGeom>
            <a:solidFill>
              <a:srgbClr val="C0504D"/>
            </a:solidFill>
          </p:spPr>
          <p:txBody>
            <a:bodyPr wrap="square" lIns="0" tIns="0" rIns="0" bIns="0" rtlCol="0"/>
            <a:lstStyle/>
            <a:p>
              <a:endParaRPr/>
            </a:p>
          </p:txBody>
        </p:sp>
        <p:sp>
          <p:nvSpPr>
            <p:cNvPr id="4" name="object 4"/>
            <p:cNvSpPr/>
            <p:nvPr/>
          </p:nvSpPr>
          <p:spPr>
            <a:xfrm>
              <a:off x="5309050" y="2041529"/>
              <a:ext cx="828040" cy="730250"/>
            </a:xfrm>
            <a:custGeom>
              <a:avLst/>
              <a:gdLst/>
              <a:ahLst/>
              <a:cxnLst/>
              <a:rect l="l" t="t" r="r" b="b"/>
              <a:pathLst>
                <a:path w="828039" h="730250">
                  <a:moveTo>
                    <a:pt x="409003" y="0"/>
                  </a:moveTo>
                  <a:lnTo>
                    <a:pt x="4863" y="672099"/>
                  </a:lnTo>
                  <a:lnTo>
                    <a:pt x="0" y="686555"/>
                  </a:lnTo>
                  <a:lnTo>
                    <a:pt x="1024" y="701244"/>
                  </a:lnTo>
                  <a:lnTo>
                    <a:pt x="31371" y="729713"/>
                  </a:lnTo>
                  <a:lnTo>
                    <a:pt x="789235" y="729713"/>
                  </a:lnTo>
                  <a:lnTo>
                    <a:pt x="804149" y="726686"/>
                  </a:lnTo>
                  <a:lnTo>
                    <a:pt x="816355" y="718441"/>
                  </a:lnTo>
                  <a:lnTo>
                    <a:pt x="824569" y="706222"/>
                  </a:lnTo>
                  <a:lnTo>
                    <a:pt x="827543" y="691267"/>
                  </a:lnTo>
                  <a:lnTo>
                    <a:pt x="827543" y="684536"/>
                  </a:lnTo>
                  <a:lnTo>
                    <a:pt x="825782" y="677926"/>
                  </a:lnTo>
                  <a:lnTo>
                    <a:pt x="756164" y="556857"/>
                  </a:lnTo>
                  <a:lnTo>
                    <a:pt x="192681" y="556856"/>
                  </a:lnTo>
                  <a:lnTo>
                    <a:pt x="192681" y="518442"/>
                  </a:lnTo>
                  <a:lnTo>
                    <a:pt x="280008" y="518442"/>
                  </a:lnTo>
                  <a:lnTo>
                    <a:pt x="294215" y="486098"/>
                  </a:lnTo>
                  <a:lnTo>
                    <a:pt x="323552" y="458480"/>
                  </a:lnTo>
                  <a:lnTo>
                    <a:pt x="364526" y="439235"/>
                  </a:lnTo>
                  <a:lnTo>
                    <a:pt x="413642" y="432010"/>
                  </a:lnTo>
                  <a:lnTo>
                    <a:pt x="684388" y="432010"/>
                  </a:lnTo>
                  <a:lnTo>
                    <a:pt x="667824" y="403199"/>
                  </a:lnTo>
                  <a:lnTo>
                    <a:pt x="394428" y="403199"/>
                  </a:lnTo>
                  <a:lnTo>
                    <a:pt x="394428" y="324738"/>
                  </a:lnTo>
                  <a:lnTo>
                    <a:pt x="357633" y="324738"/>
                  </a:lnTo>
                  <a:lnTo>
                    <a:pt x="413642" y="268749"/>
                  </a:lnTo>
                  <a:lnTo>
                    <a:pt x="590526" y="268749"/>
                  </a:lnTo>
                  <a:lnTo>
                    <a:pt x="446978" y="19064"/>
                  </a:lnTo>
                  <a:lnTo>
                    <a:pt x="436916" y="7587"/>
                  </a:lnTo>
                  <a:lnTo>
                    <a:pt x="423696" y="1077"/>
                  </a:lnTo>
                  <a:lnTo>
                    <a:pt x="409003" y="0"/>
                  </a:lnTo>
                  <a:close/>
                </a:path>
                <a:path w="828039" h="730250">
                  <a:moveTo>
                    <a:pt x="684388" y="432010"/>
                  </a:moveTo>
                  <a:lnTo>
                    <a:pt x="413642" y="432010"/>
                  </a:lnTo>
                  <a:lnTo>
                    <a:pt x="462757" y="439235"/>
                  </a:lnTo>
                  <a:lnTo>
                    <a:pt x="503731" y="458480"/>
                  </a:lnTo>
                  <a:lnTo>
                    <a:pt x="533069" y="486098"/>
                  </a:lnTo>
                  <a:lnTo>
                    <a:pt x="547275" y="518442"/>
                  </a:lnTo>
                  <a:lnTo>
                    <a:pt x="634603" y="518442"/>
                  </a:lnTo>
                  <a:lnTo>
                    <a:pt x="634603" y="556857"/>
                  </a:lnTo>
                  <a:lnTo>
                    <a:pt x="756164" y="556857"/>
                  </a:lnTo>
                  <a:lnTo>
                    <a:pt x="684388" y="432010"/>
                  </a:lnTo>
                  <a:close/>
                </a:path>
                <a:path w="828039" h="730250">
                  <a:moveTo>
                    <a:pt x="590526" y="268749"/>
                  </a:moveTo>
                  <a:lnTo>
                    <a:pt x="413642" y="268749"/>
                  </a:lnTo>
                  <a:lnTo>
                    <a:pt x="469650" y="324738"/>
                  </a:lnTo>
                  <a:lnTo>
                    <a:pt x="432856" y="324738"/>
                  </a:lnTo>
                  <a:lnTo>
                    <a:pt x="432856" y="403199"/>
                  </a:lnTo>
                  <a:lnTo>
                    <a:pt x="667824" y="403199"/>
                  </a:lnTo>
                  <a:lnTo>
                    <a:pt x="590526" y="268749"/>
                  </a:lnTo>
                  <a:close/>
                </a:path>
              </a:pathLst>
            </a:custGeom>
            <a:solidFill>
              <a:srgbClr val="000000"/>
            </a:solidFill>
          </p:spPr>
          <p:txBody>
            <a:bodyPr wrap="square" lIns="0" tIns="0" rIns="0" bIns="0" rtlCol="0"/>
            <a:lstStyle/>
            <a:p>
              <a:endParaRPr/>
            </a:p>
          </p:txBody>
        </p:sp>
      </p:grpSp>
      <p:sp>
        <p:nvSpPr>
          <p:cNvPr id="5" name="object 5"/>
          <p:cNvSpPr txBox="1"/>
          <p:nvPr/>
        </p:nvSpPr>
        <p:spPr>
          <a:xfrm>
            <a:off x="571296" y="2116582"/>
            <a:ext cx="2716530" cy="1973580"/>
          </a:xfrm>
          <a:prstGeom prst="rect">
            <a:avLst/>
          </a:prstGeom>
        </p:spPr>
        <p:txBody>
          <a:bodyPr vert="horz" wrap="square" lIns="0" tIns="94615" rIns="0" bIns="0" rtlCol="0">
            <a:spAutoFit/>
          </a:bodyPr>
          <a:lstStyle/>
          <a:p>
            <a:pPr marL="12700" marR="5080">
              <a:lnSpc>
                <a:spcPct val="85000"/>
              </a:lnSpc>
              <a:spcBef>
                <a:spcPts val="745"/>
              </a:spcBef>
            </a:pPr>
            <a:r>
              <a:rPr sz="3600" b="0" spc="-90" dirty="0">
                <a:solidFill>
                  <a:srgbClr val="FFFFFF"/>
                </a:solidFill>
                <a:latin typeface="Calibri Light"/>
                <a:cs typeface="Calibri Light"/>
              </a:rPr>
              <a:t>M</a:t>
            </a:r>
            <a:r>
              <a:rPr sz="3600" b="0" spc="-65" dirty="0">
                <a:solidFill>
                  <a:srgbClr val="FFFFFF"/>
                </a:solidFill>
                <a:latin typeface="Calibri Light"/>
                <a:cs typeface="Calibri Light"/>
              </a:rPr>
              <a:t>e</a:t>
            </a:r>
            <a:r>
              <a:rPr sz="3600" b="0" spc="-75" dirty="0">
                <a:solidFill>
                  <a:srgbClr val="FFFFFF"/>
                </a:solidFill>
                <a:latin typeface="Calibri Light"/>
                <a:cs typeface="Calibri Light"/>
              </a:rPr>
              <a:t>a</a:t>
            </a:r>
            <a:r>
              <a:rPr sz="3600" b="0" dirty="0">
                <a:solidFill>
                  <a:srgbClr val="FFFFFF"/>
                </a:solidFill>
                <a:latin typeface="Calibri Light"/>
                <a:cs typeface="Calibri Light"/>
              </a:rPr>
              <a:t>n</a:t>
            </a:r>
            <a:r>
              <a:rPr sz="3600" b="0" spc="-190" dirty="0">
                <a:solidFill>
                  <a:srgbClr val="FFFFFF"/>
                </a:solidFill>
                <a:latin typeface="Calibri Light"/>
                <a:cs typeface="Calibri Light"/>
              </a:rPr>
              <a:t> </a:t>
            </a:r>
            <a:r>
              <a:rPr sz="3600" b="0" spc="-60" dirty="0">
                <a:solidFill>
                  <a:srgbClr val="FFFFFF"/>
                </a:solidFill>
                <a:latin typeface="Calibri Light"/>
                <a:cs typeface="Calibri Light"/>
              </a:rPr>
              <a:t>T</a:t>
            </a:r>
            <a:r>
              <a:rPr sz="3600" b="0" spc="-65" dirty="0">
                <a:solidFill>
                  <a:srgbClr val="FFFFFF"/>
                </a:solidFill>
                <a:latin typeface="Calibri Light"/>
                <a:cs typeface="Calibri Light"/>
              </a:rPr>
              <a:t>i</a:t>
            </a:r>
            <a:r>
              <a:rPr sz="3600" b="0" spc="-105" dirty="0">
                <a:solidFill>
                  <a:srgbClr val="FFFFFF"/>
                </a:solidFill>
                <a:latin typeface="Calibri Light"/>
                <a:cs typeface="Calibri Light"/>
              </a:rPr>
              <a:t>m</a:t>
            </a:r>
            <a:r>
              <a:rPr sz="3600" b="0" dirty="0">
                <a:solidFill>
                  <a:srgbClr val="FFFFFF"/>
                </a:solidFill>
                <a:latin typeface="Calibri Light"/>
                <a:cs typeface="Calibri Light"/>
              </a:rPr>
              <a:t>e</a:t>
            </a:r>
            <a:r>
              <a:rPr sz="3600" b="0" spc="-170" dirty="0">
                <a:solidFill>
                  <a:srgbClr val="FFFFFF"/>
                </a:solidFill>
                <a:latin typeface="Calibri Light"/>
                <a:cs typeface="Calibri Light"/>
              </a:rPr>
              <a:t> </a:t>
            </a:r>
            <a:r>
              <a:rPr sz="3600" b="0" spc="-385" dirty="0">
                <a:solidFill>
                  <a:srgbClr val="FFFFFF"/>
                </a:solidFill>
                <a:latin typeface="Calibri Light"/>
                <a:cs typeface="Calibri Light"/>
              </a:rPr>
              <a:t>T</a:t>
            </a:r>
            <a:r>
              <a:rPr sz="3600" b="0" dirty="0">
                <a:solidFill>
                  <a:srgbClr val="FFFFFF"/>
                </a:solidFill>
                <a:latin typeface="Calibri Light"/>
                <a:cs typeface="Calibri Light"/>
              </a:rPr>
              <a:t>o  </a:t>
            </a:r>
            <a:r>
              <a:rPr sz="3600" b="0" spc="-145" dirty="0">
                <a:solidFill>
                  <a:srgbClr val="FFFFFF"/>
                </a:solidFill>
                <a:latin typeface="Calibri Light"/>
                <a:cs typeface="Calibri Light"/>
              </a:rPr>
              <a:t>R</a:t>
            </a:r>
            <a:r>
              <a:rPr sz="3600" b="0" spc="-70" dirty="0">
                <a:solidFill>
                  <a:srgbClr val="FFFFFF"/>
                </a:solidFill>
                <a:latin typeface="Calibri Light"/>
                <a:cs typeface="Calibri Light"/>
              </a:rPr>
              <a:t>e</a:t>
            </a:r>
            <a:r>
              <a:rPr sz="3600" b="0" spc="-85" dirty="0">
                <a:solidFill>
                  <a:srgbClr val="FFFFFF"/>
                </a:solidFill>
                <a:latin typeface="Calibri Light"/>
                <a:cs typeface="Calibri Light"/>
              </a:rPr>
              <a:t>p</a:t>
            </a:r>
            <a:r>
              <a:rPr sz="3600" b="0" spc="-90" dirty="0">
                <a:solidFill>
                  <a:srgbClr val="FFFFFF"/>
                </a:solidFill>
                <a:latin typeface="Calibri Light"/>
                <a:cs typeface="Calibri Light"/>
              </a:rPr>
              <a:t>a</a:t>
            </a:r>
            <a:r>
              <a:rPr sz="3600" b="0" spc="-75" dirty="0">
                <a:solidFill>
                  <a:srgbClr val="FFFFFF"/>
                </a:solidFill>
                <a:latin typeface="Calibri Light"/>
                <a:cs typeface="Calibri Light"/>
              </a:rPr>
              <a:t>i</a:t>
            </a:r>
            <a:r>
              <a:rPr sz="3600" b="0" dirty="0">
                <a:solidFill>
                  <a:srgbClr val="FFFFFF"/>
                </a:solidFill>
                <a:latin typeface="Calibri Light"/>
                <a:cs typeface="Calibri Light"/>
              </a:rPr>
              <a:t>r</a:t>
            </a:r>
            <a:r>
              <a:rPr sz="3600" b="0" spc="-175" dirty="0">
                <a:solidFill>
                  <a:srgbClr val="FFFFFF"/>
                </a:solidFill>
                <a:latin typeface="Calibri Light"/>
                <a:cs typeface="Calibri Light"/>
              </a:rPr>
              <a:t> </a:t>
            </a:r>
            <a:r>
              <a:rPr sz="3600" b="0" spc="-75" dirty="0">
                <a:solidFill>
                  <a:srgbClr val="FFFFFF"/>
                </a:solidFill>
                <a:latin typeface="Calibri Light"/>
                <a:cs typeface="Calibri Light"/>
              </a:rPr>
              <a:t>v</a:t>
            </a:r>
            <a:r>
              <a:rPr sz="3600" b="0" dirty="0">
                <a:solidFill>
                  <a:srgbClr val="FFFFFF"/>
                </a:solidFill>
                <a:latin typeface="Calibri Light"/>
                <a:cs typeface="Calibri Light"/>
              </a:rPr>
              <a:t>s</a:t>
            </a:r>
            <a:r>
              <a:rPr sz="3600" b="0" spc="-180" dirty="0">
                <a:solidFill>
                  <a:srgbClr val="FFFFFF"/>
                </a:solidFill>
                <a:latin typeface="Calibri Light"/>
                <a:cs typeface="Calibri Light"/>
              </a:rPr>
              <a:t> </a:t>
            </a:r>
            <a:r>
              <a:rPr sz="3600" b="0" spc="-95" dirty="0">
                <a:solidFill>
                  <a:srgbClr val="FFFFFF"/>
                </a:solidFill>
                <a:latin typeface="Calibri Light"/>
                <a:cs typeface="Calibri Light"/>
              </a:rPr>
              <a:t>M</a:t>
            </a:r>
            <a:r>
              <a:rPr sz="3600" b="0" spc="-70" dirty="0">
                <a:solidFill>
                  <a:srgbClr val="FFFFFF"/>
                </a:solidFill>
                <a:latin typeface="Calibri Light"/>
                <a:cs typeface="Calibri Light"/>
              </a:rPr>
              <a:t>e</a:t>
            </a:r>
            <a:r>
              <a:rPr sz="3600" b="0" spc="-75" dirty="0">
                <a:solidFill>
                  <a:srgbClr val="FFFFFF"/>
                </a:solidFill>
                <a:latin typeface="Calibri Light"/>
                <a:cs typeface="Calibri Light"/>
              </a:rPr>
              <a:t>a</a:t>
            </a:r>
            <a:r>
              <a:rPr sz="3600" b="0" dirty="0">
                <a:solidFill>
                  <a:srgbClr val="FFFFFF"/>
                </a:solidFill>
                <a:latin typeface="Calibri Light"/>
                <a:cs typeface="Calibri Light"/>
              </a:rPr>
              <a:t>n  </a:t>
            </a:r>
            <a:r>
              <a:rPr sz="3600" b="0" spc="-60" dirty="0">
                <a:solidFill>
                  <a:srgbClr val="FFFFFF"/>
                </a:solidFill>
                <a:latin typeface="Calibri Light"/>
                <a:cs typeface="Calibri Light"/>
              </a:rPr>
              <a:t>T</a:t>
            </a:r>
            <a:r>
              <a:rPr sz="3600" b="0" spc="-65" dirty="0">
                <a:solidFill>
                  <a:srgbClr val="FFFFFF"/>
                </a:solidFill>
                <a:latin typeface="Calibri Light"/>
                <a:cs typeface="Calibri Light"/>
              </a:rPr>
              <a:t>i</a:t>
            </a:r>
            <a:r>
              <a:rPr sz="3600" b="0" spc="-105" dirty="0">
                <a:solidFill>
                  <a:srgbClr val="FFFFFF"/>
                </a:solidFill>
                <a:latin typeface="Calibri Light"/>
                <a:cs typeface="Calibri Light"/>
              </a:rPr>
              <a:t>m</a:t>
            </a:r>
            <a:r>
              <a:rPr sz="3600" b="0" dirty="0">
                <a:solidFill>
                  <a:srgbClr val="FFFFFF"/>
                </a:solidFill>
                <a:latin typeface="Calibri Light"/>
                <a:cs typeface="Calibri Light"/>
              </a:rPr>
              <a:t>e</a:t>
            </a:r>
            <a:r>
              <a:rPr sz="3600" b="0" spc="-185" dirty="0">
                <a:solidFill>
                  <a:srgbClr val="FFFFFF"/>
                </a:solidFill>
                <a:latin typeface="Calibri Light"/>
                <a:cs typeface="Calibri Light"/>
              </a:rPr>
              <a:t> </a:t>
            </a:r>
            <a:r>
              <a:rPr sz="3600" b="0" spc="-385" dirty="0">
                <a:solidFill>
                  <a:srgbClr val="FFFFFF"/>
                </a:solidFill>
                <a:latin typeface="Calibri Light"/>
                <a:cs typeface="Calibri Light"/>
              </a:rPr>
              <a:t>T</a:t>
            </a:r>
            <a:r>
              <a:rPr sz="3600" b="0" dirty="0">
                <a:solidFill>
                  <a:srgbClr val="FFFFFF"/>
                </a:solidFill>
                <a:latin typeface="Calibri Light"/>
                <a:cs typeface="Calibri Light"/>
              </a:rPr>
              <a:t>o  </a:t>
            </a:r>
            <a:r>
              <a:rPr sz="3600" b="0" spc="-90" dirty="0">
                <a:solidFill>
                  <a:srgbClr val="FFFFFF"/>
                </a:solidFill>
                <a:latin typeface="Calibri Light"/>
                <a:cs typeface="Calibri Light"/>
              </a:rPr>
              <a:t>Recovery</a:t>
            </a:r>
            <a:endParaRPr sz="3600">
              <a:latin typeface="Calibri Light"/>
              <a:cs typeface="Calibri Light"/>
            </a:endParaRPr>
          </a:p>
        </p:txBody>
      </p:sp>
      <p:sp>
        <p:nvSpPr>
          <p:cNvPr id="6" name="object 6"/>
          <p:cNvSpPr txBox="1">
            <a:spLocks noGrp="1"/>
          </p:cNvSpPr>
          <p:nvPr>
            <p:ph type="title"/>
          </p:nvPr>
        </p:nvSpPr>
        <p:spPr>
          <a:xfrm>
            <a:off x="6866890" y="1790826"/>
            <a:ext cx="444373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t>Mean</a:t>
            </a:r>
            <a:r>
              <a:rPr sz="2000" spc="-15" dirty="0"/>
              <a:t> </a:t>
            </a:r>
            <a:r>
              <a:rPr sz="2000" spc="-5" dirty="0"/>
              <a:t>Time</a:t>
            </a:r>
            <a:r>
              <a:rPr sz="2000" dirty="0"/>
              <a:t> </a:t>
            </a:r>
            <a:r>
              <a:rPr sz="2000" spc="-85" dirty="0"/>
              <a:t>To</a:t>
            </a:r>
            <a:r>
              <a:rPr sz="2000" spc="-20" dirty="0"/>
              <a:t> </a:t>
            </a:r>
            <a:r>
              <a:rPr sz="2000" spc="-10" dirty="0"/>
              <a:t>Recovery</a:t>
            </a:r>
            <a:r>
              <a:rPr sz="2000" spc="-20" dirty="0"/>
              <a:t> </a:t>
            </a:r>
            <a:r>
              <a:rPr sz="2000" b="0" dirty="0">
                <a:latin typeface="Calibri"/>
                <a:cs typeface="Calibri"/>
              </a:rPr>
              <a:t>is</a:t>
            </a:r>
            <a:r>
              <a:rPr sz="2000" b="0" spc="-5" dirty="0">
                <a:latin typeface="Calibri"/>
                <a:cs typeface="Calibri"/>
              </a:rPr>
              <a:t> </a:t>
            </a:r>
            <a:r>
              <a:rPr sz="2000" b="0" dirty="0">
                <a:latin typeface="Calibri"/>
                <a:cs typeface="Calibri"/>
              </a:rPr>
              <a:t>a</a:t>
            </a:r>
            <a:r>
              <a:rPr sz="2000" b="0" spc="5" dirty="0">
                <a:latin typeface="Calibri"/>
                <a:cs typeface="Calibri"/>
              </a:rPr>
              <a:t> </a:t>
            </a:r>
            <a:r>
              <a:rPr sz="2000" b="0" spc="-5" dirty="0">
                <a:latin typeface="Calibri"/>
                <a:cs typeface="Calibri"/>
              </a:rPr>
              <a:t>measure</a:t>
            </a:r>
            <a:r>
              <a:rPr sz="2000" b="0" spc="-10" dirty="0">
                <a:latin typeface="Calibri"/>
                <a:cs typeface="Calibri"/>
              </a:rPr>
              <a:t> </a:t>
            </a:r>
            <a:r>
              <a:rPr sz="2000" b="0" spc="-5" dirty="0">
                <a:latin typeface="Calibri"/>
                <a:cs typeface="Calibri"/>
              </a:rPr>
              <a:t>of </a:t>
            </a:r>
            <a:r>
              <a:rPr sz="2000" b="0" dirty="0">
                <a:latin typeface="Calibri"/>
                <a:cs typeface="Calibri"/>
              </a:rPr>
              <a:t> the </a:t>
            </a:r>
            <a:r>
              <a:rPr sz="2000" b="0" spc="-5" dirty="0">
                <a:latin typeface="Calibri"/>
                <a:cs typeface="Calibri"/>
              </a:rPr>
              <a:t>time between </a:t>
            </a:r>
            <a:r>
              <a:rPr sz="2000" b="0" dirty="0">
                <a:latin typeface="Calibri"/>
                <a:cs typeface="Calibri"/>
              </a:rPr>
              <a:t>the </a:t>
            </a:r>
            <a:r>
              <a:rPr sz="2000" b="0" spc="-10" dirty="0">
                <a:latin typeface="Calibri"/>
                <a:cs typeface="Calibri"/>
              </a:rPr>
              <a:t>point </a:t>
            </a:r>
            <a:r>
              <a:rPr sz="2000" b="0" spc="-15" dirty="0">
                <a:latin typeface="Calibri"/>
                <a:cs typeface="Calibri"/>
              </a:rPr>
              <a:t>at </a:t>
            </a:r>
            <a:r>
              <a:rPr sz="2000" b="0" dirty="0">
                <a:latin typeface="Calibri"/>
                <a:cs typeface="Calibri"/>
              </a:rPr>
              <a:t>which the </a:t>
            </a:r>
            <a:r>
              <a:rPr sz="2000" b="0" spc="5" dirty="0">
                <a:latin typeface="Calibri"/>
                <a:cs typeface="Calibri"/>
              </a:rPr>
              <a:t> </a:t>
            </a:r>
            <a:r>
              <a:rPr sz="2000" b="0" spc="-10" dirty="0">
                <a:latin typeface="Calibri"/>
                <a:cs typeface="Calibri"/>
              </a:rPr>
              <a:t>failure </a:t>
            </a:r>
            <a:r>
              <a:rPr sz="2000" b="0" dirty="0">
                <a:latin typeface="Calibri"/>
                <a:cs typeface="Calibri"/>
              </a:rPr>
              <a:t>is </a:t>
            </a:r>
            <a:r>
              <a:rPr sz="2000" b="0" spc="-15" dirty="0">
                <a:latin typeface="Calibri"/>
                <a:cs typeface="Calibri"/>
              </a:rPr>
              <a:t>first </a:t>
            </a:r>
            <a:r>
              <a:rPr sz="2000" b="0" spc="-10" dirty="0">
                <a:latin typeface="Calibri"/>
                <a:cs typeface="Calibri"/>
              </a:rPr>
              <a:t>discovered </a:t>
            </a:r>
            <a:r>
              <a:rPr sz="2000" b="0" spc="-5" dirty="0">
                <a:latin typeface="Calibri"/>
                <a:cs typeface="Calibri"/>
              </a:rPr>
              <a:t>until </a:t>
            </a:r>
            <a:r>
              <a:rPr sz="2000" b="0" dirty="0">
                <a:latin typeface="Calibri"/>
                <a:cs typeface="Calibri"/>
              </a:rPr>
              <a:t>the </a:t>
            </a:r>
            <a:r>
              <a:rPr sz="2000" b="0" spc="-10" dirty="0">
                <a:latin typeface="Calibri"/>
                <a:cs typeface="Calibri"/>
              </a:rPr>
              <a:t>point at </a:t>
            </a:r>
            <a:r>
              <a:rPr sz="2000" b="0" spc="-5" dirty="0">
                <a:latin typeface="Calibri"/>
                <a:cs typeface="Calibri"/>
              </a:rPr>
              <a:t> </a:t>
            </a:r>
            <a:r>
              <a:rPr sz="2000" b="0" dirty="0">
                <a:latin typeface="Calibri"/>
                <a:cs typeface="Calibri"/>
              </a:rPr>
              <a:t>which</a:t>
            </a:r>
            <a:r>
              <a:rPr sz="2000" b="0" spc="-5" dirty="0">
                <a:latin typeface="Calibri"/>
                <a:cs typeface="Calibri"/>
              </a:rPr>
              <a:t> </a:t>
            </a:r>
            <a:r>
              <a:rPr sz="2000" b="0" dirty="0">
                <a:latin typeface="Calibri"/>
                <a:cs typeface="Calibri"/>
              </a:rPr>
              <a:t>the</a:t>
            </a:r>
            <a:r>
              <a:rPr sz="2000" b="0" spc="-10" dirty="0">
                <a:latin typeface="Calibri"/>
                <a:cs typeface="Calibri"/>
              </a:rPr>
              <a:t> </a:t>
            </a:r>
            <a:r>
              <a:rPr sz="2000" b="0" spc="-5" dirty="0">
                <a:latin typeface="Calibri"/>
                <a:cs typeface="Calibri"/>
              </a:rPr>
              <a:t>equipment</a:t>
            </a:r>
            <a:r>
              <a:rPr sz="2000" b="0" spc="-20" dirty="0">
                <a:latin typeface="Calibri"/>
                <a:cs typeface="Calibri"/>
              </a:rPr>
              <a:t> </a:t>
            </a:r>
            <a:r>
              <a:rPr sz="2000" b="0" spc="-5" dirty="0">
                <a:latin typeface="Calibri"/>
                <a:cs typeface="Calibri"/>
              </a:rPr>
              <a:t>returns</a:t>
            </a:r>
            <a:r>
              <a:rPr sz="2000" b="0" spc="-10" dirty="0">
                <a:latin typeface="Calibri"/>
                <a:cs typeface="Calibri"/>
              </a:rPr>
              <a:t> </a:t>
            </a:r>
            <a:r>
              <a:rPr sz="2000" b="0" spc="-15" dirty="0">
                <a:latin typeface="Calibri"/>
                <a:cs typeface="Calibri"/>
              </a:rPr>
              <a:t>to</a:t>
            </a:r>
            <a:r>
              <a:rPr sz="2000" b="0" dirty="0">
                <a:latin typeface="Calibri"/>
                <a:cs typeface="Calibri"/>
              </a:rPr>
              <a:t> </a:t>
            </a:r>
            <a:r>
              <a:rPr sz="2000" b="0" spc="-10" dirty="0">
                <a:latin typeface="Calibri"/>
                <a:cs typeface="Calibri"/>
              </a:rPr>
              <a:t>operation.</a:t>
            </a:r>
            <a:endParaRPr sz="2000">
              <a:latin typeface="Calibri"/>
              <a:cs typeface="Calibri"/>
            </a:endParaRPr>
          </a:p>
        </p:txBody>
      </p:sp>
      <p:grpSp>
        <p:nvGrpSpPr>
          <p:cNvPr id="7" name="object 7"/>
          <p:cNvGrpSpPr/>
          <p:nvPr/>
        </p:nvGrpSpPr>
        <p:grpSpPr>
          <a:xfrm>
            <a:off x="4741164" y="3675888"/>
            <a:ext cx="6798945" cy="1696720"/>
            <a:chOff x="4741164" y="3675888"/>
            <a:chExt cx="6798945" cy="1696720"/>
          </a:xfrm>
        </p:grpSpPr>
        <p:sp>
          <p:nvSpPr>
            <p:cNvPr id="8" name="object 8"/>
            <p:cNvSpPr/>
            <p:nvPr/>
          </p:nvSpPr>
          <p:spPr>
            <a:xfrm>
              <a:off x="4741164" y="3675888"/>
              <a:ext cx="6798945" cy="1696720"/>
            </a:xfrm>
            <a:custGeom>
              <a:avLst/>
              <a:gdLst/>
              <a:ahLst/>
              <a:cxnLst/>
              <a:rect l="l" t="t" r="r" b="b"/>
              <a:pathLst>
                <a:path w="6798945" h="1696720">
                  <a:moveTo>
                    <a:pt x="6628892" y="0"/>
                  </a:moveTo>
                  <a:lnTo>
                    <a:pt x="169672" y="0"/>
                  </a:lnTo>
                  <a:lnTo>
                    <a:pt x="124559" y="6059"/>
                  </a:lnTo>
                  <a:lnTo>
                    <a:pt x="84026" y="23161"/>
                  </a:lnTo>
                  <a:lnTo>
                    <a:pt x="49688" y="49688"/>
                  </a:lnTo>
                  <a:lnTo>
                    <a:pt x="23161" y="84026"/>
                  </a:lnTo>
                  <a:lnTo>
                    <a:pt x="6059" y="124559"/>
                  </a:lnTo>
                  <a:lnTo>
                    <a:pt x="0" y="169672"/>
                  </a:lnTo>
                  <a:lnTo>
                    <a:pt x="0" y="1526539"/>
                  </a:lnTo>
                  <a:lnTo>
                    <a:pt x="6059" y="1571652"/>
                  </a:lnTo>
                  <a:lnTo>
                    <a:pt x="23161" y="1612185"/>
                  </a:lnTo>
                  <a:lnTo>
                    <a:pt x="49688" y="1646523"/>
                  </a:lnTo>
                  <a:lnTo>
                    <a:pt x="84026" y="1673050"/>
                  </a:lnTo>
                  <a:lnTo>
                    <a:pt x="124559" y="1690152"/>
                  </a:lnTo>
                  <a:lnTo>
                    <a:pt x="169672" y="1696212"/>
                  </a:lnTo>
                  <a:lnTo>
                    <a:pt x="6628892" y="1696212"/>
                  </a:lnTo>
                  <a:lnTo>
                    <a:pt x="6674004" y="1690152"/>
                  </a:lnTo>
                  <a:lnTo>
                    <a:pt x="6714537" y="1673050"/>
                  </a:lnTo>
                  <a:lnTo>
                    <a:pt x="6748875" y="1646523"/>
                  </a:lnTo>
                  <a:lnTo>
                    <a:pt x="6775402" y="1612185"/>
                  </a:lnTo>
                  <a:lnTo>
                    <a:pt x="6792504" y="1571652"/>
                  </a:lnTo>
                  <a:lnTo>
                    <a:pt x="6798563" y="1526539"/>
                  </a:lnTo>
                  <a:lnTo>
                    <a:pt x="6798563" y="169672"/>
                  </a:lnTo>
                  <a:lnTo>
                    <a:pt x="6792504" y="124559"/>
                  </a:lnTo>
                  <a:lnTo>
                    <a:pt x="6775402" y="84026"/>
                  </a:lnTo>
                  <a:lnTo>
                    <a:pt x="6748875" y="49688"/>
                  </a:lnTo>
                  <a:lnTo>
                    <a:pt x="6714537" y="23161"/>
                  </a:lnTo>
                  <a:lnTo>
                    <a:pt x="6674004" y="6059"/>
                  </a:lnTo>
                  <a:lnTo>
                    <a:pt x="6628892" y="0"/>
                  </a:lnTo>
                  <a:close/>
                </a:path>
              </a:pathLst>
            </a:custGeom>
            <a:solidFill>
              <a:srgbClr val="9BBA58"/>
            </a:solidFill>
          </p:spPr>
          <p:txBody>
            <a:bodyPr wrap="square" lIns="0" tIns="0" rIns="0" bIns="0" rtlCol="0"/>
            <a:lstStyle/>
            <a:p>
              <a:endParaRPr/>
            </a:p>
          </p:txBody>
        </p:sp>
        <p:sp>
          <p:nvSpPr>
            <p:cNvPr id="9" name="object 9"/>
            <p:cNvSpPr/>
            <p:nvPr/>
          </p:nvSpPr>
          <p:spPr>
            <a:xfrm>
              <a:off x="5511330" y="4362462"/>
              <a:ext cx="422909" cy="422275"/>
            </a:xfrm>
            <a:custGeom>
              <a:avLst/>
              <a:gdLst/>
              <a:ahLst/>
              <a:cxnLst/>
              <a:rect l="l" t="t" r="r" b="b"/>
              <a:pathLst>
                <a:path w="422910" h="422275">
                  <a:moveTo>
                    <a:pt x="38430" y="201345"/>
                  </a:moveTo>
                  <a:lnTo>
                    <a:pt x="36918" y="193878"/>
                  </a:lnTo>
                  <a:lnTo>
                    <a:pt x="32804" y="187782"/>
                  </a:lnTo>
                  <a:lnTo>
                    <a:pt x="26695" y="183680"/>
                  </a:lnTo>
                  <a:lnTo>
                    <a:pt x="19215" y="182168"/>
                  </a:lnTo>
                  <a:lnTo>
                    <a:pt x="11734" y="183680"/>
                  </a:lnTo>
                  <a:lnTo>
                    <a:pt x="5626" y="187782"/>
                  </a:lnTo>
                  <a:lnTo>
                    <a:pt x="1511" y="193878"/>
                  </a:lnTo>
                  <a:lnTo>
                    <a:pt x="0" y="201345"/>
                  </a:lnTo>
                  <a:lnTo>
                    <a:pt x="1511" y="208800"/>
                  </a:lnTo>
                  <a:lnTo>
                    <a:pt x="5626" y="214896"/>
                  </a:lnTo>
                  <a:lnTo>
                    <a:pt x="11734" y="219011"/>
                  </a:lnTo>
                  <a:lnTo>
                    <a:pt x="19215" y="220522"/>
                  </a:lnTo>
                  <a:lnTo>
                    <a:pt x="26695" y="219011"/>
                  </a:lnTo>
                  <a:lnTo>
                    <a:pt x="32804" y="214896"/>
                  </a:lnTo>
                  <a:lnTo>
                    <a:pt x="36918" y="208800"/>
                  </a:lnTo>
                  <a:lnTo>
                    <a:pt x="38430" y="201345"/>
                  </a:lnTo>
                  <a:close/>
                </a:path>
                <a:path w="422910" h="422275">
                  <a:moveTo>
                    <a:pt x="230568" y="402678"/>
                  </a:moveTo>
                  <a:lnTo>
                    <a:pt x="229057" y="395211"/>
                  </a:lnTo>
                  <a:lnTo>
                    <a:pt x="224942" y="389115"/>
                  </a:lnTo>
                  <a:lnTo>
                    <a:pt x="218833" y="385013"/>
                  </a:lnTo>
                  <a:lnTo>
                    <a:pt x="211353" y="383501"/>
                  </a:lnTo>
                  <a:lnTo>
                    <a:pt x="203873" y="385013"/>
                  </a:lnTo>
                  <a:lnTo>
                    <a:pt x="197764" y="389115"/>
                  </a:lnTo>
                  <a:lnTo>
                    <a:pt x="193649" y="395211"/>
                  </a:lnTo>
                  <a:lnTo>
                    <a:pt x="192138" y="402678"/>
                  </a:lnTo>
                  <a:lnTo>
                    <a:pt x="193649" y="410146"/>
                  </a:lnTo>
                  <a:lnTo>
                    <a:pt x="197764" y="416229"/>
                  </a:lnTo>
                  <a:lnTo>
                    <a:pt x="203873" y="420344"/>
                  </a:lnTo>
                  <a:lnTo>
                    <a:pt x="211353" y="421855"/>
                  </a:lnTo>
                  <a:lnTo>
                    <a:pt x="218833" y="420344"/>
                  </a:lnTo>
                  <a:lnTo>
                    <a:pt x="224942" y="416229"/>
                  </a:lnTo>
                  <a:lnTo>
                    <a:pt x="229057" y="410146"/>
                  </a:lnTo>
                  <a:lnTo>
                    <a:pt x="230568" y="402678"/>
                  </a:lnTo>
                  <a:close/>
                </a:path>
                <a:path w="422910" h="422275">
                  <a:moveTo>
                    <a:pt x="230568" y="19177"/>
                  </a:moveTo>
                  <a:lnTo>
                    <a:pt x="229057" y="11709"/>
                  </a:lnTo>
                  <a:lnTo>
                    <a:pt x="224942" y="5613"/>
                  </a:lnTo>
                  <a:lnTo>
                    <a:pt x="218833" y="1511"/>
                  </a:lnTo>
                  <a:lnTo>
                    <a:pt x="211353" y="0"/>
                  </a:lnTo>
                  <a:lnTo>
                    <a:pt x="203873" y="1511"/>
                  </a:lnTo>
                  <a:lnTo>
                    <a:pt x="197764" y="5613"/>
                  </a:lnTo>
                  <a:lnTo>
                    <a:pt x="193649" y="11709"/>
                  </a:lnTo>
                  <a:lnTo>
                    <a:pt x="192138" y="19177"/>
                  </a:lnTo>
                  <a:lnTo>
                    <a:pt x="193649" y="26644"/>
                  </a:lnTo>
                  <a:lnTo>
                    <a:pt x="197764" y="32740"/>
                  </a:lnTo>
                  <a:lnTo>
                    <a:pt x="203873" y="36842"/>
                  </a:lnTo>
                  <a:lnTo>
                    <a:pt x="211353" y="38354"/>
                  </a:lnTo>
                  <a:lnTo>
                    <a:pt x="218833" y="36842"/>
                  </a:lnTo>
                  <a:lnTo>
                    <a:pt x="224942" y="32740"/>
                  </a:lnTo>
                  <a:lnTo>
                    <a:pt x="229057" y="26644"/>
                  </a:lnTo>
                  <a:lnTo>
                    <a:pt x="230568" y="19177"/>
                  </a:lnTo>
                  <a:close/>
                </a:path>
                <a:path w="422910" h="422275">
                  <a:moveTo>
                    <a:pt x="422706" y="201345"/>
                  </a:moveTo>
                  <a:lnTo>
                    <a:pt x="421195" y="193878"/>
                  </a:lnTo>
                  <a:lnTo>
                    <a:pt x="417080" y="187782"/>
                  </a:lnTo>
                  <a:lnTo>
                    <a:pt x="410972" y="183680"/>
                  </a:lnTo>
                  <a:lnTo>
                    <a:pt x="403491" y="182168"/>
                  </a:lnTo>
                  <a:lnTo>
                    <a:pt x="396011" y="183680"/>
                  </a:lnTo>
                  <a:lnTo>
                    <a:pt x="389902" y="187782"/>
                  </a:lnTo>
                  <a:lnTo>
                    <a:pt x="385787" y="193878"/>
                  </a:lnTo>
                  <a:lnTo>
                    <a:pt x="384276" y="201345"/>
                  </a:lnTo>
                  <a:lnTo>
                    <a:pt x="385787" y="208800"/>
                  </a:lnTo>
                  <a:lnTo>
                    <a:pt x="389902" y="214896"/>
                  </a:lnTo>
                  <a:lnTo>
                    <a:pt x="396011" y="219011"/>
                  </a:lnTo>
                  <a:lnTo>
                    <a:pt x="403491" y="220522"/>
                  </a:lnTo>
                  <a:lnTo>
                    <a:pt x="410972" y="219011"/>
                  </a:lnTo>
                  <a:lnTo>
                    <a:pt x="417080" y="214896"/>
                  </a:lnTo>
                  <a:lnTo>
                    <a:pt x="421195" y="208800"/>
                  </a:lnTo>
                  <a:lnTo>
                    <a:pt x="422706" y="201345"/>
                  </a:lnTo>
                  <a:close/>
                </a:path>
              </a:pathLst>
            </a:custGeom>
            <a:solidFill>
              <a:srgbClr val="000000"/>
            </a:solidFill>
          </p:spPr>
          <p:txBody>
            <a:bodyPr wrap="square" lIns="0" tIns="0" rIns="0" bIns="0" rtlCol="0"/>
            <a:lstStyle/>
            <a:p>
              <a:endParaRPr/>
            </a:p>
          </p:txBody>
        </p:sp>
        <p:pic>
          <p:nvPicPr>
            <p:cNvPr id="10" name="object 10"/>
            <p:cNvPicPr/>
            <p:nvPr/>
          </p:nvPicPr>
          <p:blipFill>
            <a:blip r:embed="rId2" cstate="print"/>
            <a:stretch>
              <a:fillRect/>
            </a:stretch>
          </p:blipFill>
          <p:spPr>
            <a:xfrm>
              <a:off x="5703478" y="4429574"/>
              <a:ext cx="127773" cy="242565"/>
            </a:xfrm>
            <a:prstGeom prst="rect">
              <a:avLst/>
            </a:prstGeom>
          </p:spPr>
        </p:pic>
        <p:sp>
          <p:nvSpPr>
            <p:cNvPr id="11" name="object 11"/>
            <p:cNvSpPr/>
            <p:nvPr/>
          </p:nvSpPr>
          <p:spPr>
            <a:xfrm>
              <a:off x="5396480" y="4151542"/>
              <a:ext cx="653415" cy="747395"/>
            </a:xfrm>
            <a:custGeom>
              <a:avLst/>
              <a:gdLst/>
              <a:ahLst/>
              <a:cxnLst/>
              <a:rect l="l" t="t" r="r" b="b"/>
              <a:pathLst>
                <a:path w="653414" h="747395">
                  <a:moveTo>
                    <a:pt x="355033" y="57517"/>
                  </a:moveTo>
                  <a:lnTo>
                    <a:pt x="297391" y="57517"/>
                  </a:lnTo>
                  <a:lnTo>
                    <a:pt x="297391" y="96826"/>
                  </a:lnTo>
                  <a:lnTo>
                    <a:pt x="247678" y="105075"/>
                  </a:lnTo>
                  <a:lnTo>
                    <a:pt x="200780" y="120488"/>
                  </a:lnTo>
                  <a:lnTo>
                    <a:pt x="157306" y="142491"/>
                  </a:lnTo>
                  <a:lnTo>
                    <a:pt x="117865" y="170507"/>
                  </a:lnTo>
                  <a:lnTo>
                    <a:pt x="83065" y="203960"/>
                  </a:lnTo>
                  <a:lnTo>
                    <a:pt x="53515" y="242273"/>
                  </a:lnTo>
                  <a:lnTo>
                    <a:pt x="29825" y="284871"/>
                  </a:lnTo>
                  <a:lnTo>
                    <a:pt x="12602" y="331178"/>
                  </a:lnTo>
                  <a:lnTo>
                    <a:pt x="2456" y="380618"/>
                  </a:lnTo>
                  <a:lnTo>
                    <a:pt x="0" y="431030"/>
                  </a:lnTo>
                  <a:lnTo>
                    <a:pt x="5150" y="480163"/>
                  </a:lnTo>
                  <a:lnTo>
                    <a:pt x="17471" y="527308"/>
                  </a:lnTo>
                  <a:lnTo>
                    <a:pt x="36530" y="571754"/>
                  </a:lnTo>
                  <a:lnTo>
                    <a:pt x="61890" y="612791"/>
                  </a:lnTo>
                  <a:lnTo>
                    <a:pt x="93118" y="649709"/>
                  </a:lnTo>
                  <a:lnTo>
                    <a:pt x="129777" y="681798"/>
                  </a:lnTo>
                  <a:lnTo>
                    <a:pt x="171434" y="708347"/>
                  </a:lnTo>
                  <a:lnTo>
                    <a:pt x="217653" y="728647"/>
                  </a:lnTo>
                  <a:lnTo>
                    <a:pt x="266448" y="741686"/>
                  </a:lnTo>
                  <a:lnTo>
                    <a:pt x="315607" y="747102"/>
                  </a:lnTo>
                  <a:lnTo>
                    <a:pt x="364355" y="745157"/>
                  </a:lnTo>
                  <a:lnTo>
                    <a:pt x="411917" y="736110"/>
                  </a:lnTo>
                  <a:lnTo>
                    <a:pt x="457518" y="720222"/>
                  </a:lnTo>
                  <a:lnTo>
                    <a:pt x="500383" y="697753"/>
                  </a:lnTo>
                  <a:lnTo>
                    <a:pt x="510575" y="690297"/>
                  </a:lnTo>
                  <a:lnTo>
                    <a:pt x="326212" y="690297"/>
                  </a:lnTo>
                  <a:lnTo>
                    <a:pt x="277768" y="685983"/>
                  </a:lnTo>
                  <a:lnTo>
                    <a:pt x="232211" y="673541"/>
                  </a:lnTo>
                  <a:lnTo>
                    <a:pt x="190291" y="653722"/>
                  </a:lnTo>
                  <a:lnTo>
                    <a:pt x="152759" y="627274"/>
                  </a:lnTo>
                  <a:lnTo>
                    <a:pt x="120366" y="594947"/>
                  </a:lnTo>
                  <a:lnTo>
                    <a:pt x="93865" y="557491"/>
                  </a:lnTo>
                  <a:lnTo>
                    <a:pt x="74005" y="515656"/>
                  </a:lnTo>
                  <a:lnTo>
                    <a:pt x="61538" y="470190"/>
                  </a:lnTo>
                  <a:lnTo>
                    <a:pt x="57216" y="421845"/>
                  </a:lnTo>
                  <a:lnTo>
                    <a:pt x="61538" y="373499"/>
                  </a:lnTo>
                  <a:lnTo>
                    <a:pt x="74005" y="328034"/>
                  </a:lnTo>
                  <a:lnTo>
                    <a:pt x="93865" y="286198"/>
                  </a:lnTo>
                  <a:lnTo>
                    <a:pt x="120366" y="248742"/>
                  </a:lnTo>
                  <a:lnTo>
                    <a:pt x="152759" y="216415"/>
                  </a:lnTo>
                  <a:lnTo>
                    <a:pt x="190290" y="189967"/>
                  </a:lnTo>
                  <a:lnTo>
                    <a:pt x="232211" y="170148"/>
                  </a:lnTo>
                  <a:lnTo>
                    <a:pt x="277768" y="157706"/>
                  </a:lnTo>
                  <a:lnTo>
                    <a:pt x="326212" y="153393"/>
                  </a:lnTo>
                  <a:lnTo>
                    <a:pt x="586298" y="153393"/>
                  </a:lnTo>
                  <a:lnTo>
                    <a:pt x="587492" y="151475"/>
                  </a:lnTo>
                  <a:lnTo>
                    <a:pt x="508745" y="151475"/>
                  </a:lnTo>
                  <a:lnTo>
                    <a:pt x="472974" y="130682"/>
                  </a:lnTo>
                  <a:lnTo>
                    <a:pt x="435131" y="114563"/>
                  </a:lnTo>
                  <a:lnTo>
                    <a:pt x="395667" y="103477"/>
                  </a:lnTo>
                  <a:lnTo>
                    <a:pt x="355033" y="97785"/>
                  </a:lnTo>
                  <a:lnTo>
                    <a:pt x="355033" y="57517"/>
                  </a:lnTo>
                  <a:close/>
                </a:path>
                <a:path w="653414" h="747395">
                  <a:moveTo>
                    <a:pt x="586298" y="153393"/>
                  </a:moveTo>
                  <a:lnTo>
                    <a:pt x="326212" y="153393"/>
                  </a:lnTo>
                  <a:lnTo>
                    <a:pt x="374655" y="157706"/>
                  </a:lnTo>
                  <a:lnTo>
                    <a:pt x="420213" y="170148"/>
                  </a:lnTo>
                  <a:lnTo>
                    <a:pt x="462133" y="189968"/>
                  </a:lnTo>
                  <a:lnTo>
                    <a:pt x="499665" y="216416"/>
                  </a:lnTo>
                  <a:lnTo>
                    <a:pt x="532057" y="248742"/>
                  </a:lnTo>
                  <a:lnTo>
                    <a:pt x="558559" y="286198"/>
                  </a:lnTo>
                  <a:lnTo>
                    <a:pt x="578418" y="328034"/>
                  </a:lnTo>
                  <a:lnTo>
                    <a:pt x="590885" y="373499"/>
                  </a:lnTo>
                  <a:lnTo>
                    <a:pt x="595208" y="421845"/>
                  </a:lnTo>
                  <a:lnTo>
                    <a:pt x="590885" y="470190"/>
                  </a:lnTo>
                  <a:lnTo>
                    <a:pt x="578419" y="515656"/>
                  </a:lnTo>
                  <a:lnTo>
                    <a:pt x="558559" y="557491"/>
                  </a:lnTo>
                  <a:lnTo>
                    <a:pt x="532057" y="594947"/>
                  </a:lnTo>
                  <a:lnTo>
                    <a:pt x="499665" y="627274"/>
                  </a:lnTo>
                  <a:lnTo>
                    <a:pt x="462133" y="653722"/>
                  </a:lnTo>
                  <a:lnTo>
                    <a:pt x="420213" y="673541"/>
                  </a:lnTo>
                  <a:lnTo>
                    <a:pt x="374655" y="685983"/>
                  </a:lnTo>
                  <a:lnTo>
                    <a:pt x="326212" y="690297"/>
                  </a:lnTo>
                  <a:lnTo>
                    <a:pt x="510575" y="690297"/>
                  </a:lnTo>
                  <a:lnTo>
                    <a:pt x="574806" y="634113"/>
                  </a:lnTo>
                  <a:lnTo>
                    <a:pt x="604815" y="593462"/>
                  </a:lnTo>
                  <a:lnTo>
                    <a:pt x="628181" y="548716"/>
                  </a:lnTo>
                  <a:lnTo>
                    <a:pt x="643941" y="501958"/>
                  </a:lnTo>
                  <a:lnTo>
                    <a:pt x="652245" y="454016"/>
                  </a:lnTo>
                  <a:lnTo>
                    <a:pt x="653242" y="405719"/>
                  </a:lnTo>
                  <a:lnTo>
                    <a:pt x="647084" y="357896"/>
                  </a:lnTo>
                  <a:lnTo>
                    <a:pt x="633920" y="311375"/>
                  </a:lnTo>
                  <a:lnTo>
                    <a:pt x="613901" y="266984"/>
                  </a:lnTo>
                  <a:lnTo>
                    <a:pt x="587177" y="225552"/>
                  </a:lnTo>
                  <a:lnTo>
                    <a:pt x="553898" y="187908"/>
                  </a:lnTo>
                  <a:lnTo>
                    <a:pt x="582718" y="159145"/>
                  </a:lnTo>
                  <a:lnTo>
                    <a:pt x="586298" y="153393"/>
                  </a:lnTo>
                  <a:close/>
                </a:path>
                <a:path w="653414" h="747395">
                  <a:moveTo>
                    <a:pt x="561943" y="110488"/>
                  </a:moveTo>
                  <a:lnTo>
                    <a:pt x="551090" y="112136"/>
                  </a:lnTo>
                  <a:lnTo>
                    <a:pt x="541408" y="117919"/>
                  </a:lnTo>
                  <a:lnTo>
                    <a:pt x="508745" y="151475"/>
                  </a:lnTo>
                  <a:lnTo>
                    <a:pt x="587492" y="151475"/>
                  </a:lnTo>
                  <a:lnTo>
                    <a:pt x="588648" y="149618"/>
                  </a:lnTo>
                  <a:lnTo>
                    <a:pt x="590524" y="139011"/>
                  </a:lnTo>
                  <a:lnTo>
                    <a:pt x="588258" y="128405"/>
                  </a:lnTo>
                  <a:lnTo>
                    <a:pt x="581758" y="118877"/>
                  </a:lnTo>
                  <a:lnTo>
                    <a:pt x="572616" y="112795"/>
                  </a:lnTo>
                  <a:lnTo>
                    <a:pt x="561943" y="110488"/>
                  </a:lnTo>
                  <a:close/>
                </a:path>
                <a:path w="653414" h="747395">
                  <a:moveTo>
                    <a:pt x="441496" y="0"/>
                  </a:moveTo>
                  <a:lnTo>
                    <a:pt x="210928" y="0"/>
                  </a:lnTo>
                  <a:lnTo>
                    <a:pt x="210928" y="57517"/>
                  </a:lnTo>
                  <a:lnTo>
                    <a:pt x="441496" y="57517"/>
                  </a:lnTo>
                  <a:lnTo>
                    <a:pt x="441496" y="0"/>
                  </a:lnTo>
                  <a:close/>
                </a:path>
              </a:pathLst>
            </a:custGeom>
            <a:solidFill>
              <a:srgbClr val="000000"/>
            </a:solidFill>
          </p:spPr>
          <p:txBody>
            <a:bodyPr wrap="square" lIns="0" tIns="0" rIns="0" bIns="0" rtlCol="0"/>
            <a:lstStyle/>
            <a:p>
              <a:endParaRPr/>
            </a:p>
          </p:txBody>
        </p:sp>
      </p:grpSp>
      <p:sp>
        <p:nvSpPr>
          <p:cNvPr id="12" name="object 12"/>
          <p:cNvSpPr txBox="1"/>
          <p:nvPr/>
        </p:nvSpPr>
        <p:spPr>
          <a:xfrm>
            <a:off x="6866890" y="3910076"/>
            <a:ext cx="4225290" cy="1169670"/>
          </a:xfrm>
          <a:prstGeom prst="rect">
            <a:avLst/>
          </a:prstGeom>
        </p:spPr>
        <p:txBody>
          <a:bodyPr vert="horz" wrap="square" lIns="0" tIns="38100" rIns="0" bIns="0" rtlCol="0">
            <a:spAutoFit/>
          </a:bodyPr>
          <a:lstStyle/>
          <a:p>
            <a:pPr marL="12700" marR="5080">
              <a:lnSpc>
                <a:spcPct val="91700"/>
              </a:lnSpc>
              <a:spcBef>
                <a:spcPts val="300"/>
              </a:spcBef>
            </a:pPr>
            <a:r>
              <a:rPr sz="2000" spc="-15" dirty="0">
                <a:latin typeface="Calibri"/>
                <a:cs typeface="Calibri"/>
              </a:rPr>
              <a:t>So,</a:t>
            </a:r>
            <a:r>
              <a:rPr sz="2000" dirty="0">
                <a:latin typeface="Calibri"/>
                <a:cs typeface="Calibri"/>
              </a:rPr>
              <a:t> </a:t>
            </a:r>
            <a:r>
              <a:rPr sz="2000" spc="-5" dirty="0">
                <a:latin typeface="Calibri"/>
                <a:cs typeface="Calibri"/>
              </a:rPr>
              <a:t>in addition </a:t>
            </a:r>
            <a:r>
              <a:rPr sz="2000" spc="-15" dirty="0">
                <a:latin typeface="Calibri"/>
                <a:cs typeface="Calibri"/>
              </a:rPr>
              <a:t>to</a:t>
            </a:r>
            <a:r>
              <a:rPr sz="2000" spc="-10" dirty="0">
                <a:latin typeface="Calibri"/>
                <a:cs typeface="Calibri"/>
              </a:rPr>
              <a:t> </a:t>
            </a:r>
            <a:r>
              <a:rPr sz="2000" spc="-5" dirty="0">
                <a:latin typeface="Calibri"/>
                <a:cs typeface="Calibri"/>
              </a:rPr>
              <a:t>repair</a:t>
            </a:r>
            <a:r>
              <a:rPr sz="2000" dirty="0">
                <a:latin typeface="Calibri"/>
                <a:cs typeface="Calibri"/>
              </a:rPr>
              <a:t> </a:t>
            </a:r>
            <a:r>
              <a:rPr sz="2000" spc="-5" dirty="0">
                <a:latin typeface="Calibri"/>
                <a:cs typeface="Calibri"/>
              </a:rPr>
              <a:t>time,</a:t>
            </a:r>
            <a:r>
              <a:rPr sz="2000" spc="-10" dirty="0">
                <a:latin typeface="Calibri"/>
                <a:cs typeface="Calibri"/>
              </a:rPr>
              <a:t> testing </a:t>
            </a:r>
            <a:r>
              <a:rPr sz="2000" spc="-5" dirty="0">
                <a:latin typeface="Calibri"/>
                <a:cs typeface="Calibri"/>
              </a:rPr>
              <a:t> period, </a:t>
            </a:r>
            <a:r>
              <a:rPr sz="2000" dirty="0">
                <a:latin typeface="Calibri"/>
                <a:cs typeface="Calibri"/>
              </a:rPr>
              <a:t>and </a:t>
            </a:r>
            <a:r>
              <a:rPr sz="2000" spc="-10" dirty="0">
                <a:latin typeface="Calibri"/>
                <a:cs typeface="Calibri"/>
              </a:rPr>
              <a:t>return </a:t>
            </a:r>
            <a:r>
              <a:rPr sz="2000" spc="-15" dirty="0">
                <a:latin typeface="Calibri"/>
                <a:cs typeface="Calibri"/>
              </a:rPr>
              <a:t>to </a:t>
            </a:r>
            <a:r>
              <a:rPr sz="2000" spc="-5" dirty="0">
                <a:latin typeface="Calibri"/>
                <a:cs typeface="Calibri"/>
              </a:rPr>
              <a:t>normal </a:t>
            </a:r>
            <a:r>
              <a:rPr sz="2000" spc="-10" dirty="0">
                <a:latin typeface="Calibri"/>
                <a:cs typeface="Calibri"/>
              </a:rPr>
              <a:t>operating </a:t>
            </a:r>
            <a:r>
              <a:rPr sz="2000" spc="-5" dirty="0">
                <a:latin typeface="Calibri"/>
                <a:cs typeface="Calibri"/>
              </a:rPr>
              <a:t> condition, </a:t>
            </a:r>
            <a:r>
              <a:rPr sz="2000" dirty="0">
                <a:latin typeface="Calibri"/>
                <a:cs typeface="Calibri"/>
              </a:rPr>
              <a:t>it </a:t>
            </a:r>
            <a:r>
              <a:rPr sz="2000" spc="-5" dirty="0">
                <a:latin typeface="Calibri"/>
                <a:cs typeface="Calibri"/>
              </a:rPr>
              <a:t>captures </a:t>
            </a:r>
            <a:r>
              <a:rPr sz="2000" b="1" spc="-10" dirty="0">
                <a:latin typeface="Calibri"/>
                <a:cs typeface="Calibri"/>
              </a:rPr>
              <a:t>failure </a:t>
            </a:r>
            <a:r>
              <a:rPr sz="2000" b="1" spc="-5" dirty="0">
                <a:latin typeface="Calibri"/>
                <a:cs typeface="Calibri"/>
              </a:rPr>
              <a:t>notification </a:t>
            </a:r>
            <a:r>
              <a:rPr sz="2000" b="1" spc="-440" dirty="0">
                <a:latin typeface="Calibri"/>
                <a:cs typeface="Calibri"/>
              </a:rPr>
              <a:t> </a:t>
            </a:r>
            <a:r>
              <a:rPr sz="2000" b="1" dirty="0">
                <a:latin typeface="Calibri"/>
                <a:cs typeface="Calibri"/>
              </a:rPr>
              <a:t>time</a:t>
            </a:r>
            <a:r>
              <a:rPr sz="2000" b="1" spc="-10" dirty="0">
                <a:latin typeface="Calibri"/>
                <a:cs typeface="Calibri"/>
              </a:rPr>
              <a:t> </a:t>
            </a:r>
            <a:r>
              <a:rPr sz="2000" b="1" dirty="0">
                <a:latin typeface="Calibri"/>
                <a:cs typeface="Calibri"/>
              </a:rPr>
              <a:t>and</a:t>
            </a:r>
            <a:r>
              <a:rPr sz="2000" b="1" spc="-10" dirty="0">
                <a:latin typeface="Calibri"/>
                <a:cs typeface="Calibri"/>
              </a:rPr>
              <a:t> </a:t>
            </a:r>
            <a:r>
              <a:rPr sz="2000" b="1" dirty="0">
                <a:latin typeface="Calibri"/>
                <a:cs typeface="Calibri"/>
              </a:rPr>
              <a:t>diagnosis</a:t>
            </a:r>
            <a:r>
              <a:rPr sz="2000" dirty="0">
                <a:latin typeface="Calibri"/>
                <a:cs typeface="Calibri"/>
              </a:rPr>
              <a:t>.</a:t>
            </a:r>
            <a:endParaRPr sz="2000">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6804" y="643127"/>
            <a:ext cx="11852148" cy="4340352"/>
          </a:xfrm>
          <a:prstGeom prst="rect">
            <a:avLst/>
          </a:prstGeom>
        </p:spPr>
      </p:pic>
      <p:sp>
        <p:nvSpPr>
          <p:cNvPr id="3" name="object 3"/>
          <p:cNvSpPr txBox="1"/>
          <p:nvPr/>
        </p:nvSpPr>
        <p:spPr>
          <a:xfrm>
            <a:off x="1753616" y="5404510"/>
            <a:ext cx="8435975" cy="574675"/>
          </a:xfrm>
          <a:prstGeom prst="rect">
            <a:avLst/>
          </a:prstGeom>
        </p:spPr>
        <p:txBody>
          <a:bodyPr vert="horz" wrap="square" lIns="0" tIns="12700" rIns="0" bIns="0" rtlCol="0">
            <a:spAutoFit/>
          </a:bodyPr>
          <a:lstStyle/>
          <a:p>
            <a:pPr marL="12700">
              <a:lnSpc>
                <a:spcPct val="100000"/>
              </a:lnSpc>
              <a:spcBef>
                <a:spcPts val="100"/>
              </a:spcBef>
            </a:pPr>
            <a:r>
              <a:rPr sz="3600" b="0" spc="-60" dirty="0">
                <a:solidFill>
                  <a:srgbClr val="FFFFFF"/>
                </a:solidFill>
                <a:latin typeface="Calibri Light"/>
                <a:cs typeface="Calibri Light"/>
              </a:rPr>
              <a:t>Mean</a:t>
            </a:r>
            <a:r>
              <a:rPr sz="3600" b="0" spc="-190" dirty="0">
                <a:solidFill>
                  <a:srgbClr val="FFFFFF"/>
                </a:solidFill>
                <a:latin typeface="Calibri Light"/>
                <a:cs typeface="Calibri Light"/>
              </a:rPr>
              <a:t> </a:t>
            </a:r>
            <a:r>
              <a:rPr sz="3600" b="0" spc="-60" dirty="0">
                <a:solidFill>
                  <a:srgbClr val="FFFFFF"/>
                </a:solidFill>
                <a:latin typeface="Calibri Light"/>
                <a:cs typeface="Calibri Light"/>
              </a:rPr>
              <a:t>Time</a:t>
            </a:r>
            <a:r>
              <a:rPr sz="3600" b="0" spc="-165" dirty="0">
                <a:solidFill>
                  <a:srgbClr val="FFFFFF"/>
                </a:solidFill>
                <a:latin typeface="Calibri Light"/>
                <a:cs typeface="Calibri Light"/>
              </a:rPr>
              <a:t> </a:t>
            </a:r>
            <a:r>
              <a:rPr sz="3600" b="0" spc="-195" dirty="0">
                <a:solidFill>
                  <a:srgbClr val="FFFFFF"/>
                </a:solidFill>
                <a:latin typeface="Calibri Light"/>
                <a:cs typeface="Calibri Light"/>
              </a:rPr>
              <a:t>To</a:t>
            </a:r>
            <a:r>
              <a:rPr sz="3600" b="0" spc="-185" dirty="0">
                <a:solidFill>
                  <a:srgbClr val="FFFFFF"/>
                </a:solidFill>
                <a:latin typeface="Calibri Light"/>
                <a:cs typeface="Calibri Light"/>
              </a:rPr>
              <a:t> </a:t>
            </a:r>
            <a:r>
              <a:rPr sz="3600" b="0" spc="-75" dirty="0">
                <a:solidFill>
                  <a:srgbClr val="FFFFFF"/>
                </a:solidFill>
                <a:latin typeface="Calibri Light"/>
                <a:cs typeface="Calibri Light"/>
              </a:rPr>
              <a:t>Repair</a:t>
            </a:r>
            <a:r>
              <a:rPr sz="3600" b="0" spc="-180" dirty="0">
                <a:solidFill>
                  <a:srgbClr val="FFFFFF"/>
                </a:solidFill>
                <a:latin typeface="Calibri Light"/>
                <a:cs typeface="Calibri Light"/>
              </a:rPr>
              <a:t> </a:t>
            </a:r>
            <a:r>
              <a:rPr sz="3600" b="0" spc="-40" dirty="0">
                <a:solidFill>
                  <a:srgbClr val="FFFFFF"/>
                </a:solidFill>
                <a:latin typeface="Calibri Light"/>
                <a:cs typeface="Calibri Light"/>
              </a:rPr>
              <a:t>vs</a:t>
            </a:r>
            <a:r>
              <a:rPr sz="3600" b="0" spc="-165" dirty="0">
                <a:solidFill>
                  <a:srgbClr val="FFFFFF"/>
                </a:solidFill>
                <a:latin typeface="Calibri Light"/>
                <a:cs typeface="Calibri Light"/>
              </a:rPr>
              <a:t> </a:t>
            </a:r>
            <a:r>
              <a:rPr sz="3600" b="0" spc="-60" dirty="0">
                <a:solidFill>
                  <a:srgbClr val="FFFFFF"/>
                </a:solidFill>
                <a:latin typeface="Calibri Light"/>
                <a:cs typeface="Calibri Light"/>
              </a:rPr>
              <a:t>Mean</a:t>
            </a:r>
            <a:r>
              <a:rPr sz="3600" b="0" spc="-190" dirty="0">
                <a:solidFill>
                  <a:srgbClr val="FFFFFF"/>
                </a:solidFill>
                <a:latin typeface="Calibri Light"/>
                <a:cs typeface="Calibri Light"/>
              </a:rPr>
              <a:t> </a:t>
            </a:r>
            <a:r>
              <a:rPr sz="3600" b="0" spc="-60" dirty="0">
                <a:solidFill>
                  <a:srgbClr val="FFFFFF"/>
                </a:solidFill>
                <a:latin typeface="Calibri Light"/>
                <a:cs typeface="Calibri Light"/>
              </a:rPr>
              <a:t>Time</a:t>
            </a:r>
            <a:r>
              <a:rPr sz="3600" b="0" spc="-180" dirty="0">
                <a:solidFill>
                  <a:srgbClr val="FFFFFF"/>
                </a:solidFill>
                <a:latin typeface="Calibri Light"/>
                <a:cs typeface="Calibri Light"/>
              </a:rPr>
              <a:t> </a:t>
            </a:r>
            <a:r>
              <a:rPr sz="3600" b="0" spc="-195" dirty="0">
                <a:solidFill>
                  <a:srgbClr val="FFFFFF"/>
                </a:solidFill>
                <a:latin typeface="Calibri Light"/>
                <a:cs typeface="Calibri Light"/>
              </a:rPr>
              <a:t>To</a:t>
            </a:r>
            <a:r>
              <a:rPr sz="3600" b="0" spc="-170" dirty="0">
                <a:solidFill>
                  <a:srgbClr val="FFFFFF"/>
                </a:solidFill>
                <a:latin typeface="Calibri Light"/>
                <a:cs typeface="Calibri Light"/>
              </a:rPr>
              <a:t> </a:t>
            </a:r>
            <a:r>
              <a:rPr sz="3600" b="0" spc="-85" dirty="0">
                <a:solidFill>
                  <a:srgbClr val="FFFFFF"/>
                </a:solidFill>
                <a:latin typeface="Calibri Light"/>
                <a:cs typeface="Calibri Light"/>
              </a:rPr>
              <a:t>Recovery</a:t>
            </a:r>
            <a:endParaRPr sz="3600">
              <a:latin typeface="Calibri Light"/>
              <a:cs typeface="Calibri 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402793"/>
            <a:ext cx="9923780" cy="697230"/>
          </a:xfrm>
          <a:prstGeom prst="rect">
            <a:avLst/>
          </a:prstGeom>
        </p:spPr>
        <p:txBody>
          <a:bodyPr vert="horz" wrap="square" lIns="0" tIns="13335" rIns="0" bIns="0" rtlCol="0">
            <a:spAutoFit/>
          </a:bodyPr>
          <a:lstStyle/>
          <a:p>
            <a:pPr marL="12700">
              <a:lnSpc>
                <a:spcPct val="100000"/>
              </a:lnSpc>
              <a:spcBef>
                <a:spcPts val="105"/>
              </a:spcBef>
            </a:pPr>
            <a:r>
              <a:rPr sz="4400" b="0" spc="-105" dirty="0">
                <a:solidFill>
                  <a:srgbClr val="FFFFFF"/>
                </a:solidFill>
                <a:latin typeface="Calibri Light"/>
                <a:cs typeface="Calibri Light"/>
              </a:rPr>
              <a:t>W</a:t>
            </a:r>
            <a:r>
              <a:rPr sz="4400" b="0" spc="-80" dirty="0">
                <a:solidFill>
                  <a:srgbClr val="FFFFFF"/>
                </a:solidFill>
                <a:latin typeface="Calibri Light"/>
                <a:cs typeface="Calibri Light"/>
              </a:rPr>
              <a:t>h</a:t>
            </a:r>
            <a:r>
              <a:rPr sz="4400" b="0" spc="-130" dirty="0">
                <a:solidFill>
                  <a:srgbClr val="FFFFFF"/>
                </a:solidFill>
                <a:latin typeface="Calibri Light"/>
                <a:cs typeface="Calibri Light"/>
              </a:rPr>
              <a:t>a</a:t>
            </a:r>
            <a:r>
              <a:rPr sz="4400" b="0" dirty="0">
                <a:solidFill>
                  <a:srgbClr val="FFFFFF"/>
                </a:solidFill>
                <a:latin typeface="Calibri Light"/>
                <a:cs typeface="Calibri Light"/>
              </a:rPr>
              <a:t>t</a:t>
            </a:r>
            <a:r>
              <a:rPr sz="4400" b="0" spc="-185" dirty="0">
                <a:solidFill>
                  <a:srgbClr val="FFFFFF"/>
                </a:solidFill>
                <a:latin typeface="Calibri Light"/>
                <a:cs typeface="Calibri Light"/>
              </a:rPr>
              <a:t> </a:t>
            </a:r>
            <a:r>
              <a:rPr sz="4400" b="0" spc="-60" dirty="0">
                <a:solidFill>
                  <a:srgbClr val="FFFFFF"/>
                </a:solidFill>
                <a:latin typeface="Calibri Light"/>
                <a:cs typeface="Calibri Light"/>
              </a:rPr>
              <a:t>i</a:t>
            </a:r>
            <a:r>
              <a:rPr sz="4400" b="0" dirty="0">
                <a:solidFill>
                  <a:srgbClr val="FFFFFF"/>
                </a:solidFill>
                <a:latin typeface="Calibri Light"/>
                <a:cs typeface="Calibri Light"/>
              </a:rPr>
              <a:t>s</a:t>
            </a:r>
            <a:r>
              <a:rPr sz="4400" b="0" spc="-150" dirty="0">
                <a:solidFill>
                  <a:srgbClr val="FFFFFF"/>
                </a:solidFill>
                <a:latin typeface="Calibri Light"/>
                <a:cs typeface="Calibri Light"/>
              </a:rPr>
              <a:t> </a:t>
            </a:r>
            <a:r>
              <a:rPr sz="4400" b="0" spc="-105" dirty="0">
                <a:solidFill>
                  <a:srgbClr val="FFFFFF"/>
                </a:solidFill>
                <a:latin typeface="Calibri Light"/>
                <a:cs typeface="Calibri Light"/>
              </a:rPr>
              <a:t>M</a:t>
            </a:r>
            <a:r>
              <a:rPr sz="4400" b="0" spc="-80" dirty="0">
                <a:solidFill>
                  <a:srgbClr val="FFFFFF"/>
                </a:solidFill>
                <a:latin typeface="Calibri Light"/>
                <a:cs typeface="Calibri Light"/>
              </a:rPr>
              <a:t>ea</a:t>
            </a:r>
            <a:r>
              <a:rPr sz="4400" b="0" dirty="0">
                <a:solidFill>
                  <a:srgbClr val="FFFFFF"/>
                </a:solidFill>
                <a:latin typeface="Calibri Light"/>
                <a:cs typeface="Calibri Light"/>
              </a:rPr>
              <a:t>n</a:t>
            </a:r>
            <a:r>
              <a:rPr sz="4400" b="0" spc="-200" dirty="0">
                <a:solidFill>
                  <a:srgbClr val="FFFFFF"/>
                </a:solidFill>
                <a:latin typeface="Calibri Light"/>
                <a:cs typeface="Calibri Light"/>
              </a:rPr>
              <a:t> </a:t>
            </a:r>
            <a:r>
              <a:rPr sz="4400" b="0" spc="-80" dirty="0">
                <a:solidFill>
                  <a:srgbClr val="FFFFFF"/>
                </a:solidFill>
                <a:latin typeface="Calibri Light"/>
                <a:cs typeface="Calibri Light"/>
              </a:rPr>
              <a:t>T</a:t>
            </a:r>
            <a:r>
              <a:rPr sz="4400" b="0" spc="-60" dirty="0">
                <a:solidFill>
                  <a:srgbClr val="FFFFFF"/>
                </a:solidFill>
                <a:latin typeface="Calibri Light"/>
                <a:cs typeface="Calibri Light"/>
              </a:rPr>
              <a:t>i</a:t>
            </a:r>
            <a:r>
              <a:rPr sz="4400" b="0" spc="-110" dirty="0">
                <a:solidFill>
                  <a:srgbClr val="FFFFFF"/>
                </a:solidFill>
                <a:latin typeface="Calibri Light"/>
                <a:cs typeface="Calibri Light"/>
              </a:rPr>
              <a:t>m</a:t>
            </a:r>
            <a:r>
              <a:rPr sz="4400" b="0" dirty="0">
                <a:solidFill>
                  <a:srgbClr val="FFFFFF"/>
                </a:solidFill>
                <a:latin typeface="Calibri Light"/>
                <a:cs typeface="Calibri Light"/>
              </a:rPr>
              <a:t>e</a:t>
            </a:r>
            <a:r>
              <a:rPr sz="4400" b="0" spc="-195" dirty="0">
                <a:solidFill>
                  <a:srgbClr val="FFFFFF"/>
                </a:solidFill>
                <a:latin typeface="Calibri Light"/>
                <a:cs typeface="Calibri Light"/>
              </a:rPr>
              <a:t> </a:t>
            </a:r>
            <a:r>
              <a:rPr sz="4400" b="0" spc="-80" dirty="0">
                <a:solidFill>
                  <a:srgbClr val="FFFFFF"/>
                </a:solidFill>
                <a:latin typeface="Calibri Light"/>
                <a:cs typeface="Calibri Light"/>
              </a:rPr>
              <a:t>B</a:t>
            </a:r>
            <a:r>
              <a:rPr sz="4400" b="0" spc="-100" dirty="0">
                <a:solidFill>
                  <a:srgbClr val="FFFFFF"/>
                </a:solidFill>
                <a:latin typeface="Calibri Light"/>
                <a:cs typeface="Calibri Light"/>
              </a:rPr>
              <a:t>e</a:t>
            </a:r>
            <a:r>
              <a:rPr sz="4400" b="0" spc="-65" dirty="0">
                <a:solidFill>
                  <a:srgbClr val="FFFFFF"/>
                </a:solidFill>
                <a:latin typeface="Calibri Light"/>
                <a:cs typeface="Calibri Light"/>
              </a:rPr>
              <a:t>t</a:t>
            </a:r>
            <a:r>
              <a:rPr sz="4400" b="0" spc="-150" dirty="0">
                <a:solidFill>
                  <a:srgbClr val="FFFFFF"/>
                </a:solidFill>
                <a:latin typeface="Calibri Light"/>
                <a:cs typeface="Calibri Light"/>
              </a:rPr>
              <a:t>w</a:t>
            </a:r>
            <a:r>
              <a:rPr sz="4400" b="0" spc="-90" dirty="0">
                <a:solidFill>
                  <a:srgbClr val="FFFFFF"/>
                </a:solidFill>
                <a:latin typeface="Calibri Light"/>
                <a:cs typeface="Calibri Light"/>
              </a:rPr>
              <a:t>ee</a:t>
            </a:r>
            <a:r>
              <a:rPr sz="4400" b="0" dirty="0">
                <a:solidFill>
                  <a:srgbClr val="FFFFFF"/>
                </a:solidFill>
                <a:latin typeface="Calibri Light"/>
                <a:cs typeface="Calibri Light"/>
              </a:rPr>
              <a:t>n</a:t>
            </a:r>
            <a:r>
              <a:rPr sz="4400" b="0" spc="-210" dirty="0">
                <a:solidFill>
                  <a:srgbClr val="FFFFFF"/>
                </a:solidFill>
                <a:latin typeface="Calibri Light"/>
                <a:cs typeface="Calibri Light"/>
              </a:rPr>
              <a:t> </a:t>
            </a:r>
            <a:r>
              <a:rPr sz="4400" b="0" spc="-190" dirty="0">
                <a:solidFill>
                  <a:srgbClr val="FFFFFF"/>
                </a:solidFill>
                <a:latin typeface="Calibri Light"/>
                <a:cs typeface="Calibri Light"/>
              </a:rPr>
              <a:t>F</a:t>
            </a:r>
            <a:r>
              <a:rPr sz="4400" b="0" spc="-80" dirty="0">
                <a:solidFill>
                  <a:srgbClr val="FFFFFF"/>
                </a:solidFill>
                <a:latin typeface="Calibri Light"/>
                <a:cs typeface="Calibri Light"/>
              </a:rPr>
              <a:t>a</a:t>
            </a:r>
            <a:r>
              <a:rPr sz="4400" b="0" spc="-60" dirty="0">
                <a:solidFill>
                  <a:srgbClr val="FFFFFF"/>
                </a:solidFill>
                <a:latin typeface="Calibri Light"/>
                <a:cs typeface="Calibri Light"/>
              </a:rPr>
              <a:t>i</a:t>
            </a:r>
            <a:r>
              <a:rPr sz="4400" b="0" spc="-70" dirty="0">
                <a:solidFill>
                  <a:srgbClr val="FFFFFF"/>
                </a:solidFill>
                <a:latin typeface="Calibri Light"/>
                <a:cs typeface="Calibri Light"/>
              </a:rPr>
              <a:t>l</a:t>
            </a:r>
            <a:r>
              <a:rPr sz="4400" b="0" spc="-105" dirty="0">
                <a:solidFill>
                  <a:srgbClr val="FFFFFF"/>
                </a:solidFill>
                <a:latin typeface="Calibri Light"/>
                <a:cs typeface="Calibri Light"/>
              </a:rPr>
              <a:t>u</a:t>
            </a:r>
            <a:r>
              <a:rPr sz="4400" b="0" spc="-140" dirty="0">
                <a:solidFill>
                  <a:srgbClr val="FFFFFF"/>
                </a:solidFill>
                <a:latin typeface="Calibri Light"/>
                <a:cs typeface="Calibri Light"/>
              </a:rPr>
              <a:t>r</a:t>
            </a:r>
            <a:r>
              <a:rPr sz="4400" b="0" spc="-90" dirty="0">
                <a:solidFill>
                  <a:srgbClr val="FFFFFF"/>
                </a:solidFill>
                <a:latin typeface="Calibri Light"/>
                <a:cs typeface="Calibri Light"/>
              </a:rPr>
              <a:t>e</a:t>
            </a:r>
            <a:r>
              <a:rPr sz="4400" b="0" dirty="0">
                <a:solidFill>
                  <a:srgbClr val="FFFFFF"/>
                </a:solidFill>
                <a:latin typeface="Calibri Light"/>
                <a:cs typeface="Calibri Light"/>
              </a:rPr>
              <a:t>s</a:t>
            </a:r>
            <a:r>
              <a:rPr sz="4400" b="0" spc="-190" dirty="0">
                <a:solidFill>
                  <a:srgbClr val="FFFFFF"/>
                </a:solidFill>
                <a:latin typeface="Calibri Light"/>
                <a:cs typeface="Calibri Light"/>
              </a:rPr>
              <a:t> </a:t>
            </a:r>
            <a:r>
              <a:rPr sz="4400" b="0" spc="-60" dirty="0">
                <a:solidFill>
                  <a:srgbClr val="FFFFFF"/>
                </a:solidFill>
                <a:latin typeface="Calibri Light"/>
                <a:cs typeface="Calibri Light"/>
              </a:rPr>
              <a:t>(</a:t>
            </a:r>
            <a:r>
              <a:rPr sz="4400" b="0" spc="-105" dirty="0">
                <a:solidFill>
                  <a:srgbClr val="FFFFFF"/>
                </a:solidFill>
                <a:latin typeface="Calibri Light"/>
                <a:cs typeface="Calibri Light"/>
              </a:rPr>
              <a:t>M</a:t>
            </a:r>
            <a:r>
              <a:rPr sz="4400" b="0" spc="-90" dirty="0">
                <a:solidFill>
                  <a:srgbClr val="FFFFFF"/>
                </a:solidFill>
                <a:latin typeface="Calibri Light"/>
                <a:cs typeface="Calibri Light"/>
              </a:rPr>
              <a:t>TB</a:t>
            </a:r>
            <a:r>
              <a:rPr sz="4400" b="0" spc="-95" dirty="0">
                <a:solidFill>
                  <a:srgbClr val="FFFFFF"/>
                </a:solidFill>
                <a:latin typeface="Calibri Light"/>
                <a:cs typeface="Calibri Light"/>
              </a:rPr>
              <a:t>F</a:t>
            </a:r>
            <a:r>
              <a:rPr sz="4400" b="0" spc="-80" dirty="0">
                <a:solidFill>
                  <a:srgbClr val="FFFFFF"/>
                </a:solidFill>
                <a:latin typeface="Calibri Light"/>
                <a:cs typeface="Calibri Light"/>
              </a:rPr>
              <a:t>)</a:t>
            </a:r>
            <a:r>
              <a:rPr sz="4400" b="0" dirty="0">
                <a:solidFill>
                  <a:srgbClr val="FFFFFF"/>
                </a:solidFill>
                <a:latin typeface="Calibri Light"/>
                <a:cs typeface="Calibri Light"/>
              </a:rPr>
              <a:t>?</a:t>
            </a:r>
            <a:endParaRPr sz="4400">
              <a:latin typeface="Calibri Light"/>
              <a:cs typeface="Calibri Light"/>
            </a:endParaRPr>
          </a:p>
        </p:txBody>
      </p:sp>
      <p:grpSp>
        <p:nvGrpSpPr>
          <p:cNvPr id="3" name="object 3"/>
          <p:cNvGrpSpPr/>
          <p:nvPr/>
        </p:nvGrpSpPr>
        <p:grpSpPr>
          <a:xfrm>
            <a:off x="1097280" y="2130551"/>
            <a:ext cx="10058400" cy="1693545"/>
            <a:chOff x="1097280" y="2130551"/>
            <a:chExt cx="10058400" cy="1693545"/>
          </a:xfrm>
        </p:grpSpPr>
        <p:sp>
          <p:nvSpPr>
            <p:cNvPr id="4" name="object 4"/>
            <p:cNvSpPr/>
            <p:nvPr/>
          </p:nvSpPr>
          <p:spPr>
            <a:xfrm>
              <a:off x="1097280" y="2130551"/>
              <a:ext cx="10058400" cy="1693545"/>
            </a:xfrm>
            <a:custGeom>
              <a:avLst/>
              <a:gdLst/>
              <a:ahLst/>
              <a:cxnLst/>
              <a:rect l="l" t="t" r="r" b="b"/>
              <a:pathLst>
                <a:path w="10058400" h="1693545">
                  <a:moveTo>
                    <a:pt x="9889109" y="0"/>
                  </a:moveTo>
                  <a:lnTo>
                    <a:pt x="169316" y="0"/>
                  </a:lnTo>
                  <a:lnTo>
                    <a:pt x="124305" y="6048"/>
                  </a:lnTo>
                  <a:lnTo>
                    <a:pt x="83859" y="23118"/>
                  </a:lnTo>
                  <a:lnTo>
                    <a:pt x="49591" y="49593"/>
                  </a:lnTo>
                  <a:lnTo>
                    <a:pt x="23116" y="83857"/>
                  </a:lnTo>
                  <a:lnTo>
                    <a:pt x="6048" y="124295"/>
                  </a:lnTo>
                  <a:lnTo>
                    <a:pt x="0" y="169290"/>
                  </a:lnTo>
                  <a:lnTo>
                    <a:pt x="0" y="1523873"/>
                  </a:lnTo>
                  <a:lnTo>
                    <a:pt x="6048" y="1568868"/>
                  </a:lnTo>
                  <a:lnTo>
                    <a:pt x="23116" y="1609306"/>
                  </a:lnTo>
                  <a:lnTo>
                    <a:pt x="49591" y="1643570"/>
                  </a:lnTo>
                  <a:lnTo>
                    <a:pt x="83859" y="1670045"/>
                  </a:lnTo>
                  <a:lnTo>
                    <a:pt x="124305" y="1687115"/>
                  </a:lnTo>
                  <a:lnTo>
                    <a:pt x="169316" y="1693164"/>
                  </a:lnTo>
                  <a:lnTo>
                    <a:pt x="9889109" y="1693164"/>
                  </a:lnTo>
                  <a:lnTo>
                    <a:pt x="9934104" y="1687115"/>
                  </a:lnTo>
                  <a:lnTo>
                    <a:pt x="9974542" y="1670045"/>
                  </a:lnTo>
                  <a:lnTo>
                    <a:pt x="10008806" y="1643570"/>
                  </a:lnTo>
                  <a:lnTo>
                    <a:pt x="10035281" y="1609306"/>
                  </a:lnTo>
                  <a:lnTo>
                    <a:pt x="10052351" y="1568868"/>
                  </a:lnTo>
                  <a:lnTo>
                    <a:pt x="10058400" y="1523873"/>
                  </a:lnTo>
                  <a:lnTo>
                    <a:pt x="10058400" y="169290"/>
                  </a:lnTo>
                  <a:lnTo>
                    <a:pt x="10052351" y="124295"/>
                  </a:lnTo>
                  <a:lnTo>
                    <a:pt x="10035281" y="83857"/>
                  </a:lnTo>
                  <a:lnTo>
                    <a:pt x="10008806" y="49593"/>
                  </a:lnTo>
                  <a:lnTo>
                    <a:pt x="9974542" y="23118"/>
                  </a:lnTo>
                  <a:lnTo>
                    <a:pt x="9934104" y="6048"/>
                  </a:lnTo>
                  <a:lnTo>
                    <a:pt x="9889109" y="0"/>
                  </a:lnTo>
                  <a:close/>
                </a:path>
              </a:pathLst>
            </a:custGeom>
            <a:solidFill>
              <a:srgbClr val="000000"/>
            </a:solidFill>
          </p:spPr>
          <p:txBody>
            <a:bodyPr wrap="square" lIns="0" tIns="0" rIns="0" bIns="0" rtlCol="0"/>
            <a:lstStyle/>
            <a:p>
              <a:endParaRPr/>
            </a:p>
          </p:txBody>
        </p:sp>
        <p:sp>
          <p:nvSpPr>
            <p:cNvPr id="5" name="object 5"/>
            <p:cNvSpPr/>
            <p:nvPr/>
          </p:nvSpPr>
          <p:spPr>
            <a:xfrm>
              <a:off x="1663552" y="2614412"/>
              <a:ext cx="826769" cy="728980"/>
            </a:xfrm>
            <a:custGeom>
              <a:avLst/>
              <a:gdLst/>
              <a:ahLst/>
              <a:cxnLst/>
              <a:rect l="l" t="t" r="r" b="b"/>
              <a:pathLst>
                <a:path w="826769" h="728979">
                  <a:moveTo>
                    <a:pt x="408321" y="0"/>
                  </a:moveTo>
                  <a:lnTo>
                    <a:pt x="4855" y="670979"/>
                  </a:lnTo>
                  <a:lnTo>
                    <a:pt x="0" y="685410"/>
                  </a:lnTo>
                  <a:lnTo>
                    <a:pt x="1022" y="700075"/>
                  </a:lnTo>
                  <a:lnTo>
                    <a:pt x="31319" y="728497"/>
                  </a:lnTo>
                  <a:lnTo>
                    <a:pt x="787919" y="728497"/>
                  </a:lnTo>
                  <a:lnTo>
                    <a:pt x="802808" y="725475"/>
                  </a:lnTo>
                  <a:lnTo>
                    <a:pt x="814995" y="717243"/>
                  </a:lnTo>
                  <a:lnTo>
                    <a:pt x="823194" y="705045"/>
                  </a:lnTo>
                  <a:lnTo>
                    <a:pt x="826164" y="690115"/>
                  </a:lnTo>
                  <a:lnTo>
                    <a:pt x="826164" y="683395"/>
                  </a:lnTo>
                  <a:lnTo>
                    <a:pt x="824406" y="676796"/>
                  </a:lnTo>
                  <a:lnTo>
                    <a:pt x="754904" y="555928"/>
                  </a:lnTo>
                  <a:lnTo>
                    <a:pt x="192360" y="555928"/>
                  </a:lnTo>
                  <a:lnTo>
                    <a:pt x="192360" y="517578"/>
                  </a:lnTo>
                  <a:lnTo>
                    <a:pt x="279542" y="517578"/>
                  </a:lnTo>
                  <a:lnTo>
                    <a:pt x="293724" y="485287"/>
                  </a:lnTo>
                  <a:lnTo>
                    <a:pt x="323013" y="457716"/>
                  </a:lnTo>
                  <a:lnTo>
                    <a:pt x="363918" y="438503"/>
                  </a:lnTo>
                  <a:lnTo>
                    <a:pt x="412952" y="431290"/>
                  </a:lnTo>
                  <a:lnTo>
                    <a:pt x="683247" y="431290"/>
                  </a:lnTo>
                  <a:lnTo>
                    <a:pt x="666711" y="402527"/>
                  </a:lnTo>
                  <a:lnTo>
                    <a:pt x="393770" y="402527"/>
                  </a:lnTo>
                  <a:lnTo>
                    <a:pt x="393770" y="324197"/>
                  </a:lnTo>
                  <a:lnTo>
                    <a:pt x="357037" y="324197"/>
                  </a:lnTo>
                  <a:lnTo>
                    <a:pt x="412952" y="268301"/>
                  </a:lnTo>
                  <a:lnTo>
                    <a:pt x="589542" y="268301"/>
                  </a:lnTo>
                  <a:lnTo>
                    <a:pt x="446233" y="19032"/>
                  </a:lnTo>
                  <a:lnTo>
                    <a:pt x="436188" y="7575"/>
                  </a:lnTo>
                  <a:lnTo>
                    <a:pt x="422990" y="1076"/>
                  </a:lnTo>
                  <a:lnTo>
                    <a:pt x="408321" y="0"/>
                  </a:lnTo>
                  <a:close/>
                </a:path>
                <a:path w="826769" h="728979">
                  <a:moveTo>
                    <a:pt x="683247" y="431290"/>
                  </a:moveTo>
                  <a:lnTo>
                    <a:pt x="412952" y="431290"/>
                  </a:lnTo>
                  <a:lnTo>
                    <a:pt x="461986" y="438503"/>
                  </a:lnTo>
                  <a:lnTo>
                    <a:pt x="502892" y="457716"/>
                  </a:lnTo>
                  <a:lnTo>
                    <a:pt x="532180" y="485287"/>
                  </a:lnTo>
                  <a:lnTo>
                    <a:pt x="546363" y="517578"/>
                  </a:lnTo>
                  <a:lnTo>
                    <a:pt x="633545" y="517578"/>
                  </a:lnTo>
                  <a:lnTo>
                    <a:pt x="633545" y="555928"/>
                  </a:lnTo>
                  <a:lnTo>
                    <a:pt x="754904" y="555928"/>
                  </a:lnTo>
                  <a:lnTo>
                    <a:pt x="683247" y="431290"/>
                  </a:lnTo>
                  <a:close/>
                </a:path>
                <a:path w="826769" h="728979">
                  <a:moveTo>
                    <a:pt x="589542" y="268301"/>
                  </a:moveTo>
                  <a:lnTo>
                    <a:pt x="412952" y="268301"/>
                  </a:lnTo>
                  <a:lnTo>
                    <a:pt x="468868" y="324197"/>
                  </a:lnTo>
                  <a:lnTo>
                    <a:pt x="432134" y="324197"/>
                  </a:lnTo>
                  <a:lnTo>
                    <a:pt x="432134" y="402527"/>
                  </a:lnTo>
                  <a:lnTo>
                    <a:pt x="666711" y="402527"/>
                  </a:lnTo>
                  <a:lnTo>
                    <a:pt x="589542" y="268301"/>
                  </a:lnTo>
                  <a:close/>
                </a:path>
              </a:pathLst>
            </a:custGeom>
            <a:solidFill>
              <a:srgbClr val="BE4F4B"/>
            </a:solidFill>
          </p:spPr>
          <p:txBody>
            <a:bodyPr wrap="square" lIns="0" tIns="0" rIns="0" bIns="0" rtlCol="0"/>
            <a:lstStyle/>
            <a:p>
              <a:endParaRPr/>
            </a:p>
          </p:txBody>
        </p:sp>
      </p:grpSp>
      <p:sp>
        <p:nvSpPr>
          <p:cNvPr id="6" name="object 6"/>
          <p:cNvSpPr txBox="1"/>
          <p:nvPr/>
        </p:nvSpPr>
        <p:spPr>
          <a:xfrm>
            <a:off x="3219957" y="2273300"/>
            <a:ext cx="7378065" cy="1340485"/>
          </a:xfrm>
          <a:prstGeom prst="rect">
            <a:avLst/>
          </a:prstGeom>
        </p:spPr>
        <p:txBody>
          <a:bodyPr vert="horz" wrap="square" lIns="0" tIns="42545" rIns="0" bIns="0" rtlCol="0">
            <a:spAutoFit/>
          </a:bodyPr>
          <a:lstStyle/>
          <a:p>
            <a:pPr marL="12700" marR="5080" algn="just">
              <a:lnSpc>
                <a:spcPct val="91600"/>
              </a:lnSpc>
              <a:spcBef>
                <a:spcPts val="335"/>
              </a:spcBef>
            </a:pPr>
            <a:r>
              <a:rPr sz="2300" b="1" spc="-5" dirty="0">
                <a:solidFill>
                  <a:srgbClr val="FFFFFF"/>
                </a:solidFill>
                <a:latin typeface="Calibri"/>
                <a:cs typeface="Calibri"/>
              </a:rPr>
              <a:t>MTBF measures </a:t>
            </a:r>
            <a:r>
              <a:rPr sz="2300" b="1" dirty="0">
                <a:solidFill>
                  <a:srgbClr val="FFFFFF"/>
                </a:solidFill>
                <a:latin typeface="Calibri"/>
                <a:cs typeface="Calibri"/>
              </a:rPr>
              <a:t>the </a:t>
            </a:r>
            <a:r>
              <a:rPr sz="2300" b="1" spc="-10" dirty="0">
                <a:solidFill>
                  <a:srgbClr val="FFFFFF"/>
                </a:solidFill>
                <a:latin typeface="Calibri"/>
                <a:cs typeface="Calibri"/>
              </a:rPr>
              <a:t>predicted </a:t>
            </a:r>
            <a:r>
              <a:rPr sz="2300" b="1" dirty="0">
                <a:solidFill>
                  <a:srgbClr val="FFFFFF"/>
                </a:solidFill>
                <a:latin typeface="Calibri"/>
                <a:cs typeface="Calibri"/>
              </a:rPr>
              <a:t>time </a:t>
            </a:r>
            <a:r>
              <a:rPr sz="2300" b="1" spc="-5" dirty="0">
                <a:solidFill>
                  <a:srgbClr val="FFFFFF"/>
                </a:solidFill>
                <a:latin typeface="Calibri"/>
                <a:cs typeface="Calibri"/>
              </a:rPr>
              <a:t>that </a:t>
            </a:r>
            <a:r>
              <a:rPr sz="2300" b="1" dirty="0">
                <a:solidFill>
                  <a:srgbClr val="FFFFFF"/>
                </a:solidFill>
                <a:latin typeface="Calibri"/>
                <a:cs typeface="Calibri"/>
              </a:rPr>
              <a:t>passes </a:t>
            </a:r>
            <a:r>
              <a:rPr sz="2300" b="1" spc="-5" dirty="0">
                <a:solidFill>
                  <a:srgbClr val="FFFFFF"/>
                </a:solidFill>
                <a:latin typeface="Calibri"/>
                <a:cs typeface="Calibri"/>
              </a:rPr>
              <a:t>between </a:t>
            </a:r>
            <a:r>
              <a:rPr sz="2300" b="1" dirty="0">
                <a:solidFill>
                  <a:srgbClr val="FFFFFF"/>
                </a:solidFill>
                <a:latin typeface="Calibri"/>
                <a:cs typeface="Calibri"/>
              </a:rPr>
              <a:t>one </a:t>
            </a:r>
            <a:r>
              <a:rPr sz="2300" b="1" spc="-505" dirty="0">
                <a:solidFill>
                  <a:srgbClr val="FFFFFF"/>
                </a:solidFill>
                <a:latin typeface="Calibri"/>
                <a:cs typeface="Calibri"/>
              </a:rPr>
              <a:t> </a:t>
            </a:r>
            <a:r>
              <a:rPr sz="2300" b="1" spc="-10" dirty="0">
                <a:solidFill>
                  <a:srgbClr val="FFFFFF"/>
                </a:solidFill>
                <a:latin typeface="Calibri"/>
                <a:cs typeface="Calibri"/>
              </a:rPr>
              <a:t>previous failure </a:t>
            </a:r>
            <a:r>
              <a:rPr sz="2300" b="1" dirty="0">
                <a:solidFill>
                  <a:srgbClr val="FFFFFF"/>
                </a:solidFill>
                <a:latin typeface="Calibri"/>
                <a:cs typeface="Calibri"/>
              </a:rPr>
              <a:t>of a </a:t>
            </a:r>
            <a:r>
              <a:rPr sz="2300" b="1" spc="-15" dirty="0">
                <a:solidFill>
                  <a:srgbClr val="FFFFFF"/>
                </a:solidFill>
                <a:latin typeface="Calibri"/>
                <a:cs typeface="Calibri"/>
              </a:rPr>
              <a:t>system </a:t>
            </a:r>
            <a:r>
              <a:rPr sz="2300" b="1" spc="-10" dirty="0">
                <a:solidFill>
                  <a:srgbClr val="FFFFFF"/>
                </a:solidFill>
                <a:latin typeface="Calibri"/>
                <a:cs typeface="Calibri"/>
              </a:rPr>
              <a:t>to </a:t>
            </a:r>
            <a:r>
              <a:rPr sz="2300" b="1" dirty="0">
                <a:solidFill>
                  <a:srgbClr val="FFFFFF"/>
                </a:solidFill>
                <a:latin typeface="Calibri"/>
                <a:cs typeface="Calibri"/>
              </a:rPr>
              <a:t>the </a:t>
            </a:r>
            <a:r>
              <a:rPr sz="2300" b="1" spc="-10" dirty="0">
                <a:solidFill>
                  <a:srgbClr val="FFFFFF"/>
                </a:solidFill>
                <a:latin typeface="Calibri"/>
                <a:cs typeface="Calibri"/>
              </a:rPr>
              <a:t>next failure </a:t>
            </a:r>
            <a:r>
              <a:rPr sz="2300" b="1" dirty="0">
                <a:solidFill>
                  <a:srgbClr val="FFFFFF"/>
                </a:solidFill>
                <a:latin typeface="Calibri"/>
                <a:cs typeface="Calibri"/>
              </a:rPr>
              <a:t>during </a:t>
            </a:r>
            <a:r>
              <a:rPr sz="2300" b="1" spc="-5" dirty="0">
                <a:solidFill>
                  <a:srgbClr val="FFFFFF"/>
                </a:solidFill>
                <a:latin typeface="Calibri"/>
                <a:cs typeface="Calibri"/>
              </a:rPr>
              <a:t>normal </a:t>
            </a:r>
            <a:r>
              <a:rPr sz="2300" b="1" spc="-505" dirty="0">
                <a:solidFill>
                  <a:srgbClr val="FFFFFF"/>
                </a:solidFill>
                <a:latin typeface="Calibri"/>
                <a:cs typeface="Calibri"/>
              </a:rPr>
              <a:t> </a:t>
            </a:r>
            <a:r>
              <a:rPr sz="2300" b="1" spc="-10" dirty="0">
                <a:solidFill>
                  <a:srgbClr val="FFFFFF"/>
                </a:solidFill>
                <a:latin typeface="Calibri"/>
                <a:cs typeface="Calibri"/>
              </a:rPr>
              <a:t>operation. </a:t>
            </a:r>
            <a:r>
              <a:rPr sz="2300" b="1" spc="-60" dirty="0">
                <a:solidFill>
                  <a:srgbClr val="FFFFFF"/>
                </a:solidFill>
                <a:latin typeface="Calibri"/>
                <a:cs typeface="Calibri"/>
              </a:rPr>
              <a:t>Or, </a:t>
            </a:r>
            <a:r>
              <a:rPr sz="2300" b="1" dirty="0">
                <a:solidFill>
                  <a:srgbClr val="FFFFFF"/>
                </a:solidFill>
                <a:latin typeface="Calibri"/>
                <a:cs typeface="Calibri"/>
              </a:rPr>
              <a:t>the time </a:t>
            </a:r>
            <a:r>
              <a:rPr sz="2300" b="1" spc="-5" dirty="0">
                <a:solidFill>
                  <a:srgbClr val="FFFFFF"/>
                </a:solidFill>
                <a:latin typeface="Calibri"/>
                <a:cs typeface="Calibri"/>
              </a:rPr>
              <a:t>between </a:t>
            </a:r>
            <a:r>
              <a:rPr sz="2300" b="1" dirty="0">
                <a:solidFill>
                  <a:srgbClr val="FFFFFF"/>
                </a:solidFill>
                <a:latin typeface="Calibri"/>
                <a:cs typeface="Calibri"/>
              </a:rPr>
              <a:t>one </a:t>
            </a:r>
            <a:r>
              <a:rPr sz="2300" b="1" spc="-15" dirty="0">
                <a:solidFill>
                  <a:srgbClr val="FFFFFF"/>
                </a:solidFill>
                <a:latin typeface="Calibri"/>
                <a:cs typeface="Calibri"/>
              </a:rPr>
              <a:t>system </a:t>
            </a:r>
            <a:r>
              <a:rPr sz="2300" b="1" spc="-10" dirty="0">
                <a:solidFill>
                  <a:srgbClr val="FFFFFF"/>
                </a:solidFill>
                <a:latin typeface="Calibri"/>
                <a:cs typeface="Calibri"/>
              </a:rPr>
              <a:t>breakdown </a:t>
            </a:r>
            <a:r>
              <a:rPr sz="2300" b="1" dirty="0">
                <a:solidFill>
                  <a:srgbClr val="FFFFFF"/>
                </a:solidFill>
                <a:latin typeface="Calibri"/>
                <a:cs typeface="Calibri"/>
              </a:rPr>
              <a:t>and </a:t>
            </a:r>
            <a:r>
              <a:rPr sz="2300" b="1" spc="-505" dirty="0">
                <a:solidFill>
                  <a:srgbClr val="FFFFFF"/>
                </a:solidFill>
                <a:latin typeface="Calibri"/>
                <a:cs typeface="Calibri"/>
              </a:rPr>
              <a:t> </a:t>
            </a:r>
            <a:r>
              <a:rPr sz="2300" b="1" dirty="0">
                <a:solidFill>
                  <a:srgbClr val="FFFFFF"/>
                </a:solidFill>
                <a:latin typeface="Calibri"/>
                <a:cs typeface="Calibri"/>
              </a:rPr>
              <a:t>the</a:t>
            </a:r>
            <a:r>
              <a:rPr sz="2300" b="1" spc="-15" dirty="0">
                <a:solidFill>
                  <a:srgbClr val="FFFFFF"/>
                </a:solidFill>
                <a:latin typeface="Calibri"/>
                <a:cs typeface="Calibri"/>
              </a:rPr>
              <a:t> </a:t>
            </a:r>
            <a:r>
              <a:rPr sz="2300" b="1" spc="-10" dirty="0">
                <a:solidFill>
                  <a:srgbClr val="FFFFFF"/>
                </a:solidFill>
                <a:latin typeface="Calibri"/>
                <a:cs typeface="Calibri"/>
              </a:rPr>
              <a:t>next.</a:t>
            </a:r>
            <a:endParaRPr sz="2300">
              <a:latin typeface="Calibri"/>
              <a:cs typeface="Calibri"/>
            </a:endParaRPr>
          </a:p>
        </p:txBody>
      </p:sp>
      <p:grpSp>
        <p:nvGrpSpPr>
          <p:cNvPr id="7" name="object 7"/>
          <p:cNvGrpSpPr/>
          <p:nvPr/>
        </p:nvGrpSpPr>
        <p:grpSpPr>
          <a:xfrm>
            <a:off x="1097280" y="4247388"/>
            <a:ext cx="10058400" cy="1693545"/>
            <a:chOff x="1097280" y="4247388"/>
            <a:chExt cx="10058400" cy="1693545"/>
          </a:xfrm>
        </p:grpSpPr>
        <p:sp>
          <p:nvSpPr>
            <p:cNvPr id="8" name="object 8"/>
            <p:cNvSpPr/>
            <p:nvPr/>
          </p:nvSpPr>
          <p:spPr>
            <a:xfrm>
              <a:off x="1097280" y="4247388"/>
              <a:ext cx="10058400" cy="1693545"/>
            </a:xfrm>
            <a:custGeom>
              <a:avLst/>
              <a:gdLst/>
              <a:ahLst/>
              <a:cxnLst/>
              <a:rect l="l" t="t" r="r" b="b"/>
              <a:pathLst>
                <a:path w="10058400" h="1693545">
                  <a:moveTo>
                    <a:pt x="9889109" y="0"/>
                  </a:moveTo>
                  <a:lnTo>
                    <a:pt x="169316" y="0"/>
                  </a:lnTo>
                  <a:lnTo>
                    <a:pt x="124305" y="6048"/>
                  </a:lnTo>
                  <a:lnTo>
                    <a:pt x="83859" y="23118"/>
                  </a:lnTo>
                  <a:lnTo>
                    <a:pt x="49591" y="49593"/>
                  </a:lnTo>
                  <a:lnTo>
                    <a:pt x="23116" y="83857"/>
                  </a:lnTo>
                  <a:lnTo>
                    <a:pt x="6048" y="124295"/>
                  </a:lnTo>
                  <a:lnTo>
                    <a:pt x="0" y="169291"/>
                  </a:lnTo>
                  <a:lnTo>
                    <a:pt x="0" y="1523847"/>
                  </a:lnTo>
                  <a:lnTo>
                    <a:pt x="6048" y="1568858"/>
                  </a:lnTo>
                  <a:lnTo>
                    <a:pt x="23116" y="1609304"/>
                  </a:lnTo>
                  <a:lnTo>
                    <a:pt x="49591" y="1643572"/>
                  </a:lnTo>
                  <a:lnTo>
                    <a:pt x="83859" y="1670047"/>
                  </a:lnTo>
                  <a:lnTo>
                    <a:pt x="124305" y="1687115"/>
                  </a:lnTo>
                  <a:lnTo>
                    <a:pt x="169316" y="1693164"/>
                  </a:lnTo>
                  <a:lnTo>
                    <a:pt x="9889109" y="1693164"/>
                  </a:lnTo>
                  <a:lnTo>
                    <a:pt x="9934104" y="1687115"/>
                  </a:lnTo>
                  <a:lnTo>
                    <a:pt x="9974542" y="1670047"/>
                  </a:lnTo>
                  <a:lnTo>
                    <a:pt x="10008806" y="1643572"/>
                  </a:lnTo>
                  <a:lnTo>
                    <a:pt x="10035281" y="1609304"/>
                  </a:lnTo>
                  <a:lnTo>
                    <a:pt x="10052351" y="1568858"/>
                  </a:lnTo>
                  <a:lnTo>
                    <a:pt x="10058400" y="1523847"/>
                  </a:lnTo>
                  <a:lnTo>
                    <a:pt x="10058400" y="169291"/>
                  </a:lnTo>
                  <a:lnTo>
                    <a:pt x="10052351" y="124295"/>
                  </a:lnTo>
                  <a:lnTo>
                    <a:pt x="10035281" y="83857"/>
                  </a:lnTo>
                  <a:lnTo>
                    <a:pt x="10008806" y="49593"/>
                  </a:lnTo>
                  <a:lnTo>
                    <a:pt x="9974542" y="23118"/>
                  </a:lnTo>
                  <a:lnTo>
                    <a:pt x="9934104" y="6048"/>
                  </a:lnTo>
                  <a:lnTo>
                    <a:pt x="9889109" y="0"/>
                  </a:lnTo>
                  <a:close/>
                </a:path>
              </a:pathLst>
            </a:custGeom>
            <a:solidFill>
              <a:srgbClr val="000000"/>
            </a:solidFill>
          </p:spPr>
          <p:txBody>
            <a:bodyPr wrap="square" lIns="0" tIns="0" rIns="0" bIns="0" rtlCol="0"/>
            <a:lstStyle/>
            <a:p>
              <a:endParaRPr/>
            </a:p>
          </p:txBody>
        </p:sp>
        <p:sp>
          <p:nvSpPr>
            <p:cNvPr id="9" name="object 9"/>
            <p:cNvSpPr/>
            <p:nvPr/>
          </p:nvSpPr>
          <p:spPr>
            <a:xfrm>
              <a:off x="1865503" y="4837252"/>
              <a:ext cx="422275" cy="689610"/>
            </a:xfrm>
            <a:custGeom>
              <a:avLst/>
              <a:gdLst/>
              <a:ahLst/>
              <a:cxnLst/>
              <a:rect l="l" t="t" r="r" b="b"/>
              <a:pathLst>
                <a:path w="422275" h="689610">
                  <a:moveTo>
                    <a:pt x="196615" y="153669"/>
                  </a:moveTo>
                  <a:lnTo>
                    <a:pt x="115091" y="153669"/>
                  </a:lnTo>
                  <a:lnTo>
                    <a:pt x="115091" y="689609"/>
                  </a:lnTo>
                  <a:lnTo>
                    <a:pt x="191819" y="689609"/>
                  </a:lnTo>
                  <a:lnTo>
                    <a:pt x="191819" y="670559"/>
                  </a:lnTo>
                  <a:lnTo>
                    <a:pt x="153455" y="670559"/>
                  </a:lnTo>
                  <a:lnTo>
                    <a:pt x="145987" y="669289"/>
                  </a:lnTo>
                  <a:lnTo>
                    <a:pt x="139890" y="665479"/>
                  </a:lnTo>
                  <a:lnTo>
                    <a:pt x="135780" y="659129"/>
                  </a:lnTo>
                  <a:lnTo>
                    <a:pt x="134273" y="651509"/>
                  </a:lnTo>
                  <a:lnTo>
                    <a:pt x="134273" y="640079"/>
                  </a:lnTo>
                  <a:lnTo>
                    <a:pt x="135780" y="633729"/>
                  </a:lnTo>
                  <a:lnTo>
                    <a:pt x="139890" y="627379"/>
                  </a:lnTo>
                  <a:lnTo>
                    <a:pt x="145987" y="623569"/>
                  </a:lnTo>
                  <a:lnTo>
                    <a:pt x="153455" y="621029"/>
                  </a:lnTo>
                  <a:lnTo>
                    <a:pt x="191819" y="621029"/>
                  </a:lnTo>
                  <a:lnTo>
                    <a:pt x="191819" y="604519"/>
                  </a:lnTo>
                  <a:lnTo>
                    <a:pt x="148156" y="604519"/>
                  </a:lnTo>
                  <a:lnTo>
                    <a:pt x="143864" y="599439"/>
                  </a:lnTo>
                  <a:lnTo>
                    <a:pt x="143968" y="476249"/>
                  </a:lnTo>
                  <a:lnTo>
                    <a:pt x="148228" y="472439"/>
                  </a:lnTo>
                  <a:lnTo>
                    <a:pt x="191819" y="472439"/>
                  </a:lnTo>
                  <a:lnTo>
                    <a:pt x="191819" y="457199"/>
                  </a:lnTo>
                  <a:lnTo>
                    <a:pt x="148156" y="457199"/>
                  </a:lnTo>
                  <a:lnTo>
                    <a:pt x="143864" y="453389"/>
                  </a:lnTo>
                  <a:lnTo>
                    <a:pt x="143864" y="320039"/>
                  </a:lnTo>
                  <a:lnTo>
                    <a:pt x="148156" y="316229"/>
                  </a:lnTo>
                  <a:lnTo>
                    <a:pt x="306911" y="316229"/>
                  </a:lnTo>
                  <a:lnTo>
                    <a:pt x="306911" y="303529"/>
                  </a:lnTo>
                  <a:lnTo>
                    <a:pt x="189038" y="303529"/>
                  </a:lnTo>
                  <a:lnTo>
                    <a:pt x="172962" y="299719"/>
                  </a:lnTo>
                  <a:lnTo>
                    <a:pt x="155098" y="292099"/>
                  </a:lnTo>
                  <a:lnTo>
                    <a:pt x="139337" y="281939"/>
                  </a:lnTo>
                  <a:lnTo>
                    <a:pt x="129574" y="269239"/>
                  </a:lnTo>
                  <a:lnTo>
                    <a:pt x="127814" y="262889"/>
                  </a:lnTo>
                  <a:lnTo>
                    <a:pt x="128568" y="256539"/>
                  </a:lnTo>
                  <a:lnTo>
                    <a:pt x="131607" y="251459"/>
                  </a:lnTo>
                  <a:lnTo>
                    <a:pt x="136703" y="247649"/>
                  </a:lnTo>
                  <a:lnTo>
                    <a:pt x="137342" y="247649"/>
                  </a:lnTo>
                  <a:lnTo>
                    <a:pt x="138006" y="246379"/>
                  </a:lnTo>
                  <a:lnTo>
                    <a:pt x="147172" y="243839"/>
                  </a:lnTo>
                  <a:lnTo>
                    <a:pt x="156024" y="242569"/>
                  </a:lnTo>
                  <a:lnTo>
                    <a:pt x="196615" y="242569"/>
                  </a:lnTo>
                  <a:lnTo>
                    <a:pt x="196615" y="181609"/>
                  </a:lnTo>
                  <a:lnTo>
                    <a:pt x="148156" y="181609"/>
                  </a:lnTo>
                  <a:lnTo>
                    <a:pt x="143864" y="177799"/>
                  </a:lnTo>
                  <a:lnTo>
                    <a:pt x="143864" y="167639"/>
                  </a:lnTo>
                  <a:lnTo>
                    <a:pt x="148156" y="162559"/>
                  </a:lnTo>
                  <a:lnTo>
                    <a:pt x="196615" y="162559"/>
                  </a:lnTo>
                  <a:lnTo>
                    <a:pt x="196615" y="153669"/>
                  </a:lnTo>
                  <a:close/>
                </a:path>
                <a:path w="422275" h="689610">
                  <a:moveTo>
                    <a:pt x="258956" y="345439"/>
                  </a:moveTo>
                  <a:lnTo>
                    <a:pt x="230183" y="345439"/>
                  </a:lnTo>
                  <a:lnTo>
                    <a:pt x="230183" y="689609"/>
                  </a:lnTo>
                  <a:lnTo>
                    <a:pt x="306911" y="689609"/>
                  </a:lnTo>
                  <a:lnTo>
                    <a:pt x="306911" y="670559"/>
                  </a:lnTo>
                  <a:lnTo>
                    <a:pt x="268547" y="670559"/>
                  </a:lnTo>
                  <a:lnTo>
                    <a:pt x="261079" y="669289"/>
                  </a:lnTo>
                  <a:lnTo>
                    <a:pt x="254982" y="665479"/>
                  </a:lnTo>
                  <a:lnTo>
                    <a:pt x="250872" y="659129"/>
                  </a:lnTo>
                  <a:lnTo>
                    <a:pt x="249365" y="651509"/>
                  </a:lnTo>
                  <a:lnTo>
                    <a:pt x="249365" y="640079"/>
                  </a:lnTo>
                  <a:lnTo>
                    <a:pt x="250872" y="633729"/>
                  </a:lnTo>
                  <a:lnTo>
                    <a:pt x="254982" y="627379"/>
                  </a:lnTo>
                  <a:lnTo>
                    <a:pt x="261079" y="623569"/>
                  </a:lnTo>
                  <a:lnTo>
                    <a:pt x="268547" y="621029"/>
                  </a:lnTo>
                  <a:lnTo>
                    <a:pt x="306911" y="621029"/>
                  </a:lnTo>
                  <a:lnTo>
                    <a:pt x="306911" y="604519"/>
                  </a:lnTo>
                  <a:lnTo>
                    <a:pt x="263248" y="604519"/>
                  </a:lnTo>
                  <a:lnTo>
                    <a:pt x="258956" y="599439"/>
                  </a:lnTo>
                  <a:lnTo>
                    <a:pt x="259060" y="476249"/>
                  </a:lnTo>
                  <a:lnTo>
                    <a:pt x="263320" y="472439"/>
                  </a:lnTo>
                  <a:lnTo>
                    <a:pt x="306911" y="472439"/>
                  </a:lnTo>
                  <a:lnTo>
                    <a:pt x="306911" y="457199"/>
                  </a:lnTo>
                  <a:lnTo>
                    <a:pt x="263248" y="457199"/>
                  </a:lnTo>
                  <a:lnTo>
                    <a:pt x="258956" y="453389"/>
                  </a:lnTo>
                  <a:lnTo>
                    <a:pt x="258956" y="345439"/>
                  </a:lnTo>
                  <a:close/>
                </a:path>
                <a:path w="422275" h="689610">
                  <a:moveTo>
                    <a:pt x="191819" y="621029"/>
                  </a:moveTo>
                  <a:lnTo>
                    <a:pt x="153455" y="621029"/>
                  </a:lnTo>
                  <a:lnTo>
                    <a:pt x="160920" y="623569"/>
                  </a:lnTo>
                  <a:lnTo>
                    <a:pt x="167018" y="627379"/>
                  </a:lnTo>
                  <a:lnTo>
                    <a:pt x="171129" y="633729"/>
                  </a:lnTo>
                  <a:lnTo>
                    <a:pt x="172637" y="640079"/>
                  </a:lnTo>
                  <a:lnTo>
                    <a:pt x="172637" y="651509"/>
                  </a:lnTo>
                  <a:lnTo>
                    <a:pt x="171129" y="659129"/>
                  </a:lnTo>
                  <a:lnTo>
                    <a:pt x="167018" y="665479"/>
                  </a:lnTo>
                  <a:lnTo>
                    <a:pt x="160920" y="669289"/>
                  </a:lnTo>
                  <a:lnTo>
                    <a:pt x="153455" y="670559"/>
                  </a:lnTo>
                  <a:lnTo>
                    <a:pt x="191819" y="670559"/>
                  </a:lnTo>
                  <a:lnTo>
                    <a:pt x="191819" y="621029"/>
                  </a:lnTo>
                  <a:close/>
                </a:path>
                <a:path w="422275" h="689610">
                  <a:moveTo>
                    <a:pt x="306911" y="621029"/>
                  </a:moveTo>
                  <a:lnTo>
                    <a:pt x="268547" y="621029"/>
                  </a:lnTo>
                  <a:lnTo>
                    <a:pt x="276012" y="623569"/>
                  </a:lnTo>
                  <a:lnTo>
                    <a:pt x="282109" y="627379"/>
                  </a:lnTo>
                  <a:lnTo>
                    <a:pt x="286221" y="633729"/>
                  </a:lnTo>
                  <a:lnTo>
                    <a:pt x="287729" y="640079"/>
                  </a:lnTo>
                  <a:lnTo>
                    <a:pt x="287729" y="651509"/>
                  </a:lnTo>
                  <a:lnTo>
                    <a:pt x="286221" y="659129"/>
                  </a:lnTo>
                  <a:lnTo>
                    <a:pt x="282109" y="665479"/>
                  </a:lnTo>
                  <a:lnTo>
                    <a:pt x="276012" y="669289"/>
                  </a:lnTo>
                  <a:lnTo>
                    <a:pt x="268547" y="670559"/>
                  </a:lnTo>
                  <a:lnTo>
                    <a:pt x="306911" y="670559"/>
                  </a:lnTo>
                  <a:lnTo>
                    <a:pt x="306911" y="621029"/>
                  </a:lnTo>
                  <a:close/>
                </a:path>
                <a:path w="422275" h="689610">
                  <a:moveTo>
                    <a:pt x="191819" y="472439"/>
                  </a:moveTo>
                  <a:lnTo>
                    <a:pt x="158754" y="472439"/>
                  </a:lnTo>
                  <a:lnTo>
                    <a:pt x="163046" y="476249"/>
                  </a:lnTo>
                  <a:lnTo>
                    <a:pt x="163046" y="599439"/>
                  </a:lnTo>
                  <a:lnTo>
                    <a:pt x="158754" y="604519"/>
                  </a:lnTo>
                  <a:lnTo>
                    <a:pt x="191819" y="604519"/>
                  </a:lnTo>
                  <a:lnTo>
                    <a:pt x="191819" y="472439"/>
                  </a:lnTo>
                  <a:close/>
                </a:path>
                <a:path w="422275" h="689610">
                  <a:moveTo>
                    <a:pt x="306911" y="472439"/>
                  </a:moveTo>
                  <a:lnTo>
                    <a:pt x="273846" y="472439"/>
                  </a:lnTo>
                  <a:lnTo>
                    <a:pt x="278138" y="476249"/>
                  </a:lnTo>
                  <a:lnTo>
                    <a:pt x="278138" y="599439"/>
                  </a:lnTo>
                  <a:lnTo>
                    <a:pt x="273846" y="604519"/>
                  </a:lnTo>
                  <a:lnTo>
                    <a:pt x="306911" y="604519"/>
                  </a:lnTo>
                  <a:lnTo>
                    <a:pt x="306911" y="472439"/>
                  </a:lnTo>
                  <a:close/>
                </a:path>
                <a:path w="422275" h="689610">
                  <a:moveTo>
                    <a:pt x="263248" y="316229"/>
                  </a:moveTo>
                  <a:lnTo>
                    <a:pt x="158754" y="316229"/>
                  </a:lnTo>
                  <a:lnTo>
                    <a:pt x="163046" y="320039"/>
                  </a:lnTo>
                  <a:lnTo>
                    <a:pt x="163046" y="453389"/>
                  </a:lnTo>
                  <a:lnTo>
                    <a:pt x="158754" y="457199"/>
                  </a:lnTo>
                  <a:lnTo>
                    <a:pt x="191819" y="457199"/>
                  </a:lnTo>
                  <a:lnTo>
                    <a:pt x="191819" y="345439"/>
                  </a:lnTo>
                  <a:lnTo>
                    <a:pt x="258956" y="345439"/>
                  </a:lnTo>
                  <a:lnTo>
                    <a:pt x="258956" y="320039"/>
                  </a:lnTo>
                  <a:lnTo>
                    <a:pt x="263248" y="316229"/>
                  </a:lnTo>
                  <a:close/>
                </a:path>
                <a:path w="422275" h="689610">
                  <a:moveTo>
                    <a:pt x="306911" y="316229"/>
                  </a:moveTo>
                  <a:lnTo>
                    <a:pt x="273846" y="316229"/>
                  </a:lnTo>
                  <a:lnTo>
                    <a:pt x="278138" y="320039"/>
                  </a:lnTo>
                  <a:lnTo>
                    <a:pt x="278138" y="453389"/>
                  </a:lnTo>
                  <a:lnTo>
                    <a:pt x="273846" y="457199"/>
                  </a:lnTo>
                  <a:lnTo>
                    <a:pt x="306911" y="457199"/>
                  </a:lnTo>
                  <a:lnTo>
                    <a:pt x="306911" y="316229"/>
                  </a:lnTo>
                  <a:close/>
                </a:path>
                <a:path w="422275" h="689610">
                  <a:moveTo>
                    <a:pt x="211001" y="0"/>
                  </a:moveTo>
                  <a:lnTo>
                    <a:pt x="179030" y="2539"/>
                  </a:lnTo>
                  <a:lnTo>
                    <a:pt x="163259" y="5079"/>
                  </a:lnTo>
                  <a:lnTo>
                    <a:pt x="147701" y="10159"/>
                  </a:lnTo>
                  <a:lnTo>
                    <a:pt x="125861" y="16509"/>
                  </a:lnTo>
                  <a:lnTo>
                    <a:pt x="85384" y="38099"/>
                  </a:lnTo>
                  <a:lnTo>
                    <a:pt x="57513" y="64769"/>
                  </a:lnTo>
                  <a:lnTo>
                    <a:pt x="1918" y="300989"/>
                  </a:lnTo>
                  <a:lnTo>
                    <a:pt x="1086" y="303529"/>
                  </a:lnTo>
                  <a:lnTo>
                    <a:pt x="447" y="307339"/>
                  </a:lnTo>
                  <a:lnTo>
                    <a:pt x="0" y="311149"/>
                  </a:lnTo>
                  <a:lnTo>
                    <a:pt x="3014" y="325119"/>
                  </a:lnTo>
                  <a:lnTo>
                    <a:pt x="11236" y="337819"/>
                  </a:lnTo>
                  <a:lnTo>
                    <a:pt x="23430" y="345439"/>
                  </a:lnTo>
                  <a:lnTo>
                    <a:pt x="38363" y="349249"/>
                  </a:lnTo>
                  <a:lnTo>
                    <a:pt x="50653" y="346709"/>
                  </a:lnTo>
                  <a:lnTo>
                    <a:pt x="61316" y="340359"/>
                  </a:lnTo>
                  <a:lnTo>
                    <a:pt x="69614" y="331469"/>
                  </a:lnTo>
                  <a:lnTo>
                    <a:pt x="70768" y="328929"/>
                  </a:lnTo>
                  <a:lnTo>
                    <a:pt x="38363" y="328929"/>
                  </a:lnTo>
                  <a:lnTo>
                    <a:pt x="30895" y="327659"/>
                  </a:lnTo>
                  <a:lnTo>
                    <a:pt x="24798" y="323849"/>
                  </a:lnTo>
                  <a:lnTo>
                    <a:pt x="20688" y="317499"/>
                  </a:lnTo>
                  <a:lnTo>
                    <a:pt x="19181" y="309879"/>
                  </a:lnTo>
                  <a:lnTo>
                    <a:pt x="20688" y="302259"/>
                  </a:lnTo>
                  <a:lnTo>
                    <a:pt x="24798" y="295909"/>
                  </a:lnTo>
                  <a:lnTo>
                    <a:pt x="30895" y="292099"/>
                  </a:lnTo>
                  <a:lnTo>
                    <a:pt x="38363" y="290829"/>
                  </a:lnTo>
                  <a:lnTo>
                    <a:pt x="81882" y="290829"/>
                  </a:lnTo>
                  <a:lnTo>
                    <a:pt x="84957" y="278129"/>
                  </a:lnTo>
                  <a:lnTo>
                    <a:pt x="47091" y="278129"/>
                  </a:lnTo>
                  <a:lnTo>
                    <a:pt x="41928" y="276859"/>
                  </a:lnTo>
                  <a:lnTo>
                    <a:pt x="38707" y="271779"/>
                  </a:lnTo>
                  <a:lnTo>
                    <a:pt x="55723" y="198119"/>
                  </a:lnTo>
                  <a:lnTo>
                    <a:pt x="56914" y="193039"/>
                  </a:lnTo>
                  <a:lnTo>
                    <a:pt x="62173" y="189229"/>
                  </a:lnTo>
                  <a:lnTo>
                    <a:pt x="106481" y="189229"/>
                  </a:lnTo>
                  <a:lnTo>
                    <a:pt x="110171" y="173989"/>
                  </a:lnTo>
                  <a:lnTo>
                    <a:pt x="70877" y="173989"/>
                  </a:lnTo>
                  <a:lnTo>
                    <a:pt x="65714" y="172719"/>
                  </a:lnTo>
                  <a:lnTo>
                    <a:pt x="62493" y="167639"/>
                  </a:lnTo>
                  <a:lnTo>
                    <a:pt x="80700" y="88899"/>
                  </a:lnTo>
                  <a:lnTo>
                    <a:pt x="85847" y="85089"/>
                  </a:lnTo>
                  <a:lnTo>
                    <a:pt x="196615" y="85089"/>
                  </a:lnTo>
                  <a:lnTo>
                    <a:pt x="196615" y="67309"/>
                  </a:lnTo>
                  <a:lnTo>
                    <a:pt x="100705" y="67309"/>
                  </a:lnTo>
                  <a:lnTo>
                    <a:pt x="95566" y="66039"/>
                  </a:lnTo>
                  <a:lnTo>
                    <a:pt x="92441" y="60959"/>
                  </a:lnTo>
                  <a:lnTo>
                    <a:pt x="94591" y="52069"/>
                  </a:lnTo>
                  <a:lnTo>
                    <a:pt x="97276" y="49529"/>
                  </a:lnTo>
                  <a:lnTo>
                    <a:pt x="100705" y="48259"/>
                  </a:lnTo>
                  <a:lnTo>
                    <a:pt x="196615" y="48259"/>
                  </a:lnTo>
                  <a:lnTo>
                    <a:pt x="196615" y="19049"/>
                  </a:lnTo>
                  <a:lnTo>
                    <a:pt x="203057" y="12699"/>
                  </a:lnTo>
                  <a:lnTo>
                    <a:pt x="288729" y="12699"/>
                  </a:lnTo>
                  <a:lnTo>
                    <a:pt x="274302" y="7619"/>
                  </a:lnTo>
                  <a:lnTo>
                    <a:pt x="242822" y="2539"/>
                  </a:lnTo>
                  <a:lnTo>
                    <a:pt x="211001" y="0"/>
                  </a:lnTo>
                  <a:close/>
                </a:path>
                <a:path w="422275" h="689610">
                  <a:moveTo>
                    <a:pt x="338093" y="151129"/>
                  </a:moveTo>
                  <a:lnTo>
                    <a:pt x="306911" y="151129"/>
                  </a:lnTo>
                  <a:lnTo>
                    <a:pt x="347193" y="318769"/>
                  </a:lnTo>
                  <a:lnTo>
                    <a:pt x="352389" y="330199"/>
                  </a:lnTo>
                  <a:lnTo>
                    <a:pt x="360687" y="339089"/>
                  </a:lnTo>
                  <a:lnTo>
                    <a:pt x="371349" y="344169"/>
                  </a:lnTo>
                  <a:lnTo>
                    <a:pt x="383639" y="346709"/>
                  </a:lnTo>
                  <a:lnTo>
                    <a:pt x="398572" y="344169"/>
                  </a:lnTo>
                  <a:lnTo>
                    <a:pt x="410766" y="335279"/>
                  </a:lnTo>
                  <a:lnTo>
                    <a:pt x="415334" y="328929"/>
                  </a:lnTo>
                  <a:lnTo>
                    <a:pt x="385269" y="328929"/>
                  </a:lnTo>
                  <a:lnTo>
                    <a:pt x="377801" y="327659"/>
                  </a:lnTo>
                  <a:lnTo>
                    <a:pt x="371704" y="323849"/>
                  </a:lnTo>
                  <a:lnTo>
                    <a:pt x="367594" y="317499"/>
                  </a:lnTo>
                  <a:lnTo>
                    <a:pt x="366087" y="309879"/>
                  </a:lnTo>
                  <a:lnTo>
                    <a:pt x="367594" y="302259"/>
                  </a:lnTo>
                  <a:lnTo>
                    <a:pt x="371704" y="297179"/>
                  </a:lnTo>
                  <a:lnTo>
                    <a:pt x="377801" y="292099"/>
                  </a:lnTo>
                  <a:lnTo>
                    <a:pt x="385269" y="290829"/>
                  </a:lnTo>
                  <a:lnTo>
                    <a:pt x="418284" y="290829"/>
                  </a:lnTo>
                  <a:lnTo>
                    <a:pt x="415284" y="278129"/>
                  </a:lnTo>
                  <a:lnTo>
                    <a:pt x="370244" y="278129"/>
                  </a:lnTo>
                  <a:lnTo>
                    <a:pt x="366231" y="275589"/>
                  </a:lnTo>
                  <a:lnTo>
                    <a:pt x="349591" y="201929"/>
                  </a:lnTo>
                  <a:lnTo>
                    <a:pt x="348392" y="196849"/>
                  </a:lnTo>
                  <a:lnTo>
                    <a:pt x="351613" y="191769"/>
                  </a:lnTo>
                  <a:lnTo>
                    <a:pt x="361947" y="189229"/>
                  </a:lnTo>
                  <a:lnTo>
                    <a:pt x="394280" y="189229"/>
                  </a:lnTo>
                  <a:lnTo>
                    <a:pt x="390679" y="173989"/>
                  </a:lnTo>
                  <a:lnTo>
                    <a:pt x="346945" y="173989"/>
                  </a:lnTo>
                  <a:lnTo>
                    <a:pt x="342685" y="171449"/>
                  </a:lnTo>
                  <a:lnTo>
                    <a:pt x="338093" y="151129"/>
                  </a:lnTo>
                  <a:close/>
                </a:path>
                <a:path w="422275" h="689610">
                  <a:moveTo>
                    <a:pt x="81882" y="290829"/>
                  </a:moveTo>
                  <a:lnTo>
                    <a:pt x="38363" y="290829"/>
                  </a:lnTo>
                  <a:lnTo>
                    <a:pt x="45828" y="292099"/>
                  </a:lnTo>
                  <a:lnTo>
                    <a:pt x="51926" y="295909"/>
                  </a:lnTo>
                  <a:lnTo>
                    <a:pt x="56037" y="302259"/>
                  </a:lnTo>
                  <a:lnTo>
                    <a:pt x="57545" y="309879"/>
                  </a:lnTo>
                  <a:lnTo>
                    <a:pt x="56037" y="317499"/>
                  </a:lnTo>
                  <a:lnTo>
                    <a:pt x="51926" y="323849"/>
                  </a:lnTo>
                  <a:lnTo>
                    <a:pt x="45828" y="327659"/>
                  </a:lnTo>
                  <a:lnTo>
                    <a:pt x="38363" y="328929"/>
                  </a:lnTo>
                  <a:lnTo>
                    <a:pt x="70768" y="328929"/>
                  </a:lnTo>
                  <a:lnTo>
                    <a:pt x="74809" y="320039"/>
                  </a:lnTo>
                  <a:lnTo>
                    <a:pt x="81882" y="290829"/>
                  </a:lnTo>
                  <a:close/>
                </a:path>
                <a:path w="422275" h="689610">
                  <a:moveTo>
                    <a:pt x="418284" y="290829"/>
                  </a:moveTo>
                  <a:lnTo>
                    <a:pt x="385269" y="290829"/>
                  </a:lnTo>
                  <a:lnTo>
                    <a:pt x="392734" y="292099"/>
                  </a:lnTo>
                  <a:lnTo>
                    <a:pt x="398832" y="297179"/>
                  </a:lnTo>
                  <a:lnTo>
                    <a:pt x="402943" y="302259"/>
                  </a:lnTo>
                  <a:lnTo>
                    <a:pt x="404451" y="309879"/>
                  </a:lnTo>
                  <a:lnTo>
                    <a:pt x="402860" y="317499"/>
                  </a:lnTo>
                  <a:lnTo>
                    <a:pt x="398730" y="323849"/>
                  </a:lnTo>
                  <a:lnTo>
                    <a:pt x="392665" y="327659"/>
                  </a:lnTo>
                  <a:lnTo>
                    <a:pt x="385269" y="328929"/>
                  </a:lnTo>
                  <a:lnTo>
                    <a:pt x="415334" y="328929"/>
                  </a:lnTo>
                  <a:lnTo>
                    <a:pt x="418988" y="323849"/>
                  </a:lnTo>
                  <a:lnTo>
                    <a:pt x="422003" y="308609"/>
                  </a:lnTo>
                  <a:lnTo>
                    <a:pt x="421547" y="304799"/>
                  </a:lnTo>
                  <a:lnTo>
                    <a:pt x="420908" y="302259"/>
                  </a:lnTo>
                  <a:lnTo>
                    <a:pt x="420085" y="298449"/>
                  </a:lnTo>
                  <a:lnTo>
                    <a:pt x="418284" y="290829"/>
                  </a:lnTo>
                  <a:close/>
                </a:path>
                <a:path w="422275" h="689610">
                  <a:moveTo>
                    <a:pt x="196615" y="242569"/>
                  </a:moveTo>
                  <a:lnTo>
                    <a:pt x="156024" y="242569"/>
                  </a:lnTo>
                  <a:lnTo>
                    <a:pt x="164694" y="245109"/>
                  </a:lnTo>
                  <a:lnTo>
                    <a:pt x="172637" y="248919"/>
                  </a:lnTo>
                  <a:lnTo>
                    <a:pt x="182836" y="259079"/>
                  </a:lnTo>
                  <a:lnTo>
                    <a:pt x="191010" y="270509"/>
                  </a:lnTo>
                  <a:lnTo>
                    <a:pt x="196975" y="281939"/>
                  </a:lnTo>
                  <a:lnTo>
                    <a:pt x="200547" y="295909"/>
                  </a:lnTo>
                  <a:lnTo>
                    <a:pt x="199876" y="299719"/>
                  </a:lnTo>
                  <a:lnTo>
                    <a:pt x="196039" y="302259"/>
                  </a:lnTo>
                  <a:lnTo>
                    <a:pt x="193817" y="303529"/>
                  </a:lnTo>
                  <a:lnTo>
                    <a:pt x="227705" y="303529"/>
                  </a:lnTo>
                  <a:lnTo>
                    <a:pt x="225484" y="302259"/>
                  </a:lnTo>
                  <a:lnTo>
                    <a:pt x="221839" y="300989"/>
                  </a:lnTo>
                  <a:lnTo>
                    <a:pt x="221264" y="295909"/>
                  </a:lnTo>
                  <a:lnTo>
                    <a:pt x="224876" y="281939"/>
                  </a:lnTo>
                  <a:lnTo>
                    <a:pt x="229551" y="273049"/>
                  </a:lnTo>
                  <a:lnTo>
                    <a:pt x="203057" y="273049"/>
                  </a:lnTo>
                  <a:lnTo>
                    <a:pt x="196615" y="266699"/>
                  </a:lnTo>
                  <a:lnTo>
                    <a:pt x="196615" y="242569"/>
                  </a:lnTo>
                  <a:close/>
                </a:path>
                <a:path w="422275" h="689610">
                  <a:moveTo>
                    <a:pt x="306911" y="242569"/>
                  </a:moveTo>
                  <a:lnTo>
                    <a:pt x="265838" y="242569"/>
                  </a:lnTo>
                  <a:lnTo>
                    <a:pt x="274604" y="243839"/>
                  </a:lnTo>
                  <a:lnTo>
                    <a:pt x="283029" y="246379"/>
                  </a:lnTo>
                  <a:lnTo>
                    <a:pt x="288631" y="250189"/>
                  </a:lnTo>
                  <a:lnTo>
                    <a:pt x="292393" y="255269"/>
                  </a:lnTo>
                  <a:lnTo>
                    <a:pt x="293990" y="261619"/>
                  </a:lnTo>
                  <a:lnTo>
                    <a:pt x="293100" y="267969"/>
                  </a:lnTo>
                  <a:lnTo>
                    <a:pt x="292860" y="267969"/>
                  </a:lnTo>
                  <a:lnTo>
                    <a:pt x="292573" y="269239"/>
                  </a:lnTo>
                  <a:lnTo>
                    <a:pt x="291949" y="269239"/>
                  </a:lnTo>
                  <a:lnTo>
                    <a:pt x="282186" y="281939"/>
                  </a:lnTo>
                  <a:lnTo>
                    <a:pt x="266425" y="292099"/>
                  </a:lnTo>
                  <a:lnTo>
                    <a:pt x="248560" y="299719"/>
                  </a:lnTo>
                  <a:lnTo>
                    <a:pt x="232485" y="303529"/>
                  </a:lnTo>
                  <a:lnTo>
                    <a:pt x="306911" y="303529"/>
                  </a:lnTo>
                  <a:lnTo>
                    <a:pt x="306911" y="242569"/>
                  </a:lnTo>
                  <a:close/>
                </a:path>
                <a:path w="422275" h="689610">
                  <a:moveTo>
                    <a:pt x="106481" y="189229"/>
                  </a:moveTo>
                  <a:lnTo>
                    <a:pt x="62173" y="189229"/>
                  </a:lnTo>
                  <a:lnTo>
                    <a:pt x="72771" y="191769"/>
                  </a:lnTo>
                  <a:lnTo>
                    <a:pt x="76096" y="196849"/>
                  </a:lnTo>
                  <a:lnTo>
                    <a:pt x="74905" y="201929"/>
                  </a:lnTo>
                  <a:lnTo>
                    <a:pt x="74617" y="201929"/>
                  </a:lnTo>
                  <a:lnTo>
                    <a:pt x="58792" y="270509"/>
                  </a:lnTo>
                  <a:lnTo>
                    <a:pt x="57785" y="275589"/>
                  </a:lnTo>
                  <a:lnTo>
                    <a:pt x="53773" y="278129"/>
                  </a:lnTo>
                  <a:lnTo>
                    <a:pt x="84957" y="278129"/>
                  </a:lnTo>
                  <a:lnTo>
                    <a:pt x="106481" y="189229"/>
                  </a:lnTo>
                  <a:close/>
                </a:path>
                <a:path w="422275" h="689610">
                  <a:moveTo>
                    <a:pt x="394280" y="189229"/>
                  </a:moveTo>
                  <a:lnTo>
                    <a:pt x="361947" y="189229"/>
                  </a:lnTo>
                  <a:lnTo>
                    <a:pt x="367094" y="193039"/>
                  </a:lnTo>
                  <a:lnTo>
                    <a:pt x="384214" y="266699"/>
                  </a:lnTo>
                  <a:lnTo>
                    <a:pt x="385165" y="271779"/>
                  </a:lnTo>
                  <a:lnTo>
                    <a:pt x="381945" y="276859"/>
                  </a:lnTo>
                  <a:lnTo>
                    <a:pt x="376925" y="278129"/>
                  </a:lnTo>
                  <a:lnTo>
                    <a:pt x="415284" y="278129"/>
                  </a:lnTo>
                  <a:lnTo>
                    <a:pt x="394280" y="189229"/>
                  </a:lnTo>
                  <a:close/>
                </a:path>
                <a:path w="422275" h="689610">
                  <a:moveTo>
                    <a:pt x="288729" y="12699"/>
                  </a:moveTo>
                  <a:lnTo>
                    <a:pt x="218946" y="12699"/>
                  </a:lnTo>
                  <a:lnTo>
                    <a:pt x="225388" y="19049"/>
                  </a:lnTo>
                  <a:lnTo>
                    <a:pt x="225388" y="48259"/>
                  </a:lnTo>
                  <a:lnTo>
                    <a:pt x="321297" y="48259"/>
                  </a:lnTo>
                  <a:lnTo>
                    <a:pt x="326437" y="49529"/>
                  </a:lnTo>
                  <a:lnTo>
                    <a:pt x="329554" y="54609"/>
                  </a:lnTo>
                  <a:lnTo>
                    <a:pt x="327412" y="63499"/>
                  </a:lnTo>
                  <a:lnTo>
                    <a:pt x="324726" y="66039"/>
                  </a:lnTo>
                  <a:lnTo>
                    <a:pt x="321297" y="66039"/>
                  </a:lnTo>
                  <a:lnTo>
                    <a:pt x="225388" y="67309"/>
                  </a:lnTo>
                  <a:lnTo>
                    <a:pt x="225388" y="86359"/>
                  </a:lnTo>
                  <a:lnTo>
                    <a:pt x="273846" y="86359"/>
                  </a:lnTo>
                  <a:lnTo>
                    <a:pt x="278138" y="90169"/>
                  </a:lnTo>
                  <a:lnTo>
                    <a:pt x="278138" y="101599"/>
                  </a:lnTo>
                  <a:lnTo>
                    <a:pt x="273846" y="105409"/>
                  </a:lnTo>
                  <a:lnTo>
                    <a:pt x="225388" y="105409"/>
                  </a:lnTo>
                  <a:lnTo>
                    <a:pt x="225388" y="124459"/>
                  </a:lnTo>
                  <a:lnTo>
                    <a:pt x="273846" y="124459"/>
                  </a:lnTo>
                  <a:lnTo>
                    <a:pt x="278138" y="128269"/>
                  </a:lnTo>
                  <a:lnTo>
                    <a:pt x="278138" y="139699"/>
                  </a:lnTo>
                  <a:lnTo>
                    <a:pt x="273846" y="143509"/>
                  </a:lnTo>
                  <a:lnTo>
                    <a:pt x="225388" y="143509"/>
                  </a:lnTo>
                  <a:lnTo>
                    <a:pt x="225388" y="162559"/>
                  </a:lnTo>
                  <a:lnTo>
                    <a:pt x="273846" y="162559"/>
                  </a:lnTo>
                  <a:lnTo>
                    <a:pt x="278138" y="167639"/>
                  </a:lnTo>
                  <a:lnTo>
                    <a:pt x="278138" y="177799"/>
                  </a:lnTo>
                  <a:lnTo>
                    <a:pt x="273846" y="181609"/>
                  </a:lnTo>
                  <a:lnTo>
                    <a:pt x="225388" y="181609"/>
                  </a:lnTo>
                  <a:lnTo>
                    <a:pt x="225388" y="266699"/>
                  </a:lnTo>
                  <a:lnTo>
                    <a:pt x="218946" y="273049"/>
                  </a:lnTo>
                  <a:lnTo>
                    <a:pt x="229551" y="273049"/>
                  </a:lnTo>
                  <a:lnTo>
                    <a:pt x="230887" y="270509"/>
                  </a:lnTo>
                  <a:lnTo>
                    <a:pt x="239113" y="259079"/>
                  </a:lnTo>
                  <a:lnTo>
                    <a:pt x="249365" y="248919"/>
                  </a:lnTo>
                  <a:lnTo>
                    <a:pt x="257251" y="245109"/>
                  </a:lnTo>
                  <a:lnTo>
                    <a:pt x="265838" y="242569"/>
                  </a:lnTo>
                  <a:lnTo>
                    <a:pt x="306911" y="242569"/>
                  </a:lnTo>
                  <a:lnTo>
                    <a:pt x="306911" y="151129"/>
                  </a:lnTo>
                  <a:lnTo>
                    <a:pt x="338093" y="151129"/>
                  </a:lnTo>
                  <a:lnTo>
                    <a:pt x="324902" y="92709"/>
                  </a:lnTo>
                  <a:lnTo>
                    <a:pt x="328227" y="87629"/>
                  </a:lnTo>
                  <a:lnTo>
                    <a:pt x="338825" y="85089"/>
                  </a:lnTo>
                  <a:lnTo>
                    <a:pt x="369676" y="85089"/>
                  </a:lnTo>
                  <a:lnTo>
                    <a:pt x="366375" y="71119"/>
                  </a:lnTo>
                  <a:lnTo>
                    <a:pt x="336373" y="36829"/>
                  </a:lnTo>
                  <a:lnTo>
                    <a:pt x="295942" y="15239"/>
                  </a:lnTo>
                  <a:lnTo>
                    <a:pt x="288729" y="12699"/>
                  </a:lnTo>
                  <a:close/>
                </a:path>
                <a:path w="422275" h="689610">
                  <a:moveTo>
                    <a:pt x="196615" y="85089"/>
                  </a:moveTo>
                  <a:lnTo>
                    <a:pt x="85847" y="85089"/>
                  </a:lnTo>
                  <a:lnTo>
                    <a:pt x="96205" y="87629"/>
                  </a:lnTo>
                  <a:lnTo>
                    <a:pt x="99554" y="92709"/>
                  </a:lnTo>
                  <a:lnTo>
                    <a:pt x="98499" y="97789"/>
                  </a:lnTo>
                  <a:lnTo>
                    <a:pt x="82674" y="166369"/>
                  </a:lnTo>
                  <a:lnTo>
                    <a:pt x="81667" y="171449"/>
                  </a:lnTo>
                  <a:lnTo>
                    <a:pt x="77654" y="173989"/>
                  </a:lnTo>
                  <a:lnTo>
                    <a:pt x="110171" y="173989"/>
                  </a:lnTo>
                  <a:lnTo>
                    <a:pt x="115091" y="153669"/>
                  </a:lnTo>
                  <a:lnTo>
                    <a:pt x="196615" y="153669"/>
                  </a:lnTo>
                  <a:lnTo>
                    <a:pt x="196615" y="143509"/>
                  </a:lnTo>
                  <a:lnTo>
                    <a:pt x="148156" y="143509"/>
                  </a:lnTo>
                  <a:lnTo>
                    <a:pt x="143864" y="139699"/>
                  </a:lnTo>
                  <a:lnTo>
                    <a:pt x="143864" y="128269"/>
                  </a:lnTo>
                  <a:lnTo>
                    <a:pt x="148156" y="124459"/>
                  </a:lnTo>
                  <a:lnTo>
                    <a:pt x="196615" y="124459"/>
                  </a:lnTo>
                  <a:lnTo>
                    <a:pt x="196615" y="105409"/>
                  </a:lnTo>
                  <a:lnTo>
                    <a:pt x="148156" y="105409"/>
                  </a:lnTo>
                  <a:lnTo>
                    <a:pt x="143864" y="101599"/>
                  </a:lnTo>
                  <a:lnTo>
                    <a:pt x="143864" y="90169"/>
                  </a:lnTo>
                  <a:lnTo>
                    <a:pt x="148156" y="86359"/>
                  </a:lnTo>
                  <a:lnTo>
                    <a:pt x="196615" y="86359"/>
                  </a:lnTo>
                  <a:lnTo>
                    <a:pt x="196615" y="85089"/>
                  </a:lnTo>
                  <a:close/>
                </a:path>
                <a:path w="422275" h="689610">
                  <a:moveTo>
                    <a:pt x="369676" y="85089"/>
                  </a:moveTo>
                  <a:lnTo>
                    <a:pt x="338825" y="85089"/>
                  </a:lnTo>
                  <a:lnTo>
                    <a:pt x="344084" y="87629"/>
                  </a:lnTo>
                  <a:lnTo>
                    <a:pt x="345275" y="93979"/>
                  </a:lnTo>
                  <a:lnTo>
                    <a:pt x="362195" y="167639"/>
                  </a:lnTo>
                  <a:lnTo>
                    <a:pt x="358982" y="172719"/>
                  </a:lnTo>
                  <a:lnTo>
                    <a:pt x="353819" y="173989"/>
                  </a:lnTo>
                  <a:lnTo>
                    <a:pt x="390679" y="173989"/>
                  </a:lnTo>
                  <a:lnTo>
                    <a:pt x="369676" y="85089"/>
                  </a:lnTo>
                  <a:close/>
                </a:path>
              </a:pathLst>
            </a:custGeom>
            <a:solidFill>
              <a:srgbClr val="BE4F4B"/>
            </a:solidFill>
          </p:spPr>
          <p:txBody>
            <a:bodyPr wrap="square" lIns="0" tIns="0" rIns="0" bIns="0" rtlCol="0"/>
            <a:lstStyle/>
            <a:p>
              <a:endParaRPr/>
            </a:p>
          </p:txBody>
        </p:sp>
        <p:pic>
          <p:nvPicPr>
            <p:cNvPr id="10" name="object 10"/>
            <p:cNvPicPr/>
            <p:nvPr/>
          </p:nvPicPr>
          <p:blipFill>
            <a:blip r:embed="rId2" cstate="print"/>
            <a:stretch>
              <a:fillRect/>
            </a:stretch>
          </p:blipFill>
          <p:spPr>
            <a:xfrm>
              <a:off x="2009367" y="4659838"/>
              <a:ext cx="134273" cy="167135"/>
            </a:xfrm>
            <a:prstGeom prst="rect">
              <a:avLst/>
            </a:prstGeom>
          </p:spPr>
        </p:pic>
      </p:grpSp>
      <p:sp>
        <p:nvSpPr>
          <p:cNvPr id="11" name="object 11"/>
          <p:cNvSpPr txBox="1"/>
          <p:nvPr/>
        </p:nvSpPr>
        <p:spPr>
          <a:xfrm>
            <a:off x="3219957" y="4551045"/>
            <a:ext cx="7733030" cy="1018540"/>
          </a:xfrm>
          <a:prstGeom prst="rect">
            <a:avLst/>
          </a:prstGeom>
        </p:spPr>
        <p:txBody>
          <a:bodyPr vert="horz" wrap="square" lIns="0" tIns="42545" rIns="0" bIns="0" rtlCol="0">
            <a:spAutoFit/>
          </a:bodyPr>
          <a:lstStyle/>
          <a:p>
            <a:pPr marL="12700" marR="5080">
              <a:lnSpc>
                <a:spcPct val="91500"/>
              </a:lnSpc>
              <a:spcBef>
                <a:spcPts val="335"/>
              </a:spcBef>
            </a:pPr>
            <a:r>
              <a:rPr sz="2300" spc="-15" dirty="0">
                <a:solidFill>
                  <a:srgbClr val="FFFFFF"/>
                </a:solidFill>
                <a:latin typeface="Calibri"/>
                <a:cs typeface="Calibri"/>
              </a:rPr>
              <a:t>So, </a:t>
            </a:r>
            <a:r>
              <a:rPr sz="2300" spc="-5" dirty="0">
                <a:solidFill>
                  <a:srgbClr val="FFFFFF"/>
                </a:solidFill>
                <a:latin typeface="Calibri"/>
                <a:cs typeface="Calibri"/>
              </a:rPr>
              <a:t>while </a:t>
            </a:r>
            <a:r>
              <a:rPr sz="2300" b="1" dirty="0">
                <a:solidFill>
                  <a:srgbClr val="FFFFFF"/>
                </a:solidFill>
                <a:latin typeface="Calibri"/>
                <a:cs typeface="Calibri"/>
              </a:rPr>
              <a:t>MTTR </a:t>
            </a:r>
            <a:r>
              <a:rPr sz="2300" b="1" spc="-5" dirty="0">
                <a:solidFill>
                  <a:srgbClr val="FFFFFF"/>
                </a:solidFill>
                <a:latin typeface="Calibri"/>
                <a:cs typeface="Calibri"/>
              </a:rPr>
              <a:t>measures availability</a:t>
            </a:r>
            <a:r>
              <a:rPr sz="2300" spc="-5" dirty="0">
                <a:solidFill>
                  <a:srgbClr val="FFFFFF"/>
                </a:solidFill>
                <a:latin typeface="Calibri"/>
                <a:cs typeface="Calibri"/>
              </a:rPr>
              <a:t>, </a:t>
            </a:r>
            <a:r>
              <a:rPr sz="2300" b="1" spc="-5" dirty="0">
                <a:solidFill>
                  <a:srgbClr val="FFFFFF"/>
                </a:solidFill>
                <a:latin typeface="Calibri"/>
                <a:cs typeface="Calibri"/>
              </a:rPr>
              <a:t>MTBF measures </a:t>
            </a:r>
            <a:r>
              <a:rPr sz="2300" b="1" dirty="0">
                <a:solidFill>
                  <a:srgbClr val="FFFFFF"/>
                </a:solidFill>
                <a:latin typeface="Calibri"/>
                <a:cs typeface="Calibri"/>
              </a:rPr>
              <a:t> </a:t>
            </a:r>
            <a:r>
              <a:rPr sz="2300" b="1" spc="-10" dirty="0">
                <a:solidFill>
                  <a:srgbClr val="FFFFFF"/>
                </a:solidFill>
                <a:latin typeface="Calibri"/>
                <a:cs typeface="Calibri"/>
              </a:rPr>
              <a:t>availability</a:t>
            </a:r>
            <a:r>
              <a:rPr sz="2300" b="1" spc="-15" dirty="0">
                <a:solidFill>
                  <a:srgbClr val="FFFFFF"/>
                </a:solidFill>
                <a:latin typeface="Calibri"/>
                <a:cs typeface="Calibri"/>
              </a:rPr>
              <a:t> </a:t>
            </a:r>
            <a:r>
              <a:rPr sz="2300" b="1" dirty="0">
                <a:solidFill>
                  <a:srgbClr val="FFFFFF"/>
                </a:solidFill>
                <a:latin typeface="Calibri"/>
                <a:cs typeface="Calibri"/>
              </a:rPr>
              <a:t>and</a:t>
            </a:r>
            <a:r>
              <a:rPr sz="2300" b="1" spc="5" dirty="0">
                <a:solidFill>
                  <a:srgbClr val="FFFFFF"/>
                </a:solidFill>
                <a:latin typeface="Calibri"/>
                <a:cs typeface="Calibri"/>
              </a:rPr>
              <a:t> </a:t>
            </a:r>
            <a:r>
              <a:rPr sz="2300" b="1" spc="-5" dirty="0">
                <a:solidFill>
                  <a:srgbClr val="FFFFFF"/>
                </a:solidFill>
                <a:latin typeface="Calibri"/>
                <a:cs typeface="Calibri"/>
              </a:rPr>
              <a:t>reliability</a:t>
            </a:r>
            <a:r>
              <a:rPr sz="2300" spc="-5" dirty="0">
                <a:solidFill>
                  <a:srgbClr val="FFFFFF"/>
                </a:solidFill>
                <a:latin typeface="Calibri"/>
                <a:cs typeface="Calibri"/>
              </a:rPr>
              <a:t>.</a:t>
            </a:r>
            <a:r>
              <a:rPr sz="2300" spc="-25" dirty="0">
                <a:solidFill>
                  <a:srgbClr val="FFFFFF"/>
                </a:solidFill>
                <a:latin typeface="Calibri"/>
                <a:cs typeface="Calibri"/>
              </a:rPr>
              <a:t> </a:t>
            </a:r>
            <a:r>
              <a:rPr sz="2300" dirty="0">
                <a:solidFill>
                  <a:srgbClr val="FFFFFF"/>
                </a:solidFill>
                <a:latin typeface="Calibri"/>
                <a:cs typeface="Calibri"/>
              </a:rPr>
              <a:t>The</a:t>
            </a:r>
            <a:r>
              <a:rPr sz="2300" spc="-5" dirty="0">
                <a:solidFill>
                  <a:srgbClr val="FFFFFF"/>
                </a:solidFill>
                <a:latin typeface="Calibri"/>
                <a:cs typeface="Calibri"/>
              </a:rPr>
              <a:t> higher</a:t>
            </a:r>
            <a:r>
              <a:rPr sz="2300" spc="-10" dirty="0">
                <a:solidFill>
                  <a:srgbClr val="FFFFFF"/>
                </a:solidFill>
                <a:latin typeface="Calibri"/>
                <a:cs typeface="Calibri"/>
              </a:rPr>
              <a:t> </a:t>
            </a:r>
            <a:r>
              <a:rPr sz="2300" dirty="0">
                <a:solidFill>
                  <a:srgbClr val="FFFFFF"/>
                </a:solidFill>
                <a:latin typeface="Calibri"/>
                <a:cs typeface="Calibri"/>
              </a:rPr>
              <a:t>the</a:t>
            </a:r>
            <a:r>
              <a:rPr sz="2300" spc="-15" dirty="0">
                <a:solidFill>
                  <a:srgbClr val="FFFFFF"/>
                </a:solidFill>
                <a:latin typeface="Calibri"/>
                <a:cs typeface="Calibri"/>
              </a:rPr>
              <a:t> </a:t>
            </a:r>
            <a:r>
              <a:rPr sz="2300" spc="-10" dirty="0">
                <a:solidFill>
                  <a:srgbClr val="FFFFFF"/>
                </a:solidFill>
                <a:latin typeface="Calibri"/>
                <a:cs typeface="Calibri"/>
              </a:rPr>
              <a:t>figure</a:t>
            </a:r>
            <a:r>
              <a:rPr sz="2300" spc="5" dirty="0">
                <a:solidFill>
                  <a:srgbClr val="FFFFFF"/>
                </a:solidFill>
                <a:latin typeface="Calibri"/>
                <a:cs typeface="Calibri"/>
              </a:rPr>
              <a:t> </a:t>
            </a:r>
            <a:r>
              <a:rPr sz="2300" spc="-5" dirty="0">
                <a:solidFill>
                  <a:srgbClr val="FFFFFF"/>
                </a:solidFill>
                <a:latin typeface="Calibri"/>
                <a:cs typeface="Calibri"/>
              </a:rPr>
              <a:t>of</a:t>
            </a:r>
            <a:r>
              <a:rPr sz="2300" dirty="0">
                <a:solidFill>
                  <a:srgbClr val="FFFFFF"/>
                </a:solidFill>
                <a:latin typeface="Calibri"/>
                <a:cs typeface="Calibri"/>
              </a:rPr>
              <a:t> the</a:t>
            </a:r>
            <a:r>
              <a:rPr sz="2300" spc="-20" dirty="0">
                <a:solidFill>
                  <a:srgbClr val="FFFFFF"/>
                </a:solidFill>
                <a:latin typeface="Calibri"/>
                <a:cs typeface="Calibri"/>
              </a:rPr>
              <a:t> </a:t>
            </a:r>
            <a:r>
              <a:rPr sz="2300" spc="-45" dirty="0">
                <a:solidFill>
                  <a:srgbClr val="FFFFFF"/>
                </a:solidFill>
                <a:latin typeface="Calibri"/>
                <a:cs typeface="Calibri"/>
              </a:rPr>
              <a:t>MTBF,</a:t>
            </a:r>
            <a:r>
              <a:rPr sz="2300" spc="5" dirty="0">
                <a:solidFill>
                  <a:srgbClr val="FFFFFF"/>
                </a:solidFill>
                <a:latin typeface="Calibri"/>
                <a:cs typeface="Calibri"/>
              </a:rPr>
              <a:t> </a:t>
            </a:r>
            <a:r>
              <a:rPr sz="2300" spc="-5" dirty="0">
                <a:solidFill>
                  <a:srgbClr val="FFFFFF"/>
                </a:solidFill>
                <a:latin typeface="Calibri"/>
                <a:cs typeface="Calibri"/>
              </a:rPr>
              <a:t>the </a:t>
            </a:r>
            <a:r>
              <a:rPr sz="2300" spc="-505" dirty="0">
                <a:solidFill>
                  <a:srgbClr val="FFFFFF"/>
                </a:solidFill>
                <a:latin typeface="Calibri"/>
                <a:cs typeface="Calibri"/>
              </a:rPr>
              <a:t> </a:t>
            </a:r>
            <a:r>
              <a:rPr sz="2300" spc="-5" dirty="0">
                <a:solidFill>
                  <a:srgbClr val="FFFFFF"/>
                </a:solidFill>
                <a:latin typeface="Calibri"/>
                <a:cs typeface="Calibri"/>
              </a:rPr>
              <a:t>longer</a:t>
            </a:r>
            <a:r>
              <a:rPr sz="2300" dirty="0">
                <a:solidFill>
                  <a:srgbClr val="FFFFFF"/>
                </a:solidFill>
                <a:latin typeface="Calibri"/>
                <a:cs typeface="Calibri"/>
              </a:rPr>
              <a:t> the </a:t>
            </a:r>
            <a:r>
              <a:rPr sz="2300" spc="-20" dirty="0">
                <a:solidFill>
                  <a:srgbClr val="FFFFFF"/>
                </a:solidFill>
                <a:latin typeface="Calibri"/>
                <a:cs typeface="Calibri"/>
              </a:rPr>
              <a:t>system</a:t>
            </a:r>
            <a:r>
              <a:rPr sz="2300" spc="-15" dirty="0">
                <a:solidFill>
                  <a:srgbClr val="FFFFFF"/>
                </a:solidFill>
                <a:latin typeface="Calibri"/>
                <a:cs typeface="Calibri"/>
              </a:rPr>
              <a:t> </a:t>
            </a:r>
            <a:r>
              <a:rPr sz="2300" spc="-5" dirty="0">
                <a:solidFill>
                  <a:srgbClr val="FFFFFF"/>
                </a:solidFill>
                <a:latin typeface="Calibri"/>
                <a:cs typeface="Calibri"/>
              </a:rPr>
              <a:t>will</a:t>
            </a:r>
            <a:r>
              <a:rPr sz="2300" dirty="0">
                <a:solidFill>
                  <a:srgbClr val="FFFFFF"/>
                </a:solidFill>
                <a:latin typeface="Calibri"/>
                <a:cs typeface="Calibri"/>
              </a:rPr>
              <a:t> </a:t>
            </a:r>
            <a:r>
              <a:rPr sz="2300" spc="-15" dirty="0">
                <a:solidFill>
                  <a:srgbClr val="FFFFFF"/>
                </a:solidFill>
                <a:latin typeface="Calibri"/>
                <a:cs typeface="Calibri"/>
              </a:rPr>
              <a:t>likely</a:t>
            </a:r>
            <a:r>
              <a:rPr sz="2300" dirty="0">
                <a:solidFill>
                  <a:srgbClr val="FFFFFF"/>
                </a:solidFill>
                <a:latin typeface="Calibri"/>
                <a:cs typeface="Calibri"/>
              </a:rPr>
              <a:t> run</a:t>
            </a:r>
            <a:r>
              <a:rPr sz="2300" spc="-15" dirty="0">
                <a:solidFill>
                  <a:srgbClr val="FFFFFF"/>
                </a:solidFill>
                <a:latin typeface="Calibri"/>
                <a:cs typeface="Calibri"/>
              </a:rPr>
              <a:t> </a:t>
            </a:r>
            <a:r>
              <a:rPr sz="2300" spc="-20" dirty="0">
                <a:solidFill>
                  <a:srgbClr val="FFFFFF"/>
                </a:solidFill>
                <a:latin typeface="Calibri"/>
                <a:cs typeface="Calibri"/>
              </a:rPr>
              <a:t>before</a:t>
            </a:r>
            <a:r>
              <a:rPr sz="2300" spc="-10" dirty="0">
                <a:solidFill>
                  <a:srgbClr val="FFFFFF"/>
                </a:solidFill>
                <a:latin typeface="Calibri"/>
                <a:cs typeface="Calibri"/>
              </a:rPr>
              <a:t> failing.</a:t>
            </a:r>
            <a:endParaRPr sz="2300">
              <a:latin typeface="Calibri"/>
              <a:cs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6732270" cy="757555"/>
          </a:xfrm>
          <a:prstGeom prst="rect">
            <a:avLst/>
          </a:prstGeom>
        </p:spPr>
        <p:txBody>
          <a:bodyPr vert="horz" wrap="square" lIns="0" tIns="12700" rIns="0" bIns="0" rtlCol="0">
            <a:spAutoFit/>
          </a:bodyPr>
          <a:lstStyle/>
          <a:p>
            <a:pPr marL="12700">
              <a:lnSpc>
                <a:spcPct val="100000"/>
              </a:lnSpc>
              <a:spcBef>
                <a:spcPts val="100"/>
              </a:spcBef>
            </a:pPr>
            <a:r>
              <a:rPr sz="4800" b="0" spc="-40" dirty="0">
                <a:solidFill>
                  <a:srgbClr val="FFFFFF"/>
                </a:solidFill>
                <a:latin typeface="Calibri Light"/>
                <a:cs typeface="Calibri Light"/>
              </a:rPr>
              <a:t>Mean</a:t>
            </a:r>
            <a:r>
              <a:rPr sz="4800" b="0" spc="-120" dirty="0">
                <a:solidFill>
                  <a:srgbClr val="FFFFFF"/>
                </a:solidFill>
                <a:latin typeface="Calibri Light"/>
                <a:cs typeface="Calibri Light"/>
              </a:rPr>
              <a:t> </a:t>
            </a:r>
            <a:r>
              <a:rPr sz="4800" b="0" spc="-40" dirty="0">
                <a:solidFill>
                  <a:srgbClr val="FFFFFF"/>
                </a:solidFill>
                <a:latin typeface="Calibri Light"/>
                <a:cs typeface="Calibri Light"/>
              </a:rPr>
              <a:t>Time</a:t>
            </a:r>
            <a:r>
              <a:rPr sz="4800" b="0" spc="-95" dirty="0">
                <a:solidFill>
                  <a:srgbClr val="FFFFFF"/>
                </a:solidFill>
                <a:latin typeface="Calibri Light"/>
                <a:cs typeface="Calibri Light"/>
              </a:rPr>
              <a:t> </a:t>
            </a:r>
            <a:r>
              <a:rPr sz="4800" b="0" spc="-50" dirty="0">
                <a:solidFill>
                  <a:srgbClr val="FFFFFF"/>
                </a:solidFill>
                <a:latin typeface="Calibri Light"/>
                <a:cs typeface="Calibri Light"/>
              </a:rPr>
              <a:t>Between</a:t>
            </a:r>
            <a:r>
              <a:rPr sz="4800" b="0" spc="-130" dirty="0">
                <a:solidFill>
                  <a:srgbClr val="FFFFFF"/>
                </a:solidFill>
                <a:latin typeface="Calibri Light"/>
                <a:cs typeface="Calibri Light"/>
              </a:rPr>
              <a:t> </a:t>
            </a:r>
            <a:r>
              <a:rPr sz="4800" b="0" spc="-75" dirty="0">
                <a:solidFill>
                  <a:srgbClr val="FFFFFF"/>
                </a:solidFill>
                <a:latin typeface="Calibri Light"/>
                <a:cs typeface="Calibri Light"/>
              </a:rPr>
              <a:t>Failure</a:t>
            </a:r>
            <a:endParaRPr sz="4800">
              <a:latin typeface="Calibri Light"/>
              <a:cs typeface="Calibri Light"/>
            </a:endParaRPr>
          </a:p>
        </p:txBody>
      </p:sp>
      <p:sp>
        <p:nvSpPr>
          <p:cNvPr id="3" name="object 3"/>
          <p:cNvSpPr txBox="1">
            <a:spLocks noGrp="1"/>
          </p:cNvSpPr>
          <p:nvPr>
            <p:ph type="body" idx="1"/>
          </p:nvPr>
        </p:nvSpPr>
        <p:spPr>
          <a:prstGeom prst="rect">
            <a:avLst/>
          </a:prstGeom>
        </p:spPr>
        <p:txBody>
          <a:bodyPr vert="horz" wrap="square" lIns="0" tIns="110617" rIns="0" bIns="0" rtlCol="0">
            <a:spAutoFit/>
          </a:bodyPr>
          <a:lstStyle/>
          <a:p>
            <a:pPr marR="285115">
              <a:lnSpc>
                <a:spcPts val="3460"/>
              </a:lnSpc>
              <a:spcBef>
                <a:spcPts val="535"/>
              </a:spcBef>
            </a:pPr>
            <a:r>
              <a:rPr sz="3200" b="1" dirty="0">
                <a:latin typeface="Calibri"/>
                <a:cs typeface="Calibri"/>
              </a:rPr>
              <a:t>MTBF</a:t>
            </a:r>
            <a:r>
              <a:rPr sz="3200" b="1" spc="10" dirty="0">
                <a:latin typeface="Calibri"/>
                <a:cs typeface="Calibri"/>
              </a:rPr>
              <a:t> </a:t>
            </a:r>
            <a:r>
              <a:rPr sz="3200" b="1" dirty="0">
                <a:latin typeface="Calibri"/>
                <a:cs typeface="Calibri"/>
              </a:rPr>
              <a:t>(mean</a:t>
            </a:r>
            <a:r>
              <a:rPr sz="3200" b="1" spc="5" dirty="0">
                <a:latin typeface="Calibri"/>
                <a:cs typeface="Calibri"/>
              </a:rPr>
              <a:t> </a:t>
            </a:r>
            <a:r>
              <a:rPr sz="3200" b="1" dirty="0">
                <a:latin typeface="Calibri"/>
                <a:cs typeface="Calibri"/>
              </a:rPr>
              <a:t>time </a:t>
            </a:r>
            <a:r>
              <a:rPr sz="3200" b="1" spc="-10" dirty="0">
                <a:latin typeface="Calibri"/>
                <a:cs typeface="Calibri"/>
              </a:rPr>
              <a:t>between failures)</a:t>
            </a:r>
            <a:r>
              <a:rPr sz="3200" b="1" spc="-15" dirty="0">
                <a:latin typeface="Calibri"/>
                <a:cs typeface="Calibri"/>
              </a:rPr>
              <a:t> </a:t>
            </a:r>
            <a:r>
              <a:rPr sz="3200" b="1" dirty="0">
                <a:latin typeface="Calibri"/>
                <a:cs typeface="Calibri"/>
              </a:rPr>
              <a:t>is the </a:t>
            </a:r>
            <a:r>
              <a:rPr sz="3200" b="1" spc="-25" dirty="0">
                <a:latin typeface="Calibri"/>
                <a:cs typeface="Calibri"/>
              </a:rPr>
              <a:t>average</a:t>
            </a:r>
            <a:r>
              <a:rPr sz="3200" b="1" spc="-15" dirty="0">
                <a:latin typeface="Calibri"/>
                <a:cs typeface="Calibri"/>
              </a:rPr>
              <a:t> </a:t>
            </a:r>
            <a:r>
              <a:rPr sz="3200" b="1" dirty="0">
                <a:latin typeface="Calibri"/>
                <a:cs typeface="Calibri"/>
              </a:rPr>
              <a:t>time </a:t>
            </a:r>
            <a:r>
              <a:rPr sz="3200" b="1" spc="-710" dirty="0">
                <a:latin typeface="Calibri"/>
                <a:cs typeface="Calibri"/>
              </a:rPr>
              <a:t> </a:t>
            </a:r>
            <a:r>
              <a:rPr sz="3200" b="1" spc="-10" dirty="0">
                <a:latin typeface="Calibri"/>
                <a:cs typeface="Calibri"/>
              </a:rPr>
              <a:t>between</a:t>
            </a:r>
            <a:r>
              <a:rPr sz="3200" b="1" spc="-5" dirty="0">
                <a:latin typeface="Calibri"/>
                <a:cs typeface="Calibri"/>
              </a:rPr>
              <a:t> </a:t>
            </a:r>
            <a:r>
              <a:rPr sz="3200" b="1" spc="-10" dirty="0">
                <a:latin typeface="Calibri"/>
                <a:cs typeface="Calibri"/>
              </a:rPr>
              <a:t>repairable</a:t>
            </a:r>
            <a:r>
              <a:rPr sz="3200" b="1" spc="-20" dirty="0">
                <a:latin typeface="Calibri"/>
                <a:cs typeface="Calibri"/>
              </a:rPr>
              <a:t> </a:t>
            </a:r>
            <a:r>
              <a:rPr sz="3200" b="1" spc="-10" dirty="0">
                <a:latin typeface="Calibri"/>
                <a:cs typeface="Calibri"/>
              </a:rPr>
              <a:t>failures</a:t>
            </a:r>
            <a:r>
              <a:rPr sz="3200" b="1" spc="-25" dirty="0">
                <a:latin typeface="Calibri"/>
                <a:cs typeface="Calibri"/>
              </a:rPr>
              <a:t> </a:t>
            </a:r>
            <a:r>
              <a:rPr sz="3200" b="1" dirty="0">
                <a:latin typeface="Calibri"/>
                <a:cs typeface="Calibri"/>
              </a:rPr>
              <a:t>of</a:t>
            </a:r>
            <a:r>
              <a:rPr sz="3200" b="1" spc="5" dirty="0">
                <a:latin typeface="Calibri"/>
                <a:cs typeface="Calibri"/>
              </a:rPr>
              <a:t> </a:t>
            </a:r>
            <a:r>
              <a:rPr sz="3200" b="1" dirty="0">
                <a:latin typeface="Calibri"/>
                <a:cs typeface="Calibri"/>
              </a:rPr>
              <a:t>a </a:t>
            </a:r>
            <a:r>
              <a:rPr sz="3200" b="1" spc="-5" dirty="0">
                <a:latin typeface="Calibri"/>
                <a:cs typeface="Calibri"/>
              </a:rPr>
              <a:t>technology</a:t>
            </a:r>
            <a:r>
              <a:rPr sz="3200" b="1" spc="-40" dirty="0">
                <a:latin typeface="Calibri"/>
                <a:cs typeface="Calibri"/>
              </a:rPr>
              <a:t> </a:t>
            </a:r>
            <a:r>
              <a:rPr sz="3200" b="1" spc="-5" dirty="0">
                <a:latin typeface="Calibri"/>
                <a:cs typeface="Calibri"/>
              </a:rPr>
              <a:t>product.</a:t>
            </a:r>
            <a:endParaRPr sz="3200">
              <a:latin typeface="Calibri"/>
              <a:cs typeface="Calibri"/>
            </a:endParaRPr>
          </a:p>
          <a:p>
            <a:pPr marR="1203325">
              <a:lnSpc>
                <a:spcPts val="3460"/>
              </a:lnSpc>
              <a:spcBef>
                <a:spcPts val="1390"/>
              </a:spcBef>
            </a:pPr>
            <a:r>
              <a:rPr sz="3200" spc="-5" dirty="0">
                <a:solidFill>
                  <a:srgbClr val="FFC000"/>
                </a:solidFill>
              </a:rPr>
              <a:t>The</a:t>
            </a:r>
            <a:r>
              <a:rPr sz="3200" spc="5" dirty="0">
                <a:solidFill>
                  <a:srgbClr val="FFC000"/>
                </a:solidFill>
              </a:rPr>
              <a:t> </a:t>
            </a:r>
            <a:r>
              <a:rPr sz="3200" dirty="0">
                <a:solidFill>
                  <a:srgbClr val="FFC000"/>
                </a:solidFill>
              </a:rPr>
              <a:t>metric</a:t>
            </a:r>
            <a:r>
              <a:rPr sz="3200" spc="5" dirty="0">
                <a:solidFill>
                  <a:srgbClr val="FFC000"/>
                </a:solidFill>
              </a:rPr>
              <a:t> </a:t>
            </a:r>
            <a:r>
              <a:rPr sz="3200" spc="-5" dirty="0">
                <a:solidFill>
                  <a:srgbClr val="FFC000"/>
                </a:solidFill>
              </a:rPr>
              <a:t>is</a:t>
            </a:r>
            <a:r>
              <a:rPr sz="3200" spc="5" dirty="0">
                <a:solidFill>
                  <a:srgbClr val="FFC000"/>
                </a:solidFill>
              </a:rPr>
              <a:t> </a:t>
            </a:r>
            <a:r>
              <a:rPr sz="3200" spc="-5" dirty="0">
                <a:solidFill>
                  <a:srgbClr val="FFC000"/>
                </a:solidFill>
              </a:rPr>
              <a:t>used</a:t>
            </a:r>
            <a:r>
              <a:rPr sz="3200" spc="10" dirty="0">
                <a:solidFill>
                  <a:srgbClr val="FFC000"/>
                </a:solidFill>
              </a:rPr>
              <a:t> </a:t>
            </a:r>
            <a:r>
              <a:rPr sz="3200" spc="-20" dirty="0">
                <a:solidFill>
                  <a:srgbClr val="FFC000"/>
                </a:solidFill>
              </a:rPr>
              <a:t>to</a:t>
            </a:r>
            <a:r>
              <a:rPr sz="3200" spc="10" dirty="0">
                <a:solidFill>
                  <a:srgbClr val="FFC000"/>
                </a:solidFill>
              </a:rPr>
              <a:t> </a:t>
            </a:r>
            <a:r>
              <a:rPr sz="3200" spc="-15" dirty="0">
                <a:solidFill>
                  <a:srgbClr val="FFC000"/>
                </a:solidFill>
              </a:rPr>
              <a:t>track</a:t>
            </a:r>
            <a:r>
              <a:rPr sz="3200" spc="5" dirty="0">
                <a:solidFill>
                  <a:srgbClr val="FFC000"/>
                </a:solidFill>
              </a:rPr>
              <a:t> </a:t>
            </a:r>
            <a:r>
              <a:rPr sz="3200" spc="-5" dirty="0">
                <a:solidFill>
                  <a:srgbClr val="FFC000"/>
                </a:solidFill>
              </a:rPr>
              <a:t>both</a:t>
            </a:r>
            <a:r>
              <a:rPr sz="3200" dirty="0">
                <a:solidFill>
                  <a:srgbClr val="FFC000"/>
                </a:solidFill>
              </a:rPr>
              <a:t> the</a:t>
            </a:r>
            <a:r>
              <a:rPr sz="3200" spc="15" dirty="0">
                <a:solidFill>
                  <a:srgbClr val="FFC000"/>
                </a:solidFill>
              </a:rPr>
              <a:t> </a:t>
            </a:r>
            <a:r>
              <a:rPr sz="3200" spc="-10" dirty="0">
                <a:solidFill>
                  <a:srgbClr val="FFC000"/>
                </a:solidFill>
              </a:rPr>
              <a:t>availability</a:t>
            </a:r>
            <a:r>
              <a:rPr sz="3200" spc="45" dirty="0">
                <a:solidFill>
                  <a:srgbClr val="FFC000"/>
                </a:solidFill>
              </a:rPr>
              <a:t> </a:t>
            </a:r>
            <a:r>
              <a:rPr sz="3200" dirty="0">
                <a:solidFill>
                  <a:srgbClr val="FFC000"/>
                </a:solidFill>
              </a:rPr>
              <a:t>and </a:t>
            </a:r>
            <a:r>
              <a:rPr sz="3200" spc="-705" dirty="0">
                <a:solidFill>
                  <a:srgbClr val="FFC000"/>
                </a:solidFill>
              </a:rPr>
              <a:t> </a:t>
            </a:r>
            <a:r>
              <a:rPr sz="3200" spc="-5" dirty="0">
                <a:solidFill>
                  <a:srgbClr val="FFC000"/>
                </a:solidFill>
              </a:rPr>
              <a:t>reliability</a:t>
            </a:r>
            <a:r>
              <a:rPr sz="3200" spc="10" dirty="0">
                <a:solidFill>
                  <a:srgbClr val="FFC000"/>
                </a:solidFill>
              </a:rPr>
              <a:t> </a:t>
            </a:r>
            <a:r>
              <a:rPr sz="3200" spc="-5" dirty="0">
                <a:solidFill>
                  <a:srgbClr val="FFC000"/>
                </a:solidFill>
              </a:rPr>
              <a:t>of</a:t>
            </a:r>
            <a:r>
              <a:rPr sz="3200" spc="5" dirty="0">
                <a:solidFill>
                  <a:srgbClr val="FFC000"/>
                </a:solidFill>
              </a:rPr>
              <a:t> </a:t>
            </a:r>
            <a:r>
              <a:rPr sz="3200" dirty="0">
                <a:solidFill>
                  <a:srgbClr val="FFC000"/>
                </a:solidFill>
              </a:rPr>
              <a:t>a </a:t>
            </a:r>
            <a:r>
              <a:rPr sz="3200" spc="-10" dirty="0">
                <a:solidFill>
                  <a:srgbClr val="FFC000"/>
                </a:solidFill>
              </a:rPr>
              <a:t>product.</a:t>
            </a:r>
            <a:endParaRPr sz="3200"/>
          </a:p>
          <a:p>
            <a:pPr marR="5080">
              <a:lnSpc>
                <a:spcPts val="3460"/>
              </a:lnSpc>
              <a:spcBef>
                <a:spcPts val="1395"/>
              </a:spcBef>
            </a:pPr>
            <a:r>
              <a:rPr sz="3200" spc="-5" dirty="0"/>
              <a:t>The</a:t>
            </a:r>
            <a:r>
              <a:rPr sz="3200" spc="10" dirty="0"/>
              <a:t> </a:t>
            </a:r>
            <a:r>
              <a:rPr sz="3200" spc="-5" dirty="0"/>
              <a:t>higher</a:t>
            </a:r>
            <a:r>
              <a:rPr sz="3200" spc="10" dirty="0"/>
              <a:t> </a:t>
            </a:r>
            <a:r>
              <a:rPr sz="3200" dirty="0"/>
              <a:t>the</a:t>
            </a:r>
            <a:r>
              <a:rPr sz="3200" spc="5" dirty="0"/>
              <a:t> </a:t>
            </a:r>
            <a:r>
              <a:rPr sz="3200" dirty="0"/>
              <a:t>time </a:t>
            </a:r>
            <a:r>
              <a:rPr sz="3200" spc="-5" dirty="0"/>
              <a:t>between</a:t>
            </a:r>
            <a:r>
              <a:rPr sz="3200" dirty="0"/>
              <a:t> </a:t>
            </a:r>
            <a:r>
              <a:rPr sz="3200" spc="-15" dirty="0"/>
              <a:t>failure,</a:t>
            </a:r>
            <a:r>
              <a:rPr sz="3200" dirty="0"/>
              <a:t> the</a:t>
            </a:r>
            <a:r>
              <a:rPr sz="3200" spc="10" dirty="0"/>
              <a:t> </a:t>
            </a:r>
            <a:r>
              <a:rPr sz="3200" spc="-10" dirty="0"/>
              <a:t>more </a:t>
            </a:r>
            <a:r>
              <a:rPr sz="3200" spc="-5" dirty="0"/>
              <a:t>reliable</a:t>
            </a:r>
            <a:r>
              <a:rPr sz="3200" spc="10" dirty="0"/>
              <a:t> </a:t>
            </a:r>
            <a:r>
              <a:rPr sz="3200" dirty="0"/>
              <a:t>the </a:t>
            </a:r>
            <a:r>
              <a:rPr sz="3200" spc="-710" dirty="0"/>
              <a:t> </a:t>
            </a:r>
            <a:r>
              <a:rPr sz="3200" spc="-25" dirty="0"/>
              <a:t>system.</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PK" sz="1800" dirty="0">
                <a:solidFill>
                  <a:srgbClr val="000000"/>
                </a:solidFill>
                <a:effectLst/>
                <a:uFill>
                  <a:solidFill>
                    <a:srgbClr val="000000"/>
                  </a:solidFill>
                </a:uFill>
                <a:latin typeface="Calibri" panose="020F0502020204030204" pitchFamily="34" charset="0"/>
                <a:ea typeface="Calibri" panose="020F0502020204030204" pitchFamily="34" charset="0"/>
              </a:rPr>
              <a:t>Calculated Metrics (Indirect Measure)</a:t>
            </a:r>
            <a:endParaRPr lang="en-US" kern="1200" cap="all" spc="200" baseline="0" dirty="0">
              <a:solidFill>
                <a:srgbClr val="262626"/>
              </a:solidFill>
              <a:latin typeface="+mj-lt"/>
              <a:ea typeface="+mj-ea"/>
              <a:cs typeface="+mj-cs"/>
            </a:endParaRPr>
          </a:p>
        </p:txBody>
      </p:sp>
      <p:sp>
        <p:nvSpPr>
          <p:cNvPr id="3" name="Content Placeholder 2"/>
          <p:cNvSpPr>
            <a:spLocks noGrp="1"/>
          </p:cNvSpPr>
          <p:nvPr>
            <p:ph sz="quarter" idx="13"/>
          </p:nvPr>
        </p:nvSpPr>
        <p:spPr>
          <a:xfrm>
            <a:off x="1706062" y="1656138"/>
            <a:ext cx="8779512" cy="3514380"/>
          </a:xfrm>
        </p:spPr>
        <p:txBody>
          <a:bodyPr vert="horz" lIns="91440" tIns="45720" rIns="91440" bIns="45720" rtlCol="0">
            <a:normAutofit/>
          </a:bodyPr>
          <a:lstStyle/>
          <a:p>
            <a:pPr marL="342900" marR="1270" lvl="0" indent="-342900" algn="just" fontAlgn="base">
              <a:lnSpc>
                <a:spcPct val="103000"/>
              </a:lnSpc>
              <a:spcAft>
                <a:spcPts val="103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 Calculated Metrics convert the Base metrics data into more useful information</a:t>
            </a:r>
          </a:p>
          <a:p>
            <a:pPr marL="342900" marR="1270" lvl="0" indent="-342900" algn="just" fontAlgn="base">
              <a:lnSpc>
                <a:spcPct val="105000"/>
              </a:lnSpc>
              <a:spcAft>
                <a:spcPts val="7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 Calculated Metrics are generally prepared by the Test lead and is used to track the progress of the project at different levels like at Module level, at Tester level and for the project as a whole</a:t>
            </a:r>
          </a:p>
          <a:p>
            <a:pPr marL="342900" marR="1270" lvl="0" indent="-342900" algn="just" fontAlgn="base">
              <a:lnSpc>
                <a:spcPct val="103000"/>
              </a:lnSpc>
              <a:spcAft>
                <a:spcPts val="2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 Calculated Metrics provide valuable information that when used and implemented often times leads to significant improvements in the Overall</a:t>
            </a:r>
            <a: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PK" sz="1800" dirty="0">
                <a:solidFill>
                  <a:srgbClr val="000000"/>
                </a:solidFill>
                <a:effectLst/>
                <a:latin typeface="Courier New" panose="02070309020205020404" pitchFamily="49" charset="0"/>
                <a:ea typeface="Courier New" panose="02070309020205020404" pitchFamily="49" charset="0"/>
              </a:rPr>
              <a:t>S</a:t>
            </a:r>
            <a:r>
              <a:rPr lang="en-US" sz="1800" dirty="0">
                <a:solidFill>
                  <a:srgbClr val="000000"/>
                </a:solidFill>
                <a:effectLst/>
                <a:latin typeface="Courier New" panose="02070309020205020404" pitchFamily="49" charset="0"/>
                <a:ea typeface="Courier New" panose="02070309020205020404" pitchFamily="49" charset="0"/>
              </a:rPr>
              <a:t>DLC.</a:t>
            </a:r>
            <a:endParaRPr lang="en-PK" sz="18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7556" y="536448"/>
            <a:ext cx="11775948" cy="4154424"/>
          </a:xfrm>
          <a:prstGeom prst="rect">
            <a:avLst/>
          </a:prstGeom>
        </p:spPr>
      </p:pic>
      <p:sp>
        <p:nvSpPr>
          <p:cNvPr id="3" name="object 3"/>
          <p:cNvSpPr txBox="1"/>
          <p:nvPr/>
        </p:nvSpPr>
        <p:spPr>
          <a:xfrm>
            <a:off x="2144648" y="5180177"/>
            <a:ext cx="7910195" cy="697230"/>
          </a:xfrm>
          <a:prstGeom prst="rect">
            <a:avLst/>
          </a:prstGeom>
        </p:spPr>
        <p:txBody>
          <a:bodyPr vert="horz" wrap="square" lIns="0" tIns="13335" rIns="0" bIns="0" rtlCol="0">
            <a:spAutoFit/>
          </a:bodyPr>
          <a:lstStyle/>
          <a:p>
            <a:pPr marL="12700">
              <a:lnSpc>
                <a:spcPct val="100000"/>
              </a:lnSpc>
              <a:spcBef>
                <a:spcPts val="105"/>
              </a:spcBef>
            </a:pPr>
            <a:r>
              <a:rPr sz="4400" b="0" spc="-80" dirty="0">
                <a:solidFill>
                  <a:srgbClr val="FFFFFF"/>
                </a:solidFill>
                <a:latin typeface="Calibri Light"/>
                <a:cs typeface="Calibri Light"/>
              </a:rPr>
              <a:t>T</a:t>
            </a:r>
            <a:r>
              <a:rPr sz="4400" b="0" spc="-65" dirty="0">
                <a:solidFill>
                  <a:srgbClr val="FFFFFF"/>
                </a:solidFill>
                <a:latin typeface="Calibri Light"/>
                <a:cs typeface="Calibri Light"/>
              </a:rPr>
              <a:t>i</a:t>
            </a:r>
            <a:r>
              <a:rPr sz="4400" b="0" spc="-110" dirty="0">
                <a:solidFill>
                  <a:srgbClr val="FFFFFF"/>
                </a:solidFill>
                <a:latin typeface="Calibri Light"/>
                <a:cs typeface="Calibri Light"/>
              </a:rPr>
              <a:t>m</a:t>
            </a:r>
            <a:r>
              <a:rPr sz="4400" b="0" dirty="0">
                <a:solidFill>
                  <a:srgbClr val="FFFFFF"/>
                </a:solidFill>
                <a:latin typeface="Calibri Light"/>
                <a:cs typeface="Calibri Light"/>
              </a:rPr>
              <a:t>e</a:t>
            </a:r>
            <a:r>
              <a:rPr sz="4400" b="0" spc="-195" dirty="0">
                <a:solidFill>
                  <a:srgbClr val="FFFFFF"/>
                </a:solidFill>
                <a:latin typeface="Calibri Light"/>
                <a:cs typeface="Calibri Light"/>
              </a:rPr>
              <a:t> </a:t>
            </a:r>
            <a:r>
              <a:rPr sz="4400" b="0" spc="-85" dirty="0">
                <a:solidFill>
                  <a:srgbClr val="FFFFFF"/>
                </a:solidFill>
                <a:latin typeface="Calibri Light"/>
                <a:cs typeface="Calibri Light"/>
              </a:rPr>
              <a:t>b</a:t>
            </a:r>
            <a:r>
              <a:rPr sz="4400" b="0" spc="-105" dirty="0">
                <a:solidFill>
                  <a:srgbClr val="FFFFFF"/>
                </a:solidFill>
                <a:latin typeface="Calibri Light"/>
                <a:cs typeface="Calibri Light"/>
              </a:rPr>
              <a:t>e</a:t>
            </a:r>
            <a:r>
              <a:rPr sz="4400" b="0" spc="-85" dirty="0">
                <a:solidFill>
                  <a:srgbClr val="FFFFFF"/>
                </a:solidFill>
                <a:latin typeface="Calibri Light"/>
                <a:cs typeface="Calibri Light"/>
              </a:rPr>
              <a:t>t</a:t>
            </a:r>
            <a:r>
              <a:rPr sz="4400" b="0" spc="-155" dirty="0">
                <a:solidFill>
                  <a:srgbClr val="FFFFFF"/>
                </a:solidFill>
                <a:latin typeface="Calibri Light"/>
                <a:cs typeface="Calibri Light"/>
              </a:rPr>
              <a:t>w</a:t>
            </a:r>
            <a:r>
              <a:rPr sz="4400" b="0" spc="-90" dirty="0">
                <a:solidFill>
                  <a:srgbClr val="FFFFFF"/>
                </a:solidFill>
                <a:latin typeface="Calibri Light"/>
                <a:cs typeface="Calibri Light"/>
              </a:rPr>
              <a:t>ee</a:t>
            </a:r>
            <a:r>
              <a:rPr sz="4400" b="0" dirty="0">
                <a:solidFill>
                  <a:srgbClr val="FFFFFF"/>
                </a:solidFill>
                <a:latin typeface="Calibri Light"/>
                <a:cs typeface="Calibri Light"/>
              </a:rPr>
              <a:t>n</a:t>
            </a:r>
            <a:r>
              <a:rPr sz="4400" b="0" spc="-200" dirty="0">
                <a:solidFill>
                  <a:srgbClr val="FFFFFF"/>
                </a:solidFill>
                <a:latin typeface="Calibri Light"/>
                <a:cs typeface="Calibri Light"/>
              </a:rPr>
              <a:t> </a:t>
            </a:r>
            <a:r>
              <a:rPr sz="4400" b="0" spc="-80" dirty="0">
                <a:solidFill>
                  <a:srgbClr val="FFFFFF"/>
                </a:solidFill>
                <a:latin typeface="Calibri Light"/>
                <a:cs typeface="Calibri Light"/>
              </a:rPr>
              <a:t>o</a:t>
            </a:r>
            <a:r>
              <a:rPr sz="4400" b="0" spc="-95" dirty="0">
                <a:solidFill>
                  <a:srgbClr val="FFFFFF"/>
                </a:solidFill>
                <a:latin typeface="Calibri Light"/>
                <a:cs typeface="Calibri Light"/>
              </a:rPr>
              <a:t>n</a:t>
            </a:r>
            <a:r>
              <a:rPr sz="4400" b="0" dirty="0">
                <a:solidFill>
                  <a:srgbClr val="FFFFFF"/>
                </a:solidFill>
                <a:latin typeface="Calibri Light"/>
                <a:cs typeface="Calibri Light"/>
              </a:rPr>
              <a:t>e</a:t>
            </a:r>
            <a:r>
              <a:rPr sz="4400" b="0" spc="-195" dirty="0">
                <a:solidFill>
                  <a:srgbClr val="FFFFFF"/>
                </a:solidFill>
                <a:latin typeface="Calibri Light"/>
                <a:cs typeface="Calibri Light"/>
              </a:rPr>
              <a:t> </a:t>
            </a:r>
            <a:r>
              <a:rPr sz="4400" b="0" spc="-155" dirty="0">
                <a:solidFill>
                  <a:srgbClr val="FFFFFF"/>
                </a:solidFill>
                <a:latin typeface="Calibri Light"/>
                <a:cs typeface="Calibri Light"/>
              </a:rPr>
              <a:t>f</a:t>
            </a:r>
            <a:r>
              <a:rPr sz="4400" b="0" spc="-85" dirty="0">
                <a:solidFill>
                  <a:srgbClr val="FFFFFF"/>
                </a:solidFill>
                <a:latin typeface="Calibri Light"/>
                <a:cs typeface="Calibri Light"/>
              </a:rPr>
              <a:t>a</a:t>
            </a:r>
            <a:r>
              <a:rPr sz="4400" b="0" spc="-65" dirty="0">
                <a:solidFill>
                  <a:srgbClr val="FFFFFF"/>
                </a:solidFill>
                <a:latin typeface="Calibri Light"/>
                <a:cs typeface="Calibri Light"/>
              </a:rPr>
              <a:t>i</a:t>
            </a:r>
            <a:r>
              <a:rPr sz="4400" b="0" spc="-75" dirty="0">
                <a:solidFill>
                  <a:srgbClr val="FFFFFF"/>
                </a:solidFill>
                <a:latin typeface="Calibri Light"/>
                <a:cs typeface="Calibri Light"/>
              </a:rPr>
              <a:t>l</a:t>
            </a:r>
            <a:r>
              <a:rPr sz="4400" b="0" spc="-105" dirty="0">
                <a:solidFill>
                  <a:srgbClr val="FFFFFF"/>
                </a:solidFill>
                <a:latin typeface="Calibri Light"/>
                <a:cs typeface="Calibri Light"/>
              </a:rPr>
              <a:t>u</a:t>
            </a:r>
            <a:r>
              <a:rPr sz="4400" b="0" spc="-140" dirty="0">
                <a:solidFill>
                  <a:srgbClr val="FFFFFF"/>
                </a:solidFill>
                <a:latin typeface="Calibri Light"/>
                <a:cs typeface="Calibri Light"/>
              </a:rPr>
              <a:t>r</a:t>
            </a:r>
            <a:r>
              <a:rPr sz="4400" b="0" dirty="0">
                <a:solidFill>
                  <a:srgbClr val="FFFFFF"/>
                </a:solidFill>
                <a:latin typeface="Calibri Light"/>
                <a:cs typeface="Calibri Light"/>
              </a:rPr>
              <a:t>e</a:t>
            </a:r>
            <a:r>
              <a:rPr sz="4400" b="0" spc="-195" dirty="0">
                <a:solidFill>
                  <a:srgbClr val="FFFFFF"/>
                </a:solidFill>
                <a:latin typeface="Calibri Light"/>
                <a:cs typeface="Calibri Light"/>
              </a:rPr>
              <a:t> </a:t>
            </a:r>
            <a:r>
              <a:rPr sz="4400" b="0" spc="-120" dirty="0">
                <a:solidFill>
                  <a:srgbClr val="FFFFFF"/>
                </a:solidFill>
                <a:latin typeface="Calibri Light"/>
                <a:cs typeface="Calibri Light"/>
              </a:rPr>
              <a:t>t</a:t>
            </a:r>
            <a:r>
              <a:rPr sz="4400" b="0" dirty="0">
                <a:solidFill>
                  <a:srgbClr val="FFFFFF"/>
                </a:solidFill>
                <a:latin typeface="Calibri Light"/>
                <a:cs typeface="Calibri Light"/>
              </a:rPr>
              <a:t>o</a:t>
            </a:r>
            <a:r>
              <a:rPr sz="4400" b="0" spc="-175" dirty="0">
                <a:solidFill>
                  <a:srgbClr val="FFFFFF"/>
                </a:solidFill>
                <a:latin typeface="Calibri Light"/>
                <a:cs typeface="Calibri Light"/>
              </a:rPr>
              <a:t> </a:t>
            </a:r>
            <a:r>
              <a:rPr sz="4400" b="0" spc="-85" dirty="0">
                <a:solidFill>
                  <a:srgbClr val="FFFFFF"/>
                </a:solidFill>
                <a:latin typeface="Calibri Light"/>
                <a:cs typeface="Calibri Light"/>
              </a:rPr>
              <a:t>an</a:t>
            </a:r>
            <a:r>
              <a:rPr sz="4400" b="0" spc="-95" dirty="0">
                <a:solidFill>
                  <a:srgbClr val="FFFFFF"/>
                </a:solidFill>
                <a:latin typeface="Calibri Light"/>
                <a:cs typeface="Calibri Light"/>
              </a:rPr>
              <a:t>o</a:t>
            </a:r>
            <a:r>
              <a:rPr sz="4400" b="0" spc="-85" dirty="0">
                <a:solidFill>
                  <a:srgbClr val="FFFFFF"/>
                </a:solidFill>
                <a:latin typeface="Calibri Light"/>
                <a:cs typeface="Calibri Light"/>
              </a:rPr>
              <a:t>t</a:t>
            </a:r>
            <a:r>
              <a:rPr sz="4400" b="0" spc="-95" dirty="0">
                <a:solidFill>
                  <a:srgbClr val="FFFFFF"/>
                </a:solidFill>
                <a:latin typeface="Calibri Light"/>
                <a:cs typeface="Calibri Light"/>
              </a:rPr>
              <a:t>h</a:t>
            </a:r>
            <a:r>
              <a:rPr sz="4400" b="0" spc="-90" dirty="0">
                <a:solidFill>
                  <a:srgbClr val="FFFFFF"/>
                </a:solidFill>
                <a:latin typeface="Calibri Light"/>
                <a:cs typeface="Calibri Light"/>
              </a:rPr>
              <a:t>e</a:t>
            </a:r>
            <a:r>
              <a:rPr sz="4400" b="0" dirty="0">
                <a:solidFill>
                  <a:srgbClr val="FFFFFF"/>
                </a:solidFill>
                <a:latin typeface="Calibri Light"/>
                <a:cs typeface="Calibri Light"/>
              </a:rPr>
              <a:t>r</a:t>
            </a:r>
            <a:endParaRPr sz="4400">
              <a:latin typeface="Calibri Light"/>
              <a:cs typeface="Calibri Ligh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162" y="1198245"/>
            <a:ext cx="1057275" cy="574040"/>
          </a:xfrm>
          <a:prstGeom prst="rect">
            <a:avLst/>
          </a:prstGeom>
        </p:spPr>
        <p:txBody>
          <a:bodyPr vert="horz" wrap="square" lIns="0" tIns="12700" rIns="0" bIns="0" rtlCol="0">
            <a:spAutoFit/>
          </a:bodyPr>
          <a:lstStyle/>
          <a:p>
            <a:pPr marL="12700">
              <a:lnSpc>
                <a:spcPct val="100000"/>
              </a:lnSpc>
              <a:spcBef>
                <a:spcPts val="100"/>
              </a:spcBef>
            </a:pPr>
            <a:r>
              <a:rPr sz="3600" b="0" spc="-90" dirty="0">
                <a:solidFill>
                  <a:srgbClr val="FFFFFF"/>
                </a:solidFill>
                <a:latin typeface="Calibri Light"/>
                <a:cs typeface="Calibri Light"/>
              </a:rPr>
              <a:t>M</a:t>
            </a:r>
            <a:r>
              <a:rPr sz="3600" b="0" spc="-75" dirty="0">
                <a:solidFill>
                  <a:srgbClr val="FFFFFF"/>
                </a:solidFill>
                <a:latin typeface="Calibri Light"/>
                <a:cs typeface="Calibri Light"/>
              </a:rPr>
              <a:t>T</a:t>
            </a:r>
            <a:r>
              <a:rPr sz="3600" b="0" spc="-80" dirty="0">
                <a:solidFill>
                  <a:srgbClr val="FFFFFF"/>
                </a:solidFill>
                <a:latin typeface="Calibri Light"/>
                <a:cs typeface="Calibri Light"/>
              </a:rPr>
              <a:t>B</a:t>
            </a:r>
            <a:r>
              <a:rPr sz="3600" b="0" dirty="0">
                <a:solidFill>
                  <a:srgbClr val="FFFFFF"/>
                </a:solidFill>
                <a:latin typeface="Calibri Light"/>
                <a:cs typeface="Calibri Light"/>
              </a:rPr>
              <a:t>F</a:t>
            </a:r>
            <a:endParaRPr sz="3600">
              <a:latin typeface="Calibri Light"/>
              <a:cs typeface="Calibri Light"/>
            </a:endParaRPr>
          </a:p>
        </p:txBody>
      </p:sp>
      <p:sp>
        <p:nvSpPr>
          <p:cNvPr id="3" name="object 3"/>
          <p:cNvSpPr txBox="1"/>
          <p:nvPr/>
        </p:nvSpPr>
        <p:spPr>
          <a:xfrm>
            <a:off x="715162" y="1665808"/>
            <a:ext cx="1962150" cy="574675"/>
          </a:xfrm>
          <a:prstGeom prst="rect">
            <a:avLst/>
          </a:prstGeom>
        </p:spPr>
        <p:txBody>
          <a:bodyPr vert="horz" wrap="square" lIns="0" tIns="12700" rIns="0" bIns="0" rtlCol="0">
            <a:spAutoFit/>
          </a:bodyPr>
          <a:lstStyle/>
          <a:p>
            <a:pPr marL="12700">
              <a:lnSpc>
                <a:spcPct val="100000"/>
              </a:lnSpc>
              <a:spcBef>
                <a:spcPts val="100"/>
              </a:spcBef>
            </a:pPr>
            <a:r>
              <a:rPr sz="3600" b="0" spc="-75" dirty="0">
                <a:solidFill>
                  <a:srgbClr val="FFFFFF"/>
                </a:solidFill>
                <a:latin typeface="Calibri Light"/>
                <a:cs typeface="Calibri Light"/>
              </a:rPr>
              <a:t>Calculation</a:t>
            </a:r>
            <a:endParaRPr sz="3600">
              <a:latin typeface="Calibri Light"/>
              <a:cs typeface="Calibri Light"/>
            </a:endParaRPr>
          </a:p>
        </p:txBody>
      </p:sp>
      <p:sp>
        <p:nvSpPr>
          <p:cNvPr id="4" name="object 4"/>
          <p:cNvSpPr txBox="1"/>
          <p:nvPr/>
        </p:nvSpPr>
        <p:spPr>
          <a:xfrm>
            <a:off x="571296" y="2652522"/>
            <a:ext cx="3020695" cy="880110"/>
          </a:xfrm>
          <a:prstGeom prst="rect">
            <a:avLst/>
          </a:prstGeom>
        </p:spPr>
        <p:txBody>
          <a:bodyPr vert="horz" wrap="square" lIns="0" tIns="47625" rIns="0" bIns="0" rtlCol="0">
            <a:spAutoFit/>
          </a:bodyPr>
          <a:lstStyle/>
          <a:p>
            <a:pPr marL="12700" marR="5080" algn="just">
              <a:lnSpc>
                <a:spcPts val="2160"/>
              </a:lnSpc>
              <a:spcBef>
                <a:spcPts val="375"/>
              </a:spcBef>
            </a:pPr>
            <a:r>
              <a:rPr sz="2000" spc="-95" dirty="0">
                <a:solidFill>
                  <a:srgbClr val="FFFFFF"/>
                </a:solidFill>
                <a:latin typeface="Calibri"/>
                <a:cs typeface="Calibri"/>
              </a:rPr>
              <a:t>To </a:t>
            </a:r>
            <a:r>
              <a:rPr sz="2000" spc="-10" dirty="0">
                <a:solidFill>
                  <a:srgbClr val="FFFFFF"/>
                </a:solidFill>
                <a:latin typeface="Calibri"/>
                <a:cs typeface="Calibri"/>
              </a:rPr>
              <a:t>calculate </a:t>
            </a:r>
            <a:r>
              <a:rPr sz="2000" spc="-40" dirty="0">
                <a:solidFill>
                  <a:srgbClr val="FFFFFF"/>
                </a:solidFill>
                <a:latin typeface="Calibri"/>
                <a:cs typeface="Calibri"/>
              </a:rPr>
              <a:t>MTBF, </a:t>
            </a:r>
            <a:r>
              <a:rPr sz="2000" spc="-5" dirty="0">
                <a:solidFill>
                  <a:srgbClr val="FFFFFF"/>
                </a:solidFill>
                <a:latin typeface="Calibri"/>
                <a:cs typeface="Calibri"/>
              </a:rPr>
              <a:t>divide </a:t>
            </a:r>
            <a:r>
              <a:rPr sz="2000" dirty="0">
                <a:solidFill>
                  <a:srgbClr val="FFFFFF"/>
                </a:solidFill>
                <a:latin typeface="Calibri"/>
                <a:cs typeface="Calibri"/>
              </a:rPr>
              <a:t>the </a:t>
            </a:r>
            <a:r>
              <a:rPr sz="2000" spc="-440" dirty="0">
                <a:solidFill>
                  <a:srgbClr val="FFFFFF"/>
                </a:solidFill>
                <a:latin typeface="Calibri"/>
                <a:cs typeface="Calibri"/>
              </a:rPr>
              <a:t> </a:t>
            </a:r>
            <a:r>
              <a:rPr sz="2000" spc="-10" dirty="0">
                <a:solidFill>
                  <a:srgbClr val="FFFFFF"/>
                </a:solidFill>
                <a:latin typeface="Calibri"/>
                <a:cs typeface="Calibri"/>
              </a:rPr>
              <a:t>total </a:t>
            </a:r>
            <a:r>
              <a:rPr sz="2000" dirty="0">
                <a:solidFill>
                  <a:srgbClr val="FFFFFF"/>
                </a:solidFill>
                <a:latin typeface="Calibri"/>
                <a:cs typeface="Calibri"/>
              </a:rPr>
              <a:t>number </a:t>
            </a:r>
            <a:r>
              <a:rPr sz="2000" spc="-5" dirty="0">
                <a:solidFill>
                  <a:srgbClr val="FFFFFF"/>
                </a:solidFill>
                <a:latin typeface="Calibri"/>
                <a:cs typeface="Calibri"/>
              </a:rPr>
              <a:t>of </a:t>
            </a:r>
            <a:r>
              <a:rPr sz="2000" spc="-10" dirty="0">
                <a:solidFill>
                  <a:srgbClr val="FFFFFF"/>
                </a:solidFill>
                <a:latin typeface="Calibri"/>
                <a:cs typeface="Calibri"/>
              </a:rPr>
              <a:t>operational </a:t>
            </a:r>
            <a:r>
              <a:rPr sz="2000" spc="-5" dirty="0">
                <a:solidFill>
                  <a:srgbClr val="FFFFFF"/>
                </a:solidFill>
                <a:latin typeface="Calibri"/>
                <a:cs typeface="Calibri"/>
              </a:rPr>
              <a:t> </a:t>
            </a:r>
            <a:r>
              <a:rPr sz="2000" spc="-15" dirty="0">
                <a:solidFill>
                  <a:srgbClr val="FFFFFF"/>
                </a:solidFill>
                <a:latin typeface="Calibri"/>
                <a:cs typeface="Calibri"/>
              </a:rPr>
              <a:t>hours</a:t>
            </a:r>
            <a:r>
              <a:rPr sz="2000" spc="409" dirty="0">
                <a:solidFill>
                  <a:srgbClr val="FFFFFF"/>
                </a:solidFill>
                <a:latin typeface="Calibri"/>
                <a:cs typeface="Calibri"/>
              </a:rPr>
              <a:t> </a:t>
            </a:r>
            <a:r>
              <a:rPr sz="2000" spc="-5" dirty="0">
                <a:solidFill>
                  <a:srgbClr val="FFFFFF"/>
                </a:solidFill>
                <a:latin typeface="Calibri"/>
                <a:cs typeface="Calibri"/>
              </a:rPr>
              <a:t>in</a:t>
            </a:r>
            <a:r>
              <a:rPr sz="2000" spc="405" dirty="0">
                <a:solidFill>
                  <a:srgbClr val="FFFFFF"/>
                </a:solidFill>
                <a:latin typeface="Calibri"/>
                <a:cs typeface="Calibri"/>
              </a:rPr>
              <a:t> </a:t>
            </a:r>
            <a:r>
              <a:rPr sz="2000" dirty="0">
                <a:solidFill>
                  <a:srgbClr val="FFFFFF"/>
                </a:solidFill>
                <a:latin typeface="Calibri"/>
                <a:cs typeface="Calibri"/>
              </a:rPr>
              <a:t>a</a:t>
            </a:r>
            <a:r>
              <a:rPr sz="2000" spc="400" dirty="0">
                <a:solidFill>
                  <a:srgbClr val="FFFFFF"/>
                </a:solidFill>
                <a:latin typeface="Calibri"/>
                <a:cs typeface="Calibri"/>
              </a:rPr>
              <a:t> </a:t>
            </a:r>
            <a:r>
              <a:rPr sz="2000" spc="-5" dirty="0">
                <a:solidFill>
                  <a:srgbClr val="FFFFFF"/>
                </a:solidFill>
                <a:latin typeface="Calibri"/>
                <a:cs typeface="Calibri"/>
              </a:rPr>
              <a:t>period</a:t>
            </a:r>
            <a:r>
              <a:rPr sz="2000" spc="409" dirty="0">
                <a:solidFill>
                  <a:srgbClr val="FFFFFF"/>
                </a:solidFill>
                <a:latin typeface="Calibri"/>
                <a:cs typeface="Calibri"/>
              </a:rPr>
              <a:t> </a:t>
            </a:r>
            <a:r>
              <a:rPr sz="2000" spc="-15" dirty="0">
                <a:solidFill>
                  <a:srgbClr val="FFFFFF"/>
                </a:solidFill>
                <a:latin typeface="Calibri"/>
                <a:cs typeface="Calibri"/>
              </a:rPr>
              <a:t>by</a:t>
            </a:r>
            <a:r>
              <a:rPr sz="2000" spc="420" dirty="0">
                <a:solidFill>
                  <a:srgbClr val="FFFFFF"/>
                </a:solidFill>
                <a:latin typeface="Calibri"/>
                <a:cs typeface="Calibri"/>
              </a:rPr>
              <a:t> </a:t>
            </a:r>
            <a:r>
              <a:rPr sz="2000" dirty="0">
                <a:solidFill>
                  <a:srgbClr val="FFFFFF"/>
                </a:solidFill>
                <a:latin typeface="Calibri"/>
                <a:cs typeface="Calibri"/>
              </a:rPr>
              <a:t>the</a:t>
            </a:r>
            <a:endParaRPr sz="2000">
              <a:latin typeface="Calibri"/>
              <a:cs typeface="Calibri"/>
            </a:endParaRPr>
          </a:p>
        </p:txBody>
      </p:sp>
      <p:sp>
        <p:nvSpPr>
          <p:cNvPr id="5" name="object 5"/>
          <p:cNvSpPr txBox="1"/>
          <p:nvPr/>
        </p:nvSpPr>
        <p:spPr>
          <a:xfrm>
            <a:off x="571296" y="3475735"/>
            <a:ext cx="943610" cy="605155"/>
          </a:xfrm>
          <a:prstGeom prst="rect">
            <a:avLst/>
          </a:prstGeom>
        </p:spPr>
        <p:txBody>
          <a:bodyPr vert="horz" wrap="square" lIns="0" tIns="47625" rIns="0" bIns="0" rtlCol="0">
            <a:spAutoFit/>
          </a:bodyPr>
          <a:lstStyle/>
          <a:p>
            <a:pPr marL="12700" marR="5080">
              <a:lnSpc>
                <a:spcPts val="2160"/>
              </a:lnSpc>
              <a:spcBef>
                <a:spcPts val="375"/>
              </a:spcBef>
            </a:pPr>
            <a:r>
              <a:rPr sz="2000" dirty="0">
                <a:solidFill>
                  <a:srgbClr val="FFFFFF"/>
                </a:solidFill>
                <a:latin typeface="Calibri"/>
                <a:cs typeface="Calibri"/>
              </a:rPr>
              <a:t>number </a:t>
            </a:r>
            <a:r>
              <a:rPr sz="2000" spc="5" dirty="0">
                <a:solidFill>
                  <a:srgbClr val="FFFFFF"/>
                </a:solidFill>
                <a:latin typeface="Calibri"/>
                <a:cs typeface="Calibri"/>
              </a:rPr>
              <a:t> </a:t>
            </a:r>
            <a:r>
              <a:rPr sz="2000" spc="-5" dirty="0">
                <a:solidFill>
                  <a:srgbClr val="FFFFFF"/>
                </a:solidFill>
                <a:latin typeface="Calibri"/>
                <a:cs typeface="Calibri"/>
              </a:rPr>
              <a:t>oc</a:t>
            </a:r>
            <a:r>
              <a:rPr sz="2000" spc="5" dirty="0">
                <a:solidFill>
                  <a:srgbClr val="FFFFFF"/>
                </a:solidFill>
                <a:latin typeface="Calibri"/>
                <a:cs typeface="Calibri"/>
              </a:rPr>
              <a:t>c</a:t>
            </a:r>
            <a:r>
              <a:rPr sz="2000" spc="-5" dirty="0">
                <a:solidFill>
                  <a:srgbClr val="FFFFFF"/>
                </a:solidFill>
                <a:latin typeface="Calibri"/>
                <a:cs typeface="Calibri"/>
              </a:rPr>
              <a:t>ur</a:t>
            </a:r>
            <a:r>
              <a:rPr sz="2000" spc="-30" dirty="0">
                <a:solidFill>
                  <a:srgbClr val="FFFFFF"/>
                </a:solidFill>
                <a:latin typeface="Calibri"/>
                <a:cs typeface="Calibri"/>
              </a:rPr>
              <a:t>r</a:t>
            </a:r>
            <a:r>
              <a:rPr sz="2000" dirty="0">
                <a:solidFill>
                  <a:srgbClr val="FFFFFF"/>
                </a:solidFill>
                <a:latin typeface="Calibri"/>
                <a:cs typeface="Calibri"/>
              </a:rPr>
              <a:t>ed</a:t>
            </a:r>
            <a:endParaRPr sz="2000">
              <a:latin typeface="Calibri"/>
              <a:cs typeface="Calibri"/>
            </a:endParaRPr>
          </a:p>
        </p:txBody>
      </p:sp>
      <p:sp>
        <p:nvSpPr>
          <p:cNvPr id="6" name="object 6"/>
          <p:cNvSpPr txBox="1"/>
          <p:nvPr/>
        </p:nvSpPr>
        <p:spPr>
          <a:xfrm>
            <a:off x="1651761" y="3475735"/>
            <a:ext cx="1940560" cy="605155"/>
          </a:xfrm>
          <a:prstGeom prst="rect">
            <a:avLst/>
          </a:prstGeom>
        </p:spPr>
        <p:txBody>
          <a:bodyPr vert="horz" wrap="square" lIns="0" tIns="47625" rIns="0" bIns="0" rtlCol="0">
            <a:spAutoFit/>
          </a:bodyPr>
          <a:lstStyle/>
          <a:p>
            <a:pPr marL="91440" marR="5080" indent="-79375">
              <a:lnSpc>
                <a:spcPts val="2160"/>
              </a:lnSpc>
              <a:spcBef>
                <a:spcPts val="375"/>
              </a:spcBef>
              <a:tabLst>
                <a:tab pos="481965" algn="l"/>
                <a:tab pos="522605" algn="l"/>
                <a:tab pos="1187450" algn="l"/>
                <a:tab pos="1499870" algn="l"/>
              </a:tabLst>
            </a:pPr>
            <a:r>
              <a:rPr sz="2000" spc="-5" dirty="0">
                <a:solidFill>
                  <a:srgbClr val="FFFFFF"/>
                </a:solidFill>
                <a:latin typeface="Calibri"/>
                <a:cs typeface="Calibri"/>
              </a:rPr>
              <a:t>o</a:t>
            </a:r>
            <a:r>
              <a:rPr sz="2000" dirty="0">
                <a:solidFill>
                  <a:srgbClr val="FFFFFF"/>
                </a:solidFill>
                <a:latin typeface="Calibri"/>
                <a:cs typeface="Calibri"/>
              </a:rPr>
              <a:t>f	</a:t>
            </a:r>
            <a:r>
              <a:rPr sz="2000" spc="-40" dirty="0">
                <a:solidFill>
                  <a:srgbClr val="FFFFFF"/>
                </a:solidFill>
                <a:latin typeface="Calibri"/>
                <a:cs typeface="Calibri"/>
              </a:rPr>
              <a:t>f</a:t>
            </a:r>
            <a:r>
              <a:rPr sz="2000" dirty="0">
                <a:solidFill>
                  <a:srgbClr val="FFFFFF"/>
                </a:solidFill>
                <a:latin typeface="Calibri"/>
                <a:cs typeface="Calibri"/>
              </a:rPr>
              <a:t>ai</a:t>
            </a:r>
            <a:r>
              <a:rPr sz="2000" spc="-10" dirty="0">
                <a:solidFill>
                  <a:srgbClr val="FFFFFF"/>
                </a:solidFill>
                <a:latin typeface="Calibri"/>
                <a:cs typeface="Calibri"/>
              </a:rPr>
              <a:t>l</a:t>
            </a:r>
            <a:r>
              <a:rPr sz="2000" spc="-5" dirty="0">
                <a:solidFill>
                  <a:srgbClr val="FFFFFF"/>
                </a:solidFill>
                <a:latin typeface="Calibri"/>
                <a:cs typeface="Calibri"/>
              </a:rPr>
              <a:t>u</a:t>
            </a:r>
            <a:r>
              <a:rPr sz="2000" spc="-25" dirty="0">
                <a:solidFill>
                  <a:srgbClr val="FFFFFF"/>
                </a:solidFill>
                <a:latin typeface="Calibri"/>
                <a:cs typeface="Calibri"/>
              </a:rPr>
              <a:t>r</a:t>
            </a:r>
            <a:r>
              <a:rPr sz="2000" spc="5" dirty="0">
                <a:solidFill>
                  <a:srgbClr val="FFFFFF"/>
                </a:solidFill>
                <a:latin typeface="Calibri"/>
                <a:cs typeface="Calibri"/>
              </a:rPr>
              <a:t>e</a:t>
            </a:r>
            <a:r>
              <a:rPr sz="2000" dirty="0">
                <a:solidFill>
                  <a:srgbClr val="FFFFFF"/>
                </a:solidFill>
                <a:latin typeface="Calibri"/>
                <a:cs typeface="Calibri"/>
              </a:rPr>
              <a:t>s	th</a:t>
            </a:r>
            <a:r>
              <a:rPr sz="2000" spc="-20" dirty="0">
                <a:solidFill>
                  <a:srgbClr val="FFFFFF"/>
                </a:solidFill>
                <a:latin typeface="Calibri"/>
                <a:cs typeface="Calibri"/>
              </a:rPr>
              <a:t>a</a:t>
            </a:r>
            <a:r>
              <a:rPr sz="2000" dirty="0">
                <a:solidFill>
                  <a:srgbClr val="FFFFFF"/>
                </a:solidFill>
                <a:latin typeface="Calibri"/>
                <a:cs typeface="Calibri"/>
              </a:rPr>
              <a:t>t  </a:t>
            </a:r>
            <a:r>
              <a:rPr sz="2000" spc="-5" dirty="0">
                <a:solidFill>
                  <a:srgbClr val="FFFFFF"/>
                </a:solidFill>
                <a:latin typeface="Calibri"/>
                <a:cs typeface="Calibri"/>
              </a:rPr>
              <a:t>i</a:t>
            </a:r>
            <a:r>
              <a:rPr sz="2000" dirty="0">
                <a:solidFill>
                  <a:srgbClr val="FFFFFF"/>
                </a:solidFill>
                <a:latin typeface="Calibri"/>
                <a:cs typeface="Calibri"/>
              </a:rPr>
              <a:t>n		th</a:t>
            </a:r>
            <a:r>
              <a:rPr sz="2000" spc="-20" dirty="0">
                <a:solidFill>
                  <a:srgbClr val="FFFFFF"/>
                </a:solidFill>
                <a:latin typeface="Calibri"/>
                <a:cs typeface="Calibri"/>
              </a:rPr>
              <a:t>a</a:t>
            </a:r>
            <a:r>
              <a:rPr sz="2000" dirty="0">
                <a:solidFill>
                  <a:srgbClr val="FFFFFF"/>
                </a:solidFill>
                <a:latin typeface="Calibri"/>
                <a:cs typeface="Calibri"/>
              </a:rPr>
              <a:t>t	</a:t>
            </a:r>
            <a:r>
              <a:rPr sz="2000" spc="-5" dirty="0">
                <a:solidFill>
                  <a:srgbClr val="FFFFFF"/>
                </a:solidFill>
                <a:latin typeface="Calibri"/>
                <a:cs typeface="Calibri"/>
              </a:rPr>
              <a:t>per</a:t>
            </a:r>
            <a:r>
              <a:rPr sz="2000" spc="-10" dirty="0">
                <a:solidFill>
                  <a:srgbClr val="FFFFFF"/>
                </a:solidFill>
                <a:latin typeface="Calibri"/>
                <a:cs typeface="Calibri"/>
              </a:rPr>
              <a:t>i</a:t>
            </a:r>
            <a:r>
              <a:rPr sz="2000" spc="-5" dirty="0">
                <a:solidFill>
                  <a:srgbClr val="FFFFFF"/>
                </a:solidFill>
                <a:latin typeface="Calibri"/>
                <a:cs typeface="Calibri"/>
              </a:rPr>
              <a:t>o</a:t>
            </a:r>
            <a:r>
              <a:rPr sz="2000" spc="5" dirty="0">
                <a:solidFill>
                  <a:srgbClr val="FFFFFF"/>
                </a:solidFill>
                <a:latin typeface="Calibri"/>
                <a:cs typeface="Calibri"/>
              </a:rPr>
              <a:t>d</a:t>
            </a:r>
            <a:r>
              <a:rPr sz="2000" dirty="0">
                <a:solidFill>
                  <a:srgbClr val="FFFFFF"/>
                </a:solidFill>
                <a:latin typeface="Calibri"/>
                <a:cs typeface="Calibri"/>
              </a:rPr>
              <a:t>.</a:t>
            </a:r>
            <a:endParaRPr sz="2000">
              <a:latin typeface="Calibri"/>
              <a:cs typeface="Calibri"/>
            </a:endParaRPr>
          </a:p>
        </p:txBody>
      </p:sp>
      <p:sp>
        <p:nvSpPr>
          <p:cNvPr id="7" name="object 7"/>
          <p:cNvSpPr txBox="1"/>
          <p:nvPr/>
        </p:nvSpPr>
        <p:spPr>
          <a:xfrm>
            <a:off x="571296" y="4024376"/>
            <a:ext cx="3020060" cy="605790"/>
          </a:xfrm>
          <a:prstGeom prst="rect">
            <a:avLst/>
          </a:prstGeom>
        </p:spPr>
        <p:txBody>
          <a:bodyPr vert="horz" wrap="square" lIns="0" tIns="12700" rIns="0" bIns="0" rtlCol="0">
            <a:spAutoFit/>
          </a:bodyPr>
          <a:lstStyle/>
          <a:p>
            <a:pPr marL="12700">
              <a:lnSpc>
                <a:spcPts val="2280"/>
              </a:lnSpc>
              <a:spcBef>
                <a:spcPts val="100"/>
              </a:spcBef>
            </a:pPr>
            <a:r>
              <a:rPr sz="2000" dirty="0">
                <a:solidFill>
                  <a:srgbClr val="FFFFFF"/>
                </a:solidFill>
                <a:latin typeface="Calibri"/>
                <a:cs typeface="Calibri"/>
              </a:rPr>
              <a:t>MTBF</a:t>
            </a:r>
            <a:r>
              <a:rPr sz="2000" spc="120" dirty="0">
                <a:solidFill>
                  <a:srgbClr val="FFFFFF"/>
                </a:solidFill>
                <a:latin typeface="Calibri"/>
                <a:cs typeface="Calibri"/>
              </a:rPr>
              <a:t> </a:t>
            </a:r>
            <a:r>
              <a:rPr sz="2000" spc="-5" dirty="0">
                <a:solidFill>
                  <a:srgbClr val="FFFFFF"/>
                </a:solidFill>
                <a:latin typeface="Calibri"/>
                <a:cs typeface="Calibri"/>
              </a:rPr>
              <a:t>is</a:t>
            </a:r>
            <a:r>
              <a:rPr sz="2000" spc="110" dirty="0">
                <a:solidFill>
                  <a:srgbClr val="FFFFFF"/>
                </a:solidFill>
                <a:latin typeface="Calibri"/>
                <a:cs typeface="Calibri"/>
              </a:rPr>
              <a:t> </a:t>
            </a:r>
            <a:r>
              <a:rPr sz="2000" spc="-5" dirty="0">
                <a:solidFill>
                  <a:srgbClr val="FFFFFF"/>
                </a:solidFill>
                <a:latin typeface="Calibri"/>
                <a:cs typeface="Calibri"/>
              </a:rPr>
              <a:t>usually</a:t>
            </a:r>
            <a:r>
              <a:rPr sz="2000" spc="125" dirty="0">
                <a:solidFill>
                  <a:srgbClr val="FFFFFF"/>
                </a:solidFill>
                <a:latin typeface="Calibri"/>
                <a:cs typeface="Calibri"/>
              </a:rPr>
              <a:t> </a:t>
            </a:r>
            <a:r>
              <a:rPr sz="2000" spc="-5" dirty="0">
                <a:solidFill>
                  <a:srgbClr val="FFFFFF"/>
                </a:solidFill>
                <a:latin typeface="Calibri"/>
                <a:cs typeface="Calibri"/>
              </a:rPr>
              <a:t>measured</a:t>
            </a:r>
            <a:r>
              <a:rPr sz="2000" spc="130" dirty="0">
                <a:solidFill>
                  <a:srgbClr val="FFFFFF"/>
                </a:solidFill>
                <a:latin typeface="Calibri"/>
                <a:cs typeface="Calibri"/>
              </a:rPr>
              <a:t> </a:t>
            </a:r>
            <a:r>
              <a:rPr sz="2000" spc="-5" dirty="0">
                <a:solidFill>
                  <a:srgbClr val="FFFFFF"/>
                </a:solidFill>
                <a:latin typeface="Calibri"/>
                <a:cs typeface="Calibri"/>
              </a:rPr>
              <a:t>in</a:t>
            </a:r>
            <a:endParaRPr sz="2000">
              <a:latin typeface="Calibri"/>
              <a:cs typeface="Calibri"/>
            </a:endParaRPr>
          </a:p>
          <a:p>
            <a:pPr marL="12700">
              <a:lnSpc>
                <a:spcPts val="2280"/>
              </a:lnSpc>
            </a:pPr>
            <a:r>
              <a:rPr sz="2000" spc="-10" dirty="0">
                <a:solidFill>
                  <a:srgbClr val="FFFFFF"/>
                </a:solidFill>
                <a:latin typeface="Calibri"/>
                <a:cs typeface="Calibri"/>
              </a:rPr>
              <a:t>hours.</a:t>
            </a:r>
            <a:endParaRPr sz="2000">
              <a:latin typeface="Calibri"/>
              <a:cs typeface="Calibri"/>
            </a:endParaRPr>
          </a:p>
        </p:txBody>
      </p:sp>
      <p:sp>
        <p:nvSpPr>
          <p:cNvPr id="8" name="object 8"/>
          <p:cNvSpPr txBox="1"/>
          <p:nvPr/>
        </p:nvSpPr>
        <p:spPr>
          <a:xfrm>
            <a:off x="571296" y="4751577"/>
            <a:ext cx="3020695" cy="605155"/>
          </a:xfrm>
          <a:prstGeom prst="rect">
            <a:avLst/>
          </a:prstGeom>
        </p:spPr>
        <p:txBody>
          <a:bodyPr vert="horz" wrap="square" lIns="0" tIns="47625" rIns="0" bIns="0" rtlCol="0">
            <a:spAutoFit/>
          </a:bodyPr>
          <a:lstStyle/>
          <a:p>
            <a:pPr marL="12700" marR="5080">
              <a:lnSpc>
                <a:spcPts val="2160"/>
              </a:lnSpc>
              <a:spcBef>
                <a:spcPts val="375"/>
              </a:spcBef>
              <a:tabLst>
                <a:tab pos="794385" algn="l"/>
                <a:tab pos="1096010" algn="l"/>
                <a:tab pos="1396365" algn="l"/>
                <a:tab pos="1787525" algn="l"/>
              </a:tabLst>
            </a:pPr>
            <a:r>
              <a:rPr sz="2000" b="1" dirty="0">
                <a:solidFill>
                  <a:srgbClr val="FFFFFF"/>
                </a:solidFill>
                <a:latin typeface="Calibri"/>
                <a:cs typeface="Calibri"/>
              </a:rPr>
              <a:t>MTBF	=	#	</a:t>
            </a:r>
            <a:r>
              <a:rPr sz="2000" b="1" spc="-10" dirty="0">
                <a:solidFill>
                  <a:srgbClr val="FFFFFF"/>
                </a:solidFill>
                <a:latin typeface="Calibri"/>
                <a:cs typeface="Calibri"/>
              </a:rPr>
              <a:t>o</a:t>
            </a:r>
            <a:r>
              <a:rPr sz="2000" b="1" dirty="0">
                <a:solidFill>
                  <a:srgbClr val="FFFFFF"/>
                </a:solidFill>
                <a:latin typeface="Calibri"/>
                <a:cs typeface="Calibri"/>
              </a:rPr>
              <a:t>f	</a:t>
            </a:r>
            <a:r>
              <a:rPr sz="2000" b="1" spc="-10" dirty="0">
                <a:solidFill>
                  <a:srgbClr val="FFFFFF"/>
                </a:solidFill>
                <a:latin typeface="Calibri"/>
                <a:cs typeface="Calibri"/>
              </a:rPr>
              <a:t>o</a:t>
            </a:r>
            <a:r>
              <a:rPr sz="2000" b="1" dirty="0">
                <a:solidFill>
                  <a:srgbClr val="FFFFFF"/>
                </a:solidFill>
                <a:latin typeface="Calibri"/>
                <a:cs typeface="Calibri"/>
              </a:rPr>
              <a:t>pe</a:t>
            </a:r>
            <a:r>
              <a:rPr sz="2000" b="1" spc="-50" dirty="0">
                <a:solidFill>
                  <a:srgbClr val="FFFFFF"/>
                </a:solidFill>
                <a:latin typeface="Calibri"/>
                <a:cs typeface="Calibri"/>
              </a:rPr>
              <a:t>r</a:t>
            </a:r>
            <a:r>
              <a:rPr sz="2000" b="1" spc="-30" dirty="0">
                <a:solidFill>
                  <a:srgbClr val="FFFFFF"/>
                </a:solidFill>
                <a:latin typeface="Calibri"/>
                <a:cs typeface="Calibri"/>
              </a:rPr>
              <a:t>a</a:t>
            </a:r>
            <a:r>
              <a:rPr sz="2000" b="1" dirty="0">
                <a:solidFill>
                  <a:srgbClr val="FFFFFF"/>
                </a:solidFill>
                <a:latin typeface="Calibri"/>
                <a:cs typeface="Calibri"/>
              </a:rPr>
              <a:t>tional  </a:t>
            </a:r>
            <a:r>
              <a:rPr sz="2000" b="1" spc="-5" dirty="0">
                <a:solidFill>
                  <a:srgbClr val="FFFFFF"/>
                </a:solidFill>
                <a:latin typeface="Calibri"/>
                <a:cs typeface="Calibri"/>
              </a:rPr>
              <a:t>hours</a:t>
            </a:r>
            <a:r>
              <a:rPr sz="2000" b="1" spc="-20" dirty="0">
                <a:solidFill>
                  <a:srgbClr val="FFFFFF"/>
                </a:solidFill>
                <a:latin typeface="Calibri"/>
                <a:cs typeface="Calibri"/>
              </a:rPr>
              <a:t> </a:t>
            </a:r>
            <a:r>
              <a:rPr sz="2000" b="1" dirty="0">
                <a:solidFill>
                  <a:srgbClr val="FFFFFF"/>
                </a:solidFill>
                <a:latin typeface="Calibri"/>
                <a:cs typeface="Calibri"/>
              </a:rPr>
              <a:t>÷</a:t>
            </a:r>
            <a:r>
              <a:rPr sz="2000" b="1" spc="-5" dirty="0">
                <a:solidFill>
                  <a:srgbClr val="FFFFFF"/>
                </a:solidFill>
                <a:latin typeface="Calibri"/>
                <a:cs typeface="Calibri"/>
              </a:rPr>
              <a:t> </a:t>
            </a:r>
            <a:r>
              <a:rPr sz="2000" b="1" dirty="0">
                <a:solidFill>
                  <a:srgbClr val="FFFFFF"/>
                </a:solidFill>
                <a:latin typeface="Calibri"/>
                <a:cs typeface="Calibri"/>
              </a:rPr>
              <a:t>#</a:t>
            </a:r>
            <a:r>
              <a:rPr sz="2000" b="1" spc="-5" dirty="0">
                <a:solidFill>
                  <a:srgbClr val="FFFFFF"/>
                </a:solidFill>
                <a:latin typeface="Calibri"/>
                <a:cs typeface="Calibri"/>
              </a:rPr>
              <a:t> </a:t>
            </a:r>
            <a:r>
              <a:rPr sz="2000" b="1" dirty="0">
                <a:solidFill>
                  <a:srgbClr val="FFFFFF"/>
                </a:solidFill>
                <a:latin typeface="Calibri"/>
                <a:cs typeface="Calibri"/>
              </a:rPr>
              <a:t>of</a:t>
            </a:r>
            <a:r>
              <a:rPr sz="2000" b="1" spc="-10" dirty="0">
                <a:solidFill>
                  <a:srgbClr val="FFFFFF"/>
                </a:solidFill>
                <a:latin typeface="Calibri"/>
                <a:cs typeface="Calibri"/>
              </a:rPr>
              <a:t> failures</a:t>
            </a:r>
            <a:endParaRPr sz="2000">
              <a:latin typeface="Calibri"/>
              <a:cs typeface="Calibri"/>
            </a:endParaRPr>
          </a:p>
        </p:txBody>
      </p:sp>
      <p:pic>
        <p:nvPicPr>
          <p:cNvPr id="9" name="object 9"/>
          <p:cNvPicPr/>
          <p:nvPr/>
        </p:nvPicPr>
        <p:blipFill>
          <a:blip r:embed="rId2" cstate="print"/>
          <a:stretch>
            <a:fillRect/>
          </a:stretch>
        </p:blipFill>
        <p:spPr>
          <a:xfrm>
            <a:off x="4742688" y="2385060"/>
            <a:ext cx="6797040" cy="2087880"/>
          </a:xfrm>
          <a:prstGeom prst="rect">
            <a:avLst/>
          </a:prstGeom>
        </p:spPr>
      </p:pic>
      <p:sp>
        <p:nvSpPr>
          <p:cNvPr id="10" name="object 10"/>
          <p:cNvSpPr txBox="1"/>
          <p:nvPr/>
        </p:nvSpPr>
        <p:spPr>
          <a:xfrm>
            <a:off x="5426202" y="4909820"/>
            <a:ext cx="500761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C000"/>
                </a:solidFill>
                <a:latin typeface="Calibri"/>
                <a:cs typeface="Calibri"/>
              </a:rPr>
              <a:t>MTBF</a:t>
            </a:r>
            <a:r>
              <a:rPr sz="2400" b="1" spc="-15" dirty="0">
                <a:solidFill>
                  <a:srgbClr val="FFC000"/>
                </a:solidFill>
                <a:latin typeface="Calibri"/>
                <a:cs typeface="Calibri"/>
              </a:rPr>
              <a:t> </a:t>
            </a:r>
            <a:r>
              <a:rPr sz="2400" b="1" dirty="0">
                <a:solidFill>
                  <a:srgbClr val="FFC000"/>
                </a:solidFill>
                <a:latin typeface="Calibri"/>
                <a:cs typeface="Calibri"/>
              </a:rPr>
              <a:t>=</a:t>
            </a:r>
            <a:r>
              <a:rPr sz="2400" b="1" spc="-10" dirty="0">
                <a:solidFill>
                  <a:srgbClr val="FFC000"/>
                </a:solidFill>
                <a:latin typeface="Calibri"/>
                <a:cs typeface="Calibri"/>
              </a:rPr>
              <a:t> </a:t>
            </a:r>
            <a:r>
              <a:rPr sz="2400" b="1" spc="-50" dirty="0">
                <a:solidFill>
                  <a:srgbClr val="FFC000"/>
                </a:solidFill>
                <a:latin typeface="Calibri"/>
                <a:cs typeface="Calibri"/>
              </a:rPr>
              <a:t>Total</a:t>
            </a:r>
            <a:r>
              <a:rPr sz="2400" b="1" spc="-20" dirty="0">
                <a:solidFill>
                  <a:srgbClr val="FFC000"/>
                </a:solidFill>
                <a:latin typeface="Calibri"/>
                <a:cs typeface="Calibri"/>
              </a:rPr>
              <a:t> </a:t>
            </a:r>
            <a:r>
              <a:rPr sz="2400" b="1" spc="-10" dirty="0">
                <a:solidFill>
                  <a:srgbClr val="FFC000"/>
                </a:solidFill>
                <a:latin typeface="Calibri"/>
                <a:cs typeface="Calibri"/>
              </a:rPr>
              <a:t>uptime</a:t>
            </a:r>
            <a:r>
              <a:rPr sz="2400" b="1" spc="5" dirty="0">
                <a:solidFill>
                  <a:srgbClr val="FFC000"/>
                </a:solidFill>
                <a:latin typeface="Calibri"/>
                <a:cs typeface="Calibri"/>
              </a:rPr>
              <a:t> </a:t>
            </a:r>
            <a:r>
              <a:rPr sz="2400" b="1" dirty="0">
                <a:solidFill>
                  <a:srgbClr val="FFC000"/>
                </a:solidFill>
                <a:latin typeface="Calibri"/>
                <a:cs typeface="Calibri"/>
              </a:rPr>
              <a:t>/</a:t>
            </a:r>
            <a:r>
              <a:rPr sz="2400" b="1" spc="-5" dirty="0">
                <a:solidFill>
                  <a:srgbClr val="FFC000"/>
                </a:solidFill>
                <a:latin typeface="Calibri"/>
                <a:cs typeface="Calibri"/>
              </a:rPr>
              <a:t> </a:t>
            </a:r>
            <a:r>
              <a:rPr sz="2400" b="1" dirty="0">
                <a:solidFill>
                  <a:srgbClr val="FFC000"/>
                </a:solidFill>
                <a:latin typeface="Calibri"/>
                <a:cs typeface="Calibri"/>
              </a:rPr>
              <a:t>#</a:t>
            </a:r>
            <a:r>
              <a:rPr sz="2400" b="1" spc="-10" dirty="0">
                <a:solidFill>
                  <a:srgbClr val="FFC000"/>
                </a:solidFill>
                <a:latin typeface="Calibri"/>
                <a:cs typeface="Calibri"/>
              </a:rPr>
              <a:t> </a:t>
            </a:r>
            <a:r>
              <a:rPr sz="2400" b="1" dirty="0">
                <a:solidFill>
                  <a:srgbClr val="FFC000"/>
                </a:solidFill>
                <a:latin typeface="Calibri"/>
                <a:cs typeface="Calibri"/>
              </a:rPr>
              <a:t>of</a:t>
            </a:r>
            <a:r>
              <a:rPr sz="2400" b="1" spc="-5" dirty="0">
                <a:solidFill>
                  <a:srgbClr val="FFC000"/>
                </a:solidFill>
                <a:latin typeface="Calibri"/>
                <a:cs typeface="Calibri"/>
              </a:rPr>
              <a:t> </a:t>
            </a:r>
            <a:r>
              <a:rPr sz="2400" b="1" spc="-10" dirty="0">
                <a:solidFill>
                  <a:srgbClr val="FFC000"/>
                </a:solidFill>
                <a:latin typeface="Calibri"/>
                <a:cs typeface="Calibri"/>
              </a:rPr>
              <a:t>breakdowns</a:t>
            </a:r>
            <a:endParaRPr sz="2400">
              <a:latin typeface="Calibri"/>
              <a:cs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2051685" cy="757555"/>
          </a:xfrm>
          <a:prstGeom prst="rect">
            <a:avLst/>
          </a:prstGeom>
        </p:spPr>
        <p:txBody>
          <a:bodyPr vert="horz" wrap="square" lIns="0" tIns="12700" rIns="0" bIns="0" rtlCol="0">
            <a:spAutoFit/>
          </a:bodyPr>
          <a:lstStyle/>
          <a:p>
            <a:pPr marL="12700">
              <a:lnSpc>
                <a:spcPct val="100000"/>
              </a:lnSpc>
              <a:spcBef>
                <a:spcPts val="100"/>
              </a:spcBef>
            </a:pPr>
            <a:r>
              <a:rPr sz="4800" b="0" spc="-45" dirty="0">
                <a:solidFill>
                  <a:srgbClr val="FFFFFF"/>
                </a:solidFill>
                <a:latin typeface="Calibri Light"/>
                <a:cs typeface="Calibri Light"/>
              </a:rPr>
              <a:t>E</a:t>
            </a:r>
            <a:r>
              <a:rPr sz="4800" b="0" spc="-150" dirty="0">
                <a:solidFill>
                  <a:srgbClr val="FFFFFF"/>
                </a:solidFill>
                <a:latin typeface="Calibri Light"/>
                <a:cs typeface="Calibri Light"/>
              </a:rPr>
              <a:t>x</a:t>
            </a:r>
            <a:r>
              <a:rPr sz="4800" b="0" spc="-55" dirty="0">
                <a:solidFill>
                  <a:srgbClr val="FFFFFF"/>
                </a:solidFill>
                <a:latin typeface="Calibri Light"/>
                <a:cs typeface="Calibri Light"/>
              </a:rPr>
              <a:t>am</a:t>
            </a:r>
            <a:r>
              <a:rPr sz="4800" b="0" spc="-50" dirty="0">
                <a:solidFill>
                  <a:srgbClr val="FFFFFF"/>
                </a:solidFill>
                <a:latin typeface="Calibri Light"/>
                <a:cs typeface="Calibri Light"/>
              </a:rPr>
              <a:t>p</a:t>
            </a:r>
            <a:r>
              <a:rPr sz="4800" b="0" spc="-55" dirty="0">
                <a:solidFill>
                  <a:srgbClr val="FFFFFF"/>
                </a:solidFill>
                <a:latin typeface="Calibri Light"/>
                <a:cs typeface="Calibri Light"/>
              </a:rPr>
              <a:t>l</a:t>
            </a:r>
            <a:r>
              <a:rPr sz="4800" b="0" dirty="0">
                <a:solidFill>
                  <a:srgbClr val="FFFFFF"/>
                </a:solidFill>
                <a:latin typeface="Calibri Light"/>
                <a:cs typeface="Calibri Light"/>
              </a:rPr>
              <a:t>e</a:t>
            </a:r>
            <a:endParaRPr sz="4800">
              <a:latin typeface="Calibri Light"/>
              <a:cs typeface="Calibri Light"/>
            </a:endParaRPr>
          </a:p>
        </p:txBody>
      </p:sp>
      <p:sp>
        <p:nvSpPr>
          <p:cNvPr id="3" name="object 3"/>
          <p:cNvSpPr txBox="1"/>
          <p:nvPr/>
        </p:nvSpPr>
        <p:spPr>
          <a:xfrm>
            <a:off x="1176019" y="1804238"/>
            <a:ext cx="9772015" cy="2625725"/>
          </a:xfrm>
          <a:prstGeom prst="rect">
            <a:avLst/>
          </a:prstGeom>
        </p:spPr>
        <p:txBody>
          <a:bodyPr vert="horz" wrap="square" lIns="0" tIns="67945" rIns="0" bIns="0" rtlCol="0">
            <a:spAutoFit/>
          </a:bodyPr>
          <a:lstStyle/>
          <a:p>
            <a:pPr marL="12700" marR="5080">
              <a:lnSpc>
                <a:spcPts val="3460"/>
              </a:lnSpc>
              <a:spcBef>
                <a:spcPts val="535"/>
              </a:spcBef>
            </a:pPr>
            <a:r>
              <a:rPr sz="3200" spc="-15" dirty="0">
                <a:solidFill>
                  <a:srgbClr val="FFFFFF"/>
                </a:solidFill>
                <a:latin typeface="Calibri"/>
                <a:cs typeface="Calibri"/>
              </a:rPr>
              <a:t>For</a:t>
            </a:r>
            <a:r>
              <a:rPr sz="3200" spc="-5" dirty="0">
                <a:solidFill>
                  <a:srgbClr val="FFFFFF"/>
                </a:solidFill>
                <a:latin typeface="Calibri"/>
                <a:cs typeface="Calibri"/>
              </a:rPr>
              <a:t> </a:t>
            </a:r>
            <a:r>
              <a:rPr sz="3200" spc="-10" dirty="0">
                <a:solidFill>
                  <a:srgbClr val="FFFFFF"/>
                </a:solidFill>
                <a:latin typeface="Calibri"/>
                <a:cs typeface="Calibri"/>
              </a:rPr>
              <a:t>example,</a:t>
            </a:r>
            <a:r>
              <a:rPr sz="3200" dirty="0">
                <a:solidFill>
                  <a:srgbClr val="FFFFFF"/>
                </a:solidFill>
                <a:latin typeface="Calibri"/>
                <a:cs typeface="Calibri"/>
              </a:rPr>
              <a:t> an</a:t>
            </a:r>
            <a:r>
              <a:rPr sz="3200" spc="5" dirty="0">
                <a:solidFill>
                  <a:srgbClr val="FFFFFF"/>
                </a:solidFill>
                <a:latin typeface="Calibri"/>
                <a:cs typeface="Calibri"/>
              </a:rPr>
              <a:t> </a:t>
            </a:r>
            <a:r>
              <a:rPr sz="3200" spc="-5" dirty="0">
                <a:solidFill>
                  <a:srgbClr val="FFFFFF"/>
                </a:solidFill>
                <a:latin typeface="Calibri"/>
                <a:cs typeface="Calibri"/>
              </a:rPr>
              <a:t>asset</a:t>
            </a:r>
            <a:r>
              <a:rPr sz="3200" dirty="0">
                <a:solidFill>
                  <a:srgbClr val="FFFFFF"/>
                </a:solidFill>
                <a:latin typeface="Calibri"/>
                <a:cs typeface="Calibri"/>
              </a:rPr>
              <a:t> </a:t>
            </a:r>
            <a:r>
              <a:rPr sz="3200" spc="-15" dirty="0">
                <a:solidFill>
                  <a:srgbClr val="FFFFFF"/>
                </a:solidFill>
                <a:latin typeface="Calibri"/>
                <a:cs typeface="Calibri"/>
              </a:rPr>
              <a:t>may</a:t>
            </a:r>
            <a:r>
              <a:rPr sz="3200" spc="15" dirty="0">
                <a:solidFill>
                  <a:srgbClr val="FFFFFF"/>
                </a:solidFill>
                <a:latin typeface="Calibri"/>
                <a:cs typeface="Calibri"/>
              </a:rPr>
              <a:t> </a:t>
            </a:r>
            <a:r>
              <a:rPr sz="3200" spc="-20" dirty="0">
                <a:solidFill>
                  <a:srgbClr val="FFFFFF"/>
                </a:solidFill>
                <a:latin typeface="Calibri"/>
                <a:cs typeface="Calibri"/>
              </a:rPr>
              <a:t>have</a:t>
            </a:r>
            <a:r>
              <a:rPr sz="3200" dirty="0">
                <a:solidFill>
                  <a:srgbClr val="FFFFFF"/>
                </a:solidFill>
                <a:latin typeface="Calibri"/>
                <a:cs typeface="Calibri"/>
              </a:rPr>
              <a:t> </a:t>
            </a:r>
            <a:r>
              <a:rPr sz="3200" spc="-5" dirty="0">
                <a:solidFill>
                  <a:srgbClr val="FFFFFF"/>
                </a:solidFill>
                <a:latin typeface="Calibri"/>
                <a:cs typeface="Calibri"/>
              </a:rPr>
              <a:t>been </a:t>
            </a:r>
            <a:r>
              <a:rPr sz="3200" spc="-10" dirty="0">
                <a:solidFill>
                  <a:srgbClr val="FFFFFF"/>
                </a:solidFill>
                <a:latin typeface="Calibri"/>
                <a:cs typeface="Calibri"/>
              </a:rPr>
              <a:t>operational</a:t>
            </a:r>
            <a:r>
              <a:rPr sz="3200" dirty="0">
                <a:solidFill>
                  <a:srgbClr val="FFFFFF"/>
                </a:solidFill>
                <a:latin typeface="Calibri"/>
                <a:cs typeface="Calibri"/>
              </a:rPr>
              <a:t> </a:t>
            </a:r>
            <a:r>
              <a:rPr sz="3200" spc="-25" dirty="0">
                <a:solidFill>
                  <a:srgbClr val="FFFFFF"/>
                </a:solidFill>
                <a:latin typeface="Calibri"/>
                <a:cs typeface="Calibri"/>
              </a:rPr>
              <a:t>for</a:t>
            </a:r>
            <a:r>
              <a:rPr sz="3200" dirty="0">
                <a:solidFill>
                  <a:srgbClr val="FFFFFF"/>
                </a:solidFill>
                <a:latin typeface="Calibri"/>
                <a:cs typeface="Calibri"/>
              </a:rPr>
              <a:t> 1,000 </a:t>
            </a:r>
            <a:r>
              <a:rPr sz="3200" spc="-710" dirty="0">
                <a:solidFill>
                  <a:srgbClr val="FFFFFF"/>
                </a:solidFill>
                <a:latin typeface="Calibri"/>
                <a:cs typeface="Calibri"/>
              </a:rPr>
              <a:t> </a:t>
            </a:r>
            <a:r>
              <a:rPr sz="3200" spc="-15" dirty="0">
                <a:solidFill>
                  <a:srgbClr val="FFFFFF"/>
                </a:solidFill>
                <a:latin typeface="Calibri"/>
                <a:cs typeface="Calibri"/>
              </a:rPr>
              <a:t>hours</a:t>
            </a:r>
            <a:r>
              <a:rPr sz="3200" spc="10" dirty="0">
                <a:solidFill>
                  <a:srgbClr val="FFFFFF"/>
                </a:solidFill>
                <a:latin typeface="Calibri"/>
                <a:cs typeface="Calibri"/>
              </a:rPr>
              <a:t> </a:t>
            </a:r>
            <a:r>
              <a:rPr sz="3200" dirty="0">
                <a:solidFill>
                  <a:srgbClr val="FFFFFF"/>
                </a:solidFill>
                <a:latin typeface="Calibri"/>
                <a:cs typeface="Calibri"/>
              </a:rPr>
              <a:t>in a</a:t>
            </a:r>
            <a:r>
              <a:rPr sz="3200" spc="15" dirty="0">
                <a:solidFill>
                  <a:srgbClr val="FFFFFF"/>
                </a:solidFill>
                <a:latin typeface="Calibri"/>
                <a:cs typeface="Calibri"/>
              </a:rPr>
              <a:t> </a:t>
            </a:r>
            <a:r>
              <a:rPr sz="3200" spc="-70" dirty="0">
                <a:solidFill>
                  <a:srgbClr val="FFFFFF"/>
                </a:solidFill>
                <a:latin typeface="Calibri"/>
                <a:cs typeface="Calibri"/>
              </a:rPr>
              <a:t>year.</a:t>
            </a:r>
            <a:endParaRPr sz="3200">
              <a:latin typeface="Calibri"/>
              <a:cs typeface="Calibri"/>
            </a:endParaRPr>
          </a:p>
          <a:p>
            <a:pPr marL="12700" marR="347345">
              <a:lnSpc>
                <a:spcPts val="3460"/>
              </a:lnSpc>
              <a:spcBef>
                <a:spcPts val="1390"/>
              </a:spcBef>
            </a:pPr>
            <a:r>
              <a:rPr sz="3200" spc="-10" dirty="0">
                <a:solidFill>
                  <a:srgbClr val="FFFFFF"/>
                </a:solidFill>
                <a:latin typeface="Calibri"/>
                <a:cs typeface="Calibri"/>
              </a:rPr>
              <a:t>Over</a:t>
            </a:r>
            <a:r>
              <a:rPr sz="3200" dirty="0">
                <a:solidFill>
                  <a:srgbClr val="FFFFFF"/>
                </a:solidFill>
                <a:latin typeface="Calibri"/>
                <a:cs typeface="Calibri"/>
              </a:rPr>
              <a:t> the </a:t>
            </a:r>
            <a:r>
              <a:rPr sz="3200" spc="-15" dirty="0">
                <a:solidFill>
                  <a:srgbClr val="FFFFFF"/>
                </a:solidFill>
                <a:latin typeface="Calibri"/>
                <a:cs typeface="Calibri"/>
              </a:rPr>
              <a:t>course</a:t>
            </a:r>
            <a:r>
              <a:rPr sz="3200" spc="-20" dirty="0">
                <a:solidFill>
                  <a:srgbClr val="FFFFFF"/>
                </a:solidFill>
                <a:latin typeface="Calibri"/>
                <a:cs typeface="Calibri"/>
              </a:rPr>
              <a:t> </a:t>
            </a:r>
            <a:r>
              <a:rPr sz="3200" dirty="0">
                <a:solidFill>
                  <a:srgbClr val="FFFFFF"/>
                </a:solidFill>
                <a:latin typeface="Calibri"/>
                <a:cs typeface="Calibri"/>
              </a:rPr>
              <a:t>of</a:t>
            </a:r>
            <a:r>
              <a:rPr sz="3200" spc="10" dirty="0">
                <a:solidFill>
                  <a:srgbClr val="FFFFFF"/>
                </a:solidFill>
                <a:latin typeface="Calibri"/>
                <a:cs typeface="Calibri"/>
              </a:rPr>
              <a:t> </a:t>
            </a:r>
            <a:r>
              <a:rPr sz="3200" spc="-5" dirty="0">
                <a:solidFill>
                  <a:srgbClr val="FFFFFF"/>
                </a:solidFill>
                <a:latin typeface="Calibri"/>
                <a:cs typeface="Calibri"/>
              </a:rPr>
              <a:t>that</a:t>
            </a:r>
            <a:r>
              <a:rPr sz="3200" dirty="0">
                <a:solidFill>
                  <a:srgbClr val="FFFFFF"/>
                </a:solidFill>
                <a:latin typeface="Calibri"/>
                <a:cs typeface="Calibri"/>
              </a:rPr>
              <a:t> </a:t>
            </a:r>
            <a:r>
              <a:rPr sz="3200" spc="-60" dirty="0">
                <a:solidFill>
                  <a:srgbClr val="FFFFFF"/>
                </a:solidFill>
                <a:latin typeface="Calibri"/>
                <a:cs typeface="Calibri"/>
              </a:rPr>
              <a:t>year,</a:t>
            </a:r>
            <a:r>
              <a:rPr sz="3200" dirty="0">
                <a:solidFill>
                  <a:srgbClr val="FFFFFF"/>
                </a:solidFill>
                <a:latin typeface="Calibri"/>
                <a:cs typeface="Calibri"/>
              </a:rPr>
              <a:t> </a:t>
            </a:r>
            <a:r>
              <a:rPr sz="3200" spc="-10" dirty="0">
                <a:solidFill>
                  <a:srgbClr val="FFFFFF"/>
                </a:solidFill>
                <a:latin typeface="Calibri"/>
                <a:cs typeface="Calibri"/>
              </a:rPr>
              <a:t>that</a:t>
            </a:r>
            <a:r>
              <a:rPr sz="3200" spc="20" dirty="0">
                <a:solidFill>
                  <a:srgbClr val="FFFFFF"/>
                </a:solidFill>
                <a:latin typeface="Calibri"/>
                <a:cs typeface="Calibri"/>
              </a:rPr>
              <a:t> </a:t>
            </a:r>
            <a:r>
              <a:rPr sz="3200" spc="-5" dirty="0">
                <a:solidFill>
                  <a:srgbClr val="FFFFFF"/>
                </a:solidFill>
                <a:latin typeface="Calibri"/>
                <a:cs typeface="Calibri"/>
              </a:rPr>
              <a:t>asset</a:t>
            </a:r>
            <a:r>
              <a:rPr sz="3200" dirty="0">
                <a:solidFill>
                  <a:srgbClr val="FFFFFF"/>
                </a:solidFill>
                <a:latin typeface="Calibri"/>
                <a:cs typeface="Calibri"/>
              </a:rPr>
              <a:t> </a:t>
            </a:r>
            <a:r>
              <a:rPr sz="3200" spc="-35" dirty="0">
                <a:solidFill>
                  <a:srgbClr val="FFFFFF"/>
                </a:solidFill>
                <a:latin typeface="Calibri"/>
                <a:cs typeface="Calibri"/>
              </a:rPr>
              <a:t>broke</a:t>
            </a:r>
            <a:r>
              <a:rPr sz="3200" dirty="0">
                <a:solidFill>
                  <a:srgbClr val="FFFFFF"/>
                </a:solidFill>
                <a:latin typeface="Calibri"/>
                <a:cs typeface="Calibri"/>
              </a:rPr>
              <a:t> </a:t>
            </a:r>
            <a:r>
              <a:rPr sz="3200" spc="-5" dirty="0">
                <a:solidFill>
                  <a:srgbClr val="FFFFFF"/>
                </a:solidFill>
                <a:latin typeface="Calibri"/>
                <a:cs typeface="Calibri"/>
              </a:rPr>
              <a:t>down eight </a:t>
            </a:r>
            <a:r>
              <a:rPr sz="3200" spc="-705" dirty="0">
                <a:solidFill>
                  <a:srgbClr val="FFFFFF"/>
                </a:solidFill>
                <a:latin typeface="Calibri"/>
                <a:cs typeface="Calibri"/>
              </a:rPr>
              <a:t> </a:t>
            </a:r>
            <a:r>
              <a:rPr sz="3200" dirty="0">
                <a:solidFill>
                  <a:srgbClr val="FFFFFF"/>
                </a:solidFill>
                <a:latin typeface="Calibri"/>
                <a:cs typeface="Calibri"/>
              </a:rPr>
              <a:t>times.</a:t>
            </a:r>
            <a:endParaRPr sz="3200">
              <a:latin typeface="Calibri"/>
              <a:cs typeface="Calibri"/>
            </a:endParaRPr>
          </a:p>
          <a:p>
            <a:pPr marL="12700">
              <a:lnSpc>
                <a:spcPct val="100000"/>
              </a:lnSpc>
              <a:spcBef>
                <a:spcPts val="965"/>
              </a:spcBef>
            </a:pPr>
            <a:r>
              <a:rPr sz="3200" dirty="0">
                <a:solidFill>
                  <a:srgbClr val="FFFFFF"/>
                </a:solidFill>
                <a:latin typeface="Calibri"/>
                <a:cs typeface="Calibri"/>
              </a:rPr>
              <a:t>MTBF</a:t>
            </a:r>
            <a:r>
              <a:rPr sz="3200" spc="-10" dirty="0">
                <a:solidFill>
                  <a:srgbClr val="FFFFFF"/>
                </a:solidFill>
                <a:latin typeface="Calibri"/>
                <a:cs typeface="Calibri"/>
              </a:rPr>
              <a:t> </a:t>
            </a:r>
            <a:r>
              <a:rPr sz="3200" spc="-25" dirty="0">
                <a:solidFill>
                  <a:srgbClr val="FFFFFF"/>
                </a:solidFill>
                <a:latin typeface="Calibri"/>
                <a:cs typeface="Calibri"/>
              </a:rPr>
              <a:t>for</a:t>
            </a:r>
            <a:r>
              <a:rPr sz="3200" spc="5" dirty="0">
                <a:solidFill>
                  <a:srgbClr val="FFFFFF"/>
                </a:solidFill>
                <a:latin typeface="Calibri"/>
                <a:cs typeface="Calibri"/>
              </a:rPr>
              <a:t> </a:t>
            </a:r>
            <a:r>
              <a:rPr sz="3200" spc="-5" dirty="0">
                <a:solidFill>
                  <a:srgbClr val="FFFFFF"/>
                </a:solidFill>
                <a:latin typeface="Calibri"/>
                <a:cs typeface="Calibri"/>
              </a:rPr>
              <a:t>that</a:t>
            </a:r>
            <a:r>
              <a:rPr sz="3200" spc="10" dirty="0">
                <a:solidFill>
                  <a:srgbClr val="FFFFFF"/>
                </a:solidFill>
                <a:latin typeface="Calibri"/>
                <a:cs typeface="Calibri"/>
              </a:rPr>
              <a:t> </a:t>
            </a:r>
            <a:r>
              <a:rPr sz="3200" spc="-5" dirty="0">
                <a:solidFill>
                  <a:srgbClr val="FFFFFF"/>
                </a:solidFill>
                <a:latin typeface="Calibri"/>
                <a:cs typeface="Calibri"/>
              </a:rPr>
              <a:t>piece</a:t>
            </a:r>
            <a:r>
              <a:rPr sz="3200" spc="-10" dirty="0">
                <a:solidFill>
                  <a:srgbClr val="FFFFFF"/>
                </a:solidFill>
                <a:latin typeface="Calibri"/>
                <a:cs typeface="Calibri"/>
              </a:rPr>
              <a:t> </a:t>
            </a:r>
            <a:r>
              <a:rPr sz="3200" spc="-5" dirty="0">
                <a:solidFill>
                  <a:srgbClr val="FFFFFF"/>
                </a:solidFill>
                <a:latin typeface="Calibri"/>
                <a:cs typeface="Calibri"/>
              </a:rPr>
              <a:t>of</a:t>
            </a:r>
            <a:r>
              <a:rPr sz="3200" spc="-10" dirty="0">
                <a:solidFill>
                  <a:srgbClr val="FFFFFF"/>
                </a:solidFill>
                <a:latin typeface="Calibri"/>
                <a:cs typeface="Calibri"/>
              </a:rPr>
              <a:t> </a:t>
            </a:r>
            <a:r>
              <a:rPr sz="3200" dirty="0">
                <a:solidFill>
                  <a:srgbClr val="FFFFFF"/>
                </a:solidFill>
                <a:latin typeface="Calibri"/>
                <a:cs typeface="Calibri"/>
              </a:rPr>
              <a:t>equipment</a:t>
            </a:r>
            <a:r>
              <a:rPr sz="3200" spc="10" dirty="0">
                <a:solidFill>
                  <a:srgbClr val="FFFFFF"/>
                </a:solidFill>
                <a:latin typeface="Calibri"/>
                <a:cs typeface="Calibri"/>
              </a:rPr>
              <a:t> </a:t>
            </a:r>
            <a:r>
              <a:rPr sz="3200" dirty="0">
                <a:solidFill>
                  <a:srgbClr val="FFFFFF"/>
                </a:solidFill>
                <a:latin typeface="Calibri"/>
                <a:cs typeface="Calibri"/>
              </a:rPr>
              <a:t>is</a:t>
            </a:r>
            <a:r>
              <a:rPr sz="3200" spc="-10" dirty="0">
                <a:solidFill>
                  <a:srgbClr val="FFFFFF"/>
                </a:solidFill>
                <a:latin typeface="Calibri"/>
                <a:cs typeface="Calibri"/>
              </a:rPr>
              <a:t> </a:t>
            </a:r>
            <a:r>
              <a:rPr sz="3200" dirty="0">
                <a:solidFill>
                  <a:srgbClr val="FFFFFF"/>
                </a:solidFill>
                <a:latin typeface="Calibri"/>
                <a:cs typeface="Calibri"/>
              </a:rPr>
              <a:t>?/</a:t>
            </a:r>
            <a:endParaRPr sz="3200">
              <a:latin typeface="Calibri"/>
              <a:cs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4333875" cy="757555"/>
          </a:xfrm>
          <a:prstGeom prst="rect">
            <a:avLst/>
          </a:prstGeom>
        </p:spPr>
        <p:txBody>
          <a:bodyPr vert="horz" wrap="square" lIns="0" tIns="12700" rIns="0" bIns="0" rtlCol="0">
            <a:spAutoFit/>
          </a:bodyPr>
          <a:lstStyle/>
          <a:p>
            <a:pPr marL="12700">
              <a:lnSpc>
                <a:spcPct val="100000"/>
              </a:lnSpc>
              <a:spcBef>
                <a:spcPts val="100"/>
              </a:spcBef>
            </a:pPr>
            <a:r>
              <a:rPr sz="4800" b="0" spc="-60" dirty="0">
                <a:solidFill>
                  <a:srgbClr val="FFFFFF"/>
                </a:solidFill>
                <a:latin typeface="Calibri Light"/>
                <a:cs typeface="Calibri Light"/>
              </a:rPr>
              <a:t>Example-</a:t>
            </a:r>
            <a:r>
              <a:rPr sz="4800" b="0" spc="-135" dirty="0">
                <a:solidFill>
                  <a:srgbClr val="FFFFFF"/>
                </a:solidFill>
                <a:latin typeface="Calibri Light"/>
                <a:cs typeface="Calibri Light"/>
              </a:rPr>
              <a:t> </a:t>
            </a:r>
            <a:r>
              <a:rPr sz="4800" b="0" spc="-45" dirty="0">
                <a:solidFill>
                  <a:srgbClr val="FFFFFF"/>
                </a:solidFill>
                <a:latin typeface="Calibri Light"/>
                <a:cs typeface="Calibri Light"/>
              </a:rPr>
              <a:t>Solution</a:t>
            </a:r>
            <a:endParaRPr sz="4800">
              <a:latin typeface="Calibri Light"/>
              <a:cs typeface="Calibri Light"/>
            </a:endParaRPr>
          </a:p>
        </p:txBody>
      </p:sp>
      <p:sp>
        <p:nvSpPr>
          <p:cNvPr id="3" name="object 3"/>
          <p:cNvSpPr txBox="1">
            <a:spLocks noGrp="1"/>
          </p:cNvSpPr>
          <p:nvPr>
            <p:ph type="body" idx="1"/>
          </p:nvPr>
        </p:nvSpPr>
        <p:spPr>
          <a:prstGeom prst="rect">
            <a:avLst/>
          </a:prstGeom>
        </p:spPr>
        <p:txBody>
          <a:bodyPr vert="horz" wrap="square" lIns="0" tIns="110617" rIns="0" bIns="0" rtlCol="0">
            <a:spAutoFit/>
          </a:bodyPr>
          <a:lstStyle/>
          <a:p>
            <a:pPr marR="5080">
              <a:lnSpc>
                <a:spcPts val="3460"/>
              </a:lnSpc>
              <a:spcBef>
                <a:spcPts val="535"/>
              </a:spcBef>
            </a:pPr>
            <a:r>
              <a:rPr sz="3200" spc="-15" dirty="0"/>
              <a:t>For</a:t>
            </a:r>
            <a:r>
              <a:rPr sz="3200" spc="-5" dirty="0"/>
              <a:t> </a:t>
            </a:r>
            <a:r>
              <a:rPr sz="3200" spc="-10" dirty="0"/>
              <a:t>example,</a:t>
            </a:r>
            <a:r>
              <a:rPr sz="3200" dirty="0"/>
              <a:t> an</a:t>
            </a:r>
            <a:r>
              <a:rPr sz="3200" spc="5" dirty="0"/>
              <a:t> </a:t>
            </a:r>
            <a:r>
              <a:rPr sz="3200" spc="-5" dirty="0"/>
              <a:t>asset</a:t>
            </a:r>
            <a:r>
              <a:rPr sz="3200" dirty="0"/>
              <a:t> </a:t>
            </a:r>
            <a:r>
              <a:rPr sz="3200" spc="-15" dirty="0"/>
              <a:t>may</a:t>
            </a:r>
            <a:r>
              <a:rPr sz="3200" spc="15" dirty="0"/>
              <a:t> </a:t>
            </a:r>
            <a:r>
              <a:rPr sz="3200" spc="-20" dirty="0"/>
              <a:t>have</a:t>
            </a:r>
            <a:r>
              <a:rPr sz="3200" dirty="0"/>
              <a:t> </a:t>
            </a:r>
            <a:r>
              <a:rPr sz="3200" spc="-5" dirty="0"/>
              <a:t>been </a:t>
            </a:r>
            <a:r>
              <a:rPr sz="3200" spc="-10" dirty="0"/>
              <a:t>operational</a:t>
            </a:r>
            <a:r>
              <a:rPr sz="3200" dirty="0"/>
              <a:t> </a:t>
            </a:r>
            <a:r>
              <a:rPr sz="3200" spc="-25" dirty="0"/>
              <a:t>for</a:t>
            </a:r>
            <a:r>
              <a:rPr sz="3200" dirty="0"/>
              <a:t> 1,000 </a:t>
            </a:r>
            <a:r>
              <a:rPr sz="3200" spc="-710" dirty="0"/>
              <a:t> </a:t>
            </a:r>
            <a:r>
              <a:rPr sz="3200" spc="-15" dirty="0"/>
              <a:t>hours</a:t>
            </a:r>
            <a:r>
              <a:rPr sz="3200" spc="10" dirty="0"/>
              <a:t> </a:t>
            </a:r>
            <a:r>
              <a:rPr sz="3200" dirty="0"/>
              <a:t>in a</a:t>
            </a:r>
            <a:r>
              <a:rPr sz="3200" spc="15" dirty="0"/>
              <a:t> </a:t>
            </a:r>
            <a:r>
              <a:rPr sz="3200" spc="-70" dirty="0"/>
              <a:t>year.</a:t>
            </a:r>
            <a:endParaRPr sz="3200"/>
          </a:p>
          <a:p>
            <a:pPr marR="347345">
              <a:lnSpc>
                <a:spcPts val="3460"/>
              </a:lnSpc>
              <a:spcBef>
                <a:spcPts val="1390"/>
              </a:spcBef>
            </a:pPr>
            <a:r>
              <a:rPr sz="3200" spc="-10" dirty="0"/>
              <a:t>Over</a:t>
            </a:r>
            <a:r>
              <a:rPr sz="3200" dirty="0"/>
              <a:t> the </a:t>
            </a:r>
            <a:r>
              <a:rPr sz="3200" spc="-15" dirty="0"/>
              <a:t>course</a:t>
            </a:r>
            <a:r>
              <a:rPr sz="3200" spc="-20" dirty="0"/>
              <a:t> </a:t>
            </a:r>
            <a:r>
              <a:rPr sz="3200" dirty="0"/>
              <a:t>of</a:t>
            </a:r>
            <a:r>
              <a:rPr sz="3200" spc="10" dirty="0"/>
              <a:t> </a:t>
            </a:r>
            <a:r>
              <a:rPr sz="3200" spc="-5" dirty="0"/>
              <a:t>that</a:t>
            </a:r>
            <a:r>
              <a:rPr sz="3200" dirty="0"/>
              <a:t> </a:t>
            </a:r>
            <a:r>
              <a:rPr sz="3200" spc="-60" dirty="0"/>
              <a:t>year,</a:t>
            </a:r>
            <a:r>
              <a:rPr sz="3200" dirty="0"/>
              <a:t> </a:t>
            </a:r>
            <a:r>
              <a:rPr sz="3200" spc="-10" dirty="0"/>
              <a:t>that</a:t>
            </a:r>
            <a:r>
              <a:rPr sz="3200" spc="20" dirty="0"/>
              <a:t> </a:t>
            </a:r>
            <a:r>
              <a:rPr sz="3200" spc="-5" dirty="0"/>
              <a:t>asset</a:t>
            </a:r>
            <a:r>
              <a:rPr sz="3200" dirty="0"/>
              <a:t> </a:t>
            </a:r>
            <a:r>
              <a:rPr sz="3200" spc="-35" dirty="0"/>
              <a:t>broke</a:t>
            </a:r>
            <a:r>
              <a:rPr sz="3200" dirty="0"/>
              <a:t> </a:t>
            </a:r>
            <a:r>
              <a:rPr sz="3200" spc="-5" dirty="0"/>
              <a:t>down eight </a:t>
            </a:r>
            <a:r>
              <a:rPr sz="3200" spc="-705" dirty="0"/>
              <a:t> </a:t>
            </a:r>
            <a:r>
              <a:rPr sz="3200" dirty="0"/>
              <a:t>times.</a:t>
            </a:r>
            <a:endParaRPr sz="3200"/>
          </a:p>
          <a:p>
            <a:pPr marR="632460">
              <a:lnSpc>
                <a:spcPts val="3460"/>
              </a:lnSpc>
              <a:spcBef>
                <a:spcPts val="1395"/>
              </a:spcBef>
            </a:pPr>
            <a:r>
              <a:rPr sz="3200" spc="-20" dirty="0"/>
              <a:t>Therefore,</a:t>
            </a:r>
            <a:r>
              <a:rPr sz="3200" spc="-30" dirty="0"/>
              <a:t> </a:t>
            </a:r>
            <a:r>
              <a:rPr sz="3200" dirty="0"/>
              <a:t>the</a:t>
            </a:r>
            <a:r>
              <a:rPr sz="3200" spc="5" dirty="0"/>
              <a:t> </a:t>
            </a:r>
            <a:r>
              <a:rPr sz="3200" dirty="0"/>
              <a:t>MTBF</a:t>
            </a:r>
            <a:r>
              <a:rPr sz="3200" spc="15" dirty="0"/>
              <a:t> </a:t>
            </a:r>
            <a:r>
              <a:rPr sz="3200" spc="-30" dirty="0"/>
              <a:t>for</a:t>
            </a:r>
            <a:r>
              <a:rPr sz="3200" spc="-5" dirty="0"/>
              <a:t> that</a:t>
            </a:r>
            <a:r>
              <a:rPr sz="3200" spc="15" dirty="0"/>
              <a:t> </a:t>
            </a:r>
            <a:r>
              <a:rPr sz="3200" spc="-5" dirty="0"/>
              <a:t>piece of </a:t>
            </a:r>
            <a:r>
              <a:rPr sz="3200" dirty="0"/>
              <a:t>equipment</a:t>
            </a:r>
            <a:r>
              <a:rPr sz="3200" spc="15" dirty="0"/>
              <a:t> </a:t>
            </a:r>
            <a:r>
              <a:rPr sz="3200" dirty="0"/>
              <a:t>is 125 </a:t>
            </a:r>
            <a:r>
              <a:rPr sz="3200" spc="-710" dirty="0"/>
              <a:t> </a:t>
            </a:r>
            <a:r>
              <a:rPr sz="3200" spc="-15" dirty="0"/>
              <a:t>hours.</a:t>
            </a:r>
            <a:endParaRPr sz="32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4081145" cy="757555"/>
          </a:xfrm>
          <a:prstGeom prst="rect">
            <a:avLst/>
          </a:prstGeom>
        </p:spPr>
        <p:txBody>
          <a:bodyPr vert="horz" wrap="square" lIns="0" tIns="12700" rIns="0" bIns="0" rtlCol="0">
            <a:spAutoFit/>
          </a:bodyPr>
          <a:lstStyle/>
          <a:p>
            <a:pPr marL="12700">
              <a:lnSpc>
                <a:spcPct val="100000"/>
              </a:lnSpc>
              <a:spcBef>
                <a:spcPts val="100"/>
              </a:spcBef>
            </a:pPr>
            <a:r>
              <a:rPr sz="4800" b="0" spc="-60" dirty="0">
                <a:solidFill>
                  <a:srgbClr val="FFFFFF"/>
                </a:solidFill>
                <a:latin typeface="Calibri Light"/>
                <a:cs typeface="Calibri Light"/>
              </a:rPr>
              <a:t>Example</a:t>
            </a:r>
            <a:r>
              <a:rPr sz="4800" b="0" spc="-114" dirty="0">
                <a:solidFill>
                  <a:srgbClr val="FFFFFF"/>
                </a:solidFill>
                <a:latin typeface="Calibri Light"/>
                <a:cs typeface="Calibri Light"/>
              </a:rPr>
              <a:t> </a:t>
            </a:r>
            <a:r>
              <a:rPr sz="4800" b="0" spc="-50" dirty="0">
                <a:solidFill>
                  <a:srgbClr val="FFFFFF"/>
                </a:solidFill>
                <a:latin typeface="Calibri Light"/>
                <a:cs typeface="Calibri Light"/>
              </a:rPr>
              <a:t>to</a:t>
            </a:r>
            <a:r>
              <a:rPr sz="4800" b="0" spc="-125" dirty="0">
                <a:solidFill>
                  <a:srgbClr val="FFFFFF"/>
                </a:solidFill>
                <a:latin typeface="Calibri Light"/>
                <a:cs typeface="Calibri Light"/>
              </a:rPr>
              <a:t> </a:t>
            </a:r>
            <a:r>
              <a:rPr sz="4800" b="0" spc="-50" dirty="0">
                <a:solidFill>
                  <a:srgbClr val="FFFFFF"/>
                </a:solidFill>
                <a:latin typeface="Calibri Light"/>
                <a:cs typeface="Calibri Light"/>
              </a:rPr>
              <a:t>Solve</a:t>
            </a:r>
            <a:endParaRPr sz="4800">
              <a:latin typeface="Calibri Light"/>
              <a:cs typeface="Calibri Light"/>
            </a:endParaRPr>
          </a:p>
        </p:txBody>
      </p:sp>
      <p:sp>
        <p:nvSpPr>
          <p:cNvPr id="3" name="object 3"/>
          <p:cNvSpPr txBox="1"/>
          <p:nvPr/>
        </p:nvSpPr>
        <p:spPr>
          <a:xfrm>
            <a:off x="1176019" y="1804238"/>
            <a:ext cx="9576435" cy="2447290"/>
          </a:xfrm>
          <a:prstGeom prst="rect">
            <a:avLst/>
          </a:prstGeom>
        </p:spPr>
        <p:txBody>
          <a:bodyPr vert="horz" wrap="square" lIns="0" tIns="62230" rIns="0" bIns="0" rtlCol="0">
            <a:spAutoFit/>
          </a:bodyPr>
          <a:lstStyle/>
          <a:p>
            <a:pPr marL="12700" marR="5080">
              <a:lnSpc>
                <a:spcPct val="90000"/>
              </a:lnSpc>
              <a:spcBef>
                <a:spcPts val="490"/>
              </a:spcBef>
            </a:pPr>
            <a:r>
              <a:rPr sz="3200" spc="-5" dirty="0">
                <a:solidFill>
                  <a:srgbClr val="FFFFFF"/>
                </a:solidFill>
                <a:latin typeface="Calibri"/>
                <a:cs typeface="Calibri"/>
              </a:rPr>
              <a:t>Looking</a:t>
            </a:r>
            <a:r>
              <a:rPr sz="3200" spc="5" dirty="0">
                <a:solidFill>
                  <a:srgbClr val="FFFFFF"/>
                </a:solidFill>
                <a:latin typeface="Calibri"/>
                <a:cs typeface="Calibri"/>
              </a:rPr>
              <a:t> </a:t>
            </a:r>
            <a:r>
              <a:rPr sz="3200" spc="-10" dirty="0">
                <a:solidFill>
                  <a:srgbClr val="FFFFFF"/>
                </a:solidFill>
                <a:latin typeface="Calibri"/>
                <a:cs typeface="Calibri"/>
              </a:rPr>
              <a:t>at</a:t>
            </a:r>
            <a:r>
              <a:rPr sz="3200" spc="5" dirty="0">
                <a:solidFill>
                  <a:srgbClr val="FFFFFF"/>
                </a:solidFill>
                <a:latin typeface="Calibri"/>
                <a:cs typeface="Calibri"/>
              </a:rPr>
              <a:t> </a:t>
            </a:r>
            <a:r>
              <a:rPr sz="3200" dirty="0">
                <a:solidFill>
                  <a:srgbClr val="FFFFFF"/>
                </a:solidFill>
                <a:latin typeface="Calibri"/>
                <a:cs typeface="Calibri"/>
              </a:rPr>
              <a:t>the</a:t>
            </a:r>
            <a:r>
              <a:rPr sz="3200" spc="15" dirty="0">
                <a:solidFill>
                  <a:srgbClr val="FFFFFF"/>
                </a:solidFill>
                <a:latin typeface="Calibri"/>
                <a:cs typeface="Calibri"/>
              </a:rPr>
              <a:t> </a:t>
            </a:r>
            <a:r>
              <a:rPr sz="3200" spc="-15" dirty="0">
                <a:solidFill>
                  <a:srgbClr val="FFFFFF"/>
                </a:solidFill>
                <a:latin typeface="Calibri"/>
                <a:cs typeface="Calibri"/>
              </a:rPr>
              <a:t>example</a:t>
            </a:r>
            <a:r>
              <a:rPr sz="3200" dirty="0">
                <a:solidFill>
                  <a:srgbClr val="FFFFFF"/>
                </a:solidFill>
                <a:latin typeface="Calibri"/>
                <a:cs typeface="Calibri"/>
              </a:rPr>
              <a:t> of the</a:t>
            </a:r>
            <a:r>
              <a:rPr sz="3200" spc="5" dirty="0">
                <a:solidFill>
                  <a:srgbClr val="FFFFFF"/>
                </a:solidFill>
                <a:latin typeface="Calibri"/>
                <a:cs typeface="Calibri"/>
              </a:rPr>
              <a:t> </a:t>
            </a:r>
            <a:r>
              <a:rPr sz="3200" dirty="0">
                <a:solidFill>
                  <a:srgbClr val="FFFFFF"/>
                </a:solidFill>
                <a:latin typeface="Calibri"/>
                <a:cs typeface="Calibri"/>
              </a:rPr>
              <a:t>pump</a:t>
            </a:r>
            <a:r>
              <a:rPr sz="3200" spc="20" dirty="0">
                <a:solidFill>
                  <a:srgbClr val="FFFFFF"/>
                </a:solidFill>
                <a:latin typeface="Calibri"/>
                <a:cs typeface="Calibri"/>
              </a:rPr>
              <a:t> </a:t>
            </a:r>
            <a:r>
              <a:rPr sz="3200" spc="-10" dirty="0">
                <a:solidFill>
                  <a:srgbClr val="FFFFFF"/>
                </a:solidFill>
                <a:latin typeface="Calibri"/>
                <a:cs typeface="Calibri"/>
              </a:rPr>
              <a:t>we</a:t>
            </a:r>
            <a:r>
              <a:rPr sz="3200" spc="-5" dirty="0">
                <a:solidFill>
                  <a:srgbClr val="FFFFFF"/>
                </a:solidFill>
                <a:latin typeface="Calibri"/>
                <a:cs typeface="Calibri"/>
              </a:rPr>
              <a:t> mentioned</a:t>
            </a:r>
            <a:r>
              <a:rPr sz="3200" spc="20" dirty="0">
                <a:solidFill>
                  <a:srgbClr val="FFFFFF"/>
                </a:solidFill>
                <a:latin typeface="Calibri"/>
                <a:cs typeface="Calibri"/>
              </a:rPr>
              <a:t> </a:t>
            </a:r>
            <a:r>
              <a:rPr sz="3200" spc="-5" dirty="0">
                <a:solidFill>
                  <a:srgbClr val="FFFFFF"/>
                </a:solidFill>
                <a:latin typeface="Calibri"/>
                <a:cs typeface="Calibri"/>
              </a:rPr>
              <a:t>under </a:t>
            </a:r>
            <a:r>
              <a:rPr sz="3200" spc="-710" dirty="0">
                <a:solidFill>
                  <a:srgbClr val="FFFFFF"/>
                </a:solidFill>
                <a:latin typeface="Calibri"/>
                <a:cs typeface="Calibri"/>
              </a:rPr>
              <a:t> </a:t>
            </a:r>
            <a:r>
              <a:rPr sz="3200" spc="5" dirty="0">
                <a:solidFill>
                  <a:srgbClr val="FFFFFF"/>
                </a:solidFill>
                <a:latin typeface="Calibri"/>
                <a:cs typeface="Calibri"/>
              </a:rPr>
              <a:t>MTTR, </a:t>
            </a:r>
            <a:r>
              <a:rPr sz="3200" spc="-5" dirty="0">
                <a:solidFill>
                  <a:srgbClr val="FFFFFF"/>
                </a:solidFill>
                <a:latin typeface="Calibri"/>
                <a:cs typeface="Calibri"/>
              </a:rPr>
              <a:t>out</a:t>
            </a:r>
            <a:r>
              <a:rPr sz="3200" spc="10" dirty="0">
                <a:solidFill>
                  <a:srgbClr val="FFFFFF"/>
                </a:solidFill>
                <a:latin typeface="Calibri"/>
                <a:cs typeface="Calibri"/>
              </a:rPr>
              <a:t> </a:t>
            </a:r>
            <a:r>
              <a:rPr sz="3200" spc="-5" dirty="0">
                <a:solidFill>
                  <a:srgbClr val="FFFFFF"/>
                </a:solidFill>
                <a:latin typeface="Calibri"/>
                <a:cs typeface="Calibri"/>
              </a:rPr>
              <a:t>of</a:t>
            </a:r>
            <a:r>
              <a:rPr sz="3200" spc="5" dirty="0">
                <a:solidFill>
                  <a:srgbClr val="FFFFFF"/>
                </a:solidFill>
                <a:latin typeface="Calibri"/>
                <a:cs typeface="Calibri"/>
              </a:rPr>
              <a:t> </a:t>
            </a:r>
            <a:r>
              <a:rPr sz="3200" dirty="0">
                <a:solidFill>
                  <a:srgbClr val="FFFFFF"/>
                </a:solidFill>
                <a:latin typeface="Calibri"/>
                <a:cs typeface="Calibri"/>
              </a:rPr>
              <a:t>the</a:t>
            </a:r>
            <a:r>
              <a:rPr sz="3200" spc="10" dirty="0">
                <a:solidFill>
                  <a:srgbClr val="FFFFFF"/>
                </a:solidFill>
                <a:latin typeface="Calibri"/>
                <a:cs typeface="Calibri"/>
              </a:rPr>
              <a:t> </a:t>
            </a:r>
            <a:r>
              <a:rPr sz="3200" spc="-10" dirty="0">
                <a:solidFill>
                  <a:srgbClr val="FFFFFF"/>
                </a:solidFill>
                <a:latin typeface="Calibri"/>
                <a:cs typeface="Calibri"/>
              </a:rPr>
              <a:t>expected </a:t>
            </a:r>
            <a:r>
              <a:rPr sz="3200" spc="-5" dirty="0">
                <a:solidFill>
                  <a:srgbClr val="FFFFFF"/>
                </a:solidFill>
                <a:latin typeface="Calibri"/>
                <a:cs typeface="Calibri"/>
              </a:rPr>
              <a:t>runtime</a:t>
            </a:r>
            <a:r>
              <a:rPr sz="3200" spc="20" dirty="0">
                <a:solidFill>
                  <a:srgbClr val="FFFFFF"/>
                </a:solidFill>
                <a:latin typeface="Calibri"/>
                <a:cs typeface="Calibri"/>
              </a:rPr>
              <a:t> </a:t>
            </a:r>
            <a:r>
              <a:rPr sz="3200" spc="-5" dirty="0">
                <a:solidFill>
                  <a:srgbClr val="FFFFFF"/>
                </a:solidFill>
                <a:latin typeface="Calibri"/>
                <a:cs typeface="Calibri"/>
              </a:rPr>
              <a:t>of </a:t>
            </a:r>
            <a:r>
              <a:rPr sz="3200" spc="-15" dirty="0">
                <a:solidFill>
                  <a:srgbClr val="FFFFFF"/>
                </a:solidFill>
                <a:latin typeface="Calibri"/>
                <a:cs typeface="Calibri"/>
              </a:rPr>
              <a:t>ten</a:t>
            </a:r>
            <a:r>
              <a:rPr sz="3200" spc="15" dirty="0">
                <a:solidFill>
                  <a:srgbClr val="FFFFFF"/>
                </a:solidFill>
                <a:latin typeface="Calibri"/>
                <a:cs typeface="Calibri"/>
              </a:rPr>
              <a:t> </a:t>
            </a:r>
            <a:r>
              <a:rPr sz="3200" spc="-15" dirty="0">
                <a:solidFill>
                  <a:srgbClr val="FFFFFF"/>
                </a:solidFill>
                <a:latin typeface="Calibri"/>
                <a:cs typeface="Calibri"/>
              </a:rPr>
              <a:t>hours,</a:t>
            </a:r>
            <a:r>
              <a:rPr sz="3200" spc="5" dirty="0">
                <a:solidFill>
                  <a:srgbClr val="FFFFFF"/>
                </a:solidFill>
                <a:latin typeface="Calibri"/>
                <a:cs typeface="Calibri"/>
              </a:rPr>
              <a:t> </a:t>
            </a:r>
            <a:r>
              <a:rPr sz="3200" dirty="0">
                <a:solidFill>
                  <a:srgbClr val="FFFFFF"/>
                </a:solidFill>
                <a:latin typeface="Calibri"/>
                <a:cs typeface="Calibri"/>
              </a:rPr>
              <a:t>it</a:t>
            </a:r>
            <a:r>
              <a:rPr sz="3200" spc="20" dirty="0">
                <a:solidFill>
                  <a:srgbClr val="FFFFFF"/>
                </a:solidFill>
                <a:latin typeface="Calibri"/>
                <a:cs typeface="Calibri"/>
              </a:rPr>
              <a:t> </a:t>
            </a:r>
            <a:r>
              <a:rPr sz="3200" spc="-20" dirty="0">
                <a:solidFill>
                  <a:srgbClr val="FFFFFF"/>
                </a:solidFill>
                <a:latin typeface="Calibri"/>
                <a:cs typeface="Calibri"/>
              </a:rPr>
              <a:t>ran</a:t>
            </a:r>
            <a:r>
              <a:rPr sz="3200" dirty="0">
                <a:solidFill>
                  <a:srgbClr val="FFFFFF"/>
                </a:solidFill>
                <a:latin typeface="Calibri"/>
                <a:cs typeface="Calibri"/>
              </a:rPr>
              <a:t> </a:t>
            </a:r>
            <a:r>
              <a:rPr sz="3200" spc="-30" dirty="0">
                <a:solidFill>
                  <a:srgbClr val="FFFFFF"/>
                </a:solidFill>
                <a:latin typeface="Calibri"/>
                <a:cs typeface="Calibri"/>
              </a:rPr>
              <a:t>for </a:t>
            </a:r>
            <a:r>
              <a:rPr sz="3200" spc="-705" dirty="0">
                <a:solidFill>
                  <a:srgbClr val="FFFFFF"/>
                </a:solidFill>
                <a:latin typeface="Calibri"/>
                <a:cs typeface="Calibri"/>
              </a:rPr>
              <a:t> </a:t>
            </a:r>
            <a:r>
              <a:rPr sz="3200" spc="-5" dirty="0">
                <a:solidFill>
                  <a:srgbClr val="FFFFFF"/>
                </a:solidFill>
                <a:latin typeface="Calibri"/>
                <a:cs typeface="Calibri"/>
              </a:rPr>
              <a:t>nine</a:t>
            </a:r>
            <a:r>
              <a:rPr sz="3200" dirty="0">
                <a:solidFill>
                  <a:srgbClr val="FFFFFF"/>
                </a:solidFill>
                <a:latin typeface="Calibri"/>
                <a:cs typeface="Calibri"/>
              </a:rPr>
              <a:t> </a:t>
            </a:r>
            <a:r>
              <a:rPr sz="3200" spc="-15" dirty="0">
                <a:solidFill>
                  <a:srgbClr val="FFFFFF"/>
                </a:solidFill>
                <a:latin typeface="Calibri"/>
                <a:cs typeface="Calibri"/>
              </a:rPr>
              <a:t>hours</a:t>
            </a:r>
            <a:r>
              <a:rPr sz="3200" spc="15" dirty="0">
                <a:solidFill>
                  <a:srgbClr val="FFFFFF"/>
                </a:solidFill>
                <a:latin typeface="Calibri"/>
                <a:cs typeface="Calibri"/>
              </a:rPr>
              <a:t> </a:t>
            </a:r>
            <a:r>
              <a:rPr sz="3200" dirty="0">
                <a:solidFill>
                  <a:srgbClr val="FFFFFF"/>
                </a:solidFill>
                <a:latin typeface="Calibri"/>
                <a:cs typeface="Calibri"/>
              </a:rPr>
              <a:t>and</a:t>
            </a:r>
            <a:r>
              <a:rPr sz="3200" spc="20" dirty="0">
                <a:solidFill>
                  <a:srgbClr val="FFFFFF"/>
                </a:solidFill>
                <a:latin typeface="Calibri"/>
                <a:cs typeface="Calibri"/>
              </a:rPr>
              <a:t> </a:t>
            </a:r>
            <a:r>
              <a:rPr sz="3200" spc="-10" dirty="0">
                <a:solidFill>
                  <a:srgbClr val="FFFFFF"/>
                </a:solidFill>
                <a:latin typeface="Calibri"/>
                <a:cs typeface="Calibri"/>
              </a:rPr>
              <a:t>failed</a:t>
            </a:r>
            <a:r>
              <a:rPr sz="3200" spc="10" dirty="0">
                <a:solidFill>
                  <a:srgbClr val="FFFFFF"/>
                </a:solidFill>
                <a:latin typeface="Calibri"/>
                <a:cs typeface="Calibri"/>
              </a:rPr>
              <a:t> </a:t>
            </a:r>
            <a:r>
              <a:rPr sz="3200" spc="-30" dirty="0">
                <a:solidFill>
                  <a:srgbClr val="FFFFFF"/>
                </a:solidFill>
                <a:latin typeface="Calibri"/>
                <a:cs typeface="Calibri"/>
              </a:rPr>
              <a:t>for</a:t>
            </a:r>
            <a:r>
              <a:rPr sz="3200" spc="10" dirty="0">
                <a:solidFill>
                  <a:srgbClr val="FFFFFF"/>
                </a:solidFill>
                <a:latin typeface="Calibri"/>
                <a:cs typeface="Calibri"/>
              </a:rPr>
              <a:t> </a:t>
            </a:r>
            <a:r>
              <a:rPr sz="3200" spc="-5" dirty="0">
                <a:solidFill>
                  <a:srgbClr val="FFFFFF"/>
                </a:solidFill>
                <a:latin typeface="Calibri"/>
                <a:cs typeface="Calibri"/>
              </a:rPr>
              <a:t>one </a:t>
            </a:r>
            <a:r>
              <a:rPr sz="3200" dirty="0">
                <a:solidFill>
                  <a:srgbClr val="FFFFFF"/>
                </a:solidFill>
                <a:latin typeface="Calibri"/>
                <a:cs typeface="Calibri"/>
              </a:rPr>
              <a:t>hour </a:t>
            </a:r>
            <a:r>
              <a:rPr sz="3200" spc="-10" dirty="0">
                <a:solidFill>
                  <a:srgbClr val="FFFFFF"/>
                </a:solidFill>
                <a:latin typeface="Calibri"/>
                <a:cs typeface="Calibri"/>
              </a:rPr>
              <a:t>spread</a:t>
            </a:r>
            <a:r>
              <a:rPr sz="3200" dirty="0">
                <a:solidFill>
                  <a:srgbClr val="FFFFFF"/>
                </a:solidFill>
                <a:latin typeface="Calibri"/>
                <a:cs typeface="Calibri"/>
              </a:rPr>
              <a:t> </a:t>
            </a:r>
            <a:r>
              <a:rPr sz="3200" spc="-10" dirty="0">
                <a:solidFill>
                  <a:srgbClr val="FFFFFF"/>
                </a:solidFill>
                <a:latin typeface="Calibri"/>
                <a:cs typeface="Calibri"/>
              </a:rPr>
              <a:t>over three </a:t>
            </a:r>
            <a:r>
              <a:rPr sz="3200" spc="-5" dirty="0">
                <a:solidFill>
                  <a:srgbClr val="FFFFFF"/>
                </a:solidFill>
                <a:latin typeface="Calibri"/>
                <a:cs typeface="Calibri"/>
              </a:rPr>
              <a:t> occasions.</a:t>
            </a:r>
            <a:endParaRPr sz="3200">
              <a:latin typeface="Calibri"/>
              <a:cs typeface="Calibri"/>
            </a:endParaRPr>
          </a:p>
          <a:p>
            <a:pPr marL="12700">
              <a:lnSpc>
                <a:spcPct val="100000"/>
              </a:lnSpc>
              <a:spcBef>
                <a:spcPts val="1010"/>
              </a:spcBef>
            </a:pPr>
            <a:r>
              <a:rPr sz="3200" spc="-20" dirty="0">
                <a:solidFill>
                  <a:srgbClr val="FFFFFF"/>
                </a:solidFill>
                <a:latin typeface="Calibri"/>
                <a:cs typeface="Calibri"/>
              </a:rPr>
              <a:t>So, </a:t>
            </a:r>
            <a:r>
              <a:rPr sz="3200" dirty="0">
                <a:solidFill>
                  <a:srgbClr val="FFFFFF"/>
                </a:solidFill>
                <a:latin typeface="Calibri"/>
                <a:cs typeface="Calibri"/>
              </a:rPr>
              <a:t>MTBF</a:t>
            </a:r>
            <a:r>
              <a:rPr sz="3200" spc="-5" dirty="0">
                <a:solidFill>
                  <a:srgbClr val="FFFFFF"/>
                </a:solidFill>
                <a:latin typeface="Calibri"/>
                <a:cs typeface="Calibri"/>
              </a:rPr>
              <a:t> </a:t>
            </a:r>
            <a:r>
              <a:rPr sz="3200" dirty="0">
                <a:solidFill>
                  <a:srgbClr val="FFFFFF"/>
                </a:solidFill>
                <a:latin typeface="Calibri"/>
                <a:cs typeface="Calibri"/>
              </a:rPr>
              <a:t>=</a:t>
            </a:r>
            <a:r>
              <a:rPr sz="3200" spc="-10" dirty="0">
                <a:solidFill>
                  <a:srgbClr val="FFFFFF"/>
                </a:solidFill>
                <a:latin typeface="Calibri"/>
                <a:cs typeface="Calibri"/>
              </a:rPr>
              <a:t> </a:t>
            </a:r>
            <a:r>
              <a:rPr sz="3200" spc="-5" dirty="0">
                <a:solidFill>
                  <a:srgbClr val="FFFFFF"/>
                </a:solidFill>
                <a:latin typeface="Calibri"/>
                <a:cs typeface="Calibri"/>
              </a:rPr>
              <a:t>??</a:t>
            </a:r>
            <a:endParaRPr sz="3200">
              <a:latin typeface="Calibri"/>
              <a:cs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908380"/>
            <a:ext cx="1999614" cy="757555"/>
          </a:xfrm>
          <a:prstGeom prst="rect">
            <a:avLst/>
          </a:prstGeom>
        </p:spPr>
        <p:txBody>
          <a:bodyPr vert="horz" wrap="square" lIns="0" tIns="12700" rIns="0" bIns="0" rtlCol="0">
            <a:spAutoFit/>
          </a:bodyPr>
          <a:lstStyle/>
          <a:p>
            <a:pPr marL="12700">
              <a:lnSpc>
                <a:spcPct val="100000"/>
              </a:lnSpc>
              <a:spcBef>
                <a:spcPts val="100"/>
              </a:spcBef>
            </a:pPr>
            <a:r>
              <a:rPr sz="4800" b="0" spc="-50" dirty="0">
                <a:solidFill>
                  <a:srgbClr val="FFFFFF"/>
                </a:solidFill>
                <a:latin typeface="Calibri Light"/>
                <a:cs typeface="Calibri Light"/>
              </a:rPr>
              <a:t>S</a:t>
            </a:r>
            <a:r>
              <a:rPr sz="4800" b="0" spc="-45" dirty="0">
                <a:solidFill>
                  <a:srgbClr val="FFFFFF"/>
                </a:solidFill>
                <a:latin typeface="Calibri Light"/>
                <a:cs typeface="Calibri Light"/>
              </a:rPr>
              <a:t>o</a:t>
            </a:r>
            <a:r>
              <a:rPr sz="4800" b="0" spc="-55" dirty="0">
                <a:solidFill>
                  <a:srgbClr val="FFFFFF"/>
                </a:solidFill>
                <a:latin typeface="Calibri Light"/>
                <a:cs typeface="Calibri Light"/>
              </a:rPr>
              <a:t>l</a:t>
            </a:r>
            <a:r>
              <a:rPr sz="4800" b="0" spc="-50" dirty="0">
                <a:solidFill>
                  <a:srgbClr val="FFFFFF"/>
                </a:solidFill>
                <a:latin typeface="Calibri Light"/>
                <a:cs typeface="Calibri Light"/>
              </a:rPr>
              <a:t>u</a:t>
            </a:r>
            <a:r>
              <a:rPr sz="4800" b="0" spc="-55" dirty="0">
                <a:solidFill>
                  <a:srgbClr val="FFFFFF"/>
                </a:solidFill>
                <a:latin typeface="Calibri Light"/>
                <a:cs typeface="Calibri Light"/>
              </a:rPr>
              <a:t>ti</a:t>
            </a:r>
            <a:r>
              <a:rPr sz="4800" b="0" spc="-45" dirty="0">
                <a:solidFill>
                  <a:srgbClr val="FFFFFF"/>
                </a:solidFill>
                <a:latin typeface="Calibri Light"/>
                <a:cs typeface="Calibri Light"/>
              </a:rPr>
              <a:t>o</a:t>
            </a:r>
            <a:r>
              <a:rPr sz="4800" b="0" dirty="0">
                <a:solidFill>
                  <a:srgbClr val="FFFFFF"/>
                </a:solidFill>
                <a:latin typeface="Calibri Light"/>
                <a:cs typeface="Calibri Light"/>
              </a:rPr>
              <a:t>n</a:t>
            </a:r>
            <a:endParaRPr sz="4800">
              <a:latin typeface="Calibri Light"/>
              <a:cs typeface="Calibri Light"/>
            </a:endParaRPr>
          </a:p>
        </p:txBody>
      </p:sp>
      <p:sp>
        <p:nvSpPr>
          <p:cNvPr id="3" name="object 3"/>
          <p:cNvSpPr txBox="1"/>
          <p:nvPr/>
        </p:nvSpPr>
        <p:spPr>
          <a:xfrm>
            <a:off x="1176019" y="1804238"/>
            <a:ext cx="343217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FF"/>
                </a:solidFill>
                <a:latin typeface="Calibri"/>
                <a:cs typeface="Calibri"/>
              </a:rPr>
              <a:t>9</a:t>
            </a:r>
            <a:r>
              <a:rPr sz="3200" spc="-10" dirty="0">
                <a:solidFill>
                  <a:srgbClr val="FFFFFF"/>
                </a:solidFill>
                <a:latin typeface="Calibri"/>
                <a:cs typeface="Calibri"/>
              </a:rPr>
              <a:t> </a:t>
            </a:r>
            <a:r>
              <a:rPr sz="3200" spc="-15" dirty="0">
                <a:solidFill>
                  <a:srgbClr val="FFFFFF"/>
                </a:solidFill>
                <a:latin typeface="Calibri"/>
                <a:cs typeface="Calibri"/>
              </a:rPr>
              <a:t>hours</a:t>
            </a:r>
            <a:r>
              <a:rPr sz="3200" spc="-10" dirty="0">
                <a:solidFill>
                  <a:srgbClr val="FFFFFF"/>
                </a:solidFill>
                <a:latin typeface="Calibri"/>
                <a:cs typeface="Calibri"/>
              </a:rPr>
              <a:t> </a:t>
            </a:r>
            <a:r>
              <a:rPr sz="3200" dirty="0">
                <a:solidFill>
                  <a:srgbClr val="FFFFFF"/>
                </a:solidFill>
                <a:latin typeface="Calibri"/>
                <a:cs typeface="Calibri"/>
              </a:rPr>
              <a:t>/ 3</a:t>
            </a:r>
            <a:r>
              <a:rPr sz="3200" spc="-10" dirty="0">
                <a:solidFill>
                  <a:srgbClr val="FFFFFF"/>
                </a:solidFill>
                <a:latin typeface="Calibri"/>
                <a:cs typeface="Calibri"/>
              </a:rPr>
              <a:t> </a:t>
            </a:r>
            <a:r>
              <a:rPr sz="3200" dirty="0">
                <a:solidFill>
                  <a:srgbClr val="FFFFFF"/>
                </a:solidFill>
                <a:latin typeface="Calibri"/>
                <a:cs typeface="Calibri"/>
              </a:rPr>
              <a:t>=</a:t>
            </a:r>
            <a:r>
              <a:rPr sz="3200" spc="5" dirty="0">
                <a:solidFill>
                  <a:srgbClr val="FFFFFF"/>
                </a:solidFill>
                <a:latin typeface="Calibri"/>
                <a:cs typeface="Calibri"/>
              </a:rPr>
              <a:t> </a:t>
            </a:r>
            <a:r>
              <a:rPr sz="3200" dirty="0">
                <a:solidFill>
                  <a:srgbClr val="FFFFFF"/>
                </a:solidFill>
                <a:latin typeface="Calibri"/>
                <a:cs typeface="Calibri"/>
              </a:rPr>
              <a:t>3</a:t>
            </a:r>
            <a:r>
              <a:rPr sz="3200" spc="-10" dirty="0">
                <a:solidFill>
                  <a:srgbClr val="FFFFFF"/>
                </a:solidFill>
                <a:latin typeface="Calibri"/>
                <a:cs typeface="Calibri"/>
              </a:rPr>
              <a:t> </a:t>
            </a:r>
            <a:r>
              <a:rPr sz="3200" spc="-15" dirty="0">
                <a:solidFill>
                  <a:srgbClr val="FFFFFF"/>
                </a:solidFill>
                <a:latin typeface="Calibri"/>
                <a:cs typeface="Calibri"/>
              </a:rPr>
              <a:t>hours</a:t>
            </a:r>
            <a:endParaRPr sz="3200">
              <a:latin typeface="Calibri"/>
              <a:cs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3291" y="1459991"/>
            <a:ext cx="10287000" cy="1792605"/>
            <a:chOff x="1193291" y="1459991"/>
            <a:chExt cx="10287000" cy="1792605"/>
          </a:xfrm>
        </p:grpSpPr>
        <p:sp>
          <p:nvSpPr>
            <p:cNvPr id="3" name="object 3"/>
            <p:cNvSpPr/>
            <p:nvPr/>
          </p:nvSpPr>
          <p:spPr>
            <a:xfrm>
              <a:off x="4683251" y="1459991"/>
              <a:ext cx="6797040" cy="1792605"/>
            </a:xfrm>
            <a:custGeom>
              <a:avLst/>
              <a:gdLst/>
              <a:ahLst/>
              <a:cxnLst/>
              <a:rect l="l" t="t" r="r" b="b"/>
              <a:pathLst>
                <a:path w="6797040" h="1792604">
                  <a:moveTo>
                    <a:pt x="6617843" y="0"/>
                  </a:moveTo>
                  <a:lnTo>
                    <a:pt x="179197" y="0"/>
                  </a:lnTo>
                  <a:lnTo>
                    <a:pt x="131571" y="6403"/>
                  </a:lnTo>
                  <a:lnTo>
                    <a:pt x="88768" y="24473"/>
                  </a:lnTo>
                  <a:lnTo>
                    <a:pt x="52498" y="52498"/>
                  </a:lnTo>
                  <a:lnTo>
                    <a:pt x="24473" y="88768"/>
                  </a:lnTo>
                  <a:lnTo>
                    <a:pt x="6403" y="131571"/>
                  </a:lnTo>
                  <a:lnTo>
                    <a:pt x="0" y="179197"/>
                  </a:lnTo>
                  <a:lnTo>
                    <a:pt x="0" y="1613027"/>
                  </a:lnTo>
                  <a:lnTo>
                    <a:pt x="6403" y="1660652"/>
                  </a:lnTo>
                  <a:lnTo>
                    <a:pt x="24473" y="1703455"/>
                  </a:lnTo>
                  <a:lnTo>
                    <a:pt x="52498" y="1739725"/>
                  </a:lnTo>
                  <a:lnTo>
                    <a:pt x="88768" y="1767750"/>
                  </a:lnTo>
                  <a:lnTo>
                    <a:pt x="131571" y="1785820"/>
                  </a:lnTo>
                  <a:lnTo>
                    <a:pt x="179197" y="1792224"/>
                  </a:lnTo>
                  <a:lnTo>
                    <a:pt x="6617843" y="1792224"/>
                  </a:lnTo>
                  <a:lnTo>
                    <a:pt x="6665468" y="1785820"/>
                  </a:lnTo>
                  <a:lnTo>
                    <a:pt x="6708271" y="1767750"/>
                  </a:lnTo>
                  <a:lnTo>
                    <a:pt x="6744541" y="1739725"/>
                  </a:lnTo>
                  <a:lnTo>
                    <a:pt x="6772566" y="1703455"/>
                  </a:lnTo>
                  <a:lnTo>
                    <a:pt x="6790636" y="1660652"/>
                  </a:lnTo>
                  <a:lnTo>
                    <a:pt x="6797040" y="1613027"/>
                  </a:lnTo>
                  <a:lnTo>
                    <a:pt x="6797040" y="179197"/>
                  </a:lnTo>
                  <a:lnTo>
                    <a:pt x="6790636" y="131571"/>
                  </a:lnTo>
                  <a:lnTo>
                    <a:pt x="6772566" y="88768"/>
                  </a:lnTo>
                  <a:lnTo>
                    <a:pt x="6744541" y="52498"/>
                  </a:lnTo>
                  <a:lnTo>
                    <a:pt x="6708271" y="24473"/>
                  </a:lnTo>
                  <a:lnTo>
                    <a:pt x="6665468" y="6403"/>
                  </a:lnTo>
                  <a:lnTo>
                    <a:pt x="6617843" y="0"/>
                  </a:lnTo>
                  <a:close/>
                </a:path>
              </a:pathLst>
            </a:custGeom>
            <a:solidFill>
              <a:srgbClr val="C0504D"/>
            </a:solidFill>
          </p:spPr>
          <p:txBody>
            <a:bodyPr wrap="square" lIns="0" tIns="0" rIns="0" bIns="0" rtlCol="0"/>
            <a:lstStyle/>
            <a:p>
              <a:endParaRPr/>
            </a:p>
          </p:txBody>
        </p:sp>
        <p:sp>
          <p:nvSpPr>
            <p:cNvPr id="4" name="object 4"/>
            <p:cNvSpPr/>
            <p:nvPr/>
          </p:nvSpPr>
          <p:spPr>
            <a:xfrm>
              <a:off x="5495952" y="2083490"/>
              <a:ext cx="447675" cy="730250"/>
            </a:xfrm>
            <a:custGeom>
              <a:avLst/>
              <a:gdLst/>
              <a:ahLst/>
              <a:cxnLst/>
              <a:rect l="l" t="t" r="r" b="b"/>
              <a:pathLst>
                <a:path w="447675" h="730250">
                  <a:moveTo>
                    <a:pt x="208528" y="162559"/>
                  </a:moveTo>
                  <a:lnTo>
                    <a:pt x="122065" y="162559"/>
                  </a:lnTo>
                  <a:lnTo>
                    <a:pt x="122065" y="730249"/>
                  </a:lnTo>
                  <a:lnTo>
                    <a:pt x="203442" y="730249"/>
                  </a:lnTo>
                  <a:lnTo>
                    <a:pt x="203442" y="711199"/>
                  </a:lnTo>
                  <a:lnTo>
                    <a:pt x="162753" y="711199"/>
                  </a:lnTo>
                  <a:lnTo>
                    <a:pt x="154833" y="708659"/>
                  </a:lnTo>
                  <a:lnTo>
                    <a:pt x="148366" y="704849"/>
                  </a:lnTo>
                  <a:lnTo>
                    <a:pt x="144007" y="698499"/>
                  </a:lnTo>
                  <a:lnTo>
                    <a:pt x="142409" y="690879"/>
                  </a:lnTo>
                  <a:lnTo>
                    <a:pt x="142409" y="678179"/>
                  </a:lnTo>
                  <a:lnTo>
                    <a:pt x="144007" y="670559"/>
                  </a:lnTo>
                  <a:lnTo>
                    <a:pt x="148366" y="664209"/>
                  </a:lnTo>
                  <a:lnTo>
                    <a:pt x="154833" y="659129"/>
                  </a:lnTo>
                  <a:lnTo>
                    <a:pt x="162753" y="657859"/>
                  </a:lnTo>
                  <a:lnTo>
                    <a:pt x="203442" y="657859"/>
                  </a:lnTo>
                  <a:lnTo>
                    <a:pt x="203442" y="640079"/>
                  </a:lnTo>
                  <a:lnTo>
                    <a:pt x="157133" y="640079"/>
                  </a:lnTo>
                  <a:lnTo>
                    <a:pt x="152581" y="634999"/>
                  </a:lnTo>
                  <a:lnTo>
                    <a:pt x="152691" y="504189"/>
                  </a:lnTo>
                  <a:lnTo>
                    <a:pt x="157210" y="500379"/>
                  </a:lnTo>
                  <a:lnTo>
                    <a:pt x="203442" y="500379"/>
                  </a:lnTo>
                  <a:lnTo>
                    <a:pt x="203442" y="483869"/>
                  </a:lnTo>
                  <a:lnTo>
                    <a:pt x="157133" y="483869"/>
                  </a:lnTo>
                  <a:lnTo>
                    <a:pt x="152581" y="480059"/>
                  </a:lnTo>
                  <a:lnTo>
                    <a:pt x="152581" y="339089"/>
                  </a:lnTo>
                  <a:lnTo>
                    <a:pt x="157133" y="335279"/>
                  </a:lnTo>
                  <a:lnTo>
                    <a:pt x="325507" y="335280"/>
                  </a:lnTo>
                  <a:lnTo>
                    <a:pt x="325507" y="321310"/>
                  </a:lnTo>
                  <a:lnTo>
                    <a:pt x="200492" y="321309"/>
                  </a:lnTo>
                  <a:lnTo>
                    <a:pt x="147780" y="298449"/>
                  </a:lnTo>
                  <a:lnTo>
                    <a:pt x="135558" y="279399"/>
                  </a:lnTo>
                  <a:lnTo>
                    <a:pt x="136358" y="271779"/>
                  </a:lnTo>
                  <a:lnTo>
                    <a:pt x="139581" y="266699"/>
                  </a:lnTo>
                  <a:lnTo>
                    <a:pt x="144986" y="261619"/>
                  </a:lnTo>
                  <a:lnTo>
                    <a:pt x="146368" y="261619"/>
                  </a:lnTo>
                  <a:lnTo>
                    <a:pt x="156089" y="257809"/>
                  </a:lnTo>
                  <a:lnTo>
                    <a:pt x="208528" y="257809"/>
                  </a:lnTo>
                  <a:lnTo>
                    <a:pt x="208528" y="193039"/>
                  </a:lnTo>
                  <a:lnTo>
                    <a:pt x="157133" y="193039"/>
                  </a:lnTo>
                  <a:lnTo>
                    <a:pt x="152581" y="187959"/>
                  </a:lnTo>
                  <a:lnTo>
                    <a:pt x="152581" y="176529"/>
                  </a:lnTo>
                  <a:lnTo>
                    <a:pt x="157133" y="172719"/>
                  </a:lnTo>
                  <a:lnTo>
                    <a:pt x="208528" y="172719"/>
                  </a:lnTo>
                  <a:lnTo>
                    <a:pt x="208528" y="162559"/>
                  </a:lnTo>
                  <a:close/>
                </a:path>
                <a:path w="447675" h="730250">
                  <a:moveTo>
                    <a:pt x="274647" y="365760"/>
                  </a:moveTo>
                  <a:lnTo>
                    <a:pt x="244130" y="365760"/>
                  </a:lnTo>
                  <a:lnTo>
                    <a:pt x="244130" y="730250"/>
                  </a:lnTo>
                  <a:lnTo>
                    <a:pt x="325507" y="730250"/>
                  </a:lnTo>
                  <a:lnTo>
                    <a:pt x="325507" y="711200"/>
                  </a:lnTo>
                  <a:lnTo>
                    <a:pt x="284819" y="711200"/>
                  </a:lnTo>
                  <a:lnTo>
                    <a:pt x="276898" y="708660"/>
                  </a:lnTo>
                  <a:lnTo>
                    <a:pt x="270432" y="704850"/>
                  </a:lnTo>
                  <a:lnTo>
                    <a:pt x="266073" y="698500"/>
                  </a:lnTo>
                  <a:lnTo>
                    <a:pt x="264475" y="690880"/>
                  </a:lnTo>
                  <a:lnTo>
                    <a:pt x="264475" y="678180"/>
                  </a:lnTo>
                  <a:lnTo>
                    <a:pt x="266073" y="670560"/>
                  </a:lnTo>
                  <a:lnTo>
                    <a:pt x="270432" y="664210"/>
                  </a:lnTo>
                  <a:lnTo>
                    <a:pt x="276898" y="659130"/>
                  </a:lnTo>
                  <a:lnTo>
                    <a:pt x="284819" y="657860"/>
                  </a:lnTo>
                  <a:lnTo>
                    <a:pt x="325507" y="657860"/>
                  </a:lnTo>
                  <a:lnTo>
                    <a:pt x="325507" y="640080"/>
                  </a:lnTo>
                  <a:lnTo>
                    <a:pt x="279199" y="640080"/>
                  </a:lnTo>
                  <a:lnTo>
                    <a:pt x="274647" y="635000"/>
                  </a:lnTo>
                  <a:lnTo>
                    <a:pt x="274757" y="504190"/>
                  </a:lnTo>
                  <a:lnTo>
                    <a:pt x="279275" y="500380"/>
                  </a:lnTo>
                  <a:lnTo>
                    <a:pt x="325507" y="500380"/>
                  </a:lnTo>
                  <a:lnTo>
                    <a:pt x="325507" y="483870"/>
                  </a:lnTo>
                  <a:lnTo>
                    <a:pt x="279199" y="483870"/>
                  </a:lnTo>
                  <a:lnTo>
                    <a:pt x="274647" y="480060"/>
                  </a:lnTo>
                  <a:lnTo>
                    <a:pt x="274647" y="365760"/>
                  </a:lnTo>
                  <a:close/>
                </a:path>
                <a:path w="447675" h="730250">
                  <a:moveTo>
                    <a:pt x="203442" y="657859"/>
                  </a:moveTo>
                  <a:lnTo>
                    <a:pt x="162753" y="657859"/>
                  </a:lnTo>
                  <a:lnTo>
                    <a:pt x="170671" y="659129"/>
                  </a:lnTo>
                  <a:lnTo>
                    <a:pt x="177137" y="664209"/>
                  </a:lnTo>
                  <a:lnTo>
                    <a:pt x="181498" y="670559"/>
                  </a:lnTo>
                  <a:lnTo>
                    <a:pt x="183098" y="678179"/>
                  </a:lnTo>
                  <a:lnTo>
                    <a:pt x="183098" y="690879"/>
                  </a:lnTo>
                  <a:lnTo>
                    <a:pt x="181498" y="698499"/>
                  </a:lnTo>
                  <a:lnTo>
                    <a:pt x="177137" y="704849"/>
                  </a:lnTo>
                  <a:lnTo>
                    <a:pt x="170671" y="708659"/>
                  </a:lnTo>
                  <a:lnTo>
                    <a:pt x="162753" y="711199"/>
                  </a:lnTo>
                  <a:lnTo>
                    <a:pt x="203442" y="711199"/>
                  </a:lnTo>
                  <a:lnTo>
                    <a:pt x="203442" y="657859"/>
                  </a:lnTo>
                  <a:close/>
                </a:path>
                <a:path w="447675" h="730250">
                  <a:moveTo>
                    <a:pt x="325507" y="657860"/>
                  </a:moveTo>
                  <a:lnTo>
                    <a:pt x="284819" y="657860"/>
                  </a:lnTo>
                  <a:lnTo>
                    <a:pt x="292736" y="659130"/>
                  </a:lnTo>
                  <a:lnTo>
                    <a:pt x="299203" y="664210"/>
                  </a:lnTo>
                  <a:lnTo>
                    <a:pt x="303564" y="670560"/>
                  </a:lnTo>
                  <a:lnTo>
                    <a:pt x="305163" y="678180"/>
                  </a:lnTo>
                  <a:lnTo>
                    <a:pt x="305163" y="690880"/>
                  </a:lnTo>
                  <a:lnTo>
                    <a:pt x="303564" y="698500"/>
                  </a:lnTo>
                  <a:lnTo>
                    <a:pt x="299203" y="704850"/>
                  </a:lnTo>
                  <a:lnTo>
                    <a:pt x="292736" y="708660"/>
                  </a:lnTo>
                  <a:lnTo>
                    <a:pt x="284819" y="711200"/>
                  </a:lnTo>
                  <a:lnTo>
                    <a:pt x="325507" y="711200"/>
                  </a:lnTo>
                  <a:lnTo>
                    <a:pt x="325507" y="657860"/>
                  </a:lnTo>
                  <a:close/>
                </a:path>
                <a:path w="447675" h="730250">
                  <a:moveTo>
                    <a:pt x="203442" y="500379"/>
                  </a:moveTo>
                  <a:lnTo>
                    <a:pt x="168373" y="500379"/>
                  </a:lnTo>
                  <a:lnTo>
                    <a:pt x="172926" y="505459"/>
                  </a:lnTo>
                  <a:lnTo>
                    <a:pt x="172926" y="634999"/>
                  </a:lnTo>
                  <a:lnTo>
                    <a:pt x="168374" y="640079"/>
                  </a:lnTo>
                  <a:lnTo>
                    <a:pt x="203442" y="640079"/>
                  </a:lnTo>
                  <a:lnTo>
                    <a:pt x="203442" y="500379"/>
                  </a:lnTo>
                  <a:close/>
                </a:path>
                <a:path w="447675" h="730250">
                  <a:moveTo>
                    <a:pt x="325507" y="500380"/>
                  </a:moveTo>
                  <a:lnTo>
                    <a:pt x="290439" y="500380"/>
                  </a:lnTo>
                  <a:lnTo>
                    <a:pt x="294991" y="505460"/>
                  </a:lnTo>
                  <a:lnTo>
                    <a:pt x="294991" y="635000"/>
                  </a:lnTo>
                  <a:lnTo>
                    <a:pt x="290439" y="640080"/>
                  </a:lnTo>
                  <a:lnTo>
                    <a:pt x="325507" y="640080"/>
                  </a:lnTo>
                  <a:lnTo>
                    <a:pt x="325507" y="500380"/>
                  </a:lnTo>
                  <a:close/>
                </a:path>
                <a:path w="447675" h="730250">
                  <a:moveTo>
                    <a:pt x="279199" y="335280"/>
                  </a:moveTo>
                  <a:lnTo>
                    <a:pt x="168373" y="335279"/>
                  </a:lnTo>
                  <a:lnTo>
                    <a:pt x="172925" y="339089"/>
                  </a:lnTo>
                  <a:lnTo>
                    <a:pt x="172926" y="480059"/>
                  </a:lnTo>
                  <a:lnTo>
                    <a:pt x="168373" y="483869"/>
                  </a:lnTo>
                  <a:lnTo>
                    <a:pt x="203442" y="483869"/>
                  </a:lnTo>
                  <a:lnTo>
                    <a:pt x="203442" y="365759"/>
                  </a:lnTo>
                  <a:lnTo>
                    <a:pt x="274647" y="365760"/>
                  </a:lnTo>
                  <a:lnTo>
                    <a:pt x="274647" y="339090"/>
                  </a:lnTo>
                  <a:lnTo>
                    <a:pt x="279199" y="335280"/>
                  </a:lnTo>
                  <a:close/>
                </a:path>
                <a:path w="447675" h="730250">
                  <a:moveTo>
                    <a:pt x="325507" y="335280"/>
                  </a:moveTo>
                  <a:lnTo>
                    <a:pt x="290439" y="335280"/>
                  </a:lnTo>
                  <a:lnTo>
                    <a:pt x="294991" y="339090"/>
                  </a:lnTo>
                  <a:lnTo>
                    <a:pt x="294991" y="480060"/>
                  </a:lnTo>
                  <a:lnTo>
                    <a:pt x="290439" y="483870"/>
                  </a:lnTo>
                  <a:lnTo>
                    <a:pt x="325507" y="483870"/>
                  </a:lnTo>
                  <a:lnTo>
                    <a:pt x="325507" y="335280"/>
                  </a:lnTo>
                  <a:close/>
                </a:path>
                <a:path w="447675" h="730250">
                  <a:moveTo>
                    <a:pt x="223786" y="0"/>
                  </a:moveTo>
                  <a:lnTo>
                    <a:pt x="156650" y="10159"/>
                  </a:lnTo>
                  <a:lnTo>
                    <a:pt x="111387" y="27939"/>
                  </a:lnTo>
                  <a:lnTo>
                    <a:pt x="71204" y="54609"/>
                  </a:lnTo>
                  <a:lnTo>
                    <a:pt x="2034" y="318769"/>
                  </a:lnTo>
                  <a:lnTo>
                    <a:pt x="1152" y="322579"/>
                  </a:lnTo>
                  <a:lnTo>
                    <a:pt x="474" y="325119"/>
                  </a:lnTo>
                  <a:lnTo>
                    <a:pt x="24850" y="365759"/>
                  </a:lnTo>
                  <a:lnTo>
                    <a:pt x="40688" y="369569"/>
                  </a:lnTo>
                  <a:lnTo>
                    <a:pt x="53723" y="367029"/>
                  </a:lnTo>
                  <a:lnTo>
                    <a:pt x="65031" y="360679"/>
                  </a:lnTo>
                  <a:lnTo>
                    <a:pt x="73832" y="350519"/>
                  </a:lnTo>
                  <a:lnTo>
                    <a:pt x="75056" y="347979"/>
                  </a:lnTo>
                  <a:lnTo>
                    <a:pt x="40688" y="347979"/>
                  </a:lnTo>
                  <a:lnTo>
                    <a:pt x="32767" y="346709"/>
                  </a:lnTo>
                  <a:lnTo>
                    <a:pt x="26301" y="342899"/>
                  </a:lnTo>
                  <a:lnTo>
                    <a:pt x="21942" y="336549"/>
                  </a:lnTo>
                  <a:lnTo>
                    <a:pt x="20344" y="327659"/>
                  </a:lnTo>
                  <a:lnTo>
                    <a:pt x="21942" y="320039"/>
                  </a:lnTo>
                  <a:lnTo>
                    <a:pt x="26301" y="313689"/>
                  </a:lnTo>
                  <a:lnTo>
                    <a:pt x="32767" y="309879"/>
                  </a:lnTo>
                  <a:lnTo>
                    <a:pt x="40688" y="307339"/>
                  </a:lnTo>
                  <a:lnTo>
                    <a:pt x="87026" y="307339"/>
                  </a:lnTo>
                  <a:lnTo>
                    <a:pt x="90100" y="294639"/>
                  </a:lnTo>
                  <a:lnTo>
                    <a:pt x="49945" y="294639"/>
                  </a:lnTo>
                  <a:lnTo>
                    <a:pt x="44469" y="293369"/>
                  </a:lnTo>
                  <a:lnTo>
                    <a:pt x="41052" y="288289"/>
                  </a:lnTo>
                  <a:lnTo>
                    <a:pt x="59099" y="209549"/>
                  </a:lnTo>
                  <a:lnTo>
                    <a:pt x="60362" y="204469"/>
                  </a:lnTo>
                  <a:lnTo>
                    <a:pt x="65940" y="200659"/>
                  </a:lnTo>
                  <a:lnTo>
                    <a:pt x="112844" y="200659"/>
                  </a:lnTo>
                  <a:lnTo>
                    <a:pt x="116840" y="184149"/>
                  </a:lnTo>
                  <a:lnTo>
                    <a:pt x="75171" y="184149"/>
                  </a:lnTo>
                  <a:lnTo>
                    <a:pt x="69695" y="182879"/>
                  </a:lnTo>
                  <a:lnTo>
                    <a:pt x="66279" y="177799"/>
                  </a:lnTo>
                  <a:lnTo>
                    <a:pt x="85589" y="93979"/>
                  </a:lnTo>
                  <a:lnTo>
                    <a:pt x="91048" y="90169"/>
                  </a:lnTo>
                  <a:lnTo>
                    <a:pt x="208528" y="90169"/>
                  </a:lnTo>
                  <a:lnTo>
                    <a:pt x="208528" y="71119"/>
                  </a:lnTo>
                  <a:lnTo>
                    <a:pt x="106807" y="71119"/>
                  </a:lnTo>
                  <a:lnTo>
                    <a:pt x="101356" y="69849"/>
                  </a:lnTo>
                  <a:lnTo>
                    <a:pt x="98042" y="63499"/>
                  </a:lnTo>
                  <a:lnTo>
                    <a:pt x="100322" y="54609"/>
                  </a:lnTo>
                  <a:lnTo>
                    <a:pt x="103170" y="52069"/>
                  </a:lnTo>
                  <a:lnTo>
                    <a:pt x="106807" y="50799"/>
                  </a:lnTo>
                  <a:lnTo>
                    <a:pt x="208528" y="50799"/>
                  </a:lnTo>
                  <a:lnTo>
                    <a:pt x="208528" y="20319"/>
                  </a:lnTo>
                  <a:lnTo>
                    <a:pt x="215360" y="13969"/>
                  </a:lnTo>
                  <a:lnTo>
                    <a:pt x="307316" y="13970"/>
                  </a:lnTo>
                  <a:lnTo>
                    <a:pt x="290922" y="7620"/>
                  </a:lnTo>
                  <a:lnTo>
                    <a:pt x="257535" y="2540"/>
                  </a:lnTo>
                  <a:lnTo>
                    <a:pt x="223786" y="0"/>
                  </a:lnTo>
                  <a:close/>
                </a:path>
                <a:path w="447675" h="730250">
                  <a:moveTo>
                    <a:pt x="358530" y="160020"/>
                  </a:moveTo>
                  <a:lnTo>
                    <a:pt x="368230" y="336550"/>
                  </a:lnTo>
                  <a:lnTo>
                    <a:pt x="406884" y="367030"/>
                  </a:lnTo>
                  <a:lnTo>
                    <a:pt x="422722" y="364490"/>
                  </a:lnTo>
                  <a:lnTo>
                    <a:pt x="435655" y="355600"/>
                  </a:lnTo>
                  <a:lnTo>
                    <a:pt x="440015" y="349250"/>
                  </a:lnTo>
                  <a:lnTo>
                    <a:pt x="408613" y="349250"/>
                  </a:lnTo>
                  <a:lnTo>
                    <a:pt x="400693" y="346710"/>
                  </a:lnTo>
                  <a:lnTo>
                    <a:pt x="394226" y="342900"/>
                  </a:lnTo>
                  <a:lnTo>
                    <a:pt x="389867" y="336550"/>
                  </a:lnTo>
                  <a:lnTo>
                    <a:pt x="388269" y="328930"/>
                  </a:lnTo>
                  <a:lnTo>
                    <a:pt x="389867" y="320040"/>
                  </a:lnTo>
                  <a:lnTo>
                    <a:pt x="394226" y="313690"/>
                  </a:lnTo>
                  <a:lnTo>
                    <a:pt x="400693" y="309880"/>
                  </a:lnTo>
                  <a:lnTo>
                    <a:pt x="408613" y="308610"/>
                  </a:lnTo>
                  <a:lnTo>
                    <a:pt x="443739" y="308610"/>
                  </a:lnTo>
                  <a:lnTo>
                    <a:pt x="440441" y="294640"/>
                  </a:lnTo>
                  <a:lnTo>
                    <a:pt x="392677" y="294640"/>
                  </a:lnTo>
                  <a:lnTo>
                    <a:pt x="388422" y="290830"/>
                  </a:lnTo>
                  <a:lnTo>
                    <a:pt x="370773" y="213360"/>
                  </a:lnTo>
                  <a:lnTo>
                    <a:pt x="369502" y="208280"/>
                  </a:lnTo>
                  <a:lnTo>
                    <a:pt x="372918" y="203200"/>
                  </a:lnTo>
                  <a:lnTo>
                    <a:pt x="383878" y="200660"/>
                  </a:lnTo>
                  <a:lnTo>
                    <a:pt x="418255" y="200660"/>
                  </a:lnTo>
                  <a:lnTo>
                    <a:pt x="414358" y="184150"/>
                  </a:lnTo>
                  <a:lnTo>
                    <a:pt x="367967" y="184150"/>
                  </a:lnTo>
                  <a:lnTo>
                    <a:pt x="363449" y="181610"/>
                  </a:lnTo>
                  <a:lnTo>
                    <a:pt x="362228" y="176530"/>
                  </a:lnTo>
                  <a:lnTo>
                    <a:pt x="358530" y="160020"/>
                  </a:lnTo>
                  <a:close/>
                </a:path>
                <a:path w="447675" h="730250">
                  <a:moveTo>
                    <a:pt x="443739" y="308610"/>
                  </a:moveTo>
                  <a:lnTo>
                    <a:pt x="408613" y="308610"/>
                  </a:lnTo>
                  <a:lnTo>
                    <a:pt x="416531" y="309880"/>
                  </a:lnTo>
                  <a:lnTo>
                    <a:pt x="422997" y="313690"/>
                  </a:lnTo>
                  <a:lnTo>
                    <a:pt x="427358" y="320040"/>
                  </a:lnTo>
                  <a:lnTo>
                    <a:pt x="428958" y="328930"/>
                  </a:lnTo>
                  <a:lnTo>
                    <a:pt x="427270" y="336550"/>
                  </a:lnTo>
                  <a:lnTo>
                    <a:pt x="422889" y="342900"/>
                  </a:lnTo>
                  <a:lnTo>
                    <a:pt x="416457" y="346710"/>
                  </a:lnTo>
                  <a:lnTo>
                    <a:pt x="408613" y="347980"/>
                  </a:lnTo>
                  <a:lnTo>
                    <a:pt x="408613" y="349250"/>
                  </a:lnTo>
                  <a:lnTo>
                    <a:pt x="440015" y="349250"/>
                  </a:lnTo>
                  <a:lnTo>
                    <a:pt x="444375" y="342900"/>
                  </a:lnTo>
                  <a:lnTo>
                    <a:pt x="447573" y="326390"/>
                  </a:lnTo>
                  <a:lnTo>
                    <a:pt x="447089" y="323850"/>
                  </a:lnTo>
                  <a:lnTo>
                    <a:pt x="446411" y="320040"/>
                  </a:lnTo>
                  <a:lnTo>
                    <a:pt x="445538" y="316230"/>
                  </a:lnTo>
                  <a:lnTo>
                    <a:pt x="443739" y="308610"/>
                  </a:lnTo>
                  <a:close/>
                </a:path>
                <a:path w="447675" h="730250">
                  <a:moveTo>
                    <a:pt x="87026" y="307339"/>
                  </a:moveTo>
                  <a:lnTo>
                    <a:pt x="40688" y="307339"/>
                  </a:lnTo>
                  <a:lnTo>
                    <a:pt x="48605" y="309879"/>
                  </a:lnTo>
                  <a:lnTo>
                    <a:pt x="55072" y="313689"/>
                  </a:lnTo>
                  <a:lnTo>
                    <a:pt x="59433" y="320039"/>
                  </a:lnTo>
                  <a:lnTo>
                    <a:pt x="61032" y="327659"/>
                  </a:lnTo>
                  <a:lnTo>
                    <a:pt x="59433" y="336549"/>
                  </a:lnTo>
                  <a:lnTo>
                    <a:pt x="55072" y="342899"/>
                  </a:lnTo>
                  <a:lnTo>
                    <a:pt x="48605" y="346709"/>
                  </a:lnTo>
                  <a:lnTo>
                    <a:pt x="40688" y="347979"/>
                  </a:lnTo>
                  <a:lnTo>
                    <a:pt x="75056" y="347979"/>
                  </a:lnTo>
                  <a:lnTo>
                    <a:pt x="79342" y="339089"/>
                  </a:lnTo>
                  <a:lnTo>
                    <a:pt x="87026" y="307339"/>
                  </a:lnTo>
                  <a:close/>
                </a:path>
                <a:path w="447675" h="730250">
                  <a:moveTo>
                    <a:pt x="208528" y="257809"/>
                  </a:moveTo>
                  <a:lnTo>
                    <a:pt x="165478" y="257809"/>
                  </a:lnTo>
                  <a:lnTo>
                    <a:pt x="174673" y="259079"/>
                  </a:lnTo>
                  <a:lnTo>
                    <a:pt x="183098" y="264159"/>
                  </a:lnTo>
                  <a:lnTo>
                    <a:pt x="193914" y="274319"/>
                  </a:lnTo>
                  <a:lnTo>
                    <a:pt x="202584" y="285749"/>
                  </a:lnTo>
                  <a:lnTo>
                    <a:pt x="208910" y="299719"/>
                  </a:lnTo>
                  <a:lnTo>
                    <a:pt x="212698" y="313689"/>
                  </a:lnTo>
                  <a:lnTo>
                    <a:pt x="211986" y="317499"/>
                  </a:lnTo>
                  <a:lnTo>
                    <a:pt x="207918" y="320039"/>
                  </a:lnTo>
                  <a:lnTo>
                    <a:pt x="205561" y="321309"/>
                  </a:lnTo>
                  <a:lnTo>
                    <a:pt x="241502" y="321310"/>
                  </a:lnTo>
                  <a:lnTo>
                    <a:pt x="239146" y="320040"/>
                  </a:lnTo>
                  <a:lnTo>
                    <a:pt x="235281" y="318770"/>
                  </a:lnTo>
                  <a:lnTo>
                    <a:pt x="234670" y="313690"/>
                  </a:lnTo>
                  <a:lnTo>
                    <a:pt x="238501" y="299720"/>
                  </a:lnTo>
                  <a:lnTo>
                    <a:pt x="243138" y="289560"/>
                  </a:lnTo>
                  <a:lnTo>
                    <a:pt x="215360" y="289559"/>
                  </a:lnTo>
                  <a:lnTo>
                    <a:pt x="208528" y="281939"/>
                  </a:lnTo>
                  <a:lnTo>
                    <a:pt x="208528" y="257809"/>
                  </a:lnTo>
                  <a:close/>
                </a:path>
                <a:path w="447675" h="730250">
                  <a:moveTo>
                    <a:pt x="325507" y="257810"/>
                  </a:moveTo>
                  <a:lnTo>
                    <a:pt x="291243" y="257810"/>
                  </a:lnTo>
                  <a:lnTo>
                    <a:pt x="306120" y="264160"/>
                  </a:lnTo>
                  <a:lnTo>
                    <a:pt x="310109" y="270510"/>
                  </a:lnTo>
                  <a:lnTo>
                    <a:pt x="311803" y="276860"/>
                  </a:lnTo>
                  <a:lnTo>
                    <a:pt x="310859" y="283210"/>
                  </a:lnTo>
                  <a:lnTo>
                    <a:pt x="310605" y="284480"/>
                  </a:lnTo>
                  <a:lnTo>
                    <a:pt x="310300" y="284480"/>
                  </a:lnTo>
                  <a:lnTo>
                    <a:pt x="309944" y="285750"/>
                  </a:lnTo>
                  <a:lnTo>
                    <a:pt x="309639" y="285750"/>
                  </a:lnTo>
                  <a:lnTo>
                    <a:pt x="299284" y="298450"/>
                  </a:lnTo>
                  <a:lnTo>
                    <a:pt x="282568" y="309880"/>
                  </a:lnTo>
                  <a:lnTo>
                    <a:pt x="263621" y="317500"/>
                  </a:lnTo>
                  <a:lnTo>
                    <a:pt x="246572" y="321310"/>
                  </a:lnTo>
                  <a:lnTo>
                    <a:pt x="325507" y="321310"/>
                  </a:lnTo>
                  <a:lnTo>
                    <a:pt x="325507" y="257810"/>
                  </a:lnTo>
                  <a:close/>
                </a:path>
                <a:path w="447675" h="730250">
                  <a:moveTo>
                    <a:pt x="79139" y="213359"/>
                  </a:moveTo>
                  <a:lnTo>
                    <a:pt x="62355" y="287019"/>
                  </a:lnTo>
                  <a:lnTo>
                    <a:pt x="61286" y="292099"/>
                  </a:lnTo>
                  <a:lnTo>
                    <a:pt x="57031" y="294639"/>
                  </a:lnTo>
                  <a:lnTo>
                    <a:pt x="90100" y="294639"/>
                  </a:lnTo>
                  <a:lnTo>
                    <a:pt x="109463" y="214629"/>
                  </a:lnTo>
                  <a:lnTo>
                    <a:pt x="79444" y="214629"/>
                  </a:lnTo>
                  <a:lnTo>
                    <a:pt x="79139" y="213359"/>
                  </a:lnTo>
                  <a:close/>
                </a:path>
                <a:path w="447675" h="730250">
                  <a:moveTo>
                    <a:pt x="418255" y="200660"/>
                  </a:moveTo>
                  <a:lnTo>
                    <a:pt x="383878" y="200660"/>
                  </a:lnTo>
                  <a:lnTo>
                    <a:pt x="389337" y="204470"/>
                  </a:lnTo>
                  <a:lnTo>
                    <a:pt x="407494" y="281940"/>
                  </a:lnTo>
                  <a:lnTo>
                    <a:pt x="408503" y="288290"/>
                  </a:lnTo>
                  <a:lnTo>
                    <a:pt x="405087" y="293370"/>
                  </a:lnTo>
                  <a:lnTo>
                    <a:pt x="399764" y="294640"/>
                  </a:lnTo>
                  <a:lnTo>
                    <a:pt x="440441" y="294640"/>
                  </a:lnTo>
                  <a:lnTo>
                    <a:pt x="418255" y="200660"/>
                  </a:lnTo>
                  <a:close/>
                </a:path>
                <a:path w="447675" h="730250">
                  <a:moveTo>
                    <a:pt x="307316" y="13970"/>
                  </a:moveTo>
                  <a:lnTo>
                    <a:pt x="232212" y="13970"/>
                  </a:lnTo>
                  <a:lnTo>
                    <a:pt x="239044" y="20320"/>
                  </a:lnTo>
                  <a:lnTo>
                    <a:pt x="239044" y="50800"/>
                  </a:lnTo>
                  <a:lnTo>
                    <a:pt x="340765" y="50800"/>
                  </a:lnTo>
                  <a:lnTo>
                    <a:pt x="346216" y="52070"/>
                  </a:lnTo>
                  <a:lnTo>
                    <a:pt x="349522" y="57150"/>
                  </a:lnTo>
                  <a:lnTo>
                    <a:pt x="347250" y="66040"/>
                  </a:lnTo>
                  <a:lnTo>
                    <a:pt x="344402" y="69850"/>
                  </a:lnTo>
                  <a:lnTo>
                    <a:pt x="340765" y="69850"/>
                  </a:lnTo>
                  <a:lnTo>
                    <a:pt x="239044" y="71120"/>
                  </a:lnTo>
                  <a:lnTo>
                    <a:pt x="239044" y="91440"/>
                  </a:lnTo>
                  <a:lnTo>
                    <a:pt x="290439" y="91440"/>
                  </a:lnTo>
                  <a:lnTo>
                    <a:pt x="294991" y="95250"/>
                  </a:lnTo>
                  <a:lnTo>
                    <a:pt x="294991" y="106680"/>
                  </a:lnTo>
                  <a:lnTo>
                    <a:pt x="290439" y="111760"/>
                  </a:lnTo>
                  <a:lnTo>
                    <a:pt x="239044" y="111760"/>
                  </a:lnTo>
                  <a:lnTo>
                    <a:pt x="239044" y="132080"/>
                  </a:lnTo>
                  <a:lnTo>
                    <a:pt x="290439" y="132080"/>
                  </a:lnTo>
                  <a:lnTo>
                    <a:pt x="294991" y="135890"/>
                  </a:lnTo>
                  <a:lnTo>
                    <a:pt x="294991" y="147320"/>
                  </a:lnTo>
                  <a:lnTo>
                    <a:pt x="290439" y="152400"/>
                  </a:lnTo>
                  <a:lnTo>
                    <a:pt x="239044" y="152400"/>
                  </a:lnTo>
                  <a:lnTo>
                    <a:pt x="239044" y="172720"/>
                  </a:lnTo>
                  <a:lnTo>
                    <a:pt x="290439" y="172720"/>
                  </a:lnTo>
                  <a:lnTo>
                    <a:pt x="294991" y="176530"/>
                  </a:lnTo>
                  <a:lnTo>
                    <a:pt x="294991" y="187960"/>
                  </a:lnTo>
                  <a:lnTo>
                    <a:pt x="290439" y="193040"/>
                  </a:lnTo>
                  <a:lnTo>
                    <a:pt x="239044" y="193040"/>
                  </a:lnTo>
                  <a:lnTo>
                    <a:pt x="239044" y="281940"/>
                  </a:lnTo>
                  <a:lnTo>
                    <a:pt x="232212" y="289560"/>
                  </a:lnTo>
                  <a:lnTo>
                    <a:pt x="243138" y="289560"/>
                  </a:lnTo>
                  <a:lnTo>
                    <a:pt x="244877" y="285750"/>
                  </a:lnTo>
                  <a:lnTo>
                    <a:pt x="253601" y="274320"/>
                  </a:lnTo>
                  <a:lnTo>
                    <a:pt x="264474" y="264160"/>
                  </a:lnTo>
                  <a:lnTo>
                    <a:pt x="272838" y="259080"/>
                  </a:lnTo>
                  <a:lnTo>
                    <a:pt x="281945" y="257810"/>
                  </a:lnTo>
                  <a:lnTo>
                    <a:pt x="325507" y="257810"/>
                  </a:lnTo>
                  <a:lnTo>
                    <a:pt x="325507" y="160020"/>
                  </a:lnTo>
                  <a:lnTo>
                    <a:pt x="358530" y="160020"/>
                  </a:lnTo>
                  <a:lnTo>
                    <a:pt x="344588" y="97790"/>
                  </a:lnTo>
                  <a:lnTo>
                    <a:pt x="348115" y="92710"/>
                  </a:lnTo>
                  <a:lnTo>
                    <a:pt x="359355" y="90170"/>
                  </a:lnTo>
                  <a:lnTo>
                    <a:pt x="392172" y="90170"/>
                  </a:lnTo>
                  <a:lnTo>
                    <a:pt x="388574" y="74930"/>
                  </a:lnTo>
                  <a:lnTo>
                    <a:pt x="356754" y="38100"/>
                  </a:lnTo>
                  <a:lnTo>
                    <a:pt x="313874" y="16510"/>
                  </a:lnTo>
                  <a:lnTo>
                    <a:pt x="307316" y="13970"/>
                  </a:lnTo>
                  <a:close/>
                </a:path>
                <a:path w="447675" h="730250">
                  <a:moveTo>
                    <a:pt x="112844" y="200659"/>
                  </a:moveTo>
                  <a:lnTo>
                    <a:pt x="65940" y="200659"/>
                  </a:lnTo>
                  <a:lnTo>
                    <a:pt x="77180" y="203199"/>
                  </a:lnTo>
                  <a:lnTo>
                    <a:pt x="80707" y="208279"/>
                  </a:lnTo>
                  <a:lnTo>
                    <a:pt x="79444" y="214629"/>
                  </a:lnTo>
                  <a:lnTo>
                    <a:pt x="109463" y="214629"/>
                  </a:lnTo>
                  <a:lnTo>
                    <a:pt x="112844" y="200659"/>
                  </a:lnTo>
                  <a:close/>
                </a:path>
                <a:path w="447675" h="730250">
                  <a:moveTo>
                    <a:pt x="208528" y="90169"/>
                  </a:moveTo>
                  <a:lnTo>
                    <a:pt x="91048" y="90169"/>
                  </a:lnTo>
                  <a:lnTo>
                    <a:pt x="102034" y="92709"/>
                  </a:lnTo>
                  <a:lnTo>
                    <a:pt x="105586" y="97789"/>
                  </a:lnTo>
                  <a:lnTo>
                    <a:pt x="104467" y="104139"/>
                  </a:lnTo>
                  <a:lnTo>
                    <a:pt x="87683" y="176529"/>
                  </a:lnTo>
                  <a:lnTo>
                    <a:pt x="86615" y="181609"/>
                  </a:lnTo>
                  <a:lnTo>
                    <a:pt x="82360" y="184149"/>
                  </a:lnTo>
                  <a:lnTo>
                    <a:pt x="116840" y="184149"/>
                  </a:lnTo>
                  <a:lnTo>
                    <a:pt x="122065" y="162559"/>
                  </a:lnTo>
                  <a:lnTo>
                    <a:pt x="208528" y="162559"/>
                  </a:lnTo>
                  <a:lnTo>
                    <a:pt x="208528" y="152399"/>
                  </a:lnTo>
                  <a:lnTo>
                    <a:pt x="157133" y="152399"/>
                  </a:lnTo>
                  <a:lnTo>
                    <a:pt x="152581" y="147319"/>
                  </a:lnTo>
                  <a:lnTo>
                    <a:pt x="152581" y="135889"/>
                  </a:lnTo>
                  <a:lnTo>
                    <a:pt x="157133" y="132079"/>
                  </a:lnTo>
                  <a:lnTo>
                    <a:pt x="208528" y="132079"/>
                  </a:lnTo>
                  <a:lnTo>
                    <a:pt x="208528" y="111759"/>
                  </a:lnTo>
                  <a:lnTo>
                    <a:pt x="157133" y="111759"/>
                  </a:lnTo>
                  <a:lnTo>
                    <a:pt x="152581" y="106679"/>
                  </a:lnTo>
                  <a:lnTo>
                    <a:pt x="152581" y="95249"/>
                  </a:lnTo>
                  <a:lnTo>
                    <a:pt x="157133" y="91439"/>
                  </a:lnTo>
                  <a:lnTo>
                    <a:pt x="208528" y="91439"/>
                  </a:lnTo>
                  <a:lnTo>
                    <a:pt x="208528" y="90169"/>
                  </a:lnTo>
                  <a:close/>
                </a:path>
                <a:path w="447675" h="730250">
                  <a:moveTo>
                    <a:pt x="392172" y="90170"/>
                  </a:moveTo>
                  <a:lnTo>
                    <a:pt x="359355" y="90170"/>
                  </a:lnTo>
                  <a:lnTo>
                    <a:pt x="364933" y="93980"/>
                  </a:lnTo>
                  <a:lnTo>
                    <a:pt x="366196" y="99060"/>
                  </a:lnTo>
                  <a:lnTo>
                    <a:pt x="384141" y="176530"/>
                  </a:lnTo>
                  <a:lnTo>
                    <a:pt x="380733" y="182880"/>
                  </a:lnTo>
                  <a:lnTo>
                    <a:pt x="375257" y="184150"/>
                  </a:lnTo>
                  <a:lnTo>
                    <a:pt x="414358" y="184150"/>
                  </a:lnTo>
                  <a:lnTo>
                    <a:pt x="392172" y="9017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5648533" y="1895629"/>
              <a:ext cx="142409" cy="176983"/>
            </a:xfrm>
            <a:prstGeom prst="rect">
              <a:avLst/>
            </a:prstGeom>
          </p:spPr>
        </p:pic>
      </p:grpSp>
      <p:sp>
        <p:nvSpPr>
          <p:cNvPr id="6" name="object 6"/>
          <p:cNvSpPr txBox="1">
            <a:spLocks noGrp="1"/>
          </p:cNvSpPr>
          <p:nvPr>
            <p:ph type="title"/>
          </p:nvPr>
        </p:nvSpPr>
        <p:spPr>
          <a:xfrm>
            <a:off x="571296" y="2111848"/>
            <a:ext cx="2654935" cy="1983300"/>
          </a:xfrm>
          <a:prstGeom prst="rect">
            <a:avLst/>
          </a:prstGeom>
        </p:spPr>
        <p:txBody>
          <a:bodyPr vert="horz" wrap="square" lIns="0" tIns="94615" rIns="0" bIns="0" rtlCol="0">
            <a:spAutoFit/>
          </a:bodyPr>
          <a:lstStyle/>
          <a:p>
            <a:pPr marL="12700" marR="5080">
              <a:lnSpc>
                <a:spcPct val="85000"/>
              </a:lnSpc>
              <a:spcBef>
                <a:spcPts val="745"/>
              </a:spcBef>
            </a:pPr>
            <a:r>
              <a:rPr sz="3600" b="0" spc="-90" dirty="0">
                <a:solidFill>
                  <a:srgbClr val="FF0000"/>
                </a:solidFill>
                <a:latin typeface="Calibri Light"/>
                <a:cs typeface="Calibri Light"/>
              </a:rPr>
              <a:t>W</a:t>
            </a:r>
            <a:r>
              <a:rPr sz="3600" b="0" spc="-75" dirty="0">
                <a:solidFill>
                  <a:srgbClr val="FF0000"/>
                </a:solidFill>
                <a:latin typeface="Calibri Light"/>
                <a:cs typeface="Calibri Light"/>
              </a:rPr>
              <a:t>h</a:t>
            </a:r>
            <a:r>
              <a:rPr sz="3600" b="0" spc="-114" dirty="0">
                <a:solidFill>
                  <a:srgbClr val="FF0000"/>
                </a:solidFill>
                <a:latin typeface="Calibri Light"/>
                <a:cs typeface="Calibri Light"/>
              </a:rPr>
              <a:t>a</a:t>
            </a:r>
            <a:r>
              <a:rPr sz="3600" b="0" dirty="0">
                <a:solidFill>
                  <a:srgbClr val="FF0000"/>
                </a:solidFill>
                <a:latin typeface="Calibri Light"/>
                <a:cs typeface="Calibri Light"/>
              </a:rPr>
              <a:t>t</a:t>
            </a:r>
            <a:r>
              <a:rPr sz="3600" b="0" spc="-175" dirty="0">
                <a:solidFill>
                  <a:srgbClr val="FF0000"/>
                </a:solidFill>
                <a:latin typeface="Calibri Light"/>
                <a:cs typeface="Calibri Light"/>
              </a:rPr>
              <a:t> </a:t>
            </a:r>
            <a:r>
              <a:rPr sz="3600" b="0" spc="-50" dirty="0">
                <a:solidFill>
                  <a:srgbClr val="FF0000"/>
                </a:solidFill>
                <a:latin typeface="Calibri Light"/>
                <a:cs typeface="Calibri Light"/>
              </a:rPr>
              <a:t>i</a:t>
            </a:r>
            <a:r>
              <a:rPr sz="3600" b="0" dirty="0">
                <a:solidFill>
                  <a:srgbClr val="FF0000"/>
                </a:solidFill>
                <a:latin typeface="Calibri Light"/>
                <a:cs typeface="Calibri Light"/>
              </a:rPr>
              <a:t>s</a:t>
            </a:r>
            <a:r>
              <a:rPr sz="3600" b="0" spc="-165" dirty="0">
                <a:solidFill>
                  <a:srgbClr val="FF0000"/>
                </a:solidFill>
                <a:latin typeface="Calibri Light"/>
                <a:cs typeface="Calibri Light"/>
              </a:rPr>
              <a:t> </a:t>
            </a:r>
            <a:r>
              <a:rPr sz="3600" b="0" spc="-90" dirty="0">
                <a:solidFill>
                  <a:srgbClr val="FF0000"/>
                </a:solidFill>
                <a:latin typeface="Calibri Light"/>
                <a:cs typeface="Calibri Light"/>
              </a:rPr>
              <a:t>M</a:t>
            </a:r>
            <a:r>
              <a:rPr sz="3600" b="0" spc="-65" dirty="0">
                <a:solidFill>
                  <a:srgbClr val="FF0000"/>
                </a:solidFill>
                <a:latin typeface="Calibri Light"/>
                <a:cs typeface="Calibri Light"/>
              </a:rPr>
              <a:t>e</a:t>
            </a:r>
            <a:r>
              <a:rPr sz="3600" b="0" spc="-75" dirty="0">
                <a:solidFill>
                  <a:srgbClr val="FF0000"/>
                </a:solidFill>
                <a:latin typeface="Calibri Light"/>
                <a:cs typeface="Calibri Light"/>
              </a:rPr>
              <a:t>a</a:t>
            </a:r>
            <a:r>
              <a:rPr sz="3600" b="0" dirty="0">
                <a:solidFill>
                  <a:srgbClr val="FF0000"/>
                </a:solidFill>
                <a:latin typeface="Calibri Light"/>
                <a:cs typeface="Calibri Light"/>
              </a:rPr>
              <a:t>n  </a:t>
            </a:r>
            <a:r>
              <a:rPr sz="3600" b="0" spc="-65" dirty="0">
                <a:solidFill>
                  <a:srgbClr val="FF0000"/>
                </a:solidFill>
                <a:latin typeface="Calibri Light"/>
                <a:cs typeface="Calibri Light"/>
              </a:rPr>
              <a:t>Ti</a:t>
            </a:r>
            <a:r>
              <a:rPr sz="3600" b="0" spc="-105" dirty="0">
                <a:solidFill>
                  <a:srgbClr val="FF0000"/>
                </a:solidFill>
                <a:latin typeface="Calibri Light"/>
                <a:cs typeface="Calibri Light"/>
              </a:rPr>
              <a:t>m</a:t>
            </a:r>
            <a:r>
              <a:rPr sz="3600" b="0" dirty="0">
                <a:solidFill>
                  <a:srgbClr val="FF0000"/>
                </a:solidFill>
                <a:latin typeface="Calibri Light"/>
                <a:cs typeface="Calibri Light"/>
              </a:rPr>
              <a:t>e</a:t>
            </a:r>
            <a:r>
              <a:rPr sz="3600" b="0" spc="-185" dirty="0">
                <a:solidFill>
                  <a:srgbClr val="FF0000"/>
                </a:solidFill>
                <a:latin typeface="Calibri Light"/>
                <a:cs typeface="Calibri Light"/>
              </a:rPr>
              <a:t> </a:t>
            </a:r>
            <a:r>
              <a:rPr sz="3600" b="0" spc="-390" dirty="0">
                <a:solidFill>
                  <a:srgbClr val="FF0000"/>
                </a:solidFill>
                <a:latin typeface="Calibri Light"/>
                <a:cs typeface="Calibri Light"/>
              </a:rPr>
              <a:t>T</a:t>
            </a:r>
            <a:r>
              <a:rPr sz="3600" b="0" dirty="0">
                <a:solidFill>
                  <a:srgbClr val="FF0000"/>
                </a:solidFill>
                <a:latin typeface="Calibri Light"/>
                <a:cs typeface="Calibri Light"/>
              </a:rPr>
              <a:t>o</a:t>
            </a:r>
            <a:r>
              <a:rPr sz="3600" b="0" spc="-175" dirty="0">
                <a:solidFill>
                  <a:srgbClr val="FF0000"/>
                </a:solidFill>
                <a:latin typeface="Calibri Light"/>
                <a:cs typeface="Calibri Light"/>
              </a:rPr>
              <a:t> </a:t>
            </a:r>
            <a:r>
              <a:rPr sz="3600" b="0" spc="-160" dirty="0">
                <a:solidFill>
                  <a:srgbClr val="FF0000"/>
                </a:solidFill>
                <a:latin typeface="Calibri Light"/>
                <a:cs typeface="Calibri Light"/>
              </a:rPr>
              <a:t>F</a:t>
            </a:r>
            <a:r>
              <a:rPr sz="3600" b="0" spc="-75" dirty="0">
                <a:solidFill>
                  <a:srgbClr val="FF0000"/>
                </a:solidFill>
                <a:latin typeface="Calibri Light"/>
                <a:cs typeface="Calibri Light"/>
              </a:rPr>
              <a:t>a</a:t>
            </a:r>
            <a:r>
              <a:rPr sz="3600" b="0" spc="-65" dirty="0">
                <a:solidFill>
                  <a:srgbClr val="FF0000"/>
                </a:solidFill>
                <a:latin typeface="Calibri Light"/>
                <a:cs typeface="Calibri Light"/>
              </a:rPr>
              <a:t>il</a:t>
            </a:r>
            <a:r>
              <a:rPr sz="3600" b="0" spc="-100" dirty="0">
                <a:solidFill>
                  <a:srgbClr val="FF0000"/>
                </a:solidFill>
                <a:latin typeface="Calibri Light"/>
                <a:cs typeface="Calibri Light"/>
              </a:rPr>
              <a:t>u</a:t>
            </a:r>
            <a:r>
              <a:rPr sz="3600" b="0" spc="-130" dirty="0">
                <a:solidFill>
                  <a:srgbClr val="FF0000"/>
                </a:solidFill>
                <a:latin typeface="Calibri Light"/>
                <a:cs typeface="Calibri Light"/>
              </a:rPr>
              <a:t>r</a:t>
            </a:r>
            <a:r>
              <a:rPr sz="3600" b="0" dirty="0">
                <a:solidFill>
                  <a:srgbClr val="FF0000"/>
                </a:solidFill>
                <a:latin typeface="Calibri Light"/>
                <a:cs typeface="Calibri Light"/>
              </a:rPr>
              <a:t>e  </a:t>
            </a:r>
            <a:r>
              <a:rPr sz="3600" b="0" spc="-60" dirty="0">
                <a:solidFill>
                  <a:srgbClr val="FF0000"/>
                </a:solidFill>
                <a:latin typeface="Calibri Light"/>
                <a:cs typeface="Calibri Light"/>
              </a:rPr>
              <a:t>(MTTF)?</a:t>
            </a:r>
            <a:endParaRPr sz="3600" dirty="0">
              <a:solidFill>
                <a:srgbClr val="FF0000"/>
              </a:solidFill>
              <a:latin typeface="Calibri Light"/>
              <a:cs typeface="Calibri Light"/>
            </a:endParaRPr>
          </a:p>
        </p:txBody>
      </p:sp>
      <p:sp>
        <p:nvSpPr>
          <p:cNvPr id="7" name="object 7"/>
          <p:cNvSpPr txBox="1"/>
          <p:nvPr/>
        </p:nvSpPr>
        <p:spPr>
          <a:xfrm>
            <a:off x="6273800" y="1628013"/>
            <a:ext cx="4534535" cy="1448435"/>
          </a:xfrm>
          <a:prstGeom prst="rect">
            <a:avLst/>
          </a:prstGeom>
        </p:spPr>
        <p:txBody>
          <a:bodyPr vert="horz" wrap="square" lIns="0" tIns="38100" rIns="0" bIns="0" rtlCol="0">
            <a:spAutoFit/>
          </a:bodyPr>
          <a:lstStyle/>
          <a:p>
            <a:pPr marL="12700" marR="5080">
              <a:lnSpc>
                <a:spcPct val="91700"/>
              </a:lnSpc>
              <a:spcBef>
                <a:spcPts val="300"/>
              </a:spcBef>
            </a:pPr>
            <a:r>
              <a:rPr sz="2000" dirty="0">
                <a:latin typeface="Calibri"/>
                <a:cs typeface="Calibri"/>
              </a:rPr>
              <a:t>Mean</a:t>
            </a:r>
            <a:r>
              <a:rPr sz="2000" spc="-20" dirty="0">
                <a:latin typeface="Calibri"/>
                <a:cs typeface="Calibri"/>
              </a:rPr>
              <a:t> </a:t>
            </a:r>
            <a:r>
              <a:rPr sz="2000" spc="-5" dirty="0">
                <a:latin typeface="Calibri"/>
                <a:cs typeface="Calibri"/>
              </a:rPr>
              <a:t>Time</a:t>
            </a:r>
            <a:r>
              <a:rPr sz="2000" spc="5" dirty="0">
                <a:latin typeface="Calibri"/>
                <a:cs typeface="Calibri"/>
              </a:rPr>
              <a:t> </a:t>
            </a:r>
            <a:r>
              <a:rPr sz="2000" spc="-95" dirty="0">
                <a:latin typeface="Calibri"/>
                <a:cs typeface="Calibri"/>
              </a:rPr>
              <a:t>To</a:t>
            </a:r>
            <a:r>
              <a:rPr sz="2000" spc="-5" dirty="0">
                <a:latin typeface="Calibri"/>
                <a:cs typeface="Calibri"/>
              </a:rPr>
              <a:t> </a:t>
            </a:r>
            <a:r>
              <a:rPr sz="2000" spc="-15" dirty="0">
                <a:latin typeface="Calibri"/>
                <a:cs typeface="Calibri"/>
              </a:rPr>
              <a:t>Failure</a:t>
            </a:r>
            <a:r>
              <a:rPr sz="2000" spc="-20" dirty="0">
                <a:latin typeface="Calibri"/>
                <a:cs typeface="Calibri"/>
              </a:rPr>
              <a:t> </a:t>
            </a:r>
            <a:r>
              <a:rPr sz="2000" dirty="0">
                <a:latin typeface="Calibri"/>
                <a:cs typeface="Calibri"/>
              </a:rPr>
              <a:t>(MTTF) </a:t>
            </a:r>
            <a:r>
              <a:rPr sz="2000" spc="-5" dirty="0">
                <a:latin typeface="Calibri"/>
                <a:cs typeface="Calibri"/>
              </a:rPr>
              <a:t>is</a:t>
            </a:r>
            <a:r>
              <a:rPr sz="2000" dirty="0">
                <a:latin typeface="Calibri"/>
                <a:cs typeface="Calibri"/>
              </a:rPr>
              <a:t> a</a:t>
            </a:r>
            <a:r>
              <a:rPr sz="2000" spc="-10" dirty="0">
                <a:latin typeface="Calibri"/>
                <a:cs typeface="Calibri"/>
              </a:rPr>
              <a:t> very</a:t>
            </a:r>
            <a:r>
              <a:rPr sz="2000" spc="5" dirty="0">
                <a:latin typeface="Calibri"/>
                <a:cs typeface="Calibri"/>
              </a:rPr>
              <a:t> </a:t>
            </a:r>
            <a:r>
              <a:rPr sz="2000" spc="-5" dirty="0">
                <a:latin typeface="Calibri"/>
                <a:cs typeface="Calibri"/>
              </a:rPr>
              <a:t>basic </a:t>
            </a:r>
            <a:r>
              <a:rPr sz="2000" spc="-434" dirty="0">
                <a:latin typeface="Calibri"/>
                <a:cs typeface="Calibri"/>
              </a:rPr>
              <a:t> </a:t>
            </a:r>
            <a:r>
              <a:rPr sz="2000" spc="-5" dirty="0">
                <a:latin typeface="Calibri"/>
                <a:cs typeface="Calibri"/>
              </a:rPr>
              <a:t>measure of reliability </a:t>
            </a:r>
            <a:r>
              <a:rPr sz="2000" b="1" dirty="0">
                <a:latin typeface="Calibri"/>
                <a:cs typeface="Calibri"/>
              </a:rPr>
              <a:t>used </a:t>
            </a:r>
            <a:r>
              <a:rPr sz="2000" b="1" spc="-15" dirty="0">
                <a:latin typeface="Calibri"/>
                <a:cs typeface="Calibri"/>
              </a:rPr>
              <a:t>for </a:t>
            </a:r>
            <a:r>
              <a:rPr sz="2000" b="1" spc="5" dirty="0">
                <a:latin typeface="Calibri"/>
                <a:cs typeface="Calibri"/>
              </a:rPr>
              <a:t>non- </a:t>
            </a:r>
            <a:r>
              <a:rPr sz="2000" b="1" spc="10" dirty="0">
                <a:latin typeface="Calibri"/>
                <a:cs typeface="Calibri"/>
              </a:rPr>
              <a:t> </a:t>
            </a:r>
            <a:r>
              <a:rPr sz="2000" b="1" spc="-10" dirty="0">
                <a:latin typeface="Calibri"/>
                <a:cs typeface="Calibri"/>
              </a:rPr>
              <a:t>repairable systems</a:t>
            </a:r>
            <a:r>
              <a:rPr sz="2000" spc="-10" dirty="0">
                <a:latin typeface="Calibri"/>
                <a:cs typeface="Calibri"/>
              </a:rPr>
              <a:t>. </a:t>
            </a:r>
            <a:r>
              <a:rPr sz="2000" dirty="0">
                <a:latin typeface="Calibri"/>
                <a:cs typeface="Calibri"/>
              </a:rPr>
              <a:t>It </a:t>
            </a:r>
            <a:r>
              <a:rPr sz="2000" spc="-10" dirty="0">
                <a:latin typeface="Calibri"/>
                <a:cs typeface="Calibri"/>
              </a:rPr>
              <a:t>represents </a:t>
            </a:r>
            <a:r>
              <a:rPr sz="2000" dirty="0">
                <a:latin typeface="Calibri"/>
                <a:cs typeface="Calibri"/>
              </a:rPr>
              <a:t>the </a:t>
            </a:r>
            <a:r>
              <a:rPr sz="2000" spc="-10" dirty="0">
                <a:latin typeface="Calibri"/>
                <a:cs typeface="Calibri"/>
              </a:rPr>
              <a:t>length </a:t>
            </a:r>
            <a:r>
              <a:rPr sz="2000" spc="-440" dirty="0">
                <a:latin typeface="Calibri"/>
                <a:cs typeface="Calibri"/>
              </a:rPr>
              <a:t> </a:t>
            </a:r>
            <a:r>
              <a:rPr sz="2000" spc="-5" dirty="0">
                <a:latin typeface="Calibri"/>
                <a:cs typeface="Calibri"/>
              </a:rPr>
              <a:t>of</a:t>
            </a:r>
            <a:r>
              <a:rPr sz="2000" spc="-15" dirty="0">
                <a:latin typeface="Calibri"/>
                <a:cs typeface="Calibri"/>
              </a:rPr>
              <a:t> </a:t>
            </a:r>
            <a:r>
              <a:rPr sz="2000" spc="-5" dirty="0">
                <a:latin typeface="Calibri"/>
                <a:cs typeface="Calibri"/>
              </a:rPr>
              <a:t>time</a:t>
            </a:r>
            <a:r>
              <a:rPr sz="2000" dirty="0">
                <a:latin typeface="Calibri"/>
                <a:cs typeface="Calibri"/>
              </a:rPr>
              <a:t> </a:t>
            </a:r>
            <a:r>
              <a:rPr sz="2000" spc="-5" dirty="0">
                <a:latin typeface="Calibri"/>
                <a:cs typeface="Calibri"/>
              </a:rPr>
              <a:t>that</a:t>
            </a:r>
            <a:r>
              <a:rPr sz="2000" spc="-10" dirty="0">
                <a:latin typeface="Calibri"/>
                <a:cs typeface="Calibri"/>
              </a:rPr>
              <a:t> </a:t>
            </a:r>
            <a:r>
              <a:rPr sz="2000" dirty="0">
                <a:latin typeface="Calibri"/>
                <a:cs typeface="Calibri"/>
              </a:rPr>
              <a:t>an</a:t>
            </a:r>
            <a:r>
              <a:rPr sz="2000" spc="5" dirty="0">
                <a:latin typeface="Calibri"/>
                <a:cs typeface="Calibri"/>
              </a:rPr>
              <a:t> </a:t>
            </a:r>
            <a:r>
              <a:rPr sz="2000" spc="-10" dirty="0">
                <a:latin typeface="Calibri"/>
                <a:cs typeface="Calibri"/>
              </a:rPr>
              <a:t>item </a:t>
            </a:r>
            <a:r>
              <a:rPr sz="2000" dirty="0">
                <a:latin typeface="Calibri"/>
                <a:cs typeface="Calibri"/>
              </a:rPr>
              <a:t>is </a:t>
            </a:r>
            <a:r>
              <a:rPr sz="2000" spc="-10" dirty="0">
                <a:latin typeface="Calibri"/>
                <a:cs typeface="Calibri"/>
              </a:rPr>
              <a:t>expected</a:t>
            </a:r>
            <a:r>
              <a:rPr sz="2000" spc="-20" dirty="0">
                <a:latin typeface="Calibri"/>
                <a:cs typeface="Calibri"/>
              </a:rPr>
              <a:t> </a:t>
            </a:r>
            <a:r>
              <a:rPr sz="2000" spc="-15" dirty="0">
                <a:latin typeface="Calibri"/>
                <a:cs typeface="Calibri"/>
              </a:rPr>
              <a:t>to</a:t>
            </a:r>
            <a:r>
              <a:rPr sz="2000" spc="-5" dirty="0">
                <a:latin typeface="Calibri"/>
                <a:cs typeface="Calibri"/>
              </a:rPr>
              <a:t> </a:t>
            </a:r>
            <a:r>
              <a:rPr sz="2000" spc="-10" dirty="0">
                <a:latin typeface="Calibri"/>
                <a:cs typeface="Calibri"/>
              </a:rPr>
              <a:t>last</a:t>
            </a:r>
            <a:r>
              <a:rPr sz="2000" dirty="0">
                <a:latin typeface="Calibri"/>
                <a:cs typeface="Calibri"/>
              </a:rPr>
              <a:t> in </a:t>
            </a:r>
            <a:r>
              <a:rPr sz="2000" spc="5" dirty="0">
                <a:latin typeface="Calibri"/>
                <a:cs typeface="Calibri"/>
              </a:rPr>
              <a:t> </a:t>
            </a:r>
            <a:r>
              <a:rPr sz="2000" spc="-10" dirty="0">
                <a:latin typeface="Calibri"/>
                <a:cs typeface="Calibri"/>
              </a:rPr>
              <a:t>operation</a:t>
            </a:r>
            <a:r>
              <a:rPr sz="2000" spc="-15" dirty="0">
                <a:latin typeface="Calibri"/>
                <a:cs typeface="Calibri"/>
              </a:rPr>
              <a:t> </a:t>
            </a:r>
            <a:r>
              <a:rPr sz="2000" spc="-5" dirty="0">
                <a:latin typeface="Calibri"/>
                <a:cs typeface="Calibri"/>
              </a:rPr>
              <a:t>until</a:t>
            </a:r>
            <a:r>
              <a:rPr sz="2000" spc="-20" dirty="0">
                <a:latin typeface="Calibri"/>
                <a:cs typeface="Calibri"/>
              </a:rPr>
              <a:t> </a:t>
            </a:r>
            <a:r>
              <a:rPr sz="2000" dirty="0">
                <a:latin typeface="Calibri"/>
                <a:cs typeface="Calibri"/>
              </a:rPr>
              <a:t>it </a:t>
            </a:r>
            <a:r>
              <a:rPr sz="2000" spc="-10" dirty="0">
                <a:latin typeface="Calibri"/>
                <a:cs typeface="Calibri"/>
              </a:rPr>
              <a:t>fails.</a:t>
            </a:r>
            <a:endParaRPr sz="2000">
              <a:latin typeface="Calibri"/>
              <a:cs typeface="Calibri"/>
            </a:endParaRPr>
          </a:p>
        </p:txBody>
      </p:sp>
      <p:grpSp>
        <p:nvGrpSpPr>
          <p:cNvPr id="8" name="object 8"/>
          <p:cNvGrpSpPr/>
          <p:nvPr/>
        </p:nvGrpSpPr>
        <p:grpSpPr>
          <a:xfrm>
            <a:off x="4683252" y="3675888"/>
            <a:ext cx="6797040" cy="1792605"/>
            <a:chOff x="4683252" y="3675888"/>
            <a:chExt cx="6797040" cy="1792605"/>
          </a:xfrm>
        </p:grpSpPr>
        <p:sp>
          <p:nvSpPr>
            <p:cNvPr id="9" name="object 9"/>
            <p:cNvSpPr/>
            <p:nvPr/>
          </p:nvSpPr>
          <p:spPr>
            <a:xfrm>
              <a:off x="4683252" y="3675888"/>
              <a:ext cx="6797040" cy="1792605"/>
            </a:xfrm>
            <a:custGeom>
              <a:avLst/>
              <a:gdLst/>
              <a:ahLst/>
              <a:cxnLst/>
              <a:rect l="l" t="t" r="r" b="b"/>
              <a:pathLst>
                <a:path w="6797040" h="1792604">
                  <a:moveTo>
                    <a:pt x="6617843" y="0"/>
                  </a:moveTo>
                  <a:lnTo>
                    <a:pt x="179197" y="0"/>
                  </a:lnTo>
                  <a:lnTo>
                    <a:pt x="131571" y="6403"/>
                  </a:lnTo>
                  <a:lnTo>
                    <a:pt x="88768" y="24473"/>
                  </a:lnTo>
                  <a:lnTo>
                    <a:pt x="52498" y="52498"/>
                  </a:lnTo>
                  <a:lnTo>
                    <a:pt x="24473" y="88768"/>
                  </a:lnTo>
                  <a:lnTo>
                    <a:pt x="6403" y="131571"/>
                  </a:lnTo>
                  <a:lnTo>
                    <a:pt x="0" y="179197"/>
                  </a:lnTo>
                  <a:lnTo>
                    <a:pt x="0" y="1613027"/>
                  </a:lnTo>
                  <a:lnTo>
                    <a:pt x="6403" y="1660652"/>
                  </a:lnTo>
                  <a:lnTo>
                    <a:pt x="24473" y="1703455"/>
                  </a:lnTo>
                  <a:lnTo>
                    <a:pt x="52498" y="1739725"/>
                  </a:lnTo>
                  <a:lnTo>
                    <a:pt x="88768" y="1767750"/>
                  </a:lnTo>
                  <a:lnTo>
                    <a:pt x="131571" y="1785820"/>
                  </a:lnTo>
                  <a:lnTo>
                    <a:pt x="179197" y="1792224"/>
                  </a:lnTo>
                  <a:lnTo>
                    <a:pt x="6617843" y="1792224"/>
                  </a:lnTo>
                  <a:lnTo>
                    <a:pt x="6665468" y="1785820"/>
                  </a:lnTo>
                  <a:lnTo>
                    <a:pt x="6708271" y="1767750"/>
                  </a:lnTo>
                  <a:lnTo>
                    <a:pt x="6744541" y="1739725"/>
                  </a:lnTo>
                  <a:lnTo>
                    <a:pt x="6772566" y="1703455"/>
                  </a:lnTo>
                  <a:lnTo>
                    <a:pt x="6790636" y="1660652"/>
                  </a:lnTo>
                  <a:lnTo>
                    <a:pt x="6797040" y="1613027"/>
                  </a:lnTo>
                  <a:lnTo>
                    <a:pt x="6797040" y="179197"/>
                  </a:lnTo>
                  <a:lnTo>
                    <a:pt x="6790636" y="131571"/>
                  </a:lnTo>
                  <a:lnTo>
                    <a:pt x="6772566" y="88768"/>
                  </a:lnTo>
                  <a:lnTo>
                    <a:pt x="6744541" y="52498"/>
                  </a:lnTo>
                  <a:lnTo>
                    <a:pt x="6708271" y="24473"/>
                  </a:lnTo>
                  <a:lnTo>
                    <a:pt x="6665468" y="6403"/>
                  </a:lnTo>
                  <a:lnTo>
                    <a:pt x="6617843" y="0"/>
                  </a:lnTo>
                  <a:close/>
                </a:path>
              </a:pathLst>
            </a:custGeom>
            <a:solidFill>
              <a:srgbClr val="9BBA58"/>
            </a:solidFill>
          </p:spPr>
          <p:txBody>
            <a:bodyPr wrap="square" lIns="0" tIns="0" rIns="0" bIns="0" rtlCol="0"/>
            <a:lstStyle/>
            <a:p>
              <a:endParaRPr/>
            </a:p>
          </p:txBody>
        </p:sp>
        <p:sp>
          <p:nvSpPr>
            <p:cNvPr id="10" name="object 10"/>
            <p:cNvSpPr/>
            <p:nvPr/>
          </p:nvSpPr>
          <p:spPr>
            <a:xfrm>
              <a:off x="5445091" y="4137607"/>
              <a:ext cx="548005" cy="871855"/>
            </a:xfrm>
            <a:custGeom>
              <a:avLst/>
              <a:gdLst/>
              <a:ahLst/>
              <a:cxnLst/>
              <a:rect l="l" t="t" r="r" b="b"/>
              <a:pathLst>
                <a:path w="548004" h="871854">
                  <a:moveTo>
                    <a:pt x="203442" y="780573"/>
                  </a:moveTo>
                  <a:lnTo>
                    <a:pt x="142409" y="780573"/>
                  </a:lnTo>
                  <a:lnTo>
                    <a:pt x="142409" y="871805"/>
                  </a:lnTo>
                  <a:lnTo>
                    <a:pt x="203442" y="871805"/>
                  </a:lnTo>
                  <a:lnTo>
                    <a:pt x="203442" y="780573"/>
                  </a:lnTo>
                  <a:close/>
                </a:path>
                <a:path w="548004" h="871854">
                  <a:moveTo>
                    <a:pt x="325507" y="780573"/>
                  </a:moveTo>
                  <a:lnTo>
                    <a:pt x="264475" y="780573"/>
                  </a:lnTo>
                  <a:lnTo>
                    <a:pt x="264475" y="871805"/>
                  </a:lnTo>
                  <a:lnTo>
                    <a:pt x="325507" y="871805"/>
                  </a:lnTo>
                  <a:lnTo>
                    <a:pt x="325507" y="780573"/>
                  </a:lnTo>
                  <a:close/>
                </a:path>
                <a:path w="548004" h="871854">
                  <a:moveTo>
                    <a:pt x="488702" y="435900"/>
                  </a:moveTo>
                  <a:lnTo>
                    <a:pt x="345852" y="435900"/>
                  </a:lnTo>
                  <a:lnTo>
                    <a:pt x="390863" y="443135"/>
                  </a:lnTo>
                  <a:lnTo>
                    <a:pt x="429955" y="463282"/>
                  </a:lnTo>
                  <a:lnTo>
                    <a:pt x="460783" y="494004"/>
                  </a:lnTo>
                  <a:lnTo>
                    <a:pt x="481001" y="532963"/>
                  </a:lnTo>
                  <a:lnTo>
                    <a:pt x="488261" y="577824"/>
                  </a:lnTo>
                  <a:lnTo>
                    <a:pt x="480988" y="622706"/>
                  </a:lnTo>
                  <a:lnTo>
                    <a:pt x="460783" y="661641"/>
                  </a:lnTo>
                  <a:lnTo>
                    <a:pt x="429955" y="692364"/>
                  </a:lnTo>
                  <a:lnTo>
                    <a:pt x="390863" y="712512"/>
                  </a:lnTo>
                  <a:lnTo>
                    <a:pt x="345852" y="719748"/>
                  </a:lnTo>
                  <a:lnTo>
                    <a:pt x="0" y="719748"/>
                  </a:lnTo>
                  <a:lnTo>
                    <a:pt x="0" y="780573"/>
                  </a:lnTo>
                  <a:lnTo>
                    <a:pt x="345852" y="780573"/>
                  </a:lnTo>
                  <a:lnTo>
                    <a:pt x="392453" y="774839"/>
                  </a:lnTo>
                  <a:lnTo>
                    <a:pt x="435148" y="759238"/>
                  </a:lnTo>
                  <a:lnTo>
                    <a:pt x="472726" y="734998"/>
                  </a:lnTo>
                  <a:lnTo>
                    <a:pt x="503975" y="703344"/>
                  </a:lnTo>
                  <a:lnTo>
                    <a:pt x="527683" y="665504"/>
                  </a:lnTo>
                  <a:lnTo>
                    <a:pt x="542642" y="622682"/>
                  </a:lnTo>
                  <a:lnTo>
                    <a:pt x="547632" y="576177"/>
                  </a:lnTo>
                  <a:lnTo>
                    <a:pt x="540766" y="525522"/>
                  </a:lnTo>
                  <a:lnTo>
                    <a:pt x="521949" y="479200"/>
                  </a:lnTo>
                  <a:lnTo>
                    <a:pt x="492571" y="439108"/>
                  </a:lnTo>
                  <a:lnTo>
                    <a:pt x="488702" y="435900"/>
                  </a:lnTo>
                  <a:close/>
                </a:path>
                <a:path w="548004" h="871854">
                  <a:moveTo>
                    <a:pt x="122065" y="152052"/>
                  </a:moveTo>
                  <a:lnTo>
                    <a:pt x="61032" y="152052"/>
                  </a:lnTo>
                  <a:lnTo>
                    <a:pt x="61032" y="719748"/>
                  </a:lnTo>
                  <a:lnTo>
                    <a:pt x="122065" y="719748"/>
                  </a:lnTo>
                  <a:lnTo>
                    <a:pt x="122065" y="435900"/>
                  </a:lnTo>
                  <a:lnTo>
                    <a:pt x="488702" y="435900"/>
                  </a:lnTo>
                  <a:lnTo>
                    <a:pt x="454024" y="407146"/>
                  </a:lnTo>
                  <a:lnTo>
                    <a:pt x="407698" y="385213"/>
                  </a:lnTo>
                  <a:lnTo>
                    <a:pt x="415408" y="375076"/>
                  </a:lnTo>
                  <a:lnTo>
                    <a:pt x="122065" y="375076"/>
                  </a:lnTo>
                  <a:lnTo>
                    <a:pt x="122065" y="152052"/>
                  </a:lnTo>
                  <a:close/>
                </a:path>
                <a:path w="548004" h="871854">
                  <a:moveTo>
                    <a:pt x="325507" y="0"/>
                  </a:moveTo>
                  <a:lnTo>
                    <a:pt x="264474" y="0"/>
                  </a:lnTo>
                  <a:lnTo>
                    <a:pt x="264474" y="91228"/>
                  </a:lnTo>
                  <a:lnTo>
                    <a:pt x="0" y="91228"/>
                  </a:lnTo>
                  <a:lnTo>
                    <a:pt x="0" y="152052"/>
                  </a:lnTo>
                  <a:lnTo>
                    <a:pt x="284819" y="152052"/>
                  </a:lnTo>
                  <a:lnTo>
                    <a:pt x="328372" y="160815"/>
                  </a:lnTo>
                  <a:lnTo>
                    <a:pt x="363939" y="184711"/>
                  </a:lnTo>
                  <a:lnTo>
                    <a:pt x="387919" y="220156"/>
                  </a:lnTo>
                  <a:lnTo>
                    <a:pt x="396712" y="263564"/>
                  </a:lnTo>
                  <a:lnTo>
                    <a:pt x="387919" y="306969"/>
                  </a:lnTo>
                  <a:lnTo>
                    <a:pt x="363939" y="342414"/>
                  </a:lnTo>
                  <a:lnTo>
                    <a:pt x="328372" y="366312"/>
                  </a:lnTo>
                  <a:lnTo>
                    <a:pt x="284819" y="375076"/>
                  </a:lnTo>
                  <a:lnTo>
                    <a:pt x="415408" y="375076"/>
                  </a:lnTo>
                  <a:lnTo>
                    <a:pt x="435718" y="348373"/>
                  </a:lnTo>
                  <a:lnTo>
                    <a:pt x="452467" y="306924"/>
                  </a:lnTo>
                  <a:lnTo>
                    <a:pt x="457955" y="263188"/>
                  </a:lnTo>
                  <a:lnTo>
                    <a:pt x="452186" y="219489"/>
                  </a:lnTo>
                  <a:lnTo>
                    <a:pt x="435168" y="178150"/>
                  </a:lnTo>
                  <a:lnTo>
                    <a:pt x="406910" y="141493"/>
                  </a:lnTo>
                  <a:lnTo>
                    <a:pt x="369333" y="113272"/>
                  </a:lnTo>
                  <a:lnTo>
                    <a:pt x="325507" y="96195"/>
                  </a:lnTo>
                  <a:lnTo>
                    <a:pt x="325507" y="0"/>
                  </a:lnTo>
                  <a:close/>
                </a:path>
                <a:path w="548004" h="871854">
                  <a:moveTo>
                    <a:pt x="203442" y="0"/>
                  </a:moveTo>
                  <a:lnTo>
                    <a:pt x="142409" y="0"/>
                  </a:lnTo>
                  <a:lnTo>
                    <a:pt x="142409" y="91228"/>
                  </a:lnTo>
                  <a:lnTo>
                    <a:pt x="203442" y="91228"/>
                  </a:lnTo>
                  <a:lnTo>
                    <a:pt x="203442" y="0"/>
                  </a:lnTo>
                  <a:close/>
                </a:path>
              </a:pathLst>
            </a:custGeom>
            <a:solidFill>
              <a:srgbClr val="000000"/>
            </a:solidFill>
          </p:spPr>
          <p:txBody>
            <a:bodyPr wrap="square" lIns="0" tIns="0" rIns="0" bIns="0" rtlCol="0"/>
            <a:lstStyle/>
            <a:p>
              <a:endParaRPr/>
            </a:p>
          </p:txBody>
        </p:sp>
      </p:grpSp>
      <p:sp>
        <p:nvSpPr>
          <p:cNvPr id="11" name="object 11"/>
          <p:cNvSpPr txBox="1"/>
          <p:nvPr/>
        </p:nvSpPr>
        <p:spPr>
          <a:xfrm>
            <a:off x="6932803" y="4006977"/>
            <a:ext cx="4370070" cy="1061085"/>
          </a:xfrm>
          <a:prstGeom prst="rect">
            <a:avLst/>
          </a:prstGeom>
        </p:spPr>
        <p:txBody>
          <a:bodyPr vert="horz" wrap="square" lIns="0" tIns="43815" rIns="0" bIns="0" rtlCol="0">
            <a:spAutoFit/>
          </a:bodyPr>
          <a:lstStyle/>
          <a:p>
            <a:pPr marL="12700" marR="5080" algn="just">
              <a:lnSpc>
                <a:spcPct val="91500"/>
              </a:lnSpc>
              <a:spcBef>
                <a:spcPts val="345"/>
              </a:spcBef>
            </a:pPr>
            <a:r>
              <a:rPr sz="2400" spc="5" dirty="0">
                <a:latin typeface="Calibri"/>
                <a:cs typeface="Calibri"/>
              </a:rPr>
              <a:t>MTTF </a:t>
            </a:r>
            <a:r>
              <a:rPr sz="2400" dirty="0">
                <a:latin typeface="Calibri"/>
                <a:cs typeface="Calibri"/>
              </a:rPr>
              <a:t>is </a:t>
            </a:r>
            <a:r>
              <a:rPr sz="2400" spc="-5" dirty="0">
                <a:latin typeface="Calibri"/>
                <a:cs typeface="Calibri"/>
              </a:rPr>
              <a:t>what </a:t>
            </a:r>
            <a:r>
              <a:rPr sz="2400" spc="-15" dirty="0">
                <a:latin typeface="Calibri"/>
                <a:cs typeface="Calibri"/>
              </a:rPr>
              <a:t>we </a:t>
            </a:r>
            <a:r>
              <a:rPr sz="2400" spc="-10" dirty="0">
                <a:latin typeface="Calibri"/>
                <a:cs typeface="Calibri"/>
              </a:rPr>
              <a:t>commonly </a:t>
            </a:r>
            <a:r>
              <a:rPr sz="2400" spc="-25" dirty="0">
                <a:latin typeface="Calibri"/>
                <a:cs typeface="Calibri"/>
              </a:rPr>
              <a:t>refer </a:t>
            </a:r>
            <a:r>
              <a:rPr sz="2400" spc="-20" dirty="0">
                <a:latin typeface="Calibri"/>
                <a:cs typeface="Calibri"/>
              </a:rPr>
              <a:t> </a:t>
            </a:r>
            <a:r>
              <a:rPr sz="2400" spc="-15" dirty="0">
                <a:latin typeface="Calibri"/>
                <a:cs typeface="Calibri"/>
              </a:rPr>
              <a:t>to </a:t>
            </a:r>
            <a:r>
              <a:rPr sz="2400" dirty="0">
                <a:latin typeface="Calibri"/>
                <a:cs typeface="Calibri"/>
              </a:rPr>
              <a:t>as </a:t>
            </a:r>
            <a:r>
              <a:rPr sz="2400" spc="-5" dirty="0">
                <a:latin typeface="Calibri"/>
                <a:cs typeface="Calibri"/>
              </a:rPr>
              <a:t>the </a:t>
            </a:r>
            <a:r>
              <a:rPr sz="2400" spc="-10" dirty="0">
                <a:latin typeface="Calibri"/>
                <a:cs typeface="Calibri"/>
              </a:rPr>
              <a:t>lifetime </a:t>
            </a:r>
            <a:r>
              <a:rPr sz="2400" spc="-5" dirty="0">
                <a:latin typeface="Calibri"/>
                <a:cs typeface="Calibri"/>
              </a:rPr>
              <a:t>of </a:t>
            </a:r>
            <a:r>
              <a:rPr sz="2400" spc="-20" dirty="0">
                <a:latin typeface="Calibri"/>
                <a:cs typeface="Calibri"/>
              </a:rPr>
              <a:t>any </a:t>
            </a:r>
            <a:r>
              <a:rPr sz="2400" spc="-10" dirty="0">
                <a:latin typeface="Calibri"/>
                <a:cs typeface="Calibri"/>
              </a:rPr>
              <a:t>product or </a:t>
            </a:r>
            <a:r>
              <a:rPr sz="2400" spc="-530"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device.</a:t>
            </a:r>
            <a:endParaRPr sz="2400">
              <a:latin typeface="Calibri"/>
              <a:cs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696" y="750570"/>
            <a:ext cx="5123180" cy="574040"/>
          </a:xfrm>
          <a:prstGeom prst="rect">
            <a:avLst/>
          </a:prstGeom>
        </p:spPr>
        <p:txBody>
          <a:bodyPr vert="horz" wrap="square" lIns="0" tIns="12700" rIns="0" bIns="0" rtlCol="0">
            <a:spAutoFit/>
          </a:bodyPr>
          <a:lstStyle/>
          <a:p>
            <a:pPr marL="12700">
              <a:lnSpc>
                <a:spcPct val="100000"/>
              </a:lnSpc>
              <a:spcBef>
                <a:spcPts val="100"/>
              </a:spcBef>
            </a:pPr>
            <a:r>
              <a:rPr sz="3600" b="0" spc="-90" dirty="0">
                <a:solidFill>
                  <a:srgbClr val="FFFFFF"/>
                </a:solidFill>
                <a:latin typeface="Calibri Light"/>
                <a:cs typeface="Calibri Light"/>
              </a:rPr>
              <a:t>M</a:t>
            </a:r>
            <a:r>
              <a:rPr sz="3600" b="0" spc="-65" dirty="0">
                <a:solidFill>
                  <a:srgbClr val="FFFFFF"/>
                </a:solidFill>
                <a:latin typeface="Calibri Light"/>
                <a:cs typeface="Calibri Light"/>
              </a:rPr>
              <a:t>e</a:t>
            </a:r>
            <a:r>
              <a:rPr sz="3600" b="0" spc="-75" dirty="0">
                <a:solidFill>
                  <a:srgbClr val="FFFFFF"/>
                </a:solidFill>
                <a:latin typeface="Calibri Light"/>
                <a:cs typeface="Calibri Light"/>
              </a:rPr>
              <a:t>a</a:t>
            </a:r>
            <a:r>
              <a:rPr sz="3600" b="0" dirty="0">
                <a:solidFill>
                  <a:srgbClr val="FFFFFF"/>
                </a:solidFill>
                <a:latin typeface="Calibri Light"/>
                <a:cs typeface="Calibri Light"/>
              </a:rPr>
              <a:t>n</a:t>
            </a:r>
            <a:r>
              <a:rPr sz="3600" b="0" spc="-190" dirty="0">
                <a:solidFill>
                  <a:srgbClr val="FFFFFF"/>
                </a:solidFill>
                <a:latin typeface="Calibri Light"/>
                <a:cs typeface="Calibri Light"/>
              </a:rPr>
              <a:t> </a:t>
            </a:r>
            <a:r>
              <a:rPr sz="3600" b="0" spc="-60" dirty="0">
                <a:solidFill>
                  <a:srgbClr val="FFFFFF"/>
                </a:solidFill>
                <a:latin typeface="Calibri Light"/>
                <a:cs typeface="Calibri Light"/>
              </a:rPr>
              <a:t>T</a:t>
            </a:r>
            <a:r>
              <a:rPr sz="3600" b="0" spc="-65" dirty="0">
                <a:solidFill>
                  <a:srgbClr val="FFFFFF"/>
                </a:solidFill>
                <a:latin typeface="Calibri Light"/>
                <a:cs typeface="Calibri Light"/>
              </a:rPr>
              <a:t>i</a:t>
            </a:r>
            <a:r>
              <a:rPr sz="3600" b="0" spc="-105" dirty="0">
                <a:solidFill>
                  <a:srgbClr val="FFFFFF"/>
                </a:solidFill>
                <a:latin typeface="Calibri Light"/>
                <a:cs typeface="Calibri Light"/>
              </a:rPr>
              <a:t>m</a:t>
            </a:r>
            <a:r>
              <a:rPr sz="3600" b="0" dirty="0">
                <a:solidFill>
                  <a:srgbClr val="FFFFFF"/>
                </a:solidFill>
                <a:latin typeface="Calibri Light"/>
                <a:cs typeface="Calibri Light"/>
              </a:rPr>
              <a:t>e</a:t>
            </a:r>
            <a:r>
              <a:rPr sz="3600" b="0" spc="-170" dirty="0">
                <a:solidFill>
                  <a:srgbClr val="FFFFFF"/>
                </a:solidFill>
                <a:latin typeface="Calibri Light"/>
                <a:cs typeface="Calibri Light"/>
              </a:rPr>
              <a:t> </a:t>
            </a:r>
            <a:r>
              <a:rPr sz="3600" b="0" spc="-385" dirty="0">
                <a:solidFill>
                  <a:srgbClr val="FFFFFF"/>
                </a:solidFill>
                <a:latin typeface="Calibri Light"/>
                <a:cs typeface="Calibri Light"/>
              </a:rPr>
              <a:t>T</a:t>
            </a:r>
            <a:r>
              <a:rPr sz="3600" b="0" dirty="0">
                <a:solidFill>
                  <a:srgbClr val="FFFFFF"/>
                </a:solidFill>
                <a:latin typeface="Calibri Light"/>
                <a:cs typeface="Calibri Light"/>
              </a:rPr>
              <a:t>o</a:t>
            </a:r>
            <a:r>
              <a:rPr sz="3600" b="0" spc="-185" dirty="0">
                <a:solidFill>
                  <a:srgbClr val="FFFFFF"/>
                </a:solidFill>
                <a:latin typeface="Calibri Light"/>
                <a:cs typeface="Calibri Light"/>
              </a:rPr>
              <a:t> </a:t>
            </a:r>
            <a:r>
              <a:rPr sz="3600" b="0" spc="-155" dirty="0">
                <a:solidFill>
                  <a:srgbClr val="FFFFFF"/>
                </a:solidFill>
                <a:latin typeface="Calibri Light"/>
                <a:cs typeface="Calibri Light"/>
              </a:rPr>
              <a:t>F</a:t>
            </a:r>
            <a:r>
              <a:rPr sz="3600" b="0" spc="-75" dirty="0">
                <a:solidFill>
                  <a:srgbClr val="FFFFFF"/>
                </a:solidFill>
                <a:latin typeface="Calibri Light"/>
                <a:cs typeface="Calibri Light"/>
              </a:rPr>
              <a:t>a</a:t>
            </a:r>
            <a:r>
              <a:rPr sz="3600" b="0" spc="-65" dirty="0">
                <a:solidFill>
                  <a:srgbClr val="FFFFFF"/>
                </a:solidFill>
                <a:latin typeface="Calibri Light"/>
                <a:cs typeface="Calibri Light"/>
              </a:rPr>
              <a:t>il</a:t>
            </a:r>
            <a:r>
              <a:rPr sz="3600" b="0" spc="-100" dirty="0">
                <a:solidFill>
                  <a:srgbClr val="FFFFFF"/>
                </a:solidFill>
                <a:latin typeface="Calibri Light"/>
                <a:cs typeface="Calibri Light"/>
              </a:rPr>
              <a:t>u</a:t>
            </a:r>
            <a:r>
              <a:rPr sz="3600" b="0" spc="-125" dirty="0">
                <a:solidFill>
                  <a:srgbClr val="FFFFFF"/>
                </a:solidFill>
                <a:latin typeface="Calibri Light"/>
                <a:cs typeface="Calibri Light"/>
              </a:rPr>
              <a:t>r</a:t>
            </a:r>
            <a:r>
              <a:rPr sz="3600" b="0" dirty="0">
                <a:solidFill>
                  <a:srgbClr val="FFFFFF"/>
                </a:solidFill>
                <a:latin typeface="Calibri Light"/>
                <a:cs typeface="Calibri Light"/>
              </a:rPr>
              <a:t>e</a:t>
            </a:r>
            <a:r>
              <a:rPr sz="3600" b="0" spc="-170" dirty="0">
                <a:solidFill>
                  <a:srgbClr val="FFFFFF"/>
                </a:solidFill>
                <a:latin typeface="Calibri Light"/>
                <a:cs typeface="Calibri Light"/>
              </a:rPr>
              <a:t> </a:t>
            </a:r>
            <a:r>
              <a:rPr sz="3600" b="0" spc="-60" dirty="0">
                <a:solidFill>
                  <a:srgbClr val="FFFFFF"/>
                </a:solidFill>
                <a:latin typeface="Calibri Light"/>
                <a:cs typeface="Calibri Light"/>
              </a:rPr>
              <a:t>(</a:t>
            </a:r>
            <a:r>
              <a:rPr sz="3600" b="0" spc="-90" dirty="0">
                <a:solidFill>
                  <a:srgbClr val="FFFFFF"/>
                </a:solidFill>
                <a:latin typeface="Calibri Light"/>
                <a:cs typeface="Calibri Light"/>
              </a:rPr>
              <a:t>M</a:t>
            </a:r>
            <a:r>
              <a:rPr sz="3600" b="0" spc="-25" dirty="0">
                <a:solidFill>
                  <a:srgbClr val="FFFFFF"/>
                </a:solidFill>
                <a:latin typeface="Calibri Light"/>
                <a:cs typeface="Calibri Light"/>
              </a:rPr>
              <a:t>T</a:t>
            </a:r>
            <a:r>
              <a:rPr sz="3600" b="0" spc="-75" dirty="0">
                <a:solidFill>
                  <a:srgbClr val="FFFFFF"/>
                </a:solidFill>
                <a:latin typeface="Calibri Light"/>
                <a:cs typeface="Calibri Light"/>
              </a:rPr>
              <a:t>T</a:t>
            </a:r>
            <a:r>
              <a:rPr sz="3600" b="0" spc="-85" dirty="0">
                <a:solidFill>
                  <a:srgbClr val="FFFFFF"/>
                </a:solidFill>
                <a:latin typeface="Calibri Light"/>
                <a:cs typeface="Calibri Light"/>
              </a:rPr>
              <a:t>F</a:t>
            </a:r>
            <a:r>
              <a:rPr sz="3600" b="0" dirty="0">
                <a:solidFill>
                  <a:srgbClr val="FFFFFF"/>
                </a:solidFill>
                <a:latin typeface="Calibri Light"/>
                <a:cs typeface="Calibri Light"/>
              </a:rPr>
              <a:t>)</a:t>
            </a:r>
            <a:endParaRPr sz="3600">
              <a:latin typeface="Calibri Light"/>
              <a:cs typeface="Calibri Light"/>
            </a:endParaRPr>
          </a:p>
        </p:txBody>
      </p:sp>
      <p:sp>
        <p:nvSpPr>
          <p:cNvPr id="3" name="object 3"/>
          <p:cNvSpPr txBox="1"/>
          <p:nvPr/>
        </p:nvSpPr>
        <p:spPr>
          <a:xfrm>
            <a:off x="1671320" y="1753362"/>
            <a:ext cx="8545195" cy="1332230"/>
          </a:xfrm>
          <a:prstGeom prst="rect">
            <a:avLst/>
          </a:prstGeom>
        </p:spPr>
        <p:txBody>
          <a:bodyPr vert="horz" wrap="square" lIns="0" tIns="47625" rIns="0" bIns="0" rtlCol="0">
            <a:spAutoFit/>
          </a:bodyPr>
          <a:lstStyle/>
          <a:p>
            <a:pPr marL="12700" marR="5080">
              <a:lnSpc>
                <a:spcPts val="2160"/>
              </a:lnSpc>
              <a:spcBef>
                <a:spcPts val="375"/>
              </a:spcBef>
            </a:pPr>
            <a:r>
              <a:rPr sz="2000" dirty="0">
                <a:solidFill>
                  <a:srgbClr val="FFFFFF"/>
                </a:solidFill>
                <a:latin typeface="Calibri"/>
                <a:cs typeface="Calibri"/>
              </a:rPr>
              <a:t>In</a:t>
            </a:r>
            <a:r>
              <a:rPr sz="2000" spc="5" dirty="0">
                <a:solidFill>
                  <a:srgbClr val="FFFFFF"/>
                </a:solidFill>
                <a:latin typeface="Calibri"/>
                <a:cs typeface="Calibri"/>
              </a:rPr>
              <a:t> </a:t>
            </a:r>
            <a:r>
              <a:rPr sz="2000" dirty="0">
                <a:solidFill>
                  <a:srgbClr val="FFFFFF"/>
                </a:solidFill>
                <a:latin typeface="Calibri"/>
                <a:cs typeface="Calibri"/>
              </a:rPr>
              <a:t>the</a:t>
            </a:r>
            <a:r>
              <a:rPr sz="2000" spc="-10" dirty="0">
                <a:solidFill>
                  <a:srgbClr val="FFFFFF"/>
                </a:solidFill>
                <a:latin typeface="Calibri"/>
                <a:cs typeface="Calibri"/>
              </a:rPr>
              <a:t> </a:t>
            </a:r>
            <a:r>
              <a:rPr sz="2000" spc="-5" dirty="0">
                <a:solidFill>
                  <a:srgbClr val="FFFFFF"/>
                </a:solidFill>
                <a:latin typeface="Calibri"/>
                <a:cs typeface="Calibri"/>
              </a:rPr>
              <a:t>manufacturing</a:t>
            </a:r>
            <a:r>
              <a:rPr sz="2000" spc="-10" dirty="0">
                <a:solidFill>
                  <a:srgbClr val="FFFFFF"/>
                </a:solidFill>
                <a:latin typeface="Calibri"/>
                <a:cs typeface="Calibri"/>
              </a:rPr>
              <a:t> </a:t>
            </a:r>
            <a:r>
              <a:rPr sz="2000" spc="-20" dirty="0">
                <a:solidFill>
                  <a:srgbClr val="FFFFFF"/>
                </a:solidFill>
                <a:latin typeface="Calibri"/>
                <a:cs typeface="Calibri"/>
              </a:rPr>
              <a:t>industry,</a:t>
            </a:r>
            <a:r>
              <a:rPr sz="2000" spc="5" dirty="0">
                <a:solidFill>
                  <a:srgbClr val="FFFFFF"/>
                </a:solidFill>
                <a:latin typeface="Calibri"/>
                <a:cs typeface="Calibri"/>
              </a:rPr>
              <a:t> </a:t>
            </a:r>
            <a:r>
              <a:rPr sz="2000" dirty="0">
                <a:solidFill>
                  <a:srgbClr val="FFFFFF"/>
                </a:solidFill>
                <a:latin typeface="Calibri"/>
                <a:cs typeface="Calibri"/>
              </a:rPr>
              <a:t>MTTF is</a:t>
            </a:r>
            <a:r>
              <a:rPr sz="2000" spc="20" dirty="0">
                <a:solidFill>
                  <a:srgbClr val="FFFFFF"/>
                </a:solidFill>
                <a:latin typeface="Calibri"/>
                <a:cs typeface="Calibri"/>
              </a:rPr>
              <a:t> </a:t>
            </a:r>
            <a:r>
              <a:rPr sz="2000" spc="-5" dirty="0">
                <a:solidFill>
                  <a:srgbClr val="FFFFFF"/>
                </a:solidFill>
                <a:latin typeface="Calibri"/>
                <a:cs typeface="Calibri"/>
              </a:rPr>
              <a:t>one</a:t>
            </a:r>
            <a:r>
              <a:rPr sz="2000" spc="-20" dirty="0">
                <a:solidFill>
                  <a:srgbClr val="FFFFFF"/>
                </a:solidFill>
                <a:latin typeface="Calibri"/>
                <a:cs typeface="Calibri"/>
              </a:rPr>
              <a:t> </a:t>
            </a:r>
            <a:r>
              <a:rPr sz="2000" spc="-5" dirty="0">
                <a:solidFill>
                  <a:srgbClr val="FFFFFF"/>
                </a:solidFill>
                <a:latin typeface="Calibri"/>
                <a:cs typeface="Calibri"/>
              </a:rPr>
              <a:t>of</a:t>
            </a:r>
            <a:r>
              <a:rPr sz="2000" dirty="0">
                <a:solidFill>
                  <a:srgbClr val="FFFFFF"/>
                </a:solidFill>
                <a:latin typeface="Calibri"/>
                <a:cs typeface="Calibri"/>
              </a:rPr>
              <a:t> the</a:t>
            </a:r>
            <a:r>
              <a:rPr sz="2000" spc="-5" dirty="0">
                <a:solidFill>
                  <a:srgbClr val="FFFFFF"/>
                </a:solidFill>
                <a:latin typeface="Calibri"/>
                <a:cs typeface="Calibri"/>
              </a:rPr>
              <a:t> </a:t>
            </a:r>
            <a:r>
              <a:rPr sz="2000" spc="-10" dirty="0">
                <a:solidFill>
                  <a:srgbClr val="FFFFFF"/>
                </a:solidFill>
                <a:latin typeface="Calibri"/>
                <a:cs typeface="Calibri"/>
              </a:rPr>
              <a:t>many</a:t>
            </a:r>
            <a:r>
              <a:rPr sz="2000" spc="5" dirty="0">
                <a:solidFill>
                  <a:srgbClr val="FFFFFF"/>
                </a:solidFill>
                <a:latin typeface="Calibri"/>
                <a:cs typeface="Calibri"/>
              </a:rPr>
              <a:t> </a:t>
            </a:r>
            <a:r>
              <a:rPr sz="2000" spc="-5" dirty="0">
                <a:solidFill>
                  <a:srgbClr val="FFFFFF"/>
                </a:solidFill>
                <a:latin typeface="Calibri"/>
                <a:cs typeface="Calibri"/>
              </a:rPr>
              <a:t>metrics</a:t>
            </a:r>
            <a:r>
              <a:rPr sz="2000" spc="20" dirty="0">
                <a:solidFill>
                  <a:srgbClr val="FFFFFF"/>
                </a:solidFill>
                <a:latin typeface="Calibri"/>
                <a:cs typeface="Calibri"/>
              </a:rPr>
              <a:t> </a:t>
            </a:r>
            <a:r>
              <a:rPr sz="2000" spc="-5" dirty="0">
                <a:solidFill>
                  <a:srgbClr val="FFFFFF"/>
                </a:solidFill>
                <a:latin typeface="Calibri"/>
                <a:cs typeface="Calibri"/>
              </a:rPr>
              <a:t>commonly</a:t>
            </a:r>
            <a:r>
              <a:rPr sz="2000" spc="-10" dirty="0">
                <a:solidFill>
                  <a:srgbClr val="FFFFFF"/>
                </a:solidFill>
                <a:latin typeface="Calibri"/>
                <a:cs typeface="Calibri"/>
              </a:rPr>
              <a:t> </a:t>
            </a:r>
            <a:r>
              <a:rPr sz="2000" spc="-5" dirty="0">
                <a:solidFill>
                  <a:srgbClr val="FFFFFF"/>
                </a:solidFill>
                <a:latin typeface="Calibri"/>
                <a:cs typeface="Calibri"/>
              </a:rPr>
              <a:t>used</a:t>
            </a:r>
            <a:r>
              <a:rPr sz="2000" dirty="0">
                <a:solidFill>
                  <a:srgbClr val="FFFFFF"/>
                </a:solidFill>
                <a:latin typeface="Calibri"/>
                <a:cs typeface="Calibri"/>
              </a:rPr>
              <a:t> </a:t>
            </a:r>
            <a:r>
              <a:rPr sz="2000" spc="-10" dirty="0">
                <a:solidFill>
                  <a:srgbClr val="FFFFFF"/>
                </a:solidFill>
                <a:latin typeface="Calibri"/>
                <a:cs typeface="Calibri"/>
              </a:rPr>
              <a:t>to </a:t>
            </a:r>
            <a:r>
              <a:rPr sz="2000" spc="-440" dirty="0">
                <a:solidFill>
                  <a:srgbClr val="FFFFFF"/>
                </a:solidFill>
                <a:latin typeface="Calibri"/>
                <a:cs typeface="Calibri"/>
              </a:rPr>
              <a:t> </a:t>
            </a:r>
            <a:r>
              <a:rPr sz="2000" spc="-15" dirty="0">
                <a:solidFill>
                  <a:srgbClr val="FFFFFF"/>
                </a:solidFill>
                <a:latin typeface="Calibri"/>
                <a:cs typeface="Calibri"/>
              </a:rPr>
              <a:t>evaluate</a:t>
            </a:r>
            <a:r>
              <a:rPr sz="2000" spc="10" dirty="0">
                <a:solidFill>
                  <a:srgbClr val="FFFFFF"/>
                </a:solidFill>
                <a:latin typeface="Calibri"/>
                <a:cs typeface="Calibri"/>
              </a:rPr>
              <a:t> </a:t>
            </a:r>
            <a:r>
              <a:rPr sz="2000" dirty="0">
                <a:solidFill>
                  <a:srgbClr val="FFFFFF"/>
                </a:solidFill>
                <a:latin typeface="Calibri"/>
                <a:cs typeface="Calibri"/>
              </a:rPr>
              <a:t>the </a:t>
            </a:r>
            <a:r>
              <a:rPr sz="2000" spc="-5" dirty="0">
                <a:solidFill>
                  <a:srgbClr val="FFFFFF"/>
                </a:solidFill>
                <a:latin typeface="Calibri"/>
                <a:cs typeface="Calibri"/>
              </a:rPr>
              <a:t>reliability</a:t>
            </a:r>
            <a:r>
              <a:rPr sz="2000" spc="10" dirty="0">
                <a:solidFill>
                  <a:srgbClr val="FFFFFF"/>
                </a:solidFill>
                <a:latin typeface="Calibri"/>
                <a:cs typeface="Calibri"/>
              </a:rPr>
              <a:t> </a:t>
            </a:r>
            <a:r>
              <a:rPr sz="2000" spc="-5" dirty="0">
                <a:solidFill>
                  <a:srgbClr val="FFFFFF"/>
                </a:solidFill>
                <a:latin typeface="Calibri"/>
                <a:cs typeface="Calibri"/>
              </a:rPr>
              <a:t>of manufactured</a:t>
            </a:r>
            <a:r>
              <a:rPr sz="2000" spc="-20" dirty="0">
                <a:solidFill>
                  <a:srgbClr val="FFFFFF"/>
                </a:solidFill>
                <a:latin typeface="Calibri"/>
                <a:cs typeface="Calibri"/>
              </a:rPr>
              <a:t> </a:t>
            </a:r>
            <a:r>
              <a:rPr sz="2000" spc="-5" dirty="0">
                <a:solidFill>
                  <a:srgbClr val="FFFFFF"/>
                </a:solidFill>
                <a:latin typeface="Calibri"/>
                <a:cs typeface="Calibri"/>
              </a:rPr>
              <a:t>products.</a:t>
            </a:r>
            <a:endParaRPr sz="2000">
              <a:latin typeface="Calibri"/>
              <a:cs typeface="Calibri"/>
            </a:endParaRPr>
          </a:p>
          <a:p>
            <a:pPr marL="12700">
              <a:lnSpc>
                <a:spcPts val="2280"/>
              </a:lnSpc>
              <a:spcBef>
                <a:spcPts val="1130"/>
              </a:spcBef>
            </a:pPr>
            <a:r>
              <a:rPr sz="2000" b="1" dirty="0">
                <a:solidFill>
                  <a:srgbClr val="FFFFFF"/>
                </a:solidFill>
                <a:latin typeface="Calibri"/>
                <a:cs typeface="Calibri"/>
              </a:rPr>
              <a:t>MTBF</a:t>
            </a:r>
            <a:r>
              <a:rPr sz="2000" b="1" spc="-30" dirty="0">
                <a:solidFill>
                  <a:srgbClr val="FFFFFF"/>
                </a:solidFill>
                <a:latin typeface="Calibri"/>
                <a:cs typeface="Calibri"/>
              </a:rPr>
              <a:t> </a:t>
            </a:r>
            <a:r>
              <a:rPr sz="2000" b="1" dirty="0">
                <a:solidFill>
                  <a:srgbClr val="FFFFFF"/>
                </a:solidFill>
                <a:latin typeface="Calibri"/>
                <a:cs typeface="Calibri"/>
              </a:rPr>
              <a:t>is</a:t>
            </a:r>
            <a:r>
              <a:rPr sz="2000" b="1" spc="5" dirty="0">
                <a:solidFill>
                  <a:srgbClr val="FFFFFF"/>
                </a:solidFill>
                <a:latin typeface="Calibri"/>
                <a:cs typeface="Calibri"/>
              </a:rPr>
              <a:t> </a:t>
            </a:r>
            <a:r>
              <a:rPr sz="2000" b="1" dirty="0">
                <a:solidFill>
                  <a:srgbClr val="FFFFFF"/>
                </a:solidFill>
                <a:latin typeface="Calibri"/>
                <a:cs typeface="Calibri"/>
              </a:rPr>
              <a:t>used</a:t>
            </a:r>
            <a:r>
              <a:rPr sz="2000" b="1" spc="-5" dirty="0">
                <a:solidFill>
                  <a:srgbClr val="FFFFFF"/>
                </a:solidFill>
                <a:latin typeface="Calibri"/>
                <a:cs typeface="Calibri"/>
              </a:rPr>
              <a:t> </a:t>
            </a:r>
            <a:r>
              <a:rPr sz="2000" b="1" dirty="0">
                <a:solidFill>
                  <a:srgbClr val="FFFFFF"/>
                </a:solidFill>
                <a:latin typeface="Calibri"/>
                <a:cs typeface="Calibri"/>
              </a:rPr>
              <a:t>only</a:t>
            </a:r>
            <a:r>
              <a:rPr sz="2000" b="1" spc="-15" dirty="0">
                <a:solidFill>
                  <a:srgbClr val="FFFFFF"/>
                </a:solidFill>
                <a:latin typeface="Calibri"/>
                <a:cs typeface="Calibri"/>
              </a:rPr>
              <a:t> </a:t>
            </a:r>
            <a:r>
              <a:rPr sz="2000" b="1" spc="-5" dirty="0">
                <a:solidFill>
                  <a:srgbClr val="FFFFFF"/>
                </a:solidFill>
                <a:latin typeface="Calibri"/>
                <a:cs typeface="Calibri"/>
              </a:rPr>
              <a:t>when</a:t>
            </a:r>
            <a:r>
              <a:rPr sz="2000" b="1" spc="-10" dirty="0">
                <a:solidFill>
                  <a:srgbClr val="FFFFFF"/>
                </a:solidFill>
                <a:latin typeface="Calibri"/>
                <a:cs typeface="Calibri"/>
              </a:rPr>
              <a:t> referring</a:t>
            </a:r>
            <a:r>
              <a:rPr sz="2000" b="1" spc="20" dirty="0">
                <a:solidFill>
                  <a:srgbClr val="FFFFFF"/>
                </a:solidFill>
                <a:latin typeface="Calibri"/>
                <a:cs typeface="Calibri"/>
              </a:rPr>
              <a:t> </a:t>
            </a:r>
            <a:r>
              <a:rPr sz="2000" b="1" spc="-15" dirty="0">
                <a:solidFill>
                  <a:srgbClr val="FFFFFF"/>
                </a:solidFill>
                <a:latin typeface="Calibri"/>
                <a:cs typeface="Calibri"/>
              </a:rPr>
              <a:t>to</a:t>
            </a:r>
            <a:r>
              <a:rPr sz="2000" b="1" spc="-10" dirty="0">
                <a:solidFill>
                  <a:srgbClr val="FFFFFF"/>
                </a:solidFill>
                <a:latin typeface="Calibri"/>
                <a:cs typeface="Calibri"/>
              </a:rPr>
              <a:t> repairable</a:t>
            </a:r>
            <a:r>
              <a:rPr sz="2000" b="1" spc="5" dirty="0">
                <a:solidFill>
                  <a:srgbClr val="FFFFFF"/>
                </a:solidFill>
                <a:latin typeface="Calibri"/>
                <a:cs typeface="Calibri"/>
              </a:rPr>
              <a:t> </a:t>
            </a:r>
            <a:r>
              <a:rPr sz="2000" b="1" spc="-5" dirty="0">
                <a:solidFill>
                  <a:srgbClr val="FFFFFF"/>
                </a:solidFill>
                <a:latin typeface="Calibri"/>
                <a:cs typeface="Calibri"/>
              </a:rPr>
              <a:t>items,</a:t>
            </a:r>
            <a:r>
              <a:rPr sz="2000" b="1" spc="-25" dirty="0">
                <a:solidFill>
                  <a:srgbClr val="FFFFFF"/>
                </a:solidFill>
                <a:latin typeface="Calibri"/>
                <a:cs typeface="Calibri"/>
              </a:rPr>
              <a:t> </a:t>
            </a:r>
            <a:r>
              <a:rPr sz="2000" b="1" spc="5" dirty="0">
                <a:solidFill>
                  <a:srgbClr val="FFFFFF"/>
                </a:solidFill>
                <a:latin typeface="Calibri"/>
                <a:cs typeface="Calibri"/>
              </a:rPr>
              <a:t>MTTF</a:t>
            </a:r>
            <a:r>
              <a:rPr sz="2000" b="1" spc="-25" dirty="0">
                <a:solidFill>
                  <a:srgbClr val="FFFFFF"/>
                </a:solidFill>
                <a:latin typeface="Calibri"/>
                <a:cs typeface="Calibri"/>
              </a:rPr>
              <a:t> </a:t>
            </a:r>
            <a:r>
              <a:rPr sz="2000" b="1" dirty="0">
                <a:solidFill>
                  <a:srgbClr val="FFFFFF"/>
                </a:solidFill>
                <a:latin typeface="Calibri"/>
                <a:cs typeface="Calibri"/>
              </a:rPr>
              <a:t>is used </a:t>
            </a:r>
            <a:r>
              <a:rPr sz="2000" b="1" spc="-15" dirty="0">
                <a:solidFill>
                  <a:srgbClr val="FFFFFF"/>
                </a:solidFill>
                <a:latin typeface="Calibri"/>
                <a:cs typeface="Calibri"/>
              </a:rPr>
              <a:t>to </a:t>
            </a:r>
            <a:r>
              <a:rPr sz="2000" b="1" spc="-20" dirty="0">
                <a:solidFill>
                  <a:srgbClr val="FFFFFF"/>
                </a:solidFill>
                <a:latin typeface="Calibri"/>
                <a:cs typeface="Calibri"/>
              </a:rPr>
              <a:t>refer</a:t>
            </a:r>
            <a:r>
              <a:rPr sz="2000" b="1" spc="5" dirty="0">
                <a:solidFill>
                  <a:srgbClr val="FFFFFF"/>
                </a:solidFill>
                <a:latin typeface="Calibri"/>
                <a:cs typeface="Calibri"/>
              </a:rPr>
              <a:t> </a:t>
            </a:r>
            <a:r>
              <a:rPr sz="2000" b="1" spc="-15" dirty="0">
                <a:solidFill>
                  <a:srgbClr val="FFFFFF"/>
                </a:solidFill>
                <a:latin typeface="Calibri"/>
                <a:cs typeface="Calibri"/>
              </a:rPr>
              <a:t>to</a:t>
            </a:r>
            <a:endParaRPr sz="2000">
              <a:latin typeface="Calibri"/>
              <a:cs typeface="Calibri"/>
            </a:endParaRPr>
          </a:p>
          <a:p>
            <a:pPr marL="12700">
              <a:lnSpc>
                <a:spcPts val="2280"/>
              </a:lnSpc>
            </a:pPr>
            <a:r>
              <a:rPr sz="2000" b="1" spc="-10" dirty="0">
                <a:solidFill>
                  <a:srgbClr val="FFFFFF"/>
                </a:solidFill>
                <a:latin typeface="Calibri"/>
                <a:cs typeface="Calibri"/>
              </a:rPr>
              <a:t>non-repairable</a:t>
            </a:r>
            <a:r>
              <a:rPr sz="2000" b="1" spc="-25" dirty="0">
                <a:solidFill>
                  <a:srgbClr val="FFFFFF"/>
                </a:solidFill>
                <a:latin typeface="Calibri"/>
                <a:cs typeface="Calibri"/>
              </a:rPr>
              <a:t> </a:t>
            </a:r>
            <a:r>
              <a:rPr sz="2000" b="1" spc="-5" dirty="0">
                <a:solidFill>
                  <a:srgbClr val="FFFFFF"/>
                </a:solidFill>
                <a:latin typeface="Calibri"/>
                <a:cs typeface="Calibri"/>
              </a:rPr>
              <a:t>items</a:t>
            </a:r>
            <a:r>
              <a:rPr sz="2000" spc="-5" dirty="0">
                <a:solidFill>
                  <a:srgbClr val="FFFFFF"/>
                </a:solidFill>
                <a:latin typeface="Calibri"/>
                <a:cs typeface="Calibri"/>
              </a:rPr>
              <a:t>.</a:t>
            </a:r>
            <a:endParaRPr sz="2000">
              <a:latin typeface="Calibri"/>
              <a:cs typeface="Calibri"/>
            </a:endParaRPr>
          </a:p>
        </p:txBody>
      </p:sp>
      <p:pic>
        <p:nvPicPr>
          <p:cNvPr id="4" name="object 4"/>
          <p:cNvPicPr/>
          <p:nvPr/>
        </p:nvPicPr>
        <p:blipFill>
          <a:blip r:embed="rId2" cstate="print"/>
          <a:stretch>
            <a:fillRect/>
          </a:stretch>
        </p:blipFill>
        <p:spPr>
          <a:xfrm>
            <a:off x="2631948" y="3429000"/>
            <a:ext cx="7435596" cy="28575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7096" y="483184"/>
            <a:ext cx="3110230" cy="574675"/>
          </a:xfrm>
          <a:prstGeom prst="rect">
            <a:avLst/>
          </a:prstGeom>
        </p:spPr>
        <p:txBody>
          <a:bodyPr vert="horz" wrap="square" lIns="0" tIns="12700" rIns="0" bIns="0" rtlCol="0">
            <a:spAutoFit/>
          </a:bodyPr>
          <a:lstStyle/>
          <a:p>
            <a:pPr marL="12700">
              <a:lnSpc>
                <a:spcPct val="100000"/>
              </a:lnSpc>
              <a:spcBef>
                <a:spcPts val="100"/>
              </a:spcBef>
            </a:pPr>
            <a:r>
              <a:rPr sz="3600" b="0" spc="-60" dirty="0">
                <a:solidFill>
                  <a:srgbClr val="FFFFFF"/>
                </a:solidFill>
                <a:latin typeface="Calibri Light"/>
                <a:cs typeface="Calibri Light"/>
              </a:rPr>
              <a:t>M</a:t>
            </a:r>
            <a:r>
              <a:rPr sz="3600" b="0" spc="-5" dirty="0">
                <a:solidFill>
                  <a:srgbClr val="FFFFFF"/>
                </a:solidFill>
                <a:latin typeface="Calibri Light"/>
                <a:cs typeface="Calibri Light"/>
              </a:rPr>
              <a:t>T</a:t>
            </a:r>
            <a:r>
              <a:rPr sz="3600" b="0" spc="-50" dirty="0">
                <a:solidFill>
                  <a:srgbClr val="FFFFFF"/>
                </a:solidFill>
                <a:latin typeface="Calibri Light"/>
                <a:cs typeface="Calibri Light"/>
              </a:rPr>
              <a:t>T</a:t>
            </a:r>
            <a:r>
              <a:rPr sz="3600" b="0" dirty="0">
                <a:solidFill>
                  <a:srgbClr val="FFFFFF"/>
                </a:solidFill>
                <a:latin typeface="Calibri Light"/>
                <a:cs typeface="Calibri Light"/>
              </a:rPr>
              <a:t>F</a:t>
            </a:r>
            <a:r>
              <a:rPr sz="3600" b="0" spc="-120" dirty="0">
                <a:solidFill>
                  <a:srgbClr val="FFFFFF"/>
                </a:solidFill>
                <a:latin typeface="Calibri Light"/>
                <a:cs typeface="Calibri Light"/>
              </a:rPr>
              <a:t> </a:t>
            </a:r>
            <a:r>
              <a:rPr sz="3600" b="0" spc="-45" dirty="0">
                <a:solidFill>
                  <a:srgbClr val="FFFFFF"/>
                </a:solidFill>
                <a:latin typeface="Calibri Light"/>
                <a:cs typeface="Calibri Light"/>
              </a:rPr>
              <a:t>C</a:t>
            </a:r>
            <a:r>
              <a:rPr sz="3600" b="0" spc="-55" dirty="0">
                <a:solidFill>
                  <a:srgbClr val="FFFFFF"/>
                </a:solidFill>
                <a:latin typeface="Calibri Light"/>
                <a:cs typeface="Calibri Light"/>
              </a:rPr>
              <a:t>a</a:t>
            </a:r>
            <a:r>
              <a:rPr sz="3600" b="0" spc="-50" dirty="0">
                <a:solidFill>
                  <a:srgbClr val="FFFFFF"/>
                </a:solidFill>
                <a:latin typeface="Calibri Light"/>
                <a:cs typeface="Calibri Light"/>
              </a:rPr>
              <a:t>l</a:t>
            </a:r>
            <a:r>
              <a:rPr sz="3600" b="0" spc="-45" dirty="0">
                <a:solidFill>
                  <a:srgbClr val="FFFFFF"/>
                </a:solidFill>
                <a:latin typeface="Calibri Light"/>
                <a:cs typeface="Calibri Light"/>
              </a:rPr>
              <a:t>c</a:t>
            </a:r>
            <a:r>
              <a:rPr sz="3600" b="0" spc="-50" dirty="0">
                <a:solidFill>
                  <a:srgbClr val="FFFFFF"/>
                </a:solidFill>
                <a:latin typeface="Calibri Light"/>
                <a:cs typeface="Calibri Light"/>
              </a:rPr>
              <a:t>ul</a:t>
            </a:r>
            <a:r>
              <a:rPr sz="3600" b="0" spc="-90" dirty="0">
                <a:solidFill>
                  <a:srgbClr val="FFFFFF"/>
                </a:solidFill>
                <a:latin typeface="Calibri Light"/>
                <a:cs typeface="Calibri Light"/>
              </a:rPr>
              <a:t>a</a:t>
            </a:r>
            <a:r>
              <a:rPr sz="3600" b="0" spc="-50" dirty="0">
                <a:solidFill>
                  <a:srgbClr val="FFFFFF"/>
                </a:solidFill>
                <a:latin typeface="Calibri Light"/>
                <a:cs typeface="Calibri Light"/>
              </a:rPr>
              <a:t>ti</a:t>
            </a:r>
            <a:r>
              <a:rPr sz="3600" b="0" spc="-60" dirty="0">
                <a:solidFill>
                  <a:srgbClr val="FFFFFF"/>
                </a:solidFill>
                <a:latin typeface="Calibri Light"/>
                <a:cs typeface="Calibri Light"/>
              </a:rPr>
              <a:t>o</a:t>
            </a:r>
            <a:r>
              <a:rPr sz="3600" b="0" dirty="0">
                <a:solidFill>
                  <a:srgbClr val="FFFFFF"/>
                </a:solidFill>
                <a:latin typeface="Calibri Light"/>
                <a:cs typeface="Calibri Light"/>
              </a:rPr>
              <a:t>n</a:t>
            </a:r>
            <a:endParaRPr sz="3600">
              <a:latin typeface="Calibri Light"/>
              <a:cs typeface="Calibri Light"/>
            </a:endParaRPr>
          </a:p>
        </p:txBody>
      </p:sp>
      <p:sp>
        <p:nvSpPr>
          <p:cNvPr id="3" name="object 3"/>
          <p:cNvSpPr txBox="1"/>
          <p:nvPr/>
        </p:nvSpPr>
        <p:spPr>
          <a:xfrm>
            <a:off x="730707" y="2077592"/>
            <a:ext cx="3642995" cy="1988185"/>
          </a:xfrm>
          <a:prstGeom prst="rect">
            <a:avLst/>
          </a:prstGeom>
        </p:spPr>
        <p:txBody>
          <a:bodyPr vert="horz" wrap="square" lIns="0" tIns="54610" rIns="0" bIns="0" rtlCol="0">
            <a:spAutoFit/>
          </a:bodyPr>
          <a:lstStyle/>
          <a:p>
            <a:pPr marL="12700" marR="5080">
              <a:lnSpc>
                <a:spcPct val="90000"/>
              </a:lnSpc>
              <a:spcBef>
                <a:spcPts val="430"/>
              </a:spcBef>
            </a:pPr>
            <a:r>
              <a:rPr sz="2800" spc="5" dirty="0">
                <a:solidFill>
                  <a:srgbClr val="FFFFFF"/>
                </a:solidFill>
                <a:latin typeface="Calibri"/>
                <a:cs typeface="Calibri"/>
              </a:rPr>
              <a:t>MTTF</a:t>
            </a:r>
            <a:r>
              <a:rPr sz="2800" spc="-5" dirty="0">
                <a:solidFill>
                  <a:srgbClr val="FFFFFF"/>
                </a:solidFill>
                <a:latin typeface="Calibri"/>
                <a:cs typeface="Calibri"/>
              </a:rPr>
              <a:t> is</a:t>
            </a:r>
            <a:r>
              <a:rPr sz="2800" spc="-15" dirty="0">
                <a:solidFill>
                  <a:srgbClr val="FFFFFF"/>
                </a:solidFill>
                <a:latin typeface="Calibri"/>
                <a:cs typeface="Calibri"/>
              </a:rPr>
              <a:t> </a:t>
            </a:r>
            <a:r>
              <a:rPr sz="2800" spc="-10" dirty="0">
                <a:solidFill>
                  <a:srgbClr val="FFFFFF"/>
                </a:solidFill>
                <a:latin typeface="Calibri"/>
                <a:cs typeface="Calibri"/>
              </a:rPr>
              <a:t>calculated</a:t>
            </a:r>
            <a:r>
              <a:rPr sz="2800" spc="-15" dirty="0">
                <a:solidFill>
                  <a:srgbClr val="FFFFFF"/>
                </a:solidFill>
                <a:latin typeface="Calibri"/>
                <a:cs typeface="Calibri"/>
              </a:rPr>
              <a:t> </a:t>
            </a:r>
            <a:r>
              <a:rPr sz="2800" spc="-5" dirty="0">
                <a:solidFill>
                  <a:srgbClr val="FFFFFF"/>
                </a:solidFill>
                <a:latin typeface="Calibri"/>
                <a:cs typeface="Calibri"/>
              </a:rPr>
              <a:t>as</a:t>
            </a:r>
            <a:r>
              <a:rPr sz="2800" spc="-25" dirty="0">
                <a:solidFill>
                  <a:srgbClr val="FFFFFF"/>
                </a:solidFill>
                <a:latin typeface="Calibri"/>
                <a:cs typeface="Calibri"/>
              </a:rPr>
              <a:t> </a:t>
            </a:r>
            <a:r>
              <a:rPr sz="2800" spc="-5" dirty="0">
                <a:solidFill>
                  <a:srgbClr val="FFFFFF"/>
                </a:solidFill>
                <a:latin typeface="Calibri"/>
                <a:cs typeface="Calibri"/>
              </a:rPr>
              <a:t>the </a:t>
            </a:r>
            <a:r>
              <a:rPr sz="2800" spc="-615" dirty="0">
                <a:solidFill>
                  <a:srgbClr val="FFFFFF"/>
                </a:solidFill>
                <a:latin typeface="Calibri"/>
                <a:cs typeface="Calibri"/>
              </a:rPr>
              <a:t> </a:t>
            </a:r>
            <a:r>
              <a:rPr sz="2800" spc="-20" dirty="0">
                <a:solidFill>
                  <a:srgbClr val="FFFFFF"/>
                </a:solidFill>
                <a:latin typeface="Calibri"/>
                <a:cs typeface="Calibri"/>
              </a:rPr>
              <a:t>total hours</a:t>
            </a:r>
            <a:r>
              <a:rPr sz="2800" spc="20" dirty="0">
                <a:solidFill>
                  <a:srgbClr val="FFFFFF"/>
                </a:solidFill>
                <a:latin typeface="Calibri"/>
                <a:cs typeface="Calibri"/>
              </a:rPr>
              <a:t> </a:t>
            </a:r>
            <a:r>
              <a:rPr sz="2800" spc="-5" dirty="0">
                <a:solidFill>
                  <a:srgbClr val="FFFFFF"/>
                </a:solidFill>
                <a:latin typeface="Calibri"/>
                <a:cs typeface="Calibri"/>
              </a:rPr>
              <a:t>of</a:t>
            </a:r>
            <a:r>
              <a:rPr sz="2800" spc="-25" dirty="0">
                <a:solidFill>
                  <a:srgbClr val="FFFFFF"/>
                </a:solidFill>
                <a:latin typeface="Calibri"/>
                <a:cs typeface="Calibri"/>
              </a:rPr>
              <a:t> </a:t>
            </a:r>
            <a:r>
              <a:rPr sz="2800" spc="-15" dirty="0">
                <a:solidFill>
                  <a:srgbClr val="FFFFFF"/>
                </a:solidFill>
                <a:latin typeface="Calibri"/>
                <a:cs typeface="Calibri"/>
              </a:rPr>
              <a:t>operation, </a:t>
            </a:r>
            <a:r>
              <a:rPr sz="2800" spc="-10" dirty="0">
                <a:solidFill>
                  <a:srgbClr val="FFFFFF"/>
                </a:solidFill>
                <a:latin typeface="Calibri"/>
                <a:cs typeface="Calibri"/>
              </a:rPr>
              <a:t> divided</a:t>
            </a:r>
            <a:r>
              <a:rPr sz="2800" spc="15" dirty="0">
                <a:solidFill>
                  <a:srgbClr val="FFFFFF"/>
                </a:solidFill>
                <a:latin typeface="Calibri"/>
                <a:cs typeface="Calibri"/>
              </a:rPr>
              <a:t> </a:t>
            </a:r>
            <a:r>
              <a:rPr sz="2800" spc="-15" dirty="0">
                <a:solidFill>
                  <a:srgbClr val="FFFFFF"/>
                </a:solidFill>
                <a:latin typeface="Calibri"/>
                <a:cs typeface="Calibri"/>
              </a:rPr>
              <a:t>by</a:t>
            </a:r>
            <a:r>
              <a:rPr sz="2800" dirty="0">
                <a:solidFill>
                  <a:srgbClr val="FFFFFF"/>
                </a:solidFill>
                <a:latin typeface="Calibri"/>
                <a:cs typeface="Calibri"/>
              </a:rPr>
              <a:t> </a:t>
            </a:r>
            <a:r>
              <a:rPr sz="2800" spc="-5" dirty="0">
                <a:solidFill>
                  <a:srgbClr val="FFFFFF"/>
                </a:solidFill>
                <a:latin typeface="Calibri"/>
                <a:cs typeface="Calibri"/>
              </a:rPr>
              <a:t>the</a:t>
            </a:r>
            <a:r>
              <a:rPr sz="2800" dirty="0">
                <a:solidFill>
                  <a:srgbClr val="FFFFFF"/>
                </a:solidFill>
                <a:latin typeface="Calibri"/>
                <a:cs typeface="Calibri"/>
              </a:rPr>
              <a:t> </a:t>
            </a:r>
            <a:r>
              <a:rPr sz="2800" spc="-20" dirty="0">
                <a:solidFill>
                  <a:srgbClr val="FFFFFF"/>
                </a:solidFill>
                <a:latin typeface="Calibri"/>
                <a:cs typeface="Calibri"/>
              </a:rPr>
              <a:t>total </a:t>
            </a:r>
            <a:r>
              <a:rPr sz="2800" spc="-15" dirty="0">
                <a:solidFill>
                  <a:srgbClr val="FFFFFF"/>
                </a:solidFill>
                <a:latin typeface="Calibri"/>
                <a:cs typeface="Calibri"/>
              </a:rPr>
              <a:t> </a:t>
            </a:r>
            <a:r>
              <a:rPr sz="2800" spc="-10" dirty="0">
                <a:solidFill>
                  <a:srgbClr val="FFFFFF"/>
                </a:solidFill>
                <a:latin typeface="Calibri"/>
                <a:cs typeface="Calibri"/>
              </a:rPr>
              <a:t>number</a:t>
            </a:r>
            <a:r>
              <a:rPr sz="2800" spc="10" dirty="0">
                <a:solidFill>
                  <a:srgbClr val="FFFFFF"/>
                </a:solidFill>
                <a:latin typeface="Calibri"/>
                <a:cs typeface="Calibri"/>
              </a:rPr>
              <a:t> </a:t>
            </a:r>
            <a:r>
              <a:rPr sz="2800" spc="-5" dirty="0">
                <a:solidFill>
                  <a:srgbClr val="FFFFFF"/>
                </a:solidFill>
                <a:latin typeface="Calibri"/>
                <a:cs typeface="Calibri"/>
              </a:rPr>
              <a:t>of</a:t>
            </a:r>
            <a:r>
              <a:rPr sz="2800" spc="-15" dirty="0">
                <a:solidFill>
                  <a:srgbClr val="FFFFFF"/>
                </a:solidFill>
                <a:latin typeface="Calibri"/>
                <a:cs typeface="Calibri"/>
              </a:rPr>
              <a:t> </a:t>
            </a:r>
            <a:r>
              <a:rPr sz="2800" spc="-10" dirty="0">
                <a:solidFill>
                  <a:srgbClr val="FFFFFF"/>
                </a:solidFill>
                <a:latin typeface="Calibri"/>
                <a:cs typeface="Calibri"/>
              </a:rPr>
              <a:t>items</a:t>
            </a:r>
            <a:r>
              <a:rPr sz="2800" spc="-5" dirty="0">
                <a:solidFill>
                  <a:srgbClr val="FFFFFF"/>
                </a:solidFill>
                <a:latin typeface="Calibri"/>
                <a:cs typeface="Calibri"/>
              </a:rPr>
              <a:t> </a:t>
            </a:r>
            <a:r>
              <a:rPr sz="2800" spc="-10" dirty="0">
                <a:solidFill>
                  <a:srgbClr val="FFFFFF"/>
                </a:solidFill>
                <a:latin typeface="Calibri"/>
                <a:cs typeface="Calibri"/>
              </a:rPr>
              <a:t>being </a:t>
            </a:r>
            <a:r>
              <a:rPr sz="2800" spc="-5" dirty="0">
                <a:solidFill>
                  <a:srgbClr val="FFFFFF"/>
                </a:solidFill>
                <a:latin typeface="Calibri"/>
                <a:cs typeface="Calibri"/>
              </a:rPr>
              <a:t> </a:t>
            </a:r>
            <a:r>
              <a:rPr sz="2800" spc="-20" dirty="0">
                <a:solidFill>
                  <a:srgbClr val="FFFFFF"/>
                </a:solidFill>
                <a:latin typeface="Calibri"/>
                <a:cs typeface="Calibri"/>
              </a:rPr>
              <a:t>tracked.</a:t>
            </a:r>
            <a:endParaRPr sz="2800">
              <a:latin typeface="Calibri"/>
              <a:cs typeface="Calibri"/>
            </a:endParaRPr>
          </a:p>
        </p:txBody>
      </p:sp>
      <p:pic>
        <p:nvPicPr>
          <p:cNvPr id="4" name="object 4"/>
          <p:cNvPicPr/>
          <p:nvPr/>
        </p:nvPicPr>
        <p:blipFill>
          <a:blip r:embed="rId2" cstate="print"/>
          <a:stretch>
            <a:fillRect/>
          </a:stretch>
        </p:blipFill>
        <p:spPr>
          <a:xfrm>
            <a:off x="4742688" y="2270760"/>
            <a:ext cx="6797040" cy="231648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2051685" cy="757555"/>
          </a:xfrm>
          <a:prstGeom prst="rect">
            <a:avLst/>
          </a:prstGeom>
        </p:spPr>
        <p:txBody>
          <a:bodyPr vert="horz" wrap="square" lIns="0" tIns="12700" rIns="0" bIns="0" rtlCol="0">
            <a:spAutoFit/>
          </a:bodyPr>
          <a:lstStyle/>
          <a:p>
            <a:pPr marL="12700">
              <a:lnSpc>
                <a:spcPct val="100000"/>
              </a:lnSpc>
              <a:spcBef>
                <a:spcPts val="100"/>
              </a:spcBef>
            </a:pPr>
            <a:r>
              <a:rPr sz="4800" b="0" spc="-45" dirty="0">
                <a:solidFill>
                  <a:srgbClr val="FFFFFF"/>
                </a:solidFill>
                <a:latin typeface="Calibri Light"/>
                <a:cs typeface="Calibri Light"/>
              </a:rPr>
              <a:t>E</a:t>
            </a:r>
            <a:r>
              <a:rPr sz="4800" b="0" spc="-150" dirty="0">
                <a:solidFill>
                  <a:srgbClr val="FFFFFF"/>
                </a:solidFill>
                <a:latin typeface="Calibri Light"/>
                <a:cs typeface="Calibri Light"/>
              </a:rPr>
              <a:t>x</a:t>
            </a:r>
            <a:r>
              <a:rPr sz="4800" b="0" spc="-55" dirty="0">
                <a:solidFill>
                  <a:srgbClr val="FFFFFF"/>
                </a:solidFill>
                <a:latin typeface="Calibri Light"/>
                <a:cs typeface="Calibri Light"/>
              </a:rPr>
              <a:t>am</a:t>
            </a:r>
            <a:r>
              <a:rPr sz="4800" b="0" spc="-50" dirty="0">
                <a:solidFill>
                  <a:srgbClr val="FFFFFF"/>
                </a:solidFill>
                <a:latin typeface="Calibri Light"/>
                <a:cs typeface="Calibri Light"/>
              </a:rPr>
              <a:t>p</a:t>
            </a:r>
            <a:r>
              <a:rPr sz="4800" b="0" spc="-55" dirty="0">
                <a:solidFill>
                  <a:srgbClr val="FFFFFF"/>
                </a:solidFill>
                <a:latin typeface="Calibri Light"/>
                <a:cs typeface="Calibri Light"/>
              </a:rPr>
              <a:t>l</a:t>
            </a:r>
            <a:r>
              <a:rPr sz="4800" b="0" dirty="0">
                <a:solidFill>
                  <a:srgbClr val="FFFFFF"/>
                </a:solidFill>
                <a:latin typeface="Calibri Light"/>
                <a:cs typeface="Calibri Light"/>
              </a:rPr>
              <a:t>e</a:t>
            </a:r>
            <a:endParaRPr sz="4800">
              <a:latin typeface="Calibri Light"/>
              <a:cs typeface="Calibri Light"/>
            </a:endParaRPr>
          </a:p>
        </p:txBody>
      </p:sp>
      <p:sp>
        <p:nvSpPr>
          <p:cNvPr id="3" name="object 3"/>
          <p:cNvSpPr txBox="1"/>
          <p:nvPr/>
        </p:nvSpPr>
        <p:spPr>
          <a:xfrm>
            <a:off x="1176019" y="1813382"/>
            <a:ext cx="9946005" cy="1604645"/>
          </a:xfrm>
          <a:prstGeom prst="rect">
            <a:avLst/>
          </a:prstGeom>
        </p:spPr>
        <p:txBody>
          <a:bodyPr vert="horz" wrap="square" lIns="0" tIns="55244" rIns="0" bIns="0" rtlCol="0">
            <a:spAutoFit/>
          </a:bodyPr>
          <a:lstStyle/>
          <a:p>
            <a:pPr marL="12700" marR="5080" algn="just">
              <a:lnSpc>
                <a:spcPct val="90000"/>
              </a:lnSpc>
              <a:spcBef>
                <a:spcPts val="434"/>
              </a:spcBef>
            </a:pPr>
            <a:r>
              <a:rPr sz="2800" spc="-20" dirty="0">
                <a:solidFill>
                  <a:srgbClr val="FFFFFF"/>
                </a:solidFill>
                <a:latin typeface="Calibri"/>
                <a:cs typeface="Calibri"/>
              </a:rPr>
              <a:t>Let’s </a:t>
            </a:r>
            <a:r>
              <a:rPr sz="2800" spc="-5" dirty="0">
                <a:solidFill>
                  <a:srgbClr val="FFFFFF"/>
                </a:solidFill>
                <a:latin typeface="Calibri"/>
                <a:cs typeface="Calibri"/>
              </a:rPr>
              <a:t>assume </a:t>
            </a:r>
            <a:r>
              <a:rPr sz="2800" spc="-15" dirty="0">
                <a:solidFill>
                  <a:srgbClr val="FFFFFF"/>
                </a:solidFill>
                <a:latin typeface="Calibri"/>
                <a:cs typeface="Calibri"/>
              </a:rPr>
              <a:t>we tested </a:t>
            </a:r>
            <a:r>
              <a:rPr sz="2800" spc="-10" dirty="0">
                <a:solidFill>
                  <a:srgbClr val="FFFFFF"/>
                </a:solidFill>
                <a:latin typeface="Calibri"/>
                <a:cs typeface="Calibri"/>
              </a:rPr>
              <a:t>three identical pumps until </a:t>
            </a:r>
            <a:r>
              <a:rPr sz="2800" spc="-5" dirty="0">
                <a:solidFill>
                  <a:srgbClr val="FFFFFF"/>
                </a:solidFill>
                <a:latin typeface="Calibri"/>
                <a:cs typeface="Calibri"/>
              </a:rPr>
              <a:t>all of them </a:t>
            </a:r>
            <a:r>
              <a:rPr sz="2800" spc="-10" dirty="0">
                <a:solidFill>
                  <a:srgbClr val="FFFFFF"/>
                </a:solidFill>
                <a:latin typeface="Calibri"/>
                <a:cs typeface="Calibri"/>
              </a:rPr>
              <a:t>failed. </a:t>
            </a:r>
            <a:r>
              <a:rPr sz="2800" spc="-620" dirty="0">
                <a:solidFill>
                  <a:srgbClr val="FFFFFF"/>
                </a:solidFill>
                <a:latin typeface="Calibri"/>
                <a:cs typeface="Calibri"/>
              </a:rPr>
              <a:t> </a:t>
            </a:r>
            <a:r>
              <a:rPr sz="2800" spc="-5" dirty="0">
                <a:solidFill>
                  <a:srgbClr val="FFFFFF"/>
                </a:solidFill>
                <a:latin typeface="Calibri"/>
                <a:cs typeface="Calibri"/>
              </a:rPr>
              <a:t>The </a:t>
            </a:r>
            <a:r>
              <a:rPr sz="2800" spc="-20" dirty="0">
                <a:solidFill>
                  <a:srgbClr val="FFFFFF"/>
                </a:solidFill>
                <a:latin typeface="Calibri"/>
                <a:cs typeface="Calibri"/>
              </a:rPr>
              <a:t>first </a:t>
            </a:r>
            <a:r>
              <a:rPr sz="2800" spc="-10" dirty="0">
                <a:solidFill>
                  <a:srgbClr val="FFFFFF"/>
                </a:solidFill>
                <a:latin typeface="Calibri"/>
                <a:cs typeface="Calibri"/>
              </a:rPr>
              <a:t>pump </a:t>
            </a:r>
            <a:r>
              <a:rPr sz="2800" spc="-30" dirty="0">
                <a:solidFill>
                  <a:srgbClr val="FFFFFF"/>
                </a:solidFill>
                <a:latin typeface="Calibri"/>
                <a:cs typeface="Calibri"/>
              </a:rPr>
              <a:t>system </a:t>
            </a:r>
            <a:r>
              <a:rPr sz="2800" spc="-15" dirty="0">
                <a:solidFill>
                  <a:srgbClr val="FFFFFF"/>
                </a:solidFill>
                <a:latin typeface="Calibri"/>
                <a:cs typeface="Calibri"/>
              </a:rPr>
              <a:t>failed </a:t>
            </a:r>
            <a:r>
              <a:rPr sz="2800" spc="-10" dirty="0">
                <a:solidFill>
                  <a:srgbClr val="FFFFFF"/>
                </a:solidFill>
                <a:latin typeface="Calibri"/>
                <a:cs typeface="Calibri"/>
              </a:rPr>
              <a:t>after eight </a:t>
            </a:r>
            <a:r>
              <a:rPr sz="2800" spc="-15" dirty="0">
                <a:solidFill>
                  <a:srgbClr val="FFFFFF"/>
                </a:solidFill>
                <a:latin typeface="Calibri"/>
                <a:cs typeface="Calibri"/>
              </a:rPr>
              <a:t>hours, </a:t>
            </a:r>
            <a:r>
              <a:rPr sz="2800" spc="-5" dirty="0">
                <a:solidFill>
                  <a:srgbClr val="FFFFFF"/>
                </a:solidFill>
                <a:latin typeface="Calibri"/>
                <a:cs typeface="Calibri"/>
              </a:rPr>
              <a:t>the </a:t>
            </a:r>
            <a:r>
              <a:rPr sz="2800" spc="-10" dirty="0">
                <a:solidFill>
                  <a:srgbClr val="FFFFFF"/>
                </a:solidFill>
                <a:latin typeface="Calibri"/>
                <a:cs typeface="Calibri"/>
              </a:rPr>
              <a:t>second one </a:t>
            </a:r>
            <a:r>
              <a:rPr sz="2800" spc="-15" dirty="0">
                <a:solidFill>
                  <a:srgbClr val="FFFFFF"/>
                </a:solidFill>
                <a:latin typeface="Calibri"/>
                <a:cs typeface="Calibri"/>
              </a:rPr>
              <a:t>failed </a:t>
            </a:r>
            <a:r>
              <a:rPr sz="2800" spc="-10" dirty="0">
                <a:solidFill>
                  <a:srgbClr val="FFFFFF"/>
                </a:solidFill>
                <a:latin typeface="Calibri"/>
                <a:cs typeface="Calibri"/>
              </a:rPr>
              <a:t> </a:t>
            </a:r>
            <a:r>
              <a:rPr sz="2800" spc="-15" dirty="0">
                <a:solidFill>
                  <a:srgbClr val="FFFFFF"/>
                </a:solidFill>
                <a:latin typeface="Calibri"/>
                <a:cs typeface="Calibri"/>
              </a:rPr>
              <a:t>at</a:t>
            </a:r>
            <a:r>
              <a:rPr sz="2800" spc="-5" dirty="0">
                <a:solidFill>
                  <a:srgbClr val="FFFFFF"/>
                </a:solidFill>
                <a:latin typeface="Calibri"/>
                <a:cs typeface="Calibri"/>
              </a:rPr>
              <a:t> </a:t>
            </a:r>
            <a:r>
              <a:rPr sz="2800" spc="-10" dirty="0">
                <a:solidFill>
                  <a:srgbClr val="FFFFFF"/>
                </a:solidFill>
                <a:latin typeface="Calibri"/>
                <a:cs typeface="Calibri"/>
              </a:rPr>
              <a:t>ten</a:t>
            </a:r>
            <a:r>
              <a:rPr sz="2800" dirty="0">
                <a:solidFill>
                  <a:srgbClr val="FFFFFF"/>
                </a:solidFill>
                <a:latin typeface="Calibri"/>
                <a:cs typeface="Calibri"/>
              </a:rPr>
              <a:t> </a:t>
            </a:r>
            <a:r>
              <a:rPr sz="2800" spc="-15" dirty="0">
                <a:solidFill>
                  <a:srgbClr val="FFFFFF"/>
                </a:solidFill>
                <a:latin typeface="Calibri"/>
                <a:cs typeface="Calibri"/>
              </a:rPr>
              <a:t>hours,</a:t>
            </a:r>
            <a:r>
              <a:rPr sz="2800" spc="35" dirty="0">
                <a:solidFill>
                  <a:srgbClr val="FFFFFF"/>
                </a:solidFill>
                <a:latin typeface="Calibri"/>
                <a:cs typeface="Calibri"/>
              </a:rPr>
              <a:t> </a:t>
            </a:r>
            <a:r>
              <a:rPr sz="2800" spc="-5" dirty="0">
                <a:solidFill>
                  <a:srgbClr val="FFFFFF"/>
                </a:solidFill>
                <a:latin typeface="Calibri"/>
                <a:cs typeface="Calibri"/>
              </a:rPr>
              <a:t>and</a:t>
            </a:r>
            <a:r>
              <a:rPr sz="2800" spc="20" dirty="0">
                <a:solidFill>
                  <a:srgbClr val="FFFFFF"/>
                </a:solidFill>
                <a:latin typeface="Calibri"/>
                <a:cs typeface="Calibri"/>
              </a:rPr>
              <a:t> </a:t>
            </a:r>
            <a:r>
              <a:rPr sz="2800" spc="-5" dirty="0">
                <a:solidFill>
                  <a:srgbClr val="FFFFFF"/>
                </a:solidFill>
                <a:latin typeface="Calibri"/>
                <a:cs typeface="Calibri"/>
              </a:rPr>
              <a:t>the</a:t>
            </a:r>
            <a:r>
              <a:rPr sz="2800" spc="15" dirty="0">
                <a:solidFill>
                  <a:srgbClr val="FFFFFF"/>
                </a:solidFill>
                <a:latin typeface="Calibri"/>
                <a:cs typeface="Calibri"/>
              </a:rPr>
              <a:t> </a:t>
            </a:r>
            <a:r>
              <a:rPr sz="2800" spc="-15" dirty="0">
                <a:solidFill>
                  <a:srgbClr val="FFFFFF"/>
                </a:solidFill>
                <a:latin typeface="Calibri"/>
                <a:cs typeface="Calibri"/>
              </a:rPr>
              <a:t>third</a:t>
            </a:r>
            <a:r>
              <a:rPr sz="2800" spc="20" dirty="0">
                <a:solidFill>
                  <a:srgbClr val="FFFFFF"/>
                </a:solidFill>
                <a:latin typeface="Calibri"/>
                <a:cs typeface="Calibri"/>
              </a:rPr>
              <a:t> </a:t>
            </a:r>
            <a:r>
              <a:rPr sz="2800" spc="-15" dirty="0">
                <a:solidFill>
                  <a:srgbClr val="FFFFFF"/>
                </a:solidFill>
                <a:latin typeface="Calibri"/>
                <a:cs typeface="Calibri"/>
              </a:rPr>
              <a:t>failed</a:t>
            </a:r>
            <a:r>
              <a:rPr sz="2800" spc="15" dirty="0">
                <a:solidFill>
                  <a:srgbClr val="FFFFFF"/>
                </a:solidFill>
                <a:latin typeface="Calibri"/>
                <a:cs typeface="Calibri"/>
              </a:rPr>
              <a:t> </a:t>
            </a:r>
            <a:r>
              <a:rPr sz="2800" spc="-15" dirty="0">
                <a:solidFill>
                  <a:srgbClr val="FFFFFF"/>
                </a:solidFill>
                <a:latin typeface="Calibri"/>
                <a:cs typeface="Calibri"/>
              </a:rPr>
              <a:t>at</a:t>
            </a:r>
            <a:r>
              <a:rPr sz="2800" spc="-5" dirty="0">
                <a:solidFill>
                  <a:srgbClr val="FFFFFF"/>
                </a:solidFill>
                <a:latin typeface="Calibri"/>
                <a:cs typeface="Calibri"/>
              </a:rPr>
              <a:t> </a:t>
            </a:r>
            <a:r>
              <a:rPr sz="2800" spc="-10" dirty="0">
                <a:solidFill>
                  <a:srgbClr val="FFFFFF"/>
                </a:solidFill>
                <a:latin typeface="Calibri"/>
                <a:cs typeface="Calibri"/>
              </a:rPr>
              <a:t>twelve</a:t>
            </a:r>
            <a:r>
              <a:rPr sz="2800" dirty="0">
                <a:solidFill>
                  <a:srgbClr val="FFFFFF"/>
                </a:solidFill>
                <a:latin typeface="Calibri"/>
                <a:cs typeface="Calibri"/>
              </a:rPr>
              <a:t> </a:t>
            </a:r>
            <a:r>
              <a:rPr sz="2800" spc="-15" dirty="0">
                <a:solidFill>
                  <a:srgbClr val="FFFFFF"/>
                </a:solidFill>
                <a:latin typeface="Calibri"/>
                <a:cs typeface="Calibri"/>
              </a:rPr>
              <a:t>hours.</a:t>
            </a:r>
            <a:r>
              <a:rPr sz="2800" spc="-45" dirty="0">
                <a:solidFill>
                  <a:srgbClr val="FFFFFF"/>
                </a:solidFill>
                <a:latin typeface="Calibri"/>
                <a:cs typeface="Calibri"/>
              </a:rPr>
              <a:t> </a:t>
            </a:r>
            <a:r>
              <a:rPr sz="2800" spc="5" dirty="0">
                <a:solidFill>
                  <a:srgbClr val="FFFFFF"/>
                </a:solidFill>
                <a:latin typeface="Calibri"/>
                <a:cs typeface="Calibri"/>
              </a:rPr>
              <a:t>MTTF</a:t>
            </a:r>
            <a:r>
              <a:rPr sz="2800" spc="20" dirty="0">
                <a:solidFill>
                  <a:srgbClr val="FFFFFF"/>
                </a:solidFill>
                <a:latin typeface="Calibri"/>
                <a:cs typeface="Calibri"/>
              </a:rPr>
              <a:t> </a:t>
            </a:r>
            <a:r>
              <a:rPr sz="2800" spc="-5" dirty="0">
                <a:solidFill>
                  <a:srgbClr val="FFFFFF"/>
                </a:solidFill>
                <a:latin typeface="Calibri"/>
                <a:cs typeface="Calibri"/>
              </a:rPr>
              <a:t>in</a:t>
            </a:r>
            <a:r>
              <a:rPr sz="2800" dirty="0">
                <a:solidFill>
                  <a:srgbClr val="FFFFFF"/>
                </a:solidFill>
                <a:latin typeface="Calibri"/>
                <a:cs typeface="Calibri"/>
              </a:rPr>
              <a:t> </a:t>
            </a:r>
            <a:r>
              <a:rPr sz="2800" spc="-10" dirty="0">
                <a:solidFill>
                  <a:srgbClr val="FFFFFF"/>
                </a:solidFill>
                <a:latin typeface="Calibri"/>
                <a:cs typeface="Calibri"/>
              </a:rPr>
              <a:t>this</a:t>
            </a:r>
            <a:endParaRPr sz="2800">
              <a:latin typeface="Calibri"/>
              <a:cs typeface="Calibri"/>
            </a:endParaRPr>
          </a:p>
          <a:p>
            <a:pPr marL="12700" algn="just">
              <a:lnSpc>
                <a:spcPts val="3025"/>
              </a:lnSpc>
            </a:pPr>
            <a:r>
              <a:rPr sz="2800" spc="-15" dirty="0">
                <a:solidFill>
                  <a:srgbClr val="FFFFFF"/>
                </a:solidFill>
                <a:latin typeface="Calibri"/>
                <a:cs typeface="Calibri"/>
              </a:rPr>
              <a:t>instance</a:t>
            </a:r>
            <a:r>
              <a:rPr sz="2800" spc="15" dirty="0">
                <a:solidFill>
                  <a:srgbClr val="FFFFFF"/>
                </a:solidFill>
                <a:latin typeface="Calibri"/>
                <a:cs typeface="Calibri"/>
              </a:rPr>
              <a:t> </a:t>
            </a:r>
            <a:r>
              <a:rPr sz="2800" spc="-10" dirty="0">
                <a:solidFill>
                  <a:srgbClr val="FFFFFF"/>
                </a:solidFill>
                <a:latin typeface="Calibri"/>
                <a:cs typeface="Calibri"/>
              </a:rPr>
              <a:t>would</a:t>
            </a:r>
            <a:r>
              <a:rPr sz="2800" spc="5" dirty="0">
                <a:solidFill>
                  <a:srgbClr val="FFFFFF"/>
                </a:solidFill>
                <a:latin typeface="Calibri"/>
                <a:cs typeface="Calibri"/>
              </a:rPr>
              <a:t> </a:t>
            </a:r>
            <a:r>
              <a:rPr sz="2800" spc="-5" dirty="0">
                <a:solidFill>
                  <a:srgbClr val="FFFFFF"/>
                </a:solidFill>
                <a:latin typeface="Calibri"/>
                <a:cs typeface="Calibri"/>
              </a:rPr>
              <a:t>be</a:t>
            </a:r>
            <a:r>
              <a:rPr sz="2800" dirty="0">
                <a:solidFill>
                  <a:srgbClr val="FFFFFF"/>
                </a:solidFill>
                <a:latin typeface="Calibri"/>
                <a:cs typeface="Calibri"/>
              </a:rPr>
              <a:t> </a:t>
            </a:r>
            <a:r>
              <a:rPr sz="2800" spc="-5" dirty="0">
                <a:solidFill>
                  <a:srgbClr val="FFFFFF"/>
                </a:solidFill>
                <a:latin typeface="Calibri"/>
                <a:cs typeface="Calibri"/>
              </a:rPr>
              <a:t>…..</a:t>
            </a:r>
            <a:endParaRPr sz="28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R="149225" algn="ctr">
              <a:lnSpc>
                <a:spcPct val="107000"/>
              </a:lnSpc>
              <a:spcAft>
                <a:spcPts val="1115"/>
              </a:spcAft>
            </a:pPr>
            <a:r>
              <a:rPr lang="en-PK" sz="1800" dirty="0">
                <a:solidFill>
                  <a:srgbClr val="000000"/>
                </a:solidFill>
                <a:effectLst/>
                <a:latin typeface="Calibri" panose="020F0502020204030204" pitchFamily="34" charset="0"/>
                <a:ea typeface="Calibri" panose="020F0502020204030204" pitchFamily="34" charset="0"/>
              </a:rPr>
              <a:t>Why Metrics in Software Testing?</a:t>
            </a:r>
          </a:p>
        </p:txBody>
      </p:sp>
      <p:sp>
        <p:nvSpPr>
          <p:cNvPr id="3" name="Content Placeholder 2"/>
          <p:cNvSpPr>
            <a:spLocks noGrp="1"/>
          </p:cNvSpPr>
          <p:nvPr>
            <p:ph sz="quarter" idx="13"/>
          </p:nvPr>
        </p:nvSpPr>
        <p:spPr>
          <a:xfrm>
            <a:off x="1706062" y="1656138"/>
            <a:ext cx="8779512" cy="3953706"/>
          </a:xfrm>
        </p:spPr>
        <p:txBody>
          <a:bodyPr vert="horz" lIns="91440" tIns="45720" rIns="91440" bIns="45720" rtlCol="0">
            <a:normAutofit lnSpcReduction="10000"/>
          </a:bodyPr>
          <a:lstStyle/>
          <a:p>
            <a:pPr marL="342900" marR="1270" lvl="0" indent="-342900" algn="just" fontAlgn="base">
              <a:lnSpc>
                <a:spcPct val="103000"/>
              </a:lnSpc>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There will be certain questions during and after testing such as:</a:t>
            </a:r>
          </a:p>
          <a:p>
            <a:pPr marL="435610" indent="6350" algn="just">
              <a:lnSpc>
                <a:spcPct val="103000"/>
              </a:lnSpc>
              <a:spcAft>
                <a:spcPts val="100"/>
              </a:spcAft>
            </a:pPr>
            <a:r>
              <a:rPr lang="en-PK" sz="1800" dirty="0">
                <a:solidFill>
                  <a:srgbClr val="000000"/>
                </a:solidFill>
                <a:effectLst/>
                <a:latin typeface="Calibri" panose="020F0502020204030204" pitchFamily="34" charset="0"/>
                <a:ea typeface="Calibri" panose="020F0502020204030204" pitchFamily="34" charset="0"/>
              </a:rPr>
              <a:t>— How long would it take to test ?</a:t>
            </a:r>
          </a:p>
          <a:p>
            <a:pPr marL="441960" marR="3370580" indent="-6350" algn="just">
              <a:lnSpc>
                <a:spcPct val="105000"/>
              </a:lnSpc>
              <a:spcAft>
                <a:spcPts val="70"/>
              </a:spcAft>
            </a:pPr>
            <a:r>
              <a:rPr lang="en-PK" sz="1800" dirty="0">
                <a:solidFill>
                  <a:srgbClr val="000000"/>
                </a:solidFill>
                <a:effectLst/>
                <a:latin typeface="Calibri" panose="020F0502020204030204" pitchFamily="34" charset="0"/>
                <a:ea typeface="Calibri" panose="020F0502020204030204" pitchFamily="34" charset="0"/>
              </a:rPr>
              <a:t>— How Bad / Good is the product?</a:t>
            </a:r>
          </a:p>
          <a:p>
            <a:pPr marL="435610" indent="6350" algn="just">
              <a:lnSpc>
                <a:spcPct val="103000"/>
              </a:lnSpc>
              <a:spcAft>
                <a:spcPts val="200"/>
              </a:spcAft>
            </a:pPr>
            <a:r>
              <a:rPr lang="en-PK" sz="1800" dirty="0">
                <a:solidFill>
                  <a:srgbClr val="000000"/>
                </a:solidFill>
                <a:effectLst/>
                <a:latin typeface="Calibri" panose="020F0502020204030204" pitchFamily="34" charset="0"/>
                <a:ea typeface="Calibri" panose="020F0502020204030204" pitchFamily="34" charset="0"/>
              </a:rPr>
              <a:t>— How many bugs still remain in the product?</a:t>
            </a:r>
          </a:p>
          <a:p>
            <a:pPr marL="440055" indent="6350" algn="just">
              <a:lnSpc>
                <a:spcPct val="103000"/>
              </a:lnSpc>
              <a:spcAft>
                <a:spcPts val="300"/>
              </a:spcAft>
            </a:pPr>
            <a:r>
              <a:rPr lang="en-PK" sz="1800" dirty="0">
                <a:solidFill>
                  <a:srgbClr val="000000"/>
                </a:solidFill>
                <a:effectLst/>
                <a:latin typeface="Calibri" panose="020F0502020204030204" pitchFamily="34" charset="0"/>
                <a:ea typeface="Calibri" panose="020F0502020204030204" pitchFamily="34" charset="0"/>
              </a:rPr>
              <a:t>— Will testing be completed on time?</a:t>
            </a:r>
          </a:p>
          <a:p>
            <a:pPr marL="435610" indent="6350" algn="just">
              <a:lnSpc>
                <a:spcPct val="103000"/>
              </a:lnSpc>
              <a:spcAft>
                <a:spcPts val="255"/>
              </a:spcAft>
            </a:pPr>
            <a:r>
              <a:rPr lang="en-PK" sz="1800" dirty="0">
                <a:solidFill>
                  <a:srgbClr val="000000"/>
                </a:solidFill>
                <a:effectLst/>
                <a:latin typeface="Calibri" panose="020F0502020204030204" pitchFamily="34" charset="0"/>
                <a:ea typeface="Calibri" panose="020F0502020204030204" pitchFamily="34" charset="0"/>
              </a:rPr>
              <a:t>— Was the testing done effectively?</a:t>
            </a:r>
          </a:p>
          <a:p>
            <a:pPr marL="435610" indent="6350" algn="just">
              <a:lnSpc>
                <a:spcPct val="103000"/>
              </a:lnSpc>
            </a:pPr>
            <a:r>
              <a:rPr lang="en-PK" sz="1800" dirty="0">
                <a:solidFill>
                  <a:srgbClr val="000000"/>
                </a:solidFill>
                <a:effectLst/>
                <a:latin typeface="Calibri" panose="020F0502020204030204" pitchFamily="34" charset="0"/>
                <a:ea typeface="Calibri" panose="020F0502020204030204" pitchFamily="34" charset="0"/>
              </a:rPr>
              <a:t>— How much effort went into testing the product?</a:t>
            </a:r>
          </a:p>
          <a:p>
            <a:pPr marL="342900" marR="1270" lvl="0" indent="-342900" algn="just" fontAlgn="base">
              <a:lnSpc>
                <a:spcPct val="103000"/>
              </a:lnSpc>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 Answer these questions properly we need some type of measurements and record keeping to justify the answers.</a:t>
            </a:r>
          </a:p>
          <a:p>
            <a:pPr marL="342900" marR="1270" lvl="0" indent="-342900" algn="just" fontAlgn="base">
              <a:lnSpc>
                <a:spcPct val="103000"/>
              </a:lnSpc>
              <a:spcAft>
                <a:spcPts val="420"/>
              </a:spcAft>
              <a:buClr>
                <a:srgbClr val="000000"/>
              </a:buClr>
              <a:buSzPts val="2300"/>
              <a:buFont typeface="Arial" panose="020B0604020202020204" pitchFamily="34" charset="0"/>
              <a:buChar char="•"/>
            </a:pPr>
            <a:r>
              <a:rPr lang="en-PK"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This is where the testing metrics comes into picture.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2051685" cy="757555"/>
          </a:xfrm>
          <a:prstGeom prst="rect">
            <a:avLst/>
          </a:prstGeom>
        </p:spPr>
        <p:txBody>
          <a:bodyPr vert="horz" wrap="square" lIns="0" tIns="12700" rIns="0" bIns="0" rtlCol="0">
            <a:spAutoFit/>
          </a:bodyPr>
          <a:lstStyle/>
          <a:p>
            <a:pPr marL="12700">
              <a:lnSpc>
                <a:spcPct val="100000"/>
              </a:lnSpc>
              <a:spcBef>
                <a:spcPts val="100"/>
              </a:spcBef>
            </a:pPr>
            <a:r>
              <a:rPr sz="4800" b="0" spc="-45" dirty="0">
                <a:solidFill>
                  <a:srgbClr val="FFFFFF"/>
                </a:solidFill>
                <a:latin typeface="Calibri Light"/>
                <a:cs typeface="Calibri Light"/>
              </a:rPr>
              <a:t>E</a:t>
            </a:r>
            <a:r>
              <a:rPr sz="4800" b="0" spc="-150" dirty="0">
                <a:solidFill>
                  <a:srgbClr val="FFFFFF"/>
                </a:solidFill>
                <a:latin typeface="Calibri Light"/>
                <a:cs typeface="Calibri Light"/>
              </a:rPr>
              <a:t>x</a:t>
            </a:r>
            <a:r>
              <a:rPr sz="4800" b="0" spc="-55" dirty="0">
                <a:solidFill>
                  <a:srgbClr val="FFFFFF"/>
                </a:solidFill>
                <a:latin typeface="Calibri Light"/>
                <a:cs typeface="Calibri Light"/>
              </a:rPr>
              <a:t>am</a:t>
            </a:r>
            <a:r>
              <a:rPr sz="4800" b="0" spc="-50" dirty="0">
                <a:solidFill>
                  <a:srgbClr val="FFFFFF"/>
                </a:solidFill>
                <a:latin typeface="Calibri Light"/>
                <a:cs typeface="Calibri Light"/>
              </a:rPr>
              <a:t>p</a:t>
            </a:r>
            <a:r>
              <a:rPr sz="4800" b="0" spc="-55" dirty="0">
                <a:solidFill>
                  <a:srgbClr val="FFFFFF"/>
                </a:solidFill>
                <a:latin typeface="Calibri Light"/>
                <a:cs typeface="Calibri Light"/>
              </a:rPr>
              <a:t>l</a:t>
            </a:r>
            <a:r>
              <a:rPr sz="4800" b="0" dirty="0">
                <a:solidFill>
                  <a:srgbClr val="FFFFFF"/>
                </a:solidFill>
                <a:latin typeface="Calibri Light"/>
                <a:cs typeface="Calibri Light"/>
              </a:rPr>
              <a:t>e</a:t>
            </a:r>
            <a:endParaRPr sz="4800">
              <a:latin typeface="Calibri Light"/>
              <a:cs typeface="Calibri Light"/>
            </a:endParaRPr>
          </a:p>
        </p:txBody>
      </p:sp>
      <p:sp>
        <p:nvSpPr>
          <p:cNvPr id="3" name="object 3"/>
          <p:cNvSpPr txBox="1"/>
          <p:nvPr/>
        </p:nvSpPr>
        <p:spPr>
          <a:xfrm>
            <a:off x="1084580" y="1813382"/>
            <a:ext cx="10037445" cy="3282315"/>
          </a:xfrm>
          <a:prstGeom prst="rect">
            <a:avLst/>
          </a:prstGeom>
        </p:spPr>
        <p:txBody>
          <a:bodyPr vert="horz" wrap="square" lIns="0" tIns="55244" rIns="0" bIns="0" rtlCol="0">
            <a:spAutoFit/>
          </a:bodyPr>
          <a:lstStyle/>
          <a:p>
            <a:pPr marL="103505" marR="5080">
              <a:lnSpc>
                <a:spcPct val="90000"/>
              </a:lnSpc>
              <a:spcBef>
                <a:spcPts val="434"/>
              </a:spcBef>
            </a:pPr>
            <a:r>
              <a:rPr sz="2800" spc="-20" dirty="0">
                <a:solidFill>
                  <a:srgbClr val="FFFFFF"/>
                </a:solidFill>
                <a:latin typeface="Calibri"/>
                <a:cs typeface="Calibri"/>
              </a:rPr>
              <a:t>Let’s</a:t>
            </a:r>
            <a:r>
              <a:rPr sz="2800" spc="-5" dirty="0">
                <a:solidFill>
                  <a:srgbClr val="FFFFFF"/>
                </a:solidFill>
                <a:latin typeface="Calibri"/>
                <a:cs typeface="Calibri"/>
              </a:rPr>
              <a:t> assume</a:t>
            </a:r>
            <a:r>
              <a:rPr sz="2800" spc="20" dirty="0">
                <a:solidFill>
                  <a:srgbClr val="FFFFFF"/>
                </a:solidFill>
                <a:latin typeface="Calibri"/>
                <a:cs typeface="Calibri"/>
              </a:rPr>
              <a:t> </a:t>
            </a:r>
            <a:r>
              <a:rPr sz="2800" spc="-15" dirty="0">
                <a:solidFill>
                  <a:srgbClr val="FFFFFF"/>
                </a:solidFill>
                <a:latin typeface="Calibri"/>
                <a:cs typeface="Calibri"/>
              </a:rPr>
              <a:t>we</a:t>
            </a:r>
            <a:r>
              <a:rPr sz="2800" dirty="0">
                <a:solidFill>
                  <a:srgbClr val="FFFFFF"/>
                </a:solidFill>
                <a:latin typeface="Calibri"/>
                <a:cs typeface="Calibri"/>
              </a:rPr>
              <a:t> </a:t>
            </a:r>
            <a:r>
              <a:rPr sz="2800" spc="-15" dirty="0">
                <a:solidFill>
                  <a:srgbClr val="FFFFFF"/>
                </a:solidFill>
                <a:latin typeface="Calibri"/>
                <a:cs typeface="Calibri"/>
              </a:rPr>
              <a:t>tested</a:t>
            </a:r>
            <a:r>
              <a:rPr sz="2800" dirty="0">
                <a:solidFill>
                  <a:srgbClr val="FFFFFF"/>
                </a:solidFill>
                <a:latin typeface="Calibri"/>
                <a:cs typeface="Calibri"/>
              </a:rPr>
              <a:t> </a:t>
            </a:r>
            <a:r>
              <a:rPr sz="2800" spc="-10" dirty="0">
                <a:solidFill>
                  <a:srgbClr val="FFFFFF"/>
                </a:solidFill>
                <a:latin typeface="Calibri"/>
                <a:cs typeface="Calibri"/>
              </a:rPr>
              <a:t>three</a:t>
            </a:r>
            <a:r>
              <a:rPr sz="2800" spc="15" dirty="0">
                <a:solidFill>
                  <a:srgbClr val="FFFFFF"/>
                </a:solidFill>
                <a:latin typeface="Calibri"/>
                <a:cs typeface="Calibri"/>
              </a:rPr>
              <a:t> </a:t>
            </a:r>
            <a:r>
              <a:rPr sz="2800" spc="-10" dirty="0">
                <a:solidFill>
                  <a:srgbClr val="FFFFFF"/>
                </a:solidFill>
                <a:latin typeface="Calibri"/>
                <a:cs typeface="Calibri"/>
              </a:rPr>
              <a:t>identical</a:t>
            </a:r>
            <a:r>
              <a:rPr sz="2800" spc="20" dirty="0">
                <a:solidFill>
                  <a:srgbClr val="FFFFFF"/>
                </a:solidFill>
                <a:latin typeface="Calibri"/>
                <a:cs typeface="Calibri"/>
              </a:rPr>
              <a:t> </a:t>
            </a:r>
            <a:r>
              <a:rPr sz="2800" spc="-10" dirty="0">
                <a:solidFill>
                  <a:srgbClr val="FFFFFF"/>
                </a:solidFill>
                <a:latin typeface="Calibri"/>
                <a:cs typeface="Calibri"/>
              </a:rPr>
              <a:t>pumps</a:t>
            </a:r>
            <a:r>
              <a:rPr sz="2800" spc="45" dirty="0">
                <a:solidFill>
                  <a:srgbClr val="FFFFFF"/>
                </a:solidFill>
                <a:latin typeface="Calibri"/>
                <a:cs typeface="Calibri"/>
              </a:rPr>
              <a:t> </a:t>
            </a:r>
            <a:r>
              <a:rPr sz="2800" spc="-10" dirty="0">
                <a:solidFill>
                  <a:srgbClr val="FFFFFF"/>
                </a:solidFill>
                <a:latin typeface="Calibri"/>
                <a:cs typeface="Calibri"/>
              </a:rPr>
              <a:t>until</a:t>
            </a:r>
            <a:r>
              <a:rPr sz="2800" spc="15" dirty="0">
                <a:solidFill>
                  <a:srgbClr val="FFFFFF"/>
                </a:solidFill>
                <a:latin typeface="Calibri"/>
                <a:cs typeface="Calibri"/>
              </a:rPr>
              <a:t> </a:t>
            </a:r>
            <a:r>
              <a:rPr sz="2800" spc="-5" dirty="0">
                <a:solidFill>
                  <a:srgbClr val="FFFFFF"/>
                </a:solidFill>
                <a:latin typeface="Calibri"/>
                <a:cs typeface="Calibri"/>
              </a:rPr>
              <a:t>all of</a:t>
            </a:r>
            <a:r>
              <a:rPr sz="2800" spc="5" dirty="0">
                <a:solidFill>
                  <a:srgbClr val="FFFFFF"/>
                </a:solidFill>
                <a:latin typeface="Calibri"/>
                <a:cs typeface="Calibri"/>
              </a:rPr>
              <a:t> </a:t>
            </a:r>
            <a:r>
              <a:rPr sz="2800" spc="-5" dirty="0">
                <a:solidFill>
                  <a:srgbClr val="FFFFFF"/>
                </a:solidFill>
                <a:latin typeface="Calibri"/>
                <a:cs typeface="Calibri"/>
              </a:rPr>
              <a:t>them</a:t>
            </a:r>
            <a:r>
              <a:rPr sz="2800" spc="10" dirty="0">
                <a:solidFill>
                  <a:srgbClr val="FFFFFF"/>
                </a:solidFill>
                <a:latin typeface="Calibri"/>
                <a:cs typeface="Calibri"/>
              </a:rPr>
              <a:t> </a:t>
            </a:r>
            <a:r>
              <a:rPr sz="2800" spc="-10" dirty="0">
                <a:solidFill>
                  <a:srgbClr val="FFFFFF"/>
                </a:solidFill>
                <a:latin typeface="Calibri"/>
                <a:cs typeface="Calibri"/>
              </a:rPr>
              <a:t>failed. </a:t>
            </a:r>
            <a:r>
              <a:rPr sz="2800" spc="-615" dirty="0">
                <a:solidFill>
                  <a:srgbClr val="FFFFFF"/>
                </a:solidFill>
                <a:latin typeface="Calibri"/>
                <a:cs typeface="Calibri"/>
              </a:rPr>
              <a:t> </a:t>
            </a:r>
            <a:r>
              <a:rPr sz="2800" spc="-5" dirty="0">
                <a:solidFill>
                  <a:srgbClr val="FFFFFF"/>
                </a:solidFill>
                <a:latin typeface="Calibri"/>
                <a:cs typeface="Calibri"/>
              </a:rPr>
              <a:t>The</a:t>
            </a:r>
            <a:r>
              <a:rPr sz="2800" dirty="0">
                <a:solidFill>
                  <a:srgbClr val="FFFFFF"/>
                </a:solidFill>
                <a:latin typeface="Calibri"/>
                <a:cs typeface="Calibri"/>
              </a:rPr>
              <a:t> </a:t>
            </a:r>
            <a:r>
              <a:rPr sz="2800" spc="-20" dirty="0">
                <a:solidFill>
                  <a:srgbClr val="FFFFFF"/>
                </a:solidFill>
                <a:latin typeface="Calibri"/>
                <a:cs typeface="Calibri"/>
              </a:rPr>
              <a:t>first</a:t>
            </a:r>
            <a:r>
              <a:rPr sz="2800" spc="30" dirty="0">
                <a:solidFill>
                  <a:srgbClr val="FFFFFF"/>
                </a:solidFill>
                <a:latin typeface="Calibri"/>
                <a:cs typeface="Calibri"/>
              </a:rPr>
              <a:t> </a:t>
            </a:r>
            <a:r>
              <a:rPr sz="2800" spc="-10" dirty="0">
                <a:solidFill>
                  <a:srgbClr val="FFFFFF"/>
                </a:solidFill>
                <a:latin typeface="Calibri"/>
                <a:cs typeface="Calibri"/>
              </a:rPr>
              <a:t>pump</a:t>
            </a:r>
            <a:r>
              <a:rPr sz="2800" spc="35" dirty="0">
                <a:solidFill>
                  <a:srgbClr val="FFFFFF"/>
                </a:solidFill>
                <a:latin typeface="Calibri"/>
                <a:cs typeface="Calibri"/>
              </a:rPr>
              <a:t> </a:t>
            </a:r>
            <a:r>
              <a:rPr sz="2800" spc="-30" dirty="0">
                <a:solidFill>
                  <a:srgbClr val="FFFFFF"/>
                </a:solidFill>
                <a:latin typeface="Calibri"/>
                <a:cs typeface="Calibri"/>
              </a:rPr>
              <a:t>system</a:t>
            </a:r>
            <a:r>
              <a:rPr sz="2800" spc="20" dirty="0">
                <a:solidFill>
                  <a:srgbClr val="FFFFFF"/>
                </a:solidFill>
                <a:latin typeface="Calibri"/>
                <a:cs typeface="Calibri"/>
              </a:rPr>
              <a:t> </a:t>
            </a:r>
            <a:r>
              <a:rPr sz="2800" spc="-15" dirty="0">
                <a:solidFill>
                  <a:srgbClr val="FFFFFF"/>
                </a:solidFill>
                <a:latin typeface="Calibri"/>
                <a:cs typeface="Calibri"/>
              </a:rPr>
              <a:t>failed</a:t>
            </a:r>
            <a:r>
              <a:rPr sz="2800" spc="20" dirty="0">
                <a:solidFill>
                  <a:srgbClr val="FFFFFF"/>
                </a:solidFill>
                <a:latin typeface="Calibri"/>
                <a:cs typeface="Calibri"/>
              </a:rPr>
              <a:t> </a:t>
            </a:r>
            <a:r>
              <a:rPr sz="2800" spc="-10" dirty="0">
                <a:solidFill>
                  <a:srgbClr val="FFFFFF"/>
                </a:solidFill>
                <a:latin typeface="Calibri"/>
                <a:cs typeface="Calibri"/>
              </a:rPr>
              <a:t>after</a:t>
            </a:r>
            <a:r>
              <a:rPr sz="2800" spc="5" dirty="0">
                <a:solidFill>
                  <a:srgbClr val="FFFFFF"/>
                </a:solidFill>
                <a:latin typeface="Calibri"/>
                <a:cs typeface="Calibri"/>
              </a:rPr>
              <a:t> </a:t>
            </a:r>
            <a:r>
              <a:rPr sz="2800" spc="-10" dirty="0">
                <a:solidFill>
                  <a:srgbClr val="FFFFFF"/>
                </a:solidFill>
                <a:latin typeface="Calibri"/>
                <a:cs typeface="Calibri"/>
              </a:rPr>
              <a:t>eight</a:t>
            </a:r>
            <a:r>
              <a:rPr sz="2800" dirty="0">
                <a:solidFill>
                  <a:srgbClr val="FFFFFF"/>
                </a:solidFill>
                <a:latin typeface="Calibri"/>
                <a:cs typeface="Calibri"/>
              </a:rPr>
              <a:t> </a:t>
            </a:r>
            <a:r>
              <a:rPr sz="2800" spc="-15" dirty="0">
                <a:solidFill>
                  <a:srgbClr val="FFFFFF"/>
                </a:solidFill>
                <a:latin typeface="Calibri"/>
                <a:cs typeface="Calibri"/>
              </a:rPr>
              <a:t>hours,</a:t>
            </a:r>
            <a:r>
              <a:rPr sz="2800" spc="40" dirty="0">
                <a:solidFill>
                  <a:srgbClr val="FFFFFF"/>
                </a:solidFill>
                <a:latin typeface="Calibri"/>
                <a:cs typeface="Calibri"/>
              </a:rPr>
              <a:t> </a:t>
            </a:r>
            <a:r>
              <a:rPr sz="2800" spc="-5" dirty="0">
                <a:solidFill>
                  <a:srgbClr val="FFFFFF"/>
                </a:solidFill>
                <a:latin typeface="Calibri"/>
                <a:cs typeface="Calibri"/>
              </a:rPr>
              <a:t>the</a:t>
            </a:r>
            <a:r>
              <a:rPr sz="2800" spc="20" dirty="0">
                <a:solidFill>
                  <a:srgbClr val="FFFFFF"/>
                </a:solidFill>
                <a:latin typeface="Calibri"/>
                <a:cs typeface="Calibri"/>
              </a:rPr>
              <a:t> </a:t>
            </a:r>
            <a:r>
              <a:rPr sz="2800" spc="-10" dirty="0">
                <a:solidFill>
                  <a:srgbClr val="FFFFFF"/>
                </a:solidFill>
                <a:latin typeface="Calibri"/>
                <a:cs typeface="Calibri"/>
              </a:rPr>
              <a:t>second</a:t>
            </a:r>
            <a:r>
              <a:rPr sz="2800" spc="30" dirty="0">
                <a:solidFill>
                  <a:srgbClr val="FFFFFF"/>
                </a:solidFill>
                <a:latin typeface="Calibri"/>
                <a:cs typeface="Calibri"/>
              </a:rPr>
              <a:t> </a:t>
            </a:r>
            <a:r>
              <a:rPr sz="2800" spc="-10" dirty="0">
                <a:solidFill>
                  <a:srgbClr val="FFFFFF"/>
                </a:solidFill>
                <a:latin typeface="Calibri"/>
                <a:cs typeface="Calibri"/>
              </a:rPr>
              <a:t>one</a:t>
            </a:r>
            <a:r>
              <a:rPr sz="2800" spc="15" dirty="0">
                <a:solidFill>
                  <a:srgbClr val="FFFFFF"/>
                </a:solidFill>
                <a:latin typeface="Calibri"/>
                <a:cs typeface="Calibri"/>
              </a:rPr>
              <a:t> </a:t>
            </a:r>
            <a:r>
              <a:rPr sz="2800" spc="-15" dirty="0">
                <a:solidFill>
                  <a:srgbClr val="FFFFFF"/>
                </a:solidFill>
                <a:latin typeface="Calibri"/>
                <a:cs typeface="Calibri"/>
              </a:rPr>
              <a:t>failed </a:t>
            </a:r>
            <a:r>
              <a:rPr sz="2800" spc="-10" dirty="0">
                <a:solidFill>
                  <a:srgbClr val="FFFFFF"/>
                </a:solidFill>
                <a:latin typeface="Calibri"/>
                <a:cs typeface="Calibri"/>
              </a:rPr>
              <a:t> </a:t>
            </a:r>
            <a:r>
              <a:rPr sz="2800" spc="-15" dirty="0">
                <a:solidFill>
                  <a:srgbClr val="FFFFFF"/>
                </a:solidFill>
                <a:latin typeface="Calibri"/>
                <a:cs typeface="Calibri"/>
              </a:rPr>
              <a:t>at</a:t>
            </a:r>
            <a:r>
              <a:rPr sz="2800" spc="-5" dirty="0">
                <a:solidFill>
                  <a:srgbClr val="FFFFFF"/>
                </a:solidFill>
                <a:latin typeface="Calibri"/>
                <a:cs typeface="Calibri"/>
              </a:rPr>
              <a:t> </a:t>
            </a:r>
            <a:r>
              <a:rPr sz="2800" spc="-10" dirty="0">
                <a:solidFill>
                  <a:srgbClr val="FFFFFF"/>
                </a:solidFill>
                <a:latin typeface="Calibri"/>
                <a:cs typeface="Calibri"/>
              </a:rPr>
              <a:t>ten</a:t>
            </a:r>
            <a:r>
              <a:rPr sz="2800" dirty="0">
                <a:solidFill>
                  <a:srgbClr val="FFFFFF"/>
                </a:solidFill>
                <a:latin typeface="Calibri"/>
                <a:cs typeface="Calibri"/>
              </a:rPr>
              <a:t> </a:t>
            </a:r>
            <a:r>
              <a:rPr sz="2800" spc="-15" dirty="0">
                <a:solidFill>
                  <a:srgbClr val="FFFFFF"/>
                </a:solidFill>
                <a:latin typeface="Calibri"/>
                <a:cs typeface="Calibri"/>
              </a:rPr>
              <a:t>hours,</a:t>
            </a:r>
            <a:r>
              <a:rPr sz="2800" spc="35" dirty="0">
                <a:solidFill>
                  <a:srgbClr val="FFFFFF"/>
                </a:solidFill>
                <a:latin typeface="Calibri"/>
                <a:cs typeface="Calibri"/>
              </a:rPr>
              <a:t> </a:t>
            </a:r>
            <a:r>
              <a:rPr sz="2800" spc="-5" dirty="0">
                <a:solidFill>
                  <a:srgbClr val="FFFFFF"/>
                </a:solidFill>
                <a:latin typeface="Calibri"/>
                <a:cs typeface="Calibri"/>
              </a:rPr>
              <a:t>and</a:t>
            </a:r>
            <a:r>
              <a:rPr sz="2800" spc="20" dirty="0">
                <a:solidFill>
                  <a:srgbClr val="FFFFFF"/>
                </a:solidFill>
                <a:latin typeface="Calibri"/>
                <a:cs typeface="Calibri"/>
              </a:rPr>
              <a:t> </a:t>
            </a:r>
            <a:r>
              <a:rPr sz="2800" spc="-5" dirty="0">
                <a:solidFill>
                  <a:srgbClr val="FFFFFF"/>
                </a:solidFill>
                <a:latin typeface="Calibri"/>
                <a:cs typeface="Calibri"/>
              </a:rPr>
              <a:t>the</a:t>
            </a:r>
            <a:r>
              <a:rPr sz="2800" spc="15" dirty="0">
                <a:solidFill>
                  <a:srgbClr val="FFFFFF"/>
                </a:solidFill>
                <a:latin typeface="Calibri"/>
                <a:cs typeface="Calibri"/>
              </a:rPr>
              <a:t> </a:t>
            </a:r>
            <a:r>
              <a:rPr sz="2800" spc="-15" dirty="0">
                <a:solidFill>
                  <a:srgbClr val="FFFFFF"/>
                </a:solidFill>
                <a:latin typeface="Calibri"/>
                <a:cs typeface="Calibri"/>
              </a:rPr>
              <a:t>third</a:t>
            </a:r>
            <a:r>
              <a:rPr sz="2800" spc="20" dirty="0">
                <a:solidFill>
                  <a:srgbClr val="FFFFFF"/>
                </a:solidFill>
                <a:latin typeface="Calibri"/>
                <a:cs typeface="Calibri"/>
              </a:rPr>
              <a:t> </a:t>
            </a:r>
            <a:r>
              <a:rPr sz="2800" spc="-15" dirty="0">
                <a:solidFill>
                  <a:srgbClr val="FFFFFF"/>
                </a:solidFill>
                <a:latin typeface="Calibri"/>
                <a:cs typeface="Calibri"/>
              </a:rPr>
              <a:t>failed</a:t>
            </a:r>
            <a:r>
              <a:rPr sz="2800" spc="15" dirty="0">
                <a:solidFill>
                  <a:srgbClr val="FFFFFF"/>
                </a:solidFill>
                <a:latin typeface="Calibri"/>
                <a:cs typeface="Calibri"/>
              </a:rPr>
              <a:t> </a:t>
            </a:r>
            <a:r>
              <a:rPr sz="2800" spc="-15" dirty="0">
                <a:solidFill>
                  <a:srgbClr val="FFFFFF"/>
                </a:solidFill>
                <a:latin typeface="Calibri"/>
                <a:cs typeface="Calibri"/>
              </a:rPr>
              <a:t>at</a:t>
            </a:r>
            <a:r>
              <a:rPr sz="2800" spc="-5" dirty="0">
                <a:solidFill>
                  <a:srgbClr val="FFFFFF"/>
                </a:solidFill>
                <a:latin typeface="Calibri"/>
                <a:cs typeface="Calibri"/>
              </a:rPr>
              <a:t> </a:t>
            </a:r>
            <a:r>
              <a:rPr sz="2800" spc="-10" dirty="0">
                <a:solidFill>
                  <a:srgbClr val="FFFFFF"/>
                </a:solidFill>
                <a:latin typeface="Calibri"/>
                <a:cs typeface="Calibri"/>
              </a:rPr>
              <a:t>twelve</a:t>
            </a:r>
            <a:r>
              <a:rPr sz="2800" dirty="0">
                <a:solidFill>
                  <a:srgbClr val="FFFFFF"/>
                </a:solidFill>
                <a:latin typeface="Calibri"/>
                <a:cs typeface="Calibri"/>
              </a:rPr>
              <a:t> </a:t>
            </a:r>
            <a:r>
              <a:rPr sz="2800" spc="-15" dirty="0">
                <a:solidFill>
                  <a:srgbClr val="FFFFFF"/>
                </a:solidFill>
                <a:latin typeface="Calibri"/>
                <a:cs typeface="Calibri"/>
              </a:rPr>
              <a:t>hours.</a:t>
            </a:r>
            <a:r>
              <a:rPr sz="2800" spc="-45" dirty="0">
                <a:solidFill>
                  <a:srgbClr val="FFFFFF"/>
                </a:solidFill>
                <a:latin typeface="Calibri"/>
                <a:cs typeface="Calibri"/>
              </a:rPr>
              <a:t> </a:t>
            </a:r>
            <a:r>
              <a:rPr sz="2800" spc="5" dirty="0">
                <a:solidFill>
                  <a:srgbClr val="FFFFFF"/>
                </a:solidFill>
                <a:latin typeface="Calibri"/>
                <a:cs typeface="Calibri"/>
              </a:rPr>
              <a:t>MTTF</a:t>
            </a:r>
            <a:r>
              <a:rPr sz="2800" spc="20" dirty="0">
                <a:solidFill>
                  <a:srgbClr val="FFFFFF"/>
                </a:solidFill>
                <a:latin typeface="Calibri"/>
                <a:cs typeface="Calibri"/>
              </a:rPr>
              <a:t> </a:t>
            </a:r>
            <a:r>
              <a:rPr sz="2800" spc="-5" dirty="0">
                <a:solidFill>
                  <a:srgbClr val="FFFFFF"/>
                </a:solidFill>
                <a:latin typeface="Calibri"/>
                <a:cs typeface="Calibri"/>
              </a:rPr>
              <a:t>in</a:t>
            </a:r>
            <a:r>
              <a:rPr sz="2800" dirty="0">
                <a:solidFill>
                  <a:srgbClr val="FFFFFF"/>
                </a:solidFill>
                <a:latin typeface="Calibri"/>
                <a:cs typeface="Calibri"/>
              </a:rPr>
              <a:t> </a:t>
            </a:r>
            <a:r>
              <a:rPr sz="2800" spc="-10" dirty="0">
                <a:solidFill>
                  <a:srgbClr val="FFFFFF"/>
                </a:solidFill>
                <a:latin typeface="Calibri"/>
                <a:cs typeface="Calibri"/>
              </a:rPr>
              <a:t>this </a:t>
            </a:r>
            <a:r>
              <a:rPr sz="2800" spc="-5" dirty="0">
                <a:solidFill>
                  <a:srgbClr val="FFFFFF"/>
                </a:solidFill>
                <a:latin typeface="Calibri"/>
                <a:cs typeface="Calibri"/>
              </a:rPr>
              <a:t> </a:t>
            </a:r>
            <a:r>
              <a:rPr sz="2800" spc="-15" dirty="0">
                <a:solidFill>
                  <a:srgbClr val="FFFFFF"/>
                </a:solidFill>
                <a:latin typeface="Calibri"/>
                <a:cs typeface="Calibri"/>
              </a:rPr>
              <a:t>instance</a:t>
            </a:r>
            <a:r>
              <a:rPr sz="2800" spc="25" dirty="0">
                <a:solidFill>
                  <a:srgbClr val="FFFFFF"/>
                </a:solidFill>
                <a:latin typeface="Calibri"/>
                <a:cs typeface="Calibri"/>
              </a:rPr>
              <a:t> </a:t>
            </a:r>
            <a:r>
              <a:rPr sz="2800" spc="-10" dirty="0">
                <a:solidFill>
                  <a:srgbClr val="FFFFFF"/>
                </a:solidFill>
                <a:latin typeface="Calibri"/>
                <a:cs typeface="Calibri"/>
              </a:rPr>
              <a:t>would</a:t>
            </a:r>
            <a:r>
              <a:rPr sz="2800" spc="15" dirty="0">
                <a:solidFill>
                  <a:srgbClr val="FFFFFF"/>
                </a:solidFill>
                <a:latin typeface="Calibri"/>
                <a:cs typeface="Calibri"/>
              </a:rPr>
              <a:t> </a:t>
            </a:r>
            <a:r>
              <a:rPr sz="2800" spc="-5" dirty="0">
                <a:solidFill>
                  <a:srgbClr val="FFFFFF"/>
                </a:solidFill>
                <a:latin typeface="Calibri"/>
                <a:cs typeface="Calibri"/>
              </a:rPr>
              <a:t>be</a:t>
            </a:r>
            <a:r>
              <a:rPr sz="2800" spc="10" dirty="0">
                <a:solidFill>
                  <a:srgbClr val="FFFFFF"/>
                </a:solidFill>
                <a:latin typeface="Calibri"/>
                <a:cs typeface="Calibri"/>
              </a:rPr>
              <a:t> </a:t>
            </a:r>
            <a:r>
              <a:rPr sz="2800" spc="-5" dirty="0">
                <a:solidFill>
                  <a:srgbClr val="FFFFFF"/>
                </a:solidFill>
                <a:latin typeface="Calibri"/>
                <a:cs typeface="Calibri"/>
              </a:rPr>
              <a:t>(8</a:t>
            </a:r>
            <a:r>
              <a:rPr sz="2800" spc="5" dirty="0">
                <a:solidFill>
                  <a:srgbClr val="FFFFFF"/>
                </a:solidFill>
                <a:latin typeface="Calibri"/>
                <a:cs typeface="Calibri"/>
              </a:rPr>
              <a:t> </a:t>
            </a:r>
            <a:r>
              <a:rPr sz="2800" spc="-5" dirty="0">
                <a:solidFill>
                  <a:srgbClr val="FFFFFF"/>
                </a:solidFill>
                <a:latin typeface="Calibri"/>
                <a:cs typeface="Calibri"/>
              </a:rPr>
              <a:t>+</a:t>
            </a:r>
            <a:r>
              <a:rPr sz="2800" spc="15" dirty="0">
                <a:solidFill>
                  <a:srgbClr val="FFFFFF"/>
                </a:solidFill>
                <a:latin typeface="Calibri"/>
                <a:cs typeface="Calibri"/>
              </a:rPr>
              <a:t> </a:t>
            </a:r>
            <a:r>
              <a:rPr sz="2800" spc="-5" dirty="0">
                <a:solidFill>
                  <a:srgbClr val="FFFFFF"/>
                </a:solidFill>
                <a:latin typeface="Calibri"/>
                <a:cs typeface="Calibri"/>
              </a:rPr>
              <a:t>10</a:t>
            </a:r>
            <a:r>
              <a:rPr sz="2800" spc="25" dirty="0">
                <a:solidFill>
                  <a:srgbClr val="FFFFFF"/>
                </a:solidFill>
                <a:latin typeface="Calibri"/>
                <a:cs typeface="Calibri"/>
              </a:rPr>
              <a:t> </a:t>
            </a:r>
            <a:r>
              <a:rPr sz="2800" spc="-5" dirty="0">
                <a:solidFill>
                  <a:srgbClr val="FFFFFF"/>
                </a:solidFill>
                <a:latin typeface="Calibri"/>
                <a:cs typeface="Calibri"/>
              </a:rPr>
              <a:t>+</a:t>
            </a:r>
            <a:r>
              <a:rPr sz="2800" spc="15" dirty="0">
                <a:solidFill>
                  <a:srgbClr val="FFFFFF"/>
                </a:solidFill>
                <a:latin typeface="Calibri"/>
                <a:cs typeface="Calibri"/>
              </a:rPr>
              <a:t> </a:t>
            </a:r>
            <a:r>
              <a:rPr sz="2800" spc="-5" dirty="0">
                <a:solidFill>
                  <a:srgbClr val="FFFFFF"/>
                </a:solidFill>
                <a:latin typeface="Calibri"/>
                <a:cs typeface="Calibri"/>
              </a:rPr>
              <a:t>12)</a:t>
            </a:r>
            <a:r>
              <a:rPr sz="2800" spc="15" dirty="0">
                <a:solidFill>
                  <a:srgbClr val="FFFFFF"/>
                </a:solidFill>
                <a:latin typeface="Calibri"/>
                <a:cs typeface="Calibri"/>
              </a:rPr>
              <a:t> </a:t>
            </a:r>
            <a:r>
              <a:rPr sz="2800" spc="-5" dirty="0">
                <a:solidFill>
                  <a:srgbClr val="FFFFFF"/>
                </a:solidFill>
                <a:latin typeface="Calibri"/>
                <a:cs typeface="Calibri"/>
              </a:rPr>
              <a:t>/</a:t>
            </a:r>
            <a:r>
              <a:rPr sz="2800" spc="10" dirty="0">
                <a:solidFill>
                  <a:srgbClr val="FFFFFF"/>
                </a:solidFill>
                <a:latin typeface="Calibri"/>
                <a:cs typeface="Calibri"/>
              </a:rPr>
              <a:t> </a:t>
            </a:r>
            <a:r>
              <a:rPr sz="2800" spc="-5" dirty="0">
                <a:solidFill>
                  <a:srgbClr val="FFFFFF"/>
                </a:solidFill>
                <a:latin typeface="Calibri"/>
                <a:cs typeface="Calibri"/>
              </a:rPr>
              <a:t>3</a:t>
            </a:r>
            <a:r>
              <a:rPr sz="2800" spc="10" dirty="0">
                <a:solidFill>
                  <a:srgbClr val="FFFFFF"/>
                </a:solidFill>
                <a:latin typeface="Calibri"/>
                <a:cs typeface="Calibri"/>
              </a:rPr>
              <a:t> </a:t>
            </a:r>
            <a:r>
              <a:rPr sz="2800" spc="-5" dirty="0">
                <a:solidFill>
                  <a:srgbClr val="FFFFFF"/>
                </a:solidFill>
                <a:latin typeface="Calibri"/>
                <a:cs typeface="Calibri"/>
              </a:rPr>
              <a:t>= 10</a:t>
            </a:r>
            <a:r>
              <a:rPr sz="2800" spc="30" dirty="0">
                <a:solidFill>
                  <a:srgbClr val="FFFFFF"/>
                </a:solidFill>
                <a:latin typeface="Calibri"/>
                <a:cs typeface="Calibri"/>
              </a:rPr>
              <a:t> </a:t>
            </a:r>
            <a:r>
              <a:rPr sz="2800" spc="-15" dirty="0">
                <a:solidFill>
                  <a:srgbClr val="FFFFFF"/>
                </a:solidFill>
                <a:latin typeface="Calibri"/>
                <a:cs typeface="Calibri"/>
              </a:rPr>
              <a:t>hours.</a:t>
            </a:r>
            <a:endParaRPr sz="2800">
              <a:latin typeface="Calibri"/>
              <a:cs typeface="Calibri"/>
            </a:endParaRPr>
          </a:p>
          <a:p>
            <a:pPr marL="103505" marR="135255" indent="-91440">
              <a:lnSpc>
                <a:spcPts val="2590"/>
              </a:lnSpc>
              <a:spcBef>
                <a:spcPts val="1475"/>
              </a:spcBef>
              <a:buClr>
                <a:srgbClr val="4F81BC"/>
              </a:buClr>
              <a:buSzPct val="95833"/>
              <a:buFont typeface="Wingdings"/>
              <a:buChar char=""/>
              <a:tabLst>
                <a:tab pos="255904" algn="l"/>
              </a:tabLst>
            </a:pPr>
            <a:r>
              <a:rPr sz="2400" spc="-5" dirty="0">
                <a:solidFill>
                  <a:srgbClr val="FFC000"/>
                </a:solidFill>
                <a:latin typeface="Calibri"/>
                <a:cs typeface="Calibri"/>
              </a:rPr>
              <a:t>This </a:t>
            </a:r>
            <a:r>
              <a:rPr sz="2400" spc="-10" dirty="0">
                <a:solidFill>
                  <a:srgbClr val="FFC000"/>
                </a:solidFill>
                <a:latin typeface="Calibri"/>
                <a:cs typeface="Calibri"/>
              </a:rPr>
              <a:t>would </a:t>
            </a:r>
            <a:r>
              <a:rPr sz="2400" dirty="0">
                <a:solidFill>
                  <a:srgbClr val="FFC000"/>
                </a:solidFill>
                <a:latin typeface="Calibri"/>
                <a:cs typeface="Calibri"/>
              </a:rPr>
              <a:t>lead </a:t>
            </a:r>
            <a:r>
              <a:rPr sz="2400" spc="-5" dirty="0">
                <a:solidFill>
                  <a:srgbClr val="FFC000"/>
                </a:solidFill>
                <a:latin typeface="Calibri"/>
                <a:cs typeface="Calibri"/>
              </a:rPr>
              <a:t>us </a:t>
            </a:r>
            <a:r>
              <a:rPr sz="2400" spc="-15" dirty="0">
                <a:solidFill>
                  <a:srgbClr val="FFC000"/>
                </a:solidFill>
                <a:latin typeface="Calibri"/>
                <a:cs typeface="Calibri"/>
              </a:rPr>
              <a:t>to </a:t>
            </a:r>
            <a:r>
              <a:rPr sz="2400" dirty="0">
                <a:solidFill>
                  <a:srgbClr val="FFC000"/>
                </a:solidFill>
                <a:latin typeface="Calibri"/>
                <a:cs typeface="Calibri"/>
              </a:rPr>
              <a:t>the </a:t>
            </a:r>
            <a:r>
              <a:rPr sz="2400" spc="-10" dirty="0">
                <a:solidFill>
                  <a:srgbClr val="FFC000"/>
                </a:solidFill>
                <a:latin typeface="Calibri"/>
                <a:cs typeface="Calibri"/>
              </a:rPr>
              <a:t>conclusion that </a:t>
            </a:r>
            <a:r>
              <a:rPr sz="2400" dirty="0">
                <a:solidFill>
                  <a:srgbClr val="FFC000"/>
                </a:solidFill>
                <a:latin typeface="Calibri"/>
                <a:cs typeface="Calibri"/>
              </a:rPr>
              <a:t>this </a:t>
            </a:r>
            <a:r>
              <a:rPr sz="2400" spc="-5" dirty="0">
                <a:solidFill>
                  <a:srgbClr val="FFC000"/>
                </a:solidFill>
                <a:latin typeface="Calibri"/>
                <a:cs typeface="Calibri"/>
              </a:rPr>
              <a:t>particular </a:t>
            </a:r>
            <a:r>
              <a:rPr sz="2400" dirty="0">
                <a:solidFill>
                  <a:srgbClr val="FFC000"/>
                </a:solidFill>
                <a:latin typeface="Calibri"/>
                <a:cs typeface="Calibri"/>
              </a:rPr>
              <a:t>type and model </a:t>
            </a:r>
            <a:r>
              <a:rPr sz="2400" spc="-5" dirty="0">
                <a:solidFill>
                  <a:srgbClr val="FFC000"/>
                </a:solidFill>
                <a:latin typeface="Calibri"/>
                <a:cs typeface="Calibri"/>
              </a:rPr>
              <a:t>of </a:t>
            </a:r>
            <a:r>
              <a:rPr sz="2400" dirty="0">
                <a:solidFill>
                  <a:srgbClr val="FFC000"/>
                </a:solidFill>
                <a:latin typeface="Calibri"/>
                <a:cs typeface="Calibri"/>
              </a:rPr>
              <a:t>the </a:t>
            </a:r>
            <a:r>
              <a:rPr sz="2400" spc="-530" dirty="0">
                <a:solidFill>
                  <a:srgbClr val="FFC000"/>
                </a:solidFill>
                <a:latin typeface="Calibri"/>
                <a:cs typeface="Calibri"/>
              </a:rPr>
              <a:t> </a:t>
            </a:r>
            <a:r>
              <a:rPr sz="2400" spc="-5" dirty="0">
                <a:solidFill>
                  <a:srgbClr val="FFC000"/>
                </a:solidFill>
                <a:latin typeface="Calibri"/>
                <a:cs typeface="Calibri"/>
              </a:rPr>
              <a:t>pump</a:t>
            </a:r>
            <a:r>
              <a:rPr sz="2400" spc="-10" dirty="0">
                <a:solidFill>
                  <a:srgbClr val="FFC000"/>
                </a:solidFill>
                <a:latin typeface="Calibri"/>
                <a:cs typeface="Calibri"/>
              </a:rPr>
              <a:t> </a:t>
            </a:r>
            <a:r>
              <a:rPr sz="2400" dirty="0">
                <a:solidFill>
                  <a:srgbClr val="FFC000"/>
                </a:solidFill>
                <a:latin typeface="Calibri"/>
                <a:cs typeface="Calibri"/>
              </a:rPr>
              <a:t>will</a:t>
            </a:r>
            <a:r>
              <a:rPr sz="2400" spc="-15" dirty="0">
                <a:solidFill>
                  <a:srgbClr val="FFC000"/>
                </a:solidFill>
                <a:latin typeface="Calibri"/>
                <a:cs typeface="Calibri"/>
              </a:rPr>
              <a:t> </a:t>
            </a:r>
            <a:r>
              <a:rPr sz="2400" dirty="0">
                <a:solidFill>
                  <a:srgbClr val="FFC000"/>
                </a:solidFill>
                <a:latin typeface="Calibri"/>
                <a:cs typeface="Calibri"/>
              </a:rPr>
              <a:t>need</a:t>
            </a:r>
            <a:r>
              <a:rPr sz="2400" spc="5" dirty="0">
                <a:solidFill>
                  <a:srgbClr val="FFC000"/>
                </a:solidFill>
                <a:latin typeface="Calibri"/>
                <a:cs typeface="Calibri"/>
              </a:rPr>
              <a:t> </a:t>
            </a:r>
            <a:r>
              <a:rPr sz="2400" spc="-15" dirty="0">
                <a:solidFill>
                  <a:srgbClr val="FFC000"/>
                </a:solidFill>
                <a:latin typeface="Calibri"/>
                <a:cs typeface="Calibri"/>
              </a:rPr>
              <a:t>to</a:t>
            </a:r>
            <a:r>
              <a:rPr sz="2400" spc="-5" dirty="0">
                <a:solidFill>
                  <a:srgbClr val="FFC000"/>
                </a:solidFill>
                <a:latin typeface="Calibri"/>
                <a:cs typeface="Calibri"/>
              </a:rPr>
              <a:t> be replaced,</a:t>
            </a:r>
            <a:r>
              <a:rPr sz="2400" spc="-15" dirty="0">
                <a:solidFill>
                  <a:srgbClr val="FFC000"/>
                </a:solidFill>
                <a:latin typeface="Calibri"/>
                <a:cs typeface="Calibri"/>
              </a:rPr>
              <a:t> </a:t>
            </a:r>
            <a:r>
              <a:rPr sz="2400" spc="-5" dirty="0">
                <a:solidFill>
                  <a:srgbClr val="FFC000"/>
                </a:solidFill>
                <a:latin typeface="Calibri"/>
                <a:cs typeface="Calibri"/>
              </a:rPr>
              <a:t>on </a:t>
            </a:r>
            <a:r>
              <a:rPr sz="2400" spc="-15" dirty="0">
                <a:solidFill>
                  <a:srgbClr val="FFC000"/>
                </a:solidFill>
                <a:latin typeface="Calibri"/>
                <a:cs typeface="Calibri"/>
              </a:rPr>
              <a:t>average,</a:t>
            </a:r>
            <a:r>
              <a:rPr sz="2400" dirty="0">
                <a:solidFill>
                  <a:srgbClr val="FFC000"/>
                </a:solidFill>
                <a:latin typeface="Calibri"/>
                <a:cs typeface="Calibri"/>
              </a:rPr>
              <a:t> </a:t>
            </a:r>
            <a:r>
              <a:rPr sz="2400" spc="-5" dirty="0">
                <a:solidFill>
                  <a:srgbClr val="FFC000"/>
                </a:solidFill>
                <a:latin typeface="Calibri"/>
                <a:cs typeface="Calibri"/>
              </a:rPr>
              <a:t>every</a:t>
            </a:r>
            <a:r>
              <a:rPr sz="2400" dirty="0">
                <a:solidFill>
                  <a:srgbClr val="FFC000"/>
                </a:solidFill>
                <a:latin typeface="Calibri"/>
                <a:cs typeface="Calibri"/>
              </a:rPr>
              <a:t> 10 </a:t>
            </a:r>
            <a:r>
              <a:rPr sz="2400" spc="-10" dirty="0">
                <a:solidFill>
                  <a:srgbClr val="FFC000"/>
                </a:solidFill>
                <a:latin typeface="Calibri"/>
                <a:cs typeface="Calibri"/>
              </a:rPr>
              <a:t>hours.</a:t>
            </a:r>
            <a:endParaRPr sz="2400">
              <a:latin typeface="Calibri"/>
              <a:cs typeface="Calibri"/>
            </a:endParaRPr>
          </a:p>
          <a:p>
            <a:pPr marL="255270" indent="-243204">
              <a:lnSpc>
                <a:spcPts val="2735"/>
              </a:lnSpc>
              <a:spcBef>
                <a:spcPts val="1080"/>
              </a:spcBef>
              <a:buClr>
                <a:srgbClr val="4F81BC"/>
              </a:buClr>
              <a:buSzPct val="95833"/>
              <a:buFont typeface="Wingdings"/>
              <a:buChar char=""/>
              <a:tabLst>
                <a:tab pos="255904" algn="l"/>
              </a:tabLst>
            </a:pPr>
            <a:r>
              <a:rPr sz="2400" spc="-5" dirty="0">
                <a:solidFill>
                  <a:srgbClr val="00AFEF"/>
                </a:solidFill>
                <a:latin typeface="Calibri"/>
                <a:cs typeface="Calibri"/>
              </a:rPr>
              <a:t>The</a:t>
            </a:r>
            <a:r>
              <a:rPr sz="2400" spc="10" dirty="0">
                <a:solidFill>
                  <a:srgbClr val="00AFEF"/>
                </a:solidFill>
                <a:latin typeface="Calibri"/>
                <a:cs typeface="Calibri"/>
              </a:rPr>
              <a:t> </a:t>
            </a:r>
            <a:r>
              <a:rPr sz="2400" spc="-5" dirty="0">
                <a:solidFill>
                  <a:srgbClr val="00AFEF"/>
                </a:solidFill>
                <a:latin typeface="Calibri"/>
                <a:cs typeface="Calibri"/>
              </a:rPr>
              <a:t>only</a:t>
            </a:r>
            <a:r>
              <a:rPr sz="2400" dirty="0">
                <a:solidFill>
                  <a:srgbClr val="00AFEF"/>
                </a:solidFill>
                <a:latin typeface="Calibri"/>
                <a:cs typeface="Calibri"/>
              </a:rPr>
              <a:t> </a:t>
            </a:r>
            <a:r>
              <a:rPr sz="2400" spc="-15" dirty="0">
                <a:solidFill>
                  <a:srgbClr val="00AFEF"/>
                </a:solidFill>
                <a:latin typeface="Calibri"/>
                <a:cs typeface="Calibri"/>
              </a:rPr>
              <a:t>surefire</a:t>
            </a:r>
            <a:r>
              <a:rPr sz="2400" spc="15" dirty="0">
                <a:solidFill>
                  <a:srgbClr val="00AFEF"/>
                </a:solidFill>
                <a:latin typeface="Calibri"/>
                <a:cs typeface="Calibri"/>
              </a:rPr>
              <a:t> </a:t>
            </a:r>
            <a:r>
              <a:rPr sz="2400" spc="-30" dirty="0">
                <a:solidFill>
                  <a:srgbClr val="00AFEF"/>
                </a:solidFill>
                <a:latin typeface="Calibri"/>
                <a:cs typeface="Calibri"/>
              </a:rPr>
              <a:t>way</a:t>
            </a:r>
            <a:r>
              <a:rPr sz="2400" spc="-10" dirty="0">
                <a:solidFill>
                  <a:srgbClr val="00AFEF"/>
                </a:solidFill>
                <a:latin typeface="Calibri"/>
                <a:cs typeface="Calibri"/>
              </a:rPr>
              <a:t> </a:t>
            </a:r>
            <a:r>
              <a:rPr sz="2400" spc="-15" dirty="0">
                <a:solidFill>
                  <a:srgbClr val="00AFEF"/>
                </a:solidFill>
                <a:latin typeface="Calibri"/>
                <a:cs typeface="Calibri"/>
              </a:rPr>
              <a:t>to</a:t>
            </a:r>
            <a:r>
              <a:rPr sz="2400" spc="-25" dirty="0">
                <a:solidFill>
                  <a:srgbClr val="00AFEF"/>
                </a:solidFill>
                <a:latin typeface="Calibri"/>
                <a:cs typeface="Calibri"/>
              </a:rPr>
              <a:t> </a:t>
            </a:r>
            <a:r>
              <a:rPr sz="2400" spc="-5" dirty="0">
                <a:solidFill>
                  <a:srgbClr val="00AFEF"/>
                </a:solidFill>
                <a:latin typeface="Calibri"/>
                <a:cs typeface="Calibri"/>
              </a:rPr>
              <a:t>increase</a:t>
            </a:r>
            <a:r>
              <a:rPr sz="2400" spc="5" dirty="0">
                <a:solidFill>
                  <a:srgbClr val="00AFEF"/>
                </a:solidFill>
                <a:latin typeface="Calibri"/>
                <a:cs typeface="Calibri"/>
              </a:rPr>
              <a:t> MTTF</a:t>
            </a:r>
            <a:r>
              <a:rPr sz="2400" spc="-5" dirty="0">
                <a:solidFill>
                  <a:srgbClr val="00AFEF"/>
                </a:solidFill>
                <a:latin typeface="Calibri"/>
                <a:cs typeface="Calibri"/>
              </a:rPr>
              <a:t> </a:t>
            </a:r>
            <a:r>
              <a:rPr sz="2400" dirty="0">
                <a:solidFill>
                  <a:srgbClr val="00AFEF"/>
                </a:solidFill>
                <a:latin typeface="Calibri"/>
                <a:cs typeface="Calibri"/>
              </a:rPr>
              <a:t>is</a:t>
            </a:r>
            <a:r>
              <a:rPr sz="2400" spc="-15" dirty="0">
                <a:solidFill>
                  <a:srgbClr val="00AFEF"/>
                </a:solidFill>
                <a:latin typeface="Calibri"/>
                <a:cs typeface="Calibri"/>
              </a:rPr>
              <a:t> to</a:t>
            </a:r>
            <a:r>
              <a:rPr sz="2400" spc="-10" dirty="0">
                <a:solidFill>
                  <a:srgbClr val="00AFEF"/>
                </a:solidFill>
                <a:latin typeface="Calibri"/>
                <a:cs typeface="Calibri"/>
              </a:rPr>
              <a:t> </a:t>
            </a:r>
            <a:r>
              <a:rPr sz="2400" spc="-5" dirty="0">
                <a:solidFill>
                  <a:srgbClr val="00AFEF"/>
                </a:solidFill>
                <a:latin typeface="Calibri"/>
                <a:cs typeface="Calibri"/>
              </a:rPr>
              <a:t>look</a:t>
            </a:r>
            <a:r>
              <a:rPr sz="2400" dirty="0">
                <a:solidFill>
                  <a:srgbClr val="00AFEF"/>
                </a:solidFill>
                <a:latin typeface="Calibri"/>
                <a:cs typeface="Calibri"/>
              </a:rPr>
              <a:t> </a:t>
            </a:r>
            <a:r>
              <a:rPr sz="2400" spc="-20" dirty="0">
                <a:solidFill>
                  <a:srgbClr val="00AFEF"/>
                </a:solidFill>
                <a:latin typeface="Calibri"/>
                <a:cs typeface="Calibri"/>
              </a:rPr>
              <a:t>for</a:t>
            </a:r>
            <a:r>
              <a:rPr sz="2400" spc="-5" dirty="0">
                <a:solidFill>
                  <a:srgbClr val="00AFEF"/>
                </a:solidFill>
                <a:latin typeface="Calibri"/>
                <a:cs typeface="Calibri"/>
              </a:rPr>
              <a:t> higher-quality</a:t>
            </a:r>
            <a:r>
              <a:rPr sz="2400" spc="-10" dirty="0">
                <a:solidFill>
                  <a:srgbClr val="00AFEF"/>
                </a:solidFill>
                <a:latin typeface="Calibri"/>
                <a:cs typeface="Calibri"/>
              </a:rPr>
              <a:t> </a:t>
            </a:r>
            <a:r>
              <a:rPr sz="2400" spc="-5" dirty="0">
                <a:solidFill>
                  <a:srgbClr val="00AFEF"/>
                </a:solidFill>
                <a:latin typeface="Calibri"/>
                <a:cs typeface="Calibri"/>
              </a:rPr>
              <a:t>items</a:t>
            </a:r>
            <a:r>
              <a:rPr sz="2400" spc="-20" dirty="0">
                <a:solidFill>
                  <a:srgbClr val="00AFEF"/>
                </a:solidFill>
                <a:latin typeface="Calibri"/>
                <a:cs typeface="Calibri"/>
              </a:rPr>
              <a:t> </a:t>
            </a:r>
            <a:r>
              <a:rPr sz="2400" dirty="0">
                <a:solidFill>
                  <a:srgbClr val="00AFEF"/>
                </a:solidFill>
                <a:latin typeface="Calibri"/>
                <a:cs typeface="Calibri"/>
              </a:rPr>
              <a:t>made</a:t>
            </a:r>
            <a:endParaRPr sz="2400">
              <a:latin typeface="Calibri"/>
              <a:cs typeface="Calibri"/>
            </a:endParaRPr>
          </a:p>
          <a:p>
            <a:pPr marL="103505">
              <a:lnSpc>
                <a:spcPts val="2735"/>
              </a:lnSpc>
            </a:pPr>
            <a:r>
              <a:rPr sz="2400" spc="-10" dirty="0">
                <a:solidFill>
                  <a:srgbClr val="00AFEF"/>
                </a:solidFill>
                <a:latin typeface="Calibri"/>
                <a:cs typeface="Calibri"/>
              </a:rPr>
              <a:t>from</a:t>
            </a:r>
            <a:r>
              <a:rPr sz="2400" spc="-30" dirty="0">
                <a:solidFill>
                  <a:srgbClr val="00AFEF"/>
                </a:solidFill>
                <a:latin typeface="Calibri"/>
                <a:cs typeface="Calibri"/>
              </a:rPr>
              <a:t> </a:t>
            </a:r>
            <a:r>
              <a:rPr sz="2400" spc="-10" dirty="0">
                <a:solidFill>
                  <a:srgbClr val="00AFEF"/>
                </a:solidFill>
                <a:latin typeface="Calibri"/>
                <a:cs typeface="Calibri"/>
              </a:rPr>
              <a:t>more durable </a:t>
            </a:r>
            <a:r>
              <a:rPr sz="2400" spc="-5" dirty="0">
                <a:solidFill>
                  <a:srgbClr val="00AFEF"/>
                </a:solidFill>
                <a:latin typeface="Calibri"/>
                <a:cs typeface="Calibri"/>
              </a:rPr>
              <a:t>materials.</a:t>
            </a:r>
            <a:endParaRPr sz="2400">
              <a:latin typeface="Calibri"/>
              <a:cs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3291" y="640080"/>
            <a:ext cx="10346690" cy="1614170"/>
            <a:chOff x="1193291" y="640080"/>
            <a:chExt cx="10346690" cy="1614170"/>
          </a:xfrm>
        </p:grpSpPr>
        <p:sp>
          <p:nvSpPr>
            <p:cNvPr id="3" name="object 3"/>
            <p:cNvSpPr/>
            <p:nvPr/>
          </p:nvSpPr>
          <p:spPr>
            <a:xfrm>
              <a:off x="4741163" y="640080"/>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499"/>
                  </a:lnTo>
                  <a:lnTo>
                    <a:pt x="5765" y="1495412"/>
                  </a:lnTo>
                  <a:lnTo>
                    <a:pt x="22036" y="1533971"/>
                  </a:lnTo>
                  <a:lnTo>
                    <a:pt x="47275" y="1566640"/>
                  </a:lnTo>
                  <a:lnTo>
                    <a:pt x="79944" y="1591879"/>
                  </a:lnTo>
                  <a:lnTo>
                    <a:pt x="118503" y="1608150"/>
                  </a:lnTo>
                  <a:lnTo>
                    <a:pt x="161416" y="1613916"/>
                  </a:lnTo>
                  <a:lnTo>
                    <a:pt x="6637146" y="1613916"/>
                  </a:lnTo>
                  <a:lnTo>
                    <a:pt x="6680060" y="1608150"/>
                  </a:lnTo>
                  <a:lnTo>
                    <a:pt x="6718619" y="1591879"/>
                  </a:lnTo>
                  <a:lnTo>
                    <a:pt x="6751288" y="1566640"/>
                  </a:lnTo>
                  <a:lnTo>
                    <a:pt x="6776527" y="1533971"/>
                  </a:lnTo>
                  <a:lnTo>
                    <a:pt x="6792798" y="1495412"/>
                  </a:lnTo>
                  <a:lnTo>
                    <a:pt x="6798563" y="1452499"/>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C0504D"/>
            </a:solidFill>
          </p:spPr>
          <p:txBody>
            <a:bodyPr wrap="square" lIns="0" tIns="0" rIns="0" bIns="0" rtlCol="0"/>
            <a:lstStyle/>
            <a:p>
              <a:endParaRPr/>
            </a:p>
          </p:txBody>
        </p:sp>
        <p:sp>
          <p:nvSpPr>
            <p:cNvPr id="4" name="object 4"/>
            <p:cNvSpPr/>
            <p:nvPr/>
          </p:nvSpPr>
          <p:spPr>
            <a:xfrm>
              <a:off x="5474373" y="1293926"/>
              <a:ext cx="402590" cy="401955"/>
            </a:xfrm>
            <a:custGeom>
              <a:avLst/>
              <a:gdLst/>
              <a:ahLst/>
              <a:cxnLst/>
              <a:rect l="l" t="t" r="r" b="b"/>
              <a:pathLst>
                <a:path w="402589" h="401955">
                  <a:moveTo>
                    <a:pt x="36537" y="191782"/>
                  </a:moveTo>
                  <a:lnTo>
                    <a:pt x="35102" y="184670"/>
                  </a:lnTo>
                  <a:lnTo>
                    <a:pt x="31191" y="178866"/>
                  </a:lnTo>
                  <a:lnTo>
                    <a:pt x="25374" y="174955"/>
                  </a:lnTo>
                  <a:lnTo>
                    <a:pt x="18275" y="173520"/>
                  </a:lnTo>
                  <a:lnTo>
                    <a:pt x="11150" y="174955"/>
                  </a:lnTo>
                  <a:lnTo>
                    <a:pt x="5346" y="178866"/>
                  </a:lnTo>
                  <a:lnTo>
                    <a:pt x="1435" y="184670"/>
                  </a:lnTo>
                  <a:lnTo>
                    <a:pt x="0" y="191782"/>
                  </a:lnTo>
                  <a:lnTo>
                    <a:pt x="1435" y="198894"/>
                  </a:lnTo>
                  <a:lnTo>
                    <a:pt x="5346" y="204698"/>
                  </a:lnTo>
                  <a:lnTo>
                    <a:pt x="11150" y="208610"/>
                  </a:lnTo>
                  <a:lnTo>
                    <a:pt x="18275" y="210045"/>
                  </a:lnTo>
                  <a:lnTo>
                    <a:pt x="25374" y="208610"/>
                  </a:lnTo>
                  <a:lnTo>
                    <a:pt x="31191" y="204698"/>
                  </a:lnTo>
                  <a:lnTo>
                    <a:pt x="35102" y="198894"/>
                  </a:lnTo>
                  <a:lnTo>
                    <a:pt x="36537" y="191782"/>
                  </a:lnTo>
                  <a:close/>
                </a:path>
                <a:path w="402589" h="401955">
                  <a:moveTo>
                    <a:pt x="219265" y="383578"/>
                  </a:moveTo>
                  <a:lnTo>
                    <a:pt x="217830" y="376453"/>
                  </a:lnTo>
                  <a:lnTo>
                    <a:pt x="213906" y="370649"/>
                  </a:lnTo>
                  <a:lnTo>
                    <a:pt x="208102" y="366737"/>
                  </a:lnTo>
                  <a:lnTo>
                    <a:pt x="200990" y="365302"/>
                  </a:lnTo>
                  <a:lnTo>
                    <a:pt x="193878" y="366737"/>
                  </a:lnTo>
                  <a:lnTo>
                    <a:pt x="188074" y="370649"/>
                  </a:lnTo>
                  <a:lnTo>
                    <a:pt x="184150" y="376453"/>
                  </a:lnTo>
                  <a:lnTo>
                    <a:pt x="182714" y="383578"/>
                  </a:lnTo>
                  <a:lnTo>
                    <a:pt x="184150" y="390677"/>
                  </a:lnTo>
                  <a:lnTo>
                    <a:pt x="188074" y="396481"/>
                  </a:lnTo>
                  <a:lnTo>
                    <a:pt x="193878" y="400392"/>
                  </a:lnTo>
                  <a:lnTo>
                    <a:pt x="200990" y="401828"/>
                  </a:lnTo>
                  <a:lnTo>
                    <a:pt x="208102" y="400392"/>
                  </a:lnTo>
                  <a:lnTo>
                    <a:pt x="213906" y="396481"/>
                  </a:lnTo>
                  <a:lnTo>
                    <a:pt x="217830" y="390677"/>
                  </a:lnTo>
                  <a:lnTo>
                    <a:pt x="219265" y="383578"/>
                  </a:lnTo>
                  <a:close/>
                </a:path>
                <a:path w="402589" h="401955">
                  <a:moveTo>
                    <a:pt x="219265" y="18262"/>
                  </a:moveTo>
                  <a:lnTo>
                    <a:pt x="217830" y="11150"/>
                  </a:lnTo>
                  <a:lnTo>
                    <a:pt x="213906" y="5346"/>
                  </a:lnTo>
                  <a:lnTo>
                    <a:pt x="208102" y="1435"/>
                  </a:lnTo>
                  <a:lnTo>
                    <a:pt x="200990" y="0"/>
                  </a:lnTo>
                  <a:lnTo>
                    <a:pt x="193878" y="1435"/>
                  </a:lnTo>
                  <a:lnTo>
                    <a:pt x="188074" y="5346"/>
                  </a:lnTo>
                  <a:lnTo>
                    <a:pt x="184150" y="11150"/>
                  </a:lnTo>
                  <a:lnTo>
                    <a:pt x="182714" y="18262"/>
                  </a:lnTo>
                  <a:lnTo>
                    <a:pt x="184150" y="25361"/>
                  </a:lnTo>
                  <a:lnTo>
                    <a:pt x="188074" y="31178"/>
                  </a:lnTo>
                  <a:lnTo>
                    <a:pt x="193878" y="35090"/>
                  </a:lnTo>
                  <a:lnTo>
                    <a:pt x="200990" y="36525"/>
                  </a:lnTo>
                  <a:lnTo>
                    <a:pt x="208102" y="35090"/>
                  </a:lnTo>
                  <a:lnTo>
                    <a:pt x="213906" y="31178"/>
                  </a:lnTo>
                  <a:lnTo>
                    <a:pt x="217830" y="25361"/>
                  </a:lnTo>
                  <a:lnTo>
                    <a:pt x="219265" y="18262"/>
                  </a:lnTo>
                  <a:close/>
                </a:path>
                <a:path w="402589" h="401955">
                  <a:moveTo>
                    <a:pt x="401980" y="191782"/>
                  </a:moveTo>
                  <a:lnTo>
                    <a:pt x="400545" y="184670"/>
                  </a:lnTo>
                  <a:lnTo>
                    <a:pt x="396633" y="178866"/>
                  </a:lnTo>
                  <a:lnTo>
                    <a:pt x="390817" y="174955"/>
                  </a:lnTo>
                  <a:lnTo>
                    <a:pt x="383717" y="173520"/>
                  </a:lnTo>
                  <a:lnTo>
                    <a:pt x="376593" y="174955"/>
                  </a:lnTo>
                  <a:lnTo>
                    <a:pt x="370789" y="178866"/>
                  </a:lnTo>
                  <a:lnTo>
                    <a:pt x="366877" y="184670"/>
                  </a:lnTo>
                  <a:lnTo>
                    <a:pt x="365442" y="191782"/>
                  </a:lnTo>
                  <a:lnTo>
                    <a:pt x="366877" y="198894"/>
                  </a:lnTo>
                  <a:lnTo>
                    <a:pt x="370789" y="204698"/>
                  </a:lnTo>
                  <a:lnTo>
                    <a:pt x="376593" y="208610"/>
                  </a:lnTo>
                  <a:lnTo>
                    <a:pt x="383717" y="210045"/>
                  </a:lnTo>
                  <a:lnTo>
                    <a:pt x="390817" y="208610"/>
                  </a:lnTo>
                  <a:lnTo>
                    <a:pt x="396633" y="204698"/>
                  </a:lnTo>
                  <a:lnTo>
                    <a:pt x="400545" y="198894"/>
                  </a:lnTo>
                  <a:lnTo>
                    <a:pt x="401980" y="191782"/>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5657098" y="1357844"/>
              <a:ext cx="121509" cy="231060"/>
            </a:xfrm>
            <a:prstGeom prst="rect">
              <a:avLst/>
            </a:prstGeom>
          </p:spPr>
        </p:pic>
        <p:sp>
          <p:nvSpPr>
            <p:cNvPr id="6" name="object 6"/>
            <p:cNvSpPr/>
            <p:nvPr/>
          </p:nvSpPr>
          <p:spPr>
            <a:xfrm>
              <a:off x="5365148" y="1093000"/>
              <a:ext cx="621665" cy="711835"/>
            </a:xfrm>
            <a:custGeom>
              <a:avLst/>
              <a:gdLst/>
              <a:ahLst/>
              <a:cxnLst/>
              <a:rect l="l" t="t" r="r" b="b"/>
              <a:pathLst>
                <a:path w="621664" h="711835">
                  <a:moveTo>
                    <a:pt x="337629" y="54789"/>
                  </a:moveTo>
                  <a:lnTo>
                    <a:pt x="282813" y="54789"/>
                  </a:lnTo>
                  <a:lnTo>
                    <a:pt x="282813" y="92233"/>
                  </a:lnTo>
                  <a:lnTo>
                    <a:pt x="235537" y="100091"/>
                  </a:lnTo>
                  <a:lnTo>
                    <a:pt x="190938" y="114773"/>
                  </a:lnTo>
                  <a:lnTo>
                    <a:pt x="149595" y="135733"/>
                  </a:lnTo>
                  <a:lnTo>
                    <a:pt x="112087" y="162419"/>
                  </a:lnTo>
                  <a:lnTo>
                    <a:pt x="78993" y="194285"/>
                  </a:lnTo>
                  <a:lnTo>
                    <a:pt x="50892" y="230781"/>
                  </a:lnTo>
                  <a:lnTo>
                    <a:pt x="28363" y="271359"/>
                  </a:lnTo>
                  <a:lnTo>
                    <a:pt x="11984" y="315470"/>
                  </a:lnTo>
                  <a:lnTo>
                    <a:pt x="2336" y="362565"/>
                  </a:lnTo>
                  <a:lnTo>
                    <a:pt x="0" y="410585"/>
                  </a:lnTo>
                  <a:lnTo>
                    <a:pt x="4897" y="457388"/>
                  </a:lnTo>
                  <a:lnTo>
                    <a:pt x="16615" y="502297"/>
                  </a:lnTo>
                  <a:lnTo>
                    <a:pt x="34739" y="544635"/>
                  </a:lnTo>
                  <a:lnTo>
                    <a:pt x="58856" y="583725"/>
                  </a:lnTo>
                  <a:lnTo>
                    <a:pt x="88553" y="618892"/>
                  </a:lnTo>
                  <a:lnTo>
                    <a:pt x="123415" y="649459"/>
                  </a:lnTo>
                  <a:lnTo>
                    <a:pt x="163030" y="674749"/>
                  </a:lnTo>
                  <a:lnTo>
                    <a:pt x="206984" y="694086"/>
                  </a:lnTo>
                  <a:lnTo>
                    <a:pt x="253387" y="706506"/>
                  </a:lnTo>
                  <a:lnTo>
                    <a:pt x="300136" y="711666"/>
                  </a:lnTo>
                  <a:lnTo>
                    <a:pt x="346495" y="709813"/>
                  </a:lnTo>
                  <a:lnTo>
                    <a:pt x="391725" y="701195"/>
                  </a:lnTo>
                  <a:lnTo>
                    <a:pt x="435091" y="686060"/>
                  </a:lnTo>
                  <a:lnTo>
                    <a:pt x="475855" y="664657"/>
                  </a:lnTo>
                  <a:lnTo>
                    <a:pt x="485547" y="657555"/>
                  </a:lnTo>
                  <a:lnTo>
                    <a:pt x="310221" y="657555"/>
                  </a:lnTo>
                  <a:lnTo>
                    <a:pt x="264152" y="653445"/>
                  </a:lnTo>
                  <a:lnTo>
                    <a:pt x="220828" y="641594"/>
                  </a:lnTo>
                  <a:lnTo>
                    <a:pt x="180963" y="622714"/>
                  </a:lnTo>
                  <a:lnTo>
                    <a:pt x="145271" y="597521"/>
                  </a:lnTo>
                  <a:lnTo>
                    <a:pt x="114466" y="566727"/>
                  </a:lnTo>
                  <a:lnTo>
                    <a:pt x="89264" y="531048"/>
                  </a:lnTo>
                  <a:lnTo>
                    <a:pt x="70377" y="491197"/>
                  </a:lnTo>
                  <a:lnTo>
                    <a:pt x="58522" y="447888"/>
                  </a:lnTo>
                  <a:lnTo>
                    <a:pt x="54411" y="401836"/>
                  </a:lnTo>
                  <a:lnTo>
                    <a:pt x="58522" y="355783"/>
                  </a:lnTo>
                  <a:lnTo>
                    <a:pt x="70377" y="312474"/>
                  </a:lnTo>
                  <a:lnTo>
                    <a:pt x="89263" y="272623"/>
                  </a:lnTo>
                  <a:lnTo>
                    <a:pt x="114466" y="236944"/>
                  </a:lnTo>
                  <a:lnTo>
                    <a:pt x="145270" y="206150"/>
                  </a:lnTo>
                  <a:lnTo>
                    <a:pt x="180962" y="180957"/>
                  </a:lnTo>
                  <a:lnTo>
                    <a:pt x="220828" y="162077"/>
                  </a:lnTo>
                  <a:lnTo>
                    <a:pt x="264152" y="150226"/>
                  </a:lnTo>
                  <a:lnTo>
                    <a:pt x="310221" y="146117"/>
                  </a:lnTo>
                  <a:lnTo>
                    <a:pt x="557558" y="146117"/>
                  </a:lnTo>
                  <a:lnTo>
                    <a:pt x="558693" y="144290"/>
                  </a:lnTo>
                  <a:lnTo>
                    <a:pt x="483806" y="144290"/>
                  </a:lnTo>
                  <a:lnTo>
                    <a:pt x="449789" y="124484"/>
                  </a:lnTo>
                  <a:lnTo>
                    <a:pt x="413801" y="109129"/>
                  </a:lnTo>
                  <a:lnTo>
                    <a:pt x="376272" y="98569"/>
                  </a:lnTo>
                  <a:lnTo>
                    <a:pt x="337629" y="93147"/>
                  </a:lnTo>
                  <a:lnTo>
                    <a:pt x="337629" y="54789"/>
                  </a:lnTo>
                  <a:close/>
                </a:path>
                <a:path w="621664" h="711835">
                  <a:moveTo>
                    <a:pt x="557558" y="146117"/>
                  </a:moveTo>
                  <a:lnTo>
                    <a:pt x="310221" y="146117"/>
                  </a:lnTo>
                  <a:lnTo>
                    <a:pt x="356290" y="150226"/>
                  </a:lnTo>
                  <a:lnTo>
                    <a:pt x="399614" y="162077"/>
                  </a:lnTo>
                  <a:lnTo>
                    <a:pt x="439479" y="180957"/>
                  </a:lnTo>
                  <a:lnTo>
                    <a:pt x="475171" y="206151"/>
                  </a:lnTo>
                  <a:lnTo>
                    <a:pt x="505976" y="236944"/>
                  </a:lnTo>
                  <a:lnTo>
                    <a:pt x="531178" y="272623"/>
                  </a:lnTo>
                  <a:lnTo>
                    <a:pt x="550065" y="312475"/>
                  </a:lnTo>
                  <a:lnTo>
                    <a:pt x="561920" y="355783"/>
                  </a:lnTo>
                  <a:lnTo>
                    <a:pt x="566031" y="401836"/>
                  </a:lnTo>
                  <a:lnTo>
                    <a:pt x="561920" y="447888"/>
                  </a:lnTo>
                  <a:lnTo>
                    <a:pt x="550065" y="491197"/>
                  </a:lnTo>
                  <a:lnTo>
                    <a:pt x="531178" y="531048"/>
                  </a:lnTo>
                  <a:lnTo>
                    <a:pt x="505976" y="566728"/>
                  </a:lnTo>
                  <a:lnTo>
                    <a:pt x="475171" y="597521"/>
                  </a:lnTo>
                  <a:lnTo>
                    <a:pt x="439479" y="622715"/>
                  </a:lnTo>
                  <a:lnTo>
                    <a:pt x="399614" y="641594"/>
                  </a:lnTo>
                  <a:lnTo>
                    <a:pt x="356290" y="653445"/>
                  </a:lnTo>
                  <a:lnTo>
                    <a:pt x="310221" y="657555"/>
                  </a:lnTo>
                  <a:lnTo>
                    <a:pt x="485547" y="657555"/>
                  </a:lnTo>
                  <a:lnTo>
                    <a:pt x="546630" y="604035"/>
                  </a:lnTo>
                  <a:lnTo>
                    <a:pt x="575167" y="565313"/>
                  </a:lnTo>
                  <a:lnTo>
                    <a:pt x="597388" y="522690"/>
                  </a:lnTo>
                  <a:lnTo>
                    <a:pt x="612375" y="478149"/>
                  </a:lnTo>
                  <a:lnTo>
                    <a:pt x="620272" y="432482"/>
                  </a:lnTo>
                  <a:lnTo>
                    <a:pt x="621221" y="386475"/>
                  </a:lnTo>
                  <a:lnTo>
                    <a:pt x="615364" y="340920"/>
                  </a:lnTo>
                  <a:lnTo>
                    <a:pt x="602846" y="296606"/>
                  </a:lnTo>
                  <a:lnTo>
                    <a:pt x="583808" y="254320"/>
                  </a:lnTo>
                  <a:lnTo>
                    <a:pt x="558394" y="214854"/>
                  </a:lnTo>
                  <a:lnTo>
                    <a:pt x="526746" y="178995"/>
                  </a:lnTo>
                  <a:lnTo>
                    <a:pt x="554154" y="151597"/>
                  </a:lnTo>
                  <a:lnTo>
                    <a:pt x="557558" y="146117"/>
                  </a:lnTo>
                  <a:close/>
                </a:path>
                <a:path w="621664" h="711835">
                  <a:moveTo>
                    <a:pt x="534397" y="105248"/>
                  </a:moveTo>
                  <a:lnTo>
                    <a:pt x="524076" y="106817"/>
                  </a:lnTo>
                  <a:lnTo>
                    <a:pt x="514869" y="112326"/>
                  </a:lnTo>
                  <a:lnTo>
                    <a:pt x="483806" y="144290"/>
                  </a:lnTo>
                  <a:lnTo>
                    <a:pt x="558693" y="144290"/>
                  </a:lnTo>
                  <a:lnTo>
                    <a:pt x="559792" y="142521"/>
                  </a:lnTo>
                  <a:lnTo>
                    <a:pt x="561577" y="132418"/>
                  </a:lnTo>
                  <a:lnTo>
                    <a:pt x="559421" y="122315"/>
                  </a:lnTo>
                  <a:lnTo>
                    <a:pt x="553240" y="113239"/>
                  </a:lnTo>
                  <a:lnTo>
                    <a:pt x="544547" y="107445"/>
                  </a:lnTo>
                  <a:lnTo>
                    <a:pt x="534397" y="105248"/>
                  </a:lnTo>
                  <a:close/>
                </a:path>
                <a:path w="621664" h="711835">
                  <a:moveTo>
                    <a:pt x="419854" y="0"/>
                  </a:moveTo>
                  <a:lnTo>
                    <a:pt x="200588" y="0"/>
                  </a:lnTo>
                  <a:lnTo>
                    <a:pt x="200588" y="54789"/>
                  </a:lnTo>
                  <a:lnTo>
                    <a:pt x="419854" y="54789"/>
                  </a:lnTo>
                  <a:lnTo>
                    <a:pt x="419854" y="0"/>
                  </a:lnTo>
                  <a:close/>
                </a:path>
              </a:pathLst>
            </a:custGeom>
            <a:solidFill>
              <a:srgbClr val="000000"/>
            </a:solidFill>
          </p:spPr>
          <p:txBody>
            <a:bodyPr wrap="square" lIns="0" tIns="0" rIns="0" bIns="0" rtlCol="0"/>
            <a:lstStyle/>
            <a:p>
              <a:endParaRPr/>
            </a:p>
          </p:txBody>
        </p:sp>
      </p:grpSp>
      <p:sp>
        <p:nvSpPr>
          <p:cNvPr id="7" name="object 7"/>
          <p:cNvSpPr txBox="1"/>
          <p:nvPr/>
        </p:nvSpPr>
        <p:spPr>
          <a:xfrm>
            <a:off x="571296" y="3049651"/>
            <a:ext cx="1537335" cy="574040"/>
          </a:xfrm>
          <a:prstGeom prst="rect">
            <a:avLst/>
          </a:prstGeom>
        </p:spPr>
        <p:txBody>
          <a:bodyPr vert="horz" wrap="square" lIns="0" tIns="12700" rIns="0" bIns="0" rtlCol="0">
            <a:spAutoFit/>
          </a:bodyPr>
          <a:lstStyle/>
          <a:p>
            <a:pPr marL="12700">
              <a:lnSpc>
                <a:spcPct val="100000"/>
              </a:lnSpc>
              <a:spcBef>
                <a:spcPts val="100"/>
              </a:spcBef>
            </a:pPr>
            <a:r>
              <a:rPr sz="3600" b="0" spc="-45" dirty="0">
                <a:solidFill>
                  <a:srgbClr val="FFFFFF"/>
                </a:solidFill>
                <a:latin typeface="Calibri Light"/>
                <a:cs typeface="Calibri Light"/>
              </a:rPr>
              <a:t>E</a:t>
            </a:r>
            <a:r>
              <a:rPr sz="3600" b="0" spc="-114" dirty="0">
                <a:solidFill>
                  <a:srgbClr val="FFFFFF"/>
                </a:solidFill>
                <a:latin typeface="Calibri Light"/>
                <a:cs typeface="Calibri Light"/>
              </a:rPr>
              <a:t>x</a:t>
            </a:r>
            <a:r>
              <a:rPr sz="3600" b="0" spc="-50" dirty="0">
                <a:solidFill>
                  <a:srgbClr val="FFFFFF"/>
                </a:solidFill>
                <a:latin typeface="Calibri Light"/>
                <a:cs typeface="Calibri Light"/>
              </a:rPr>
              <a:t>a</a:t>
            </a:r>
            <a:r>
              <a:rPr sz="3600" b="0" spc="-55" dirty="0">
                <a:solidFill>
                  <a:srgbClr val="FFFFFF"/>
                </a:solidFill>
                <a:latin typeface="Calibri Light"/>
                <a:cs typeface="Calibri Light"/>
              </a:rPr>
              <a:t>m</a:t>
            </a:r>
            <a:r>
              <a:rPr sz="3600" b="0" spc="-50" dirty="0">
                <a:solidFill>
                  <a:srgbClr val="FFFFFF"/>
                </a:solidFill>
                <a:latin typeface="Calibri Light"/>
                <a:cs typeface="Calibri Light"/>
              </a:rPr>
              <a:t>pl</a:t>
            </a:r>
            <a:r>
              <a:rPr sz="3600" b="0" dirty="0">
                <a:solidFill>
                  <a:srgbClr val="FFFFFF"/>
                </a:solidFill>
                <a:latin typeface="Calibri Light"/>
                <a:cs typeface="Calibri Light"/>
              </a:rPr>
              <a:t>e</a:t>
            </a:r>
            <a:endParaRPr sz="3600">
              <a:latin typeface="Calibri Light"/>
              <a:cs typeface="Calibri Light"/>
            </a:endParaRPr>
          </a:p>
        </p:txBody>
      </p:sp>
      <p:sp>
        <p:nvSpPr>
          <p:cNvPr id="8" name="object 8"/>
          <p:cNvSpPr txBox="1">
            <a:spLocks noGrp="1"/>
          </p:cNvSpPr>
          <p:nvPr>
            <p:ph type="title"/>
          </p:nvPr>
        </p:nvSpPr>
        <p:spPr>
          <a:prstGeom prst="rect">
            <a:avLst/>
          </a:prstGeom>
        </p:spPr>
        <p:txBody>
          <a:bodyPr vert="horz" wrap="square" lIns="0" tIns="42545" rIns="0" bIns="0" rtlCol="0">
            <a:spAutoFit/>
          </a:bodyPr>
          <a:lstStyle/>
          <a:p>
            <a:pPr marL="5969000" marR="5080">
              <a:lnSpc>
                <a:spcPct val="91600"/>
              </a:lnSpc>
              <a:spcBef>
                <a:spcPts val="335"/>
              </a:spcBef>
            </a:pPr>
            <a:r>
              <a:rPr i="1" u="sng" dirty="0">
                <a:uFill>
                  <a:solidFill>
                    <a:srgbClr val="000000"/>
                  </a:solidFill>
                </a:uFill>
                <a:latin typeface="Calibri"/>
                <a:cs typeface="Calibri"/>
              </a:rPr>
              <a:t>REL-1.</a:t>
            </a:r>
            <a:r>
              <a:rPr i="1" dirty="0">
                <a:latin typeface="Calibri"/>
                <a:cs typeface="Calibri"/>
              </a:rPr>
              <a:t> </a:t>
            </a:r>
            <a:r>
              <a:rPr spc="-5" dirty="0"/>
              <a:t>The </a:t>
            </a:r>
            <a:r>
              <a:rPr dirty="0"/>
              <a:t>mean time </a:t>
            </a:r>
            <a:r>
              <a:rPr spc="-5" dirty="0"/>
              <a:t>between </a:t>
            </a:r>
            <a:r>
              <a:rPr dirty="0"/>
              <a:t> </a:t>
            </a:r>
            <a:r>
              <a:rPr spc="-10" dirty="0"/>
              <a:t>failures</a:t>
            </a:r>
            <a:r>
              <a:rPr spc="-35" dirty="0"/>
              <a:t> </a:t>
            </a:r>
            <a:r>
              <a:rPr dirty="0"/>
              <a:t>of</a:t>
            </a:r>
            <a:r>
              <a:rPr spc="-10" dirty="0"/>
              <a:t> </a:t>
            </a:r>
            <a:r>
              <a:rPr dirty="0"/>
              <a:t>the</a:t>
            </a:r>
            <a:r>
              <a:rPr spc="-10" dirty="0"/>
              <a:t> card</a:t>
            </a:r>
            <a:r>
              <a:rPr spc="-30" dirty="0"/>
              <a:t> </a:t>
            </a:r>
            <a:r>
              <a:rPr spc="-5" dirty="0"/>
              <a:t>reader</a:t>
            </a:r>
            <a:r>
              <a:rPr spc="-20" dirty="0"/>
              <a:t> </a:t>
            </a:r>
            <a:r>
              <a:rPr spc="-5" dirty="0"/>
              <a:t>component </a:t>
            </a:r>
            <a:r>
              <a:rPr spc="-505" dirty="0"/>
              <a:t> </a:t>
            </a:r>
            <a:r>
              <a:rPr dirty="0"/>
              <a:t>shall</a:t>
            </a:r>
            <a:r>
              <a:rPr spc="-25" dirty="0"/>
              <a:t> </a:t>
            </a:r>
            <a:r>
              <a:rPr dirty="0"/>
              <a:t>be </a:t>
            </a:r>
            <a:r>
              <a:rPr spc="-15" dirty="0"/>
              <a:t>at</a:t>
            </a:r>
            <a:r>
              <a:rPr spc="-5" dirty="0"/>
              <a:t> least</a:t>
            </a:r>
            <a:r>
              <a:rPr spc="-25" dirty="0"/>
              <a:t> </a:t>
            </a:r>
            <a:r>
              <a:rPr dirty="0"/>
              <a:t>90</a:t>
            </a:r>
            <a:r>
              <a:rPr spc="-5" dirty="0"/>
              <a:t> </a:t>
            </a:r>
            <a:r>
              <a:rPr spc="-10" dirty="0"/>
              <a:t>days.</a:t>
            </a:r>
          </a:p>
        </p:txBody>
      </p:sp>
      <p:grpSp>
        <p:nvGrpSpPr>
          <p:cNvPr id="9" name="object 9"/>
          <p:cNvGrpSpPr/>
          <p:nvPr/>
        </p:nvGrpSpPr>
        <p:grpSpPr>
          <a:xfrm>
            <a:off x="4741164" y="2657855"/>
            <a:ext cx="6798945" cy="1614170"/>
            <a:chOff x="4741164" y="2657855"/>
            <a:chExt cx="6798945" cy="1614170"/>
          </a:xfrm>
        </p:grpSpPr>
        <p:sp>
          <p:nvSpPr>
            <p:cNvPr id="10" name="object 10"/>
            <p:cNvSpPr/>
            <p:nvPr/>
          </p:nvSpPr>
          <p:spPr>
            <a:xfrm>
              <a:off x="4741164" y="2657855"/>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499"/>
                  </a:lnTo>
                  <a:lnTo>
                    <a:pt x="5765" y="1495412"/>
                  </a:lnTo>
                  <a:lnTo>
                    <a:pt x="22036" y="1533971"/>
                  </a:lnTo>
                  <a:lnTo>
                    <a:pt x="47275" y="1566640"/>
                  </a:lnTo>
                  <a:lnTo>
                    <a:pt x="79944" y="1591879"/>
                  </a:lnTo>
                  <a:lnTo>
                    <a:pt x="118503" y="1608150"/>
                  </a:lnTo>
                  <a:lnTo>
                    <a:pt x="161416" y="1613916"/>
                  </a:lnTo>
                  <a:lnTo>
                    <a:pt x="6637146" y="1613916"/>
                  </a:lnTo>
                  <a:lnTo>
                    <a:pt x="6680060" y="1608150"/>
                  </a:lnTo>
                  <a:lnTo>
                    <a:pt x="6718619" y="1591879"/>
                  </a:lnTo>
                  <a:lnTo>
                    <a:pt x="6751288" y="1566640"/>
                  </a:lnTo>
                  <a:lnTo>
                    <a:pt x="6776527" y="1533971"/>
                  </a:lnTo>
                  <a:lnTo>
                    <a:pt x="6792798" y="1495412"/>
                  </a:lnTo>
                  <a:lnTo>
                    <a:pt x="6798563" y="1452499"/>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9BBA58"/>
            </a:solidFill>
          </p:spPr>
          <p:txBody>
            <a:bodyPr wrap="square" lIns="0" tIns="0" rIns="0" bIns="0" rtlCol="0"/>
            <a:lstStyle/>
            <a:p>
              <a:endParaRPr/>
            </a:p>
          </p:txBody>
        </p:sp>
        <p:pic>
          <p:nvPicPr>
            <p:cNvPr id="11" name="object 11"/>
            <p:cNvPicPr/>
            <p:nvPr/>
          </p:nvPicPr>
          <p:blipFill>
            <a:blip r:embed="rId3" cstate="print"/>
            <a:stretch>
              <a:fillRect/>
            </a:stretch>
          </p:blipFill>
          <p:spPr>
            <a:xfrm>
              <a:off x="5601551" y="3500677"/>
              <a:ext cx="146085" cy="96242"/>
            </a:xfrm>
            <a:prstGeom prst="rect">
              <a:avLst/>
            </a:prstGeom>
          </p:spPr>
        </p:pic>
        <p:sp>
          <p:nvSpPr>
            <p:cNvPr id="12" name="object 12"/>
            <p:cNvSpPr/>
            <p:nvPr/>
          </p:nvSpPr>
          <p:spPr>
            <a:xfrm>
              <a:off x="5282004" y="3118686"/>
              <a:ext cx="787400" cy="695325"/>
            </a:xfrm>
            <a:custGeom>
              <a:avLst/>
              <a:gdLst/>
              <a:ahLst/>
              <a:cxnLst/>
              <a:rect l="l" t="t" r="r" b="b"/>
              <a:pathLst>
                <a:path w="787400" h="695325">
                  <a:moveTo>
                    <a:pt x="388954" y="0"/>
                  </a:moveTo>
                  <a:lnTo>
                    <a:pt x="4625" y="640254"/>
                  </a:lnTo>
                  <a:lnTo>
                    <a:pt x="0" y="654024"/>
                  </a:lnTo>
                  <a:lnTo>
                    <a:pt x="974" y="668017"/>
                  </a:lnTo>
                  <a:lnTo>
                    <a:pt x="29834" y="695137"/>
                  </a:lnTo>
                  <a:lnTo>
                    <a:pt x="750547" y="695137"/>
                  </a:lnTo>
                  <a:lnTo>
                    <a:pt x="764730" y="692254"/>
                  </a:lnTo>
                  <a:lnTo>
                    <a:pt x="776338" y="684399"/>
                  </a:lnTo>
                  <a:lnTo>
                    <a:pt x="784149" y="672760"/>
                  </a:lnTo>
                  <a:lnTo>
                    <a:pt x="786977" y="658513"/>
                  </a:lnTo>
                  <a:lnTo>
                    <a:pt x="786977" y="652101"/>
                  </a:lnTo>
                  <a:lnTo>
                    <a:pt x="785302" y="645804"/>
                  </a:lnTo>
                  <a:lnTo>
                    <a:pt x="750564" y="585299"/>
                  </a:lnTo>
                  <a:lnTo>
                    <a:pt x="537736" y="585299"/>
                  </a:lnTo>
                  <a:lnTo>
                    <a:pt x="530419" y="584554"/>
                  </a:lnTo>
                  <a:lnTo>
                    <a:pt x="523913" y="581117"/>
                  </a:lnTo>
                  <a:lnTo>
                    <a:pt x="521524" y="578227"/>
                  </a:lnTo>
                  <a:lnTo>
                    <a:pt x="242894" y="578227"/>
                  </a:lnTo>
                  <a:lnTo>
                    <a:pt x="223693" y="556018"/>
                  </a:lnTo>
                  <a:lnTo>
                    <a:pt x="224416" y="553060"/>
                  </a:lnTo>
                  <a:lnTo>
                    <a:pt x="225810" y="550415"/>
                  </a:lnTo>
                  <a:lnTo>
                    <a:pt x="219142" y="546723"/>
                  </a:lnTo>
                  <a:lnTo>
                    <a:pt x="214563" y="540958"/>
                  </a:lnTo>
                  <a:lnTo>
                    <a:pt x="212476" y="533894"/>
                  </a:lnTo>
                  <a:lnTo>
                    <a:pt x="213286" y="526309"/>
                  </a:lnTo>
                  <a:lnTo>
                    <a:pt x="216971" y="519632"/>
                  </a:lnTo>
                  <a:lnTo>
                    <a:pt x="222727" y="515046"/>
                  </a:lnTo>
                  <a:lnTo>
                    <a:pt x="229781" y="512957"/>
                  </a:lnTo>
                  <a:lnTo>
                    <a:pt x="274590" y="512957"/>
                  </a:lnTo>
                  <a:lnTo>
                    <a:pt x="313150" y="498177"/>
                  </a:lnTo>
                  <a:lnTo>
                    <a:pt x="354237" y="498177"/>
                  </a:lnTo>
                  <a:lnTo>
                    <a:pt x="354209" y="494937"/>
                  </a:lnTo>
                  <a:lnTo>
                    <a:pt x="349139" y="489859"/>
                  </a:lnTo>
                  <a:lnTo>
                    <a:pt x="328727" y="489859"/>
                  </a:lnTo>
                  <a:lnTo>
                    <a:pt x="323573" y="484866"/>
                  </a:lnTo>
                  <a:lnTo>
                    <a:pt x="323474" y="463687"/>
                  </a:lnTo>
                  <a:lnTo>
                    <a:pt x="305202" y="463687"/>
                  </a:lnTo>
                  <a:lnTo>
                    <a:pt x="278779" y="451897"/>
                  </a:lnTo>
                  <a:lnTo>
                    <a:pt x="234489" y="451897"/>
                  </a:lnTo>
                  <a:lnTo>
                    <a:pt x="215109" y="432487"/>
                  </a:lnTo>
                  <a:lnTo>
                    <a:pt x="216537" y="425172"/>
                  </a:lnTo>
                  <a:lnTo>
                    <a:pt x="220785" y="418768"/>
                  </a:lnTo>
                  <a:lnTo>
                    <a:pt x="221528" y="418768"/>
                  </a:lnTo>
                  <a:lnTo>
                    <a:pt x="223107" y="417220"/>
                  </a:lnTo>
                  <a:lnTo>
                    <a:pt x="225703" y="415649"/>
                  </a:lnTo>
                  <a:lnTo>
                    <a:pt x="228550" y="414742"/>
                  </a:lnTo>
                  <a:lnTo>
                    <a:pt x="226302" y="407450"/>
                  </a:lnTo>
                  <a:lnTo>
                    <a:pt x="226997" y="400117"/>
                  </a:lnTo>
                  <a:lnTo>
                    <a:pt x="230388" y="393580"/>
                  </a:lnTo>
                  <a:lnTo>
                    <a:pt x="236225" y="388676"/>
                  </a:lnTo>
                  <a:lnTo>
                    <a:pt x="243507" y="386428"/>
                  </a:lnTo>
                  <a:lnTo>
                    <a:pt x="296833" y="386428"/>
                  </a:lnTo>
                  <a:lnTo>
                    <a:pt x="296614" y="383820"/>
                  </a:lnTo>
                  <a:lnTo>
                    <a:pt x="304179" y="342710"/>
                  </a:lnTo>
                  <a:lnTo>
                    <a:pt x="324787" y="309088"/>
                  </a:lnTo>
                  <a:lnTo>
                    <a:pt x="355315" y="286393"/>
                  </a:lnTo>
                  <a:lnTo>
                    <a:pt x="392634" y="278063"/>
                  </a:lnTo>
                  <a:lnTo>
                    <a:pt x="574233" y="278063"/>
                  </a:lnTo>
                  <a:lnTo>
                    <a:pt x="425067" y="18161"/>
                  </a:lnTo>
                  <a:lnTo>
                    <a:pt x="415499" y="7228"/>
                  </a:lnTo>
                  <a:lnTo>
                    <a:pt x="402926" y="1026"/>
                  </a:lnTo>
                  <a:lnTo>
                    <a:pt x="388954" y="0"/>
                  </a:lnTo>
                  <a:close/>
                </a:path>
                <a:path w="787400" h="695325">
                  <a:moveTo>
                    <a:pt x="712835" y="519560"/>
                  </a:moveTo>
                  <a:lnTo>
                    <a:pt x="547871" y="519560"/>
                  </a:lnTo>
                  <a:lnTo>
                    <a:pt x="555256" y="521422"/>
                  </a:lnTo>
                  <a:lnTo>
                    <a:pt x="561345" y="526009"/>
                  </a:lnTo>
                  <a:lnTo>
                    <a:pt x="565074" y="532357"/>
                  </a:lnTo>
                  <a:lnTo>
                    <a:pt x="566153" y="539642"/>
                  </a:lnTo>
                  <a:lnTo>
                    <a:pt x="564293" y="547038"/>
                  </a:lnTo>
                  <a:lnTo>
                    <a:pt x="552881" y="557094"/>
                  </a:lnTo>
                  <a:lnTo>
                    <a:pt x="555078" y="564396"/>
                  </a:lnTo>
                  <a:lnTo>
                    <a:pt x="554335" y="571723"/>
                  </a:lnTo>
                  <a:lnTo>
                    <a:pt x="550902" y="578236"/>
                  </a:lnTo>
                  <a:lnTo>
                    <a:pt x="545031" y="583098"/>
                  </a:lnTo>
                  <a:lnTo>
                    <a:pt x="537736" y="585299"/>
                  </a:lnTo>
                  <a:lnTo>
                    <a:pt x="750564" y="585299"/>
                  </a:lnTo>
                  <a:lnTo>
                    <a:pt x="712835" y="519560"/>
                  </a:lnTo>
                  <a:close/>
                </a:path>
                <a:path w="787400" h="695325">
                  <a:moveTo>
                    <a:pt x="354263" y="507325"/>
                  </a:moveTo>
                  <a:lnTo>
                    <a:pt x="335991" y="507325"/>
                  </a:lnTo>
                  <a:lnTo>
                    <a:pt x="335991" y="522786"/>
                  </a:lnTo>
                  <a:lnTo>
                    <a:pt x="260618" y="551696"/>
                  </a:lnTo>
                  <a:lnTo>
                    <a:pt x="261570" y="554013"/>
                  </a:lnTo>
                  <a:lnTo>
                    <a:pt x="261969" y="556018"/>
                  </a:lnTo>
                  <a:lnTo>
                    <a:pt x="262080" y="559015"/>
                  </a:lnTo>
                  <a:lnTo>
                    <a:pt x="260572" y="566490"/>
                  </a:lnTo>
                  <a:lnTo>
                    <a:pt x="256461" y="572597"/>
                  </a:lnTo>
                  <a:lnTo>
                    <a:pt x="250363" y="576716"/>
                  </a:lnTo>
                  <a:lnTo>
                    <a:pt x="242894" y="578227"/>
                  </a:lnTo>
                  <a:lnTo>
                    <a:pt x="521524" y="578227"/>
                  </a:lnTo>
                  <a:lnTo>
                    <a:pt x="519055" y="575238"/>
                  </a:lnTo>
                  <a:lnTo>
                    <a:pt x="516375" y="570229"/>
                  </a:lnTo>
                  <a:lnTo>
                    <a:pt x="516047" y="564290"/>
                  </a:lnTo>
                  <a:lnTo>
                    <a:pt x="518164" y="559015"/>
                  </a:lnTo>
                  <a:lnTo>
                    <a:pt x="457684" y="532027"/>
                  </a:lnTo>
                  <a:lnTo>
                    <a:pt x="354263" y="532026"/>
                  </a:lnTo>
                  <a:lnTo>
                    <a:pt x="354263" y="507325"/>
                  </a:lnTo>
                  <a:close/>
                </a:path>
                <a:path w="787400" h="695325">
                  <a:moveTo>
                    <a:pt x="384960" y="508972"/>
                  </a:moveTo>
                  <a:lnTo>
                    <a:pt x="369611" y="508972"/>
                  </a:lnTo>
                  <a:lnTo>
                    <a:pt x="369611" y="532026"/>
                  </a:lnTo>
                  <a:lnTo>
                    <a:pt x="384960" y="532026"/>
                  </a:lnTo>
                  <a:lnTo>
                    <a:pt x="384960" y="508972"/>
                  </a:lnTo>
                  <a:close/>
                </a:path>
                <a:path w="787400" h="695325">
                  <a:moveTo>
                    <a:pt x="415657" y="508972"/>
                  </a:moveTo>
                  <a:lnTo>
                    <a:pt x="400309" y="508972"/>
                  </a:lnTo>
                  <a:lnTo>
                    <a:pt x="400309" y="532026"/>
                  </a:lnTo>
                  <a:lnTo>
                    <a:pt x="415657" y="532027"/>
                  </a:lnTo>
                  <a:lnTo>
                    <a:pt x="415657" y="508972"/>
                  </a:lnTo>
                  <a:close/>
                </a:path>
                <a:path w="787400" h="695325">
                  <a:moveTo>
                    <a:pt x="574233" y="278063"/>
                  </a:moveTo>
                  <a:lnTo>
                    <a:pt x="392634" y="278063"/>
                  </a:lnTo>
                  <a:lnTo>
                    <a:pt x="429954" y="286423"/>
                  </a:lnTo>
                  <a:lnTo>
                    <a:pt x="460481" y="309191"/>
                  </a:lnTo>
                  <a:lnTo>
                    <a:pt x="481090" y="342903"/>
                  </a:lnTo>
                  <a:lnTo>
                    <a:pt x="488654" y="384095"/>
                  </a:lnTo>
                  <a:lnTo>
                    <a:pt x="487187" y="401613"/>
                  </a:lnTo>
                  <a:lnTo>
                    <a:pt x="482539" y="418410"/>
                  </a:lnTo>
                  <a:lnTo>
                    <a:pt x="474873" y="434060"/>
                  </a:lnTo>
                  <a:lnTo>
                    <a:pt x="464352" y="448134"/>
                  </a:lnTo>
                  <a:lnTo>
                    <a:pt x="462639" y="450185"/>
                  </a:lnTo>
                  <a:lnTo>
                    <a:pt x="461797" y="452518"/>
                  </a:lnTo>
                  <a:lnTo>
                    <a:pt x="461705" y="478599"/>
                  </a:lnTo>
                  <a:lnTo>
                    <a:pt x="461855" y="484713"/>
                  </a:lnTo>
                  <a:lnTo>
                    <a:pt x="456952" y="489875"/>
                  </a:lnTo>
                  <a:lnTo>
                    <a:pt x="450747" y="490035"/>
                  </a:lnTo>
                  <a:lnTo>
                    <a:pt x="436282" y="490080"/>
                  </a:lnTo>
                  <a:lnTo>
                    <a:pt x="431204" y="495044"/>
                  </a:lnTo>
                  <a:lnTo>
                    <a:pt x="431104" y="498177"/>
                  </a:lnTo>
                  <a:lnTo>
                    <a:pt x="431006" y="532027"/>
                  </a:lnTo>
                  <a:lnTo>
                    <a:pt x="457684" y="532027"/>
                  </a:lnTo>
                  <a:lnTo>
                    <a:pt x="449278" y="528276"/>
                  </a:lnTo>
                  <a:lnTo>
                    <a:pt x="449278" y="508057"/>
                  </a:lnTo>
                  <a:lnTo>
                    <a:pt x="456767" y="508057"/>
                  </a:lnTo>
                  <a:lnTo>
                    <a:pt x="462297" y="506441"/>
                  </a:lnTo>
                  <a:lnTo>
                    <a:pt x="467367" y="503026"/>
                  </a:lnTo>
                  <a:lnTo>
                    <a:pt x="703346" y="503026"/>
                  </a:lnTo>
                  <a:lnTo>
                    <a:pt x="682973" y="467529"/>
                  </a:lnTo>
                  <a:lnTo>
                    <a:pt x="480066" y="467529"/>
                  </a:lnTo>
                  <a:lnTo>
                    <a:pt x="480066" y="457283"/>
                  </a:lnTo>
                  <a:lnTo>
                    <a:pt x="485409" y="450185"/>
                  </a:lnTo>
                  <a:lnTo>
                    <a:pt x="490193" y="442883"/>
                  </a:lnTo>
                  <a:lnTo>
                    <a:pt x="494521" y="435218"/>
                  </a:lnTo>
                  <a:lnTo>
                    <a:pt x="498339" y="427276"/>
                  </a:lnTo>
                  <a:lnTo>
                    <a:pt x="520539" y="418768"/>
                  </a:lnTo>
                  <a:lnTo>
                    <a:pt x="519839" y="416763"/>
                  </a:lnTo>
                  <a:lnTo>
                    <a:pt x="519488" y="414742"/>
                  </a:lnTo>
                  <a:lnTo>
                    <a:pt x="519443" y="412547"/>
                  </a:lnTo>
                  <a:lnTo>
                    <a:pt x="520950" y="405068"/>
                  </a:lnTo>
                  <a:lnTo>
                    <a:pt x="525061" y="398961"/>
                  </a:lnTo>
                  <a:lnTo>
                    <a:pt x="531160" y="394844"/>
                  </a:lnTo>
                  <a:lnTo>
                    <a:pt x="538629" y="393335"/>
                  </a:lnTo>
                  <a:lnTo>
                    <a:pt x="640391" y="393335"/>
                  </a:lnTo>
                  <a:lnTo>
                    <a:pt x="574233" y="278063"/>
                  </a:lnTo>
                  <a:close/>
                </a:path>
                <a:path w="787400" h="695325">
                  <a:moveTo>
                    <a:pt x="703346" y="503026"/>
                  </a:moveTo>
                  <a:lnTo>
                    <a:pt x="467367" y="503026"/>
                  </a:lnTo>
                  <a:lnTo>
                    <a:pt x="529675" y="530471"/>
                  </a:lnTo>
                  <a:lnTo>
                    <a:pt x="534256" y="524374"/>
                  </a:lnTo>
                  <a:lnTo>
                    <a:pt x="540596" y="520640"/>
                  </a:lnTo>
                  <a:lnTo>
                    <a:pt x="547871" y="519560"/>
                  </a:lnTo>
                  <a:lnTo>
                    <a:pt x="712835" y="519560"/>
                  </a:lnTo>
                  <a:lnTo>
                    <a:pt x="703346" y="503026"/>
                  </a:lnTo>
                  <a:close/>
                </a:path>
                <a:path w="787400" h="695325">
                  <a:moveTo>
                    <a:pt x="274590" y="512957"/>
                  </a:moveTo>
                  <a:lnTo>
                    <a:pt x="229781" y="512957"/>
                  </a:lnTo>
                  <a:lnTo>
                    <a:pt x="237359" y="513767"/>
                  </a:lnTo>
                  <a:lnTo>
                    <a:pt x="242110" y="515269"/>
                  </a:lnTo>
                  <a:lnTo>
                    <a:pt x="246099" y="518570"/>
                  </a:lnTo>
                  <a:lnTo>
                    <a:pt x="248467" y="522969"/>
                  </a:lnTo>
                  <a:lnTo>
                    <a:pt x="274590" y="512957"/>
                  </a:lnTo>
                  <a:close/>
                </a:path>
                <a:path w="787400" h="695325">
                  <a:moveTo>
                    <a:pt x="456767" y="508057"/>
                  </a:moveTo>
                  <a:lnTo>
                    <a:pt x="450191" y="508057"/>
                  </a:lnTo>
                  <a:lnTo>
                    <a:pt x="456297" y="508195"/>
                  </a:lnTo>
                  <a:lnTo>
                    <a:pt x="456767" y="508057"/>
                  </a:lnTo>
                  <a:close/>
                </a:path>
                <a:path w="787400" h="695325">
                  <a:moveTo>
                    <a:pt x="354237" y="498177"/>
                  </a:moveTo>
                  <a:lnTo>
                    <a:pt x="313150" y="498177"/>
                  </a:lnTo>
                  <a:lnTo>
                    <a:pt x="318868" y="504093"/>
                  </a:lnTo>
                  <a:lnTo>
                    <a:pt x="326763" y="507402"/>
                  </a:lnTo>
                  <a:lnTo>
                    <a:pt x="354263" y="507325"/>
                  </a:lnTo>
                  <a:lnTo>
                    <a:pt x="354237" y="498177"/>
                  </a:lnTo>
                  <a:close/>
                </a:path>
                <a:path w="787400" h="695325">
                  <a:moveTo>
                    <a:pt x="342751" y="489760"/>
                  </a:moveTo>
                  <a:lnTo>
                    <a:pt x="334986" y="489760"/>
                  </a:lnTo>
                  <a:lnTo>
                    <a:pt x="328727" y="489859"/>
                  </a:lnTo>
                  <a:lnTo>
                    <a:pt x="349139" y="489859"/>
                  </a:lnTo>
                  <a:lnTo>
                    <a:pt x="342751" y="489760"/>
                  </a:lnTo>
                  <a:close/>
                </a:path>
                <a:path w="787400" h="695325">
                  <a:moveTo>
                    <a:pt x="532416" y="447403"/>
                  </a:moveTo>
                  <a:lnTo>
                    <a:pt x="480066" y="467529"/>
                  </a:lnTo>
                  <a:lnTo>
                    <a:pt x="682973" y="467529"/>
                  </a:lnTo>
                  <a:lnTo>
                    <a:pt x="678287" y="459364"/>
                  </a:lnTo>
                  <a:lnTo>
                    <a:pt x="558804" y="459364"/>
                  </a:lnTo>
                  <a:lnTo>
                    <a:pt x="550140" y="459204"/>
                  </a:lnTo>
                  <a:lnTo>
                    <a:pt x="550049" y="459021"/>
                  </a:lnTo>
                  <a:lnTo>
                    <a:pt x="542390" y="458998"/>
                  </a:lnTo>
                  <a:lnTo>
                    <a:pt x="535461" y="454439"/>
                  </a:lnTo>
                  <a:lnTo>
                    <a:pt x="532416" y="447403"/>
                  </a:lnTo>
                  <a:close/>
                </a:path>
                <a:path w="787400" h="695325">
                  <a:moveTo>
                    <a:pt x="296833" y="386428"/>
                  </a:moveTo>
                  <a:lnTo>
                    <a:pt x="243507" y="386428"/>
                  </a:lnTo>
                  <a:lnTo>
                    <a:pt x="250830" y="387125"/>
                  </a:lnTo>
                  <a:lnTo>
                    <a:pt x="257358" y="390520"/>
                  </a:lnTo>
                  <a:lnTo>
                    <a:pt x="262255" y="396369"/>
                  </a:lnTo>
                  <a:lnTo>
                    <a:pt x="264775" y="401019"/>
                  </a:lnTo>
                  <a:lnTo>
                    <a:pt x="265277" y="406509"/>
                  </a:lnTo>
                  <a:lnTo>
                    <a:pt x="263633" y="411540"/>
                  </a:lnTo>
                  <a:lnTo>
                    <a:pt x="284372" y="420689"/>
                  </a:lnTo>
                  <a:lnTo>
                    <a:pt x="288432" y="430460"/>
                  </a:lnTo>
                  <a:lnTo>
                    <a:pt x="293274" y="439846"/>
                  </a:lnTo>
                  <a:lnTo>
                    <a:pt x="298873" y="448802"/>
                  </a:lnTo>
                  <a:lnTo>
                    <a:pt x="305202" y="457283"/>
                  </a:lnTo>
                  <a:lnTo>
                    <a:pt x="305202" y="463687"/>
                  </a:lnTo>
                  <a:lnTo>
                    <a:pt x="323474" y="463687"/>
                  </a:lnTo>
                  <a:lnTo>
                    <a:pt x="323459" y="452518"/>
                  </a:lnTo>
                  <a:lnTo>
                    <a:pt x="322561" y="449941"/>
                  </a:lnTo>
                  <a:lnTo>
                    <a:pt x="320916" y="447860"/>
                  </a:lnTo>
                  <a:lnTo>
                    <a:pt x="310395" y="433785"/>
                  </a:lnTo>
                  <a:lnTo>
                    <a:pt x="302730" y="418136"/>
                  </a:lnTo>
                  <a:lnTo>
                    <a:pt x="298158" y="401613"/>
                  </a:lnTo>
                  <a:lnTo>
                    <a:pt x="298055" y="401019"/>
                  </a:lnTo>
                  <a:lnTo>
                    <a:pt x="296833" y="386428"/>
                  </a:lnTo>
                  <a:close/>
                </a:path>
                <a:path w="787400" h="695325">
                  <a:moveTo>
                    <a:pt x="640391" y="393335"/>
                  </a:moveTo>
                  <a:lnTo>
                    <a:pt x="538629" y="393335"/>
                  </a:lnTo>
                  <a:lnTo>
                    <a:pt x="546097" y="394844"/>
                  </a:lnTo>
                  <a:lnTo>
                    <a:pt x="552196" y="398961"/>
                  </a:lnTo>
                  <a:lnTo>
                    <a:pt x="556307" y="405068"/>
                  </a:lnTo>
                  <a:lnTo>
                    <a:pt x="557814" y="412547"/>
                  </a:lnTo>
                  <a:lnTo>
                    <a:pt x="557852" y="415718"/>
                  </a:lnTo>
                  <a:lnTo>
                    <a:pt x="557129" y="418852"/>
                  </a:lnTo>
                  <a:lnTo>
                    <a:pt x="555713" y="421695"/>
                  </a:lnTo>
                  <a:lnTo>
                    <a:pt x="562462" y="425186"/>
                  </a:lnTo>
                  <a:lnTo>
                    <a:pt x="567169" y="430774"/>
                  </a:lnTo>
                  <a:lnTo>
                    <a:pt x="569447" y="437741"/>
                  </a:lnTo>
                  <a:lnTo>
                    <a:pt x="568861" y="445314"/>
                  </a:lnTo>
                  <a:lnTo>
                    <a:pt x="566486" y="453662"/>
                  </a:lnTo>
                  <a:lnTo>
                    <a:pt x="558804" y="459364"/>
                  </a:lnTo>
                  <a:lnTo>
                    <a:pt x="678287" y="459364"/>
                  </a:lnTo>
                  <a:lnTo>
                    <a:pt x="640391" y="393335"/>
                  </a:lnTo>
                  <a:close/>
                </a:path>
                <a:path w="787400" h="695325">
                  <a:moveTo>
                    <a:pt x="252304" y="440084"/>
                  </a:moveTo>
                  <a:lnTo>
                    <a:pt x="234489" y="451897"/>
                  </a:lnTo>
                  <a:lnTo>
                    <a:pt x="278779" y="451897"/>
                  </a:lnTo>
                  <a:lnTo>
                    <a:pt x="252304" y="440084"/>
                  </a:lnTo>
                  <a:close/>
                </a:path>
                <a:path w="787400" h="695325">
                  <a:moveTo>
                    <a:pt x="221528" y="418768"/>
                  </a:moveTo>
                  <a:lnTo>
                    <a:pt x="220785" y="418768"/>
                  </a:lnTo>
                  <a:lnTo>
                    <a:pt x="220968" y="419316"/>
                  </a:lnTo>
                  <a:lnTo>
                    <a:pt x="221528" y="418768"/>
                  </a:lnTo>
                  <a:close/>
                </a:path>
              </a:pathLst>
            </a:custGeom>
            <a:solidFill>
              <a:srgbClr val="000000"/>
            </a:solidFill>
          </p:spPr>
          <p:txBody>
            <a:bodyPr wrap="square" lIns="0" tIns="0" rIns="0" bIns="0" rtlCol="0"/>
            <a:lstStyle/>
            <a:p>
              <a:endParaRPr/>
            </a:p>
          </p:txBody>
        </p:sp>
      </p:grpSp>
      <p:sp>
        <p:nvSpPr>
          <p:cNvPr id="13" name="object 13"/>
          <p:cNvSpPr txBox="1"/>
          <p:nvPr/>
        </p:nvSpPr>
        <p:spPr>
          <a:xfrm>
            <a:off x="6764781" y="2920695"/>
            <a:ext cx="4567555" cy="1019175"/>
          </a:xfrm>
          <a:prstGeom prst="rect">
            <a:avLst/>
          </a:prstGeom>
        </p:spPr>
        <p:txBody>
          <a:bodyPr vert="horz" wrap="square" lIns="0" tIns="42545" rIns="0" bIns="0" rtlCol="0">
            <a:spAutoFit/>
          </a:bodyPr>
          <a:lstStyle/>
          <a:p>
            <a:pPr marL="12700" marR="5080">
              <a:lnSpc>
                <a:spcPct val="91600"/>
              </a:lnSpc>
              <a:spcBef>
                <a:spcPts val="335"/>
              </a:spcBef>
            </a:pPr>
            <a:r>
              <a:rPr sz="2300" b="1" i="1" u="sng" dirty="0">
                <a:uFill>
                  <a:solidFill>
                    <a:srgbClr val="000000"/>
                  </a:solidFill>
                </a:uFill>
                <a:latin typeface="Calibri"/>
                <a:cs typeface="Calibri"/>
              </a:rPr>
              <a:t>REL-2.</a:t>
            </a:r>
            <a:r>
              <a:rPr sz="2300" b="1" i="1" spc="-20" dirty="0">
                <a:latin typeface="Calibri"/>
                <a:cs typeface="Calibri"/>
              </a:rPr>
              <a:t> </a:t>
            </a:r>
            <a:r>
              <a:rPr sz="2300" b="1" spc="-5" dirty="0">
                <a:latin typeface="Calibri"/>
                <a:cs typeface="Calibri"/>
              </a:rPr>
              <a:t>The</a:t>
            </a:r>
            <a:r>
              <a:rPr sz="2300" b="1" spc="-25" dirty="0">
                <a:latin typeface="Calibri"/>
                <a:cs typeface="Calibri"/>
              </a:rPr>
              <a:t> </a:t>
            </a:r>
            <a:r>
              <a:rPr sz="2300" b="1" spc="-15" dirty="0">
                <a:latin typeface="Calibri"/>
                <a:cs typeface="Calibri"/>
              </a:rPr>
              <a:t>system</a:t>
            </a:r>
            <a:r>
              <a:rPr sz="2300" b="1" spc="-30" dirty="0">
                <a:latin typeface="Calibri"/>
                <a:cs typeface="Calibri"/>
              </a:rPr>
              <a:t> </a:t>
            </a:r>
            <a:r>
              <a:rPr sz="2300" b="1" spc="-10" dirty="0">
                <a:latin typeface="Calibri"/>
                <a:cs typeface="Calibri"/>
              </a:rPr>
              <a:t>defect</a:t>
            </a:r>
            <a:r>
              <a:rPr sz="2300" b="1" spc="-45" dirty="0">
                <a:latin typeface="Calibri"/>
                <a:cs typeface="Calibri"/>
              </a:rPr>
              <a:t> </a:t>
            </a:r>
            <a:r>
              <a:rPr sz="2300" b="1" spc="-25" dirty="0">
                <a:latin typeface="Calibri"/>
                <a:cs typeface="Calibri"/>
              </a:rPr>
              <a:t>rate</a:t>
            </a:r>
            <a:r>
              <a:rPr sz="2300" b="1" spc="-20" dirty="0">
                <a:latin typeface="Calibri"/>
                <a:cs typeface="Calibri"/>
              </a:rPr>
              <a:t> </a:t>
            </a:r>
            <a:r>
              <a:rPr sz="2300" b="1" dirty="0">
                <a:latin typeface="Calibri"/>
                <a:cs typeface="Calibri"/>
              </a:rPr>
              <a:t>shall</a:t>
            </a:r>
            <a:r>
              <a:rPr sz="2300" b="1" spc="-25" dirty="0">
                <a:latin typeface="Calibri"/>
                <a:cs typeface="Calibri"/>
              </a:rPr>
              <a:t> </a:t>
            </a:r>
            <a:r>
              <a:rPr sz="2300" b="1" dirty="0">
                <a:latin typeface="Calibri"/>
                <a:cs typeface="Calibri"/>
              </a:rPr>
              <a:t>be </a:t>
            </a:r>
            <a:r>
              <a:rPr sz="2300" b="1" spc="-505" dirty="0">
                <a:latin typeface="Calibri"/>
                <a:cs typeface="Calibri"/>
              </a:rPr>
              <a:t> </a:t>
            </a:r>
            <a:r>
              <a:rPr sz="2300" b="1" dirty="0">
                <a:latin typeface="Calibri"/>
                <a:cs typeface="Calibri"/>
              </a:rPr>
              <a:t>less than 1 </a:t>
            </a:r>
            <a:r>
              <a:rPr sz="2300" b="1" spc="-10" dirty="0">
                <a:latin typeface="Calibri"/>
                <a:cs typeface="Calibri"/>
              </a:rPr>
              <a:t>failure </a:t>
            </a:r>
            <a:r>
              <a:rPr sz="2300" b="1" dirty="0">
                <a:latin typeface="Calibri"/>
                <a:cs typeface="Calibri"/>
              </a:rPr>
              <a:t>per </a:t>
            </a:r>
            <a:r>
              <a:rPr sz="2300" b="1" spc="-5" dirty="0">
                <a:latin typeface="Calibri"/>
                <a:cs typeface="Calibri"/>
              </a:rPr>
              <a:t>1000 hours </a:t>
            </a:r>
            <a:r>
              <a:rPr sz="2300" b="1" dirty="0">
                <a:latin typeface="Calibri"/>
                <a:cs typeface="Calibri"/>
              </a:rPr>
              <a:t>of </a:t>
            </a:r>
            <a:r>
              <a:rPr sz="2300" b="1" spc="5" dirty="0">
                <a:latin typeface="Calibri"/>
                <a:cs typeface="Calibri"/>
              </a:rPr>
              <a:t> </a:t>
            </a:r>
            <a:r>
              <a:rPr sz="2300" b="1" spc="-10" dirty="0">
                <a:latin typeface="Calibri"/>
                <a:cs typeface="Calibri"/>
              </a:rPr>
              <a:t>operation.</a:t>
            </a:r>
            <a:endParaRPr sz="2300">
              <a:latin typeface="Calibri"/>
              <a:cs typeface="Calibri"/>
            </a:endParaRPr>
          </a:p>
        </p:txBody>
      </p:sp>
      <p:grpSp>
        <p:nvGrpSpPr>
          <p:cNvPr id="14" name="object 14"/>
          <p:cNvGrpSpPr/>
          <p:nvPr/>
        </p:nvGrpSpPr>
        <p:grpSpPr>
          <a:xfrm>
            <a:off x="4741164" y="4675632"/>
            <a:ext cx="6798945" cy="1614170"/>
            <a:chOff x="4741164" y="4675632"/>
            <a:chExt cx="6798945" cy="1614170"/>
          </a:xfrm>
        </p:grpSpPr>
        <p:sp>
          <p:nvSpPr>
            <p:cNvPr id="15" name="object 15"/>
            <p:cNvSpPr/>
            <p:nvPr/>
          </p:nvSpPr>
          <p:spPr>
            <a:xfrm>
              <a:off x="4741164" y="4675632"/>
              <a:ext cx="6798945" cy="1614170"/>
            </a:xfrm>
            <a:custGeom>
              <a:avLst/>
              <a:gdLst/>
              <a:ahLst/>
              <a:cxnLst/>
              <a:rect l="l" t="t" r="r" b="b"/>
              <a:pathLst>
                <a:path w="6798945" h="1614170">
                  <a:moveTo>
                    <a:pt x="6637146" y="0"/>
                  </a:moveTo>
                  <a:lnTo>
                    <a:pt x="161416" y="0"/>
                  </a:lnTo>
                  <a:lnTo>
                    <a:pt x="118503" y="5765"/>
                  </a:lnTo>
                  <a:lnTo>
                    <a:pt x="79944" y="22036"/>
                  </a:lnTo>
                  <a:lnTo>
                    <a:pt x="47275" y="47275"/>
                  </a:lnTo>
                  <a:lnTo>
                    <a:pt x="22036" y="79944"/>
                  </a:lnTo>
                  <a:lnTo>
                    <a:pt x="5765" y="118503"/>
                  </a:lnTo>
                  <a:lnTo>
                    <a:pt x="0" y="161417"/>
                  </a:lnTo>
                  <a:lnTo>
                    <a:pt x="0" y="1452524"/>
                  </a:lnTo>
                  <a:lnTo>
                    <a:pt x="5765" y="1495426"/>
                  </a:lnTo>
                  <a:lnTo>
                    <a:pt x="22036" y="1533979"/>
                  </a:lnTo>
                  <a:lnTo>
                    <a:pt x="47275" y="1566643"/>
                  </a:lnTo>
                  <a:lnTo>
                    <a:pt x="79944" y="1591880"/>
                  </a:lnTo>
                  <a:lnTo>
                    <a:pt x="118503" y="1608150"/>
                  </a:lnTo>
                  <a:lnTo>
                    <a:pt x="161416" y="1613916"/>
                  </a:lnTo>
                  <a:lnTo>
                    <a:pt x="6637146" y="1613916"/>
                  </a:lnTo>
                  <a:lnTo>
                    <a:pt x="6680060" y="1608150"/>
                  </a:lnTo>
                  <a:lnTo>
                    <a:pt x="6718619" y="1591880"/>
                  </a:lnTo>
                  <a:lnTo>
                    <a:pt x="6751288" y="1566643"/>
                  </a:lnTo>
                  <a:lnTo>
                    <a:pt x="6776527" y="1533979"/>
                  </a:lnTo>
                  <a:lnTo>
                    <a:pt x="6792798" y="1495426"/>
                  </a:lnTo>
                  <a:lnTo>
                    <a:pt x="6798563" y="1452524"/>
                  </a:lnTo>
                  <a:lnTo>
                    <a:pt x="6798563" y="161417"/>
                  </a:lnTo>
                  <a:lnTo>
                    <a:pt x="6792798" y="118503"/>
                  </a:lnTo>
                  <a:lnTo>
                    <a:pt x="6776527" y="79944"/>
                  </a:lnTo>
                  <a:lnTo>
                    <a:pt x="6751288" y="47275"/>
                  </a:lnTo>
                  <a:lnTo>
                    <a:pt x="6718619" y="22036"/>
                  </a:lnTo>
                  <a:lnTo>
                    <a:pt x="6680060" y="5765"/>
                  </a:lnTo>
                  <a:lnTo>
                    <a:pt x="6637146" y="0"/>
                  </a:lnTo>
                  <a:close/>
                </a:path>
              </a:pathLst>
            </a:custGeom>
            <a:solidFill>
              <a:srgbClr val="8063A1"/>
            </a:solidFill>
          </p:spPr>
          <p:txBody>
            <a:bodyPr wrap="square" lIns="0" tIns="0" rIns="0" bIns="0" rtlCol="0"/>
            <a:lstStyle/>
            <a:p>
              <a:endParaRPr/>
            </a:p>
          </p:txBody>
        </p:sp>
        <p:sp>
          <p:nvSpPr>
            <p:cNvPr id="16" name="object 16"/>
            <p:cNvSpPr/>
            <p:nvPr/>
          </p:nvSpPr>
          <p:spPr>
            <a:xfrm>
              <a:off x="5401996" y="5173459"/>
              <a:ext cx="546735" cy="619760"/>
            </a:xfrm>
            <a:custGeom>
              <a:avLst/>
              <a:gdLst/>
              <a:ahLst/>
              <a:cxnLst/>
              <a:rect l="l" t="t" r="r" b="b"/>
              <a:pathLst>
                <a:path w="546735" h="619760">
                  <a:moveTo>
                    <a:pt x="346456" y="245821"/>
                  </a:moveTo>
                  <a:lnTo>
                    <a:pt x="291642" y="245821"/>
                  </a:lnTo>
                  <a:lnTo>
                    <a:pt x="291642" y="54025"/>
                  </a:lnTo>
                  <a:lnTo>
                    <a:pt x="143090" y="54025"/>
                  </a:lnTo>
                  <a:lnTo>
                    <a:pt x="130416" y="27927"/>
                  </a:lnTo>
                  <a:lnTo>
                    <a:pt x="109435" y="9347"/>
                  </a:lnTo>
                  <a:lnTo>
                    <a:pt x="83032" y="0"/>
                  </a:lnTo>
                  <a:lnTo>
                    <a:pt x="54051" y="1549"/>
                  </a:lnTo>
                  <a:lnTo>
                    <a:pt x="27940" y="14211"/>
                  </a:lnTo>
                  <a:lnTo>
                    <a:pt x="9359" y="35179"/>
                  </a:lnTo>
                  <a:lnTo>
                    <a:pt x="0" y="61582"/>
                  </a:lnTo>
                  <a:lnTo>
                    <a:pt x="1549" y="90563"/>
                  </a:lnTo>
                  <a:lnTo>
                    <a:pt x="14224" y="116662"/>
                  </a:lnTo>
                  <a:lnTo>
                    <a:pt x="35204" y="135229"/>
                  </a:lnTo>
                  <a:lnTo>
                    <a:pt x="61607" y="144589"/>
                  </a:lnTo>
                  <a:lnTo>
                    <a:pt x="90589" y="143040"/>
                  </a:lnTo>
                  <a:lnTo>
                    <a:pt x="108724" y="135648"/>
                  </a:lnTo>
                  <a:lnTo>
                    <a:pt x="124002" y="123952"/>
                  </a:lnTo>
                  <a:lnTo>
                    <a:pt x="135699" y="108673"/>
                  </a:lnTo>
                  <a:lnTo>
                    <a:pt x="143090" y="90563"/>
                  </a:lnTo>
                  <a:lnTo>
                    <a:pt x="255092" y="90563"/>
                  </a:lnTo>
                  <a:lnTo>
                    <a:pt x="255092" y="245821"/>
                  </a:lnTo>
                  <a:lnTo>
                    <a:pt x="200279" y="245821"/>
                  </a:lnTo>
                  <a:lnTo>
                    <a:pt x="200279" y="282346"/>
                  </a:lnTo>
                  <a:lnTo>
                    <a:pt x="346456" y="282346"/>
                  </a:lnTo>
                  <a:lnTo>
                    <a:pt x="346456" y="245821"/>
                  </a:lnTo>
                  <a:close/>
                </a:path>
                <a:path w="546735" h="619760">
                  <a:moveTo>
                    <a:pt x="546735" y="557898"/>
                  </a:moveTo>
                  <a:lnTo>
                    <a:pt x="535292" y="506742"/>
                  </a:lnTo>
                  <a:lnTo>
                    <a:pt x="498322" y="478142"/>
                  </a:lnTo>
                  <a:lnTo>
                    <a:pt x="474357" y="474141"/>
                  </a:lnTo>
                  <a:lnTo>
                    <a:pt x="450430" y="478180"/>
                  </a:lnTo>
                  <a:lnTo>
                    <a:pt x="429641" y="489458"/>
                  </a:lnTo>
                  <a:lnTo>
                    <a:pt x="413524" y="506780"/>
                  </a:lnTo>
                  <a:lnTo>
                    <a:pt x="403644" y="528929"/>
                  </a:lnTo>
                  <a:lnTo>
                    <a:pt x="291642" y="528929"/>
                  </a:lnTo>
                  <a:lnTo>
                    <a:pt x="291642" y="373672"/>
                  </a:lnTo>
                  <a:lnTo>
                    <a:pt x="346456" y="373672"/>
                  </a:lnTo>
                  <a:lnTo>
                    <a:pt x="346456" y="337146"/>
                  </a:lnTo>
                  <a:lnTo>
                    <a:pt x="200279" y="337146"/>
                  </a:lnTo>
                  <a:lnTo>
                    <a:pt x="200279" y="373672"/>
                  </a:lnTo>
                  <a:lnTo>
                    <a:pt x="255092" y="373672"/>
                  </a:lnTo>
                  <a:lnTo>
                    <a:pt x="255092" y="565467"/>
                  </a:lnTo>
                  <a:lnTo>
                    <a:pt x="403644" y="565467"/>
                  </a:lnTo>
                  <a:lnTo>
                    <a:pt x="416318" y="591566"/>
                  </a:lnTo>
                  <a:lnTo>
                    <a:pt x="437299" y="610133"/>
                  </a:lnTo>
                  <a:lnTo>
                    <a:pt x="463702" y="619493"/>
                  </a:lnTo>
                  <a:lnTo>
                    <a:pt x="492683" y="617943"/>
                  </a:lnTo>
                  <a:lnTo>
                    <a:pt x="518795" y="605269"/>
                  </a:lnTo>
                  <a:lnTo>
                    <a:pt x="537375" y="584301"/>
                  </a:lnTo>
                  <a:lnTo>
                    <a:pt x="546735" y="557898"/>
                  </a:lnTo>
                  <a:close/>
                </a:path>
              </a:pathLst>
            </a:custGeom>
            <a:solidFill>
              <a:srgbClr val="000000"/>
            </a:solidFill>
          </p:spPr>
          <p:txBody>
            <a:bodyPr wrap="square" lIns="0" tIns="0" rIns="0" bIns="0" rtlCol="0"/>
            <a:lstStyle/>
            <a:p>
              <a:endParaRPr/>
            </a:p>
          </p:txBody>
        </p:sp>
      </p:grpSp>
      <p:sp>
        <p:nvSpPr>
          <p:cNvPr id="17" name="object 17"/>
          <p:cNvSpPr txBox="1"/>
          <p:nvPr/>
        </p:nvSpPr>
        <p:spPr>
          <a:xfrm>
            <a:off x="6764781" y="4939029"/>
            <a:ext cx="4310380" cy="1018540"/>
          </a:xfrm>
          <a:prstGeom prst="rect">
            <a:avLst/>
          </a:prstGeom>
        </p:spPr>
        <p:txBody>
          <a:bodyPr vert="horz" wrap="square" lIns="0" tIns="42545" rIns="0" bIns="0" rtlCol="0">
            <a:spAutoFit/>
          </a:bodyPr>
          <a:lstStyle/>
          <a:p>
            <a:pPr marL="12700" marR="5080" algn="just">
              <a:lnSpc>
                <a:spcPct val="91500"/>
              </a:lnSpc>
              <a:spcBef>
                <a:spcPts val="335"/>
              </a:spcBef>
            </a:pPr>
            <a:r>
              <a:rPr sz="2300" b="1" i="1" u="sng" dirty="0">
                <a:uFill>
                  <a:solidFill>
                    <a:srgbClr val="000000"/>
                  </a:solidFill>
                </a:uFill>
                <a:latin typeface="Calibri"/>
                <a:cs typeface="Calibri"/>
              </a:rPr>
              <a:t>REL-3.</a:t>
            </a:r>
            <a:r>
              <a:rPr sz="2300" b="1" i="1" spc="-15" dirty="0">
                <a:latin typeface="Calibri"/>
                <a:cs typeface="Calibri"/>
              </a:rPr>
              <a:t> </a:t>
            </a:r>
            <a:r>
              <a:rPr sz="2300" b="1" dirty="0">
                <a:latin typeface="Calibri"/>
                <a:cs typeface="Calibri"/>
              </a:rPr>
              <a:t>No</a:t>
            </a:r>
            <a:r>
              <a:rPr sz="2300" b="1" spc="-15" dirty="0">
                <a:latin typeface="Calibri"/>
                <a:cs typeface="Calibri"/>
              </a:rPr>
              <a:t> more</a:t>
            </a:r>
            <a:r>
              <a:rPr sz="2300" b="1" spc="-10" dirty="0">
                <a:latin typeface="Calibri"/>
                <a:cs typeface="Calibri"/>
              </a:rPr>
              <a:t> </a:t>
            </a:r>
            <a:r>
              <a:rPr sz="2300" b="1" dirty="0">
                <a:latin typeface="Calibri"/>
                <a:cs typeface="Calibri"/>
              </a:rPr>
              <a:t>than</a:t>
            </a:r>
            <a:r>
              <a:rPr sz="2300" b="1" spc="-15" dirty="0">
                <a:latin typeface="Calibri"/>
                <a:cs typeface="Calibri"/>
              </a:rPr>
              <a:t> </a:t>
            </a:r>
            <a:r>
              <a:rPr sz="2300" b="1" dirty="0">
                <a:latin typeface="Calibri"/>
                <a:cs typeface="Calibri"/>
              </a:rPr>
              <a:t>1</a:t>
            </a:r>
            <a:r>
              <a:rPr sz="2300" b="1" spc="-5" dirty="0">
                <a:latin typeface="Calibri"/>
                <a:cs typeface="Calibri"/>
              </a:rPr>
              <a:t> </a:t>
            </a:r>
            <a:r>
              <a:rPr sz="2300" b="1" dirty="0">
                <a:latin typeface="Calibri"/>
                <a:cs typeface="Calibri"/>
              </a:rPr>
              <a:t>per</a:t>
            </a:r>
            <a:r>
              <a:rPr sz="2300" b="1" spc="-15" dirty="0">
                <a:latin typeface="Calibri"/>
                <a:cs typeface="Calibri"/>
              </a:rPr>
              <a:t> </a:t>
            </a:r>
            <a:r>
              <a:rPr sz="2300" b="1" spc="-5" dirty="0">
                <a:latin typeface="Calibri"/>
                <a:cs typeface="Calibri"/>
              </a:rPr>
              <a:t>1000000 </a:t>
            </a:r>
            <a:r>
              <a:rPr sz="2300" b="1" spc="-505" dirty="0">
                <a:latin typeface="Calibri"/>
                <a:cs typeface="Calibri"/>
              </a:rPr>
              <a:t> </a:t>
            </a:r>
            <a:r>
              <a:rPr sz="2300" b="1" spc="-5" dirty="0">
                <a:latin typeface="Calibri"/>
                <a:cs typeface="Calibri"/>
              </a:rPr>
              <a:t>transactions </a:t>
            </a:r>
            <a:r>
              <a:rPr sz="2300" b="1" dirty="0">
                <a:latin typeface="Calibri"/>
                <a:cs typeface="Calibri"/>
              </a:rPr>
              <a:t>shall </a:t>
            </a:r>
            <a:r>
              <a:rPr sz="2300" b="1" spc="-5" dirty="0">
                <a:latin typeface="Calibri"/>
                <a:cs typeface="Calibri"/>
              </a:rPr>
              <a:t>result </a:t>
            </a:r>
            <a:r>
              <a:rPr sz="2300" b="1" dirty="0">
                <a:latin typeface="Calibri"/>
                <a:cs typeface="Calibri"/>
              </a:rPr>
              <a:t>in a </a:t>
            </a:r>
            <a:r>
              <a:rPr sz="2300" b="1" spc="-10" dirty="0">
                <a:latin typeface="Calibri"/>
                <a:cs typeface="Calibri"/>
              </a:rPr>
              <a:t>failure </a:t>
            </a:r>
            <a:r>
              <a:rPr sz="2300" b="1" spc="-505" dirty="0">
                <a:latin typeface="Calibri"/>
                <a:cs typeface="Calibri"/>
              </a:rPr>
              <a:t> </a:t>
            </a:r>
            <a:r>
              <a:rPr sz="2300" b="1" spc="-10" dirty="0">
                <a:latin typeface="Calibri"/>
                <a:cs typeface="Calibri"/>
              </a:rPr>
              <a:t>requiring</a:t>
            </a:r>
            <a:r>
              <a:rPr sz="2300" b="1" spc="-30" dirty="0">
                <a:latin typeface="Calibri"/>
                <a:cs typeface="Calibri"/>
              </a:rPr>
              <a:t> </a:t>
            </a:r>
            <a:r>
              <a:rPr sz="2300" b="1" dirty="0">
                <a:latin typeface="Calibri"/>
                <a:cs typeface="Calibri"/>
              </a:rPr>
              <a:t>a </a:t>
            </a:r>
            <a:r>
              <a:rPr sz="2300" b="1" spc="-15" dirty="0">
                <a:latin typeface="Calibri"/>
                <a:cs typeface="Calibri"/>
              </a:rPr>
              <a:t>system</a:t>
            </a:r>
            <a:r>
              <a:rPr sz="2300" b="1" spc="-30" dirty="0">
                <a:latin typeface="Calibri"/>
                <a:cs typeface="Calibri"/>
              </a:rPr>
              <a:t> </a:t>
            </a:r>
            <a:r>
              <a:rPr sz="2300" b="1" spc="-10" dirty="0">
                <a:latin typeface="Calibri"/>
                <a:cs typeface="Calibri"/>
              </a:rPr>
              <a:t>restart.</a:t>
            </a:r>
            <a:endParaRPr sz="2300">
              <a:latin typeface="Calibri"/>
              <a:cs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3291" y="1615439"/>
            <a:ext cx="10346690" cy="779145"/>
            <a:chOff x="1193291" y="1615439"/>
            <a:chExt cx="10346690" cy="779145"/>
          </a:xfrm>
        </p:grpSpPr>
        <p:sp>
          <p:nvSpPr>
            <p:cNvPr id="3" name="object 3"/>
            <p:cNvSpPr/>
            <p:nvPr/>
          </p:nvSpPr>
          <p:spPr>
            <a:xfrm>
              <a:off x="4741163" y="1615439"/>
              <a:ext cx="6798945" cy="779145"/>
            </a:xfrm>
            <a:custGeom>
              <a:avLst/>
              <a:gdLst/>
              <a:ahLst/>
              <a:cxnLst/>
              <a:rect l="l" t="t" r="r" b="b"/>
              <a:pathLst>
                <a:path w="6798945" h="779144">
                  <a:moveTo>
                    <a:pt x="6720713" y="0"/>
                  </a:moveTo>
                  <a:lnTo>
                    <a:pt x="77850" y="0"/>
                  </a:lnTo>
                  <a:lnTo>
                    <a:pt x="47577" y="6127"/>
                  </a:lnTo>
                  <a:lnTo>
                    <a:pt x="22828" y="22828"/>
                  </a:lnTo>
                  <a:lnTo>
                    <a:pt x="6127" y="47577"/>
                  </a:lnTo>
                  <a:lnTo>
                    <a:pt x="0" y="77850"/>
                  </a:lnTo>
                  <a:lnTo>
                    <a:pt x="0" y="700913"/>
                  </a:lnTo>
                  <a:lnTo>
                    <a:pt x="6127" y="731186"/>
                  </a:lnTo>
                  <a:lnTo>
                    <a:pt x="22828" y="755935"/>
                  </a:lnTo>
                  <a:lnTo>
                    <a:pt x="47577" y="772636"/>
                  </a:lnTo>
                  <a:lnTo>
                    <a:pt x="77850" y="778763"/>
                  </a:lnTo>
                  <a:lnTo>
                    <a:pt x="6720713" y="778763"/>
                  </a:lnTo>
                  <a:lnTo>
                    <a:pt x="6750986" y="772636"/>
                  </a:lnTo>
                  <a:lnTo>
                    <a:pt x="6775735" y="755935"/>
                  </a:lnTo>
                  <a:lnTo>
                    <a:pt x="6792436" y="731186"/>
                  </a:lnTo>
                  <a:lnTo>
                    <a:pt x="6798563" y="700913"/>
                  </a:lnTo>
                  <a:lnTo>
                    <a:pt x="6798563" y="77850"/>
                  </a:lnTo>
                  <a:lnTo>
                    <a:pt x="6792436" y="47577"/>
                  </a:lnTo>
                  <a:lnTo>
                    <a:pt x="6775735" y="22828"/>
                  </a:lnTo>
                  <a:lnTo>
                    <a:pt x="6750986" y="6127"/>
                  </a:lnTo>
                  <a:lnTo>
                    <a:pt x="6720713" y="0"/>
                  </a:lnTo>
                  <a:close/>
                </a:path>
              </a:pathLst>
            </a:custGeom>
            <a:solidFill>
              <a:srgbClr val="9BBA58"/>
            </a:solidFill>
          </p:spPr>
          <p:txBody>
            <a:bodyPr wrap="square" lIns="0" tIns="0" rIns="0" bIns="0" rtlCol="0"/>
            <a:lstStyle/>
            <a:p>
              <a:endParaRPr/>
            </a:p>
          </p:txBody>
        </p:sp>
        <p:sp>
          <p:nvSpPr>
            <p:cNvPr id="4" name="object 4"/>
            <p:cNvSpPr/>
            <p:nvPr/>
          </p:nvSpPr>
          <p:spPr>
            <a:xfrm>
              <a:off x="5002314" y="1837995"/>
              <a:ext cx="380365" cy="335280"/>
            </a:xfrm>
            <a:custGeom>
              <a:avLst/>
              <a:gdLst/>
              <a:ahLst/>
              <a:cxnLst/>
              <a:rect l="l" t="t" r="r" b="b"/>
              <a:pathLst>
                <a:path w="380364" h="335280">
                  <a:moveTo>
                    <a:pt x="187792" y="0"/>
                  </a:moveTo>
                  <a:lnTo>
                    <a:pt x="2233" y="308592"/>
                  </a:lnTo>
                  <a:lnTo>
                    <a:pt x="0" y="315229"/>
                  </a:lnTo>
                  <a:lnTo>
                    <a:pt x="470" y="321974"/>
                  </a:lnTo>
                  <a:lnTo>
                    <a:pt x="3436" y="328050"/>
                  </a:lnTo>
                  <a:lnTo>
                    <a:pt x="8691" y="332682"/>
                  </a:lnTo>
                  <a:lnTo>
                    <a:pt x="11368" y="334229"/>
                  </a:lnTo>
                  <a:lnTo>
                    <a:pt x="14404" y="335045"/>
                  </a:lnTo>
                  <a:lnTo>
                    <a:pt x="372097" y="335038"/>
                  </a:lnTo>
                  <a:lnTo>
                    <a:pt x="380001" y="327134"/>
                  </a:lnTo>
                  <a:lnTo>
                    <a:pt x="379964" y="314302"/>
                  </a:lnTo>
                  <a:lnTo>
                    <a:pt x="379155" y="311267"/>
                  </a:lnTo>
                  <a:lnTo>
                    <a:pt x="347190" y="255679"/>
                  </a:lnTo>
                  <a:lnTo>
                    <a:pt x="88469" y="255679"/>
                  </a:lnTo>
                  <a:lnTo>
                    <a:pt x="88469" y="238041"/>
                  </a:lnTo>
                  <a:lnTo>
                    <a:pt x="128565" y="238041"/>
                  </a:lnTo>
                  <a:lnTo>
                    <a:pt x="135088" y="223190"/>
                  </a:lnTo>
                  <a:lnTo>
                    <a:pt x="148558" y="210509"/>
                  </a:lnTo>
                  <a:lnTo>
                    <a:pt x="167371" y="201673"/>
                  </a:lnTo>
                  <a:lnTo>
                    <a:pt x="189922" y="198356"/>
                  </a:lnTo>
                  <a:lnTo>
                    <a:pt x="314234" y="198356"/>
                  </a:lnTo>
                  <a:lnTo>
                    <a:pt x="306629" y="185127"/>
                  </a:lnTo>
                  <a:lnTo>
                    <a:pt x="181100" y="185127"/>
                  </a:lnTo>
                  <a:lnTo>
                    <a:pt x="181100" y="149102"/>
                  </a:lnTo>
                  <a:lnTo>
                    <a:pt x="164206" y="149102"/>
                  </a:lnTo>
                  <a:lnTo>
                    <a:pt x="189922" y="123395"/>
                  </a:lnTo>
                  <a:lnTo>
                    <a:pt x="271138" y="123395"/>
                  </a:lnTo>
                  <a:lnTo>
                    <a:pt x="205228" y="8753"/>
                  </a:lnTo>
                  <a:lnTo>
                    <a:pt x="200608" y="3483"/>
                  </a:lnTo>
                  <a:lnTo>
                    <a:pt x="194538" y="494"/>
                  </a:lnTo>
                  <a:lnTo>
                    <a:pt x="187792" y="0"/>
                  </a:lnTo>
                  <a:close/>
                </a:path>
                <a:path w="380364" h="335280">
                  <a:moveTo>
                    <a:pt x="314234" y="198356"/>
                  </a:moveTo>
                  <a:lnTo>
                    <a:pt x="189922" y="198356"/>
                  </a:lnTo>
                  <a:lnTo>
                    <a:pt x="212473" y="201673"/>
                  </a:lnTo>
                  <a:lnTo>
                    <a:pt x="231286" y="210509"/>
                  </a:lnTo>
                  <a:lnTo>
                    <a:pt x="244757" y="223190"/>
                  </a:lnTo>
                  <a:lnTo>
                    <a:pt x="251279" y="238041"/>
                  </a:lnTo>
                  <a:lnTo>
                    <a:pt x="291376" y="238041"/>
                  </a:lnTo>
                  <a:lnTo>
                    <a:pt x="291376" y="255679"/>
                  </a:lnTo>
                  <a:lnTo>
                    <a:pt x="347190" y="255679"/>
                  </a:lnTo>
                  <a:lnTo>
                    <a:pt x="314234" y="198356"/>
                  </a:lnTo>
                  <a:close/>
                </a:path>
                <a:path w="380364" h="335280">
                  <a:moveTo>
                    <a:pt x="271138" y="123395"/>
                  </a:moveTo>
                  <a:lnTo>
                    <a:pt x="189922" y="123395"/>
                  </a:lnTo>
                  <a:lnTo>
                    <a:pt x="215638" y="149102"/>
                  </a:lnTo>
                  <a:lnTo>
                    <a:pt x="198744" y="149102"/>
                  </a:lnTo>
                  <a:lnTo>
                    <a:pt x="198744" y="185127"/>
                  </a:lnTo>
                  <a:lnTo>
                    <a:pt x="306629" y="185127"/>
                  </a:lnTo>
                  <a:lnTo>
                    <a:pt x="271138" y="123395"/>
                  </a:lnTo>
                  <a:close/>
                </a:path>
              </a:pathLst>
            </a:custGeom>
            <a:solidFill>
              <a:srgbClr val="000000"/>
            </a:solidFill>
          </p:spPr>
          <p:txBody>
            <a:bodyPr wrap="square" lIns="0" tIns="0" rIns="0" bIns="0" rtlCol="0"/>
            <a:lstStyle/>
            <a:p>
              <a:endParaRPr/>
            </a:p>
          </p:txBody>
        </p:sp>
      </p:grpSp>
      <p:sp>
        <p:nvSpPr>
          <p:cNvPr id="5" name="object 5"/>
          <p:cNvSpPr txBox="1"/>
          <p:nvPr/>
        </p:nvSpPr>
        <p:spPr>
          <a:xfrm>
            <a:off x="571296" y="2435478"/>
            <a:ext cx="2795270" cy="3094355"/>
          </a:xfrm>
          <a:prstGeom prst="rect">
            <a:avLst/>
          </a:prstGeom>
        </p:spPr>
        <p:txBody>
          <a:bodyPr vert="horz" wrap="square" lIns="0" tIns="87630" rIns="0" bIns="0" rtlCol="0">
            <a:spAutoFit/>
          </a:bodyPr>
          <a:lstStyle/>
          <a:p>
            <a:pPr marL="12700" marR="5080">
              <a:lnSpc>
                <a:spcPct val="85000"/>
              </a:lnSpc>
              <a:spcBef>
                <a:spcPts val="690"/>
              </a:spcBef>
            </a:pPr>
            <a:r>
              <a:rPr sz="3300" b="0" spc="-120" dirty="0">
                <a:solidFill>
                  <a:srgbClr val="FFFFFF"/>
                </a:solidFill>
                <a:latin typeface="Calibri Light"/>
                <a:cs typeface="Calibri Light"/>
              </a:rPr>
              <a:t>F</a:t>
            </a:r>
            <a:r>
              <a:rPr sz="3300" b="0" spc="-80" dirty="0">
                <a:solidFill>
                  <a:srgbClr val="FFFFFF"/>
                </a:solidFill>
                <a:latin typeface="Calibri Light"/>
                <a:cs typeface="Calibri Light"/>
              </a:rPr>
              <a:t>o</a:t>
            </a:r>
            <a:r>
              <a:rPr sz="3300" b="0" spc="-60" dirty="0">
                <a:solidFill>
                  <a:srgbClr val="FFFFFF"/>
                </a:solidFill>
                <a:latin typeface="Calibri Light"/>
                <a:cs typeface="Calibri Light"/>
              </a:rPr>
              <a:t>ll</a:t>
            </a:r>
            <a:r>
              <a:rPr sz="3300" b="0" spc="-105" dirty="0">
                <a:solidFill>
                  <a:srgbClr val="FFFFFF"/>
                </a:solidFill>
                <a:latin typeface="Calibri Light"/>
                <a:cs typeface="Calibri Light"/>
              </a:rPr>
              <a:t>o</a:t>
            </a:r>
            <a:r>
              <a:rPr sz="3300" b="0" spc="-100" dirty="0">
                <a:solidFill>
                  <a:srgbClr val="FFFFFF"/>
                </a:solidFill>
                <a:latin typeface="Calibri Light"/>
                <a:cs typeface="Calibri Light"/>
              </a:rPr>
              <a:t>w</a:t>
            </a:r>
            <a:r>
              <a:rPr sz="3300" b="0" spc="-70" dirty="0">
                <a:solidFill>
                  <a:srgbClr val="FFFFFF"/>
                </a:solidFill>
                <a:latin typeface="Calibri Light"/>
                <a:cs typeface="Calibri Light"/>
              </a:rPr>
              <a:t>i</a:t>
            </a:r>
            <a:r>
              <a:rPr sz="3300" b="0" spc="-85" dirty="0">
                <a:solidFill>
                  <a:srgbClr val="FFFFFF"/>
                </a:solidFill>
                <a:latin typeface="Calibri Light"/>
                <a:cs typeface="Calibri Light"/>
              </a:rPr>
              <a:t>n</a:t>
            </a:r>
            <a:r>
              <a:rPr sz="3300" b="0" dirty="0">
                <a:solidFill>
                  <a:srgbClr val="FFFFFF"/>
                </a:solidFill>
                <a:latin typeface="Calibri Light"/>
                <a:cs typeface="Calibri Light"/>
              </a:rPr>
              <a:t>g</a:t>
            </a:r>
            <a:r>
              <a:rPr sz="3300" b="0" spc="-175" dirty="0">
                <a:solidFill>
                  <a:srgbClr val="FFFFFF"/>
                </a:solidFill>
                <a:latin typeface="Calibri Light"/>
                <a:cs typeface="Calibri Light"/>
              </a:rPr>
              <a:t> </a:t>
            </a:r>
            <a:r>
              <a:rPr sz="3300" b="0" spc="-65" dirty="0">
                <a:solidFill>
                  <a:srgbClr val="FFFFFF"/>
                </a:solidFill>
                <a:latin typeface="Calibri Light"/>
                <a:cs typeface="Calibri Light"/>
              </a:rPr>
              <a:t>a</a:t>
            </a:r>
            <a:r>
              <a:rPr sz="3300" b="0" spc="-105" dirty="0">
                <a:solidFill>
                  <a:srgbClr val="FFFFFF"/>
                </a:solidFill>
                <a:latin typeface="Calibri Light"/>
                <a:cs typeface="Calibri Light"/>
              </a:rPr>
              <a:t>r</a:t>
            </a:r>
            <a:r>
              <a:rPr sz="3300" b="0" dirty="0">
                <a:solidFill>
                  <a:srgbClr val="FFFFFF"/>
                </a:solidFill>
                <a:latin typeface="Calibri Light"/>
                <a:cs typeface="Calibri Light"/>
              </a:rPr>
              <a:t>e  </a:t>
            </a:r>
            <a:r>
              <a:rPr sz="3300" b="0" spc="-70" dirty="0">
                <a:solidFill>
                  <a:srgbClr val="FFFFFF"/>
                </a:solidFill>
                <a:latin typeface="Calibri Light"/>
                <a:cs typeface="Calibri Light"/>
              </a:rPr>
              <a:t>s</a:t>
            </a:r>
            <a:r>
              <a:rPr sz="3300" b="0" spc="-65" dirty="0">
                <a:solidFill>
                  <a:srgbClr val="FFFFFF"/>
                </a:solidFill>
                <a:latin typeface="Calibri Light"/>
                <a:cs typeface="Calibri Light"/>
              </a:rPr>
              <a:t>o</a:t>
            </a:r>
            <a:r>
              <a:rPr sz="3300" b="0" spc="-90" dirty="0">
                <a:solidFill>
                  <a:srgbClr val="FFFFFF"/>
                </a:solidFill>
                <a:latin typeface="Calibri Light"/>
                <a:cs typeface="Calibri Light"/>
              </a:rPr>
              <a:t>m</a:t>
            </a:r>
            <a:r>
              <a:rPr sz="3300" b="0" dirty="0">
                <a:solidFill>
                  <a:srgbClr val="FFFFFF"/>
                </a:solidFill>
                <a:latin typeface="Calibri Light"/>
                <a:cs typeface="Calibri Light"/>
              </a:rPr>
              <a:t>e</a:t>
            </a:r>
            <a:r>
              <a:rPr sz="3300" b="0" spc="-185" dirty="0">
                <a:solidFill>
                  <a:srgbClr val="FFFFFF"/>
                </a:solidFill>
                <a:latin typeface="Calibri Light"/>
                <a:cs typeface="Calibri Light"/>
              </a:rPr>
              <a:t> </a:t>
            </a:r>
            <a:r>
              <a:rPr sz="3300" b="0" spc="-75" dirty="0">
                <a:solidFill>
                  <a:srgbClr val="FFFFFF"/>
                </a:solidFill>
                <a:latin typeface="Calibri Light"/>
                <a:cs typeface="Calibri Light"/>
              </a:rPr>
              <a:t>qu</a:t>
            </a:r>
            <a:r>
              <a:rPr sz="3300" b="0" spc="-70" dirty="0">
                <a:solidFill>
                  <a:srgbClr val="FFFFFF"/>
                </a:solidFill>
                <a:latin typeface="Calibri Light"/>
                <a:cs typeface="Calibri Light"/>
              </a:rPr>
              <a:t>e</a:t>
            </a:r>
            <a:r>
              <a:rPr sz="3300" b="0" spc="-114" dirty="0">
                <a:solidFill>
                  <a:srgbClr val="FFFFFF"/>
                </a:solidFill>
                <a:latin typeface="Calibri Light"/>
                <a:cs typeface="Calibri Light"/>
              </a:rPr>
              <a:t>s</a:t>
            </a:r>
            <a:r>
              <a:rPr sz="3300" b="0" spc="-65" dirty="0">
                <a:solidFill>
                  <a:srgbClr val="FFFFFF"/>
                </a:solidFill>
                <a:latin typeface="Calibri Light"/>
                <a:cs typeface="Calibri Light"/>
              </a:rPr>
              <a:t>t</a:t>
            </a:r>
            <a:r>
              <a:rPr sz="3300" b="0" spc="-60" dirty="0">
                <a:solidFill>
                  <a:srgbClr val="FFFFFF"/>
                </a:solidFill>
                <a:latin typeface="Calibri Light"/>
                <a:cs typeface="Calibri Light"/>
              </a:rPr>
              <a:t>i</a:t>
            </a:r>
            <a:r>
              <a:rPr sz="3300" b="0" spc="-90" dirty="0">
                <a:solidFill>
                  <a:srgbClr val="FFFFFF"/>
                </a:solidFill>
                <a:latin typeface="Calibri Light"/>
                <a:cs typeface="Calibri Light"/>
              </a:rPr>
              <a:t>o</a:t>
            </a:r>
            <a:r>
              <a:rPr sz="3300" b="0" spc="-75" dirty="0">
                <a:solidFill>
                  <a:srgbClr val="FFFFFF"/>
                </a:solidFill>
                <a:latin typeface="Calibri Light"/>
                <a:cs typeface="Calibri Light"/>
              </a:rPr>
              <a:t>n</a:t>
            </a:r>
            <a:r>
              <a:rPr sz="3300" b="0" dirty="0">
                <a:solidFill>
                  <a:srgbClr val="FFFFFF"/>
                </a:solidFill>
                <a:latin typeface="Calibri Light"/>
                <a:cs typeface="Calibri Light"/>
              </a:rPr>
              <a:t>s  </a:t>
            </a:r>
            <a:r>
              <a:rPr sz="3300" b="0" spc="-90" dirty="0">
                <a:solidFill>
                  <a:srgbClr val="FFFFFF"/>
                </a:solidFill>
                <a:latin typeface="Calibri Light"/>
                <a:cs typeface="Calibri Light"/>
              </a:rPr>
              <a:t>t</a:t>
            </a:r>
            <a:r>
              <a:rPr sz="3300" b="0" dirty="0">
                <a:solidFill>
                  <a:srgbClr val="FFFFFF"/>
                </a:solidFill>
                <a:latin typeface="Calibri Light"/>
                <a:cs typeface="Calibri Light"/>
              </a:rPr>
              <a:t>o</a:t>
            </a:r>
            <a:r>
              <a:rPr sz="3300" b="0" spc="-170" dirty="0">
                <a:solidFill>
                  <a:srgbClr val="FFFFFF"/>
                </a:solidFill>
                <a:latin typeface="Calibri Light"/>
                <a:cs typeface="Calibri Light"/>
              </a:rPr>
              <a:t> </a:t>
            </a:r>
            <a:r>
              <a:rPr sz="3300" b="0" spc="-70" dirty="0">
                <a:solidFill>
                  <a:srgbClr val="FFFFFF"/>
                </a:solidFill>
                <a:latin typeface="Calibri Light"/>
                <a:cs typeface="Calibri Light"/>
              </a:rPr>
              <a:t>as</a:t>
            </a:r>
            <a:r>
              <a:rPr sz="3300" b="0" dirty="0">
                <a:solidFill>
                  <a:srgbClr val="FFFFFF"/>
                </a:solidFill>
                <a:latin typeface="Calibri Light"/>
                <a:cs typeface="Calibri Light"/>
              </a:rPr>
              <a:t>k</a:t>
            </a:r>
            <a:r>
              <a:rPr sz="3300" b="0" spc="-165" dirty="0">
                <a:solidFill>
                  <a:srgbClr val="FFFFFF"/>
                </a:solidFill>
                <a:latin typeface="Calibri Light"/>
                <a:cs typeface="Calibri Light"/>
              </a:rPr>
              <a:t> </a:t>
            </a:r>
            <a:r>
              <a:rPr sz="3300" b="0" spc="-75" dirty="0">
                <a:solidFill>
                  <a:srgbClr val="FFFFFF"/>
                </a:solidFill>
                <a:latin typeface="Calibri Light"/>
                <a:cs typeface="Calibri Light"/>
              </a:rPr>
              <a:t>u</a:t>
            </a:r>
            <a:r>
              <a:rPr sz="3300" b="0" spc="-70" dirty="0">
                <a:solidFill>
                  <a:srgbClr val="FFFFFF"/>
                </a:solidFill>
                <a:latin typeface="Calibri Light"/>
                <a:cs typeface="Calibri Light"/>
              </a:rPr>
              <a:t>s</a:t>
            </a:r>
            <a:r>
              <a:rPr sz="3300" b="0" spc="-75" dirty="0">
                <a:solidFill>
                  <a:srgbClr val="FFFFFF"/>
                </a:solidFill>
                <a:latin typeface="Calibri Light"/>
                <a:cs typeface="Calibri Light"/>
              </a:rPr>
              <a:t>e</a:t>
            </a:r>
            <a:r>
              <a:rPr sz="3300" b="0" dirty="0">
                <a:solidFill>
                  <a:srgbClr val="FFFFFF"/>
                </a:solidFill>
                <a:latin typeface="Calibri Light"/>
                <a:cs typeface="Calibri Light"/>
              </a:rPr>
              <a:t>r  </a:t>
            </a:r>
            <a:r>
              <a:rPr sz="3300" b="0" spc="-90" dirty="0">
                <a:solidFill>
                  <a:srgbClr val="FFFFFF"/>
                </a:solidFill>
                <a:latin typeface="Calibri Light"/>
                <a:cs typeface="Calibri Light"/>
              </a:rPr>
              <a:t>representatives </a:t>
            </a:r>
            <a:r>
              <a:rPr sz="3300" b="0" spc="-85" dirty="0">
                <a:solidFill>
                  <a:srgbClr val="FFFFFF"/>
                </a:solidFill>
                <a:latin typeface="Calibri Light"/>
                <a:cs typeface="Calibri Light"/>
              </a:rPr>
              <a:t> </a:t>
            </a:r>
            <a:r>
              <a:rPr sz="3300" b="0" spc="-75" dirty="0">
                <a:solidFill>
                  <a:srgbClr val="FFFFFF"/>
                </a:solidFill>
                <a:latin typeface="Calibri Light"/>
                <a:cs typeface="Calibri Light"/>
              </a:rPr>
              <a:t>wh</a:t>
            </a:r>
            <a:r>
              <a:rPr sz="3300" b="0" spc="-70" dirty="0">
                <a:solidFill>
                  <a:srgbClr val="FFFFFF"/>
                </a:solidFill>
                <a:latin typeface="Calibri Light"/>
                <a:cs typeface="Calibri Light"/>
              </a:rPr>
              <a:t>e</a:t>
            </a:r>
            <a:r>
              <a:rPr sz="3300" b="0" dirty="0">
                <a:solidFill>
                  <a:srgbClr val="FFFFFF"/>
                </a:solidFill>
                <a:latin typeface="Calibri Light"/>
                <a:cs typeface="Calibri Light"/>
              </a:rPr>
              <a:t>n</a:t>
            </a:r>
            <a:r>
              <a:rPr sz="3300" b="0" spc="-170" dirty="0">
                <a:solidFill>
                  <a:srgbClr val="FFFFFF"/>
                </a:solidFill>
                <a:latin typeface="Calibri Light"/>
                <a:cs typeface="Calibri Light"/>
              </a:rPr>
              <a:t> </a:t>
            </a:r>
            <a:r>
              <a:rPr sz="3300" b="0" spc="-100" dirty="0">
                <a:solidFill>
                  <a:srgbClr val="FFFFFF"/>
                </a:solidFill>
                <a:latin typeface="Calibri Light"/>
                <a:cs typeface="Calibri Light"/>
              </a:rPr>
              <a:t>y</a:t>
            </a:r>
            <a:r>
              <a:rPr sz="3300" b="0" spc="-80" dirty="0">
                <a:solidFill>
                  <a:srgbClr val="FFFFFF"/>
                </a:solidFill>
                <a:latin typeface="Calibri Light"/>
                <a:cs typeface="Calibri Light"/>
              </a:rPr>
              <a:t>o</a:t>
            </a:r>
            <a:r>
              <a:rPr sz="3300" b="0" spc="-75" dirty="0">
                <a:solidFill>
                  <a:srgbClr val="FFFFFF"/>
                </a:solidFill>
                <a:latin typeface="Calibri Light"/>
                <a:cs typeface="Calibri Light"/>
              </a:rPr>
              <a:t>u</a:t>
            </a:r>
            <a:r>
              <a:rPr sz="3300" b="0" spc="-150" dirty="0">
                <a:solidFill>
                  <a:srgbClr val="FFFFFF"/>
                </a:solidFill>
                <a:latin typeface="Calibri Light"/>
                <a:cs typeface="Calibri Light"/>
              </a:rPr>
              <a:t>’</a:t>
            </a:r>
            <a:r>
              <a:rPr sz="3300" b="0" spc="-135" dirty="0">
                <a:solidFill>
                  <a:srgbClr val="FFFFFF"/>
                </a:solidFill>
                <a:latin typeface="Calibri Light"/>
                <a:cs typeface="Calibri Light"/>
              </a:rPr>
              <a:t>r</a:t>
            </a:r>
            <a:r>
              <a:rPr sz="3300" b="0" dirty="0">
                <a:solidFill>
                  <a:srgbClr val="FFFFFF"/>
                </a:solidFill>
                <a:latin typeface="Calibri Light"/>
                <a:cs typeface="Calibri Light"/>
              </a:rPr>
              <a:t>e  </a:t>
            </a:r>
            <a:r>
              <a:rPr sz="3300" b="0" spc="-75" dirty="0">
                <a:solidFill>
                  <a:srgbClr val="FFFFFF"/>
                </a:solidFill>
                <a:latin typeface="Calibri Light"/>
                <a:cs typeface="Calibri Light"/>
              </a:rPr>
              <a:t>e</a:t>
            </a:r>
            <a:r>
              <a:rPr sz="3300" b="0" spc="-50" dirty="0">
                <a:solidFill>
                  <a:srgbClr val="FFFFFF"/>
                </a:solidFill>
                <a:latin typeface="Calibri Light"/>
                <a:cs typeface="Calibri Light"/>
              </a:rPr>
              <a:t>l</a:t>
            </a:r>
            <a:r>
              <a:rPr sz="3300" b="0" spc="-60" dirty="0">
                <a:solidFill>
                  <a:srgbClr val="FFFFFF"/>
                </a:solidFill>
                <a:latin typeface="Calibri Light"/>
                <a:cs typeface="Calibri Light"/>
              </a:rPr>
              <a:t>i</a:t>
            </a:r>
            <a:r>
              <a:rPr sz="3300" b="0" spc="-85" dirty="0">
                <a:solidFill>
                  <a:srgbClr val="FFFFFF"/>
                </a:solidFill>
                <a:latin typeface="Calibri Light"/>
                <a:cs typeface="Calibri Light"/>
              </a:rPr>
              <a:t>c</a:t>
            </a:r>
            <a:r>
              <a:rPr sz="3300" b="0" spc="-70" dirty="0">
                <a:solidFill>
                  <a:srgbClr val="FFFFFF"/>
                </a:solidFill>
                <a:latin typeface="Calibri Light"/>
                <a:cs typeface="Calibri Light"/>
              </a:rPr>
              <a:t>i</a:t>
            </a:r>
            <a:r>
              <a:rPr sz="3300" b="0" spc="-65" dirty="0">
                <a:solidFill>
                  <a:srgbClr val="FFFFFF"/>
                </a:solidFill>
                <a:latin typeface="Calibri Light"/>
                <a:cs typeface="Calibri Light"/>
              </a:rPr>
              <a:t>t</a:t>
            </a:r>
            <a:r>
              <a:rPr sz="3300" b="0" spc="-70" dirty="0">
                <a:solidFill>
                  <a:srgbClr val="FFFFFF"/>
                </a:solidFill>
                <a:latin typeface="Calibri Light"/>
                <a:cs typeface="Calibri Light"/>
              </a:rPr>
              <a:t>i</a:t>
            </a:r>
            <a:r>
              <a:rPr sz="3300" b="0" spc="-85" dirty="0">
                <a:solidFill>
                  <a:srgbClr val="FFFFFF"/>
                </a:solidFill>
                <a:latin typeface="Calibri Light"/>
                <a:cs typeface="Calibri Light"/>
              </a:rPr>
              <a:t>n</a:t>
            </a:r>
            <a:r>
              <a:rPr sz="3300" b="0" dirty="0">
                <a:solidFill>
                  <a:srgbClr val="FFFFFF"/>
                </a:solidFill>
                <a:latin typeface="Calibri Light"/>
                <a:cs typeface="Calibri Light"/>
              </a:rPr>
              <a:t>g</a:t>
            </a:r>
            <a:r>
              <a:rPr sz="3300" b="0" spc="-185" dirty="0">
                <a:solidFill>
                  <a:srgbClr val="FFFFFF"/>
                </a:solidFill>
                <a:latin typeface="Calibri Light"/>
                <a:cs typeface="Calibri Light"/>
              </a:rPr>
              <a:t> </a:t>
            </a:r>
            <a:r>
              <a:rPr sz="3300" b="0" spc="-110" dirty="0">
                <a:solidFill>
                  <a:srgbClr val="FFFFFF"/>
                </a:solidFill>
                <a:latin typeface="Calibri Light"/>
                <a:cs typeface="Calibri Light"/>
              </a:rPr>
              <a:t>r</a:t>
            </a:r>
            <a:r>
              <a:rPr sz="3300" b="0" spc="-75" dirty="0">
                <a:solidFill>
                  <a:srgbClr val="FFFFFF"/>
                </a:solidFill>
                <a:latin typeface="Calibri Light"/>
                <a:cs typeface="Calibri Light"/>
              </a:rPr>
              <a:t>e</a:t>
            </a:r>
            <a:r>
              <a:rPr sz="3300" b="0" spc="-60" dirty="0">
                <a:solidFill>
                  <a:srgbClr val="FFFFFF"/>
                </a:solidFill>
                <a:latin typeface="Calibri Light"/>
                <a:cs typeface="Calibri Light"/>
              </a:rPr>
              <a:t>li</a:t>
            </a:r>
            <a:r>
              <a:rPr sz="3300" b="0" spc="-95" dirty="0">
                <a:solidFill>
                  <a:srgbClr val="FFFFFF"/>
                </a:solidFill>
                <a:latin typeface="Calibri Light"/>
                <a:cs typeface="Calibri Light"/>
              </a:rPr>
              <a:t>a</a:t>
            </a:r>
            <a:r>
              <a:rPr sz="3300" b="0" spc="-85" dirty="0">
                <a:solidFill>
                  <a:srgbClr val="FFFFFF"/>
                </a:solidFill>
                <a:latin typeface="Calibri Light"/>
                <a:cs typeface="Calibri Light"/>
              </a:rPr>
              <a:t>b</a:t>
            </a:r>
            <a:r>
              <a:rPr sz="3300" b="0" spc="-60" dirty="0">
                <a:solidFill>
                  <a:srgbClr val="FFFFFF"/>
                </a:solidFill>
                <a:latin typeface="Calibri Light"/>
                <a:cs typeface="Calibri Light"/>
              </a:rPr>
              <a:t>i</a:t>
            </a:r>
            <a:r>
              <a:rPr sz="3300" b="0" spc="-70" dirty="0">
                <a:solidFill>
                  <a:srgbClr val="FFFFFF"/>
                </a:solidFill>
                <a:latin typeface="Calibri Light"/>
                <a:cs typeface="Calibri Light"/>
              </a:rPr>
              <a:t>l</a:t>
            </a:r>
            <a:r>
              <a:rPr sz="3300" b="0" spc="-60" dirty="0">
                <a:solidFill>
                  <a:srgbClr val="FFFFFF"/>
                </a:solidFill>
                <a:latin typeface="Calibri Light"/>
                <a:cs typeface="Calibri Light"/>
              </a:rPr>
              <a:t>i</a:t>
            </a:r>
            <a:r>
              <a:rPr sz="3300" b="0" spc="-80" dirty="0">
                <a:solidFill>
                  <a:srgbClr val="FFFFFF"/>
                </a:solidFill>
                <a:latin typeface="Calibri Light"/>
                <a:cs typeface="Calibri Light"/>
              </a:rPr>
              <a:t>t</a:t>
            </a:r>
            <a:r>
              <a:rPr sz="3300" b="0" dirty="0">
                <a:solidFill>
                  <a:srgbClr val="FFFFFF"/>
                </a:solidFill>
                <a:latin typeface="Calibri Light"/>
                <a:cs typeface="Calibri Light"/>
              </a:rPr>
              <a:t>y  </a:t>
            </a:r>
            <a:r>
              <a:rPr sz="3300" b="0" spc="-85" dirty="0">
                <a:solidFill>
                  <a:srgbClr val="FFFFFF"/>
                </a:solidFill>
                <a:latin typeface="Calibri Light"/>
                <a:cs typeface="Calibri Light"/>
              </a:rPr>
              <a:t>requirements:</a:t>
            </a:r>
            <a:endParaRPr sz="3300">
              <a:latin typeface="Calibri Light"/>
              <a:cs typeface="Calibri Light"/>
            </a:endParaRPr>
          </a:p>
        </p:txBody>
      </p:sp>
      <p:grpSp>
        <p:nvGrpSpPr>
          <p:cNvPr id="6" name="object 6"/>
          <p:cNvGrpSpPr/>
          <p:nvPr/>
        </p:nvGrpSpPr>
        <p:grpSpPr>
          <a:xfrm>
            <a:off x="4741164" y="641604"/>
            <a:ext cx="6798945" cy="779145"/>
            <a:chOff x="4741164" y="641604"/>
            <a:chExt cx="6798945" cy="779145"/>
          </a:xfrm>
        </p:grpSpPr>
        <p:sp>
          <p:nvSpPr>
            <p:cNvPr id="7" name="object 7"/>
            <p:cNvSpPr/>
            <p:nvPr/>
          </p:nvSpPr>
          <p:spPr>
            <a:xfrm>
              <a:off x="4741164" y="641604"/>
              <a:ext cx="6798945" cy="779145"/>
            </a:xfrm>
            <a:custGeom>
              <a:avLst/>
              <a:gdLst/>
              <a:ahLst/>
              <a:cxnLst/>
              <a:rect l="l" t="t" r="r" b="b"/>
              <a:pathLst>
                <a:path w="6798945" h="779144">
                  <a:moveTo>
                    <a:pt x="6720713" y="0"/>
                  </a:moveTo>
                  <a:lnTo>
                    <a:pt x="77850" y="0"/>
                  </a:lnTo>
                  <a:lnTo>
                    <a:pt x="47577" y="6127"/>
                  </a:lnTo>
                  <a:lnTo>
                    <a:pt x="22828" y="22828"/>
                  </a:lnTo>
                  <a:lnTo>
                    <a:pt x="6127" y="47577"/>
                  </a:lnTo>
                  <a:lnTo>
                    <a:pt x="0" y="77850"/>
                  </a:lnTo>
                  <a:lnTo>
                    <a:pt x="0" y="700913"/>
                  </a:lnTo>
                  <a:lnTo>
                    <a:pt x="6127" y="731186"/>
                  </a:lnTo>
                  <a:lnTo>
                    <a:pt x="22828" y="755935"/>
                  </a:lnTo>
                  <a:lnTo>
                    <a:pt x="47577" y="772636"/>
                  </a:lnTo>
                  <a:lnTo>
                    <a:pt x="77850" y="778763"/>
                  </a:lnTo>
                  <a:lnTo>
                    <a:pt x="6720713" y="778763"/>
                  </a:lnTo>
                  <a:lnTo>
                    <a:pt x="6750986" y="772636"/>
                  </a:lnTo>
                  <a:lnTo>
                    <a:pt x="6775735" y="755935"/>
                  </a:lnTo>
                  <a:lnTo>
                    <a:pt x="6792436" y="731186"/>
                  </a:lnTo>
                  <a:lnTo>
                    <a:pt x="6798563" y="700913"/>
                  </a:lnTo>
                  <a:lnTo>
                    <a:pt x="6798563" y="77850"/>
                  </a:lnTo>
                  <a:lnTo>
                    <a:pt x="6792436" y="47577"/>
                  </a:lnTo>
                  <a:lnTo>
                    <a:pt x="6775735" y="22828"/>
                  </a:lnTo>
                  <a:lnTo>
                    <a:pt x="6750986" y="6127"/>
                  </a:lnTo>
                  <a:lnTo>
                    <a:pt x="6720713" y="0"/>
                  </a:lnTo>
                  <a:close/>
                </a:path>
              </a:pathLst>
            </a:custGeom>
            <a:solidFill>
              <a:srgbClr val="C0504D"/>
            </a:solidFill>
          </p:spPr>
          <p:txBody>
            <a:bodyPr wrap="square" lIns="0" tIns="0" rIns="0" bIns="0" rtlCol="0"/>
            <a:lstStyle/>
            <a:p>
              <a:endParaRPr/>
            </a:p>
          </p:txBody>
        </p:sp>
        <p:pic>
          <p:nvPicPr>
            <p:cNvPr id="8" name="object 8"/>
            <p:cNvPicPr/>
            <p:nvPr/>
          </p:nvPicPr>
          <p:blipFill>
            <a:blip r:embed="rId2" cstate="print"/>
            <a:stretch>
              <a:fillRect/>
            </a:stretch>
          </p:blipFill>
          <p:spPr>
            <a:xfrm>
              <a:off x="4991756" y="1046950"/>
              <a:ext cx="114073" cy="114384"/>
            </a:xfrm>
            <a:prstGeom prst="rect">
              <a:avLst/>
            </a:prstGeom>
          </p:spPr>
        </p:pic>
        <p:sp>
          <p:nvSpPr>
            <p:cNvPr id="9" name="object 9"/>
            <p:cNvSpPr/>
            <p:nvPr/>
          </p:nvSpPr>
          <p:spPr>
            <a:xfrm>
              <a:off x="5051084" y="1040469"/>
              <a:ext cx="282575" cy="141605"/>
            </a:xfrm>
            <a:custGeom>
              <a:avLst/>
              <a:gdLst/>
              <a:ahLst/>
              <a:cxnLst/>
              <a:rect l="l" t="t" r="r" b="b"/>
              <a:pathLst>
                <a:path w="282575" h="141605">
                  <a:moveTo>
                    <a:pt x="147195" y="0"/>
                  </a:moveTo>
                  <a:lnTo>
                    <a:pt x="129367" y="338"/>
                  </a:lnTo>
                  <a:lnTo>
                    <a:pt x="123508" y="970"/>
                  </a:lnTo>
                  <a:lnTo>
                    <a:pt x="123508" y="97007"/>
                  </a:lnTo>
                  <a:lnTo>
                    <a:pt x="83368" y="8818"/>
                  </a:lnTo>
                  <a:lnTo>
                    <a:pt x="69967" y="13029"/>
                  </a:lnTo>
                  <a:lnTo>
                    <a:pt x="57295" y="18007"/>
                  </a:lnTo>
                  <a:lnTo>
                    <a:pt x="44944" y="23736"/>
                  </a:lnTo>
                  <a:lnTo>
                    <a:pt x="32950" y="30204"/>
                  </a:lnTo>
                  <a:lnTo>
                    <a:pt x="42301" y="39685"/>
                  </a:lnTo>
                  <a:lnTo>
                    <a:pt x="27083" y="54993"/>
                  </a:lnTo>
                  <a:lnTo>
                    <a:pt x="23606" y="56462"/>
                  </a:lnTo>
                  <a:lnTo>
                    <a:pt x="18923" y="56440"/>
                  </a:lnTo>
                  <a:lnTo>
                    <a:pt x="15747" y="59615"/>
                  </a:lnTo>
                  <a:lnTo>
                    <a:pt x="58269" y="102122"/>
                  </a:lnTo>
                  <a:lnTo>
                    <a:pt x="61869" y="107297"/>
                  </a:lnTo>
                  <a:lnTo>
                    <a:pt x="63159" y="113244"/>
                  </a:lnTo>
                  <a:lnTo>
                    <a:pt x="62125" y="119241"/>
                  </a:lnTo>
                  <a:lnTo>
                    <a:pt x="58751" y="124567"/>
                  </a:lnTo>
                  <a:lnTo>
                    <a:pt x="53573" y="128164"/>
                  </a:lnTo>
                  <a:lnTo>
                    <a:pt x="47624" y="129453"/>
                  </a:lnTo>
                  <a:lnTo>
                    <a:pt x="41625" y="128419"/>
                  </a:lnTo>
                  <a:lnTo>
                    <a:pt x="35975" y="124728"/>
                  </a:lnTo>
                  <a:lnTo>
                    <a:pt x="0" y="88585"/>
                  </a:lnTo>
                  <a:lnTo>
                    <a:pt x="0" y="141102"/>
                  </a:lnTo>
                  <a:lnTo>
                    <a:pt x="282305" y="141102"/>
                  </a:lnTo>
                  <a:lnTo>
                    <a:pt x="282305" y="70551"/>
                  </a:lnTo>
                  <a:lnTo>
                    <a:pt x="281225" y="62438"/>
                  </a:lnTo>
                  <a:lnTo>
                    <a:pt x="252724" y="31389"/>
                  </a:lnTo>
                  <a:lnTo>
                    <a:pt x="217821" y="14799"/>
                  </a:lnTo>
                  <a:lnTo>
                    <a:pt x="198937" y="8818"/>
                  </a:lnTo>
                  <a:lnTo>
                    <a:pt x="158796" y="97008"/>
                  </a:lnTo>
                  <a:lnTo>
                    <a:pt x="158796" y="837"/>
                  </a:lnTo>
                  <a:lnTo>
                    <a:pt x="147195" y="0"/>
                  </a:lnTo>
                  <a:close/>
                </a:path>
              </a:pathLst>
            </a:custGeom>
            <a:solidFill>
              <a:srgbClr val="000000"/>
            </a:solidFill>
          </p:spPr>
          <p:txBody>
            <a:bodyPr wrap="square" lIns="0" tIns="0" rIns="0" bIns="0" rtlCol="0"/>
            <a:lstStyle/>
            <a:p>
              <a:endParaRPr/>
            </a:p>
          </p:txBody>
        </p:sp>
        <p:pic>
          <p:nvPicPr>
            <p:cNvPr id="10" name="object 10"/>
            <p:cNvPicPr/>
            <p:nvPr/>
          </p:nvPicPr>
          <p:blipFill>
            <a:blip r:embed="rId3" cstate="print"/>
            <a:stretch>
              <a:fillRect/>
            </a:stretch>
          </p:blipFill>
          <p:spPr>
            <a:xfrm>
              <a:off x="5091413" y="855895"/>
              <a:ext cx="205857" cy="167543"/>
            </a:xfrm>
            <a:prstGeom prst="rect">
              <a:avLst/>
            </a:prstGeom>
          </p:spPr>
        </p:pic>
      </p:grpSp>
      <p:sp>
        <p:nvSpPr>
          <p:cNvPr id="11" name="object 11"/>
          <p:cNvSpPr txBox="1"/>
          <p:nvPr/>
        </p:nvSpPr>
        <p:spPr>
          <a:xfrm>
            <a:off x="5711697" y="890396"/>
            <a:ext cx="465328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Calibri"/>
                <a:cs typeface="Calibri"/>
              </a:rPr>
              <a:t>How</a:t>
            </a:r>
            <a:r>
              <a:rPr sz="1400" spc="-15" dirty="0">
                <a:latin typeface="Calibri"/>
                <a:cs typeface="Calibri"/>
              </a:rPr>
              <a:t> </a:t>
            </a:r>
            <a:r>
              <a:rPr sz="1400" spc="-5" dirty="0">
                <a:latin typeface="Calibri"/>
                <a:cs typeface="Calibri"/>
              </a:rPr>
              <a:t>would</a:t>
            </a:r>
            <a:r>
              <a:rPr sz="1400" spc="-25" dirty="0">
                <a:latin typeface="Calibri"/>
                <a:cs typeface="Calibri"/>
              </a:rPr>
              <a:t> </a:t>
            </a:r>
            <a:r>
              <a:rPr sz="1400" spc="-5" dirty="0">
                <a:latin typeface="Calibri"/>
                <a:cs typeface="Calibri"/>
              </a:rPr>
              <a:t>you </a:t>
            </a:r>
            <a:r>
              <a:rPr sz="1400" spc="-10" dirty="0">
                <a:latin typeface="Calibri"/>
                <a:cs typeface="Calibri"/>
              </a:rPr>
              <a:t>judge</a:t>
            </a:r>
            <a:r>
              <a:rPr sz="1400" dirty="0">
                <a:latin typeface="Calibri"/>
                <a:cs typeface="Calibri"/>
              </a:rPr>
              <a:t> </a:t>
            </a:r>
            <a:r>
              <a:rPr sz="1400" spc="-5" dirty="0">
                <a:latin typeface="Calibri"/>
                <a:cs typeface="Calibri"/>
              </a:rPr>
              <a:t>whether</a:t>
            </a:r>
            <a:r>
              <a:rPr sz="1400" dirty="0">
                <a:latin typeface="Calibri"/>
                <a:cs typeface="Calibri"/>
              </a:rPr>
              <a:t> </a:t>
            </a:r>
            <a:r>
              <a:rPr sz="1400" spc="-5" dirty="0">
                <a:latin typeface="Calibri"/>
                <a:cs typeface="Calibri"/>
              </a:rPr>
              <a:t>this</a:t>
            </a:r>
            <a:r>
              <a:rPr sz="1400" dirty="0">
                <a:latin typeface="Calibri"/>
                <a:cs typeface="Calibri"/>
              </a:rPr>
              <a:t> </a:t>
            </a:r>
            <a:r>
              <a:rPr sz="1400" spc="-10" dirty="0">
                <a:latin typeface="Calibri"/>
                <a:cs typeface="Calibri"/>
              </a:rPr>
              <a:t>system</a:t>
            </a:r>
            <a:r>
              <a:rPr sz="1400" spc="-20" dirty="0">
                <a:latin typeface="Calibri"/>
                <a:cs typeface="Calibri"/>
              </a:rPr>
              <a:t> </a:t>
            </a:r>
            <a:r>
              <a:rPr sz="1400" spc="-5" dirty="0">
                <a:latin typeface="Calibri"/>
                <a:cs typeface="Calibri"/>
              </a:rPr>
              <a:t>was</a:t>
            </a:r>
            <a:r>
              <a:rPr sz="1400" spc="-15" dirty="0">
                <a:latin typeface="Calibri"/>
                <a:cs typeface="Calibri"/>
              </a:rPr>
              <a:t> </a:t>
            </a:r>
            <a:r>
              <a:rPr sz="1400" spc="-5" dirty="0">
                <a:latin typeface="Calibri"/>
                <a:cs typeface="Calibri"/>
              </a:rPr>
              <a:t>reliable</a:t>
            </a:r>
            <a:r>
              <a:rPr sz="1400" spc="5" dirty="0">
                <a:latin typeface="Calibri"/>
                <a:cs typeface="Calibri"/>
              </a:rPr>
              <a:t> </a:t>
            </a:r>
            <a:r>
              <a:rPr sz="1400" spc="-5" dirty="0">
                <a:latin typeface="Calibri"/>
                <a:cs typeface="Calibri"/>
              </a:rPr>
              <a:t>enough?</a:t>
            </a:r>
            <a:endParaRPr sz="1400">
              <a:latin typeface="Calibri"/>
              <a:cs typeface="Calibri"/>
            </a:endParaRPr>
          </a:p>
        </p:txBody>
      </p:sp>
      <p:sp>
        <p:nvSpPr>
          <p:cNvPr id="12" name="object 12"/>
          <p:cNvSpPr txBox="1"/>
          <p:nvPr/>
        </p:nvSpPr>
        <p:spPr>
          <a:xfrm>
            <a:off x="5711697" y="1668907"/>
            <a:ext cx="5542915" cy="629920"/>
          </a:xfrm>
          <a:prstGeom prst="rect">
            <a:avLst/>
          </a:prstGeom>
        </p:spPr>
        <p:txBody>
          <a:bodyPr vert="horz" wrap="square" lIns="0" tIns="34290" rIns="0" bIns="0" rtlCol="0">
            <a:spAutoFit/>
          </a:bodyPr>
          <a:lstStyle/>
          <a:p>
            <a:pPr marL="12700" marR="5080">
              <a:lnSpc>
                <a:spcPts val="1540"/>
              </a:lnSpc>
              <a:spcBef>
                <a:spcPts val="270"/>
              </a:spcBef>
            </a:pPr>
            <a:r>
              <a:rPr sz="1400" spc="-5" dirty="0">
                <a:latin typeface="Calibri"/>
                <a:cs typeface="Calibri"/>
              </a:rPr>
              <a:t>What would be </a:t>
            </a:r>
            <a:r>
              <a:rPr sz="1400" dirty="0">
                <a:latin typeface="Calibri"/>
                <a:cs typeface="Calibri"/>
              </a:rPr>
              <a:t>the </a:t>
            </a:r>
            <a:r>
              <a:rPr sz="1400" spc="-5" dirty="0">
                <a:latin typeface="Calibri"/>
                <a:cs typeface="Calibri"/>
              </a:rPr>
              <a:t>consequences of experiencing </a:t>
            </a:r>
            <a:r>
              <a:rPr sz="1400" dirty="0">
                <a:latin typeface="Calibri"/>
                <a:cs typeface="Calibri"/>
              </a:rPr>
              <a:t>a </a:t>
            </a:r>
            <a:r>
              <a:rPr sz="1400" spc="-10" dirty="0">
                <a:latin typeface="Calibri"/>
                <a:cs typeface="Calibri"/>
              </a:rPr>
              <a:t>failure </a:t>
            </a:r>
            <a:r>
              <a:rPr sz="1400" dirty="0">
                <a:latin typeface="Calibri"/>
                <a:cs typeface="Calibri"/>
              </a:rPr>
              <a:t>when </a:t>
            </a:r>
            <a:r>
              <a:rPr sz="1400" spc="-5" dirty="0">
                <a:latin typeface="Calibri"/>
                <a:cs typeface="Calibri"/>
              </a:rPr>
              <a:t>performing </a:t>
            </a:r>
            <a:r>
              <a:rPr sz="1400" spc="-305" dirty="0">
                <a:latin typeface="Calibri"/>
                <a:cs typeface="Calibri"/>
              </a:rPr>
              <a:t> </a:t>
            </a:r>
            <a:r>
              <a:rPr sz="1400" spc="-5" dirty="0">
                <a:latin typeface="Calibri"/>
                <a:cs typeface="Calibri"/>
              </a:rPr>
              <a:t>certain</a:t>
            </a:r>
            <a:endParaRPr sz="1400">
              <a:latin typeface="Calibri"/>
              <a:cs typeface="Calibri"/>
            </a:endParaRPr>
          </a:p>
          <a:p>
            <a:pPr marL="12700">
              <a:lnSpc>
                <a:spcPts val="1505"/>
              </a:lnSpc>
            </a:pPr>
            <a:r>
              <a:rPr sz="1400" spc="-5" dirty="0">
                <a:latin typeface="Calibri"/>
                <a:cs typeface="Calibri"/>
              </a:rPr>
              <a:t>operations</a:t>
            </a:r>
            <a:r>
              <a:rPr sz="1400" spc="-35" dirty="0">
                <a:latin typeface="Calibri"/>
                <a:cs typeface="Calibri"/>
              </a:rPr>
              <a:t> </a:t>
            </a:r>
            <a:r>
              <a:rPr sz="1400" dirty="0">
                <a:latin typeface="Calibri"/>
                <a:cs typeface="Calibri"/>
              </a:rPr>
              <a:t>with</a:t>
            </a:r>
            <a:r>
              <a:rPr sz="1400" spc="-30" dirty="0">
                <a:latin typeface="Calibri"/>
                <a:cs typeface="Calibri"/>
              </a:rPr>
              <a:t> </a:t>
            </a:r>
            <a:r>
              <a:rPr sz="1400" spc="-5" dirty="0">
                <a:latin typeface="Calibri"/>
                <a:cs typeface="Calibri"/>
              </a:rPr>
              <a:t>the</a:t>
            </a:r>
            <a:r>
              <a:rPr sz="1400" spc="-25" dirty="0">
                <a:latin typeface="Calibri"/>
                <a:cs typeface="Calibri"/>
              </a:rPr>
              <a:t> </a:t>
            </a:r>
            <a:r>
              <a:rPr sz="1400" spc="-10" dirty="0">
                <a:latin typeface="Calibri"/>
                <a:cs typeface="Calibri"/>
              </a:rPr>
              <a:t>system?</a:t>
            </a:r>
            <a:endParaRPr sz="1400">
              <a:latin typeface="Calibri"/>
              <a:cs typeface="Calibri"/>
            </a:endParaRPr>
          </a:p>
        </p:txBody>
      </p:sp>
      <p:grpSp>
        <p:nvGrpSpPr>
          <p:cNvPr id="13" name="object 13"/>
          <p:cNvGrpSpPr/>
          <p:nvPr/>
        </p:nvGrpSpPr>
        <p:grpSpPr>
          <a:xfrm>
            <a:off x="4741164" y="2589276"/>
            <a:ext cx="6798945" cy="779145"/>
            <a:chOff x="4741164" y="2589276"/>
            <a:chExt cx="6798945" cy="779145"/>
          </a:xfrm>
        </p:grpSpPr>
        <p:sp>
          <p:nvSpPr>
            <p:cNvPr id="14" name="object 14"/>
            <p:cNvSpPr/>
            <p:nvPr/>
          </p:nvSpPr>
          <p:spPr>
            <a:xfrm>
              <a:off x="4741164" y="2589276"/>
              <a:ext cx="6798945" cy="779145"/>
            </a:xfrm>
            <a:custGeom>
              <a:avLst/>
              <a:gdLst/>
              <a:ahLst/>
              <a:cxnLst/>
              <a:rect l="l" t="t" r="r" b="b"/>
              <a:pathLst>
                <a:path w="6798945" h="779145">
                  <a:moveTo>
                    <a:pt x="6720713" y="0"/>
                  </a:moveTo>
                  <a:lnTo>
                    <a:pt x="77850" y="0"/>
                  </a:lnTo>
                  <a:lnTo>
                    <a:pt x="47577" y="6127"/>
                  </a:lnTo>
                  <a:lnTo>
                    <a:pt x="22828" y="22828"/>
                  </a:lnTo>
                  <a:lnTo>
                    <a:pt x="6127" y="47577"/>
                  </a:lnTo>
                  <a:lnTo>
                    <a:pt x="0" y="77850"/>
                  </a:lnTo>
                  <a:lnTo>
                    <a:pt x="0" y="700913"/>
                  </a:lnTo>
                  <a:lnTo>
                    <a:pt x="6127" y="731186"/>
                  </a:lnTo>
                  <a:lnTo>
                    <a:pt x="22828" y="755935"/>
                  </a:lnTo>
                  <a:lnTo>
                    <a:pt x="47577" y="772636"/>
                  </a:lnTo>
                  <a:lnTo>
                    <a:pt x="77850" y="778763"/>
                  </a:lnTo>
                  <a:lnTo>
                    <a:pt x="6720713" y="778763"/>
                  </a:lnTo>
                  <a:lnTo>
                    <a:pt x="6750986" y="772636"/>
                  </a:lnTo>
                  <a:lnTo>
                    <a:pt x="6775735" y="755935"/>
                  </a:lnTo>
                  <a:lnTo>
                    <a:pt x="6792436" y="731186"/>
                  </a:lnTo>
                  <a:lnTo>
                    <a:pt x="6798563" y="700913"/>
                  </a:lnTo>
                  <a:lnTo>
                    <a:pt x="6798563" y="77850"/>
                  </a:lnTo>
                  <a:lnTo>
                    <a:pt x="6792436" y="47577"/>
                  </a:lnTo>
                  <a:lnTo>
                    <a:pt x="6775735" y="22828"/>
                  </a:lnTo>
                  <a:lnTo>
                    <a:pt x="6750986" y="6127"/>
                  </a:lnTo>
                  <a:lnTo>
                    <a:pt x="6720713" y="0"/>
                  </a:lnTo>
                  <a:close/>
                </a:path>
              </a:pathLst>
            </a:custGeom>
            <a:solidFill>
              <a:srgbClr val="8063A1"/>
            </a:solidFill>
          </p:spPr>
          <p:txBody>
            <a:bodyPr wrap="square" lIns="0" tIns="0" rIns="0" bIns="0" rtlCol="0"/>
            <a:lstStyle/>
            <a:p>
              <a:endParaRPr/>
            </a:p>
          </p:txBody>
        </p:sp>
        <p:sp>
          <p:nvSpPr>
            <p:cNvPr id="15" name="object 15"/>
            <p:cNvSpPr/>
            <p:nvPr/>
          </p:nvSpPr>
          <p:spPr>
            <a:xfrm>
              <a:off x="5002315" y="2811832"/>
              <a:ext cx="380365" cy="335280"/>
            </a:xfrm>
            <a:custGeom>
              <a:avLst/>
              <a:gdLst/>
              <a:ahLst/>
              <a:cxnLst/>
              <a:rect l="l" t="t" r="r" b="b"/>
              <a:pathLst>
                <a:path w="380364" h="335280">
                  <a:moveTo>
                    <a:pt x="187792" y="0"/>
                  </a:moveTo>
                  <a:lnTo>
                    <a:pt x="2233" y="308592"/>
                  </a:lnTo>
                  <a:lnTo>
                    <a:pt x="0" y="315229"/>
                  </a:lnTo>
                  <a:lnTo>
                    <a:pt x="470" y="321974"/>
                  </a:lnTo>
                  <a:lnTo>
                    <a:pt x="3436" y="328050"/>
                  </a:lnTo>
                  <a:lnTo>
                    <a:pt x="8691" y="332682"/>
                  </a:lnTo>
                  <a:lnTo>
                    <a:pt x="11368" y="334229"/>
                  </a:lnTo>
                  <a:lnTo>
                    <a:pt x="14404" y="335045"/>
                  </a:lnTo>
                  <a:lnTo>
                    <a:pt x="372097" y="335038"/>
                  </a:lnTo>
                  <a:lnTo>
                    <a:pt x="380001" y="327134"/>
                  </a:lnTo>
                  <a:lnTo>
                    <a:pt x="379964" y="314303"/>
                  </a:lnTo>
                  <a:lnTo>
                    <a:pt x="379155" y="311267"/>
                  </a:lnTo>
                  <a:lnTo>
                    <a:pt x="355150" y="269525"/>
                  </a:lnTo>
                  <a:lnTo>
                    <a:pt x="146253" y="269524"/>
                  </a:lnTo>
                  <a:lnTo>
                    <a:pt x="127550" y="250828"/>
                  </a:lnTo>
                  <a:lnTo>
                    <a:pt x="171219" y="207175"/>
                  </a:lnTo>
                  <a:lnTo>
                    <a:pt x="127550" y="163521"/>
                  </a:lnTo>
                  <a:lnTo>
                    <a:pt x="146253" y="144825"/>
                  </a:lnTo>
                  <a:lnTo>
                    <a:pt x="283458" y="144825"/>
                  </a:lnTo>
                  <a:lnTo>
                    <a:pt x="205228" y="8753"/>
                  </a:lnTo>
                  <a:lnTo>
                    <a:pt x="200608" y="3483"/>
                  </a:lnTo>
                  <a:lnTo>
                    <a:pt x="194538" y="494"/>
                  </a:lnTo>
                  <a:lnTo>
                    <a:pt x="187792" y="0"/>
                  </a:lnTo>
                  <a:close/>
                </a:path>
                <a:path w="380364" h="335280">
                  <a:moveTo>
                    <a:pt x="189922" y="225871"/>
                  </a:moveTo>
                  <a:lnTo>
                    <a:pt x="146253" y="269524"/>
                  </a:lnTo>
                  <a:lnTo>
                    <a:pt x="233591" y="269524"/>
                  </a:lnTo>
                  <a:lnTo>
                    <a:pt x="189922" y="225871"/>
                  </a:lnTo>
                  <a:close/>
                </a:path>
                <a:path w="380364" h="335280">
                  <a:moveTo>
                    <a:pt x="283458" y="144825"/>
                  </a:moveTo>
                  <a:lnTo>
                    <a:pt x="233591" y="144825"/>
                  </a:lnTo>
                  <a:lnTo>
                    <a:pt x="252294" y="163521"/>
                  </a:lnTo>
                  <a:lnTo>
                    <a:pt x="208625" y="207175"/>
                  </a:lnTo>
                  <a:lnTo>
                    <a:pt x="252294" y="250828"/>
                  </a:lnTo>
                  <a:lnTo>
                    <a:pt x="233591" y="269524"/>
                  </a:lnTo>
                  <a:lnTo>
                    <a:pt x="355150" y="269525"/>
                  </a:lnTo>
                  <a:lnTo>
                    <a:pt x="283458" y="144825"/>
                  </a:lnTo>
                  <a:close/>
                </a:path>
                <a:path w="380364" h="335280">
                  <a:moveTo>
                    <a:pt x="233591" y="144825"/>
                  </a:moveTo>
                  <a:lnTo>
                    <a:pt x="146253" y="144825"/>
                  </a:lnTo>
                  <a:lnTo>
                    <a:pt x="189922" y="188479"/>
                  </a:lnTo>
                  <a:lnTo>
                    <a:pt x="233591" y="144825"/>
                  </a:lnTo>
                  <a:close/>
                </a:path>
              </a:pathLst>
            </a:custGeom>
            <a:solidFill>
              <a:srgbClr val="000000"/>
            </a:solidFill>
          </p:spPr>
          <p:txBody>
            <a:bodyPr wrap="square" lIns="0" tIns="0" rIns="0" bIns="0" rtlCol="0"/>
            <a:lstStyle/>
            <a:p>
              <a:endParaRPr/>
            </a:p>
          </p:txBody>
        </p:sp>
      </p:grpSp>
      <p:sp>
        <p:nvSpPr>
          <p:cNvPr id="16" name="object 16"/>
          <p:cNvSpPr txBox="1"/>
          <p:nvPr/>
        </p:nvSpPr>
        <p:spPr>
          <a:xfrm>
            <a:off x="5711697" y="2837814"/>
            <a:ext cx="5408930"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Calibri"/>
                <a:cs typeface="Calibri"/>
              </a:rPr>
              <a:t>What</a:t>
            </a:r>
            <a:r>
              <a:rPr sz="1400" spc="-10" dirty="0">
                <a:latin typeface="Calibri"/>
                <a:cs typeface="Calibri"/>
              </a:rPr>
              <a:t> </a:t>
            </a:r>
            <a:r>
              <a:rPr sz="1400" spc="-5" dirty="0">
                <a:latin typeface="Calibri"/>
                <a:cs typeface="Calibri"/>
              </a:rPr>
              <a:t>would</a:t>
            </a:r>
            <a:r>
              <a:rPr sz="1400" spc="-10" dirty="0">
                <a:latin typeface="Calibri"/>
                <a:cs typeface="Calibri"/>
              </a:rPr>
              <a:t> </a:t>
            </a:r>
            <a:r>
              <a:rPr sz="1400" spc="-5" dirty="0">
                <a:latin typeface="Calibri"/>
                <a:cs typeface="Calibri"/>
              </a:rPr>
              <a:t>you </a:t>
            </a:r>
            <a:r>
              <a:rPr sz="1400" spc="-10" dirty="0">
                <a:latin typeface="Calibri"/>
                <a:cs typeface="Calibri"/>
              </a:rPr>
              <a:t>consider</a:t>
            </a:r>
            <a:r>
              <a:rPr sz="1400" spc="5" dirty="0">
                <a:latin typeface="Calibri"/>
                <a:cs typeface="Calibri"/>
              </a:rPr>
              <a:t> </a:t>
            </a:r>
            <a:r>
              <a:rPr sz="1400" spc="-10" dirty="0">
                <a:latin typeface="Calibri"/>
                <a:cs typeface="Calibri"/>
              </a:rPr>
              <a:t>to </a:t>
            </a:r>
            <a:r>
              <a:rPr sz="1400" spc="-5" dirty="0">
                <a:latin typeface="Calibri"/>
                <a:cs typeface="Calibri"/>
              </a:rPr>
              <a:t>be</a:t>
            </a:r>
            <a:r>
              <a:rPr sz="1400" spc="5" dirty="0">
                <a:latin typeface="Calibri"/>
                <a:cs typeface="Calibri"/>
              </a:rPr>
              <a:t> </a:t>
            </a:r>
            <a:r>
              <a:rPr sz="1400" dirty="0">
                <a:latin typeface="Calibri"/>
                <a:cs typeface="Calibri"/>
              </a:rPr>
              <a:t>a</a:t>
            </a:r>
            <a:r>
              <a:rPr sz="1400" spc="5" dirty="0">
                <a:latin typeface="Calibri"/>
                <a:cs typeface="Calibri"/>
              </a:rPr>
              <a:t> </a:t>
            </a:r>
            <a:r>
              <a:rPr sz="1400" spc="-5" dirty="0">
                <a:latin typeface="Calibri"/>
                <a:cs typeface="Calibri"/>
              </a:rPr>
              <a:t>critical</a:t>
            </a:r>
            <a:r>
              <a:rPr sz="1400" spc="10" dirty="0">
                <a:latin typeface="Calibri"/>
                <a:cs typeface="Calibri"/>
              </a:rPr>
              <a:t> </a:t>
            </a:r>
            <a:r>
              <a:rPr sz="1400" spc="-5" dirty="0">
                <a:latin typeface="Calibri"/>
                <a:cs typeface="Calibri"/>
              </a:rPr>
              <a:t>failure,</a:t>
            </a:r>
            <a:r>
              <a:rPr sz="1400" spc="-20" dirty="0">
                <a:latin typeface="Calibri"/>
                <a:cs typeface="Calibri"/>
              </a:rPr>
              <a:t> </a:t>
            </a:r>
            <a:r>
              <a:rPr sz="1400" dirty="0">
                <a:latin typeface="Calibri"/>
                <a:cs typeface="Calibri"/>
              </a:rPr>
              <a:t>as</a:t>
            </a:r>
            <a:r>
              <a:rPr sz="1400" spc="5" dirty="0">
                <a:latin typeface="Calibri"/>
                <a:cs typeface="Calibri"/>
              </a:rPr>
              <a:t> </a:t>
            </a:r>
            <a:r>
              <a:rPr sz="1400" spc="-5" dirty="0">
                <a:latin typeface="Calibri"/>
                <a:cs typeface="Calibri"/>
              </a:rPr>
              <a:t>opposed</a:t>
            </a:r>
            <a:r>
              <a:rPr sz="1400" spc="-10" dirty="0">
                <a:latin typeface="Calibri"/>
                <a:cs typeface="Calibri"/>
              </a:rPr>
              <a:t> to</a:t>
            </a:r>
            <a:r>
              <a:rPr sz="1400" dirty="0">
                <a:latin typeface="Calibri"/>
                <a:cs typeface="Calibri"/>
              </a:rPr>
              <a:t> a</a:t>
            </a:r>
            <a:r>
              <a:rPr sz="1400" spc="-5" dirty="0">
                <a:latin typeface="Calibri"/>
                <a:cs typeface="Calibri"/>
              </a:rPr>
              <a:t> nuisance?</a:t>
            </a:r>
            <a:endParaRPr sz="1400">
              <a:latin typeface="Calibri"/>
              <a:cs typeface="Calibri"/>
            </a:endParaRPr>
          </a:p>
        </p:txBody>
      </p:sp>
      <p:grpSp>
        <p:nvGrpSpPr>
          <p:cNvPr id="17" name="object 17"/>
          <p:cNvGrpSpPr/>
          <p:nvPr/>
        </p:nvGrpSpPr>
        <p:grpSpPr>
          <a:xfrm>
            <a:off x="4741164" y="3561588"/>
            <a:ext cx="6798945" cy="779145"/>
            <a:chOff x="4741164" y="3561588"/>
            <a:chExt cx="6798945" cy="779145"/>
          </a:xfrm>
        </p:grpSpPr>
        <p:sp>
          <p:nvSpPr>
            <p:cNvPr id="18" name="object 18"/>
            <p:cNvSpPr/>
            <p:nvPr/>
          </p:nvSpPr>
          <p:spPr>
            <a:xfrm>
              <a:off x="4741164" y="3561588"/>
              <a:ext cx="6798945" cy="779145"/>
            </a:xfrm>
            <a:custGeom>
              <a:avLst/>
              <a:gdLst/>
              <a:ahLst/>
              <a:cxnLst/>
              <a:rect l="l" t="t" r="r" b="b"/>
              <a:pathLst>
                <a:path w="6798945" h="779145">
                  <a:moveTo>
                    <a:pt x="6720713" y="0"/>
                  </a:moveTo>
                  <a:lnTo>
                    <a:pt x="77850" y="0"/>
                  </a:lnTo>
                  <a:lnTo>
                    <a:pt x="47577" y="6127"/>
                  </a:lnTo>
                  <a:lnTo>
                    <a:pt x="22828" y="22828"/>
                  </a:lnTo>
                  <a:lnTo>
                    <a:pt x="6127" y="47577"/>
                  </a:lnTo>
                  <a:lnTo>
                    <a:pt x="0" y="77850"/>
                  </a:lnTo>
                  <a:lnTo>
                    <a:pt x="0" y="700913"/>
                  </a:lnTo>
                  <a:lnTo>
                    <a:pt x="6127" y="731186"/>
                  </a:lnTo>
                  <a:lnTo>
                    <a:pt x="22828" y="755935"/>
                  </a:lnTo>
                  <a:lnTo>
                    <a:pt x="47577" y="772636"/>
                  </a:lnTo>
                  <a:lnTo>
                    <a:pt x="77850" y="778763"/>
                  </a:lnTo>
                  <a:lnTo>
                    <a:pt x="6720713" y="778763"/>
                  </a:lnTo>
                  <a:lnTo>
                    <a:pt x="6750986" y="772636"/>
                  </a:lnTo>
                  <a:lnTo>
                    <a:pt x="6775735" y="755935"/>
                  </a:lnTo>
                  <a:lnTo>
                    <a:pt x="6792436" y="731186"/>
                  </a:lnTo>
                  <a:lnTo>
                    <a:pt x="6798563" y="700913"/>
                  </a:lnTo>
                  <a:lnTo>
                    <a:pt x="6798563" y="77850"/>
                  </a:lnTo>
                  <a:lnTo>
                    <a:pt x="6792436" y="47577"/>
                  </a:lnTo>
                  <a:lnTo>
                    <a:pt x="6775735" y="22828"/>
                  </a:lnTo>
                  <a:lnTo>
                    <a:pt x="6750986" y="6127"/>
                  </a:lnTo>
                  <a:lnTo>
                    <a:pt x="6720713" y="0"/>
                  </a:lnTo>
                  <a:close/>
                </a:path>
              </a:pathLst>
            </a:custGeom>
            <a:solidFill>
              <a:srgbClr val="4AACC5"/>
            </a:solidFill>
          </p:spPr>
          <p:txBody>
            <a:bodyPr wrap="square" lIns="0" tIns="0" rIns="0" bIns="0" rtlCol="0"/>
            <a:lstStyle/>
            <a:p>
              <a:endParaRPr/>
            </a:p>
          </p:txBody>
        </p:sp>
        <p:sp>
          <p:nvSpPr>
            <p:cNvPr id="19" name="object 19"/>
            <p:cNvSpPr/>
            <p:nvPr/>
          </p:nvSpPr>
          <p:spPr>
            <a:xfrm>
              <a:off x="5037849" y="3795509"/>
              <a:ext cx="304800" cy="310515"/>
            </a:xfrm>
            <a:custGeom>
              <a:avLst/>
              <a:gdLst/>
              <a:ahLst/>
              <a:cxnLst/>
              <a:rect l="l" t="t" r="r" b="b"/>
              <a:pathLst>
                <a:path w="304800" h="310514">
                  <a:moveTo>
                    <a:pt x="119100" y="257543"/>
                  </a:moveTo>
                  <a:lnTo>
                    <a:pt x="119087" y="1803"/>
                  </a:lnTo>
                  <a:lnTo>
                    <a:pt x="52933" y="1803"/>
                  </a:lnTo>
                  <a:lnTo>
                    <a:pt x="52933" y="257543"/>
                  </a:lnTo>
                  <a:lnTo>
                    <a:pt x="119100" y="257543"/>
                  </a:lnTo>
                  <a:close/>
                </a:path>
                <a:path w="304800" h="310514">
                  <a:moveTo>
                    <a:pt x="211721" y="89992"/>
                  </a:moveTo>
                  <a:lnTo>
                    <a:pt x="145554" y="89992"/>
                  </a:lnTo>
                  <a:lnTo>
                    <a:pt x="145554" y="257543"/>
                  </a:lnTo>
                  <a:lnTo>
                    <a:pt x="211721" y="257543"/>
                  </a:lnTo>
                  <a:lnTo>
                    <a:pt x="211721" y="89992"/>
                  </a:lnTo>
                  <a:close/>
                </a:path>
                <a:path w="304800" h="310514">
                  <a:moveTo>
                    <a:pt x="299948" y="82321"/>
                  </a:moveTo>
                  <a:lnTo>
                    <a:pt x="275856" y="106387"/>
                  </a:lnTo>
                  <a:lnTo>
                    <a:pt x="169418" y="0"/>
                  </a:lnTo>
                  <a:lnTo>
                    <a:pt x="156984" y="12420"/>
                  </a:lnTo>
                  <a:lnTo>
                    <a:pt x="263423" y="118821"/>
                  </a:lnTo>
                  <a:lnTo>
                    <a:pt x="239344" y="142900"/>
                  </a:lnTo>
                  <a:lnTo>
                    <a:pt x="299948" y="142900"/>
                  </a:lnTo>
                  <a:lnTo>
                    <a:pt x="299948" y="82321"/>
                  </a:lnTo>
                  <a:close/>
                </a:path>
                <a:path w="304800" h="310514">
                  <a:moveTo>
                    <a:pt x="304355" y="284518"/>
                  </a:moveTo>
                  <a:lnTo>
                    <a:pt x="26466" y="284518"/>
                  </a:lnTo>
                  <a:lnTo>
                    <a:pt x="26466" y="1358"/>
                  </a:lnTo>
                  <a:lnTo>
                    <a:pt x="0" y="1358"/>
                  </a:lnTo>
                  <a:lnTo>
                    <a:pt x="0" y="284518"/>
                  </a:lnTo>
                  <a:lnTo>
                    <a:pt x="0" y="309905"/>
                  </a:lnTo>
                  <a:lnTo>
                    <a:pt x="304355" y="309905"/>
                  </a:lnTo>
                  <a:lnTo>
                    <a:pt x="304355" y="284518"/>
                  </a:lnTo>
                  <a:close/>
                </a:path>
                <a:path w="304800" h="310514">
                  <a:moveTo>
                    <a:pt x="304355" y="169354"/>
                  </a:moveTo>
                  <a:lnTo>
                    <a:pt x="238188" y="169354"/>
                  </a:lnTo>
                  <a:lnTo>
                    <a:pt x="238188" y="257543"/>
                  </a:lnTo>
                  <a:lnTo>
                    <a:pt x="304355" y="257543"/>
                  </a:lnTo>
                  <a:lnTo>
                    <a:pt x="304355" y="169354"/>
                  </a:lnTo>
                  <a:close/>
                </a:path>
              </a:pathLst>
            </a:custGeom>
            <a:solidFill>
              <a:srgbClr val="000000"/>
            </a:solidFill>
          </p:spPr>
          <p:txBody>
            <a:bodyPr wrap="square" lIns="0" tIns="0" rIns="0" bIns="0" rtlCol="0"/>
            <a:lstStyle/>
            <a:p>
              <a:endParaRPr/>
            </a:p>
          </p:txBody>
        </p:sp>
      </p:grpSp>
      <p:sp>
        <p:nvSpPr>
          <p:cNvPr id="20" name="object 20"/>
          <p:cNvSpPr txBox="1"/>
          <p:nvPr/>
        </p:nvSpPr>
        <p:spPr>
          <a:xfrm>
            <a:off x="5711697" y="3713429"/>
            <a:ext cx="5260340" cy="435609"/>
          </a:xfrm>
          <a:prstGeom prst="rect">
            <a:avLst/>
          </a:prstGeom>
        </p:spPr>
        <p:txBody>
          <a:bodyPr vert="horz" wrap="square" lIns="0" tIns="13335" rIns="0" bIns="0" rtlCol="0">
            <a:spAutoFit/>
          </a:bodyPr>
          <a:lstStyle/>
          <a:p>
            <a:pPr marL="12700">
              <a:lnSpc>
                <a:spcPts val="1610"/>
              </a:lnSpc>
              <a:spcBef>
                <a:spcPts val="105"/>
              </a:spcBef>
            </a:pPr>
            <a:r>
              <a:rPr sz="1400" spc="-5" dirty="0">
                <a:latin typeface="Calibri"/>
                <a:cs typeface="Calibri"/>
              </a:rPr>
              <a:t>Under</a:t>
            </a:r>
            <a:r>
              <a:rPr sz="1400" dirty="0">
                <a:latin typeface="Calibri"/>
                <a:cs typeface="Calibri"/>
              </a:rPr>
              <a:t> </a:t>
            </a:r>
            <a:r>
              <a:rPr sz="1400" spc="-5" dirty="0">
                <a:latin typeface="Calibri"/>
                <a:cs typeface="Calibri"/>
              </a:rPr>
              <a:t>what</a:t>
            </a:r>
            <a:r>
              <a:rPr sz="1400" dirty="0">
                <a:latin typeface="Calibri"/>
                <a:cs typeface="Calibri"/>
              </a:rPr>
              <a:t> </a:t>
            </a:r>
            <a:r>
              <a:rPr sz="1400" spc="-5" dirty="0">
                <a:latin typeface="Calibri"/>
                <a:cs typeface="Calibri"/>
              </a:rPr>
              <a:t>conditions</a:t>
            </a:r>
            <a:r>
              <a:rPr sz="1400" spc="10" dirty="0">
                <a:latin typeface="Calibri"/>
                <a:cs typeface="Calibri"/>
              </a:rPr>
              <a:t> </a:t>
            </a:r>
            <a:r>
              <a:rPr sz="1400" spc="-10" dirty="0">
                <a:latin typeface="Calibri"/>
                <a:cs typeface="Calibri"/>
              </a:rPr>
              <a:t>could</a:t>
            </a:r>
            <a:r>
              <a:rPr sz="1400" spc="5" dirty="0">
                <a:latin typeface="Calibri"/>
                <a:cs typeface="Calibri"/>
              </a:rPr>
              <a:t> </a:t>
            </a:r>
            <a:r>
              <a:rPr sz="1400" dirty="0">
                <a:latin typeface="Calibri"/>
                <a:cs typeface="Calibri"/>
              </a:rPr>
              <a:t>a </a:t>
            </a:r>
            <a:r>
              <a:rPr sz="1400" spc="-10" dirty="0">
                <a:latin typeface="Calibri"/>
                <a:cs typeface="Calibri"/>
              </a:rPr>
              <a:t>failure</a:t>
            </a:r>
            <a:r>
              <a:rPr sz="1400" dirty="0">
                <a:latin typeface="Calibri"/>
                <a:cs typeface="Calibri"/>
              </a:rPr>
              <a:t> </a:t>
            </a:r>
            <a:r>
              <a:rPr sz="1400" spc="-15" dirty="0">
                <a:latin typeface="Calibri"/>
                <a:cs typeface="Calibri"/>
              </a:rPr>
              <a:t>have</a:t>
            </a:r>
            <a:r>
              <a:rPr sz="1400" dirty="0">
                <a:latin typeface="Calibri"/>
                <a:cs typeface="Calibri"/>
              </a:rPr>
              <a:t> </a:t>
            </a:r>
            <a:r>
              <a:rPr sz="1400" spc="-10" dirty="0">
                <a:latin typeface="Calibri"/>
                <a:cs typeface="Calibri"/>
              </a:rPr>
              <a:t>severe</a:t>
            </a:r>
            <a:r>
              <a:rPr sz="1400" dirty="0">
                <a:latin typeface="Calibri"/>
                <a:cs typeface="Calibri"/>
              </a:rPr>
              <a:t> </a:t>
            </a:r>
            <a:r>
              <a:rPr sz="1400" spc="-10" dirty="0">
                <a:latin typeface="Calibri"/>
                <a:cs typeface="Calibri"/>
              </a:rPr>
              <a:t>repercussions</a:t>
            </a:r>
            <a:r>
              <a:rPr sz="1400" dirty="0">
                <a:latin typeface="Calibri"/>
                <a:cs typeface="Calibri"/>
              </a:rPr>
              <a:t> on</a:t>
            </a:r>
            <a:r>
              <a:rPr sz="1400" spc="10" dirty="0">
                <a:latin typeface="Calibri"/>
                <a:cs typeface="Calibri"/>
              </a:rPr>
              <a:t> </a:t>
            </a:r>
            <a:r>
              <a:rPr sz="1400" spc="-5" dirty="0">
                <a:latin typeface="Calibri"/>
                <a:cs typeface="Calibri"/>
              </a:rPr>
              <a:t>your</a:t>
            </a:r>
            <a:endParaRPr sz="1400">
              <a:latin typeface="Calibri"/>
              <a:cs typeface="Calibri"/>
            </a:endParaRPr>
          </a:p>
          <a:p>
            <a:pPr marL="12700">
              <a:lnSpc>
                <a:spcPts val="1610"/>
              </a:lnSpc>
            </a:pPr>
            <a:r>
              <a:rPr sz="1400" spc="-5" dirty="0">
                <a:latin typeface="Calibri"/>
                <a:cs typeface="Calibri"/>
              </a:rPr>
              <a:t>business</a:t>
            </a:r>
            <a:r>
              <a:rPr sz="1400" spc="-30" dirty="0">
                <a:latin typeface="Calibri"/>
                <a:cs typeface="Calibri"/>
              </a:rPr>
              <a:t> </a:t>
            </a:r>
            <a:r>
              <a:rPr sz="1400" spc="-5" dirty="0">
                <a:latin typeface="Calibri"/>
                <a:cs typeface="Calibri"/>
              </a:rPr>
              <a:t>operations?</a:t>
            </a:r>
            <a:endParaRPr sz="1400">
              <a:latin typeface="Calibri"/>
              <a:cs typeface="Calibri"/>
            </a:endParaRPr>
          </a:p>
        </p:txBody>
      </p:sp>
      <p:grpSp>
        <p:nvGrpSpPr>
          <p:cNvPr id="21" name="object 21"/>
          <p:cNvGrpSpPr/>
          <p:nvPr/>
        </p:nvGrpSpPr>
        <p:grpSpPr>
          <a:xfrm>
            <a:off x="4741164" y="4535423"/>
            <a:ext cx="6798945" cy="779145"/>
            <a:chOff x="4741164" y="4535423"/>
            <a:chExt cx="6798945" cy="779145"/>
          </a:xfrm>
        </p:grpSpPr>
        <p:sp>
          <p:nvSpPr>
            <p:cNvPr id="22" name="object 22"/>
            <p:cNvSpPr/>
            <p:nvPr/>
          </p:nvSpPr>
          <p:spPr>
            <a:xfrm>
              <a:off x="4741164" y="4535423"/>
              <a:ext cx="6798945" cy="779145"/>
            </a:xfrm>
            <a:custGeom>
              <a:avLst/>
              <a:gdLst/>
              <a:ahLst/>
              <a:cxnLst/>
              <a:rect l="l" t="t" r="r" b="b"/>
              <a:pathLst>
                <a:path w="6798945" h="779145">
                  <a:moveTo>
                    <a:pt x="6720713" y="0"/>
                  </a:moveTo>
                  <a:lnTo>
                    <a:pt x="77850" y="0"/>
                  </a:lnTo>
                  <a:lnTo>
                    <a:pt x="47577" y="6127"/>
                  </a:lnTo>
                  <a:lnTo>
                    <a:pt x="22828" y="22828"/>
                  </a:lnTo>
                  <a:lnTo>
                    <a:pt x="6127" y="47577"/>
                  </a:lnTo>
                  <a:lnTo>
                    <a:pt x="0" y="77850"/>
                  </a:lnTo>
                  <a:lnTo>
                    <a:pt x="0" y="700913"/>
                  </a:lnTo>
                  <a:lnTo>
                    <a:pt x="6127" y="731186"/>
                  </a:lnTo>
                  <a:lnTo>
                    <a:pt x="22828" y="755935"/>
                  </a:lnTo>
                  <a:lnTo>
                    <a:pt x="47577" y="772636"/>
                  </a:lnTo>
                  <a:lnTo>
                    <a:pt x="77850" y="778763"/>
                  </a:lnTo>
                  <a:lnTo>
                    <a:pt x="6720713" y="778763"/>
                  </a:lnTo>
                  <a:lnTo>
                    <a:pt x="6750986" y="772636"/>
                  </a:lnTo>
                  <a:lnTo>
                    <a:pt x="6775735" y="755935"/>
                  </a:lnTo>
                  <a:lnTo>
                    <a:pt x="6792436" y="731186"/>
                  </a:lnTo>
                  <a:lnTo>
                    <a:pt x="6798563" y="700913"/>
                  </a:lnTo>
                  <a:lnTo>
                    <a:pt x="6798563" y="77850"/>
                  </a:lnTo>
                  <a:lnTo>
                    <a:pt x="6792436" y="47577"/>
                  </a:lnTo>
                  <a:lnTo>
                    <a:pt x="6775735" y="22828"/>
                  </a:lnTo>
                  <a:lnTo>
                    <a:pt x="6750986" y="6127"/>
                  </a:lnTo>
                  <a:lnTo>
                    <a:pt x="6720713" y="0"/>
                  </a:lnTo>
                  <a:close/>
                </a:path>
              </a:pathLst>
            </a:custGeom>
            <a:solidFill>
              <a:srgbClr val="F79546"/>
            </a:solidFill>
          </p:spPr>
          <p:txBody>
            <a:bodyPr wrap="square" lIns="0" tIns="0" rIns="0" bIns="0" rtlCol="0"/>
            <a:lstStyle/>
            <a:p>
              <a:endParaRPr/>
            </a:p>
          </p:txBody>
        </p:sp>
        <p:sp>
          <p:nvSpPr>
            <p:cNvPr id="23" name="object 23"/>
            <p:cNvSpPr/>
            <p:nvPr/>
          </p:nvSpPr>
          <p:spPr>
            <a:xfrm>
              <a:off x="5036769" y="4721948"/>
              <a:ext cx="319405" cy="405130"/>
            </a:xfrm>
            <a:custGeom>
              <a:avLst/>
              <a:gdLst/>
              <a:ahLst/>
              <a:cxnLst/>
              <a:rect l="l" t="t" r="r" b="b"/>
              <a:pathLst>
                <a:path w="319404" h="405129">
                  <a:moveTo>
                    <a:pt x="93713" y="302514"/>
                  </a:moveTo>
                  <a:lnTo>
                    <a:pt x="67246" y="305435"/>
                  </a:lnTo>
                  <a:lnTo>
                    <a:pt x="67246" y="391629"/>
                  </a:lnTo>
                  <a:lnTo>
                    <a:pt x="67246" y="398945"/>
                  </a:lnTo>
                  <a:lnTo>
                    <a:pt x="73164" y="404863"/>
                  </a:lnTo>
                  <a:lnTo>
                    <a:pt x="87782" y="404863"/>
                  </a:lnTo>
                  <a:lnTo>
                    <a:pt x="93713" y="398945"/>
                  </a:lnTo>
                  <a:lnTo>
                    <a:pt x="93713" y="302514"/>
                  </a:lnTo>
                  <a:close/>
                </a:path>
                <a:path w="319404" h="405129">
                  <a:moveTo>
                    <a:pt x="319189" y="73444"/>
                  </a:moveTo>
                  <a:lnTo>
                    <a:pt x="318668" y="69380"/>
                  </a:lnTo>
                  <a:lnTo>
                    <a:pt x="318490" y="66713"/>
                  </a:lnTo>
                  <a:lnTo>
                    <a:pt x="317271" y="64109"/>
                  </a:lnTo>
                  <a:lnTo>
                    <a:pt x="316687" y="63525"/>
                  </a:lnTo>
                  <a:lnTo>
                    <a:pt x="304596" y="51485"/>
                  </a:lnTo>
                  <a:lnTo>
                    <a:pt x="303110" y="49987"/>
                  </a:lnTo>
                  <a:lnTo>
                    <a:pt x="302018" y="48133"/>
                  </a:lnTo>
                  <a:lnTo>
                    <a:pt x="297903" y="34099"/>
                  </a:lnTo>
                  <a:lnTo>
                    <a:pt x="294881" y="30492"/>
                  </a:lnTo>
                  <a:lnTo>
                    <a:pt x="290830" y="28511"/>
                  </a:lnTo>
                  <a:lnTo>
                    <a:pt x="284619" y="26377"/>
                  </a:lnTo>
                  <a:lnTo>
                    <a:pt x="281622" y="25349"/>
                  </a:lnTo>
                  <a:lnTo>
                    <a:pt x="282168" y="22745"/>
                  </a:lnTo>
                  <a:lnTo>
                    <a:pt x="284213" y="13042"/>
                  </a:lnTo>
                  <a:lnTo>
                    <a:pt x="285864" y="12090"/>
                  </a:lnTo>
                  <a:lnTo>
                    <a:pt x="287032" y="10502"/>
                  </a:lnTo>
                  <a:lnTo>
                    <a:pt x="287401" y="8636"/>
                  </a:lnTo>
                  <a:lnTo>
                    <a:pt x="287655" y="4991"/>
                  </a:lnTo>
                  <a:lnTo>
                    <a:pt x="284924" y="1803"/>
                  </a:lnTo>
                  <a:lnTo>
                    <a:pt x="278307" y="1320"/>
                  </a:lnTo>
                  <a:lnTo>
                    <a:pt x="275551" y="3124"/>
                  </a:lnTo>
                  <a:lnTo>
                    <a:pt x="274561" y="5956"/>
                  </a:lnTo>
                  <a:lnTo>
                    <a:pt x="274129" y="7785"/>
                  </a:lnTo>
                  <a:lnTo>
                    <a:pt x="274561" y="9702"/>
                  </a:lnTo>
                  <a:lnTo>
                    <a:pt x="275704" y="11163"/>
                  </a:lnTo>
                  <a:lnTo>
                    <a:pt x="273189" y="22745"/>
                  </a:lnTo>
                  <a:lnTo>
                    <a:pt x="272923" y="22745"/>
                  </a:lnTo>
                  <a:lnTo>
                    <a:pt x="270675" y="11353"/>
                  </a:lnTo>
                  <a:lnTo>
                    <a:pt x="272821" y="8407"/>
                  </a:lnTo>
                  <a:lnTo>
                    <a:pt x="272148" y="4254"/>
                  </a:lnTo>
                  <a:lnTo>
                    <a:pt x="266230" y="0"/>
                  </a:lnTo>
                  <a:lnTo>
                    <a:pt x="262089" y="660"/>
                  </a:lnTo>
                  <a:lnTo>
                    <a:pt x="257810" y="6578"/>
                  </a:lnTo>
                  <a:lnTo>
                    <a:pt x="258483" y="10693"/>
                  </a:lnTo>
                  <a:lnTo>
                    <a:pt x="261442" y="12865"/>
                  </a:lnTo>
                  <a:lnTo>
                    <a:pt x="261569" y="12928"/>
                  </a:lnTo>
                  <a:lnTo>
                    <a:pt x="261708" y="13042"/>
                  </a:lnTo>
                  <a:lnTo>
                    <a:pt x="261861" y="13119"/>
                  </a:lnTo>
                  <a:lnTo>
                    <a:pt x="263969" y="22745"/>
                  </a:lnTo>
                  <a:lnTo>
                    <a:pt x="262712" y="22961"/>
                  </a:lnTo>
                  <a:lnTo>
                    <a:pt x="261505" y="23482"/>
                  </a:lnTo>
                  <a:lnTo>
                    <a:pt x="257086" y="26377"/>
                  </a:lnTo>
                  <a:lnTo>
                    <a:pt x="239471" y="22415"/>
                  </a:lnTo>
                  <a:lnTo>
                    <a:pt x="237540" y="23583"/>
                  </a:lnTo>
                  <a:lnTo>
                    <a:pt x="236804" y="26606"/>
                  </a:lnTo>
                  <a:lnTo>
                    <a:pt x="237070" y="27774"/>
                  </a:lnTo>
                  <a:lnTo>
                    <a:pt x="237820" y="28663"/>
                  </a:lnTo>
                  <a:lnTo>
                    <a:pt x="246367" y="37693"/>
                  </a:lnTo>
                  <a:lnTo>
                    <a:pt x="148069" y="190779"/>
                  </a:lnTo>
                  <a:lnTo>
                    <a:pt x="144437" y="193243"/>
                  </a:lnTo>
                  <a:lnTo>
                    <a:pt x="140284" y="194043"/>
                  </a:lnTo>
                  <a:lnTo>
                    <a:pt x="62826" y="214553"/>
                  </a:lnTo>
                  <a:lnTo>
                    <a:pt x="22529" y="236016"/>
                  </a:lnTo>
                  <a:lnTo>
                    <a:pt x="9893" y="271081"/>
                  </a:lnTo>
                  <a:lnTo>
                    <a:pt x="9893" y="324459"/>
                  </a:lnTo>
                  <a:lnTo>
                    <a:pt x="7747" y="328180"/>
                  </a:lnTo>
                  <a:lnTo>
                    <a:pt x="1079" y="332028"/>
                  </a:lnTo>
                  <a:lnTo>
                    <a:pt x="0" y="336080"/>
                  </a:lnTo>
                  <a:lnTo>
                    <a:pt x="2997" y="341299"/>
                  </a:lnTo>
                  <a:lnTo>
                    <a:pt x="5194" y="342557"/>
                  </a:lnTo>
                  <a:lnTo>
                    <a:pt x="8750" y="342557"/>
                  </a:lnTo>
                  <a:lnTo>
                    <a:pt x="9867" y="342265"/>
                  </a:lnTo>
                  <a:lnTo>
                    <a:pt x="18440" y="337273"/>
                  </a:lnTo>
                  <a:lnTo>
                    <a:pt x="23114" y="329184"/>
                  </a:lnTo>
                  <a:lnTo>
                    <a:pt x="23126" y="271081"/>
                  </a:lnTo>
                  <a:lnTo>
                    <a:pt x="23799" y="263652"/>
                  </a:lnTo>
                  <a:lnTo>
                    <a:pt x="25755" y="256514"/>
                  </a:lnTo>
                  <a:lnTo>
                    <a:pt x="28930" y="249847"/>
                  </a:lnTo>
                  <a:lnTo>
                    <a:pt x="33274" y="243789"/>
                  </a:lnTo>
                  <a:lnTo>
                    <a:pt x="32245" y="249694"/>
                  </a:lnTo>
                  <a:lnTo>
                    <a:pt x="31877" y="254558"/>
                  </a:lnTo>
                  <a:lnTo>
                    <a:pt x="31953" y="398945"/>
                  </a:lnTo>
                  <a:lnTo>
                    <a:pt x="37884" y="404863"/>
                  </a:lnTo>
                  <a:lnTo>
                    <a:pt x="52489" y="404863"/>
                  </a:lnTo>
                  <a:lnTo>
                    <a:pt x="58420" y="398945"/>
                  </a:lnTo>
                  <a:lnTo>
                    <a:pt x="58420" y="297535"/>
                  </a:lnTo>
                  <a:lnTo>
                    <a:pt x="128993" y="289737"/>
                  </a:lnTo>
                  <a:lnTo>
                    <a:pt x="128993" y="398945"/>
                  </a:lnTo>
                  <a:lnTo>
                    <a:pt x="134924" y="404863"/>
                  </a:lnTo>
                  <a:lnTo>
                    <a:pt x="149542" y="404863"/>
                  </a:lnTo>
                  <a:lnTo>
                    <a:pt x="155460" y="398945"/>
                  </a:lnTo>
                  <a:lnTo>
                    <a:pt x="155460" y="289737"/>
                  </a:lnTo>
                  <a:lnTo>
                    <a:pt x="155460" y="286778"/>
                  </a:lnTo>
                  <a:lnTo>
                    <a:pt x="164287" y="285813"/>
                  </a:lnTo>
                  <a:lnTo>
                    <a:pt x="164287" y="398945"/>
                  </a:lnTo>
                  <a:lnTo>
                    <a:pt x="170205" y="404863"/>
                  </a:lnTo>
                  <a:lnTo>
                    <a:pt x="184823" y="404863"/>
                  </a:lnTo>
                  <a:lnTo>
                    <a:pt x="190754" y="398945"/>
                  </a:lnTo>
                  <a:lnTo>
                    <a:pt x="190754" y="285813"/>
                  </a:lnTo>
                  <a:lnTo>
                    <a:pt x="190754" y="282892"/>
                  </a:lnTo>
                  <a:lnTo>
                    <a:pt x="206756" y="259257"/>
                  </a:lnTo>
                  <a:lnTo>
                    <a:pt x="210667" y="254558"/>
                  </a:lnTo>
                  <a:lnTo>
                    <a:pt x="212801" y="248653"/>
                  </a:lnTo>
                  <a:lnTo>
                    <a:pt x="212801" y="243789"/>
                  </a:lnTo>
                  <a:lnTo>
                    <a:pt x="212801" y="217220"/>
                  </a:lnTo>
                  <a:lnTo>
                    <a:pt x="213652" y="211963"/>
                  </a:lnTo>
                  <a:lnTo>
                    <a:pt x="215315" y="206921"/>
                  </a:lnTo>
                  <a:lnTo>
                    <a:pt x="265963" y="68427"/>
                  </a:lnTo>
                  <a:lnTo>
                    <a:pt x="267639" y="64960"/>
                  </a:lnTo>
                  <a:lnTo>
                    <a:pt x="271805" y="63525"/>
                  </a:lnTo>
                  <a:lnTo>
                    <a:pt x="282854" y="68859"/>
                  </a:lnTo>
                  <a:lnTo>
                    <a:pt x="285127" y="69392"/>
                  </a:lnTo>
                  <a:lnTo>
                    <a:pt x="287439" y="69392"/>
                  </a:lnTo>
                  <a:lnTo>
                    <a:pt x="297014" y="69392"/>
                  </a:lnTo>
                  <a:lnTo>
                    <a:pt x="298373" y="69380"/>
                  </a:lnTo>
                  <a:lnTo>
                    <a:pt x="299707" y="69850"/>
                  </a:lnTo>
                  <a:lnTo>
                    <a:pt x="305168" y="74282"/>
                  </a:lnTo>
                  <a:lnTo>
                    <a:pt x="306654" y="75526"/>
                  </a:lnTo>
                  <a:lnTo>
                    <a:pt x="308635" y="76009"/>
                  </a:lnTo>
                  <a:lnTo>
                    <a:pt x="310515" y="75603"/>
                  </a:lnTo>
                  <a:lnTo>
                    <a:pt x="313778" y="74942"/>
                  </a:lnTo>
                  <a:lnTo>
                    <a:pt x="319189" y="73444"/>
                  </a:lnTo>
                  <a:close/>
                </a:path>
              </a:pathLst>
            </a:custGeom>
            <a:solidFill>
              <a:srgbClr val="000000"/>
            </a:solidFill>
          </p:spPr>
          <p:txBody>
            <a:bodyPr wrap="square" lIns="0" tIns="0" rIns="0" bIns="0" rtlCol="0"/>
            <a:lstStyle/>
            <a:p>
              <a:endParaRPr/>
            </a:p>
          </p:txBody>
        </p:sp>
      </p:grpSp>
      <p:sp>
        <p:nvSpPr>
          <p:cNvPr id="24" name="object 24"/>
          <p:cNvSpPr txBox="1"/>
          <p:nvPr/>
        </p:nvSpPr>
        <p:spPr>
          <a:xfrm>
            <a:off x="5711697" y="4687570"/>
            <a:ext cx="5471160" cy="434975"/>
          </a:xfrm>
          <a:prstGeom prst="rect">
            <a:avLst/>
          </a:prstGeom>
        </p:spPr>
        <p:txBody>
          <a:bodyPr vert="horz" wrap="square" lIns="0" tIns="34290" rIns="0" bIns="0" rtlCol="0">
            <a:spAutoFit/>
          </a:bodyPr>
          <a:lstStyle/>
          <a:p>
            <a:pPr marL="12700" marR="5080">
              <a:lnSpc>
                <a:spcPts val="1540"/>
              </a:lnSpc>
              <a:spcBef>
                <a:spcPts val="270"/>
              </a:spcBef>
            </a:pPr>
            <a:r>
              <a:rPr sz="1400" dirty="0">
                <a:latin typeface="Calibri"/>
                <a:cs typeface="Calibri"/>
              </a:rPr>
              <a:t>No</a:t>
            </a:r>
            <a:r>
              <a:rPr sz="1400" spc="-15" dirty="0">
                <a:latin typeface="Calibri"/>
                <a:cs typeface="Calibri"/>
              </a:rPr>
              <a:t> </a:t>
            </a:r>
            <a:r>
              <a:rPr sz="1400" spc="-5" dirty="0">
                <a:latin typeface="Calibri"/>
                <a:cs typeface="Calibri"/>
              </a:rPr>
              <a:t>one </a:t>
            </a:r>
            <a:r>
              <a:rPr sz="1400" spc="-10" dirty="0">
                <a:latin typeface="Calibri"/>
                <a:cs typeface="Calibri"/>
              </a:rPr>
              <a:t>likes</a:t>
            </a:r>
            <a:r>
              <a:rPr sz="1400" dirty="0">
                <a:latin typeface="Calibri"/>
                <a:cs typeface="Calibri"/>
              </a:rPr>
              <a:t> </a:t>
            </a:r>
            <a:r>
              <a:rPr sz="1400" spc="-10" dirty="0">
                <a:latin typeface="Calibri"/>
                <a:cs typeface="Calibri"/>
              </a:rPr>
              <a:t>to</a:t>
            </a:r>
            <a:r>
              <a:rPr sz="1400" dirty="0">
                <a:latin typeface="Calibri"/>
                <a:cs typeface="Calibri"/>
              </a:rPr>
              <a:t> </a:t>
            </a:r>
            <a:r>
              <a:rPr sz="1400" spc="-5" dirty="0">
                <a:latin typeface="Calibri"/>
                <a:cs typeface="Calibri"/>
              </a:rPr>
              <a:t>see </a:t>
            </a:r>
            <a:r>
              <a:rPr sz="1400" dirty="0">
                <a:latin typeface="Calibri"/>
                <a:cs typeface="Calibri"/>
              </a:rPr>
              <a:t>a</a:t>
            </a:r>
            <a:r>
              <a:rPr sz="1400" spc="10" dirty="0">
                <a:latin typeface="Calibri"/>
                <a:cs typeface="Calibri"/>
              </a:rPr>
              <a:t> </a:t>
            </a:r>
            <a:r>
              <a:rPr sz="1400" spc="-10" dirty="0">
                <a:latin typeface="Calibri"/>
                <a:cs typeface="Calibri"/>
              </a:rPr>
              <a:t>system</a:t>
            </a:r>
            <a:r>
              <a:rPr sz="1400" spc="-25" dirty="0">
                <a:latin typeface="Calibri"/>
                <a:cs typeface="Calibri"/>
              </a:rPr>
              <a:t> </a:t>
            </a:r>
            <a:r>
              <a:rPr sz="1400" spc="-5" dirty="0">
                <a:latin typeface="Calibri"/>
                <a:cs typeface="Calibri"/>
              </a:rPr>
              <a:t>crash,</a:t>
            </a:r>
            <a:r>
              <a:rPr sz="1400" spc="-10" dirty="0">
                <a:latin typeface="Calibri"/>
                <a:cs typeface="Calibri"/>
              </a:rPr>
              <a:t> </a:t>
            </a:r>
            <a:r>
              <a:rPr sz="1400" spc="-5" dirty="0">
                <a:latin typeface="Calibri"/>
                <a:cs typeface="Calibri"/>
              </a:rPr>
              <a:t>but</a:t>
            </a:r>
            <a:r>
              <a:rPr sz="1400" spc="5" dirty="0">
                <a:latin typeface="Calibri"/>
                <a:cs typeface="Calibri"/>
              </a:rPr>
              <a:t> </a:t>
            </a:r>
            <a:r>
              <a:rPr sz="1400" spc="-10" dirty="0">
                <a:latin typeface="Calibri"/>
                <a:cs typeface="Calibri"/>
              </a:rPr>
              <a:t>are</a:t>
            </a:r>
            <a:r>
              <a:rPr sz="1400" spc="-5" dirty="0">
                <a:latin typeface="Calibri"/>
                <a:cs typeface="Calibri"/>
              </a:rPr>
              <a:t> </a:t>
            </a:r>
            <a:r>
              <a:rPr sz="1400" spc="-10" dirty="0">
                <a:latin typeface="Calibri"/>
                <a:cs typeface="Calibri"/>
              </a:rPr>
              <a:t>there</a:t>
            </a:r>
            <a:r>
              <a:rPr sz="1400" spc="5" dirty="0">
                <a:latin typeface="Calibri"/>
                <a:cs typeface="Calibri"/>
              </a:rPr>
              <a:t> </a:t>
            </a:r>
            <a:r>
              <a:rPr sz="1400" spc="-5" dirty="0">
                <a:latin typeface="Calibri"/>
                <a:cs typeface="Calibri"/>
              </a:rPr>
              <a:t>certain parts</a:t>
            </a:r>
            <a:r>
              <a:rPr sz="1400" dirty="0">
                <a:latin typeface="Calibri"/>
                <a:cs typeface="Calibri"/>
              </a:rPr>
              <a:t> </a:t>
            </a:r>
            <a:r>
              <a:rPr sz="1400" spc="-5" dirty="0">
                <a:latin typeface="Calibri"/>
                <a:cs typeface="Calibri"/>
              </a:rPr>
              <a:t>of</a:t>
            </a:r>
            <a:r>
              <a:rPr sz="1400" spc="-10" dirty="0">
                <a:latin typeface="Calibri"/>
                <a:cs typeface="Calibri"/>
              </a:rPr>
              <a:t> </a:t>
            </a:r>
            <a:r>
              <a:rPr sz="1400" spc="-5" dirty="0">
                <a:latin typeface="Calibri"/>
                <a:cs typeface="Calibri"/>
              </a:rPr>
              <a:t>the</a:t>
            </a:r>
            <a:r>
              <a:rPr sz="1400" spc="5" dirty="0">
                <a:latin typeface="Calibri"/>
                <a:cs typeface="Calibri"/>
              </a:rPr>
              <a:t> </a:t>
            </a:r>
            <a:r>
              <a:rPr sz="1400" spc="-10" dirty="0">
                <a:latin typeface="Calibri"/>
                <a:cs typeface="Calibri"/>
              </a:rPr>
              <a:t>system </a:t>
            </a:r>
            <a:r>
              <a:rPr sz="1400" spc="-300"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absolutely</a:t>
            </a:r>
            <a:r>
              <a:rPr sz="1400" spc="-20" dirty="0">
                <a:latin typeface="Calibri"/>
                <a:cs typeface="Calibri"/>
              </a:rPr>
              <a:t> </a:t>
            </a:r>
            <a:r>
              <a:rPr sz="1400" spc="-15" dirty="0">
                <a:latin typeface="Calibri"/>
                <a:cs typeface="Calibri"/>
              </a:rPr>
              <a:t>have</a:t>
            </a:r>
            <a:r>
              <a:rPr sz="1400" dirty="0">
                <a:latin typeface="Calibri"/>
                <a:cs typeface="Calibri"/>
              </a:rPr>
              <a:t> </a:t>
            </a:r>
            <a:r>
              <a:rPr sz="1400" spc="-10" dirty="0">
                <a:latin typeface="Calibri"/>
                <a:cs typeface="Calibri"/>
              </a:rPr>
              <a:t>to</a:t>
            </a:r>
            <a:r>
              <a:rPr sz="1400" spc="-15" dirty="0">
                <a:latin typeface="Calibri"/>
                <a:cs typeface="Calibri"/>
              </a:rPr>
              <a:t> </a:t>
            </a:r>
            <a:r>
              <a:rPr sz="1400" spc="-5" dirty="0">
                <a:latin typeface="Calibri"/>
                <a:cs typeface="Calibri"/>
              </a:rPr>
              <a:t>be</a:t>
            </a:r>
            <a:r>
              <a:rPr sz="1400" dirty="0">
                <a:latin typeface="Calibri"/>
                <a:cs typeface="Calibri"/>
              </a:rPr>
              <a:t> </a:t>
            </a:r>
            <a:r>
              <a:rPr sz="1400" spc="-5" dirty="0">
                <a:latin typeface="Calibri"/>
                <a:cs typeface="Calibri"/>
              </a:rPr>
              <a:t>super-reliable?</a:t>
            </a:r>
            <a:endParaRPr sz="1400">
              <a:latin typeface="Calibri"/>
              <a:cs typeface="Calibri"/>
            </a:endParaRPr>
          </a:p>
        </p:txBody>
      </p:sp>
      <p:grpSp>
        <p:nvGrpSpPr>
          <p:cNvPr id="25" name="object 25"/>
          <p:cNvGrpSpPr/>
          <p:nvPr/>
        </p:nvGrpSpPr>
        <p:grpSpPr>
          <a:xfrm>
            <a:off x="4741164" y="5509259"/>
            <a:ext cx="6798945" cy="779145"/>
            <a:chOff x="4741164" y="5509259"/>
            <a:chExt cx="6798945" cy="779145"/>
          </a:xfrm>
        </p:grpSpPr>
        <p:sp>
          <p:nvSpPr>
            <p:cNvPr id="26" name="object 26"/>
            <p:cNvSpPr/>
            <p:nvPr/>
          </p:nvSpPr>
          <p:spPr>
            <a:xfrm>
              <a:off x="4741164" y="5509259"/>
              <a:ext cx="6798945" cy="779145"/>
            </a:xfrm>
            <a:custGeom>
              <a:avLst/>
              <a:gdLst/>
              <a:ahLst/>
              <a:cxnLst/>
              <a:rect l="l" t="t" r="r" b="b"/>
              <a:pathLst>
                <a:path w="6798945" h="779145">
                  <a:moveTo>
                    <a:pt x="6720713" y="0"/>
                  </a:moveTo>
                  <a:lnTo>
                    <a:pt x="77850" y="0"/>
                  </a:lnTo>
                  <a:lnTo>
                    <a:pt x="47577" y="6127"/>
                  </a:lnTo>
                  <a:lnTo>
                    <a:pt x="22828" y="22828"/>
                  </a:lnTo>
                  <a:lnTo>
                    <a:pt x="6127" y="47577"/>
                  </a:lnTo>
                  <a:lnTo>
                    <a:pt x="0" y="77850"/>
                  </a:lnTo>
                  <a:lnTo>
                    <a:pt x="0" y="700887"/>
                  </a:lnTo>
                  <a:lnTo>
                    <a:pt x="6127" y="731202"/>
                  </a:lnTo>
                  <a:lnTo>
                    <a:pt x="22828" y="755956"/>
                  </a:lnTo>
                  <a:lnTo>
                    <a:pt x="47577" y="772644"/>
                  </a:lnTo>
                  <a:lnTo>
                    <a:pt x="77850" y="778763"/>
                  </a:lnTo>
                  <a:lnTo>
                    <a:pt x="6720713" y="778763"/>
                  </a:lnTo>
                  <a:lnTo>
                    <a:pt x="6750986" y="772644"/>
                  </a:lnTo>
                  <a:lnTo>
                    <a:pt x="6775735" y="755956"/>
                  </a:lnTo>
                  <a:lnTo>
                    <a:pt x="6792436" y="731202"/>
                  </a:lnTo>
                  <a:lnTo>
                    <a:pt x="6798563" y="700887"/>
                  </a:lnTo>
                  <a:lnTo>
                    <a:pt x="6798563" y="77850"/>
                  </a:lnTo>
                  <a:lnTo>
                    <a:pt x="6792436" y="47577"/>
                  </a:lnTo>
                  <a:lnTo>
                    <a:pt x="6775735" y="22828"/>
                  </a:lnTo>
                  <a:lnTo>
                    <a:pt x="6750986" y="6127"/>
                  </a:lnTo>
                  <a:lnTo>
                    <a:pt x="6720713" y="0"/>
                  </a:lnTo>
                  <a:close/>
                </a:path>
              </a:pathLst>
            </a:custGeom>
            <a:solidFill>
              <a:srgbClr val="C0504D"/>
            </a:solidFill>
          </p:spPr>
          <p:txBody>
            <a:bodyPr wrap="square" lIns="0" tIns="0" rIns="0" bIns="0" rtlCol="0"/>
            <a:lstStyle/>
            <a:p>
              <a:endParaRPr/>
            </a:p>
          </p:txBody>
        </p:sp>
        <p:sp>
          <p:nvSpPr>
            <p:cNvPr id="27" name="object 27"/>
            <p:cNvSpPr/>
            <p:nvPr/>
          </p:nvSpPr>
          <p:spPr>
            <a:xfrm>
              <a:off x="5073139" y="5709702"/>
              <a:ext cx="237490" cy="379730"/>
            </a:xfrm>
            <a:custGeom>
              <a:avLst/>
              <a:gdLst/>
              <a:ahLst/>
              <a:cxnLst/>
              <a:rect l="l" t="t" r="r" b="b"/>
              <a:pathLst>
                <a:path w="237489" h="379729">
                  <a:moveTo>
                    <a:pt x="88220" y="339524"/>
                  </a:moveTo>
                  <a:lnTo>
                    <a:pt x="61754" y="339524"/>
                  </a:lnTo>
                  <a:lnTo>
                    <a:pt x="61754" y="379207"/>
                  </a:lnTo>
                  <a:lnTo>
                    <a:pt x="88220" y="379207"/>
                  </a:lnTo>
                  <a:lnTo>
                    <a:pt x="88220" y="339524"/>
                  </a:lnTo>
                  <a:close/>
                </a:path>
                <a:path w="237489" h="379729">
                  <a:moveTo>
                    <a:pt x="141153" y="339524"/>
                  </a:moveTo>
                  <a:lnTo>
                    <a:pt x="114686" y="339524"/>
                  </a:lnTo>
                  <a:lnTo>
                    <a:pt x="114686" y="379207"/>
                  </a:lnTo>
                  <a:lnTo>
                    <a:pt x="141153" y="379207"/>
                  </a:lnTo>
                  <a:lnTo>
                    <a:pt x="141153" y="339524"/>
                  </a:lnTo>
                  <a:close/>
                </a:path>
                <a:path w="237489" h="379729">
                  <a:moveTo>
                    <a:pt x="210794" y="189602"/>
                  </a:moveTo>
                  <a:lnTo>
                    <a:pt x="149974" y="189602"/>
                  </a:lnTo>
                  <a:lnTo>
                    <a:pt x="174011" y="194453"/>
                  </a:lnTo>
                  <a:lnTo>
                    <a:pt x="193641" y="207682"/>
                  </a:lnTo>
                  <a:lnTo>
                    <a:pt x="206876" y="227305"/>
                  </a:lnTo>
                  <a:lnTo>
                    <a:pt x="211729" y="251335"/>
                  </a:lnTo>
                  <a:lnTo>
                    <a:pt x="206876" y="275363"/>
                  </a:lnTo>
                  <a:lnTo>
                    <a:pt x="193641" y="294986"/>
                  </a:lnTo>
                  <a:lnTo>
                    <a:pt x="174012" y="308216"/>
                  </a:lnTo>
                  <a:lnTo>
                    <a:pt x="149975" y="313067"/>
                  </a:lnTo>
                  <a:lnTo>
                    <a:pt x="0" y="313067"/>
                  </a:lnTo>
                  <a:lnTo>
                    <a:pt x="0" y="339524"/>
                  </a:lnTo>
                  <a:lnTo>
                    <a:pt x="149975" y="339524"/>
                  </a:lnTo>
                  <a:lnTo>
                    <a:pt x="184256" y="332314"/>
                  </a:lnTo>
                  <a:lnTo>
                    <a:pt x="212143" y="313186"/>
                  </a:lnTo>
                  <a:lnTo>
                    <a:pt x="230821" y="285000"/>
                  </a:lnTo>
                  <a:lnTo>
                    <a:pt x="237475" y="250618"/>
                  </a:lnTo>
                  <a:lnTo>
                    <a:pt x="232919" y="223339"/>
                  </a:lnTo>
                  <a:lnTo>
                    <a:pt x="220502" y="199327"/>
                  </a:lnTo>
                  <a:lnTo>
                    <a:pt x="210794" y="189602"/>
                  </a:lnTo>
                  <a:close/>
                </a:path>
                <a:path w="237489" h="379729">
                  <a:moveTo>
                    <a:pt x="52932" y="66138"/>
                  </a:moveTo>
                  <a:lnTo>
                    <a:pt x="26466" y="66138"/>
                  </a:lnTo>
                  <a:lnTo>
                    <a:pt x="26466" y="313067"/>
                  </a:lnTo>
                  <a:lnTo>
                    <a:pt x="52932" y="313067"/>
                  </a:lnTo>
                  <a:lnTo>
                    <a:pt x="52932" y="189602"/>
                  </a:lnTo>
                  <a:lnTo>
                    <a:pt x="210794" y="189602"/>
                  </a:lnTo>
                  <a:lnTo>
                    <a:pt x="201401" y="180194"/>
                  </a:lnTo>
                  <a:lnTo>
                    <a:pt x="176793" y="167555"/>
                  </a:lnTo>
                  <a:lnTo>
                    <a:pt x="179702" y="163146"/>
                  </a:lnTo>
                  <a:lnTo>
                    <a:pt x="52932" y="163146"/>
                  </a:lnTo>
                  <a:lnTo>
                    <a:pt x="52932" y="66138"/>
                  </a:lnTo>
                  <a:close/>
                </a:path>
                <a:path w="237489" h="379729">
                  <a:moveTo>
                    <a:pt x="141152" y="0"/>
                  </a:moveTo>
                  <a:lnTo>
                    <a:pt x="114686" y="0"/>
                  </a:lnTo>
                  <a:lnTo>
                    <a:pt x="114686" y="39681"/>
                  </a:lnTo>
                  <a:lnTo>
                    <a:pt x="0" y="39681"/>
                  </a:lnTo>
                  <a:lnTo>
                    <a:pt x="0" y="66138"/>
                  </a:lnTo>
                  <a:lnTo>
                    <a:pt x="123508" y="66138"/>
                  </a:lnTo>
                  <a:lnTo>
                    <a:pt x="142395" y="69949"/>
                  </a:lnTo>
                  <a:lnTo>
                    <a:pt x="157818" y="80343"/>
                  </a:lnTo>
                  <a:lnTo>
                    <a:pt x="168216" y="95760"/>
                  </a:lnTo>
                  <a:lnTo>
                    <a:pt x="172030" y="114642"/>
                  </a:lnTo>
                  <a:lnTo>
                    <a:pt x="168216" y="133521"/>
                  </a:lnTo>
                  <a:lnTo>
                    <a:pt x="157818" y="148939"/>
                  </a:lnTo>
                  <a:lnTo>
                    <a:pt x="142395" y="159334"/>
                  </a:lnTo>
                  <a:lnTo>
                    <a:pt x="123508" y="163146"/>
                  </a:lnTo>
                  <a:lnTo>
                    <a:pt x="179702" y="163146"/>
                  </a:lnTo>
                  <a:lnTo>
                    <a:pt x="193186" y="142704"/>
                  </a:lnTo>
                  <a:lnTo>
                    <a:pt x="198587" y="114478"/>
                  </a:lnTo>
                  <a:lnTo>
                    <a:pt x="193005" y="86289"/>
                  </a:lnTo>
                  <a:lnTo>
                    <a:pt x="168706" y="54836"/>
                  </a:lnTo>
                  <a:lnTo>
                    <a:pt x="141152" y="41842"/>
                  </a:lnTo>
                  <a:lnTo>
                    <a:pt x="141152" y="0"/>
                  </a:lnTo>
                  <a:close/>
                </a:path>
                <a:path w="237489" h="379729">
                  <a:moveTo>
                    <a:pt x="88220" y="0"/>
                  </a:moveTo>
                  <a:lnTo>
                    <a:pt x="61754" y="0"/>
                  </a:lnTo>
                  <a:lnTo>
                    <a:pt x="61754" y="39681"/>
                  </a:lnTo>
                  <a:lnTo>
                    <a:pt x="88220" y="39681"/>
                  </a:lnTo>
                  <a:lnTo>
                    <a:pt x="88220" y="0"/>
                  </a:lnTo>
                  <a:close/>
                </a:path>
              </a:pathLst>
            </a:custGeom>
            <a:solidFill>
              <a:srgbClr val="000000"/>
            </a:solidFill>
          </p:spPr>
          <p:txBody>
            <a:bodyPr wrap="square" lIns="0" tIns="0" rIns="0" bIns="0" rtlCol="0"/>
            <a:lstStyle/>
            <a:p>
              <a:endParaRPr/>
            </a:p>
          </p:txBody>
        </p:sp>
      </p:grpSp>
      <p:sp>
        <p:nvSpPr>
          <p:cNvPr id="28" name="object 28"/>
          <p:cNvSpPr txBox="1"/>
          <p:nvPr/>
        </p:nvSpPr>
        <p:spPr>
          <a:xfrm>
            <a:off x="5711697" y="5661456"/>
            <a:ext cx="5474970" cy="434975"/>
          </a:xfrm>
          <a:prstGeom prst="rect">
            <a:avLst/>
          </a:prstGeom>
        </p:spPr>
        <p:txBody>
          <a:bodyPr vert="horz" wrap="square" lIns="0" tIns="12700" rIns="0" bIns="0" rtlCol="0">
            <a:spAutoFit/>
          </a:bodyPr>
          <a:lstStyle/>
          <a:p>
            <a:pPr marL="12700">
              <a:lnSpc>
                <a:spcPts val="1610"/>
              </a:lnSpc>
              <a:spcBef>
                <a:spcPts val="100"/>
              </a:spcBef>
            </a:pPr>
            <a:r>
              <a:rPr sz="1400" spc="-5" dirty="0">
                <a:latin typeface="Calibri"/>
                <a:cs typeface="Calibri"/>
              </a:rPr>
              <a:t>If</a:t>
            </a:r>
            <a:r>
              <a:rPr sz="1400" dirty="0">
                <a:latin typeface="Calibri"/>
                <a:cs typeface="Calibri"/>
              </a:rPr>
              <a:t> </a:t>
            </a:r>
            <a:r>
              <a:rPr sz="1400" spc="-5" dirty="0">
                <a:latin typeface="Calibri"/>
                <a:cs typeface="Calibri"/>
              </a:rPr>
              <a:t>the</a:t>
            </a:r>
            <a:r>
              <a:rPr sz="1400" spc="5" dirty="0">
                <a:latin typeface="Calibri"/>
                <a:cs typeface="Calibri"/>
              </a:rPr>
              <a:t> </a:t>
            </a:r>
            <a:r>
              <a:rPr sz="1400" spc="-10" dirty="0">
                <a:latin typeface="Calibri"/>
                <a:cs typeface="Calibri"/>
              </a:rPr>
              <a:t>system</a:t>
            </a:r>
            <a:r>
              <a:rPr sz="1400" spc="-25" dirty="0">
                <a:latin typeface="Calibri"/>
                <a:cs typeface="Calibri"/>
              </a:rPr>
              <a:t> </a:t>
            </a:r>
            <a:r>
              <a:rPr sz="1400" spc="-5" dirty="0">
                <a:latin typeface="Calibri"/>
                <a:cs typeface="Calibri"/>
              </a:rPr>
              <a:t>goes</a:t>
            </a:r>
            <a:r>
              <a:rPr sz="1400" dirty="0">
                <a:latin typeface="Calibri"/>
                <a:cs typeface="Calibri"/>
              </a:rPr>
              <a:t> </a:t>
            </a:r>
            <a:r>
              <a:rPr sz="1400" spc="-5" dirty="0">
                <a:latin typeface="Calibri"/>
                <a:cs typeface="Calibri"/>
              </a:rPr>
              <a:t>down,</a:t>
            </a:r>
            <a:r>
              <a:rPr sz="1400" spc="-20" dirty="0">
                <a:latin typeface="Calibri"/>
                <a:cs typeface="Calibri"/>
              </a:rPr>
              <a:t> </a:t>
            </a:r>
            <a:r>
              <a:rPr sz="1400" spc="-5" dirty="0">
                <a:latin typeface="Calibri"/>
                <a:cs typeface="Calibri"/>
              </a:rPr>
              <a:t>how</a:t>
            </a:r>
            <a:r>
              <a:rPr sz="1400" spc="5" dirty="0">
                <a:latin typeface="Calibri"/>
                <a:cs typeface="Calibri"/>
              </a:rPr>
              <a:t> </a:t>
            </a:r>
            <a:r>
              <a:rPr sz="1400" spc="-5" dirty="0">
                <a:latin typeface="Calibri"/>
                <a:cs typeface="Calibri"/>
              </a:rPr>
              <a:t>long</a:t>
            </a:r>
            <a:r>
              <a:rPr sz="1400" spc="-10" dirty="0">
                <a:latin typeface="Calibri"/>
                <a:cs typeface="Calibri"/>
              </a:rPr>
              <a:t> could </a:t>
            </a:r>
            <a:r>
              <a:rPr sz="1400" dirty="0">
                <a:latin typeface="Calibri"/>
                <a:cs typeface="Calibri"/>
              </a:rPr>
              <a:t>it</a:t>
            </a:r>
            <a:r>
              <a:rPr sz="1400" spc="-5" dirty="0">
                <a:latin typeface="Calibri"/>
                <a:cs typeface="Calibri"/>
              </a:rPr>
              <a:t> </a:t>
            </a:r>
            <a:r>
              <a:rPr sz="1400" spc="-15" dirty="0">
                <a:latin typeface="Calibri"/>
                <a:cs typeface="Calibri"/>
              </a:rPr>
              <a:t>stay</a:t>
            </a:r>
            <a:r>
              <a:rPr sz="1400" spc="-10" dirty="0">
                <a:latin typeface="Calibri"/>
                <a:cs typeface="Calibri"/>
              </a:rPr>
              <a:t> </a:t>
            </a:r>
            <a:r>
              <a:rPr sz="1400" spc="-5" dirty="0">
                <a:latin typeface="Calibri"/>
                <a:cs typeface="Calibri"/>
              </a:rPr>
              <a:t>ofﬂine</a:t>
            </a:r>
            <a:r>
              <a:rPr sz="1400" spc="-10" dirty="0">
                <a:latin typeface="Calibri"/>
                <a:cs typeface="Calibri"/>
              </a:rPr>
              <a:t> before</a:t>
            </a:r>
            <a:r>
              <a:rPr sz="1400" spc="-15" dirty="0">
                <a:latin typeface="Calibri"/>
                <a:cs typeface="Calibri"/>
              </a:rPr>
              <a:t> </a:t>
            </a:r>
            <a:r>
              <a:rPr sz="1400" dirty="0">
                <a:latin typeface="Calibri"/>
                <a:cs typeface="Calibri"/>
              </a:rPr>
              <a:t>it</a:t>
            </a:r>
            <a:r>
              <a:rPr sz="1400" spc="-5" dirty="0">
                <a:latin typeface="Calibri"/>
                <a:cs typeface="Calibri"/>
              </a:rPr>
              <a:t> significantly</a:t>
            </a:r>
            <a:endParaRPr sz="1400">
              <a:latin typeface="Calibri"/>
              <a:cs typeface="Calibri"/>
            </a:endParaRPr>
          </a:p>
          <a:p>
            <a:pPr marL="12700">
              <a:lnSpc>
                <a:spcPts val="1610"/>
              </a:lnSpc>
            </a:pPr>
            <a:r>
              <a:rPr sz="1400" spc="-10" dirty="0">
                <a:latin typeface="Calibri"/>
                <a:cs typeface="Calibri"/>
              </a:rPr>
              <a:t>affects</a:t>
            </a:r>
            <a:r>
              <a:rPr sz="1400" spc="-20" dirty="0">
                <a:latin typeface="Calibri"/>
                <a:cs typeface="Calibri"/>
              </a:rPr>
              <a:t> </a:t>
            </a:r>
            <a:r>
              <a:rPr sz="1400" spc="-5" dirty="0">
                <a:latin typeface="Calibri"/>
                <a:cs typeface="Calibri"/>
              </a:rPr>
              <a:t>your</a:t>
            </a:r>
            <a:r>
              <a:rPr sz="1400" spc="-30" dirty="0">
                <a:latin typeface="Calibri"/>
                <a:cs typeface="Calibri"/>
              </a:rPr>
              <a:t> </a:t>
            </a:r>
            <a:r>
              <a:rPr sz="1400" spc="-5" dirty="0">
                <a:latin typeface="Calibri"/>
                <a:cs typeface="Calibri"/>
              </a:rPr>
              <a:t>business</a:t>
            </a:r>
            <a:r>
              <a:rPr sz="1400" spc="-15" dirty="0">
                <a:latin typeface="Calibri"/>
                <a:cs typeface="Calibri"/>
              </a:rPr>
              <a:t> </a:t>
            </a:r>
            <a:r>
              <a:rPr sz="1400" spc="-5" dirty="0">
                <a:latin typeface="Calibri"/>
                <a:cs typeface="Calibri"/>
              </a:rPr>
              <a:t>operations?</a:t>
            </a:r>
            <a:endParaRPr sz="1400">
              <a:latin typeface="Calibri"/>
              <a:cs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9867900" cy="757555"/>
          </a:xfrm>
          <a:prstGeom prst="rect">
            <a:avLst/>
          </a:prstGeom>
        </p:spPr>
        <p:txBody>
          <a:bodyPr vert="horz" wrap="square" lIns="0" tIns="12700" rIns="0" bIns="0" rtlCol="0">
            <a:spAutoFit/>
          </a:bodyPr>
          <a:lstStyle/>
          <a:p>
            <a:pPr marL="12700">
              <a:lnSpc>
                <a:spcPct val="100000"/>
              </a:lnSpc>
              <a:spcBef>
                <a:spcPts val="100"/>
              </a:spcBef>
            </a:pPr>
            <a:r>
              <a:rPr sz="4800" b="0" spc="-95" dirty="0">
                <a:solidFill>
                  <a:srgbClr val="FFFFFF"/>
                </a:solidFill>
                <a:latin typeface="Calibri Light"/>
                <a:cs typeface="Calibri Light"/>
              </a:rPr>
              <a:t>H</a:t>
            </a:r>
            <a:r>
              <a:rPr sz="4800" b="0" spc="-114" dirty="0">
                <a:solidFill>
                  <a:srgbClr val="FFFFFF"/>
                </a:solidFill>
                <a:latin typeface="Calibri Light"/>
                <a:cs typeface="Calibri Light"/>
              </a:rPr>
              <a:t>o</a:t>
            </a:r>
            <a:r>
              <a:rPr sz="4800" b="0" dirty="0">
                <a:solidFill>
                  <a:srgbClr val="FFFFFF"/>
                </a:solidFill>
                <a:latin typeface="Calibri Light"/>
                <a:cs typeface="Calibri Light"/>
              </a:rPr>
              <a:t>w</a:t>
            </a:r>
            <a:r>
              <a:rPr sz="4800" b="0" spc="-204" dirty="0">
                <a:solidFill>
                  <a:srgbClr val="FFFFFF"/>
                </a:solidFill>
                <a:latin typeface="Calibri Light"/>
                <a:cs typeface="Calibri Light"/>
              </a:rPr>
              <a:t> </a:t>
            </a:r>
            <a:r>
              <a:rPr sz="4800" b="0" spc="-114" dirty="0">
                <a:solidFill>
                  <a:srgbClr val="FFFFFF"/>
                </a:solidFill>
                <a:latin typeface="Calibri Light"/>
                <a:cs typeface="Calibri Light"/>
              </a:rPr>
              <a:t>t</a:t>
            </a:r>
            <a:r>
              <a:rPr sz="4800" b="0" dirty="0">
                <a:solidFill>
                  <a:srgbClr val="FFFFFF"/>
                </a:solidFill>
                <a:latin typeface="Calibri Light"/>
                <a:cs typeface="Calibri Light"/>
              </a:rPr>
              <a:t>o</a:t>
            </a:r>
            <a:r>
              <a:rPr sz="4800" b="0" spc="-180" dirty="0">
                <a:solidFill>
                  <a:srgbClr val="FFFFFF"/>
                </a:solidFill>
                <a:latin typeface="Calibri Light"/>
                <a:cs typeface="Calibri Light"/>
              </a:rPr>
              <a:t> R</a:t>
            </a:r>
            <a:r>
              <a:rPr sz="4800" b="0" spc="-80" dirty="0">
                <a:solidFill>
                  <a:srgbClr val="FFFFFF"/>
                </a:solidFill>
                <a:latin typeface="Calibri Light"/>
                <a:cs typeface="Calibri Light"/>
              </a:rPr>
              <a:t>e</a:t>
            </a:r>
            <a:r>
              <a:rPr sz="4800" b="0" spc="-65" dirty="0">
                <a:solidFill>
                  <a:srgbClr val="FFFFFF"/>
                </a:solidFill>
                <a:latin typeface="Calibri Light"/>
                <a:cs typeface="Calibri Light"/>
              </a:rPr>
              <a:t>l</a:t>
            </a:r>
            <a:r>
              <a:rPr sz="4800" b="0" spc="-135" dirty="0">
                <a:solidFill>
                  <a:srgbClr val="FFFFFF"/>
                </a:solidFill>
                <a:latin typeface="Calibri Light"/>
                <a:cs typeface="Calibri Light"/>
              </a:rPr>
              <a:t>a</a:t>
            </a:r>
            <a:r>
              <a:rPr sz="4800" b="0" spc="-125" dirty="0">
                <a:solidFill>
                  <a:srgbClr val="FFFFFF"/>
                </a:solidFill>
                <a:latin typeface="Calibri Light"/>
                <a:cs typeface="Calibri Light"/>
              </a:rPr>
              <a:t>t</a:t>
            </a:r>
            <a:r>
              <a:rPr sz="4800" b="0" dirty="0">
                <a:solidFill>
                  <a:srgbClr val="FFFFFF"/>
                </a:solidFill>
                <a:latin typeface="Calibri Light"/>
                <a:cs typeface="Calibri Light"/>
              </a:rPr>
              <a:t>e</a:t>
            </a:r>
            <a:r>
              <a:rPr sz="4800" b="0" spc="-204" dirty="0">
                <a:solidFill>
                  <a:srgbClr val="FFFFFF"/>
                </a:solidFill>
                <a:latin typeface="Calibri Light"/>
                <a:cs typeface="Calibri Light"/>
              </a:rPr>
              <a:t> </a:t>
            </a:r>
            <a:r>
              <a:rPr sz="4800" b="0" spc="-105" dirty="0">
                <a:solidFill>
                  <a:srgbClr val="FFFFFF"/>
                </a:solidFill>
                <a:latin typeface="Calibri Light"/>
                <a:cs typeface="Calibri Light"/>
              </a:rPr>
              <a:t>M</a:t>
            </a:r>
            <a:r>
              <a:rPr sz="4800" b="0" spc="-90" dirty="0">
                <a:solidFill>
                  <a:srgbClr val="FFFFFF"/>
                </a:solidFill>
                <a:latin typeface="Calibri Light"/>
                <a:cs typeface="Calibri Light"/>
              </a:rPr>
              <a:t>T</a:t>
            </a:r>
            <a:r>
              <a:rPr sz="4800" b="0" spc="-100" dirty="0">
                <a:solidFill>
                  <a:srgbClr val="FFFFFF"/>
                </a:solidFill>
                <a:latin typeface="Calibri Light"/>
                <a:cs typeface="Calibri Light"/>
              </a:rPr>
              <a:t>B</a:t>
            </a:r>
            <a:r>
              <a:rPr sz="4800" b="0" dirty="0">
                <a:solidFill>
                  <a:srgbClr val="FFFFFF"/>
                </a:solidFill>
                <a:latin typeface="Calibri Light"/>
                <a:cs typeface="Calibri Light"/>
              </a:rPr>
              <a:t>F</a:t>
            </a:r>
            <a:r>
              <a:rPr sz="4800" b="0" spc="-195" dirty="0">
                <a:solidFill>
                  <a:srgbClr val="FFFFFF"/>
                </a:solidFill>
                <a:latin typeface="Calibri Light"/>
                <a:cs typeface="Calibri Light"/>
              </a:rPr>
              <a:t> </a:t>
            </a:r>
            <a:r>
              <a:rPr sz="4800" b="0" spc="-114" dirty="0">
                <a:solidFill>
                  <a:srgbClr val="FFFFFF"/>
                </a:solidFill>
                <a:latin typeface="Calibri Light"/>
                <a:cs typeface="Calibri Light"/>
              </a:rPr>
              <a:t>t</a:t>
            </a:r>
            <a:r>
              <a:rPr sz="4800" b="0" dirty="0">
                <a:solidFill>
                  <a:srgbClr val="FFFFFF"/>
                </a:solidFill>
                <a:latin typeface="Calibri Light"/>
                <a:cs typeface="Calibri Light"/>
              </a:rPr>
              <a:t>o</a:t>
            </a:r>
            <a:r>
              <a:rPr sz="4800" b="0" spc="-170" dirty="0">
                <a:solidFill>
                  <a:srgbClr val="FFFFFF"/>
                </a:solidFill>
                <a:latin typeface="Calibri Light"/>
                <a:cs typeface="Calibri Light"/>
              </a:rPr>
              <a:t> </a:t>
            </a:r>
            <a:r>
              <a:rPr sz="4800" b="0" spc="-135" dirty="0">
                <a:solidFill>
                  <a:srgbClr val="FFFFFF"/>
                </a:solidFill>
                <a:latin typeface="Calibri Light"/>
                <a:cs typeface="Calibri Light"/>
              </a:rPr>
              <a:t>Sy</a:t>
            </a:r>
            <a:r>
              <a:rPr sz="4800" b="0" spc="-130" dirty="0">
                <a:solidFill>
                  <a:srgbClr val="FFFFFF"/>
                </a:solidFill>
                <a:latin typeface="Calibri Light"/>
                <a:cs typeface="Calibri Light"/>
              </a:rPr>
              <a:t>s</a:t>
            </a:r>
            <a:r>
              <a:rPr sz="4800" b="0" spc="-125" dirty="0">
                <a:solidFill>
                  <a:srgbClr val="FFFFFF"/>
                </a:solidFill>
                <a:latin typeface="Calibri Light"/>
                <a:cs typeface="Calibri Light"/>
              </a:rPr>
              <a:t>t</a:t>
            </a:r>
            <a:r>
              <a:rPr sz="4800" b="0" spc="-105" dirty="0">
                <a:solidFill>
                  <a:srgbClr val="FFFFFF"/>
                </a:solidFill>
                <a:latin typeface="Calibri Light"/>
                <a:cs typeface="Calibri Light"/>
              </a:rPr>
              <a:t>e</a:t>
            </a:r>
            <a:r>
              <a:rPr sz="4800" b="0" dirty="0">
                <a:solidFill>
                  <a:srgbClr val="FFFFFF"/>
                </a:solidFill>
                <a:latin typeface="Calibri Light"/>
                <a:cs typeface="Calibri Light"/>
              </a:rPr>
              <a:t>m</a:t>
            </a:r>
            <a:r>
              <a:rPr sz="4800" b="0" spc="-229" dirty="0">
                <a:solidFill>
                  <a:srgbClr val="FFFFFF"/>
                </a:solidFill>
                <a:latin typeface="Calibri Light"/>
                <a:cs typeface="Calibri Light"/>
              </a:rPr>
              <a:t> </a:t>
            </a:r>
            <a:r>
              <a:rPr sz="4800" b="0" spc="-165" dirty="0">
                <a:solidFill>
                  <a:srgbClr val="FFFFFF"/>
                </a:solidFill>
                <a:latin typeface="Calibri Light"/>
                <a:cs typeface="Calibri Light"/>
              </a:rPr>
              <a:t>A</a:t>
            </a:r>
            <a:r>
              <a:rPr sz="4800" b="0" spc="-145" dirty="0">
                <a:solidFill>
                  <a:srgbClr val="FFFFFF"/>
                </a:solidFill>
                <a:latin typeface="Calibri Light"/>
                <a:cs typeface="Calibri Light"/>
              </a:rPr>
              <a:t>v</a:t>
            </a:r>
            <a:r>
              <a:rPr sz="4800" b="0" spc="-85" dirty="0">
                <a:solidFill>
                  <a:srgbClr val="FFFFFF"/>
                </a:solidFill>
                <a:latin typeface="Calibri Light"/>
                <a:cs typeface="Calibri Light"/>
              </a:rPr>
              <a:t>a</a:t>
            </a:r>
            <a:r>
              <a:rPr sz="4800" b="0" spc="-80" dirty="0">
                <a:solidFill>
                  <a:srgbClr val="FFFFFF"/>
                </a:solidFill>
                <a:latin typeface="Calibri Light"/>
                <a:cs typeface="Calibri Light"/>
              </a:rPr>
              <a:t>il</a:t>
            </a:r>
            <a:r>
              <a:rPr sz="4800" b="0" spc="-85" dirty="0">
                <a:solidFill>
                  <a:srgbClr val="FFFFFF"/>
                </a:solidFill>
                <a:latin typeface="Calibri Light"/>
                <a:cs typeface="Calibri Light"/>
              </a:rPr>
              <a:t>a</a:t>
            </a:r>
            <a:r>
              <a:rPr sz="4800" b="0" spc="-95" dirty="0">
                <a:solidFill>
                  <a:srgbClr val="FFFFFF"/>
                </a:solidFill>
                <a:latin typeface="Calibri Light"/>
                <a:cs typeface="Calibri Light"/>
              </a:rPr>
              <a:t>b</a:t>
            </a:r>
            <a:r>
              <a:rPr sz="4800" b="0" spc="-80" dirty="0">
                <a:solidFill>
                  <a:srgbClr val="FFFFFF"/>
                </a:solidFill>
                <a:latin typeface="Calibri Light"/>
                <a:cs typeface="Calibri Light"/>
              </a:rPr>
              <a:t>ili</a:t>
            </a:r>
            <a:r>
              <a:rPr sz="4800" b="0" spc="-75" dirty="0">
                <a:solidFill>
                  <a:srgbClr val="FFFFFF"/>
                </a:solidFill>
                <a:latin typeface="Calibri Light"/>
                <a:cs typeface="Calibri Light"/>
              </a:rPr>
              <a:t>t</a:t>
            </a:r>
            <a:r>
              <a:rPr sz="4800" b="0" dirty="0">
                <a:solidFill>
                  <a:srgbClr val="FFFFFF"/>
                </a:solidFill>
                <a:latin typeface="Calibri Light"/>
                <a:cs typeface="Calibri Light"/>
              </a:rPr>
              <a:t>y</a:t>
            </a:r>
            <a:endParaRPr sz="4800">
              <a:latin typeface="Calibri Light"/>
              <a:cs typeface="Calibri Light"/>
            </a:endParaRPr>
          </a:p>
        </p:txBody>
      </p:sp>
      <p:sp>
        <p:nvSpPr>
          <p:cNvPr id="3" name="object 3"/>
          <p:cNvSpPr txBox="1"/>
          <p:nvPr/>
        </p:nvSpPr>
        <p:spPr>
          <a:xfrm>
            <a:off x="1176019" y="1643632"/>
            <a:ext cx="9623425" cy="2909570"/>
          </a:xfrm>
          <a:prstGeom prst="rect">
            <a:avLst/>
          </a:prstGeom>
        </p:spPr>
        <p:txBody>
          <a:bodyPr vert="horz" wrap="square" lIns="0" tIns="182245" rIns="0" bIns="0" rtlCol="0">
            <a:spAutoFit/>
          </a:bodyPr>
          <a:lstStyle/>
          <a:p>
            <a:pPr marL="378460">
              <a:lnSpc>
                <a:spcPct val="100000"/>
              </a:lnSpc>
              <a:spcBef>
                <a:spcPts val="1435"/>
              </a:spcBef>
            </a:pPr>
            <a:r>
              <a:rPr sz="2800" b="1" u="sng" spc="-15" dirty="0">
                <a:solidFill>
                  <a:srgbClr val="FFFFFF"/>
                </a:solidFill>
                <a:uFill>
                  <a:solidFill>
                    <a:srgbClr val="FFFFFF"/>
                  </a:solidFill>
                </a:uFill>
                <a:latin typeface="Calibri"/>
                <a:cs typeface="Calibri"/>
              </a:rPr>
              <a:t>Availability</a:t>
            </a:r>
            <a:r>
              <a:rPr sz="2800" b="1" u="sng" spc="35" dirty="0">
                <a:solidFill>
                  <a:srgbClr val="FFFFFF"/>
                </a:solidFill>
                <a:uFill>
                  <a:solidFill>
                    <a:srgbClr val="FFFFFF"/>
                  </a:solidFill>
                </a:uFill>
                <a:latin typeface="Calibri"/>
                <a:cs typeface="Calibri"/>
              </a:rPr>
              <a:t> </a:t>
            </a:r>
            <a:r>
              <a:rPr sz="2800" b="1" u="sng" spc="-5" dirty="0">
                <a:solidFill>
                  <a:srgbClr val="FFFFFF"/>
                </a:solidFill>
                <a:uFill>
                  <a:solidFill>
                    <a:srgbClr val="FFFFFF"/>
                  </a:solidFill>
                </a:uFill>
                <a:latin typeface="Calibri"/>
                <a:cs typeface="Calibri"/>
              </a:rPr>
              <a:t>metrics</a:t>
            </a:r>
            <a:r>
              <a:rPr sz="2800" b="1" spc="30" dirty="0">
                <a:solidFill>
                  <a:srgbClr val="FFFFFF"/>
                </a:solidFill>
                <a:latin typeface="Calibri"/>
                <a:cs typeface="Calibri"/>
              </a:rPr>
              <a:t> </a:t>
            </a:r>
            <a:r>
              <a:rPr sz="2800" b="1" spc="-15" dirty="0">
                <a:solidFill>
                  <a:srgbClr val="FFFFFF"/>
                </a:solidFill>
                <a:latin typeface="Calibri"/>
                <a:cs typeface="Calibri"/>
              </a:rPr>
              <a:t>are</a:t>
            </a:r>
            <a:r>
              <a:rPr sz="2800" b="1" spc="10" dirty="0">
                <a:solidFill>
                  <a:srgbClr val="FFFFFF"/>
                </a:solidFill>
                <a:latin typeface="Calibri"/>
                <a:cs typeface="Calibri"/>
              </a:rPr>
              <a:t> </a:t>
            </a:r>
            <a:r>
              <a:rPr sz="2800" b="1" spc="-15" dirty="0">
                <a:solidFill>
                  <a:srgbClr val="FFFFFF"/>
                </a:solidFill>
                <a:latin typeface="Calibri"/>
                <a:cs typeface="Calibri"/>
              </a:rPr>
              <a:t>expressed</a:t>
            </a:r>
            <a:r>
              <a:rPr sz="2800" b="1" spc="20" dirty="0">
                <a:solidFill>
                  <a:srgbClr val="FFFFFF"/>
                </a:solidFill>
                <a:latin typeface="Calibri"/>
                <a:cs typeface="Calibri"/>
              </a:rPr>
              <a:t> </a:t>
            </a:r>
            <a:r>
              <a:rPr sz="2800" b="1" spc="-5" dirty="0">
                <a:solidFill>
                  <a:srgbClr val="FFFFFF"/>
                </a:solidFill>
                <a:latin typeface="Calibri"/>
                <a:cs typeface="Calibri"/>
              </a:rPr>
              <a:t>in</a:t>
            </a:r>
            <a:r>
              <a:rPr sz="2800" b="1" dirty="0">
                <a:solidFill>
                  <a:srgbClr val="FFFFFF"/>
                </a:solidFill>
                <a:latin typeface="Calibri"/>
                <a:cs typeface="Calibri"/>
              </a:rPr>
              <a:t> </a:t>
            </a:r>
            <a:r>
              <a:rPr sz="2800" b="1" spc="-15" dirty="0">
                <a:solidFill>
                  <a:srgbClr val="FFFFFF"/>
                </a:solidFill>
                <a:latin typeface="Calibri"/>
                <a:cs typeface="Calibri"/>
              </a:rPr>
              <a:t>terms</a:t>
            </a:r>
            <a:r>
              <a:rPr sz="2800" b="1" spc="5" dirty="0">
                <a:solidFill>
                  <a:srgbClr val="FFFFFF"/>
                </a:solidFill>
                <a:latin typeface="Calibri"/>
                <a:cs typeface="Calibri"/>
              </a:rPr>
              <a:t> </a:t>
            </a:r>
            <a:r>
              <a:rPr sz="2800" b="1" spc="-5" dirty="0">
                <a:solidFill>
                  <a:srgbClr val="FFFFFF"/>
                </a:solidFill>
                <a:latin typeface="Calibri"/>
                <a:cs typeface="Calibri"/>
              </a:rPr>
              <a:t>of</a:t>
            </a:r>
            <a:r>
              <a:rPr sz="2800" b="1" dirty="0">
                <a:solidFill>
                  <a:srgbClr val="FFFFFF"/>
                </a:solidFill>
                <a:latin typeface="Calibri"/>
                <a:cs typeface="Calibri"/>
              </a:rPr>
              <a:t> </a:t>
            </a:r>
            <a:r>
              <a:rPr sz="2800" b="1" spc="-5" dirty="0">
                <a:solidFill>
                  <a:srgbClr val="FFFFFF"/>
                </a:solidFill>
                <a:latin typeface="Calibri"/>
                <a:cs typeface="Calibri"/>
              </a:rPr>
              <a:t>MTBF</a:t>
            </a:r>
            <a:r>
              <a:rPr sz="2800" b="1" spc="15" dirty="0">
                <a:solidFill>
                  <a:srgbClr val="FFFFFF"/>
                </a:solidFill>
                <a:latin typeface="Calibri"/>
                <a:cs typeface="Calibri"/>
              </a:rPr>
              <a:t> </a:t>
            </a:r>
            <a:r>
              <a:rPr sz="2800" b="1" spc="-5" dirty="0">
                <a:solidFill>
                  <a:srgbClr val="FFFFFF"/>
                </a:solidFill>
                <a:latin typeface="Calibri"/>
                <a:cs typeface="Calibri"/>
              </a:rPr>
              <a:t>and</a:t>
            </a:r>
            <a:r>
              <a:rPr sz="2800" b="1" dirty="0">
                <a:solidFill>
                  <a:srgbClr val="FFFFFF"/>
                </a:solidFill>
                <a:latin typeface="Calibri"/>
                <a:cs typeface="Calibri"/>
              </a:rPr>
              <a:t> MTTR.</a:t>
            </a:r>
            <a:endParaRPr sz="2800">
              <a:latin typeface="Calibri"/>
              <a:cs typeface="Calibri"/>
            </a:endParaRPr>
          </a:p>
          <a:p>
            <a:pPr marL="12700" marR="153670">
              <a:lnSpc>
                <a:spcPts val="2590"/>
              </a:lnSpc>
              <a:spcBef>
                <a:spcPts val="1475"/>
              </a:spcBef>
            </a:pPr>
            <a:r>
              <a:rPr sz="2400" spc="-5" dirty="0">
                <a:solidFill>
                  <a:srgbClr val="FFFFFF"/>
                </a:solidFill>
                <a:latin typeface="Calibri"/>
                <a:cs typeface="Calibri"/>
              </a:rPr>
              <a:t>Think of </a:t>
            </a:r>
            <a:r>
              <a:rPr sz="2400" dirty="0">
                <a:solidFill>
                  <a:srgbClr val="FFFFFF"/>
                </a:solidFill>
                <a:latin typeface="Calibri"/>
                <a:cs typeface="Calibri"/>
              </a:rPr>
              <a:t>it as </a:t>
            </a:r>
            <a:r>
              <a:rPr sz="2400" spc="-5" dirty="0">
                <a:solidFill>
                  <a:srgbClr val="FFFFFF"/>
                </a:solidFill>
                <a:latin typeface="Calibri"/>
                <a:cs typeface="Calibri"/>
              </a:rPr>
              <a:t>calculating </a:t>
            </a:r>
            <a:r>
              <a:rPr sz="2400" dirty="0">
                <a:solidFill>
                  <a:srgbClr val="FFFFFF"/>
                </a:solidFill>
                <a:latin typeface="Calibri"/>
                <a:cs typeface="Calibri"/>
              </a:rPr>
              <a:t>the </a:t>
            </a:r>
            <a:r>
              <a:rPr sz="2400" spc="-10" dirty="0">
                <a:solidFill>
                  <a:srgbClr val="FFFFFF"/>
                </a:solidFill>
                <a:latin typeface="Calibri"/>
                <a:cs typeface="Calibri"/>
              </a:rPr>
              <a:t>availability </a:t>
            </a:r>
            <a:r>
              <a:rPr sz="2400" spc="-5" dirty="0">
                <a:solidFill>
                  <a:srgbClr val="FFFFFF"/>
                </a:solidFill>
                <a:latin typeface="Calibri"/>
                <a:cs typeface="Calibri"/>
              </a:rPr>
              <a:t>based on </a:t>
            </a:r>
            <a:r>
              <a:rPr sz="2400" dirty="0">
                <a:solidFill>
                  <a:srgbClr val="FFFFFF"/>
                </a:solidFill>
                <a:latin typeface="Calibri"/>
                <a:cs typeface="Calibri"/>
              </a:rPr>
              <a:t>the actual time </a:t>
            </a:r>
            <a:r>
              <a:rPr sz="2400" spc="-5" dirty="0">
                <a:solidFill>
                  <a:srgbClr val="FFFFFF"/>
                </a:solidFill>
                <a:latin typeface="Calibri"/>
                <a:cs typeface="Calibri"/>
              </a:rPr>
              <a:t>that </a:t>
            </a:r>
            <a:r>
              <a:rPr sz="2400" dirty="0">
                <a:solidFill>
                  <a:srgbClr val="FFFFFF"/>
                </a:solidFill>
                <a:latin typeface="Calibri"/>
                <a:cs typeface="Calibri"/>
              </a:rPr>
              <a:t>the </a:t>
            </a:r>
            <a:r>
              <a:rPr sz="2400" spc="5" dirty="0">
                <a:solidFill>
                  <a:srgbClr val="FFFFFF"/>
                </a:solidFill>
                <a:latin typeface="Calibri"/>
                <a:cs typeface="Calibri"/>
              </a:rPr>
              <a:t> </a:t>
            </a:r>
            <a:r>
              <a:rPr sz="2400" dirty="0">
                <a:solidFill>
                  <a:srgbClr val="FFFFFF"/>
                </a:solidFill>
                <a:latin typeface="Calibri"/>
                <a:cs typeface="Calibri"/>
              </a:rPr>
              <a:t>machine</a:t>
            </a:r>
            <a:r>
              <a:rPr sz="2400" spc="-20" dirty="0">
                <a:solidFill>
                  <a:srgbClr val="FFFFFF"/>
                </a:solidFill>
                <a:latin typeface="Calibri"/>
                <a:cs typeface="Calibri"/>
              </a:rPr>
              <a:t> </a:t>
            </a:r>
            <a:r>
              <a:rPr sz="2400" dirty="0">
                <a:solidFill>
                  <a:srgbClr val="FFFFFF"/>
                </a:solidFill>
                <a:latin typeface="Calibri"/>
                <a:cs typeface="Calibri"/>
              </a:rPr>
              <a:t>is</a:t>
            </a:r>
            <a:r>
              <a:rPr sz="2400" spc="-20" dirty="0">
                <a:solidFill>
                  <a:srgbClr val="FFFFFF"/>
                </a:solidFill>
                <a:latin typeface="Calibri"/>
                <a:cs typeface="Calibri"/>
              </a:rPr>
              <a:t> </a:t>
            </a:r>
            <a:r>
              <a:rPr sz="2400" spc="-10" dirty="0">
                <a:solidFill>
                  <a:srgbClr val="FFFFFF"/>
                </a:solidFill>
                <a:latin typeface="Calibri"/>
                <a:cs typeface="Calibri"/>
              </a:rPr>
              <a:t>operating—excluding</a:t>
            </a:r>
            <a:r>
              <a:rPr sz="2400" spc="-30" dirty="0">
                <a:solidFill>
                  <a:srgbClr val="FFFFFF"/>
                </a:solidFill>
                <a:latin typeface="Calibri"/>
                <a:cs typeface="Calibri"/>
              </a:rPr>
              <a:t> </a:t>
            </a:r>
            <a:r>
              <a:rPr sz="2400" dirty="0">
                <a:solidFill>
                  <a:srgbClr val="FFFFFF"/>
                </a:solidFill>
                <a:latin typeface="Calibri"/>
                <a:cs typeface="Calibri"/>
              </a:rPr>
              <a:t>the</a:t>
            </a:r>
            <a:r>
              <a:rPr sz="2400" spc="-5" dirty="0">
                <a:solidFill>
                  <a:srgbClr val="FFFFFF"/>
                </a:solidFill>
                <a:latin typeface="Calibri"/>
                <a:cs typeface="Calibri"/>
              </a:rPr>
              <a:t> </a:t>
            </a:r>
            <a:r>
              <a:rPr sz="2400" dirty="0">
                <a:solidFill>
                  <a:srgbClr val="FFFFFF"/>
                </a:solidFill>
                <a:latin typeface="Calibri"/>
                <a:cs typeface="Calibri"/>
              </a:rPr>
              <a:t>time</a:t>
            </a:r>
            <a:r>
              <a:rPr sz="2400" spc="-15" dirty="0">
                <a:solidFill>
                  <a:srgbClr val="FFFFFF"/>
                </a:solidFill>
                <a:latin typeface="Calibri"/>
                <a:cs typeface="Calibri"/>
              </a:rPr>
              <a:t> </a:t>
            </a:r>
            <a:r>
              <a:rPr sz="2400" dirty="0">
                <a:solidFill>
                  <a:srgbClr val="FFFFFF"/>
                </a:solidFill>
                <a:latin typeface="Calibri"/>
                <a:cs typeface="Calibri"/>
              </a:rPr>
              <a:t>it</a:t>
            </a:r>
            <a:r>
              <a:rPr sz="2400" spc="-20" dirty="0">
                <a:solidFill>
                  <a:srgbClr val="FFFFFF"/>
                </a:solidFill>
                <a:latin typeface="Calibri"/>
                <a:cs typeface="Calibri"/>
              </a:rPr>
              <a:t> takes</a:t>
            </a:r>
            <a:r>
              <a:rPr sz="2400" spc="-35" dirty="0">
                <a:solidFill>
                  <a:srgbClr val="FFFFFF"/>
                </a:solidFill>
                <a:latin typeface="Calibri"/>
                <a:cs typeface="Calibri"/>
              </a:rPr>
              <a:t> </a:t>
            </a:r>
            <a:r>
              <a:rPr sz="2400" spc="-20" dirty="0">
                <a:solidFill>
                  <a:srgbClr val="FFFFFF"/>
                </a:solidFill>
                <a:latin typeface="Calibri"/>
                <a:cs typeface="Calibri"/>
              </a:rPr>
              <a:t>for</a:t>
            </a:r>
            <a:r>
              <a:rPr sz="2400" spc="-10" dirty="0">
                <a:solidFill>
                  <a:srgbClr val="FFFFFF"/>
                </a:solidFill>
                <a:latin typeface="Calibri"/>
                <a:cs typeface="Calibri"/>
              </a:rPr>
              <a:t> </a:t>
            </a:r>
            <a:r>
              <a:rPr sz="2400" dirty="0">
                <a:solidFill>
                  <a:srgbClr val="FFFFFF"/>
                </a:solidFill>
                <a:latin typeface="Calibri"/>
                <a:cs typeface="Calibri"/>
              </a:rPr>
              <a:t>the</a:t>
            </a:r>
            <a:r>
              <a:rPr sz="2400" spc="-5" dirty="0">
                <a:solidFill>
                  <a:srgbClr val="FFFFFF"/>
                </a:solidFill>
                <a:latin typeface="Calibri"/>
                <a:cs typeface="Calibri"/>
              </a:rPr>
              <a:t> </a:t>
            </a:r>
            <a:r>
              <a:rPr sz="2400" dirty="0">
                <a:solidFill>
                  <a:srgbClr val="FFFFFF"/>
                </a:solidFill>
                <a:latin typeface="Calibri"/>
                <a:cs typeface="Calibri"/>
              </a:rPr>
              <a:t>machine</a:t>
            </a:r>
            <a:r>
              <a:rPr sz="2400" spc="-25" dirty="0">
                <a:solidFill>
                  <a:srgbClr val="FFFFFF"/>
                </a:solidFill>
                <a:latin typeface="Calibri"/>
                <a:cs typeface="Calibri"/>
              </a:rPr>
              <a:t> </a:t>
            </a:r>
            <a:r>
              <a:rPr sz="2400" spc="-15" dirty="0">
                <a:solidFill>
                  <a:srgbClr val="FFFFFF"/>
                </a:solidFill>
                <a:latin typeface="Calibri"/>
                <a:cs typeface="Calibri"/>
              </a:rPr>
              <a:t>to recover </a:t>
            </a:r>
            <a:r>
              <a:rPr sz="2400" spc="-530" dirty="0">
                <a:solidFill>
                  <a:srgbClr val="FFFFFF"/>
                </a:solidFill>
                <a:latin typeface="Calibri"/>
                <a:cs typeface="Calibri"/>
              </a:rPr>
              <a:t> </a:t>
            </a:r>
            <a:r>
              <a:rPr sz="2400" spc="-15" dirty="0">
                <a:solidFill>
                  <a:srgbClr val="FFFFFF"/>
                </a:solidFill>
                <a:latin typeface="Calibri"/>
                <a:cs typeface="Calibri"/>
              </a:rPr>
              <a:t>from</a:t>
            </a:r>
            <a:r>
              <a:rPr sz="2400" spc="-25" dirty="0">
                <a:solidFill>
                  <a:srgbClr val="FFFFFF"/>
                </a:solidFill>
                <a:latin typeface="Calibri"/>
                <a:cs typeface="Calibri"/>
              </a:rPr>
              <a:t> </a:t>
            </a:r>
            <a:r>
              <a:rPr sz="2400" spc="-10" dirty="0">
                <a:solidFill>
                  <a:srgbClr val="FFFFFF"/>
                </a:solidFill>
                <a:latin typeface="Calibri"/>
                <a:cs typeface="Calibri"/>
              </a:rPr>
              <a:t>breakdowns.</a:t>
            </a:r>
            <a:endParaRPr sz="2400">
              <a:latin typeface="Calibri"/>
              <a:cs typeface="Calibri"/>
            </a:endParaRPr>
          </a:p>
          <a:p>
            <a:pPr marL="12700">
              <a:lnSpc>
                <a:spcPct val="100000"/>
              </a:lnSpc>
              <a:spcBef>
                <a:spcPts val="1085"/>
              </a:spcBef>
            </a:pPr>
            <a:r>
              <a:rPr sz="2400" spc="-5" dirty="0">
                <a:solidFill>
                  <a:srgbClr val="FFFFFF"/>
                </a:solidFill>
                <a:latin typeface="Calibri"/>
                <a:cs typeface="Calibri"/>
              </a:rPr>
              <a:t>This </a:t>
            </a:r>
            <a:r>
              <a:rPr sz="2400" dirty="0">
                <a:solidFill>
                  <a:srgbClr val="FFFFFF"/>
                </a:solidFill>
                <a:latin typeface="Calibri"/>
                <a:cs typeface="Calibri"/>
              </a:rPr>
              <a:t>is</a:t>
            </a:r>
            <a:r>
              <a:rPr sz="2400" spc="-5" dirty="0">
                <a:solidFill>
                  <a:srgbClr val="FFFFFF"/>
                </a:solidFill>
                <a:latin typeface="Calibri"/>
                <a:cs typeface="Calibri"/>
              </a:rPr>
              <a:t> quantified</a:t>
            </a:r>
            <a:r>
              <a:rPr sz="2400" spc="-10" dirty="0">
                <a:solidFill>
                  <a:srgbClr val="FFFFFF"/>
                </a:solidFill>
                <a:latin typeface="Calibri"/>
                <a:cs typeface="Calibri"/>
              </a:rPr>
              <a:t> by</a:t>
            </a:r>
            <a:r>
              <a:rPr sz="2400" spc="-5" dirty="0">
                <a:solidFill>
                  <a:srgbClr val="FFFFFF"/>
                </a:solidFill>
                <a:latin typeface="Calibri"/>
                <a:cs typeface="Calibri"/>
              </a:rPr>
              <a:t> </a:t>
            </a:r>
            <a:r>
              <a:rPr sz="2400" dirty="0">
                <a:solidFill>
                  <a:srgbClr val="FFFFFF"/>
                </a:solidFill>
                <a:latin typeface="Calibri"/>
                <a:cs typeface="Calibri"/>
              </a:rPr>
              <a:t>the</a:t>
            </a:r>
            <a:r>
              <a:rPr sz="2400" spc="-15" dirty="0">
                <a:solidFill>
                  <a:srgbClr val="FFFFFF"/>
                </a:solidFill>
                <a:latin typeface="Calibri"/>
                <a:cs typeface="Calibri"/>
              </a:rPr>
              <a:t> </a:t>
            </a:r>
            <a:r>
              <a:rPr sz="2400" spc="-10" dirty="0">
                <a:solidFill>
                  <a:srgbClr val="FFFFFF"/>
                </a:solidFill>
                <a:latin typeface="Calibri"/>
                <a:cs typeface="Calibri"/>
              </a:rPr>
              <a:t>following</a:t>
            </a:r>
            <a:r>
              <a:rPr sz="2400" spc="-5" dirty="0">
                <a:solidFill>
                  <a:srgbClr val="FFFFFF"/>
                </a:solidFill>
                <a:latin typeface="Calibri"/>
                <a:cs typeface="Calibri"/>
              </a:rPr>
              <a:t> equation:</a:t>
            </a:r>
            <a:endParaRPr sz="2400">
              <a:latin typeface="Calibri"/>
              <a:cs typeface="Calibri"/>
            </a:endParaRPr>
          </a:p>
          <a:p>
            <a:pPr marL="368935" algn="ctr">
              <a:lnSpc>
                <a:spcPct val="100000"/>
              </a:lnSpc>
              <a:spcBef>
                <a:spcPts val="960"/>
              </a:spcBef>
            </a:pPr>
            <a:r>
              <a:rPr sz="3200" b="1" spc="-10" dirty="0">
                <a:solidFill>
                  <a:srgbClr val="FFFFFF"/>
                </a:solidFill>
                <a:latin typeface="Calibri"/>
                <a:cs typeface="Calibri"/>
              </a:rPr>
              <a:t>Availability</a:t>
            </a:r>
            <a:r>
              <a:rPr sz="3200" b="1" spc="-40" dirty="0">
                <a:solidFill>
                  <a:srgbClr val="FFFFFF"/>
                </a:solidFill>
                <a:latin typeface="Calibri"/>
                <a:cs typeface="Calibri"/>
              </a:rPr>
              <a:t> </a:t>
            </a:r>
            <a:r>
              <a:rPr sz="3200" b="1" dirty="0">
                <a:solidFill>
                  <a:srgbClr val="FFFFFF"/>
                </a:solidFill>
                <a:latin typeface="Calibri"/>
                <a:cs typeface="Calibri"/>
              </a:rPr>
              <a:t>=</a:t>
            </a:r>
            <a:r>
              <a:rPr sz="3200" b="1" spc="-5" dirty="0">
                <a:solidFill>
                  <a:srgbClr val="FFFFFF"/>
                </a:solidFill>
                <a:latin typeface="Calibri"/>
                <a:cs typeface="Calibri"/>
              </a:rPr>
              <a:t> MTBF</a:t>
            </a:r>
            <a:r>
              <a:rPr sz="3200" b="1" dirty="0">
                <a:solidFill>
                  <a:srgbClr val="FFFFFF"/>
                </a:solidFill>
                <a:latin typeface="Calibri"/>
                <a:cs typeface="Calibri"/>
              </a:rPr>
              <a:t> /</a:t>
            </a:r>
            <a:r>
              <a:rPr sz="3200" b="1" spc="-5" dirty="0">
                <a:solidFill>
                  <a:srgbClr val="FFFFFF"/>
                </a:solidFill>
                <a:latin typeface="Calibri"/>
                <a:cs typeface="Calibri"/>
              </a:rPr>
              <a:t> (MTBF</a:t>
            </a:r>
            <a:r>
              <a:rPr sz="3200" b="1" spc="5" dirty="0">
                <a:solidFill>
                  <a:srgbClr val="FFFFFF"/>
                </a:solidFill>
                <a:latin typeface="Calibri"/>
                <a:cs typeface="Calibri"/>
              </a:rPr>
              <a:t> </a:t>
            </a:r>
            <a:r>
              <a:rPr sz="3200" b="1" dirty="0">
                <a:solidFill>
                  <a:srgbClr val="FFFFFF"/>
                </a:solidFill>
                <a:latin typeface="Calibri"/>
                <a:cs typeface="Calibri"/>
              </a:rPr>
              <a:t>+</a:t>
            </a:r>
            <a:r>
              <a:rPr sz="3200" b="1" spc="-5" dirty="0">
                <a:solidFill>
                  <a:srgbClr val="FFFFFF"/>
                </a:solidFill>
                <a:latin typeface="Calibri"/>
                <a:cs typeface="Calibri"/>
              </a:rPr>
              <a:t> </a:t>
            </a:r>
            <a:r>
              <a:rPr sz="3200" b="1" dirty="0">
                <a:solidFill>
                  <a:srgbClr val="FFFFFF"/>
                </a:solidFill>
                <a:latin typeface="Calibri"/>
                <a:cs typeface="Calibri"/>
              </a:rPr>
              <a:t>MTTR)</a:t>
            </a:r>
            <a:endParaRPr sz="3200">
              <a:latin typeface="Calibri"/>
              <a:cs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730882"/>
            <a:ext cx="6149975" cy="3364639"/>
          </a:xfrm>
          <a:prstGeom prst="rect">
            <a:avLst/>
          </a:prstGeom>
        </p:spPr>
        <p:txBody>
          <a:bodyPr vert="horz" wrap="square" lIns="0" tIns="200025" rIns="0" bIns="0" rtlCol="0">
            <a:spAutoFit/>
          </a:bodyPr>
          <a:lstStyle/>
          <a:p>
            <a:pPr marL="12700" marR="5080">
              <a:lnSpc>
                <a:spcPts val="8159"/>
              </a:lnSpc>
              <a:spcBef>
                <a:spcPts val="1575"/>
              </a:spcBef>
            </a:pPr>
            <a:r>
              <a:rPr sz="8000" b="0" spc="-114" dirty="0">
                <a:solidFill>
                  <a:srgbClr val="FF0000"/>
                </a:solidFill>
                <a:latin typeface="Calibri Light"/>
                <a:cs typeface="Calibri Light"/>
              </a:rPr>
              <a:t>Internal</a:t>
            </a:r>
            <a:r>
              <a:rPr sz="8000" b="0" spc="-245" dirty="0">
                <a:solidFill>
                  <a:srgbClr val="FF0000"/>
                </a:solidFill>
                <a:latin typeface="Calibri Light"/>
                <a:cs typeface="Calibri Light"/>
              </a:rPr>
              <a:t> </a:t>
            </a:r>
            <a:r>
              <a:rPr sz="8000" b="0" spc="-90" dirty="0">
                <a:solidFill>
                  <a:srgbClr val="FF0000"/>
                </a:solidFill>
                <a:latin typeface="Calibri Light"/>
                <a:cs typeface="Calibri Light"/>
              </a:rPr>
              <a:t>Quality </a:t>
            </a:r>
            <a:r>
              <a:rPr sz="8000" b="0" spc="-1789" dirty="0">
                <a:solidFill>
                  <a:srgbClr val="FF0000"/>
                </a:solidFill>
                <a:latin typeface="Calibri Light"/>
                <a:cs typeface="Calibri Light"/>
              </a:rPr>
              <a:t> </a:t>
            </a:r>
            <a:r>
              <a:rPr sz="8000" b="0" spc="-135" dirty="0">
                <a:solidFill>
                  <a:srgbClr val="FF0000"/>
                </a:solidFill>
                <a:latin typeface="Calibri Light"/>
                <a:cs typeface="Calibri Light"/>
              </a:rPr>
              <a:t>Attributes</a:t>
            </a:r>
            <a:endParaRPr sz="8000" dirty="0">
              <a:solidFill>
                <a:srgbClr val="FF0000"/>
              </a:solidFill>
              <a:latin typeface="Calibri Light"/>
              <a:cs typeface="Calibri Ligh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286892"/>
            <a:ext cx="6096635" cy="756920"/>
          </a:xfrm>
          <a:prstGeom prst="rect">
            <a:avLst/>
          </a:prstGeom>
        </p:spPr>
        <p:txBody>
          <a:bodyPr vert="horz" wrap="square" lIns="0" tIns="12700" rIns="0" bIns="0" rtlCol="0">
            <a:spAutoFit/>
          </a:bodyPr>
          <a:lstStyle/>
          <a:p>
            <a:pPr marL="12700">
              <a:lnSpc>
                <a:spcPct val="100000"/>
              </a:lnSpc>
              <a:spcBef>
                <a:spcPts val="100"/>
              </a:spcBef>
            </a:pPr>
            <a:r>
              <a:rPr sz="4800" b="0" spc="-55" dirty="0">
                <a:solidFill>
                  <a:srgbClr val="FFFFFF"/>
                </a:solidFill>
                <a:latin typeface="Calibri Light"/>
                <a:cs typeface="Calibri Light"/>
              </a:rPr>
              <a:t>Internal</a:t>
            </a:r>
            <a:r>
              <a:rPr sz="4800" b="0" spc="-100" dirty="0">
                <a:solidFill>
                  <a:srgbClr val="FFFFFF"/>
                </a:solidFill>
                <a:latin typeface="Calibri Light"/>
                <a:cs typeface="Calibri Light"/>
              </a:rPr>
              <a:t> </a:t>
            </a:r>
            <a:r>
              <a:rPr sz="4800" b="0" spc="-45" dirty="0">
                <a:solidFill>
                  <a:srgbClr val="FFFFFF"/>
                </a:solidFill>
                <a:latin typeface="Calibri Light"/>
                <a:cs typeface="Calibri Light"/>
              </a:rPr>
              <a:t>quality</a:t>
            </a:r>
            <a:r>
              <a:rPr sz="4800" b="0" spc="-95" dirty="0">
                <a:solidFill>
                  <a:srgbClr val="FFFFFF"/>
                </a:solidFill>
                <a:latin typeface="Calibri Light"/>
                <a:cs typeface="Calibri Light"/>
              </a:rPr>
              <a:t> </a:t>
            </a:r>
            <a:r>
              <a:rPr sz="4800" b="0" spc="-65" dirty="0">
                <a:solidFill>
                  <a:srgbClr val="FFFFFF"/>
                </a:solidFill>
                <a:latin typeface="Calibri Light"/>
                <a:cs typeface="Calibri Light"/>
              </a:rPr>
              <a:t>attributes</a:t>
            </a:r>
            <a:endParaRPr sz="4800">
              <a:latin typeface="Calibri Light"/>
              <a:cs typeface="Calibri Light"/>
            </a:endParaRPr>
          </a:p>
        </p:txBody>
      </p:sp>
      <p:sp>
        <p:nvSpPr>
          <p:cNvPr id="3" name="object 3"/>
          <p:cNvSpPr txBox="1"/>
          <p:nvPr/>
        </p:nvSpPr>
        <p:spPr>
          <a:xfrm>
            <a:off x="1084580" y="1747850"/>
            <a:ext cx="10086975" cy="3256279"/>
          </a:xfrm>
          <a:prstGeom prst="rect">
            <a:avLst/>
          </a:prstGeom>
        </p:spPr>
        <p:txBody>
          <a:bodyPr vert="horz" wrap="square" lIns="0" tIns="139700" rIns="0" bIns="0" rtlCol="0">
            <a:spAutoFit/>
          </a:bodyPr>
          <a:lstStyle/>
          <a:p>
            <a:pPr marL="3147695" marR="556260" indent="-2498725">
              <a:lnSpc>
                <a:spcPct val="70100"/>
              </a:lnSpc>
              <a:spcBef>
                <a:spcPts val="1100"/>
              </a:spcBef>
            </a:pPr>
            <a:r>
              <a:rPr sz="2800" b="1" spc="-15" dirty="0">
                <a:solidFill>
                  <a:srgbClr val="FFFF00"/>
                </a:solidFill>
                <a:latin typeface="Calibri"/>
                <a:cs typeface="Calibri"/>
              </a:rPr>
              <a:t>Internal</a:t>
            </a:r>
            <a:r>
              <a:rPr sz="2800" b="1" spc="25" dirty="0">
                <a:solidFill>
                  <a:srgbClr val="FFFF00"/>
                </a:solidFill>
                <a:latin typeface="Calibri"/>
                <a:cs typeface="Calibri"/>
              </a:rPr>
              <a:t> </a:t>
            </a:r>
            <a:r>
              <a:rPr sz="2800" b="1" spc="-5" dirty="0">
                <a:solidFill>
                  <a:srgbClr val="FFFF00"/>
                </a:solidFill>
                <a:latin typeface="Calibri"/>
                <a:cs typeface="Calibri"/>
              </a:rPr>
              <a:t>quality</a:t>
            </a:r>
            <a:r>
              <a:rPr sz="2800" b="1" spc="15" dirty="0">
                <a:solidFill>
                  <a:srgbClr val="FFFF00"/>
                </a:solidFill>
                <a:latin typeface="Calibri"/>
                <a:cs typeface="Calibri"/>
              </a:rPr>
              <a:t> </a:t>
            </a:r>
            <a:r>
              <a:rPr sz="2800" b="1" spc="-15" dirty="0">
                <a:solidFill>
                  <a:srgbClr val="FFFF00"/>
                </a:solidFill>
                <a:latin typeface="Calibri"/>
                <a:cs typeface="Calibri"/>
              </a:rPr>
              <a:t>attributes</a:t>
            </a:r>
            <a:r>
              <a:rPr sz="2800" b="1" spc="35" dirty="0">
                <a:solidFill>
                  <a:srgbClr val="FFFF00"/>
                </a:solidFill>
                <a:latin typeface="Calibri"/>
                <a:cs typeface="Calibri"/>
              </a:rPr>
              <a:t> </a:t>
            </a:r>
            <a:r>
              <a:rPr sz="2800" b="1" spc="-15" dirty="0">
                <a:solidFill>
                  <a:srgbClr val="FFFF00"/>
                </a:solidFill>
                <a:latin typeface="Calibri"/>
                <a:cs typeface="Calibri"/>
              </a:rPr>
              <a:t>are</a:t>
            </a:r>
            <a:r>
              <a:rPr sz="2800" b="1" spc="20" dirty="0">
                <a:solidFill>
                  <a:srgbClr val="FFFF00"/>
                </a:solidFill>
                <a:latin typeface="Calibri"/>
                <a:cs typeface="Calibri"/>
              </a:rPr>
              <a:t> </a:t>
            </a:r>
            <a:r>
              <a:rPr sz="2800" b="1" spc="-5" dirty="0">
                <a:solidFill>
                  <a:srgbClr val="FFFF00"/>
                </a:solidFill>
                <a:latin typeface="Calibri"/>
                <a:cs typeface="Calibri"/>
              </a:rPr>
              <a:t>not</a:t>
            </a:r>
            <a:r>
              <a:rPr sz="2800" b="1" spc="5" dirty="0">
                <a:solidFill>
                  <a:srgbClr val="FFFF00"/>
                </a:solidFill>
                <a:latin typeface="Calibri"/>
                <a:cs typeface="Calibri"/>
              </a:rPr>
              <a:t> </a:t>
            </a:r>
            <a:r>
              <a:rPr sz="2800" b="1" spc="-10" dirty="0">
                <a:solidFill>
                  <a:srgbClr val="FFFF00"/>
                </a:solidFill>
                <a:latin typeface="Calibri"/>
                <a:cs typeface="Calibri"/>
              </a:rPr>
              <a:t>directly</a:t>
            </a:r>
            <a:r>
              <a:rPr sz="2800" b="1" spc="30" dirty="0">
                <a:solidFill>
                  <a:srgbClr val="FFFF00"/>
                </a:solidFill>
                <a:latin typeface="Calibri"/>
                <a:cs typeface="Calibri"/>
              </a:rPr>
              <a:t> </a:t>
            </a:r>
            <a:r>
              <a:rPr sz="2800" b="1" spc="-10" dirty="0">
                <a:solidFill>
                  <a:srgbClr val="FFFF00"/>
                </a:solidFill>
                <a:latin typeface="Calibri"/>
                <a:cs typeface="Calibri"/>
              </a:rPr>
              <a:t>observable</a:t>
            </a:r>
            <a:r>
              <a:rPr sz="2800" b="1" spc="20" dirty="0">
                <a:solidFill>
                  <a:srgbClr val="FFFF00"/>
                </a:solidFill>
                <a:latin typeface="Calibri"/>
                <a:cs typeface="Calibri"/>
              </a:rPr>
              <a:t> </a:t>
            </a:r>
            <a:r>
              <a:rPr sz="2800" b="1" spc="-5" dirty="0">
                <a:solidFill>
                  <a:srgbClr val="FFFF00"/>
                </a:solidFill>
                <a:latin typeface="Calibri"/>
                <a:cs typeface="Calibri"/>
              </a:rPr>
              <a:t>during </a:t>
            </a:r>
            <a:r>
              <a:rPr sz="2800" b="1" spc="-620" dirty="0">
                <a:solidFill>
                  <a:srgbClr val="FFFF00"/>
                </a:solidFill>
                <a:latin typeface="Calibri"/>
                <a:cs typeface="Calibri"/>
              </a:rPr>
              <a:t> </a:t>
            </a:r>
            <a:r>
              <a:rPr sz="2800" b="1" spc="-20" dirty="0">
                <a:solidFill>
                  <a:srgbClr val="FFFF00"/>
                </a:solidFill>
                <a:latin typeface="Calibri"/>
                <a:cs typeface="Calibri"/>
              </a:rPr>
              <a:t>execution</a:t>
            </a:r>
            <a:r>
              <a:rPr sz="2800" b="1" spc="25" dirty="0">
                <a:solidFill>
                  <a:srgbClr val="FFFF00"/>
                </a:solidFill>
                <a:latin typeface="Calibri"/>
                <a:cs typeface="Calibri"/>
              </a:rPr>
              <a:t> </a:t>
            </a:r>
            <a:r>
              <a:rPr sz="2800" b="1" spc="-5" dirty="0">
                <a:solidFill>
                  <a:srgbClr val="FFFF00"/>
                </a:solidFill>
                <a:latin typeface="Calibri"/>
                <a:cs typeface="Calibri"/>
              </a:rPr>
              <a:t>of</a:t>
            </a:r>
            <a:r>
              <a:rPr sz="2800" b="1" dirty="0">
                <a:solidFill>
                  <a:srgbClr val="FFFF00"/>
                </a:solidFill>
                <a:latin typeface="Calibri"/>
                <a:cs typeface="Calibri"/>
              </a:rPr>
              <a:t> </a:t>
            </a:r>
            <a:r>
              <a:rPr sz="2800" b="1" spc="-5" dirty="0">
                <a:solidFill>
                  <a:srgbClr val="FFFF00"/>
                </a:solidFill>
                <a:latin typeface="Calibri"/>
                <a:cs typeface="Calibri"/>
              </a:rPr>
              <a:t>the</a:t>
            </a:r>
            <a:r>
              <a:rPr sz="2800" b="1" spc="10" dirty="0">
                <a:solidFill>
                  <a:srgbClr val="FFFF00"/>
                </a:solidFill>
                <a:latin typeface="Calibri"/>
                <a:cs typeface="Calibri"/>
              </a:rPr>
              <a:t> </a:t>
            </a:r>
            <a:r>
              <a:rPr sz="2800" b="1" spc="-10" dirty="0">
                <a:solidFill>
                  <a:srgbClr val="FFFF00"/>
                </a:solidFill>
                <a:latin typeface="Calibri"/>
                <a:cs typeface="Calibri"/>
              </a:rPr>
              <a:t>software.</a:t>
            </a:r>
            <a:endParaRPr sz="2800">
              <a:latin typeface="Calibri"/>
              <a:cs typeface="Calibri"/>
            </a:endParaRPr>
          </a:p>
          <a:p>
            <a:pPr>
              <a:lnSpc>
                <a:spcPct val="100000"/>
              </a:lnSpc>
              <a:spcBef>
                <a:spcPts val="55"/>
              </a:spcBef>
            </a:pPr>
            <a:endParaRPr sz="3900">
              <a:latin typeface="Calibri"/>
              <a:cs typeface="Calibri"/>
            </a:endParaRPr>
          </a:p>
          <a:p>
            <a:pPr marL="103505" marR="8890" indent="-91440" algn="just">
              <a:lnSpc>
                <a:spcPct val="70000"/>
              </a:lnSpc>
              <a:buClr>
                <a:srgbClr val="4F81BC"/>
              </a:buClr>
              <a:buSzPct val="95833"/>
              <a:buFont typeface="Wingdings"/>
              <a:buChar char=""/>
              <a:tabLst>
                <a:tab pos="255904" algn="l"/>
              </a:tabLst>
            </a:pPr>
            <a:r>
              <a:rPr sz="2400" spc="-10" dirty="0">
                <a:solidFill>
                  <a:srgbClr val="FFFFFF"/>
                </a:solidFill>
                <a:latin typeface="Calibri"/>
                <a:cs typeface="Calibri"/>
              </a:rPr>
              <a:t>They </a:t>
            </a:r>
            <a:r>
              <a:rPr sz="2400" spc="-15" dirty="0">
                <a:solidFill>
                  <a:srgbClr val="FFFFFF"/>
                </a:solidFill>
                <a:latin typeface="Calibri"/>
                <a:cs typeface="Calibri"/>
              </a:rPr>
              <a:t>are </a:t>
            </a:r>
            <a:r>
              <a:rPr sz="2400" spc="-10" dirty="0">
                <a:solidFill>
                  <a:srgbClr val="FFFFFF"/>
                </a:solidFill>
                <a:latin typeface="Calibri"/>
                <a:cs typeface="Calibri"/>
              </a:rPr>
              <a:t>properties that </a:t>
            </a:r>
            <a:r>
              <a:rPr sz="2400" dirty="0">
                <a:solidFill>
                  <a:srgbClr val="FFFFFF"/>
                </a:solidFill>
                <a:latin typeface="Calibri"/>
                <a:cs typeface="Calibri"/>
              </a:rPr>
              <a:t>a </a:t>
            </a:r>
            <a:r>
              <a:rPr sz="2400" spc="-5" dirty="0">
                <a:solidFill>
                  <a:srgbClr val="FFFFFF"/>
                </a:solidFill>
                <a:latin typeface="Calibri"/>
                <a:cs typeface="Calibri"/>
              </a:rPr>
              <a:t>developer or </a:t>
            </a:r>
            <a:r>
              <a:rPr sz="2400" spc="-10" dirty="0">
                <a:solidFill>
                  <a:srgbClr val="FFFFFF"/>
                </a:solidFill>
                <a:latin typeface="Calibri"/>
                <a:cs typeface="Calibri"/>
              </a:rPr>
              <a:t>maintainer perceives </a:t>
            </a:r>
            <a:r>
              <a:rPr sz="2400" dirty="0">
                <a:solidFill>
                  <a:srgbClr val="FFFFFF"/>
                </a:solidFill>
                <a:latin typeface="Calibri"/>
                <a:cs typeface="Calibri"/>
              </a:rPr>
              <a:t>while looking </a:t>
            </a:r>
            <a:r>
              <a:rPr sz="2400" spc="-25" dirty="0">
                <a:solidFill>
                  <a:srgbClr val="FFFFFF"/>
                </a:solidFill>
                <a:latin typeface="Calibri"/>
                <a:cs typeface="Calibri"/>
              </a:rPr>
              <a:t>at </a:t>
            </a:r>
            <a:r>
              <a:rPr sz="2400" spc="-20" dirty="0">
                <a:solidFill>
                  <a:srgbClr val="FFFFFF"/>
                </a:solidFill>
                <a:latin typeface="Calibri"/>
                <a:cs typeface="Calibri"/>
              </a:rPr>
              <a:t> </a:t>
            </a:r>
            <a:r>
              <a:rPr sz="2400" dirty="0">
                <a:solidFill>
                  <a:srgbClr val="FFFFFF"/>
                </a:solidFill>
                <a:latin typeface="Calibri"/>
                <a:cs typeface="Calibri"/>
              </a:rPr>
              <a:t>the</a:t>
            </a:r>
            <a:r>
              <a:rPr sz="2400" spc="-5" dirty="0">
                <a:solidFill>
                  <a:srgbClr val="FFFFFF"/>
                </a:solidFill>
                <a:latin typeface="Calibri"/>
                <a:cs typeface="Calibri"/>
              </a:rPr>
              <a:t> design or</a:t>
            </a:r>
            <a:r>
              <a:rPr sz="2400" spc="-10" dirty="0">
                <a:solidFill>
                  <a:srgbClr val="FFFFFF"/>
                </a:solidFill>
                <a:latin typeface="Calibri"/>
                <a:cs typeface="Calibri"/>
              </a:rPr>
              <a:t> code</a:t>
            </a:r>
            <a:r>
              <a:rPr sz="2400" dirty="0">
                <a:solidFill>
                  <a:srgbClr val="FFFFFF"/>
                </a:solidFill>
                <a:latin typeface="Calibri"/>
                <a:cs typeface="Calibri"/>
              </a:rPr>
              <a:t> </a:t>
            </a:r>
            <a:r>
              <a:rPr sz="2400" spc="-15" dirty="0">
                <a:solidFill>
                  <a:srgbClr val="FFFFFF"/>
                </a:solidFill>
                <a:latin typeface="Calibri"/>
                <a:cs typeface="Calibri"/>
              </a:rPr>
              <a:t>to</a:t>
            </a:r>
            <a:r>
              <a:rPr sz="2400" spc="-5" dirty="0">
                <a:solidFill>
                  <a:srgbClr val="FFFFFF"/>
                </a:solidFill>
                <a:latin typeface="Calibri"/>
                <a:cs typeface="Calibri"/>
              </a:rPr>
              <a:t> </a:t>
            </a:r>
            <a:r>
              <a:rPr sz="2400" dirty="0">
                <a:solidFill>
                  <a:srgbClr val="FFFFFF"/>
                </a:solidFill>
                <a:latin typeface="Calibri"/>
                <a:cs typeface="Calibri"/>
              </a:rPr>
              <a:t>modify</a:t>
            </a:r>
            <a:r>
              <a:rPr sz="2400" spc="-15" dirty="0">
                <a:solidFill>
                  <a:srgbClr val="FFFFFF"/>
                </a:solidFill>
                <a:latin typeface="Calibri"/>
                <a:cs typeface="Calibri"/>
              </a:rPr>
              <a:t> </a:t>
            </a:r>
            <a:r>
              <a:rPr sz="2400" dirty="0">
                <a:solidFill>
                  <a:srgbClr val="FFFFFF"/>
                </a:solidFill>
                <a:latin typeface="Calibri"/>
                <a:cs typeface="Calibri"/>
              </a:rPr>
              <a:t>it, </a:t>
            </a:r>
            <a:r>
              <a:rPr sz="2400" spc="-10" dirty="0">
                <a:solidFill>
                  <a:srgbClr val="FFFFFF"/>
                </a:solidFill>
                <a:latin typeface="Calibri"/>
                <a:cs typeface="Calibri"/>
              </a:rPr>
              <a:t>reuse</a:t>
            </a:r>
            <a:r>
              <a:rPr sz="2400" spc="-5" dirty="0">
                <a:solidFill>
                  <a:srgbClr val="FFFFFF"/>
                </a:solidFill>
                <a:latin typeface="Calibri"/>
                <a:cs typeface="Calibri"/>
              </a:rPr>
              <a:t> </a:t>
            </a:r>
            <a:r>
              <a:rPr sz="2400" dirty="0">
                <a:solidFill>
                  <a:srgbClr val="FFFFFF"/>
                </a:solidFill>
                <a:latin typeface="Calibri"/>
                <a:cs typeface="Calibri"/>
              </a:rPr>
              <a:t>it,</a:t>
            </a:r>
            <a:r>
              <a:rPr sz="2400" spc="-15" dirty="0">
                <a:solidFill>
                  <a:srgbClr val="FFFFFF"/>
                </a:solidFill>
                <a:latin typeface="Calibri"/>
                <a:cs typeface="Calibri"/>
              </a:rPr>
              <a:t> </a:t>
            </a:r>
            <a:r>
              <a:rPr sz="2400" spc="-5" dirty="0">
                <a:solidFill>
                  <a:srgbClr val="FFFFFF"/>
                </a:solidFill>
                <a:latin typeface="Calibri"/>
                <a:cs typeface="Calibri"/>
              </a:rPr>
              <a:t>or </a:t>
            </a:r>
            <a:r>
              <a:rPr sz="2400" spc="-15" dirty="0">
                <a:solidFill>
                  <a:srgbClr val="FFFFFF"/>
                </a:solidFill>
                <a:latin typeface="Calibri"/>
                <a:cs typeface="Calibri"/>
              </a:rPr>
              <a:t>move</a:t>
            </a:r>
            <a:r>
              <a:rPr sz="2400" spc="-5" dirty="0">
                <a:solidFill>
                  <a:srgbClr val="FFFFFF"/>
                </a:solidFill>
                <a:latin typeface="Calibri"/>
                <a:cs typeface="Calibri"/>
              </a:rPr>
              <a:t> </a:t>
            </a:r>
            <a:r>
              <a:rPr sz="2400" dirty="0">
                <a:solidFill>
                  <a:srgbClr val="FFFFFF"/>
                </a:solidFill>
                <a:latin typeface="Calibri"/>
                <a:cs typeface="Calibri"/>
              </a:rPr>
              <a:t>it </a:t>
            </a:r>
            <a:r>
              <a:rPr sz="2400" spc="-15" dirty="0">
                <a:solidFill>
                  <a:srgbClr val="FFFFFF"/>
                </a:solidFill>
                <a:latin typeface="Calibri"/>
                <a:cs typeface="Calibri"/>
              </a:rPr>
              <a:t>to</a:t>
            </a:r>
            <a:r>
              <a:rPr sz="2400" spc="-25" dirty="0">
                <a:solidFill>
                  <a:srgbClr val="FFFFFF"/>
                </a:solidFill>
                <a:latin typeface="Calibri"/>
                <a:cs typeface="Calibri"/>
              </a:rPr>
              <a:t> </a:t>
            </a:r>
            <a:r>
              <a:rPr sz="2400" spc="-5" dirty="0">
                <a:solidFill>
                  <a:srgbClr val="FFFFFF"/>
                </a:solidFill>
                <a:latin typeface="Calibri"/>
                <a:cs typeface="Calibri"/>
              </a:rPr>
              <a:t>another</a:t>
            </a:r>
            <a:r>
              <a:rPr sz="2400" spc="5" dirty="0">
                <a:solidFill>
                  <a:srgbClr val="FFFFFF"/>
                </a:solidFill>
                <a:latin typeface="Calibri"/>
                <a:cs typeface="Calibri"/>
              </a:rPr>
              <a:t> </a:t>
            </a:r>
            <a:r>
              <a:rPr sz="2400" spc="-15" dirty="0">
                <a:solidFill>
                  <a:srgbClr val="FFFFFF"/>
                </a:solidFill>
                <a:latin typeface="Calibri"/>
                <a:cs typeface="Calibri"/>
              </a:rPr>
              <a:t>platform.</a:t>
            </a:r>
            <a:endParaRPr sz="2400">
              <a:latin typeface="Calibri"/>
              <a:cs typeface="Calibri"/>
            </a:endParaRPr>
          </a:p>
          <a:p>
            <a:pPr>
              <a:lnSpc>
                <a:spcPct val="100000"/>
              </a:lnSpc>
              <a:buClr>
                <a:srgbClr val="4F81BC"/>
              </a:buClr>
              <a:buFont typeface="Wingdings"/>
              <a:buChar char=""/>
            </a:pPr>
            <a:endParaRPr sz="2400">
              <a:latin typeface="Calibri"/>
              <a:cs typeface="Calibri"/>
            </a:endParaRPr>
          </a:p>
          <a:p>
            <a:pPr marL="103505" marR="5080" indent="-91440" algn="just">
              <a:lnSpc>
                <a:spcPct val="70000"/>
              </a:lnSpc>
              <a:spcBef>
                <a:spcPts val="1900"/>
              </a:spcBef>
              <a:buClr>
                <a:srgbClr val="4F81BC"/>
              </a:buClr>
              <a:buSzPct val="95833"/>
              <a:buFont typeface="Wingdings"/>
              <a:buChar char=""/>
              <a:tabLst>
                <a:tab pos="255904" algn="l"/>
              </a:tabLst>
            </a:pPr>
            <a:r>
              <a:rPr sz="2400" spc="-10" dirty="0">
                <a:solidFill>
                  <a:srgbClr val="FFFFFF"/>
                </a:solidFill>
                <a:latin typeface="Calibri"/>
                <a:cs typeface="Calibri"/>
              </a:rPr>
              <a:t>Internal</a:t>
            </a:r>
            <a:r>
              <a:rPr sz="2400" spc="-5" dirty="0">
                <a:solidFill>
                  <a:srgbClr val="FFFFFF"/>
                </a:solidFill>
                <a:latin typeface="Calibri"/>
                <a:cs typeface="Calibri"/>
              </a:rPr>
              <a:t> </a:t>
            </a:r>
            <a:r>
              <a:rPr sz="2400" spc="-15" dirty="0">
                <a:solidFill>
                  <a:srgbClr val="FFFFFF"/>
                </a:solidFill>
                <a:latin typeface="Calibri"/>
                <a:cs typeface="Calibri"/>
              </a:rPr>
              <a:t>attributes</a:t>
            </a:r>
            <a:r>
              <a:rPr sz="2400" spc="-10" dirty="0">
                <a:solidFill>
                  <a:srgbClr val="FFFFFF"/>
                </a:solidFill>
                <a:latin typeface="Calibri"/>
                <a:cs typeface="Calibri"/>
              </a:rPr>
              <a:t> can</a:t>
            </a:r>
            <a:r>
              <a:rPr sz="2400" spc="-5" dirty="0">
                <a:solidFill>
                  <a:srgbClr val="FFFFFF"/>
                </a:solidFill>
                <a:latin typeface="Calibri"/>
                <a:cs typeface="Calibri"/>
              </a:rPr>
              <a:t> indirectly</a:t>
            </a:r>
            <a:r>
              <a:rPr sz="2400" dirty="0">
                <a:solidFill>
                  <a:srgbClr val="FFFFFF"/>
                </a:solidFill>
                <a:latin typeface="Calibri"/>
                <a:cs typeface="Calibri"/>
              </a:rPr>
              <a:t> </a:t>
            </a:r>
            <a:r>
              <a:rPr sz="2400" spc="-20" dirty="0">
                <a:solidFill>
                  <a:srgbClr val="FFFFFF"/>
                </a:solidFill>
                <a:latin typeface="Calibri"/>
                <a:cs typeface="Calibri"/>
              </a:rPr>
              <a:t>affect</a:t>
            </a:r>
            <a:r>
              <a:rPr sz="2400" spc="-15" dirty="0">
                <a:solidFill>
                  <a:srgbClr val="FFFFFF"/>
                </a:solidFill>
                <a:latin typeface="Calibri"/>
                <a:cs typeface="Calibri"/>
              </a:rPr>
              <a:t> </a:t>
            </a:r>
            <a:r>
              <a:rPr sz="2400" dirty="0">
                <a:solidFill>
                  <a:srgbClr val="FFFFFF"/>
                </a:solidFill>
                <a:latin typeface="Calibri"/>
                <a:cs typeface="Calibri"/>
              </a:rPr>
              <a:t>the</a:t>
            </a:r>
            <a:r>
              <a:rPr sz="2400" spc="5" dirty="0">
                <a:solidFill>
                  <a:srgbClr val="FFFFFF"/>
                </a:solidFill>
                <a:latin typeface="Calibri"/>
                <a:cs typeface="Calibri"/>
              </a:rPr>
              <a:t> </a:t>
            </a:r>
            <a:r>
              <a:rPr sz="2400" spc="-15" dirty="0">
                <a:solidFill>
                  <a:srgbClr val="FFFFFF"/>
                </a:solidFill>
                <a:latin typeface="Calibri"/>
                <a:cs typeface="Calibri"/>
              </a:rPr>
              <a:t>customer’s</a:t>
            </a:r>
            <a:r>
              <a:rPr sz="2400" spc="-10" dirty="0">
                <a:solidFill>
                  <a:srgbClr val="FFFFFF"/>
                </a:solidFill>
                <a:latin typeface="Calibri"/>
                <a:cs typeface="Calibri"/>
              </a:rPr>
              <a:t> </a:t>
            </a:r>
            <a:r>
              <a:rPr sz="2400" spc="-5" dirty="0">
                <a:solidFill>
                  <a:srgbClr val="FFFFFF"/>
                </a:solidFill>
                <a:latin typeface="Calibri"/>
                <a:cs typeface="Calibri"/>
              </a:rPr>
              <a:t>perception</a:t>
            </a:r>
            <a:r>
              <a:rPr sz="2400" dirty="0">
                <a:solidFill>
                  <a:srgbClr val="FFFFFF"/>
                </a:solidFill>
                <a:latin typeface="Calibri"/>
                <a:cs typeface="Calibri"/>
              </a:rPr>
              <a:t> </a:t>
            </a:r>
            <a:r>
              <a:rPr sz="2400" spc="-5" dirty="0">
                <a:solidFill>
                  <a:srgbClr val="FFFFFF"/>
                </a:solidFill>
                <a:latin typeface="Calibri"/>
                <a:cs typeface="Calibri"/>
              </a:rPr>
              <a:t>of</a:t>
            </a:r>
            <a:r>
              <a:rPr sz="2400" dirty="0">
                <a:solidFill>
                  <a:srgbClr val="FFFFFF"/>
                </a:solidFill>
                <a:latin typeface="Calibri"/>
                <a:cs typeface="Calibri"/>
              </a:rPr>
              <a:t> the </a:t>
            </a:r>
            <a:r>
              <a:rPr sz="2400" spc="5" dirty="0">
                <a:solidFill>
                  <a:srgbClr val="FFFFFF"/>
                </a:solidFill>
                <a:latin typeface="Calibri"/>
                <a:cs typeface="Calibri"/>
              </a:rPr>
              <a:t> </a:t>
            </a:r>
            <a:r>
              <a:rPr sz="2400" spc="-15" dirty="0">
                <a:solidFill>
                  <a:srgbClr val="FFFFFF"/>
                </a:solidFill>
                <a:latin typeface="Calibri"/>
                <a:cs typeface="Calibri"/>
              </a:rPr>
              <a:t>product’s </a:t>
            </a:r>
            <a:r>
              <a:rPr sz="2400" spc="-10" dirty="0">
                <a:solidFill>
                  <a:srgbClr val="FFFFFF"/>
                </a:solidFill>
                <a:latin typeface="Calibri"/>
                <a:cs typeface="Calibri"/>
              </a:rPr>
              <a:t>quality </a:t>
            </a:r>
            <a:r>
              <a:rPr sz="2400" dirty="0">
                <a:solidFill>
                  <a:srgbClr val="FFFFFF"/>
                </a:solidFill>
                <a:latin typeface="Calibri"/>
                <a:cs typeface="Calibri"/>
              </a:rPr>
              <a:t>if it </a:t>
            </a:r>
            <a:r>
              <a:rPr sz="2400" spc="-15" dirty="0">
                <a:solidFill>
                  <a:srgbClr val="FFFFFF"/>
                </a:solidFill>
                <a:latin typeface="Calibri"/>
                <a:cs typeface="Calibri"/>
              </a:rPr>
              <a:t>later </a:t>
            </a:r>
            <a:r>
              <a:rPr sz="2400" spc="-20" dirty="0">
                <a:solidFill>
                  <a:srgbClr val="FFFFFF"/>
                </a:solidFill>
                <a:latin typeface="Calibri"/>
                <a:cs typeface="Calibri"/>
              </a:rPr>
              <a:t>proves </a:t>
            </a:r>
            <a:r>
              <a:rPr sz="2400" spc="-10" dirty="0">
                <a:solidFill>
                  <a:srgbClr val="FFFFFF"/>
                </a:solidFill>
                <a:latin typeface="Calibri"/>
                <a:cs typeface="Calibri"/>
              </a:rPr>
              <a:t>difficult </a:t>
            </a:r>
            <a:r>
              <a:rPr sz="2400" spc="-15" dirty="0">
                <a:solidFill>
                  <a:srgbClr val="FFFFFF"/>
                </a:solidFill>
                <a:latin typeface="Calibri"/>
                <a:cs typeface="Calibri"/>
              </a:rPr>
              <a:t>to </a:t>
            </a:r>
            <a:r>
              <a:rPr sz="2400" spc="-5" dirty="0">
                <a:solidFill>
                  <a:srgbClr val="FFFFFF"/>
                </a:solidFill>
                <a:latin typeface="Calibri"/>
                <a:cs typeface="Calibri"/>
              </a:rPr>
              <a:t>add </a:t>
            </a:r>
            <a:r>
              <a:rPr sz="2400" spc="-10" dirty="0">
                <a:solidFill>
                  <a:srgbClr val="FFFFFF"/>
                </a:solidFill>
                <a:latin typeface="Calibri"/>
                <a:cs typeface="Calibri"/>
              </a:rPr>
              <a:t>new </a:t>
            </a:r>
            <a:r>
              <a:rPr sz="2400" spc="-5" dirty="0">
                <a:solidFill>
                  <a:srgbClr val="FFFFFF"/>
                </a:solidFill>
                <a:latin typeface="Calibri"/>
                <a:cs typeface="Calibri"/>
              </a:rPr>
              <a:t>functionality or </a:t>
            </a:r>
            <a:r>
              <a:rPr sz="2400" dirty="0">
                <a:solidFill>
                  <a:srgbClr val="FFFFFF"/>
                </a:solidFill>
                <a:latin typeface="Calibri"/>
                <a:cs typeface="Calibri"/>
              </a:rPr>
              <a:t>if </a:t>
            </a:r>
            <a:r>
              <a:rPr sz="2400" spc="-10" dirty="0">
                <a:solidFill>
                  <a:srgbClr val="FFFFFF"/>
                </a:solidFill>
                <a:latin typeface="Calibri"/>
                <a:cs typeface="Calibri"/>
              </a:rPr>
              <a:t>internal </a:t>
            </a:r>
            <a:r>
              <a:rPr sz="2400" spc="-5" dirty="0">
                <a:solidFill>
                  <a:srgbClr val="FFFFFF"/>
                </a:solidFill>
                <a:latin typeface="Calibri"/>
                <a:cs typeface="Calibri"/>
              </a:rPr>
              <a:t> inefficiencies</a:t>
            </a:r>
            <a:r>
              <a:rPr sz="2400" spc="-15" dirty="0">
                <a:solidFill>
                  <a:srgbClr val="FFFFFF"/>
                </a:solidFill>
                <a:latin typeface="Calibri"/>
                <a:cs typeface="Calibri"/>
              </a:rPr>
              <a:t> </a:t>
            </a:r>
            <a:r>
              <a:rPr sz="2400" spc="-10" dirty="0">
                <a:solidFill>
                  <a:srgbClr val="FFFFFF"/>
                </a:solidFill>
                <a:latin typeface="Calibri"/>
                <a:cs typeface="Calibri"/>
              </a:rPr>
              <a:t>result</a:t>
            </a:r>
            <a:r>
              <a:rPr sz="2400" spc="-20" dirty="0">
                <a:solidFill>
                  <a:srgbClr val="FFFFFF"/>
                </a:solidFill>
                <a:latin typeface="Calibri"/>
                <a:cs typeface="Calibri"/>
              </a:rPr>
              <a:t> </a:t>
            </a:r>
            <a:r>
              <a:rPr sz="2400" dirty="0">
                <a:solidFill>
                  <a:srgbClr val="FFFFFF"/>
                </a:solidFill>
                <a:latin typeface="Calibri"/>
                <a:cs typeface="Calibri"/>
              </a:rPr>
              <a:t>in</a:t>
            </a:r>
            <a:r>
              <a:rPr sz="2400" spc="-5" dirty="0">
                <a:solidFill>
                  <a:srgbClr val="FFFFFF"/>
                </a:solidFill>
                <a:latin typeface="Calibri"/>
                <a:cs typeface="Calibri"/>
              </a:rPr>
              <a:t> </a:t>
            </a:r>
            <a:r>
              <a:rPr sz="2400" spc="-10" dirty="0">
                <a:solidFill>
                  <a:srgbClr val="FFFFFF"/>
                </a:solidFill>
                <a:latin typeface="Calibri"/>
                <a:cs typeface="Calibri"/>
              </a:rPr>
              <a:t>performance</a:t>
            </a:r>
            <a:r>
              <a:rPr sz="2400" spc="5" dirty="0">
                <a:solidFill>
                  <a:srgbClr val="FFFFFF"/>
                </a:solidFill>
                <a:latin typeface="Calibri"/>
                <a:cs typeface="Calibri"/>
              </a:rPr>
              <a:t> </a:t>
            </a:r>
            <a:r>
              <a:rPr sz="2400" spc="-10" dirty="0">
                <a:solidFill>
                  <a:srgbClr val="FFFFFF"/>
                </a:solidFill>
                <a:latin typeface="Calibri"/>
                <a:cs typeface="Calibri"/>
              </a:rPr>
              <a:t>degradation.</a:t>
            </a:r>
            <a:endParaRPr sz="2400">
              <a:latin typeface="Calibri"/>
              <a:cs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2858135" cy="757555"/>
          </a:xfrm>
          <a:prstGeom prst="rect">
            <a:avLst/>
          </a:prstGeom>
        </p:spPr>
        <p:txBody>
          <a:bodyPr vert="horz" wrap="square" lIns="0" tIns="12700" rIns="0" bIns="0" rtlCol="0">
            <a:spAutoFit/>
          </a:bodyPr>
          <a:lstStyle/>
          <a:p>
            <a:pPr marL="12700">
              <a:lnSpc>
                <a:spcPct val="100000"/>
              </a:lnSpc>
              <a:spcBef>
                <a:spcPts val="100"/>
              </a:spcBef>
            </a:pPr>
            <a:r>
              <a:rPr sz="4800" b="0" spc="-25" dirty="0">
                <a:solidFill>
                  <a:srgbClr val="FFFFFF"/>
                </a:solidFill>
                <a:latin typeface="Calibri Light"/>
                <a:cs typeface="Calibri Light"/>
              </a:rPr>
              <a:t>1.</a:t>
            </a:r>
            <a:r>
              <a:rPr sz="4800" b="0" spc="-160" dirty="0">
                <a:solidFill>
                  <a:srgbClr val="FFFFFF"/>
                </a:solidFill>
                <a:latin typeface="Calibri Light"/>
                <a:cs typeface="Calibri Light"/>
              </a:rPr>
              <a:t> </a:t>
            </a:r>
            <a:r>
              <a:rPr sz="4800" b="0" spc="-70" dirty="0">
                <a:solidFill>
                  <a:srgbClr val="FFFFFF"/>
                </a:solidFill>
                <a:latin typeface="Calibri Light"/>
                <a:cs typeface="Calibri Light"/>
              </a:rPr>
              <a:t>Efficiency</a:t>
            </a:r>
            <a:endParaRPr sz="4800">
              <a:latin typeface="Calibri Light"/>
              <a:cs typeface="Calibri Light"/>
            </a:endParaRPr>
          </a:p>
        </p:txBody>
      </p:sp>
      <p:sp>
        <p:nvSpPr>
          <p:cNvPr id="3" name="object 3"/>
          <p:cNvSpPr txBox="1"/>
          <p:nvPr/>
        </p:nvSpPr>
        <p:spPr>
          <a:xfrm>
            <a:off x="1191564" y="1804238"/>
            <a:ext cx="9959975" cy="3325495"/>
          </a:xfrm>
          <a:prstGeom prst="rect">
            <a:avLst/>
          </a:prstGeom>
        </p:spPr>
        <p:txBody>
          <a:bodyPr vert="horz" wrap="square" lIns="0" tIns="62230" rIns="0" bIns="0" rtlCol="0">
            <a:spAutoFit/>
          </a:bodyPr>
          <a:lstStyle/>
          <a:p>
            <a:pPr marL="59690" marR="52705" indent="92075" algn="ctr">
              <a:lnSpc>
                <a:spcPct val="90000"/>
              </a:lnSpc>
              <a:spcBef>
                <a:spcPts val="490"/>
              </a:spcBef>
            </a:pPr>
            <a:r>
              <a:rPr sz="3200" b="1" spc="-15" dirty="0">
                <a:solidFill>
                  <a:srgbClr val="FFC000"/>
                </a:solidFill>
                <a:latin typeface="Calibri"/>
                <a:cs typeface="Calibri"/>
              </a:rPr>
              <a:t>Efficiency </a:t>
            </a:r>
            <a:r>
              <a:rPr sz="3200" b="1" dirty="0">
                <a:solidFill>
                  <a:srgbClr val="FFC000"/>
                </a:solidFill>
                <a:latin typeface="Calibri"/>
                <a:cs typeface="Calibri"/>
              </a:rPr>
              <a:t>is a </a:t>
            </a:r>
            <a:r>
              <a:rPr sz="3200" b="1" spc="-5" dirty="0">
                <a:solidFill>
                  <a:srgbClr val="FFC000"/>
                </a:solidFill>
                <a:latin typeface="Calibri"/>
                <a:cs typeface="Calibri"/>
              </a:rPr>
              <a:t>measure </a:t>
            </a:r>
            <a:r>
              <a:rPr sz="3200" b="1" dirty="0">
                <a:solidFill>
                  <a:srgbClr val="FFC000"/>
                </a:solidFill>
                <a:latin typeface="Calibri"/>
                <a:cs typeface="Calibri"/>
              </a:rPr>
              <a:t>of </a:t>
            </a:r>
            <a:r>
              <a:rPr sz="3200" b="1" spc="-5" dirty="0">
                <a:solidFill>
                  <a:srgbClr val="FFC000"/>
                </a:solidFill>
                <a:latin typeface="Calibri"/>
                <a:cs typeface="Calibri"/>
              </a:rPr>
              <a:t>how well </a:t>
            </a:r>
            <a:r>
              <a:rPr sz="3200" b="1" dirty="0">
                <a:solidFill>
                  <a:srgbClr val="FFC000"/>
                </a:solidFill>
                <a:latin typeface="Calibri"/>
                <a:cs typeface="Calibri"/>
              </a:rPr>
              <a:t>the </a:t>
            </a:r>
            <a:r>
              <a:rPr sz="3200" b="1" spc="-25" dirty="0">
                <a:solidFill>
                  <a:srgbClr val="FFC000"/>
                </a:solidFill>
                <a:latin typeface="Calibri"/>
                <a:cs typeface="Calibri"/>
              </a:rPr>
              <a:t>system </a:t>
            </a:r>
            <a:r>
              <a:rPr sz="3200" b="1" spc="-10" dirty="0">
                <a:solidFill>
                  <a:srgbClr val="FFC000"/>
                </a:solidFill>
                <a:latin typeface="Calibri"/>
                <a:cs typeface="Calibri"/>
              </a:rPr>
              <a:t>utilizes </a:t>
            </a:r>
            <a:r>
              <a:rPr sz="3200" b="1" spc="-5" dirty="0">
                <a:solidFill>
                  <a:srgbClr val="FFC000"/>
                </a:solidFill>
                <a:latin typeface="Calibri"/>
                <a:cs typeface="Calibri"/>
              </a:rPr>
              <a:t> </a:t>
            </a:r>
            <a:r>
              <a:rPr sz="3200" b="1" i="1" spc="-5" dirty="0">
                <a:solidFill>
                  <a:srgbClr val="FFFFFF"/>
                </a:solidFill>
                <a:latin typeface="Calibri"/>
                <a:cs typeface="Calibri"/>
              </a:rPr>
              <a:t>processor </a:t>
            </a:r>
            <a:r>
              <a:rPr sz="3200" b="1" i="1" spc="-20" dirty="0">
                <a:solidFill>
                  <a:srgbClr val="FFFFFF"/>
                </a:solidFill>
                <a:latin typeface="Calibri"/>
                <a:cs typeface="Calibri"/>
              </a:rPr>
              <a:t>capacity, </a:t>
            </a:r>
            <a:r>
              <a:rPr sz="3200" b="1" i="1" dirty="0">
                <a:solidFill>
                  <a:srgbClr val="FFFFFF"/>
                </a:solidFill>
                <a:latin typeface="Calibri"/>
                <a:cs typeface="Calibri"/>
              </a:rPr>
              <a:t>disk </a:t>
            </a:r>
            <a:r>
              <a:rPr sz="3200" b="1" i="1" spc="-10" dirty="0">
                <a:solidFill>
                  <a:srgbClr val="FFFFFF"/>
                </a:solidFill>
                <a:latin typeface="Calibri"/>
                <a:cs typeface="Calibri"/>
              </a:rPr>
              <a:t>space, </a:t>
            </a:r>
            <a:r>
              <a:rPr sz="3200" b="1" i="1" spc="-20" dirty="0">
                <a:solidFill>
                  <a:srgbClr val="FFFFFF"/>
                </a:solidFill>
                <a:latin typeface="Calibri"/>
                <a:cs typeface="Calibri"/>
              </a:rPr>
              <a:t>memory, </a:t>
            </a:r>
            <a:r>
              <a:rPr sz="3200" b="1" i="1" spc="-5" dirty="0">
                <a:solidFill>
                  <a:srgbClr val="FFFFFF"/>
                </a:solidFill>
                <a:latin typeface="Calibri"/>
                <a:cs typeface="Calibri"/>
              </a:rPr>
              <a:t>or communication </a:t>
            </a:r>
            <a:r>
              <a:rPr sz="3200" b="1" i="1" spc="-710" dirty="0">
                <a:solidFill>
                  <a:srgbClr val="FFFFFF"/>
                </a:solidFill>
                <a:latin typeface="Calibri"/>
                <a:cs typeface="Calibri"/>
              </a:rPr>
              <a:t> </a:t>
            </a:r>
            <a:r>
              <a:rPr sz="3200" b="1" i="1" dirty="0">
                <a:solidFill>
                  <a:srgbClr val="FFFFFF"/>
                </a:solidFill>
                <a:latin typeface="Calibri"/>
                <a:cs typeface="Calibri"/>
              </a:rPr>
              <a:t>bandwidth</a:t>
            </a:r>
            <a:r>
              <a:rPr sz="3200" b="1" dirty="0">
                <a:solidFill>
                  <a:srgbClr val="FFC000"/>
                </a:solidFill>
                <a:latin typeface="Calibri"/>
                <a:cs typeface="Calibri"/>
              </a:rPr>
              <a:t>. If a </a:t>
            </a:r>
            <a:r>
              <a:rPr sz="3200" b="1" spc="-25" dirty="0">
                <a:solidFill>
                  <a:srgbClr val="FFC000"/>
                </a:solidFill>
                <a:latin typeface="Calibri"/>
                <a:cs typeface="Calibri"/>
              </a:rPr>
              <a:t>system </a:t>
            </a:r>
            <a:r>
              <a:rPr sz="3200" b="1" spc="-5" dirty="0">
                <a:solidFill>
                  <a:srgbClr val="FFC000"/>
                </a:solidFill>
                <a:latin typeface="Calibri"/>
                <a:cs typeface="Calibri"/>
              </a:rPr>
              <a:t>consumes </a:t>
            </a:r>
            <a:r>
              <a:rPr sz="3200" b="1" spc="-10" dirty="0">
                <a:solidFill>
                  <a:srgbClr val="FFC000"/>
                </a:solidFill>
                <a:latin typeface="Calibri"/>
                <a:cs typeface="Calibri"/>
              </a:rPr>
              <a:t>too </a:t>
            </a:r>
            <a:r>
              <a:rPr sz="3200" b="1" spc="-5" dirty="0">
                <a:solidFill>
                  <a:srgbClr val="FFC000"/>
                </a:solidFill>
                <a:latin typeface="Calibri"/>
                <a:cs typeface="Calibri"/>
              </a:rPr>
              <a:t>much </a:t>
            </a:r>
            <a:r>
              <a:rPr sz="3200" b="1" dirty="0">
                <a:solidFill>
                  <a:srgbClr val="FFC000"/>
                </a:solidFill>
                <a:latin typeface="Calibri"/>
                <a:cs typeface="Calibri"/>
              </a:rPr>
              <a:t>of the </a:t>
            </a:r>
            <a:r>
              <a:rPr sz="3200" b="1" spc="5" dirty="0">
                <a:solidFill>
                  <a:srgbClr val="FFC000"/>
                </a:solidFill>
                <a:latin typeface="Calibri"/>
                <a:cs typeface="Calibri"/>
              </a:rPr>
              <a:t> </a:t>
            </a:r>
            <a:r>
              <a:rPr sz="3200" b="1" spc="-10" dirty="0">
                <a:solidFill>
                  <a:srgbClr val="FFC000"/>
                </a:solidFill>
                <a:latin typeface="Calibri"/>
                <a:cs typeface="Calibri"/>
              </a:rPr>
              <a:t>available resources, users </a:t>
            </a:r>
            <a:r>
              <a:rPr sz="3200" b="1" spc="-5" dirty="0">
                <a:solidFill>
                  <a:srgbClr val="FFC000"/>
                </a:solidFill>
                <a:latin typeface="Calibri"/>
                <a:cs typeface="Calibri"/>
              </a:rPr>
              <a:t>will </a:t>
            </a:r>
            <a:r>
              <a:rPr sz="3200" b="1" spc="-10" dirty="0">
                <a:solidFill>
                  <a:srgbClr val="FFC000"/>
                </a:solidFill>
                <a:latin typeface="Calibri"/>
                <a:cs typeface="Calibri"/>
              </a:rPr>
              <a:t>encounter degraded </a:t>
            </a:r>
            <a:r>
              <a:rPr sz="3200" b="1" spc="-5" dirty="0">
                <a:solidFill>
                  <a:srgbClr val="FFC000"/>
                </a:solidFill>
                <a:latin typeface="Calibri"/>
                <a:cs typeface="Calibri"/>
              </a:rPr>
              <a:t> performance.</a:t>
            </a:r>
            <a:endParaRPr sz="3200">
              <a:latin typeface="Calibri"/>
              <a:cs typeface="Calibri"/>
            </a:endParaRPr>
          </a:p>
          <a:p>
            <a:pPr marL="12065" marR="5080" algn="ctr">
              <a:lnSpc>
                <a:spcPts val="3460"/>
              </a:lnSpc>
              <a:spcBef>
                <a:spcPts val="1440"/>
              </a:spcBef>
            </a:pPr>
            <a:r>
              <a:rPr sz="3200" b="1" spc="-15" dirty="0">
                <a:solidFill>
                  <a:srgbClr val="FFFFFF"/>
                </a:solidFill>
                <a:latin typeface="Calibri"/>
                <a:cs typeface="Calibri"/>
              </a:rPr>
              <a:t>Efficiency </a:t>
            </a:r>
            <a:r>
              <a:rPr sz="3200" b="1" dirty="0">
                <a:solidFill>
                  <a:srgbClr val="FFFFFF"/>
                </a:solidFill>
                <a:latin typeface="Calibri"/>
                <a:cs typeface="Calibri"/>
              </a:rPr>
              <a:t>is closely </a:t>
            </a:r>
            <a:r>
              <a:rPr sz="3200" b="1" spc="-15" dirty="0">
                <a:solidFill>
                  <a:srgbClr val="FFFFFF"/>
                </a:solidFill>
                <a:latin typeface="Calibri"/>
                <a:cs typeface="Calibri"/>
              </a:rPr>
              <a:t>related to </a:t>
            </a:r>
            <a:r>
              <a:rPr sz="3200" b="1" dirty="0">
                <a:solidFill>
                  <a:srgbClr val="FFFFFF"/>
                </a:solidFill>
                <a:latin typeface="Calibri"/>
                <a:cs typeface="Calibri"/>
              </a:rPr>
              <a:t>the </a:t>
            </a:r>
            <a:r>
              <a:rPr sz="3200" b="1" i="1" spc="-15" dirty="0">
                <a:solidFill>
                  <a:srgbClr val="FFFFFF"/>
                </a:solidFill>
                <a:latin typeface="Calibri"/>
                <a:cs typeface="Calibri"/>
              </a:rPr>
              <a:t>external </a:t>
            </a:r>
            <a:r>
              <a:rPr sz="3200" b="1" i="1" dirty="0">
                <a:solidFill>
                  <a:srgbClr val="FFFFFF"/>
                </a:solidFill>
                <a:latin typeface="Calibri"/>
                <a:cs typeface="Calibri"/>
              </a:rPr>
              <a:t>quality </a:t>
            </a:r>
            <a:r>
              <a:rPr sz="3200" b="1" i="1" spc="-5" dirty="0">
                <a:solidFill>
                  <a:srgbClr val="FFFFFF"/>
                </a:solidFill>
                <a:latin typeface="Calibri"/>
                <a:cs typeface="Calibri"/>
              </a:rPr>
              <a:t>attribute </a:t>
            </a:r>
            <a:r>
              <a:rPr sz="3200" b="1" i="1" spc="-710" dirty="0">
                <a:solidFill>
                  <a:srgbClr val="FFFFFF"/>
                </a:solidFill>
                <a:latin typeface="Calibri"/>
                <a:cs typeface="Calibri"/>
              </a:rPr>
              <a:t> </a:t>
            </a:r>
            <a:r>
              <a:rPr sz="3200" b="1" i="1" spc="-5" dirty="0">
                <a:solidFill>
                  <a:srgbClr val="FFFFFF"/>
                </a:solidFill>
                <a:latin typeface="Calibri"/>
                <a:cs typeface="Calibri"/>
              </a:rPr>
              <a:t>of</a:t>
            </a:r>
            <a:r>
              <a:rPr sz="3200" b="1" i="1" spc="-10" dirty="0">
                <a:solidFill>
                  <a:srgbClr val="FFFFFF"/>
                </a:solidFill>
                <a:latin typeface="Calibri"/>
                <a:cs typeface="Calibri"/>
              </a:rPr>
              <a:t> </a:t>
            </a:r>
            <a:r>
              <a:rPr sz="3200" b="1" i="1" spc="-5" dirty="0">
                <a:solidFill>
                  <a:srgbClr val="FFFFFF"/>
                </a:solidFill>
                <a:latin typeface="Calibri"/>
                <a:cs typeface="Calibri"/>
              </a:rPr>
              <a:t>performance</a:t>
            </a:r>
            <a:endParaRPr sz="3200">
              <a:latin typeface="Calibri"/>
              <a:cs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4388485" cy="757555"/>
          </a:xfrm>
          <a:prstGeom prst="rect">
            <a:avLst/>
          </a:prstGeom>
        </p:spPr>
        <p:txBody>
          <a:bodyPr vert="horz" wrap="square" lIns="0" tIns="12700" rIns="0" bIns="0" rtlCol="0">
            <a:spAutoFit/>
          </a:bodyPr>
          <a:lstStyle/>
          <a:p>
            <a:pPr marL="12700">
              <a:lnSpc>
                <a:spcPct val="100000"/>
              </a:lnSpc>
              <a:spcBef>
                <a:spcPts val="100"/>
              </a:spcBef>
            </a:pPr>
            <a:r>
              <a:rPr sz="4800" b="0" spc="-70" dirty="0">
                <a:solidFill>
                  <a:srgbClr val="FFFFFF"/>
                </a:solidFill>
                <a:latin typeface="Calibri Light"/>
                <a:cs typeface="Calibri Light"/>
              </a:rPr>
              <a:t>Efficiency</a:t>
            </a:r>
            <a:r>
              <a:rPr sz="4800" b="0" spc="-160" dirty="0">
                <a:solidFill>
                  <a:srgbClr val="FFFFFF"/>
                </a:solidFill>
                <a:latin typeface="Calibri Light"/>
                <a:cs typeface="Calibri Light"/>
              </a:rPr>
              <a:t> </a:t>
            </a:r>
            <a:r>
              <a:rPr sz="4800" b="0" spc="-55" dirty="0">
                <a:solidFill>
                  <a:srgbClr val="FFFFFF"/>
                </a:solidFill>
                <a:latin typeface="Calibri Light"/>
                <a:cs typeface="Calibri Light"/>
              </a:rPr>
              <a:t>Formula</a:t>
            </a:r>
            <a:endParaRPr sz="4800">
              <a:latin typeface="Calibri Light"/>
              <a:cs typeface="Calibri Light"/>
            </a:endParaRPr>
          </a:p>
        </p:txBody>
      </p:sp>
      <p:sp>
        <p:nvSpPr>
          <p:cNvPr id="3" name="object 3"/>
          <p:cNvSpPr txBox="1"/>
          <p:nvPr/>
        </p:nvSpPr>
        <p:spPr>
          <a:xfrm>
            <a:off x="1176019" y="1834718"/>
            <a:ext cx="9567545" cy="1960245"/>
          </a:xfrm>
          <a:prstGeom prst="rect">
            <a:avLst/>
          </a:prstGeom>
        </p:spPr>
        <p:txBody>
          <a:bodyPr vert="horz" wrap="square" lIns="0" tIns="60325" rIns="0" bIns="0" rtlCol="0">
            <a:spAutoFit/>
          </a:bodyPr>
          <a:lstStyle/>
          <a:p>
            <a:pPr marL="12700" marR="63500" indent="30480">
              <a:lnSpc>
                <a:spcPts val="3030"/>
              </a:lnSpc>
              <a:spcBef>
                <a:spcPts val="475"/>
              </a:spcBef>
            </a:pPr>
            <a:r>
              <a:rPr sz="2800" b="1" spc="-5" dirty="0">
                <a:solidFill>
                  <a:srgbClr val="FFFFFF"/>
                </a:solidFill>
                <a:latin typeface="Verdana"/>
                <a:cs typeface="Verdana"/>
              </a:rPr>
              <a:t>Efficiency:</a:t>
            </a:r>
            <a:r>
              <a:rPr sz="2800" b="1" spc="90" dirty="0">
                <a:solidFill>
                  <a:srgbClr val="FFFFFF"/>
                </a:solidFill>
                <a:latin typeface="Verdana"/>
                <a:cs typeface="Verdana"/>
              </a:rPr>
              <a:t> </a:t>
            </a:r>
            <a:r>
              <a:rPr sz="2800" spc="-5" dirty="0">
                <a:solidFill>
                  <a:srgbClr val="FFFFFF"/>
                </a:solidFill>
                <a:latin typeface="Verdana"/>
                <a:cs typeface="Verdana"/>
              </a:rPr>
              <a:t>The</a:t>
            </a:r>
            <a:r>
              <a:rPr sz="2800" dirty="0">
                <a:solidFill>
                  <a:srgbClr val="FFFFFF"/>
                </a:solidFill>
                <a:latin typeface="Verdana"/>
                <a:cs typeface="Verdana"/>
              </a:rPr>
              <a:t> </a:t>
            </a:r>
            <a:r>
              <a:rPr sz="2800" spc="-10" dirty="0">
                <a:solidFill>
                  <a:srgbClr val="FFFFFF"/>
                </a:solidFill>
                <a:latin typeface="Verdana"/>
                <a:cs typeface="Verdana"/>
              </a:rPr>
              <a:t>amount</a:t>
            </a:r>
            <a:r>
              <a:rPr sz="2800" spc="35" dirty="0">
                <a:solidFill>
                  <a:srgbClr val="FFFFFF"/>
                </a:solidFill>
                <a:latin typeface="Verdana"/>
                <a:cs typeface="Verdana"/>
              </a:rPr>
              <a:t> </a:t>
            </a:r>
            <a:r>
              <a:rPr sz="2800" spc="-5" dirty="0">
                <a:solidFill>
                  <a:srgbClr val="FFFFFF"/>
                </a:solidFill>
                <a:latin typeface="Verdana"/>
                <a:cs typeface="Verdana"/>
              </a:rPr>
              <a:t>of</a:t>
            </a:r>
            <a:r>
              <a:rPr sz="2800" spc="15" dirty="0">
                <a:solidFill>
                  <a:srgbClr val="FFFFFF"/>
                </a:solidFill>
                <a:latin typeface="Verdana"/>
                <a:cs typeface="Verdana"/>
              </a:rPr>
              <a:t> </a:t>
            </a:r>
            <a:r>
              <a:rPr sz="2800" spc="-10" dirty="0">
                <a:solidFill>
                  <a:srgbClr val="FFFFFF"/>
                </a:solidFill>
                <a:latin typeface="Verdana"/>
                <a:cs typeface="Verdana"/>
              </a:rPr>
              <a:t>computing</a:t>
            </a:r>
            <a:r>
              <a:rPr sz="2800" spc="55" dirty="0">
                <a:solidFill>
                  <a:srgbClr val="FFFFFF"/>
                </a:solidFill>
                <a:latin typeface="Verdana"/>
                <a:cs typeface="Verdana"/>
              </a:rPr>
              <a:t> </a:t>
            </a:r>
            <a:r>
              <a:rPr sz="2800" spc="-10" dirty="0">
                <a:solidFill>
                  <a:srgbClr val="FFFFFF"/>
                </a:solidFill>
                <a:latin typeface="Verdana"/>
                <a:cs typeface="Verdana"/>
              </a:rPr>
              <a:t>resources</a:t>
            </a:r>
            <a:r>
              <a:rPr sz="2800" spc="60" dirty="0">
                <a:solidFill>
                  <a:srgbClr val="FFFFFF"/>
                </a:solidFill>
                <a:latin typeface="Verdana"/>
                <a:cs typeface="Verdana"/>
              </a:rPr>
              <a:t> </a:t>
            </a:r>
            <a:r>
              <a:rPr sz="2800" spc="-5" dirty="0">
                <a:solidFill>
                  <a:srgbClr val="FFFFFF"/>
                </a:solidFill>
                <a:latin typeface="Verdana"/>
                <a:cs typeface="Verdana"/>
              </a:rPr>
              <a:t>and </a:t>
            </a:r>
            <a:r>
              <a:rPr sz="2800" spc="-969" dirty="0">
                <a:solidFill>
                  <a:srgbClr val="FFFFFF"/>
                </a:solidFill>
                <a:latin typeface="Verdana"/>
                <a:cs typeface="Verdana"/>
              </a:rPr>
              <a:t> </a:t>
            </a:r>
            <a:r>
              <a:rPr sz="2800" spc="-5" dirty="0">
                <a:solidFill>
                  <a:srgbClr val="FFFFFF"/>
                </a:solidFill>
                <a:latin typeface="Verdana"/>
                <a:cs typeface="Verdana"/>
              </a:rPr>
              <a:t>code</a:t>
            </a:r>
            <a:r>
              <a:rPr sz="2800" spc="15" dirty="0">
                <a:solidFill>
                  <a:srgbClr val="FFFFFF"/>
                </a:solidFill>
                <a:latin typeface="Verdana"/>
                <a:cs typeface="Verdana"/>
              </a:rPr>
              <a:t> </a:t>
            </a:r>
            <a:r>
              <a:rPr sz="2800" spc="-5" dirty="0">
                <a:solidFill>
                  <a:srgbClr val="FFFFFF"/>
                </a:solidFill>
                <a:latin typeface="Verdana"/>
                <a:cs typeface="Verdana"/>
              </a:rPr>
              <a:t>required</a:t>
            </a:r>
            <a:r>
              <a:rPr sz="2800" spc="55" dirty="0">
                <a:solidFill>
                  <a:srgbClr val="FFFFFF"/>
                </a:solidFill>
                <a:latin typeface="Verdana"/>
                <a:cs typeface="Verdana"/>
              </a:rPr>
              <a:t> </a:t>
            </a:r>
            <a:r>
              <a:rPr sz="2800" spc="-10" dirty="0">
                <a:solidFill>
                  <a:srgbClr val="FFFFFF"/>
                </a:solidFill>
                <a:latin typeface="Verdana"/>
                <a:cs typeface="Verdana"/>
              </a:rPr>
              <a:t>by</a:t>
            </a:r>
            <a:r>
              <a:rPr sz="2800" spc="25" dirty="0">
                <a:solidFill>
                  <a:srgbClr val="FFFFFF"/>
                </a:solidFill>
                <a:latin typeface="Verdana"/>
                <a:cs typeface="Verdana"/>
              </a:rPr>
              <a:t> </a:t>
            </a:r>
            <a:r>
              <a:rPr sz="2800" spc="-5" dirty="0">
                <a:solidFill>
                  <a:srgbClr val="FFFFFF"/>
                </a:solidFill>
                <a:latin typeface="Verdana"/>
                <a:cs typeface="Verdana"/>
              </a:rPr>
              <a:t>a</a:t>
            </a:r>
            <a:r>
              <a:rPr sz="2800" spc="15" dirty="0">
                <a:solidFill>
                  <a:srgbClr val="FFFFFF"/>
                </a:solidFill>
                <a:latin typeface="Verdana"/>
                <a:cs typeface="Verdana"/>
              </a:rPr>
              <a:t> </a:t>
            </a:r>
            <a:r>
              <a:rPr sz="2800" spc="-15" dirty="0">
                <a:solidFill>
                  <a:srgbClr val="FFFFFF"/>
                </a:solidFill>
                <a:latin typeface="Verdana"/>
                <a:cs typeface="Verdana"/>
              </a:rPr>
              <a:t>program</a:t>
            </a:r>
            <a:r>
              <a:rPr sz="2800" spc="65" dirty="0">
                <a:solidFill>
                  <a:srgbClr val="FFFFFF"/>
                </a:solidFill>
                <a:latin typeface="Verdana"/>
                <a:cs typeface="Verdana"/>
              </a:rPr>
              <a:t> </a:t>
            </a:r>
            <a:r>
              <a:rPr sz="2800" spc="-5" dirty="0">
                <a:solidFill>
                  <a:srgbClr val="FFFFFF"/>
                </a:solidFill>
                <a:latin typeface="Verdana"/>
                <a:cs typeface="Verdana"/>
              </a:rPr>
              <a:t>to</a:t>
            </a:r>
            <a:r>
              <a:rPr sz="2800" spc="5" dirty="0">
                <a:solidFill>
                  <a:srgbClr val="FFFFFF"/>
                </a:solidFill>
                <a:latin typeface="Verdana"/>
                <a:cs typeface="Verdana"/>
              </a:rPr>
              <a:t> </a:t>
            </a:r>
            <a:r>
              <a:rPr sz="2800" spc="-10" dirty="0">
                <a:solidFill>
                  <a:srgbClr val="FFFFFF"/>
                </a:solidFill>
                <a:latin typeface="Verdana"/>
                <a:cs typeface="Verdana"/>
              </a:rPr>
              <a:t>perform</a:t>
            </a:r>
            <a:r>
              <a:rPr sz="2800" spc="35" dirty="0">
                <a:solidFill>
                  <a:srgbClr val="FFFFFF"/>
                </a:solidFill>
                <a:latin typeface="Verdana"/>
                <a:cs typeface="Verdana"/>
              </a:rPr>
              <a:t> </a:t>
            </a:r>
            <a:r>
              <a:rPr sz="2800" spc="-5" dirty="0">
                <a:solidFill>
                  <a:srgbClr val="FFFFFF"/>
                </a:solidFill>
                <a:latin typeface="Verdana"/>
                <a:cs typeface="Verdana"/>
              </a:rPr>
              <a:t>a</a:t>
            </a:r>
            <a:r>
              <a:rPr sz="2800" spc="15" dirty="0">
                <a:solidFill>
                  <a:srgbClr val="FFFFFF"/>
                </a:solidFill>
                <a:latin typeface="Verdana"/>
                <a:cs typeface="Verdana"/>
              </a:rPr>
              <a:t> </a:t>
            </a:r>
            <a:r>
              <a:rPr sz="2800" spc="-5" dirty="0">
                <a:solidFill>
                  <a:srgbClr val="FFFFFF"/>
                </a:solidFill>
                <a:latin typeface="Verdana"/>
                <a:cs typeface="Verdana"/>
              </a:rPr>
              <a:t>function.</a:t>
            </a:r>
            <a:endParaRPr sz="2800">
              <a:latin typeface="Verdana"/>
              <a:cs typeface="Verdana"/>
            </a:endParaRPr>
          </a:p>
          <a:p>
            <a:pPr>
              <a:lnSpc>
                <a:spcPct val="100000"/>
              </a:lnSpc>
              <a:spcBef>
                <a:spcPts val="25"/>
              </a:spcBef>
            </a:pPr>
            <a:endParaRPr sz="4450">
              <a:latin typeface="Verdana"/>
              <a:cs typeface="Verdana"/>
            </a:endParaRPr>
          </a:p>
          <a:p>
            <a:pPr marL="46355">
              <a:lnSpc>
                <a:spcPct val="100000"/>
              </a:lnSpc>
            </a:pPr>
            <a:r>
              <a:rPr sz="2800" spc="-10" dirty="0">
                <a:solidFill>
                  <a:srgbClr val="FFC000"/>
                </a:solidFill>
                <a:latin typeface="Verdana"/>
                <a:cs typeface="Verdana"/>
              </a:rPr>
              <a:t>Efficiency</a:t>
            </a:r>
            <a:r>
              <a:rPr sz="2800" spc="55" dirty="0">
                <a:solidFill>
                  <a:srgbClr val="FFC000"/>
                </a:solidFill>
                <a:latin typeface="Verdana"/>
                <a:cs typeface="Verdana"/>
              </a:rPr>
              <a:t> </a:t>
            </a:r>
            <a:r>
              <a:rPr sz="2800" spc="-5" dirty="0">
                <a:solidFill>
                  <a:srgbClr val="FFC000"/>
                </a:solidFill>
                <a:latin typeface="Verdana"/>
                <a:cs typeface="Verdana"/>
              </a:rPr>
              <a:t>= </a:t>
            </a:r>
            <a:r>
              <a:rPr sz="2800" spc="-10" dirty="0">
                <a:solidFill>
                  <a:srgbClr val="FFC000"/>
                </a:solidFill>
                <a:latin typeface="Verdana"/>
                <a:cs typeface="Verdana"/>
              </a:rPr>
              <a:t>(Memory</a:t>
            </a:r>
            <a:r>
              <a:rPr sz="2800" spc="30" dirty="0">
                <a:solidFill>
                  <a:srgbClr val="FFC000"/>
                </a:solidFill>
                <a:latin typeface="Verdana"/>
                <a:cs typeface="Verdana"/>
              </a:rPr>
              <a:t> </a:t>
            </a:r>
            <a:r>
              <a:rPr sz="2800" spc="-5" dirty="0">
                <a:solidFill>
                  <a:srgbClr val="FFC000"/>
                </a:solidFill>
                <a:latin typeface="Verdana"/>
                <a:cs typeface="Verdana"/>
              </a:rPr>
              <a:t>Usage)</a:t>
            </a:r>
            <a:r>
              <a:rPr sz="2800" spc="20" dirty="0">
                <a:solidFill>
                  <a:srgbClr val="FFC000"/>
                </a:solidFill>
                <a:latin typeface="Verdana"/>
                <a:cs typeface="Verdana"/>
              </a:rPr>
              <a:t> </a:t>
            </a:r>
            <a:r>
              <a:rPr sz="2800" spc="-5" dirty="0">
                <a:solidFill>
                  <a:srgbClr val="FFC000"/>
                </a:solidFill>
                <a:latin typeface="Verdana"/>
                <a:cs typeface="Verdana"/>
              </a:rPr>
              <a:t>/</a:t>
            </a:r>
            <a:r>
              <a:rPr sz="2800" spc="10" dirty="0">
                <a:solidFill>
                  <a:srgbClr val="FFC000"/>
                </a:solidFill>
                <a:latin typeface="Verdana"/>
                <a:cs typeface="Verdana"/>
              </a:rPr>
              <a:t> </a:t>
            </a:r>
            <a:r>
              <a:rPr sz="2800" spc="-55" dirty="0">
                <a:solidFill>
                  <a:srgbClr val="FFC000"/>
                </a:solidFill>
                <a:latin typeface="Verdana"/>
                <a:cs typeface="Verdana"/>
              </a:rPr>
              <a:t>(Total</a:t>
            </a:r>
            <a:r>
              <a:rPr sz="2800" dirty="0">
                <a:solidFill>
                  <a:srgbClr val="FFC000"/>
                </a:solidFill>
                <a:latin typeface="Verdana"/>
                <a:cs typeface="Verdana"/>
              </a:rPr>
              <a:t> </a:t>
            </a:r>
            <a:r>
              <a:rPr sz="2800" spc="-5" dirty="0">
                <a:solidFill>
                  <a:srgbClr val="FFC000"/>
                </a:solidFill>
                <a:latin typeface="Verdana"/>
                <a:cs typeface="Verdana"/>
              </a:rPr>
              <a:t>Memory)</a:t>
            </a:r>
            <a:r>
              <a:rPr sz="2800" spc="35" dirty="0">
                <a:solidFill>
                  <a:srgbClr val="FFC000"/>
                </a:solidFill>
                <a:latin typeface="Verdana"/>
                <a:cs typeface="Verdana"/>
              </a:rPr>
              <a:t> </a:t>
            </a:r>
            <a:r>
              <a:rPr sz="2800" spc="-5" dirty="0">
                <a:solidFill>
                  <a:srgbClr val="FFC000"/>
                </a:solidFill>
                <a:latin typeface="Verdana"/>
                <a:cs typeface="Verdana"/>
              </a:rPr>
              <a:t>*</a:t>
            </a:r>
            <a:r>
              <a:rPr sz="2800" dirty="0">
                <a:solidFill>
                  <a:srgbClr val="FFC000"/>
                </a:solidFill>
                <a:latin typeface="Verdana"/>
                <a:cs typeface="Verdana"/>
              </a:rPr>
              <a:t> </a:t>
            </a:r>
            <a:r>
              <a:rPr sz="2800" spc="-5" dirty="0">
                <a:solidFill>
                  <a:srgbClr val="FFC000"/>
                </a:solidFill>
                <a:latin typeface="Verdana"/>
                <a:cs typeface="Verdana"/>
              </a:rPr>
              <a:t>100</a:t>
            </a:r>
            <a:endParaRPr sz="2800">
              <a:latin typeface="Verdana"/>
              <a:cs typeface="Verdan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4430395" cy="757555"/>
          </a:xfrm>
          <a:prstGeom prst="rect">
            <a:avLst/>
          </a:prstGeom>
        </p:spPr>
        <p:txBody>
          <a:bodyPr vert="horz" wrap="square" lIns="0" tIns="12700" rIns="0" bIns="0" rtlCol="0">
            <a:spAutoFit/>
          </a:bodyPr>
          <a:lstStyle/>
          <a:p>
            <a:pPr marL="12700">
              <a:lnSpc>
                <a:spcPct val="100000"/>
              </a:lnSpc>
              <a:spcBef>
                <a:spcPts val="100"/>
              </a:spcBef>
            </a:pPr>
            <a:r>
              <a:rPr sz="4800" b="0" spc="-70" dirty="0">
                <a:solidFill>
                  <a:srgbClr val="FFFFFF"/>
                </a:solidFill>
                <a:latin typeface="Calibri Light"/>
                <a:cs typeface="Calibri Light"/>
              </a:rPr>
              <a:t>Efficiency</a:t>
            </a:r>
            <a:r>
              <a:rPr sz="4800" b="0" spc="-160" dirty="0">
                <a:solidFill>
                  <a:srgbClr val="FFFFFF"/>
                </a:solidFill>
                <a:latin typeface="Calibri Light"/>
                <a:cs typeface="Calibri Light"/>
              </a:rPr>
              <a:t> </a:t>
            </a:r>
            <a:r>
              <a:rPr sz="4800" b="0" spc="-60" dirty="0">
                <a:solidFill>
                  <a:srgbClr val="FFFFFF"/>
                </a:solidFill>
                <a:latin typeface="Calibri Light"/>
                <a:cs typeface="Calibri Light"/>
              </a:rPr>
              <a:t>Example</a:t>
            </a:r>
            <a:endParaRPr sz="4800">
              <a:latin typeface="Calibri Light"/>
              <a:cs typeface="Calibri Light"/>
            </a:endParaRPr>
          </a:p>
        </p:txBody>
      </p:sp>
      <p:sp>
        <p:nvSpPr>
          <p:cNvPr id="3" name="object 3"/>
          <p:cNvSpPr txBox="1"/>
          <p:nvPr/>
        </p:nvSpPr>
        <p:spPr>
          <a:xfrm>
            <a:off x="1176019" y="2038299"/>
            <a:ext cx="9994265" cy="2792095"/>
          </a:xfrm>
          <a:prstGeom prst="rect">
            <a:avLst/>
          </a:prstGeom>
        </p:spPr>
        <p:txBody>
          <a:bodyPr vert="horz" wrap="square" lIns="0" tIns="102235" rIns="0" bIns="0" rtlCol="0">
            <a:spAutoFit/>
          </a:bodyPr>
          <a:lstStyle/>
          <a:p>
            <a:pPr marL="12700" marR="6350" algn="just">
              <a:lnSpc>
                <a:spcPct val="80500"/>
              </a:lnSpc>
              <a:spcBef>
                <a:spcPts val="805"/>
              </a:spcBef>
            </a:pPr>
            <a:r>
              <a:rPr sz="3000" b="1" u="sng" spc="-5" dirty="0">
                <a:solidFill>
                  <a:srgbClr val="FFFFFF"/>
                </a:solidFill>
                <a:uFill>
                  <a:solidFill>
                    <a:srgbClr val="FFFFFF"/>
                  </a:solidFill>
                </a:uFill>
                <a:latin typeface="Calibri"/>
                <a:cs typeface="Calibri"/>
              </a:rPr>
              <a:t>EFF-1</a:t>
            </a:r>
            <a:r>
              <a:rPr sz="3000" b="1" u="sng" dirty="0">
                <a:solidFill>
                  <a:srgbClr val="FFFFFF"/>
                </a:solidFill>
                <a:uFill>
                  <a:solidFill>
                    <a:srgbClr val="FFFFFF"/>
                  </a:solidFill>
                </a:uFill>
                <a:latin typeface="Calibri"/>
                <a:cs typeface="Calibri"/>
              </a:rPr>
              <a:t> </a:t>
            </a:r>
            <a:r>
              <a:rPr sz="2600" b="1" spc="-40" dirty="0">
                <a:solidFill>
                  <a:srgbClr val="FFFF00"/>
                </a:solidFill>
                <a:latin typeface="Calibri"/>
                <a:cs typeface="Calibri"/>
              </a:rPr>
              <a:t>At</a:t>
            </a:r>
            <a:r>
              <a:rPr sz="2600" b="1" spc="-35" dirty="0">
                <a:solidFill>
                  <a:srgbClr val="FFFF00"/>
                </a:solidFill>
                <a:latin typeface="Calibri"/>
                <a:cs typeface="Calibri"/>
              </a:rPr>
              <a:t> </a:t>
            </a:r>
            <a:r>
              <a:rPr sz="2600" b="1" spc="-5" dirty="0">
                <a:solidFill>
                  <a:srgbClr val="FFFF00"/>
                </a:solidFill>
                <a:latin typeface="Calibri"/>
                <a:cs typeface="Calibri"/>
              </a:rPr>
              <a:t>least</a:t>
            </a:r>
            <a:r>
              <a:rPr sz="2600" b="1" dirty="0">
                <a:solidFill>
                  <a:srgbClr val="FFFF00"/>
                </a:solidFill>
                <a:latin typeface="Calibri"/>
                <a:cs typeface="Calibri"/>
              </a:rPr>
              <a:t> </a:t>
            </a:r>
            <a:r>
              <a:rPr sz="2600" b="1" spc="-5" dirty="0">
                <a:solidFill>
                  <a:srgbClr val="FFFF00"/>
                </a:solidFill>
                <a:latin typeface="Calibri"/>
                <a:cs typeface="Calibri"/>
              </a:rPr>
              <a:t>30</a:t>
            </a:r>
            <a:r>
              <a:rPr sz="2600" b="1" dirty="0">
                <a:solidFill>
                  <a:srgbClr val="FFFF00"/>
                </a:solidFill>
                <a:latin typeface="Calibri"/>
                <a:cs typeface="Calibri"/>
              </a:rPr>
              <a:t> </a:t>
            </a:r>
            <a:r>
              <a:rPr sz="2600" b="1" spc="-15" dirty="0">
                <a:solidFill>
                  <a:srgbClr val="FFFF00"/>
                </a:solidFill>
                <a:latin typeface="Calibri"/>
                <a:cs typeface="Calibri"/>
              </a:rPr>
              <a:t>percent</a:t>
            </a:r>
            <a:r>
              <a:rPr sz="2600" b="1" spc="-10" dirty="0">
                <a:solidFill>
                  <a:srgbClr val="FFFF00"/>
                </a:solidFill>
                <a:latin typeface="Calibri"/>
                <a:cs typeface="Calibri"/>
              </a:rPr>
              <a:t> </a:t>
            </a:r>
            <a:r>
              <a:rPr sz="2600" b="1" dirty="0">
                <a:solidFill>
                  <a:srgbClr val="FFFF00"/>
                </a:solidFill>
                <a:latin typeface="Calibri"/>
                <a:cs typeface="Calibri"/>
              </a:rPr>
              <a:t>of</a:t>
            </a:r>
            <a:r>
              <a:rPr sz="2600" b="1" spc="5" dirty="0">
                <a:solidFill>
                  <a:srgbClr val="FFFF00"/>
                </a:solidFill>
                <a:latin typeface="Calibri"/>
                <a:cs typeface="Calibri"/>
              </a:rPr>
              <a:t> </a:t>
            </a:r>
            <a:r>
              <a:rPr sz="2600" b="1" spc="-5" dirty="0">
                <a:solidFill>
                  <a:srgbClr val="FFFF00"/>
                </a:solidFill>
                <a:latin typeface="Calibri"/>
                <a:cs typeface="Calibri"/>
              </a:rPr>
              <a:t>the</a:t>
            </a:r>
            <a:r>
              <a:rPr sz="2600" b="1" dirty="0">
                <a:solidFill>
                  <a:srgbClr val="FFFF00"/>
                </a:solidFill>
                <a:latin typeface="Calibri"/>
                <a:cs typeface="Calibri"/>
              </a:rPr>
              <a:t> </a:t>
            </a:r>
            <a:r>
              <a:rPr sz="2600" b="1" spc="-5" dirty="0">
                <a:solidFill>
                  <a:srgbClr val="FFFF00"/>
                </a:solidFill>
                <a:latin typeface="Calibri"/>
                <a:cs typeface="Calibri"/>
              </a:rPr>
              <a:t>processor</a:t>
            </a:r>
            <a:r>
              <a:rPr sz="2600" b="1" dirty="0">
                <a:solidFill>
                  <a:srgbClr val="FFFF00"/>
                </a:solidFill>
                <a:latin typeface="Calibri"/>
                <a:cs typeface="Calibri"/>
              </a:rPr>
              <a:t> </a:t>
            </a:r>
            <a:r>
              <a:rPr sz="2600" b="1" spc="-5" dirty="0">
                <a:solidFill>
                  <a:srgbClr val="FFFF00"/>
                </a:solidFill>
                <a:latin typeface="Calibri"/>
                <a:cs typeface="Calibri"/>
              </a:rPr>
              <a:t>capacity</a:t>
            </a:r>
            <a:r>
              <a:rPr sz="2600" b="1" dirty="0">
                <a:solidFill>
                  <a:srgbClr val="FFFF00"/>
                </a:solidFill>
                <a:latin typeface="Calibri"/>
                <a:cs typeface="Calibri"/>
              </a:rPr>
              <a:t> and</a:t>
            </a:r>
            <a:r>
              <a:rPr sz="2600" b="1" spc="5" dirty="0">
                <a:solidFill>
                  <a:srgbClr val="FFFF00"/>
                </a:solidFill>
                <a:latin typeface="Calibri"/>
                <a:cs typeface="Calibri"/>
              </a:rPr>
              <a:t> </a:t>
            </a:r>
            <a:r>
              <a:rPr sz="2600" b="1" dirty="0">
                <a:solidFill>
                  <a:srgbClr val="FFFF00"/>
                </a:solidFill>
                <a:latin typeface="Calibri"/>
                <a:cs typeface="Calibri"/>
              </a:rPr>
              <a:t>memory </a:t>
            </a:r>
            <a:r>
              <a:rPr sz="2600" b="1" spc="5" dirty="0">
                <a:solidFill>
                  <a:srgbClr val="FFFF00"/>
                </a:solidFill>
                <a:latin typeface="Calibri"/>
                <a:cs typeface="Calibri"/>
              </a:rPr>
              <a:t> </a:t>
            </a:r>
            <a:r>
              <a:rPr sz="2600" b="1" spc="-10" dirty="0">
                <a:solidFill>
                  <a:srgbClr val="FFFF00"/>
                </a:solidFill>
                <a:latin typeface="Calibri"/>
                <a:cs typeface="Calibri"/>
              </a:rPr>
              <a:t>available to </a:t>
            </a:r>
            <a:r>
              <a:rPr sz="2600" b="1" spc="-5" dirty="0">
                <a:solidFill>
                  <a:srgbClr val="FFFF00"/>
                </a:solidFill>
                <a:latin typeface="Calibri"/>
                <a:cs typeface="Calibri"/>
              </a:rPr>
              <a:t>the application shall be </a:t>
            </a:r>
            <a:r>
              <a:rPr sz="2600" b="1" dirty="0">
                <a:solidFill>
                  <a:srgbClr val="FFFF00"/>
                </a:solidFill>
                <a:latin typeface="Calibri"/>
                <a:cs typeface="Calibri"/>
              </a:rPr>
              <a:t>unused </a:t>
            </a:r>
            <a:r>
              <a:rPr sz="2600" b="1" spc="-15" dirty="0">
                <a:solidFill>
                  <a:srgbClr val="FFFF00"/>
                </a:solidFill>
                <a:latin typeface="Calibri"/>
                <a:cs typeface="Calibri"/>
              </a:rPr>
              <a:t>at </a:t>
            </a:r>
            <a:r>
              <a:rPr sz="2600" b="1" dirty="0">
                <a:solidFill>
                  <a:srgbClr val="FFFF00"/>
                </a:solidFill>
                <a:latin typeface="Calibri"/>
                <a:cs typeface="Calibri"/>
              </a:rPr>
              <a:t>the planned peak load </a:t>
            </a:r>
            <a:r>
              <a:rPr sz="2600" b="1" spc="5" dirty="0">
                <a:solidFill>
                  <a:srgbClr val="FFFF00"/>
                </a:solidFill>
                <a:latin typeface="Calibri"/>
                <a:cs typeface="Calibri"/>
              </a:rPr>
              <a:t> </a:t>
            </a:r>
            <a:r>
              <a:rPr sz="2600" b="1" spc="-5" dirty="0">
                <a:solidFill>
                  <a:srgbClr val="FFFF00"/>
                </a:solidFill>
                <a:latin typeface="Calibri"/>
                <a:cs typeface="Calibri"/>
              </a:rPr>
              <a:t>conditions.</a:t>
            </a:r>
            <a:endParaRPr sz="2600">
              <a:latin typeface="Calibri"/>
              <a:cs typeface="Calibri"/>
            </a:endParaRPr>
          </a:p>
          <a:p>
            <a:pPr>
              <a:lnSpc>
                <a:spcPct val="100000"/>
              </a:lnSpc>
            </a:pPr>
            <a:endParaRPr sz="2600">
              <a:latin typeface="Calibri"/>
              <a:cs typeface="Calibri"/>
            </a:endParaRPr>
          </a:p>
          <a:p>
            <a:pPr marL="12700" marR="5080" algn="just">
              <a:lnSpc>
                <a:spcPct val="80500"/>
              </a:lnSpc>
              <a:spcBef>
                <a:spcPts val="2085"/>
              </a:spcBef>
            </a:pPr>
            <a:r>
              <a:rPr sz="3000" b="1" u="sng" dirty="0">
                <a:solidFill>
                  <a:srgbClr val="FFFFFF"/>
                </a:solidFill>
                <a:uFill>
                  <a:solidFill>
                    <a:srgbClr val="FFFFFF"/>
                  </a:solidFill>
                </a:uFill>
                <a:latin typeface="Calibri"/>
                <a:cs typeface="Calibri"/>
              </a:rPr>
              <a:t>EFF-2</a:t>
            </a:r>
            <a:r>
              <a:rPr sz="2600" b="1" dirty="0">
                <a:solidFill>
                  <a:srgbClr val="FFFF00"/>
                </a:solidFill>
                <a:latin typeface="Calibri"/>
                <a:cs typeface="Calibri"/>
              </a:rPr>
              <a:t>. </a:t>
            </a:r>
            <a:r>
              <a:rPr sz="2600" b="1" spc="-5" dirty="0">
                <a:solidFill>
                  <a:srgbClr val="FFFF00"/>
                </a:solidFill>
                <a:latin typeface="Calibri"/>
                <a:cs typeface="Calibri"/>
              </a:rPr>
              <a:t>The </a:t>
            </a:r>
            <a:r>
              <a:rPr sz="2600" b="1" spc="-20" dirty="0">
                <a:solidFill>
                  <a:srgbClr val="FFFF00"/>
                </a:solidFill>
                <a:latin typeface="Calibri"/>
                <a:cs typeface="Calibri"/>
              </a:rPr>
              <a:t>system </a:t>
            </a:r>
            <a:r>
              <a:rPr sz="2600" b="1" spc="-5" dirty="0">
                <a:solidFill>
                  <a:srgbClr val="FFFF00"/>
                </a:solidFill>
                <a:latin typeface="Calibri"/>
                <a:cs typeface="Calibri"/>
              </a:rPr>
              <a:t>shall </a:t>
            </a:r>
            <a:r>
              <a:rPr sz="2600" b="1" spc="-10" dirty="0">
                <a:solidFill>
                  <a:srgbClr val="FFFF00"/>
                </a:solidFill>
                <a:latin typeface="Calibri"/>
                <a:cs typeface="Calibri"/>
              </a:rPr>
              <a:t>provide </a:t>
            </a:r>
            <a:r>
              <a:rPr sz="2600" b="1" spc="-5" dirty="0">
                <a:solidFill>
                  <a:srgbClr val="FFFF00"/>
                </a:solidFill>
                <a:latin typeface="Calibri"/>
                <a:cs typeface="Calibri"/>
              </a:rPr>
              <a:t>the </a:t>
            </a:r>
            <a:r>
              <a:rPr sz="2600" b="1" spc="-15" dirty="0">
                <a:solidFill>
                  <a:srgbClr val="FFFF00"/>
                </a:solidFill>
                <a:latin typeface="Calibri"/>
                <a:cs typeface="Calibri"/>
              </a:rPr>
              <a:t>operator </a:t>
            </a:r>
            <a:r>
              <a:rPr sz="2600" b="1" spc="-5" dirty="0">
                <a:solidFill>
                  <a:srgbClr val="FFFF00"/>
                </a:solidFill>
                <a:latin typeface="Calibri"/>
                <a:cs typeface="Calibri"/>
              </a:rPr>
              <a:t>with </a:t>
            </a:r>
            <a:r>
              <a:rPr sz="2600" b="1" dirty="0">
                <a:solidFill>
                  <a:srgbClr val="FFFF00"/>
                </a:solidFill>
                <a:latin typeface="Calibri"/>
                <a:cs typeface="Calibri"/>
              </a:rPr>
              <a:t>a </a:t>
            </a:r>
            <a:r>
              <a:rPr sz="2600" b="1" spc="-5" dirty="0">
                <a:solidFill>
                  <a:srgbClr val="FFFF00"/>
                </a:solidFill>
                <a:latin typeface="Calibri"/>
                <a:cs typeface="Calibri"/>
              </a:rPr>
              <a:t>warning message </a:t>
            </a:r>
            <a:r>
              <a:rPr sz="2600" b="1" dirty="0">
                <a:solidFill>
                  <a:srgbClr val="FFFF00"/>
                </a:solidFill>
                <a:latin typeface="Calibri"/>
                <a:cs typeface="Calibri"/>
              </a:rPr>
              <a:t> </a:t>
            </a:r>
            <a:r>
              <a:rPr sz="2600" b="1" spc="-5" dirty="0">
                <a:solidFill>
                  <a:srgbClr val="FFFF00"/>
                </a:solidFill>
                <a:latin typeface="Calibri"/>
                <a:cs typeface="Calibri"/>
              </a:rPr>
              <a:t>when</a:t>
            </a:r>
            <a:r>
              <a:rPr sz="2600" b="1" dirty="0">
                <a:solidFill>
                  <a:srgbClr val="FFFF00"/>
                </a:solidFill>
                <a:latin typeface="Calibri"/>
                <a:cs typeface="Calibri"/>
              </a:rPr>
              <a:t> the</a:t>
            </a:r>
            <a:r>
              <a:rPr sz="2600" b="1" spc="5" dirty="0">
                <a:solidFill>
                  <a:srgbClr val="FFFF00"/>
                </a:solidFill>
                <a:latin typeface="Calibri"/>
                <a:cs typeface="Calibri"/>
              </a:rPr>
              <a:t> </a:t>
            </a:r>
            <a:r>
              <a:rPr sz="2600" b="1" spc="-5" dirty="0">
                <a:solidFill>
                  <a:srgbClr val="FFFF00"/>
                </a:solidFill>
                <a:latin typeface="Calibri"/>
                <a:cs typeface="Calibri"/>
              </a:rPr>
              <a:t>usage</a:t>
            </a:r>
            <a:r>
              <a:rPr sz="2600" b="1" dirty="0">
                <a:solidFill>
                  <a:srgbClr val="FFFF00"/>
                </a:solidFill>
                <a:latin typeface="Calibri"/>
                <a:cs typeface="Calibri"/>
              </a:rPr>
              <a:t> load</a:t>
            </a:r>
            <a:r>
              <a:rPr sz="2600" b="1" spc="5" dirty="0">
                <a:solidFill>
                  <a:srgbClr val="FFFF00"/>
                </a:solidFill>
                <a:latin typeface="Calibri"/>
                <a:cs typeface="Calibri"/>
              </a:rPr>
              <a:t> </a:t>
            </a:r>
            <a:r>
              <a:rPr sz="2600" b="1" spc="-20" dirty="0">
                <a:solidFill>
                  <a:srgbClr val="FFFF00"/>
                </a:solidFill>
                <a:latin typeface="Calibri"/>
                <a:cs typeface="Calibri"/>
              </a:rPr>
              <a:t>exceeds</a:t>
            </a:r>
            <a:r>
              <a:rPr sz="2600" b="1" spc="-15" dirty="0">
                <a:solidFill>
                  <a:srgbClr val="FFFF00"/>
                </a:solidFill>
                <a:latin typeface="Calibri"/>
                <a:cs typeface="Calibri"/>
              </a:rPr>
              <a:t> </a:t>
            </a:r>
            <a:r>
              <a:rPr sz="2600" b="1" dirty="0">
                <a:solidFill>
                  <a:srgbClr val="FFFF00"/>
                </a:solidFill>
                <a:latin typeface="Calibri"/>
                <a:cs typeface="Calibri"/>
              </a:rPr>
              <a:t>80</a:t>
            </a:r>
            <a:r>
              <a:rPr sz="2600" b="1" spc="5" dirty="0">
                <a:solidFill>
                  <a:srgbClr val="FFFF00"/>
                </a:solidFill>
                <a:latin typeface="Calibri"/>
                <a:cs typeface="Calibri"/>
              </a:rPr>
              <a:t> </a:t>
            </a:r>
            <a:r>
              <a:rPr sz="2600" b="1" spc="-10" dirty="0">
                <a:solidFill>
                  <a:srgbClr val="FFFF00"/>
                </a:solidFill>
                <a:latin typeface="Calibri"/>
                <a:cs typeface="Calibri"/>
              </a:rPr>
              <a:t>percent</a:t>
            </a:r>
            <a:r>
              <a:rPr sz="2600" b="1" spc="-5" dirty="0">
                <a:solidFill>
                  <a:srgbClr val="FFFF00"/>
                </a:solidFill>
                <a:latin typeface="Calibri"/>
                <a:cs typeface="Calibri"/>
              </a:rPr>
              <a:t> </a:t>
            </a:r>
            <a:r>
              <a:rPr sz="2600" b="1" dirty="0">
                <a:solidFill>
                  <a:srgbClr val="FFFF00"/>
                </a:solidFill>
                <a:latin typeface="Calibri"/>
                <a:cs typeface="Calibri"/>
              </a:rPr>
              <a:t>of</a:t>
            </a:r>
            <a:r>
              <a:rPr sz="2600" b="1" spc="5" dirty="0">
                <a:solidFill>
                  <a:srgbClr val="FFFF00"/>
                </a:solidFill>
                <a:latin typeface="Calibri"/>
                <a:cs typeface="Calibri"/>
              </a:rPr>
              <a:t> </a:t>
            </a:r>
            <a:r>
              <a:rPr sz="2600" b="1" spc="-5" dirty="0">
                <a:solidFill>
                  <a:srgbClr val="FFFF00"/>
                </a:solidFill>
                <a:latin typeface="Calibri"/>
                <a:cs typeface="Calibri"/>
              </a:rPr>
              <a:t>the</a:t>
            </a:r>
            <a:r>
              <a:rPr sz="2600" b="1" dirty="0">
                <a:solidFill>
                  <a:srgbClr val="FFFF00"/>
                </a:solidFill>
                <a:latin typeface="Calibri"/>
                <a:cs typeface="Calibri"/>
              </a:rPr>
              <a:t> </a:t>
            </a:r>
            <a:r>
              <a:rPr sz="2600" b="1" spc="-5" dirty="0">
                <a:solidFill>
                  <a:srgbClr val="FFFF00"/>
                </a:solidFill>
                <a:latin typeface="Calibri"/>
                <a:cs typeface="Calibri"/>
              </a:rPr>
              <a:t>maximum</a:t>
            </a:r>
            <a:r>
              <a:rPr sz="2600" b="1" dirty="0">
                <a:solidFill>
                  <a:srgbClr val="FFFF00"/>
                </a:solidFill>
                <a:latin typeface="Calibri"/>
                <a:cs typeface="Calibri"/>
              </a:rPr>
              <a:t> planned </a:t>
            </a:r>
            <a:r>
              <a:rPr sz="2600" b="1" spc="5" dirty="0">
                <a:solidFill>
                  <a:srgbClr val="FFFF00"/>
                </a:solidFill>
                <a:latin typeface="Calibri"/>
                <a:cs typeface="Calibri"/>
              </a:rPr>
              <a:t> </a:t>
            </a:r>
            <a:r>
              <a:rPr sz="2600" b="1" spc="-20" dirty="0">
                <a:solidFill>
                  <a:srgbClr val="FFFF00"/>
                </a:solidFill>
                <a:latin typeface="Calibri"/>
                <a:cs typeface="Calibri"/>
              </a:rPr>
              <a:t>capacity.</a:t>
            </a:r>
            <a:endParaRPr sz="2600">
              <a:latin typeface="Calibri"/>
              <a:cs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4592955" cy="757555"/>
          </a:xfrm>
          <a:prstGeom prst="rect">
            <a:avLst/>
          </a:prstGeom>
        </p:spPr>
        <p:txBody>
          <a:bodyPr vert="horz" wrap="square" lIns="0" tIns="12700" rIns="0" bIns="0" rtlCol="0">
            <a:spAutoFit/>
          </a:bodyPr>
          <a:lstStyle/>
          <a:p>
            <a:pPr marL="12700">
              <a:lnSpc>
                <a:spcPct val="100000"/>
              </a:lnSpc>
              <a:spcBef>
                <a:spcPts val="100"/>
              </a:spcBef>
            </a:pPr>
            <a:r>
              <a:rPr sz="4800" b="0" spc="-60" dirty="0">
                <a:solidFill>
                  <a:srgbClr val="FFFFFF"/>
                </a:solidFill>
                <a:latin typeface="Calibri Light"/>
                <a:cs typeface="Calibri Light"/>
              </a:rPr>
              <a:t>Calculate</a:t>
            </a:r>
            <a:r>
              <a:rPr sz="4800" b="0" spc="-110" dirty="0">
                <a:solidFill>
                  <a:srgbClr val="FFFFFF"/>
                </a:solidFill>
                <a:latin typeface="Calibri Light"/>
                <a:cs typeface="Calibri Light"/>
              </a:rPr>
              <a:t> </a:t>
            </a:r>
            <a:r>
              <a:rPr sz="4800" b="0" spc="-70" dirty="0">
                <a:solidFill>
                  <a:srgbClr val="FFFFFF"/>
                </a:solidFill>
                <a:latin typeface="Calibri Light"/>
                <a:cs typeface="Calibri Light"/>
              </a:rPr>
              <a:t>Efficiency</a:t>
            </a:r>
            <a:endParaRPr sz="4800">
              <a:latin typeface="Calibri Light"/>
              <a:cs typeface="Calibri Light"/>
            </a:endParaRPr>
          </a:p>
        </p:txBody>
      </p:sp>
      <p:sp>
        <p:nvSpPr>
          <p:cNvPr id="3" name="object 3"/>
          <p:cNvSpPr txBox="1"/>
          <p:nvPr/>
        </p:nvSpPr>
        <p:spPr>
          <a:xfrm>
            <a:off x="1176019" y="1825574"/>
            <a:ext cx="9124950" cy="1961514"/>
          </a:xfrm>
          <a:prstGeom prst="rect">
            <a:avLst/>
          </a:prstGeom>
        </p:spPr>
        <p:txBody>
          <a:bodyPr vert="horz" wrap="square" lIns="0" tIns="60325" rIns="0" bIns="0" rtlCol="0">
            <a:spAutoFit/>
          </a:bodyPr>
          <a:lstStyle/>
          <a:p>
            <a:pPr marL="12700" marR="304165" indent="15240">
              <a:lnSpc>
                <a:spcPts val="3030"/>
              </a:lnSpc>
              <a:spcBef>
                <a:spcPts val="475"/>
              </a:spcBef>
            </a:pPr>
            <a:r>
              <a:rPr sz="2800" spc="-10" dirty="0">
                <a:solidFill>
                  <a:srgbClr val="FFFFFF"/>
                </a:solidFill>
                <a:latin typeface="Trebuchet MS"/>
                <a:cs typeface="Trebuchet MS"/>
              </a:rPr>
              <a:t>Amount</a:t>
            </a:r>
            <a:r>
              <a:rPr sz="2800" spc="15" dirty="0">
                <a:solidFill>
                  <a:srgbClr val="FFFFFF"/>
                </a:solidFill>
                <a:latin typeface="Trebuchet MS"/>
                <a:cs typeface="Trebuchet MS"/>
              </a:rPr>
              <a:t> </a:t>
            </a:r>
            <a:r>
              <a:rPr sz="2800" spc="-5" dirty="0">
                <a:solidFill>
                  <a:srgbClr val="FFFFFF"/>
                </a:solidFill>
                <a:latin typeface="Trebuchet MS"/>
                <a:cs typeface="Trebuchet MS"/>
              </a:rPr>
              <a:t>of</a:t>
            </a:r>
            <a:r>
              <a:rPr sz="2800" spc="-10" dirty="0">
                <a:solidFill>
                  <a:srgbClr val="FFFFFF"/>
                </a:solidFill>
                <a:latin typeface="Trebuchet MS"/>
                <a:cs typeface="Trebuchet MS"/>
              </a:rPr>
              <a:t> </a:t>
            </a:r>
            <a:r>
              <a:rPr sz="2800" spc="-5" dirty="0">
                <a:solidFill>
                  <a:srgbClr val="FFFFFF"/>
                </a:solidFill>
                <a:latin typeface="Trebuchet MS"/>
                <a:cs typeface="Trebuchet MS"/>
              </a:rPr>
              <a:t>resource</a:t>
            </a:r>
            <a:r>
              <a:rPr sz="2800" spc="5" dirty="0">
                <a:solidFill>
                  <a:srgbClr val="FFFFFF"/>
                </a:solidFill>
                <a:latin typeface="Trebuchet MS"/>
                <a:cs typeface="Trebuchet MS"/>
              </a:rPr>
              <a:t> </a:t>
            </a:r>
            <a:r>
              <a:rPr sz="2800" spc="-5" dirty="0">
                <a:solidFill>
                  <a:srgbClr val="FFFFFF"/>
                </a:solidFill>
                <a:latin typeface="Trebuchet MS"/>
                <a:cs typeface="Trebuchet MS"/>
              </a:rPr>
              <a:t>and</a:t>
            </a:r>
            <a:r>
              <a:rPr sz="2800" spc="5" dirty="0">
                <a:solidFill>
                  <a:srgbClr val="FFFFFF"/>
                </a:solidFill>
                <a:latin typeface="Trebuchet MS"/>
                <a:cs typeface="Trebuchet MS"/>
              </a:rPr>
              <a:t> </a:t>
            </a:r>
            <a:r>
              <a:rPr sz="2800" spc="-5" dirty="0">
                <a:solidFill>
                  <a:srgbClr val="FFFFFF"/>
                </a:solidFill>
                <a:latin typeface="Trebuchet MS"/>
                <a:cs typeface="Trebuchet MS"/>
              </a:rPr>
              <a:t>code</a:t>
            </a:r>
            <a:r>
              <a:rPr sz="2800" dirty="0">
                <a:solidFill>
                  <a:srgbClr val="FFFFFF"/>
                </a:solidFill>
                <a:latin typeface="Trebuchet MS"/>
                <a:cs typeface="Trebuchet MS"/>
              </a:rPr>
              <a:t> </a:t>
            </a:r>
            <a:r>
              <a:rPr sz="2800" spc="-5" dirty="0">
                <a:solidFill>
                  <a:srgbClr val="FFFFFF"/>
                </a:solidFill>
                <a:latin typeface="Trebuchet MS"/>
                <a:cs typeface="Trebuchet MS"/>
              </a:rPr>
              <a:t>required</a:t>
            </a:r>
            <a:r>
              <a:rPr sz="2800" spc="5" dirty="0">
                <a:solidFill>
                  <a:srgbClr val="FFFFFF"/>
                </a:solidFill>
                <a:latin typeface="Trebuchet MS"/>
                <a:cs typeface="Trebuchet MS"/>
              </a:rPr>
              <a:t> </a:t>
            </a:r>
            <a:r>
              <a:rPr sz="2800" spc="-5" dirty="0">
                <a:solidFill>
                  <a:srgbClr val="FFFFFF"/>
                </a:solidFill>
                <a:latin typeface="Trebuchet MS"/>
                <a:cs typeface="Trebuchet MS"/>
              </a:rPr>
              <a:t>by</a:t>
            </a:r>
            <a:r>
              <a:rPr sz="2800" dirty="0">
                <a:solidFill>
                  <a:srgbClr val="FFFFFF"/>
                </a:solidFill>
                <a:latin typeface="Trebuchet MS"/>
                <a:cs typeface="Trebuchet MS"/>
              </a:rPr>
              <a:t> </a:t>
            </a:r>
            <a:r>
              <a:rPr sz="2800" spc="-5" dirty="0">
                <a:solidFill>
                  <a:srgbClr val="FFFFFF"/>
                </a:solidFill>
                <a:latin typeface="Trebuchet MS"/>
                <a:cs typeface="Trebuchet MS"/>
              </a:rPr>
              <a:t>a</a:t>
            </a:r>
            <a:r>
              <a:rPr sz="2800" spc="-10" dirty="0">
                <a:solidFill>
                  <a:srgbClr val="FFFFFF"/>
                </a:solidFill>
                <a:latin typeface="Trebuchet MS"/>
                <a:cs typeface="Trebuchet MS"/>
              </a:rPr>
              <a:t> program</a:t>
            </a:r>
            <a:r>
              <a:rPr sz="2800" dirty="0">
                <a:solidFill>
                  <a:srgbClr val="FFFFFF"/>
                </a:solidFill>
                <a:latin typeface="Trebuchet MS"/>
                <a:cs typeface="Trebuchet MS"/>
              </a:rPr>
              <a:t> </a:t>
            </a:r>
            <a:r>
              <a:rPr sz="2800" spc="-10" dirty="0">
                <a:solidFill>
                  <a:srgbClr val="FFFFFF"/>
                </a:solidFill>
                <a:latin typeface="Trebuchet MS"/>
                <a:cs typeface="Trebuchet MS"/>
              </a:rPr>
              <a:t>to </a:t>
            </a:r>
            <a:r>
              <a:rPr sz="2800" spc="-825" dirty="0">
                <a:solidFill>
                  <a:srgbClr val="FFFFFF"/>
                </a:solidFill>
                <a:latin typeface="Trebuchet MS"/>
                <a:cs typeface="Trebuchet MS"/>
              </a:rPr>
              <a:t> </a:t>
            </a:r>
            <a:r>
              <a:rPr sz="2800" spc="-5" dirty="0">
                <a:solidFill>
                  <a:srgbClr val="FFFFFF"/>
                </a:solidFill>
                <a:latin typeface="Trebuchet MS"/>
                <a:cs typeface="Trebuchet MS"/>
              </a:rPr>
              <a:t>perform</a:t>
            </a:r>
            <a:r>
              <a:rPr sz="2800" spc="10" dirty="0">
                <a:solidFill>
                  <a:srgbClr val="FFFFFF"/>
                </a:solidFill>
                <a:latin typeface="Trebuchet MS"/>
                <a:cs typeface="Trebuchet MS"/>
              </a:rPr>
              <a:t> </a:t>
            </a:r>
            <a:r>
              <a:rPr sz="2800" spc="-5" dirty="0">
                <a:solidFill>
                  <a:srgbClr val="FFFFFF"/>
                </a:solidFill>
                <a:latin typeface="Trebuchet MS"/>
                <a:cs typeface="Trebuchet MS"/>
              </a:rPr>
              <a:t>or</a:t>
            </a:r>
            <a:r>
              <a:rPr sz="2800" dirty="0">
                <a:solidFill>
                  <a:srgbClr val="FFFFFF"/>
                </a:solidFill>
                <a:latin typeface="Trebuchet MS"/>
                <a:cs typeface="Trebuchet MS"/>
              </a:rPr>
              <a:t> </a:t>
            </a:r>
            <a:r>
              <a:rPr sz="2800" spc="-10" dirty="0">
                <a:solidFill>
                  <a:srgbClr val="FFFFFF"/>
                </a:solidFill>
                <a:latin typeface="Trebuchet MS"/>
                <a:cs typeface="Trebuchet MS"/>
              </a:rPr>
              <a:t>execute</a:t>
            </a:r>
            <a:r>
              <a:rPr sz="2800" spc="10" dirty="0">
                <a:solidFill>
                  <a:srgbClr val="FFFFFF"/>
                </a:solidFill>
                <a:latin typeface="Trebuchet MS"/>
                <a:cs typeface="Trebuchet MS"/>
              </a:rPr>
              <a:t> </a:t>
            </a:r>
            <a:r>
              <a:rPr sz="2800" spc="-5" dirty="0">
                <a:solidFill>
                  <a:srgbClr val="FFFFFF"/>
                </a:solidFill>
                <a:latin typeface="Trebuchet MS"/>
                <a:cs typeface="Trebuchet MS"/>
              </a:rPr>
              <a:t>a</a:t>
            </a:r>
            <a:r>
              <a:rPr sz="2800" spc="5" dirty="0">
                <a:solidFill>
                  <a:srgbClr val="FFFFFF"/>
                </a:solidFill>
                <a:latin typeface="Trebuchet MS"/>
                <a:cs typeface="Trebuchet MS"/>
              </a:rPr>
              <a:t> </a:t>
            </a:r>
            <a:r>
              <a:rPr sz="2800" spc="-10" dirty="0">
                <a:solidFill>
                  <a:srgbClr val="FFFFFF"/>
                </a:solidFill>
                <a:latin typeface="Trebuchet MS"/>
                <a:cs typeface="Trebuchet MS"/>
              </a:rPr>
              <a:t>particular</a:t>
            </a:r>
            <a:r>
              <a:rPr sz="2800" spc="30" dirty="0">
                <a:solidFill>
                  <a:srgbClr val="FFFFFF"/>
                </a:solidFill>
                <a:latin typeface="Trebuchet MS"/>
                <a:cs typeface="Trebuchet MS"/>
              </a:rPr>
              <a:t> </a:t>
            </a:r>
            <a:r>
              <a:rPr sz="2800" spc="-5" dirty="0">
                <a:solidFill>
                  <a:srgbClr val="FFFFFF"/>
                </a:solidFill>
                <a:latin typeface="Trebuchet MS"/>
                <a:cs typeface="Trebuchet MS"/>
              </a:rPr>
              <a:t>function.</a:t>
            </a:r>
            <a:endParaRPr sz="2800">
              <a:latin typeface="Trebuchet MS"/>
              <a:cs typeface="Trebuchet MS"/>
            </a:endParaRPr>
          </a:p>
          <a:p>
            <a:pPr marL="27940">
              <a:lnSpc>
                <a:spcPct val="100000"/>
              </a:lnSpc>
              <a:spcBef>
                <a:spcPts val="1015"/>
              </a:spcBef>
            </a:pPr>
            <a:r>
              <a:rPr sz="2800" spc="-180" dirty="0">
                <a:solidFill>
                  <a:srgbClr val="FFFFFF"/>
                </a:solidFill>
                <a:latin typeface="Trebuchet MS"/>
                <a:cs typeface="Trebuchet MS"/>
              </a:rPr>
              <a:t>To</a:t>
            </a:r>
            <a:r>
              <a:rPr sz="2800" spc="-5" dirty="0">
                <a:solidFill>
                  <a:srgbClr val="FFFFFF"/>
                </a:solidFill>
                <a:latin typeface="Trebuchet MS"/>
                <a:cs typeface="Trebuchet MS"/>
              </a:rPr>
              <a:t> calculate</a:t>
            </a:r>
            <a:r>
              <a:rPr sz="2800" spc="15" dirty="0">
                <a:solidFill>
                  <a:srgbClr val="FFFFFF"/>
                </a:solidFill>
                <a:latin typeface="Trebuchet MS"/>
                <a:cs typeface="Trebuchet MS"/>
              </a:rPr>
              <a:t> </a:t>
            </a:r>
            <a:r>
              <a:rPr sz="2800" spc="-40" dirty="0">
                <a:solidFill>
                  <a:srgbClr val="FFFFFF"/>
                </a:solidFill>
                <a:latin typeface="Trebuchet MS"/>
                <a:cs typeface="Trebuchet MS"/>
              </a:rPr>
              <a:t>efficiency,</a:t>
            </a:r>
            <a:r>
              <a:rPr sz="2800" spc="15" dirty="0">
                <a:solidFill>
                  <a:srgbClr val="FFFFFF"/>
                </a:solidFill>
                <a:latin typeface="Trebuchet MS"/>
                <a:cs typeface="Trebuchet MS"/>
              </a:rPr>
              <a:t> </a:t>
            </a:r>
            <a:r>
              <a:rPr sz="2800" spc="-10" dirty="0">
                <a:solidFill>
                  <a:srgbClr val="FFFFFF"/>
                </a:solidFill>
                <a:latin typeface="Trebuchet MS"/>
                <a:cs typeface="Trebuchet MS"/>
              </a:rPr>
              <a:t>the </a:t>
            </a:r>
            <a:r>
              <a:rPr sz="2800" spc="-5" dirty="0">
                <a:solidFill>
                  <a:srgbClr val="FFFFFF"/>
                </a:solidFill>
                <a:latin typeface="Trebuchet MS"/>
                <a:cs typeface="Trebuchet MS"/>
              </a:rPr>
              <a:t>formula</a:t>
            </a:r>
            <a:r>
              <a:rPr sz="2800" spc="10" dirty="0">
                <a:solidFill>
                  <a:srgbClr val="FFFFFF"/>
                </a:solidFill>
                <a:latin typeface="Trebuchet MS"/>
                <a:cs typeface="Trebuchet MS"/>
              </a:rPr>
              <a:t> </a:t>
            </a:r>
            <a:r>
              <a:rPr sz="2800" spc="-5" dirty="0">
                <a:solidFill>
                  <a:srgbClr val="FFFFFF"/>
                </a:solidFill>
                <a:latin typeface="Trebuchet MS"/>
                <a:cs typeface="Trebuchet MS"/>
              </a:rPr>
              <a:t>is :</a:t>
            </a:r>
            <a:endParaRPr sz="2800">
              <a:latin typeface="Trebuchet MS"/>
              <a:cs typeface="Trebuchet MS"/>
            </a:endParaRPr>
          </a:p>
          <a:p>
            <a:pPr marL="895350">
              <a:lnSpc>
                <a:spcPct val="100000"/>
              </a:lnSpc>
              <a:spcBef>
                <a:spcPts val="1070"/>
              </a:spcBef>
            </a:pPr>
            <a:r>
              <a:rPr sz="2800" spc="-10" dirty="0">
                <a:solidFill>
                  <a:srgbClr val="FFC000"/>
                </a:solidFill>
                <a:latin typeface="Trebuchet MS"/>
                <a:cs typeface="Trebuchet MS"/>
              </a:rPr>
              <a:t>Efficiency</a:t>
            </a:r>
            <a:r>
              <a:rPr sz="2800" spc="25" dirty="0">
                <a:solidFill>
                  <a:srgbClr val="FFC000"/>
                </a:solidFill>
                <a:latin typeface="Trebuchet MS"/>
                <a:cs typeface="Trebuchet MS"/>
              </a:rPr>
              <a:t> </a:t>
            </a:r>
            <a:r>
              <a:rPr sz="2800" spc="-5" dirty="0">
                <a:solidFill>
                  <a:srgbClr val="FFC000"/>
                </a:solidFill>
                <a:latin typeface="Trebuchet MS"/>
                <a:cs typeface="Trebuchet MS"/>
              </a:rPr>
              <a:t>=</a:t>
            </a:r>
            <a:r>
              <a:rPr sz="2800" spc="5" dirty="0">
                <a:solidFill>
                  <a:srgbClr val="FFC000"/>
                </a:solidFill>
                <a:latin typeface="Trebuchet MS"/>
                <a:cs typeface="Trebuchet MS"/>
              </a:rPr>
              <a:t> </a:t>
            </a:r>
            <a:r>
              <a:rPr sz="2800" spc="-10" dirty="0">
                <a:solidFill>
                  <a:srgbClr val="FFC000"/>
                </a:solidFill>
                <a:latin typeface="Trebuchet MS"/>
                <a:cs typeface="Trebuchet MS"/>
              </a:rPr>
              <a:t>(Memory</a:t>
            </a:r>
            <a:r>
              <a:rPr sz="2800" dirty="0">
                <a:solidFill>
                  <a:srgbClr val="FFC000"/>
                </a:solidFill>
                <a:latin typeface="Trebuchet MS"/>
                <a:cs typeface="Trebuchet MS"/>
              </a:rPr>
              <a:t> </a:t>
            </a:r>
            <a:r>
              <a:rPr sz="2800" spc="-10" dirty="0">
                <a:solidFill>
                  <a:srgbClr val="FFC000"/>
                </a:solidFill>
                <a:latin typeface="Trebuchet MS"/>
                <a:cs typeface="Trebuchet MS"/>
              </a:rPr>
              <a:t>usage)</a:t>
            </a:r>
            <a:r>
              <a:rPr sz="2800" dirty="0">
                <a:solidFill>
                  <a:srgbClr val="FFC000"/>
                </a:solidFill>
                <a:latin typeface="Trebuchet MS"/>
                <a:cs typeface="Trebuchet MS"/>
              </a:rPr>
              <a:t> </a:t>
            </a:r>
            <a:r>
              <a:rPr sz="2800" spc="-5" dirty="0">
                <a:solidFill>
                  <a:srgbClr val="FFC000"/>
                </a:solidFill>
                <a:latin typeface="Trebuchet MS"/>
                <a:cs typeface="Trebuchet MS"/>
              </a:rPr>
              <a:t>/</a:t>
            </a:r>
            <a:r>
              <a:rPr sz="2800" spc="5" dirty="0">
                <a:solidFill>
                  <a:srgbClr val="FFC000"/>
                </a:solidFill>
                <a:latin typeface="Trebuchet MS"/>
                <a:cs typeface="Trebuchet MS"/>
              </a:rPr>
              <a:t> </a:t>
            </a:r>
            <a:r>
              <a:rPr sz="2800" spc="-65" dirty="0">
                <a:solidFill>
                  <a:srgbClr val="FFC000"/>
                </a:solidFill>
                <a:latin typeface="Trebuchet MS"/>
                <a:cs typeface="Trebuchet MS"/>
              </a:rPr>
              <a:t>(Total</a:t>
            </a:r>
            <a:r>
              <a:rPr sz="2800" spc="10" dirty="0">
                <a:solidFill>
                  <a:srgbClr val="FFC000"/>
                </a:solidFill>
                <a:latin typeface="Trebuchet MS"/>
                <a:cs typeface="Trebuchet MS"/>
              </a:rPr>
              <a:t> </a:t>
            </a:r>
            <a:r>
              <a:rPr sz="2800" spc="-10" dirty="0">
                <a:solidFill>
                  <a:srgbClr val="FFC000"/>
                </a:solidFill>
                <a:latin typeface="Trebuchet MS"/>
                <a:cs typeface="Trebuchet MS"/>
              </a:rPr>
              <a:t>memory)</a:t>
            </a:r>
            <a:r>
              <a:rPr sz="2800" spc="15" dirty="0">
                <a:solidFill>
                  <a:srgbClr val="FFC000"/>
                </a:solidFill>
                <a:latin typeface="Trebuchet MS"/>
                <a:cs typeface="Trebuchet MS"/>
              </a:rPr>
              <a:t> </a:t>
            </a:r>
            <a:r>
              <a:rPr sz="2800" spc="-5" dirty="0">
                <a:solidFill>
                  <a:srgbClr val="FFC000"/>
                </a:solidFill>
                <a:latin typeface="Trebuchet MS"/>
                <a:cs typeface="Trebuchet MS"/>
              </a:rPr>
              <a:t>*</a:t>
            </a:r>
            <a:r>
              <a:rPr sz="2800" spc="-10" dirty="0">
                <a:solidFill>
                  <a:srgbClr val="FFC000"/>
                </a:solidFill>
                <a:latin typeface="Trebuchet MS"/>
                <a:cs typeface="Trebuchet MS"/>
              </a:rPr>
              <a:t> 100</a:t>
            </a:r>
            <a:endParaRPr sz="28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pPr marL="56515" indent="-6350">
              <a:spcAft>
                <a:spcPts val="2825"/>
              </a:spcAft>
            </a:pPr>
            <a:r>
              <a:rPr lang="en-US" sz="1100" b="1" i="1">
                <a:solidFill>
                  <a:srgbClr val="FFFFFF"/>
                </a:solidFill>
                <a:effectLst/>
              </a:rPr>
              <a:t>example</a:t>
            </a:r>
          </a:p>
        </p:txBody>
      </p:sp>
      <p:graphicFrame>
        <p:nvGraphicFramePr>
          <p:cNvPr id="4" name="Table 3">
            <a:extLst>
              <a:ext uri="{FF2B5EF4-FFF2-40B4-BE49-F238E27FC236}">
                <a16:creationId xmlns:a16="http://schemas.microsoft.com/office/drawing/2014/main" id="{E251E7AF-DDE0-4BDE-9516-A45B41278BD5}"/>
              </a:ext>
            </a:extLst>
          </p:cNvPr>
          <p:cNvGraphicFramePr>
            <a:graphicFrameLocks noGrp="1"/>
          </p:cNvGraphicFramePr>
          <p:nvPr>
            <p:extLst>
              <p:ext uri="{D42A27DB-BD31-4B8C-83A1-F6EECF244321}">
                <p14:modId xmlns:p14="http://schemas.microsoft.com/office/powerpoint/2010/main" val="900682768"/>
              </p:ext>
            </p:extLst>
          </p:nvPr>
        </p:nvGraphicFramePr>
        <p:xfrm>
          <a:off x="2409963" y="1271016"/>
          <a:ext cx="8127407" cy="4624937"/>
        </p:xfrm>
        <a:graphic>
          <a:graphicData uri="http://schemas.openxmlformats.org/drawingml/2006/table">
            <a:tbl>
              <a:tblPr firstRow="1" firstCol="1" bandRow="1">
                <a:noFill/>
                <a:tableStyleId>{5C22544A-7EE6-4342-B048-85BDC9FD1C3A}</a:tableStyleId>
              </a:tblPr>
              <a:tblGrid>
                <a:gridCol w="703351">
                  <a:extLst>
                    <a:ext uri="{9D8B030D-6E8A-4147-A177-3AD203B41FA5}">
                      <a16:colId xmlns:a16="http://schemas.microsoft.com/office/drawing/2014/main" val="3225711125"/>
                    </a:ext>
                  </a:extLst>
                </a:gridCol>
                <a:gridCol w="4191000">
                  <a:extLst>
                    <a:ext uri="{9D8B030D-6E8A-4147-A177-3AD203B41FA5}">
                      <a16:colId xmlns:a16="http://schemas.microsoft.com/office/drawing/2014/main" val="49378661"/>
                    </a:ext>
                  </a:extLst>
                </a:gridCol>
                <a:gridCol w="3233056">
                  <a:extLst>
                    <a:ext uri="{9D8B030D-6E8A-4147-A177-3AD203B41FA5}">
                      <a16:colId xmlns:a16="http://schemas.microsoft.com/office/drawing/2014/main" val="3738541247"/>
                    </a:ext>
                  </a:extLst>
                </a:gridCol>
              </a:tblGrid>
              <a:tr h="524445">
                <a:tc>
                  <a:txBody>
                    <a:bodyPr/>
                    <a:lstStyle/>
                    <a:p>
                      <a:pPr marR="3175" algn="ctr">
                        <a:lnSpc>
                          <a:spcPct val="107000"/>
                        </a:lnSpc>
                        <a:spcAft>
                          <a:spcPts val="800"/>
                        </a:spcAft>
                      </a:pPr>
                      <a:r>
                        <a:rPr lang="en-PK" sz="1600" b="1">
                          <a:solidFill>
                            <a:schemeClr val="tx1">
                              <a:lumMod val="75000"/>
                              <a:lumOff val="25000"/>
                            </a:schemeClr>
                          </a:solidFill>
                          <a:effectLst/>
                        </a:rPr>
                        <a:t>S. No.</a:t>
                      </a:r>
                      <a:endParaRPr lang="en-PK" sz="16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81455" marT="81455" marB="8145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R="24765" algn="ctr">
                        <a:lnSpc>
                          <a:spcPct val="107000"/>
                        </a:lnSpc>
                        <a:spcAft>
                          <a:spcPts val="800"/>
                        </a:spcAft>
                      </a:pPr>
                      <a:r>
                        <a:rPr lang="en-PK" sz="1600" dirty="0">
                          <a:solidFill>
                            <a:schemeClr val="tx1">
                              <a:lumMod val="75000"/>
                              <a:lumOff val="25000"/>
                            </a:schemeClr>
                          </a:solidFill>
                          <a:effectLst/>
                        </a:rPr>
                        <a:t>Testing Metric</a:t>
                      </a:r>
                      <a:endParaRPr lang="en-PK" sz="16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81455" marT="81455" marB="8145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a:lnSpc>
                          <a:spcPct val="107000"/>
                        </a:lnSpc>
                        <a:spcAft>
                          <a:spcPts val="800"/>
                        </a:spcAft>
                      </a:pPr>
                      <a:r>
                        <a:rPr lang="en-PK" sz="1600">
                          <a:solidFill>
                            <a:schemeClr val="tx1">
                              <a:lumMod val="75000"/>
                              <a:lumOff val="25000"/>
                            </a:schemeClr>
                          </a:solidFill>
                          <a:effectLst/>
                        </a:rPr>
                        <a:t>Data retrieved during test case development &amp; execution</a:t>
                      </a:r>
                      <a:endParaRPr lang="en-PK"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81455" marT="81455" marB="81455"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603440801"/>
                  </a:ext>
                </a:extLst>
              </a:tr>
              <a:tr h="291656">
                <a:tc>
                  <a:txBody>
                    <a:bodyPr/>
                    <a:lstStyle/>
                    <a:p>
                      <a:pPr marR="15875" algn="ctr">
                        <a:lnSpc>
                          <a:spcPct val="107000"/>
                        </a:lnSpc>
                        <a:spcAft>
                          <a:spcPts val="800"/>
                        </a:spcAft>
                      </a:pPr>
                      <a:r>
                        <a:rPr lang="en-PK" sz="1050" b="1">
                          <a:solidFill>
                            <a:schemeClr val="tx1">
                              <a:lumMod val="75000"/>
                              <a:lumOff val="25000"/>
                            </a:schemeClr>
                          </a:solidFill>
                          <a:effectLst/>
                        </a:rPr>
                        <a:t>1</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12700">
                        <a:lnSpc>
                          <a:spcPct val="107000"/>
                        </a:lnSpc>
                        <a:spcAft>
                          <a:spcPts val="800"/>
                        </a:spcAft>
                      </a:pPr>
                      <a:r>
                        <a:rPr lang="en-PK" sz="1050" b="1" dirty="0">
                          <a:solidFill>
                            <a:schemeClr val="tx1">
                              <a:lumMod val="75000"/>
                              <a:lumOff val="25000"/>
                            </a:schemeClr>
                          </a:solidFill>
                          <a:effectLst/>
                        </a:rPr>
                        <a:t>No. of requirements</a:t>
                      </a:r>
                      <a:endParaRPr lang="en-PK" sz="105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9050" cap="flat" cmpd="sng" algn="ctr">
                      <a:solidFill>
                        <a:srgbClr val="FFFFFF"/>
                      </a:solid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marR="18415" algn="ctr">
                        <a:lnSpc>
                          <a:spcPct val="107000"/>
                        </a:lnSpc>
                        <a:spcAft>
                          <a:spcPts val="800"/>
                        </a:spcAft>
                      </a:pPr>
                      <a:r>
                        <a:rPr lang="en-PK" sz="1050">
                          <a:solidFill>
                            <a:schemeClr val="tx1">
                              <a:lumMod val="75000"/>
                              <a:lumOff val="25000"/>
                            </a:schemeClr>
                          </a:solidFill>
                          <a:effectLst/>
                        </a:rPr>
                        <a:t>5</a:t>
                      </a:r>
                      <a:endParaRPr lang="en-PK" sz="105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015916391"/>
                  </a:ext>
                </a:extLst>
              </a:tr>
              <a:tr h="291656">
                <a:tc>
                  <a:txBody>
                    <a:bodyPr/>
                    <a:lstStyle/>
                    <a:p>
                      <a:pPr marR="6985" algn="ctr">
                        <a:lnSpc>
                          <a:spcPct val="107000"/>
                        </a:lnSpc>
                        <a:spcAft>
                          <a:spcPts val="800"/>
                        </a:spcAft>
                      </a:pPr>
                      <a:r>
                        <a:rPr lang="en-PK" sz="1050" b="1">
                          <a:solidFill>
                            <a:schemeClr val="tx1">
                              <a:lumMod val="75000"/>
                              <a:lumOff val="25000"/>
                            </a:schemeClr>
                          </a:solidFill>
                          <a:effectLst/>
                        </a:rPr>
                        <a:t>2</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nSpc>
                          <a:spcPct val="107000"/>
                        </a:lnSpc>
                        <a:spcAft>
                          <a:spcPts val="800"/>
                        </a:spcAft>
                      </a:pPr>
                      <a:r>
                        <a:rPr lang="en-PK" sz="1050" b="1">
                          <a:solidFill>
                            <a:schemeClr val="tx1">
                              <a:lumMod val="75000"/>
                              <a:lumOff val="25000"/>
                            </a:schemeClr>
                          </a:solidFill>
                          <a:effectLst/>
                        </a:rPr>
                        <a:t>Avg. no. of test cases written per requirement</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R="18415" algn="ctr">
                        <a:lnSpc>
                          <a:spcPct val="107000"/>
                        </a:lnSpc>
                        <a:spcAft>
                          <a:spcPts val="800"/>
                        </a:spcAft>
                      </a:pPr>
                      <a:r>
                        <a:rPr lang="en-PK" sz="1050">
                          <a:solidFill>
                            <a:schemeClr val="tx1">
                              <a:lumMod val="75000"/>
                              <a:lumOff val="25000"/>
                            </a:schemeClr>
                          </a:solidFill>
                          <a:effectLst/>
                        </a:rPr>
                        <a:t>20</a:t>
                      </a:r>
                      <a:endParaRPr lang="en-PK" sz="105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560629827"/>
                  </a:ext>
                </a:extLst>
              </a:tr>
              <a:tr h="291656">
                <a:tc>
                  <a:txBody>
                    <a:bodyPr/>
                    <a:lstStyle/>
                    <a:p>
                      <a:pPr marR="6985" algn="ctr">
                        <a:lnSpc>
                          <a:spcPct val="107000"/>
                        </a:lnSpc>
                        <a:spcAft>
                          <a:spcPts val="800"/>
                        </a:spcAft>
                      </a:pPr>
                      <a:r>
                        <a:rPr lang="en-PK" sz="1050" b="1">
                          <a:solidFill>
                            <a:schemeClr val="tx1">
                              <a:lumMod val="75000"/>
                              <a:lumOff val="25000"/>
                            </a:schemeClr>
                          </a:solidFill>
                          <a:effectLst/>
                        </a:rPr>
                        <a:t>3</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4445">
                        <a:lnSpc>
                          <a:spcPct val="107000"/>
                        </a:lnSpc>
                        <a:spcAft>
                          <a:spcPts val="800"/>
                        </a:spcAft>
                      </a:pPr>
                      <a:r>
                        <a:rPr lang="en-PK" sz="1050" b="1" dirty="0">
                          <a:solidFill>
                            <a:schemeClr val="tx1">
                              <a:lumMod val="75000"/>
                              <a:lumOff val="25000"/>
                            </a:schemeClr>
                          </a:solidFill>
                          <a:effectLst/>
                        </a:rPr>
                        <a:t>Total no. of test cases written for all requirements</a:t>
                      </a:r>
                      <a:endParaRPr lang="en-PK" sz="105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R="6350" algn="ctr">
                        <a:lnSpc>
                          <a:spcPct val="107000"/>
                        </a:lnSpc>
                        <a:spcAft>
                          <a:spcPts val="800"/>
                        </a:spcAft>
                      </a:pPr>
                      <a:r>
                        <a:rPr lang="en-PK" sz="1050">
                          <a:solidFill>
                            <a:schemeClr val="tx1">
                              <a:lumMod val="75000"/>
                              <a:lumOff val="25000"/>
                            </a:schemeClr>
                          </a:solidFill>
                          <a:effectLst/>
                        </a:rPr>
                        <a:t>100</a:t>
                      </a:r>
                      <a:endParaRPr lang="en-PK" sz="105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293268697"/>
                  </a:ext>
                </a:extLst>
              </a:tr>
              <a:tr h="291656">
                <a:tc>
                  <a:txBody>
                    <a:bodyPr/>
                    <a:lstStyle/>
                    <a:p>
                      <a:pPr marR="15875" algn="ctr">
                        <a:lnSpc>
                          <a:spcPct val="107000"/>
                        </a:lnSpc>
                        <a:spcAft>
                          <a:spcPts val="800"/>
                        </a:spcAft>
                      </a:pPr>
                      <a:r>
                        <a:rPr lang="en-PK" sz="1050" b="1">
                          <a:solidFill>
                            <a:schemeClr val="tx1">
                              <a:lumMod val="75000"/>
                              <a:lumOff val="25000"/>
                            </a:schemeClr>
                          </a:solidFill>
                          <a:effectLst/>
                        </a:rPr>
                        <a:t>4</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4445">
                        <a:lnSpc>
                          <a:spcPct val="107000"/>
                        </a:lnSpc>
                        <a:spcAft>
                          <a:spcPts val="800"/>
                        </a:spcAft>
                      </a:pPr>
                      <a:r>
                        <a:rPr lang="en-PK" sz="1050" b="1">
                          <a:solidFill>
                            <a:schemeClr val="tx1">
                              <a:lumMod val="75000"/>
                              <a:lumOff val="25000"/>
                            </a:schemeClr>
                          </a:solidFill>
                          <a:effectLst/>
                        </a:rPr>
                        <a:t>Total no. of test cases executed</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R="18415" algn="ctr">
                        <a:lnSpc>
                          <a:spcPct val="107000"/>
                        </a:lnSpc>
                        <a:spcAft>
                          <a:spcPts val="800"/>
                        </a:spcAft>
                      </a:pPr>
                      <a:r>
                        <a:rPr lang="en-PK" sz="1050">
                          <a:solidFill>
                            <a:schemeClr val="tx1">
                              <a:lumMod val="75000"/>
                              <a:lumOff val="25000"/>
                            </a:schemeClr>
                          </a:solidFill>
                          <a:effectLst/>
                        </a:rPr>
                        <a:t>65</a:t>
                      </a:r>
                      <a:endParaRPr lang="en-PK" sz="105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635976840"/>
                  </a:ext>
                </a:extLst>
              </a:tr>
              <a:tr h="291656">
                <a:tc>
                  <a:txBody>
                    <a:bodyPr/>
                    <a:lstStyle/>
                    <a:p>
                      <a:pPr marR="11430" algn="ctr">
                        <a:lnSpc>
                          <a:spcPct val="107000"/>
                        </a:lnSpc>
                        <a:spcAft>
                          <a:spcPts val="800"/>
                        </a:spcAft>
                      </a:pPr>
                      <a:r>
                        <a:rPr lang="en-PK" sz="1050" b="1">
                          <a:solidFill>
                            <a:schemeClr val="tx1">
                              <a:lumMod val="75000"/>
                              <a:lumOff val="25000"/>
                            </a:schemeClr>
                          </a:solidFill>
                          <a:effectLst/>
                        </a:rPr>
                        <a:t>5</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12700">
                        <a:lnSpc>
                          <a:spcPct val="107000"/>
                        </a:lnSpc>
                        <a:spcAft>
                          <a:spcPts val="800"/>
                        </a:spcAft>
                      </a:pPr>
                      <a:r>
                        <a:rPr lang="en-PK" sz="1050" b="1" dirty="0">
                          <a:solidFill>
                            <a:schemeClr val="tx1">
                              <a:lumMod val="75000"/>
                              <a:lumOff val="25000"/>
                            </a:schemeClr>
                          </a:solidFill>
                          <a:effectLst/>
                        </a:rPr>
                        <a:t>No. of test cases passed</a:t>
                      </a:r>
                      <a:endParaRPr lang="en-PK" sz="105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R="22860" algn="ctr">
                        <a:lnSpc>
                          <a:spcPct val="107000"/>
                        </a:lnSpc>
                        <a:spcAft>
                          <a:spcPts val="800"/>
                        </a:spcAft>
                      </a:pPr>
                      <a:r>
                        <a:rPr lang="en-PK" sz="1050">
                          <a:solidFill>
                            <a:schemeClr val="tx1">
                              <a:lumMod val="75000"/>
                              <a:lumOff val="25000"/>
                            </a:schemeClr>
                          </a:solidFill>
                          <a:effectLst/>
                        </a:rPr>
                        <a:t>30</a:t>
                      </a:r>
                      <a:endParaRPr lang="en-PK" sz="105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472339973"/>
                  </a:ext>
                </a:extLst>
              </a:tr>
              <a:tr h="291656">
                <a:tc>
                  <a:txBody>
                    <a:bodyPr/>
                    <a:lstStyle/>
                    <a:p>
                      <a:pPr marR="6985" algn="ctr">
                        <a:lnSpc>
                          <a:spcPct val="107000"/>
                        </a:lnSpc>
                        <a:spcAft>
                          <a:spcPts val="800"/>
                        </a:spcAft>
                      </a:pPr>
                      <a:r>
                        <a:rPr lang="en-PK" sz="1050" b="1">
                          <a:solidFill>
                            <a:schemeClr val="tx1">
                              <a:lumMod val="75000"/>
                              <a:lumOff val="25000"/>
                            </a:schemeClr>
                          </a:solidFill>
                          <a:effectLst/>
                        </a:rPr>
                        <a:t>6</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12700">
                        <a:lnSpc>
                          <a:spcPct val="107000"/>
                        </a:lnSpc>
                        <a:spcAft>
                          <a:spcPts val="800"/>
                        </a:spcAft>
                      </a:pPr>
                      <a:r>
                        <a:rPr lang="en-PK" sz="1050" b="1">
                          <a:solidFill>
                            <a:schemeClr val="tx1">
                              <a:lumMod val="75000"/>
                              <a:lumOff val="25000"/>
                            </a:schemeClr>
                          </a:solidFill>
                          <a:effectLst/>
                        </a:rPr>
                        <a:t>No. of test cases failed</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R="18415" algn="ctr">
                        <a:lnSpc>
                          <a:spcPct val="107000"/>
                        </a:lnSpc>
                        <a:spcAft>
                          <a:spcPts val="800"/>
                        </a:spcAft>
                      </a:pPr>
                      <a:r>
                        <a:rPr lang="en-PK" sz="1050">
                          <a:solidFill>
                            <a:schemeClr val="tx1">
                              <a:lumMod val="75000"/>
                              <a:lumOff val="25000"/>
                            </a:schemeClr>
                          </a:solidFill>
                          <a:effectLst/>
                        </a:rPr>
                        <a:t>26</a:t>
                      </a:r>
                      <a:endParaRPr lang="en-PK" sz="105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777360483"/>
                  </a:ext>
                </a:extLst>
              </a:tr>
              <a:tr h="291656">
                <a:tc>
                  <a:txBody>
                    <a:bodyPr/>
                    <a:lstStyle/>
                    <a:p>
                      <a:pPr marR="11430" algn="ctr">
                        <a:lnSpc>
                          <a:spcPct val="107000"/>
                        </a:lnSpc>
                        <a:spcAft>
                          <a:spcPts val="800"/>
                        </a:spcAft>
                      </a:pPr>
                      <a:r>
                        <a:rPr lang="en-PK" sz="1050" b="1">
                          <a:solidFill>
                            <a:schemeClr val="tx1">
                              <a:lumMod val="75000"/>
                              <a:lumOff val="25000"/>
                            </a:schemeClr>
                          </a:solidFill>
                          <a:effectLst/>
                        </a:rPr>
                        <a:t>7</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12700">
                        <a:lnSpc>
                          <a:spcPct val="107000"/>
                        </a:lnSpc>
                        <a:spcAft>
                          <a:spcPts val="800"/>
                        </a:spcAft>
                      </a:pPr>
                      <a:r>
                        <a:rPr lang="en-PK" sz="1050" b="1" dirty="0">
                          <a:solidFill>
                            <a:schemeClr val="tx1">
                              <a:lumMod val="75000"/>
                              <a:lumOff val="25000"/>
                            </a:schemeClr>
                          </a:solidFill>
                          <a:effectLst/>
                        </a:rPr>
                        <a:t>No. of test cases blocked</a:t>
                      </a:r>
                      <a:endParaRPr lang="en-PK" sz="105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R="18415" algn="ctr">
                        <a:lnSpc>
                          <a:spcPct val="107000"/>
                        </a:lnSpc>
                        <a:spcAft>
                          <a:spcPts val="800"/>
                        </a:spcAft>
                      </a:pPr>
                      <a:r>
                        <a:rPr lang="en-PK" sz="1050">
                          <a:solidFill>
                            <a:schemeClr val="tx1">
                              <a:lumMod val="75000"/>
                              <a:lumOff val="25000"/>
                            </a:schemeClr>
                          </a:solidFill>
                          <a:effectLst/>
                        </a:rPr>
                        <a:t>9</a:t>
                      </a:r>
                      <a:endParaRPr lang="en-PK" sz="105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92737120"/>
                  </a:ext>
                </a:extLst>
              </a:tr>
              <a:tr h="291656">
                <a:tc>
                  <a:txBody>
                    <a:bodyPr/>
                    <a:lstStyle/>
                    <a:p>
                      <a:pPr marR="11430" algn="ctr">
                        <a:lnSpc>
                          <a:spcPct val="107000"/>
                        </a:lnSpc>
                        <a:spcAft>
                          <a:spcPts val="800"/>
                        </a:spcAft>
                      </a:pPr>
                      <a:r>
                        <a:rPr lang="en-PK" sz="1050" b="1">
                          <a:solidFill>
                            <a:schemeClr val="tx1">
                              <a:lumMod val="75000"/>
                              <a:lumOff val="25000"/>
                            </a:schemeClr>
                          </a:solidFill>
                          <a:effectLst/>
                        </a:rPr>
                        <a:t>8</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12700">
                        <a:lnSpc>
                          <a:spcPct val="107000"/>
                        </a:lnSpc>
                        <a:spcAft>
                          <a:spcPts val="800"/>
                        </a:spcAft>
                      </a:pPr>
                      <a:r>
                        <a:rPr lang="en-PK" sz="1050" b="1" dirty="0">
                          <a:solidFill>
                            <a:schemeClr val="tx1">
                              <a:lumMod val="75000"/>
                              <a:lumOff val="25000"/>
                            </a:schemeClr>
                          </a:solidFill>
                          <a:effectLst/>
                        </a:rPr>
                        <a:t>No. of test cases unexecuted</a:t>
                      </a:r>
                      <a:endParaRPr lang="en-PK" sz="105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R="22860" algn="ctr">
                        <a:lnSpc>
                          <a:spcPct val="107000"/>
                        </a:lnSpc>
                        <a:spcAft>
                          <a:spcPts val="800"/>
                        </a:spcAft>
                      </a:pPr>
                      <a:r>
                        <a:rPr lang="en-PK" sz="1050">
                          <a:solidFill>
                            <a:schemeClr val="tx1">
                              <a:lumMod val="75000"/>
                              <a:lumOff val="25000"/>
                            </a:schemeClr>
                          </a:solidFill>
                          <a:effectLst/>
                        </a:rPr>
                        <a:t>35</a:t>
                      </a:r>
                      <a:endParaRPr lang="en-PK" sz="105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117864679"/>
                  </a:ext>
                </a:extLst>
              </a:tr>
              <a:tr h="291656">
                <a:tc>
                  <a:txBody>
                    <a:bodyPr/>
                    <a:lstStyle/>
                    <a:p>
                      <a:pPr marR="11430" algn="ctr">
                        <a:lnSpc>
                          <a:spcPct val="107000"/>
                        </a:lnSpc>
                        <a:spcAft>
                          <a:spcPts val="800"/>
                        </a:spcAft>
                      </a:pPr>
                      <a:r>
                        <a:rPr lang="en-PK" sz="1050" b="1">
                          <a:solidFill>
                            <a:schemeClr val="tx1">
                              <a:lumMod val="75000"/>
                              <a:lumOff val="25000"/>
                            </a:schemeClr>
                          </a:solidFill>
                          <a:effectLst/>
                        </a:rPr>
                        <a:t>9</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4445">
                        <a:lnSpc>
                          <a:spcPct val="107000"/>
                        </a:lnSpc>
                        <a:spcAft>
                          <a:spcPts val="800"/>
                        </a:spcAft>
                      </a:pPr>
                      <a:r>
                        <a:rPr lang="en-PK" sz="1050" b="1" dirty="0">
                          <a:solidFill>
                            <a:schemeClr val="tx1">
                              <a:lumMod val="75000"/>
                              <a:lumOff val="25000"/>
                            </a:schemeClr>
                          </a:solidFill>
                          <a:effectLst/>
                        </a:rPr>
                        <a:t>Total no. of defects identified</a:t>
                      </a:r>
                      <a:endParaRPr lang="en-PK" sz="105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R="18415" algn="ctr">
                        <a:lnSpc>
                          <a:spcPct val="107000"/>
                        </a:lnSpc>
                        <a:spcAft>
                          <a:spcPts val="800"/>
                        </a:spcAft>
                      </a:pPr>
                      <a:r>
                        <a:rPr lang="en-PK" sz="1050">
                          <a:solidFill>
                            <a:schemeClr val="tx1">
                              <a:lumMod val="75000"/>
                              <a:lumOff val="25000"/>
                            </a:schemeClr>
                          </a:solidFill>
                          <a:effectLst/>
                        </a:rPr>
                        <a:t>30</a:t>
                      </a:r>
                      <a:endParaRPr lang="en-PK" sz="105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318282060"/>
                  </a:ext>
                </a:extLst>
              </a:tr>
              <a:tr h="291656">
                <a:tc>
                  <a:txBody>
                    <a:bodyPr/>
                    <a:lstStyle/>
                    <a:p>
                      <a:pPr marR="6985" algn="ctr">
                        <a:lnSpc>
                          <a:spcPct val="107000"/>
                        </a:lnSpc>
                        <a:spcAft>
                          <a:spcPts val="800"/>
                        </a:spcAft>
                      </a:pPr>
                      <a:r>
                        <a:rPr lang="en-PK" sz="1050" b="1">
                          <a:solidFill>
                            <a:schemeClr val="tx1">
                              <a:lumMod val="75000"/>
                              <a:lumOff val="25000"/>
                            </a:schemeClr>
                          </a:solidFill>
                          <a:effectLst/>
                        </a:rPr>
                        <a:t>10</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8255">
                        <a:lnSpc>
                          <a:spcPct val="107000"/>
                        </a:lnSpc>
                        <a:spcAft>
                          <a:spcPts val="800"/>
                        </a:spcAft>
                      </a:pPr>
                      <a:r>
                        <a:rPr lang="en-PK" sz="1050" b="1" dirty="0">
                          <a:solidFill>
                            <a:schemeClr val="tx1">
                              <a:lumMod val="75000"/>
                              <a:lumOff val="25000"/>
                            </a:schemeClr>
                          </a:solidFill>
                          <a:effectLst/>
                        </a:rPr>
                        <a:t>Critical defects count</a:t>
                      </a:r>
                      <a:endParaRPr lang="en-PK" sz="105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R="18415" algn="ctr">
                        <a:lnSpc>
                          <a:spcPct val="107000"/>
                        </a:lnSpc>
                        <a:spcAft>
                          <a:spcPts val="800"/>
                        </a:spcAft>
                      </a:pPr>
                      <a:r>
                        <a:rPr lang="en-PK" sz="1050">
                          <a:solidFill>
                            <a:schemeClr val="tx1">
                              <a:lumMod val="75000"/>
                              <a:lumOff val="25000"/>
                            </a:schemeClr>
                          </a:solidFill>
                          <a:effectLst/>
                        </a:rPr>
                        <a:t>6</a:t>
                      </a:r>
                      <a:endParaRPr lang="en-PK" sz="105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248221586"/>
                  </a:ext>
                </a:extLst>
              </a:tr>
              <a:tr h="291656">
                <a:tc>
                  <a:txBody>
                    <a:bodyPr/>
                    <a:lstStyle/>
                    <a:p>
                      <a:pPr marR="15875" algn="ctr">
                        <a:lnSpc>
                          <a:spcPct val="107000"/>
                        </a:lnSpc>
                        <a:spcAft>
                          <a:spcPts val="800"/>
                        </a:spcAft>
                      </a:pPr>
                      <a:r>
                        <a:rPr lang="en-PK" sz="1050" b="1">
                          <a:solidFill>
                            <a:schemeClr val="tx1">
                              <a:lumMod val="75000"/>
                              <a:lumOff val="25000"/>
                            </a:schemeClr>
                          </a:solidFill>
                          <a:effectLst/>
                        </a:rPr>
                        <a:t>11</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12700">
                        <a:lnSpc>
                          <a:spcPct val="107000"/>
                        </a:lnSpc>
                        <a:spcAft>
                          <a:spcPts val="800"/>
                        </a:spcAft>
                      </a:pPr>
                      <a:r>
                        <a:rPr lang="en-PK" sz="1050" b="1" dirty="0">
                          <a:solidFill>
                            <a:schemeClr val="tx1">
                              <a:lumMod val="75000"/>
                              <a:lumOff val="25000"/>
                            </a:schemeClr>
                          </a:solidFill>
                          <a:effectLst/>
                        </a:rPr>
                        <a:t>High defects count</a:t>
                      </a:r>
                      <a:endParaRPr lang="en-PK" sz="105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R="10160" algn="ctr">
                        <a:lnSpc>
                          <a:spcPct val="107000"/>
                        </a:lnSpc>
                        <a:spcAft>
                          <a:spcPts val="800"/>
                        </a:spcAft>
                      </a:pPr>
                      <a:r>
                        <a:rPr lang="en-PK" sz="1050">
                          <a:solidFill>
                            <a:schemeClr val="tx1">
                              <a:lumMod val="75000"/>
                              <a:lumOff val="25000"/>
                            </a:schemeClr>
                          </a:solidFill>
                          <a:effectLst/>
                        </a:rPr>
                        <a:t>10</a:t>
                      </a:r>
                      <a:endParaRPr lang="en-PK" sz="105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61347930"/>
                  </a:ext>
                </a:extLst>
              </a:tr>
              <a:tr h="291656">
                <a:tc>
                  <a:txBody>
                    <a:bodyPr/>
                    <a:lstStyle/>
                    <a:p>
                      <a:pPr marR="3175" algn="ctr">
                        <a:lnSpc>
                          <a:spcPct val="107000"/>
                        </a:lnSpc>
                        <a:spcAft>
                          <a:spcPts val="800"/>
                        </a:spcAft>
                      </a:pPr>
                      <a:r>
                        <a:rPr lang="en-PK" sz="1050" b="1">
                          <a:solidFill>
                            <a:schemeClr val="tx1">
                              <a:lumMod val="75000"/>
                              <a:lumOff val="25000"/>
                            </a:schemeClr>
                          </a:solidFill>
                          <a:effectLst/>
                        </a:rPr>
                        <a:t>12</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12700">
                        <a:lnSpc>
                          <a:spcPct val="107000"/>
                        </a:lnSpc>
                        <a:spcAft>
                          <a:spcPts val="800"/>
                        </a:spcAft>
                      </a:pPr>
                      <a:r>
                        <a:rPr lang="en-PK" sz="1050" b="1" dirty="0">
                          <a:solidFill>
                            <a:schemeClr val="tx1">
                              <a:lumMod val="75000"/>
                              <a:lumOff val="25000"/>
                            </a:schemeClr>
                          </a:solidFill>
                          <a:effectLst/>
                        </a:rPr>
                        <a:t>Medium defects count</a:t>
                      </a:r>
                      <a:endParaRPr lang="en-PK" sz="105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R="18415" algn="ctr">
                        <a:lnSpc>
                          <a:spcPct val="107000"/>
                        </a:lnSpc>
                        <a:spcAft>
                          <a:spcPts val="800"/>
                        </a:spcAft>
                      </a:pPr>
                      <a:r>
                        <a:rPr lang="en-PK" sz="1050">
                          <a:solidFill>
                            <a:schemeClr val="tx1">
                              <a:lumMod val="75000"/>
                              <a:lumOff val="25000"/>
                            </a:schemeClr>
                          </a:solidFill>
                          <a:effectLst/>
                        </a:rPr>
                        <a:t>6</a:t>
                      </a:r>
                      <a:endParaRPr lang="en-PK" sz="105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603462678"/>
                  </a:ext>
                </a:extLst>
              </a:tr>
              <a:tr h="291656">
                <a:tc>
                  <a:txBody>
                    <a:bodyPr/>
                    <a:lstStyle/>
                    <a:p>
                      <a:pPr marR="3175" algn="ctr">
                        <a:lnSpc>
                          <a:spcPct val="107000"/>
                        </a:lnSpc>
                        <a:spcAft>
                          <a:spcPts val="800"/>
                        </a:spcAft>
                      </a:pPr>
                      <a:r>
                        <a:rPr lang="en-PK" sz="1050" b="1">
                          <a:solidFill>
                            <a:schemeClr val="tx1">
                              <a:lumMod val="75000"/>
                              <a:lumOff val="25000"/>
                            </a:schemeClr>
                          </a:solidFill>
                          <a:effectLst/>
                        </a:rPr>
                        <a:t>13</a:t>
                      </a:r>
                      <a:endParaRPr lang="en-PK" sz="105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12700">
                        <a:lnSpc>
                          <a:spcPct val="107000"/>
                        </a:lnSpc>
                        <a:spcAft>
                          <a:spcPts val="800"/>
                        </a:spcAft>
                      </a:pPr>
                      <a:r>
                        <a:rPr lang="en-PK" sz="1050" b="1" dirty="0">
                          <a:solidFill>
                            <a:schemeClr val="tx1">
                              <a:lumMod val="75000"/>
                              <a:lumOff val="25000"/>
                            </a:schemeClr>
                          </a:solidFill>
                          <a:effectLst/>
                        </a:rPr>
                        <a:t>Low defects counts</a:t>
                      </a:r>
                      <a:endParaRPr lang="en-PK" sz="105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9050" cap="flat" cmpd="sng" algn="ctr">
                      <a:solidFill>
                        <a:srgbClr val="FFFFFF"/>
                      </a:solid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marR="18415" algn="ctr">
                        <a:lnSpc>
                          <a:spcPct val="107000"/>
                        </a:lnSpc>
                        <a:spcAft>
                          <a:spcPts val="800"/>
                        </a:spcAft>
                      </a:pPr>
                      <a:r>
                        <a:rPr lang="en-PK" sz="1050" dirty="0">
                          <a:solidFill>
                            <a:schemeClr val="tx1">
                              <a:lumMod val="75000"/>
                              <a:lumOff val="25000"/>
                            </a:schemeClr>
                          </a:solidFill>
                          <a:effectLst/>
                        </a:rPr>
                        <a:t>8</a:t>
                      </a:r>
                      <a:endParaRPr lang="en-PK" sz="105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759" marR="70595" marT="70595" marB="70595"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3223298717"/>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3477895" cy="757555"/>
          </a:xfrm>
          <a:prstGeom prst="rect">
            <a:avLst/>
          </a:prstGeom>
        </p:spPr>
        <p:txBody>
          <a:bodyPr vert="horz" wrap="square" lIns="0" tIns="12700" rIns="0" bIns="0" rtlCol="0">
            <a:spAutoFit/>
          </a:bodyPr>
          <a:lstStyle/>
          <a:p>
            <a:pPr marL="12700">
              <a:lnSpc>
                <a:spcPct val="100000"/>
              </a:lnSpc>
              <a:spcBef>
                <a:spcPts val="100"/>
              </a:spcBef>
            </a:pPr>
            <a:r>
              <a:rPr sz="4800" b="0" spc="-50" dirty="0">
                <a:solidFill>
                  <a:srgbClr val="FFFFFF"/>
                </a:solidFill>
                <a:latin typeface="Calibri Light"/>
                <a:cs typeface="Calibri Light"/>
              </a:rPr>
              <a:t>2.Modifiability</a:t>
            </a:r>
            <a:endParaRPr sz="4800">
              <a:latin typeface="Calibri Light"/>
              <a:cs typeface="Calibri Light"/>
            </a:endParaRPr>
          </a:p>
        </p:txBody>
      </p:sp>
      <p:sp>
        <p:nvSpPr>
          <p:cNvPr id="3" name="object 3"/>
          <p:cNvSpPr txBox="1"/>
          <p:nvPr/>
        </p:nvSpPr>
        <p:spPr>
          <a:xfrm>
            <a:off x="1084580" y="1728038"/>
            <a:ext cx="10031730" cy="3530600"/>
          </a:xfrm>
          <a:prstGeom prst="rect">
            <a:avLst/>
          </a:prstGeom>
        </p:spPr>
        <p:txBody>
          <a:bodyPr vert="horz" wrap="square" lIns="0" tIns="159385" rIns="0" bIns="0" rtlCol="0">
            <a:spAutoFit/>
          </a:bodyPr>
          <a:lstStyle/>
          <a:p>
            <a:pPr marL="588645" marR="233679" indent="-207645">
              <a:lnSpc>
                <a:spcPct val="70100"/>
              </a:lnSpc>
              <a:spcBef>
                <a:spcPts val="1255"/>
              </a:spcBef>
            </a:pPr>
            <a:r>
              <a:rPr sz="3200" b="1" dirty="0">
                <a:solidFill>
                  <a:srgbClr val="FFC000"/>
                </a:solidFill>
                <a:latin typeface="Calibri"/>
                <a:cs typeface="Calibri"/>
              </a:rPr>
              <a:t>Modifiability </a:t>
            </a:r>
            <a:r>
              <a:rPr sz="3200" b="1" spc="-10" dirty="0">
                <a:solidFill>
                  <a:srgbClr val="FFC000"/>
                </a:solidFill>
                <a:latin typeface="Calibri"/>
                <a:cs typeface="Calibri"/>
              </a:rPr>
              <a:t>addresses </a:t>
            </a:r>
            <a:r>
              <a:rPr sz="3200" b="1" spc="-5" dirty="0">
                <a:solidFill>
                  <a:srgbClr val="FFC000"/>
                </a:solidFill>
                <a:latin typeface="Calibri"/>
                <a:cs typeface="Calibri"/>
              </a:rPr>
              <a:t>how </a:t>
            </a:r>
            <a:r>
              <a:rPr sz="3200" b="1" dirty="0">
                <a:solidFill>
                  <a:srgbClr val="FFC000"/>
                </a:solidFill>
                <a:latin typeface="Calibri"/>
                <a:cs typeface="Calibri"/>
              </a:rPr>
              <a:t>easily the </a:t>
            </a:r>
            <a:r>
              <a:rPr sz="3200" b="1" spc="-10" dirty="0">
                <a:solidFill>
                  <a:srgbClr val="FFC000"/>
                </a:solidFill>
                <a:latin typeface="Calibri"/>
                <a:cs typeface="Calibri"/>
              </a:rPr>
              <a:t>software </a:t>
            </a:r>
            <a:r>
              <a:rPr sz="3200" b="1" dirty="0">
                <a:solidFill>
                  <a:srgbClr val="FFC000"/>
                </a:solidFill>
                <a:latin typeface="Calibri"/>
                <a:cs typeface="Calibri"/>
              </a:rPr>
              <a:t>designs </a:t>
            </a:r>
            <a:r>
              <a:rPr sz="3200" b="1" spc="-710" dirty="0">
                <a:solidFill>
                  <a:srgbClr val="FFC000"/>
                </a:solidFill>
                <a:latin typeface="Calibri"/>
                <a:cs typeface="Calibri"/>
              </a:rPr>
              <a:t> </a:t>
            </a:r>
            <a:r>
              <a:rPr sz="3200" b="1" dirty="0">
                <a:solidFill>
                  <a:srgbClr val="FFC000"/>
                </a:solidFill>
                <a:latin typeface="Calibri"/>
                <a:cs typeface="Calibri"/>
              </a:rPr>
              <a:t>and</a:t>
            </a:r>
            <a:r>
              <a:rPr sz="3200" b="1" spc="-25" dirty="0">
                <a:solidFill>
                  <a:srgbClr val="FFC000"/>
                </a:solidFill>
                <a:latin typeface="Calibri"/>
                <a:cs typeface="Calibri"/>
              </a:rPr>
              <a:t> </a:t>
            </a:r>
            <a:r>
              <a:rPr sz="3200" b="1" spc="-5" dirty="0">
                <a:solidFill>
                  <a:srgbClr val="FFC000"/>
                </a:solidFill>
                <a:latin typeface="Calibri"/>
                <a:cs typeface="Calibri"/>
              </a:rPr>
              <a:t>code</a:t>
            </a:r>
            <a:r>
              <a:rPr sz="3200" b="1" spc="-15" dirty="0">
                <a:solidFill>
                  <a:srgbClr val="FFC000"/>
                </a:solidFill>
                <a:latin typeface="Calibri"/>
                <a:cs typeface="Calibri"/>
              </a:rPr>
              <a:t> </a:t>
            </a:r>
            <a:r>
              <a:rPr sz="3200" b="1" spc="-10" dirty="0">
                <a:solidFill>
                  <a:srgbClr val="FFC000"/>
                </a:solidFill>
                <a:latin typeface="Calibri"/>
                <a:cs typeface="Calibri"/>
              </a:rPr>
              <a:t>can</a:t>
            </a:r>
            <a:r>
              <a:rPr sz="3200" b="1" spc="-20" dirty="0">
                <a:solidFill>
                  <a:srgbClr val="FFC000"/>
                </a:solidFill>
                <a:latin typeface="Calibri"/>
                <a:cs typeface="Calibri"/>
              </a:rPr>
              <a:t> </a:t>
            </a:r>
            <a:r>
              <a:rPr sz="3200" b="1" dirty="0">
                <a:solidFill>
                  <a:srgbClr val="FFC000"/>
                </a:solidFill>
                <a:latin typeface="Calibri"/>
                <a:cs typeface="Calibri"/>
              </a:rPr>
              <a:t>be</a:t>
            </a:r>
            <a:r>
              <a:rPr sz="3200" b="1" spc="-10" dirty="0">
                <a:solidFill>
                  <a:srgbClr val="FFC000"/>
                </a:solidFill>
                <a:latin typeface="Calibri"/>
                <a:cs typeface="Calibri"/>
              </a:rPr>
              <a:t> understood,</a:t>
            </a:r>
            <a:r>
              <a:rPr sz="3200" b="1" spc="-20" dirty="0">
                <a:solidFill>
                  <a:srgbClr val="FFC000"/>
                </a:solidFill>
                <a:latin typeface="Calibri"/>
                <a:cs typeface="Calibri"/>
              </a:rPr>
              <a:t> </a:t>
            </a:r>
            <a:r>
              <a:rPr sz="3200" b="1" spc="-10" dirty="0">
                <a:solidFill>
                  <a:srgbClr val="FFC000"/>
                </a:solidFill>
                <a:latin typeface="Calibri"/>
                <a:cs typeface="Calibri"/>
              </a:rPr>
              <a:t>changed,</a:t>
            </a:r>
            <a:r>
              <a:rPr sz="3200" b="1" spc="-40" dirty="0">
                <a:solidFill>
                  <a:srgbClr val="FFC000"/>
                </a:solidFill>
                <a:latin typeface="Calibri"/>
                <a:cs typeface="Calibri"/>
              </a:rPr>
              <a:t> </a:t>
            </a:r>
            <a:r>
              <a:rPr sz="3200" b="1" dirty="0">
                <a:solidFill>
                  <a:srgbClr val="FFC000"/>
                </a:solidFill>
                <a:latin typeface="Calibri"/>
                <a:cs typeface="Calibri"/>
              </a:rPr>
              <a:t>and</a:t>
            </a:r>
            <a:r>
              <a:rPr sz="3200" b="1" spc="-25" dirty="0">
                <a:solidFill>
                  <a:srgbClr val="FFC000"/>
                </a:solidFill>
                <a:latin typeface="Calibri"/>
                <a:cs typeface="Calibri"/>
              </a:rPr>
              <a:t> </a:t>
            </a:r>
            <a:r>
              <a:rPr sz="3200" b="1" spc="-15" dirty="0">
                <a:solidFill>
                  <a:srgbClr val="FFC000"/>
                </a:solidFill>
                <a:latin typeface="Calibri"/>
                <a:cs typeface="Calibri"/>
              </a:rPr>
              <a:t>extended.</a:t>
            </a:r>
            <a:endParaRPr sz="3200">
              <a:latin typeface="Calibri"/>
              <a:cs typeface="Calibri"/>
            </a:endParaRPr>
          </a:p>
          <a:p>
            <a:pPr>
              <a:lnSpc>
                <a:spcPct val="100000"/>
              </a:lnSpc>
              <a:spcBef>
                <a:spcPts val="15"/>
              </a:spcBef>
            </a:pPr>
            <a:endParaRPr sz="3000">
              <a:latin typeface="Calibri"/>
              <a:cs typeface="Calibri"/>
            </a:endParaRPr>
          </a:p>
          <a:p>
            <a:pPr marL="285750" indent="-273685">
              <a:lnSpc>
                <a:spcPct val="100000"/>
              </a:lnSpc>
              <a:buClr>
                <a:srgbClr val="4F81BC"/>
              </a:buClr>
              <a:buSzPct val="96296"/>
              <a:buFont typeface="Wingdings"/>
              <a:buChar char=""/>
              <a:tabLst>
                <a:tab pos="286385" algn="l"/>
              </a:tabLst>
            </a:pPr>
            <a:r>
              <a:rPr sz="2700" dirty="0">
                <a:solidFill>
                  <a:srgbClr val="FFFFFF"/>
                </a:solidFill>
                <a:latin typeface="Calibri"/>
                <a:cs typeface="Calibri"/>
              </a:rPr>
              <a:t>It</a:t>
            </a:r>
            <a:r>
              <a:rPr sz="2700" spc="-30" dirty="0">
                <a:solidFill>
                  <a:srgbClr val="FFFFFF"/>
                </a:solidFill>
                <a:latin typeface="Calibri"/>
                <a:cs typeface="Calibri"/>
              </a:rPr>
              <a:t> </a:t>
            </a:r>
            <a:r>
              <a:rPr sz="2700" dirty="0">
                <a:solidFill>
                  <a:srgbClr val="FFFFFF"/>
                </a:solidFill>
                <a:latin typeface="Calibri"/>
                <a:cs typeface="Calibri"/>
              </a:rPr>
              <a:t>is</a:t>
            </a:r>
            <a:r>
              <a:rPr sz="2700" spc="-10" dirty="0">
                <a:solidFill>
                  <a:srgbClr val="FFFFFF"/>
                </a:solidFill>
                <a:latin typeface="Calibri"/>
                <a:cs typeface="Calibri"/>
              </a:rPr>
              <a:t> </a:t>
            </a:r>
            <a:r>
              <a:rPr sz="2700" dirty="0">
                <a:solidFill>
                  <a:srgbClr val="FFFFFF"/>
                </a:solidFill>
                <a:latin typeface="Calibri"/>
                <a:cs typeface="Calibri"/>
              </a:rPr>
              <a:t>closely</a:t>
            </a:r>
            <a:r>
              <a:rPr sz="2700" spc="-15" dirty="0">
                <a:solidFill>
                  <a:srgbClr val="FFFFFF"/>
                </a:solidFill>
                <a:latin typeface="Calibri"/>
                <a:cs typeface="Calibri"/>
              </a:rPr>
              <a:t> related</a:t>
            </a:r>
            <a:r>
              <a:rPr sz="2700" spc="-50" dirty="0">
                <a:solidFill>
                  <a:srgbClr val="FFFFFF"/>
                </a:solidFill>
                <a:latin typeface="Calibri"/>
                <a:cs typeface="Calibri"/>
              </a:rPr>
              <a:t> </a:t>
            </a:r>
            <a:r>
              <a:rPr sz="2700" spc="-15" dirty="0">
                <a:solidFill>
                  <a:srgbClr val="FFFFFF"/>
                </a:solidFill>
                <a:latin typeface="Calibri"/>
                <a:cs typeface="Calibri"/>
              </a:rPr>
              <a:t>to</a:t>
            </a:r>
            <a:r>
              <a:rPr sz="2700" spc="-20" dirty="0">
                <a:solidFill>
                  <a:srgbClr val="FFFFFF"/>
                </a:solidFill>
                <a:latin typeface="Calibri"/>
                <a:cs typeface="Calibri"/>
              </a:rPr>
              <a:t> </a:t>
            </a:r>
            <a:r>
              <a:rPr sz="2700" b="1" spc="-5" dirty="0">
                <a:solidFill>
                  <a:srgbClr val="FFFF00"/>
                </a:solidFill>
                <a:latin typeface="Calibri"/>
                <a:cs typeface="Calibri"/>
              </a:rPr>
              <a:t>verifiability</a:t>
            </a:r>
            <a:r>
              <a:rPr sz="2700" spc="-5" dirty="0">
                <a:solidFill>
                  <a:srgbClr val="FFFFFF"/>
                </a:solidFill>
                <a:latin typeface="Calibri"/>
                <a:cs typeface="Calibri"/>
              </a:rPr>
              <a:t>.</a:t>
            </a:r>
            <a:endParaRPr sz="2700">
              <a:latin typeface="Calibri"/>
              <a:cs typeface="Calibri"/>
            </a:endParaRPr>
          </a:p>
          <a:p>
            <a:pPr marL="285750" indent="-273050">
              <a:lnSpc>
                <a:spcPts val="2755"/>
              </a:lnSpc>
              <a:spcBef>
                <a:spcPts val="434"/>
              </a:spcBef>
              <a:buClr>
                <a:srgbClr val="4F81BC"/>
              </a:buClr>
              <a:buSzPct val="96296"/>
              <a:buFont typeface="Wingdings"/>
              <a:buChar char=""/>
              <a:tabLst>
                <a:tab pos="285750" algn="l"/>
              </a:tabLst>
            </a:pPr>
            <a:r>
              <a:rPr sz="2700" dirty="0">
                <a:solidFill>
                  <a:srgbClr val="FFFFFF"/>
                </a:solidFill>
                <a:latin typeface="Calibri"/>
                <a:cs typeface="Calibri"/>
              </a:rPr>
              <a:t>If</a:t>
            </a:r>
            <a:r>
              <a:rPr sz="2700" spc="-5" dirty="0">
                <a:solidFill>
                  <a:srgbClr val="FFFFFF"/>
                </a:solidFill>
                <a:latin typeface="Calibri"/>
                <a:cs typeface="Calibri"/>
              </a:rPr>
              <a:t> </a:t>
            </a:r>
            <a:r>
              <a:rPr sz="2700" spc="-10" dirty="0">
                <a:solidFill>
                  <a:srgbClr val="FFFFFF"/>
                </a:solidFill>
                <a:latin typeface="Calibri"/>
                <a:cs typeface="Calibri"/>
              </a:rPr>
              <a:t>developers</a:t>
            </a:r>
            <a:r>
              <a:rPr sz="2700" spc="-45" dirty="0">
                <a:solidFill>
                  <a:srgbClr val="FFFFFF"/>
                </a:solidFill>
                <a:latin typeface="Calibri"/>
                <a:cs typeface="Calibri"/>
              </a:rPr>
              <a:t> </a:t>
            </a:r>
            <a:r>
              <a:rPr sz="2700" spc="-10" dirty="0">
                <a:solidFill>
                  <a:srgbClr val="FFFFFF"/>
                </a:solidFill>
                <a:latin typeface="Calibri"/>
                <a:cs typeface="Calibri"/>
              </a:rPr>
              <a:t>anticipate</a:t>
            </a:r>
            <a:r>
              <a:rPr sz="2700" spc="-40" dirty="0">
                <a:solidFill>
                  <a:srgbClr val="FFFFFF"/>
                </a:solidFill>
                <a:latin typeface="Calibri"/>
                <a:cs typeface="Calibri"/>
              </a:rPr>
              <a:t> </a:t>
            </a:r>
            <a:r>
              <a:rPr sz="2700" dirty="0">
                <a:solidFill>
                  <a:srgbClr val="FFFFFF"/>
                </a:solidFill>
                <a:latin typeface="Calibri"/>
                <a:cs typeface="Calibri"/>
              </a:rPr>
              <a:t>making</a:t>
            </a:r>
            <a:r>
              <a:rPr sz="2700" spc="-5" dirty="0">
                <a:solidFill>
                  <a:srgbClr val="FFFFFF"/>
                </a:solidFill>
                <a:latin typeface="Calibri"/>
                <a:cs typeface="Calibri"/>
              </a:rPr>
              <a:t> </a:t>
            </a:r>
            <a:r>
              <a:rPr sz="2700" spc="-15" dirty="0">
                <a:solidFill>
                  <a:srgbClr val="FFFFFF"/>
                </a:solidFill>
                <a:latin typeface="Calibri"/>
                <a:cs typeface="Calibri"/>
              </a:rPr>
              <a:t>many </a:t>
            </a:r>
            <a:r>
              <a:rPr sz="2700" spc="-5" dirty="0">
                <a:solidFill>
                  <a:srgbClr val="FFFFFF"/>
                </a:solidFill>
                <a:latin typeface="Calibri"/>
                <a:cs typeface="Calibri"/>
              </a:rPr>
              <a:t>enhancements,</a:t>
            </a:r>
            <a:r>
              <a:rPr sz="2700" spc="-50" dirty="0">
                <a:solidFill>
                  <a:srgbClr val="FFFFFF"/>
                </a:solidFill>
                <a:latin typeface="Calibri"/>
                <a:cs typeface="Calibri"/>
              </a:rPr>
              <a:t> </a:t>
            </a:r>
            <a:r>
              <a:rPr sz="2700" spc="-5" dirty="0">
                <a:solidFill>
                  <a:srgbClr val="FFFFFF"/>
                </a:solidFill>
                <a:latin typeface="Calibri"/>
                <a:cs typeface="Calibri"/>
              </a:rPr>
              <a:t>they</a:t>
            </a:r>
            <a:r>
              <a:rPr sz="2700" spc="-15" dirty="0">
                <a:solidFill>
                  <a:srgbClr val="FFFFFF"/>
                </a:solidFill>
                <a:latin typeface="Calibri"/>
                <a:cs typeface="Calibri"/>
              </a:rPr>
              <a:t> </a:t>
            </a:r>
            <a:r>
              <a:rPr sz="2700" spc="-10" dirty="0">
                <a:solidFill>
                  <a:srgbClr val="FFFFFF"/>
                </a:solidFill>
                <a:latin typeface="Calibri"/>
                <a:cs typeface="Calibri"/>
              </a:rPr>
              <a:t>can</a:t>
            </a:r>
            <a:r>
              <a:rPr sz="2700" spc="-15" dirty="0">
                <a:solidFill>
                  <a:srgbClr val="FFFFFF"/>
                </a:solidFill>
                <a:latin typeface="Calibri"/>
                <a:cs typeface="Calibri"/>
              </a:rPr>
              <a:t> </a:t>
            </a:r>
            <a:r>
              <a:rPr sz="2700" dirty="0">
                <a:solidFill>
                  <a:srgbClr val="FFFFFF"/>
                </a:solidFill>
                <a:latin typeface="Calibri"/>
                <a:cs typeface="Calibri"/>
              </a:rPr>
              <a:t>choose</a:t>
            </a:r>
            <a:endParaRPr sz="2700">
              <a:latin typeface="Calibri"/>
              <a:cs typeface="Calibri"/>
            </a:endParaRPr>
          </a:p>
          <a:p>
            <a:pPr marL="103505">
              <a:lnSpc>
                <a:spcPts val="2755"/>
              </a:lnSpc>
            </a:pPr>
            <a:r>
              <a:rPr sz="2700" spc="-5" dirty="0">
                <a:solidFill>
                  <a:srgbClr val="FFFFFF"/>
                </a:solidFill>
                <a:latin typeface="Calibri"/>
                <a:cs typeface="Calibri"/>
              </a:rPr>
              <a:t>design</a:t>
            </a:r>
            <a:r>
              <a:rPr sz="2700" dirty="0">
                <a:solidFill>
                  <a:srgbClr val="FFFFFF"/>
                </a:solidFill>
                <a:latin typeface="Calibri"/>
                <a:cs typeface="Calibri"/>
              </a:rPr>
              <a:t> </a:t>
            </a:r>
            <a:r>
              <a:rPr sz="2700" spc="-10" dirty="0">
                <a:solidFill>
                  <a:srgbClr val="FFFFFF"/>
                </a:solidFill>
                <a:latin typeface="Calibri"/>
                <a:cs typeface="Calibri"/>
              </a:rPr>
              <a:t>approaches</a:t>
            </a:r>
            <a:r>
              <a:rPr sz="2700" spc="5" dirty="0">
                <a:solidFill>
                  <a:srgbClr val="FFFFFF"/>
                </a:solidFill>
                <a:latin typeface="Calibri"/>
                <a:cs typeface="Calibri"/>
              </a:rPr>
              <a:t> </a:t>
            </a:r>
            <a:r>
              <a:rPr sz="2700" spc="-10" dirty="0">
                <a:solidFill>
                  <a:srgbClr val="FFFFFF"/>
                </a:solidFill>
                <a:latin typeface="Calibri"/>
                <a:cs typeface="Calibri"/>
              </a:rPr>
              <a:t>that</a:t>
            </a:r>
            <a:r>
              <a:rPr sz="2700" spc="-40" dirty="0">
                <a:solidFill>
                  <a:srgbClr val="FFFFFF"/>
                </a:solidFill>
                <a:latin typeface="Calibri"/>
                <a:cs typeface="Calibri"/>
              </a:rPr>
              <a:t> </a:t>
            </a:r>
            <a:r>
              <a:rPr sz="2700" spc="-15" dirty="0">
                <a:solidFill>
                  <a:srgbClr val="FFFFFF"/>
                </a:solidFill>
                <a:latin typeface="Calibri"/>
                <a:cs typeface="Calibri"/>
              </a:rPr>
              <a:t>maximize</a:t>
            </a:r>
            <a:r>
              <a:rPr sz="2700" spc="5" dirty="0">
                <a:solidFill>
                  <a:srgbClr val="FFFFFF"/>
                </a:solidFill>
                <a:latin typeface="Calibri"/>
                <a:cs typeface="Calibri"/>
              </a:rPr>
              <a:t> </a:t>
            </a:r>
            <a:r>
              <a:rPr sz="2700" dirty="0">
                <a:solidFill>
                  <a:srgbClr val="FFFFFF"/>
                </a:solidFill>
                <a:latin typeface="Calibri"/>
                <a:cs typeface="Calibri"/>
              </a:rPr>
              <a:t>the</a:t>
            </a:r>
            <a:r>
              <a:rPr sz="2700" spc="5" dirty="0">
                <a:solidFill>
                  <a:srgbClr val="FFFFFF"/>
                </a:solidFill>
                <a:latin typeface="Calibri"/>
                <a:cs typeface="Calibri"/>
              </a:rPr>
              <a:t> </a:t>
            </a:r>
            <a:r>
              <a:rPr sz="2700" spc="-25" dirty="0">
                <a:solidFill>
                  <a:srgbClr val="FFFFFF"/>
                </a:solidFill>
                <a:latin typeface="Calibri"/>
                <a:cs typeface="Calibri"/>
              </a:rPr>
              <a:t>software’s</a:t>
            </a:r>
            <a:r>
              <a:rPr sz="2700" spc="-15" dirty="0">
                <a:solidFill>
                  <a:srgbClr val="FFFFFF"/>
                </a:solidFill>
                <a:latin typeface="Calibri"/>
                <a:cs typeface="Calibri"/>
              </a:rPr>
              <a:t> modifiability.</a:t>
            </a:r>
            <a:endParaRPr sz="2700">
              <a:latin typeface="Calibri"/>
              <a:cs typeface="Calibri"/>
            </a:endParaRPr>
          </a:p>
          <a:p>
            <a:pPr marL="103505" marR="598805" indent="-91440" algn="just">
              <a:lnSpc>
                <a:spcPct val="70000"/>
              </a:lnSpc>
              <a:spcBef>
                <a:spcPts val="1395"/>
              </a:spcBef>
              <a:buClr>
                <a:srgbClr val="4F81BC"/>
              </a:buClr>
              <a:buSzPct val="96296"/>
              <a:buFont typeface="Wingdings"/>
              <a:buChar char=""/>
              <a:tabLst>
                <a:tab pos="286385" algn="l"/>
              </a:tabLst>
            </a:pPr>
            <a:r>
              <a:rPr sz="2700" spc="-5" dirty="0">
                <a:solidFill>
                  <a:srgbClr val="FFFFFF"/>
                </a:solidFill>
                <a:latin typeface="Calibri"/>
                <a:cs typeface="Calibri"/>
              </a:rPr>
              <a:t>High </a:t>
            </a:r>
            <a:r>
              <a:rPr sz="2700" dirty="0">
                <a:solidFill>
                  <a:srgbClr val="FFFFFF"/>
                </a:solidFill>
                <a:latin typeface="Calibri"/>
                <a:cs typeface="Calibri"/>
              </a:rPr>
              <a:t>modifiability is </a:t>
            </a:r>
            <a:r>
              <a:rPr sz="2700" spc="-5" dirty="0">
                <a:solidFill>
                  <a:srgbClr val="FFFFFF"/>
                </a:solidFill>
                <a:latin typeface="Calibri"/>
                <a:cs typeface="Calibri"/>
              </a:rPr>
              <a:t>critical </a:t>
            </a:r>
            <a:r>
              <a:rPr sz="2700" spc="-20" dirty="0">
                <a:solidFill>
                  <a:srgbClr val="FFFFFF"/>
                </a:solidFill>
                <a:latin typeface="Calibri"/>
                <a:cs typeface="Calibri"/>
              </a:rPr>
              <a:t>for </a:t>
            </a:r>
            <a:r>
              <a:rPr sz="2700" spc="-25" dirty="0">
                <a:solidFill>
                  <a:srgbClr val="FFFFFF"/>
                </a:solidFill>
                <a:latin typeface="Calibri"/>
                <a:cs typeface="Calibri"/>
              </a:rPr>
              <a:t>systems </a:t>
            </a:r>
            <a:r>
              <a:rPr sz="2700" spc="-10" dirty="0">
                <a:solidFill>
                  <a:srgbClr val="FFFFFF"/>
                </a:solidFill>
                <a:latin typeface="Calibri"/>
                <a:cs typeface="Calibri"/>
              </a:rPr>
              <a:t>that </a:t>
            </a:r>
            <a:r>
              <a:rPr sz="2700" dirty="0">
                <a:solidFill>
                  <a:srgbClr val="FFFFFF"/>
                </a:solidFill>
                <a:latin typeface="Calibri"/>
                <a:cs typeface="Calibri"/>
              </a:rPr>
              <a:t>will </a:t>
            </a:r>
            <a:r>
              <a:rPr sz="2700" spc="-15" dirty="0">
                <a:solidFill>
                  <a:srgbClr val="FFFFFF"/>
                </a:solidFill>
                <a:latin typeface="Calibri"/>
                <a:cs typeface="Calibri"/>
              </a:rPr>
              <a:t>undergo frequent </a:t>
            </a:r>
            <a:r>
              <a:rPr sz="2700" spc="-600" dirty="0">
                <a:solidFill>
                  <a:srgbClr val="FFFFFF"/>
                </a:solidFill>
                <a:latin typeface="Calibri"/>
                <a:cs typeface="Calibri"/>
              </a:rPr>
              <a:t> </a:t>
            </a:r>
            <a:r>
              <a:rPr sz="2700" spc="-10" dirty="0">
                <a:solidFill>
                  <a:srgbClr val="FFFFFF"/>
                </a:solidFill>
                <a:latin typeface="Calibri"/>
                <a:cs typeface="Calibri"/>
              </a:rPr>
              <a:t>revision, </a:t>
            </a:r>
            <a:r>
              <a:rPr sz="2700" spc="-5" dirty="0">
                <a:solidFill>
                  <a:srgbClr val="FFFFFF"/>
                </a:solidFill>
                <a:latin typeface="Calibri"/>
                <a:cs typeface="Calibri"/>
              </a:rPr>
              <a:t>such </a:t>
            </a:r>
            <a:r>
              <a:rPr sz="2700" dirty="0">
                <a:solidFill>
                  <a:srgbClr val="FFFFFF"/>
                </a:solidFill>
                <a:latin typeface="Calibri"/>
                <a:cs typeface="Calibri"/>
              </a:rPr>
              <a:t>as </a:t>
            </a:r>
            <a:r>
              <a:rPr sz="2700" spc="-5" dirty="0">
                <a:solidFill>
                  <a:srgbClr val="FFFFFF"/>
                </a:solidFill>
                <a:latin typeface="Calibri"/>
                <a:cs typeface="Calibri"/>
              </a:rPr>
              <a:t>those being developed </a:t>
            </a:r>
            <a:r>
              <a:rPr sz="2700" spc="-10" dirty="0">
                <a:solidFill>
                  <a:srgbClr val="FFFFFF"/>
                </a:solidFill>
                <a:latin typeface="Calibri"/>
                <a:cs typeface="Calibri"/>
              </a:rPr>
              <a:t>by </a:t>
            </a:r>
            <a:r>
              <a:rPr sz="2700" spc="-5" dirty="0">
                <a:solidFill>
                  <a:srgbClr val="FFFFFF"/>
                </a:solidFill>
                <a:latin typeface="Calibri"/>
                <a:cs typeface="Calibri"/>
              </a:rPr>
              <a:t>using </a:t>
            </a:r>
            <a:r>
              <a:rPr sz="2700" dirty="0">
                <a:solidFill>
                  <a:srgbClr val="FFFFFF"/>
                </a:solidFill>
                <a:latin typeface="Calibri"/>
                <a:cs typeface="Calibri"/>
              </a:rPr>
              <a:t>an </a:t>
            </a:r>
            <a:r>
              <a:rPr sz="2700" spc="-10" dirty="0">
                <a:solidFill>
                  <a:srgbClr val="FFFFFF"/>
                </a:solidFill>
                <a:latin typeface="Calibri"/>
                <a:cs typeface="Calibri"/>
              </a:rPr>
              <a:t>incremental </a:t>
            </a:r>
            <a:r>
              <a:rPr sz="2700" spc="-5" dirty="0">
                <a:solidFill>
                  <a:srgbClr val="FFFFFF"/>
                </a:solidFill>
                <a:latin typeface="Calibri"/>
                <a:cs typeface="Calibri"/>
              </a:rPr>
              <a:t>or </a:t>
            </a:r>
            <a:r>
              <a:rPr sz="2700" spc="-600" dirty="0">
                <a:solidFill>
                  <a:srgbClr val="FFFFFF"/>
                </a:solidFill>
                <a:latin typeface="Calibri"/>
                <a:cs typeface="Calibri"/>
              </a:rPr>
              <a:t> </a:t>
            </a:r>
            <a:r>
              <a:rPr sz="2700" spc="-15" dirty="0">
                <a:solidFill>
                  <a:srgbClr val="FFFFFF"/>
                </a:solidFill>
                <a:latin typeface="Calibri"/>
                <a:cs typeface="Calibri"/>
              </a:rPr>
              <a:t>iterative</a:t>
            </a:r>
            <a:r>
              <a:rPr sz="2700" spc="-25" dirty="0">
                <a:solidFill>
                  <a:srgbClr val="FFFFFF"/>
                </a:solidFill>
                <a:latin typeface="Calibri"/>
                <a:cs typeface="Calibri"/>
              </a:rPr>
              <a:t> </a:t>
            </a:r>
            <a:r>
              <a:rPr sz="2700" spc="-15" dirty="0">
                <a:solidFill>
                  <a:srgbClr val="FFFFFF"/>
                </a:solidFill>
                <a:latin typeface="Calibri"/>
                <a:cs typeface="Calibri"/>
              </a:rPr>
              <a:t>life</a:t>
            </a:r>
            <a:r>
              <a:rPr sz="2700" dirty="0">
                <a:solidFill>
                  <a:srgbClr val="FFFFFF"/>
                </a:solidFill>
                <a:latin typeface="Calibri"/>
                <a:cs typeface="Calibri"/>
              </a:rPr>
              <a:t> </a:t>
            </a:r>
            <a:r>
              <a:rPr sz="2700" spc="-5" dirty="0">
                <a:solidFill>
                  <a:srgbClr val="FFFFFF"/>
                </a:solidFill>
                <a:latin typeface="Calibri"/>
                <a:cs typeface="Calibri"/>
              </a:rPr>
              <a:t>cycle.</a:t>
            </a:r>
            <a:endParaRPr sz="2700">
              <a:latin typeface="Calibri"/>
              <a:cs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86892"/>
            <a:ext cx="7069455" cy="756920"/>
          </a:xfrm>
          <a:prstGeom prst="rect">
            <a:avLst/>
          </a:prstGeom>
        </p:spPr>
        <p:txBody>
          <a:bodyPr vert="horz" wrap="square" lIns="0" tIns="12700" rIns="0" bIns="0" rtlCol="0">
            <a:spAutoFit/>
          </a:bodyPr>
          <a:lstStyle/>
          <a:p>
            <a:pPr marL="12700">
              <a:lnSpc>
                <a:spcPct val="100000"/>
              </a:lnSpc>
              <a:spcBef>
                <a:spcPts val="100"/>
              </a:spcBef>
            </a:pPr>
            <a:r>
              <a:rPr sz="4800" b="0" spc="-40" dirty="0">
                <a:solidFill>
                  <a:srgbClr val="FFFFFF"/>
                </a:solidFill>
                <a:latin typeface="Calibri Light"/>
                <a:cs typeface="Calibri Light"/>
              </a:rPr>
              <a:t>Some</a:t>
            </a:r>
            <a:r>
              <a:rPr sz="4800" b="0" spc="-114" dirty="0">
                <a:solidFill>
                  <a:srgbClr val="FFFFFF"/>
                </a:solidFill>
                <a:latin typeface="Calibri Light"/>
                <a:cs typeface="Calibri Light"/>
              </a:rPr>
              <a:t> </a:t>
            </a:r>
            <a:r>
              <a:rPr sz="4800" b="0" spc="-45" dirty="0">
                <a:solidFill>
                  <a:srgbClr val="FFFFFF"/>
                </a:solidFill>
                <a:latin typeface="Calibri Light"/>
                <a:cs typeface="Calibri Light"/>
              </a:rPr>
              <a:t>aspects</a:t>
            </a:r>
            <a:r>
              <a:rPr sz="4800" b="0" spc="-100" dirty="0">
                <a:solidFill>
                  <a:srgbClr val="FFFFFF"/>
                </a:solidFill>
                <a:latin typeface="Calibri Light"/>
                <a:cs typeface="Calibri Light"/>
              </a:rPr>
              <a:t> </a:t>
            </a:r>
            <a:r>
              <a:rPr sz="4800" b="0" spc="-25" dirty="0">
                <a:solidFill>
                  <a:srgbClr val="FFFFFF"/>
                </a:solidFill>
                <a:latin typeface="Calibri Light"/>
                <a:cs typeface="Calibri Light"/>
              </a:rPr>
              <a:t>of</a:t>
            </a:r>
            <a:r>
              <a:rPr sz="4800" b="0" spc="-120" dirty="0">
                <a:solidFill>
                  <a:srgbClr val="FFFFFF"/>
                </a:solidFill>
                <a:latin typeface="Calibri Light"/>
                <a:cs typeface="Calibri Light"/>
              </a:rPr>
              <a:t> </a:t>
            </a:r>
            <a:r>
              <a:rPr sz="4800" b="0" spc="-45" dirty="0">
                <a:solidFill>
                  <a:srgbClr val="FFFFFF"/>
                </a:solidFill>
                <a:latin typeface="Calibri Light"/>
                <a:cs typeface="Calibri Light"/>
              </a:rPr>
              <a:t>Modifiability</a:t>
            </a:r>
            <a:endParaRPr sz="4800">
              <a:latin typeface="Calibri Light"/>
              <a:cs typeface="Calibri Light"/>
            </a:endParaRPr>
          </a:p>
        </p:txBody>
      </p:sp>
      <p:pic>
        <p:nvPicPr>
          <p:cNvPr id="3" name="object 3"/>
          <p:cNvPicPr/>
          <p:nvPr/>
        </p:nvPicPr>
        <p:blipFill>
          <a:blip r:embed="rId2" cstate="print"/>
          <a:stretch>
            <a:fillRect/>
          </a:stretch>
        </p:blipFill>
        <p:spPr>
          <a:xfrm>
            <a:off x="1447800" y="2729483"/>
            <a:ext cx="9460992" cy="3328416"/>
          </a:xfrm>
          <a:prstGeom prst="rect">
            <a:avLst/>
          </a:prstGeom>
        </p:spPr>
      </p:pic>
      <p:sp>
        <p:nvSpPr>
          <p:cNvPr id="4" name="object 4"/>
          <p:cNvSpPr txBox="1"/>
          <p:nvPr/>
        </p:nvSpPr>
        <p:spPr>
          <a:xfrm>
            <a:off x="1176019" y="1799082"/>
            <a:ext cx="9829165" cy="756920"/>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FFFFFF"/>
                </a:solidFill>
                <a:latin typeface="Calibri"/>
                <a:cs typeface="Calibri"/>
              </a:rPr>
              <a:t>Modifiability</a:t>
            </a:r>
            <a:r>
              <a:rPr sz="2400" b="1" spc="15" dirty="0">
                <a:solidFill>
                  <a:srgbClr val="FFFFFF"/>
                </a:solidFill>
                <a:latin typeface="Calibri"/>
                <a:cs typeface="Calibri"/>
              </a:rPr>
              <a:t> </a:t>
            </a:r>
            <a:r>
              <a:rPr sz="2400" b="1" spc="-5" dirty="0">
                <a:solidFill>
                  <a:srgbClr val="FFFFFF"/>
                </a:solidFill>
                <a:latin typeface="Calibri"/>
                <a:cs typeface="Calibri"/>
              </a:rPr>
              <a:t>encompasses </a:t>
            </a:r>
            <a:r>
              <a:rPr sz="2400" b="1" spc="-10" dirty="0">
                <a:solidFill>
                  <a:srgbClr val="FFFFFF"/>
                </a:solidFill>
                <a:latin typeface="Calibri"/>
                <a:cs typeface="Calibri"/>
              </a:rPr>
              <a:t>several </a:t>
            </a:r>
            <a:r>
              <a:rPr sz="2400" b="1" dirty="0">
                <a:solidFill>
                  <a:srgbClr val="FFFFFF"/>
                </a:solidFill>
                <a:latin typeface="Calibri"/>
                <a:cs typeface="Calibri"/>
              </a:rPr>
              <a:t>other</a:t>
            </a:r>
            <a:r>
              <a:rPr sz="2400" b="1" spc="5" dirty="0">
                <a:solidFill>
                  <a:srgbClr val="FFFFFF"/>
                </a:solidFill>
                <a:latin typeface="Calibri"/>
                <a:cs typeface="Calibri"/>
              </a:rPr>
              <a:t> </a:t>
            </a:r>
            <a:r>
              <a:rPr sz="2400" b="1" dirty="0">
                <a:solidFill>
                  <a:srgbClr val="FFFFFF"/>
                </a:solidFill>
                <a:latin typeface="Calibri"/>
                <a:cs typeface="Calibri"/>
              </a:rPr>
              <a:t>quality</a:t>
            </a:r>
            <a:r>
              <a:rPr sz="2400" b="1" spc="10" dirty="0">
                <a:solidFill>
                  <a:srgbClr val="FFFFFF"/>
                </a:solidFill>
                <a:latin typeface="Calibri"/>
                <a:cs typeface="Calibri"/>
              </a:rPr>
              <a:t> </a:t>
            </a:r>
            <a:r>
              <a:rPr sz="2400" b="1" spc="-10" dirty="0">
                <a:solidFill>
                  <a:srgbClr val="FFFFFF"/>
                </a:solidFill>
                <a:latin typeface="Calibri"/>
                <a:cs typeface="Calibri"/>
              </a:rPr>
              <a:t>attribute</a:t>
            </a:r>
            <a:r>
              <a:rPr sz="2400" b="1" spc="25" dirty="0">
                <a:solidFill>
                  <a:srgbClr val="FFFFFF"/>
                </a:solidFill>
                <a:latin typeface="Calibri"/>
                <a:cs typeface="Calibri"/>
              </a:rPr>
              <a:t> </a:t>
            </a:r>
            <a:r>
              <a:rPr sz="2400" b="1" spc="-10" dirty="0">
                <a:solidFill>
                  <a:srgbClr val="FFFFFF"/>
                </a:solidFill>
                <a:latin typeface="Calibri"/>
                <a:cs typeface="Calibri"/>
              </a:rPr>
              <a:t>terms</a:t>
            </a:r>
            <a:r>
              <a:rPr sz="2400" b="1" spc="5" dirty="0">
                <a:solidFill>
                  <a:srgbClr val="FFFFFF"/>
                </a:solidFill>
                <a:latin typeface="Calibri"/>
                <a:cs typeface="Calibri"/>
              </a:rPr>
              <a:t> </a:t>
            </a:r>
            <a:r>
              <a:rPr sz="2400" b="1" spc="-10" dirty="0">
                <a:solidFill>
                  <a:srgbClr val="FFFFFF"/>
                </a:solidFill>
                <a:latin typeface="Calibri"/>
                <a:cs typeface="Calibri"/>
              </a:rPr>
              <a:t>that</a:t>
            </a:r>
            <a:r>
              <a:rPr sz="2400" b="1" spc="5" dirty="0">
                <a:solidFill>
                  <a:srgbClr val="FFFFFF"/>
                </a:solidFill>
                <a:latin typeface="Calibri"/>
                <a:cs typeface="Calibri"/>
              </a:rPr>
              <a:t> </a:t>
            </a:r>
            <a:r>
              <a:rPr sz="2400" b="1" spc="-15" dirty="0">
                <a:solidFill>
                  <a:srgbClr val="FFFFFF"/>
                </a:solidFill>
                <a:latin typeface="Calibri"/>
                <a:cs typeface="Calibri"/>
              </a:rPr>
              <a:t>relate</a:t>
            </a:r>
            <a:r>
              <a:rPr sz="2400" b="1" dirty="0">
                <a:solidFill>
                  <a:srgbClr val="FFFFFF"/>
                </a:solidFill>
                <a:latin typeface="Calibri"/>
                <a:cs typeface="Calibri"/>
              </a:rPr>
              <a:t> </a:t>
            </a:r>
            <a:r>
              <a:rPr sz="2400" b="1" spc="-15" dirty="0">
                <a:solidFill>
                  <a:srgbClr val="FFFFFF"/>
                </a:solidFill>
                <a:latin typeface="Calibri"/>
                <a:cs typeface="Calibri"/>
              </a:rPr>
              <a:t>to </a:t>
            </a:r>
            <a:r>
              <a:rPr sz="2400" b="1" spc="-525" dirty="0">
                <a:solidFill>
                  <a:srgbClr val="FFFFFF"/>
                </a:solidFill>
                <a:latin typeface="Calibri"/>
                <a:cs typeface="Calibri"/>
              </a:rPr>
              <a:t> </a:t>
            </a:r>
            <a:r>
              <a:rPr sz="2400" b="1" spc="-15" dirty="0">
                <a:solidFill>
                  <a:srgbClr val="FFFFFF"/>
                </a:solidFill>
                <a:latin typeface="Calibri"/>
                <a:cs typeface="Calibri"/>
              </a:rPr>
              <a:t>different</a:t>
            </a:r>
            <a:r>
              <a:rPr sz="2400" b="1" spc="-5" dirty="0">
                <a:solidFill>
                  <a:srgbClr val="FFFFFF"/>
                </a:solidFill>
                <a:latin typeface="Calibri"/>
                <a:cs typeface="Calibri"/>
              </a:rPr>
              <a:t> forms</a:t>
            </a:r>
            <a:r>
              <a:rPr sz="2400" b="1" dirty="0">
                <a:solidFill>
                  <a:srgbClr val="FFFFFF"/>
                </a:solidFill>
                <a:latin typeface="Calibri"/>
                <a:cs typeface="Calibri"/>
              </a:rPr>
              <a:t> of</a:t>
            </a:r>
            <a:r>
              <a:rPr sz="2400" b="1" spc="-20" dirty="0">
                <a:solidFill>
                  <a:srgbClr val="FFFFFF"/>
                </a:solidFill>
                <a:latin typeface="Calibri"/>
                <a:cs typeface="Calibri"/>
              </a:rPr>
              <a:t> </a:t>
            </a:r>
            <a:r>
              <a:rPr sz="2400" b="1" spc="-10" dirty="0">
                <a:solidFill>
                  <a:srgbClr val="FFFFFF"/>
                </a:solidFill>
                <a:latin typeface="Calibri"/>
                <a:cs typeface="Calibri"/>
              </a:rPr>
              <a:t>software</a:t>
            </a:r>
            <a:r>
              <a:rPr sz="2400" b="1" spc="-5" dirty="0">
                <a:solidFill>
                  <a:srgbClr val="FFFFFF"/>
                </a:solidFill>
                <a:latin typeface="Calibri"/>
                <a:cs typeface="Calibri"/>
              </a:rPr>
              <a:t> maintenance</a:t>
            </a:r>
            <a:endParaRPr sz="2400">
              <a:latin typeface="Calibri"/>
              <a:cs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542082"/>
            <a:ext cx="2010410" cy="1490152"/>
          </a:xfrm>
          <a:prstGeom prst="rect">
            <a:avLst/>
          </a:prstGeom>
        </p:spPr>
        <p:txBody>
          <a:bodyPr vert="horz" wrap="square" lIns="0" tIns="12700" rIns="0" bIns="0" rtlCol="0">
            <a:spAutoFit/>
          </a:bodyPr>
          <a:lstStyle/>
          <a:p>
            <a:pPr marL="12700">
              <a:lnSpc>
                <a:spcPct val="100000"/>
              </a:lnSpc>
              <a:spcBef>
                <a:spcPts val="100"/>
              </a:spcBef>
            </a:pPr>
            <a:r>
              <a:rPr sz="4800" b="0" spc="-120" dirty="0">
                <a:solidFill>
                  <a:srgbClr val="FF0000"/>
                </a:solidFill>
                <a:latin typeface="Calibri Light"/>
                <a:cs typeface="Calibri Light"/>
              </a:rPr>
              <a:t>F</a:t>
            </a:r>
            <a:r>
              <a:rPr sz="4800" b="0" spc="-45" dirty="0">
                <a:solidFill>
                  <a:srgbClr val="FF0000"/>
                </a:solidFill>
                <a:latin typeface="Calibri Light"/>
                <a:cs typeface="Calibri Light"/>
              </a:rPr>
              <a:t>o</a:t>
            </a:r>
            <a:r>
              <a:rPr sz="4800" b="0" spc="-50" dirty="0">
                <a:solidFill>
                  <a:srgbClr val="FF0000"/>
                </a:solidFill>
                <a:latin typeface="Calibri Light"/>
                <a:cs typeface="Calibri Light"/>
              </a:rPr>
              <a:t>r</a:t>
            </a:r>
            <a:r>
              <a:rPr sz="4800" b="0" spc="-55" dirty="0">
                <a:solidFill>
                  <a:srgbClr val="FF0000"/>
                </a:solidFill>
                <a:latin typeface="Calibri Light"/>
                <a:cs typeface="Calibri Light"/>
              </a:rPr>
              <a:t>m</a:t>
            </a:r>
            <a:r>
              <a:rPr sz="4800" b="0" spc="-50" dirty="0">
                <a:solidFill>
                  <a:srgbClr val="FF0000"/>
                </a:solidFill>
                <a:latin typeface="Calibri Light"/>
                <a:cs typeface="Calibri Light"/>
              </a:rPr>
              <a:t>u</a:t>
            </a:r>
            <a:r>
              <a:rPr sz="4800" b="0" spc="-55" dirty="0">
                <a:solidFill>
                  <a:srgbClr val="FF0000"/>
                </a:solidFill>
                <a:latin typeface="Calibri Light"/>
                <a:cs typeface="Calibri Light"/>
              </a:rPr>
              <a:t>l</a:t>
            </a:r>
            <a:r>
              <a:rPr sz="4800" b="0" dirty="0">
                <a:solidFill>
                  <a:srgbClr val="FF0000"/>
                </a:solidFill>
                <a:latin typeface="Calibri Light"/>
                <a:cs typeface="Calibri Light"/>
              </a:rPr>
              <a:t>a</a:t>
            </a:r>
            <a:endParaRPr sz="4800" dirty="0">
              <a:solidFill>
                <a:srgbClr val="FF0000"/>
              </a:solidFill>
              <a:latin typeface="Calibri Light"/>
              <a:cs typeface="Calibri Light"/>
            </a:endParaRPr>
          </a:p>
        </p:txBody>
      </p:sp>
      <p:sp>
        <p:nvSpPr>
          <p:cNvPr id="3" name="object 3"/>
          <p:cNvSpPr txBox="1"/>
          <p:nvPr/>
        </p:nvSpPr>
        <p:spPr>
          <a:xfrm>
            <a:off x="1176019" y="1840814"/>
            <a:ext cx="9833610" cy="1172845"/>
          </a:xfrm>
          <a:prstGeom prst="rect">
            <a:avLst/>
          </a:prstGeom>
        </p:spPr>
        <p:txBody>
          <a:bodyPr vert="horz" wrap="square" lIns="0" tIns="12700" rIns="0" bIns="0" rtlCol="0">
            <a:spAutoFit/>
          </a:bodyPr>
          <a:lstStyle/>
          <a:p>
            <a:pPr marL="29209">
              <a:lnSpc>
                <a:spcPts val="2735"/>
              </a:lnSpc>
              <a:spcBef>
                <a:spcPts val="100"/>
              </a:spcBef>
            </a:pPr>
            <a:r>
              <a:rPr sz="2400" spc="-5" dirty="0">
                <a:solidFill>
                  <a:srgbClr val="FFC000"/>
                </a:solidFill>
                <a:latin typeface="Verdana"/>
                <a:cs typeface="Verdana"/>
              </a:rPr>
              <a:t>Effort</a:t>
            </a:r>
            <a:r>
              <a:rPr sz="2400" spc="35" dirty="0">
                <a:solidFill>
                  <a:srgbClr val="FFC000"/>
                </a:solidFill>
                <a:latin typeface="Verdana"/>
                <a:cs typeface="Verdana"/>
              </a:rPr>
              <a:t> </a:t>
            </a:r>
            <a:r>
              <a:rPr sz="2400" spc="-5" dirty="0">
                <a:solidFill>
                  <a:srgbClr val="FFC000"/>
                </a:solidFill>
                <a:latin typeface="Verdana"/>
                <a:cs typeface="Verdana"/>
              </a:rPr>
              <a:t>required</a:t>
            </a:r>
            <a:r>
              <a:rPr sz="2400" spc="20" dirty="0">
                <a:solidFill>
                  <a:srgbClr val="FFC000"/>
                </a:solidFill>
                <a:latin typeface="Verdana"/>
                <a:cs typeface="Verdana"/>
              </a:rPr>
              <a:t> </a:t>
            </a:r>
            <a:r>
              <a:rPr sz="2400" spc="-10" dirty="0">
                <a:solidFill>
                  <a:srgbClr val="FFC000"/>
                </a:solidFill>
                <a:latin typeface="Verdana"/>
                <a:cs typeface="Verdana"/>
              </a:rPr>
              <a:t>locating</a:t>
            </a:r>
            <a:r>
              <a:rPr sz="2400" spc="55" dirty="0">
                <a:solidFill>
                  <a:srgbClr val="FFC000"/>
                </a:solidFill>
                <a:latin typeface="Verdana"/>
                <a:cs typeface="Verdana"/>
              </a:rPr>
              <a:t> </a:t>
            </a:r>
            <a:r>
              <a:rPr sz="2400" dirty="0">
                <a:solidFill>
                  <a:srgbClr val="FFC000"/>
                </a:solidFill>
                <a:latin typeface="Verdana"/>
                <a:cs typeface="Verdana"/>
              </a:rPr>
              <a:t>and</a:t>
            </a:r>
            <a:r>
              <a:rPr sz="2400" spc="10" dirty="0">
                <a:solidFill>
                  <a:srgbClr val="FFC000"/>
                </a:solidFill>
                <a:latin typeface="Verdana"/>
                <a:cs typeface="Verdana"/>
              </a:rPr>
              <a:t> </a:t>
            </a:r>
            <a:r>
              <a:rPr sz="2400" spc="-5" dirty="0">
                <a:solidFill>
                  <a:srgbClr val="FFC000"/>
                </a:solidFill>
                <a:latin typeface="Verdana"/>
                <a:cs typeface="Verdana"/>
              </a:rPr>
              <a:t>fixing</a:t>
            </a:r>
            <a:r>
              <a:rPr sz="2400" spc="45" dirty="0">
                <a:solidFill>
                  <a:srgbClr val="FFC000"/>
                </a:solidFill>
                <a:latin typeface="Verdana"/>
                <a:cs typeface="Verdana"/>
              </a:rPr>
              <a:t> </a:t>
            </a:r>
            <a:r>
              <a:rPr sz="2400" dirty="0">
                <a:solidFill>
                  <a:srgbClr val="FFC000"/>
                </a:solidFill>
                <a:latin typeface="Verdana"/>
                <a:cs typeface="Verdana"/>
              </a:rPr>
              <a:t>an </a:t>
            </a:r>
            <a:r>
              <a:rPr sz="2400" spc="-5" dirty="0">
                <a:solidFill>
                  <a:srgbClr val="FFC000"/>
                </a:solidFill>
                <a:latin typeface="Verdana"/>
                <a:cs typeface="Verdana"/>
              </a:rPr>
              <a:t>error</a:t>
            </a:r>
            <a:r>
              <a:rPr sz="2400" spc="15" dirty="0">
                <a:solidFill>
                  <a:srgbClr val="FFC000"/>
                </a:solidFill>
                <a:latin typeface="Verdana"/>
                <a:cs typeface="Verdana"/>
              </a:rPr>
              <a:t> </a:t>
            </a:r>
            <a:r>
              <a:rPr sz="2400" spc="-10" dirty="0">
                <a:solidFill>
                  <a:srgbClr val="FFC000"/>
                </a:solidFill>
                <a:latin typeface="Verdana"/>
                <a:cs typeface="Verdana"/>
              </a:rPr>
              <a:t>in</a:t>
            </a:r>
            <a:r>
              <a:rPr sz="2400" dirty="0">
                <a:solidFill>
                  <a:srgbClr val="FFC000"/>
                </a:solidFill>
                <a:latin typeface="Verdana"/>
                <a:cs typeface="Verdana"/>
              </a:rPr>
              <a:t> an </a:t>
            </a:r>
            <a:r>
              <a:rPr sz="2400" spc="-5" dirty="0">
                <a:solidFill>
                  <a:srgbClr val="FFC000"/>
                </a:solidFill>
                <a:latin typeface="Verdana"/>
                <a:cs typeface="Verdana"/>
              </a:rPr>
              <a:t>operational</a:t>
            </a:r>
            <a:endParaRPr sz="2400">
              <a:latin typeface="Verdana"/>
              <a:cs typeface="Verdana"/>
            </a:endParaRPr>
          </a:p>
          <a:p>
            <a:pPr marL="12700">
              <a:lnSpc>
                <a:spcPts val="2735"/>
              </a:lnSpc>
            </a:pPr>
            <a:r>
              <a:rPr sz="2400" spc="-10" dirty="0">
                <a:solidFill>
                  <a:srgbClr val="FFC000"/>
                </a:solidFill>
                <a:latin typeface="Verdana"/>
                <a:cs typeface="Verdana"/>
              </a:rPr>
              <a:t>program.</a:t>
            </a:r>
            <a:endParaRPr sz="2400">
              <a:latin typeface="Verdana"/>
              <a:cs typeface="Verdana"/>
            </a:endParaRPr>
          </a:p>
          <a:p>
            <a:pPr marL="12700">
              <a:lnSpc>
                <a:spcPct val="100000"/>
              </a:lnSpc>
              <a:spcBef>
                <a:spcPts val="1155"/>
              </a:spcBef>
            </a:pPr>
            <a:r>
              <a:rPr sz="2000" dirty="0">
                <a:solidFill>
                  <a:srgbClr val="FFFFFF"/>
                </a:solidFill>
                <a:latin typeface="Verdana"/>
                <a:cs typeface="Verdana"/>
              </a:rPr>
              <a:t>Maintainability</a:t>
            </a:r>
            <a:r>
              <a:rPr sz="2000" spc="20" dirty="0">
                <a:solidFill>
                  <a:srgbClr val="FFFFFF"/>
                </a:solidFill>
                <a:latin typeface="Verdana"/>
                <a:cs typeface="Verdana"/>
              </a:rPr>
              <a:t> </a:t>
            </a:r>
            <a:r>
              <a:rPr sz="2000" dirty="0">
                <a:solidFill>
                  <a:srgbClr val="FFFFFF"/>
                </a:solidFill>
                <a:latin typeface="Verdana"/>
                <a:cs typeface="Verdana"/>
              </a:rPr>
              <a:t>= </a:t>
            </a:r>
            <a:r>
              <a:rPr sz="2000" spc="-5" dirty="0">
                <a:solidFill>
                  <a:srgbClr val="FFFFFF"/>
                </a:solidFill>
                <a:latin typeface="Verdana"/>
                <a:cs typeface="Verdana"/>
              </a:rPr>
              <a:t>(Time</a:t>
            </a:r>
            <a:r>
              <a:rPr sz="2000" spc="15" dirty="0">
                <a:solidFill>
                  <a:srgbClr val="FFFFFF"/>
                </a:solidFill>
                <a:latin typeface="Verdana"/>
                <a:cs typeface="Verdana"/>
              </a:rPr>
              <a:t> </a:t>
            </a:r>
            <a:r>
              <a:rPr sz="2000" dirty="0">
                <a:solidFill>
                  <a:srgbClr val="FFFFFF"/>
                </a:solidFill>
                <a:latin typeface="Verdana"/>
                <a:cs typeface="Verdana"/>
              </a:rPr>
              <a:t>spent</a:t>
            </a:r>
            <a:r>
              <a:rPr sz="2000" spc="-25" dirty="0">
                <a:solidFill>
                  <a:srgbClr val="FFFFFF"/>
                </a:solidFill>
                <a:latin typeface="Verdana"/>
                <a:cs typeface="Verdana"/>
              </a:rPr>
              <a:t> </a:t>
            </a:r>
            <a:r>
              <a:rPr sz="2000" spc="-5" dirty="0">
                <a:solidFill>
                  <a:srgbClr val="FFFFFF"/>
                </a:solidFill>
                <a:latin typeface="Verdana"/>
                <a:cs typeface="Verdana"/>
              </a:rPr>
              <a:t>to</a:t>
            </a:r>
            <a:r>
              <a:rPr sz="2000" spc="5" dirty="0">
                <a:solidFill>
                  <a:srgbClr val="FFFFFF"/>
                </a:solidFill>
                <a:latin typeface="Verdana"/>
                <a:cs typeface="Verdana"/>
              </a:rPr>
              <a:t> </a:t>
            </a:r>
            <a:r>
              <a:rPr sz="2000" dirty="0">
                <a:solidFill>
                  <a:srgbClr val="FFFFFF"/>
                </a:solidFill>
                <a:latin typeface="Verdana"/>
                <a:cs typeface="Verdana"/>
              </a:rPr>
              <a:t>fix a</a:t>
            </a:r>
            <a:r>
              <a:rPr sz="2000" spc="5" dirty="0">
                <a:solidFill>
                  <a:srgbClr val="FFFFFF"/>
                </a:solidFill>
                <a:latin typeface="Verdana"/>
                <a:cs typeface="Verdana"/>
              </a:rPr>
              <a:t> </a:t>
            </a:r>
            <a:r>
              <a:rPr sz="2000" spc="-5" dirty="0">
                <a:solidFill>
                  <a:srgbClr val="FFFFFF"/>
                </a:solidFill>
                <a:latin typeface="Verdana"/>
                <a:cs typeface="Verdana"/>
              </a:rPr>
              <a:t>bug)</a:t>
            </a:r>
            <a:r>
              <a:rPr sz="2000" dirty="0">
                <a:solidFill>
                  <a:srgbClr val="FFFFFF"/>
                </a:solidFill>
                <a:latin typeface="Verdana"/>
                <a:cs typeface="Verdana"/>
              </a:rPr>
              <a:t> /</a:t>
            </a:r>
            <a:r>
              <a:rPr sz="2000" spc="10" dirty="0">
                <a:solidFill>
                  <a:srgbClr val="FFFFFF"/>
                </a:solidFill>
                <a:latin typeface="Verdana"/>
                <a:cs typeface="Verdana"/>
              </a:rPr>
              <a:t> </a:t>
            </a:r>
            <a:r>
              <a:rPr sz="2000" spc="-35" dirty="0">
                <a:solidFill>
                  <a:srgbClr val="FFFFFF"/>
                </a:solidFill>
                <a:latin typeface="Verdana"/>
                <a:cs typeface="Verdana"/>
              </a:rPr>
              <a:t>(Total</a:t>
            </a:r>
            <a:r>
              <a:rPr sz="2000" dirty="0">
                <a:solidFill>
                  <a:srgbClr val="FFFFFF"/>
                </a:solidFill>
                <a:latin typeface="Verdana"/>
                <a:cs typeface="Verdana"/>
              </a:rPr>
              <a:t> </a:t>
            </a:r>
            <a:r>
              <a:rPr sz="2000" spc="-5" dirty="0">
                <a:solidFill>
                  <a:srgbClr val="FFFFFF"/>
                </a:solidFill>
                <a:latin typeface="Verdana"/>
                <a:cs typeface="Verdana"/>
              </a:rPr>
              <a:t>development</a:t>
            </a:r>
            <a:r>
              <a:rPr sz="2000" spc="5" dirty="0">
                <a:solidFill>
                  <a:srgbClr val="FFFFFF"/>
                </a:solidFill>
                <a:latin typeface="Verdana"/>
                <a:cs typeface="Verdana"/>
              </a:rPr>
              <a:t> </a:t>
            </a:r>
            <a:r>
              <a:rPr sz="2000" spc="-5" dirty="0">
                <a:solidFill>
                  <a:srgbClr val="FFFFFF"/>
                </a:solidFill>
                <a:latin typeface="Verdana"/>
                <a:cs typeface="Verdana"/>
              </a:rPr>
              <a:t>time)</a:t>
            </a:r>
            <a:r>
              <a:rPr sz="2000" spc="5" dirty="0">
                <a:solidFill>
                  <a:srgbClr val="FFFFFF"/>
                </a:solidFill>
                <a:latin typeface="Verdana"/>
                <a:cs typeface="Verdana"/>
              </a:rPr>
              <a:t> </a:t>
            </a:r>
            <a:r>
              <a:rPr sz="2000" dirty="0">
                <a:solidFill>
                  <a:srgbClr val="FFFFFF"/>
                </a:solidFill>
                <a:latin typeface="Verdana"/>
                <a:cs typeface="Verdana"/>
              </a:rPr>
              <a:t>*</a:t>
            </a:r>
            <a:r>
              <a:rPr sz="2000" spc="5" dirty="0">
                <a:solidFill>
                  <a:srgbClr val="FFFFFF"/>
                </a:solidFill>
                <a:latin typeface="Verdana"/>
                <a:cs typeface="Verdana"/>
              </a:rPr>
              <a:t> </a:t>
            </a:r>
            <a:r>
              <a:rPr sz="2000" dirty="0">
                <a:solidFill>
                  <a:srgbClr val="FFFFFF"/>
                </a:solidFill>
                <a:latin typeface="Verdana"/>
                <a:cs typeface="Verdana"/>
              </a:rPr>
              <a:t>100</a:t>
            </a:r>
            <a:endParaRPr sz="2000">
              <a:latin typeface="Verdana"/>
              <a:cs typeface="Verdan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5413375" cy="757555"/>
          </a:xfrm>
          <a:prstGeom prst="rect">
            <a:avLst/>
          </a:prstGeom>
        </p:spPr>
        <p:txBody>
          <a:bodyPr vert="horz" wrap="square" lIns="0" tIns="12700" rIns="0" bIns="0" rtlCol="0">
            <a:spAutoFit/>
          </a:bodyPr>
          <a:lstStyle/>
          <a:p>
            <a:pPr marL="12700">
              <a:lnSpc>
                <a:spcPct val="100000"/>
              </a:lnSpc>
              <a:spcBef>
                <a:spcPts val="100"/>
              </a:spcBef>
            </a:pPr>
            <a:r>
              <a:rPr sz="4800" b="0" spc="-50" dirty="0">
                <a:solidFill>
                  <a:srgbClr val="FFFFFF"/>
                </a:solidFill>
                <a:latin typeface="Calibri Light"/>
                <a:cs typeface="Calibri Light"/>
              </a:rPr>
              <a:t>Modifiability</a:t>
            </a:r>
            <a:r>
              <a:rPr sz="4800" b="0" spc="-120" dirty="0">
                <a:solidFill>
                  <a:srgbClr val="FFFFFF"/>
                </a:solidFill>
                <a:latin typeface="Calibri Light"/>
                <a:cs typeface="Calibri Light"/>
              </a:rPr>
              <a:t> </a:t>
            </a:r>
            <a:r>
              <a:rPr sz="4800" b="0" spc="-60" dirty="0">
                <a:solidFill>
                  <a:srgbClr val="FFFFFF"/>
                </a:solidFill>
                <a:latin typeface="Calibri Light"/>
                <a:cs typeface="Calibri Light"/>
              </a:rPr>
              <a:t>Examples</a:t>
            </a:r>
            <a:endParaRPr sz="4800">
              <a:latin typeface="Calibri Light"/>
              <a:cs typeface="Calibri Light"/>
            </a:endParaRPr>
          </a:p>
        </p:txBody>
      </p:sp>
      <p:sp>
        <p:nvSpPr>
          <p:cNvPr id="3" name="object 3"/>
          <p:cNvSpPr txBox="1"/>
          <p:nvPr/>
        </p:nvSpPr>
        <p:spPr>
          <a:xfrm>
            <a:off x="1176019" y="1831975"/>
            <a:ext cx="9418320" cy="880110"/>
          </a:xfrm>
          <a:prstGeom prst="rect">
            <a:avLst/>
          </a:prstGeom>
        </p:spPr>
        <p:txBody>
          <a:bodyPr vert="horz" wrap="square" lIns="0" tIns="47625" rIns="0" bIns="0" rtlCol="0">
            <a:spAutoFit/>
          </a:bodyPr>
          <a:lstStyle/>
          <a:p>
            <a:pPr marL="12700" marR="5080">
              <a:lnSpc>
                <a:spcPts val="2160"/>
              </a:lnSpc>
              <a:spcBef>
                <a:spcPts val="375"/>
              </a:spcBef>
            </a:pPr>
            <a:r>
              <a:rPr sz="2000" b="1" i="1" u="sng" dirty="0">
                <a:solidFill>
                  <a:srgbClr val="FFFFFF"/>
                </a:solidFill>
                <a:uFill>
                  <a:solidFill>
                    <a:srgbClr val="FFFFFF"/>
                  </a:solidFill>
                </a:uFill>
                <a:latin typeface="Calibri"/>
                <a:cs typeface="Calibri"/>
              </a:rPr>
              <a:t>MOD-1.</a:t>
            </a:r>
            <a:r>
              <a:rPr sz="2000" b="1" i="1" dirty="0">
                <a:solidFill>
                  <a:srgbClr val="FFFFFF"/>
                </a:solidFill>
                <a:latin typeface="Calibri"/>
                <a:cs typeface="Calibri"/>
              </a:rPr>
              <a:t> </a:t>
            </a:r>
            <a:r>
              <a:rPr sz="2000" b="1" dirty="0">
                <a:solidFill>
                  <a:srgbClr val="FFFF00"/>
                </a:solidFill>
                <a:latin typeface="Calibri"/>
                <a:cs typeface="Calibri"/>
              </a:rPr>
              <a:t>A </a:t>
            </a:r>
            <a:r>
              <a:rPr sz="2000" b="1" spc="-10" dirty="0">
                <a:solidFill>
                  <a:srgbClr val="FFFF00"/>
                </a:solidFill>
                <a:latin typeface="Calibri"/>
                <a:cs typeface="Calibri"/>
              </a:rPr>
              <a:t>maintenance programmer </a:t>
            </a:r>
            <a:r>
              <a:rPr sz="2000" b="1" spc="-5" dirty="0">
                <a:solidFill>
                  <a:srgbClr val="FFFF00"/>
                </a:solidFill>
                <a:latin typeface="Calibri"/>
                <a:cs typeface="Calibri"/>
              </a:rPr>
              <a:t>experienced with </a:t>
            </a:r>
            <a:r>
              <a:rPr sz="2000" b="1" dirty="0">
                <a:solidFill>
                  <a:srgbClr val="FFFF00"/>
                </a:solidFill>
                <a:latin typeface="Calibri"/>
                <a:cs typeface="Calibri"/>
              </a:rPr>
              <a:t>the </a:t>
            </a:r>
            <a:r>
              <a:rPr sz="2000" b="1" spc="-15" dirty="0">
                <a:solidFill>
                  <a:srgbClr val="FFFF00"/>
                </a:solidFill>
                <a:latin typeface="Calibri"/>
                <a:cs typeface="Calibri"/>
              </a:rPr>
              <a:t>system </a:t>
            </a:r>
            <a:r>
              <a:rPr sz="2000" b="1" dirty="0">
                <a:solidFill>
                  <a:srgbClr val="FFFF00"/>
                </a:solidFill>
                <a:latin typeface="Calibri"/>
                <a:cs typeface="Calibri"/>
              </a:rPr>
              <a:t>shall be able </a:t>
            </a:r>
            <a:r>
              <a:rPr sz="2000" b="1" spc="-15" dirty="0">
                <a:solidFill>
                  <a:srgbClr val="FFFF00"/>
                </a:solidFill>
                <a:latin typeface="Calibri"/>
                <a:cs typeface="Calibri"/>
              </a:rPr>
              <a:t>to </a:t>
            </a:r>
            <a:r>
              <a:rPr sz="2000" b="1" dirty="0">
                <a:solidFill>
                  <a:srgbClr val="FFFF00"/>
                </a:solidFill>
                <a:latin typeface="Calibri"/>
                <a:cs typeface="Calibri"/>
              </a:rPr>
              <a:t>modify </a:t>
            </a:r>
            <a:r>
              <a:rPr sz="2000" b="1" spc="-440" dirty="0">
                <a:solidFill>
                  <a:srgbClr val="FFFF00"/>
                </a:solidFill>
                <a:latin typeface="Calibri"/>
                <a:cs typeface="Calibri"/>
              </a:rPr>
              <a:t> </a:t>
            </a:r>
            <a:r>
              <a:rPr sz="2000" b="1" spc="-5" dirty="0">
                <a:solidFill>
                  <a:srgbClr val="FFFF00"/>
                </a:solidFill>
                <a:latin typeface="Calibri"/>
                <a:cs typeface="Calibri"/>
              </a:rPr>
              <a:t>existing</a:t>
            </a:r>
            <a:r>
              <a:rPr sz="2000" b="1" spc="-20" dirty="0">
                <a:solidFill>
                  <a:srgbClr val="FFFF00"/>
                </a:solidFill>
                <a:latin typeface="Calibri"/>
                <a:cs typeface="Calibri"/>
              </a:rPr>
              <a:t> </a:t>
            </a:r>
            <a:r>
              <a:rPr sz="2000" b="1" spc="-5" dirty="0">
                <a:solidFill>
                  <a:srgbClr val="FFFF00"/>
                </a:solidFill>
                <a:latin typeface="Calibri"/>
                <a:cs typeface="Calibri"/>
              </a:rPr>
              <a:t>reports</a:t>
            </a:r>
            <a:r>
              <a:rPr sz="2000" b="1" dirty="0">
                <a:solidFill>
                  <a:srgbClr val="FFFF00"/>
                </a:solidFill>
                <a:latin typeface="Calibri"/>
                <a:cs typeface="Calibri"/>
              </a:rPr>
              <a:t> </a:t>
            </a:r>
            <a:r>
              <a:rPr sz="2000" b="1" spc="-10" dirty="0">
                <a:solidFill>
                  <a:srgbClr val="FFFF00"/>
                </a:solidFill>
                <a:latin typeface="Calibri"/>
                <a:cs typeface="Calibri"/>
              </a:rPr>
              <a:t>to</a:t>
            </a:r>
            <a:r>
              <a:rPr sz="2000" b="1" spc="5" dirty="0">
                <a:solidFill>
                  <a:srgbClr val="FFFF00"/>
                </a:solidFill>
                <a:latin typeface="Calibri"/>
                <a:cs typeface="Calibri"/>
              </a:rPr>
              <a:t> </a:t>
            </a:r>
            <a:r>
              <a:rPr sz="2000" b="1" spc="-10" dirty="0">
                <a:solidFill>
                  <a:srgbClr val="FFFF00"/>
                </a:solidFill>
                <a:latin typeface="Calibri"/>
                <a:cs typeface="Calibri"/>
              </a:rPr>
              <a:t>conform</a:t>
            </a:r>
            <a:r>
              <a:rPr sz="2000" b="1" dirty="0">
                <a:solidFill>
                  <a:srgbClr val="FFFF00"/>
                </a:solidFill>
                <a:latin typeface="Calibri"/>
                <a:cs typeface="Calibri"/>
              </a:rPr>
              <a:t> </a:t>
            </a:r>
            <a:r>
              <a:rPr sz="2000" b="1" spc="-10" dirty="0">
                <a:solidFill>
                  <a:srgbClr val="FFFF00"/>
                </a:solidFill>
                <a:latin typeface="Calibri"/>
                <a:cs typeface="Calibri"/>
              </a:rPr>
              <a:t>to</a:t>
            </a:r>
            <a:r>
              <a:rPr sz="2000" b="1" spc="5" dirty="0">
                <a:solidFill>
                  <a:srgbClr val="FFFF00"/>
                </a:solidFill>
                <a:latin typeface="Calibri"/>
                <a:cs typeface="Calibri"/>
              </a:rPr>
              <a:t> </a:t>
            </a:r>
            <a:r>
              <a:rPr sz="2000" b="1" spc="-10" dirty="0">
                <a:solidFill>
                  <a:srgbClr val="FFFF00"/>
                </a:solidFill>
                <a:latin typeface="Calibri"/>
                <a:cs typeface="Calibri"/>
              </a:rPr>
              <a:t>revised</a:t>
            </a:r>
            <a:r>
              <a:rPr sz="2000" b="1" spc="-5" dirty="0">
                <a:solidFill>
                  <a:srgbClr val="FFFF00"/>
                </a:solidFill>
                <a:latin typeface="Calibri"/>
                <a:cs typeface="Calibri"/>
              </a:rPr>
              <a:t> chemical-reporting</a:t>
            </a:r>
            <a:r>
              <a:rPr sz="2000" b="1" spc="-10" dirty="0">
                <a:solidFill>
                  <a:srgbClr val="FFFF00"/>
                </a:solidFill>
                <a:latin typeface="Calibri"/>
                <a:cs typeface="Calibri"/>
              </a:rPr>
              <a:t> </a:t>
            </a:r>
            <a:r>
              <a:rPr sz="2000" b="1" spc="-5" dirty="0">
                <a:solidFill>
                  <a:srgbClr val="FFFF00"/>
                </a:solidFill>
                <a:latin typeface="Calibri"/>
                <a:cs typeface="Calibri"/>
              </a:rPr>
              <a:t>regulations</a:t>
            </a:r>
            <a:r>
              <a:rPr sz="2000" b="1" spc="-15" dirty="0">
                <a:solidFill>
                  <a:srgbClr val="FFFF00"/>
                </a:solidFill>
                <a:latin typeface="Calibri"/>
                <a:cs typeface="Calibri"/>
              </a:rPr>
              <a:t> </a:t>
            </a:r>
            <a:r>
              <a:rPr sz="2000" b="1" spc="-10" dirty="0">
                <a:solidFill>
                  <a:srgbClr val="FFFF00"/>
                </a:solidFill>
                <a:latin typeface="Calibri"/>
                <a:cs typeface="Calibri"/>
              </a:rPr>
              <a:t>from</a:t>
            </a:r>
            <a:r>
              <a:rPr sz="2000" b="1" spc="5" dirty="0">
                <a:solidFill>
                  <a:srgbClr val="FFFF00"/>
                </a:solidFill>
                <a:latin typeface="Calibri"/>
                <a:cs typeface="Calibri"/>
              </a:rPr>
              <a:t> </a:t>
            </a:r>
            <a:r>
              <a:rPr sz="2000" b="1" dirty="0">
                <a:solidFill>
                  <a:srgbClr val="FFFF00"/>
                </a:solidFill>
                <a:latin typeface="Calibri"/>
                <a:cs typeface="Calibri"/>
              </a:rPr>
              <a:t>the</a:t>
            </a:r>
            <a:r>
              <a:rPr sz="2000" b="1" spc="-5" dirty="0">
                <a:solidFill>
                  <a:srgbClr val="FFFF00"/>
                </a:solidFill>
                <a:latin typeface="Calibri"/>
                <a:cs typeface="Calibri"/>
              </a:rPr>
              <a:t> </a:t>
            </a:r>
            <a:r>
              <a:rPr sz="2000" b="1" spc="-15" dirty="0">
                <a:solidFill>
                  <a:srgbClr val="FFFF00"/>
                </a:solidFill>
                <a:latin typeface="Calibri"/>
                <a:cs typeface="Calibri"/>
              </a:rPr>
              <a:t>federal </a:t>
            </a:r>
            <a:r>
              <a:rPr sz="2000" b="1" spc="-10" dirty="0">
                <a:solidFill>
                  <a:srgbClr val="FFFF00"/>
                </a:solidFill>
                <a:latin typeface="Calibri"/>
                <a:cs typeface="Calibri"/>
              </a:rPr>
              <a:t> </a:t>
            </a:r>
            <a:r>
              <a:rPr sz="2000" b="1" spc="-5" dirty="0">
                <a:solidFill>
                  <a:srgbClr val="FFFF00"/>
                </a:solidFill>
                <a:latin typeface="Calibri"/>
                <a:cs typeface="Calibri"/>
              </a:rPr>
              <a:t>government with</a:t>
            </a:r>
            <a:r>
              <a:rPr sz="2000" b="1" spc="-15" dirty="0">
                <a:solidFill>
                  <a:srgbClr val="FFFF00"/>
                </a:solidFill>
                <a:latin typeface="Calibri"/>
                <a:cs typeface="Calibri"/>
              </a:rPr>
              <a:t> </a:t>
            </a:r>
            <a:r>
              <a:rPr sz="2000" b="1" dirty="0">
                <a:solidFill>
                  <a:srgbClr val="FFFF00"/>
                </a:solidFill>
                <a:latin typeface="Calibri"/>
                <a:cs typeface="Calibri"/>
              </a:rPr>
              <a:t>10</a:t>
            </a:r>
            <a:r>
              <a:rPr sz="2000" b="1" spc="-15" dirty="0">
                <a:solidFill>
                  <a:srgbClr val="FFFF00"/>
                </a:solidFill>
                <a:latin typeface="Calibri"/>
                <a:cs typeface="Calibri"/>
              </a:rPr>
              <a:t> </a:t>
            </a:r>
            <a:r>
              <a:rPr sz="2000" b="1" spc="-5" dirty="0">
                <a:solidFill>
                  <a:srgbClr val="FFFF00"/>
                </a:solidFill>
                <a:latin typeface="Calibri"/>
                <a:cs typeface="Calibri"/>
              </a:rPr>
              <a:t>hours </a:t>
            </a:r>
            <a:r>
              <a:rPr sz="2000" b="1" dirty="0">
                <a:solidFill>
                  <a:srgbClr val="FFFF00"/>
                </a:solidFill>
                <a:latin typeface="Calibri"/>
                <a:cs typeface="Calibri"/>
              </a:rPr>
              <a:t>or </a:t>
            </a:r>
            <a:r>
              <a:rPr sz="2000" b="1" spc="-5" dirty="0">
                <a:solidFill>
                  <a:srgbClr val="FFFF00"/>
                </a:solidFill>
                <a:latin typeface="Calibri"/>
                <a:cs typeface="Calibri"/>
              </a:rPr>
              <a:t>less </a:t>
            </a:r>
            <a:r>
              <a:rPr sz="2000" b="1" dirty="0">
                <a:solidFill>
                  <a:srgbClr val="FFFF00"/>
                </a:solidFill>
                <a:latin typeface="Calibri"/>
                <a:cs typeface="Calibri"/>
              </a:rPr>
              <a:t>of </a:t>
            </a:r>
            <a:r>
              <a:rPr sz="2000" b="1" spc="-5" dirty="0">
                <a:solidFill>
                  <a:srgbClr val="FFFF00"/>
                </a:solidFill>
                <a:latin typeface="Calibri"/>
                <a:cs typeface="Calibri"/>
              </a:rPr>
              <a:t>development</a:t>
            </a:r>
            <a:r>
              <a:rPr sz="2000" b="1" dirty="0">
                <a:solidFill>
                  <a:srgbClr val="FFFF00"/>
                </a:solidFill>
                <a:latin typeface="Calibri"/>
                <a:cs typeface="Calibri"/>
              </a:rPr>
              <a:t> </a:t>
            </a:r>
            <a:r>
              <a:rPr sz="2000" b="1" spc="-10" dirty="0">
                <a:solidFill>
                  <a:srgbClr val="FFFF00"/>
                </a:solidFill>
                <a:latin typeface="Calibri"/>
                <a:cs typeface="Calibri"/>
              </a:rPr>
              <a:t>effort.</a:t>
            </a:r>
            <a:endParaRPr sz="2000">
              <a:latin typeface="Calibri"/>
              <a:cs typeface="Calibri"/>
            </a:endParaRPr>
          </a:p>
        </p:txBody>
      </p:sp>
      <p:sp>
        <p:nvSpPr>
          <p:cNvPr id="4" name="object 4"/>
          <p:cNvSpPr txBox="1"/>
          <p:nvPr/>
        </p:nvSpPr>
        <p:spPr>
          <a:xfrm>
            <a:off x="1176019" y="3559302"/>
            <a:ext cx="10081895" cy="1607185"/>
          </a:xfrm>
          <a:prstGeom prst="rect">
            <a:avLst/>
          </a:prstGeom>
        </p:spPr>
        <p:txBody>
          <a:bodyPr vert="horz" wrap="square" lIns="0" tIns="47625" rIns="0" bIns="0" rtlCol="0">
            <a:spAutoFit/>
          </a:bodyPr>
          <a:lstStyle/>
          <a:p>
            <a:pPr marL="12700" marR="5080">
              <a:lnSpc>
                <a:spcPts val="2160"/>
              </a:lnSpc>
              <a:spcBef>
                <a:spcPts val="375"/>
              </a:spcBef>
            </a:pPr>
            <a:r>
              <a:rPr sz="2000" b="1" i="1" u="sng" dirty="0">
                <a:solidFill>
                  <a:srgbClr val="FFFFFF"/>
                </a:solidFill>
                <a:uFill>
                  <a:solidFill>
                    <a:srgbClr val="FFFFFF"/>
                  </a:solidFill>
                </a:uFill>
                <a:latin typeface="Calibri"/>
                <a:cs typeface="Calibri"/>
              </a:rPr>
              <a:t>SUP-1.</a:t>
            </a:r>
            <a:r>
              <a:rPr sz="2000" b="1" i="1" dirty="0">
                <a:solidFill>
                  <a:srgbClr val="FFFFFF"/>
                </a:solidFill>
                <a:latin typeface="Calibri"/>
                <a:cs typeface="Calibri"/>
              </a:rPr>
              <a:t> </a:t>
            </a:r>
            <a:r>
              <a:rPr sz="2000" b="1" dirty="0">
                <a:solidFill>
                  <a:srgbClr val="FFFF00"/>
                </a:solidFill>
                <a:latin typeface="Calibri"/>
                <a:cs typeface="Calibri"/>
              </a:rPr>
              <a:t>A </a:t>
            </a:r>
            <a:r>
              <a:rPr sz="2000" b="1" spc="-5" dirty="0">
                <a:solidFill>
                  <a:srgbClr val="FFFF00"/>
                </a:solidFill>
                <a:latin typeface="Calibri"/>
                <a:cs typeface="Calibri"/>
              </a:rPr>
              <a:t>certified </a:t>
            </a:r>
            <a:r>
              <a:rPr sz="2000" b="1" spc="-10" dirty="0">
                <a:solidFill>
                  <a:srgbClr val="FFFF00"/>
                </a:solidFill>
                <a:latin typeface="Calibri"/>
                <a:cs typeface="Calibri"/>
              </a:rPr>
              <a:t>repair </a:t>
            </a:r>
            <a:r>
              <a:rPr sz="2000" b="1" spc="-5" dirty="0">
                <a:solidFill>
                  <a:srgbClr val="FFFF00"/>
                </a:solidFill>
                <a:latin typeface="Calibri"/>
                <a:cs typeface="Calibri"/>
              </a:rPr>
              <a:t>technician </a:t>
            </a:r>
            <a:r>
              <a:rPr sz="2000" b="1" dirty="0">
                <a:solidFill>
                  <a:srgbClr val="FFFF00"/>
                </a:solidFill>
                <a:latin typeface="Calibri"/>
                <a:cs typeface="Calibri"/>
              </a:rPr>
              <a:t>shall be able </a:t>
            </a:r>
            <a:r>
              <a:rPr sz="2000" b="1" spc="-15" dirty="0">
                <a:solidFill>
                  <a:srgbClr val="FFFF00"/>
                </a:solidFill>
                <a:latin typeface="Calibri"/>
                <a:cs typeface="Calibri"/>
              </a:rPr>
              <a:t>to </a:t>
            </a:r>
            <a:r>
              <a:rPr sz="2000" b="1" spc="-10" dirty="0">
                <a:solidFill>
                  <a:srgbClr val="FFFF00"/>
                </a:solidFill>
                <a:latin typeface="Calibri"/>
                <a:cs typeface="Calibri"/>
              </a:rPr>
              <a:t>replace </a:t>
            </a:r>
            <a:r>
              <a:rPr sz="2000" b="1" dirty="0">
                <a:solidFill>
                  <a:srgbClr val="FFFF00"/>
                </a:solidFill>
                <a:latin typeface="Calibri"/>
                <a:cs typeface="Calibri"/>
              </a:rPr>
              <a:t>the </a:t>
            </a:r>
            <a:r>
              <a:rPr sz="2000" b="1" spc="-5" dirty="0">
                <a:solidFill>
                  <a:srgbClr val="FFFF00"/>
                </a:solidFill>
                <a:latin typeface="Calibri"/>
                <a:cs typeface="Calibri"/>
              </a:rPr>
              <a:t>scanner </a:t>
            </a:r>
            <a:r>
              <a:rPr sz="2000" b="1" dirty="0">
                <a:solidFill>
                  <a:srgbClr val="FFFF00"/>
                </a:solidFill>
                <a:latin typeface="Calibri"/>
                <a:cs typeface="Calibri"/>
              </a:rPr>
              <a:t>module in no </a:t>
            </a:r>
            <a:r>
              <a:rPr sz="2000" b="1" spc="-10" dirty="0">
                <a:solidFill>
                  <a:srgbClr val="FFFF00"/>
                </a:solidFill>
                <a:latin typeface="Calibri"/>
                <a:cs typeface="Calibri"/>
              </a:rPr>
              <a:t>more </a:t>
            </a:r>
            <a:r>
              <a:rPr sz="2000" b="1" dirty="0">
                <a:solidFill>
                  <a:srgbClr val="FFFF00"/>
                </a:solidFill>
                <a:latin typeface="Calibri"/>
                <a:cs typeface="Calibri"/>
              </a:rPr>
              <a:t>than </a:t>
            </a:r>
            <a:r>
              <a:rPr sz="2000" b="1" spc="-440" dirty="0">
                <a:solidFill>
                  <a:srgbClr val="FFFF00"/>
                </a:solidFill>
                <a:latin typeface="Calibri"/>
                <a:cs typeface="Calibri"/>
              </a:rPr>
              <a:t> </a:t>
            </a:r>
            <a:r>
              <a:rPr sz="2000" b="1" dirty="0">
                <a:solidFill>
                  <a:srgbClr val="FFFF00"/>
                </a:solidFill>
                <a:latin typeface="Calibri"/>
                <a:cs typeface="Calibri"/>
              </a:rPr>
              <a:t>10</a:t>
            </a:r>
            <a:r>
              <a:rPr sz="2000" b="1" spc="-20" dirty="0">
                <a:solidFill>
                  <a:srgbClr val="FFFF00"/>
                </a:solidFill>
                <a:latin typeface="Calibri"/>
                <a:cs typeface="Calibri"/>
              </a:rPr>
              <a:t> </a:t>
            </a:r>
            <a:r>
              <a:rPr sz="2000" b="1" spc="-5" dirty="0">
                <a:solidFill>
                  <a:srgbClr val="FFFF00"/>
                </a:solidFill>
                <a:latin typeface="Calibri"/>
                <a:cs typeface="Calibri"/>
              </a:rPr>
              <a:t>minutes.</a:t>
            </a:r>
            <a:endParaRPr sz="2000">
              <a:latin typeface="Calibri"/>
              <a:cs typeface="Calibri"/>
            </a:endParaRPr>
          </a:p>
          <a:p>
            <a:pPr>
              <a:lnSpc>
                <a:spcPct val="100000"/>
              </a:lnSpc>
              <a:spcBef>
                <a:spcPts val="55"/>
              </a:spcBef>
            </a:pPr>
            <a:endParaRPr sz="2650">
              <a:latin typeface="Calibri"/>
              <a:cs typeface="Calibri"/>
            </a:endParaRPr>
          </a:p>
          <a:p>
            <a:pPr marL="12700">
              <a:lnSpc>
                <a:spcPts val="2280"/>
              </a:lnSpc>
            </a:pPr>
            <a:r>
              <a:rPr sz="2000" b="1" i="1" u="sng" dirty="0">
                <a:solidFill>
                  <a:srgbClr val="FFFFFF"/>
                </a:solidFill>
                <a:uFill>
                  <a:solidFill>
                    <a:srgbClr val="FFFFFF"/>
                  </a:solidFill>
                </a:uFill>
                <a:latin typeface="Calibri"/>
                <a:cs typeface="Calibri"/>
              </a:rPr>
              <a:t>SUP-2.</a:t>
            </a:r>
            <a:r>
              <a:rPr sz="2000" b="1" i="1" spc="-25" dirty="0">
                <a:solidFill>
                  <a:srgbClr val="FFFFFF"/>
                </a:solidFill>
                <a:latin typeface="Calibri"/>
                <a:cs typeface="Calibri"/>
              </a:rPr>
              <a:t> </a:t>
            </a:r>
            <a:r>
              <a:rPr sz="2000" b="1" spc="-5" dirty="0">
                <a:solidFill>
                  <a:srgbClr val="FFFF00"/>
                </a:solidFill>
                <a:latin typeface="Calibri"/>
                <a:cs typeface="Calibri"/>
              </a:rPr>
              <a:t>The</a:t>
            </a:r>
            <a:r>
              <a:rPr sz="2000" b="1" spc="-10" dirty="0">
                <a:solidFill>
                  <a:srgbClr val="FFFF00"/>
                </a:solidFill>
                <a:latin typeface="Calibri"/>
                <a:cs typeface="Calibri"/>
              </a:rPr>
              <a:t> printer</a:t>
            </a:r>
            <a:r>
              <a:rPr sz="2000" b="1" spc="5" dirty="0">
                <a:solidFill>
                  <a:srgbClr val="FFFF00"/>
                </a:solidFill>
                <a:latin typeface="Calibri"/>
                <a:cs typeface="Calibri"/>
              </a:rPr>
              <a:t> </a:t>
            </a:r>
            <a:r>
              <a:rPr sz="2000" b="1" dirty="0">
                <a:solidFill>
                  <a:srgbClr val="FFFF00"/>
                </a:solidFill>
                <a:latin typeface="Calibri"/>
                <a:cs typeface="Calibri"/>
              </a:rPr>
              <a:t>shall</a:t>
            </a:r>
            <a:r>
              <a:rPr sz="2000" b="1" spc="-25" dirty="0">
                <a:solidFill>
                  <a:srgbClr val="FFFF00"/>
                </a:solidFill>
                <a:latin typeface="Calibri"/>
                <a:cs typeface="Calibri"/>
              </a:rPr>
              <a:t> </a:t>
            </a:r>
            <a:r>
              <a:rPr sz="2000" b="1" spc="-5" dirty="0">
                <a:solidFill>
                  <a:srgbClr val="FFFF00"/>
                </a:solidFill>
                <a:latin typeface="Calibri"/>
                <a:cs typeface="Calibri"/>
              </a:rPr>
              <a:t>display</a:t>
            </a:r>
            <a:r>
              <a:rPr sz="2000" b="1" spc="-15" dirty="0">
                <a:solidFill>
                  <a:srgbClr val="FFFF00"/>
                </a:solidFill>
                <a:latin typeface="Calibri"/>
                <a:cs typeface="Calibri"/>
              </a:rPr>
              <a:t> </a:t>
            </a:r>
            <a:r>
              <a:rPr sz="2000" b="1" spc="-5" dirty="0">
                <a:solidFill>
                  <a:srgbClr val="FFFF00"/>
                </a:solidFill>
                <a:latin typeface="Calibri"/>
                <a:cs typeface="Calibri"/>
              </a:rPr>
              <a:t>an</a:t>
            </a:r>
            <a:r>
              <a:rPr sz="2000" b="1" spc="5" dirty="0">
                <a:solidFill>
                  <a:srgbClr val="FFFF00"/>
                </a:solidFill>
                <a:latin typeface="Calibri"/>
                <a:cs typeface="Calibri"/>
              </a:rPr>
              <a:t> </a:t>
            </a:r>
            <a:r>
              <a:rPr sz="2000" b="1" spc="-10" dirty="0">
                <a:solidFill>
                  <a:srgbClr val="FFFF00"/>
                </a:solidFill>
                <a:latin typeface="Calibri"/>
                <a:cs typeface="Calibri"/>
              </a:rPr>
              <a:t>error</a:t>
            </a:r>
            <a:r>
              <a:rPr sz="2000" b="1" spc="15" dirty="0">
                <a:solidFill>
                  <a:srgbClr val="FFFF00"/>
                </a:solidFill>
                <a:latin typeface="Calibri"/>
                <a:cs typeface="Calibri"/>
              </a:rPr>
              <a:t> </a:t>
            </a:r>
            <a:r>
              <a:rPr sz="2000" b="1" spc="-5" dirty="0">
                <a:solidFill>
                  <a:srgbClr val="FFFF00"/>
                </a:solidFill>
                <a:latin typeface="Calibri"/>
                <a:cs typeface="Calibri"/>
              </a:rPr>
              <a:t>message </a:t>
            </a:r>
            <a:r>
              <a:rPr sz="2000" b="1" dirty="0">
                <a:solidFill>
                  <a:srgbClr val="FFFF00"/>
                </a:solidFill>
                <a:latin typeface="Calibri"/>
                <a:cs typeface="Calibri"/>
              </a:rPr>
              <a:t>if</a:t>
            </a:r>
            <a:r>
              <a:rPr sz="2000" b="1" spc="10" dirty="0">
                <a:solidFill>
                  <a:srgbClr val="FFFF00"/>
                </a:solidFill>
                <a:latin typeface="Calibri"/>
                <a:cs typeface="Calibri"/>
              </a:rPr>
              <a:t> </a:t>
            </a:r>
            <a:r>
              <a:rPr sz="2000" b="1" spc="-10" dirty="0">
                <a:solidFill>
                  <a:srgbClr val="FFFF00"/>
                </a:solidFill>
                <a:latin typeface="Calibri"/>
                <a:cs typeface="Calibri"/>
              </a:rPr>
              <a:t>replacement</a:t>
            </a:r>
            <a:r>
              <a:rPr sz="2000" b="1" dirty="0">
                <a:solidFill>
                  <a:srgbClr val="FFFF00"/>
                </a:solidFill>
                <a:latin typeface="Calibri"/>
                <a:cs typeface="Calibri"/>
              </a:rPr>
              <a:t> ink</a:t>
            </a:r>
            <a:r>
              <a:rPr sz="2000" b="1" spc="-5" dirty="0">
                <a:solidFill>
                  <a:srgbClr val="FFFF00"/>
                </a:solidFill>
                <a:latin typeface="Calibri"/>
                <a:cs typeface="Calibri"/>
              </a:rPr>
              <a:t> </a:t>
            </a:r>
            <a:r>
              <a:rPr sz="2000" b="1" spc="-10" dirty="0">
                <a:solidFill>
                  <a:srgbClr val="FFFF00"/>
                </a:solidFill>
                <a:latin typeface="Calibri"/>
                <a:cs typeface="Calibri"/>
              </a:rPr>
              <a:t>cartridges</a:t>
            </a:r>
            <a:r>
              <a:rPr sz="2000" b="1" dirty="0">
                <a:solidFill>
                  <a:srgbClr val="FFFF00"/>
                </a:solidFill>
                <a:latin typeface="Calibri"/>
                <a:cs typeface="Calibri"/>
              </a:rPr>
              <a:t> </a:t>
            </a:r>
            <a:r>
              <a:rPr sz="2000" b="1" spc="-15" dirty="0">
                <a:solidFill>
                  <a:srgbClr val="FFFF00"/>
                </a:solidFill>
                <a:latin typeface="Calibri"/>
                <a:cs typeface="Calibri"/>
              </a:rPr>
              <a:t>were</a:t>
            </a:r>
            <a:r>
              <a:rPr sz="2000" b="1" spc="20" dirty="0">
                <a:solidFill>
                  <a:srgbClr val="FFFF00"/>
                </a:solidFill>
                <a:latin typeface="Calibri"/>
                <a:cs typeface="Calibri"/>
              </a:rPr>
              <a:t> </a:t>
            </a:r>
            <a:r>
              <a:rPr sz="2000" b="1" dirty="0">
                <a:solidFill>
                  <a:srgbClr val="FFFF00"/>
                </a:solidFill>
                <a:latin typeface="Calibri"/>
                <a:cs typeface="Calibri"/>
              </a:rPr>
              <a:t>not</a:t>
            </a:r>
            <a:endParaRPr sz="2000">
              <a:latin typeface="Calibri"/>
              <a:cs typeface="Calibri"/>
            </a:endParaRPr>
          </a:p>
          <a:p>
            <a:pPr marL="12700">
              <a:lnSpc>
                <a:spcPts val="2280"/>
              </a:lnSpc>
            </a:pPr>
            <a:r>
              <a:rPr sz="2000" b="1" spc="-5" dirty="0">
                <a:solidFill>
                  <a:srgbClr val="FFFF00"/>
                </a:solidFill>
                <a:latin typeface="Calibri"/>
                <a:cs typeface="Calibri"/>
              </a:rPr>
              <a:t>inserted</a:t>
            </a:r>
            <a:r>
              <a:rPr sz="2000" b="1" spc="-25" dirty="0">
                <a:solidFill>
                  <a:srgbClr val="FFFF00"/>
                </a:solidFill>
                <a:latin typeface="Calibri"/>
                <a:cs typeface="Calibri"/>
              </a:rPr>
              <a:t> </a:t>
            </a:r>
            <a:r>
              <a:rPr sz="2000" b="1" dirty="0">
                <a:solidFill>
                  <a:srgbClr val="FFFF00"/>
                </a:solidFill>
                <a:latin typeface="Calibri"/>
                <a:cs typeface="Calibri"/>
              </a:rPr>
              <a:t>in</a:t>
            </a:r>
            <a:r>
              <a:rPr sz="2000" b="1" spc="-10" dirty="0">
                <a:solidFill>
                  <a:srgbClr val="FFFF00"/>
                </a:solidFill>
                <a:latin typeface="Calibri"/>
                <a:cs typeface="Calibri"/>
              </a:rPr>
              <a:t> </a:t>
            </a:r>
            <a:r>
              <a:rPr sz="2000" b="1" dirty="0">
                <a:solidFill>
                  <a:srgbClr val="FFFF00"/>
                </a:solidFill>
                <a:latin typeface="Calibri"/>
                <a:cs typeface="Calibri"/>
              </a:rPr>
              <a:t>the</a:t>
            </a:r>
            <a:r>
              <a:rPr sz="2000" b="1" spc="-10" dirty="0">
                <a:solidFill>
                  <a:srgbClr val="FFFF00"/>
                </a:solidFill>
                <a:latin typeface="Calibri"/>
                <a:cs typeface="Calibri"/>
              </a:rPr>
              <a:t> </a:t>
            </a:r>
            <a:r>
              <a:rPr sz="2000" b="1" spc="-5" dirty="0">
                <a:solidFill>
                  <a:srgbClr val="FFFF00"/>
                </a:solidFill>
                <a:latin typeface="Calibri"/>
                <a:cs typeface="Calibri"/>
              </a:rPr>
              <a:t>proper</a:t>
            </a:r>
            <a:r>
              <a:rPr sz="2000" b="1" spc="-20" dirty="0">
                <a:solidFill>
                  <a:srgbClr val="FFFF00"/>
                </a:solidFill>
                <a:latin typeface="Calibri"/>
                <a:cs typeface="Calibri"/>
              </a:rPr>
              <a:t> </a:t>
            </a:r>
            <a:r>
              <a:rPr sz="2000" b="1" dirty="0">
                <a:solidFill>
                  <a:srgbClr val="FFFF00"/>
                </a:solidFill>
                <a:latin typeface="Calibri"/>
                <a:cs typeface="Calibri"/>
              </a:rPr>
              <a:t>slots</a:t>
            </a:r>
            <a:endParaRPr sz="2000">
              <a:latin typeface="Calibri"/>
              <a:cs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581990"/>
            <a:ext cx="2903220" cy="757555"/>
          </a:xfrm>
          <a:prstGeom prst="rect">
            <a:avLst/>
          </a:prstGeom>
        </p:spPr>
        <p:txBody>
          <a:bodyPr vert="horz" wrap="square" lIns="0" tIns="12700" rIns="0" bIns="0" rtlCol="0">
            <a:spAutoFit/>
          </a:bodyPr>
          <a:lstStyle/>
          <a:p>
            <a:pPr marL="12700">
              <a:lnSpc>
                <a:spcPct val="100000"/>
              </a:lnSpc>
              <a:spcBef>
                <a:spcPts val="100"/>
              </a:spcBef>
            </a:pPr>
            <a:r>
              <a:rPr sz="4800" b="0" spc="-65" dirty="0">
                <a:solidFill>
                  <a:srgbClr val="FFFFFF"/>
                </a:solidFill>
                <a:latin typeface="Calibri Light"/>
                <a:cs typeface="Calibri Light"/>
              </a:rPr>
              <a:t>3.Portability</a:t>
            </a:r>
            <a:endParaRPr sz="4800">
              <a:latin typeface="Calibri Light"/>
              <a:cs typeface="Calibri Light"/>
            </a:endParaRPr>
          </a:p>
        </p:txBody>
      </p:sp>
      <p:sp>
        <p:nvSpPr>
          <p:cNvPr id="3" name="object 3"/>
          <p:cNvSpPr txBox="1"/>
          <p:nvPr/>
        </p:nvSpPr>
        <p:spPr>
          <a:xfrm>
            <a:off x="1251000" y="1764614"/>
            <a:ext cx="9846310" cy="3601085"/>
          </a:xfrm>
          <a:prstGeom prst="rect">
            <a:avLst/>
          </a:prstGeom>
        </p:spPr>
        <p:txBody>
          <a:bodyPr vert="horz" wrap="square" lIns="0" tIns="107950" rIns="0" bIns="0" rtlCol="0">
            <a:spAutoFit/>
          </a:bodyPr>
          <a:lstStyle/>
          <a:p>
            <a:pPr marL="12700" marR="5080" algn="ctr">
              <a:lnSpc>
                <a:spcPts val="3070"/>
              </a:lnSpc>
              <a:spcBef>
                <a:spcPts val="850"/>
              </a:spcBef>
            </a:pPr>
            <a:r>
              <a:rPr sz="3200" b="1" spc="-5" dirty="0">
                <a:solidFill>
                  <a:srgbClr val="FFC000"/>
                </a:solidFill>
                <a:latin typeface="Calibri"/>
                <a:cs typeface="Calibri"/>
              </a:rPr>
              <a:t>The</a:t>
            </a:r>
            <a:r>
              <a:rPr sz="3200" b="1" spc="-15" dirty="0">
                <a:solidFill>
                  <a:srgbClr val="FFC000"/>
                </a:solidFill>
                <a:latin typeface="Calibri"/>
                <a:cs typeface="Calibri"/>
              </a:rPr>
              <a:t> effort</a:t>
            </a:r>
            <a:r>
              <a:rPr sz="3200" b="1" spc="15" dirty="0">
                <a:solidFill>
                  <a:srgbClr val="FFC000"/>
                </a:solidFill>
                <a:latin typeface="Calibri"/>
                <a:cs typeface="Calibri"/>
              </a:rPr>
              <a:t> </a:t>
            </a:r>
            <a:r>
              <a:rPr sz="3200" b="1" spc="-5" dirty="0">
                <a:solidFill>
                  <a:srgbClr val="FFC000"/>
                </a:solidFill>
                <a:latin typeface="Calibri"/>
                <a:cs typeface="Calibri"/>
              </a:rPr>
              <a:t>needed</a:t>
            </a:r>
            <a:r>
              <a:rPr sz="3200" b="1" spc="-10" dirty="0">
                <a:solidFill>
                  <a:srgbClr val="FFC000"/>
                </a:solidFill>
                <a:latin typeface="Calibri"/>
                <a:cs typeface="Calibri"/>
              </a:rPr>
              <a:t> </a:t>
            </a:r>
            <a:r>
              <a:rPr sz="3200" b="1" spc="-20" dirty="0">
                <a:solidFill>
                  <a:srgbClr val="FFC000"/>
                </a:solidFill>
                <a:latin typeface="Calibri"/>
                <a:cs typeface="Calibri"/>
              </a:rPr>
              <a:t>to</a:t>
            </a:r>
            <a:r>
              <a:rPr sz="3200" b="1" spc="10" dirty="0">
                <a:solidFill>
                  <a:srgbClr val="FFC000"/>
                </a:solidFill>
                <a:latin typeface="Calibri"/>
                <a:cs typeface="Calibri"/>
              </a:rPr>
              <a:t> </a:t>
            </a:r>
            <a:r>
              <a:rPr sz="3200" b="1" spc="-20" dirty="0">
                <a:solidFill>
                  <a:srgbClr val="FFC000"/>
                </a:solidFill>
                <a:latin typeface="Calibri"/>
                <a:cs typeface="Calibri"/>
              </a:rPr>
              <a:t>migrate</a:t>
            </a:r>
            <a:r>
              <a:rPr sz="3200" b="1" spc="-30" dirty="0">
                <a:solidFill>
                  <a:srgbClr val="FFC000"/>
                </a:solidFill>
                <a:latin typeface="Calibri"/>
                <a:cs typeface="Calibri"/>
              </a:rPr>
              <a:t> </a:t>
            </a:r>
            <a:r>
              <a:rPr sz="3200" b="1" spc="-10" dirty="0">
                <a:solidFill>
                  <a:srgbClr val="FFC000"/>
                </a:solidFill>
                <a:latin typeface="Calibri"/>
                <a:cs typeface="Calibri"/>
              </a:rPr>
              <a:t>software</a:t>
            </a:r>
            <a:r>
              <a:rPr sz="3200" b="1" spc="-25" dirty="0">
                <a:solidFill>
                  <a:srgbClr val="FFC000"/>
                </a:solidFill>
                <a:latin typeface="Calibri"/>
                <a:cs typeface="Calibri"/>
              </a:rPr>
              <a:t> </a:t>
            </a:r>
            <a:r>
              <a:rPr sz="3200" b="1" spc="-10" dirty="0">
                <a:solidFill>
                  <a:srgbClr val="FFC000"/>
                </a:solidFill>
                <a:latin typeface="Calibri"/>
                <a:cs typeface="Calibri"/>
              </a:rPr>
              <a:t>from</a:t>
            </a:r>
            <a:r>
              <a:rPr sz="3200" b="1" dirty="0">
                <a:solidFill>
                  <a:srgbClr val="FFC000"/>
                </a:solidFill>
                <a:latin typeface="Calibri"/>
                <a:cs typeface="Calibri"/>
              </a:rPr>
              <a:t> one</a:t>
            </a:r>
            <a:r>
              <a:rPr sz="3200" b="1" spc="-15" dirty="0">
                <a:solidFill>
                  <a:srgbClr val="FFC000"/>
                </a:solidFill>
                <a:latin typeface="Calibri"/>
                <a:cs typeface="Calibri"/>
              </a:rPr>
              <a:t> </a:t>
            </a:r>
            <a:r>
              <a:rPr sz="3200" b="1" spc="-10" dirty="0">
                <a:solidFill>
                  <a:srgbClr val="FFC000"/>
                </a:solidFill>
                <a:latin typeface="Calibri"/>
                <a:cs typeface="Calibri"/>
              </a:rPr>
              <a:t>operating </a:t>
            </a:r>
            <a:r>
              <a:rPr sz="3200" b="1" spc="-705" dirty="0">
                <a:solidFill>
                  <a:srgbClr val="FFC000"/>
                </a:solidFill>
                <a:latin typeface="Calibri"/>
                <a:cs typeface="Calibri"/>
              </a:rPr>
              <a:t> </a:t>
            </a:r>
            <a:r>
              <a:rPr sz="3200" b="1" spc="-15" dirty="0">
                <a:solidFill>
                  <a:srgbClr val="FFC000"/>
                </a:solidFill>
                <a:latin typeface="Calibri"/>
                <a:cs typeface="Calibri"/>
              </a:rPr>
              <a:t>environment</a:t>
            </a:r>
            <a:r>
              <a:rPr sz="3200" b="1" spc="-20" dirty="0">
                <a:solidFill>
                  <a:srgbClr val="FFC000"/>
                </a:solidFill>
                <a:latin typeface="Calibri"/>
                <a:cs typeface="Calibri"/>
              </a:rPr>
              <a:t> to</a:t>
            </a:r>
            <a:r>
              <a:rPr sz="3200" b="1" spc="10" dirty="0">
                <a:solidFill>
                  <a:srgbClr val="FFC000"/>
                </a:solidFill>
                <a:latin typeface="Calibri"/>
                <a:cs typeface="Calibri"/>
              </a:rPr>
              <a:t> </a:t>
            </a:r>
            <a:r>
              <a:rPr sz="3200" b="1" dirty="0">
                <a:solidFill>
                  <a:srgbClr val="FFC000"/>
                </a:solidFill>
                <a:latin typeface="Calibri"/>
                <a:cs typeface="Calibri"/>
              </a:rPr>
              <a:t>another</a:t>
            </a:r>
            <a:r>
              <a:rPr sz="3200" b="1" spc="-30" dirty="0">
                <a:solidFill>
                  <a:srgbClr val="FFC000"/>
                </a:solidFill>
                <a:latin typeface="Calibri"/>
                <a:cs typeface="Calibri"/>
              </a:rPr>
              <a:t> </a:t>
            </a:r>
            <a:r>
              <a:rPr sz="3200" b="1" dirty="0">
                <a:solidFill>
                  <a:srgbClr val="FFC000"/>
                </a:solidFill>
                <a:latin typeface="Calibri"/>
                <a:cs typeface="Calibri"/>
              </a:rPr>
              <a:t>is a </a:t>
            </a:r>
            <a:r>
              <a:rPr sz="3200" b="1" spc="-10" dirty="0">
                <a:solidFill>
                  <a:srgbClr val="FFC000"/>
                </a:solidFill>
                <a:latin typeface="Calibri"/>
                <a:cs typeface="Calibri"/>
              </a:rPr>
              <a:t>measure</a:t>
            </a:r>
            <a:r>
              <a:rPr sz="3200" b="1" spc="-25" dirty="0">
                <a:solidFill>
                  <a:srgbClr val="FFC000"/>
                </a:solidFill>
                <a:latin typeface="Calibri"/>
                <a:cs typeface="Calibri"/>
              </a:rPr>
              <a:t> </a:t>
            </a:r>
            <a:r>
              <a:rPr sz="3200" b="1" dirty="0">
                <a:solidFill>
                  <a:srgbClr val="FFC000"/>
                </a:solidFill>
                <a:latin typeface="Calibri"/>
                <a:cs typeface="Calibri"/>
              </a:rPr>
              <a:t>of </a:t>
            </a:r>
            <a:r>
              <a:rPr sz="3200" b="1" spc="-20" dirty="0">
                <a:solidFill>
                  <a:srgbClr val="FFC000"/>
                </a:solidFill>
                <a:latin typeface="Calibri"/>
                <a:cs typeface="Calibri"/>
              </a:rPr>
              <a:t>portability.</a:t>
            </a:r>
            <a:endParaRPr sz="3200">
              <a:latin typeface="Calibri"/>
              <a:cs typeface="Calibri"/>
            </a:endParaRPr>
          </a:p>
          <a:p>
            <a:pPr>
              <a:lnSpc>
                <a:spcPct val="100000"/>
              </a:lnSpc>
              <a:spcBef>
                <a:spcPts val="50"/>
              </a:spcBef>
            </a:pPr>
            <a:endParaRPr sz="3650">
              <a:latin typeface="Calibri"/>
              <a:cs typeface="Calibri"/>
            </a:endParaRPr>
          </a:p>
          <a:p>
            <a:pPr marL="315595" marR="311785" indent="-2540" algn="ctr">
              <a:lnSpc>
                <a:spcPct val="80000"/>
              </a:lnSpc>
            </a:pPr>
            <a:r>
              <a:rPr sz="3200" spc="-15" dirty="0">
                <a:solidFill>
                  <a:srgbClr val="FFFFFF"/>
                </a:solidFill>
                <a:latin typeface="Calibri"/>
                <a:cs typeface="Calibri"/>
              </a:rPr>
              <a:t>Portability</a:t>
            </a:r>
            <a:r>
              <a:rPr sz="3200" spc="15" dirty="0">
                <a:solidFill>
                  <a:srgbClr val="FFFFFF"/>
                </a:solidFill>
                <a:latin typeface="Calibri"/>
                <a:cs typeface="Calibri"/>
              </a:rPr>
              <a:t> </a:t>
            </a:r>
            <a:r>
              <a:rPr sz="3200" spc="-5" dirty="0">
                <a:solidFill>
                  <a:srgbClr val="FFFFFF"/>
                </a:solidFill>
                <a:latin typeface="Calibri"/>
                <a:cs typeface="Calibri"/>
              </a:rPr>
              <a:t>has </a:t>
            </a:r>
            <a:r>
              <a:rPr sz="3200" spc="-10" dirty="0">
                <a:solidFill>
                  <a:srgbClr val="FFFFFF"/>
                </a:solidFill>
                <a:latin typeface="Calibri"/>
                <a:cs typeface="Calibri"/>
              </a:rPr>
              <a:t>become</a:t>
            </a:r>
            <a:r>
              <a:rPr sz="3200" spc="-25" dirty="0">
                <a:solidFill>
                  <a:srgbClr val="FFFFFF"/>
                </a:solidFill>
                <a:latin typeface="Calibri"/>
                <a:cs typeface="Calibri"/>
              </a:rPr>
              <a:t> </a:t>
            </a:r>
            <a:r>
              <a:rPr sz="3200" spc="-5" dirty="0">
                <a:solidFill>
                  <a:srgbClr val="FFFFFF"/>
                </a:solidFill>
                <a:latin typeface="Calibri"/>
                <a:cs typeface="Calibri"/>
              </a:rPr>
              <a:t>increasingly </a:t>
            </a:r>
            <a:r>
              <a:rPr sz="3200" spc="-10" dirty="0">
                <a:solidFill>
                  <a:srgbClr val="FFFFFF"/>
                </a:solidFill>
                <a:latin typeface="Calibri"/>
                <a:cs typeface="Calibri"/>
              </a:rPr>
              <a:t>important</a:t>
            </a:r>
            <a:r>
              <a:rPr sz="3200" spc="20" dirty="0">
                <a:solidFill>
                  <a:srgbClr val="FFFFFF"/>
                </a:solidFill>
                <a:latin typeface="Calibri"/>
                <a:cs typeface="Calibri"/>
              </a:rPr>
              <a:t> </a:t>
            </a:r>
            <a:r>
              <a:rPr sz="3200" dirty="0">
                <a:solidFill>
                  <a:srgbClr val="FFFFFF"/>
                </a:solidFill>
                <a:latin typeface="Calibri"/>
                <a:cs typeface="Calibri"/>
              </a:rPr>
              <a:t>as </a:t>
            </a:r>
            <a:r>
              <a:rPr sz="3200" spc="5" dirty="0">
                <a:solidFill>
                  <a:srgbClr val="FFFFFF"/>
                </a:solidFill>
                <a:latin typeface="Calibri"/>
                <a:cs typeface="Calibri"/>
              </a:rPr>
              <a:t> </a:t>
            </a:r>
            <a:r>
              <a:rPr sz="3200" spc="-10" dirty="0">
                <a:solidFill>
                  <a:srgbClr val="FFFFFF"/>
                </a:solidFill>
                <a:latin typeface="Calibri"/>
                <a:cs typeface="Calibri"/>
              </a:rPr>
              <a:t>applications</a:t>
            </a:r>
            <a:r>
              <a:rPr sz="3200" spc="30" dirty="0">
                <a:solidFill>
                  <a:srgbClr val="FFFFFF"/>
                </a:solidFill>
                <a:latin typeface="Calibri"/>
                <a:cs typeface="Calibri"/>
              </a:rPr>
              <a:t> </a:t>
            </a:r>
            <a:r>
              <a:rPr sz="3200" spc="-15" dirty="0">
                <a:solidFill>
                  <a:srgbClr val="FFFFFF"/>
                </a:solidFill>
                <a:latin typeface="Calibri"/>
                <a:cs typeface="Calibri"/>
              </a:rPr>
              <a:t>must</a:t>
            </a:r>
            <a:r>
              <a:rPr sz="3200" spc="20" dirty="0">
                <a:solidFill>
                  <a:srgbClr val="FFFFFF"/>
                </a:solidFill>
                <a:latin typeface="Calibri"/>
                <a:cs typeface="Calibri"/>
              </a:rPr>
              <a:t> </a:t>
            </a:r>
            <a:r>
              <a:rPr sz="3200" dirty="0">
                <a:solidFill>
                  <a:srgbClr val="FFFFFF"/>
                </a:solidFill>
                <a:latin typeface="Calibri"/>
                <a:cs typeface="Calibri"/>
              </a:rPr>
              <a:t>run</a:t>
            </a:r>
            <a:r>
              <a:rPr sz="3200" spc="20" dirty="0">
                <a:solidFill>
                  <a:srgbClr val="FFFFFF"/>
                </a:solidFill>
                <a:latin typeface="Calibri"/>
                <a:cs typeface="Calibri"/>
              </a:rPr>
              <a:t> </a:t>
            </a:r>
            <a:r>
              <a:rPr sz="3200" dirty="0">
                <a:solidFill>
                  <a:srgbClr val="FFFFFF"/>
                </a:solidFill>
                <a:latin typeface="Calibri"/>
                <a:cs typeface="Calibri"/>
              </a:rPr>
              <a:t>in</a:t>
            </a:r>
            <a:r>
              <a:rPr sz="3200" spc="10" dirty="0">
                <a:solidFill>
                  <a:srgbClr val="FFFFFF"/>
                </a:solidFill>
                <a:latin typeface="Calibri"/>
                <a:cs typeface="Calibri"/>
              </a:rPr>
              <a:t> </a:t>
            </a:r>
            <a:r>
              <a:rPr sz="3200" spc="-5" dirty="0">
                <a:solidFill>
                  <a:srgbClr val="FFFFFF"/>
                </a:solidFill>
                <a:latin typeface="Calibri"/>
                <a:cs typeface="Calibri"/>
              </a:rPr>
              <a:t>multiple</a:t>
            </a:r>
            <a:r>
              <a:rPr sz="3200" spc="40" dirty="0">
                <a:solidFill>
                  <a:srgbClr val="FFFFFF"/>
                </a:solidFill>
                <a:latin typeface="Calibri"/>
                <a:cs typeface="Calibri"/>
              </a:rPr>
              <a:t> </a:t>
            </a:r>
            <a:r>
              <a:rPr sz="3200" spc="-15" dirty="0">
                <a:solidFill>
                  <a:srgbClr val="FFFFFF"/>
                </a:solidFill>
                <a:latin typeface="Calibri"/>
                <a:cs typeface="Calibri"/>
              </a:rPr>
              <a:t>environments,</a:t>
            </a:r>
            <a:r>
              <a:rPr sz="3200" spc="10" dirty="0">
                <a:solidFill>
                  <a:srgbClr val="FFFFFF"/>
                </a:solidFill>
                <a:latin typeface="Calibri"/>
                <a:cs typeface="Calibri"/>
              </a:rPr>
              <a:t> </a:t>
            </a:r>
            <a:r>
              <a:rPr sz="3200" spc="-5" dirty="0">
                <a:solidFill>
                  <a:srgbClr val="FFFFFF"/>
                </a:solidFill>
                <a:latin typeface="Calibri"/>
                <a:cs typeface="Calibri"/>
              </a:rPr>
              <a:t>such</a:t>
            </a:r>
            <a:r>
              <a:rPr sz="3200" spc="10" dirty="0">
                <a:solidFill>
                  <a:srgbClr val="FFFFFF"/>
                </a:solidFill>
                <a:latin typeface="Calibri"/>
                <a:cs typeface="Calibri"/>
              </a:rPr>
              <a:t> </a:t>
            </a:r>
            <a:r>
              <a:rPr sz="3200" dirty="0">
                <a:solidFill>
                  <a:srgbClr val="FFFFFF"/>
                </a:solidFill>
                <a:latin typeface="Calibri"/>
                <a:cs typeface="Calibri"/>
              </a:rPr>
              <a:t>as </a:t>
            </a:r>
            <a:r>
              <a:rPr sz="3200" spc="-710" dirty="0">
                <a:solidFill>
                  <a:srgbClr val="FFFFFF"/>
                </a:solidFill>
                <a:latin typeface="Calibri"/>
                <a:cs typeface="Calibri"/>
              </a:rPr>
              <a:t> </a:t>
            </a:r>
            <a:r>
              <a:rPr sz="3200" spc="-5" dirty="0">
                <a:solidFill>
                  <a:srgbClr val="FFFFFF"/>
                </a:solidFill>
                <a:latin typeface="Calibri"/>
                <a:cs typeface="Calibri"/>
              </a:rPr>
              <a:t>Windows, </a:t>
            </a:r>
            <a:r>
              <a:rPr sz="3200" dirty="0">
                <a:solidFill>
                  <a:srgbClr val="FFFFFF"/>
                </a:solidFill>
                <a:latin typeface="Calibri"/>
                <a:cs typeface="Calibri"/>
              </a:rPr>
              <a:t>Mac,</a:t>
            </a:r>
            <a:r>
              <a:rPr sz="3200" spc="-5" dirty="0">
                <a:solidFill>
                  <a:srgbClr val="FFFFFF"/>
                </a:solidFill>
                <a:latin typeface="Calibri"/>
                <a:cs typeface="Calibri"/>
              </a:rPr>
              <a:t> </a:t>
            </a:r>
            <a:r>
              <a:rPr sz="3200" dirty="0">
                <a:solidFill>
                  <a:srgbClr val="FFFFFF"/>
                </a:solidFill>
                <a:latin typeface="Calibri"/>
                <a:cs typeface="Calibri"/>
              </a:rPr>
              <a:t>and </a:t>
            </a:r>
            <a:r>
              <a:rPr sz="3200" spc="-5" dirty="0">
                <a:solidFill>
                  <a:srgbClr val="FFFFFF"/>
                </a:solidFill>
                <a:latin typeface="Calibri"/>
                <a:cs typeface="Calibri"/>
              </a:rPr>
              <a:t>Linux;</a:t>
            </a:r>
            <a:r>
              <a:rPr sz="3200" spc="30" dirty="0">
                <a:solidFill>
                  <a:srgbClr val="FFFFFF"/>
                </a:solidFill>
                <a:latin typeface="Calibri"/>
                <a:cs typeface="Calibri"/>
              </a:rPr>
              <a:t> </a:t>
            </a:r>
            <a:r>
              <a:rPr sz="3200" dirty="0">
                <a:solidFill>
                  <a:srgbClr val="FFFFFF"/>
                </a:solidFill>
                <a:latin typeface="Calibri"/>
                <a:cs typeface="Calibri"/>
              </a:rPr>
              <a:t>iOS</a:t>
            </a:r>
            <a:r>
              <a:rPr sz="3200" spc="10" dirty="0">
                <a:solidFill>
                  <a:srgbClr val="FFFFFF"/>
                </a:solidFill>
                <a:latin typeface="Calibri"/>
                <a:cs typeface="Calibri"/>
              </a:rPr>
              <a:t> </a:t>
            </a:r>
            <a:r>
              <a:rPr sz="3200" dirty="0">
                <a:solidFill>
                  <a:srgbClr val="FFFFFF"/>
                </a:solidFill>
                <a:latin typeface="Calibri"/>
                <a:cs typeface="Calibri"/>
              </a:rPr>
              <a:t>and</a:t>
            </a:r>
            <a:r>
              <a:rPr sz="3200" spc="5" dirty="0">
                <a:solidFill>
                  <a:srgbClr val="FFFFFF"/>
                </a:solidFill>
                <a:latin typeface="Calibri"/>
                <a:cs typeface="Calibri"/>
              </a:rPr>
              <a:t> </a:t>
            </a:r>
            <a:r>
              <a:rPr sz="3200" spc="-10" dirty="0">
                <a:solidFill>
                  <a:srgbClr val="FFFFFF"/>
                </a:solidFill>
                <a:latin typeface="Calibri"/>
                <a:cs typeface="Calibri"/>
              </a:rPr>
              <a:t>Android;</a:t>
            </a:r>
            <a:r>
              <a:rPr sz="3200" spc="15" dirty="0">
                <a:solidFill>
                  <a:srgbClr val="FFFFFF"/>
                </a:solidFill>
                <a:latin typeface="Calibri"/>
                <a:cs typeface="Calibri"/>
              </a:rPr>
              <a:t> </a:t>
            </a:r>
            <a:r>
              <a:rPr sz="3200" dirty="0">
                <a:solidFill>
                  <a:srgbClr val="FFFFFF"/>
                </a:solidFill>
                <a:latin typeface="Calibri"/>
                <a:cs typeface="Calibri"/>
              </a:rPr>
              <a:t>and</a:t>
            </a:r>
            <a:r>
              <a:rPr sz="3200" spc="-5" dirty="0">
                <a:solidFill>
                  <a:srgbClr val="FFFFFF"/>
                </a:solidFill>
                <a:latin typeface="Calibri"/>
                <a:cs typeface="Calibri"/>
              </a:rPr>
              <a:t> </a:t>
            </a:r>
            <a:r>
              <a:rPr sz="3200" dirty="0">
                <a:solidFill>
                  <a:srgbClr val="FFFFFF"/>
                </a:solidFill>
                <a:latin typeface="Calibri"/>
                <a:cs typeface="Calibri"/>
              </a:rPr>
              <a:t>PCs, </a:t>
            </a:r>
            <a:r>
              <a:rPr sz="3200" spc="5" dirty="0">
                <a:solidFill>
                  <a:srgbClr val="FFFFFF"/>
                </a:solidFill>
                <a:latin typeface="Calibri"/>
                <a:cs typeface="Calibri"/>
              </a:rPr>
              <a:t> </a:t>
            </a:r>
            <a:r>
              <a:rPr sz="3200" spc="-10" dirty="0">
                <a:solidFill>
                  <a:srgbClr val="FFFFFF"/>
                </a:solidFill>
                <a:latin typeface="Calibri"/>
                <a:cs typeface="Calibri"/>
              </a:rPr>
              <a:t>tablets,</a:t>
            </a:r>
            <a:r>
              <a:rPr sz="3200" spc="5" dirty="0">
                <a:solidFill>
                  <a:srgbClr val="FFFFFF"/>
                </a:solidFill>
                <a:latin typeface="Calibri"/>
                <a:cs typeface="Calibri"/>
              </a:rPr>
              <a:t> </a:t>
            </a:r>
            <a:r>
              <a:rPr sz="3200" dirty="0">
                <a:solidFill>
                  <a:srgbClr val="FFFFFF"/>
                </a:solidFill>
                <a:latin typeface="Calibri"/>
                <a:cs typeface="Calibri"/>
              </a:rPr>
              <a:t>and</a:t>
            </a:r>
            <a:r>
              <a:rPr sz="3200" spc="10" dirty="0">
                <a:solidFill>
                  <a:srgbClr val="FFFFFF"/>
                </a:solidFill>
                <a:latin typeface="Calibri"/>
                <a:cs typeface="Calibri"/>
              </a:rPr>
              <a:t> </a:t>
            </a:r>
            <a:r>
              <a:rPr sz="3200" spc="-5" dirty="0">
                <a:solidFill>
                  <a:srgbClr val="FFFFFF"/>
                </a:solidFill>
                <a:latin typeface="Calibri"/>
                <a:cs typeface="Calibri"/>
              </a:rPr>
              <a:t>phones.</a:t>
            </a:r>
            <a:endParaRPr sz="3200">
              <a:latin typeface="Calibri"/>
              <a:cs typeface="Calibri"/>
            </a:endParaRPr>
          </a:p>
          <a:p>
            <a:pPr algn="ctr">
              <a:lnSpc>
                <a:spcPct val="100000"/>
              </a:lnSpc>
              <a:spcBef>
                <a:spcPts val="625"/>
              </a:spcBef>
            </a:pPr>
            <a:r>
              <a:rPr sz="3200" spc="-20" dirty="0">
                <a:solidFill>
                  <a:srgbClr val="FFFFFF"/>
                </a:solidFill>
                <a:latin typeface="Calibri"/>
                <a:cs typeface="Calibri"/>
              </a:rPr>
              <a:t>Data</a:t>
            </a:r>
            <a:r>
              <a:rPr sz="3200" spc="-5" dirty="0">
                <a:solidFill>
                  <a:srgbClr val="FFFFFF"/>
                </a:solidFill>
                <a:latin typeface="Calibri"/>
                <a:cs typeface="Calibri"/>
              </a:rPr>
              <a:t> portability</a:t>
            </a:r>
            <a:r>
              <a:rPr sz="3200" spc="30" dirty="0">
                <a:solidFill>
                  <a:srgbClr val="FFFFFF"/>
                </a:solidFill>
                <a:latin typeface="Calibri"/>
                <a:cs typeface="Calibri"/>
              </a:rPr>
              <a:t> </a:t>
            </a:r>
            <a:r>
              <a:rPr sz="3200" spc="-10" dirty="0">
                <a:solidFill>
                  <a:srgbClr val="FFFFFF"/>
                </a:solidFill>
                <a:latin typeface="Calibri"/>
                <a:cs typeface="Calibri"/>
              </a:rPr>
              <a:t>requirements</a:t>
            </a:r>
            <a:r>
              <a:rPr sz="3200" spc="-15" dirty="0">
                <a:solidFill>
                  <a:srgbClr val="FFFFFF"/>
                </a:solidFill>
                <a:latin typeface="Calibri"/>
                <a:cs typeface="Calibri"/>
              </a:rPr>
              <a:t> are </a:t>
            </a:r>
            <a:r>
              <a:rPr sz="3200" dirty="0">
                <a:solidFill>
                  <a:srgbClr val="FFFFFF"/>
                </a:solidFill>
                <a:latin typeface="Calibri"/>
                <a:cs typeface="Calibri"/>
              </a:rPr>
              <a:t>also</a:t>
            </a:r>
            <a:r>
              <a:rPr sz="3200" spc="-5" dirty="0">
                <a:solidFill>
                  <a:srgbClr val="FFFFFF"/>
                </a:solidFill>
                <a:latin typeface="Calibri"/>
                <a:cs typeface="Calibri"/>
              </a:rPr>
              <a:t> </a:t>
            </a:r>
            <a:r>
              <a:rPr sz="3200" spc="-10" dirty="0">
                <a:solidFill>
                  <a:srgbClr val="FFFFFF"/>
                </a:solidFill>
                <a:latin typeface="Calibri"/>
                <a:cs typeface="Calibri"/>
              </a:rPr>
              <a:t>important.</a:t>
            </a:r>
            <a:endParaRPr sz="3200">
              <a:latin typeface="Calibri"/>
              <a:cs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4838700" cy="757555"/>
          </a:xfrm>
          <a:prstGeom prst="rect">
            <a:avLst/>
          </a:prstGeom>
        </p:spPr>
        <p:txBody>
          <a:bodyPr vert="horz" wrap="square" lIns="0" tIns="12700" rIns="0" bIns="0" rtlCol="0">
            <a:spAutoFit/>
          </a:bodyPr>
          <a:lstStyle/>
          <a:p>
            <a:pPr marL="12700">
              <a:lnSpc>
                <a:spcPct val="100000"/>
              </a:lnSpc>
              <a:spcBef>
                <a:spcPts val="100"/>
              </a:spcBef>
            </a:pPr>
            <a:r>
              <a:rPr sz="4800" b="0" spc="-65" dirty="0">
                <a:solidFill>
                  <a:srgbClr val="FFFFFF"/>
                </a:solidFill>
                <a:latin typeface="Calibri Light"/>
                <a:cs typeface="Calibri Light"/>
              </a:rPr>
              <a:t>Portability</a:t>
            </a:r>
            <a:r>
              <a:rPr sz="4800" b="0" spc="-135" dirty="0">
                <a:solidFill>
                  <a:srgbClr val="FFFFFF"/>
                </a:solidFill>
                <a:latin typeface="Calibri Light"/>
                <a:cs typeface="Calibri Light"/>
              </a:rPr>
              <a:t> </a:t>
            </a:r>
            <a:r>
              <a:rPr sz="4800" b="0" spc="-60" dirty="0">
                <a:solidFill>
                  <a:srgbClr val="FFFFFF"/>
                </a:solidFill>
                <a:latin typeface="Calibri Light"/>
                <a:cs typeface="Calibri Light"/>
              </a:rPr>
              <a:t>Examples</a:t>
            </a:r>
            <a:endParaRPr sz="4800">
              <a:latin typeface="Calibri Light"/>
              <a:cs typeface="Calibri Light"/>
            </a:endParaRPr>
          </a:p>
        </p:txBody>
      </p:sp>
      <p:sp>
        <p:nvSpPr>
          <p:cNvPr id="3" name="object 3"/>
          <p:cNvSpPr txBox="1"/>
          <p:nvPr/>
        </p:nvSpPr>
        <p:spPr>
          <a:xfrm>
            <a:off x="1176019" y="1779854"/>
            <a:ext cx="9994900" cy="3538854"/>
          </a:xfrm>
          <a:prstGeom prst="rect">
            <a:avLst/>
          </a:prstGeom>
        </p:spPr>
        <p:txBody>
          <a:bodyPr vert="horz" wrap="square" lIns="0" tIns="94615" rIns="0" bIns="0" rtlCol="0">
            <a:spAutoFit/>
          </a:bodyPr>
          <a:lstStyle/>
          <a:p>
            <a:pPr marL="12700" marR="5080" algn="just">
              <a:lnSpc>
                <a:spcPts val="2690"/>
              </a:lnSpc>
              <a:spcBef>
                <a:spcPts val="745"/>
              </a:spcBef>
            </a:pPr>
            <a:r>
              <a:rPr sz="2800" b="1" i="1" u="sng" spc="-5" dirty="0">
                <a:solidFill>
                  <a:srgbClr val="FFFFFF"/>
                </a:solidFill>
                <a:uFill>
                  <a:solidFill>
                    <a:srgbClr val="FFFFFF"/>
                  </a:solidFill>
                </a:uFill>
                <a:latin typeface="Calibri"/>
                <a:cs typeface="Calibri"/>
              </a:rPr>
              <a:t>POR-1.</a:t>
            </a:r>
            <a:r>
              <a:rPr sz="2800" b="1" i="1" u="sng" dirty="0">
                <a:solidFill>
                  <a:srgbClr val="FFFFFF"/>
                </a:solidFill>
                <a:uFill>
                  <a:solidFill>
                    <a:srgbClr val="FFFFFF"/>
                  </a:solidFill>
                </a:uFill>
                <a:latin typeface="Calibri"/>
                <a:cs typeface="Calibri"/>
              </a:rPr>
              <a:t> </a:t>
            </a:r>
            <a:r>
              <a:rPr sz="2800" b="1" spc="-5" dirty="0">
                <a:solidFill>
                  <a:srgbClr val="FFFF00"/>
                </a:solidFill>
                <a:latin typeface="Calibri"/>
                <a:cs typeface="Calibri"/>
              </a:rPr>
              <a:t>Modifying</a:t>
            </a:r>
            <a:r>
              <a:rPr sz="2800" b="1" dirty="0">
                <a:solidFill>
                  <a:srgbClr val="FFFF00"/>
                </a:solidFill>
                <a:latin typeface="Calibri"/>
                <a:cs typeface="Calibri"/>
              </a:rPr>
              <a:t> the</a:t>
            </a:r>
            <a:r>
              <a:rPr sz="2800" b="1" spc="5" dirty="0">
                <a:solidFill>
                  <a:srgbClr val="FFFF00"/>
                </a:solidFill>
                <a:latin typeface="Calibri"/>
                <a:cs typeface="Calibri"/>
              </a:rPr>
              <a:t> </a:t>
            </a:r>
            <a:r>
              <a:rPr sz="2800" b="1" spc="-5" dirty="0">
                <a:solidFill>
                  <a:srgbClr val="FFFF00"/>
                </a:solidFill>
                <a:latin typeface="Calibri"/>
                <a:cs typeface="Calibri"/>
              </a:rPr>
              <a:t>iOS</a:t>
            </a:r>
            <a:r>
              <a:rPr sz="2800" b="1" dirty="0">
                <a:solidFill>
                  <a:srgbClr val="FFFF00"/>
                </a:solidFill>
                <a:latin typeface="Calibri"/>
                <a:cs typeface="Calibri"/>
              </a:rPr>
              <a:t> </a:t>
            </a:r>
            <a:r>
              <a:rPr sz="2800" b="1" spc="-15" dirty="0">
                <a:solidFill>
                  <a:srgbClr val="FFFF00"/>
                </a:solidFill>
                <a:latin typeface="Calibri"/>
                <a:cs typeface="Calibri"/>
              </a:rPr>
              <a:t>version</a:t>
            </a:r>
            <a:r>
              <a:rPr sz="2800" b="1" spc="-10" dirty="0">
                <a:solidFill>
                  <a:srgbClr val="FFFF00"/>
                </a:solidFill>
                <a:latin typeface="Calibri"/>
                <a:cs typeface="Calibri"/>
              </a:rPr>
              <a:t> </a:t>
            </a:r>
            <a:r>
              <a:rPr sz="2800" b="1" spc="-5" dirty="0">
                <a:solidFill>
                  <a:srgbClr val="FFFF00"/>
                </a:solidFill>
                <a:latin typeface="Calibri"/>
                <a:cs typeface="Calibri"/>
              </a:rPr>
              <a:t>of</a:t>
            </a:r>
            <a:r>
              <a:rPr sz="2800" b="1" dirty="0">
                <a:solidFill>
                  <a:srgbClr val="FFFF00"/>
                </a:solidFill>
                <a:latin typeface="Calibri"/>
                <a:cs typeface="Calibri"/>
              </a:rPr>
              <a:t> the</a:t>
            </a:r>
            <a:r>
              <a:rPr sz="2800" b="1" spc="5" dirty="0">
                <a:solidFill>
                  <a:srgbClr val="FFFF00"/>
                </a:solidFill>
                <a:latin typeface="Calibri"/>
                <a:cs typeface="Calibri"/>
              </a:rPr>
              <a:t> </a:t>
            </a:r>
            <a:r>
              <a:rPr sz="2800" b="1" spc="-5" dirty="0">
                <a:solidFill>
                  <a:srgbClr val="FFFF00"/>
                </a:solidFill>
                <a:latin typeface="Calibri"/>
                <a:cs typeface="Calibri"/>
              </a:rPr>
              <a:t>application</a:t>
            </a:r>
            <a:r>
              <a:rPr sz="2800" b="1" dirty="0">
                <a:solidFill>
                  <a:srgbClr val="FFFF00"/>
                </a:solidFill>
                <a:latin typeface="Calibri"/>
                <a:cs typeface="Calibri"/>
              </a:rPr>
              <a:t> </a:t>
            </a:r>
            <a:r>
              <a:rPr sz="2800" b="1" spc="-15" dirty="0">
                <a:solidFill>
                  <a:srgbClr val="FFFF00"/>
                </a:solidFill>
                <a:latin typeface="Calibri"/>
                <a:cs typeface="Calibri"/>
              </a:rPr>
              <a:t>to</a:t>
            </a:r>
            <a:r>
              <a:rPr sz="2800" b="1" spc="-10" dirty="0">
                <a:solidFill>
                  <a:srgbClr val="FFFF00"/>
                </a:solidFill>
                <a:latin typeface="Calibri"/>
                <a:cs typeface="Calibri"/>
              </a:rPr>
              <a:t> </a:t>
            </a:r>
            <a:r>
              <a:rPr sz="2800" b="1" dirty="0">
                <a:solidFill>
                  <a:srgbClr val="FFFF00"/>
                </a:solidFill>
                <a:latin typeface="Calibri"/>
                <a:cs typeface="Calibri"/>
              </a:rPr>
              <a:t>run</a:t>
            </a:r>
            <a:r>
              <a:rPr sz="2800" b="1" spc="5" dirty="0">
                <a:solidFill>
                  <a:srgbClr val="FFFF00"/>
                </a:solidFill>
                <a:latin typeface="Calibri"/>
                <a:cs typeface="Calibri"/>
              </a:rPr>
              <a:t> </a:t>
            </a:r>
            <a:r>
              <a:rPr sz="2800" b="1" spc="-10" dirty="0">
                <a:solidFill>
                  <a:srgbClr val="FFFF00"/>
                </a:solidFill>
                <a:latin typeface="Calibri"/>
                <a:cs typeface="Calibri"/>
              </a:rPr>
              <a:t>on </a:t>
            </a:r>
            <a:r>
              <a:rPr sz="2800" b="1" spc="-5" dirty="0">
                <a:solidFill>
                  <a:srgbClr val="FFFF00"/>
                </a:solidFill>
                <a:latin typeface="Calibri"/>
                <a:cs typeface="Calibri"/>
              </a:rPr>
              <a:t> </a:t>
            </a:r>
            <a:r>
              <a:rPr sz="2800" b="1" spc="-10" dirty="0">
                <a:solidFill>
                  <a:srgbClr val="FFFF00"/>
                </a:solidFill>
                <a:latin typeface="Calibri"/>
                <a:cs typeface="Calibri"/>
              </a:rPr>
              <a:t>Android </a:t>
            </a:r>
            <a:r>
              <a:rPr sz="2800" b="1" spc="-5" dirty="0">
                <a:solidFill>
                  <a:srgbClr val="FFFF00"/>
                </a:solidFill>
                <a:latin typeface="Calibri"/>
                <a:cs typeface="Calibri"/>
              </a:rPr>
              <a:t>devices </a:t>
            </a:r>
            <a:r>
              <a:rPr sz="2800" b="1" dirty="0">
                <a:solidFill>
                  <a:srgbClr val="FFFF00"/>
                </a:solidFill>
                <a:latin typeface="Calibri"/>
                <a:cs typeface="Calibri"/>
              </a:rPr>
              <a:t>shall </a:t>
            </a:r>
            <a:r>
              <a:rPr sz="2800" b="1" spc="-15" dirty="0">
                <a:solidFill>
                  <a:srgbClr val="FFFF00"/>
                </a:solidFill>
                <a:latin typeface="Calibri"/>
                <a:cs typeface="Calibri"/>
              </a:rPr>
              <a:t>require </a:t>
            </a:r>
            <a:r>
              <a:rPr sz="2800" b="1" spc="-10" dirty="0">
                <a:solidFill>
                  <a:srgbClr val="FFFF00"/>
                </a:solidFill>
                <a:latin typeface="Calibri"/>
                <a:cs typeface="Calibri"/>
              </a:rPr>
              <a:t>changing </a:t>
            </a:r>
            <a:r>
              <a:rPr sz="2800" b="1" spc="-5" dirty="0">
                <a:solidFill>
                  <a:srgbClr val="FFFF00"/>
                </a:solidFill>
                <a:latin typeface="Calibri"/>
                <a:cs typeface="Calibri"/>
              </a:rPr>
              <a:t>no </a:t>
            </a:r>
            <a:r>
              <a:rPr sz="2800" b="1" spc="-10" dirty="0">
                <a:solidFill>
                  <a:srgbClr val="FFFF00"/>
                </a:solidFill>
                <a:latin typeface="Calibri"/>
                <a:cs typeface="Calibri"/>
              </a:rPr>
              <a:t>more </a:t>
            </a:r>
            <a:r>
              <a:rPr sz="2800" b="1" dirty="0">
                <a:solidFill>
                  <a:srgbClr val="FFFF00"/>
                </a:solidFill>
                <a:latin typeface="Calibri"/>
                <a:cs typeface="Calibri"/>
              </a:rPr>
              <a:t>than 10 </a:t>
            </a:r>
            <a:r>
              <a:rPr sz="2800" b="1" spc="-15" dirty="0">
                <a:solidFill>
                  <a:srgbClr val="FFFF00"/>
                </a:solidFill>
                <a:latin typeface="Calibri"/>
                <a:cs typeface="Calibri"/>
              </a:rPr>
              <a:t>percent </a:t>
            </a:r>
            <a:r>
              <a:rPr sz="2800" b="1" dirty="0">
                <a:solidFill>
                  <a:srgbClr val="FFFF00"/>
                </a:solidFill>
                <a:latin typeface="Calibri"/>
                <a:cs typeface="Calibri"/>
              </a:rPr>
              <a:t>of </a:t>
            </a:r>
            <a:r>
              <a:rPr sz="2800" b="1" spc="5" dirty="0">
                <a:solidFill>
                  <a:srgbClr val="FFFF00"/>
                </a:solidFill>
                <a:latin typeface="Calibri"/>
                <a:cs typeface="Calibri"/>
              </a:rPr>
              <a:t> </a:t>
            </a:r>
            <a:r>
              <a:rPr sz="2800" b="1" spc="-5" dirty="0">
                <a:solidFill>
                  <a:srgbClr val="FFFF00"/>
                </a:solidFill>
                <a:latin typeface="Calibri"/>
                <a:cs typeface="Calibri"/>
              </a:rPr>
              <a:t>the</a:t>
            </a:r>
            <a:r>
              <a:rPr sz="2800" b="1" spc="5" dirty="0">
                <a:solidFill>
                  <a:srgbClr val="FFFF00"/>
                </a:solidFill>
                <a:latin typeface="Calibri"/>
                <a:cs typeface="Calibri"/>
              </a:rPr>
              <a:t> </a:t>
            </a:r>
            <a:r>
              <a:rPr sz="2800" b="1" spc="-10" dirty="0">
                <a:solidFill>
                  <a:srgbClr val="FFFF00"/>
                </a:solidFill>
                <a:latin typeface="Calibri"/>
                <a:cs typeface="Calibri"/>
              </a:rPr>
              <a:t>source</a:t>
            </a:r>
            <a:r>
              <a:rPr sz="2800" b="1" spc="20" dirty="0">
                <a:solidFill>
                  <a:srgbClr val="FFFF00"/>
                </a:solidFill>
                <a:latin typeface="Calibri"/>
                <a:cs typeface="Calibri"/>
              </a:rPr>
              <a:t> </a:t>
            </a:r>
            <a:r>
              <a:rPr sz="2800" b="1" spc="-10" dirty="0">
                <a:solidFill>
                  <a:srgbClr val="FFFF00"/>
                </a:solidFill>
                <a:latin typeface="Calibri"/>
                <a:cs typeface="Calibri"/>
              </a:rPr>
              <a:t>code.</a:t>
            </a:r>
            <a:endParaRPr sz="2800">
              <a:latin typeface="Calibri"/>
              <a:cs typeface="Calibri"/>
            </a:endParaRPr>
          </a:p>
          <a:p>
            <a:pPr>
              <a:lnSpc>
                <a:spcPct val="100000"/>
              </a:lnSpc>
              <a:spcBef>
                <a:spcPts val="25"/>
              </a:spcBef>
            </a:pPr>
            <a:endParaRPr sz="3350">
              <a:latin typeface="Calibri"/>
              <a:cs typeface="Calibri"/>
            </a:endParaRPr>
          </a:p>
          <a:p>
            <a:pPr marL="12700" marR="5715" algn="just">
              <a:lnSpc>
                <a:spcPct val="80000"/>
              </a:lnSpc>
            </a:pPr>
            <a:r>
              <a:rPr sz="2800" b="1" i="1" u="sng" spc="-5" dirty="0">
                <a:solidFill>
                  <a:srgbClr val="FFFFFF"/>
                </a:solidFill>
                <a:uFill>
                  <a:solidFill>
                    <a:srgbClr val="FFFFFF"/>
                  </a:solidFill>
                </a:uFill>
                <a:latin typeface="Calibri"/>
                <a:cs typeface="Calibri"/>
              </a:rPr>
              <a:t>POR-2. </a:t>
            </a:r>
            <a:r>
              <a:rPr sz="2800" b="1" spc="-10" dirty="0">
                <a:solidFill>
                  <a:srgbClr val="FFFF00"/>
                </a:solidFill>
                <a:latin typeface="Calibri"/>
                <a:cs typeface="Calibri"/>
              </a:rPr>
              <a:t>The </a:t>
            </a:r>
            <a:r>
              <a:rPr sz="2800" b="1" spc="-5" dirty="0">
                <a:solidFill>
                  <a:srgbClr val="FFFF00"/>
                </a:solidFill>
                <a:latin typeface="Calibri"/>
                <a:cs typeface="Calibri"/>
              </a:rPr>
              <a:t>user shall be able </a:t>
            </a:r>
            <a:r>
              <a:rPr sz="2800" b="1" spc="-15" dirty="0">
                <a:solidFill>
                  <a:srgbClr val="FFFF00"/>
                </a:solidFill>
                <a:latin typeface="Calibri"/>
                <a:cs typeface="Calibri"/>
              </a:rPr>
              <a:t>to </a:t>
            </a:r>
            <a:r>
              <a:rPr sz="2800" b="1" spc="-5" dirty="0">
                <a:solidFill>
                  <a:srgbClr val="FFFF00"/>
                </a:solidFill>
                <a:latin typeface="Calibri"/>
                <a:cs typeface="Calibri"/>
              </a:rPr>
              <a:t>port </a:t>
            </a:r>
            <a:r>
              <a:rPr sz="2800" b="1" spc="-10" dirty="0">
                <a:solidFill>
                  <a:srgbClr val="FFFF00"/>
                </a:solidFill>
                <a:latin typeface="Calibri"/>
                <a:cs typeface="Calibri"/>
              </a:rPr>
              <a:t>browser </a:t>
            </a:r>
            <a:r>
              <a:rPr sz="2800" b="1" spc="-5" dirty="0">
                <a:solidFill>
                  <a:srgbClr val="FFFF00"/>
                </a:solidFill>
                <a:latin typeface="Calibri"/>
                <a:cs typeface="Calibri"/>
              </a:rPr>
              <a:t>bookmarks </a:t>
            </a:r>
            <a:r>
              <a:rPr sz="2800" b="1" spc="-15" dirty="0">
                <a:solidFill>
                  <a:srgbClr val="FFFF00"/>
                </a:solidFill>
                <a:latin typeface="Calibri"/>
                <a:cs typeface="Calibri"/>
              </a:rPr>
              <a:t>to </a:t>
            </a:r>
            <a:r>
              <a:rPr sz="2800" b="1" spc="-10" dirty="0">
                <a:solidFill>
                  <a:srgbClr val="FFFF00"/>
                </a:solidFill>
                <a:latin typeface="Calibri"/>
                <a:cs typeface="Calibri"/>
              </a:rPr>
              <a:t>and </a:t>
            </a:r>
            <a:r>
              <a:rPr sz="2800" b="1" spc="-5" dirty="0">
                <a:solidFill>
                  <a:srgbClr val="FFFF00"/>
                </a:solidFill>
                <a:latin typeface="Calibri"/>
                <a:cs typeface="Calibri"/>
              </a:rPr>
              <a:t> </a:t>
            </a:r>
            <a:r>
              <a:rPr sz="2800" b="1" spc="-10" dirty="0">
                <a:solidFill>
                  <a:srgbClr val="FFFF00"/>
                </a:solidFill>
                <a:latin typeface="Calibri"/>
                <a:cs typeface="Calibri"/>
              </a:rPr>
              <a:t>from</a:t>
            </a:r>
            <a:r>
              <a:rPr sz="2800" b="1" spc="1520" dirty="0">
                <a:solidFill>
                  <a:srgbClr val="FFFF00"/>
                </a:solidFill>
                <a:latin typeface="Calibri"/>
                <a:cs typeface="Calibri"/>
              </a:rPr>
              <a:t> </a:t>
            </a:r>
            <a:r>
              <a:rPr sz="2800" b="1" spc="-25" dirty="0">
                <a:solidFill>
                  <a:srgbClr val="FFFF00"/>
                </a:solidFill>
                <a:latin typeface="Calibri"/>
                <a:cs typeface="Calibri"/>
              </a:rPr>
              <a:t>Firefox,</a:t>
            </a:r>
            <a:r>
              <a:rPr sz="2800" b="1" spc="1535" dirty="0">
                <a:solidFill>
                  <a:srgbClr val="FFFF00"/>
                </a:solidFill>
                <a:latin typeface="Calibri"/>
                <a:cs typeface="Calibri"/>
              </a:rPr>
              <a:t> </a:t>
            </a:r>
            <a:r>
              <a:rPr sz="2800" b="1" spc="-15" dirty="0">
                <a:solidFill>
                  <a:srgbClr val="FFFF00"/>
                </a:solidFill>
                <a:latin typeface="Calibri"/>
                <a:cs typeface="Calibri"/>
              </a:rPr>
              <a:t>Internet</a:t>
            </a:r>
            <a:r>
              <a:rPr sz="2800" b="1" spc="1550" dirty="0">
                <a:solidFill>
                  <a:srgbClr val="FFFF00"/>
                </a:solidFill>
                <a:latin typeface="Calibri"/>
                <a:cs typeface="Calibri"/>
              </a:rPr>
              <a:t> </a:t>
            </a:r>
            <a:r>
              <a:rPr sz="2800" b="1" spc="-30" dirty="0">
                <a:solidFill>
                  <a:srgbClr val="FFFF00"/>
                </a:solidFill>
                <a:latin typeface="Calibri"/>
                <a:cs typeface="Calibri"/>
              </a:rPr>
              <a:t>Explorer,</a:t>
            </a:r>
            <a:r>
              <a:rPr sz="2800" b="1" spc="1525" dirty="0">
                <a:solidFill>
                  <a:srgbClr val="FFFF00"/>
                </a:solidFill>
                <a:latin typeface="Calibri"/>
                <a:cs typeface="Calibri"/>
              </a:rPr>
              <a:t> </a:t>
            </a:r>
            <a:r>
              <a:rPr sz="2800" b="1" spc="-15" dirty="0">
                <a:solidFill>
                  <a:srgbClr val="FFFF00"/>
                </a:solidFill>
                <a:latin typeface="Calibri"/>
                <a:cs typeface="Calibri"/>
              </a:rPr>
              <a:t>Opera,</a:t>
            </a:r>
            <a:r>
              <a:rPr sz="2800" b="1" spc="1535" dirty="0">
                <a:solidFill>
                  <a:srgbClr val="FFFF00"/>
                </a:solidFill>
                <a:latin typeface="Calibri"/>
                <a:cs typeface="Calibri"/>
              </a:rPr>
              <a:t> </a:t>
            </a:r>
            <a:r>
              <a:rPr sz="2800" b="1" spc="-10" dirty="0">
                <a:solidFill>
                  <a:srgbClr val="FFFF00"/>
                </a:solidFill>
                <a:latin typeface="Calibri"/>
                <a:cs typeface="Calibri"/>
              </a:rPr>
              <a:t>Chrome,</a:t>
            </a:r>
            <a:r>
              <a:rPr sz="2800" b="1" spc="1535" dirty="0">
                <a:solidFill>
                  <a:srgbClr val="FFFF00"/>
                </a:solidFill>
                <a:latin typeface="Calibri"/>
                <a:cs typeface="Calibri"/>
              </a:rPr>
              <a:t> </a:t>
            </a:r>
            <a:r>
              <a:rPr sz="2800" b="1" spc="-10" dirty="0">
                <a:solidFill>
                  <a:srgbClr val="FFFF00"/>
                </a:solidFill>
                <a:latin typeface="Calibri"/>
                <a:cs typeface="Calibri"/>
              </a:rPr>
              <a:t>and</a:t>
            </a:r>
            <a:r>
              <a:rPr sz="2800" b="1" spc="1540" dirty="0">
                <a:solidFill>
                  <a:srgbClr val="FFFF00"/>
                </a:solidFill>
                <a:latin typeface="Calibri"/>
                <a:cs typeface="Calibri"/>
              </a:rPr>
              <a:t> </a:t>
            </a:r>
            <a:r>
              <a:rPr sz="2800" b="1" spc="-15" dirty="0">
                <a:solidFill>
                  <a:srgbClr val="FFFF00"/>
                </a:solidFill>
                <a:latin typeface="Calibri"/>
                <a:cs typeface="Calibri"/>
              </a:rPr>
              <a:t>Safari.</a:t>
            </a:r>
            <a:endParaRPr sz="2800">
              <a:latin typeface="Calibri"/>
              <a:cs typeface="Calibri"/>
            </a:endParaRPr>
          </a:p>
          <a:p>
            <a:pPr>
              <a:lnSpc>
                <a:spcPct val="100000"/>
              </a:lnSpc>
              <a:spcBef>
                <a:spcPts val="55"/>
              </a:spcBef>
            </a:pPr>
            <a:endParaRPr sz="3300">
              <a:latin typeface="Calibri"/>
              <a:cs typeface="Calibri"/>
            </a:endParaRPr>
          </a:p>
          <a:p>
            <a:pPr marL="12700" marR="6350" algn="just">
              <a:lnSpc>
                <a:spcPct val="80000"/>
              </a:lnSpc>
            </a:pPr>
            <a:r>
              <a:rPr sz="2800" b="1" i="1" u="sng" spc="-5" dirty="0">
                <a:solidFill>
                  <a:srgbClr val="FFFFFF"/>
                </a:solidFill>
                <a:uFill>
                  <a:solidFill>
                    <a:srgbClr val="FFFFFF"/>
                  </a:solidFill>
                </a:uFill>
                <a:latin typeface="Calibri"/>
                <a:cs typeface="Calibri"/>
              </a:rPr>
              <a:t>POR-3. </a:t>
            </a:r>
            <a:r>
              <a:rPr sz="2800" b="1" spc="-10" dirty="0">
                <a:solidFill>
                  <a:srgbClr val="FFFF00"/>
                </a:solidFill>
                <a:latin typeface="Calibri"/>
                <a:cs typeface="Calibri"/>
              </a:rPr>
              <a:t>The platform </a:t>
            </a:r>
            <a:r>
              <a:rPr sz="2800" b="1" spc="-15" dirty="0">
                <a:solidFill>
                  <a:srgbClr val="FFFF00"/>
                </a:solidFill>
                <a:latin typeface="Calibri"/>
                <a:cs typeface="Calibri"/>
              </a:rPr>
              <a:t>migration tool </a:t>
            </a:r>
            <a:r>
              <a:rPr sz="2800" b="1" spc="-5" dirty="0">
                <a:solidFill>
                  <a:srgbClr val="FFFF00"/>
                </a:solidFill>
                <a:latin typeface="Calibri"/>
                <a:cs typeface="Calibri"/>
              </a:rPr>
              <a:t>shall </a:t>
            </a:r>
            <a:r>
              <a:rPr sz="2800" b="1" spc="-20" dirty="0">
                <a:solidFill>
                  <a:srgbClr val="FFFF00"/>
                </a:solidFill>
                <a:latin typeface="Calibri"/>
                <a:cs typeface="Calibri"/>
              </a:rPr>
              <a:t>transfer </a:t>
            </a:r>
            <a:r>
              <a:rPr sz="2800" b="1" spc="-15" dirty="0">
                <a:solidFill>
                  <a:srgbClr val="FFFF00"/>
                </a:solidFill>
                <a:latin typeface="Calibri"/>
                <a:cs typeface="Calibri"/>
              </a:rPr>
              <a:t>customized </a:t>
            </a:r>
            <a:r>
              <a:rPr sz="2800" b="1" spc="-5" dirty="0">
                <a:solidFill>
                  <a:srgbClr val="FFFF00"/>
                </a:solidFill>
                <a:latin typeface="Calibri"/>
                <a:cs typeface="Calibri"/>
              </a:rPr>
              <a:t>user </a:t>
            </a:r>
            <a:r>
              <a:rPr sz="2800" b="1" dirty="0">
                <a:solidFill>
                  <a:srgbClr val="FFFF00"/>
                </a:solidFill>
                <a:latin typeface="Calibri"/>
                <a:cs typeface="Calibri"/>
              </a:rPr>
              <a:t> </a:t>
            </a:r>
            <a:r>
              <a:rPr sz="2800" b="1" spc="-5" dirty="0">
                <a:solidFill>
                  <a:srgbClr val="FFFF00"/>
                </a:solidFill>
                <a:latin typeface="Calibri"/>
                <a:cs typeface="Calibri"/>
              </a:rPr>
              <a:t>profiles</a:t>
            </a:r>
            <a:r>
              <a:rPr sz="2800" b="1" spc="1060" dirty="0">
                <a:solidFill>
                  <a:srgbClr val="FFFF00"/>
                </a:solidFill>
                <a:latin typeface="Calibri"/>
                <a:cs typeface="Calibri"/>
              </a:rPr>
              <a:t> </a:t>
            </a:r>
            <a:r>
              <a:rPr sz="2800" b="1" spc="-15" dirty="0">
                <a:solidFill>
                  <a:srgbClr val="FFFF00"/>
                </a:solidFill>
                <a:latin typeface="Calibri"/>
                <a:cs typeface="Calibri"/>
              </a:rPr>
              <a:t>to</a:t>
            </a:r>
            <a:r>
              <a:rPr sz="2800" b="1" spc="1080" dirty="0">
                <a:solidFill>
                  <a:srgbClr val="FFFF00"/>
                </a:solidFill>
                <a:latin typeface="Calibri"/>
                <a:cs typeface="Calibri"/>
              </a:rPr>
              <a:t> </a:t>
            </a:r>
            <a:r>
              <a:rPr sz="2800" b="1" spc="-5" dirty="0">
                <a:solidFill>
                  <a:srgbClr val="FFFF00"/>
                </a:solidFill>
                <a:latin typeface="Calibri"/>
                <a:cs typeface="Calibri"/>
              </a:rPr>
              <a:t>the</a:t>
            </a:r>
            <a:r>
              <a:rPr sz="2800" b="1" spc="1085" dirty="0">
                <a:solidFill>
                  <a:srgbClr val="FFFF00"/>
                </a:solidFill>
                <a:latin typeface="Calibri"/>
                <a:cs typeface="Calibri"/>
              </a:rPr>
              <a:t> </a:t>
            </a:r>
            <a:r>
              <a:rPr sz="2800" b="1" spc="-10" dirty="0">
                <a:solidFill>
                  <a:srgbClr val="FFFF00"/>
                </a:solidFill>
                <a:latin typeface="Calibri"/>
                <a:cs typeface="Calibri"/>
              </a:rPr>
              <a:t>new</a:t>
            </a:r>
            <a:r>
              <a:rPr sz="2800" b="1" spc="1085" dirty="0">
                <a:solidFill>
                  <a:srgbClr val="FFFF00"/>
                </a:solidFill>
                <a:latin typeface="Calibri"/>
                <a:cs typeface="Calibri"/>
              </a:rPr>
              <a:t> </a:t>
            </a:r>
            <a:r>
              <a:rPr sz="2800" b="1" spc="-10" dirty="0">
                <a:solidFill>
                  <a:srgbClr val="FFFF00"/>
                </a:solidFill>
                <a:latin typeface="Calibri"/>
                <a:cs typeface="Calibri"/>
              </a:rPr>
              <a:t>installation</a:t>
            </a:r>
            <a:r>
              <a:rPr sz="2800" b="1" spc="1075" dirty="0">
                <a:solidFill>
                  <a:srgbClr val="FFFF00"/>
                </a:solidFill>
                <a:latin typeface="Calibri"/>
                <a:cs typeface="Calibri"/>
              </a:rPr>
              <a:t> </a:t>
            </a:r>
            <a:r>
              <a:rPr sz="2800" b="1" spc="-10" dirty="0">
                <a:solidFill>
                  <a:srgbClr val="FFFF00"/>
                </a:solidFill>
                <a:latin typeface="Calibri"/>
                <a:cs typeface="Calibri"/>
              </a:rPr>
              <a:t>with</a:t>
            </a:r>
            <a:r>
              <a:rPr sz="2800" b="1" spc="1100" dirty="0">
                <a:solidFill>
                  <a:srgbClr val="FFFF00"/>
                </a:solidFill>
                <a:latin typeface="Calibri"/>
                <a:cs typeface="Calibri"/>
              </a:rPr>
              <a:t> </a:t>
            </a:r>
            <a:r>
              <a:rPr sz="2800" b="1" spc="-5" dirty="0">
                <a:solidFill>
                  <a:srgbClr val="FFFF00"/>
                </a:solidFill>
                <a:latin typeface="Calibri"/>
                <a:cs typeface="Calibri"/>
              </a:rPr>
              <a:t>no</a:t>
            </a:r>
            <a:r>
              <a:rPr sz="2800" b="1" spc="1080" dirty="0">
                <a:solidFill>
                  <a:srgbClr val="FFFF00"/>
                </a:solidFill>
                <a:latin typeface="Calibri"/>
                <a:cs typeface="Calibri"/>
              </a:rPr>
              <a:t> </a:t>
            </a:r>
            <a:r>
              <a:rPr sz="2800" b="1" spc="-5" dirty="0">
                <a:solidFill>
                  <a:srgbClr val="FFFF00"/>
                </a:solidFill>
                <a:latin typeface="Calibri"/>
                <a:cs typeface="Calibri"/>
              </a:rPr>
              <a:t>user</a:t>
            </a:r>
            <a:r>
              <a:rPr sz="2800" b="1" spc="1080" dirty="0">
                <a:solidFill>
                  <a:srgbClr val="FFFF00"/>
                </a:solidFill>
                <a:latin typeface="Calibri"/>
                <a:cs typeface="Calibri"/>
              </a:rPr>
              <a:t> </a:t>
            </a:r>
            <a:r>
              <a:rPr sz="2800" b="1" spc="-5" dirty="0">
                <a:solidFill>
                  <a:srgbClr val="FFFF00"/>
                </a:solidFill>
                <a:latin typeface="Calibri"/>
                <a:cs typeface="Calibri"/>
              </a:rPr>
              <a:t>action</a:t>
            </a:r>
            <a:r>
              <a:rPr sz="2800" b="1" spc="1070" dirty="0">
                <a:solidFill>
                  <a:srgbClr val="FFFF00"/>
                </a:solidFill>
                <a:latin typeface="Calibri"/>
                <a:cs typeface="Calibri"/>
              </a:rPr>
              <a:t> </a:t>
            </a:r>
            <a:r>
              <a:rPr sz="2800" b="1" spc="-5" dirty="0">
                <a:solidFill>
                  <a:srgbClr val="FFFF00"/>
                </a:solidFill>
                <a:latin typeface="Calibri"/>
                <a:cs typeface="Calibri"/>
              </a:rPr>
              <a:t>needed.</a:t>
            </a:r>
            <a:endParaRPr sz="2800">
              <a:latin typeface="Calibri"/>
              <a:cs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286892"/>
            <a:ext cx="3190240" cy="756920"/>
          </a:xfrm>
          <a:prstGeom prst="rect">
            <a:avLst/>
          </a:prstGeom>
        </p:spPr>
        <p:txBody>
          <a:bodyPr vert="horz" wrap="square" lIns="0" tIns="12700" rIns="0" bIns="0" rtlCol="0">
            <a:spAutoFit/>
          </a:bodyPr>
          <a:lstStyle/>
          <a:p>
            <a:pPr marL="12700">
              <a:lnSpc>
                <a:spcPct val="100000"/>
              </a:lnSpc>
              <a:spcBef>
                <a:spcPts val="100"/>
              </a:spcBef>
            </a:pPr>
            <a:r>
              <a:rPr sz="4800" b="0" spc="-25" dirty="0">
                <a:solidFill>
                  <a:srgbClr val="FFFFFF"/>
                </a:solidFill>
                <a:latin typeface="Calibri Light"/>
                <a:cs typeface="Calibri Light"/>
              </a:rPr>
              <a:t>4.</a:t>
            </a:r>
            <a:r>
              <a:rPr sz="4800" b="0" spc="-155" dirty="0">
                <a:solidFill>
                  <a:srgbClr val="FFFFFF"/>
                </a:solidFill>
                <a:latin typeface="Calibri Light"/>
                <a:cs typeface="Calibri Light"/>
              </a:rPr>
              <a:t> </a:t>
            </a:r>
            <a:r>
              <a:rPr sz="4800" b="0" spc="-55" dirty="0">
                <a:solidFill>
                  <a:srgbClr val="FFFFFF"/>
                </a:solidFill>
                <a:latin typeface="Calibri Light"/>
                <a:cs typeface="Calibri Light"/>
              </a:rPr>
              <a:t>Reusability</a:t>
            </a:r>
            <a:endParaRPr sz="4800">
              <a:latin typeface="Calibri Light"/>
              <a:cs typeface="Calibri Light"/>
            </a:endParaRPr>
          </a:p>
        </p:txBody>
      </p:sp>
      <p:sp>
        <p:nvSpPr>
          <p:cNvPr id="3" name="object 3"/>
          <p:cNvSpPr txBox="1">
            <a:spLocks noGrp="1"/>
          </p:cNvSpPr>
          <p:nvPr>
            <p:ph type="body" idx="1"/>
          </p:nvPr>
        </p:nvSpPr>
        <p:spPr>
          <a:prstGeom prst="rect">
            <a:avLst/>
          </a:prstGeom>
        </p:spPr>
        <p:txBody>
          <a:bodyPr vert="horz" wrap="square" lIns="0" tIns="126364" rIns="0" bIns="0" rtlCol="0">
            <a:spAutoFit/>
          </a:bodyPr>
          <a:lstStyle/>
          <a:p>
            <a:pPr marL="374650" marR="216535" algn="ctr">
              <a:lnSpc>
                <a:spcPct val="70000"/>
              </a:lnSpc>
              <a:spcBef>
                <a:spcPts val="994"/>
              </a:spcBef>
            </a:pPr>
            <a:r>
              <a:rPr sz="2500" b="1" spc="-10" dirty="0">
                <a:solidFill>
                  <a:srgbClr val="FFC000"/>
                </a:solidFill>
                <a:latin typeface="Calibri"/>
                <a:cs typeface="Calibri"/>
              </a:rPr>
              <a:t>Reusability</a:t>
            </a:r>
            <a:r>
              <a:rPr sz="2500" b="1" spc="5" dirty="0">
                <a:solidFill>
                  <a:srgbClr val="FFC000"/>
                </a:solidFill>
                <a:latin typeface="Calibri"/>
                <a:cs typeface="Calibri"/>
              </a:rPr>
              <a:t> </a:t>
            </a:r>
            <a:r>
              <a:rPr sz="2500" b="1" spc="-15" dirty="0">
                <a:solidFill>
                  <a:srgbClr val="FFC000"/>
                </a:solidFill>
                <a:latin typeface="Calibri"/>
                <a:cs typeface="Calibri"/>
              </a:rPr>
              <a:t>indicates</a:t>
            </a:r>
            <a:r>
              <a:rPr sz="2500" b="1" spc="5" dirty="0">
                <a:solidFill>
                  <a:srgbClr val="FFC000"/>
                </a:solidFill>
                <a:latin typeface="Calibri"/>
                <a:cs typeface="Calibri"/>
              </a:rPr>
              <a:t> </a:t>
            </a:r>
            <a:r>
              <a:rPr sz="2500" b="1" spc="-5" dirty="0">
                <a:solidFill>
                  <a:srgbClr val="FFC000"/>
                </a:solidFill>
                <a:latin typeface="Calibri"/>
                <a:cs typeface="Calibri"/>
              </a:rPr>
              <a:t>the</a:t>
            </a:r>
            <a:r>
              <a:rPr sz="2500" b="1" spc="10" dirty="0">
                <a:solidFill>
                  <a:srgbClr val="FFC000"/>
                </a:solidFill>
                <a:latin typeface="Calibri"/>
                <a:cs typeface="Calibri"/>
              </a:rPr>
              <a:t> </a:t>
            </a:r>
            <a:r>
              <a:rPr sz="2500" b="1" spc="-15" dirty="0">
                <a:solidFill>
                  <a:srgbClr val="FFC000"/>
                </a:solidFill>
                <a:latin typeface="Calibri"/>
                <a:cs typeface="Calibri"/>
              </a:rPr>
              <a:t>relative</a:t>
            </a:r>
            <a:r>
              <a:rPr sz="2500" b="1" spc="15" dirty="0">
                <a:solidFill>
                  <a:srgbClr val="FFC000"/>
                </a:solidFill>
                <a:latin typeface="Calibri"/>
                <a:cs typeface="Calibri"/>
              </a:rPr>
              <a:t> </a:t>
            </a:r>
            <a:r>
              <a:rPr sz="2500" b="1" spc="-15" dirty="0">
                <a:solidFill>
                  <a:srgbClr val="FFC000"/>
                </a:solidFill>
                <a:latin typeface="Calibri"/>
                <a:cs typeface="Calibri"/>
              </a:rPr>
              <a:t>effort</a:t>
            </a:r>
            <a:r>
              <a:rPr sz="2500" b="1" spc="10" dirty="0">
                <a:solidFill>
                  <a:srgbClr val="FFC000"/>
                </a:solidFill>
                <a:latin typeface="Calibri"/>
                <a:cs typeface="Calibri"/>
              </a:rPr>
              <a:t> </a:t>
            </a:r>
            <a:r>
              <a:rPr sz="2500" b="1" spc="-10" dirty="0">
                <a:solidFill>
                  <a:srgbClr val="FFC000"/>
                </a:solidFill>
                <a:latin typeface="Calibri"/>
                <a:cs typeface="Calibri"/>
              </a:rPr>
              <a:t>required</a:t>
            </a:r>
            <a:r>
              <a:rPr sz="2500" b="1" spc="-15" dirty="0">
                <a:solidFill>
                  <a:srgbClr val="FFC000"/>
                </a:solidFill>
                <a:latin typeface="Calibri"/>
                <a:cs typeface="Calibri"/>
              </a:rPr>
              <a:t> </a:t>
            </a:r>
            <a:r>
              <a:rPr sz="2500" b="1" spc="-20" dirty="0">
                <a:solidFill>
                  <a:srgbClr val="FFC000"/>
                </a:solidFill>
                <a:latin typeface="Calibri"/>
                <a:cs typeface="Calibri"/>
              </a:rPr>
              <a:t>to</a:t>
            </a:r>
            <a:r>
              <a:rPr sz="2500" b="1" spc="10" dirty="0">
                <a:solidFill>
                  <a:srgbClr val="FFC000"/>
                </a:solidFill>
                <a:latin typeface="Calibri"/>
                <a:cs typeface="Calibri"/>
              </a:rPr>
              <a:t> </a:t>
            </a:r>
            <a:r>
              <a:rPr sz="2500" b="1" spc="-15" dirty="0">
                <a:solidFill>
                  <a:srgbClr val="FFC000"/>
                </a:solidFill>
                <a:latin typeface="Calibri"/>
                <a:cs typeface="Calibri"/>
              </a:rPr>
              <a:t>convert</a:t>
            </a:r>
            <a:r>
              <a:rPr sz="2500" b="1" spc="10" dirty="0">
                <a:solidFill>
                  <a:srgbClr val="FFC000"/>
                </a:solidFill>
                <a:latin typeface="Calibri"/>
                <a:cs typeface="Calibri"/>
              </a:rPr>
              <a:t> </a:t>
            </a:r>
            <a:r>
              <a:rPr sz="2500" b="1" spc="-5" dirty="0">
                <a:solidFill>
                  <a:srgbClr val="FFC000"/>
                </a:solidFill>
                <a:latin typeface="Calibri"/>
                <a:cs typeface="Calibri"/>
              </a:rPr>
              <a:t>a</a:t>
            </a:r>
            <a:r>
              <a:rPr sz="2500" b="1" spc="10" dirty="0">
                <a:solidFill>
                  <a:srgbClr val="FFC000"/>
                </a:solidFill>
                <a:latin typeface="Calibri"/>
                <a:cs typeface="Calibri"/>
              </a:rPr>
              <a:t> </a:t>
            </a:r>
            <a:r>
              <a:rPr sz="2500" b="1" spc="-10" dirty="0">
                <a:solidFill>
                  <a:srgbClr val="FFC000"/>
                </a:solidFill>
                <a:latin typeface="Calibri"/>
                <a:cs typeface="Calibri"/>
              </a:rPr>
              <a:t>software </a:t>
            </a:r>
            <a:r>
              <a:rPr sz="2500" b="1" spc="-550" dirty="0">
                <a:solidFill>
                  <a:srgbClr val="FFC000"/>
                </a:solidFill>
                <a:latin typeface="Calibri"/>
                <a:cs typeface="Calibri"/>
              </a:rPr>
              <a:t> </a:t>
            </a:r>
            <a:r>
              <a:rPr sz="2500" b="1" spc="-5" dirty="0">
                <a:solidFill>
                  <a:srgbClr val="FFC000"/>
                </a:solidFill>
                <a:latin typeface="Calibri"/>
                <a:cs typeface="Calibri"/>
              </a:rPr>
              <a:t>component</a:t>
            </a:r>
            <a:r>
              <a:rPr sz="2500" b="1" dirty="0">
                <a:solidFill>
                  <a:srgbClr val="FFC000"/>
                </a:solidFill>
                <a:latin typeface="Calibri"/>
                <a:cs typeface="Calibri"/>
              </a:rPr>
              <a:t> </a:t>
            </a:r>
            <a:r>
              <a:rPr sz="2500" b="1" spc="-15" dirty="0">
                <a:solidFill>
                  <a:srgbClr val="FFC000"/>
                </a:solidFill>
                <a:latin typeface="Calibri"/>
                <a:cs typeface="Calibri"/>
              </a:rPr>
              <a:t>for</a:t>
            </a:r>
            <a:r>
              <a:rPr sz="2500" b="1" dirty="0">
                <a:solidFill>
                  <a:srgbClr val="FFC000"/>
                </a:solidFill>
                <a:latin typeface="Calibri"/>
                <a:cs typeface="Calibri"/>
              </a:rPr>
              <a:t> </a:t>
            </a:r>
            <a:r>
              <a:rPr sz="2500" b="1" spc="-5" dirty="0">
                <a:solidFill>
                  <a:srgbClr val="FFC000"/>
                </a:solidFill>
                <a:latin typeface="Calibri"/>
                <a:cs typeface="Calibri"/>
              </a:rPr>
              <a:t>use</a:t>
            </a:r>
            <a:r>
              <a:rPr sz="2500" b="1" spc="-10" dirty="0">
                <a:solidFill>
                  <a:srgbClr val="FFC000"/>
                </a:solidFill>
                <a:latin typeface="Calibri"/>
                <a:cs typeface="Calibri"/>
              </a:rPr>
              <a:t> </a:t>
            </a:r>
            <a:r>
              <a:rPr sz="2500" b="1" spc="-5" dirty="0">
                <a:solidFill>
                  <a:srgbClr val="FFC000"/>
                </a:solidFill>
                <a:latin typeface="Calibri"/>
                <a:cs typeface="Calibri"/>
              </a:rPr>
              <a:t>in</a:t>
            </a:r>
            <a:r>
              <a:rPr sz="2500" b="1" dirty="0">
                <a:solidFill>
                  <a:srgbClr val="FFC000"/>
                </a:solidFill>
                <a:latin typeface="Calibri"/>
                <a:cs typeface="Calibri"/>
              </a:rPr>
              <a:t> </a:t>
            </a:r>
            <a:r>
              <a:rPr sz="2500" b="1" spc="-5" dirty="0">
                <a:solidFill>
                  <a:srgbClr val="FFC000"/>
                </a:solidFill>
                <a:latin typeface="Calibri"/>
                <a:cs typeface="Calibri"/>
              </a:rPr>
              <a:t>other</a:t>
            </a:r>
            <a:r>
              <a:rPr sz="2500" b="1" dirty="0">
                <a:solidFill>
                  <a:srgbClr val="FFC000"/>
                </a:solidFill>
                <a:latin typeface="Calibri"/>
                <a:cs typeface="Calibri"/>
              </a:rPr>
              <a:t> </a:t>
            </a:r>
            <a:r>
              <a:rPr sz="2500" b="1" spc="-5" dirty="0">
                <a:solidFill>
                  <a:srgbClr val="FFC000"/>
                </a:solidFill>
                <a:latin typeface="Calibri"/>
                <a:cs typeface="Calibri"/>
              </a:rPr>
              <a:t>applications</a:t>
            </a:r>
            <a:endParaRPr sz="2500">
              <a:latin typeface="Calibri"/>
              <a:cs typeface="Calibri"/>
            </a:endParaRPr>
          </a:p>
          <a:p>
            <a:pPr marL="148590">
              <a:lnSpc>
                <a:spcPct val="100000"/>
              </a:lnSpc>
            </a:pPr>
            <a:endParaRPr sz="2500">
              <a:latin typeface="Calibri"/>
              <a:cs typeface="Calibri"/>
            </a:endParaRPr>
          </a:p>
          <a:p>
            <a:pPr marL="238760" marR="79375" indent="635" algn="ctr">
              <a:lnSpc>
                <a:spcPct val="70000"/>
              </a:lnSpc>
              <a:spcBef>
                <a:spcPts val="1860"/>
              </a:spcBef>
            </a:pPr>
            <a:r>
              <a:rPr sz="2500" spc="-10" dirty="0"/>
              <a:t>Reusable</a:t>
            </a:r>
            <a:r>
              <a:rPr sz="2500" spc="20" dirty="0"/>
              <a:t> </a:t>
            </a:r>
            <a:r>
              <a:rPr sz="2500" spc="-15" dirty="0"/>
              <a:t>software</a:t>
            </a:r>
            <a:r>
              <a:rPr sz="2500" dirty="0"/>
              <a:t> </a:t>
            </a:r>
            <a:r>
              <a:rPr sz="2500" spc="-10" dirty="0"/>
              <a:t>must</a:t>
            </a:r>
            <a:r>
              <a:rPr sz="2500" spc="-5" dirty="0"/>
              <a:t> be</a:t>
            </a:r>
            <a:r>
              <a:rPr sz="2500" spc="10" dirty="0"/>
              <a:t> </a:t>
            </a:r>
            <a:r>
              <a:rPr sz="2500" spc="-30" dirty="0"/>
              <a:t>modular,</a:t>
            </a:r>
            <a:r>
              <a:rPr sz="2500" spc="10" dirty="0"/>
              <a:t> </a:t>
            </a:r>
            <a:r>
              <a:rPr sz="2500" spc="-10" dirty="0"/>
              <a:t>well</a:t>
            </a:r>
            <a:r>
              <a:rPr sz="2500" spc="5" dirty="0"/>
              <a:t> </a:t>
            </a:r>
            <a:r>
              <a:rPr sz="2500" spc="-10" dirty="0"/>
              <a:t>documented,</a:t>
            </a:r>
            <a:r>
              <a:rPr sz="2500" spc="25" dirty="0"/>
              <a:t> </a:t>
            </a:r>
            <a:r>
              <a:rPr sz="2500" spc="-5" dirty="0"/>
              <a:t>independent</a:t>
            </a:r>
            <a:r>
              <a:rPr sz="2500" spc="20" dirty="0"/>
              <a:t> </a:t>
            </a:r>
            <a:r>
              <a:rPr sz="2500" spc="-5" dirty="0"/>
              <a:t>of a </a:t>
            </a:r>
            <a:r>
              <a:rPr sz="2500" dirty="0"/>
              <a:t> </a:t>
            </a:r>
            <a:r>
              <a:rPr sz="2500" spc="-5" dirty="0"/>
              <a:t>specific</a:t>
            </a:r>
            <a:r>
              <a:rPr sz="2500" spc="25" dirty="0"/>
              <a:t> </a:t>
            </a:r>
            <a:r>
              <a:rPr sz="2500" spc="-5" dirty="0"/>
              <a:t>application</a:t>
            </a:r>
            <a:r>
              <a:rPr sz="2500" spc="5" dirty="0"/>
              <a:t> </a:t>
            </a:r>
            <a:r>
              <a:rPr sz="2500" spc="-5" dirty="0"/>
              <a:t>and</a:t>
            </a:r>
            <a:r>
              <a:rPr sz="2500" dirty="0"/>
              <a:t> </a:t>
            </a:r>
            <a:r>
              <a:rPr sz="2500" spc="-10" dirty="0"/>
              <a:t>operating </a:t>
            </a:r>
            <a:r>
              <a:rPr sz="2500" spc="-15" dirty="0"/>
              <a:t>environment,</a:t>
            </a:r>
            <a:r>
              <a:rPr sz="2500" dirty="0"/>
              <a:t> </a:t>
            </a:r>
            <a:r>
              <a:rPr sz="2500" spc="-5" dirty="0"/>
              <a:t>and</a:t>
            </a:r>
            <a:r>
              <a:rPr sz="2500" spc="10" dirty="0"/>
              <a:t> </a:t>
            </a:r>
            <a:r>
              <a:rPr sz="2500" spc="-10" dirty="0"/>
              <a:t>somewhat</a:t>
            </a:r>
            <a:r>
              <a:rPr sz="2500" dirty="0"/>
              <a:t> </a:t>
            </a:r>
            <a:r>
              <a:rPr sz="2500" spc="-5" dirty="0"/>
              <a:t>generic</a:t>
            </a:r>
            <a:r>
              <a:rPr sz="2500" spc="15" dirty="0"/>
              <a:t> </a:t>
            </a:r>
            <a:r>
              <a:rPr sz="2500" spc="-5" dirty="0"/>
              <a:t>in </a:t>
            </a:r>
            <a:r>
              <a:rPr sz="2500" spc="-550" dirty="0"/>
              <a:t> </a:t>
            </a:r>
            <a:r>
              <a:rPr sz="2500" spc="-20" dirty="0"/>
              <a:t>capability.</a:t>
            </a:r>
            <a:endParaRPr sz="2500"/>
          </a:p>
          <a:p>
            <a:pPr marL="148590">
              <a:lnSpc>
                <a:spcPct val="100000"/>
              </a:lnSpc>
            </a:pPr>
            <a:endParaRPr sz="2500"/>
          </a:p>
          <a:p>
            <a:pPr marL="160655" marR="5080" indent="1905" algn="ctr">
              <a:lnSpc>
                <a:spcPct val="70200"/>
              </a:lnSpc>
              <a:spcBef>
                <a:spcPts val="1840"/>
              </a:spcBef>
            </a:pPr>
            <a:r>
              <a:rPr sz="2500" spc="-10" dirty="0"/>
              <a:t>Numerous</a:t>
            </a:r>
            <a:r>
              <a:rPr sz="2500" spc="-5" dirty="0"/>
              <a:t> </a:t>
            </a:r>
            <a:r>
              <a:rPr sz="2500" spc="-10" dirty="0"/>
              <a:t>project</a:t>
            </a:r>
            <a:r>
              <a:rPr sz="2500" spc="5" dirty="0"/>
              <a:t> </a:t>
            </a:r>
            <a:r>
              <a:rPr sz="2500" spc="-10" dirty="0"/>
              <a:t>artifacts</a:t>
            </a:r>
            <a:r>
              <a:rPr sz="2500" dirty="0"/>
              <a:t> </a:t>
            </a:r>
            <a:r>
              <a:rPr sz="2500" spc="-25" dirty="0"/>
              <a:t>offer</a:t>
            </a:r>
            <a:r>
              <a:rPr sz="2500" spc="5" dirty="0"/>
              <a:t> </a:t>
            </a:r>
            <a:r>
              <a:rPr sz="2500" spc="-5" dirty="0"/>
              <a:t>the</a:t>
            </a:r>
            <a:r>
              <a:rPr sz="2500" spc="15" dirty="0"/>
              <a:t> </a:t>
            </a:r>
            <a:r>
              <a:rPr sz="2500" spc="-10" dirty="0"/>
              <a:t>potential </a:t>
            </a:r>
            <a:r>
              <a:rPr sz="2500" spc="-25" dirty="0"/>
              <a:t>for</a:t>
            </a:r>
            <a:r>
              <a:rPr sz="2500" dirty="0"/>
              <a:t> </a:t>
            </a:r>
            <a:r>
              <a:rPr sz="2500" spc="-10" dirty="0"/>
              <a:t>reuse,</a:t>
            </a:r>
            <a:r>
              <a:rPr sz="2500" spc="5" dirty="0"/>
              <a:t> </a:t>
            </a:r>
            <a:r>
              <a:rPr sz="2500" spc="-5" dirty="0"/>
              <a:t>including </a:t>
            </a:r>
            <a:r>
              <a:rPr sz="2500" dirty="0"/>
              <a:t> </a:t>
            </a:r>
            <a:r>
              <a:rPr sz="2400" spc="-10" dirty="0">
                <a:solidFill>
                  <a:srgbClr val="FFFF00"/>
                </a:solidFill>
              </a:rPr>
              <a:t>requirements,</a:t>
            </a:r>
            <a:r>
              <a:rPr sz="2400" dirty="0">
                <a:solidFill>
                  <a:srgbClr val="FFFF00"/>
                </a:solidFill>
              </a:rPr>
              <a:t> </a:t>
            </a:r>
            <a:r>
              <a:rPr sz="2400" spc="-10" dirty="0">
                <a:solidFill>
                  <a:srgbClr val="FFFF00"/>
                </a:solidFill>
              </a:rPr>
              <a:t>architectures,</a:t>
            </a:r>
            <a:r>
              <a:rPr sz="2400" spc="-20" dirty="0">
                <a:solidFill>
                  <a:srgbClr val="FFFF00"/>
                </a:solidFill>
              </a:rPr>
              <a:t> </a:t>
            </a:r>
            <a:r>
              <a:rPr sz="2400" spc="-5" dirty="0">
                <a:solidFill>
                  <a:srgbClr val="FFFF00"/>
                </a:solidFill>
              </a:rPr>
              <a:t>designs,</a:t>
            </a:r>
            <a:r>
              <a:rPr sz="2400" dirty="0">
                <a:solidFill>
                  <a:srgbClr val="FFFF00"/>
                </a:solidFill>
              </a:rPr>
              <a:t> </a:t>
            </a:r>
            <a:r>
              <a:rPr sz="2400" spc="-10" dirty="0">
                <a:solidFill>
                  <a:srgbClr val="FFFF00"/>
                </a:solidFill>
              </a:rPr>
              <a:t>code,</a:t>
            </a:r>
            <a:r>
              <a:rPr sz="2400" spc="-5" dirty="0">
                <a:solidFill>
                  <a:srgbClr val="FFFF00"/>
                </a:solidFill>
              </a:rPr>
              <a:t> </a:t>
            </a:r>
            <a:r>
              <a:rPr sz="2400" spc="-10" dirty="0">
                <a:solidFill>
                  <a:srgbClr val="FFFF00"/>
                </a:solidFill>
              </a:rPr>
              <a:t>tests,</a:t>
            </a:r>
            <a:r>
              <a:rPr sz="2400" spc="-15" dirty="0">
                <a:solidFill>
                  <a:srgbClr val="FFFF00"/>
                </a:solidFill>
              </a:rPr>
              <a:t> </a:t>
            </a:r>
            <a:r>
              <a:rPr sz="2400" spc="-5" dirty="0">
                <a:solidFill>
                  <a:srgbClr val="FFFF00"/>
                </a:solidFill>
              </a:rPr>
              <a:t>business</a:t>
            </a:r>
            <a:r>
              <a:rPr sz="2400" dirty="0">
                <a:solidFill>
                  <a:srgbClr val="FFFF00"/>
                </a:solidFill>
              </a:rPr>
              <a:t> rules,</a:t>
            </a:r>
            <a:r>
              <a:rPr sz="2400" spc="5" dirty="0">
                <a:solidFill>
                  <a:srgbClr val="FFFF00"/>
                </a:solidFill>
              </a:rPr>
              <a:t> </a:t>
            </a:r>
            <a:r>
              <a:rPr sz="2400" spc="-15" dirty="0">
                <a:solidFill>
                  <a:srgbClr val="FFFF00"/>
                </a:solidFill>
              </a:rPr>
              <a:t>data </a:t>
            </a:r>
            <a:r>
              <a:rPr sz="2400" dirty="0">
                <a:solidFill>
                  <a:srgbClr val="FFFF00"/>
                </a:solidFill>
              </a:rPr>
              <a:t>models, </a:t>
            </a:r>
            <a:r>
              <a:rPr sz="2400" spc="-525" dirty="0">
                <a:solidFill>
                  <a:srgbClr val="FFFF00"/>
                </a:solidFill>
              </a:rPr>
              <a:t> </a:t>
            </a:r>
            <a:r>
              <a:rPr sz="2400" spc="-5" dirty="0">
                <a:solidFill>
                  <a:srgbClr val="FFFF00"/>
                </a:solidFill>
              </a:rPr>
              <a:t>user </a:t>
            </a:r>
            <a:r>
              <a:rPr sz="2400" dirty="0">
                <a:solidFill>
                  <a:srgbClr val="FFFF00"/>
                </a:solidFill>
              </a:rPr>
              <a:t>class</a:t>
            </a:r>
            <a:r>
              <a:rPr sz="2400" spc="-15" dirty="0">
                <a:solidFill>
                  <a:srgbClr val="FFFF00"/>
                </a:solidFill>
              </a:rPr>
              <a:t> </a:t>
            </a:r>
            <a:r>
              <a:rPr sz="2400" spc="-5" dirty="0">
                <a:solidFill>
                  <a:srgbClr val="FFFF00"/>
                </a:solidFill>
              </a:rPr>
              <a:t>descriptions,</a:t>
            </a:r>
            <a:r>
              <a:rPr sz="2400" dirty="0">
                <a:solidFill>
                  <a:srgbClr val="FFFF00"/>
                </a:solidFill>
              </a:rPr>
              <a:t> </a:t>
            </a:r>
            <a:r>
              <a:rPr sz="2400" spc="-15" dirty="0">
                <a:solidFill>
                  <a:srgbClr val="FFFF00"/>
                </a:solidFill>
              </a:rPr>
              <a:t>stakeholder</a:t>
            </a:r>
            <a:r>
              <a:rPr sz="2400" spc="-25" dirty="0">
                <a:solidFill>
                  <a:srgbClr val="FFFF00"/>
                </a:solidFill>
              </a:rPr>
              <a:t> </a:t>
            </a:r>
            <a:r>
              <a:rPr sz="2400" spc="-10" dirty="0">
                <a:solidFill>
                  <a:srgbClr val="FFFF00"/>
                </a:solidFill>
              </a:rPr>
              <a:t>profiles,</a:t>
            </a:r>
            <a:r>
              <a:rPr sz="2400" spc="-5" dirty="0">
                <a:solidFill>
                  <a:srgbClr val="FFFF00"/>
                </a:solidFill>
              </a:rPr>
              <a:t> </a:t>
            </a:r>
            <a:r>
              <a:rPr sz="2400" dirty="0">
                <a:solidFill>
                  <a:srgbClr val="FFFF00"/>
                </a:solidFill>
              </a:rPr>
              <a:t>and</a:t>
            </a:r>
            <a:r>
              <a:rPr sz="2400" spc="-5" dirty="0">
                <a:solidFill>
                  <a:srgbClr val="FFFF00"/>
                </a:solidFill>
              </a:rPr>
              <a:t> glossary</a:t>
            </a:r>
            <a:r>
              <a:rPr sz="2400" spc="-10" dirty="0">
                <a:solidFill>
                  <a:srgbClr val="FFFF00"/>
                </a:solidFill>
              </a:rPr>
              <a:t> </a:t>
            </a:r>
            <a:r>
              <a:rPr sz="2400" spc="-5" dirty="0">
                <a:solidFill>
                  <a:srgbClr val="FFFF00"/>
                </a:solidFill>
              </a:rPr>
              <a:t>terms</a:t>
            </a:r>
            <a:endParaRPr sz="2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5339080" cy="757555"/>
          </a:xfrm>
          <a:prstGeom prst="rect">
            <a:avLst/>
          </a:prstGeom>
        </p:spPr>
        <p:txBody>
          <a:bodyPr vert="horz" wrap="square" lIns="0" tIns="12700" rIns="0" bIns="0" rtlCol="0">
            <a:spAutoFit/>
          </a:bodyPr>
          <a:lstStyle/>
          <a:p>
            <a:pPr marL="12700">
              <a:lnSpc>
                <a:spcPct val="100000"/>
              </a:lnSpc>
              <a:spcBef>
                <a:spcPts val="100"/>
              </a:spcBef>
            </a:pPr>
            <a:r>
              <a:rPr sz="4800" b="0" spc="-55" dirty="0">
                <a:solidFill>
                  <a:srgbClr val="FFFFFF"/>
                </a:solidFill>
                <a:latin typeface="Calibri Light"/>
                <a:cs typeface="Calibri Light"/>
              </a:rPr>
              <a:t>Formula</a:t>
            </a:r>
            <a:r>
              <a:rPr sz="4800" b="0" spc="-125" dirty="0">
                <a:solidFill>
                  <a:srgbClr val="FFFFFF"/>
                </a:solidFill>
                <a:latin typeface="Calibri Light"/>
                <a:cs typeface="Calibri Light"/>
              </a:rPr>
              <a:t> </a:t>
            </a:r>
            <a:r>
              <a:rPr sz="4800" b="0" spc="-25" dirty="0">
                <a:solidFill>
                  <a:srgbClr val="FFFFFF"/>
                </a:solidFill>
                <a:latin typeface="Calibri Light"/>
                <a:cs typeface="Calibri Light"/>
              </a:rPr>
              <a:t>of</a:t>
            </a:r>
            <a:r>
              <a:rPr sz="4800" b="0" spc="-135" dirty="0">
                <a:solidFill>
                  <a:srgbClr val="FFFFFF"/>
                </a:solidFill>
                <a:latin typeface="Calibri Light"/>
                <a:cs typeface="Calibri Light"/>
              </a:rPr>
              <a:t> </a:t>
            </a:r>
            <a:r>
              <a:rPr sz="4800" b="0" spc="-55" dirty="0">
                <a:solidFill>
                  <a:srgbClr val="FFFFFF"/>
                </a:solidFill>
                <a:latin typeface="Calibri Light"/>
                <a:cs typeface="Calibri Light"/>
              </a:rPr>
              <a:t>Reusability</a:t>
            </a:r>
            <a:endParaRPr sz="4800">
              <a:latin typeface="Calibri Light"/>
              <a:cs typeface="Calibri Light"/>
            </a:endParaRPr>
          </a:p>
        </p:txBody>
      </p:sp>
      <p:sp>
        <p:nvSpPr>
          <p:cNvPr id="3" name="object 3"/>
          <p:cNvSpPr txBox="1">
            <a:spLocks noGrp="1"/>
          </p:cNvSpPr>
          <p:nvPr>
            <p:ph type="body" idx="1"/>
          </p:nvPr>
        </p:nvSpPr>
        <p:spPr>
          <a:prstGeom prst="rect">
            <a:avLst/>
          </a:prstGeom>
        </p:spPr>
        <p:txBody>
          <a:bodyPr vert="horz" wrap="square" lIns="0" tIns="128777" rIns="0" bIns="0" rtlCol="0">
            <a:spAutoFit/>
          </a:bodyPr>
          <a:lstStyle/>
          <a:p>
            <a:pPr marR="5080" indent="16510">
              <a:lnSpc>
                <a:spcPct val="90000"/>
              </a:lnSpc>
              <a:spcBef>
                <a:spcPts val="390"/>
              </a:spcBef>
            </a:pPr>
            <a:r>
              <a:rPr sz="2400" spc="-5" dirty="0">
                <a:solidFill>
                  <a:srgbClr val="FFC000"/>
                </a:solidFill>
                <a:latin typeface="Verdana"/>
                <a:cs typeface="Verdana"/>
              </a:rPr>
              <a:t>Extent</a:t>
            </a:r>
            <a:r>
              <a:rPr sz="2400" spc="20" dirty="0">
                <a:solidFill>
                  <a:srgbClr val="FFC000"/>
                </a:solidFill>
                <a:latin typeface="Verdana"/>
                <a:cs typeface="Verdana"/>
              </a:rPr>
              <a:t> </a:t>
            </a:r>
            <a:r>
              <a:rPr sz="2400" spc="-5" dirty="0">
                <a:solidFill>
                  <a:srgbClr val="FFC000"/>
                </a:solidFill>
                <a:latin typeface="Verdana"/>
                <a:cs typeface="Verdana"/>
              </a:rPr>
              <a:t>to</a:t>
            </a:r>
            <a:r>
              <a:rPr sz="2400" spc="15" dirty="0">
                <a:solidFill>
                  <a:srgbClr val="FFC000"/>
                </a:solidFill>
                <a:latin typeface="Verdana"/>
                <a:cs typeface="Verdana"/>
              </a:rPr>
              <a:t> </a:t>
            </a:r>
            <a:r>
              <a:rPr sz="2400" spc="-5" dirty="0">
                <a:solidFill>
                  <a:srgbClr val="FFC000"/>
                </a:solidFill>
                <a:latin typeface="Verdana"/>
                <a:cs typeface="Verdana"/>
              </a:rPr>
              <a:t>which</a:t>
            </a:r>
            <a:r>
              <a:rPr sz="2400" spc="15" dirty="0">
                <a:solidFill>
                  <a:srgbClr val="FFC000"/>
                </a:solidFill>
                <a:latin typeface="Verdana"/>
                <a:cs typeface="Verdana"/>
              </a:rPr>
              <a:t> </a:t>
            </a:r>
            <a:r>
              <a:rPr sz="2400" dirty="0">
                <a:solidFill>
                  <a:srgbClr val="FFC000"/>
                </a:solidFill>
                <a:latin typeface="Verdana"/>
                <a:cs typeface="Verdana"/>
              </a:rPr>
              <a:t>a</a:t>
            </a:r>
            <a:r>
              <a:rPr sz="2400" spc="-5" dirty="0">
                <a:solidFill>
                  <a:srgbClr val="FFC000"/>
                </a:solidFill>
                <a:latin typeface="Verdana"/>
                <a:cs typeface="Verdana"/>
              </a:rPr>
              <a:t> </a:t>
            </a:r>
            <a:r>
              <a:rPr sz="2400" spc="-10" dirty="0">
                <a:solidFill>
                  <a:srgbClr val="FFC000"/>
                </a:solidFill>
                <a:latin typeface="Verdana"/>
                <a:cs typeface="Verdana"/>
              </a:rPr>
              <a:t>program</a:t>
            </a:r>
            <a:r>
              <a:rPr sz="2400" spc="15" dirty="0">
                <a:solidFill>
                  <a:srgbClr val="FFC000"/>
                </a:solidFill>
                <a:latin typeface="Verdana"/>
                <a:cs typeface="Verdana"/>
              </a:rPr>
              <a:t> </a:t>
            </a:r>
            <a:r>
              <a:rPr sz="2400" spc="-5" dirty="0">
                <a:solidFill>
                  <a:srgbClr val="FFC000"/>
                </a:solidFill>
                <a:latin typeface="Verdana"/>
                <a:cs typeface="Verdana"/>
              </a:rPr>
              <a:t>can</a:t>
            </a:r>
            <a:r>
              <a:rPr sz="2400" spc="15" dirty="0">
                <a:solidFill>
                  <a:srgbClr val="FFC000"/>
                </a:solidFill>
                <a:latin typeface="Verdana"/>
                <a:cs typeface="Verdana"/>
              </a:rPr>
              <a:t> </a:t>
            </a:r>
            <a:r>
              <a:rPr sz="2400" spc="-5" dirty="0">
                <a:solidFill>
                  <a:srgbClr val="FFC000"/>
                </a:solidFill>
                <a:latin typeface="Verdana"/>
                <a:cs typeface="Verdana"/>
              </a:rPr>
              <a:t>be</a:t>
            </a:r>
            <a:r>
              <a:rPr sz="2400" spc="5" dirty="0">
                <a:solidFill>
                  <a:srgbClr val="FFC000"/>
                </a:solidFill>
                <a:latin typeface="Verdana"/>
                <a:cs typeface="Verdana"/>
              </a:rPr>
              <a:t> </a:t>
            </a:r>
            <a:r>
              <a:rPr sz="2400" spc="-5" dirty="0">
                <a:solidFill>
                  <a:srgbClr val="FFC000"/>
                </a:solidFill>
                <a:latin typeface="Verdana"/>
                <a:cs typeface="Verdana"/>
              </a:rPr>
              <a:t>used</a:t>
            </a:r>
            <a:r>
              <a:rPr sz="2400" spc="5" dirty="0">
                <a:solidFill>
                  <a:srgbClr val="FFC000"/>
                </a:solidFill>
                <a:latin typeface="Verdana"/>
                <a:cs typeface="Verdana"/>
              </a:rPr>
              <a:t> </a:t>
            </a:r>
            <a:r>
              <a:rPr sz="2400" spc="-10" dirty="0">
                <a:solidFill>
                  <a:srgbClr val="FFC000"/>
                </a:solidFill>
                <a:latin typeface="Verdana"/>
                <a:cs typeface="Verdana"/>
              </a:rPr>
              <a:t>in</a:t>
            </a:r>
            <a:r>
              <a:rPr sz="2400" spc="5" dirty="0">
                <a:solidFill>
                  <a:srgbClr val="FFC000"/>
                </a:solidFill>
                <a:latin typeface="Verdana"/>
                <a:cs typeface="Verdana"/>
              </a:rPr>
              <a:t> </a:t>
            </a:r>
            <a:r>
              <a:rPr sz="2400" dirty="0">
                <a:solidFill>
                  <a:srgbClr val="FFC000"/>
                </a:solidFill>
                <a:latin typeface="Verdana"/>
                <a:cs typeface="Verdana"/>
              </a:rPr>
              <a:t>other</a:t>
            </a:r>
            <a:r>
              <a:rPr sz="2400" spc="5" dirty="0">
                <a:solidFill>
                  <a:srgbClr val="FFC000"/>
                </a:solidFill>
                <a:latin typeface="Verdana"/>
                <a:cs typeface="Verdana"/>
              </a:rPr>
              <a:t> </a:t>
            </a:r>
            <a:r>
              <a:rPr sz="2400" spc="-5" dirty="0">
                <a:solidFill>
                  <a:srgbClr val="FFC000"/>
                </a:solidFill>
                <a:latin typeface="Verdana"/>
                <a:cs typeface="Verdana"/>
              </a:rPr>
              <a:t>applications.</a:t>
            </a:r>
            <a:r>
              <a:rPr sz="2400" spc="70" dirty="0">
                <a:solidFill>
                  <a:srgbClr val="FFC000"/>
                </a:solidFill>
                <a:latin typeface="Verdana"/>
                <a:cs typeface="Verdana"/>
              </a:rPr>
              <a:t> </a:t>
            </a:r>
            <a:r>
              <a:rPr sz="2400" spc="-10" dirty="0">
                <a:solidFill>
                  <a:srgbClr val="FFC000"/>
                </a:solidFill>
                <a:latin typeface="Verdana"/>
                <a:cs typeface="Verdana"/>
              </a:rPr>
              <a:t>It </a:t>
            </a:r>
            <a:r>
              <a:rPr sz="2400" spc="-830" dirty="0">
                <a:solidFill>
                  <a:srgbClr val="FFC000"/>
                </a:solidFill>
                <a:latin typeface="Verdana"/>
                <a:cs typeface="Verdana"/>
              </a:rPr>
              <a:t> </a:t>
            </a:r>
            <a:r>
              <a:rPr sz="2400" spc="-10" dirty="0">
                <a:solidFill>
                  <a:srgbClr val="FFC000"/>
                </a:solidFill>
                <a:latin typeface="Verdana"/>
                <a:cs typeface="Verdana"/>
              </a:rPr>
              <a:t>is</a:t>
            </a:r>
            <a:r>
              <a:rPr sz="2400" dirty="0">
                <a:solidFill>
                  <a:srgbClr val="FFC000"/>
                </a:solidFill>
                <a:latin typeface="Verdana"/>
                <a:cs typeface="Verdana"/>
              </a:rPr>
              <a:t> related</a:t>
            </a:r>
            <a:r>
              <a:rPr sz="2400" spc="20" dirty="0">
                <a:solidFill>
                  <a:srgbClr val="FFC000"/>
                </a:solidFill>
                <a:latin typeface="Verdana"/>
                <a:cs typeface="Verdana"/>
              </a:rPr>
              <a:t> </a:t>
            </a:r>
            <a:r>
              <a:rPr sz="2400" spc="-5" dirty="0">
                <a:solidFill>
                  <a:srgbClr val="FFC000"/>
                </a:solidFill>
                <a:latin typeface="Verdana"/>
                <a:cs typeface="Verdana"/>
              </a:rPr>
              <a:t>to</a:t>
            </a:r>
            <a:r>
              <a:rPr sz="2400" spc="15" dirty="0">
                <a:solidFill>
                  <a:srgbClr val="FFC000"/>
                </a:solidFill>
                <a:latin typeface="Verdana"/>
                <a:cs typeface="Verdana"/>
              </a:rPr>
              <a:t> </a:t>
            </a:r>
            <a:r>
              <a:rPr sz="2400" dirty="0">
                <a:solidFill>
                  <a:srgbClr val="FFC000"/>
                </a:solidFill>
                <a:latin typeface="Verdana"/>
                <a:cs typeface="Verdana"/>
              </a:rPr>
              <a:t>the packaging</a:t>
            </a:r>
            <a:r>
              <a:rPr sz="2400" spc="20" dirty="0">
                <a:solidFill>
                  <a:srgbClr val="FFC000"/>
                </a:solidFill>
                <a:latin typeface="Verdana"/>
                <a:cs typeface="Verdana"/>
              </a:rPr>
              <a:t> </a:t>
            </a:r>
            <a:r>
              <a:rPr sz="2400" dirty="0">
                <a:solidFill>
                  <a:srgbClr val="FFC000"/>
                </a:solidFill>
                <a:latin typeface="Verdana"/>
                <a:cs typeface="Verdana"/>
              </a:rPr>
              <a:t>and</a:t>
            </a:r>
            <a:r>
              <a:rPr sz="2400" spc="10" dirty="0">
                <a:solidFill>
                  <a:srgbClr val="FFC000"/>
                </a:solidFill>
                <a:latin typeface="Verdana"/>
                <a:cs typeface="Verdana"/>
              </a:rPr>
              <a:t> </a:t>
            </a:r>
            <a:r>
              <a:rPr sz="2400" dirty="0">
                <a:solidFill>
                  <a:srgbClr val="FFC000"/>
                </a:solidFill>
                <a:latin typeface="Verdana"/>
                <a:cs typeface="Verdana"/>
              </a:rPr>
              <a:t>scope</a:t>
            </a:r>
            <a:r>
              <a:rPr sz="2400" spc="20" dirty="0">
                <a:solidFill>
                  <a:srgbClr val="FFC000"/>
                </a:solidFill>
                <a:latin typeface="Verdana"/>
                <a:cs typeface="Verdana"/>
              </a:rPr>
              <a:t> </a:t>
            </a:r>
            <a:r>
              <a:rPr sz="2400" dirty="0">
                <a:solidFill>
                  <a:srgbClr val="FFC000"/>
                </a:solidFill>
                <a:latin typeface="Verdana"/>
                <a:cs typeface="Verdana"/>
              </a:rPr>
              <a:t>of</a:t>
            </a:r>
            <a:r>
              <a:rPr sz="2400" spc="20" dirty="0">
                <a:solidFill>
                  <a:srgbClr val="FFC000"/>
                </a:solidFill>
                <a:latin typeface="Verdana"/>
                <a:cs typeface="Verdana"/>
              </a:rPr>
              <a:t> </a:t>
            </a:r>
            <a:r>
              <a:rPr sz="2400" dirty="0">
                <a:solidFill>
                  <a:srgbClr val="FFC000"/>
                </a:solidFill>
                <a:latin typeface="Verdana"/>
                <a:cs typeface="Verdana"/>
              </a:rPr>
              <a:t>the</a:t>
            </a:r>
            <a:r>
              <a:rPr sz="2400" spc="-5" dirty="0">
                <a:solidFill>
                  <a:srgbClr val="FFC000"/>
                </a:solidFill>
                <a:latin typeface="Verdana"/>
                <a:cs typeface="Verdana"/>
              </a:rPr>
              <a:t> </a:t>
            </a:r>
            <a:r>
              <a:rPr sz="2400" dirty="0">
                <a:solidFill>
                  <a:srgbClr val="FFC000"/>
                </a:solidFill>
                <a:latin typeface="Verdana"/>
                <a:cs typeface="Verdana"/>
              </a:rPr>
              <a:t>functions</a:t>
            </a:r>
            <a:r>
              <a:rPr sz="2400" spc="50" dirty="0">
                <a:solidFill>
                  <a:srgbClr val="FFC000"/>
                </a:solidFill>
                <a:latin typeface="Verdana"/>
                <a:cs typeface="Verdana"/>
              </a:rPr>
              <a:t> </a:t>
            </a:r>
            <a:r>
              <a:rPr sz="2400" dirty="0">
                <a:solidFill>
                  <a:srgbClr val="FFC000"/>
                </a:solidFill>
                <a:latin typeface="Verdana"/>
                <a:cs typeface="Verdana"/>
              </a:rPr>
              <a:t>that </a:t>
            </a:r>
            <a:r>
              <a:rPr sz="2400" spc="5" dirty="0">
                <a:solidFill>
                  <a:srgbClr val="FFC000"/>
                </a:solidFill>
                <a:latin typeface="Verdana"/>
                <a:cs typeface="Verdana"/>
              </a:rPr>
              <a:t> </a:t>
            </a:r>
            <a:r>
              <a:rPr sz="2400" spc="-10" dirty="0">
                <a:solidFill>
                  <a:srgbClr val="FFC000"/>
                </a:solidFill>
                <a:latin typeface="Verdana"/>
                <a:cs typeface="Verdana"/>
              </a:rPr>
              <a:t>programs</a:t>
            </a:r>
            <a:r>
              <a:rPr sz="2400" spc="15" dirty="0">
                <a:solidFill>
                  <a:srgbClr val="FFC000"/>
                </a:solidFill>
                <a:latin typeface="Verdana"/>
                <a:cs typeface="Verdana"/>
              </a:rPr>
              <a:t> </a:t>
            </a:r>
            <a:r>
              <a:rPr sz="2400" spc="-5" dirty="0">
                <a:solidFill>
                  <a:srgbClr val="FFC000"/>
                </a:solidFill>
                <a:latin typeface="Verdana"/>
                <a:cs typeface="Verdana"/>
              </a:rPr>
              <a:t>perform.</a:t>
            </a:r>
            <a:endParaRPr sz="2400">
              <a:latin typeface="Verdana"/>
              <a:cs typeface="Verdana"/>
            </a:endParaRPr>
          </a:p>
          <a:p>
            <a:pPr marR="487045" indent="33655">
              <a:lnSpc>
                <a:spcPts val="3030"/>
              </a:lnSpc>
              <a:spcBef>
                <a:spcPts val="1425"/>
              </a:spcBef>
            </a:pPr>
            <a:r>
              <a:rPr sz="2800" spc="-15" dirty="0">
                <a:latin typeface="Verdana"/>
                <a:cs typeface="Verdana"/>
              </a:rPr>
              <a:t>Reusability</a:t>
            </a:r>
            <a:r>
              <a:rPr sz="2800" spc="70" dirty="0">
                <a:latin typeface="Verdana"/>
                <a:cs typeface="Verdana"/>
              </a:rPr>
              <a:t> </a:t>
            </a:r>
            <a:r>
              <a:rPr sz="2800" spc="-5" dirty="0">
                <a:latin typeface="Verdana"/>
                <a:cs typeface="Verdana"/>
              </a:rPr>
              <a:t>=</a:t>
            </a:r>
            <a:r>
              <a:rPr sz="2800" dirty="0">
                <a:latin typeface="Verdana"/>
                <a:cs typeface="Verdana"/>
              </a:rPr>
              <a:t> </a:t>
            </a:r>
            <a:r>
              <a:rPr sz="2800" spc="-15" dirty="0">
                <a:latin typeface="Verdana"/>
                <a:cs typeface="Verdana"/>
              </a:rPr>
              <a:t>(No.</a:t>
            </a:r>
            <a:r>
              <a:rPr sz="2800" spc="15" dirty="0">
                <a:latin typeface="Verdana"/>
                <a:cs typeface="Verdana"/>
              </a:rPr>
              <a:t> </a:t>
            </a:r>
            <a:r>
              <a:rPr sz="2800" spc="-5" dirty="0">
                <a:latin typeface="Verdana"/>
                <a:cs typeface="Verdana"/>
              </a:rPr>
              <a:t>of</a:t>
            </a:r>
            <a:r>
              <a:rPr sz="2800" spc="5" dirty="0">
                <a:latin typeface="Verdana"/>
                <a:cs typeface="Verdana"/>
              </a:rPr>
              <a:t> </a:t>
            </a:r>
            <a:r>
              <a:rPr sz="2800" spc="-10" dirty="0">
                <a:latin typeface="Verdana"/>
                <a:cs typeface="Verdana"/>
              </a:rPr>
              <a:t>reusable</a:t>
            </a:r>
            <a:r>
              <a:rPr sz="2800" spc="30" dirty="0">
                <a:latin typeface="Verdana"/>
                <a:cs typeface="Verdana"/>
              </a:rPr>
              <a:t> </a:t>
            </a:r>
            <a:r>
              <a:rPr sz="2800" spc="-10" dirty="0">
                <a:latin typeface="Verdana"/>
                <a:cs typeface="Verdana"/>
              </a:rPr>
              <a:t>components)</a:t>
            </a:r>
            <a:r>
              <a:rPr sz="2800" spc="70" dirty="0">
                <a:latin typeface="Verdana"/>
                <a:cs typeface="Verdana"/>
              </a:rPr>
              <a:t> </a:t>
            </a:r>
            <a:r>
              <a:rPr sz="2800" spc="-5" dirty="0">
                <a:latin typeface="Verdana"/>
                <a:cs typeface="Verdana"/>
              </a:rPr>
              <a:t>/</a:t>
            </a:r>
            <a:r>
              <a:rPr sz="2800" spc="5" dirty="0">
                <a:latin typeface="Verdana"/>
                <a:cs typeface="Verdana"/>
              </a:rPr>
              <a:t> </a:t>
            </a:r>
            <a:r>
              <a:rPr sz="2800" spc="-55" dirty="0">
                <a:latin typeface="Verdana"/>
                <a:cs typeface="Verdana"/>
              </a:rPr>
              <a:t>(Total </a:t>
            </a:r>
            <a:r>
              <a:rPr sz="2800" spc="-969" dirty="0">
                <a:latin typeface="Verdana"/>
                <a:cs typeface="Verdana"/>
              </a:rPr>
              <a:t> </a:t>
            </a:r>
            <a:r>
              <a:rPr sz="2800" spc="-15" dirty="0">
                <a:latin typeface="Verdana"/>
                <a:cs typeface="Verdana"/>
              </a:rPr>
              <a:t>no.</a:t>
            </a:r>
            <a:r>
              <a:rPr sz="2800" spc="10" dirty="0">
                <a:latin typeface="Verdana"/>
                <a:cs typeface="Verdana"/>
              </a:rPr>
              <a:t> </a:t>
            </a:r>
            <a:r>
              <a:rPr sz="2800" spc="-5" dirty="0">
                <a:latin typeface="Verdana"/>
                <a:cs typeface="Verdana"/>
              </a:rPr>
              <a:t>of</a:t>
            </a:r>
            <a:r>
              <a:rPr sz="2800" spc="10" dirty="0">
                <a:latin typeface="Verdana"/>
                <a:cs typeface="Verdana"/>
              </a:rPr>
              <a:t> </a:t>
            </a:r>
            <a:r>
              <a:rPr sz="2800" spc="-5" dirty="0">
                <a:latin typeface="Verdana"/>
                <a:cs typeface="Verdana"/>
              </a:rPr>
              <a:t>components)</a:t>
            </a:r>
            <a:r>
              <a:rPr sz="2800" spc="60" dirty="0">
                <a:latin typeface="Verdana"/>
                <a:cs typeface="Verdana"/>
              </a:rPr>
              <a:t> </a:t>
            </a:r>
            <a:r>
              <a:rPr sz="2800" spc="-5" dirty="0">
                <a:latin typeface="Verdana"/>
                <a:cs typeface="Verdana"/>
              </a:rPr>
              <a:t>*</a:t>
            </a:r>
            <a:r>
              <a:rPr sz="2800" dirty="0">
                <a:latin typeface="Verdana"/>
                <a:cs typeface="Verdana"/>
              </a:rPr>
              <a:t> </a:t>
            </a:r>
            <a:r>
              <a:rPr sz="2800" spc="-5" dirty="0">
                <a:latin typeface="Verdana"/>
                <a:cs typeface="Verdana"/>
              </a:rPr>
              <a:t>100</a:t>
            </a:r>
            <a:endParaRPr sz="2800">
              <a:latin typeface="Verdana"/>
              <a:cs typeface="Verdana"/>
            </a:endParaRPr>
          </a:p>
        </p:txBody>
      </p:sp>
      <p:sp>
        <p:nvSpPr>
          <p:cNvPr id="4" name="object 4"/>
          <p:cNvSpPr txBox="1"/>
          <p:nvPr/>
        </p:nvSpPr>
        <p:spPr>
          <a:xfrm>
            <a:off x="1176019" y="4871720"/>
            <a:ext cx="9633585" cy="835660"/>
          </a:xfrm>
          <a:prstGeom prst="rect">
            <a:avLst/>
          </a:prstGeom>
        </p:spPr>
        <p:txBody>
          <a:bodyPr vert="horz" wrap="square" lIns="0" tIns="60960" rIns="0" bIns="0" rtlCol="0">
            <a:spAutoFit/>
          </a:bodyPr>
          <a:lstStyle/>
          <a:p>
            <a:pPr marL="12700" marR="5080">
              <a:lnSpc>
                <a:spcPts val="3020"/>
              </a:lnSpc>
              <a:spcBef>
                <a:spcPts val="480"/>
              </a:spcBef>
            </a:pPr>
            <a:r>
              <a:rPr sz="2800" b="1" i="1" u="sng" spc="-5" dirty="0">
                <a:solidFill>
                  <a:srgbClr val="FFFFFF"/>
                </a:solidFill>
                <a:uFill>
                  <a:solidFill>
                    <a:srgbClr val="FFFFFF"/>
                  </a:solidFill>
                </a:uFill>
                <a:latin typeface="Calibri"/>
                <a:cs typeface="Calibri"/>
              </a:rPr>
              <a:t>REU-1.</a:t>
            </a:r>
            <a:r>
              <a:rPr sz="2800" b="1" i="1" spc="30" dirty="0">
                <a:solidFill>
                  <a:srgbClr val="FFFFFF"/>
                </a:solidFill>
                <a:latin typeface="Calibri"/>
                <a:cs typeface="Calibri"/>
              </a:rPr>
              <a:t> </a:t>
            </a:r>
            <a:r>
              <a:rPr sz="2800" b="1" spc="-50" dirty="0">
                <a:solidFill>
                  <a:srgbClr val="FFFF00"/>
                </a:solidFill>
                <a:latin typeface="Calibri"/>
                <a:cs typeface="Calibri"/>
              </a:rPr>
              <a:t>At</a:t>
            </a:r>
            <a:r>
              <a:rPr sz="2800" b="1" spc="15" dirty="0">
                <a:solidFill>
                  <a:srgbClr val="FFFF00"/>
                </a:solidFill>
                <a:latin typeface="Calibri"/>
                <a:cs typeface="Calibri"/>
              </a:rPr>
              <a:t> </a:t>
            </a:r>
            <a:r>
              <a:rPr sz="2800" b="1" spc="-15" dirty="0">
                <a:solidFill>
                  <a:srgbClr val="FFFF00"/>
                </a:solidFill>
                <a:latin typeface="Calibri"/>
                <a:cs typeface="Calibri"/>
              </a:rPr>
              <a:t>least</a:t>
            </a:r>
            <a:r>
              <a:rPr sz="2800" b="1" spc="30" dirty="0">
                <a:solidFill>
                  <a:srgbClr val="FFFF00"/>
                </a:solidFill>
                <a:latin typeface="Calibri"/>
                <a:cs typeface="Calibri"/>
              </a:rPr>
              <a:t> </a:t>
            </a:r>
            <a:r>
              <a:rPr sz="2800" b="1" spc="-5" dirty="0">
                <a:solidFill>
                  <a:srgbClr val="FFFF00"/>
                </a:solidFill>
                <a:latin typeface="Calibri"/>
                <a:cs typeface="Calibri"/>
              </a:rPr>
              <a:t>30</a:t>
            </a:r>
            <a:r>
              <a:rPr sz="2800" b="1" spc="25" dirty="0">
                <a:solidFill>
                  <a:srgbClr val="FFFF00"/>
                </a:solidFill>
                <a:latin typeface="Calibri"/>
                <a:cs typeface="Calibri"/>
              </a:rPr>
              <a:t> </a:t>
            </a:r>
            <a:r>
              <a:rPr sz="2800" b="1" spc="-15" dirty="0">
                <a:solidFill>
                  <a:srgbClr val="FFFF00"/>
                </a:solidFill>
                <a:latin typeface="Calibri"/>
                <a:cs typeface="Calibri"/>
              </a:rPr>
              <a:t>percent</a:t>
            </a:r>
            <a:r>
              <a:rPr sz="2800" b="1" spc="15" dirty="0">
                <a:solidFill>
                  <a:srgbClr val="FFFF00"/>
                </a:solidFill>
                <a:latin typeface="Calibri"/>
                <a:cs typeface="Calibri"/>
              </a:rPr>
              <a:t> </a:t>
            </a:r>
            <a:r>
              <a:rPr sz="2800" b="1" spc="-5" dirty="0">
                <a:solidFill>
                  <a:srgbClr val="FFFF00"/>
                </a:solidFill>
                <a:latin typeface="Calibri"/>
                <a:cs typeface="Calibri"/>
              </a:rPr>
              <a:t>of</a:t>
            </a:r>
            <a:r>
              <a:rPr sz="2800" b="1" spc="10" dirty="0">
                <a:solidFill>
                  <a:srgbClr val="FFFF00"/>
                </a:solidFill>
                <a:latin typeface="Calibri"/>
                <a:cs typeface="Calibri"/>
              </a:rPr>
              <a:t> </a:t>
            </a:r>
            <a:r>
              <a:rPr sz="2800" b="1" spc="-5" dirty="0">
                <a:solidFill>
                  <a:srgbClr val="FFFF00"/>
                </a:solidFill>
                <a:latin typeface="Calibri"/>
                <a:cs typeface="Calibri"/>
              </a:rPr>
              <a:t>the</a:t>
            </a:r>
            <a:r>
              <a:rPr sz="2800" b="1" spc="20" dirty="0">
                <a:solidFill>
                  <a:srgbClr val="FFFF00"/>
                </a:solidFill>
                <a:latin typeface="Calibri"/>
                <a:cs typeface="Calibri"/>
              </a:rPr>
              <a:t> </a:t>
            </a:r>
            <a:r>
              <a:rPr sz="2800" b="1" spc="-10" dirty="0">
                <a:solidFill>
                  <a:srgbClr val="FFFF00"/>
                </a:solidFill>
                <a:latin typeface="Calibri"/>
                <a:cs typeface="Calibri"/>
              </a:rPr>
              <a:t>application</a:t>
            </a:r>
            <a:r>
              <a:rPr sz="2800" b="1" spc="20" dirty="0">
                <a:solidFill>
                  <a:srgbClr val="FFFF00"/>
                </a:solidFill>
                <a:latin typeface="Calibri"/>
                <a:cs typeface="Calibri"/>
              </a:rPr>
              <a:t> </a:t>
            </a:r>
            <a:r>
              <a:rPr sz="2800" b="1" spc="-15" dirty="0">
                <a:solidFill>
                  <a:srgbClr val="FFFF00"/>
                </a:solidFill>
                <a:latin typeface="Calibri"/>
                <a:cs typeface="Calibri"/>
              </a:rPr>
              <a:t>architecture</a:t>
            </a:r>
            <a:r>
              <a:rPr sz="2800" b="1" spc="45" dirty="0">
                <a:solidFill>
                  <a:srgbClr val="FFFF00"/>
                </a:solidFill>
                <a:latin typeface="Calibri"/>
                <a:cs typeface="Calibri"/>
              </a:rPr>
              <a:t> </a:t>
            </a:r>
            <a:r>
              <a:rPr sz="2800" b="1" spc="-5" dirty="0">
                <a:solidFill>
                  <a:srgbClr val="FFFF00"/>
                </a:solidFill>
                <a:latin typeface="Calibri"/>
                <a:cs typeface="Calibri"/>
              </a:rPr>
              <a:t>shall</a:t>
            </a:r>
            <a:r>
              <a:rPr sz="2800" b="1" spc="5" dirty="0">
                <a:solidFill>
                  <a:srgbClr val="FFFF00"/>
                </a:solidFill>
                <a:latin typeface="Calibri"/>
                <a:cs typeface="Calibri"/>
              </a:rPr>
              <a:t> </a:t>
            </a:r>
            <a:r>
              <a:rPr sz="2800" b="1" spc="-5" dirty="0">
                <a:solidFill>
                  <a:srgbClr val="FFFF00"/>
                </a:solidFill>
                <a:latin typeface="Calibri"/>
                <a:cs typeface="Calibri"/>
              </a:rPr>
              <a:t>be </a:t>
            </a:r>
            <a:r>
              <a:rPr sz="2800" b="1" spc="-615" dirty="0">
                <a:solidFill>
                  <a:srgbClr val="FFFF00"/>
                </a:solidFill>
                <a:latin typeface="Calibri"/>
                <a:cs typeface="Calibri"/>
              </a:rPr>
              <a:t> </a:t>
            </a:r>
            <a:r>
              <a:rPr sz="2800" b="1" spc="-15" dirty="0">
                <a:solidFill>
                  <a:srgbClr val="FFFF00"/>
                </a:solidFill>
                <a:latin typeface="Calibri"/>
                <a:cs typeface="Calibri"/>
              </a:rPr>
              <a:t>reused</a:t>
            </a:r>
            <a:r>
              <a:rPr sz="2800" b="1" spc="25" dirty="0">
                <a:solidFill>
                  <a:srgbClr val="FFFF00"/>
                </a:solidFill>
                <a:latin typeface="Calibri"/>
                <a:cs typeface="Calibri"/>
              </a:rPr>
              <a:t> </a:t>
            </a:r>
            <a:r>
              <a:rPr sz="2800" b="1" spc="-10" dirty="0">
                <a:solidFill>
                  <a:srgbClr val="FFFF00"/>
                </a:solidFill>
                <a:latin typeface="Calibri"/>
                <a:cs typeface="Calibri"/>
              </a:rPr>
              <a:t>from</a:t>
            </a:r>
            <a:r>
              <a:rPr sz="2800" b="1" spc="10" dirty="0">
                <a:solidFill>
                  <a:srgbClr val="FFFF00"/>
                </a:solidFill>
                <a:latin typeface="Calibri"/>
                <a:cs typeface="Calibri"/>
              </a:rPr>
              <a:t> </a:t>
            </a:r>
            <a:r>
              <a:rPr sz="2800" b="1" spc="-5" dirty="0">
                <a:solidFill>
                  <a:srgbClr val="FFFF00"/>
                </a:solidFill>
                <a:latin typeface="Calibri"/>
                <a:cs typeface="Calibri"/>
              </a:rPr>
              <a:t>the</a:t>
            </a:r>
            <a:r>
              <a:rPr sz="2800" b="1" spc="20" dirty="0">
                <a:solidFill>
                  <a:srgbClr val="FFFF00"/>
                </a:solidFill>
                <a:latin typeface="Calibri"/>
                <a:cs typeface="Calibri"/>
              </a:rPr>
              <a:t> </a:t>
            </a:r>
            <a:r>
              <a:rPr sz="2800" b="1" spc="-15" dirty="0">
                <a:solidFill>
                  <a:srgbClr val="FFFF00"/>
                </a:solidFill>
                <a:latin typeface="Calibri"/>
                <a:cs typeface="Calibri"/>
              </a:rPr>
              <a:t>approved</a:t>
            </a:r>
            <a:r>
              <a:rPr sz="2800" b="1" spc="35" dirty="0">
                <a:solidFill>
                  <a:srgbClr val="FFFF00"/>
                </a:solidFill>
                <a:latin typeface="Calibri"/>
                <a:cs typeface="Calibri"/>
              </a:rPr>
              <a:t> </a:t>
            </a:r>
            <a:r>
              <a:rPr sz="2800" b="1" spc="-20" dirty="0">
                <a:solidFill>
                  <a:srgbClr val="FFFF00"/>
                </a:solidFill>
                <a:latin typeface="Calibri"/>
                <a:cs typeface="Calibri"/>
              </a:rPr>
              <a:t>reference</a:t>
            </a:r>
            <a:r>
              <a:rPr sz="2800" b="1" spc="45" dirty="0">
                <a:solidFill>
                  <a:srgbClr val="FFFF00"/>
                </a:solidFill>
                <a:latin typeface="Calibri"/>
                <a:cs typeface="Calibri"/>
              </a:rPr>
              <a:t> </a:t>
            </a:r>
            <a:r>
              <a:rPr sz="2800" b="1" spc="-10" dirty="0">
                <a:solidFill>
                  <a:srgbClr val="FFFF00"/>
                </a:solidFill>
                <a:latin typeface="Calibri"/>
                <a:cs typeface="Calibri"/>
              </a:rPr>
              <a:t>architectures.</a:t>
            </a:r>
            <a:endParaRPr sz="2800">
              <a:latin typeface="Calibri"/>
              <a:cs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79724"/>
            <a:ext cx="2972435" cy="1490152"/>
          </a:xfrm>
          <a:prstGeom prst="rect">
            <a:avLst/>
          </a:prstGeom>
        </p:spPr>
        <p:txBody>
          <a:bodyPr vert="horz" wrap="square" lIns="0" tIns="12700" rIns="0" bIns="0" rtlCol="0">
            <a:spAutoFit/>
          </a:bodyPr>
          <a:lstStyle/>
          <a:p>
            <a:pPr marL="12700">
              <a:lnSpc>
                <a:spcPct val="100000"/>
              </a:lnSpc>
              <a:spcBef>
                <a:spcPts val="100"/>
              </a:spcBef>
            </a:pPr>
            <a:r>
              <a:rPr sz="4800" b="0" spc="-25" dirty="0">
                <a:solidFill>
                  <a:srgbClr val="FF0000"/>
                </a:solidFill>
                <a:latin typeface="Calibri Light"/>
                <a:cs typeface="Calibri Light"/>
              </a:rPr>
              <a:t>5.</a:t>
            </a:r>
            <a:r>
              <a:rPr sz="4800" b="0" spc="-175" dirty="0">
                <a:solidFill>
                  <a:srgbClr val="FF0000"/>
                </a:solidFill>
                <a:latin typeface="Calibri Light"/>
                <a:cs typeface="Calibri Light"/>
              </a:rPr>
              <a:t> </a:t>
            </a:r>
            <a:r>
              <a:rPr sz="4800" b="0" spc="-50" dirty="0">
                <a:solidFill>
                  <a:srgbClr val="FF0000"/>
                </a:solidFill>
                <a:latin typeface="Calibri Light"/>
                <a:cs typeface="Calibri Light"/>
              </a:rPr>
              <a:t>Scalability</a:t>
            </a:r>
            <a:endParaRPr sz="4800" dirty="0">
              <a:solidFill>
                <a:srgbClr val="FF0000"/>
              </a:solidFill>
              <a:latin typeface="Calibri Light"/>
              <a:cs typeface="Calibri Light"/>
            </a:endParaRPr>
          </a:p>
        </p:txBody>
      </p:sp>
      <p:sp>
        <p:nvSpPr>
          <p:cNvPr id="3" name="object 3"/>
          <p:cNvSpPr txBox="1"/>
          <p:nvPr/>
        </p:nvSpPr>
        <p:spPr>
          <a:xfrm>
            <a:off x="1196136" y="1779854"/>
            <a:ext cx="9949815" cy="3197860"/>
          </a:xfrm>
          <a:prstGeom prst="rect">
            <a:avLst/>
          </a:prstGeom>
        </p:spPr>
        <p:txBody>
          <a:bodyPr vert="horz" wrap="square" lIns="0" tIns="97790" rIns="0" bIns="0" rtlCol="0">
            <a:spAutoFit/>
          </a:bodyPr>
          <a:lstStyle/>
          <a:p>
            <a:pPr marL="250190" marR="240029" algn="ctr">
              <a:lnSpc>
                <a:spcPct val="80000"/>
              </a:lnSpc>
              <a:spcBef>
                <a:spcPts val="770"/>
              </a:spcBef>
            </a:pPr>
            <a:r>
              <a:rPr sz="2800" b="1" spc="-5" dirty="0">
                <a:solidFill>
                  <a:srgbClr val="FFC000"/>
                </a:solidFill>
                <a:latin typeface="Calibri"/>
                <a:cs typeface="Calibri"/>
              </a:rPr>
              <a:t>Scalability</a:t>
            </a:r>
            <a:r>
              <a:rPr sz="2800" b="1" spc="30" dirty="0">
                <a:solidFill>
                  <a:srgbClr val="FFC000"/>
                </a:solidFill>
                <a:latin typeface="Calibri"/>
                <a:cs typeface="Calibri"/>
              </a:rPr>
              <a:t> </a:t>
            </a:r>
            <a:r>
              <a:rPr sz="2800" b="1" spc="-15" dirty="0">
                <a:solidFill>
                  <a:srgbClr val="FFC000"/>
                </a:solidFill>
                <a:latin typeface="Calibri"/>
                <a:cs typeface="Calibri"/>
              </a:rPr>
              <a:t>requirements</a:t>
            </a:r>
            <a:r>
              <a:rPr sz="2800" b="1" spc="55" dirty="0">
                <a:solidFill>
                  <a:srgbClr val="FFC000"/>
                </a:solidFill>
                <a:latin typeface="Calibri"/>
                <a:cs typeface="Calibri"/>
              </a:rPr>
              <a:t> </a:t>
            </a:r>
            <a:r>
              <a:rPr sz="2800" b="1" spc="-10" dirty="0">
                <a:solidFill>
                  <a:srgbClr val="FFC000"/>
                </a:solidFill>
                <a:latin typeface="Calibri"/>
                <a:cs typeface="Calibri"/>
              </a:rPr>
              <a:t>address</a:t>
            </a:r>
            <a:r>
              <a:rPr sz="2800" b="1" spc="10" dirty="0">
                <a:solidFill>
                  <a:srgbClr val="FFC000"/>
                </a:solidFill>
                <a:latin typeface="Calibri"/>
                <a:cs typeface="Calibri"/>
              </a:rPr>
              <a:t> </a:t>
            </a:r>
            <a:r>
              <a:rPr sz="2800" b="1" spc="-5" dirty="0">
                <a:solidFill>
                  <a:srgbClr val="FFC000"/>
                </a:solidFill>
                <a:latin typeface="Calibri"/>
                <a:cs typeface="Calibri"/>
              </a:rPr>
              <a:t>the</a:t>
            </a:r>
            <a:r>
              <a:rPr sz="2800" b="1" spc="5" dirty="0">
                <a:solidFill>
                  <a:srgbClr val="FFC000"/>
                </a:solidFill>
                <a:latin typeface="Calibri"/>
                <a:cs typeface="Calibri"/>
              </a:rPr>
              <a:t> </a:t>
            </a:r>
            <a:r>
              <a:rPr sz="2800" b="1" spc="-5" dirty="0">
                <a:solidFill>
                  <a:srgbClr val="FFC000"/>
                </a:solidFill>
                <a:latin typeface="Calibri"/>
                <a:cs typeface="Calibri"/>
              </a:rPr>
              <a:t>ability</a:t>
            </a:r>
            <a:r>
              <a:rPr sz="2800" b="1" spc="25" dirty="0">
                <a:solidFill>
                  <a:srgbClr val="FFC000"/>
                </a:solidFill>
                <a:latin typeface="Calibri"/>
                <a:cs typeface="Calibri"/>
              </a:rPr>
              <a:t> </a:t>
            </a:r>
            <a:r>
              <a:rPr sz="2800" b="1" spc="-5" dirty="0">
                <a:solidFill>
                  <a:srgbClr val="FFC000"/>
                </a:solidFill>
                <a:latin typeface="Calibri"/>
                <a:cs typeface="Calibri"/>
              </a:rPr>
              <a:t>of</a:t>
            </a:r>
            <a:r>
              <a:rPr sz="2800" b="1" spc="15" dirty="0">
                <a:solidFill>
                  <a:srgbClr val="FFC000"/>
                </a:solidFill>
                <a:latin typeface="Calibri"/>
                <a:cs typeface="Calibri"/>
              </a:rPr>
              <a:t> </a:t>
            </a:r>
            <a:r>
              <a:rPr sz="2800" b="1" spc="-5" dirty="0">
                <a:solidFill>
                  <a:srgbClr val="FFC000"/>
                </a:solidFill>
                <a:latin typeface="Calibri"/>
                <a:cs typeface="Calibri"/>
              </a:rPr>
              <a:t>the</a:t>
            </a:r>
            <a:r>
              <a:rPr sz="2800" b="1" spc="10" dirty="0">
                <a:solidFill>
                  <a:srgbClr val="FFC000"/>
                </a:solidFill>
                <a:latin typeface="Calibri"/>
                <a:cs typeface="Calibri"/>
              </a:rPr>
              <a:t> </a:t>
            </a:r>
            <a:r>
              <a:rPr sz="2800" b="1" spc="-10" dirty="0">
                <a:solidFill>
                  <a:srgbClr val="FFC000"/>
                </a:solidFill>
                <a:latin typeface="Calibri"/>
                <a:cs typeface="Calibri"/>
              </a:rPr>
              <a:t>application</a:t>
            </a:r>
            <a:r>
              <a:rPr sz="2800" b="1" spc="25" dirty="0">
                <a:solidFill>
                  <a:srgbClr val="FFC000"/>
                </a:solidFill>
                <a:latin typeface="Calibri"/>
                <a:cs typeface="Calibri"/>
              </a:rPr>
              <a:t> </a:t>
            </a:r>
            <a:r>
              <a:rPr sz="2800" b="1" spc="-15" dirty="0">
                <a:solidFill>
                  <a:srgbClr val="FFC000"/>
                </a:solidFill>
                <a:latin typeface="Calibri"/>
                <a:cs typeface="Calibri"/>
              </a:rPr>
              <a:t>to </a:t>
            </a:r>
            <a:r>
              <a:rPr sz="2800" b="1" spc="-615" dirty="0">
                <a:solidFill>
                  <a:srgbClr val="FFC000"/>
                </a:solidFill>
                <a:latin typeface="Calibri"/>
                <a:cs typeface="Calibri"/>
              </a:rPr>
              <a:t> </a:t>
            </a:r>
            <a:r>
              <a:rPr sz="2800" b="1" spc="-15" dirty="0">
                <a:solidFill>
                  <a:srgbClr val="FFC000"/>
                </a:solidFill>
                <a:latin typeface="Calibri"/>
                <a:cs typeface="Calibri"/>
              </a:rPr>
              <a:t>grow</a:t>
            </a:r>
            <a:r>
              <a:rPr sz="2800" b="1" spc="10" dirty="0">
                <a:solidFill>
                  <a:srgbClr val="FFC000"/>
                </a:solidFill>
                <a:latin typeface="Calibri"/>
                <a:cs typeface="Calibri"/>
              </a:rPr>
              <a:t> </a:t>
            </a:r>
            <a:r>
              <a:rPr sz="2800" b="1" spc="-15" dirty="0">
                <a:solidFill>
                  <a:srgbClr val="FFC000"/>
                </a:solidFill>
                <a:latin typeface="Calibri"/>
                <a:cs typeface="Calibri"/>
              </a:rPr>
              <a:t>to</a:t>
            </a:r>
            <a:r>
              <a:rPr sz="2800" b="1" dirty="0">
                <a:solidFill>
                  <a:srgbClr val="FFC000"/>
                </a:solidFill>
                <a:latin typeface="Calibri"/>
                <a:cs typeface="Calibri"/>
              </a:rPr>
              <a:t> </a:t>
            </a:r>
            <a:r>
              <a:rPr sz="2800" b="1" spc="-10" dirty="0">
                <a:solidFill>
                  <a:srgbClr val="FFC000"/>
                </a:solidFill>
                <a:latin typeface="Calibri"/>
                <a:cs typeface="Calibri"/>
              </a:rPr>
              <a:t>accommodate</a:t>
            </a:r>
            <a:r>
              <a:rPr sz="2800" b="1" spc="5" dirty="0">
                <a:solidFill>
                  <a:srgbClr val="FFC000"/>
                </a:solidFill>
                <a:latin typeface="Calibri"/>
                <a:cs typeface="Calibri"/>
              </a:rPr>
              <a:t> </a:t>
            </a:r>
            <a:r>
              <a:rPr sz="2800" b="1" spc="-15" dirty="0">
                <a:solidFill>
                  <a:srgbClr val="FFC000"/>
                </a:solidFill>
                <a:latin typeface="Calibri"/>
                <a:cs typeface="Calibri"/>
              </a:rPr>
              <a:t>more</a:t>
            </a:r>
            <a:r>
              <a:rPr sz="2800" b="1" spc="5" dirty="0">
                <a:solidFill>
                  <a:srgbClr val="FFC000"/>
                </a:solidFill>
                <a:latin typeface="Calibri"/>
                <a:cs typeface="Calibri"/>
              </a:rPr>
              <a:t> </a:t>
            </a:r>
            <a:r>
              <a:rPr sz="2800" b="1" spc="-10" dirty="0">
                <a:solidFill>
                  <a:srgbClr val="FFC000"/>
                </a:solidFill>
                <a:latin typeface="Calibri"/>
                <a:cs typeface="Calibri"/>
              </a:rPr>
              <a:t>users,</a:t>
            </a:r>
            <a:r>
              <a:rPr sz="2800" b="1" spc="10" dirty="0">
                <a:solidFill>
                  <a:srgbClr val="FFC000"/>
                </a:solidFill>
                <a:latin typeface="Calibri"/>
                <a:cs typeface="Calibri"/>
              </a:rPr>
              <a:t> </a:t>
            </a:r>
            <a:r>
              <a:rPr sz="2800" b="1" spc="-15" dirty="0">
                <a:solidFill>
                  <a:srgbClr val="FFC000"/>
                </a:solidFill>
                <a:latin typeface="Calibri"/>
                <a:cs typeface="Calibri"/>
              </a:rPr>
              <a:t>data,</a:t>
            </a:r>
            <a:r>
              <a:rPr sz="2800" b="1" spc="20" dirty="0">
                <a:solidFill>
                  <a:srgbClr val="FFC000"/>
                </a:solidFill>
                <a:latin typeface="Calibri"/>
                <a:cs typeface="Calibri"/>
              </a:rPr>
              <a:t> </a:t>
            </a:r>
            <a:r>
              <a:rPr sz="2800" b="1" spc="-10" dirty="0">
                <a:solidFill>
                  <a:srgbClr val="FFC000"/>
                </a:solidFill>
                <a:latin typeface="Calibri"/>
                <a:cs typeface="Calibri"/>
              </a:rPr>
              <a:t>servers,</a:t>
            </a:r>
            <a:r>
              <a:rPr sz="2800" b="1" spc="20" dirty="0">
                <a:solidFill>
                  <a:srgbClr val="FFC000"/>
                </a:solidFill>
                <a:latin typeface="Calibri"/>
                <a:cs typeface="Calibri"/>
              </a:rPr>
              <a:t> </a:t>
            </a:r>
            <a:r>
              <a:rPr sz="2800" b="1" spc="-15" dirty="0">
                <a:solidFill>
                  <a:srgbClr val="FFC000"/>
                </a:solidFill>
                <a:latin typeface="Calibri"/>
                <a:cs typeface="Calibri"/>
              </a:rPr>
              <a:t>geographic </a:t>
            </a:r>
            <a:r>
              <a:rPr sz="2800" b="1" spc="-10" dirty="0">
                <a:solidFill>
                  <a:srgbClr val="FFC000"/>
                </a:solidFill>
                <a:latin typeface="Calibri"/>
                <a:cs typeface="Calibri"/>
              </a:rPr>
              <a:t> locations,</a:t>
            </a:r>
            <a:r>
              <a:rPr sz="2800" b="1" spc="10" dirty="0">
                <a:solidFill>
                  <a:srgbClr val="FFC000"/>
                </a:solidFill>
                <a:latin typeface="Calibri"/>
                <a:cs typeface="Calibri"/>
              </a:rPr>
              <a:t> </a:t>
            </a:r>
            <a:r>
              <a:rPr sz="2800" b="1" spc="-10" dirty="0">
                <a:solidFill>
                  <a:srgbClr val="FFC000"/>
                </a:solidFill>
                <a:latin typeface="Calibri"/>
                <a:cs typeface="Calibri"/>
              </a:rPr>
              <a:t>transactions,</a:t>
            </a:r>
            <a:r>
              <a:rPr sz="2800" b="1" spc="25" dirty="0">
                <a:solidFill>
                  <a:srgbClr val="FFC000"/>
                </a:solidFill>
                <a:latin typeface="Calibri"/>
                <a:cs typeface="Calibri"/>
              </a:rPr>
              <a:t> </a:t>
            </a:r>
            <a:r>
              <a:rPr sz="2800" b="1" spc="-10" dirty="0">
                <a:solidFill>
                  <a:srgbClr val="FFC000"/>
                </a:solidFill>
                <a:latin typeface="Calibri"/>
                <a:cs typeface="Calibri"/>
              </a:rPr>
              <a:t>network</a:t>
            </a:r>
            <a:r>
              <a:rPr sz="2800" b="1" spc="45" dirty="0">
                <a:solidFill>
                  <a:srgbClr val="FFC000"/>
                </a:solidFill>
                <a:latin typeface="Calibri"/>
                <a:cs typeface="Calibri"/>
              </a:rPr>
              <a:t> </a:t>
            </a:r>
            <a:r>
              <a:rPr sz="2800" b="1" spc="-15" dirty="0">
                <a:solidFill>
                  <a:srgbClr val="FFC000"/>
                </a:solidFill>
                <a:latin typeface="Calibri"/>
                <a:cs typeface="Calibri"/>
              </a:rPr>
              <a:t>traffic,</a:t>
            </a:r>
            <a:r>
              <a:rPr sz="2800" b="1" spc="20" dirty="0">
                <a:solidFill>
                  <a:srgbClr val="FFC000"/>
                </a:solidFill>
                <a:latin typeface="Calibri"/>
                <a:cs typeface="Calibri"/>
              </a:rPr>
              <a:t> </a:t>
            </a:r>
            <a:r>
              <a:rPr sz="2800" b="1" spc="-10" dirty="0">
                <a:solidFill>
                  <a:srgbClr val="FFC000"/>
                </a:solidFill>
                <a:latin typeface="Calibri"/>
                <a:cs typeface="Calibri"/>
              </a:rPr>
              <a:t>searches,</a:t>
            </a:r>
            <a:r>
              <a:rPr sz="2800" b="1" spc="25" dirty="0">
                <a:solidFill>
                  <a:srgbClr val="FFC000"/>
                </a:solidFill>
                <a:latin typeface="Calibri"/>
                <a:cs typeface="Calibri"/>
              </a:rPr>
              <a:t> </a:t>
            </a:r>
            <a:r>
              <a:rPr sz="2800" b="1" spc="-5" dirty="0">
                <a:solidFill>
                  <a:srgbClr val="FFC000"/>
                </a:solidFill>
                <a:latin typeface="Calibri"/>
                <a:cs typeface="Calibri"/>
              </a:rPr>
              <a:t>and</a:t>
            </a:r>
            <a:r>
              <a:rPr sz="2800" b="1" spc="10" dirty="0">
                <a:solidFill>
                  <a:srgbClr val="FFC000"/>
                </a:solidFill>
                <a:latin typeface="Calibri"/>
                <a:cs typeface="Calibri"/>
              </a:rPr>
              <a:t> </a:t>
            </a:r>
            <a:r>
              <a:rPr sz="2800" b="1" spc="-5" dirty="0">
                <a:solidFill>
                  <a:srgbClr val="FFC000"/>
                </a:solidFill>
                <a:latin typeface="Calibri"/>
                <a:cs typeface="Calibri"/>
              </a:rPr>
              <a:t>other </a:t>
            </a:r>
            <a:r>
              <a:rPr sz="2800" b="1" dirty="0">
                <a:solidFill>
                  <a:srgbClr val="FFC000"/>
                </a:solidFill>
                <a:latin typeface="Calibri"/>
                <a:cs typeface="Calibri"/>
              </a:rPr>
              <a:t> </a:t>
            </a:r>
            <a:r>
              <a:rPr sz="2800" b="1" spc="-5" dirty="0">
                <a:solidFill>
                  <a:srgbClr val="FFC000"/>
                </a:solidFill>
                <a:latin typeface="Calibri"/>
                <a:cs typeface="Calibri"/>
              </a:rPr>
              <a:t>services</a:t>
            </a:r>
            <a:r>
              <a:rPr sz="2800" b="1" spc="20" dirty="0">
                <a:solidFill>
                  <a:srgbClr val="FFC000"/>
                </a:solidFill>
                <a:latin typeface="Calibri"/>
                <a:cs typeface="Calibri"/>
              </a:rPr>
              <a:t> </a:t>
            </a:r>
            <a:r>
              <a:rPr sz="2800" b="1" spc="-10" dirty="0">
                <a:solidFill>
                  <a:srgbClr val="FFC000"/>
                </a:solidFill>
                <a:latin typeface="Calibri"/>
                <a:cs typeface="Calibri"/>
              </a:rPr>
              <a:t>without</a:t>
            </a:r>
            <a:r>
              <a:rPr sz="2800" b="1" spc="10" dirty="0">
                <a:solidFill>
                  <a:srgbClr val="FFC000"/>
                </a:solidFill>
                <a:latin typeface="Calibri"/>
                <a:cs typeface="Calibri"/>
              </a:rPr>
              <a:t> </a:t>
            </a:r>
            <a:r>
              <a:rPr sz="2800" b="1" spc="-10" dirty="0">
                <a:solidFill>
                  <a:srgbClr val="FFC000"/>
                </a:solidFill>
                <a:latin typeface="Calibri"/>
                <a:cs typeface="Calibri"/>
              </a:rPr>
              <a:t>compromising performance</a:t>
            </a:r>
            <a:r>
              <a:rPr sz="2800" b="1" spc="35" dirty="0">
                <a:solidFill>
                  <a:srgbClr val="FFC000"/>
                </a:solidFill>
                <a:latin typeface="Calibri"/>
                <a:cs typeface="Calibri"/>
              </a:rPr>
              <a:t> </a:t>
            </a:r>
            <a:r>
              <a:rPr sz="2800" b="1" spc="-5" dirty="0">
                <a:solidFill>
                  <a:srgbClr val="FFC000"/>
                </a:solidFill>
                <a:latin typeface="Calibri"/>
                <a:cs typeface="Calibri"/>
              </a:rPr>
              <a:t>or</a:t>
            </a:r>
            <a:r>
              <a:rPr sz="2800" b="1" spc="5" dirty="0">
                <a:solidFill>
                  <a:srgbClr val="FFC000"/>
                </a:solidFill>
                <a:latin typeface="Calibri"/>
                <a:cs typeface="Calibri"/>
              </a:rPr>
              <a:t> </a:t>
            </a:r>
            <a:r>
              <a:rPr sz="2800" b="1" spc="-10" dirty="0">
                <a:solidFill>
                  <a:srgbClr val="FFC000"/>
                </a:solidFill>
                <a:latin typeface="Calibri"/>
                <a:cs typeface="Calibri"/>
              </a:rPr>
              <a:t>correctness</a:t>
            </a:r>
            <a:endParaRPr sz="2800">
              <a:latin typeface="Calibri"/>
              <a:cs typeface="Calibri"/>
            </a:endParaRPr>
          </a:p>
          <a:p>
            <a:pPr>
              <a:lnSpc>
                <a:spcPct val="100000"/>
              </a:lnSpc>
            </a:pPr>
            <a:endParaRPr sz="2800">
              <a:latin typeface="Calibri"/>
              <a:cs typeface="Calibri"/>
            </a:endParaRPr>
          </a:p>
          <a:p>
            <a:pPr marL="12065" marR="5080" indent="2540" algn="ctr">
              <a:lnSpc>
                <a:spcPct val="80000"/>
              </a:lnSpc>
              <a:spcBef>
                <a:spcPts val="2070"/>
              </a:spcBef>
            </a:pPr>
            <a:r>
              <a:rPr sz="2800" spc="-10" dirty="0">
                <a:solidFill>
                  <a:srgbClr val="FFFFFF"/>
                </a:solidFill>
                <a:latin typeface="Calibri"/>
                <a:cs typeface="Calibri"/>
              </a:rPr>
              <a:t>Scalability</a:t>
            </a:r>
            <a:r>
              <a:rPr sz="2800" spc="5" dirty="0">
                <a:solidFill>
                  <a:srgbClr val="FFFFFF"/>
                </a:solidFill>
                <a:latin typeface="Calibri"/>
                <a:cs typeface="Calibri"/>
              </a:rPr>
              <a:t> </a:t>
            </a:r>
            <a:r>
              <a:rPr sz="2800" spc="-5" dirty="0">
                <a:solidFill>
                  <a:srgbClr val="FFFFFF"/>
                </a:solidFill>
                <a:latin typeface="Calibri"/>
                <a:cs typeface="Calibri"/>
              </a:rPr>
              <a:t>is</a:t>
            </a:r>
            <a:r>
              <a:rPr sz="2800" spc="5" dirty="0">
                <a:solidFill>
                  <a:srgbClr val="FFFFFF"/>
                </a:solidFill>
                <a:latin typeface="Calibri"/>
                <a:cs typeface="Calibri"/>
              </a:rPr>
              <a:t> </a:t>
            </a:r>
            <a:r>
              <a:rPr sz="2800" spc="-15" dirty="0">
                <a:solidFill>
                  <a:srgbClr val="FFFFFF"/>
                </a:solidFill>
                <a:latin typeface="Calibri"/>
                <a:cs typeface="Calibri"/>
              </a:rPr>
              <a:t>related</a:t>
            </a:r>
            <a:r>
              <a:rPr sz="2800" spc="10" dirty="0">
                <a:solidFill>
                  <a:srgbClr val="FFFFFF"/>
                </a:solidFill>
                <a:latin typeface="Calibri"/>
                <a:cs typeface="Calibri"/>
              </a:rPr>
              <a:t> </a:t>
            </a:r>
            <a:r>
              <a:rPr sz="2800" spc="-20" dirty="0">
                <a:solidFill>
                  <a:srgbClr val="FFFFFF"/>
                </a:solidFill>
                <a:latin typeface="Calibri"/>
                <a:cs typeface="Calibri"/>
              </a:rPr>
              <a:t>to</a:t>
            </a:r>
            <a:r>
              <a:rPr sz="2800" spc="-5" dirty="0">
                <a:solidFill>
                  <a:srgbClr val="FFFFFF"/>
                </a:solidFill>
                <a:latin typeface="Calibri"/>
                <a:cs typeface="Calibri"/>
              </a:rPr>
              <a:t> </a:t>
            </a:r>
            <a:r>
              <a:rPr sz="2800" b="1" spc="-10" dirty="0">
                <a:solidFill>
                  <a:srgbClr val="FFFFFF"/>
                </a:solidFill>
                <a:latin typeface="Calibri"/>
                <a:cs typeface="Calibri"/>
              </a:rPr>
              <a:t>modifiability</a:t>
            </a:r>
            <a:r>
              <a:rPr sz="2800" b="1" spc="55" dirty="0">
                <a:solidFill>
                  <a:srgbClr val="FFFFFF"/>
                </a:solidFill>
                <a:latin typeface="Calibri"/>
                <a:cs typeface="Calibri"/>
              </a:rPr>
              <a:t> </a:t>
            </a:r>
            <a:r>
              <a:rPr sz="2800" spc="-5" dirty="0">
                <a:solidFill>
                  <a:srgbClr val="FFFFFF"/>
                </a:solidFill>
                <a:latin typeface="Calibri"/>
                <a:cs typeface="Calibri"/>
              </a:rPr>
              <a:t>and</a:t>
            </a:r>
            <a:r>
              <a:rPr sz="2800" spc="15" dirty="0">
                <a:solidFill>
                  <a:srgbClr val="FFFFFF"/>
                </a:solidFill>
                <a:latin typeface="Calibri"/>
                <a:cs typeface="Calibri"/>
              </a:rPr>
              <a:t> </a:t>
            </a:r>
            <a:r>
              <a:rPr sz="2800" spc="-20" dirty="0">
                <a:solidFill>
                  <a:srgbClr val="FFFFFF"/>
                </a:solidFill>
                <a:latin typeface="Calibri"/>
                <a:cs typeface="Calibri"/>
              </a:rPr>
              <a:t>to</a:t>
            </a:r>
            <a:r>
              <a:rPr sz="2800" spc="10" dirty="0">
                <a:solidFill>
                  <a:srgbClr val="FFFFFF"/>
                </a:solidFill>
                <a:latin typeface="Calibri"/>
                <a:cs typeface="Calibri"/>
              </a:rPr>
              <a:t> </a:t>
            </a:r>
            <a:r>
              <a:rPr sz="2800" b="1" spc="-10" dirty="0">
                <a:solidFill>
                  <a:srgbClr val="FFFFFF"/>
                </a:solidFill>
                <a:latin typeface="Calibri"/>
                <a:cs typeface="Calibri"/>
              </a:rPr>
              <a:t>robustness</a:t>
            </a:r>
            <a:r>
              <a:rPr sz="2800" spc="-10" dirty="0">
                <a:solidFill>
                  <a:srgbClr val="FFFFFF"/>
                </a:solidFill>
                <a:latin typeface="Calibri"/>
                <a:cs typeface="Calibri"/>
              </a:rPr>
              <a:t>,</a:t>
            </a:r>
            <a:r>
              <a:rPr sz="2800" spc="25" dirty="0">
                <a:solidFill>
                  <a:srgbClr val="FFFFFF"/>
                </a:solidFill>
                <a:latin typeface="Calibri"/>
                <a:cs typeface="Calibri"/>
              </a:rPr>
              <a:t> </a:t>
            </a:r>
            <a:r>
              <a:rPr sz="2800" spc="-10" dirty="0">
                <a:solidFill>
                  <a:srgbClr val="FFFFFF"/>
                </a:solidFill>
                <a:latin typeface="Calibri"/>
                <a:cs typeface="Calibri"/>
              </a:rPr>
              <a:t>because</a:t>
            </a:r>
            <a:r>
              <a:rPr sz="2800" spc="20" dirty="0">
                <a:solidFill>
                  <a:srgbClr val="FFFFFF"/>
                </a:solidFill>
                <a:latin typeface="Calibri"/>
                <a:cs typeface="Calibri"/>
              </a:rPr>
              <a:t> </a:t>
            </a:r>
            <a:r>
              <a:rPr sz="2800" spc="-10" dirty="0">
                <a:solidFill>
                  <a:srgbClr val="FFFFFF"/>
                </a:solidFill>
                <a:latin typeface="Calibri"/>
                <a:cs typeface="Calibri"/>
              </a:rPr>
              <a:t>one </a:t>
            </a:r>
            <a:r>
              <a:rPr sz="2800" spc="-620" dirty="0">
                <a:solidFill>
                  <a:srgbClr val="FFFFFF"/>
                </a:solidFill>
                <a:latin typeface="Calibri"/>
                <a:cs typeface="Calibri"/>
              </a:rPr>
              <a:t> </a:t>
            </a:r>
            <a:r>
              <a:rPr sz="2800" spc="-15" dirty="0">
                <a:solidFill>
                  <a:srgbClr val="FFFFFF"/>
                </a:solidFill>
                <a:latin typeface="Calibri"/>
                <a:cs typeface="Calibri"/>
              </a:rPr>
              <a:t>category</a:t>
            </a:r>
            <a:r>
              <a:rPr sz="2800" spc="-20" dirty="0">
                <a:solidFill>
                  <a:srgbClr val="FFFFFF"/>
                </a:solidFill>
                <a:latin typeface="Calibri"/>
                <a:cs typeface="Calibri"/>
              </a:rPr>
              <a:t> </a:t>
            </a:r>
            <a:r>
              <a:rPr sz="2800" spc="-5" dirty="0">
                <a:solidFill>
                  <a:srgbClr val="FFFFFF"/>
                </a:solidFill>
                <a:latin typeface="Calibri"/>
                <a:cs typeface="Calibri"/>
              </a:rPr>
              <a:t>of</a:t>
            </a:r>
            <a:r>
              <a:rPr sz="2800" dirty="0">
                <a:solidFill>
                  <a:srgbClr val="FFFFFF"/>
                </a:solidFill>
                <a:latin typeface="Calibri"/>
                <a:cs typeface="Calibri"/>
              </a:rPr>
              <a:t> </a:t>
            </a:r>
            <a:r>
              <a:rPr sz="2800" spc="-15" dirty="0">
                <a:solidFill>
                  <a:srgbClr val="FFFFFF"/>
                </a:solidFill>
                <a:latin typeface="Calibri"/>
                <a:cs typeface="Calibri"/>
              </a:rPr>
              <a:t>robustness</a:t>
            </a:r>
            <a:r>
              <a:rPr sz="2800" spc="55" dirty="0">
                <a:solidFill>
                  <a:srgbClr val="FFFFFF"/>
                </a:solidFill>
                <a:latin typeface="Calibri"/>
                <a:cs typeface="Calibri"/>
              </a:rPr>
              <a:t> </a:t>
            </a:r>
            <a:r>
              <a:rPr sz="2800" spc="-5" dirty="0">
                <a:solidFill>
                  <a:srgbClr val="FFFFFF"/>
                </a:solidFill>
                <a:latin typeface="Calibri"/>
                <a:cs typeface="Calibri"/>
              </a:rPr>
              <a:t>has</a:t>
            </a:r>
            <a:r>
              <a:rPr sz="2800" spc="10" dirty="0">
                <a:solidFill>
                  <a:srgbClr val="FFFFFF"/>
                </a:solidFill>
                <a:latin typeface="Calibri"/>
                <a:cs typeface="Calibri"/>
              </a:rPr>
              <a:t> </a:t>
            </a:r>
            <a:r>
              <a:rPr sz="2800" spc="-20" dirty="0">
                <a:solidFill>
                  <a:srgbClr val="FFFFFF"/>
                </a:solidFill>
                <a:latin typeface="Calibri"/>
                <a:cs typeface="Calibri"/>
              </a:rPr>
              <a:t>to</a:t>
            </a:r>
            <a:r>
              <a:rPr sz="2800" dirty="0">
                <a:solidFill>
                  <a:srgbClr val="FFFFFF"/>
                </a:solidFill>
                <a:latin typeface="Calibri"/>
                <a:cs typeface="Calibri"/>
              </a:rPr>
              <a:t> </a:t>
            </a:r>
            <a:r>
              <a:rPr sz="2800" spc="-5" dirty="0">
                <a:solidFill>
                  <a:srgbClr val="FFFFFF"/>
                </a:solidFill>
                <a:latin typeface="Calibri"/>
                <a:cs typeface="Calibri"/>
              </a:rPr>
              <a:t>do</a:t>
            </a:r>
            <a:r>
              <a:rPr sz="2800" spc="10" dirty="0">
                <a:solidFill>
                  <a:srgbClr val="FFFFFF"/>
                </a:solidFill>
                <a:latin typeface="Calibri"/>
                <a:cs typeface="Calibri"/>
              </a:rPr>
              <a:t> </a:t>
            </a:r>
            <a:r>
              <a:rPr sz="2800" spc="-5" dirty="0">
                <a:solidFill>
                  <a:srgbClr val="FFFFFF"/>
                </a:solidFill>
                <a:latin typeface="Calibri"/>
                <a:cs typeface="Calibri"/>
              </a:rPr>
              <a:t>with</a:t>
            </a:r>
            <a:r>
              <a:rPr sz="2800" spc="5" dirty="0">
                <a:solidFill>
                  <a:srgbClr val="FFFFFF"/>
                </a:solidFill>
                <a:latin typeface="Calibri"/>
                <a:cs typeface="Calibri"/>
              </a:rPr>
              <a:t> </a:t>
            </a:r>
            <a:r>
              <a:rPr sz="2800" spc="-10" dirty="0">
                <a:solidFill>
                  <a:srgbClr val="FFFFFF"/>
                </a:solidFill>
                <a:latin typeface="Calibri"/>
                <a:cs typeface="Calibri"/>
              </a:rPr>
              <a:t>how</a:t>
            </a:r>
            <a:r>
              <a:rPr sz="2800" spc="15" dirty="0">
                <a:solidFill>
                  <a:srgbClr val="FFFFFF"/>
                </a:solidFill>
                <a:latin typeface="Calibri"/>
                <a:cs typeface="Calibri"/>
              </a:rPr>
              <a:t> </a:t>
            </a:r>
            <a:r>
              <a:rPr sz="2800" spc="-5" dirty="0">
                <a:solidFill>
                  <a:srgbClr val="FFFFFF"/>
                </a:solidFill>
                <a:latin typeface="Calibri"/>
                <a:cs typeface="Calibri"/>
              </a:rPr>
              <a:t>the</a:t>
            </a:r>
            <a:r>
              <a:rPr sz="2800" dirty="0">
                <a:solidFill>
                  <a:srgbClr val="FFFFFF"/>
                </a:solidFill>
                <a:latin typeface="Calibri"/>
                <a:cs typeface="Calibri"/>
              </a:rPr>
              <a:t> </a:t>
            </a:r>
            <a:r>
              <a:rPr sz="2800" spc="-25" dirty="0">
                <a:solidFill>
                  <a:srgbClr val="FFFFFF"/>
                </a:solidFill>
                <a:latin typeface="Calibri"/>
                <a:cs typeface="Calibri"/>
              </a:rPr>
              <a:t>system</a:t>
            </a:r>
            <a:r>
              <a:rPr sz="2800" spc="15" dirty="0">
                <a:solidFill>
                  <a:srgbClr val="FFFFFF"/>
                </a:solidFill>
                <a:latin typeface="Calibri"/>
                <a:cs typeface="Calibri"/>
              </a:rPr>
              <a:t> </a:t>
            </a:r>
            <a:r>
              <a:rPr sz="2800" spc="-20" dirty="0">
                <a:solidFill>
                  <a:srgbClr val="FFFFFF"/>
                </a:solidFill>
                <a:latin typeface="Calibri"/>
                <a:cs typeface="Calibri"/>
              </a:rPr>
              <a:t>behaves</a:t>
            </a:r>
            <a:r>
              <a:rPr sz="2800" spc="20" dirty="0">
                <a:solidFill>
                  <a:srgbClr val="FFFFFF"/>
                </a:solidFill>
                <a:latin typeface="Calibri"/>
                <a:cs typeface="Calibri"/>
              </a:rPr>
              <a:t> </a:t>
            </a:r>
            <a:r>
              <a:rPr sz="2800" spc="-5" dirty="0">
                <a:solidFill>
                  <a:srgbClr val="FFFFFF"/>
                </a:solidFill>
                <a:latin typeface="Calibri"/>
                <a:cs typeface="Calibri"/>
              </a:rPr>
              <a:t>when </a:t>
            </a:r>
            <a:r>
              <a:rPr sz="2800" spc="-615" dirty="0">
                <a:solidFill>
                  <a:srgbClr val="FFFFFF"/>
                </a:solidFill>
                <a:latin typeface="Calibri"/>
                <a:cs typeface="Calibri"/>
              </a:rPr>
              <a:t> </a:t>
            </a:r>
            <a:r>
              <a:rPr sz="2800" spc="-5" dirty="0">
                <a:solidFill>
                  <a:srgbClr val="FFFFFF"/>
                </a:solidFill>
                <a:latin typeface="Calibri"/>
                <a:cs typeface="Calibri"/>
              </a:rPr>
              <a:t>capacity</a:t>
            </a:r>
            <a:r>
              <a:rPr sz="2800" spc="-20" dirty="0">
                <a:solidFill>
                  <a:srgbClr val="FFFFFF"/>
                </a:solidFill>
                <a:latin typeface="Calibri"/>
                <a:cs typeface="Calibri"/>
              </a:rPr>
              <a:t> </a:t>
            </a:r>
            <a:r>
              <a:rPr sz="2800" spc="-5" dirty="0">
                <a:solidFill>
                  <a:srgbClr val="FFFFFF"/>
                </a:solidFill>
                <a:latin typeface="Calibri"/>
                <a:cs typeface="Calibri"/>
              </a:rPr>
              <a:t>limits</a:t>
            </a:r>
            <a:r>
              <a:rPr sz="2800" spc="20" dirty="0">
                <a:solidFill>
                  <a:srgbClr val="FFFFFF"/>
                </a:solidFill>
                <a:latin typeface="Calibri"/>
                <a:cs typeface="Calibri"/>
              </a:rPr>
              <a:t> </a:t>
            </a:r>
            <a:r>
              <a:rPr sz="2800" spc="-20" dirty="0">
                <a:solidFill>
                  <a:srgbClr val="FFFFFF"/>
                </a:solidFill>
                <a:latin typeface="Calibri"/>
                <a:cs typeface="Calibri"/>
              </a:rPr>
              <a:t>are</a:t>
            </a:r>
            <a:r>
              <a:rPr sz="2800" dirty="0">
                <a:solidFill>
                  <a:srgbClr val="FFFFFF"/>
                </a:solidFill>
                <a:latin typeface="Calibri"/>
                <a:cs typeface="Calibri"/>
              </a:rPr>
              <a:t> </a:t>
            </a:r>
            <a:r>
              <a:rPr sz="2800" spc="-10" dirty="0">
                <a:solidFill>
                  <a:srgbClr val="FFFFFF"/>
                </a:solidFill>
                <a:latin typeface="Calibri"/>
                <a:cs typeface="Calibri"/>
              </a:rPr>
              <a:t>approached</a:t>
            </a:r>
            <a:r>
              <a:rPr sz="2800" spc="10" dirty="0">
                <a:solidFill>
                  <a:srgbClr val="FFFFFF"/>
                </a:solidFill>
                <a:latin typeface="Calibri"/>
                <a:cs typeface="Calibri"/>
              </a:rPr>
              <a:t> </a:t>
            </a:r>
            <a:r>
              <a:rPr sz="2800" spc="-5" dirty="0">
                <a:solidFill>
                  <a:srgbClr val="FFFFFF"/>
                </a:solidFill>
                <a:latin typeface="Calibri"/>
                <a:cs typeface="Calibri"/>
              </a:rPr>
              <a:t>or</a:t>
            </a:r>
            <a:r>
              <a:rPr sz="2800" dirty="0">
                <a:solidFill>
                  <a:srgbClr val="FFFFFF"/>
                </a:solidFill>
                <a:latin typeface="Calibri"/>
                <a:cs typeface="Calibri"/>
              </a:rPr>
              <a:t> </a:t>
            </a:r>
            <a:r>
              <a:rPr sz="2800" spc="-15" dirty="0">
                <a:solidFill>
                  <a:srgbClr val="FFFFFF"/>
                </a:solidFill>
                <a:latin typeface="Calibri"/>
                <a:cs typeface="Calibri"/>
              </a:rPr>
              <a:t>exceeded.</a:t>
            </a:r>
            <a:endParaRPr sz="2800">
              <a:latin typeface="Calibri"/>
              <a:cs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08380"/>
            <a:ext cx="2635250" cy="757555"/>
          </a:xfrm>
          <a:prstGeom prst="rect">
            <a:avLst/>
          </a:prstGeom>
        </p:spPr>
        <p:txBody>
          <a:bodyPr vert="horz" wrap="square" lIns="0" tIns="12700" rIns="0" bIns="0" rtlCol="0">
            <a:spAutoFit/>
          </a:bodyPr>
          <a:lstStyle/>
          <a:p>
            <a:pPr marL="12700">
              <a:lnSpc>
                <a:spcPct val="100000"/>
              </a:lnSpc>
              <a:spcBef>
                <a:spcPts val="100"/>
              </a:spcBef>
            </a:pPr>
            <a:r>
              <a:rPr sz="4800" b="0" spc="-80" dirty="0">
                <a:solidFill>
                  <a:srgbClr val="FFFFFF"/>
                </a:solidFill>
                <a:latin typeface="Calibri Light"/>
                <a:cs typeface="Calibri Light"/>
              </a:rPr>
              <a:t>Scalability..</a:t>
            </a:r>
            <a:endParaRPr sz="4800">
              <a:latin typeface="Calibri Light"/>
              <a:cs typeface="Calibri Light"/>
            </a:endParaRPr>
          </a:p>
        </p:txBody>
      </p:sp>
      <p:sp>
        <p:nvSpPr>
          <p:cNvPr id="3" name="object 3"/>
          <p:cNvSpPr txBox="1"/>
          <p:nvPr/>
        </p:nvSpPr>
        <p:spPr>
          <a:xfrm>
            <a:off x="1176019" y="1804238"/>
            <a:ext cx="9759950" cy="3561715"/>
          </a:xfrm>
          <a:prstGeom prst="rect">
            <a:avLst/>
          </a:prstGeom>
        </p:spPr>
        <p:txBody>
          <a:bodyPr vert="horz" wrap="square" lIns="0" tIns="13335" rIns="0" bIns="0" rtlCol="0">
            <a:spAutoFit/>
          </a:bodyPr>
          <a:lstStyle/>
          <a:p>
            <a:pPr marL="343535">
              <a:lnSpc>
                <a:spcPct val="100000"/>
              </a:lnSpc>
              <a:spcBef>
                <a:spcPts val="105"/>
              </a:spcBef>
            </a:pPr>
            <a:r>
              <a:rPr sz="3200" spc="-5" dirty="0">
                <a:solidFill>
                  <a:srgbClr val="FFC000"/>
                </a:solidFill>
                <a:latin typeface="Calibri"/>
                <a:cs typeface="Calibri"/>
              </a:rPr>
              <a:t>Scalability</a:t>
            </a:r>
            <a:r>
              <a:rPr sz="3200" spc="25" dirty="0">
                <a:solidFill>
                  <a:srgbClr val="FFC000"/>
                </a:solidFill>
                <a:latin typeface="Calibri"/>
                <a:cs typeface="Calibri"/>
              </a:rPr>
              <a:t> </a:t>
            </a:r>
            <a:r>
              <a:rPr sz="3200" spc="-5" dirty="0">
                <a:solidFill>
                  <a:srgbClr val="FFC000"/>
                </a:solidFill>
                <a:latin typeface="Calibri"/>
                <a:cs typeface="Calibri"/>
              </a:rPr>
              <a:t>has</a:t>
            </a:r>
            <a:r>
              <a:rPr sz="3200" spc="5" dirty="0">
                <a:solidFill>
                  <a:srgbClr val="FFC000"/>
                </a:solidFill>
                <a:latin typeface="Calibri"/>
                <a:cs typeface="Calibri"/>
              </a:rPr>
              <a:t> </a:t>
            </a:r>
            <a:r>
              <a:rPr sz="3200" spc="-5" dirty="0">
                <a:solidFill>
                  <a:srgbClr val="FFC000"/>
                </a:solidFill>
                <a:latin typeface="Calibri"/>
                <a:cs typeface="Calibri"/>
              </a:rPr>
              <a:t>both</a:t>
            </a:r>
            <a:r>
              <a:rPr sz="3200" spc="10" dirty="0">
                <a:solidFill>
                  <a:srgbClr val="FFC000"/>
                </a:solidFill>
                <a:latin typeface="Calibri"/>
                <a:cs typeface="Calibri"/>
              </a:rPr>
              <a:t> </a:t>
            </a:r>
            <a:r>
              <a:rPr sz="3200" spc="-20" dirty="0">
                <a:solidFill>
                  <a:srgbClr val="FFC000"/>
                </a:solidFill>
                <a:latin typeface="Calibri"/>
                <a:cs typeface="Calibri"/>
              </a:rPr>
              <a:t>hardware</a:t>
            </a:r>
            <a:r>
              <a:rPr sz="3200" spc="5" dirty="0">
                <a:solidFill>
                  <a:srgbClr val="FFC000"/>
                </a:solidFill>
                <a:latin typeface="Calibri"/>
                <a:cs typeface="Calibri"/>
              </a:rPr>
              <a:t> </a:t>
            </a:r>
            <a:r>
              <a:rPr sz="3200" dirty="0">
                <a:solidFill>
                  <a:srgbClr val="FFC000"/>
                </a:solidFill>
                <a:latin typeface="Calibri"/>
                <a:cs typeface="Calibri"/>
              </a:rPr>
              <a:t>and</a:t>
            </a:r>
            <a:r>
              <a:rPr sz="3200" spc="10" dirty="0">
                <a:solidFill>
                  <a:srgbClr val="FFC000"/>
                </a:solidFill>
                <a:latin typeface="Calibri"/>
                <a:cs typeface="Calibri"/>
              </a:rPr>
              <a:t> </a:t>
            </a:r>
            <a:r>
              <a:rPr sz="3200" spc="-15" dirty="0">
                <a:solidFill>
                  <a:srgbClr val="FFC000"/>
                </a:solidFill>
                <a:latin typeface="Calibri"/>
                <a:cs typeface="Calibri"/>
              </a:rPr>
              <a:t>software</a:t>
            </a:r>
            <a:r>
              <a:rPr sz="3200" spc="-5" dirty="0">
                <a:solidFill>
                  <a:srgbClr val="FFC000"/>
                </a:solidFill>
                <a:latin typeface="Calibri"/>
                <a:cs typeface="Calibri"/>
              </a:rPr>
              <a:t> </a:t>
            </a:r>
            <a:r>
              <a:rPr sz="3200" spc="-10" dirty="0">
                <a:solidFill>
                  <a:srgbClr val="FFC000"/>
                </a:solidFill>
                <a:latin typeface="Calibri"/>
                <a:cs typeface="Calibri"/>
              </a:rPr>
              <a:t>implications.</a:t>
            </a:r>
            <a:endParaRPr sz="3200">
              <a:latin typeface="Calibri"/>
              <a:cs typeface="Calibri"/>
            </a:endParaRPr>
          </a:p>
          <a:p>
            <a:pPr>
              <a:lnSpc>
                <a:spcPct val="100000"/>
              </a:lnSpc>
              <a:spcBef>
                <a:spcPts val="50"/>
              </a:spcBef>
            </a:pPr>
            <a:endParaRPr sz="3600">
              <a:latin typeface="Calibri"/>
              <a:cs typeface="Calibri"/>
            </a:endParaRPr>
          </a:p>
          <a:p>
            <a:pPr marL="12700" marR="79375">
              <a:lnSpc>
                <a:spcPct val="90000"/>
              </a:lnSpc>
            </a:pPr>
            <a:r>
              <a:rPr sz="2800" spc="-10" dirty="0">
                <a:solidFill>
                  <a:srgbClr val="FFFF00"/>
                </a:solidFill>
                <a:latin typeface="Calibri"/>
                <a:cs typeface="Calibri"/>
              </a:rPr>
              <a:t>Scaling</a:t>
            </a:r>
            <a:r>
              <a:rPr sz="2800" dirty="0">
                <a:solidFill>
                  <a:srgbClr val="FFFF00"/>
                </a:solidFill>
                <a:latin typeface="Calibri"/>
                <a:cs typeface="Calibri"/>
              </a:rPr>
              <a:t> </a:t>
            </a:r>
            <a:r>
              <a:rPr sz="2800" spc="-5" dirty="0">
                <a:solidFill>
                  <a:srgbClr val="FFFF00"/>
                </a:solidFill>
                <a:latin typeface="Calibri"/>
                <a:cs typeface="Calibri"/>
              </a:rPr>
              <a:t>up</a:t>
            </a:r>
            <a:r>
              <a:rPr sz="2800" spc="35" dirty="0">
                <a:solidFill>
                  <a:srgbClr val="FFFF00"/>
                </a:solidFill>
                <a:latin typeface="Calibri"/>
                <a:cs typeface="Calibri"/>
              </a:rPr>
              <a:t> </a:t>
            </a:r>
            <a:r>
              <a:rPr sz="2800" spc="-5" dirty="0">
                <a:solidFill>
                  <a:srgbClr val="FFFF00"/>
                </a:solidFill>
                <a:latin typeface="Calibri"/>
                <a:cs typeface="Calibri"/>
              </a:rPr>
              <a:t>a</a:t>
            </a:r>
            <a:r>
              <a:rPr sz="2800" spc="15" dirty="0">
                <a:solidFill>
                  <a:srgbClr val="FFFF00"/>
                </a:solidFill>
                <a:latin typeface="Calibri"/>
                <a:cs typeface="Calibri"/>
              </a:rPr>
              <a:t> </a:t>
            </a:r>
            <a:r>
              <a:rPr sz="2800" spc="-30" dirty="0">
                <a:solidFill>
                  <a:srgbClr val="FFFF00"/>
                </a:solidFill>
                <a:latin typeface="Calibri"/>
                <a:cs typeface="Calibri"/>
              </a:rPr>
              <a:t>system</a:t>
            </a:r>
            <a:r>
              <a:rPr sz="2800" spc="25" dirty="0">
                <a:solidFill>
                  <a:srgbClr val="FFFF00"/>
                </a:solidFill>
                <a:latin typeface="Calibri"/>
                <a:cs typeface="Calibri"/>
              </a:rPr>
              <a:t> </a:t>
            </a:r>
            <a:r>
              <a:rPr sz="2800" spc="-10" dirty="0">
                <a:solidFill>
                  <a:srgbClr val="FFFF00"/>
                </a:solidFill>
                <a:latin typeface="Calibri"/>
                <a:cs typeface="Calibri"/>
              </a:rPr>
              <a:t>could</a:t>
            </a:r>
            <a:r>
              <a:rPr sz="2800" spc="25" dirty="0">
                <a:solidFill>
                  <a:srgbClr val="FFFF00"/>
                </a:solidFill>
                <a:latin typeface="Calibri"/>
                <a:cs typeface="Calibri"/>
              </a:rPr>
              <a:t> </a:t>
            </a:r>
            <a:r>
              <a:rPr sz="2800" spc="-5" dirty="0">
                <a:solidFill>
                  <a:srgbClr val="FFFF00"/>
                </a:solidFill>
                <a:latin typeface="Calibri"/>
                <a:cs typeface="Calibri"/>
              </a:rPr>
              <a:t>mean</a:t>
            </a:r>
            <a:r>
              <a:rPr sz="2800" spc="15" dirty="0">
                <a:solidFill>
                  <a:srgbClr val="FFFF00"/>
                </a:solidFill>
                <a:latin typeface="Calibri"/>
                <a:cs typeface="Calibri"/>
              </a:rPr>
              <a:t> </a:t>
            </a:r>
            <a:r>
              <a:rPr sz="2800" spc="-5" dirty="0">
                <a:solidFill>
                  <a:srgbClr val="FFFF00"/>
                </a:solidFill>
                <a:latin typeface="Calibri"/>
                <a:cs typeface="Calibri"/>
              </a:rPr>
              <a:t>acquiring</a:t>
            </a:r>
            <a:r>
              <a:rPr sz="2800" spc="30" dirty="0">
                <a:solidFill>
                  <a:srgbClr val="FFFF00"/>
                </a:solidFill>
                <a:latin typeface="Calibri"/>
                <a:cs typeface="Calibri"/>
              </a:rPr>
              <a:t> </a:t>
            </a:r>
            <a:r>
              <a:rPr sz="2800" spc="-25" dirty="0">
                <a:solidFill>
                  <a:srgbClr val="FFFF00"/>
                </a:solidFill>
                <a:latin typeface="Calibri"/>
                <a:cs typeface="Calibri"/>
              </a:rPr>
              <a:t>faster</a:t>
            </a:r>
            <a:r>
              <a:rPr sz="2800" spc="25" dirty="0">
                <a:solidFill>
                  <a:srgbClr val="FFFF00"/>
                </a:solidFill>
                <a:latin typeface="Calibri"/>
                <a:cs typeface="Calibri"/>
              </a:rPr>
              <a:t> </a:t>
            </a:r>
            <a:r>
              <a:rPr sz="2800" spc="-15" dirty="0">
                <a:solidFill>
                  <a:srgbClr val="FFFF00"/>
                </a:solidFill>
                <a:latin typeface="Calibri"/>
                <a:cs typeface="Calibri"/>
              </a:rPr>
              <a:t>computers,</a:t>
            </a:r>
            <a:r>
              <a:rPr sz="2800" spc="30" dirty="0">
                <a:solidFill>
                  <a:srgbClr val="FFFF00"/>
                </a:solidFill>
                <a:latin typeface="Calibri"/>
                <a:cs typeface="Calibri"/>
              </a:rPr>
              <a:t> </a:t>
            </a:r>
            <a:r>
              <a:rPr sz="2800" spc="-5" dirty="0">
                <a:solidFill>
                  <a:srgbClr val="FFFF00"/>
                </a:solidFill>
                <a:latin typeface="Calibri"/>
                <a:cs typeface="Calibri"/>
              </a:rPr>
              <a:t>adding </a:t>
            </a:r>
            <a:r>
              <a:rPr sz="2800" spc="-620" dirty="0">
                <a:solidFill>
                  <a:srgbClr val="FFFF00"/>
                </a:solidFill>
                <a:latin typeface="Calibri"/>
                <a:cs typeface="Calibri"/>
              </a:rPr>
              <a:t> </a:t>
            </a:r>
            <a:r>
              <a:rPr sz="2800" spc="-5" dirty="0">
                <a:solidFill>
                  <a:srgbClr val="FFFF00"/>
                </a:solidFill>
                <a:latin typeface="Calibri"/>
                <a:cs typeface="Calibri"/>
              </a:rPr>
              <a:t>memory</a:t>
            </a:r>
            <a:r>
              <a:rPr sz="2800" spc="10" dirty="0">
                <a:solidFill>
                  <a:srgbClr val="FFFF00"/>
                </a:solidFill>
                <a:latin typeface="Calibri"/>
                <a:cs typeface="Calibri"/>
              </a:rPr>
              <a:t> </a:t>
            </a:r>
            <a:r>
              <a:rPr sz="2800" spc="-5" dirty="0">
                <a:solidFill>
                  <a:srgbClr val="FFFF00"/>
                </a:solidFill>
                <a:latin typeface="Calibri"/>
                <a:cs typeface="Calibri"/>
              </a:rPr>
              <a:t>or disk</a:t>
            </a:r>
            <a:r>
              <a:rPr sz="2800" spc="35" dirty="0">
                <a:solidFill>
                  <a:srgbClr val="FFFF00"/>
                </a:solidFill>
                <a:latin typeface="Calibri"/>
                <a:cs typeface="Calibri"/>
              </a:rPr>
              <a:t> </a:t>
            </a:r>
            <a:r>
              <a:rPr sz="2800" spc="-5" dirty="0">
                <a:solidFill>
                  <a:srgbClr val="FFFF00"/>
                </a:solidFill>
                <a:latin typeface="Calibri"/>
                <a:cs typeface="Calibri"/>
              </a:rPr>
              <a:t>space,</a:t>
            </a:r>
            <a:r>
              <a:rPr sz="2800" spc="15" dirty="0">
                <a:solidFill>
                  <a:srgbClr val="FFFF00"/>
                </a:solidFill>
                <a:latin typeface="Calibri"/>
                <a:cs typeface="Calibri"/>
              </a:rPr>
              <a:t> </a:t>
            </a:r>
            <a:r>
              <a:rPr sz="2800" spc="-5" dirty="0">
                <a:solidFill>
                  <a:srgbClr val="FFFF00"/>
                </a:solidFill>
                <a:latin typeface="Calibri"/>
                <a:cs typeface="Calibri"/>
              </a:rPr>
              <a:t>adding</a:t>
            </a:r>
            <a:r>
              <a:rPr sz="2800" spc="10" dirty="0">
                <a:solidFill>
                  <a:srgbClr val="FFFF00"/>
                </a:solidFill>
                <a:latin typeface="Calibri"/>
                <a:cs typeface="Calibri"/>
              </a:rPr>
              <a:t> </a:t>
            </a:r>
            <a:r>
              <a:rPr sz="2800" spc="-10" dirty="0">
                <a:solidFill>
                  <a:srgbClr val="FFFF00"/>
                </a:solidFill>
                <a:latin typeface="Calibri"/>
                <a:cs typeface="Calibri"/>
              </a:rPr>
              <a:t>servers,</a:t>
            </a:r>
            <a:r>
              <a:rPr sz="2800" spc="20" dirty="0">
                <a:solidFill>
                  <a:srgbClr val="FFFF00"/>
                </a:solidFill>
                <a:latin typeface="Calibri"/>
                <a:cs typeface="Calibri"/>
              </a:rPr>
              <a:t> </a:t>
            </a:r>
            <a:r>
              <a:rPr sz="2800" spc="-10" dirty="0">
                <a:solidFill>
                  <a:srgbClr val="FFFF00"/>
                </a:solidFill>
                <a:latin typeface="Calibri"/>
                <a:cs typeface="Calibri"/>
              </a:rPr>
              <a:t>mirroring</a:t>
            </a:r>
            <a:r>
              <a:rPr sz="2800" spc="20" dirty="0">
                <a:solidFill>
                  <a:srgbClr val="FFFF00"/>
                </a:solidFill>
                <a:latin typeface="Calibri"/>
                <a:cs typeface="Calibri"/>
              </a:rPr>
              <a:t> </a:t>
            </a:r>
            <a:r>
              <a:rPr sz="2800" spc="-10" dirty="0">
                <a:solidFill>
                  <a:srgbClr val="FFFF00"/>
                </a:solidFill>
                <a:latin typeface="Calibri"/>
                <a:cs typeface="Calibri"/>
              </a:rPr>
              <a:t>databases,</a:t>
            </a:r>
            <a:r>
              <a:rPr sz="2800" spc="25" dirty="0">
                <a:solidFill>
                  <a:srgbClr val="FFFF00"/>
                </a:solidFill>
                <a:latin typeface="Calibri"/>
                <a:cs typeface="Calibri"/>
              </a:rPr>
              <a:t> </a:t>
            </a:r>
            <a:r>
              <a:rPr sz="2800" spc="-10" dirty="0">
                <a:solidFill>
                  <a:srgbClr val="FFFF00"/>
                </a:solidFill>
                <a:latin typeface="Calibri"/>
                <a:cs typeface="Calibri"/>
              </a:rPr>
              <a:t>or </a:t>
            </a:r>
            <a:r>
              <a:rPr sz="2800" spc="-5" dirty="0">
                <a:solidFill>
                  <a:srgbClr val="FFFF00"/>
                </a:solidFill>
                <a:latin typeface="Calibri"/>
                <a:cs typeface="Calibri"/>
              </a:rPr>
              <a:t> </a:t>
            </a:r>
            <a:r>
              <a:rPr sz="2800" spc="-10" dirty="0">
                <a:solidFill>
                  <a:srgbClr val="FFFF00"/>
                </a:solidFill>
                <a:latin typeface="Calibri"/>
                <a:cs typeface="Calibri"/>
              </a:rPr>
              <a:t>increasing</a:t>
            </a:r>
            <a:r>
              <a:rPr sz="2800" spc="10" dirty="0">
                <a:solidFill>
                  <a:srgbClr val="FFFF00"/>
                </a:solidFill>
                <a:latin typeface="Calibri"/>
                <a:cs typeface="Calibri"/>
              </a:rPr>
              <a:t> </a:t>
            </a:r>
            <a:r>
              <a:rPr sz="2800" spc="-10" dirty="0">
                <a:solidFill>
                  <a:srgbClr val="FFFF00"/>
                </a:solidFill>
                <a:latin typeface="Calibri"/>
                <a:cs typeface="Calibri"/>
              </a:rPr>
              <a:t>network</a:t>
            </a:r>
            <a:r>
              <a:rPr sz="2800" spc="15" dirty="0">
                <a:solidFill>
                  <a:srgbClr val="FFFF00"/>
                </a:solidFill>
                <a:latin typeface="Calibri"/>
                <a:cs typeface="Calibri"/>
              </a:rPr>
              <a:t> </a:t>
            </a:r>
            <a:r>
              <a:rPr sz="2800" spc="-25" dirty="0">
                <a:solidFill>
                  <a:srgbClr val="FFFF00"/>
                </a:solidFill>
                <a:latin typeface="Calibri"/>
                <a:cs typeface="Calibri"/>
              </a:rPr>
              <a:t>capacity.</a:t>
            </a:r>
            <a:endParaRPr sz="2800">
              <a:latin typeface="Calibri"/>
              <a:cs typeface="Calibri"/>
            </a:endParaRPr>
          </a:p>
          <a:p>
            <a:pPr marL="12700" marR="5080" indent="80645">
              <a:lnSpc>
                <a:spcPts val="3030"/>
              </a:lnSpc>
              <a:spcBef>
                <a:spcPts val="1445"/>
              </a:spcBef>
            </a:pPr>
            <a:r>
              <a:rPr sz="2800" spc="-15" dirty="0">
                <a:solidFill>
                  <a:srgbClr val="00AFEF"/>
                </a:solidFill>
                <a:latin typeface="Calibri"/>
                <a:cs typeface="Calibri"/>
              </a:rPr>
              <a:t>Software</a:t>
            </a:r>
            <a:r>
              <a:rPr sz="2800" spc="5" dirty="0">
                <a:solidFill>
                  <a:srgbClr val="00AFEF"/>
                </a:solidFill>
                <a:latin typeface="Calibri"/>
                <a:cs typeface="Calibri"/>
              </a:rPr>
              <a:t> </a:t>
            </a:r>
            <a:r>
              <a:rPr sz="2800" spc="-10" dirty="0">
                <a:solidFill>
                  <a:srgbClr val="00AFEF"/>
                </a:solidFill>
                <a:latin typeface="Calibri"/>
                <a:cs typeface="Calibri"/>
              </a:rPr>
              <a:t>approaches</a:t>
            </a:r>
            <a:r>
              <a:rPr sz="2800" spc="20" dirty="0">
                <a:solidFill>
                  <a:srgbClr val="00AFEF"/>
                </a:solidFill>
                <a:latin typeface="Calibri"/>
                <a:cs typeface="Calibri"/>
              </a:rPr>
              <a:t> </a:t>
            </a:r>
            <a:r>
              <a:rPr sz="2800" spc="-10" dirty="0">
                <a:solidFill>
                  <a:srgbClr val="00AFEF"/>
                </a:solidFill>
                <a:latin typeface="Calibri"/>
                <a:cs typeface="Calibri"/>
              </a:rPr>
              <a:t>might</a:t>
            </a:r>
            <a:r>
              <a:rPr sz="2800" spc="15" dirty="0">
                <a:solidFill>
                  <a:srgbClr val="00AFEF"/>
                </a:solidFill>
                <a:latin typeface="Calibri"/>
                <a:cs typeface="Calibri"/>
              </a:rPr>
              <a:t> </a:t>
            </a:r>
            <a:r>
              <a:rPr sz="2800" spc="-5" dirty="0">
                <a:solidFill>
                  <a:srgbClr val="00AFEF"/>
                </a:solidFill>
                <a:latin typeface="Calibri"/>
                <a:cs typeface="Calibri"/>
              </a:rPr>
              <a:t>include</a:t>
            </a:r>
            <a:r>
              <a:rPr sz="2800" spc="30" dirty="0">
                <a:solidFill>
                  <a:srgbClr val="00AFEF"/>
                </a:solidFill>
                <a:latin typeface="Calibri"/>
                <a:cs typeface="Calibri"/>
              </a:rPr>
              <a:t> </a:t>
            </a:r>
            <a:r>
              <a:rPr sz="2800" spc="-15" dirty="0">
                <a:solidFill>
                  <a:srgbClr val="00AFEF"/>
                </a:solidFill>
                <a:latin typeface="Calibri"/>
                <a:cs typeface="Calibri"/>
              </a:rPr>
              <a:t>distributing</a:t>
            </a:r>
            <a:r>
              <a:rPr sz="2800" spc="65" dirty="0">
                <a:solidFill>
                  <a:srgbClr val="00AFEF"/>
                </a:solidFill>
                <a:latin typeface="Calibri"/>
                <a:cs typeface="Calibri"/>
              </a:rPr>
              <a:t> </a:t>
            </a:r>
            <a:r>
              <a:rPr sz="2800" spc="-15" dirty="0">
                <a:solidFill>
                  <a:srgbClr val="00AFEF"/>
                </a:solidFill>
                <a:latin typeface="Calibri"/>
                <a:cs typeface="Calibri"/>
              </a:rPr>
              <a:t>computations</a:t>
            </a:r>
            <a:r>
              <a:rPr sz="2800" spc="40" dirty="0">
                <a:solidFill>
                  <a:srgbClr val="00AFEF"/>
                </a:solidFill>
                <a:latin typeface="Calibri"/>
                <a:cs typeface="Calibri"/>
              </a:rPr>
              <a:t> </a:t>
            </a:r>
            <a:r>
              <a:rPr sz="2800" spc="-20" dirty="0">
                <a:solidFill>
                  <a:srgbClr val="00AFEF"/>
                </a:solidFill>
                <a:latin typeface="Calibri"/>
                <a:cs typeface="Calibri"/>
              </a:rPr>
              <a:t>onto </a:t>
            </a:r>
            <a:r>
              <a:rPr sz="2800" spc="-620" dirty="0">
                <a:solidFill>
                  <a:srgbClr val="00AFEF"/>
                </a:solidFill>
                <a:latin typeface="Calibri"/>
                <a:cs typeface="Calibri"/>
              </a:rPr>
              <a:t> </a:t>
            </a:r>
            <a:r>
              <a:rPr sz="2800" spc="-5" dirty="0">
                <a:solidFill>
                  <a:srgbClr val="00AFEF"/>
                </a:solidFill>
                <a:latin typeface="Calibri"/>
                <a:cs typeface="Calibri"/>
              </a:rPr>
              <a:t>multiple</a:t>
            </a:r>
            <a:r>
              <a:rPr sz="2800" spc="35" dirty="0">
                <a:solidFill>
                  <a:srgbClr val="00AFEF"/>
                </a:solidFill>
                <a:latin typeface="Calibri"/>
                <a:cs typeface="Calibri"/>
              </a:rPr>
              <a:t> </a:t>
            </a:r>
            <a:r>
              <a:rPr sz="2800" spc="-15" dirty="0">
                <a:solidFill>
                  <a:srgbClr val="00AFEF"/>
                </a:solidFill>
                <a:latin typeface="Calibri"/>
                <a:cs typeface="Calibri"/>
              </a:rPr>
              <a:t>processors,</a:t>
            </a:r>
            <a:r>
              <a:rPr sz="2800" spc="45" dirty="0">
                <a:solidFill>
                  <a:srgbClr val="00AFEF"/>
                </a:solidFill>
                <a:latin typeface="Calibri"/>
                <a:cs typeface="Calibri"/>
              </a:rPr>
              <a:t> </a:t>
            </a:r>
            <a:r>
              <a:rPr sz="2800" spc="-10" dirty="0">
                <a:solidFill>
                  <a:srgbClr val="00AFEF"/>
                </a:solidFill>
                <a:latin typeface="Calibri"/>
                <a:cs typeface="Calibri"/>
              </a:rPr>
              <a:t>compressing</a:t>
            </a:r>
            <a:r>
              <a:rPr sz="2800" spc="45" dirty="0">
                <a:solidFill>
                  <a:srgbClr val="00AFEF"/>
                </a:solidFill>
                <a:latin typeface="Calibri"/>
                <a:cs typeface="Calibri"/>
              </a:rPr>
              <a:t> </a:t>
            </a:r>
            <a:r>
              <a:rPr sz="2800" spc="-15" dirty="0">
                <a:solidFill>
                  <a:srgbClr val="00AFEF"/>
                </a:solidFill>
                <a:latin typeface="Calibri"/>
                <a:cs typeface="Calibri"/>
              </a:rPr>
              <a:t>data,</a:t>
            </a:r>
            <a:r>
              <a:rPr sz="2800" spc="30" dirty="0">
                <a:solidFill>
                  <a:srgbClr val="00AFEF"/>
                </a:solidFill>
                <a:latin typeface="Calibri"/>
                <a:cs typeface="Calibri"/>
              </a:rPr>
              <a:t> </a:t>
            </a:r>
            <a:r>
              <a:rPr sz="2800" spc="-10" dirty="0">
                <a:solidFill>
                  <a:srgbClr val="00AFEF"/>
                </a:solidFill>
                <a:latin typeface="Calibri"/>
                <a:cs typeface="Calibri"/>
              </a:rPr>
              <a:t>optimizing</a:t>
            </a:r>
            <a:r>
              <a:rPr sz="2800" spc="20" dirty="0">
                <a:solidFill>
                  <a:srgbClr val="00AFEF"/>
                </a:solidFill>
                <a:latin typeface="Calibri"/>
                <a:cs typeface="Calibri"/>
              </a:rPr>
              <a:t> </a:t>
            </a:r>
            <a:r>
              <a:rPr sz="2800" spc="-10" dirty="0">
                <a:solidFill>
                  <a:srgbClr val="00AFEF"/>
                </a:solidFill>
                <a:latin typeface="Calibri"/>
                <a:cs typeface="Calibri"/>
              </a:rPr>
              <a:t>algorithms,</a:t>
            </a:r>
            <a:r>
              <a:rPr sz="2800" spc="45" dirty="0">
                <a:solidFill>
                  <a:srgbClr val="00AFEF"/>
                </a:solidFill>
                <a:latin typeface="Calibri"/>
                <a:cs typeface="Calibri"/>
              </a:rPr>
              <a:t> </a:t>
            </a:r>
            <a:r>
              <a:rPr sz="2800" spc="-5" dirty="0">
                <a:solidFill>
                  <a:srgbClr val="00AFEF"/>
                </a:solidFill>
                <a:latin typeface="Calibri"/>
                <a:cs typeface="Calibri"/>
              </a:rPr>
              <a:t>and </a:t>
            </a:r>
            <a:r>
              <a:rPr sz="2800" dirty="0">
                <a:solidFill>
                  <a:srgbClr val="00AFEF"/>
                </a:solidFill>
                <a:latin typeface="Calibri"/>
                <a:cs typeface="Calibri"/>
              </a:rPr>
              <a:t> </a:t>
            </a:r>
            <a:r>
              <a:rPr sz="2800" spc="-10" dirty="0">
                <a:solidFill>
                  <a:srgbClr val="00AFEF"/>
                </a:solidFill>
                <a:latin typeface="Calibri"/>
                <a:cs typeface="Calibri"/>
              </a:rPr>
              <a:t>other</a:t>
            </a:r>
            <a:r>
              <a:rPr sz="2800" spc="10" dirty="0">
                <a:solidFill>
                  <a:srgbClr val="00AFEF"/>
                </a:solidFill>
                <a:latin typeface="Calibri"/>
                <a:cs typeface="Calibri"/>
              </a:rPr>
              <a:t> </a:t>
            </a:r>
            <a:r>
              <a:rPr sz="2800" spc="-10" dirty="0">
                <a:solidFill>
                  <a:srgbClr val="00AFEF"/>
                </a:solidFill>
                <a:latin typeface="Calibri"/>
                <a:cs typeface="Calibri"/>
              </a:rPr>
              <a:t>performance-tuning</a:t>
            </a:r>
            <a:r>
              <a:rPr sz="2800" spc="60" dirty="0">
                <a:solidFill>
                  <a:srgbClr val="00AFEF"/>
                </a:solidFill>
                <a:latin typeface="Calibri"/>
                <a:cs typeface="Calibri"/>
              </a:rPr>
              <a:t> </a:t>
            </a:r>
            <a:r>
              <a:rPr sz="2800" spc="-10" dirty="0">
                <a:solidFill>
                  <a:srgbClr val="00AFEF"/>
                </a:solidFill>
                <a:latin typeface="Calibri"/>
                <a:cs typeface="Calibri"/>
              </a:rPr>
              <a:t>techniques.</a:t>
            </a:r>
            <a:endParaRPr sz="2800">
              <a:latin typeface="Calibri"/>
              <a:cs typeface="Calibri"/>
            </a:endParaRP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16016</TotalTime>
  <Words>6536</Words>
  <Application>Microsoft Office PowerPoint</Application>
  <PresentationFormat>Widescreen</PresentationFormat>
  <Paragraphs>551</Paragraphs>
  <Slides>105</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105</vt:i4>
      </vt:variant>
    </vt:vector>
  </HeadingPairs>
  <TitlesOfParts>
    <vt:vector size="118" baseType="lpstr">
      <vt:lpstr>arial</vt:lpstr>
      <vt:lpstr>arial</vt:lpstr>
      <vt:lpstr>Book Antiqua</vt:lpstr>
      <vt:lpstr>Calibri</vt:lpstr>
      <vt:lpstr>Calibri Light</vt:lpstr>
      <vt:lpstr>Cambria Math</vt:lpstr>
      <vt:lpstr>Courier New</vt:lpstr>
      <vt:lpstr>Gill Sans MT</vt:lpstr>
      <vt:lpstr>Times New Roman</vt:lpstr>
      <vt:lpstr>Trebuchet MS</vt:lpstr>
      <vt:lpstr>Verdana</vt:lpstr>
      <vt:lpstr>Wingdings</vt:lpstr>
      <vt:lpstr>Parcel</vt:lpstr>
      <vt:lpstr>Software QUALITY ENGINERING</vt:lpstr>
      <vt:lpstr>Testing Philosophies</vt:lpstr>
      <vt:lpstr>What are Software Testing Metrics</vt:lpstr>
      <vt:lpstr>Manual Test matrics</vt:lpstr>
      <vt:lpstr>Manual test metrics</vt:lpstr>
      <vt:lpstr>Base metrics (Direct Measure)</vt:lpstr>
      <vt:lpstr>Calculated Metrics (Indirect Measure)</vt:lpstr>
      <vt:lpstr>Why Metrics in Software Testing?</vt:lpstr>
      <vt:lpstr>example</vt:lpstr>
      <vt:lpstr>1) % Test cases executed</vt:lpstr>
      <vt:lpstr>2) % Test cases not Executed</vt:lpstr>
      <vt:lpstr>3) % Test cases passed     </vt:lpstr>
      <vt:lpstr>4) % Test cases failed</vt:lpstr>
      <vt:lpstr>5) % Test cases blocked</vt:lpstr>
      <vt:lpstr>6) Defect density</vt:lpstr>
      <vt:lpstr>7) Defect Removal Efficiency (DRE)</vt:lpstr>
      <vt:lpstr>8) Defect Leakage</vt:lpstr>
      <vt:lpstr>9) Defects by Priority</vt:lpstr>
      <vt:lpstr>10) Test Case Defect Density</vt:lpstr>
      <vt:lpstr>11) Defect Slippage Ratio</vt:lpstr>
      <vt:lpstr>Requirement Volatility Metrics</vt:lpstr>
      <vt:lpstr>Software Testing Metrics</vt:lpstr>
      <vt:lpstr>Other Test Metrics</vt:lpstr>
      <vt:lpstr>Other Test Metrics</vt:lpstr>
      <vt:lpstr>Cont…</vt:lpstr>
      <vt:lpstr>Calculated matrices and Phases</vt:lpstr>
      <vt:lpstr>Basic Test Metrics </vt:lpstr>
      <vt:lpstr>PowerPoint Presentation</vt:lpstr>
      <vt:lpstr>PowerPoint Presentation</vt:lpstr>
      <vt:lpstr>Defect Rejection Ratio (Invalid Bug Ratio)</vt:lpstr>
      <vt:lpstr>PowerPoint Presentation</vt:lpstr>
      <vt:lpstr>PowerPoint Presentation</vt:lpstr>
      <vt:lpstr>PowerPoint Presentation</vt:lpstr>
      <vt:lpstr>Software Quality Attributes</vt:lpstr>
      <vt:lpstr>External Quality Attributes</vt:lpstr>
      <vt:lpstr>External quality attributes  describe characteristics that</vt:lpstr>
      <vt:lpstr>1. Availability</vt:lpstr>
      <vt:lpstr>Example</vt:lpstr>
      <vt:lpstr>Example - Solution</vt:lpstr>
      <vt:lpstr>Availability Example</vt:lpstr>
      <vt:lpstr>PowerPoint Presentation</vt:lpstr>
      <vt:lpstr>Instability Requirements (Example)</vt:lpstr>
      <vt:lpstr>3. Integrity</vt:lpstr>
      <vt:lpstr>4. Interoperability</vt:lpstr>
      <vt:lpstr>Interoperability</vt:lpstr>
      <vt:lpstr>PowerPoint Presentation</vt:lpstr>
      <vt:lpstr>PowerPoint Presentation</vt:lpstr>
      <vt:lpstr>Performance  Example</vt:lpstr>
      <vt:lpstr>How is performance of a system  calculated?</vt:lpstr>
      <vt:lpstr>Equation</vt:lpstr>
      <vt:lpstr>6. Usability</vt:lpstr>
      <vt:lpstr>Calculate Usability</vt:lpstr>
      <vt:lpstr>PowerPoint Presentation</vt:lpstr>
      <vt:lpstr>7. Robustness</vt:lpstr>
      <vt:lpstr>Other attribute terms associated with</vt:lpstr>
      <vt:lpstr>Robustness Example</vt:lpstr>
      <vt:lpstr>PowerPoint Presentation</vt:lpstr>
      <vt:lpstr>PowerPoint Presentation</vt:lpstr>
      <vt:lpstr>PowerPoint Presentation</vt:lpstr>
      <vt:lpstr>10. Reliability</vt:lpstr>
      <vt:lpstr>PowerPoint Presentation</vt:lpstr>
      <vt:lpstr>Mean Time To Repair (MTTR) refers to  the amount of time required to repair a  system and restore it to full</vt:lpstr>
      <vt:lpstr>MTTR Calculation</vt:lpstr>
      <vt:lpstr>PowerPoint Presentation</vt:lpstr>
      <vt:lpstr>(60 minutes / 4 = 15 minutes) = 15 minutes</vt:lpstr>
      <vt:lpstr>Mean Time To Recovery is a measure of  the time between the point at which the  failure is first discovered until the point at  which the equipment returns to operation.</vt:lpstr>
      <vt:lpstr>PowerPoint Presentation</vt:lpstr>
      <vt:lpstr>What is Mean Time Between Failures (MTBF)?</vt:lpstr>
      <vt:lpstr>Mean Time Between Failure</vt:lpstr>
      <vt:lpstr>PowerPoint Presentation</vt:lpstr>
      <vt:lpstr>MTBF</vt:lpstr>
      <vt:lpstr>Example</vt:lpstr>
      <vt:lpstr>Example- Solution</vt:lpstr>
      <vt:lpstr>Example to Solve</vt:lpstr>
      <vt:lpstr>PowerPoint Presentation</vt:lpstr>
      <vt:lpstr>What is Mean  Time To Failure  (MTTF)?</vt:lpstr>
      <vt:lpstr>Mean Time To Failure (MTTF)</vt:lpstr>
      <vt:lpstr>MTTF Calculation</vt:lpstr>
      <vt:lpstr>Example</vt:lpstr>
      <vt:lpstr>Example</vt:lpstr>
      <vt:lpstr>REL-1. The mean time between  failures of the card reader component  shall be at least 90 days.</vt:lpstr>
      <vt:lpstr>PowerPoint Presentation</vt:lpstr>
      <vt:lpstr>How to Relate MTBF to System Availability</vt:lpstr>
      <vt:lpstr>Internal Quality  Attributes</vt:lpstr>
      <vt:lpstr>Internal quality attributes</vt:lpstr>
      <vt:lpstr>1. Efficiency</vt:lpstr>
      <vt:lpstr>Efficiency Formula</vt:lpstr>
      <vt:lpstr>Efficiency Example</vt:lpstr>
      <vt:lpstr>Calculate Efficiency</vt:lpstr>
      <vt:lpstr>2.Modifiability</vt:lpstr>
      <vt:lpstr>PowerPoint Presentation</vt:lpstr>
      <vt:lpstr>Formula</vt:lpstr>
      <vt:lpstr>Modifiability Examples</vt:lpstr>
      <vt:lpstr>3.Portability</vt:lpstr>
      <vt:lpstr>Portability Examples</vt:lpstr>
      <vt:lpstr>4. Reusability</vt:lpstr>
      <vt:lpstr>Formula of Reusability</vt:lpstr>
      <vt:lpstr>5. Scalability</vt:lpstr>
      <vt:lpstr>Scalability..</vt:lpstr>
      <vt:lpstr>Scalability Examples</vt:lpstr>
      <vt:lpstr>6. Verifiability</vt:lpstr>
      <vt:lpstr>Verifiability Examples</vt:lpstr>
      <vt:lpstr>Certain attributes are of particular  importance on certain types of projects:</vt:lpstr>
      <vt:lpstr>Implementing quality attribute requirements</vt:lpstr>
      <vt:lpstr> 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02-131212-049</cp:lastModifiedBy>
  <cp:revision>286</cp:revision>
  <dcterms:created xsi:type="dcterms:W3CDTF">2020-09-20T19:54:15Z</dcterms:created>
  <dcterms:modified xsi:type="dcterms:W3CDTF">2024-07-02T17:44:39Z</dcterms:modified>
</cp:coreProperties>
</file>