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335" r:id="rId3"/>
    <p:sldId id="336" r:id="rId4"/>
    <p:sldId id="33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76BB3-132A-411E-83E6-4ADDBDF8D46D}" type="datetimeFigureOut">
              <a:rPr lang="en-US" smtClean="0"/>
              <a:t>09-May-2023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E117-1FBC-45C7-88D8-565E4E2A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3556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019" y="286892"/>
            <a:ext cx="983996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4" y="3980815"/>
            <a:ext cx="10435590" cy="1018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09-May-2023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228" y="902919"/>
            <a:ext cx="10575543" cy="101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7389" y="1761566"/>
            <a:ext cx="9777221" cy="349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09-May-2023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he importance of Quality Engineering in a software factory - DEV Community">
            <a:extLst>
              <a:ext uri="{FF2B5EF4-FFF2-40B4-BE49-F238E27FC236}">
                <a16:creationId xmlns:a16="http://schemas.microsoft.com/office/drawing/2014/main" id="{1218AF5D-0E78-43EA-B9D0-7166C848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5BD59-CF9F-4FB4-8F8C-FBA90695C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" y="4114801"/>
            <a:ext cx="5039758" cy="2639482"/>
          </a:xfrm>
        </p:spPr>
        <p:txBody>
          <a:bodyPr>
            <a:noAutofit/>
          </a:bodyPr>
          <a:lstStyle/>
          <a:p>
            <a:pPr algn="l"/>
            <a:r>
              <a:rPr lang="en-IN" sz="5400" dirty="0"/>
              <a:t>Software QUALITY ENGINERING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AA60-EDEE-4D30-BC58-09819CE0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3" y="5230282"/>
            <a:ext cx="6857997" cy="1524000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Software Testing Techniques, Testing Philosophies</a:t>
            </a:r>
          </a:p>
        </p:txBody>
      </p:sp>
    </p:spTree>
    <p:extLst>
      <p:ext uri="{BB962C8B-B14F-4D97-AF65-F5344CB8AC3E}">
        <p14:creationId xmlns:p14="http://schemas.microsoft.com/office/powerpoint/2010/main" val="1408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51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36241"/>
            <a:ext cx="9996170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you’re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trying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calculate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production asset.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asset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200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hours 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single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month. 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asset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unplanned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downtime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breakdown,</a:t>
            </a:r>
            <a:r>
              <a:rPr sz="24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eight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downtime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PMs.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equals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downtime.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465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r>
              <a:rPr sz="48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Solution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696694"/>
            <a:ext cx="5459095" cy="364490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that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asset: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 200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÷ (200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10)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÷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210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0.952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95.2%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World-class availability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90%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higher.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737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Availability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7467" y="2374392"/>
            <a:ext cx="4816475" cy="3219450"/>
            <a:chOff x="1077467" y="2374392"/>
            <a:chExt cx="4816475" cy="3219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67" y="2374392"/>
              <a:ext cx="4383024" cy="2811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03" y="2395728"/>
              <a:ext cx="4308348" cy="2737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7339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4036314" y="0"/>
                  </a:moveTo>
                  <a:lnTo>
                    <a:pt x="273558" y="0"/>
                  </a:lnTo>
                  <a:lnTo>
                    <a:pt x="224372" y="4405"/>
                  </a:lnTo>
                  <a:lnTo>
                    <a:pt x="178085" y="17108"/>
                  </a:lnTo>
                  <a:lnTo>
                    <a:pt x="135466" y="37337"/>
                  </a:lnTo>
                  <a:lnTo>
                    <a:pt x="97288" y="64321"/>
                  </a:lnTo>
                  <a:lnTo>
                    <a:pt x="64321" y="97288"/>
                  </a:lnTo>
                  <a:lnTo>
                    <a:pt x="37337" y="135466"/>
                  </a:lnTo>
                  <a:lnTo>
                    <a:pt x="17108" y="178085"/>
                  </a:lnTo>
                  <a:lnTo>
                    <a:pt x="4405" y="224372"/>
                  </a:lnTo>
                  <a:lnTo>
                    <a:pt x="0" y="273558"/>
                  </a:lnTo>
                  <a:lnTo>
                    <a:pt x="0" y="2462022"/>
                  </a:lnTo>
                  <a:lnTo>
                    <a:pt x="4405" y="2511207"/>
                  </a:lnTo>
                  <a:lnTo>
                    <a:pt x="17108" y="2557494"/>
                  </a:lnTo>
                  <a:lnTo>
                    <a:pt x="37337" y="2600113"/>
                  </a:lnTo>
                  <a:lnTo>
                    <a:pt x="64321" y="2638291"/>
                  </a:lnTo>
                  <a:lnTo>
                    <a:pt x="97288" y="2671258"/>
                  </a:lnTo>
                  <a:lnTo>
                    <a:pt x="135466" y="2698242"/>
                  </a:lnTo>
                  <a:lnTo>
                    <a:pt x="178085" y="2718471"/>
                  </a:lnTo>
                  <a:lnTo>
                    <a:pt x="224372" y="2731174"/>
                  </a:lnTo>
                  <a:lnTo>
                    <a:pt x="273558" y="2735580"/>
                  </a:lnTo>
                  <a:lnTo>
                    <a:pt x="4036314" y="2735580"/>
                  </a:lnTo>
                  <a:lnTo>
                    <a:pt x="4085499" y="2731174"/>
                  </a:lnTo>
                  <a:lnTo>
                    <a:pt x="4131786" y="2718471"/>
                  </a:lnTo>
                  <a:lnTo>
                    <a:pt x="4174405" y="2698242"/>
                  </a:lnTo>
                  <a:lnTo>
                    <a:pt x="4212583" y="2671258"/>
                  </a:lnTo>
                  <a:lnTo>
                    <a:pt x="4245550" y="2638291"/>
                  </a:lnTo>
                  <a:lnTo>
                    <a:pt x="4272534" y="2600113"/>
                  </a:lnTo>
                  <a:lnTo>
                    <a:pt x="4292763" y="2557494"/>
                  </a:lnTo>
                  <a:lnTo>
                    <a:pt x="4305466" y="2511207"/>
                  </a:lnTo>
                  <a:lnTo>
                    <a:pt x="4309872" y="2462022"/>
                  </a:lnTo>
                  <a:lnTo>
                    <a:pt x="4309872" y="273558"/>
                  </a:lnTo>
                  <a:lnTo>
                    <a:pt x="4305466" y="224372"/>
                  </a:lnTo>
                  <a:lnTo>
                    <a:pt x="4292763" y="178085"/>
                  </a:lnTo>
                  <a:lnTo>
                    <a:pt x="4272534" y="135466"/>
                  </a:lnTo>
                  <a:lnTo>
                    <a:pt x="4245550" y="97288"/>
                  </a:lnTo>
                  <a:lnTo>
                    <a:pt x="4212583" y="64321"/>
                  </a:lnTo>
                  <a:lnTo>
                    <a:pt x="4174405" y="37337"/>
                  </a:lnTo>
                  <a:lnTo>
                    <a:pt x="4131786" y="17108"/>
                  </a:lnTo>
                  <a:lnTo>
                    <a:pt x="4085499" y="4405"/>
                  </a:lnTo>
                  <a:lnTo>
                    <a:pt x="403631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7339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0" y="273558"/>
                  </a:moveTo>
                  <a:lnTo>
                    <a:pt x="4405" y="224372"/>
                  </a:lnTo>
                  <a:lnTo>
                    <a:pt x="17108" y="178085"/>
                  </a:lnTo>
                  <a:lnTo>
                    <a:pt x="37337" y="135466"/>
                  </a:lnTo>
                  <a:lnTo>
                    <a:pt x="64321" y="97288"/>
                  </a:lnTo>
                  <a:lnTo>
                    <a:pt x="97288" y="64321"/>
                  </a:lnTo>
                  <a:lnTo>
                    <a:pt x="135466" y="37337"/>
                  </a:lnTo>
                  <a:lnTo>
                    <a:pt x="178085" y="17108"/>
                  </a:lnTo>
                  <a:lnTo>
                    <a:pt x="224372" y="4405"/>
                  </a:lnTo>
                  <a:lnTo>
                    <a:pt x="273558" y="0"/>
                  </a:lnTo>
                  <a:lnTo>
                    <a:pt x="4036314" y="0"/>
                  </a:lnTo>
                  <a:lnTo>
                    <a:pt x="4085499" y="4405"/>
                  </a:lnTo>
                  <a:lnTo>
                    <a:pt x="4131786" y="17108"/>
                  </a:lnTo>
                  <a:lnTo>
                    <a:pt x="4174405" y="37337"/>
                  </a:lnTo>
                  <a:lnTo>
                    <a:pt x="4212583" y="64321"/>
                  </a:lnTo>
                  <a:lnTo>
                    <a:pt x="4245550" y="97288"/>
                  </a:lnTo>
                  <a:lnTo>
                    <a:pt x="4272534" y="135466"/>
                  </a:lnTo>
                  <a:lnTo>
                    <a:pt x="4292763" y="178085"/>
                  </a:lnTo>
                  <a:lnTo>
                    <a:pt x="4305466" y="224372"/>
                  </a:lnTo>
                  <a:lnTo>
                    <a:pt x="4309872" y="273558"/>
                  </a:lnTo>
                  <a:lnTo>
                    <a:pt x="4309872" y="2462022"/>
                  </a:lnTo>
                  <a:lnTo>
                    <a:pt x="4305466" y="2511207"/>
                  </a:lnTo>
                  <a:lnTo>
                    <a:pt x="4292763" y="2557494"/>
                  </a:lnTo>
                  <a:lnTo>
                    <a:pt x="4272534" y="2600113"/>
                  </a:lnTo>
                  <a:lnTo>
                    <a:pt x="4245550" y="2638291"/>
                  </a:lnTo>
                  <a:lnTo>
                    <a:pt x="4212583" y="2671258"/>
                  </a:lnTo>
                  <a:lnTo>
                    <a:pt x="4174405" y="2698242"/>
                  </a:lnTo>
                  <a:lnTo>
                    <a:pt x="4131786" y="2718471"/>
                  </a:lnTo>
                  <a:lnTo>
                    <a:pt x="4085499" y="2731174"/>
                  </a:lnTo>
                  <a:lnTo>
                    <a:pt x="4036314" y="2735580"/>
                  </a:lnTo>
                  <a:lnTo>
                    <a:pt x="273558" y="2735580"/>
                  </a:lnTo>
                  <a:lnTo>
                    <a:pt x="224372" y="2731174"/>
                  </a:lnTo>
                  <a:lnTo>
                    <a:pt x="178085" y="2718471"/>
                  </a:lnTo>
                  <a:lnTo>
                    <a:pt x="135466" y="2698242"/>
                  </a:lnTo>
                  <a:lnTo>
                    <a:pt x="97288" y="2671258"/>
                  </a:lnTo>
                  <a:lnTo>
                    <a:pt x="64321" y="2638291"/>
                  </a:lnTo>
                  <a:lnTo>
                    <a:pt x="37337" y="2600113"/>
                  </a:lnTo>
                  <a:lnTo>
                    <a:pt x="17108" y="2557494"/>
                  </a:lnTo>
                  <a:lnTo>
                    <a:pt x="4405" y="2511207"/>
                  </a:lnTo>
                  <a:lnTo>
                    <a:pt x="0" y="2462022"/>
                  </a:lnTo>
                  <a:lnTo>
                    <a:pt x="0" y="273558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292" y="3135884"/>
            <a:ext cx="3808095" cy="2105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310"/>
              </a:spcBef>
            </a:pPr>
            <a:r>
              <a:rPr sz="21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AVL-1. </a:t>
            </a:r>
            <a:r>
              <a:rPr sz="2100" b="1" spc="-5" dirty="0">
                <a:latin typeface="Calibri"/>
                <a:cs typeface="Calibri"/>
              </a:rPr>
              <a:t>The </a:t>
            </a:r>
            <a:r>
              <a:rPr sz="2100" b="1" spc="-20" dirty="0">
                <a:latin typeface="Calibri"/>
                <a:cs typeface="Calibri"/>
              </a:rPr>
              <a:t>system </a:t>
            </a:r>
            <a:r>
              <a:rPr sz="2100" b="1" dirty="0">
                <a:latin typeface="Calibri"/>
                <a:cs typeface="Calibri"/>
              </a:rPr>
              <a:t>shall be </a:t>
            </a:r>
            <a:r>
              <a:rPr sz="2100" b="1" spc="-15" dirty="0">
                <a:latin typeface="Calibri"/>
                <a:cs typeface="Calibri"/>
              </a:rPr>
              <a:t>at </a:t>
            </a:r>
            <a:r>
              <a:rPr sz="2100" b="1" spc="-10" dirty="0">
                <a:latin typeface="Calibri"/>
                <a:cs typeface="Calibri"/>
              </a:rPr>
              <a:t>least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95 </a:t>
            </a:r>
            <a:r>
              <a:rPr sz="2100" b="1" spc="-10" dirty="0">
                <a:latin typeface="Calibri"/>
                <a:cs typeface="Calibri"/>
              </a:rPr>
              <a:t>percent available </a:t>
            </a:r>
            <a:r>
              <a:rPr sz="2100" b="1" dirty="0">
                <a:latin typeface="Calibri"/>
                <a:cs typeface="Calibri"/>
              </a:rPr>
              <a:t>on </a:t>
            </a:r>
            <a:r>
              <a:rPr sz="2100" b="1" spc="-20" dirty="0">
                <a:latin typeface="Calibri"/>
                <a:cs typeface="Calibri"/>
              </a:rPr>
              <a:t>weekdays 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between </a:t>
            </a:r>
            <a:r>
              <a:rPr sz="2100" b="1" dirty="0">
                <a:latin typeface="Calibri"/>
                <a:cs typeface="Calibri"/>
              </a:rPr>
              <a:t>6:00 </a:t>
            </a:r>
            <a:r>
              <a:rPr sz="2100" b="1" spc="-5" dirty="0">
                <a:latin typeface="Calibri"/>
                <a:cs typeface="Calibri"/>
              </a:rPr>
              <a:t>A.M. </a:t>
            </a:r>
            <a:r>
              <a:rPr sz="2100" b="1" dirty="0">
                <a:latin typeface="Calibri"/>
                <a:cs typeface="Calibri"/>
              </a:rPr>
              <a:t>and </a:t>
            </a:r>
            <a:r>
              <a:rPr sz="2100" b="1" spc="-5" dirty="0">
                <a:latin typeface="Calibri"/>
                <a:cs typeface="Calibri"/>
              </a:rPr>
              <a:t>midnight 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Eastern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Time,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and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at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least</a:t>
            </a:r>
            <a:r>
              <a:rPr sz="2100" b="1" dirty="0">
                <a:latin typeface="Calibri"/>
                <a:cs typeface="Calibri"/>
              </a:rPr>
              <a:t> 99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percent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available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on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20" dirty="0">
                <a:latin typeface="Calibri"/>
                <a:cs typeface="Calibri"/>
              </a:rPr>
              <a:t>weekdays 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between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3:00 </a:t>
            </a:r>
            <a:r>
              <a:rPr sz="2100" b="1" spc="-65" dirty="0">
                <a:latin typeface="Calibri"/>
                <a:cs typeface="Calibri"/>
              </a:rPr>
              <a:t>P.M.</a:t>
            </a:r>
            <a:r>
              <a:rPr sz="2100" b="1" spc="-5" dirty="0">
                <a:latin typeface="Calibri"/>
                <a:cs typeface="Calibri"/>
              </a:rPr>
              <a:t> and </a:t>
            </a:r>
            <a:r>
              <a:rPr sz="2100" b="1" dirty="0">
                <a:latin typeface="Calibri"/>
                <a:cs typeface="Calibri"/>
              </a:rPr>
              <a:t>5:00 </a:t>
            </a:r>
            <a:r>
              <a:rPr sz="2100" b="1" spc="-65" dirty="0">
                <a:latin typeface="Calibri"/>
                <a:cs typeface="Calibri"/>
              </a:rPr>
              <a:t>P.M. 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Eastern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Time.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4411" y="2374392"/>
            <a:ext cx="4816475" cy="3219450"/>
            <a:chOff x="6344411" y="2374392"/>
            <a:chExt cx="4816475" cy="32194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411" y="2374392"/>
              <a:ext cx="4384547" cy="28117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5747" y="2395728"/>
              <a:ext cx="4309872" cy="2737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44283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4036314" y="0"/>
                  </a:moveTo>
                  <a:lnTo>
                    <a:pt x="273558" y="0"/>
                  </a:lnTo>
                  <a:lnTo>
                    <a:pt x="224372" y="4405"/>
                  </a:lnTo>
                  <a:lnTo>
                    <a:pt x="178085" y="17108"/>
                  </a:lnTo>
                  <a:lnTo>
                    <a:pt x="135466" y="37337"/>
                  </a:lnTo>
                  <a:lnTo>
                    <a:pt x="97288" y="64321"/>
                  </a:lnTo>
                  <a:lnTo>
                    <a:pt x="64321" y="97288"/>
                  </a:lnTo>
                  <a:lnTo>
                    <a:pt x="37337" y="135466"/>
                  </a:lnTo>
                  <a:lnTo>
                    <a:pt x="17108" y="178085"/>
                  </a:lnTo>
                  <a:lnTo>
                    <a:pt x="4405" y="224372"/>
                  </a:lnTo>
                  <a:lnTo>
                    <a:pt x="0" y="273558"/>
                  </a:lnTo>
                  <a:lnTo>
                    <a:pt x="0" y="2462022"/>
                  </a:lnTo>
                  <a:lnTo>
                    <a:pt x="4405" y="2511207"/>
                  </a:lnTo>
                  <a:lnTo>
                    <a:pt x="17108" y="2557494"/>
                  </a:lnTo>
                  <a:lnTo>
                    <a:pt x="37337" y="2600113"/>
                  </a:lnTo>
                  <a:lnTo>
                    <a:pt x="64321" y="2638291"/>
                  </a:lnTo>
                  <a:lnTo>
                    <a:pt x="97288" y="2671258"/>
                  </a:lnTo>
                  <a:lnTo>
                    <a:pt x="135466" y="2698242"/>
                  </a:lnTo>
                  <a:lnTo>
                    <a:pt x="178085" y="2718471"/>
                  </a:lnTo>
                  <a:lnTo>
                    <a:pt x="224372" y="2731174"/>
                  </a:lnTo>
                  <a:lnTo>
                    <a:pt x="273558" y="2735580"/>
                  </a:lnTo>
                  <a:lnTo>
                    <a:pt x="4036314" y="2735580"/>
                  </a:lnTo>
                  <a:lnTo>
                    <a:pt x="4085499" y="2731174"/>
                  </a:lnTo>
                  <a:lnTo>
                    <a:pt x="4131786" y="2718471"/>
                  </a:lnTo>
                  <a:lnTo>
                    <a:pt x="4174405" y="2698242"/>
                  </a:lnTo>
                  <a:lnTo>
                    <a:pt x="4212583" y="2671258"/>
                  </a:lnTo>
                  <a:lnTo>
                    <a:pt x="4245550" y="2638291"/>
                  </a:lnTo>
                  <a:lnTo>
                    <a:pt x="4272534" y="2600113"/>
                  </a:lnTo>
                  <a:lnTo>
                    <a:pt x="4292763" y="2557494"/>
                  </a:lnTo>
                  <a:lnTo>
                    <a:pt x="4305466" y="2511207"/>
                  </a:lnTo>
                  <a:lnTo>
                    <a:pt x="4309872" y="2462022"/>
                  </a:lnTo>
                  <a:lnTo>
                    <a:pt x="4309872" y="273558"/>
                  </a:lnTo>
                  <a:lnTo>
                    <a:pt x="4305466" y="224372"/>
                  </a:lnTo>
                  <a:lnTo>
                    <a:pt x="4292763" y="178085"/>
                  </a:lnTo>
                  <a:lnTo>
                    <a:pt x="4272534" y="135466"/>
                  </a:lnTo>
                  <a:lnTo>
                    <a:pt x="4245550" y="97288"/>
                  </a:lnTo>
                  <a:lnTo>
                    <a:pt x="4212583" y="64321"/>
                  </a:lnTo>
                  <a:lnTo>
                    <a:pt x="4174405" y="37337"/>
                  </a:lnTo>
                  <a:lnTo>
                    <a:pt x="4131786" y="17108"/>
                  </a:lnTo>
                  <a:lnTo>
                    <a:pt x="4085499" y="4405"/>
                  </a:lnTo>
                  <a:lnTo>
                    <a:pt x="403631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4283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0" y="273558"/>
                  </a:moveTo>
                  <a:lnTo>
                    <a:pt x="4405" y="224372"/>
                  </a:lnTo>
                  <a:lnTo>
                    <a:pt x="17108" y="178085"/>
                  </a:lnTo>
                  <a:lnTo>
                    <a:pt x="37337" y="135466"/>
                  </a:lnTo>
                  <a:lnTo>
                    <a:pt x="64321" y="97288"/>
                  </a:lnTo>
                  <a:lnTo>
                    <a:pt x="97288" y="64321"/>
                  </a:lnTo>
                  <a:lnTo>
                    <a:pt x="135466" y="37337"/>
                  </a:lnTo>
                  <a:lnTo>
                    <a:pt x="178085" y="17108"/>
                  </a:lnTo>
                  <a:lnTo>
                    <a:pt x="224372" y="4405"/>
                  </a:lnTo>
                  <a:lnTo>
                    <a:pt x="273558" y="0"/>
                  </a:lnTo>
                  <a:lnTo>
                    <a:pt x="4036314" y="0"/>
                  </a:lnTo>
                  <a:lnTo>
                    <a:pt x="4085499" y="4405"/>
                  </a:lnTo>
                  <a:lnTo>
                    <a:pt x="4131786" y="17108"/>
                  </a:lnTo>
                  <a:lnTo>
                    <a:pt x="4174405" y="37337"/>
                  </a:lnTo>
                  <a:lnTo>
                    <a:pt x="4212583" y="64321"/>
                  </a:lnTo>
                  <a:lnTo>
                    <a:pt x="4245550" y="97288"/>
                  </a:lnTo>
                  <a:lnTo>
                    <a:pt x="4272534" y="135466"/>
                  </a:lnTo>
                  <a:lnTo>
                    <a:pt x="4292763" y="178085"/>
                  </a:lnTo>
                  <a:lnTo>
                    <a:pt x="4305466" y="224372"/>
                  </a:lnTo>
                  <a:lnTo>
                    <a:pt x="4309872" y="273558"/>
                  </a:lnTo>
                  <a:lnTo>
                    <a:pt x="4309872" y="2462022"/>
                  </a:lnTo>
                  <a:lnTo>
                    <a:pt x="4305466" y="2511207"/>
                  </a:lnTo>
                  <a:lnTo>
                    <a:pt x="4292763" y="2557494"/>
                  </a:lnTo>
                  <a:lnTo>
                    <a:pt x="4272534" y="2600113"/>
                  </a:lnTo>
                  <a:lnTo>
                    <a:pt x="4245550" y="2638291"/>
                  </a:lnTo>
                  <a:lnTo>
                    <a:pt x="4212583" y="2671258"/>
                  </a:lnTo>
                  <a:lnTo>
                    <a:pt x="4174405" y="2698242"/>
                  </a:lnTo>
                  <a:lnTo>
                    <a:pt x="4131786" y="2718471"/>
                  </a:lnTo>
                  <a:lnTo>
                    <a:pt x="4085499" y="2731174"/>
                  </a:lnTo>
                  <a:lnTo>
                    <a:pt x="4036314" y="2735580"/>
                  </a:lnTo>
                  <a:lnTo>
                    <a:pt x="273558" y="2735580"/>
                  </a:lnTo>
                  <a:lnTo>
                    <a:pt x="224372" y="2731174"/>
                  </a:lnTo>
                  <a:lnTo>
                    <a:pt x="178085" y="2718471"/>
                  </a:lnTo>
                  <a:lnTo>
                    <a:pt x="135466" y="2698242"/>
                  </a:lnTo>
                  <a:lnTo>
                    <a:pt x="97288" y="2671258"/>
                  </a:lnTo>
                  <a:lnTo>
                    <a:pt x="64321" y="2638291"/>
                  </a:lnTo>
                  <a:lnTo>
                    <a:pt x="37337" y="2600113"/>
                  </a:lnTo>
                  <a:lnTo>
                    <a:pt x="17108" y="2557494"/>
                  </a:lnTo>
                  <a:lnTo>
                    <a:pt x="4405" y="2511207"/>
                  </a:lnTo>
                  <a:lnTo>
                    <a:pt x="0" y="2462022"/>
                  </a:lnTo>
                  <a:lnTo>
                    <a:pt x="0" y="273558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64502" y="3135884"/>
            <a:ext cx="3871595" cy="181228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-1905" algn="ctr">
              <a:lnSpc>
                <a:spcPct val="91600"/>
              </a:lnSpc>
              <a:spcBef>
                <a:spcPts val="310"/>
              </a:spcBef>
            </a:pPr>
            <a:r>
              <a:rPr sz="21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AVL-2.</a:t>
            </a:r>
            <a:r>
              <a:rPr sz="2100" b="1" i="1" spc="-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Down </a:t>
            </a:r>
            <a:r>
              <a:rPr sz="2100" b="1" dirty="0">
                <a:latin typeface="Calibri"/>
                <a:cs typeface="Calibri"/>
              </a:rPr>
              <a:t>time </a:t>
            </a:r>
            <a:r>
              <a:rPr sz="2100" b="1" spc="-10" dirty="0">
                <a:latin typeface="Calibri"/>
                <a:cs typeface="Calibri"/>
              </a:rPr>
              <a:t>that </a:t>
            </a:r>
            <a:r>
              <a:rPr sz="2100" b="1" dirty="0">
                <a:latin typeface="Calibri"/>
                <a:cs typeface="Calibri"/>
              </a:rPr>
              <a:t>is </a:t>
            </a:r>
            <a:r>
              <a:rPr sz="2100" b="1" spc="-15" dirty="0">
                <a:latin typeface="Calibri"/>
                <a:cs typeface="Calibri"/>
              </a:rPr>
              <a:t>excluded </a:t>
            </a:r>
            <a:r>
              <a:rPr sz="2100" b="1" spc="-10" dirty="0">
                <a:latin typeface="Calibri"/>
                <a:cs typeface="Calibri"/>
              </a:rPr>
              <a:t> from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10" dirty="0">
                <a:latin typeface="Calibri"/>
                <a:cs typeface="Calibri"/>
              </a:rPr>
              <a:t>calculation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of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availability 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consists </a:t>
            </a:r>
            <a:r>
              <a:rPr sz="2100" b="1" dirty="0">
                <a:latin typeface="Calibri"/>
                <a:cs typeface="Calibri"/>
              </a:rPr>
              <a:t>of </a:t>
            </a:r>
            <a:r>
              <a:rPr sz="2100" b="1" spc="-10" dirty="0">
                <a:latin typeface="Calibri"/>
                <a:cs typeface="Calibri"/>
              </a:rPr>
              <a:t>maintenance </a:t>
            </a:r>
            <a:r>
              <a:rPr sz="2100" b="1" dirty="0">
                <a:latin typeface="Calibri"/>
                <a:cs typeface="Calibri"/>
              </a:rPr>
              <a:t>scheduled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during the </a:t>
            </a:r>
            <a:r>
              <a:rPr sz="2100" b="1" spc="-10" dirty="0">
                <a:latin typeface="Calibri"/>
                <a:cs typeface="Calibri"/>
              </a:rPr>
              <a:t>hours from </a:t>
            </a:r>
            <a:r>
              <a:rPr sz="2100" b="1" dirty="0">
                <a:latin typeface="Calibri"/>
                <a:cs typeface="Calibri"/>
              </a:rPr>
              <a:t>6:00 </a:t>
            </a:r>
            <a:r>
              <a:rPr sz="2100" b="1" spc="-65" dirty="0">
                <a:latin typeface="Calibri"/>
                <a:cs typeface="Calibri"/>
              </a:rPr>
              <a:t>P.M. 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Sunday Pacific</a:t>
            </a:r>
            <a:r>
              <a:rPr sz="2100" b="1" spc="-5" dirty="0">
                <a:latin typeface="Calibri"/>
                <a:cs typeface="Calibri"/>
              </a:rPr>
              <a:t> Time,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through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3:00</a:t>
            </a:r>
            <a:endParaRPr sz="2100">
              <a:latin typeface="Calibri"/>
              <a:cs typeface="Calibri"/>
            </a:endParaRPr>
          </a:p>
          <a:p>
            <a:pPr marL="489584">
              <a:lnSpc>
                <a:spcPts val="2315"/>
              </a:lnSpc>
            </a:pPr>
            <a:r>
              <a:rPr sz="2100" b="1" dirty="0">
                <a:latin typeface="Calibri"/>
                <a:cs typeface="Calibri"/>
              </a:rPr>
              <a:t>A.M.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Monday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Pacific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Time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116" y="620268"/>
            <a:ext cx="9973310" cy="1350645"/>
            <a:chOff x="1190116" y="620268"/>
            <a:chExt cx="9973310" cy="1350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3395" y="620268"/>
              <a:ext cx="2613659" cy="13426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653796"/>
              <a:ext cx="2750820" cy="13167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732" y="641604"/>
              <a:ext cx="2538984" cy="12679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1296" y="2815793"/>
            <a:ext cx="251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36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6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8933" y="722757"/>
            <a:ext cx="2370455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8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 not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useful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b="1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appropriate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73396" y="2078735"/>
            <a:ext cx="2613660" cy="1344295"/>
            <a:chOff x="5073396" y="2078735"/>
            <a:chExt cx="2613660" cy="13442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3396" y="2078735"/>
              <a:ext cx="2613659" cy="13441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5880" y="2185428"/>
              <a:ext cx="2546604" cy="11780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4732" y="2100071"/>
              <a:ext cx="2538984" cy="12694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00598" y="2260219"/>
            <a:ext cx="2129155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2540" algn="ctr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installation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26731" y="620268"/>
            <a:ext cx="3667760" cy="2121535"/>
            <a:chOff x="7626731" y="620268"/>
            <a:chExt cx="3667760" cy="2121535"/>
          </a:xfrm>
        </p:grpSpPr>
        <p:sp>
          <p:nvSpPr>
            <p:cNvPr id="14" name="object 14"/>
            <p:cNvSpPr/>
            <p:nvPr/>
          </p:nvSpPr>
          <p:spPr>
            <a:xfrm>
              <a:off x="7633081" y="1275715"/>
              <a:ext cx="1015365" cy="1459865"/>
            </a:xfrm>
            <a:custGeom>
              <a:avLst/>
              <a:gdLst/>
              <a:ahLst/>
              <a:cxnLst/>
              <a:rect l="l" t="t" r="r" b="b"/>
              <a:pathLst>
                <a:path w="1015365" h="1459864">
                  <a:moveTo>
                    <a:pt x="0" y="1459357"/>
                  </a:moveTo>
                  <a:lnTo>
                    <a:pt x="1015238" y="0"/>
                  </a:lnTo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7364" y="620268"/>
              <a:ext cx="2612135" cy="13426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2124" y="885431"/>
              <a:ext cx="2682239" cy="844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8700" y="641604"/>
              <a:ext cx="2537459" cy="126796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729853" y="939800"/>
            <a:ext cx="237617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Downloading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phone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tablet; moving software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PC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onto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server;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27366" y="2078735"/>
            <a:ext cx="3612515" cy="1344295"/>
            <a:chOff x="7627366" y="2078735"/>
            <a:chExt cx="3612515" cy="1344295"/>
          </a:xfrm>
        </p:grpSpPr>
        <p:sp>
          <p:nvSpPr>
            <p:cNvPr id="20" name="object 20"/>
            <p:cNvSpPr/>
            <p:nvPr/>
          </p:nvSpPr>
          <p:spPr>
            <a:xfrm>
              <a:off x="7633716" y="2734436"/>
              <a:ext cx="1015365" cy="0"/>
            </a:xfrm>
            <a:custGeom>
              <a:avLst/>
              <a:gdLst/>
              <a:ahLst/>
              <a:cxnLst/>
              <a:rect l="l" t="t" r="r" b="b"/>
              <a:pathLst>
                <a:path w="1015365">
                  <a:moveTo>
                    <a:pt x="0" y="0"/>
                  </a:moveTo>
                  <a:lnTo>
                    <a:pt x="1015237" y="0"/>
                  </a:lnTo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27364" y="2078735"/>
              <a:ext cx="2612135" cy="13441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3752" y="2540507"/>
              <a:ext cx="2497836" cy="4526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48700" y="2100071"/>
              <a:ext cx="2537459" cy="126949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801481" y="2594863"/>
            <a:ext cx="2232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Updating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system;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26731" y="2728722"/>
            <a:ext cx="3613150" cy="2154555"/>
            <a:chOff x="7626731" y="2728722"/>
            <a:chExt cx="3613150" cy="2154555"/>
          </a:xfrm>
        </p:grpSpPr>
        <p:sp>
          <p:nvSpPr>
            <p:cNvPr id="26" name="object 26"/>
            <p:cNvSpPr/>
            <p:nvPr/>
          </p:nvSpPr>
          <p:spPr>
            <a:xfrm>
              <a:off x="7633081" y="2735072"/>
              <a:ext cx="1015365" cy="1459865"/>
            </a:xfrm>
            <a:custGeom>
              <a:avLst/>
              <a:gdLst/>
              <a:ahLst/>
              <a:cxnLst/>
              <a:rect l="l" t="t" r="r" b="b"/>
              <a:pathLst>
                <a:path w="1015365" h="1459864">
                  <a:moveTo>
                    <a:pt x="0" y="0"/>
                  </a:moveTo>
                  <a:lnTo>
                    <a:pt x="1015238" y="1459357"/>
                  </a:lnTo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27364" y="3538727"/>
              <a:ext cx="2612135" cy="13441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0996" y="3803891"/>
              <a:ext cx="2444496" cy="844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48700" y="3560063"/>
              <a:ext cx="2537459" cy="126949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848725" y="3859148"/>
            <a:ext cx="2139950" cy="629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905" algn="ctr">
              <a:lnSpc>
                <a:spcPct val="91500"/>
              </a:lnSpc>
              <a:spcBef>
                <a:spcPts val="24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installing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huge commercial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system,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enterprise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resource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tool;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26152" y="3538728"/>
            <a:ext cx="2758440" cy="1344295"/>
            <a:chOff x="5026152" y="3538728"/>
            <a:chExt cx="2758440" cy="134429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3396" y="3538728"/>
              <a:ext cx="2613659" cy="134416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26152" y="3698735"/>
              <a:ext cx="2758440" cy="10637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4732" y="3560064"/>
              <a:ext cx="2538984" cy="126949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175630" y="3767708"/>
            <a:ext cx="2382520" cy="8020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describes how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easy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perform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operations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correctly.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6152" y="4971288"/>
            <a:ext cx="2705100" cy="1370330"/>
            <a:chOff x="5026152" y="4971288"/>
            <a:chExt cx="2705100" cy="137033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3396" y="4997208"/>
              <a:ext cx="2613659" cy="13441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26152" y="4971288"/>
              <a:ext cx="2705100" cy="12344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4732" y="5018532"/>
              <a:ext cx="2538984" cy="126949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144261" y="5025897"/>
            <a:ext cx="2440305" cy="10217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4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Increasing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system’s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installability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reduces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time, cost, user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disruption, error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frequency,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skill level needed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installation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operation.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8310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Instability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Requirements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(Example)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766138"/>
            <a:ext cx="9994265" cy="39204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965"/>
              </a:spcBef>
            </a:pPr>
            <a:r>
              <a:rPr sz="2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INS-1.</a:t>
            </a: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untrained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user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able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successfully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perform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an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initial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installation</a:t>
            </a:r>
            <a:r>
              <a:rPr sz="2400" b="1" spc="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400" b="1" spc="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400" b="1" spc="1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application</a:t>
            </a:r>
            <a:r>
              <a:rPr sz="2400" b="1" spc="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sz="2400" b="1" spc="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400" b="1" spc="1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average</a:t>
            </a:r>
            <a:r>
              <a:rPr sz="2400" b="1" spc="1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400" b="1" spc="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10</a:t>
            </a:r>
            <a:r>
              <a:rPr sz="2400" b="1" spc="1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minutes.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70000"/>
              </a:lnSpc>
            </a:pPr>
            <a:r>
              <a:rPr sz="2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INS-2.</a:t>
            </a:r>
            <a:r>
              <a:rPr sz="24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When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installing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an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upgraded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version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application,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all 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customizations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in the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user’s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profile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shall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retained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converted to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the new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version’s</a:t>
            </a:r>
            <a:r>
              <a:rPr sz="2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24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format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if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INS-3.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Installing</a:t>
            </a:r>
            <a:r>
              <a:rPr sz="24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this</a:t>
            </a:r>
            <a:r>
              <a:rPr sz="24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software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on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server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requires</a:t>
            </a:r>
            <a:r>
              <a:rPr sz="24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administrator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privileges.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17145">
              <a:lnSpc>
                <a:spcPct val="70000"/>
              </a:lnSpc>
              <a:spcBef>
                <a:spcPts val="5"/>
              </a:spcBef>
            </a:pPr>
            <a:r>
              <a:rPr sz="24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INS-4.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Following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successful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installation,</a:t>
            </a:r>
            <a:r>
              <a:rPr sz="24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installation</a:t>
            </a:r>
            <a:r>
              <a:rPr sz="24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program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shall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delete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all </a:t>
            </a:r>
            <a:r>
              <a:rPr sz="2400" b="1" spc="-5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temporary,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backup,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obsolete,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and unneeded</a:t>
            </a:r>
            <a:r>
              <a:rPr sz="24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files</a:t>
            </a:r>
            <a:r>
              <a:rPr sz="24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associated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2569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3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9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13382"/>
            <a:ext cx="10085705" cy="40074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37055" marR="62865" indent="-1679575">
              <a:lnSpc>
                <a:spcPts val="3030"/>
              </a:lnSpc>
              <a:spcBef>
                <a:spcPts val="475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Integrity</a:t>
            </a:r>
            <a:r>
              <a:rPr sz="28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deals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with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preventing</a:t>
            </a:r>
            <a:r>
              <a:rPr sz="28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information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loss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preserving</a:t>
            </a:r>
            <a:r>
              <a:rPr sz="28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correctness</a:t>
            </a:r>
            <a:r>
              <a:rPr sz="28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entered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into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C000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103505" marR="5080" indent="-91440" algn="just">
              <a:lnSpc>
                <a:spcPts val="2590"/>
              </a:lnSpc>
              <a:spcBef>
                <a:spcPts val="1420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Integrity requirements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 </a:t>
            </a:r>
            <a:r>
              <a:rPr sz="24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tolerance </a:t>
            </a:r>
            <a:r>
              <a:rPr sz="24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for </a:t>
            </a:r>
            <a:r>
              <a:rPr sz="24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error: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is either in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good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shape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 protected,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 marL="103505" marR="5715" indent="-91440" algn="just">
              <a:lnSpc>
                <a:spcPts val="2590"/>
              </a:lnSpc>
              <a:spcBef>
                <a:spcPts val="1410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32385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protected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threats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such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accidental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corruption,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ostensibly identical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sets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 not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match, physical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damage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storage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media,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accidental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erasure,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overwriting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103505" marR="6350" indent="-91440" algn="just">
              <a:lnSpc>
                <a:spcPts val="2590"/>
              </a:lnSpc>
              <a:spcBef>
                <a:spcPts val="1400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Security</a:t>
            </a:r>
            <a:r>
              <a:rPr sz="2400" b="1" spc="10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sometimes</a:t>
            </a:r>
            <a:r>
              <a:rPr sz="2400" b="1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400" b="1" spc="10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subset</a:t>
            </a:r>
            <a:r>
              <a:rPr sz="2400" b="1" spc="10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of    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integrity,</a:t>
            </a:r>
            <a:r>
              <a:rPr sz="2400" b="1" spc="490" dirty="0">
                <a:solidFill>
                  <a:srgbClr val="FFC000"/>
                </a:solidFill>
                <a:latin typeface="Calibri"/>
                <a:cs typeface="Calibri"/>
              </a:rPr>
              <a:t> 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some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intended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unauthorized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6988" y="1365503"/>
            <a:ext cx="10116820" cy="3239135"/>
            <a:chOff x="1046988" y="1365503"/>
            <a:chExt cx="10116820" cy="3239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988" y="1365503"/>
              <a:ext cx="4410456" cy="2828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4" y="1386839"/>
              <a:ext cx="4335780" cy="27538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9908" y="1845563"/>
              <a:ext cx="4335780" cy="2752725"/>
            </a:xfrm>
            <a:custGeom>
              <a:avLst/>
              <a:gdLst/>
              <a:ahLst/>
              <a:cxnLst/>
              <a:rect l="l" t="t" r="r" b="b"/>
              <a:pathLst>
                <a:path w="4335780" h="2752725">
                  <a:moveTo>
                    <a:pt x="4060570" y="0"/>
                  </a:moveTo>
                  <a:lnTo>
                    <a:pt x="275209" y="0"/>
                  </a:lnTo>
                  <a:lnTo>
                    <a:pt x="225733" y="4433"/>
                  </a:lnTo>
                  <a:lnTo>
                    <a:pt x="179169" y="17214"/>
                  </a:lnTo>
                  <a:lnTo>
                    <a:pt x="136294" y="37568"/>
                  </a:lnTo>
                  <a:lnTo>
                    <a:pt x="97884" y="64717"/>
                  </a:lnTo>
                  <a:lnTo>
                    <a:pt x="64717" y="97884"/>
                  </a:lnTo>
                  <a:lnTo>
                    <a:pt x="37568" y="136294"/>
                  </a:lnTo>
                  <a:lnTo>
                    <a:pt x="17214" y="179169"/>
                  </a:lnTo>
                  <a:lnTo>
                    <a:pt x="4433" y="225733"/>
                  </a:lnTo>
                  <a:lnTo>
                    <a:pt x="0" y="275209"/>
                  </a:lnTo>
                  <a:lnTo>
                    <a:pt x="0" y="2477135"/>
                  </a:lnTo>
                  <a:lnTo>
                    <a:pt x="4433" y="2526610"/>
                  </a:lnTo>
                  <a:lnTo>
                    <a:pt x="17214" y="2573174"/>
                  </a:lnTo>
                  <a:lnTo>
                    <a:pt x="37568" y="2616049"/>
                  </a:lnTo>
                  <a:lnTo>
                    <a:pt x="64717" y="2654459"/>
                  </a:lnTo>
                  <a:lnTo>
                    <a:pt x="97884" y="2687626"/>
                  </a:lnTo>
                  <a:lnTo>
                    <a:pt x="136294" y="2714775"/>
                  </a:lnTo>
                  <a:lnTo>
                    <a:pt x="179169" y="2735129"/>
                  </a:lnTo>
                  <a:lnTo>
                    <a:pt x="225733" y="2747910"/>
                  </a:lnTo>
                  <a:lnTo>
                    <a:pt x="275209" y="2752344"/>
                  </a:lnTo>
                  <a:lnTo>
                    <a:pt x="4060570" y="2752344"/>
                  </a:lnTo>
                  <a:lnTo>
                    <a:pt x="4110046" y="2747910"/>
                  </a:lnTo>
                  <a:lnTo>
                    <a:pt x="4156610" y="2735129"/>
                  </a:lnTo>
                  <a:lnTo>
                    <a:pt x="4199485" y="2714775"/>
                  </a:lnTo>
                  <a:lnTo>
                    <a:pt x="4237895" y="2687626"/>
                  </a:lnTo>
                  <a:lnTo>
                    <a:pt x="4271062" y="2654459"/>
                  </a:lnTo>
                  <a:lnTo>
                    <a:pt x="4298211" y="2616049"/>
                  </a:lnTo>
                  <a:lnTo>
                    <a:pt x="4318565" y="2573174"/>
                  </a:lnTo>
                  <a:lnTo>
                    <a:pt x="4331346" y="2526610"/>
                  </a:lnTo>
                  <a:lnTo>
                    <a:pt x="4335780" y="2477135"/>
                  </a:lnTo>
                  <a:lnTo>
                    <a:pt x="4335780" y="275209"/>
                  </a:lnTo>
                  <a:lnTo>
                    <a:pt x="4331346" y="225733"/>
                  </a:lnTo>
                  <a:lnTo>
                    <a:pt x="4318565" y="179169"/>
                  </a:lnTo>
                  <a:lnTo>
                    <a:pt x="4298211" y="136294"/>
                  </a:lnTo>
                  <a:lnTo>
                    <a:pt x="4271062" y="97884"/>
                  </a:lnTo>
                  <a:lnTo>
                    <a:pt x="4237895" y="64717"/>
                  </a:lnTo>
                  <a:lnTo>
                    <a:pt x="4199485" y="37568"/>
                  </a:lnTo>
                  <a:lnTo>
                    <a:pt x="4156610" y="17214"/>
                  </a:lnTo>
                  <a:lnTo>
                    <a:pt x="4110046" y="4433"/>
                  </a:lnTo>
                  <a:lnTo>
                    <a:pt x="406057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9908" y="1845563"/>
              <a:ext cx="4335780" cy="2752725"/>
            </a:xfrm>
            <a:custGeom>
              <a:avLst/>
              <a:gdLst/>
              <a:ahLst/>
              <a:cxnLst/>
              <a:rect l="l" t="t" r="r" b="b"/>
              <a:pathLst>
                <a:path w="4335780" h="2752725">
                  <a:moveTo>
                    <a:pt x="0" y="275209"/>
                  </a:moveTo>
                  <a:lnTo>
                    <a:pt x="4433" y="225733"/>
                  </a:lnTo>
                  <a:lnTo>
                    <a:pt x="17214" y="179169"/>
                  </a:lnTo>
                  <a:lnTo>
                    <a:pt x="37568" y="136294"/>
                  </a:lnTo>
                  <a:lnTo>
                    <a:pt x="64717" y="97884"/>
                  </a:lnTo>
                  <a:lnTo>
                    <a:pt x="97884" y="64717"/>
                  </a:lnTo>
                  <a:lnTo>
                    <a:pt x="136294" y="37568"/>
                  </a:lnTo>
                  <a:lnTo>
                    <a:pt x="179169" y="17214"/>
                  </a:lnTo>
                  <a:lnTo>
                    <a:pt x="225733" y="4433"/>
                  </a:lnTo>
                  <a:lnTo>
                    <a:pt x="275209" y="0"/>
                  </a:lnTo>
                  <a:lnTo>
                    <a:pt x="4060570" y="0"/>
                  </a:lnTo>
                  <a:lnTo>
                    <a:pt x="4110046" y="4433"/>
                  </a:lnTo>
                  <a:lnTo>
                    <a:pt x="4156610" y="17214"/>
                  </a:lnTo>
                  <a:lnTo>
                    <a:pt x="4199485" y="37568"/>
                  </a:lnTo>
                  <a:lnTo>
                    <a:pt x="4237895" y="64717"/>
                  </a:lnTo>
                  <a:lnTo>
                    <a:pt x="4271062" y="97884"/>
                  </a:lnTo>
                  <a:lnTo>
                    <a:pt x="4298211" y="136294"/>
                  </a:lnTo>
                  <a:lnTo>
                    <a:pt x="4318565" y="179169"/>
                  </a:lnTo>
                  <a:lnTo>
                    <a:pt x="4331346" y="225733"/>
                  </a:lnTo>
                  <a:lnTo>
                    <a:pt x="4335780" y="275209"/>
                  </a:lnTo>
                  <a:lnTo>
                    <a:pt x="4335780" y="2477135"/>
                  </a:lnTo>
                  <a:lnTo>
                    <a:pt x="4331346" y="2526610"/>
                  </a:lnTo>
                  <a:lnTo>
                    <a:pt x="4318565" y="2573174"/>
                  </a:lnTo>
                  <a:lnTo>
                    <a:pt x="4298211" y="2616049"/>
                  </a:lnTo>
                  <a:lnTo>
                    <a:pt x="4271062" y="2654459"/>
                  </a:lnTo>
                  <a:lnTo>
                    <a:pt x="4237895" y="2687626"/>
                  </a:lnTo>
                  <a:lnTo>
                    <a:pt x="4199485" y="2714775"/>
                  </a:lnTo>
                  <a:lnTo>
                    <a:pt x="4156610" y="2735129"/>
                  </a:lnTo>
                  <a:lnTo>
                    <a:pt x="4110046" y="2747910"/>
                  </a:lnTo>
                  <a:lnTo>
                    <a:pt x="4060570" y="2752344"/>
                  </a:lnTo>
                  <a:lnTo>
                    <a:pt x="275209" y="2752344"/>
                  </a:lnTo>
                  <a:lnTo>
                    <a:pt x="225733" y="2747910"/>
                  </a:lnTo>
                  <a:lnTo>
                    <a:pt x="179169" y="2735129"/>
                  </a:lnTo>
                  <a:lnTo>
                    <a:pt x="136294" y="2714775"/>
                  </a:lnTo>
                  <a:lnTo>
                    <a:pt x="97884" y="2687626"/>
                  </a:lnTo>
                  <a:lnTo>
                    <a:pt x="64717" y="2654459"/>
                  </a:lnTo>
                  <a:lnTo>
                    <a:pt x="37568" y="2616049"/>
                  </a:lnTo>
                  <a:lnTo>
                    <a:pt x="17214" y="2573174"/>
                  </a:lnTo>
                  <a:lnTo>
                    <a:pt x="4433" y="2526610"/>
                  </a:lnTo>
                  <a:lnTo>
                    <a:pt x="0" y="2477135"/>
                  </a:lnTo>
                  <a:lnTo>
                    <a:pt x="0" y="275209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3605" y="0"/>
            <a:ext cx="4204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9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6476" y="1985517"/>
            <a:ext cx="3881754" cy="2400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270" algn="ctr">
              <a:lnSpc>
                <a:spcPct val="91600"/>
              </a:lnSpc>
              <a:spcBef>
                <a:spcPts val="340"/>
              </a:spcBef>
            </a:pPr>
            <a:r>
              <a:rPr sz="2400" b="1" spc="-10" dirty="0">
                <a:latin typeface="Calibri"/>
                <a:cs typeface="Calibri"/>
              </a:rPr>
              <a:t>Interoperability indicates </a:t>
            </a:r>
            <a:r>
              <a:rPr sz="2400" b="1" dirty="0">
                <a:latin typeface="Calibri"/>
                <a:cs typeface="Calibri"/>
              </a:rPr>
              <a:t>how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readily</a:t>
            </a:r>
            <a:r>
              <a:rPr sz="2400" b="1" spc="-5" dirty="0">
                <a:latin typeface="Calibri"/>
                <a:cs typeface="Calibri"/>
              </a:rPr>
              <a:t> the </a:t>
            </a:r>
            <a:r>
              <a:rPr sz="2400" b="1" spc="-20" dirty="0">
                <a:latin typeface="Calibri"/>
                <a:cs typeface="Calibri"/>
              </a:rPr>
              <a:t>system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exchange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dirty="0">
                <a:latin typeface="Calibri"/>
                <a:cs typeface="Calibri"/>
              </a:rPr>
              <a:t>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services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 other </a:t>
            </a:r>
            <a:r>
              <a:rPr sz="2400" b="1" spc="-10" dirty="0">
                <a:latin typeface="Calibri"/>
                <a:cs typeface="Calibri"/>
              </a:rPr>
              <a:t>software </a:t>
            </a:r>
            <a:r>
              <a:rPr sz="2400" b="1" spc="-15" dirty="0">
                <a:latin typeface="Calibri"/>
                <a:cs typeface="Calibri"/>
              </a:rPr>
              <a:t>systems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easily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integrate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 </a:t>
            </a:r>
            <a:r>
              <a:rPr sz="2400" b="1" spc="-10" dirty="0">
                <a:latin typeface="Calibri"/>
                <a:cs typeface="Calibri"/>
              </a:rPr>
              <a:t>external hardware </a:t>
            </a:r>
            <a:r>
              <a:rPr sz="2400" b="1" spc="-5" dirty="0">
                <a:latin typeface="Calibri"/>
                <a:cs typeface="Calibri"/>
              </a:rPr>
              <a:t> devices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5935" y="1365503"/>
            <a:ext cx="4845050" cy="3239135"/>
            <a:chOff x="6345935" y="1365503"/>
            <a:chExt cx="4845050" cy="32391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5935" y="1365503"/>
              <a:ext cx="4410456" cy="2828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7271" y="1386839"/>
              <a:ext cx="4335780" cy="27538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48855" y="1845563"/>
              <a:ext cx="4335780" cy="2752725"/>
            </a:xfrm>
            <a:custGeom>
              <a:avLst/>
              <a:gdLst/>
              <a:ahLst/>
              <a:cxnLst/>
              <a:rect l="l" t="t" r="r" b="b"/>
              <a:pathLst>
                <a:path w="4335780" h="2752725">
                  <a:moveTo>
                    <a:pt x="4060571" y="0"/>
                  </a:moveTo>
                  <a:lnTo>
                    <a:pt x="275209" y="0"/>
                  </a:lnTo>
                  <a:lnTo>
                    <a:pt x="225733" y="4433"/>
                  </a:lnTo>
                  <a:lnTo>
                    <a:pt x="179169" y="17214"/>
                  </a:lnTo>
                  <a:lnTo>
                    <a:pt x="136294" y="37568"/>
                  </a:lnTo>
                  <a:lnTo>
                    <a:pt x="97884" y="64717"/>
                  </a:lnTo>
                  <a:lnTo>
                    <a:pt x="64717" y="97884"/>
                  </a:lnTo>
                  <a:lnTo>
                    <a:pt x="37568" y="136294"/>
                  </a:lnTo>
                  <a:lnTo>
                    <a:pt x="17214" y="179169"/>
                  </a:lnTo>
                  <a:lnTo>
                    <a:pt x="4433" y="225733"/>
                  </a:lnTo>
                  <a:lnTo>
                    <a:pt x="0" y="275209"/>
                  </a:lnTo>
                  <a:lnTo>
                    <a:pt x="0" y="2477135"/>
                  </a:lnTo>
                  <a:lnTo>
                    <a:pt x="4433" y="2526610"/>
                  </a:lnTo>
                  <a:lnTo>
                    <a:pt x="17214" y="2573174"/>
                  </a:lnTo>
                  <a:lnTo>
                    <a:pt x="37568" y="2616049"/>
                  </a:lnTo>
                  <a:lnTo>
                    <a:pt x="64717" y="2654459"/>
                  </a:lnTo>
                  <a:lnTo>
                    <a:pt x="97884" y="2687626"/>
                  </a:lnTo>
                  <a:lnTo>
                    <a:pt x="136294" y="2714775"/>
                  </a:lnTo>
                  <a:lnTo>
                    <a:pt x="179169" y="2735129"/>
                  </a:lnTo>
                  <a:lnTo>
                    <a:pt x="225733" y="2747910"/>
                  </a:lnTo>
                  <a:lnTo>
                    <a:pt x="275209" y="2752344"/>
                  </a:lnTo>
                  <a:lnTo>
                    <a:pt x="4060571" y="2752344"/>
                  </a:lnTo>
                  <a:lnTo>
                    <a:pt x="4110046" y="2747910"/>
                  </a:lnTo>
                  <a:lnTo>
                    <a:pt x="4156610" y="2735129"/>
                  </a:lnTo>
                  <a:lnTo>
                    <a:pt x="4199485" y="2714775"/>
                  </a:lnTo>
                  <a:lnTo>
                    <a:pt x="4237895" y="2687626"/>
                  </a:lnTo>
                  <a:lnTo>
                    <a:pt x="4271062" y="2654459"/>
                  </a:lnTo>
                  <a:lnTo>
                    <a:pt x="4298211" y="2616049"/>
                  </a:lnTo>
                  <a:lnTo>
                    <a:pt x="4318565" y="2573174"/>
                  </a:lnTo>
                  <a:lnTo>
                    <a:pt x="4331346" y="2526610"/>
                  </a:lnTo>
                  <a:lnTo>
                    <a:pt x="4335780" y="2477135"/>
                  </a:lnTo>
                  <a:lnTo>
                    <a:pt x="4335780" y="275209"/>
                  </a:lnTo>
                  <a:lnTo>
                    <a:pt x="4331346" y="225733"/>
                  </a:lnTo>
                  <a:lnTo>
                    <a:pt x="4318565" y="179169"/>
                  </a:lnTo>
                  <a:lnTo>
                    <a:pt x="4298211" y="136294"/>
                  </a:lnTo>
                  <a:lnTo>
                    <a:pt x="4271062" y="97884"/>
                  </a:lnTo>
                  <a:lnTo>
                    <a:pt x="4237895" y="64717"/>
                  </a:lnTo>
                  <a:lnTo>
                    <a:pt x="4199485" y="37568"/>
                  </a:lnTo>
                  <a:lnTo>
                    <a:pt x="4156610" y="17214"/>
                  </a:lnTo>
                  <a:lnTo>
                    <a:pt x="4110046" y="4433"/>
                  </a:lnTo>
                  <a:lnTo>
                    <a:pt x="406057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8855" y="1845563"/>
              <a:ext cx="4335780" cy="2752725"/>
            </a:xfrm>
            <a:custGeom>
              <a:avLst/>
              <a:gdLst/>
              <a:ahLst/>
              <a:cxnLst/>
              <a:rect l="l" t="t" r="r" b="b"/>
              <a:pathLst>
                <a:path w="4335780" h="2752725">
                  <a:moveTo>
                    <a:pt x="0" y="275209"/>
                  </a:moveTo>
                  <a:lnTo>
                    <a:pt x="4433" y="225733"/>
                  </a:lnTo>
                  <a:lnTo>
                    <a:pt x="17214" y="179169"/>
                  </a:lnTo>
                  <a:lnTo>
                    <a:pt x="37568" y="136294"/>
                  </a:lnTo>
                  <a:lnTo>
                    <a:pt x="64717" y="97884"/>
                  </a:lnTo>
                  <a:lnTo>
                    <a:pt x="97884" y="64717"/>
                  </a:lnTo>
                  <a:lnTo>
                    <a:pt x="136294" y="37568"/>
                  </a:lnTo>
                  <a:lnTo>
                    <a:pt x="179169" y="17214"/>
                  </a:lnTo>
                  <a:lnTo>
                    <a:pt x="225733" y="4433"/>
                  </a:lnTo>
                  <a:lnTo>
                    <a:pt x="275209" y="0"/>
                  </a:lnTo>
                  <a:lnTo>
                    <a:pt x="4060571" y="0"/>
                  </a:lnTo>
                  <a:lnTo>
                    <a:pt x="4110046" y="4433"/>
                  </a:lnTo>
                  <a:lnTo>
                    <a:pt x="4156610" y="17214"/>
                  </a:lnTo>
                  <a:lnTo>
                    <a:pt x="4199485" y="37568"/>
                  </a:lnTo>
                  <a:lnTo>
                    <a:pt x="4237895" y="64717"/>
                  </a:lnTo>
                  <a:lnTo>
                    <a:pt x="4271062" y="97884"/>
                  </a:lnTo>
                  <a:lnTo>
                    <a:pt x="4298211" y="136294"/>
                  </a:lnTo>
                  <a:lnTo>
                    <a:pt x="4318565" y="179169"/>
                  </a:lnTo>
                  <a:lnTo>
                    <a:pt x="4331346" y="225733"/>
                  </a:lnTo>
                  <a:lnTo>
                    <a:pt x="4335780" y="275209"/>
                  </a:lnTo>
                  <a:lnTo>
                    <a:pt x="4335780" y="2477135"/>
                  </a:lnTo>
                  <a:lnTo>
                    <a:pt x="4331346" y="2526610"/>
                  </a:lnTo>
                  <a:lnTo>
                    <a:pt x="4318565" y="2573174"/>
                  </a:lnTo>
                  <a:lnTo>
                    <a:pt x="4298211" y="2616049"/>
                  </a:lnTo>
                  <a:lnTo>
                    <a:pt x="4271062" y="2654459"/>
                  </a:lnTo>
                  <a:lnTo>
                    <a:pt x="4237895" y="2687626"/>
                  </a:lnTo>
                  <a:lnTo>
                    <a:pt x="4199485" y="2714775"/>
                  </a:lnTo>
                  <a:lnTo>
                    <a:pt x="4156610" y="2735129"/>
                  </a:lnTo>
                  <a:lnTo>
                    <a:pt x="4110046" y="2747910"/>
                  </a:lnTo>
                  <a:lnTo>
                    <a:pt x="4060571" y="2752344"/>
                  </a:lnTo>
                  <a:lnTo>
                    <a:pt x="275209" y="2752344"/>
                  </a:lnTo>
                  <a:lnTo>
                    <a:pt x="225733" y="2747910"/>
                  </a:lnTo>
                  <a:lnTo>
                    <a:pt x="179169" y="2735129"/>
                  </a:lnTo>
                  <a:lnTo>
                    <a:pt x="136294" y="2714775"/>
                  </a:lnTo>
                  <a:lnTo>
                    <a:pt x="97884" y="2687626"/>
                  </a:lnTo>
                  <a:lnTo>
                    <a:pt x="64717" y="2654459"/>
                  </a:lnTo>
                  <a:lnTo>
                    <a:pt x="37568" y="2616049"/>
                  </a:lnTo>
                  <a:lnTo>
                    <a:pt x="17214" y="2573174"/>
                  </a:lnTo>
                  <a:lnTo>
                    <a:pt x="4433" y="2526610"/>
                  </a:lnTo>
                  <a:lnTo>
                    <a:pt x="0" y="2477135"/>
                  </a:lnTo>
                  <a:lnTo>
                    <a:pt x="0" y="275209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14413" y="2152599"/>
            <a:ext cx="3808729" cy="20675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345"/>
              </a:spcBef>
            </a:pPr>
            <a:r>
              <a:rPr sz="2400" b="1" spc="-105" dirty="0">
                <a:latin typeface="Calibri"/>
                <a:cs typeface="Calibri"/>
              </a:rPr>
              <a:t>To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assess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interoperability, </a:t>
            </a:r>
            <a:r>
              <a:rPr sz="2400" b="1" spc="-10" dirty="0">
                <a:latin typeface="Calibri"/>
                <a:cs typeface="Calibri"/>
              </a:rPr>
              <a:t>you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 </a:t>
            </a:r>
            <a:r>
              <a:rPr sz="2400" b="1" spc="-2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know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dirty="0">
                <a:latin typeface="Calibri"/>
                <a:cs typeface="Calibri"/>
              </a:rPr>
              <a:t>other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applications the users will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employ </a:t>
            </a:r>
            <a:r>
              <a:rPr sz="2400" b="1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conjunction with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your product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what </a:t>
            </a: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spc="-10" dirty="0">
                <a:latin typeface="Calibri"/>
                <a:cs typeface="Calibri"/>
              </a:rPr>
              <a:t> they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expect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exchange.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4560" y="5098160"/>
            <a:ext cx="7489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well-designed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facilitates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integration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 third-party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013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Calculate</a:t>
            </a: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Interoperability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699687"/>
            <a:ext cx="999172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marR="5080">
              <a:lnSpc>
                <a:spcPct val="1315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Effort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 couple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another. </a:t>
            </a:r>
            <a:r>
              <a:rPr sz="2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Interoperability</a:t>
            </a:r>
            <a:r>
              <a:rPr sz="2800" spc="2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=</a:t>
            </a:r>
            <a:r>
              <a:rPr sz="2800" spc="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(Time</a:t>
            </a:r>
            <a:r>
              <a:rPr sz="2800" spc="2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spent</a:t>
            </a:r>
            <a:r>
              <a:rPr sz="2800" spc="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in</a:t>
            </a:r>
            <a:r>
              <a:rPr sz="2800" spc="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coupling</a:t>
            </a:r>
            <a:r>
              <a:rPr sz="2800" spc="2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800" spc="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system)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2800" spc="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(Installation</a:t>
            </a:r>
            <a:r>
              <a:rPr sz="2800" spc="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Time)</a:t>
            </a:r>
            <a:r>
              <a:rPr sz="2800" spc="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Verdana"/>
                <a:cs typeface="Verdana"/>
              </a:rPr>
              <a:t>*</a:t>
            </a:r>
            <a:r>
              <a:rPr sz="2800" spc="-10" dirty="0">
                <a:solidFill>
                  <a:srgbClr val="FFFF00"/>
                </a:solidFill>
                <a:latin typeface="Verdana"/>
                <a:cs typeface="Verdana"/>
              </a:rPr>
              <a:t> 100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538" y="628650"/>
            <a:ext cx="275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FFFFFF"/>
                </a:solidFill>
                <a:latin typeface="Calibri Light"/>
                <a:cs typeface="Calibri Light"/>
              </a:rPr>
              <a:t>5.</a:t>
            </a:r>
            <a:r>
              <a:rPr sz="36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Performance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362" y="1789303"/>
            <a:ext cx="1069848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810" algn="ctr">
              <a:lnSpc>
                <a:spcPts val="2590"/>
              </a:lnSpc>
              <a:spcBef>
                <a:spcPts val="425"/>
              </a:spcBef>
              <a:tabLst>
                <a:tab pos="566166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 one of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will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bring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spontaneously.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Performance represents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responsiveness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various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inquiries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actions.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3035" y="2848355"/>
            <a:ext cx="9153144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40080"/>
            <a:ext cx="10346690" cy="1614170"/>
            <a:chOff x="1193291" y="640080"/>
            <a:chExt cx="10346690" cy="1614170"/>
          </a:xfrm>
        </p:grpSpPr>
        <p:sp>
          <p:nvSpPr>
            <p:cNvPr id="3" name="object 3"/>
            <p:cNvSpPr/>
            <p:nvPr/>
          </p:nvSpPr>
          <p:spPr>
            <a:xfrm>
              <a:off x="4741163" y="640080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21804" y="1112830"/>
              <a:ext cx="711835" cy="671830"/>
            </a:xfrm>
            <a:custGeom>
              <a:avLst/>
              <a:gdLst/>
              <a:ahLst/>
              <a:cxnLst/>
              <a:rect l="l" t="t" r="r" b="b"/>
              <a:pathLst>
                <a:path w="711835" h="671830">
                  <a:moveTo>
                    <a:pt x="155827" y="510539"/>
                  </a:moveTo>
                  <a:lnTo>
                    <a:pt x="124250" y="511809"/>
                  </a:lnTo>
                  <a:lnTo>
                    <a:pt x="95414" y="524509"/>
                  </a:lnTo>
                  <a:lnTo>
                    <a:pt x="73088" y="547369"/>
                  </a:lnTo>
                  <a:lnTo>
                    <a:pt x="61811" y="577849"/>
                  </a:lnTo>
                  <a:lnTo>
                    <a:pt x="63038" y="609599"/>
                  </a:lnTo>
                  <a:lnTo>
                    <a:pt x="75915" y="638809"/>
                  </a:lnTo>
                  <a:lnTo>
                    <a:pt x="99583" y="661669"/>
                  </a:lnTo>
                  <a:lnTo>
                    <a:pt x="130132" y="671829"/>
                  </a:lnTo>
                  <a:lnTo>
                    <a:pt x="161708" y="671829"/>
                  </a:lnTo>
                  <a:lnTo>
                    <a:pt x="190544" y="657859"/>
                  </a:lnTo>
                  <a:lnTo>
                    <a:pt x="212870" y="634999"/>
                  </a:lnTo>
                  <a:lnTo>
                    <a:pt x="217216" y="624839"/>
                  </a:lnTo>
                  <a:lnTo>
                    <a:pt x="147090" y="624839"/>
                  </a:lnTo>
                  <a:lnTo>
                    <a:pt x="137840" y="623569"/>
                  </a:lnTo>
                  <a:lnTo>
                    <a:pt x="133957" y="621029"/>
                  </a:lnTo>
                  <a:lnTo>
                    <a:pt x="103237" y="621029"/>
                  </a:lnTo>
                  <a:lnTo>
                    <a:pt x="103237" y="572769"/>
                  </a:lnTo>
                  <a:lnTo>
                    <a:pt x="131124" y="572769"/>
                  </a:lnTo>
                  <a:lnTo>
                    <a:pt x="132929" y="571499"/>
                  </a:lnTo>
                  <a:lnTo>
                    <a:pt x="140153" y="562609"/>
                  </a:lnTo>
                  <a:lnTo>
                    <a:pt x="143436" y="551179"/>
                  </a:lnTo>
                  <a:lnTo>
                    <a:pt x="143436" y="547369"/>
                  </a:lnTo>
                  <a:lnTo>
                    <a:pt x="146177" y="543559"/>
                  </a:lnTo>
                  <a:lnTo>
                    <a:pt x="215748" y="543559"/>
                  </a:lnTo>
                  <a:lnTo>
                    <a:pt x="237233" y="521969"/>
                  </a:lnTo>
                  <a:lnTo>
                    <a:pt x="186375" y="521969"/>
                  </a:lnTo>
                  <a:lnTo>
                    <a:pt x="155827" y="510539"/>
                  </a:lnTo>
                  <a:close/>
                </a:path>
                <a:path w="711835" h="671830">
                  <a:moveTo>
                    <a:pt x="470088" y="471170"/>
                  </a:moveTo>
                  <a:lnTo>
                    <a:pt x="417518" y="471170"/>
                  </a:lnTo>
                  <a:lnTo>
                    <a:pt x="493347" y="547370"/>
                  </a:lnTo>
                  <a:lnTo>
                    <a:pt x="481399" y="577850"/>
                  </a:lnTo>
                  <a:lnTo>
                    <a:pt x="494503" y="637540"/>
                  </a:lnTo>
                  <a:lnTo>
                    <a:pt x="548435" y="671830"/>
                  </a:lnTo>
                  <a:lnTo>
                    <a:pt x="579797" y="671830"/>
                  </a:lnTo>
                  <a:lnTo>
                    <a:pt x="608590" y="659130"/>
                  </a:lnTo>
                  <a:lnTo>
                    <a:pt x="631302" y="635000"/>
                  </a:lnTo>
                  <a:lnTo>
                    <a:pt x="632341" y="632460"/>
                  </a:lnTo>
                  <a:lnTo>
                    <a:pt x="564609" y="632460"/>
                  </a:lnTo>
                  <a:lnTo>
                    <a:pt x="558185" y="627380"/>
                  </a:lnTo>
                  <a:lnTo>
                    <a:pt x="544052" y="614680"/>
                  </a:lnTo>
                  <a:lnTo>
                    <a:pt x="529920" y="595630"/>
                  </a:lnTo>
                  <a:lnTo>
                    <a:pt x="523496" y="576580"/>
                  </a:lnTo>
                  <a:lnTo>
                    <a:pt x="527736" y="563880"/>
                  </a:lnTo>
                  <a:lnTo>
                    <a:pt x="538228" y="556260"/>
                  </a:lnTo>
                  <a:lnTo>
                    <a:pt x="635022" y="556260"/>
                  </a:lnTo>
                  <a:lnTo>
                    <a:pt x="630145" y="544830"/>
                  </a:lnTo>
                  <a:lnTo>
                    <a:pt x="606634" y="521970"/>
                  </a:lnTo>
                  <a:lnTo>
                    <a:pt x="518015" y="521970"/>
                  </a:lnTo>
                  <a:lnTo>
                    <a:pt x="470088" y="471170"/>
                  </a:lnTo>
                  <a:close/>
                </a:path>
                <a:path w="711835" h="671830">
                  <a:moveTo>
                    <a:pt x="635022" y="556260"/>
                  </a:moveTo>
                  <a:lnTo>
                    <a:pt x="590989" y="556260"/>
                  </a:lnTo>
                  <a:lnTo>
                    <a:pt x="601481" y="563880"/>
                  </a:lnTo>
                  <a:lnTo>
                    <a:pt x="605721" y="576580"/>
                  </a:lnTo>
                  <a:lnTo>
                    <a:pt x="599297" y="595630"/>
                  </a:lnTo>
                  <a:lnTo>
                    <a:pt x="585165" y="614680"/>
                  </a:lnTo>
                  <a:lnTo>
                    <a:pt x="571032" y="627380"/>
                  </a:lnTo>
                  <a:lnTo>
                    <a:pt x="564609" y="632460"/>
                  </a:lnTo>
                  <a:lnTo>
                    <a:pt x="632341" y="632460"/>
                  </a:lnTo>
                  <a:lnTo>
                    <a:pt x="643250" y="605790"/>
                  </a:lnTo>
                  <a:lnTo>
                    <a:pt x="642608" y="574040"/>
                  </a:lnTo>
                  <a:lnTo>
                    <a:pt x="635022" y="556260"/>
                  </a:lnTo>
                  <a:close/>
                </a:path>
                <a:path w="711835" h="671830">
                  <a:moveTo>
                    <a:pt x="215748" y="543559"/>
                  </a:moveTo>
                  <a:lnTo>
                    <a:pt x="153486" y="543559"/>
                  </a:lnTo>
                  <a:lnTo>
                    <a:pt x="157140" y="546099"/>
                  </a:lnTo>
                  <a:lnTo>
                    <a:pt x="157140" y="557529"/>
                  </a:lnTo>
                  <a:lnTo>
                    <a:pt x="156226" y="565149"/>
                  </a:lnTo>
                  <a:lnTo>
                    <a:pt x="153486" y="572769"/>
                  </a:lnTo>
                  <a:lnTo>
                    <a:pt x="153486" y="574039"/>
                  </a:lnTo>
                  <a:lnTo>
                    <a:pt x="155313" y="576579"/>
                  </a:lnTo>
                  <a:lnTo>
                    <a:pt x="183635" y="576579"/>
                  </a:lnTo>
                  <a:lnTo>
                    <a:pt x="187289" y="579119"/>
                  </a:lnTo>
                  <a:lnTo>
                    <a:pt x="187289" y="586739"/>
                  </a:lnTo>
                  <a:lnTo>
                    <a:pt x="185462" y="589279"/>
                  </a:lnTo>
                  <a:lnTo>
                    <a:pt x="182721" y="590549"/>
                  </a:lnTo>
                  <a:lnTo>
                    <a:pt x="183635" y="590549"/>
                  </a:lnTo>
                  <a:lnTo>
                    <a:pt x="184548" y="593089"/>
                  </a:lnTo>
                  <a:lnTo>
                    <a:pt x="184548" y="598169"/>
                  </a:lnTo>
                  <a:lnTo>
                    <a:pt x="181807" y="600709"/>
                  </a:lnTo>
                  <a:lnTo>
                    <a:pt x="179067" y="600709"/>
                  </a:lnTo>
                  <a:lnTo>
                    <a:pt x="180894" y="603249"/>
                  </a:lnTo>
                  <a:lnTo>
                    <a:pt x="180894" y="609599"/>
                  </a:lnTo>
                  <a:lnTo>
                    <a:pt x="177239" y="613409"/>
                  </a:lnTo>
                  <a:lnTo>
                    <a:pt x="174498" y="613409"/>
                  </a:lnTo>
                  <a:lnTo>
                    <a:pt x="175412" y="615949"/>
                  </a:lnTo>
                  <a:lnTo>
                    <a:pt x="175412" y="621029"/>
                  </a:lnTo>
                  <a:lnTo>
                    <a:pt x="172671" y="624839"/>
                  </a:lnTo>
                  <a:lnTo>
                    <a:pt x="217216" y="624839"/>
                  </a:lnTo>
                  <a:lnTo>
                    <a:pt x="222106" y="613409"/>
                  </a:lnTo>
                  <a:lnTo>
                    <a:pt x="225089" y="590549"/>
                  </a:lnTo>
                  <a:lnTo>
                    <a:pt x="221735" y="567689"/>
                  </a:lnTo>
                  <a:lnTo>
                    <a:pt x="211956" y="547369"/>
                  </a:lnTo>
                  <a:lnTo>
                    <a:pt x="215748" y="543559"/>
                  </a:lnTo>
                  <a:close/>
                </a:path>
                <a:path w="711835" h="671830">
                  <a:moveTo>
                    <a:pt x="131124" y="572769"/>
                  </a:moveTo>
                  <a:lnTo>
                    <a:pt x="114200" y="572769"/>
                  </a:lnTo>
                  <a:lnTo>
                    <a:pt x="116028" y="574039"/>
                  </a:lnTo>
                  <a:lnTo>
                    <a:pt x="116028" y="619759"/>
                  </a:lnTo>
                  <a:lnTo>
                    <a:pt x="114200" y="621029"/>
                  </a:lnTo>
                  <a:lnTo>
                    <a:pt x="133957" y="621029"/>
                  </a:lnTo>
                  <a:lnTo>
                    <a:pt x="132016" y="619759"/>
                  </a:lnTo>
                  <a:lnTo>
                    <a:pt x="127562" y="617219"/>
                  </a:lnTo>
                  <a:lnTo>
                    <a:pt x="122423" y="615949"/>
                  </a:lnTo>
                  <a:lnTo>
                    <a:pt x="122423" y="577849"/>
                  </a:lnTo>
                  <a:lnTo>
                    <a:pt x="125706" y="576579"/>
                  </a:lnTo>
                  <a:lnTo>
                    <a:pt x="131124" y="572769"/>
                  </a:lnTo>
                  <a:close/>
                </a:path>
                <a:path w="711835" h="671830">
                  <a:moveTo>
                    <a:pt x="590989" y="556260"/>
                  </a:moveTo>
                  <a:lnTo>
                    <a:pt x="538228" y="556260"/>
                  </a:lnTo>
                  <a:lnTo>
                    <a:pt x="551632" y="557530"/>
                  </a:lnTo>
                  <a:lnTo>
                    <a:pt x="564608" y="571500"/>
                  </a:lnTo>
                  <a:lnTo>
                    <a:pt x="577585" y="557530"/>
                  </a:lnTo>
                  <a:lnTo>
                    <a:pt x="590989" y="556260"/>
                  </a:lnTo>
                  <a:close/>
                </a:path>
                <a:path w="711835" h="671830">
                  <a:moveTo>
                    <a:pt x="242989" y="314959"/>
                  </a:moveTo>
                  <a:lnTo>
                    <a:pt x="148917" y="314959"/>
                  </a:lnTo>
                  <a:lnTo>
                    <a:pt x="242105" y="353059"/>
                  </a:lnTo>
                  <a:lnTo>
                    <a:pt x="239850" y="377189"/>
                  </a:lnTo>
                  <a:lnTo>
                    <a:pt x="242562" y="401319"/>
                  </a:lnTo>
                  <a:lnTo>
                    <a:pt x="250071" y="424179"/>
                  </a:lnTo>
                  <a:lnTo>
                    <a:pt x="262205" y="444499"/>
                  </a:lnTo>
                  <a:lnTo>
                    <a:pt x="186375" y="521969"/>
                  </a:lnTo>
                  <a:lnTo>
                    <a:pt x="237233" y="521969"/>
                  </a:lnTo>
                  <a:lnTo>
                    <a:pt x="287786" y="471169"/>
                  </a:lnTo>
                  <a:lnTo>
                    <a:pt x="470088" y="471170"/>
                  </a:lnTo>
                  <a:lnTo>
                    <a:pt x="444926" y="444500"/>
                  </a:lnTo>
                  <a:lnTo>
                    <a:pt x="451416" y="434340"/>
                  </a:lnTo>
                  <a:lnTo>
                    <a:pt x="289613" y="434339"/>
                  </a:lnTo>
                  <a:lnTo>
                    <a:pt x="289613" y="405129"/>
                  </a:lnTo>
                  <a:lnTo>
                    <a:pt x="292354" y="400049"/>
                  </a:lnTo>
                  <a:lnTo>
                    <a:pt x="296008" y="397509"/>
                  </a:lnTo>
                  <a:lnTo>
                    <a:pt x="303174" y="392429"/>
                  </a:lnTo>
                  <a:lnTo>
                    <a:pt x="310854" y="388619"/>
                  </a:lnTo>
                  <a:lnTo>
                    <a:pt x="318877" y="384809"/>
                  </a:lnTo>
                  <a:lnTo>
                    <a:pt x="327071" y="382269"/>
                  </a:lnTo>
                  <a:lnTo>
                    <a:pt x="333395" y="379729"/>
                  </a:lnTo>
                  <a:lnTo>
                    <a:pt x="339975" y="378459"/>
                  </a:lnTo>
                  <a:lnTo>
                    <a:pt x="467564" y="378460"/>
                  </a:lnTo>
                  <a:lnTo>
                    <a:pt x="467665" y="377190"/>
                  </a:lnTo>
                  <a:lnTo>
                    <a:pt x="467766" y="369570"/>
                  </a:lnTo>
                  <a:lnTo>
                    <a:pt x="353565" y="369569"/>
                  </a:lnTo>
                  <a:lnTo>
                    <a:pt x="341246" y="367029"/>
                  </a:lnTo>
                  <a:lnTo>
                    <a:pt x="331068" y="360679"/>
                  </a:lnTo>
                  <a:lnTo>
                    <a:pt x="324144" y="350519"/>
                  </a:lnTo>
                  <a:lnTo>
                    <a:pt x="321589" y="337819"/>
                  </a:lnTo>
                  <a:lnTo>
                    <a:pt x="324144" y="325119"/>
                  </a:lnTo>
                  <a:lnTo>
                    <a:pt x="327606" y="320039"/>
                  </a:lnTo>
                  <a:lnTo>
                    <a:pt x="254896" y="320039"/>
                  </a:lnTo>
                  <a:lnTo>
                    <a:pt x="242989" y="314959"/>
                  </a:lnTo>
                  <a:close/>
                </a:path>
                <a:path w="711835" h="671830">
                  <a:moveTo>
                    <a:pt x="562667" y="509270"/>
                  </a:moveTo>
                  <a:lnTo>
                    <a:pt x="539698" y="511810"/>
                  </a:lnTo>
                  <a:lnTo>
                    <a:pt x="518015" y="521970"/>
                  </a:lnTo>
                  <a:lnTo>
                    <a:pt x="606634" y="521970"/>
                  </a:lnTo>
                  <a:lnTo>
                    <a:pt x="585464" y="513080"/>
                  </a:lnTo>
                  <a:lnTo>
                    <a:pt x="562667" y="509270"/>
                  </a:lnTo>
                  <a:close/>
                </a:path>
                <a:path w="711835" h="671830">
                  <a:moveTo>
                    <a:pt x="417518" y="471170"/>
                  </a:moveTo>
                  <a:lnTo>
                    <a:pt x="287786" y="471169"/>
                  </a:lnTo>
                  <a:lnTo>
                    <a:pt x="319234" y="486409"/>
                  </a:lnTo>
                  <a:lnTo>
                    <a:pt x="352994" y="491489"/>
                  </a:lnTo>
                  <a:lnTo>
                    <a:pt x="386584" y="486410"/>
                  </a:lnTo>
                  <a:lnTo>
                    <a:pt x="417518" y="471170"/>
                  </a:lnTo>
                  <a:close/>
                </a:path>
                <a:path w="711835" h="671830">
                  <a:moveTo>
                    <a:pt x="467564" y="378460"/>
                  </a:moveTo>
                  <a:lnTo>
                    <a:pt x="367155" y="378459"/>
                  </a:lnTo>
                  <a:lnTo>
                    <a:pt x="373736" y="379729"/>
                  </a:lnTo>
                  <a:lnTo>
                    <a:pt x="380060" y="382270"/>
                  </a:lnTo>
                  <a:lnTo>
                    <a:pt x="396276" y="387350"/>
                  </a:lnTo>
                  <a:lnTo>
                    <a:pt x="403956" y="392430"/>
                  </a:lnTo>
                  <a:lnTo>
                    <a:pt x="411123" y="397510"/>
                  </a:lnTo>
                  <a:lnTo>
                    <a:pt x="414777" y="400050"/>
                  </a:lnTo>
                  <a:lnTo>
                    <a:pt x="417518" y="405130"/>
                  </a:lnTo>
                  <a:lnTo>
                    <a:pt x="417518" y="434340"/>
                  </a:lnTo>
                  <a:lnTo>
                    <a:pt x="451416" y="434340"/>
                  </a:lnTo>
                  <a:lnTo>
                    <a:pt x="454662" y="429260"/>
                  </a:lnTo>
                  <a:lnTo>
                    <a:pt x="461828" y="412750"/>
                  </a:lnTo>
                  <a:lnTo>
                    <a:pt x="466253" y="394970"/>
                  </a:lnTo>
                  <a:lnTo>
                    <a:pt x="467564" y="378460"/>
                  </a:lnTo>
                  <a:close/>
                </a:path>
                <a:path w="711835" h="671830">
                  <a:moveTo>
                    <a:pt x="443348" y="306070"/>
                  </a:moveTo>
                  <a:lnTo>
                    <a:pt x="353565" y="306069"/>
                  </a:lnTo>
                  <a:lnTo>
                    <a:pt x="365885" y="308609"/>
                  </a:lnTo>
                  <a:lnTo>
                    <a:pt x="376063" y="314960"/>
                  </a:lnTo>
                  <a:lnTo>
                    <a:pt x="382986" y="325120"/>
                  </a:lnTo>
                  <a:lnTo>
                    <a:pt x="385542" y="337820"/>
                  </a:lnTo>
                  <a:lnTo>
                    <a:pt x="382986" y="350520"/>
                  </a:lnTo>
                  <a:lnTo>
                    <a:pt x="376063" y="360680"/>
                  </a:lnTo>
                  <a:lnTo>
                    <a:pt x="365885" y="367029"/>
                  </a:lnTo>
                  <a:lnTo>
                    <a:pt x="353565" y="369569"/>
                  </a:lnTo>
                  <a:lnTo>
                    <a:pt x="467766" y="369570"/>
                  </a:lnTo>
                  <a:lnTo>
                    <a:pt x="465939" y="354330"/>
                  </a:lnTo>
                  <a:lnTo>
                    <a:pt x="549490" y="320040"/>
                  </a:lnTo>
                  <a:lnTo>
                    <a:pt x="453148" y="320040"/>
                  </a:lnTo>
                  <a:lnTo>
                    <a:pt x="443348" y="306070"/>
                  </a:lnTo>
                  <a:close/>
                </a:path>
                <a:path w="711835" h="671830">
                  <a:moveTo>
                    <a:pt x="94101" y="186689"/>
                  </a:moveTo>
                  <a:lnTo>
                    <a:pt x="61026" y="187959"/>
                  </a:lnTo>
                  <a:lnTo>
                    <a:pt x="32318" y="201929"/>
                  </a:lnTo>
                  <a:lnTo>
                    <a:pt x="10977" y="224789"/>
                  </a:lnTo>
                  <a:lnTo>
                    <a:pt x="0" y="255269"/>
                  </a:lnTo>
                  <a:lnTo>
                    <a:pt x="1327" y="287019"/>
                  </a:lnTo>
                  <a:lnTo>
                    <a:pt x="14731" y="316229"/>
                  </a:lnTo>
                  <a:lnTo>
                    <a:pt x="37900" y="337819"/>
                  </a:lnTo>
                  <a:lnTo>
                    <a:pt x="68520" y="349249"/>
                  </a:lnTo>
                  <a:lnTo>
                    <a:pt x="91617" y="349249"/>
                  </a:lnTo>
                  <a:lnTo>
                    <a:pt x="113515" y="342899"/>
                  </a:lnTo>
                  <a:lnTo>
                    <a:pt x="133015" y="331469"/>
                  </a:lnTo>
                  <a:lnTo>
                    <a:pt x="148917" y="314959"/>
                  </a:lnTo>
                  <a:lnTo>
                    <a:pt x="242989" y="314959"/>
                  </a:lnTo>
                  <a:lnTo>
                    <a:pt x="213224" y="302259"/>
                  </a:lnTo>
                  <a:lnTo>
                    <a:pt x="71261" y="302259"/>
                  </a:lnTo>
                  <a:lnTo>
                    <a:pt x="71261" y="274319"/>
                  </a:lnTo>
                  <a:lnTo>
                    <a:pt x="43853" y="274319"/>
                  </a:lnTo>
                  <a:lnTo>
                    <a:pt x="43853" y="256539"/>
                  </a:lnTo>
                  <a:lnTo>
                    <a:pt x="71261" y="256539"/>
                  </a:lnTo>
                  <a:lnTo>
                    <a:pt x="71261" y="228599"/>
                  </a:lnTo>
                  <a:lnTo>
                    <a:pt x="151969" y="228599"/>
                  </a:lnTo>
                  <a:lnTo>
                    <a:pt x="147890" y="219709"/>
                  </a:lnTo>
                  <a:lnTo>
                    <a:pt x="124721" y="198119"/>
                  </a:lnTo>
                  <a:lnTo>
                    <a:pt x="94101" y="186689"/>
                  </a:lnTo>
                  <a:close/>
                </a:path>
                <a:path w="711835" h="671830">
                  <a:moveTo>
                    <a:pt x="695242" y="314960"/>
                  </a:moveTo>
                  <a:lnTo>
                    <a:pt x="561868" y="314960"/>
                  </a:lnTo>
                  <a:lnTo>
                    <a:pt x="575129" y="328930"/>
                  </a:lnTo>
                  <a:lnTo>
                    <a:pt x="591217" y="340360"/>
                  </a:lnTo>
                  <a:lnTo>
                    <a:pt x="609532" y="346710"/>
                  </a:lnTo>
                  <a:lnTo>
                    <a:pt x="629474" y="349250"/>
                  </a:lnTo>
                  <a:lnTo>
                    <a:pt x="661593" y="342900"/>
                  </a:lnTo>
                  <a:lnTo>
                    <a:pt x="687717" y="326390"/>
                  </a:lnTo>
                  <a:lnTo>
                    <a:pt x="695242" y="314960"/>
                  </a:lnTo>
                  <a:close/>
                </a:path>
                <a:path w="711835" h="671830">
                  <a:moveTo>
                    <a:pt x="368183" y="0"/>
                  </a:moveTo>
                  <a:lnTo>
                    <a:pt x="335293" y="1269"/>
                  </a:lnTo>
                  <a:lnTo>
                    <a:pt x="305287" y="13969"/>
                  </a:lnTo>
                  <a:lnTo>
                    <a:pt x="283674" y="36829"/>
                  </a:lnTo>
                  <a:lnTo>
                    <a:pt x="272340" y="66039"/>
                  </a:lnTo>
                  <a:lnTo>
                    <a:pt x="273168" y="99059"/>
                  </a:lnTo>
                  <a:lnTo>
                    <a:pt x="281590" y="121919"/>
                  </a:lnTo>
                  <a:lnTo>
                    <a:pt x="295323" y="139699"/>
                  </a:lnTo>
                  <a:lnTo>
                    <a:pt x="313509" y="153669"/>
                  </a:lnTo>
                  <a:lnTo>
                    <a:pt x="335293" y="161289"/>
                  </a:lnTo>
                  <a:lnTo>
                    <a:pt x="335293" y="264159"/>
                  </a:lnTo>
                  <a:lnTo>
                    <a:pt x="310911" y="270509"/>
                  </a:lnTo>
                  <a:lnTo>
                    <a:pt x="288928" y="281939"/>
                  </a:lnTo>
                  <a:lnTo>
                    <a:pt x="270027" y="298449"/>
                  </a:lnTo>
                  <a:lnTo>
                    <a:pt x="254896" y="320039"/>
                  </a:lnTo>
                  <a:lnTo>
                    <a:pt x="327606" y="320039"/>
                  </a:lnTo>
                  <a:lnTo>
                    <a:pt x="331068" y="314959"/>
                  </a:lnTo>
                  <a:lnTo>
                    <a:pt x="341246" y="308609"/>
                  </a:lnTo>
                  <a:lnTo>
                    <a:pt x="353565" y="306069"/>
                  </a:lnTo>
                  <a:lnTo>
                    <a:pt x="443348" y="306070"/>
                  </a:lnTo>
                  <a:lnTo>
                    <a:pt x="438003" y="298450"/>
                  </a:lnTo>
                  <a:lnTo>
                    <a:pt x="419002" y="281940"/>
                  </a:lnTo>
                  <a:lnTo>
                    <a:pt x="396747" y="270510"/>
                  </a:lnTo>
                  <a:lnTo>
                    <a:pt x="371837" y="262889"/>
                  </a:lnTo>
                  <a:lnTo>
                    <a:pt x="371837" y="161290"/>
                  </a:lnTo>
                  <a:lnTo>
                    <a:pt x="401458" y="148590"/>
                  </a:lnTo>
                  <a:lnTo>
                    <a:pt x="423114" y="125730"/>
                  </a:lnTo>
                  <a:lnTo>
                    <a:pt x="423595" y="124460"/>
                  </a:lnTo>
                  <a:lnTo>
                    <a:pt x="354479" y="124459"/>
                  </a:lnTo>
                  <a:lnTo>
                    <a:pt x="348055" y="119379"/>
                  </a:lnTo>
                  <a:lnTo>
                    <a:pt x="333923" y="105409"/>
                  </a:lnTo>
                  <a:lnTo>
                    <a:pt x="319790" y="86359"/>
                  </a:lnTo>
                  <a:lnTo>
                    <a:pt x="313366" y="67309"/>
                  </a:lnTo>
                  <a:lnTo>
                    <a:pt x="317606" y="55879"/>
                  </a:lnTo>
                  <a:lnTo>
                    <a:pt x="328098" y="48259"/>
                  </a:lnTo>
                  <a:lnTo>
                    <a:pt x="427282" y="48260"/>
                  </a:lnTo>
                  <a:lnTo>
                    <a:pt x="420601" y="33020"/>
                  </a:lnTo>
                  <a:lnTo>
                    <a:pt x="397647" y="11430"/>
                  </a:lnTo>
                  <a:lnTo>
                    <a:pt x="368183" y="0"/>
                  </a:lnTo>
                  <a:close/>
                </a:path>
                <a:path w="711835" h="671830">
                  <a:moveTo>
                    <a:pt x="629474" y="185420"/>
                  </a:moveTo>
                  <a:lnTo>
                    <a:pt x="597355" y="191770"/>
                  </a:lnTo>
                  <a:lnTo>
                    <a:pt x="571232" y="209550"/>
                  </a:lnTo>
                  <a:lnTo>
                    <a:pt x="553674" y="234950"/>
                  </a:lnTo>
                  <a:lnTo>
                    <a:pt x="547250" y="267970"/>
                  </a:lnTo>
                  <a:lnTo>
                    <a:pt x="547250" y="275590"/>
                  </a:lnTo>
                  <a:lnTo>
                    <a:pt x="548163" y="280670"/>
                  </a:lnTo>
                  <a:lnTo>
                    <a:pt x="453148" y="320040"/>
                  </a:lnTo>
                  <a:lnTo>
                    <a:pt x="549490" y="320040"/>
                  </a:lnTo>
                  <a:lnTo>
                    <a:pt x="561868" y="314960"/>
                  </a:lnTo>
                  <a:lnTo>
                    <a:pt x="695242" y="314960"/>
                  </a:lnTo>
                  <a:lnTo>
                    <a:pt x="701931" y="304800"/>
                  </a:lnTo>
                  <a:lnTo>
                    <a:pt x="633129" y="304800"/>
                  </a:lnTo>
                  <a:lnTo>
                    <a:pt x="623879" y="303530"/>
                  </a:lnTo>
                  <a:lnTo>
                    <a:pt x="618054" y="300990"/>
                  </a:lnTo>
                  <a:lnTo>
                    <a:pt x="590189" y="300990"/>
                  </a:lnTo>
                  <a:lnTo>
                    <a:pt x="590189" y="251460"/>
                  </a:lnTo>
                  <a:lnTo>
                    <a:pt x="618989" y="251460"/>
                  </a:lnTo>
                  <a:lnTo>
                    <a:pt x="620795" y="250190"/>
                  </a:lnTo>
                  <a:lnTo>
                    <a:pt x="628018" y="241300"/>
                  </a:lnTo>
                  <a:lnTo>
                    <a:pt x="631302" y="229870"/>
                  </a:lnTo>
                  <a:lnTo>
                    <a:pt x="631302" y="226060"/>
                  </a:lnTo>
                  <a:lnTo>
                    <a:pt x="634042" y="222250"/>
                  </a:lnTo>
                  <a:lnTo>
                    <a:pt x="696496" y="222250"/>
                  </a:lnTo>
                  <a:lnTo>
                    <a:pt x="687717" y="209550"/>
                  </a:lnTo>
                  <a:lnTo>
                    <a:pt x="661593" y="191770"/>
                  </a:lnTo>
                  <a:lnTo>
                    <a:pt x="629474" y="185420"/>
                  </a:lnTo>
                  <a:close/>
                </a:path>
                <a:path w="711835" h="671830">
                  <a:moveTo>
                    <a:pt x="696496" y="222250"/>
                  </a:moveTo>
                  <a:lnTo>
                    <a:pt x="641351" y="222250"/>
                  </a:lnTo>
                  <a:lnTo>
                    <a:pt x="645006" y="226060"/>
                  </a:lnTo>
                  <a:lnTo>
                    <a:pt x="645006" y="237490"/>
                  </a:lnTo>
                  <a:lnTo>
                    <a:pt x="644092" y="245110"/>
                  </a:lnTo>
                  <a:lnTo>
                    <a:pt x="641351" y="251460"/>
                  </a:lnTo>
                  <a:lnTo>
                    <a:pt x="641351" y="254000"/>
                  </a:lnTo>
                  <a:lnTo>
                    <a:pt x="643179" y="255270"/>
                  </a:lnTo>
                  <a:lnTo>
                    <a:pt x="670587" y="255270"/>
                  </a:lnTo>
                  <a:lnTo>
                    <a:pt x="674241" y="257810"/>
                  </a:lnTo>
                  <a:lnTo>
                    <a:pt x="674241" y="265430"/>
                  </a:lnTo>
                  <a:lnTo>
                    <a:pt x="672414" y="267970"/>
                  </a:lnTo>
                  <a:lnTo>
                    <a:pt x="669673" y="269240"/>
                  </a:lnTo>
                  <a:lnTo>
                    <a:pt x="672414" y="271780"/>
                  </a:lnTo>
                  <a:lnTo>
                    <a:pt x="672414" y="276860"/>
                  </a:lnTo>
                  <a:lnTo>
                    <a:pt x="667846" y="280670"/>
                  </a:lnTo>
                  <a:lnTo>
                    <a:pt x="666019" y="280670"/>
                  </a:lnTo>
                  <a:lnTo>
                    <a:pt x="666932" y="281940"/>
                  </a:lnTo>
                  <a:lnTo>
                    <a:pt x="667846" y="284480"/>
                  </a:lnTo>
                  <a:lnTo>
                    <a:pt x="667846" y="289560"/>
                  </a:lnTo>
                  <a:lnTo>
                    <a:pt x="665105" y="293370"/>
                  </a:lnTo>
                  <a:lnTo>
                    <a:pt x="659623" y="293370"/>
                  </a:lnTo>
                  <a:lnTo>
                    <a:pt x="661451" y="295910"/>
                  </a:lnTo>
                  <a:lnTo>
                    <a:pt x="661451" y="300990"/>
                  </a:lnTo>
                  <a:lnTo>
                    <a:pt x="658710" y="304800"/>
                  </a:lnTo>
                  <a:lnTo>
                    <a:pt x="701931" y="304800"/>
                  </a:lnTo>
                  <a:lnTo>
                    <a:pt x="705275" y="299720"/>
                  </a:lnTo>
                  <a:lnTo>
                    <a:pt x="711699" y="267970"/>
                  </a:lnTo>
                  <a:lnTo>
                    <a:pt x="705275" y="234950"/>
                  </a:lnTo>
                  <a:lnTo>
                    <a:pt x="696496" y="222250"/>
                  </a:lnTo>
                  <a:close/>
                </a:path>
                <a:path w="711835" h="671830">
                  <a:moveTo>
                    <a:pt x="151969" y="228599"/>
                  </a:moveTo>
                  <a:lnTo>
                    <a:pt x="89533" y="228599"/>
                  </a:lnTo>
                  <a:lnTo>
                    <a:pt x="89533" y="256539"/>
                  </a:lnTo>
                  <a:lnTo>
                    <a:pt x="116941" y="256539"/>
                  </a:lnTo>
                  <a:lnTo>
                    <a:pt x="116941" y="274319"/>
                  </a:lnTo>
                  <a:lnTo>
                    <a:pt x="89533" y="274319"/>
                  </a:lnTo>
                  <a:lnTo>
                    <a:pt x="89533" y="302259"/>
                  </a:lnTo>
                  <a:lnTo>
                    <a:pt x="213224" y="302259"/>
                  </a:lnTo>
                  <a:lnTo>
                    <a:pt x="162621" y="280669"/>
                  </a:lnTo>
                  <a:lnTo>
                    <a:pt x="161294" y="248919"/>
                  </a:lnTo>
                  <a:lnTo>
                    <a:pt x="151969" y="228599"/>
                  </a:lnTo>
                  <a:close/>
                </a:path>
                <a:path w="711835" h="671830">
                  <a:moveTo>
                    <a:pt x="618989" y="251460"/>
                  </a:moveTo>
                  <a:lnTo>
                    <a:pt x="601153" y="251460"/>
                  </a:lnTo>
                  <a:lnTo>
                    <a:pt x="602980" y="254000"/>
                  </a:lnTo>
                  <a:lnTo>
                    <a:pt x="602980" y="298450"/>
                  </a:lnTo>
                  <a:lnTo>
                    <a:pt x="601153" y="300990"/>
                  </a:lnTo>
                  <a:lnTo>
                    <a:pt x="618054" y="300990"/>
                  </a:lnTo>
                  <a:lnTo>
                    <a:pt x="613601" y="297180"/>
                  </a:lnTo>
                  <a:lnTo>
                    <a:pt x="608462" y="295910"/>
                  </a:lnTo>
                  <a:lnTo>
                    <a:pt x="608461" y="257810"/>
                  </a:lnTo>
                  <a:lnTo>
                    <a:pt x="610289" y="257810"/>
                  </a:lnTo>
                  <a:lnTo>
                    <a:pt x="613572" y="255270"/>
                  </a:lnTo>
                  <a:lnTo>
                    <a:pt x="618989" y="251460"/>
                  </a:lnTo>
                  <a:close/>
                </a:path>
                <a:path w="711835" h="671830">
                  <a:moveTo>
                    <a:pt x="427282" y="48260"/>
                  </a:moveTo>
                  <a:lnTo>
                    <a:pt x="380859" y="48260"/>
                  </a:lnTo>
                  <a:lnTo>
                    <a:pt x="391351" y="55880"/>
                  </a:lnTo>
                  <a:lnTo>
                    <a:pt x="395591" y="67310"/>
                  </a:lnTo>
                  <a:lnTo>
                    <a:pt x="389167" y="87630"/>
                  </a:lnTo>
                  <a:lnTo>
                    <a:pt x="375035" y="105410"/>
                  </a:lnTo>
                  <a:lnTo>
                    <a:pt x="360903" y="119379"/>
                  </a:lnTo>
                  <a:lnTo>
                    <a:pt x="354479" y="124459"/>
                  </a:lnTo>
                  <a:lnTo>
                    <a:pt x="423595" y="124460"/>
                  </a:lnTo>
                  <a:lnTo>
                    <a:pt x="434662" y="95250"/>
                  </a:lnTo>
                  <a:lnTo>
                    <a:pt x="433963" y="63500"/>
                  </a:lnTo>
                  <a:lnTo>
                    <a:pt x="427282" y="48260"/>
                  </a:lnTo>
                  <a:close/>
                </a:path>
                <a:path w="711835" h="671830">
                  <a:moveTo>
                    <a:pt x="367455" y="48259"/>
                  </a:moveTo>
                  <a:lnTo>
                    <a:pt x="341503" y="48259"/>
                  </a:lnTo>
                  <a:lnTo>
                    <a:pt x="354479" y="63499"/>
                  </a:lnTo>
                  <a:lnTo>
                    <a:pt x="367455" y="48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3049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Performance…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969000" marR="5080">
              <a:lnSpc>
                <a:spcPct val="91400"/>
              </a:lnSpc>
              <a:spcBef>
                <a:spcPts val="280"/>
              </a:spcBef>
            </a:pPr>
            <a:r>
              <a:rPr sz="1700" b="0" dirty="0">
                <a:latin typeface="Calibri"/>
                <a:cs typeface="Calibri"/>
              </a:rPr>
              <a:t>All </a:t>
            </a:r>
            <a:r>
              <a:rPr sz="1700" b="0" spc="-5" dirty="0">
                <a:latin typeface="Calibri"/>
                <a:cs typeface="Calibri"/>
              </a:rPr>
              <a:t>users </a:t>
            </a:r>
            <a:r>
              <a:rPr sz="1700" b="0" spc="-10" dirty="0">
                <a:latin typeface="Calibri"/>
                <a:cs typeface="Calibri"/>
              </a:rPr>
              <a:t>want </a:t>
            </a:r>
            <a:r>
              <a:rPr sz="1700" b="0" dirty="0">
                <a:latin typeface="Calibri"/>
                <a:cs typeface="Calibri"/>
              </a:rPr>
              <a:t>their </a:t>
            </a:r>
            <a:r>
              <a:rPr sz="1700" b="0" spc="-5" dirty="0">
                <a:latin typeface="Calibri"/>
                <a:cs typeface="Calibri"/>
              </a:rPr>
              <a:t>applications to </a:t>
            </a:r>
            <a:r>
              <a:rPr sz="1700" b="0" dirty="0">
                <a:latin typeface="Calibri"/>
                <a:cs typeface="Calibri"/>
              </a:rPr>
              <a:t>run </a:t>
            </a:r>
            <a:r>
              <a:rPr sz="1700" b="0" spc="-20" dirty="0">
                <a:latin typeface="Calibri"/>
                <a:cs typeface="Calibri"/>
              </a:rPr>
              <a:t>instantly, </a:t>
            </a:r>
            <a:r>
              <a:rPr sz="1700" b="0" dirty="0">
                <a:latin typeface="Calibri"/>
                <a:cs typeface="Calibri"/>
              </a:rPr>
              <a:t>but </a:t>
            </a:r>
            <a:r>
              <a:rPr sz="1700" b="0" spc="-375" dirty="0">
                <a:latin typeface="Calibri"/>
                <a:cs typeface="Calibri"/>
              </a:rPr>
              <a:t> </a:t>
            </a:r>
            <a:r>
              <a:rPr sz="1700" b="0" dirty="0">
                <a:latin typeface="Calibri"/>
                <a:cs typeface="Calibri"/>
              </a:rPr>
              <a:t>the </a:t>
            </a:r>
            <a:r>
              <a:rPr sz="1700" b="0" spc="-5" dirty="0">
                <a:latin typeface="Calibri"/>
                <a:cs typeface="Calibri"/>
              </a:rPr>
              <a:t>real performance requirements </a:t>
            </a:r>
            <a:r>
              <a:rPr sz="1700" b="0" dirty="0">
                <a:latin typeface="Calibri"/>
                <a:cs typeface="Calibri"/>
              </a:rPr>
              <a:t>will be </a:t>
            </a:r>
            <a:r>
              <a:rPr sz="1700" b="0" spc="-10" dirty="0">
                <a:latin typeface="Calibri"/>
                <a:cs typeface="Calibri"/>
              </a:rPr>
              <a:t>different </a:t>
            </a:r>
            <a:r>
              <a:rPr sz="1700" b="0" spc="-370" dirty="0">
                <a:latin typeface="Calibri"/>
                <a:cs typeface="Calibri"/>
              </a:rPr>
              <a:t> </a:t>
            </a:r>
            <a:r>
              <a:rPr sz="1700" b="0" spc="-15" dirty="0">
                <a:latin typeface="Calibri"/>
                <a:cs typeface="Calibri"/>
              </a:rPr>
              <a:t>for </a:t>
            </a:r>
            <a:r>
              <a:rPr sz="1700" b="0" dirty="0">
                <a:latin typeface="Calibri"/>
                <a:cs typeface="Calibri"/>
              </a:rPr>
              <a:t>a </a:t>
            </a:r>
            <a:r>
              <a:rPr sz="1700" spc="-5" dirty="0"/>
              <a:t>spell-check </a:t>
            </a:r>
            <a:r>
              <a:rPr sz="1700" spc="-15" dirty="0"/>
              <a:t>feature </a:t>
            </a:r>
            <a:r>
              <a:rPr sz="1700" b="0" dirty="0">
                <a:latin typeface="Calibri"/>
                <a:cs typeface="Calibri"/>
              </a:rPr>
              <a:t>than </a:t>
            </a:r>
            <a:r>
              <a:rPr sz="1700" b="0" spc="-15" dirty="0">
                <a:latin typeface="Calibri"/>
                <a:cs typeface="Calibri"/>
              </a:rPr>
              <a:t>for </a:t>
            </a:r>
            <a:r>
              <a:rPr sz="1700" b="0" dirty="0">
                <a:latin typeface="Calibri"/>
                <a:cs typeface="Calibri"/>
              </a:rPr>
              <a:t>a </a:t>
            </a:r>
            <a:r>
              <a:rPr sz="1700" spc="-10" dirty="0"/>
              <a:t>missile’s radar </a:t>
            </a:r>
            <a:r>
              <a:rPr sz="1700" spc="-5" dirty="0"/>
              <a:t> guidance</a:t>
            </a:r>
            <a:r>
              <a:rPr sz="1700" spc="-10" dirty="0"/>
              <a:t> </a:t>
            </a:r>
            <a:r>
              <a:rPr sz="1700" spc="-15" dirty="0"/>
              <a:t>system.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164" y="2657855"/>
            <a:ext cx="6798945" cy="1614170"/>
            <a:chOff x="4741164" y="2657855"/>
            <a:chExt cx="6798945" cy="1614170"/>
          </a:xfrm>
        </p:grpSpPr>
        <p:sp>
          <p:nvSpPr>
            <p:cNvPr id="8" name="object 8"/>
            <p:cNvSpPr/>
            <p:nvPr/>
          </p:nvSpPr>
          <p:spPr>
            <a:xfrm>
              <a:off x="4741164" y="2657855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8196" y="3118548"/>
              <a:ext cx="694690" cy="695325"/>
            </a:xfrm>
            <a:custGeom>
              <a:avLst/>
              <a:gdLst/>
              <a:ahLst/>
              <a:cxnLst/>
              <a:rect l="l" t="t" r="r" b="b"/>
              <a:pathLst>
                <a:path w="694689" h="695325">
                  <a:moveTo>
                    <a:pt x="63944" y="512318"/>
                  </a:moveTo>
                  <a:lnTo>
                    <a:pt x="0" y="512318"/>
                  </a:lnTo>
                  <a:lnTo>
                    <a:pt x="0" y="548906"/>
                  </a:lnTo>
                  <a:lnTo>
                    <a:pt x="63944" y="548906"/>
                  </a:lnTo>
                  <a:lnTo>
                    <a:pt x="63944" y="512318"/>
                  </a:lnTo>
                  <a:close/>
                </a:path>
                <a:path w="694689" h="695325">
                  <a:moveTo>
                    <a:pt x="63944" y="439127"/>
                  </a:moveTo>
                  <a:lnTo>
                    <a:pt x="0" y="439127"/>
                  </a:lnTo>
                  <a:lnTo>
                    <a:pt x="0" y="475729"/>
                  </a:lnTo>
                  <a:lnTo>
                    <a:pt x="63944" y="475729"/>
                  </a:lnTo>
                  <a:lnTo>
                    <a:pt x="63944" y="439127"/>
                  </a:lnTo>
                  <a:close/>
                </a:path>
                <a:path w="694689" h="695325">
                  <a:moveTo>
                    <a:pt x="63944" y="365937"/>
                  </a:moveTo>
                  <a:lnTo>
                    <a:pt x="0" y="365937"/>
                  </a:lnTo>
                  <a:lnTo>
                    <a:pt x="0" y="402539"/>
                  </a:lnTo>
                  <a:lnTo>
                    <a:pt x="63944" y="402539"/>
                  </a:lnTo>
                  <a:lnTo>
                    <a:pt x="63944" y="365937"/>
                  </a:lnTo>
                  <a:close/>
                </a:path>
                <a:path w="694689" h="695325">
                  <a:moveTo>
                    <a:pt x="63944" y="292747"/>
                  </a:moveTo>
                  <a:lnTo>
                    <a:pt x="0" y="292747"/>
                  </a:lnTo>
                  <a:lnTo>
                    <a:pt x="0" y="329349"/>
                  </a:lnTo>
                  <a:lnTo>
                    <a:pt x="63944" y="329349"/>
                  </a:lnTo>
                  <a:lnTo>
                    <a:pt x="63944" y="292747"/>
                  </a:lnTo>
                  <a:close/>
                </a:path>
                <a:path w="694689" h="695325">
                  <a:moveTo>
                    <a:pt x="63944" y="219570"/>
                  </a:moveTo>
                  <a:lnTo>
                    <a:pt x="0" y="219570"/>
                  </a:lnTo>
                  <a:lnTo>
                    <a:pt x="0" y="256159"/>
                  </a:lnTo>
                  <a:lnTo>
                    <a:pt x="63944" y="256159"/>
                  </a:lnTo>
                  <a:lnTo>
                    <a:pt x="63944" y="219570"/>
                  </a:lnTo>
                  <a:close/>
                </a:path>
                <a:path w="694689" h="695325">
                  <a:moveTo>
                    <a:pt x="63944" y="146380"/>
                  </a:moveTo>
                  <a:lnTo>
                    <a:pt x="0" y="146380"/>
                  </a:lnTo>
                  <a:lnTo>
                    <a:pt x="0" y="182968"/>
                  </a:lnTo>
                  <a:lnTo>
                    <a:pt x="63944" y="182968"/>
                  </a:lnTo>
                  <a:lnTo>
                    <a:pt x="63944" y="146380"/>
                  </a:lnTo>
                  <a:close/>
                </a:path>
                <a:path w="694689" h="695325">
                  <a:moveTo>
                    <a:pt x="182714" y="631253"/>
                  </a:moveTo>
                  <a:lnTo>
                    <a:pt x="146177" y="631253"/>
                  </a:lnTo>
                  <a:lnTo>
                    <a:pt x="146177" y="695286"/>
                  </a:lnTo>
                  <a:lnTo>
                    <a:pt x="182714" y="695286"/>
                  </a:lnTo>
                  <a:lnTo>
                    <a:pt x="182714" y="631253"/>
                  </a:lnTo>
                  <a:close/>
                </a:path>
                <a:path w="694689" h="695325">
                  <a:moveTo>
                    <a:pt x="182714" y="0"/>
                  </a:moveTo>
                  <a:lnTo>
                    <a:pt x="146177" y="0"/>
                  </a:lnTo>
                  <a:lnTo>
                    <a:pt x="146177" y="64046"/>
                  </a:lnTo>
                  <a:lnTo>
                    <a:pt x="182714" y="64046"/>
                  </a:lnTo>
                  <a:lnTo>
                    <a:pt x="182714" y="0"/>
                  </a:lnTo>
                  <a:close/>
                </a:path>
                <a:path w="694689" h="695325">
                  <a:moveTo>
                    <a:pt x="255803" y="631253"/>
                  </a:moveTo>
                  <a:lnTo>
                    <a:pt x="219265" y="631253"/>
                  </a:lnTo>
                  <a:lnTo>
                    <a:pt x="219265" y="695286"/>
                  </a:lnTo>
                  <a:lnTo>
                    <a:pt x="255803" y="695286"/>
                  </a:lnTo>
                  <a:lnTo>
                    <a:pt x="255803" y="631253"/>
                  </a:lnTo>
                  <a:close/>
                </a:path>
                <a:path w="694689" h="695325">
                  <a:moveTo>
                    <a:pt x="255803" y="0"/>
                  </a:moveTo>
                  <a:lnTo>
                    <a:pt x="219265" y="0"/>
                  </a:lnTo>
                  <a:lnTo>
                    <a:pt x="219265" y="64046"/>
                  </a:lnTo>
                  <a:lnTo>
                    <a:pt x="255803" y="64046"/>
                  </a:lnTo>
                  <a:lnTo>
                    <a:pt x="255803" y="0"/>
                  </a:lnTo>
                  <a:close/>
                </a:path>
                <a:path w="694689" h="695325">
                  <a:moveTo>
                    <a:pt x="328891" y="631253"/>
                  </a:moveTo>
                  <a:lnTo>
                    <a:pt x="292354" y="631253"/>
                  </a:lnTo>
                  <a:lnTo>
                    <a:pt x="292354" y="695286"/>
                  </a:lnTo>
                  <a:lnTo>
                    <a:pt x="328891" y="695286"/>
                  </a:lnTo>
                  <a:lnTo>
                    <a:pt x="328891" y="631253"/>
                  </a:lnTo>
                  <a:close/>
                </a:path>
                <a:path w="694689" h="695325">
                  <a:moveTo>
                    <a:pt x="328891" y="0"/>
                  </a:moveTo>
                  <a:lnTo>
                    <a:pt x="292354" y="0"/>
                  </a:lnTo>
                  <a:lnTo>
                    <a:pt x="292354" y="64046"/>
                  </a:lnTo>
                  <a:lnTo>
                    <a:pt x="328891" y="64046"/>
                  </a:lnTo>
                  <a:lnTo>
                    <a:pt x="328891" y="0"/>
                  </a:lnTo>
                  <a:close/>
                </a:path>
                <a:path w="694689" h="695325">
                  <a:moveTo>
                    <a:pt x="401980" y="631253"/>
                  </a:moveTo>
                  <a:lnTo>
                    <a:pt x="365442" y="631253"/>
                  </a:lnTo>
                  <a:lnTo>
                    <a:pt x="365442" y="695286"/>
                  </a:lnTo>
                  <a:lnTo>
                    <a:pt x="401980" y="695286"/>
                  </a:lnTo>
                  <a:lnTo>
                    <a:pt x="401980" y="631253"/>
                  </a:lnTo>
                  <a:close/>
                </a:path>
                <a:path w="694689" h="695325">
                  <a:moveTo>
                    <a:pt x="401980" y="0"/>
                  </a:moveTo>
                  <a:lnTo>
                    <a:pt x="365442" y="0"/>
                  </a:lnTo>
                  <a:lnTo>
                    <a:pt x="365442" y="64046"/>
                  </a:lnTo>
                  <a:lnTo>
                    <a:pt x="401980" y="64046"/>
                  </a:lnTo>
                  <a:lnTo>
                    <a:pt x="401980" y="0"/>
                  </a:lnTo>
                  <a:close/>
                </a:path>
                <a:path w="694689" h="695325">
                  <a:moveTo>
                    <a:pt x="465937" y="228714"/>
                  </a:moveTo>
                  <a:lnTo>
                    <a:pt x="228396" y="228714"/>
                  </a:lnTo>
                  <a:lnTo>
                    <a:pt x="228396" y="466572"/>
                  </a:lnTo>
                  <a:lnTo>
                    <a:pt x="465937" y="466572"/>
                  </a:lnTo>
                  <a:lnTo>
                    <a:pt x="465937" y="228714"/>
                  </a:lnTo>
                  <a:close/>
                </a:path>
                <a:path w="694689" h="695325">
                  <a:moveTo>
                    <a:pt x="475068" y="631253"/>
                  </a:moveTo>
                  <a:lnTo>
                    <a:pt x="438531" y="631253"/>
                  </a:lnTo>
                  <a:lnTo>
                    <a:pt x="438531" y="695286"/>
                  </a:lnTo>
                  <a:lnTo>
                    <a:pt x="475068" y="695286"/>
                  </a:lnTo>
                  <a:lnTo>
                    <a:pt x="475068" y="631253"/>
                  </a:lnTo>
                  <a:close/>
                </a:path>
                <a:path w="694689" h="695325">
                  <a:moveTo>
                    <a:pt x="475068" y="0"/>
                  </a:moveTo>
                  <a:lnTo>
                    <a:pt x="438531" y="0"/>
                  </a:lnTo>
                  <a:lnTo>
                    <a:pt x="438531" y="64046"/>
                  </a:lnTo>
                  <a:lnTo>
                    <a:pt x="475068" y="64046"/>
                  </a:lnTo>
                  <a:lnTo>
                    <a:pt x="475068" y="0"/>
                  </a:lnTo>
                  <a:close/>
                </a:path>
                <a:path w="694689" h="695325">
                  <a:moveTo>
                    <a:pt x="548157" y="631253"/>
                  </a:moveTo>
                  <a:lnTo>
                    <a:pt x="511619" y="631253"/>
                  </a:lnTo>
                  <a:lnTo>
                    <a:pt x="511619" y="695286"/>
                  </a:lnTo>
                  <a:lnTo>
                    <a:pt x="548157" y="695286"/>
                  </a:lnTo>
                  <a:lnTo>
                    <a:pt x="548157" y="631253"/>
                  </a:lnTo>
                  <a:close/>
                </a:path>
                <a:path w="694689" h="695325">
                  <a:moveTo>
                    <a:pt x="548157" y="0"/>
                  </a:moveTo>
                  <a:lnTo>
                    <a:pt x="511619" y="0"/>
                  </a:lnTo>
                  <a:lnTo>
                    <a:pt x="511619" y="64046"/>
                  </a:lnTo>
                  <a:lnTo>
                    <a:pt x="548157" y="64046"/>
                  </a:lnTo>
                  <a:lnTo>
                    <a:pt x="548157" y="0"/>
                  </a:lnTo>
                  <a:close/>
                </a:path>
                <a:path w="694689" h="695325">
                  <a:moveTo>
                    <a:pt x="593839" y="137223"/>
                  </a:moveTo>
                  <a:lnTo>
                    <a:pt x="590969" y="122986"/>
                  </a:lnTo>
                  <a:lnTo>
                    <a:pt x="583133" y="111353"/>
                  </a:lnTo>
                  <a:lnTo>
                    <a:pt x="571525" y="103505"/>
                  </a:lnTo>
                  <a:lnTo>
                    <a:pt x="557301" y="100634"/>
                  </a:lnTo>
                  <a:lnTo>
                    <a:pt x="502475" y="100634"/>
                  </a:lnTo>
                  <a:lnTo>
                    <a:pt x="502475" y="192125"/>
                  </a:lnTo>
                  <a:lnTo>
                    <a:pt x="502475" y="503174"/>
                  </a:lnTo>
                  <a:lnTo>
                    <a:pt x="191858" y="503174"/>
                  </a:lnTo>
                  <a:lnTo>
                    <a:pt x="191858" y="192125"/>
                  </a:lnTo>
                  <a:lnTo>
                    <a:pt x="502475" y="192125"/>
                  </a:lnTo>
                  <a:lnTo>
                    <a:pt x="502475" y="100634"/>
                  </a:lnTo>
                  <a:lnTo>
                    <a:pt x="137033" y="100634"/>
                  </a:lnTo>
                  <a:lnTo>
                    <a:pt x="122809" y="103505"/>
                  </a:lnTo>
                  <a:lnTo>
                    <a:pt x="111201" y="111353"/>
                  </a:lnTo>
                  <a:lnTo>
                    <a:pt x="103365" y="122986"/>
                  </a:lnTo>
                  <a:lnTo>
                    <a:pt x="100495" y="137223"/>
                  </a:lnTo>
                  <a:lnTo>
                    <a:pt x="100495" y="558063"/>
                  </a:lnTo>
                  <a:lnTo>
                    <a:pt x="103365" y="572300"/>
                  </a:lnTo>
                  <a:lnTo>
                    <a:pt x="111201" y="583933"/>
                  </a:lnTo>
                  <a:lnTo>
                    <a:pt x="122809" y="591781"/>
                  </a:lnTo>
                  <a:lnTo>
                    <a:pt x="137033" y="594652"/>
                  </a:lnTo>
                  <a:lnTo>
                    <a:pt x="557301" y="594652"/>
                  </a:lnTo>
                  <a:lnTo>
                    <a:pt x="571525" y="591781"/>
                  </a:lnTo>
                  <a:lnTo>
                    <a:pt x="583133" y="583933"/>
                  </a:lnTo>
                  <a:lnTo>
                    <a:pt x="590969" y="572300"/>
                  </a:lnTo>
                  <a:lnTo>
                    <a:pt x="593839" y="558063"/>
                  </a:lnTo>
                  <a:lnTo>
                    <a:pt x="593839" y="503174"/>
                  </a:lnTo>
                  <a:lnTo>
                    <a:pt x="593839" y="192125"/>
                  </a:lnTo>
                  <a:lnTo>
                    <a:pt x="593839" y="137223"/>
                  </a:lnTo>
                  <a:close/>
                </a:path>
                <a:path w="694689" h="695325">
                  <a:moveTo>
                    <a:pt x="694334" y="512318"/>
                  </a:moveTo>
                  <a:lnTo>
                    <a:pt x="630389" y="512318"/>
                  </a:lnTo>
                  <a:lnTo>
                    <a:pt x="630389" y="548906"/>
                  </a:lnTo>
                  <a:lnTo>
                    <a:pt x="694334" y="548906"/>
                  </a:lnTo>
                  <a:lnTo>
                    <a:pt x="694334" y="512318"/>
                  </a:lnTo>
                  <a:close/>
                </a:path>
                <a:path w="694689" h="695325">
                  <a:moveTo>
                    <a:pt x="694334" y="439127"/>
                  </a:moveTo>
                  <a:lnTo>
                    <a:pt x="630389" y="439127"/>
                  </a:lnTo>
                  <a:lnTo>
                    <a:pt x="630389" y="475729"/>
                  </a:lnTo>
                  <a:lnTo>
                    <a:pt x="694334" y="475729"/>
                  </a:lnTo>
                  <a:lnTo>
                    <a:pt x="694334" y="439127"/>
                  </a:lnTo>
                  <a:close/>
                </a:path>
                <a:path w="694689" h="695325">
                  <a:moveTo>
                    <a:pt x="694334" y="365937"/>
                  </a:moveTo>
                  <a:lnTo>
                    <a:pt x="630389" y="365937"/>
                  </a:lnTo>
                  <a:lnTo>
                    <a:pt x="630389" y="402539"/>
                  </a:lnTo>
                  <a:lnTo>
                    <a:pt x="694334" y="402539"/>
                  </a:lnTo>
                  <a:lnTo>
                    <a:pt x="694334" y="365937"/>
                  </a:lnTo>
                  <a:close/>
                </a:path>
                <a:path w="694689" h="695325">
                  <a:moveTo>
                    <a:pt x="694334" y="292747"/>
                  </a:moveTo>
                  <a:lnTo>
                    <a:pt x="630389" y="292747"/>
                  </a:lnTo>
                  <a:lnTo>
                    <a:pt x="630389" y="329349"/>
                  </a:lnTo>
                  <a:lnTo>
                    <a:pt x="694334" y="329349"/>
                  </a:lnTo>
                  <a:lnTo>
                    <a:pt x="694334" y="292747"/>
                  </a:lnTo>
                  <a:close/>
                </a:path>
                <a:path w="694689" h="695325">
                  <a:moveTo>
                    <a:pt x="694334" y="219570"/>
                  </a:moveTo>
                  <a:lnTo>
                    <a:pt x="630389" y="219570"/>
                  </a:lnTo>
                  <a:lnTo>
                    <a:pt x="630389" y="256159"/>
                  </a:lnTo>
                  <a:lnTo>
                    <a:pt x="694334" y="256159"/>
                  </a:lnTo>
                  <a:lnTo>
                    <a:pt x="694334" y="219570"/>
                  </a:lnTo>
                  <a:close/>
                </a:path>
                <a:path w="694689" h="695325">
                  <a:moveTo>
                    <a:pt x="694334" y="146380"/>
                  </a:moveTo>
                  <a:lnTo>
                    <a:pt x="630389" y="146380"/>
                  </a:lnTo>
                  <a:lnTo>
                    <a:pt x="630389" y="182968"/>
                  </a:lnTo>
                  <a:lnTo>
                    <a:pt x="694334" y="182968"/>
                  </a:lnTo>
                  <a:lnTo>
                    <a:pt x="694334" y="146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64781" y="2822905"/>
            <a:ext cx="4600575" cy="12338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80"/>
              </a:spcBef>
            </a:pPr>
            <a:r>
              <a:rPr sz="1700" spc="-5" dirty="0">
                <a:latin typeface="Calibri"/>
                <a:cs typeface="Calibri"/>
              </a:rPr>
              <a:t>Satisfying performance requirements can </a:t>
            </a:r>
            <a:r>
              <a:rPr sz="1700" dirty="0">
                <a:latin typeface="Calibri"/>
                <a:cs typeface="Calibri"/>
              </a:rPr>
              <a:t>be tricky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because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depend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much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upon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external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factors </a:t>
            </a:r>
            <a:r>
              <a:rPr sz="1700" spc="-3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such as </a:t>
            </a:r>
            <a:r>
              <a:rPr sz="1700" b="1" i="1" dirty="0">
                <a:latin typeface="Calibri"/>
                <a:cs typeface="Calibri"/>
              </a:rPr>
              <a:t>the </a:t>
            </a:r>
            <a:r>
              <a:rPr sz="1700" b="1" i="1" spc="-5" dirty="0">
                <a:latin typeface="Calibri"/>
                <a:cs typeface="Calibri"/>
              </a:rPr>
              <a:t>speed of </a:t>
            </a:r>
            <a:r>
              <a:rPr sz="1700" b="1" i="1" dirty="0">
                <a:latin typeface="Calibri"/>
                <a:cs typeface="Calibri"/>
              </a:rPr>
              <a:t>the </a:t>
            </a:r>
            <a:r>
              <a:rPr sz="1700" b="1" i="1" spc="-10" dirty="0">
                <a:latin typeface="Calibri"/>
                <a:cs typeface="Calibri"/>
              </a:rPr>
              <a:t>computer </a:t>
            </a:r>
            <a:r>
              <a:rPr sz="1700" b="1" i="1" dirty="0">
                <a:latin typeface="Calibri"/>
                <a:cs typeface="Calibri"/>
              </a:rPr>
              <a:t>being </a:t>
            </a:r>
            <a:r>
              <a:rPr sz="1700" b="1" i="1" spc="-5" dirty="0">
                <a:latin typeface="Calibri"/>
                <a:cs typeface="Calibri"/>
              </a:rPr>
              <a:t>used, </a:t>
            </a:r>
            <a:r>
              <a:rPr sz="1700" b="1" i="1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network connections, </a:t>
            </a:r>
            <a:r>
              <a:rPr sz="1700" b="1" i="1" dirty="0">
                <a:latin typeface="Calibri"/>
                <a:cs typeface="Calibri"/>
              </a:rPr>
              <a:t>and </a:t>
            </a:r>
            <a:r>
              <a:rPr sz="1700" b="1" i="1" spc="-5" dirty="0">
                <a:latin typeface="Calibri"/>
                <a:cs typeface="Calibri"/>
              </a:rPr>
              <a:t>other hardware </a:t>
            </a:r>
            <a:r>
              <a:rPr sz="1700" b="1" i="1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components.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41164" y="4675632"/>
            <a:ext cx="6798945" cy="1614170"/>
            <a:chOff x="4741164" y="4675632"/>
            <a:chExt cx="6798945" cy="1614170"/>
          </a:xfrm>
        </p:grpSpPr>
        <p:sp>
          <p:nvSpPr>
            <p:cNvPr id="12" name="object 12"/>
            <p:cNvSpPr/>
            <p:nvPr/>
          </p:nvSpPr>
          <p:spPr>
            <a:xfrm>
              <a:off x="4741164" y="4675632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524"/>
                  </a:lnTo>
                  <a:lnTo>
                    <a:pt x="5765" y="1495426"/>
                  </a:lnTo>
                  <a:lnTo>
                    <a:pt x="22036" y="1533979"/>
                  </a:lnTo>
                  <a:lnTo>
                    <a:pt x="47275" y="1566643"/>
                  </a:lnTo>
                  <a:lnTo>
                    <a:pt x="79944" y="1591880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80"/>
                  </a:lnTo>
                  <a:lnTo>
                    <a:pt x="6751288" y="1566643"/>
                  </a:lnTo>
                  <a:lnTo>
                    <a:pt x="6776527" y="1533979"/>
                  </a:lnTo>
                  <a:lnTo>
                    <a:pt x="6792798" y="1495426"/>
                  </a:lnTo>
                  <a:lnTo>
                    <a:pt x="6798563" y="1452524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9877" y="5334791"/>
              <a:ext cx="759460" cy="485140"/>
            </a:xfrm>
            <a:custGeom>
              <a:avLst/>
              <a:gdLst/>
              <a:ahLst/>
              <a:cxnLst/>
              <a:rect l="l" t="t" r="r" b="b"/>
              <a:pathLst>
                <a:path w="759460" h="485139">
                  <a:moveTo>
                    <a:pt x="759207" y="0"/>
                  </a:moveTo>
                  <a:lnTo>
                    <a:pt x="613030" y="0"/>
                  </a:lnTo>
                  <a:lnTo>
                    <a:pt x="666933" y="53883"/>
                  </a:lnTo>
                  <a:lnTo>
                    <a:pt x="421173" y="299556"/>
                  </a:lnTo>
                  <a:lnTo>
                    <a:pt x="284132" y="162564"/>
                  </a:lnTo>
                  <a:lnTo>
                    <a:pt x="0" y="446594"/>
                  </a:lnTo>
                  <a:lnTo>
                    <a:pt x="38372" y="484952"/>
                  </a:lnTo>
                  <a:lnTo>
                    <a:pt x="284132" y="239279"/>
                  </a:lnTo>
                  <a:lnTo>
                    <a:pt x="421173" y="376271"/>
                  </a:lnTo>
                  <a:lnTo>
                    <a:pt x="613030" y="184482"/>
                  </a:lnTo>
                  <a:lnTo>
                    <a:pt x="705304" y="92241"/>
                  </a:lnTo>
                  <a:lnTo>
                    <a:pt x="759207" y="146125"/>
                  </a:lnTo>
                  <a:lnTo>
                    <a:pt x="759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5608" y="5181817"/>
              <a:ext cx="91360" cy="913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92005" y="5282278"/>
              <a:ext cx="579755" cy="391795"/>
            </a:xfrm>
            <a:custGeom>
              <a:avLst/>
              <a:gdLst/>
              <a:ahLst/>
              <a:cxnLst/>
              <a:rect l="l" t="t" r="r" b="b"/>
              <a:pathLst>
                <a:path w="579754" h="391795">
                  <a:moveTo>
                    <a:pt x="100147" y="255718"/>
                  </a:moveTo>
                  <a:lnTo>
                    <a:pt x="63602" y="255718"/>
                  </a:lnTo>
                  <a:lnTo>
                    <a:pt x="63602" y="391706"/>
                  </a:lnTo>
                  <a:lnTo>
                    <a:pt x="100147" y="355175"/>
                  </a:lnTo>
                  <a:lnTo>
                    <a:pt x="100147" y="255718"/>
                  </a:lnTo>
                  <a:close/>
                </a:path>
                <a:path w="579754" h="391795">
                  <a:moveTo>
                    <a:pt x="154963" y="255718"/>
                  </a:moveTo>
                  <a:lnTo>
                    <a:pt x="118419" y="255718"/>
                  </a:lnTo>
                  <a:lnTo>
                    <a:pt x="118419" y="336909"/>
                  </a:lnTo>
                  <a:lnTo>
                    <a:pt x="154963" y="300378"/>
                  </a:lnTo>
                  <a:lnTo>
                    <a:pt x="154963" y="255718"/>
                  </a:lnTo>
                  <a:close/>
                </a:path>
                <a:path w="579754" h="391795">
                  <a:moveTo>
                    <a:pt x="558598" y="56349"/>
                  </a:moveTo>
                  <a:lnTo>
                    <a:pt x="428588" y="56349"/>
                  </a:lnTo>
                  <a:lnTo>
                    <a:pt x="428588" y="300195"/>
                  </a:lnTo>
                  <a:lnTo>
                    <a:pt x="465132" y="263664"/>
                  </a:lnTo>
                  <a:lnTo>
                    <a:pt x="465132" y="200921"/>
                  </a:lnTo>
                  <a:lnTo>
                    <a:pt x="519949" y="200921"/>
                  </a:lnTo>
                  <a:lnTo>
                    <a:pt x="519949" y="56440"/>
                  </a:lnTo>
                  <a:lnTo>
                    <a:pt x="558618" y="56440"/>
                  </a:lnTo>
                  <a:close/>
                </a:path>
                <a:path w="579754" h="391795">
                  <a:moveTo>
                    <a:pt x="193131" y="54796"/>
                  </a:moveTo>
                  <a:lnTo>
                    <a:pt x="63602" y="54796"/>
                  </a:lnTo>
                  <a:lnTo>
                    <a:pt x="63584" y="119731"/>
                  </a:lnTo>
                  <a:lnTo>
                    <a:pt x="36194" y="255718"/>
                  </a:lnTo>
                  <a:lnTo>
                    <a:pt x="182371" y="255718"/>
                  </a:lnTo>
                  <a:lnTo>
                    <a:pt x="154963" y="119731"/>
                  </a:lnTo>
                  <a:lnTo>
                    <a:pt x="154963" y="55801"/>
                  </a:lnTo>
                  <a:lnTo>
                    <a:pt x="193361" y="55801"/>
                  </a:lnTo>
                  <a:lnTo>
                    <a:pt x="193131" y="54796"/>
                  </a:lnTo>
                  <a:close/>
                </a:path>
                <a:path w="579754" h="391795">
                  <a:moveTo>
                    <a:pt x="519949" y="200921"/>
                  </a:moveTo>
                  <a:lnTo>
                    <a:pt x="483405" y="200921"/>
                  </a:lnTo>
                  <a:lnTo>
                    <a:pt x="483405" y="245764"/>
                  </a:lnTo>
                  <a:lnTo>
                    <a:pt x="519949" y="209232"/>
                  </a:lnTo>
                  <a:lnTo>
                    <a:pt x="519949" y="200921"/>
                  </a:lnTo>
                  <a:close/>
                </a:path>
                <a:path w="579754" h="391795">
                  <a:moveTo>
                    <a:pt x="375992" y="56349"/>
                  </a:moveTo>
                  <a:lnTo>
                    <a:pt x="245593" y="56349"/>
                  </a:lnTo>
                  <a:lnTo>
                    <a:pt x="245593" y="209506"/>
                  </a:lnTo>
                  <a:lnTo>
                    <a:pt x="265783" y="189231"/>
                  </a:lnTo>
                  <a:lnTo>
                    <a:pt x="277867" y="181198"/>
                  </a:lnTo>
                  <a:lnTo>
                    <a:pt x="291618" y="178514"/>
                  </a:lnTo>
                  <a:lnTo>
                    <a:pt x="337684" y="178514"/>
                  </a:lnTo>
                  <a:lnTo>
                    <a:pt x="337684" y="56440"/>
                  </a:lnTo>
                  <a:lnTo>
                    <a:pt x="376012" y="56440"/>
                  </a:lnTo>
                  <a:close/>
                </a:path>
                <a:path w="579754" h="391795">
                  <a:moveTo>
                    <a:pt x="337684" y="178514"/>
                  </a:moveTo>
                  <a:lnTo>
                    <a:pt x="291618" y="178514"/>
                  </a:lnTo>
                  <a:lnTo>
                    <a:pt x="305396" y="181198"/>
                  </a:lnTo>
                  <a:lnTo>
                    <a:pt x="317494" y="189231"/>
                  </a:lnTo>
                  <a:lnTo>
                    <a:pt x="337684" y="208684"/>
                  </a:lnTo>
                  <a:lnTo>
                    <a:pt x="337684" y="178514"/>
                  </a:lnTo>
                  <a:close/>
                </a:path>
                <a:path w="579754" h="391795">
                  <a:moveTo>
                    <a:pt x="376012" y="56440"/>
                  </a:moveTo>
                  <a:lnTo>
                    <a:pt x="337684" y="56440"/>
                  </a:lnTo>
                  <a:lnTo>
                    <a:pt x="367003" y="186035"/>
                  </a:lnTo>
                  <a:lnTo>
                    <a:pt x="374655" y="191994"/>
                  </a:lnTo>
                  <a:lnTo>
                    <a:pt x="383365" y="191789"/>
                  </a:lnTo>
                  <a:lnTo>
                    <a:pt x="391930" y="191773"/>
                  </a:lnTo>
                  <a:lnTo>
                    <a:pt x="399337" y="185807"/>
                  </a:lnTo>
                  <a:lnTo>
                    <a:pt x="401180" y="177450"/>
                  </a:lnTo>
                  <a:lnTo>
                    <a:pt x="421126" y="89318"/>
                  </a:lnTo>
                  <a:lnTo>
                    <a:pt x="383365" y="89318"/>
                  </a:lnTo>
                  <a:lnTo>
                    <a:pt x="376012" y="56440"/>
                  </a:lnTo>
                  <a:close/>
                </a:path>
                <a:path w="579754" h="391795">
                  <a:moveTo>
                    <a:pt x="26907" y="191789"/>
                  </a:moveTo>
                  <a:lnTo>
                    <a:pt x="17922" y="191789"/>
                  </a:lnTo>
                  <a:lnTo>
                    <a:pt x="26655" y="191986"/>
                  </a:lnTo>
                  <a:lnTo>
                    <a:pt x="26907" y="191789"/>
                  </a:lnTo>
                  <a:close/>
                </a:path>
                <a:path w="579754" h="391795">
                  <a:moveTo>
                    <a:pt x="109008" y="0"/>
                  </a:moveTo>
                  <a:lnTo>
                    <a:pt x="62445" y="9771"/>
                  </a:lnTo>
                  <a:lnTo>
                    <a:pt x="30294" y="31789"/>
                  </a:lnTo>
                  <a:lnTo>
                    <a:pt x="29433" y="35800"/>
                  </a:lnTo>
                  <a:lnTo>
                    <a:pt x="380" y="168409"/>
                  </a:lnTo>
                  <a:lnTo>
                    <a:pt x="15912" y="191872"/>
                  </a:lnTo>
                  <a:lnTo>
                    <a:pt x="16917" y="191872"/>
                  </a:lnTo>
                  <a:lnTo>
                    <a:pt x="17922" y="191789"/>
                  </a:lnTo>
                  <a:lnTo>
                    <a:pt x="26907" y="191789"/>
                  </a:lnTo>
                  <a:lnTo>
                    <a:pt x="34246" y="186035"/>
                  </a:lnTo>
                  <a:lnTo>
                    <a:pt x="34359" y="185776"/>
                  </a:lnTo>
                  <a:lnTo>
                    <a:pt x="36194" y="177450"/>
                  </a:lnTo>
                  <a:lnTo>
                    <a:pt x="63602" y="54796"/>
                  </a:lnTo>
                  <a:lnTo>
                    <a:pt x="193131" y="54796"/>
                  </a:lnTo>
                  <a:lnTo>
                    <a:pt x="187848" y="31751"/>
                  </a:lnTo>
                  <a:lnTo>
                    <a:pt x="155565" y="9758"/>
                  </a:lnTo>
                  <a:lnTo>
                    <a:pt x="127608" y="1529"/>
                  </a:lnTo>
                  <a:lnTo>
                    <a:pt x="109008" y="0"/>
                  </a:lnTo>
                  <a:close/>
                </a:path>
                <a:path w="579754" h="391795">
                  <a:moveTo>
                    <a:pt x="193361" y="55801"/>
                  </a:moveTo>
                  <a:lnTo>
                    <a:pt x="154963" y="55801"/>
                  </a:lnTo>
                  <a:lnTo>
                    <a:pt x="182371" y="175076"/>
                  </a:lnTo>
                  <a:lnTo>
                    <a:pt x="183178" y="184551"/>
                  </a:lnTo>
                  <a:lnTo>
                    <a:pt x="191127" y="191819"/>
                  </a:lnTo>
                  <a:lnTo>
                    <a:pt x="209178" y="191728"/>
                  </a:lnTo>
                  <a:lnTo>
                    <a:pt x="216532" y="185776"/>
                  </a:lnTo>
                  <a:lnTo>
                    <a:pt x="218367" y="177450"/>
                  </a:lnTo>
                  <a:lnTo>
                    <a:pt x="218915" y="173523"/>
                  </a:lnTo>
                  <a:lnTo>
                    <a:pt x="238481" y="87583"/>
                  </a:lnTo>
                  <a:lnTo>
                    <a:pt x="200643" y="87583"/>
                  </a:lnTo>
                  <a:lnTo>
                    <a:pt x="193361" y="55801"/>
                  </a:lnTo>
                  <a:close/>
                </a:path>
                <a:path w="579754" h="391795">
                  <a:moveTo>
                    <a:pt x="558618" y="56440"/>
                  </a:moveTo>
                  <a:lnTo>
                    <a:pt x="519949" y="56440"/>
                  </a:lnTo>
                  <a:lnTo>
                    <a:pt x="548727" y="180099"/>
                  </a:lnTo>
                  <a:lnTo>
                    <a:pt x="549367" y="180007"/>
                  </a:lnTo>
                  <a:lnTo>
                    <a:pt x="579425" y="149960"/>
                  </a:lnTo>
                  <a:lnTo>
                    <a:pt x="558618" y="56440"/>
                  </a:lnTo>
                  <a:close/>
                </a:path>
                <a:path w="579754" h="391795">
                  <a:moveTo>
                    <a:pt x="474451" y="0"/>
                  </a:moveTo>
                  <a:lnTo>
                    <a:pt x="427865" y="9771"/>
                  </a:lnTo>
                  <a:lnTo>
                    <a:pt x="395736" y="31789"/>
                  </a:lnTo>
                  <a:lnTo>
                    <a:pt x="383365" y="89318"/>
                  </a:lnTo>
                  <a:lnTo>
                    <a:pt x="421126" y="89318"/>
                  </a:lnTo>
                  <a:lnTo>
                    <a:pt x="428588" y="56349"/>
                  </a:lnTo>
                  <a:lnTo>
                    <a:pt x="558598" y="56349"/>
                  </a:lnTo>
                  <a:lnTo>
                    <a:pt x="554026" y="35800"/>
                  </a:lnTo>
                  <a:lnTo>
                    <a:pt x="553250" y="31751"/>
                  </a:lnTo>
                  <a:lnTo>
                    <a:pt x="551042" y="28121"/>
                  </a:lnTo>
                  <a:lnTo>
                    <a:pt x="511269" y="6118"/>
                  </a:lnTo>
                  <a:lnTo>
                    <a:pt x="493051" y="1529"/>
                  </a:lnTo>
                  <a:lnTo>
                    <a:pt x="474451" y="0"/>
                  </a:lnTo>
                  <a:close/>
                </a:path>
                <a:path w="579754" h="391795">
                  <a:moveTo>
                    <a:pt x="299959" y="637"/>
                  </a:moveTo>
                  <a:lnTo>
                    <a:pt x="243869" y="10590"/>
                  </a:lnTo>
                  <a:lnTo>
                    <a:pt x="212703" y="35800"/>
                  </a:lnTo>
                  <a:lnTo>
                    <a:pt x="200643" y="87583"/>
                  </a:lnTo>
                  <a:lnTo>
                    <a:pt x="238481" y="87583"/>
                  </a:lnTo>
                  <a:lnTo>
                    <a:pt x="245593" y="56349"/>
                  </a:lnTo>
                  <a:lnTo>
                    <a:pt x="375992" y="56349"/>
                  </a:lnTo>
                  <a:lnTo>
                    <a:pt x="371396" y="35800"/>
                  </a:lnTo>
                  <a:lnTo>
                    <a:pt x="370559" y="31751"/>
                  </a:lnTo>
                  <a:lnTo>
                    <a:pt x="368309" y="28121"/>
                  </a:lnTo>
                  <a:lnTo>
                    <a:pt x="328548" y="6118"/>
                  </a:lnTo>
                  <a:lnTo>
                    <a:pt x="299959" y="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0959" y="5181817"/>
              <a:ext cx="91360" cy="913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7963" y="5181817"/>
              <a:ext cx="91360" cy="913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64781" y="4841240"/>
            <a:ext cx="4606925" cy="1233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75"/>
              </a:spcBef>
            </a:pPr>
            <a:r>
              <a:rPr sz="1700" spc="-10" dirty="0">
                <a:latin typeface="Calibri"/>
                <a:cs typeface="Calibri"/>
              </a:rPr>
              <a:t>Performance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external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quality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attribute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because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can </a:t>
            </a:r>
            <a:r>
              <a:rPr sz="1700" b="1" dirty="0">
                <a:latin typeface="Calibri"/>
                <a:cs typeface="Calibri"/>
              </a:rPr>
              <a:t>be </a:t>
            </a:r>
            <a:r>
              <a:rPr sz="1700" b="1" spc="-5" dirty="0">
                <a:latin typeface="Calibri"/>
                <a:cs typeface="Calibri"/>
              </a:rPr>
              <a:t>observed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only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during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program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execution</a:t>
            </a:r>
            <a:r>
              <a:rPr sz="1700" spc="-10" dirty="0">
                <a:latin typeface="Calibri"/>
                <a:cs typeface="Calibri"/>
              </a:rPr>
              <a:t>.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closely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related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internal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quality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attribute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b="1" i="1" spc="-5" dirty="0">
                <a:latin typeface="Calibri"/>
                <a:cs typeface="Calibri"/>
              </a:rPr>
              <a:t>efficiency</a:t>
            </a:r>
            <a:r>
              <a:rPr sz="1700" spc="-5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which has a big impact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5" dirty="0">
                <a:latin typeface="Calibri"/>
                <a:cs typeface="Calibri"/>
              </a:rPr>
              <a:t>user- 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observed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48F739-9813-85D1-2D12-1BC0D41E9E54}"/>
              </a:ext>
            </a:extLst>
          </p:cNvPr>
          <p:cNvSpPr txBox="1"/>
          <p:nvPr/>
        </p:nvSpPr>
        <p:spPr>
          <a:xfrm>
            <a:off x="838200" y="762000"/>
            <a:ext cx="10591800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b="1" u="sng" spc="-125" dirty="0">
                <a:solidFill>
                  <a:srgbClr val="FFFFFF"/>
                </a:solidFill>
                <a:latin typeface="Calibri Light"/>
                <a:cs typeface="Calibri Light"/>
              </a:rPr>
              <a:t>Beyond</a:t>
            </a:r>
            <a:r>
              <a:rPr lang="en-US" sz="8000" b="1" u="sng" spc="-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8000" b="1" u="sng" spc="-100" dirty="0">
                <a:solidFill>
                  <a:srgbClr val="FFFFFF"/>
                </a:solidFill>
                <a:latin typeface="Calibri Light"/>
                <a:cs typeface="Calibri Light"/>
              </a:rPr>
              <a:t>Functionality</a:t>
            </a:r>
            <a:endParaRPr 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338685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40080"/>
            <a:ext cx="10346690" cy="1614170"/>
            <a:chOff x="1193291" y="640080"/>
            <a:chExt cx="10346690" cy="1614170"/>
          </a:xfrm>
        </p:grpSpPr>
        <p:sp>
          <p:nvSpPr>
            <p:cNvPr id="3" name="object 3"/>
            <p:cNvSpPr/>
            <p:nvPr/>
          </p:nvSpPr>
          <p:spPr>
            <a:xfrm>
              <a:off x="4741163" y="640080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09973" y="1175187"/>
              <a:ext cx="730885" cy="502920"/>
            </a:xfrm>
            <a:custGeom>
              <a:avLst/>
              <a:gdLst/>
              <a:ahLst/>
              <a:cxnLst/>
              <a:rect l="l" t="t" r="r" b="b"/>
              <a:pathLst>
                <a:path w="730885" h="502919">
                  <a:moveTo>
                    <a:pt x="681588" y="0"/>
                  </a:moveTo>
                  <a:lnTo>
                    <a:pt x="57054" y="0"/>
                  </a:lnTo>
                  <a:lnTo>
                    <a:pt x="11252" y="21994"/>
                  </a:lnTo>
                  <a:lnTo>
                    <a:pt x="0" y="48989"/>
                  </a:lnTo>
                  <a:lnTo>
                    <a:pt x="51" y="448550"/>
                  </a:lnTo>
                  <a:lnTo>
                    <a:pt x="21964" y="491002"/>
                  </a:lnTo>
                  <a:lnTo>
                    <a:pt x="673739" y="502305"/>
                  </a:lnTo>
                  <a:lnTo>
                    <a:pt x="681809" y="502061"/>
                  </a:lnTo>
                  <a:lnTo>
                    <a:pt x="719572" y="480302"/>
                  </a:lnTo>
                  <a:lnTo>
                    <a:pt x="730139" y="456640"/>
                  </a:lnTo>
                  <a:lnTo>
                    <a:pt x="53720" y="456640"/>
                  </a:lnTo>
                  <a:lnTo>
                    <a:pt x="50987" y="455567"/>
                  </a:lnTo>
                  <a:lnTo>
                    <a:pt x="46708" y="451282"/>
                  </a:lnTo>
                  <a:lnTo>
                    <a:pt x="45634" y="448550"/>
                  </a:lnTo>
                  <a:lnTo>
                    <a:pt x="45634" y="182656"/>
                  </a:lnTo>
                  <a:lnTo>
                    <a:pt x="730839" y="182656"/>
                  </a:lnTo>
                  <a:lnTo>
                    <a:pt x="730839" y="136992"/>
                  </a:lnTo>
                  <a:lnTo>
                    <a:pt x="45634" y="136992"/>
                  </a:lnTo>
                  <a:lnTo>
                    <a:pt x="45634" y="53746"/>
                  </a:lnTo>
                  <a:lnTo>
                    <a:pt x="46708" y="51014"/>
                  </a:lnTo>
                  <a:lnTo>
                    <a:pt x="50986" y="46729"/>
                  </a:lnTo>
                  <a:lnTo>
                    <a:pt x="53720" y="45664"/>
                  </a:lnTo>
                  <a:lnTo>
                    <a:pt x="729924" y="45664"/>
                  </a:lnTo>
                  <a:lnTo>
                    <a:pt x="729088" y="41615"/>
                  </a:lnTo>
                  <a:lnTo>
                    <a:pt x="726195" y="34956"/>
                  </a:lnTo>
                  <a:lnTo>
                    <a:pt x="723378" y="28296"/>
                  </a:lnTo>
                  <a:lnTo>
                    <a:pt x="719267" y="22231"/>
                  </a:lnTo>
                  <a:lnTo>
                    <a:pt x="714090" y="16766"/>
                  </a:lnTo>
                  <a:lnTo>
                    <a:pt x="708836" y="11294"/>
                  </a:lnTo>
                  <a:lnTo>
                    <a:pt x="702746" y="7131"/>
                  </a:lnTo>
                  <a:lnTo>
                    <a:pt x="688966" y="1423"/>
                  </a:lnTo>
                  <a:lnTo>
                    <a:pt x="681588" y="0"/>
                  </a:lnTo>
                  <a:close/>
                </a:path>
                <a:path w="730885" h="502919">
                  <a:moveTo>
                    <a:pt x="730839" y="182656"/>
                  </a:moveTo>
                  <a:lnTo>
                    <a:pt x="685159" y="182656"/>
                  </a:lnTo>
                  <a:lnTo>
                    <a:pt x="685159" y="448550"/>
                  </a:lnTo>
                  <a:lnTo>
                    <a:pt x="684093" y="451283"/>
                  </a:lnTo>
                  <a:lnTo>
                    <a:pt x="679807" y="455567"/>
                  </a:lnTo>
                  <a:lnTo>
                    <a:pt x="677066" y="456640"/>
                  </a:lnTo>
                  <a:lnTo>
                    <a:pt x="730139" y="456640"/>
                  </a:lnTo>
                  <a:lnTo>
                    <a:pt x="730793" y="453307"/>
                  </a:lnTo>
                  <a:lnTo>
                    <a:pt x="730839" y="182656"/>
                  </a:lnTo>
                  <a:close/>
                </a:path>
                <a:path w="730885" h="502919">
                  <a:moveTo>
                    <a:pt x="593798" y="319648"/>
                  </a:moveTo>
                  <a:lnTo>
                    <a:pt x="502438" y="319648"/>
                  </a:lnTo>
                  <a:lnTo>
                    <a:pt x="502438" y="365312"/>
                  </a:lnTo>
                  <a:lnTo>
                    <a:pt x="593798" y="365312"/>
                  </a:lnTo>
                  <a:lnTo>
                    <a:pt x="593798" y="319648"/>
                  </a:lnTo>
                  <a:close/>
                </a:path>
                <a:path w="730885" h="502919">
                  <a:moveTo>
                    <a:pt x="729924" y="45664"/>
                  </a:moveTo>
                  <a:lnTo>
                    <a:pt x="677066" y="45664"/>
                  </a:lnTo>
                  <a:lnTo>
                    <a:pt x="679807" y="46729"/>
                  </a:lnTo>
                  <a:lnTo>
                    <a:pt x="684093" y="51014"/>
                  </a:lnTo>
                  <a:lnTo>
                    <a:pt x="685159" y="53746"/>
                  </a:lnTo>
                  <a:lnTo>
                    <a:pt x="685159" y="136992"/>
                  </a:lnTo>
                  <a:lnTo>
                    <a:pt x="730839" y="136992"/>
                  </a:lnTo>
                  <a:lnTo>
                    <a:pt x="730745" y="53746"/>
                  </a:lnTo>
                  <a:lnTo>
                    <a:pt x="730611" y="48990"/>
                  </a:lnTo>
                  <a:lnTo>
                    <a:pt x="729924" y="45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296" y="2815793"/>
            <a:ext cx="2286000" cy="1041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55"/>
              </a:spcBef>
            </a:pPr>
            <a:r>
              <a:rPr sz="36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6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er</a:t>
            </a:r>
            <a:r>
              <a:rPr sz="36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9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spc="-8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nc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3600" b="0" spc="-8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781" y="1177798"/>
            <a:ext cx="4362450" cy="5175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PER-1.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Authorization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45" dirty="0">
                <a:latin typeface="Calibri"/>
                <a:cs typeface="Calibri"/>
              </a:rPr>
              <a:t>ATM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withdrawal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request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 </a:t>
            </a:r>
            <a:r>
              <a:rPr sz="1600" b="1" spc="-20" dirty="0">
                <a:latin typeface="Calibri"/>
                <a:cs typeface="Calibri"/>
              </a:rPr>
              <a:t>take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 </a:t>
            </a:r>
            <a:r>
              <a:rPr sz="1600" b="1" spc="-10" dirty="0">
                <a:latin typeface="Calibri"/>
                <a:cs typeface="Calibri"/>
              </a:rPr>
              <a:t>more</a:t>
            </a:r>
            <a:r>
              <a:rPr sz="1600" b="1" spc="-5" dirty="0">
                <a:latin typeface="Calibri"/>
                <a:cs typeface="Calibri"/>
              </a:rPr>
              <a:t> than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2.0 seconds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164" y="2657855"/>
            <a:ext cx="6798945" cy="1614170"/>
            <a:chOff x="4741164" y="2657855"/>
            <a:chExt cx="6798945" cy="1614170"/>
          </a:xfrm>
        </p:grpSpPr>
        <p:sp>
          <p:nvSpPr>
            <p:cNvPr id="8" name="object 8"/>
            <p:cNvSpPr/>
            <p:nvPr/>
          </p:nvSpPr>
          <p:spPr>
            <a:xfrm>
              <a:off x="4741164" y="2657855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9927" y="3145995"/>
              <a:ext cx="730885" cy="663575"/>
            </a:xfrm>
            <a:custGeom>
              <a:avLst/>
              <a:gdLst/>
              <a:ahLst/>
              <a:cxnLst/>
              <a:rect l="l" t="t" r="r" b="b"/>
              <a:pathLst>
                <a:path w="730885" h="663575">
                  <a:moveTo>
                    <a:pt x="730885" y="0"/>
                  </a:moveTo>
                  <a:lnTo>
                    <a:pt x="0" y="0"/>
                  </a:lnTo>
                  <a:lnTo>
                    <a:pt x="0" y="503161"/>
                  </a:lnTo>
                  <a:lnTo>
                    <a:pt x="91360" y="503161"/>
                  </a:lnTo>
                  <a:lnTo>
                    <a:pt x="91360" y="663261"/>
                  </a:lnTo>
                  <a:lnTo>
                    <a:pt x="251242" y="503162"/>
                  </a:lnTo>
                  <a:lnTo>
                    <a:pt x="730885" y="503162"/>
                  </a:lnTo>
                  <a:lnTo>
                    <a:pt x="7308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64781" y="3071622"/>
            <a:ext cx="4613910" cy="764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PER-2. </a:t>
            </a:r>
            <a:r>
              <a:rPr sz="1600" b="1" spc="-15" dirty="0">
                <a:latin typeface="Calibri"/>
                <a:cs typeface="Calibri"/>
              </a:rPr>
              <a:t>Webpages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fully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download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average</a:t>
            </a:r>
            <a:r>
              <a:rPr sz="1600" b="1" dirty="0">
                <a:latin typeface="Calibri"/>
                <a:cs typeface="Calibri"/>
              </a:rPr>
              <a:t> of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 seconds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less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over 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30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megabits/second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Internet 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connection.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41164" y="4675632"/>
            <a:ext cx="6798945" cy="1614170"/>
            <a:chOff x="4741164" y="4675632"/>
            <a:chExt cx="6798945" cy="1614170"/>
          </a:xfrm>
        </p:grpSpPr>
        <p:sp>
          <p:nvSpPr>
            <p:cNvPr id="12" name="object 12"/>
            <p:cNvSpPr/>
            <p:nvPr/>
          </p:nvSpPr>
          <p:spPr>
            <a:xfrm>
              <a:off x="4741164" y="4675632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524"/>
                  </a:lnTo>
                  <a:lnTo>
                    <a:pt x="5765" y="1495426"/>
                  </a:lnTo>
                  <a:lnTo>
                    <a:pt x="22036" y="1533979"/>
                  </a:lnTo>
                  <a:lnTo>
                    <a:pt x="47275" y="1566643"/>
                  </a:lnTo>
                  <a:lnTo>
                    <a:pt x="79944" y="1591880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80"/>
                  </a:lnTo>
                  <a:lnTo>
                    <a:pt x="6751288" y="1566643"/>
                  </a:lnTo>
                  <a:lnTo>
                    <a:pt x="6776527" y="1533979"/>
                  </a:lnTo>
                  <a:lnTo>
                    <a:pt x="6792798" y="1495426"/>
                  </a:lnTo>
                  <a:lnTo>
                    <a:pt x="6798563" y="1452524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067" y="5295901"/>
              <a:ext cx="728980" cy="328930"/>
            </a:xfrm>
            <a:custGeom>
              <a:avLst/>
              <a:gdLst/>
              <a:ahLst/>
              <a:cxnLst/>
              <a:rect l="l" t="t" r="r" b="b"/>
              <a:pathLst>
                <a:path w="728979" h="328929">
                  <a:moveTo>
                    <a:pt x="564220" y="0"/>
                  </a:moveTo>
                  <a:lnTo>
                    <a:pt x="532107" y="32109"/>
                  </a:lnTo>
                  <a:lnTo>
                    <a:pt x="642021" y="142342"/>
                  </a:lnTo>
                  <a:lnTo>
                    <a:pt x="91360" y="142342"/>
                  </a:lnTo>
                  <a:lnTo>
                    <a:pt x="91360" y="188006"/>
                  </a:lnTo>
                  <a:lnTo>
                    <a:pt x="640956" y="188006"/>
                  </a:lnTo>
                  <a:lnTo>
                    <a:pt x="532107" y="296816"/>
                  </a:lnTo>
                  <a:lnTo>
                    <a:pt x="564220" y="328925"/>
                  </a:lnTo>
                  <a:lnTo>
                    <a:pt x="728745" y="164466"/>
                  </a:lnTo>
                  <a:lnTo>
                    <a:pt x="564220" y="0"/>
                  </a:lnTo>
                  <a:close/>
                </a:path>
                <a:path w="728979" h="328929">
                  <a:moveTo>
                    <a:pt x="45680" y="4642"/>
                  </a:moveTo>
                  <a:lnTo>
                    <a:pt x="0" y="4642"/>
                  </a:lnTo>
                  <a:lnTo>
                    <a:pt x="0" y="324290"/>
                  </a:lnTo>
                  <a:lnTo>
                    <a:pt x="45680" y="324290"/>
                  </a:lnTo>
                  <a:lnTo>
                    <a:pt x="45680" y="4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64781" y="4965013"/>
            <a:ext cx="4344035" cy="764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PER-3.</a:t>
            </a:r>
            <a:r>
              <a:rPr sz="16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At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least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98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percent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time,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trading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system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update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transaction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status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display 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within</a:t>
            </a:r>
            <a:r>
              <a:rPr sz="1600" b="1" spc="-5" dirty="0">
                <a:latin typeface="Calibri"/>
                <a:cs typeface="Calibri"/>
              </a:rPr>
              <a:t> 1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second </a:t>
            </a:r>
            <a:r>
              <a:rPr sz="1600" b="1" spc="-15" dirty="0">
                <a:latin typeface="Calibri"/>
                <a:cs typeface="Calibri"/>
              </a:rPr>
              <a:t>after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completion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each</a:t>
            </a:r>
            <a:r>
              <a:rPr sz="1600" b="1" spc="-10" dirty="0">
                <a:latin typeface="Calibri"/>
                <a:cs typeface="Calibri"/>
              </a:rPr>
              <a:t> trade.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307924"/>
            <a:ext cx="9907270" cy="13627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>
              <a:lnSpc>
                <a:spcPts val="4770"/>
              </a:lnSpc>
              <a:spcBef>
                <a:spcPts val="1085"/>
              </a:spcBef>
              <a:tabLst>
                <a:tab pos="1644650" algn="l"/>
                <a:tab pos="2505710" algn="l"/>
                <a:tab pos="6296660" algn="l"/>
                <a:tab pos="7226300" algn="l"/>
                <a:tab pos="7991475" algn="l"/>
              </a:tabLst>
            </a:pPr>
            <a:r>
              <a:rPr sz="4800" b="0" spc="-4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w	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b="0" spc="-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00" b="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f	a	</a:t>
            </a:r>
            <a:r>
              <a:rPr sz="4800" b="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4800" b="0" spc="-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b="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4800" b="0" spc="-50" dirty="0">
                <a:solidFill>
                  <a:srgbClr val="FFFFFF"/>
                </a:solidFill>
                <a:latin typeface="Arial"/>
                <a:cs typeface="Arial"/>
              </a:rPr>
              <a:t>calculated?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21" y="2089150"/>
            <a:ext cx="620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2164" algn="l"/>
                <a:tab pos="2507615" algn="l"/>
                <a:tab pos="4358005" algn="l"/>
                <a:tab pos="488505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determined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by	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871" y="2089150"/>
            <a:ext cx="360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85" algn="l"/>
                <a:tab pos="1322705" algn="l"/>
                <a:tab pos="3376295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time	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performance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921" y="2277745"/>
            <a:ext cx="999236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inversely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r>
              <a:rPr sz="24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105"/>
              </a:spcBef>
              <a:tabLst>
                <a:tab pos="474345" algn="l"/>
                <a:tab pos="1410335" algn="l"/>
                <a:tab pos="2127885" algn="l"/>
                <a:tab pos="3710304" algn="l"/>
                <a:tab pos="4104640" algn="l"/>
                <a:tab pos="4533265" algn="l"/>
                <a:tab pos="5502275" algn="l"/>
                <a:tab pos="6304280" algn="l"/>
                <a:tab pos="7852409" algn="l"/>
                <a:tab pos="8347709" algn="l"/>
                <a:tab pos="906462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If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ven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that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Processor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A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fa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ter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sor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	that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921" y="3253866"/>
            <a:ext cx="9992995" cy="711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480"/>
              </a:spcBef>
              <a:tabLst>
                <a:tab pos="1577975" algn="l"/>
                <a:tab pos="2413000" algn="l"/>
                <a:tab pos="2924810" algn="l"/>
                <a:tab pos="3369945" algn="l"/>
                <a:tab pos="3848735" algn="l"/>
                <a:tab pos="4650740" algn="l"/>
                <a:tab pos="5502275" algn="l"/>
                <a:tab pos="6269355" algn="l"/>
                <a:tab pos="6783070" algn="l"/>
                <a:tab pos="8345170" algn="l"/>
                <a:tab pos="9180195" algn="l"/>
                <a:tab pos="969391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execution	time	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	A	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ecution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ti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9084"/>
            <a:ext cx="6992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8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4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Times New Roman"/>
                <a:cs typeface="Times New Roman"/>
              </a:rPr>
              <a:t>Equation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738706"/>
            <a:ext cx="9865360" cy="39065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3505" marR="5080" indent="4445">
              <a:lnSpc>
                <a:spcPct val="70100"/>
              </a:lnSpc>
              <a:spcBef>
                <a:spcPts val="1175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equation</a:t>
            </a:r>
            <a:r>
              <a:rPr sz="3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analyzes</a:t>
            </a:r>
            <a:r>
              <a:rPr sz="3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3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3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product </a:t>
            </a:r>
            <a:r>
              <a:rPr sz="3000" spc="-7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three</a:t>
            </a:r>
            <a:r>
              <a:rPr sz="30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factors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that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relatively</a:t>
            </a:r>
            <a:r>
              <a:rPr sz="3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sz="3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other.</a:t>
            </a:r>
            <a:endParaRPr sz="3000">
              <a:latin typeface="Times New Roman"/>
              <a:cs typeface="Times New Roman"/>
            </a:endParaRPr>
          </a:p>
          <a:p>
            <a:pPr marL="396875" indent="-183515">
              <a:lnSpc>
                <a:spcPts val="2155"/>
              </a:lnSpc>
              <a:buClr>
                <a:srgbClr val="4F81BC"/>
              </a:buClr>
              <a:buFont typeface="Calibri"/>
              <a:buChar char="◦"/>
              <a:tabLst>
                <a:tab pos="397510" algn="l"/>
              </a:tabLst>
            </a:pP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2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count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(IC),</a:t>
            </a:r>
            <a:endParaRPr sz="2200">
              <a:latin typeface="Times New Roman"/>
              <a:cs typeface="Times New Roman"/>
            </a:endParaRPr>
          </a:p>
          <a:p>
            <a:pPr marL="396875" indent="-183515">
              <a:lnSpc>
                <a:spcPts val="2450"/>
              </a:lnSpc>
              <a:buClr>
                <a:srgbClr val="4F81BC"/>
              </a:buClr>
              <a:buFont typeface="Calibri"/>
              <a:buChar char="◦"/>
              <a:tabLst>
                <a:tab pos="397510" algn="l"/>
              </a:tabLst>
            </a:pP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2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cycles</a:t>
            </a:r>
            <a:r>
              <a:rPr sz="2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22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(CPI),</a:t>
            </a:r>
            <a:endParaRPr sz="2200">
              <a:latin typeface="Times New Roman"/>
              <a:cs typeface="Times New Roman"/>
            </a:endParaRPr>
          </a:p>
          <a:p>
            <a:pPr marL="466725" indent="-253365">
              <a:lnSpc>
                <a:spcPts val="2545"/>
              </a:lnSpc>
              <a:buClr>
                <a:srgbClr val="4F81BC"/>
              </a:buClr>
              <a:buFont typeface="Calibri"/>
              <a:buChar char="◦"/>
              <a:tabLst>
                <a:tab pos="466725" algn="l"/>
                <a:tab pos="467359" algn="l"/>
              </a:tabLst>
            </a:pP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22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2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(CT)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endParaRPr sz="2200">
              <a:latin typeface="Times New Roman"/>
              <a:cs typeface="Times New Roman"/>
            </a:endParaRPr>
          </a:p>
          <a:p>
            <a:pPr marL="219075" algn="ctr">
              <a:lnSpc>
                <a:spcPct val="100000"/>
              </a:lnSpc>
              <a:spcBef>
                <a:spcPts val="445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CPU</a:t>
            </a:r>
            <a:r>
              <a:rPr sz="3200" b="1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sz="32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*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CPI</a:t>
            </a:r>
            <a:r>
              <a:rPr sz="32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/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11760" indent="-99695">
              <a:lnSpc>
                <a:spcPct val="100000"/>
              </a:lnSpc>
              <a:buClr>
                <a:srgbClr val="4F81BC"/>
              </a:buClr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 =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instructions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endParaRPr sz="2200">
              <a:latin typeface="Times New Roman"/>
              <a:cs typeface="Times New Roman"/>
            </a:endParaRPr>
          </a:p>
          <a:p>
            <a:pPr marL="111760" indent="-9969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CPI =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average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cycles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endParaRPr sz="2200">
              <a:latin typeface="Times New Roman"/>
              <a:cs typeface="Times New Roman"/>
            </a:endParaRPr>
          </a:p>
          <a:p>
            <a:pPr marL="111760" indent="-99695">
              <a:lnSpc>
                <a:spcPct val="100000"/>
              </a:lnSpc>
              <a:spcBef>
                <a:spcPts val="610"/>
              </a:spcBef>
              <a:buClr>
                <a:srgbClr val="4F81BC"/>
              </a:buClr>
              <a:buSzPct val="95454"/>
              <a:buFont typeface="Arial"/>
              <a:buChar char="•"/>
              <a:tabLst>
                <a:tab pos="112395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rate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2658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6.</a:t>
            </a:r>
            <a:r>
              <a:rPr sz="48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Usability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738706"/>
            <a:ext cx="9659620" cy="26314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24510" marR="5080" indent="6985" algn="ctr">
              <a:lnSpc>
                <a:spcPct val="70000"/>
              </a:lnSpc>
              <a:spcBef>
                <a:spcPts val="1180"/>
              </a:spcBef>
            </a:pP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usability</a:t>
            </a:r>
            <a:r>
              <a:rPr sz="30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is the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degree</a:t>
            </a:r>
            <a:r>
              <a:rPr sz="30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30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which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 a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 can</a:t>
            </a:r>
            <a:r>
              <a:rPr sz="30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be used</a:t>
            </a:r>
            <a:r>
              <a:rPr sz="30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by </a:t>
            </a:r>
            <a:r>
              <a:rPr sz="3000" b="1" spc="-6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specified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consumers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 achieve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quantified</a:t>
            </a:r>
            <a:r>
              <a:rPr sz="30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objectives with </a:t>
            </a:r>
            <a:r>
              <a:rPr sz="3000" b="1" spc="-6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effectiveness,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FFC000"/>
                </a:solidFill>
                <a:latin typeface="Calibri"/>
                <a:cs typeface="Calibri"/>
              </a:rPr>
              <a:t>efficiency,</a:t>
            </a:r>
            <a:r>
              <a:rPr sz="30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and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satisfaction</a:t>
            </a:r>
            <a:r>
              <a:rPr sz="30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in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3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C000"/>
                </a:solidFill>
                <a:latin typeface="Calibri"/>
                <a:cs typeface="Calibri"/>
              </a:rPr>
              <a:t>quantified </a:t>
            </a:r>
            <a:r>
              <a:rPr sz="3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C000"/>
                </a:solidFill>
                <a:latin typeface="Calibri"/>
                <a:cs typeface="Calibri"/>
              </a:rPr>
              <a:t>context</a:t>
            </a:r>
            <a:r>
              <a:rPr sz="30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C000"/>
                </a:solidFill>
                <a:latin typeface="Calibri"/>
                <a:cs typeface="Calibri"/>
              </a:rPr>
              <a:t>of use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Calibri"/>
              <a:cs typeface="Calibri"/>
            </a:endParaRPr>
          </a:p>
          <a:p>
            <a:pPr marL="103505" marR="94615" indent="-91440">
              <a:lnSpc>
                <a:spcPct val="70000"/>
              </a:lnSpc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Analysts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shouldn’t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talk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 “friendly”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rather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unobtrusive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usage.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389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Calculate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Usability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5574"/>
            <a:ext cx="9868535" cy="23456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340995" indent="1524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The effort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learning,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operating,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preparing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inputs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interpreting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program.</a:t>
            </a:r>
            <a:endParaRPr sz="28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  <a:spcBef>
                <a:spcPts val="1015"/>
              </a:spcBef>
            </a:pP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calculate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usability,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formula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given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2800">
              <a:latin typeface="Trebuchet MS"/>
              <a:cs typeface="Trebuchet MS"/>
            </a:endParaRPr>
          </a:p>
          <a:p>
            <a:pPr marL="4717415" marR="5080" indent="-4571365">
              <a:lnSpc>
                <a:spcPts val="3020"/>
              </a:lnSpc>
              <a:spcBef>
                <a:spcPts val="1455"/>
              </a:spcBef>
            </a:pP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Usability</a:t>
            </a:r>
            <a:r>
              <a:rPr sz="2800" spc="3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rebuchet MS"/>
                <a:cs typeface="Trebuchet MS"/>
              </a:rPr>
              <a:t>= </a:t>
            </a:r>
            <a:r>
              <a:rPr sz="2800" spc="-65" dirty="0">
                <a:solidFill>
                  <a:srgbClr val="FFFF00"/>
                </a:solidFill>
                <a:latin typeface="Trebuchet MS"/>
                <a:cs typeface="Trebuchet MS"/>
              </a:rPr>
              <a:t>(Total</a:t>
            </a:r>
            <a:r>
              <a:rPr sz="2800" spc="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training</a:t>
            </a:r>
            <a:r>
              <a:rPr sz="2800" spc="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time)</a:t>
            </a:r>
            <a:r>
              <a:rPr sz="2800" spc="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rebuchet MS"/>
                <a:cs typeface="Trebuchet MS"/>
              </a:rPr>
              <a:t>/</a:t>
            </a:r>
            <a:r>
              <a:rPr sz="280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FF00"/>
                </a:solidFill>
                <a:latin typeface="Trebuchet MS"/>
                <a:cs typeface="Trebuchet MS"/>
              </a:rPr>
              <a:t>(Total</a:t>
            </a:r>
            <a:r>
              <a:rPr sz="2800" spc="1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development</a:t>
            </a:r>
            <a:r>
              <a:rPr sz="2800" spc="1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time)</a:t>
            </a:r>
            <a:r>
              <a:rPr sz="2800" spc="2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Trebuchet MS"/>
                <a:cs typeface="Trebuchet MS"/>
              </a:rPr>
              <a:t>* </a:t>
            </a:r>
            <a:r>
              <a:rPr sz="2800" spc="-82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Trebuchet MS"/>
                <a:cs typeface="Trebuchet MS"/>
              </a:rPr>
              <a:t>100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40080"/>
            <a:ext cx="10346690" cy="1614170"/>
            <a:chOff x="1193291" y="640080"/>
            <a:chExt cx="10346690" cy="1614170"/>
          </a:xfrm>
        </p:grpSpPr>
        <p:sp>
          <p:nvSpPr>
            <p:cNvPr id="3" name="object 3"/>
            <p:cNvSpPr/>
            <p:nvPr/>
          </p:nvSpPr>
          <p:spPr>
            <a:xfrm>
              <a:off x="4741163" y="640080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43824" y="1130010"/>
              <a:ext cx="487680" cy="638810"/>
            </a:xfrm>
            <a:custGeom>
              <a:avLst/>
              <a:gdLst/>
              <a:ahLst/>
              <a:cxnLst/>
              <a:rect l="l" t="t" r="r" b="b"/>
              <a:pathLst>
                <a:path w="487679" h="638810">
                  <a:moveTo>
                    <a:pt x="317371" y="320040"/>
                  </a:moveTo>
                  <a:lnTo>
                    <a:pt x="234004" y="320040"/>
                  </a:lnTo>
                  <a:lnTo>
                    <a:pt x="247385" y="322580"/>
                  </a:lnTo>
                  <a:lnTo>
                    <a:pt x="253739" y="325120"/>
                  </a:lnTo>
                  <a:lnTo>
                    <a:pt x="259785" y="327660"/>
                  </a:lnTo>
                  <a:lnTo>
                    <a:pt x="265431" y="331470"/>
                  </a:lnTo>
                  <a:lnTo>
                    <a:pt x="270674" y="335280"/>
                  </a:lnTo>
                  <a:lnTo>
                    <a:pt x="275513" y="340360"/>
                  </a:lnTo>
                  <a:lnTo>
                    <a:pt x="279905" y="344170"/>
                  </a:lnTo>
                  <a:lnTo>
                    <a:pt x="295163" y="381000"/>
                  </a:lnTo>
                  <a:lnTo>
                    <a:pt x="295498" y="388620"/>
                  </a:lnTo>
                  <a:lnTo>
                    <a:pt x="294135" y="414020"/>
                  </a:lnTo>
                  <a:lnTo>
                    <a:pt x="284322" y="462280"/>
                  </a:lnTo>
                  <a:lnTo>
                    <a:pt x="265184" y="508000"/>
                  </a:lnTo>
                  <a:lnTo>
                    <a:pt x="237525" y="548640"/>
                  </a:lnTo>
                  <a:lnTo>
                    <a:pt x="208180" y="579119"/>
                  </a:lnTo>
                  <a:lnTo>
                    <a:pt x="195808" y="588009"/>
                  </a:lnTo>
                  <a:lnTo>
                    <a:pt x="189504" y="593089"/>
                  </a:lnTo>
                  <a:lnTo>
                    <a:pt x="183079" y="598169"/>
                  </a:lnTo>
                  <a:lnTo>
                    <a:pt x="179752" y="600709"/>
                  </a:lnTo>
                  <a:lnTo>
                    <a:pt x="177255" y="603249"/>
                  </a:lnTo>
                  <a:lnTo>
                    <a:pt x="173920" y="608329"/>
                  </a:lnTo>
                  <a:lnTo>
                    <a:pt x="173090" y="612139"/>
                  </a:lnTo>
                  <a:lnTo>
                    <a:pt x="173208" y="619759"/>
                  </a:lnTo>
                  <a:lnTo>
                    <a:pt x="200803" y="638809"/>
                  </a:lnTo>
                  <a:lnTo>
                    <a:pt x="204609" y="637539"/>
                  </a:lnTo>
                  <a:lnTo>
                    <a:pt x="238039" y="613410"/>
                  </a:lnTo>
                  <a:lnTo>
                    <a:pt x="275803" y="574040"/>
                  </a:lnTo>
                  <a:lnTo>
                    <a:pt x="305845" y="528320"/>
                  </a:lnTo>
                  <a:lnTo>
                    <a:pt x="327261" y="478790"/>
                  </a:lnTo>
                  <a:lnTo>
                    <a:pt x="338947" y="424180"/>
                  </a:lnTo>
                  <a:lnTo>
                    <a:pt x="341178" y="388620"/>
                  </a:lnTo>
                  <a:lnTo>
                    <a:pt x="340598" y="377190"/>
                  </a:lnTo>
                  <a:lnTo>
                    <a:pt x="326881" y="334010"/>
                  </a:lnTo>
                  <a:lnTo>
                    <a:pt x="321106" y="325120"/>
                  </a:lnTo>
                  <a:lnTo>
                    <a:pt x="317371" y="320040"/>
                  </a:lnTo>
                  <a:close/>
                </a:path>
                <a:path w="487679" h="638810">
                  <a:moveTo>
                    <a:pt x="355956" y="228600"/>
                  </a:moveTo>
                  <a:lnTo>
                    <a:pt x="226977" y="228600"/>
                  </a:lnTo>
                  <a:lnTo>
                    <a:pt x="243462" y="229870"/>
                  </a:lnTo>
                  <a:lnTo>
                    <a:pt x="259366" y="232410"/>
                  </a:lnTo>
                  <a:lnTo>
                    <a:pt x="303437" y="247650"/>
                  </a:lnTo>
                  <a:lnTo>
                    <a:pt x="340105" y="275590"/>
                  </a:lnTo>
                  <a:lnTo>
                    <a:pt x="367543" y="312420"/>
                  </a:lnTo>
                  <a:lnTo>
                    <a:pt x="383735" y="355600"/>
                  </a:lnTo>
                  <a:lnTo>
                    <a:pt x="386859" y="388620"/>
                  </a:lnTo>
                  <a:lnTo>
                    <a:pt x="385942" y="411480"/>
                  </a:lnTo>
                  <a:lnTo>
                    <a:pt x="379697" y="458470"/>
                  </a:lnTo>
                  <a:lnTo>
                    <a:pt x="367519" y="502920"/>
                  </a:lnTo>
                  <a:lnTo>
                    <a:pt x="349139" y="544830"/>
                  </a:lnTo>
                  <a:lnTo>
                    <a:pt x="329401" y="577850"/>
                  </a:lnTo>
                  <a:lnTo>
                    <a:pt x="316435" y="595630"/>
                  </a:lnTo>
                  <a:lnTo>
                    <a:pt x="311913" y="601980"/>
                  </a:lnTo>
                  <a:lnTo>
                    <a:pt x="308586" y="607060"/>
                  </a:lnTo>
                  <a:lnTo>
                    <a:pt x="306918" y="612140"/>
                  </a:lnTo>
                  <a:lnTo>
                    <a:pt x="306918" y="623570"/>
                  </a:lnTo>
                  <a:lnTo>
                    <a:pt x="309179" y="628650"/>
                  </a:lnTo>
                  <a:lnTo>
                    <a:pt x="318216" y="637540"/>
                  </a:lnTo>
                  <a:lnTo>
                    <a:pt x="323576" y="638810"/>
                  </a:lnTo>
                  <a:lnTo>
                    <a:pt x="337136" y="638810"/>
                  </a:lnTo>
                  <a:lnTo>
                    <a:pt x="342366" y="635000"/>
                  </a:lnTo>
                  <a:lnTo>
                    <a:pt x="344985" y="633730"/>
                  </a:lnTo>
                  <a:lnTo>
                    <a:pt x="370241" y="599440"/>
                  </a:lnTo>
                  <a:lnTo>
                    <a:pt x="374635" y="593090"/>
                  </a:lnTo>
                  <a:lnTo>
                    <a:pt x="395134" y="554990"/>
                  </a:lnTo>
                  <a:lnTo>
                    <a:pt x="404881" y="532130"/>
                  </a:lnTo>
                  <a:lnTo>
                    <a:pt x="407601" y="525780"/>
                  </a:lnTo>
                  <a:lnTo>
                    <a:pt x="420226" y="487680"/>
                  </a:lnTo>
                  <a:lnTo>
                    <a:pt x="429526" y="438150"/>
                  </a:lnTo>
                  <a:lnTo>
                    <a:pt x="432539" y="388620"/>
                  </a:lnTo>
                  <a:lnTo>
                    <a:pt x="431377" y="367030"/>
                  </a:lnTo>
                  <a:lnTo>
                    <a:pt x="423171" y="327660"/>
                  </a:lnTo>
                  <a:lnTo>
                    <a:pt x="407355" y="290830"/>
                  </a:lnTo>
                  <a:lnTo>
                    <a:pt x="385406" y="257810"/>
                  </a:lnTo>
                  <a:lnTo>
                    <a:pt x="357703" y="229870"/>
                  </a:lnTo>
                  <a:lnTo>
                    <a:pt x="355956" y="228600"/>
                  </a:lnTo>
                  <a:close/>
                </a:path>
                <a:path w="487679" h="638810">
                  <a:moveTo>
                    <a:pt x="233160" y="365760"/>
                  </a:moveTo>
                  <a:lnTo>
                    <a:pt x="220788" y="365759"/>
                  </a:lnTo>
                  <a:lnTo>
                    <a:pt x="215436" y="368299"/>
                  </a:lnTo>
                  <a:lnTo>
                    <a:pt x="206399" y="377189"/>
                  </a:lnTo>
                  <a:lnTo>
                    <a:pt x="204137" y="382269"/>
                  </a:lnTo>
                  <a:lnTo>
                    <a:pt x="204137" y="388619"/>
                  </a:lnTo>
                  <a:lnTo>
                    <a:pt x="203201" y="405129"/>
                  </a:lnTo>
                  <a:lnTo>
                    <a:pt x="191286" y="450849"/>
                  </a:lnTo>
                  <a:lnTo>
                    <a:pt x="167334" y="490219"/>
                  </a:lnTo>
                  <a:lnTo>
                    <a:pt x="133473" y="520699"/>
                  </a:lnTo>
                  <a:lnTo>
                    <a:pt x="91631" y="541019"/>
                  </a:lnTo>
                  <a:lnTo>
                    <a:pt x="44256" y="548639"/>
                  </a:lnTo>
                  <a:lnTo>
                    <a:pt x="38067" y="548639"/>
                  </a:lnTo>
                  <a:lnTo>
                    <a:pt x="32714" y="549909"/>
                  </a:lnTo>
                  <a:lnTo>
                    <a:pt x="23677" y="558799"/>
                  </a:lnTo>
                  <a:lnTo>
                    <a:pt x="21416" y="565149"/>
                  </a:lnTo>
                  <a:lnTo>
                    <a:pt x="21416" y="576579"/>
                  </a:lnTo>
                  <a:lnTo>
                    <a:pt x="23677" y="582929"/>
                  </a:lnTo>
                  <a:lnTo>
                    <a:pt x="32714" y="591819"/>
                  </a:lnTo>
                  <a:lnTo>
                    <a:pt x="38067" y="594359"/>
                  </a:lnTo>
                  <a:lnTo>
                    <a:pt x="44256" y="594359"/>
                  </a:lnTo>
                  <a:lnTo>
                    <a:pt x="65312" y="593089"/>
                  </a:lnTo>
                  <a:lnTo>
                    <a:pt x="105282" y="584199"/>
                  </a:lnTo>
                  <a:lnTo>
                    <a:pt x="142196" y="568959"/>
                  </a:lnTo>
                  <a:lnTo>
                    <a:pt x="174850" y="546099"/>
                  </a:lnTo>
                  <a:lnTo>
                    <a:pt x="202843" y="519429"/>
                  </a:lnTo>
                  <a:lnTo>
                    <a:pt x="224967" y="486409"/>
                  </a:lnTo>
                  <a:lnTo>
                    <a:pt x="240783" y="449580"/>
                  </a:lnTo>
                  <a:lnTo>
                    <a:pt x="248814" y="408940"/>
                  </a:lnTo>
                  <a:lnTo>
                    <a:pt x="249818" y="388620"/>
                  </a:lnTo>
                  <a:lnTo>
                    <a:pt x="249818" y="382270"/>
                  </a:lnTo>
                  <a:lnTo>
                    <a:pt x="247557" y="377190"/>
                  </a:lnTo>
                  <a:lnTo>
                    <a:pt x="238512" y="368300"/>
                  </a:lnTo>
                  <a:lnTo>
                    <a:pt x="233160" y="365760"/>
                  </a:lnTo>
                  <a:close/>
                </a:path>
                <a:path w="487679" h="638810">
                  <a:moveTo>
                    <a:pt x="238574" y="274320"/>
                  </a:moveTo>
                  <a:lnTo>
                    <a:pt x="193051" y="279399"/>
                  </a:lnTo>
                  <a:lnTo>
                    <a:pt x="153995" y="300989"/>
                  </a:lnTo>
                  <a:lnTo>
                    <a:pt x="126560" y="334009"/>
                  </a:lnTo>
                  <a:lnTo>
                    <a:pt x="113334" y="377189"/>
                  </a:lnTo>
                  <a:lnTo>
                    <a:pt x="112443" y="394969"/>
                  </a:lnTo>
                  <a:lnTo>
                    <a:pt x="111440" y="402589"/>
                  </a:lnTo>
                  <a:lnTo>
                    <a:pt x="92792" y="436879"/>
                  </a:lnTo>
                  <a:lnTo>
                    <a:pt x="58086" y="455929"/>
                  </a:lnTo>
                  <a:lnTo>
                    <a:pt x="51282" y="455929"/>
                  </a:lnTo>
                  <a:lnTo>
                    <a:pt x="44256" y="457199"/>
                  </a:lnTo>
                  <a:lnTo>
                    <a:pt x="38067" y="457199"/>
                  </a:lnTo>
                  <a:lnTo>
                    <a:pt x="32714" y="458469"/>
                  </a:lnTo>
                  <a:lnTo>
                    <a:pt x="23677" y="468629"/>
                  </a:lnTo>
                  <a:lnTo>
                    <a:pt x="21416" y="473709"/>
                  </a:lnTo>
                  <a:lnTo>
                    <a:pt x="21416" y="486409"/>
                  </a:lnTo>
                  <a:lnTo>
                    <a:pt x="23677" y="491489"/>
                  </a:lnTo>
                  <a:lnTo>
                    <a:pt x="32714" y="500379"/>
                  </a:lnTo>
                  <a:lnTo>
                    <a:pt x="38067" y="502919"/>
                  </a:lnTo>
                  <a:lnTo>
                    <a:pt x="44256" y="502919"/>
                  </a:lnTo>
                  <a:lnTo>
                    <a:pt x="67185" y="500379"/>
                  </a:lnTo>
                  <a:lnTo>
                    <a:pt x="108494" y="482599"/>
                  </a:lnTo>
                  <a:lnTo>
                    <a:pt x="139007" y="452119"/>
                  </a:lnTo>
                  <a:lnTo>
                    <a:pt x="156225" y="411479"/>
                  </a:lnTo>
                  <a:lnTo>
                    <a:pt x="158791" y="380999"/>
                  </a:lnTo>
                  <a:lnTo>
                    <a:pt x="159794" y="374649"/>
                  </a:lnTo>
                  <a:lnTo>
                    <a:pt x="178442" y="340359"/>
                  </a:lnTo>
                  <a:lnTo>
                    <a:pt x="183281" y="335279"/>
                  </a:lnTo>
                  <a:lnTo>
                    <a:pt x="219951" y="320039"/>
                  </a:lnTo>
                  <a:lnTo>
                    <a:pt x="317371" y="320040"/>
                  </a:lnTo>
                  <a:lnTo>
                    <a:pt x="314570" y="316230"/>
                  </a:lnTo>
                  <a:lnTo>
                    <a:pt x="281243" y="288290"/>
                  </a:lnTo>
                  <a:lnTo>
                    <a:pt x="260700" y="279400"/>
                  </a:lnTo>
                  <a:lnTo>
                    <a:pt x="238574" y="274320"/>
                  </a:lnTo>
                  <a:close/>
                </a:path>
                <a:path w="487679" h="638810">
                  <a:moveTo>
                    <a:pt x="226977" y="182880"/>
                  </a:moveTo>
                  <a:lnTo>
                    <a:pt x="185580" y="186689"/>
                  </a:lnTo>
                  <a:lnTo>
                    <a:pt x="147037" y="199389"/>
                  </a:lnTo>
                  <a:lnTo>
                    <a:pt x="112153" y="218439"/>
                  </a:lnTo>
                  <a:lnTo>
                    <a:pt x="81729" y="242569"/>
                  </a:lnTo>
                  <a:lnTo>
                    <a:pt x="56569" y="273049"/>
                  </a:lnTo>
                  <a:lnTo>
                    <a:pt x="37473" y="308609"/>
                  </a:lnTo>
                  <a:lnTo>
                    <a:pt x="25430" y="346709"/>
                  </a:lnTo>
                  <a:lnTo>
                    <a:pt x="21416" y="388619"/>
                  </a:lnTo>
                  <a:lnTo>
                    <a:pt x="21416" y="394969"/>
                  </a:lnTo>
                  <a:lnTo>
                    <a:pt x="23677" y="400049"/>
                  </a:lnTo>
                  <a:lnTo>
                    <a:pt x="32714" y="408939"/>
                  </a:lnTo>
                  <a:lnTo>
                    <a:pt x="38067" y="411479"/>
                  </a:lnTo>
                  <a:lnTo>
                    <a:pt x="50438" y="411479"/>
                  </a:lnTo>
                  <a:lnTo>
                    <a:pt x="55790" y="408939"/>
                  </a:lnTo>
                  <a:lnTo>
                    <a:pt x="64835" y="400049"/>
                  </a:lnTo>
                  <a:lnTo>
                    <a:pt x="67096" y="394969"/>
                  </a:lnTo>
                  <a:lnTo>
                    <a:pt x="67096" y="388619"/>
                  </a:lnTo>
                  <a:lnTo>
                    <a:pt x="68033" y="372109"/>
                  </a:lnTo>
                  <a:lnTo>
                    <a:pt x="79940" y="326389"/>
                  </a:lnTo>
                  <a:lnTo>
                    <a:pt x="103897" y="287019"/>
                  </a:lnTo>
                  <a:lnTo>
                    <a:pt x="137757" y="255269"/>
                  </a:lnTo>
                  <a:lnTo>
                    <a:pt x="179603" y="234949"/>
                  </a:lnTo>
                  <a:lnTo>
                    <a:pt x="226977" y="228600"/>
                  </a:lnTo>
                  <a:lnTo>
                    <a:pt x="355956" y="228600"/>
                  </a:lnTo>
                  <a:lnTo>
                    <a:pt x="341979" y="218440"/>
                  </a:lnTo>
                  <a:lnTo>
                    <a:pt x="306918" y="199390"/>
                  </a:lnTo>
                  <a:lnTo>
                    <a:pt x="268195" y="186690"/>
                  </a:lnTo>
                  <a:lnTo>
                    <a:pt x="247897" y="184150"/>
                  </a:lnTo>
                  <a:lnTo>
                    <a:pt x="226977" y="182880"/>
                  </a:lnTo>
                  <a:close/>
                </a:path>
                <a:path w="487679" h="638810">
                  <a:moveTo>
                    <a:pt x="385250" y="137160"/>
                  </a:moveTo>
                  <a:lnTo>
                    <a:pt x="240316" y="137160"/>
                  </a:lnTo>
                  <a:lnTo>
                    <a:pt x="253564" y="138430"/>
                  </a:lnTo>
                  <a:lnTo>
                    <a:pt x="266723" y="140970"/>
                  </a:lnTo>
                  <a:lnTo>
                    <a:pt x="317668" y="153670"/>
                  </a:lnTo>
                  <a:lnTo>
                    <a:pt x="353045" y="171450"/>
                  </a:lnTo>
                  <a:lnTo>
                    <a:pt x="385564" y="194310"/>
                  </a:lnTo>
                  <a:lnTo>
                    <a:pt x="395602" y="201930"/>
                  </a:lnTo>
                  <a:lnTo>
                    <a:pt x="405192" y="212090"/>
                  </a:lnTo>
                  <a:lnTo>
                    <a:pt x="414335" y="220980"/>
                  </a:lnTo>
                  <a:lnTo>
                    <a:pt x="418688" y="226060"/>
                  </a:lnTo>
                  <a:lnTo>
                    <a:pt x="441105" y="257810"/>
                  </a:lnTo>
                  <a:lnTo>
                    <a:pt x="444675" y="262890"/>
                  </a:lnTo>
                  <a:lnTo>
                    <a:pt x="470484" y="274320"/>
                  </a:lnTo>
                  <a:lnTo>
                    <a:pt x="475836" y="271780"/>
                  </a:lnTo>
                  <a:lnTo>
                    <a:pt x="484881" y="262890"/>
                  </a:lnTo>
                  <a:lnTo>
                    <a:pt x="487142" y="257810"/>
                  </a:lnTo>
                  <a:lnTo>
                    <a:pt x="487142" y="247650"/>
                  </a:lnTo>
                  <a:lnTo>
                    <a:pt x="486190" y="243840"/>
                  </a:lnTo>
                  <a:lnTo>
                    <a:pt x="484287" y="240030"/>
                  </a:lnTo>
                  <a:lnTo>
                    <a:pt x="479512" y="232410"/>
                  </a:lnTo>
                  <a:lnTo>
                    <a:pt x="474471" y="223520"/>
                  </a:lnTo>
                  <a:lnTo>
                    <a:pt x="451452" y="193040"/>
                  </a:lnTo>
                  <a:lnTo>
                    <a:pt x="444850" y="186690"/>
                  </a:lnTo>
                  <a:lnTo>
                    <a:pt x="437891" y="179070"/>
                  </a:lnTo>
                  <a:lnTo>
                    <a:pt x="430686" y="172720"/>
                  </a:lnTo>
                  <a:lnTo>
                    <a:pt x="423348" y="166370"/>
                  </a:lnTo>
                  <a:lnTo>
                    <a:pt x="415875" y="160020"/>
                  </a:lnTo>
                  <a:lnTo>
                    <a:pt x="400594" y="147320"/>
                  </a:lnTo>
                  <a:lnTo>
                    <a:pt x="385250" y="137160"/>
                  </a:lnTo>
                  <a:close/>
                </a:path>
                <a:path w="487679" h="638810">
                  <a:moveTo>
                    <a:pt x="226977" y="91440"/>
                  </a:moveTo>
                  <a:lnTo>
                    <a:pt x="210983" y="91439"/>
                  </a:lnTo>
                  <a:lnTo>
                    <a:pt x="195125" y="93979"/>
                  </a:lnTo>
                  <a:lnTo>
                    <a:pt x="179401" y="95249"/>
                  </a:lnTo>
                  <a:lnTo>
                    <a:pt x="118440" y="111759"/>
                  </a:lnTo>
                  <a:lnTo>
                    <a:pt x="97518" y="121919"/>
                  </a:lnTo>
                  <a:lnTo>
                    <a:pt x="91005" y="124459"/>
                  </a:lnTo>
                  <a:lnTo>
                    <a:pt x="84314" y="128269"/>
                  </a:lnTo>
                  <a:lnTo>
                    <a:pt x="70554" y="135889"/>
                  </a:lnTo>
                  <a:lnTo>
                    <a:pt x="63797" y="140969"/>
                  </a:lnTo>
                  <a:lnTo>
                    <a:pt x="57173" y="144779"/>
                  </a:lnTo>
                  <a:lnTo>
                    <a:pt x="50682" y="149859"/>
                  </a:lnTo>
                  <a:lnTo>
                    <a:pt x="44325" y="153669"/>
                  </a:lnTo>
                  <a:lnTo>
                    <a:pt x="15079" y="179069"/>
                  </a:lnTo>
                  <a:lnTo>
                    <a:pt x="10193" y="185419"/>
                  </a:lnTo>
                  <a:lnTo>
                    <a:pt x="5710" y="190499"/>
                  </a:lnTo>
                  <a:lnTo>
                    <a:pt x="3806" y="193039"/>
                  </a:lnTo>
                  <a:lnTo>
                    <a:pt x="2382" y="195579"/>
                  </a:lnTo>
                  <a:lnTo>
                    <a:pt x="479" y="199389"/>
                  </a:lnTo>
                  <a:lnTo>
                    <a:pt x="0" y="201929"/>
                  </a:lnTo>
                  <a:lnTo>
                    <a:pt x="97" y="208279"/>
                  </a:lnTo>
                  <a:lnTo>
                    <a:pt x="26646" y="228599"/>
                  </a:lnTo>
                  <a:lnTo>
                    <a:pt x="29745" y="227329"/>
                  </a:lnTo>
                  <a:lnTo>
                    <a:pt x="34503" y="226059"/>
                  </a:lnTo>
                  <a:lnTo>
                    <a:pt x="37001" y="223519"/>
                  </a:lnTo>
                  <a:lnTo>
                    <a:pt x="59003" y="201929"/>
                  </a:lnTo>
                  <a:lnTo>
                    <a:pt x="64119" y="196849"/>
                  </a:lnTo>
                  <a:lnTo>
                    <a:pt x="69593" y="193039"/>
                  </a:lnTo>
                  <a:lnTo>
                    <a:pt x="86792" y="180339"/>
                  </a:lnTo>
                  <a:lnTo>
                    <a:pt x="104837" y="168909"/>
                  </a:lnTo>
                  <a:lnTo>
                    <a:pt x="143466" y="151129"/>
                  </a:lnTo>
                  <a:lnTo>
                    <a:pt x="184508" y="140969"/>
                  </a:lnTo>
                  <a:lnTo>
                    <a:pt x="226977" y="137160"/>
                  </a:lnTo>
                  <a:lnTo>
                    <a:pt x="385250" y="137160"/>
                  </a:lnTo>
                  <a:lnTo>
                    <a:pt x="377578" y="132080"/>
                  </a:lnTo>
                  <a:lnTo>
                    <a:pt x="360202" y="123190"/>
                  </a:lnTo>
                  <a:lnTo>
                    <a:pt x="342335" y="114300"/>
                  </a:lnTo>
                  <a:lnTo>
                    <a:pt x="305129" y="101600"/>
                  </a:lnTo>
                  <a:lnTo>
                    <a:pt x="266501" y="93980"/>
                  </a:lnTo>
                  <a:lnTo>
                    <a:pt x="226977" y="91440"/>
                  </a:lnTo>
                  <a:close/>
                </a:path>
                <a:path w="487679" h="638810">
                  <a:moveTo>
                    <a:pt x="239023" y="0"/>
                  </a:moveTo>
                  <a:lnTo>
                    <a:pt x="215065" y="0"/>
                  </a:lnTo>
                  <a:lnTo>
                    <a:pt x="152209" y="6349"/>
                  </a:lnTo>
                  <a:lnTo>
                    <a:pt x="139585" y="8889"/>
                  </a:lnTo>
                  <a:lnTo>
                    <a:pt x="127052" y="12699"/>
                  </a:lnTo>
                  <a:lnTo>
                    <a:pt x="114626" y="15239"/>
                  </a:lnTo>
                  <a:lnTo>
                    <a:pt x="90181" y="22859"/>
                  </a:lnTo>
                  <a:lnTo>
                    <a:pt x="78158" y="27939"/>
                  </a:lnTo>
                  <a:lnTo>
                    <a:pt x="66403" y="31749"/>
                  </a:lnTo>
                  <a:lnTo>
                    <a:pt x="55050" y="36829"/>
                  </a:lnTo>
                  <a:lnTo>
                    <a:pt x="44100" y="43179"/>
                  </a:lnTo>
                  <a:lnTo>
                    <a:pt x="25459" y="53339"/>
                  </a:lnTo>
                  <a:lnTo>
                    <a:pt x="21416" y="59689"/>
                  </a:lnTo>
                  <a:lnTo>
                    <a:pt x="21416" y="74929"/>
                  </a:lnTo>
                  <a:lnTo>
                    <a:pt x="23677" y="80009"/>
                  </a:lnTo>
                  <a:lnTo>
                    <a:pt x="32714" y="88899"/>
                  </a:lnTo>
                  <a:lnTo>
                    <a:pt x="38066" y="91439"/>
                  </a:lnTo>
                  <a:lnTo>
                    <a:pt x="47583" y="91439"/>
                  </a:lnTo>
                  <a:lnTo>
                    <a:pt x="51154" y="90169"/>
                  </a:lnTo>
                  <a:lnTo>
                    <a:pt x="54961" y="88899"/>
                  </a:lnTo>
                  <a:lnTo>
                    <a:pt x="96716" y="69849"/>
                  </a:lnTo>
                  <a:lnTo>
                    <a:pt x="138472" y="57149"/>
                  </a:lnTo>
                  <a:lnTo>
                    <a:pt x="181474" y="48259"/>
                  </a:lnTo>
                  <a:lnTo>
                    <a:pt x="226977" y="45720"/>
                  </a:lnTo>
                  <a:lnTo>
                    <a:pt x="416122" y="45720"/>
                  </a:lnTo>
                  <a:lnTo>
                    <a:pt x="409700" y="41910"/>
                  </a:lnTo>
                  <a:lnTo>
                    <a:pt x="338971" y="15240"/>
                  </a:lnTo>
                  <a:lnTo>
                    <a:pt x="326545" y="12700"/>
                  </a:lnTo>
                  <a:lnTo>
                    <a:pt x="314030" y="8890"/>
                  </a:lnTo>
                  <a:lnTo>
                    <a:pt x="301472" y="6350"/>
                  </a:lnTo>
                  <a:lnTo>
                    <a:pt x="288872" y="5080"/>
                  </a:lnTo>
                  <a:lnTo>
                    <a:pt x="276228" y="2540"/>
                  </a:lnTo>
                  <a:lnTo>
                    <a:pt x="263648" y="1270"/>
                  </a:lnTo>
                  <a:lnTo>
                    <a:pt x="251246" y="1270"/>
                  </a:lnTo>
                  <a:lnTo>
                    <a:pt x="239023" y="0"/>
                  </a:lnTo>
                  <a:close/>
                </a:path>
                <a:path w="487679" h="638810">
                  <a:moveTo>
                    <a:pt x="416122" y="45720"/>
                  </a:moveTo>
                  <a:lnTo>
                    <a:pt x="226977" y="45720"/>
                  </a:lnTo>
                  <a:lnTo>
                    <a:pt x="272565" y="48260"/>
                  </a:lnTo>
                  <a:lnTo>
                    <a:pt x="294493" y="52070"/>
                  </a:lnTo>
                  <a:lnTo>
                    <a:pt x="357683" y="69850"/>
                  </a:lnTo>
                  <a:lnTo>
                    <a:pt x="398994" y="88900"/>
                  </a:lnTo>
                  <a:lnTo>
                    <a:pt x="402557" y="91440"/>
                  </a:lnTo>
                  <a:lnTo>
                    <a:pt x="416360" y="91440"/>
                  </a:lnTo>
                  <a:lnTo>
                    <a:pt x="421834" y="88900"/>
                  </a:lnTo>
                  <a:lnTo>
                    <a:pt x="430400" y="80010"/>
                  </a:lnTo>
                  <a:lnTo>
                    <a:pt x="432539" y="74930"/>
                  </a:lnTo>
                  <a:lnTo>
                    <a:pt x="432539" y="59690"/>
                  </a:lnTo>
                  <a:lnTo>
                    <a:pt x="428496" y="53340"/>
                  </a:lnTo>
                  <a:lnTo>
                    <a:pt x="420403" y="48260"/>
                  </a:lnTo>
                  <a:lnTo>
                    <a:pt x="416122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2815793"/>
            <a:ext cx="1707514" cy="1041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55"/>
              </a:spcBef>
            </a:pP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Usability </a:t>
            </a:r>
            <a:r>
              <a:rPr sz="3600" b="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pl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140" rIns="0" bIns="0" rtlCol="0">
            <a:spAutoFit/>
          </a:bodyPr>
          <a:lstStyle/>
          <a:p>
            <a:pPr marL="5969000" marR="5080">
              <a:lnSpc>
                <a:spcPct val="91500"/>
              </a:lnSpc>
              <a:spcBef>
                <a:spcPts val="259"/>
              </a:spcBef>
            </a:pP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USE-1. </a:t>
            </a:r>
            <a:r>
              <a:rPr sz="1600" spc="-5" dirty="0"/>
              <a:t>A</a:t>
            </a:r>
            <a:r>
              <a:rPr sz="1600" dirty="0"/>
              <a:t> </a:t>
            </a:r>
            <a:r>
              <a:rPr sz="1600" spc="-10" dirty="0"/>
              <a:t>trained</a:t>
            </a:r>
            <a:r>
              <a:rPr sz="1600" spc="20" dirty="0"/>
              <a:t> </a:t>
            </a:r>
            <a:r>
              <a:rPr sz="1600" spc="-5" dirty="0"/>
              <a:t>user</a:t>
            </a:r>
            <a:r>
              <a:rPr sz="1600" spc="5" dirty="0"/>
              <a:t> </a:t>
            </a:r>
            <a:r>
              <a:rPr sz="1600" spc="-5" dirty="0"/>
              <a:t>shall</a:t>
            </a:r>
            <a:r>
              <a:rPr sz="1600" spc="5" dirty="0"/>
              <a:t> </a:t>
            </a:r>
            <a:r>
              <a:rPr sz="1600" spc="-5" dirty="0"/>
              <a:t>be</a:t>
            </a:r>
            <a:r>
              <a:rPr sz="1600" spc="5" dirty="0"/>
              <a:t> </a:t>
            </a:r>
            <a:r>
              <a:rPr sz="1600" spc="-5" dirty="0"/>
              <a:t>able</a:t>
            </a:r>
            <a:r>
              <a:rPr sz="1600" spc="15" dirty="0"/>
              <a:t> </a:t>
            </a:r>
            <a:r>
              <a:rPr sz="1600" spc="-10" dirty="0"/>
              <a:t>to submit</a:t>
            </a:r>
            <a:r>
              <a:rPr sz="1600" spc="20" dirty="0"/>
              <a:t> </a:t>
            </a:r>
            <a:r>
              <a:rPr sz="1600" spc="-5" dirty="0"/>
              <a:t>a</a:t>
            </a:r>
            <a:r>
              <a:rPr sz="1600" dirty="0"/>
              <a:t> </a:t>
            </a:r>
            <a:r>
              <a:rPr sz="1600" spc="-15" dirty="0"/>
              <a:t>request </a:t>
            </a:r>
            <a:r>
              <a:rPr sz="1600" spc="-345" dirty="0"/>
              <a:t> </a:t>
            </a:r>
            <a:r>
              <a:rPr sz="1600" spc="-10" dirty="0"/>
              <a:t>for</a:t>
            </a:r>
            <a:r>
              <a:rPr sz="1600" spc="-5" dirty="0"/>
              <a:t> a</a:t>
            </a:r>
            <a:r>
              <a:rPr sz="1600" spc="5" dirty="0"/>
              <a:t> </a:t>
            </a:r>
            <a:r>
              <a:rPr sz="1600" spc="-10" dirty="0"/>
              <a:t>chemical</a:t>
            </a:r>
            <a:r>
              <a:rPr sz="1600" spc="15" dirty="0"/>
              <a:t> </a:t>
            </a:r>
            <a:r>
              <a:rPr sz="1600" spc="-15" dirty="0"/>
              <a:t>from</a:t>
            </a:r>
            <a:r>
              <a:rPr sz="1600" spc="5" dirty="0"/>
              <a:t> </a:t>
            </a:r>
            <a:r>
              <a:rPr sz="1600" spc="-5" dirty="0"/>
              <a:t>a</a:t>
            </a:r>
            <a:r>
              <a:rPr sz="1600" spc="5" dirty="0"/>
              <a:t> </a:t>
            </a:r>
            <a:r>
              <a:rPr sz="1600" spc="-10" dirty="0"/>
              <a:t>vendor</a:t>
            </a:r>
            <a:r>
              <a:rPr sz="1600" spc="5" dirty="0"/>
              <a:t> </a:t>
            </a:r>
            <a:r>
              <a:rPr sz="1600" spc="-10" dirty="0"/>
              <a:t>catalog </a:t>
            </a:r>
            <a:r>
              <a:rPr sz="1600" spc="-5" dirty="0"/>
              <a:t>in</a:t>
            </a:r>
            <a:r>
              <a:rPr sz="1600" spc="5" dirty="0"/>
              <a:t> </a:t>
            </a:r>
            <a:r>
              <a:rPr sz="1600" spc="-5" dirty="0"/>
              <a:t>an</a:t>
            </a:r>
            <a:r>
              <a:rPr sz="1600" spc="5" dirty="0"/>
              <a:t> </a:t>
            </a:r>
            <a:r>
              <a:rPr sz="1600" spc="-20" dirty="0"/>
              <a:t>average</a:t>
            </a:r>
            <a:r>
              <a:rPr sz="1600" spc="10" dirty="0"/>
              <a:t> </a:t>
            </a:r>
            <a:r>
              <a:rPr sz="1600" spc="-5" dirty="0"/>
              <a:t>of </a:t>
            </a:r>
            <a:r>
              <a:rPr sz="1600" dirty="0"/>
              <a:t> </a:t>
            </a:r>
            <a:r>
              <a:rPr sz="1600" spc="-10" dirty="0"/>
              <a:t>three</a:t>
            </a:r>
            <a:r>
              <a:rPr sz="1600" dirty="0"/>
              <a:t> </a:t>
            </a:r>
            <a:r>
              <a:rPr sz="1600" spc="-10" dirty="0"/>
              <a:t>minutes,</a:t>
            </a:r>
            <a:r>
              <a:rPr sz="1600" spc="25" dirty="0"/>
              <a:t> </a:t>
            </a:r>
            <a:r>
              <a:rPr sz="1600" spc="-5" dirty="0"/>
              <a:t>and</a:t>
            </a:r>
            <a:r>
              <a:rPr sz="1600" dirty="0"/>
              <a:t> </a:t>
            </a:r>
            <a:r>
              <a:rPr sz="1600" spc="-5" dirty="0"/>
              <a:t>in</a:t>
            </a:r>
            <a:r>
              <a:rPr sz="1600" dirty="0"/>
              <a:t> </a:t>
            </a:r>
            <a:r>
              <a:rPr sz="1600" spc="-5" dirty="0"/>
              <a:t>a</a:t>
            </a:r>
            <a:r>
              <a:rPr sz="1600" dirty="0"/>
              <a:t> </a:t>
            </a:r>
            <a:r>
              <a:rPr sz="1600" spc="-10" dirty="0"/>
              <a:t>maximum</a:t>
            </a:r>
            <a:r>
              <a:rPr sz="1600" spc="15" dirty="0"/>
              <a:t> </a:t>
            </a:r>
            <a:r>
              <a:rPr sz="1600" spc="-5" dirty="0"/>
              <a:t>of</a:t>
            </a:r>
            <a:r>
              <a:rPr sz="1600" dirty="0"/>
              <a:t> </a:t>
            </a:r>
            <a:r>
              <a:rPr sz="1600" spc="-10" dirty="0"/>
              <a:t>five</a:t>
            </a:r>
            <a:r>
              <a:rPr sz="1600" spc="-5" dirty="0"/>
              <a:t> </a:t>
            </a:r>
            <a:r>
              <a:rPr sz="1600" spc="-10" dirty="0"/>
              <a:t>minutes,</a:t>
            </a:r>
            <a:r>
              <a:rPr sz="1600" spc="25" dirty="0"/>
              <a:t> </a:t>
            </a:r>
            <a:r>
              <a:rPr sz="1600" spc="-10" dirty="0"/>
              <a:t>95 </a:t>
            </a:r>
            <a:r>
              <a:rPr sz="1600" spc="-5" dirty="0"/>
              <a:t> </a:t>
            </a:r>
            <a:r>
              <a:rPr sz="1600" spc="-15" dirty="0"/>
              <a:t>percent</a:t>
            </a:r>
            <a:r>
              <a:rPr sz="1600" spc="10" dirty="0"/>
              <a:t> </a:t>
            </a:r>
            <a:r>
              <a:rPr sz="1600" spc="-5" dirty="0"/>
              <a:t>of </a:t>
            </a:r>
            <a:r>
              <a:rPr sz="1600" spc="-10" dirty="0"/>
              <a:t>the</a:t>
            </a:r>
            <a:r>
              <a:rPr sz="1600" spc="5" dirty="0"/>
              <a:t> </a:t>
            </a:r>
            <a:r>
              <a:rPr sz="1600" spc="-5" dirty="0"/>
              <a:t>time.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164" y="2657855"/>
            <a:ext cx="6798945" cy="1614170"/>
            <a:chOff x="4741164" y="2657855"/>
            <a:chExt cx="6798945" cy="1614170"/>
          </a:xfrm>
        </p:grpSpPr>
        <p:sp>
          <p:nvSpPr>
            <p:cNvPr id="8" name="object 8"/>
            <p:cNvSpPr/>
            <p:nvPr/>
          </p:nvSpPr>
          <p:spPr>
            <a:xfrm>
              <a:off x="4741164" y="2657855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55608" y="3100253"/>
              <a:ext cx="685800" cy="732155"/>
            </a:xfrm>
            <a:custGeom>
              <a:avLst/>
              <a:gdLst/>
              <a:ahLst/>
              <a:cxnLst/>
              <a:rect l="l" t="t" r="r" b="b"/>
              <a:pathLst>
                <a:path w="685800" h="732154">
                  <a:moveTo>
                    <a:pt x="397913" y="0"/>
                  </a:moveTo>
                  <a:lnTo>
                    <a:pt x="0" y="0"/>
                  </a:lnTo>
                  <a:lnTo>
                    <a:pt x="0" y="731875"/>
                  </a:lnTo>
                  <a:lnTo>
                    <a:pt x="274082" y="731875"/>
                  </a:lnTo>
                  <a:lnTo>
                    <a:pt x="274082" y="686132"/>
                  </a:lnTo>
                  <a:lnTo>
                    <a:pt x="45680" y="686132"/>
                  </a:lnTo>
                  <a:lnTo>
                    <a:pt x="45680" y="45742"/>
                  </a:lnTo>
                  <a:lnTo>
                    <a:pt x="443597" y="45742"/>
                  </a:lnTo>
                  <a:lnTo>
                    <a:pt x="397913" y="0"/>
                  </a:lnTo>
                  <a:close/>
                </a:path>
                <a:path w="685800" h="732154">
                  <a:moveTo>
                    <a:pt x="685205" y="365934"/>
                  </a:moveTo>
                  <a:lnTo>
                    <a:pt x="319762" y="365933"/>
                  </a:lnTo>
                  <a:lnTo>
                    <a:pt x="319762" y="731875"/>
                  </a:lnTo>
                  <a:lnTo>
                    <a:pt x="685205" y="731875"/>
                  </a:lnTo>
                  <a:lnTo>
                    <a:pt x="685205" y="686132"/>
                  </a:lnTo>
                  <a:lnTo>
                    <a:pt x="365442" y="686132"/>
                  </a:lnTo>
                  <a:lnTo>
                    <a:pt x="365442" y="411676"/>
                  </a:lnTo>
                  <a:lnTo>
                    <a:pt x="685205" y="411676"/>
                  </a:lnTo>
                  <a:lnTo>
                    <a:pt x="685205" y="365934"/>
                  </a:lnTo>
                  <a:close/>
                </a:path>
                <a:path w="685800" h="732154">
                  <a:moveTo>
                    <a:pt x="685205" y="411676"/>
                  </a:moveTo>
                  <a:lnTo>
                    <a:pt x="639524" y="411676"/>
                  </a:lnTo>
                  <a:lnTo>
                    <a:pt x="639524" y="686132"/>
                  </a:lnTo>
                  <a:lnTo>
                    <a:pt x="685205" y="686132"/>
                  </a:lnTo>
                  <a:lnTo>
                    <a:pt x="685205" y="411676"/>
                  </a:lnTo>
                  <a:close/>
                </a:path>
                <a:path w="685800" h="732154">
                  <a:moveTo>
                    <a:pt x="593844" y="457419"/>
                  </a:moveTo>
                  <a:lnTo>
                    <a:pt x="456803" y="457419"/>
                  </a:lnTo>
                  <a:lnTo>
                    <a:pt x="456803" y="503162"/>
                  </a:lnTo>
                  <a:lnTo>
                    <a:pt x="515685" y="503162"/>
                  </a:lnTo>
                  <a:lnTo>
                    <a:pt x="417899" y="601432"/>
                  </a:lnTo>
                  <a:lnTo>
                    <a:pt x="450020" y="633597"/>
                  </a:lnTo>
                  <a:lnTo>
                    <a:pt x="548164" y="535677"/>
                  </a:lnTo>
                  <a:lnTo>
                    <a:pt x="593844" y="535677"/>
                  </a:lnTo>
                  <a:lnTo>
                    <a:pt x="593844" y="457419"/>
                  </a:lnTo>
                  <a:close/>
                </a:path>
                <a:path w="685800" h="732154">
                  <a:moveTo>
                    <a:pt x="593844" y="535677"/>
                  </a:moveTo>
                  <a:lnTo>
                    <a:pt x="548164" y="535677"/>
                  </a:lnTo>
                  <a:lnTo>
                    <a:pt x="548164" y="594647"/>
                  </a:lnTo>
                  <a:lnTo>
                    <a:pt x="593844" y="594647"/>
                  </a:lnTo>
                  <a:lnTo>
                    <a:pt x="593844" y="535677"/>
                  </a:lnTo>
                  <a:close/>
                </a:path>
                <a:path w="685800" h="732154">
                  <a:moveTo>
                    <a:pt x="443597" y="45742"/>
                  </a:moveTo>
                  <a:lnTo>
                    <a:pt x="365442" y="45742"/>
                  </a:lnTo>
                  <a:lnTo>
                    <a:pt x="365442" y="228705"/>
                  </a:lnTo>
                  <a:lnTo>
                    <a:pt x="548164" y="228706"/>
                  </a:lnTo>
                  <a:lnTo>
                    <a:pt x="548164" y="320191"/>
                  </a:lnTo>
                  <a:lnTo>
                    <a:pt x="593844" y="320191"/>
                  </a:lnTo>
                  <a:lnTo>
                    <a:pt x="593844" y="196182"/>
                  </a:lnTo>
                  <a:lnTo>
                    <a:pt x="580641" y="182963"/>
                  </a:lnTo>
                  <a:lnTo>
                    <a:pt x="411123" y="182963"/>
                  </a:lnTo>
                  <a:lnTo>
                    <a:pt x="411122" y="78250"/>
                  </a:lnTo>
                  <a:lnTo>
                    <a:pt x="476063" y="78250"/>
                  </a:lnTo>
                  <a:lnTo>
                    <a:pt x="443597" y="45742"/>
                  </a:lnTo>
                  <a:close/>
                </a:path>
                <a:path w="685800" h="732154">
                  <a:moveTo>
                    <a:pt x="476063" y="78250"/>
                  </a:moveTo>
                  <a:lnTo>
                    <a:pt x="411122" y="78250"/>
                  </a:lnTo>
                  <a:lnTo>
                    <a:pt x="515685" y="182963"/>
                  </a:lnTo>
                  <a:lnTo>
                    <a:pt x="580641" y="182963"/>
                  </a:lnTo>
                  <a:lnTo>
                    <a:pt x="476063" y="78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64781" y="2861310"/>
            <a:ext cx="4592955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54"/>
              </a:spcBef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USE-2.</a:t>
            </a:r>
            <a:r>
              <a:rPr sz="16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All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functions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File </a:t>
            </a:r>
            <a:r>
              <a:rPr sz="1600" b="1" spc="-10" dirty="0">
                <a:latin typeface="Calibri"/>
                <a:cs typeface="Calibri"/>
              </a:rPr>
              <a:t>menu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have </a:t>
            </a:r>
            <a:r>
              <a:rPr sz="1600" b="1" spc="-10" dirty="0">
                <a:latin typeface="Calibri"/>
                <a:cs typeface="Calibri"/>
              </a:rPr>
              <a:t> shortcut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keys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defined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Control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key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pressed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simultaneously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with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one other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45" dirty="0">
                <a:latin typeface="Calibri"/>
                <a:cs typeface="Calibri"/>
              </a:rPr>
              <a:t>key.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Menu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commands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also appear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Microsoft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Word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same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default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shortcut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keys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that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Word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41164" y="4675632"/>
            <a:ext cx="6798945" cy="1614170"/>
            <a:chOff x="4741164" y="4675632"/>
            <a:chExt cx="6798945" cy="1614170"/>
          </a:xfrm>
        </p:grpSpPr>
        <p:sp>
          <p:nvSpPr>
            <p:cNvPr id="12" name="object 12"/>
            <p:cNvSpPr/>
            <p:nvPr/>
          </p:nvSpPr>
          <p:spPr>
            <a:xfrm>
              <a:off x="4741164" y="4675632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524"/>
                  </a:lnTo>
                  <a:lnTo>
                    <a:pt x="5765" y="1495426"/>
                  </a:lnTo>
                  <a:lnTo>
                    <a:pt x="22036" y="1533979"/>
                  </a:lnTo>
                  <a:lnTo>
                    <a:pt x="47275" y="1566643"/>
                  </a:lnTo>
                  <a:lnTo>
                    <a:pt x="79944" y="1591880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80"/>
                  </a:lnTo>
                  <a:lnTo>
                    <a:pt x="6751288" y="1566643"/>
                  </a:lnTo>
                  <a:lnTo>
                    <a:pt x="6776527" y="1533979"/>
                  </a:lnTo>
                  <a:lnTo>
                    <a:pt x="6792798" y="1495426"/>
                  </a:lnTo>
                  <a:lnTo>
                    <a:pt x="6798563" y="1452524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8199" y="5136160"/>
              <a:ext cx="685800" cy="685165"/>
            </a:xfrm>
            <a:custGeom>
              <a:avLst/>
              <a:gdLst/>
              <a:ahLst/>
              <a:cxnLst/>
              <a:rect l="l" t="t" r="r" b="b"/>
              <a:pathLst>
                <a:path w="685800" h="685164">
                  <a:moveTo>
                    <a:pt x="342602" y="0"/>
                  </a:moveTo>
                  <a:lnTo>
                    <a:pt x="295848" y="3196"/>
                  </a:lnTo>
                  <a:lnTo>
                    <a:pt x="251241" y="12100"/>
                  </a:lnTo>
                  <a:lnTo>
                    <a:pt x="209038" y="26643"/>
                  </a:lnTo>
                  <a:lnTo>
                    <a:pt x="169519" y="46721"/>
                  </a:lnTo>
                  <a:lnTo>
                    <a:pt x="133026" y="71516"/>
                  </a:lnTo>
                  <a:lnTo>
                    <a:pt x="99925" y="100232"/>
                  </a:lnTo>
                  <a:lnTo>
                    <a:pt x="70774" y="132968"/>
                  </a:lnTo>
                  <a:lnTo>
                    <a:pt x="46395" y="169444"/>
                  </a:lnTo>
                  <a:lnTo>
                    <a:pt x="26705" y="209378"/>
                  </a:lnTo>
                  <a:lnTo>
                    <a:pt x="12135" y="251494"/>
                  </a:lnTo>
                  <a:lnTo>
                    <a:pt x="3032" y="296002"/>
                  </a:lnTo>
                  <a:lnTo>
                    <a:pt x="0" y="342472"/>
                  </a:lnTo>
                  <a:lnTo>
                    <a:pt x="890" y="366105"/>
                  </a:lnTo>
                  <a:lnTo>
                    <a:pt x="6958" y="411769"/>
                  </a:lnTo>
                  <a:lnTo>
                    <a:pt x="18715" y="455226"/>
                  </a:lnTo>
                  <a:lnTo>
                    <a:pt x="36024" y="496072"/>
                  </a:lnTo>
                  <a:lnTo>
                    <a:pt x="58746" y="534267"/>
                  </a:lnTo>
                  <a:lnTo>
                    <a:pt x="85427" y="568938"/>
                  </a:lnTo>
                  <a:lnTo>
                    <a:pt x="116118" y="600179"/>
                  </a:lnTo>
                  <a:lnTo>
                    <a:pt x="150738" y="626933"/>
                  </a:lnTo>
                  <a:lnTo>
                    <a:pt x="189102" y="649006"/>
                  </a:lnTo>
                  <a:lnTo>
                    <a:pt x="230141" y="666130"/>
                  </a:lnTo>
                  <a:lnTo>
                    <a:pt x="273613" y="678126"/>
                  </a:lnTo>
                  <a:lnTo>
                    <a:pt x="319116" y="684188"/>
                  </a:lnTo>
                  <a:lnTo>
                    <a:pt x="342602" y="684945"/>
                  </a:lnTo>
                  <a:lnTo>
                    <a:pt x="366244" y="684055"/>
                  </a:lnTo>
                  <a:lnTo>
                    <a:pt x="411927" y="677993"/>
                  </a:lnTo>
                  <a:lnTo>
                    <a:pt x="455396" y="666245"/>
                  </a:lnTo>
                  <a:lnTo>
                    <a:pt x="496260" y="648941"/>
                  </a:lnTo>
                  <a:lnTo>
                    <a:pt x="513741" y="639289"/>
                  </a:lnTo>
                  <a:lnTo>
                    <a:pt x="342602" y="639289"/>
                  </a:lnTo>
                  <a:lnTo>
                    <a:pt x="322414" y="638620"/>
                  </a:lnTo>
                  <a:lnTo>
                    <a:pt x="282981" y="633265"/>
                  </a:lnTo>
                  <a:lnTo>
                    <a:pt x="244975" y="622696"/>
                  </a:lnTo>
                  <a:lnTo>
                    <a:pt x="209461" y="607713"/>
                  </a:lnTo>
                  <a:lnTo>
                    <a:pt x="161304" y="577388"/>
                  </a:lnTo>
                  <a:lnTo>
                    <a:pt x="119684" y="538302"/>
                  </a:lnTo>
                  <a:lnTo>
                    <a:pt x="86366" y="491946"/>
                  </a:lnTo>
                  <a:lnTo>
                    <a:pt x="69234" y="457612"/>
                  </a:lnTo>
                  <a:lnTo>
                    <a:pt x="56384" y="420954"/>
                  </a:lnTo>
                  <a:lnTo>
                    <a:pt x="48357" y="382424"/>
                  </a:lnTo>
                  <a:lnTo>
                    <a:pt x="45680" y="342472"/>
                  </a:lnTo>
                  <a:lnTo>
                    <a:pt x="46215" y="322292"/>
                  </a:lnTo>
                  <a:lnTo>
                    <a:pt x="51566" y="282869"/>
                  </a:lnTo>
                  <a:lnTo>
                    <a:pt x="62407" y="244873"/>
                  </a:lnTo>
                  <a:lnTo>
                    <a:pt x="77480" y="209222"/>
                  </a:lnTo>
                  <a:lnTo>
                    <a:pt x="107419" y="161239"/>
                  </a:lnTo>
                  <a:lnTo>
                    <a:pt x="132754" y="132699"/>
                  </a:lnTo>
                  <a:lnTo>
                    <a:pt x="161575" y="107549"/>
                  </a:lnTo>
                  <a:lnTo>
                    <a:pt x="209796" y="77224"/>
                  </a:lnTo>
                  <a:lnTo>
                    <a:pt x="245130" y="62241"/>
                  </a:lnTo>
                  <a:lnTo>
                    <a:pt x="282848" y="51673"/>
                  </a:lnTo>
                  <a:lnTo>
                    <a:pt x="322281" y="46324"/>
                  </a:lnTo>
                  <a:lnTo>
                    <a:pt x="342602" y="45656"/>
                  </a:lnTo>
                  <a:lnTo>
                    <a:pt x="514357" y="45656"/>
                  </a:lnTo>
                  <a:lnTo>
                    <a:pt x="496101" y="35925"/>
                  </a:lnTo>
                  <a:lnTo>
                    <a:pt x="455060" y="18784"/>
                  </a:lnTo>
                  <a:lnTo>
                    <a:pt x="411591" y="6806"/>
                  </a:lnTo>
                  <a:lnTo>
                    <a:pt x="366088" y="756"/>
                  </a:lnTo>
                  <a:lnTo>
                    <a:pt x="342602" y="0"/>
                  </a:lnTo>
                  <a:close/>
                </a:path>
                <a:path w="685800" h="685164">
                  <a:moveTo>
                    <a:pt x="514357" y="45656"/>
                  </a:moveTo>
                  <a:lnTo>
                    <a:pt x="342602" y="45656"/>
                  </a:lnTo>
                  <a:lnTo>
                    <a:pt x="362786" y="46324"/>
                  </a:lnTo>
                  <a:lnTo>
                    <a:pt x="382661" y="48329"/>
                  </a:lnTo>
                  <a:lnTo>
                    <a:pt x="421469" y="56357"/>
                  </a:lnTo>
                  <a:lnTo>
                    <a:pt x="458320" y="69198"/>
                  </a:lnTo>
                  <a:lnTo>
                    <a:pt x="492487" y="86320"/>
                  </a:lnTo>
                  <a:lnTo>
                    <a:pt x="538524" y="119634"/>
                  </a:lnTo>
                  <a:lnTo>
                    <a:pt x="565517" y="146635"/>
                  </a:lnTo>
                  <a:lnTo>
                    <a:pt x="598838" y="192991"/>
                  </a:lnTo>
                  <a:lnTo>
                    <a:pt x="615970" y="227326"/>
                  </a:lnTo>
                  <a:lnTo>
                    <a:pt x="628820" y="263983"/>
                  </a:lnTo>
                  <a:lnTo>
                    <a:pt x="636847" y="302514"/>
                  </a:lnTo>
                  <a:lnTo>
                    <a:pt x="639524" y="342472"/>
                  </a:lnTo>
                  <a:lnTo>
                    <a:pt x="638855" y="362649"/>
                  </a:lnTo>
                  <a:lnTo>
                    <a:pt x="633502" y="402068"/>
                  </a:lnTo>
                  <a:lnTo>
                    <a:pt x="622930" y="440061"/>
                  </a:lnTo>
                  <a:lnTo>
                    <a:pt x="607855" y="475715"/>
                  </a:lnTo>
                  <a:lnTo>
                    <a:pt x="577607" y="523698"/>
                  </a:lnTo>
                  <a:lnTo>
                    <a:pt x="538502" y="565304"/>
                  </a:lnTo>
                  <a:lnTo>
                    <a:pt x="492129" y="598617"/>
                  </a:lnTo>
                  <a:lnTo>
                    <a:pt x="457782" y="615740"/>
                  </a:lnTo>
                  <a:lnTo>
                    <a:pt x="421111" y="628581"/>
                  </a:lnTo>
                  <a:lnTo>
                    <a:pt x="382570" y="636612"/>
                  </a:lnTo>
                  <a:lnTo>
                    <a:pt x="342602" y="639289"/>
                  </a:lnTo>
                  <a:lnTo>
                    <a:pt x="513741" y="639289"/>
                  </a:lnTo>
                  <a:lnTo>
                    <a:pt x="552178" y="613421"/>
                  </a:lnTo>
                  <a:lnTo>
                    <a:pt x="585279" y="584705"/>
                  </a:lnTo>
                  <a:lnTo>
                    <a:pt x="614431" y="551968"/>
                  </a:lnTo>
                  <a:lnTo>
                    <a:pt x="638809" y="515494"/>
                  </a:lnTo>
                  <a:lnTo>
                    <a:pt x="658489" y="475558"/>
                  </a:lnTo>
                  <a:lnTo>
                    <a:pt x="673099" y="433443"/>
                  </a:lnTo>
                  <a:lnTo>
                    <a:pt x="682178" y="388937"/>
                  </a:lnTo>
                  <a:lnTo>
                    <a:pt x="685204" y="342472"/>
                  </a:lnTo>
                  <a:lnTo>
                    <a:pt x="684319" y="318836"/>
                  </a:lnTo>
                  <a:lnTo>
                    <a:pt x="678267" y="273171"/>
                  </a:lnTo>
                  <a:lnTo>
                    <a:pt x="666486" y="229715"/>
                  </a:lnTo>
                  <a:lnTo>
                    <a:pt x="649175" y="188865"/>
                  </a:lnTo>
                  <a:lnTo>
                    <a:pt x="626459" y="150670"/>
                  </a:lnTo>
                  <a:lnTo>
                    <a:pt x="599774" y="116002"/>
                  </a:lnTo>
                  <a:lnTo>
                    <a:pt x="569086" y="84764"/>
                  </a:lnTo>
                  <a:lnTo>
                    <a:pt x="534466" y="58005"/>
                  </a:lnTo>
                  <a:lnTo>
                    <a:pt x="515610" y="46324"/>
                  </a:lnTo>
                  <a:lnTo>
                    <a:pt x="514357" y="45656"/>
                  </a:lnTo>
                  <a:close/>
                </a:path>
                <a:path w="685800" h="685164">
                  <a:moveTo>
                    <a:pt x="365442" y="456633"/>
                  </a:moveTo>
                  <a:lnTo>
                    <a:pt x="319762" y="456633"/>
                  </a:lnTo>
                  <a:lnTo>
                    <a:pt x="319762" y="502297"/>
                  </a:lnTo>
                  <a:lnTo>
                    <a:pt x="365442" y="502297"/>
                  </a:lnTo>
                  <a:lnTo>
                    <a:pt x="365442" y="456633"/>
                  </a:lnTo>
                  <a:close/>
                </a:path>
                <a:path w="685800" h="685164">
                  <a:moveTo>
                    <a:pt x="365442" y="182648"/>
                  </a:moveTo>
                  <a:lnTo>
                    <a:pt x="319762" y="182648"/>
                  </a:lnTo>
                  <a:lnTo>
                    <a:pt x="319762" y="410969"/>
                  </a:lnTo>
                  <a:lnTo>
                    <a:pt x="365442" y="410969"/>
                  </a:lnTo>
                  <a:lnTo>
                    <a:pt x="365442" y="182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64781" y="4990287"/>
            <a:ext cx="4497070" cy="9385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60"/>
              </a:spcBef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USE-3</a:t>
            </a:r>
            <a:r>
              <a:rPr sz="1600" b="1" spc="-5" dirty="0">
                <a:latin typeface="Calibri"/>
                <a:cs typeface="Calibri"/>
              </a:rPr>
              <a:t>.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95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percent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chemists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who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have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never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used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Chemical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Tracking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System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before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shall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able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 place 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request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chemical </a:t>
            </a:r>
            <a:r>
              <a:rPr sz="1600" b="1" spc="-10" dirty="0">
                <a:latin typeface="Calibri"/>
                <a:cs typeface="Calibri"/>
              </a:rPr>
              <a:t>correctly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with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more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than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15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minutes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orientation.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3335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7.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Robustness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52" y="1813382"/>
            <a:ext cx="9921240" cy="1604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1905" algn="ctr">
              <a:lnSpc>
                <a:spcPct val="90000"/>
              </a:lnSpc>
              <a:spcBef>
                <a:spcPts val="434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Robustness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degree</a:t>
            </a:r>
            <a:r>
              <a:rPr sz="28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which</a:t>
            </a:r>
            <a:r>
              <a:rPr sz="28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C000"/>
                </a:solidFill>
                <a:latin typeface="Calibri"/>
                <a:cs typeface="Calibri"/>
              </a:rPr>
              <a:t>system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continues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function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properly</a:t>
            </a:r>
            <a:r>
              <a:rPr sz="28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when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confronted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with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invalid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inputs,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defects</a:t>
            </a:r>
            <a:r>
              <a:rPr sz="2800" b="1" spc="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in</a:t>
            </a:r>
            <a:r>
              <a:rPr sz="28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connected </a:t>
            </a:r>
            <a:r>
              <a:rPr sz="2800" b="1" spc="-6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28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hardware</a:t>
            </a:r>
            <a:r>
              <a:rPr sz="28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components,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external</a:t>
            </a:r>
            <a:r>
              <a:rPr sz="2800" b="1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attack,</a:t>
            </a:r>
            <a:r>
              <a:rPr sz="2800" b="1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unexpected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operating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030224"/>
            <a:ext cx="10400030" cy="1590040"/>
            <a:chOff x="1193291" y="1030224"/>
            <a:chExt cx="10400030" cy="1590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7" y="1030224"/>
              <a:ext cx="6873240" cy="15895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012" y="1165860"/>
              <a:ext cx="6870192" cy="13914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163" y="1051560"/>
              <a:ext cx="6798563" cy="15148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1296" y="2582621"/>
            <a:ext cx="2759710" cy="15074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50"/>
              </a:spcBef>
            </a:pP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th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9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ibu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3600" b="0" spc="-3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erm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f 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Robustness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25695" y="1279906"/>
            <a:ext cx="6233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Other 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3200" b="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3200" b="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associated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5695" y="1726438"/>
            <a:ext cx="5688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robustness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fault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Calibri"/>
                <a:cs typeface="Calibri"/>
              </a:rPr>
              <a:t>tolerance</a:t>
            </a:r>
            <a:r>
              <a:rPr sz="32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5507" y="2942031"/>
            <a:ext cx="6247765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0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b="1" i="1" spc="-5" dirty="0">
                <a:solidFill>
                  <a:srgbClr val="FFC000"/>
                </a:solidFill>
                <a:latin typeface="Calibri"/>
                <a:cs typeface="Calibri"/>
              </a:rPr>
              <a:t>fault </a:t>
            </a:r>
            <a:r>
              <a:rPr sz="2400" b="1" i="1" spc="-10" dirty="0">
                <a:solidFill>
                  <a:srgbClr val="FFC000"/>
                </a:solidFill>
                <a:latin typeface="Calibri"/>
                <a:cs typeface="Calibri"/>
              </a:rPr>
              <a:t>tolerance</a:t>
            </a:r>
            <a:r>
              <a:rPr sz="2400" b="1" i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(are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caught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corrected?)</a:t>
            </a:r>
            <a:endParaRPr sz="2400">
              <a:latin typeface="Calibri"/>
              <a:cs typeface="Calibri"/>
            </a:endParaRPr>
          </a:p>
          <a:p>
            <a:pPr marL="241300" marR="97790" indent="-228600">
              <a:lnSpc>
                <a:spcPts val="2640"/>
              </a:lnSpc>
              <a:spcBef>
                <a:spcPts val="635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b="1" i="1" dirty="0">
                <a:solidFill>
                  <a:srgbClr val="FFC000"/>
                </a:solidFill>
                <a:latin typeface="Calibri"/>
                <a:cs typeface="Calibri"/>
              </a:rPr>
              <a:t>survivability</a:t>
            </a:r>
            <a:r>
              <a:rPr sz="2400" b="1" i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camera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drop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certain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height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without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damage?)</a:t>
            </a:r>
            <a:endParaRPr sz="2400">
              <a:latin typeface="Calibri"/>
              <a:cs typeface="Calibri"/>
            </a:endParaRPr>
          </a:p>
          <a:p>
            <a:pPr marL="241300" marR="351790" indent="-228600">
              <a:lnSpc>
                <a:spcPct val="91500"/>
              </a:lnSpc>
              <a:spcBef>
                <a:spcPts val="540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b="1" i="1" spc="-10" dirty="0">
                <a:solidFill>
                  <a:srgbClr val="FFC000"/>
                </a:solidFill>
                <a:latin typeface="Calibri"/>
                <a:cs typeface="Calibri"/>
              </a:rPr>
              <a:t>recoverability</a:t>
            </a:r>
            <a:r>
              <a:rPr sz="2400" b="1" i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PC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resume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proper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operation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it loses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power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middle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update?)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907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Robustness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7467" y="2374392"/>
            <a:ext cx="4816475" cy="3219450"/>
            <a:chOff x="1077467" y="2374392"/>
            <a:chExt cx="4816475" cy="3219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467" y="2374392"/>
              <a:ext cx="4383024" cy="2811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803" y="2395728"/>
              <a:ext cx="4308348" cy="2737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7339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4036314" y="0"/>
                  </a:moveTo>
                  <a:lnTo>
                    <a:pt x="273558" y="0"/>
                  </a:lnTo>
                  <a:lnTo>
                    <a:pt x="224372" y="4405"/>
                  </a:lnTo>
                  <a:lnTo>
                    <a:pt x="178085" y="17108"/>
                  </a:lnTo>
                  <a:lnTo>
                    <a:pt x="135466" y="37337"/>
                  </a:lnTo>
                  <a:lnTo>
                    <a:pt x="97288" y="64321"/>
                  </a:lnTo>
                  <a:lnTo>
                    <a:pt x="64321" y="97288"/>
                  </a:lnTo>
                  <a:lnTo>
                    <a:pt x="37337" y="135466"/>
                  </a:lnTo>
                  <a:lnTo>
                    <a:pt x="17108" y="178085"/>
                  </a:lnTo>
                  <a:lnTo>
                    <a:pt x="4405" y="224372"/>
                  </a:lnTo>
                  <a:lnTo>
                    <a:pt x="0" y="273558"/>
                  </a:lnTo>
                  <a:lnTo>
                    <a:pt x="0" y="2462022"/>
                  </a:lnTo>
                  <a:lnTo>
                    <a:pt x="4405" y="2511207"/>
                  </a:lnTo>
                  <a:lnTo>
                    <a:pt x="17108" y="2557494"/>
                  </a:lnTo>
                  <a:lnTo>
                    <a:pt x="37337" y="2600113"/>
                  </a:lnTo>
                  <a:lnTo>
                    <a:pt x="64321" y="2638291"/>
                  </a:lnTo>
                  <a:lnTo>
                    <a:pt x="97288" y="2671258"/>
                  </a:lnTo>
                  <a:lnTo>
                    <a:pt x="135466" y="2698242"/>
                  </a:lnTo>
                  <a:lnTo>
                    <a:pt x="178085" y="2718471"/>
                  </a:lnTo>
                  <a:lnTo>
                    <a:pt x="224372" y="2731174"/>
                  </a:lnTo>
                  <a:lnTo>
                    <a:pt x="273558" y="2735580"/>
                  </a:lnTo>
                  <a:lnTo>
                    <a:pt x="4036314" y="2735580"/>
                  </a:lnTo>
                  <a:lnTo>
                    <a:pt x="4085499" y="2731174"/>
                  </a:lnTo>
                  <a:lnTo>
                    <a:pt x="4131786" y="2718471"/>
                  </a:lnTo>
                  <a:lnTo>
                    <a:pt x="4174405" y="2698242"/>
                  </a:lnTo>
                  <a:lnTo>
                    <a:pt x="4212583" y="2671258"/>
                  </a:lnTo>
                  <a:lnTo>
                    <a:pt x="4245550" y="2638291"/>
                  </a:lnTo>
                  <a:lnTo>
                    <a:pt x="4272534" y="2600113"/>
                  </a:lnTo>
                  <a:lnTo>
                    <a:pt x="4292763" y="2557494"/>
                  </a:lnTo>
                  <a:lnTo>
                    <a:pt x="4305466" y="2511207"/>
                  </a:lnTo>
                  <a:lnTo>
                    <a:pt x="4309872" y="2462022"/>
                  </a:lnTo>
                  <a:lnTo>
                    <a:pt x="4309872" y="273558"/>
                  </a:lnTo>
                  <a:lnTo>
                    <a:pt x="4305466" y="224372"/>
                  </a:lnTo>
                  <a:lnTo>
                    <a:pt x="4292763" y="178085"/>
                  </a:lnTo>
                  <a:lnTo>
                    <a:pt x="4272534" y="135466"/>
                  </a:lnTo>
                  <a:lnTo>
                    <a:pt x="4245550" y="97288"/>
                  </a:lnTo>
                  <a:lnTo>
                    <a:pt x="4212583" y="64321"/>
                  </a:lnTo>
                  <a:lnTo>
                    <a:pt x="4174405" y="37337"/>
                  </a:lnTo>
                  <a:lnTo>
                    <a:pt x="4131786" y="17108"/>
                  </a:lnTo>
                  <a:lnTo>
                    <a:pt x="4085499" y="4405"/>
                  </a:lnTo>
                  <a:lnTo>
                    <a:pt x="403631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7339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0" y="273558"/>
                  </a:moveTo>
                  <a:lnTo>
                    <a:pt x="4405" y="224372"/>
                  </a:lnTo>
                  <a:lnTo>
                    <a:pt x="17108" y="178085"/>
                  </a:lnTo>
                  <a:lnTo>
                    <a:pt x="37337" y="135466"/>
                  </a:lnTo>
                  <a:lnTo>
                    <a:pt x="64321" y="97288"/>
                  </a:lnTo>
                  <a:lnTo>
                    <a:pt x="97288" y="64321"/>
                  </a:lnTo>
                  <a:lnTo>
                    <a:pt x="135466" y="37337"/>
                  </a:lnTo>
                  <a:lnTo>
                    <a:pt x="178085" y="17108"/>
                  </a:lnTo>
                  <a:lnTo>
                    <a:pt x="224372" y="4405"/>
                  </a:lnTo>
                  <a:lnTo>
                    <a:pt x="273558" y="0"/>
                  </a:lnTo>
                  <a:lnTo>
                    <a:pt x="4036314" y="0"/>
                  </a:lnTo>
                  <a:lnTo>
                    <a:pt x="4085499" y="4405"/>
                  </a:lnTo>
                  <a:lnTo>
                    <a:pt x="4131786" y="17108"/>
                  </a:lnTo>
                  <a:lnTo>
                    <a:pt x="4174405" y="37337"/>
                  </a:lnTo>
                  <a:lnTo>
                    <a:pt x="4212583" y="64321"/>
                  </a:lnTo>
                  <a:lnTo>
                    <a:pt x="4245550" y="97288"/>
                  </a:lnTo>
                  <a:lnTo>
                    <a:pt x="4272534" y="135466"/>
                  </a:lnTo>
                  <a:lnTo>
                    <a:pt x="4292763" y="178085"/>
                  </a:lnTo>
                  <a:lnTo>
                    <a:pt x="4305466" y="224372"/>
                  </a:lnTo>
                  <a:lnTo>
                    <a:pt x="4309872" y="273558"/>
                  </a:lnTo>
                  <a:lnTo>
                    <a:pt x="4309872" y="2462022"/>
                  </a:lnTo>
                  <a:lnTo>
                    <a:pt x="4305466" y="2511207"/>
                  </a:lnTo>
                  <a:lnTo>
                    <a:pt x="4292763" y="2557494"/>
                  </a:lnTo>
                  <a:lnTo>
                    <a:pt x="4272534" y="2600113"/>
                  </a:lnTo>
                  <a:lnTo>
                    <a:pt x="4245550" y="2638291"/>
                  </a:lnTo>
                  <a:lnTo>
                    <a:pt x="4212583" y="2671258"/>
                  </a:lnTo>
                  <a:lnTo>
                    <a:pt x="4174405" y="2698242"/>
                  </a:lnTo>
                  <a:lnTo>
                    <a:pt x="4131786" y="2718471"/>
                  </a:lnTo>
                  <a:lnTo>
                    <a:pt x="4085499" y="2731174"/>
                  </a:lnTo>
                  <a:lnTo>
                    <a:pt x="4036314" y="2735580"/>
                  </a:lnTo>
                  <a:lnTo>
                    <a:pt x="273558" y="2735580"/>
                  </a:lnTo>
                  <a:lnTo>
                    <a:pt x="224372" y="2731174"/>
                  </a:lnTo>
                  <a:lnTo>
                    <a:pt x="178085" y="2718471"/>
                  </a:lnTo>
                  <a:lnTo>
                    <a:pt x="135466" y="2698242"/>
                  </a:lnTo>
                  <a:lnTo>
                    <a:pt x="97288" y="2671258"/>
                  </a:lnTo>
                  <a:lnTo>
                    <a:pt x="64321" y="2638291"/>
                  </a:lnTo>
                  <a:lnTo>
                    <a:pt x="37337" y="2600113"/>
                  </a:lnTo>
                  <a:lnTo>
                    <a:pt x="17108" y="2557494"/>
                  </a:lnTo>
                  <a:lnTo>
                    <a:pt x="4405" y="2511207"/>
                  </a:lnTo>
                  <a:lnTo>
                    <a:pt x="0" y="2462022"/>
                  </a:lnTo>
                  <a:lnTo>
                    <a:pt x="0" y="273558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3616" y="2989579"/>
            <a:ext cx="3956685" cy="2104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065" marR="5080" algn="ctr">
              <a:lnSpc>
                <a:spcPct val="91600"/>
              </a:lnSpc>
              <a:spcBef>
                <a:spcPts val="310"/>
              </a:spcBef>
            </a:pPr>
            <a:r>
              <a:rPr sz="2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ROB-1.</a:t>
            </a:r>
            <a:r>
              <a:rPr sz="2100" b="1" i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If the </a:t>
            </a:r>
            <a:r>
              <a:rPr sz="2100" b="1" spc="-20" dirty="0">
                <a:latin typeface="Calibri"/>
                <a:cs typeface="Calibri"/>
              </a:rPr>
              <a:t>text </a:t>
            </a:r>
            <a:r>
              <a:rPr sz="2100" b="1" spc="-10" dirty="0">
                <a:latin typeface="Calibri"/>
                <a:cs typeface="Calibri"/>
              </a:rPr>
              <a:t>editor fails </a:t>
            </a:r>
            <a:r>
              <a:rPr sz="2100" b="1" spc="-15" dirty="0">
                <a:latin typeface="Calibri"/>
                <a:cs typeface="Calibri"/>
              </a:rPr>
              <a:t>before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 user </a:t>
            </a:r>
            <a:r>
              <a:rPr sz="2100" b="1" spc="-15" dirty="0">
                <a:latin typeface="Calibri"/>
                <a:cs typeface="Calibri"/>
              </a:rPr>
              <a:t>saves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5" dirty="0">
                <a:latin typeface="Calibri"/>
                <a:cs typeface="Calibri"/>
              </a:rPr>
              <a:t>file, </a:t>
            </a:r>
            <a:r>
              <a:rPr sz="2100" b="1" dirty="0">
                <a:latin typeface="Calibri"/>
                <a:cs typeface="Calibri"/>
              </a:rPr>
              <a:t>it </a:t>
            </a:r>
            <a:r>
              <a:rPr sz="2100" b="1" spc="-5" dirty="0">
                <a:latin typeface="Calibri"/>
                <a:cs typeface="Calibri"/>
              </a:rPr>
              <a:t>shall 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recover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15" dirty="0">
                <a:latin typeface="Calibri"/>
                <a:cs typeface="Calibri"/>
              </a:rPr>
              <a:t>contents </a:t>
            </a:r>
            <a:r>
              <a:rPr sz="2100" b="1" dirty="0">
                <a:latin typeface="Calibri"/>
                <a:cs typeface="Calibri"/>
              </a:rPr>
              <a:t>of the </a:t>
            </a:r>
            <a:r>
              <a:rPr sz="2100" b="1" spc="-5" dirty="0">
                <a:latin typeface="Calibri"/>
                <a:cs typeface="Calibri"/>
              </a:rPr>
              <a:t>file </a:t>
            </a:r>
            <a:r>
              <a:rPr sz="2100" b="1" dirty="0">
                <a:latin typeface="Calibri"/>
                <a:cs typeface="Calibri"/>
              </a:rPr>
              <a:t> being</a:t>
            </a:r>
            <a:r>
              <a:rPr sz="2100" b="1" spc="-10" dirty="0">
                <a:latin typeface="Calibri"/>
                <a:cs typeface="Calibri"/>
              </a:rPr>
              <a:t> edited </a:t>
            </a:r>
            <a:r>
              <a:rPr sz="2100" b="1" dirty="0">
                <a:latin typeface="Calibri"/>
                <a:cs typeface="Calibri"/>
              </a:rPr>
              <a:t>as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40" dirty="0">
                <a:latin typeface="Calibri"/>
                <a:cs typeface="Calibri"/>
              </a:rPr>
              <a:t>of,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at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most,</a:t>
            </a:r>
            <a:r>
              <a:rPr sz="2100" b="1" dirty="0">
                <a:latin typeface="Calibri"/>
                <a:cs typeface="Calibri"/>
              </a:rPr>
              <a:t> one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minute </a:t>
            </a:r>
            <a:r>
              <a:rPr sz="2100" b="1" dirty="0">
                <a:latin typeface="Calibri"/>
                <a:cs typeface="Calibri"/>
              </a:rPr>
              <a:t>prior </a:t>
            </a:r>
            <a:r>
              <a:rPr sz="2100" b="1" spc="-15" dirty="0">
                <a:latin typeface="Calibri"/>
                <a:cs typeface="Calibri"/>
              </a:rPr>
              <a:t>to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15" dirty="0">
                <a:latin typeface="Calibri"/>
                <a:cs typeface="Calibri"/>
              </a:rPr>
              <a:t>failure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-15" dirty="0">
                <a:latin typeface="Calibri"/>
                <a:cs typeface="Calibri"/>
              </a:rPr>
              <a:t>next 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time the </a:t>
            </a:r>
            <a:r>
              <a:rPr sz="2100" b="1" spc="-5" dirty="0">
                <a:latin typeface="Calibri"/>
                <a:cs typeface="Calibri"/>
              </a:rPr>
              <a:t>same </a:t>
            </a:r>
            <a:r>
              <a:rPr sz="2100" b="1" dirty="0">
                <a:latin typeface="Calibri"/>
                <a:cs typeface="Calibri"/>
              </a:rPr>
              <a:t>user launches the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application.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4411" y="2374392"/>
            <a:ext cx="4816475" cy="3219450"/>
            <a:chOff x="6344411" y="2374392"/>
            <a:chExt cx="4816475" cy="32194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411" y="2374392"/>
              <a:ext cx="4384547" cy="28117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5747" y="2395728"/>
              <a:ext cx="4309872" cy="2737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44283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4036314" y="0"/>
                  </a:moveTo>
                  <a:lnTo>
                    <a:pt x="273558" y="0"/>
                  </a:lnTo>
                  <a:lnTo>
                    <a:pt x="224372" y="4405"/>
                  </a:lnTo>
                  <a:lnTo>
                    <a:pt x="178085" y="17108"/>
                  </a:lnTo>
                  <a:lnTo>
                    <a:pt x="135466" y="37337"/>
                  </a:lnTo>
                  <a:lnTo>
                    <a:pt x="97288" y="64321"/>
                  </a:lnTo>
                  <a:lnTo>
                    <a:pt x="64321" y="97288"/>
                  </a:lnTo>
                  <a:lnTo>
                    <a:pt x="37337" y="135466"/>
                  </a:lnTo>
                  <a:lnTo>
                    <a:pt x="17108" y="178085"/>
                  </a:lnTo>
                  <a:lnTo>
                    <a:pt x="4405" y="224372"/>
                  </a:lnTo>
                  <a:lnTo>
                    <a:pt x="0" y="273558"/>
                  </a:lnTo>
                  <a:lnTo>
                    <a:pt x="0" y="2462022"/>
                  </a:lnTo>
                  <a:lnTo>
                    <a:pt x="4405" y="2511207"/>
                  </a:lnTo>
                  <a:lnTo>
                    <a:pt x="17108" y="2557494"/>
                  </a:lnTo>
                  <a:lnTo>
                    <a:pt x="37337" y="2600113"/>
                  </a:lnTo>
                  <a:lnTo>
                    <a:pt x="64321" y="2638291"/>
                  </a:lnTo>
                  <a:lnTo>
                    <a:pt x="97288" y="2671258"/>
                  </a:lnTo>
                  <a:lnTo>
                    <a:pt x="135466" y="2698242"/>
                  </a:lnTo>
                  <a:lnTo>
                    <a:pt x="178085" y="2718471"/>
                  </a:lnTo>
                  <a:lnTo>
                    <a:pt x="224372" y="2731174"/>
                  </a:lnTo>
                  <a:lnTo>
                    <a:pt x="273558" y="2735580"/>
                  </a:lnTo>
                  <a:lnTo>
                    <a:pt x="4036314" y="2735580"/>
                  </a:lnTo>
                  <a:lnTo>
                    <a:pt x="4085499" y="2731174"/>
                  </a:lnTo>
                  <a:lnTo>
                    <a:pt x="4131786" y="2718471"/>
                  </a:lnTo>
                  <a:lnTo>
                    <a:pt x="4174405" y="2698242"/>
                  </a:lnTo>
                  <a:lnTo>
                    <a:pt x="4212583" y="2671258"/>
                  </a:lnTo>
                  <a:lnTo>
                    <a:pt x="4245550" y="2638291"/>
                  </a:lnTo>
                  <a:lnTo>
                    <a:pt x="4272534" y="2600113"/>
                  </a:lnTo>
                  <a:lnTo>
                    <a:pt x="4292763" y="2557494"/>
                  </a:lnTo>
                  <a:lnTo>
                    <a:pt x="4305466" y="2511207"/>
                  </a:lnTo>
                  <a:lnTo>
                    <a:pt x="4309872" y="2462022"/>
                  </a:lnTo>
                  <a:lnTo>
                    <a:pt x="4309872" y="273558"/>
                  </a:lnTo>
                  <a:lnTo>
                    <a:pt x="4305466" y="224372"/>
                  </a:lnTo>
                  <a:lnTo>
                    <a:pt x="4292763" y="178085"/>
                  </a:lnTo>
                  <a:lnTo>
                    <a:pt x="4272534" y="135466"/>
                  </a:lnTo>
                  <a:lnTo>
                    <a:pt x="4245550" y="97288"/>
                  </a:lnTo>
                  <a:lnTo>
                    <a:pt x="4212583" y="64321"/>
                  </a:lnTo>
                  <a:lnTo>
                    <a:pt x="4174405" y="37337"/>
                  </a:lnTo>
                  <a:lnTo>
                    <a:pt x="4131786" y="17108"/>
                  </a:lnTo>
                  <a:lnTo>
                    <a:pt x="4085499" y="4405"/>
                  </a:lnTo>
                  <a:lnTo>
                    <a:pt x="403631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4283" y="2851404"/>
              <a:ext cx="4310380" cy="2735580"/>
            </a:xfrm>
            <a:custGeom>
              <a:avLst/>
              <a:gdLst/>
              <a:ahLst/>
              <a:cxnLst/>
              <a:rect l="l" t="t" r="r" b="b"/>
              <a:pathLst>
                <a:path w="4310380" h="2735579">
                  <a:moveTo>
                    <a:pt x="0" y="273558"/>
                  </a:moveTo>
                  <a:lnTo>
                    <a:pt x="4405" y="224372"/>
                  </a:lnTo>
                  <a:lnTo>
                    <a:pt x="17108" y="178085"/>
                  </a:lnTo>
                  <a:lnTo>
                    <a:pt x="37337" y="135466"/>
                  </a:lnTo>
                  <a:lnTo>
                    <a:pt x="64321" y="97288"/>
                  </a:lnTo>
                  <a:lnTo>
                    <a:pt x="97288" y="64321"/>
                  </a:lnTo>
                  <a:lnTo>
                    <a:pt x="135466" y="37337"/>
                  </a:lnTo>
                  <a:lnTo>
                    <a:pt x="178085" y="17108"/>
                  </a:lnTo>
                  <a:lnTo>
                    <a:pt x="224372" y="4405"/>
                  </a:lnTo>
                  <a:lnTo>
                    <a:pt x="273558" y="0"/>
                  </a:lnTo>
                  <a:lnTo>
                    <a:pt x="4036314" y="0"/>
                  </a:lnTo>
                  <a:lnTo>
                    <a:pt x="4085499" y="4405"/>
                  </a:lnTo>
                  <a:lnTo>
                    <a:pt x="4131786" y="17108"/>
                  </a:lnTo>
                  <a:lnTo>
                    <a:pt x="4174405" y="37337"/>
                  </a:lnTo>
                  <a:lnTo>
                    <a:pt x="4212583" y="64321"/>
                  </a:lnTo>
                  <a:lnTo>
                    <a:pt x="4245550" y="97288"/>
                  </a:lnTo>
                  <a:lnTo>
                    <a:pt x="4272534" y="135466"/>
                  </a:lnTo>
                  <a:lnTo>
                    <a:pt x="4292763" y="178085"/>
                  </a:lnTo>
                  <a:lnTo>
                    <a:pt x="4305466" y="224372"/>
                  </a:lnTo>
                  <a:lnTo>
                    <a:pt x="4309872" y="273558"/>
                  </a:lnTo>
                  <a:lnTo>
                    <a:pt x="4309872" y="2462022"/>
                  </a:lnTo>
                  <a:lnTo>
                    <a:pt x="4305466" y="2511207"/>
                  </a:lnTo>
                  <a:lnTo>
                    <a:pt x="4292763" y="2557494"/>
                  </a:lnTo>
                  <a:lnTo>
                    <a:pt x="4272534" y="2600113"/>
                  </a:lnTo>
                  <a:lnTo>
                    <a:pt x="4245550" y="2638291"/>
                  </a:lnTo>
                  <a:lnTo>
                    <a:pt x="4212583" y="2671258"/>
                  </a:lnTo>
                  <a:lnTo>
                    <a:pt x="4174405" y="2698242"/>
                  </a:lnTo>
                  <a:lnTo>
                    <a:pt x="4131786" y="2718471"/>
                  </a:lnTo>
                  <a:lnTo>
                    <a:pt x="4085499" y="2731174"/>
                  </a:lnTo>
                  <a:lnTo>
                    <a:pt x="4036314" y="2735580"/>
                  </a:lnTo>
                  <a:lnTo>
                    <a:pt x="273558" y="2735580"/>
                  </a:lnTo>
                  <a:lnTo>
                    <a:pt x="224372" y="2731174"/>
                  </a:lnTo>
                  <a:lnTo>
                    <a:pt x="178085" y="2718471"/>
                  </a:lnTo>
                  <a:lnTo>
                    <a:pt x="135466" y="2698242"/>
                  </a:lnTo>
                  <a:lnTo>
                    <a:pt x="97288" y="2671258"/>
                  </a:lnTo>
                  <a:lnTo>
                    <a:pt x="64321" y="2638291"/>
                  </a:lnTo>
                  <a:lnTo>
                    <a:pt x="37337" y="2600113"/>
                  </a:lnTo>
                  <a:lnTo>
                    <a:pt x="17108" y="2557494"/>
                  </a:lnTo>
                  <a:lnTo>
                    <a:pt x="4405" y="2511207"/>
                  </a:lnTo>
                  <a:lnTo>
                    <a:pt x="0" y="2462022"/>
                  </a:lnTo>
                  <a:lnTo>
                    <a:pt x="0" y="273558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09638" y="3282441"/>
            <a:ext cx="3983990" cy="181228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2425" marR="345440" indent="-1905" algn="ctr">
              <a:lnSpc>
                <a:spcPct val="91600"/>
              </a:lnSpc>
              <a:spcBef>
                <a:spcPts val="310"/>
              </a:spcBef>
            </a:pPr>
            <a:r>
              <a:rPr sz="2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ROB-2.</a:t>
            </a:r>
            <a:r>
              <a:rPr sz="2100" b="1" i="1" spc="-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All plot </a:t>
            </a:r>
            <a:r>
              <a:rPr sz="2100" b="1" spc="-5" dirty="0">
                <a:latin typeface="Calibri"/>
                <a:cs typeface="Calibri"/>
              </a:rPr>
              <a:t>description 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parameters </a:t>
            </a:r>
            <a:r>
              <a:rPr sz="2100" b="1" dirty="0">
                <a:latin typeface="Calibri"/>
                <a:cs typeface="Calibri"/>
              </a:rPr>
              <a:t>shall </a:t>
            </a:r>
            <a:r>
              <a:rPr sz="2100" b="1" spc="-15" dirty="0">
                <a:latin typeface="Calibri"/>
                <a:cs typeface="Calibri"/>
              </a:rPr>
              <a:t>have </a:t>
            </a:r>
            <a:r>
              <a:rPr sz="2100" b="1" spc="-10" dirty="0">
                <a:latin typeface="Calibri"/>
                <a:cs typeface="Calibri"/>
              </a:rPr>
              <a:t>default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values </a:t>
            </a:r>
            <a:r>
              <a:rPr sz="2100" b="1" dirty="0">
                <a:latin typeface="Calibri"/>
                <a:cs typeface="Calibri"/>
              </a:rPr>
              <a:t>specified, </a:t>
            </a:r>
            <a:r>
              <a:rPr sz="2100" b="1" spc="-5" dirty="0">
                <a:latin typeface="Calibri"/>
                <a:cs typeface="Calibri"/>
              </a:rPr>
              <a:t>which </a:t>
            </a:r>
            <a:r>
              <a:rPr sz="2100" b="1" dirty="0">
                <a:latin typeface="Calibri"/>
                <a:cs typeface="Calibri"/>
              </a:rPr>
              <a:t>the 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Graphics </a:t>
            </a:r>
            <a:r>
              <a:rPr sz="2100" b="1" dirty="0">
                <a:latin typeface="Calibri"/>
                <a:cs typeface="Calibri"/>
              </a:rPr>
              <a:t>Engine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shall</a:t>
            </a:r>
            <a:r>
              <a:rPr sz="2100" b="1" spc="-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use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if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endParaRPr sz="2100">
              <a:latin typeface="Calibri"/>
              <a:cs typeface="Calibri"/>
            </a:endParaRPr>
          </a:p>
          <a:p>
            <a:pPr algn="ctr">
              <a:lnSpc>
                <a:spcPts val="2200"/>
              </a:lnSpc>
            </a:pPr>
            <a:r>
              <a:rPr sz="2100" b="1" spc="-20" dirty="0">
                <a:latin typeface="Calibri"/>
                <a:cs typeface="Calibri"/>
              </a:rPr>
              <a:t>parameter’s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input</a:t>
            </a:r>
            <a:r>
              <a:rPr sz="2100" b="1" spc="-5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data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is</a:t>
            </a:r>
            <a:r>
              <a:rPr sz="2100" b="1" spc="-5" dirty="0">
                <a:latin typeface="Calibri"/>
                <a:cs typeface="Calibri"/>
              </a:rPr>
              <a:t> missing</a:t>
            </a:r>
            <a:r>
              <a:rPr sz="2100" b="1" dirty="0">
                <a:latin typeface="Calibri"/>
                <a:cs typeface="Calibri"/>
              </a:rPr>
              <a:t> or</a:t>
            </a:r>
            <a:endParaRPr sz="2100">
              <a:latin typeface="Calibri"/>
              <a:cs typeface="Calibri"/>
            </a:endParaRPr>
          </a:p>
          <a:p>
            <a:pPr algn="ctr">
              <a:lnSpc>
                <a:spcPts val="2420"/>
              </a:lnSpc>
            </a:pPr>
            <a:r>
              <a:rPr sz="2100" b="1" spc="-10" dirty="0">
                <a:latin typeface="Calibri"/>
                <a:cs typeface="Calibri"/>
              </a:rPr>
              <a:t>invalid.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296" y="3075178"/>
            <a:ext cx="154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8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291" y="1276603"/>
            <a:ext cx="62369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431165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FFC000"/>
                </a:solidFill>
              </a:rPr>
              <a:t>Safety requirements</a:t>
            </a:r>
            <a:r>
              <a:rPr sz="2400" spc="-5" dirty="0">
                <a:solidFill>
                  <a:srgbClr val="FFC000"/>
                </a:solidFill>
              </a:rPr>
              <a:t> deal with</a:t>
            </a:r>
            <a:r>
              <a:rPr sz="2400" spc="-10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the</a:t>
            </a:r>
            <a:r>
              <a:rPr sz="2400" dirty="0">
                <a:solidFill>
                  <a:srgbClr val="FFC000"/>
                </a:solidFill>
              </a:rPr>
              <a:t> need</a:t>
            </a:r>
            <a:r>
              <a:rPr sz="2400" spc="-5" dirty="0">
                <a:solidFill>
                  <a:srgbClr val="FFC000"/>
                </a:solidFill>
              </a:rPr>
              <a:t> </a:t>
            </a:r>
            <a:r>
              <a:rPr sz="2400" spc="-15" dirty="0">
                <a:solidFill>
                  <a:srgbClr val="FFC000"/>
                </a:solidFill>
              </a:rPr>
              <a:t>to </a:t>
            </a:r>
            <a:r>
              <a:rPr sz="2400" spc="-10" dirty="0">
                <a:solidFill>
                  <a:srgbClr val="FFC000"/>
                </a:solidFill>
              </a:rPr>
              <a:t> </a:t>
            </a:r>
            <a:r>
              <a:rPr sz="2400" spc="-15" dirty="0">
                <a:solidFill>
                  <a:srgbClr val="FFC000"/>
                </a:solidFill>
              </a:rPr>
              <a:t>prevent</a:t>
            </a:r>
            <a:r>
              <a:rPr sz="2400" dirty="0">
                <a:solidFill>
                  <a:srgbClr val="FFC000"/>
                </a:solidFill>
              </a:rPr>
              <a:t> a </a:t>
            </a:r>
            <a:r>
              <a:rPr sz="2400" spc="-20" dirty="0">
                <a:solidFill>
                  <a:srgbClr val="FFC000"/>
                </a:solidFill>
              </a:rPr>
              <a:t>system</a:t>
            </a:r>
            <a:r>
              <a:rPr sz="2400" spc="-10" dirty="0">
                <a:solidFill>
                  <a:srgbClr val="FFC000"/>
                </a:solidFill>
              </a:rPr>
              <a:t> from </a:t>
            </a:r>
            <a:r>
              <a:rPr sz="2400" spc="-5" dirty="0">
                <a:solidFill>
                  <a:srgbClr val="FFC000"/>
                </a:solidFill>
              </a:rPr>
              <a:t>doing</a:t>
            </a:r>
            <a:r>
              <a:rPr sz="2400" spc="-15" dirty="0">
                <a:solidFill>
                  <a:srgbClr val="FFC000"/>
                </a:solidFill>
              </a:rPr>
              <a:t> </a:t>
            </a:r>
            <a:r>
              <a:rPr sz="2400" spc="-20" dirty="0">
                <a:solidFill>
                  <a:srgbClr val="FFC000"/>
                </a:solidFill>
              </a:rPr>
              <a:t>any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injury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spc="-15" dirty="0">
                <a:solidFill>
                  <a:srgbClr val="FFC000"/>
                </a:solidFill>
              </a:rPr>
              <a:t>to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people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552692" y="1934971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damage</a:t>
            </a:r>
            <a:r>
              <a:rPr sz="2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988" y="2726182"/>
            <a:ext cx="644144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5080" indent="-91440" algn="just">
              <a:lnSpc>
                <a:spcPts val="2160"/>
              </a:lnSpc>
              <a:spcBef>
                <a:spcPts val="375"/>
              </a:spcBef>
              <a:buClr>
                <a:srgbClr val="4F81BC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Safety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requirements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might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dictated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government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regulations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other business rules,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legal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 certification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satisfying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988" y="4178934"/>
            <a:ext cx="64363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3200">
              <a:lnSpc>
                <a:spcPts val="2280"/>
              </a:lnSpc>
              <a:spcBef>
                <a:spcPts val="100"/>
              </a:spcBef>
              <a:buClr>
                <a:srgbClr val="4F81BC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Safety</a:t>
            </a:r>
            <a:r>
              <a:rPr sz="20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20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sz="20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0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sz="2000" b="1" i="1" spc="-1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2000" b="1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2000" b="1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occur.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 descr="Diagram&#10;&#10;Description automatically generated">
            <a:extLst>
              <a:ext uri="{FF2B5EF4-FFF2-40B4-BE49-F238E27FC236}">
                <a16:creationId xmlns:a16="http://schemas.microsoft.com/office/drawing/2014/main" id="{91EB0F78-ED34-DE81-3155-E324E15EB5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988" y="804334"/>
            <a:ext cx="9792023" cy="5249332"/>
          </a:xfrm>
          <a:prstGeom prst="rect">
            <a:avLst/>
          </a:prstGeom>
        </p:spPr>
      </p:pic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5B9B8903-5478-D0EC-D9CC-1EED097498E8}"/>
              </a:ext>
            </a:extLst>
          </p:cNvPr>
          <p:cNvSpPr/>
          <p:nvPr/>
        </p:nvSpPr>
        <p:spPr>
          <a:xfrm>
            <a:off x="1420837" y="0"/>
            <a:ext cx="3165232" cy="2363372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pc="-5" dirty="0"/>
              <a:t>Their purpose </a:t>
            </a:r>
            <a:r>
              <a:rPr lang="en-US" dirty="0"/>
              <a:t>is </a:t>
            </a:r>
            <a:r>
              <a:rPr lang="en-US" spc="-15" dirty="0"/>
              <a:t>to </a:t>
            </a:r>
            <a:r>
              <a:rPr lang="en-US" spc="-5" dirty="0"/>
              <a:t>restrict </a:t>
            </a:r>
            <a:r>
              <a:rPr lang="en-US" dirty="0"/>
              <a:t>the </a:t>
            </a:r>
            <a:r>
              <a:rPr lang="en-US" spc="5" dirty="0"/>
              <a:t> </a:t>
            </a:r>
            <a:r>
              <a:rPr lang="en-US" dirty="0"/>
              <a:t>number</a:t>
            </a:r>
            <a:r>
              <a:rPr lang="en-US" spc="-30" dirty="0"/>
              <a:t> </a:t>
            </a:r>
            <a:r>
              <a:rPr lang="en-US" dirty="0"/>
              <a:t>of</a:t>
            </a:r>
            <a:r>
              <a:rPr lang="en-US" spc="-10" dirty="0"/>
              <a:t> </a:t>
            </a:r>
            <a:r>
              <a:rPr lang="en-US" dirty="0"/>
              <a:t>solutions</a:t>
            </a:r>
            <a:r>
              <a:rPr lang="en-US" spc="-20" dirty="0"/>
              <a:t> </a:t>
            </a:r>
            <a:r>
              <a:rPr lang="en-US" spc="-5" dirty="0"/>
              <a:t>that</a:t>
            </a:r>
            <a:r>
              <a:rPr lang="en-US" spc="-20" dirty="0"/>
              <a:t> </a:t>
            </a:r>
            <a:r>
              <a:rPr lang="en-US" spc="-5" dirty="0"/>
              <a:t>will</a:t>
            </a:r>
            <a:r>
              <a:rPr lang="en-US" spc="-20" dirty="0"/>
              <a:t> </a:t>
            </a:r>
            <a:r>
              <a:rPr lang="en-US" spc="-5" dirty="0"/>
              <a:t>meet</a:t>
            </a:r>
            <a:r>
              <a:rPr lang="en-US" spc="-15" dirty="0"/>
              <a:t> </a:t>
            </a:r>
            <a:r>
              <a:rPr lang="en-US" dirty="0"/>
              <a:t>a </a:t>
            </a:r>
            <a:r>
              <a:rPr lang="en-US" spc="-505" dirty="0"/>
              <a:t> </a:t>
            </a:r>
            <a:r>
              <a:rPr lang="en-US" dirty="0"/>
              <a:t>set</a:t>
            </a:r>
            <a:r>
              <a:rPr lang="en-US" spc="-35" dirty="0"/>
              <a:t> </a:t>
            </a:r>
            <a:r>
              <a:rPr lang="en-US" dirty="0"/>
              <a:t>of </a:t>
            </a:r>
            <a:r>
              <a:rPr lang="en-US" spc="-10" dirty="0"/>
              <a:t>requirements</a:t>
            </a:r>
            <a:endParaRPr lang="en-US" dirty="0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69A9DE48-1CB9-68E5-6F73-559B6CAEAFE5}"/>
              </a:ext>
            </a:extLst>
          </p:cNvPr>
          <p:cNvSpPr/>
          <p:nvPr/>
        </p:nvSpPr>
        <p:spPr>
          <a:xfrm>
            <a:off x="1420837" y="0"/>
            <a:ext cx="3165232" cy="2363372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2700" marR="5080" algn="ctr">
              <a:lnSpc>
                <a:spcPct val="91600"/>
              </a:lnSpc>
              <a:spcBef>
                <a:spcPts val="335"/>
              </a:spcBef>
            </a:pPr>
            <a:r>
              <a:rPr lang="en-US" sz="1800" spc="-10" dirty="0">
                <a:latin typeface="Calibri"/>
                <a:cs typeface="Calibri"/>
              </a:rPr>
              <a:t>They are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however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quite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simple;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they </a:t>
            </a:r>
            <a:r>
              <a:rPr lang="en-US" sz="1800" spc="-509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are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restrictions </a:t>
            </a:r>
            <a:r>
              <a:rPr lang="en-US" sz="1800" dirty="0">
                <a:latin typeface="Calibri"/>
                <a:cs typeface="Calibri"/>
              </a:rPr>
              <a:t>or </a:t>
            </a:r>
            <a:r>
              <a:rPr lang="en-US" sz="1800" spc="-10" dirty="0">
                <a:latin typeface="Calibri"/>
                <a:cs typeface="Calibri"/>
              </a:rPr>
              <a:t>constraints to 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be placed on the </a:t>
            </a:r>
            <a:r>
              <a:rPr lang="en-US" sz="1800" spc="-15" dirty="0">
                <a:latin typeface="Calibri"/>
                <a:cs typeface="Calibri"/>
              </a:rPr>
              <a:t>system </a:t>
            </a:r>
            <a:r>
              <a:rPr lang="en-US" sz="1800" dirty="0">
                <a:latin typeface="Calibri"/>
                <a:cs typeface="Calibri"/>
              </a:rPr>
              <a:t>and how </a:t>
            </a:r>
            <a:r>
              <a:rPr lang="en-US" sz="1800" spc="-10" dirty="0">
                <a:latin typeface="Calibri"/>
                <a:cs typeface="Calibri"/>
              </a:rPr>
              <a:t>to </a:t>
            </a:r>
            <a:r>
              <a:rPr lang="en-US" sz="1800" spc="-50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build it.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7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557527"/>
            <a:ext cx="10346690" cy="1694814"/>
            <a:chOff x="1193291" y="1557527"/>
            <a:chExt cx="10346690" cy="1694814"/>
          </a:xfrm>
        </p:grpSpPr>
        <p:sp>
          <p:nvSpPr>
            <p:cNvPr id="3" name="object 3"/>
            <p:cNvSpPr/>
            <p:nvPr/>
          </p:nvSpPr>
          <p:spPr>
            <a:xfrm>
              <a:off x="4741163" y="1557527"/>
              <a:ext cx="6798945" cy="1694814"/>
            </a:xfrm>
            <a:custGeom>
              <a:avLst/>
              <a:gdLst/>
              <a:ahLst/>
              <a:cxnLst/>
              <a:rect l="l" t="t" r="r" b="b"/>
              <a:pathLst>
                <a:path w="6798945" h="1694814">
                  <a:moveTo>
                    <a:pt x="6629146" y="0"/>
                  </a:moveTo>
                  <a:lnTo>
                    <a:pt x="169418" y="0"/>
                  </a:lnTo>
                  <a:lnTo>
                    <a:pt x="124368" y="6049"/>
                  </a:lnTo>
                  <a:lnTo>
                    <a:pt x="83895" y="23123"/>
                  </a:lnTo>
                  <a:lnTo>
                    <a:pt x="49609" y="49609"/>
                  </a:lnTo>
                  <a:lnTo>
                    <a:pt x="23123" y="83895"/>
                  </a:lnTo>
                  <a:lnTo>
                    <a:pt x="6049" y="124368"/>
                  </a:lnTo>
                  <a:lnTo>
                    <a:pt x="0" y="169418"/>
                  </a:lnTo>
                  <a:lnTo>
                    <a:pt x="0" y="1525270"/>
                  </a:lnTo>
                  <a:lnTo>
                    <a:pt x="6049" y="1570319"/>
                  </a:lnTo>
                  <a:lnTo>
                    <a:pt x="23123" y="1610792"/>
                  </a:lnTo>
                  <a:lnTo>
                    <a:pt x="49609" y="1645078"/>
                  </a:lnTo>
                  <a:lnTo>
                    <a:pt x="83895" y="1671564"/>
                  </a:lnTo>
                  <a:lnTo>
                    <a:pt x="124368" y="1688638"/>
                  </a:lnTo>
                  <a:lnTo>
                    <a:pt x="169418" y="1694688"/>
                  </a:lnTo>
                  <a:lnTo>
                    <a:pt x="6629146" y="1694688"/>
                  </a:lnTo>
                  <a:lnTo>
                    <a:pt x="6674195" y="1688638"/>
                  </a:lnTo>
                  <a:lnTo>
                    <a:pt x="6714668" y="1671564"/>
                  </a:lnTo>
                  <a:lnTo>
                    <a:pt x="6748954" y="1645078"/>
                  </a:lnTo>
                  <a:lnTo>
                    <a:pt x="6775440" y="1610792"/>
                  </a:lnTo>
                  <a:lnTo>
                    <a:pt x="6792514" y="1570319"/>
                  </a:lnTo>
                  <a:lnTo>
                    <a:pt x="6798563" y="1525270"/>
                  </a:lnTo>
                  <a:lnTo>
                    <a:pt x="6798563" y="169418"/>
                  </a:lnTo>
                  <a:lnTo>
                    <a:pt x="6792514" y="124368"/>
                  </a:lnTo>
                  <a:lnTo>
                    <a:pt x="6775440" y="83895"/>
                  </a:lnTo>
                  <a:lnTo>
                    <a:pt x="6748954" y="49609"/>
                  </a:lnTo>
                  <a:lnTo>
                    <a:pt x="6714668" y="23123"/>
                  </a:lnTo>
                  <a:lnTo>
                    <a:pt x="6674195" y="6049"/>
                  </a:lnTo>
                  <a:lnTo>
                    <a:pt x="6629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27604" y="2090661"/>
              <a:ext cx="803910" cy="618490"/>
            </a:xfrm>
            <a:custGeom>
              <a:avLst/>
              <a:gdLst/>
              <a:ahLst/>
              <a:cxnLst/>
              <a:rect l="l" t="t" r="r" b="b"/>
              <a:pathLst>
                <a:path w="803910" h="618489">
                  <a:moveTo>
                    <a:pt x="96663" y="306069"/>
                  </a:moveTo>
                  <a:lnTo>
                    <a:pt x="53904" y="331469"/>
                  </a:lnTo>
                  <a:lnTo>
                    <a:pt x="50341" y="347979"/>
                  </a:lnTo>
                  <a:lnTo>
                    <a:pt x="51605" y="365759"/>
                  </a:lnTo>
                  <a:lnTo>
                    <a:pt x="57498" y="384809"/>
                  </a:lnTo>
                  <a:lnTo>
                    <a:pt x="48281" y="393699"/>
                  </a:lnTo>
                  <a:lnTo>
                    <a:pt x="42055" y="406399"/>
                  </a:lnTo>
                  <a:lnTo>
                    <a:pt x="38746" y="420369"/>
                  </a:lnTo>
                  <a:lnTo>
                    <a:pt x="38284" y="435609"/>
                  </a:lnTo>
                  <a:lnTo>
                    <a:pt x="30334" y="435609"/>
                  </a:lnTo>
                  <a:lnTo>
                    <a:pt x="26467" y="436879"/>
                  </a:lnTo>
                  <a:lnTo>
                    <a:pt x="8604" y="448309"/>
                  </a:lnTo>
                  <a:lnTo>
                    <a:pt x="0" y="468629"/>
                  </a:lnTo>
                  <a:lnTo>
                    <a:pt x="1122" y="495299"/>
                  </a:lnTo>
                  <a:lnTo>
                    <a:pt x="30697" y="552449"/>
                  </a:lnTo>
                  <a:lnTo>
                    <a:pt x="76937" y="585469"/>
                  </a:lnTo>
                  <a:lnTo>
                    <a:pt x="100057" y="589279"/>
                  </a:lnTo>
                  <a:lnTo>
                    <a:pt x="131184" y="614679"/>
                  </a:lnTo>
                  <a:lnTo>
                    <a:pt x="137907" y="618489"/>
                  </a:lnTo>
                  <a:lnTo>
                    <a:pt x="145246" y="618489"/>
                  </a:lnTo>
                  <a:lnTo>
                    <a:pt x="152327" y="617219"/>
                  </a:lnTo>
                  <a:lnTo>
                    <a:pt x="158275" y="612139"/>
                  </a:lnTo>
                  <a:lnTo>
                    <a:pt x="161898" y="605789"/>
                  </a:lnTo>
                  <a:lnTo>
                    <a:pt x="162635" y="598169"/>
                  </a:lnTo>
                  <a:lnTo>
                    <a:pt x="160568" y="590549"/>
                  </a:lnTo>
                  <a:lnTo>
                    <a:pt x="155778" y="585469"/>
                  </a:lnTo>
                  <a:lnTo>
                    <a:pt x="131088" y="565149"/>
                  </a:lnTo>
                  <a:lnTo>
                    <a:pt x="132016" y="562609"/>
                  </a:lnTo>
                  <a:lnTo>
                    <a:pt x="132721" y="560069"/>
                  </a:lnTo>
                  <a:lnTo>
                    <a:pt x="133201" y="556259"/>
                  </a:lnTo>
                  <a:lnTo>
                    <a:pt x="156429" y="556259"/>
                  </a:lnTo>
                  <a:lnTo>
                    <a:pt x="163847" y="553719"/>
                  </a:lnTo>
                  <a:lnTo>
                    <a:pt x="210445" y="553719"/>
                  </a:lnTo>
                  <a:lnTo>
                    <a:pt x="210781" y="549909"/>
                  </a:lnTo>
                  <a:lnTo>
                    <a:pt x="208652" y="543559"/>
                  </a:lnTo>
                  <a:lnTo>
                    <a:pt x="203813" y="537209"/>
                  </a:lnTo>
                  <a:lnTo>
                    <a:pt x="186424" y="523239"/>
                  </a:lnTo>
                  <a:lnTo>
                    <a:pt x="187872" y="510539"/>
                  </a:lnTo>
                  <a:lnTo>
                    <a:pt x="187625" y="497839"/>
                  </a:lnTo>
                  <a:lnTo>
                    <a:pt x="185697" y="483869"/>
                  </a:lnTo>
                  <a:lnTo>
                    <a:pt x="182101" y="472439"/>
                  </a:lnTo>
                  <a:lnTo>
                    <a:pt x="188113" y="471169"/>
                  </a:lnTo>
                  <a:lnTo>
                    <a:pt x="193813" y="468629"/>
                  </a:lnTo>
                  <a:lnTo>
                    <a:pt x="198817" y="464819"/>
                  </a:lnTo>
                  <a:lnTo>
                    <a:pt x="250062" y="464819"/>
                  </a:lnTo>
                  <a:lnTo>
                    <a:pt x="248274" y="458469"/>
                  </a:lnTo>
                  <a:lnTo>
                    <a:pt x="243722" y="452119"/>
                  </a:lnTo>
                  <a:lnTo>
                    <a:pt x="243249" y="452119"/>
                  </a:lnTo>
                  <a:lnTo>
                    <a:pt x="242753" y="450849"/>
                  </a:lnTo>
                  <a:lnTo>
                    <a:pt x="242241" y="450849"/>
                  </a:lnTo>
                  <a:lnTo>
                    <a:pt x="215437" y="429259"/>
                  </a:lnTo>
                  <a:lnTo>
                    <a:pt x="215083" y="421639"/>
                  </a:lnTo>
                  <a:lnTo>
                    <a:pt x="214194" y="415289"/>
                  </a:lnTo>
                  <a:lnTo>
                    <a:pt x="212773" y="407669"/>
                  </a:lnTo>
                  <a:lnTo>
                    <a:pt x="210826" y="401319"/>
                  </a:lnTo>
                  <a:lnTo>
                    <a:pt x="235763" y="401319"/>
                  </a:lnTo>
                  <a:lnTo>
                    <a:pt x="243874" y="400049"/>
                  </a:lnTo>
                  <a:lnTo>
                    <a:pt x="290095" y="400049"/>
                  </a:lnTo>
                  <a:lnTo>
                    <a:pt x="287017" y="393699"/>
                  </a:lnTo>
                  <a:lnTo>
                    <a:pt x="268660" y="368299"/>
                  </a:lnTo>
                  <a:lnTo>
                    <a:pt x="269381" y="361949"/>
                  </a:lnTo>
                  <a:lnTo>
                    <a:pt x="269325" y="353059"/>
                  </a:lnTo>
                  <a:lnTo>
                    <a:pt x="268850" y="347979"/>
                  </a:lnTo>
                  <a:lnTo>
                    <a:pt x="267603" y="341629"/>
                  </a:lnTo>
                  <a:lnTo>
                    <a:pt x="341609" y="341629"/>
                  </a:lnTo>
                  <a:lnTo>
                    <a:pt x="327839" y="322579"/>
                  </a:lnTo>
                  <a:lnTo>
                    <a:pt x="330612" y="314959"/>
                  </a:lnTo>
                  <a:lnTo>
                    <a:pt x="332124" y="308609"/>
                  </a:lnTo>
                  <a:lnTo>
                    <a:pt x="108991" y="308609"/>
                  </a:lnTo>
                  <a:lnTo>
                    <a:pt x="96663" y="306069"/>
                  </a:lnTo>
                  <a:close/>
                </a:path>
                <a:path w="803910" h="618489">
                  <a:moveTo>
                    <a:pt x="210445" y="553719"/>
                  </a:moveTo>
                  <a:lnTo>
                    <a:pt x="163847" y="553719"/>
                  </a:lnTo>
                  <a:lnTo>
                    <a:pt x="179507" y="566419"/>
                  </a:lnTo>
                  <a:lnTo>
                    <a:pt x="186258" y="570229"/>
                  </a:lnTo>
                  <a:lnTo>
                    <a:pt x="193596" y="571499"/>
                  </a:lnTo>
                  <a:lnTo>
                    <a:pt x="200651" y="568959"/>
                  </a:lnTo>
                  <a:lnTo>
                    <a:pt x="206551" y="563879"/>
                  </a:lnTo>
                  <a:lnTo>
                    <a:pt x="210109" y="557529"/>
                  </a:lnTo>
                  <a:lnTo>
                    <a:pt x="210445" y="553719"/>
                  </a:lnTo>
                  <a:close/>
                </a:path>
                <a:path w="803910" h="618489">
                  <a:moveTo>
                    <a:pt x="156429" y="556259"/>
                  </a:moveTo>
                  <a:lnTo>
                    <a:pt x="133201" y="556259"/>
                  </a:lnTo>
                  <a:lnTo>
                    <a:pt x="140944" y="557529"/>
                  </a:lnTo>
                  <a:lnTo>
                    <a:pt x="148740" y="557529"/>
                  </a:lnTo>
                  <a:lnTo>
                    <a:pt x="156429" y="556259"/>
                  </a:lnTo>
                  <a:close/>
                </a:path>
                <a:path w="803910" h="618489">
                  <a:moveTo>
                    <a:pt x="250062" y="464819"/>
                  </a:moveTo>
                  <a:lnTo>
                    <a:pt x="198817" y="464819"/>
                  </a:lnTo>
                  <a:lnTo>
                    <a:pt x="218031" y="480059"/>
                  </a:lnTo>
                  <a:lnTo>
                    <a:pt x="224603" y="483869"/>
                  </a:lnTo>
                  <a:lnTo>
                    <a:pt x="231897" y="485139"/>
                  </a:lnTo>
                  <a:lnTo>
                    <a:pt x="239041" y="483869"/>
                  </a:lnTo>
                  <a:lnTo>
                    <a:pt x="245163" y="478789"/>
                  </a:lnTo>
                  <a:lnTo>
                    <a:pt x="249040" y="472439"/>
                  </a:lnTo>
                  <a:lnTo>
                    <a:pt x="250062" y="464819"/>
                  </a:lnTo>
                  <a:close/>
                </a:path>
                <a:path w="803910" h="618489">
                  <a:moveTo>
                    <a:pt x="290095" y="400049"/>
                  </a:moveTo>
                  <a:lnTo>
                    <a:pt x="243874" y="400049"/>
                  </a:lnTo>
                  <a:lnTo>
                    <a:pt x="259197" y="420369"/>
                  </a:lnTo>
                  <a:lnTo>
                    <a:pt x="264993" y="424179"/>
                  </a:lnTo>
                  <a:lnTo>
                    <a:pt x="275193" y="424179"/>
                  </a:lnTo>
                  <a:lnTo>
                    <a:pt x="279123" y="422909"/>
                  </a:lnTo>
                  <a:lnTo>
                    <a:pt x="282398" y="420369"/>
                  </a:lnTo>
                  <a:lnTo>
                    <a:pt x="287637" y="415289"/>
                  </a:lnTo>
                  <a:lnTo>
                    <a:pt x="290252" y="407669"/>
                  </a:lnTo>
                  <a:lnTo>
                    <a:pt x="290095" y="400049"/>
                  </a:lnTo>
                  <a:close/>
                </a:path>
                <a:path w="803910" h="618489">
                  <a:moveTo>
                    <a:pt x="235763" y="401319"/>
                  </a:moveTo>
                  <a:lnTo>
                    <a:pt x="210826" y="401319"/>
                  </a:lnTo>
                  <a:lnTo>
                    <a:pt x="219117" y="402589"/>
                  </a:lnTo>
                  <a:lnTo>
                    <a:pt x="227470" y="402589"/>
                  </a:lnTo>
                  <a:lnTo>
                    <a:pt x="235763" y="401319"/>
                  </a:lnTo>
                  <a:close/>
                </a:path>
                <a:path w="803910" h="618489">
                  <a:moveTo>
                    <a:pt x="341609" y="341629"/>
                  </a:moveTo>
                  <a:lnTo>
                    <a:pt x="267603" y="341629"/>
                  </a:lnTo>
                  <a:lnTo>
                    <a:pt x="274774" y="344169"/>
                  </a:lnTo>
                  <a:lnTo>
                    <a:pt x="282149" y="345439"/>
                  </a:lnTo>
                  <a:lnTo>
                    <a:pt x="297193" y="345439"/>
                  </a:lnTo>
                  <a:lnTo>
                    <a:pt x="316839" y="372109"/>
                  </a:lnTo>
                  <a:lnTo>
                    <a:pt x="322635" y="375919"/>
                  </a:lnTo>
                  <a:lnTo>
                    <a:pt x="332834" y="375919"/>
                  </a:lnTo>
                  <a:lnTo>
                    <a:pt x="336765" y="374649"/>
                  </a:lnTo>
                  <a:lnTo>
                    <a:pt x="340040" y="372109"/>
                  </a:lnTo>
                  <a:lnTo>
                    <a:pt x="345207" y="365759"/>
                  </a:lnTo>
                  <a:lnTo>
                    <a:pt x="347743" y="359409"/>
                  </a:lnTo>
                  <a:lnTo>
                    <a:pt x="347508" y="351789"/>
                  </a:lnTo>
                  <a:lnTo>
                    <a:pt x="344363" y="345439"/>
                  </a:lnTo>
                  <a:lnTo>
                    <a:pt x="341609" y="341629"/>
                  </a:lnTo>
                  <a:close/>
                </a:path>
                <a:path w="803910" h="618489">
                  <a:moveTo>
                    <a:pt x="638806" y="298450"/>
                  </a:moveTo>
                  <a:lnTo>
                    <a:pt x="468293" y="298449"/>
                  </a:lnTo>
                  <a:lnTo>
                    <a:pt x="476671" y="311149"/>
                  </a:lnTo>
                  <a:lnTo>
                    <a:pt x="487162" y="321309"/>
                  </a:lnTo>
                  <a:lnTo>
                    <a:pt x="499434" y="328929"/>
                  </a:lnTo>
                  <a:lnTo>
                    <a:pt x="513158" y="335279"/>
                  </a:lnTo>
                  <a:lnTo>
                    <a:pt x="519402" y="358139"/>
                  </a:lnTo>
                  <a:lnTo>
                    <a:pt x="523273" y="364489"/>
                  </a:lnTo>
                  <a:lnTo>
                    <a:pt x="529160" y="368299"/>
                  </a:lnTo>
                  <a:lnTo>
                    <a:pt x="536277" y="370839"/>
                  </a:lnTo>
                  <a:lnTo>
                    <a:pt x="543836" y="369569"/>
                  </a:lnTo>
                  <a:lnTo>
                    <a:pt x="549808" y="367029"/>
                  </a:lnTo>
                  <a:lnTo>
                    <a:pt x="554121" y="361949"/>
                  </a:lnTo>
                  <a:lnTo>
                    <a:pt x="556453" y="355599"/>
                  </a:lnTo>
                  <a:lnTo>
                    <a:pt x="556485" y="347979"/>
                  </a:lnTo>
                  <a:lnTo>
                    <a:pt x="549760" y="323849"/>
                  </a:lnTo>
                  <a:lnTo>
                    <a:pt x="554329" y="317499"/>
                  </a:lnTo>
                  <a:lnTo>
                    <a:pt x="558290" y="312419"/>
                  </a:lnTo>
                  <a:lnTo>
                    <a:pt x="561612" y="306069"/>
                  </a:lnTo>
                  <a:lnTo>
                    <a:pt x="564267" y="299719"/>
                  </a:lnTo>
                  <a:lnTo>
                    <a:pt x="637920" y="299720"/>
                  </a:lnTo>
                  <a:lnTo>
                    <a:pt x="638806" y="298450"/>
                  </a:lnTo>
                  <a:close/>
                </a:path>
                <a:path w="803910" h="618489">
                  <a:moveTo>
                    <a:pt x="637920" y="299720"/>
                  </a:moveTo>
                  <a:lnTo>
                    <a:pt x="564267" y="299719"/>
                  </a:lnTo>
                  <a:lnTo>
                    <a:pt x="571710" y="306070"/>
                  </a:lnTo>
                  <a:lnTo>
                    <a:pt x="580122" y="311150"/>
                  </a:lnTo>
                  <a:lnTo>
                    <a:pt x="589324" y="316230"/>
                  </a:lnTo>
                  <a:lnTo>
                    <a:pt x="599140" y="318770"/>
                  </a:lnTo>
                  <a:lnTo>
                    <a:pt x="604656" y="346710"/>
                  </a:lnTo>
                  <a:lnTo>
                    <a:pt x="612766" y="353060"/>
                  </a:lnTo>
                  <a:lnTo>
                    <a:pt x="625848" y="353060"/>
                  </a:lnTo>
                  <a:lnTo>
                    <a:pt x="632900" y="350520"/>
                  </a:lnTo>
                  <a:lnTo>
                    <a:pt x="638107" y="345440"/>
                  </a:lnTo>
                  <a:lnTo>
                    <a:pt x="640981" y="337820"/>
                  </a:lnTo>
                  <a:lnTo>
                    <a:pt x="641027" y="330200"/>
                  </a:lnTo>
                  <a:lnTo>
                    <a:pt x="635263" y="303530"/>
                  </a:lnTo>
                  <a:lnTo>
                    <a:pt x="637920" y="299720"/>
                  </a:lnTo>
                  <a:close/>
                </a:path>
                <a:path w="803910" h="618489">
                  <a:moveTo>
                    <a:pt x="647647" y="280670"/>
                  </a:moveTo>
                  <a:lnTo>
                    <a:pt x="392014" y="280669"/>
                  </a:lnTo>
                  <a:lnTo>
                    <a:pt x="398676" y="288289"/>
                  </a:lnTo>
                  <a:lnTo>
                    <a:pt x="406277" y="295909"/>
                  </a:lnTo>
                  <a:lnTo>
                    <a:pt x="414720" y="302259"/>
                  </a:lnTo>
                  <a:lnTo>
                    <a:pt x="423909" y="306069"/>
                  </a:lnTo>
                  <a:lnTo>
                    <a:pt x="425446" y="326389"/>
                  </a:lnTo>
                  <a:lnTo>
                    <a:pt x="446197" y="344169"/>
                  </a:lnTo>
                  <a:lnTo>
                    <a:pt x="453536" y="341629"/>
                  </a:lnTo>
                  <a:lnTo>
                    <a:pt x="459308" y="337819"/>
                  </a:lnTo>
                  <a:lnTo>
                    <a:pt x="462944" y="331469"/>
                  </a:lnTo>
                  <a:lnTo>
                    <a:pt x="463874" y="323849"/>
                  </a:lnTo>
                  <a:lnTo>
                    <a:pt x="462337" y="303529"/>
                  </a:lnTo>
                  <a:lnTo>
                    <a:pt x="464434" y="302259"/>
                  </a:lnTo>
                  <a:lnTo>
                    <a:pt x="466420" y="300989"/>
                  </a:lnTo>
                  <a:lnTo>
                    <a:pt x="468293" y="298449"/>
                  </a:lnTo>
                  <a:lnTo>
                    <a:pt x="638806" y="298450"/>
                  </a:lnTo>
                  <a:lnTo>
                    <a:pt x="641463" y="294640"/>
                  </a:lnTo>
                  <a:lnTo>
                    <a:pt x="646338" y="284480"/>
                  </a:lnTo>
                  <a:lnTo>
                    <a:pt x="647647" y="280670"/>
                  </a:lnTo>
                  <a:close/>
                </a:path>
                <a:path w="803910" h="618489">
                  <a:moveTo>
                    <a:pt x="386834" y="290829"/>
                  </a:moveTo>
                  <a:lnTo>
                    <a:pt x="333123" y="290829"/>
                  </a:lnTo>
                  <a:lnTo>
                    <a:pt x="337558" y="293369"/>
                  </a:lnTo>
                  <a:lnTo>
                    <a:pt x="347053" y="295909"/>
                  </a:lnTo>
                  <a:lnTo>
                    <a:pt x="359734" y="330199"/>
                  </a:lnTo>
                  <a:lnTo>
                    <a:pt x="363771" y="336549"/>
                  </a:lnTo>
                  <a:lnTo>
                    <a:pt x="369779" y="340359"/>
                  </a:lnTo>
                  <a:lnTo>
                    <a:pt x="376961" y="341629"/>
                  </a:lnTo>
                  <a:lnTo>
                    <a:pt x="384520" y="341629"/>
                  </a:lnTo>
                  <a:lnTo>
                    <a:pt x="391022" y="336549"/>
                  </a:lnTo>
                  <a:lnTo>
                    <a:pt x="395322" y="331469"/>
                  </a:lnTo>
                  <a:lnTo>
                    <a:pt x="397055" y="323849"/>
                  </a:lnTo>
                  <a:lnTo>
                    <a:pt x="395856" y="316229"/>
                  </a:lnTo>
                  <a:lnTo>
                    <a:pt x="386834" y="290829"/>
                  </a:lnTo>
                  <a:close/>
                </a:path>
                <a:path w="803910" h="618489">
                  <a:moveTo>
                    <a:pt x="146759" y="237489"/>
                  </a:moveTo>
                  <a:lnTo>
                    <a:pt x="130053" y="240029"/>
                  </a:lnTo>
                  <a:lnTo>
                    <a:pt x="116581" y="248919"/>
                  </a:lnTo>
                  <a:lnTo>
                    <a:pt x="108573" y="260349"/>
                  </a:lnTo>
                  <a:lnTo>
                    <a:pt x="104752" y="274319"/>
                  </a:lnTo>
                  <a:lnTo>
                    <a:pt x="104949" y="290829"/>
                  </a:lnTo>
                  <a:lnTo>
                    <a:pt x="108991" y="308609"/>
                  </a:lnTo>
                  <a:lnTo>
                    <a:pt x="332124" y="308609"/>
                  </a:lnTo>
                  <a:lnTo>
                    <a:pt x="332426" y="307339"/>
                  </a:lnTo>
                  <a:lnTo>
                    <a:pt x="333268" y="299719"/>
                  </a:lnTo>
                  <a:lnTo>
                    <a:pt x="333123" y="290829"/>
                  </a:lnTo>
                  <a:lnTo>
                    <a:pt x="386834" y="290829"/>
                  </a:lnTo>
                  <a:lnTo>
                    <a:pt x="385481" y="287019"/>
                  </a:lnTo>
                  <a:lnTo>
                    <a:pt x="387899" y="285749"/>
                  </a:lnTo>
                  <a:lnTo>
                    <a:pt x="390092" y="283209"/>
                  </a:lnTo>
                  <a:lnTo>
                    <a:pt x="392014" y="280669"/>
                  </a:lnTo>
                  <a:lnTo>
                    <a:pt x="647647" y="280670"/>
                  </a:lnTo>
                  <a:lnTo>
                    <a:pt x="649830" y="274320"/>
                  </a:lnTo>
                  <a:lnTo>
                    <a:pt x="651883" y="262890"/>
                  </a:lnTo>
                  <a:lnTo>
                    <a:pt x="701244" y="262890"/>
                  </a:lnTo>
                  <a:lnTo>
                    <a:pt x="720072" y="257810"/>
                  </a:lnTo>
                  <a:lnTo>
                    <a:pt x="734379" y="246380"/>
                  </a:lnTo>
                  <a:lnTo>
                    <a:pt x="185943" y="246379"/>
                  </a:lnTo>
                  <a:lnTo>
                    <a:pt x="165716" y="238759"/>
                  </a:lnTo>
                  <a:lnTo>
                    <a:pt x="146759" y="237489"/>
                  </a:lnTo>
                  <a:close/>
                </a:path>
                <a:path w="803910" h="618489">
                  <a:moveTo>
                    <a:pt x="701244" y="262890"/>
                  </a:moveTo>
                  <a:lnTo>
                    <a:pt x="651883" y="262890"/>
                  </a:lnTo>
                  <a:lnTo>
                    <a:pt x="687123" y="266700"/>
                  </a:lnTo>
                  <a:lnTo>
                    <a:pt x="701244" y="262890"/>
                  </a:lnTo>
                  <a:close/>
                </a:path>
                <a:path w="803910" h="618489">
                  <a:moveTo>
                    <a:pt x="233282" y="168909"/>
                  </a:moveTo>
                  <a:lnTo>
                    <a:pt x="189456" y="186689"/>
                  </a:lnTo>
                  <a:lnTo>
                    <a:pt x="182107" y="223519"/>
                  </a:lnTo>
                  <a:lnTo>
                    <a:pt x="185943" y="246379"/>
                  </a:lnTo>
                  <a:lnTo>
                    <a:pt x="734379" y="246380"/>
                  </a:lnTo>
                  <a:lnTo>
                    <a:pt x="747096" y="236220"/>
                  </a:lnTo>
                  <a:lnTo>
                    <a:pt x="764557" y="205740"/>
                  </a:lnTo>
                  <a:lnTo>
                    <a:pt x="768549" y="186690"/>
                  </a:lnTo>
                  <a:lnTo>
                    <a:pt x="768542" y="185420"/>
                  </a:lnTo>
                  <a:lnTo>
                    <a:pt x="271254" y="185419"/>
                  </a:lnTo>
                  <a:lnTo>
                    <a:pt x="252088" y="173989"/>
                  </a:lnTo>
                  <a:lnTo>
                    <a:pt x="233282" y="168909"/>
                  </a:lnTo>
                  <a:close/>
                </a:path>
                <a:path w="803910" h="618489">
                  <a:moveTo>
                    <a:pt x="319972" y="120649"/>
                  </a:moveTo>
                  <a:lnTo>
                    <a:pt x="278915" y="144779"/>
                  </a:lnTo>
                  <a:lnTo>
                    <a:pt x="271254" y="185419"/>
                  </a:lnTo>
                  <a:lnTo>
                    <a:pt x="768542" y="185420"/>
                  </a:lnTo>
                  <a:lnTo>
                    <a:pt x="768450" y="167640"/>
                  </a:lnTo>
                  <a:lnTo>
                    <a:pt x="765810" y="156210"/>
                  </a:lnTo>
                  <a:lnTo>
                    <a:pt x="532756" y="156209"/>
                  </a:lnTo>
                  <a:lnTo>
                    <a:pt x="527974" y="152399"/>
                  </a:lnTo>
                  <a:lnTo>
                    <a:pt x="464835" y="152399"/>
                  </a:lnTo>
                  <a:lnTo>
                    <a:pt x="461735" y="148589"/>
                  </a:lnTo>
                  <a:lnTo>
                    <a:pt x="368188" y="148589"/>
                  </a:lnTo>
                  <a:lnTo>
                    <a:pt x="352933" y="134619"/>
                  </a:lnTo>
                  <a:lnTo>
                    <a:pt x="336569" y="125729"/>
                  </a:lnTo>
                  <a:lnTo>
                    <a:pt x="319972" y="120649"/>
                  </a:lnTo>
                  <a:close/>
                </a:path>
                <a:path w="803910" h="618489">
                  <a:moveTo>
                    <a:pt x="575468" y="121919"/>
                  </a:moveTo>
                  <a:lnTo>
                    <a:pt x="537677" y="146049"/>
                  </a:lnTo>
                  <a:lnTo>
                    <a:pt x="532756" y="156209"/>
                  </a:lnTo>
                  <a:lnTo>
                    <a:pt x="765810" y="156210"/>
                  </a:lnTo>
                  <a:lnTo>
                    <a:pt x="764343" y="149860"/>
                  </a:lnTo>
                  <a:lnTo>
                    <a:pt x="756311" y="132080"/>
                  </a:lnTo>
                  <a:lnTo>
                    <a:pt x="602887" y="132080"/>
                  </a:lnTo>
                  <a:lnTo>
                    <a:pt x="594432" y="127000"/>
                  </a:lnTo>
                  <a:lnTo>
                    <a:pt x="585183" y="123190"/>
                  </a:lnTo>
                  <a:lnTo>
                    <a:pt x="575468" y="121919"/>
                  </a:lnTo>
                  <a:close/>
                </a:path>
                <a:path w="803910" h="618489">
                  <a:moveTo>
                    <a:pt x="499570" y="138429"/>
                  </a:moveTo>
                  <a:lnTo>
                    <a:pt x="464835" y="152399"/>
                  </a:lnTo>
                  <a:lnTo>
                    <a:pt x="527974" y="152399"/>
                  </a:lnTo>
                  <a:lnTo>
                    <a:pt x="523192" y="148589"/>
                  </a:lnTo>
                  <a:lnTo>
                    <a:pt x="511942" y="142239"/>
                  </a:lnTo>
                  <a:lnTo>
                    <a:pt x="499570" y="138429"/>
                  </a:lnTo>
                  <a:close/>
                </a:path>
                <a:path w="803910" h="618489">
                  <a:moveTo>
                    <a:pt x="417226" y="115569"/>
                  </a:moveTo>
                  <a:lnTo>
                    <a:pt x="380227" y="128269"/>
                  </a:lnTo>
                  <a:lnTo>
                    <a:pt x="368188" y="148589"/>
                  </a:lnTo>
                  <a:lnTo>
                    <a:pt x="461735" y="148589"/>
                  </a:lnTo>
                  <a:lnTo>
                    <a:pt x="450370" y="134619"/>
                  </a:lnTo>
                  <a:lnTo>
                    <a:pt x="434212" y="121919"/>
                  </a:lnTo>
                  <a:lnTo>
                    <a:pt x="417226" y="115569"/>
                  </a:lnTo>
                  <a:close/>
                </a:path>
                <a:path w="803910" h="618489">
                  <a:moveTo>
                    <a:pt x="598423" y="0"/>
                  </a:moveTo>
                  <a:lnTo>
                    <a:pt x="591059" y="0"/>
                  </a:lnTo>
                  <a:lnTo>
                    <a:pt x="584081" y="3809"/>
                  </a:lnTo>
                  <a:lnTo>
                    <a:pt x="578844" y="8889"/>
                  </a:lnTo>
                  <a:lnTo>
                    <a:pt x="576236" y="15239"/>
                  </a:lnTo>
                  <a:lnTo>
                    <a:pt x="576401" y="22859"/>
                  </a:lnTo>
                  <a:lnTo>
                    <a:pt x="579486" y="30479"/>
                  </a:lnTo>
                  <a:lnTo>
                    <a:pt x="633437" y="101600"/>
                  </a:lnTo>
                  <a:lnTo>
                    <a:pt x="624451" y="107950"/>
                  </a:lnTo>
                  <a:lnTo>
                    <a:pt x="616307" y="114300"/>
                  </a:lnTo>
                  <a:lnTo>
                    <a:pt x="609090" y="123190"/>
                  </a:lnTo>
                  <a:lnTo>
                    <a:pt x="602887" y="132080"/>
                  </a:lnTo>
                  <a:lnTo>
                    <a:pt x="756311" y="132080"/>
                  </a:lnTo>
                  <a:lnTo>
                    <a:pt x="752579" y="125730"/>
                  </a:lnTo>
                  <a:lnTo>
                    <a:pt x="748375" y="120650"/>
                  </a:lnTo>
                  <a:lnTo>
                    <a:pt x="743735" y="115570"/>
                  </a:lnTo>
                  <a:lnTo>
                    <a:pt x="738698" y="110490"/>
                  </a:lnTo>
                  <a:lnTo>
                    <a:pt x="752237" y="92710"/>
                  </a:lnTo>
                  <a:lnTo>
                    <a:pt x="704721" y="92710"/>
                  </a:lnTo>
                  <a:lnTo>
                    <a:pt x="696719" y="90170"/>
                  </a:lnTo>
                  <a:lnTo>
                    <a:pt x="688588" y="88900"/>
                  </a:lnTo>
                  <a:lnTo>
                    <a:pt x="672154" y="88900"/>
                  </a:lnTo>
                  <a:lnTo>
                    <a:pt x="610861" y="7620"/>
                  </a:lnTo>
                  <a:lnTo>
                    <a:pt x="605311" y="2540"/>
                  </a:lnTo>
                  <a:lnTo>
                    <a:pt x="598423" y="0"/>
                  </a:lnTo>
                  <a:close/>
                </a:path>
                <a:path w="803910" h="618489">
                  <a:moveTo>
                    <a:pt x="789011" y="0"/>
                  </a:moveTo>
                  <a:lnTo>
                    <a:pt x="781659" y="0"/>
                  </a:lnTo>
                  <a:lnTo>
                    <a:pt x="774683" y="2540"/>
                  </a:lnTo>
                  <a:lnTo>
                    <a:pt x="768960" y="7620"/>
                  </a:lnTo>
                  <a:lnTo>
                    <a:pt x="704721" y="92710"/>
                  </a:lnTo>
                  <a:lnTo>
                    <a:pt x="752237" y="92710"/>
                  </a:lnTo>
                  <a:lnTo>
                    <a:pt x="799622" y="30480"/>
                  </a:lnTo>
                  <a:lnTo>
                    <a:pt x="802930" y="24130"/>
                  </a:lnTo>
                  <a:lnTo>
                    <a:pt x="803325" y="16510"/>
                  </a:lnTo>
                  <a:lnTo>
                    <a:pt x="800928" y="8890"/>
                  </a:lnTo>
                  <a:lnTo>
                    <a:pt x="795860" y="3810"/>
                  </a:lnTo>
                  <a:lnTo>
                    <a:pt x="789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3049651"/>
            <a:ext cx="271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36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pl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6890" y="1689354"/>
            <a:ext cx="4315460" cy="13754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85"/>
              </a:spcBef>
            </a:pPr>
            <a:r>
              <a:rPr sz="19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SAF-1</a:t>
            </a:r>
            <a:r>
              <a:rPr sz="1900" spc="-5" dirty="0"/>
              <a:t>.</a:t>
            </a:r>
            <a:r>
              <a:rPr sz="1900" spc="-10" dirty="0"/>
              <a:t> The</a:t>
            </a:r>
            <a:r>
              <a:rPr sz="1900" dirty="0"/>
              <a:t> user</a:t>
            </a:r>
            <a:r>
              <a:rPr sz="1900" spc="-5" dirty="0"/>
              <a:t> shall</a:t>
            </a:r>
            <a:r>
              <a:rPr sz="1900" dirty="0"/>
              <a:t> </a:t>
            </a:r>
            <a:r>
              <a:rPr sz="1900" spc="-5" dirty="0"/>
              <a:t>be</a:t>
            </a:r>
            <a:r>
              <a:rPr sz="1900" dirty="0"/>
              <a:t> </a:t>
            </a:r>
            <a:r>
              <a:rPr sz="1900" spc="-5" dirty="0"/>
              <a:t>able</a:t>
            </a:r>
            <a:r>
              <a:rPr sz="1900" spc="5" dirty="0"/>
              <a:t> </a:t>
            </a:r>
            <a:r>
              <a:rPr sz="1900" spc="-15" dirty="0"/>
              <a:t>to</a:t>
            </a:r>
            <a:r>
              <a:rPr sz="1900" dirty="0"/>
              <a:t> </a:t>
            </a:r>
            <a:r>
              <a:rPr sz="1900" spc="-5" dirty="0"/>
              <a:t>see</a:t>
            </a:r>
            <a:r>
              <a:rPr sz="1900" spc="-10" dirty="0"/>
              <a:t> </a:t>
            </a:r>
            <a:r>
              <a:rPr sz="1900" spc="-5" dirty="0"/>
              <a:t>a</a:t>
            </a:r>
            <a:r>
              <a:rPr sz="1900" dirty="0"/>
              <a:t> </a:t>
            </a:r>
            <a:r>
              <a:rPr sz="1900" spc="-10" dirty="0"/>
              <a:t>list</a:t>
            </a:r>
            <a:r>
              <a:rPr sz="1900" dirty="0"/>
              <a:t> </a:t>
            </a:r>
            <a:r>
              <a:rPr sz="1900" spc="-5" dirty="0"/>
              <a:t>of </a:t>
            </a:r>
            <a:r>
              <a:rPr sz="1900" spc="-415" dirty="0"/>
              <a:t> </a:t>
            </a:r>
            <a:r>
              <a:rPr sz="1900" spc="-5" dirty="0"/>
              <a:t>all ingredients</a:t>
            </a:r>
            <a:r>
              <a:rPr sz="1900" spc="-10" dirty="0"/>
              <a:t> </a:t>
            </a:r>
            <a:r>
              <a:rPr sz="1900" spc="-5" dirty="0"/>
              <a:t>in</a:t>
            </a:r>
            <a:r>
              <a:rPr sz="1900" dirty="0"/>
              <a:t> </a:t>
            </a:r>
            <a:r>
              <a:rPr sz="1900" spc="-20" dirty="0"/>
              <a:t>any</a:t>
            </a:r>
            <a:r>
              <a:rPr sz="1900" dirty="0"/>
              <a:t> </a:t>
            </a:r>
            <a:r>
              <a:rPr sz="1900" spc="-5" dirty="0"/>
              <a:t>menu</a:t>
            </a:r>
            <a:r>
              <a:rPr sz="1900" dirty="0"/>
              <a:t> </a:t>
            </a:r>
            <a:r>
              <a:rPr sz="1900" spc="-10" dirty="0"/>
              <a:t>items, </a:t>
            </a:r>
            <a:r>
              <a:rPr sz="1900" spc="-5" dirty="0"/>
              <a:t>with </a:t>
            </a:r>
            <a:r>
              <a:rPr sz="1900" dirty="0"/>
              <a:t> </a:t>
            </a:r>
            <a:r>
              <a:rPr sz="1900" spc="-5" dirty="0"/>
              <a:t>ingredients highlighted that </a:t>
            </a:r>
            <a:r>
              <a:rPr sz="1900" spc="-15" dirty="0"/>
              <a:t>are </a:t>
            </a:r>
            <a:r>
              <a:rPr sz="1900" spc="-5" dirty="0"/>
              <a:t>known </a:t>
            </a:r>
            <a:r>
              <a:rPr sz="1900" spc="-15" dirty="0"/>
              <a:t>to </a:t>
            </a:r>
            <a:r>
              <a:rPr sz="1900" spc="-10" dirty="0"/>
              <a:t> </a:t>
            </a:r>
            <a:r>
              <a:rPr sz="1900" spc="-5" dirty="0"/>
              <a:t>cause allergic </a:t>
            </a:r>
            <a:r>
              <a:rPr sz="1900" spc="-10" dirty="0"/>
              <a:t>reactions</a:t>
            </a:r>
            <a:r>
              <a:rPr sz="1900" spc="5" dirty="0"/>
              <a:t> </a:t>
            </a:r>
            <a:r>
              <a:rPr sz="1900" spc="-5" dirty="0"/>
              <a:t>in</a:t>
            </a:r>
            <a:r>
              <a:rPr sz="1900" spc="-10" dirty="0"/>
              <a:t> more</a:t>
            </a:r>
            <a:r>
              <a:rPr sz="1900" spc="-5" dirty="0"/>
              <a:t> than</a:t>
            </a:r>
            <a:r>
              <a:rPr sz="1900" dirty="0"/>
              <a:t> </a:t>
            </a:r>
            <a:r>
              <a:rPr sz="1900" spc="-5" dirty="0"/>
              <a:t>0.5 </a:t>
            </a:r>
            <a:r>
              <a:rPr sz="1900" dirty="0"/>
              <a:t> </a:t>
            </a:r>
            <a:r>
              <a:rPr sz="1900" spc="-10" dirty="0"/>
              <a:t>percent</a:t>
            </a:r>
            <a:r>
              <a:rPr sz="1900" spc="-15" dirty="0"/>
              <a:t> </a:t>
            </a:r>
            <a:r>
              <a:rPr sz="1900" spc="-5" dirty="0"/>
              <a:t>of the</a:t>
            </a:r>
            <a:r>
              <a:rPr sz="1900" spc="-10" dirty="0"/>
              <a:t> </a:t>
            </a:r>
            <a:r>
              <a:rPr sz="1900" spc="-5" dirty="0"/>
              <a:t>North</a:t>
            </a:r>
            <a:r>
              <a:rPr sz="1900" spc="10" dirty="0"/>
              <a:t> </a:t>
            </a:r>
            <a:r>
              <a:rPr sz="1900" spc="-5" dirty="0"/>
              <a:t>American</a:t>
            </a:r>
            <a:r>
              <a:rPr sz="1900" spc="-15" dirty="0"/>
              <a:t> </a:t>
            </a:r>
            <a:r>
              <a:rPr sz="1900" spc="-5" dirty="0"/>
              <a:t>population.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164" y="3675888"/>
            <a:ext cx="6798945" cy="1696720"/>
            <a:chOff x="4741164" y="3675888"/>
            <a:chExt cx="6798945" cy="1696720"/>
          </a:xfrm>
        </p:grpSpPr>
        <p:sp>
          <p:nvSpPr>
            <p:cNvPr id="8" name="object 8"/>
            <p:cNvSpPr/>
            <p:nvPr/>
          </p:nvSpPr>
          <p:spPr>
            <a:xfrm>
              <a:off x="4741164" y="3675888"/>
              <a:ext cx="6798945" cy="1696720"/>
            </a:xfrm>
            <a:custGeom>
              <a:avLst/>
              <a:gdLst/>
              <a:ahLst/>
              <a:cxnLst/>
              <a:rect l="l" t="t" r="r" b="b"/>
              <a:pathLst>
                <a:path w="6798945" h="1696720">
                  <a:moveTo>
                    <a:pt x="6628892" y="0"/>
                  </a:moveTo>
                  <a:lnTo>
                    <a:pt x="169672" y="0"/>
                  </a:lnTo>
                  <a:lnTo>
                    <a:pt x="124559" y="6059"/>
                  </a:lnTo>
                  <a:lnTo>
                    <a:pt x="84026" y="23161"/>
                  </a:lnTo>
                  <a:lnTo>
                    <a:pt x="49688" y="49688"/>
                  </a:lnTo>
                  <a:lnTo>
                    <a:pt x="23161" y="84026"/>
                  </a:lnTo>
                  <a:lnTo>
                    <a:pt x="6059" y="124559"/>
                  </a:lnTo>
                  <a:lnTo>
                    <a:pt x="0" y="169672"/>
                  </a:lnTo>
                  <a:lnTo>
                    <a:pt x="0" y="1526539"/>
                  </a:lnTo>
                  <a:lnTo>
                    <a:pt x="6059" y="1571652"/>
                  </a:lnTo>
                  <a:lnTo>
                    <a:pt x="23161" y="1612185"/>
                  </a:lnTo>
                  <a:lnTo>
                    <a:pt x="49688" y="1646523"/>
                  </a:lnTo>
                  <a:lnTo>
                    <a:pt x="84026" y="1673050"/>
                  </a:lnTo>
                  <a:lnTo>
                    <a:pt x="124559" y="1690152"/>
                  </a:lnTo>
                  <a:lnTo>
                    <a:pt x="169672" y="1696212"/>
                  </a:lnTo>
                  <a:lnTo>
                    <a:pt x="6628892" y="1696212"/>
                  </a:lnTo>
                  <a:lnTo>
                    <a:pt x="6674004" y="1690152"/>
                  </a:lnTo>
                  <a:lnTo>
                    <a:pt x="6714537" y="1673050"/>
                  </a:lnTo>
                  <a:lnTo>
                    <a:pt x="6748875" y="1646523"/>
                  </a:lnTo>
                  <a:lnTo>
                    <a:pt x="6775402" y="1612185"/>
                  </a:lnTo>
                  <a:lnTo>
                    <a:pt x="6792504" y="1571652"/>
                  </a:lnTo>
                  <a:lnTo>
                    <a:pt x="6798563" y="1526539"/>
                  </a:lnTo>
                  <a:lnTo>
                    <a:pt x="6798563" y="169672"/>
                  </a:lnTo>
                  <a:lnTo>
                    <a:pt x="6792504" y="124559"/>
                  </a:lnTo>
                  <a:lnTo>
                    <a:pt x="6775402" y="84026"/>
                  </a:lnTo>
                  <a:lnTo>
                    <a:pt x="6748875" y="49688"/>
                  </a:lnTo>
                  <a:lnTo>
                    <a:pt x="6714537" y="23161"/>
                  </a:lnTo>
                  <a:lnTo>
                    <a:pt x="6674004" y="6059"/>
                  </a:lnTo>
                  <a:lnTo>
                    <a:pt x="662889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9050" y="4161272"/>
              <a:ext cx="828040" cy="728980"/>
            </a:xfrm>
            <a:custGeom>
              <a:avLst/>
              <a:gdLst/>
              <a:ahLst/>
              <a:cxnLst/>
              <a:rect l="l" t="t" r="r" b="b"/>
              <a:pathLst>
                <a:path w="828039" h="728979">
                  <a:moveTo>
                    <a:pt x="409003" y="0"/>
                  </a:moveTo>
                  <a:lnTo>
                    <a:pt x="4863" y="670979"/>
                  </a:lnTo>
                  <a:lnTo>
                    <a:pt x="0" y="685410"/>
                  </a:lnTo>
                  <a:lnTo>
                    <a:pt x="1024" y="700075"/>
                  </a:lnTo>
                  <a:lnTo>
                    <a:pt x="31371" y="728497"/>
                  </a:lnTo>
                  <a:lnTo>
                    <a:pt x="789235" y="728497"/>
                  </a:lnTo>
                  <a:lnTo>
                    <a:pt x="804149" y="725475"/>
                  </a:lnTo>
                  <a:lnTo>
                    <a:pt x="816355" y="717243"/>
                  </a:lnTo>
                  <a:lnTo>
                    <a:pt x="824569" y="705045"/>
                  </a:lnTo>
                  <a:lnTo>
                    <a:pt x="827543" y="690114"/>
                  </a:lnTo>
                  <a:lnTo>
                    <a:pt x="827543" y="683395"/>
                  </a:lnTo>
                  <a:lnTo>
                    <a:pt x="825782" y="676796"/>
                  </a:lnTo>
                  <a:lnTo>
                    <a:pt x="756164" y="555928"/>
                  </a:lnTo>
                  <a:lnTo>
                    <a:pt x="192681" y="555928"/>
                  </a:lnTo>
                  <a:lnTo>
                    <a:pt x="192681" y="517578"/>
                  </a:lnTo>
                  <a:lnTo>
                    <a:pt x="280008" y="517578"/>
                  </a:lnTo>
                  <a:lnTo>
                    <a:pt x="294215" y="485287"/>
                  </a:lnTo>
                  <a:lnTo>
                    <a:pt x="323552" y="457716"/>
                  </a:lnTo>
                  <a:lnTo>
                    <a:pt x="364526" y="438503"/>
                  </a:lnTo>
                  <a:lnTo>
                    <a:pt x="413642" y="431290"/>
                  </a:lnTo>
                  <a:lnTo>
                    <a:pt x="684388" y="431290"/>
                  </a:lnTo>
                  <a:lnTo>
                    <a:pt x="667824" y="402527"/>
                  </a:lnTo>
                  <a:lnTo>
                    <a:pt x="394428" y="402527"/>
                  </a:lnTo>
                  <a:lnTo>
                    <a:pt x="394428" y="324197"/>
                  </a:lnTo>
                  <a:lnTo>
                    <a:pt x="357633" y="324197"/>
                  </a:lnTo>
                  <a:lnTo>
                    <a:pt x="413642" y="268301"/>
                  </a:lnTo>
                  <a:lnTo>
                    <a:pt x="590526" y="268301"/>
                  </a:lnTo>
                  <a:lnTo>
                    <a:pt x="446978" y="19032"/>
                  </a:lnTo>
                  <a:lnTo>
                    <a:pt x="436916" y="7575"/>
                  </a:lnTo>
                  <a:lnTo>
                    <a:pt x="423696" y="1076"/>
                  </a:lnTo>
                  <a:lnTo>
                    <a:pt x="409003" y="0"/>
                  </a:lnTo>
                  <a:close/>
                </a:path>
                <a:path w="828039" h="728979">
                  <a:moveTo>
                    <a:pt x="684388" y="431290"/>
                  </a:moveTo>
                  <a:lnTo>
                    <a:pt x="413642" y="431290"/>
                  </a:lnTo>
                  <a:lnTo>
                    <a:pt x="462757" y="438503"/>
                  </a:lnTo>
                  <a:lnTo>
                    <a:pt x="503731" y="457716"/>
                  </a:lnTo>
                  <a:lnTo>
                    <a:pt x="533069" y="485287"/>
                  </a:lnTo>
                  <a:lnTo>
                    <a:pt x="547275" y="517578"/>
                  </a:lnTo>
                  <a:lnTo>
                    <a:pt x="634603" y="517578"/>
                  </a:lnTo>
                  <a:lnTo>
                    <a:pt x="634603" y="555928"/>
                  </a:lnTo>
                  <a:lnTo>
                    <a:pt x="756164" y="555928"/>
                  </a:lnTo>
                  <a:lnTo>
                    <a:pt x="684388" y="431290"/>
                  </a:lnTo>
                  <a:close/>
                </a:path>
                <a:path w="828039" h="728979">
                  <a:moveTo>
                    <a:pt x="590526" y="268301"/>
                  </a:moveTo>
                  <a:lnTo>
                    <a:pt x="413642" y="268301"/>
                  </a:lnTo>
                  <a:lnTo>
                    <a:pt x="469650" y="324197"/>
                  </a:lnTo>
                  <a:lnTo>
                    <a:pt x="432856" y="324197"/>
                  </a:lnTo>
                  <a:lnTo>
                    <a:pt x="432856" y="402527"/>
                  </a:lnTo>
                  <a:lnTo>
                    <a:pt x="667824" y="402527"/>
                  </a:lnTo>
                  <a:lnTo>
                    <a:pt x="590526" y="268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66890" y="3941190"/>
            <a:ext cx="4268470" cy="11099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SAF-2.</a:t>
            </a:r>
            <a:r>
              <a:rPr sz="19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system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shall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terminate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any </a:t>
            </a:r>
            <a:r>
              <a:rPr sz="1900" b="1" spc="-10" dirty="0">
                <a:latin typeface="Calibri"/>
                <a:cs typeface="Calibri"/>
              </a:rPr>
              <a:t> operation </a:t>
            </a:r>
            <a:r>
              <a:rPr sz="1900" b="1" spc="-5" dirty="0">
                <a:latin typeface="Calibri"/>
                <a:cs typeface="Calibri"/>
              </a:rPr>
              <a:t>within 1 second if the measured </a:t>
            </a:r>
            <a:r>
              <a:rPr sz="1900" b="1" spc="-4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tank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pressure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exceeds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90</a:t>
            </a:r>
            <a:r>
              <a:rPr sz="1900" b="1" spc="-10" dirty="0">
                <a:latin typeface="Calibri"/>
                <a:cs typeface="Calibri"/>
              </a:rPr>
              <a:t> percent </a:t>
            </a:r>
            <a:r>
              <a:rPr sz="1900" b="1" spc="-5" dirty="0">
                <a:latin typeface="Calibri"/>
                <a:cs typeface="Calibri"/>
              </a:rPr>
              <a:t>of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 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specified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maximum </a:t>
            </a:r>
            <a:r>
              <a:rPr sz="1900" b="1" spc="-10" dirty="0">
                <a:latin typeface="Calibri"/>
                <a:cs typeface="Calibri"/>
              </a:rPr>
              <a:t>pressure.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4132" y="0"/>
            <a:ext cx="8082280" cy="6858000"/>
          </a:xfrm>
          <a:custGeom>
            <a:avLst/>
            <a:gdLst/>
            <a:ahLst/>
            <a:cxnLst/>
            <a:rect l="l" t="t" r="r" b="b"/>
            <a:pathLst>
              <a:path w="8082280" h="6858000">
                <a:moveTo>
                  <a:pt x="0" y="6858000"/>
                </a:moveTo>
                <a:lnTo>
                  <a:pt x="8081771" y="6858000"/>
                </a:lnTo>
                <a:lnTo>
                  <a:pt x="808177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24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296" y="2842005"/>
            <a:ext cx="1885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9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012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1428" y="1868551"/>
            <a:ext cx="622554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</a:rPr>
              <a:t>Security </a:t>
            </a:r>
            <a:r>
              <a:rPr sz="2000" dirty="0">
                <a:solidFill>
                  <a:srgbClr val="FFFFFF"/>
                </a:solidFill>
              </a:rPr>
              <a:t>deals </a:t>
            </a:r>
            <a:r>
              <a:rPr sz="2000" spc="-5" dirty="0">
                <a:solidFill>
                  <a:srgbClr val="FFFFFF"/>
                </a:solidFill>
              </a:rPr>
              <a:t>with </a:t>
            </a:r>
            <a:r>
              <a:rPr sz="2000" dirty="0">
                <a:solidFill>
                  <a:srgbClr val="FFFFFF"/>
                </a:solidFill>
              </a:rPr>
              <a:t>blocking </a:t>
            </a:r>
            <a:r>
              <a:rPr sz="2000" spc="-5" dirty="0">
                <a:solidFill>
                  <a:srgbClr val="FFFFFF"/>
                </a:solidFill>
              </a:rPr>
              <a:t>unauthorized </a:t>
            </a:r>
            <a:r>
              <a:rPr sz="2000" dirty="0">
                <a:solidFill>
                  <a:srgbClr val="FFFFFF"/>
                </a:solidFill>
              </a:rPr>
              <a:t>access </a:t>
            </a:r>
            <a:r>
              <a:rPr sz="2000" spc="-15" dirty="0">
                <a:solidFill>
                  <a:srgbClr val="FFFFFF"/>
                </a:solidFill>
              </a:rPr>
              <a:t>to </a:t>
            </a:r>
            <a:r>
              <a:rPr sz="2000" spc="-20" dirty="0">
                <a:solidFill>
                  <a:srgbClr val="FFFFFF"/>
                </a:solidFill>
              </a:rPr>
              <a:t>system </a:t>
            </a:r>
            <a:r>
              <a:rPr sz="2000" spc="-4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functions or </a:t>
            </a:r>
            <a:r>
              <a:rPr sz="2000" spc="-10" dirty="0">
                <a:solidFill>
                  <a:srgbClr val="FFFFFF"/>
                </a:solidFill>
              </a:rPr>
              <a:t>data, </a:t>
            </a:r>
            <a:r>
              <a:rPr sz="2000" dirty="0">
                <a:solidFill>
                  <a:srgbClr val="FFFFFF"/>
                </a:solidFill>
              </a:rPr>
              <a:t>ensuring </a:t>
            </a:r>
            <a:r>
              <a:rPr sz="2000" spc="-10" dirty="0">
                <a:solidFill>
                  <a:srgbClr val="FFFFFF"/>
                </a:solidFill>
              </a:rPr>
              <a:t>that </a:t>
            </a:r>
            <a:r>
              <a:rPr sz="2000" dirty="0">
                <a:solidFill>
                  <a:srgbClr val="FFFFFF"/>
                </a:solidFill>
              </a:rPr>
              <a:t>the </a:t>
            </a:r>
            <a:r>
              <a:rPr sz="2000" spc="-10" dirty="0">
                <a:solidFill>
                  <a:srgbClr val="FFFFFF"/>
                </a:solidFill>
              </a:rPr>
              <a:t>software </a:t>
            </a:r>
            <a:r>
              <a:rPr sz="2000" dirty="0">
                <a:solidFill>
                  <a:srgbClr val="FFFFFF"/>
                </a:solidFill>
              </a:rPr>
              <a:t>is </a:t>
            </a:r>
            <a:r>
              <a:rPr sz="2000" spc="-10" dirty="0">
                <a:solidFill>
                  <a:srgbClr val="FFFFFF"/>
                </a:solidFill>
              </a:rPr>
              <a:t>protected 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from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malware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spc="-15" dirty="0">
                <a:solidFill>
                  <a:srgbClr val="FFFFFF"/>
                </a:solidFill>
              </a:rPr>
              <a:t>attacks,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and </a:t>
            </a:r>
            <a:r>
              <a:rPr sz="2000" dirty="0">
                <a:solidFill>
                  <a:srgbClr val="FFFFFF"/>
                </a:solidFill>
              </a:rPr>
              <a:t>so</a:t>
            </a:r>
            <a:r>
              <a:rPr sz="2000" spc="-2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on.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4729988" y="3173958"/>
            <a:ext cx="6306185" cy="12058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60"/>
              </a:spcBef>
              <a:buClr>
                <a:srgbClr val="4F81BC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major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ts val="2160"/>
              </a:lnSpc>
              <a:spcBef>
                <a:spcPts val="1440"/>
              </a:spcBef>
              <a:buClr>
                <a:srgbClr val="4F81BC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requirements,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tolerance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204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30" dirty="0">
                <a:solidFill>
                  <a:srgbClr val="FFFFFF"/>
                </a:solidFill>
                <a:latin typeface="Calibri Light"/>
                <a:cs typeface="Calibri Light"/>
              </a:rPr>
              <a:t>10.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Reliability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785950"/>
            <a:ext cx="10087610" cy="3385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83815" marR="201930" indent="-2287905">
              <a:lnSpc>
                <a:spcPts val="2500"/>
              </a:lnSpc>
              <a:spcBef>
                <a:spcPts val="705"/>
              </a:spcBef>
            </a:pP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probability</a:t>
            </a:r>
            <a:r>
              <a:rPr sz="26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26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executing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without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failure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for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specific </a:t>
            </a:r>
            <a:r>
              <a:rPr sz="2600" b="1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period</a:t>
            </a:r>
            <a:r>
              <a:rPr sz="26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time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 known as</a:t>
            </a:r>
            <a:r>
              <a:rPr sz="26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FFC000"/>
                </a:solidFill>
                <a:latin typeface="Calibri"/>
                <a:cs typeface="Calibri"/>
              </a:rPr>
              <a:t>reliability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234950" indent="-222885">
              <a:lnSpc>
                <a:spcPts val="2375"/>
              </a:lnSpc>
              <a:spcBef>
                <a:spcPts val="5"/>
              </a:spcBef>
              <a:buClr>
                <a:srgbClr val="4F81BC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Reliability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r>
              <a:rPr sz="22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occur</a:t>
            </a:r>
            <a:r>
              <a:rPr sz="2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2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improper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inputs,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2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  <a:p>
            <a:pPr marL="103505">
              <a:lnSpc>
                <a:spcPts val="2375"/>
              </a:lnSpc>
            </a:pP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itself,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needed,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failures.</a:t>
            </a:r>
            <a:endParaRPr sz="2200">
              <a:latin typeface="Calibri"/>
              <a:cs typeface="Calibri"/>
            </a:endParaRPr>
          </a:p>
          <a:p>
            <a:pPr marL="234950" indent="-222885">
              <a:lnSpc>
                <a:spcPct val="100000"/>
              </a:lnSpc>
              <a:spcBef>
                <a:spcPts val="865"/>
              </a:spcBef>
              <a:buClr>
                <a:srgbClr val="4F81BC"/>
              </a:buClr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b="1" spc="-15" dirty="0">
                <a:solidFill>
                  <a:srgbClr val="FFFF00"/>
                </a:solidFill>
                <a:latin typeface="Calibri"/>
                <a:cs typeface="Calibri"/>
              </a:rPr>
              <a:t>Robustness</a:t>
            </a:r>
            <a:r>
              <a:rPr sz="22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2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00"/>
                </a:solidFill>
                <a:latin typeface="Calibri"/>
                <a:cs typeface="Calibri"/>
              </a:rPr>
              <a:t>availability</a:t>
            </a:r>
            <a:r>
              <a:rPr sz="22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closely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reliability.</a:t>
            </a:r>
            <a:endParaRPr sz="2200">
              <a:latin typeface="Calibri"/>
              <a:cs typeface="Calibri"/>
            </a:endParaRPr>
          </a:p>
          <a:p>
            <a:pPr marL="103505" marR="5080" indent="-91440" algn="just">
              <a:lnSpc>
                <a:spcPct val="80000"/>
              </a:lnSpc>
              <a:spcBef>
                <a:spcPts val="1405"/>
              </a:spcBef>
              <a:buClr>
                <a:srgbClr val="4F81BC"/>
              </a:buClr>
              <a:buSzPct val="95454"/>
              <a:buFont typeface="Wingdings"/>
              <a:buChar char=""/>
              <a:tabLst>
                <a:tab pos="298450" algn="l"/>
              </a:tabLst>
            </a:pP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Ways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specify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measure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software reliability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include the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percentage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 are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completed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correctly,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200" spc="-20" dirty="0">
                <a:solidFill>
                  <a:srgbClr val="FFFF00"/>
                </a:solidFill>
                <a:latin typeface="Calibri"/>
                <a:cs typeface="Calibri"/>
              </a:rPr>
              <a:t>average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length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of time 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he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runs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failing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(mean time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between failures,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MTBF)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maximum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acceptable probability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of a </a:t>
            </a:r>
            <a:r>
              <a:rPr sz="2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00"/>
                </a:solidFill>
                <a:latin typeface="Calibri"/>
                <a:cs typeface="Calibri"/>
              </a:rPr>
              <a:t>failure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during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period.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50748"/>
            <a:ext cx="10666730" cy="1184275"/>
            <a:chOff x="1193291" y="650748"/>
            <a:chExt cx="10666730" cy="1184275"/>
          </a:xfrm>
        </p:grpSpPr>
        <p:sp>
          <p:nvSpPr>
            <p:cNvPr id="3" name="object 3"/>
            <p:cNvSpPr/>
            <p:nvPr/>
          </p:nvSpPr>
          <p:spPr>
            <a:xfrm>
              <a:off x="4660391" y="650748"/>
              <a:ext cx="7199630" cy="1184275"/>
            </a:xfrm>
            <a:custGeom>
              <a:avLst/>
              <a:gdLst/>
              <a:ahLst/>
              <a:cxnLst/>
              <a:rect l="l" t="t" r="r" b="b"/>
              <a:pathLst>
                <a:path w="7199630" h="1184275">
                  <a:moveTo>
                    <a:pt x="7081011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1065784"/>
                  </a:lnTo>
                  <a:lnTo>
                    <a:pt x="9296" y="1111871"/>
                  </a:lnTo>
                  <a:lnTo>
                    <a:pt x="34655" y="1149492"/>
                  </a:lnTo>
                  <a:lnTo>
                    <a:pt x="72276" y="1174851"/>
                  </a:lnTo>
                  <a:lnTo>
                    <a:pt x="118363" y="1184148"/>
                  </a:lnTo>
                  <a:lnTo>
                    <a:pt x="7081011" y="1184148"/>
                  </a:lnTo>
                  <a:lnTo>
                    <a:pt x="7127099" y="1174851"/>
                  </a:lnTo>
                  <a:lnTo>
                    <a:pt x="7164720" y="1149492"/>
                  </a:lnTo>
                  <a:lnTo>
                    <a:pt x="7190079" y="1111871"/>
                  </a:lnTo>
                  <a:lnTo>
                    <a:pt x="7199376" y="1065784"/>
                  </a:lnTo>
                  <a:lnTo>
                    <a:pt x="7199376" y="118363"/>
                  </a:lnTo>
                  <a:lnTo>
                    <a:pt x="7190079" y="72276"/>
                  </a:lnTo>
                  <a:lnTo>
                    <a:pt x="7164720" y="34655"/>
                  </a:lnTo>
                  <a:lnTo>
                    <a:pt x="7127099" y="9296"/>
                  </a:lnTo>
                  <a:lnTo>
                    <a:pt x="708101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4744" y="1016571"/>
              <a:ext cx="402590" cy="454659"/>
            </a:xfrm>
            <a:custGeom>
              <a:avLst/>
              <a:gdLst/>
              <a:ahLst/>
              <a:cxnLst/>
              <a:rect l="l" t="t" r="r" b="b"/>
              <a:pathLst>
                <a:path w="402589" h="454659">
                  <a:moveTo>
                    <a:pt x="254774" y="180352"/>
                  </a:moveTo>
                  <a:lnTo>
                    <a:pt x="214464" y="180352"/>
                  </a:lnTo>
                  <a:lnTo>
                    <a:pt x="214464" y="39649"/>
                  </a:lnTo>
                  <a:lnTo>
                    <a:pt x="105219" y="39649"/>
                  </a:lnTo>
                  <a:lnTo>
                    <a:pt x="95897" y="20497"/>
                  </a:lnTo>
                  <a:lnTo>
                    <a:pt x="80479" y="6870"/>
                  </a:lnTo>
                  <a:lnTo>
                    <a:pt x="61061" y="0"/>
                  </a:lnTo>
                  <a:lnTo>
                    <a:pt x="39751" y="1143"/>
                  </a:lnTo>
                  <a:lnTo>
                    <a:pt x="20548" y="10439"/>
                  </a:lnTo>
                  <a:lnTo>
                    <a:pt x="6883" y="25819"/>
                  </a:lnTo>
                  <a:lnTo>
                    <a:pt x="0" y="45186"/>
                  </a:lnTo>
                  <a:lnTo>
                    <a:pt x="1143" y="66446"/>
                  </a:lnTo>
                  <a:lnTo>
                    <a:pt x="10464" y="85598"/>
                  </a:lnTo>
                  <a:lnTo>
                    <a:pt x="25882" y="99225"/>
                  </a:lnTo>
                  <a:lnTo>
                    <a:pt x="45300" y="106083"/>
                  </a:lnTo>
                  <a:lnTo>
                    <a:pt x="66624" y="104952"/>
                  </a:lnTo>
                  <a:lnTo>
                    <a:pt x="79946" y="99529"/>
                  </a:lnTo>
                  <a:lnTo>
                    <a:pt x="91186" y="90944"/>
                  </a:lnTo>
                  <a:lnTo>
                    <a:pt x="99796" y="79743"/>
                  </a:lnTo>
                  <a:lnTo>
                    <a:pt x="105219" y="66446"/>
                  </a:lnTo>
                  <a:lnTo>
                    <a:pt x="187591" y="66446"/>
                  </a:lnTo>
                  <a:lnTo>
                    <a:pt x="187591" y="180352"/>
                  </a:lnTo>
                  <a:lnTo>
                    <a:pt x="147281" y="180352"/>
                  </a:lnTo>
                  <a:lnTo>
                    <a:pt x="147281" y="207162"/>
                  </a:lnTo>
                  <a:lnTo>
                    <a:pt x="254774" y="207162"/>
                  </a:lnTo>
                  <a:lnTo>
                    <a:pt x="254774" y="180352"/>
                  </a:lnTo>
                  <a:close/>
                </a:path>
                <a:path w="402589" h="454659">
                  <a:moveTo>
                    <a:pt x="402069" y="409333"/>
                  </a:moveTo>
                  <a:lnTo>
                    <a:pt x="393649" y="371792"/>
                  </a:lnTo>
                  <a:lnTo>
                    <a:pt x="348843" y="347878"/>
                  </a:lnTo>
                  <a:lnTo>
                    <a:pt x="331241" y="350837"/>
                  </a:lnTo>
                  <a:lnTo>
                    <a:pt x="315950" y="359105"/>
                  </a:lnTo>
                  <a:lnTo>
                    <a:pt x="304101" y="371817"/>
                  </a:lnTo>
                  <a:lnTo>
                    <a:pt x="296837" y="388073"/>
                  </a:lnTo>
                  <a:lnTo>
                    <a:pt x="214464" y="388073"/>
                  </a:lnTo>
                  <a:lnTo>
                    <a:pt x="214464" y="274167"/>
                  </a:lnTo>
                  <a:lnTo>
                    <a:pt x="254774" y="274167"/>
                  </a:lnTo>
                  <a:lnTo>
                    <a:pt x="254774" y="247357"/>
                  </a:lnTo>
                  <a:lnTo>
                    <a:pt x="147281" y="247357"/>
                  </a:lnTo>
                  <a:lnTo>
                    <a:pt x="147281" y="274167"/>
                  </a:lnTo>
                  <a:lnTo>
                    <a:pt x="187591" y="274167"/>
                  </a:lnTo>
                  <a:lnTo>
                    <a:pt x="187591" y="414883"/>
                  </a:lnTo>
                  <a:lnTo>
                    <a:pt x="296837" y="414883"/>
                  </a:lnTo>
                  <a:lnTo>
                    <a:pt x="306158" y="434022"/>
                  </a:lnTo>
                  <a:lnTo>
                    <a:pt x="321576" y="447649"/>
                  </a:lnTo>
                  <a:lnTo>
                    <a:pt x="341007" y="454520"/>
                  </a:lnTo>
                  <a:lnTo>
                    <a:pt x="362318" y="453377"/>
                  </a:lnTo>
                  <a:lnTo>
                    <a:pt x="381520" y="444080"/>
                  </a:lnTo>
                  <a:lnTo>
                    <a:pt x="395185" y="428701"/>
                  </a:lnTo>
                  <a:lnTo>
                    <a:pt x="402069" y="4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3049651"/>
            <a:ext cx="266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4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ailu</a:t>
            </a:r>
            <a:r>
              <a:rPr sz="36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2101" y="815466"/>
            <a:ext cx="5506085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285"/>
              </a:spcBef>
            </a:pPr>
            <a:r>
              <a:rPr sz="1800" spc="-15" dirty="0">
                <a:latin typeface="Calibri"/>
                <a:cs typeface="Calibri"/>
              </a:rPr>
              <a:t>Failure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</a:t>
            </a:r>
            <a:r>
              <a:rPr sz="1800" dirty="0">
                <a:latin typeface="Calibri"/>
                <a:cs typeface="Calibri"/>
              </a:rPr>
              <a:t> in </a:t>
            </a:r>
            <a:r>
              <a:rPr sz="1800" spc="-5" dirty="0">
                <a:latin typeface="Calibri"/>
                <a:cs typeface="Calibri"/>
              </a:rPr>
              <a:t>varying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degrees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5" dirty="0">
                <a:latin typeface="Calibri"/>
                <a:cs typeface="Calibri"/>
              </a:rPr>
              <a:t> partial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 </a:t>
            </a:r>
            <a:r>
              <a:rPr sz="1800" dirty="0">
                <a:latin typeface="Calibri"/>
                <a:cs typeface="Calibri"/>
              </a:rPr>
              <a:t>simply means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system, </a:t>
            </a:r>
            <a:r>
              <a:rPr sz="1800" spc="-10" dirty="0">
                <a:latin typeface="Calibri"/>
                <a:cs typeface="Calibri"/>
              </a:rPr>
              <a:t>component, </a:t>
            </a:r>
            <a:r>
              <a:rPr sz="1800" spc="-5" dirty="0">
                <a:latin typeface="Calibri"/>
                <a:cs typeface="Calibri"/>
              </a:rPr>
              <a:t>or device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0391" y="2132076"/>
            <a:ext cx="7199630" cy="1184275"/>
            <a:chOff x="4660391" y="2132076"/>
            <a:chExt cx="7199630" cy="1184275"/>
          </a:xfrm>
        </p:grpSpPr>
        <p:sp>
          <p:nvSpPr>
            <p:cNvPr id="8" name="object 8"/>
            <p:cNvSpPr/>
            <p:nvPr/>
          </p:nvSpPr>
          <p:spPr>
            <a:xfrm>
              <a:off x="4660391" y="2132076"/>
              <a:ext cx="7199630" cy="1184275"/>
            </a:xfrm>
            <a:custGeom>
              <a:avLst/>
              <a:gdLst/>
              <a:ahLst/>
              <a:cxnLst/>
              <a:rect l="l" t="t" r="r" b="b"/>
              <a:pathLst>
                <a:path w="7199630" h="1184275">
                  <a:moveTo>
                    <a:pt x="7081011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3"/>
                  </a:lnTo>
                  <a:lnTo>
                    <a:pt x="0" y="1065784"/>
                  </a:lnTo>
                  <a:lnTo>
                    <a:pt x="9296" y="1111871"/>
                  </a:lnTo>
                  <a:lnTo>
                    <a:pt x="34655" y="1149492"/>
                  </a:lnTo>
                  <a:lnTo>
                    <a:pt x="72276" y="1174851"/>
                  </a:lnTo>
                  <a:lnTo>
                    <a:pt x="118363" y="1184148"/>
                  </a:lnTo>
                  <a:lnTo>
                    <a:pt x="7081011" y="1184148"/>
                  </a:lnTo>
                  <a:lnTo>
                    <a:pt x="7127099" y="1174851"/>
                  </a:lnTo>
                  <a:lnTo>
                    <a:pt x="7164720" y="1149492"/>
                  </a:lnTo>
                  <a:lnTo>
                    <a:pt x="7190079" y="1111871"/>
                  </a:lnTo>
                  <a:lnTo>
                    <a:pt x="7199376" y="1065784"/>
                  </a:lnTo>
                  <a:lnTo>
                    <a:pt x="7199376" y="118363"/>
                  </a:lnTo>
                  <a:lnTo>
                    <a:pt x="7190079" y="72276"/>
                  </a:lnTo>
                  <a:lnTo>
                    <a:pt x="7164720" y="34655"/>
                  </a:lnTo>
                  <a:lnTo>
                    <a:pt x="7127099" y="9296"/>
                  </a:lnTo>
                  <a:lnTo>
                    <a:pt x="708101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9911" y="2805562"/>
              <a:ext cx="194839" cy="1943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32425" y="2491308"/>
              <a:ext cx="482600" cy="389890"/>
            </a:xfrm>
            <a:custGeom>
              <a:avLst/>
              <a:gdLst/>
              <a:ahLst/>
              <a:cxnLst/>
              <a:rect l="l" t="t" r="r" b="b"/>
              <a:pathLst>
                <a:path w="482600" h="389889">
                  <a:moveTo>
                    <a:pt x="212001" y="302196"/>
                  </a:moveTo>
                  <a:lnTo>
                    <a:pt x="89725" y="1346"/>
                  </a:lnTo>
                  <a:lnTo>
                    <a:pt x="89052" y="0"/>
                  </a:lnTo>
                  <a:lnTo>
                    <a:pt x="51435" y="15417"/>
                  </a:lnTo>
                  <a:lnTo>
                    <a:pt x="67551" y="55613"/>
                  </a:lnTo>
                  <a:lnTo>
                    <a:pt x="12471" y="78397"/>
                  </a:lnTo>
                  <a:lnTo>
                    <a:pt x="5867" y="82765"/>
                  </a:lnTo>
                  <a:lnTo>
                    <a:pt x="1549" y="89204"/>
                  </a:lnTo>
                  <a:lnTo>
                    <a:pt x="0" y="96774"/>
                  </a:lnTo>
                  <a:lnTo>
                    <a:pt x="1714" y="104533"/>
                  </a:lnTo>
                  <a:lnTo>
                    <a:pt x="5080" y="112572"/>
                  </a:lnTo>
                  <a:lnTo>
                    <a:pt x="12471" y="117259"/>
                  </a:lnTo>
                  <a:lnTo>
                    <a:pt x="23215" y="117259"/>
                  </a:lnTo>
                  <a:lnTo>
                    <a:pt x="27914" y="115925"/>
                  </a:lnTo>
                  <a:lnTo>
                    <a:pt x="83007" y="93141"/>
                  </a:lnTo>
                  <a:lnTo>
                    <a:pt x="162966" y="288124"/>
                  </a:lnTo>
                  <a:lnTo>
                    <a:pt x="175920" y="289763"/>
                  </a:lnTo>
                  <a:lnTo>
                    <a:pt x="188493" y="292646"/>
                  </a:lnTo>
                  <a:lnTo>
                    <a:pt x="200571" y="296799"/>
                  </a:lnTo>
                  <a:lnTo>
                    <a:pt x="212001" y="302196"/>
                  </a:lnTo>
                  <a:close/>
                </a:path>
                <a:path w="482600" h="389889">
                  <a:moveTo>
                    <a:pt x="482206" y="304761"/>
                  </a:moveTo>
                  <a:lnTo>
                    <a:pt x="415328" y="143802"/>
                  </a:lnTo>
                  <a:lnTo>
                    <a:pt x="210489" y="228422"/>
                  </a:lnTo>
                  <a:lnTo>
                    <a:pt x="277342" y="389382"/>
                  </a:lnTo>
                  <a:lnTo>
                    <a:pt x="482206" y="304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8188" y="2851796"/>
              <a:ext cx="178042" cy="1072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42101" y="2297048"/>
            <a:ext cx="5407660" cy="8020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80"/>
              </a:spcBef>
            </a:pPr>
            <a:r>
              <a:rPr sz="1800" spc="-15" dirty="0">
                <a:latin typeface="Calibri"/>
                <a:cs typeface="Calibri"/>
              </a:rPr>
              <a:t>Even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piece of manufacturing equipment is </a:t>
            </a:r>
            <a:r>
              <a:rPr sz="1800" spc="-10" dirty="0">
                <a:latin typeface="Calibri"/>
                <a:cs typeface="Calibri"/>
              </a:rPr>
              <a:t>still </a:t>
            </a:r>
            <a:r>
              <a:rPr sz="1800" dirty="0">
                <a:latin typeface="Calibri"/>
                <a:cs typeface="Calibri"/>
              </a:rPr>
              <a:t>running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producing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items,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failed</a:t>
            </a:r>
            <a:r>
              <a:rPr sz="1800" dirty="0">
                <a:latin typeface="Calibri"/>
                <a:cs typeface="Calibri"/>
              </a:rPr>
              <a:t> if it </a:t>
            </a:r>
            <a:r>
              <a:rPr sz="1800" spc="-5" dirty="0">
                <a:latin typeface="Calibri"/>
                <a:cs typeface="Calibri"/>
              </a:rPr>
              <a:t>doesn’t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deliver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expected </a:t>
            </a:r>
            <a:r>
              <a:rPr sz="1800" spc="-5" dirty="0">
                <a:latin typeface="Calibri"/>
                <a:cs typeface="Calibri"/>
              </a:rPr>
              <a:t>quantities.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60391" y="3613403"/>
            <a:ext cx="7199630" cy="1184275"/>
            <a:chOff x="4660391" y="3613403"/>
            <a:chExt cx="7199630" cy="1184275"/>
          </a:xfrm>
        </p:grpSpPr>
        <p:sp>
          <p:nvSpPr>
            <p:cNvPr id="14" name="object 14"/>
            <p:cNvSpPr/>
            <p:nvPr/>
          </p:nvSpPr>
          <p:spPr>
            <a:xfrm>
              <a:off x="4660391" y="3613403"/>
              <a:ext cx="7199630" cy="1184275"/>
            </a:xfrm>
            <a:custGeom>
              <a:avLst/>
              <a:gdLst/>
              <a:ahLst/>
              <a:cxnLst/>
              <a:rect l="l" t="t" r="r" b="b"/>
              <a:pathLst>
                <a:path w="7199630" h="1184275">
                  <a:moveTo>
                    <a:pt x="7081011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4"/>
                  </a:lnTo>
                  <a:lnTo>
                    <a:pt x="0" y="1065784"/>
                  </a:lnTo>
                  <a:lnTo>
                    <a:pt x="9296" y="1111871"/>
                  </a:lnTo>
                  <a:lnTo>
                    <a:pt x="34655" y="1149492"/>
                  </a:lnTo>
                  <a:lnTo>
                    <a:pt x="72276" y="1174851"/>
                  </a:lnTo>
                  <a:lnTo>
                    <a:pt x="118363" y="1184148"/>
                  </a:lnTo>
                  <a:lnTo>
                    <a:pt x="7081011" y="1184148"/>
                  </a:lnTo>
                  <a:lnTo>
                    <a:pt x="7127099" y="1174851"/>
                  </a:lnTo>
                  <a:lnTo>
                    <a:pt x="7164720" y="1149492"/>
                  </a:lnTo>
                  <a:lnTo>
                    <a:pt x="7190079" y="1111871"/>
                  </a:lnTo>
                  <a:lnTo>
                    <a:pt x="7199376" y="1065784"/>
                  </a:lnTo>
                  <a:lnTo>
                    <a:pt x="7199376" y="118364"/>
                  </a:lnTo>
                  <a:lnTo>
                    <a:pt x="7190079" y="72276"/>
                  </a:lnTo>
                  <a:lnTo>
                    <a:pt x="7164720" y="34655"/>
                  </a:lnTo>
                  <a:lnTo>
                    <a:pt x="7127099" y="9296"/>
                  </a:lnTo>
                  <a:lnTo>
                    <a:pt x="708101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0619" y="3971543"/>
              <a:ext cx="464184" cy="469265"/>
            </a:xfrm>
            <a:custGeom>
              <a:avLst/>
              <a:gdLst/>
              <a:ahLst/>
              <a:cxnLst/>
              <a:rect l="l" t="t" r="r" b="b"/>
              <a:pathLst>
                <a:path w="464185" h="469264">
                  <a:moveTo>
                    <a:pt x="181406" y="431"/>
                  </a:moveTo>
                  <a:lnTo>
                    <a:pt x="80632" y="431"/>
                  </a:lnTo>
                  <a:lnTo>
                    <a:pt x="80632" y="389064"/>
                  </a:lnTo>
                  <a:lnTo>
                    <a:pt x="181406" y="389064"/>
                  </a:lnTo>
                  <a:lnTo>
                    <a:pt x="181406" y="431"/>
                  </a:lnTo>
                  <a:close/>
                </a:path>
                <a:path w="464185" h="469264">
                  <a:moveTo>
                    <a:pt x="322503" y="134442"/>
                  </a:moveTo>
                  <a:lnTo>
                    <a:pt x="221716" y="134442"/>
                  </a:lnTo>
                  <a:lnTo>
                    <a:pt x="221716" y="389064"/>
                  </a:lnTo>
                  <a:lnTo>
                    <a:pt x="322503" y="389064"/>
                  </a:lnTo>
                  <a:lnTo>
                    <a:pt x="322503" y="134442"/>
                  </a:lnTo>
                  <a:close/>
                </a:path>
                <a:path w="464185" h="469264">
                  <a:moveTo>
                    <a:pt x="463588" y="428675"/>
                  </a:moveTo>
                  <a:lnTo>
                    <a:pt x="40322" y="428675"/>
                  </a:lnTo>
                  <a:lnTo>
                    <a:pt x="40322" y="0"/>
                  </a:lnTo>
                  <a:lnTo>
                    <a:pt x="0" y="0"/>
                  </a:lnTo>
                  <a:lnTo>
                    <a:pt x="12" y="428675"/>
                  </a:lnTo>
                  <a:lnTo>
                    <a:pt x="12" y="469265"/>
                  </a:lnTo>
                  <a:lnTo>
                    <a:pt x="463588" y="469265"/>
                  </a:lnTo>
                  <a:lnTo>
                    <a:pt x="463588" y="428675"/>
                  </a:lnTo>
                  <a:close/>
                </a:path>
                <a:path w="464185" h="469264">
                  <a:moveTo>
                    <a:pt x="463588" y="255041"/>
                  </a:moveTo>
                  <a:lnTo>
                    <a:pt x="362813" y="255041"/>
                  </a:lnTo>
                  <a:lnTo>
                    <a:pt x="362813" y="389064"/>
                  </a:lnTo>
                  <a:lnTo>
                    <a:pt x="463588" y="389064"/>
                  </a:lnTo>
                  <a:lnTo>
                    <a:pt x="463588" y="255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9746" y="3969232"/>
              <a:ext cx="217749" cy="217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142101" y="3904233"/>
            <a:ext cx="509587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failures,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critical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0391" y="5094732"/>
            <a:ext cx="7199630" cy="1184275"/>
            <a:chOff x="4660391" y="5094732"/>
            <a:chExt cx="7199630" cy="1184275"/>
          </a:xfrm>
        </p:grpSpPr>
        <p:sp>
          <p:nvSpPr>
            <p:cNvPr id="19" name="object 19"/>
            <p:cNvSpPr/>
            <p:nvPr/>
          </p:nvSpPr>
          <p:spPr>
            <a:xfrm>
              <a:off x="4660391" y="5094732"/>
              <a:ext cx="7199630" cy="1184275"/>
            </a:xfrm>
            <a:custGeom>
              <a:avLst/>
              <a:gdLst/>
              <a:ahLst/>
              <a:cxnLst/>
              <a:rect l="l" t="t" r="r" b="b"/>
              <a:pathLst>
                <a:path w="7199630" h="1184275">
                  <a:moveTo>
                    <a:pt x="7081011" y="0"/>
                  </a:moveTo>
                  <a:lnTo>
                    <a:pt x="118363" y="0"/>
                  </a:lnTo>
                  <a:lnTo>
                    <a:pt x="72276" y="9296"/>
                  </a:lnTo>
                  <a:lnTo>
                    <a:pt x="34655" y="34655"/>
                  </a:lnTo>
                  <a:lnTo>
                    <a:pt x="9296" y="72276"/>
                  </a:lnTo>
                  <a:lnTo>
                    <a:pt x="0" y="118364"/>
                  </a:lnTo>
                  <a:lnTo>
                    <a:pt x="0" y="1065733"/>
                  </a:lnTo>
                  <a:lnTo>
                    <a:pt x="9296" y="1111822"/>
                  </a:lnTo>
                  <a:lnTo>
                    <a:pt x="34655" y="1149462"/>
                  </a:lnTo>
                  <a:lnTo>
                    <a:pt x="72276" y="1174841"/>
                  </a:lnTo>
                  <a:lnTo>
                    <a:pt x="118363" y="1184148"/>
                  </a:lnTo>
                  <a:lnTo>
                    <a:pt x="7081011" y="1184148"/>
                  </a:lnTo>
                  <a:lnTo>
                    <a:pt x="7127099" y="1174841"/>
                  </a:lnTo>
                  <a:lnTo>
                    <a:pt x="7164720" y="1149462"/>
                  </a:lnTo>
                  <a:lnTo>
                    <a:pt x="7190079" y="1111822"/>
                  </a:lnTo>
                  <a:lnTo>
                    <a:pt x="7199376" y="1065733"/>
                  </a:lnTo>
                  <a:lnTo>
                    <a:pt x="7199376" y="118364"/>
                  </a:lnTo>
                  <a:lnTo>
                    <a:pt x="7190079" y="72276"/>
                  </a:lnTo>
                  <a:lnTo>
                    <a:pt x="7164720" y="34655"/>
                  </a:lnTo>
                  <a:lnTo>
                    <a:pt x="7127099" y="9296"/>
                  </a:lnTo>
                  <a:lnTo>
                    <a:pt x="70810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7273" y="5604724"/>
              <a:ext cx="403115" cy="3511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01960" y="5419794"/>
              <a:ext cx="281940" cy="257810"/>
            </a:xfrm>
            <a:custGeom>
              <a:avLst/>
              <a:gdLst/>
              <a:ahLst/>
              <a:cxnLst/>
              <a:rect l="l" t="t" r="r" b="b"/>
              <a:pathLst>
                <a:path w="281939" h="257810">
                  <a:moveTo>
                    <a:pt x="110134" y="201011"/>
                  </a:moveTo>
                  <a:lnTo>
                    <a:pt x="54437" y="201011"/>
                  </a:lnTo>
                  <a:lnTo>
                    <a:pt x="54437" y="257564"/>
                  </a:lnTo>
                  <a:lnTo>
                    <a:pt x="110134" y="201011"/>
                  </a:lnTo>
                  <a:close/>
                </a:path>
                <a:path w="281939" h="257810">
                  <a:moveTo>
                    <a:pt x="267886" y="0"/>
                  </a:moveTo>
                  <a:lnTo>
                    <a:pt x="14125" y="0"/>
                  </a:lnTo>
                  <a:lnTo>
                    <a:pt x="6360" y="55"/>
                  </a:lnTo>
                  <a:lnTo>
                    <a:pt x="111" y="6365"/>
                  </a:lnTo>
                  <a:lnTo>
                    <a:pt x="151" y="186672"/>
                  </a:lnTo>
                  <a:lnTo>
                    <a:pt x="0" y="194439"/>
                  </a:lnTo>
                  <a:lnTo>
                    <a:pt x="6197" y="200860"/>
                  </a:lnTo>
                  <a:lnTo>
                    <a:pt x="14125" y="201011"/>
                  </a:lnTo>
                  <a:lnTo>
                    <a:pt x="267886" y="201011"/>
                  </a:lnTo>
                  <a:lnTo>
                    <a:pt x="275663" y="200933"/>
                  </a:lnTo>
                  <a:lnTo>
                    <a:pt x="281939" y="194629"/>
                  </a:lnTo>
                  <a:lnTo>
                    <a:pt x="281939" y="175884"/>
                  </a:lnTo>
                  <a:lnTo>
                    <a:pt x="131594" y="175878"/>
                  </a:lnTo>
                  <a:lnTo>
                    <a:pt x="124915" y="169222"/>
                  </a:lnTo>
                  <a:lnTo>
                    <a:pt x="125038" y="152666"/>
                  </a:lnTo>
                  <a:lnTo>
                    <a:pt x="131594" y="146128"/>
                  </a:lnTo>
                  <a:lnTo>
                    <a:pt x="281939" y="146128"/>
                  </a:lnTo>
                  <a:lnTo>
                    <a:pt x="281939" y="135680"/>
                  </a:lnTo>
                  <a:lnTo>
                    <a:pt x="130290" y="135680"/>
                  </a:lnTo>
                  <a:lnTo>
                    <a:pt x="130290" y="96214"/>
                  </a:lnTo>
                  <a:lnTo>
                    <a:pt x="139830" y="96214"/>
                  </a:lnTo>
                  <a:lnTo>
                    <a:pt x="151142" y="94462"/>
                  </a:lnTo>
                  <a:lnTo>
                    <a:pt x="159784" y="89488"/>
                  </a:lnTo>
                  <a:lnTo>
                    <a:pt x="165302" y="81713"/>
                  </a:lnTo>
                  <a:lnTo>
                    <a:pt x="166922" y="73231"/>
                  </a:lnTo>
                  <a:lnTo>
                    <a:pt x="93337" y="73231"/>
                  </a:lnTo>
                  <a:lnTo>
                    <a:pt x="93337" y="71556"/>
                  </a:lnTo>
                  <a:lnTo>
                    <a:pt x="117746" y="29591"/>
                  </a:lnTo>
                  <a:lnTo>
                    <a:pt x="136364" y="25015"/>
                  </a:lnTo>
                  <a:lnTo>
                    <a:pt x="281939" y="25015"/>
                  </a:lnTo>
                  <a:lnTo>
                    <a:pt x="281939" y="6365"/>
                  </a:lnTo>
                  <a:lnTo>
                    <a:pt x="275663" y="55"/>
                  </a:lnTo>
                  <a:lnTo>
                    <a:pt x="267886" y="0"/>
                  </a:lnTo>
                  <a:close/>
                </a:path>
                <a:path w="281939" h="257810">
                  <a:moveTo>
                    <a:pt x="281939" y="146128"/>
                  </a:moveTo>
                  <a:lnTo>
                    <a:pt x="131594" y="146128"/>
                  </a:lnTo>
                  <a:lnTo>
                    <a:pt x="139830" y="146133"/>
                  </a:lnTo>
                  <a:lnTo>
                    <a:pt x="147993" y="146133"/>
                  </a:lnTo>
                  <a:lnTo>
                    <a:pt x="154633" y="152666"/>
                  </a:lnTo>
                  <a:lnTo>
                    <a:pt x="154745" y="160808"/>
                  </a:lnTo>
                  <a:lnTo>
                    <a:pt x="154891" y="168982"/>
                  </a:lnTo>
                  <a:lnTo>
                    <a:pt x="148368" y="175733"/>
                  </a:lnTo>
                  <a:lnTo>
                    <a:pt x="140054" y="175884"/>
                  </a:lnTo>
                  <a:lnTo>
                    <a:pt x="281939" y="175884"/>
                  </a:lnTo>
                  <a:lnTo>
                    <a:pt x="281939" y="146128"/>
                  </a:lnTo>
                  <a:close/>
                </a:path>
                <a:path w="281939" h="257810">
                  <a:moveTo>
                    <a:pt x="281939" y="25015"/>
                  </a:moveTo>
                  <a:lnTo>
                    <a:pt x="138100" y="25015"/>
                  </a:lnTo>
                  <a:lnTo>
                    <a:pt x="139830" y="25127"/>
                  </a:lnTo>
                  <a:lnTo>
                    <a:pt x="157784" y="28530"/>
                  </a:lnTo>
                  <a:lnTo>
                    <a:pt x="172529" y="38191"/>
                  </a:lnTo>
                  <a:lnTo>
                    <a:pt x="182563" y="52656"/>
                  </a:lnTo>
                  <a:lnTo>
                    <a:pt x="186290" y="70009"/>
                  </a:lnTo>
                  <a:lnTo>
                    <a:pt x="186390" y="71556"/>
                  </a:lnTo>
                  <a:lnTo>
                    <a:pt x="183928" y="87051"/>
                  </a:lnTo>
                  <a:lnTo>
                    <a:pt x="176257" y="100190"/>
                  </a:lnTo>
                  <a:lnTo>
                    <a:pt x="164415" y="109767"/>
                  </a:lnTo>
                  <a:lnTo>
                    <a:pt x="149438" y="114574"/>
                  </a:lnTo>
                  <a:lnTo>
                    <a:pt x="149438" y="135680"/>
                  </a:lnTo>
                  <a:lnTo>
                    <a:pt x="281939" y="135680"/>
                  </a:lnTo>
                  <a:lnTo>
                    <a:pt x="281939" y="25015"/>
                  </a:lnTo>
                  <a:close/>
                </a:path>
                <a:path w="281939" h="257810">
                  <a:moveTo>
                    <a:pt x="140849" y="44279"/>
                  </a:moveTo>
                  <a:lnTo>
                    <a:pt x="112383" y="70473"/>
                  </a:lnTo>
                  <a:lnTo>
                    <a:pt x="112485" y="73231"/>
                  </a:lnTo>
                  <a:lnTo>
                    <a:pt x="166922" y="73231"/>
                  </a:lnTo>
                  <a:lnTo>
                    <a:pt x="167242" y="71556"/>
                  </a:lnTo>
                  <a:lnTo>
                    <a:pt x="165315" y="61086"/>
                  </a:lnTo>
                  <a:lnTo>
                    <a:pt x="159708" y="52465"/>
                  </a:lnTo>
                  <a:lnTo>
                    <a:pt x="151269" y="46570"/>
                  </a:lnTo>
                  <a:lnTo>
                    <a:pt x="140849" y="44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42101" y="5474614"/>
            <a:ext cx="1261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54669" y="5188711"/>
            <a:ext cx="3268345" cy="9779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latin typeface="Calibri"/>
                <a:cs typeface="Calibri"/>
              </a:rPr>
              <a:t>Mean </a:t>
            </a:r>
            <a:r>
              <a:rPr sz="1400" b="1" dirty="0">
                <a:latin typeface="Calibri"/>
                <a:cs typeface="Calibri"/>
              </a:rPr>
              <a:t>time </a:t>
            </a:r>
            <a:r>
              <a:rPr sz="1400" b="1" spc="-5" dirty="0">
                <a:latin typeface="Calibri"/>
                <a:cs typeface="Calibri"/>
              </a:rPr>
              <a:t>to repair </a:t>
            </a:r>
            <a:r>
              <a:rPr sz="1400" b="1" dirty="0">
                <a:latin typeface="Calibri"/>
                <a:cs typeface="Calibri"/>
              </a:rPr>
              <a:t>/ Mean time </a:t>
            </a:r>
            <a:r>
              <a:rPr sz="1400" b="1" spc="-5" dirty="0">
                <a:latin typeface="Calibri"/>
                <a:cs typeface="Calibri"/>
              </a:rPr>
              <a:t>to </a:t>
            </a:r>
            <a:r>
              <a:rPr sz="1400" b="1" spc="-10" dirty="0">
                <a:latin typeface="Calibri"/>
                <a:cs typeface="Calibri"/>
              </a:rPr>
              <a:t>recover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(MTTR)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00" b="1" spc="-5" dirty="0">
                <a:latin typeface="Calibri"/>
                <a:cs typeface="Calibri"/>
              </a:rPr>
              <a:t>Mean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time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between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Failure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(MTBF)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latin typeface="Calibri"/>
                <a:cs typeface="Calibri"/>
              </a:rPr>
              <a:t>Mean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time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Failure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(MTTF)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40080"/>
            <a:ext cx="10346690" cy="1614170"/>
            <a:chOff x="1193291" y="640080"/>
            <a:chExt cx="10346690" cy="1614170"/>
          </a:xfrm>
        </p:grpSpPr>
        <p:sp>
          <p:nvSpPr>
            <p:cNvPr id="3" name="object 3"/>
            <p:cNvSpPr/>
            <p:nvPr/>
          </p:nvSpPr>
          <p:spPr>
            <a:xfrm>
              <a:off x="4741163" y="640080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4376" y="1203555"/>
              <a:ext cx="402590" cy="656590"/>
            </a:xfrm>
            <a:custGeom>
              <a:avLst/>
              <a:gdLst/>
              <a:ahLst/>
              <a:cxnLst/>
              <a:rect l="l" t="t" r="r" b="b"/>
              <a:pathLst>
                <a:path w="402589" h="656589">
                  <a:moveTo>
                    <a:pt x="187289" y="146049"/>
                  </a:moveTo>
                  <a:lnTo>
                    <a:pt x="109632" y="146049"/>
                  </a:lnTo>
                  <a:lnTo>
                    <a:pt x="109632" y="656589"/>
                  </a:lnTo>
                  <a:lnTo>
                    <a:pt x="182721" y="656589"/>
                  </a:lnTo>
                  <a:lnTo>
                    <a:pt x="182721" y="638809"/>
                  </a:lnTo>
                  <a:lnTo>
                    <a:pt x="146177" y="638809"/>
                  </a:lnTo>
                  <a:lnTo>
                    <a:pt x="139063" y="637539"/>
                  </a:lnTo>
                  <a:lnTo>
                    <a:pt x="133255" y="633729"/>
                  </a:lnTo>
                  <a:lnTo>
                    <a:pt x="129340" y="627379"/>
                  </a:lnTo>
                  <a:lnTo>
                    <a:pt x="127905" y="621029"/>
                  </a:lnTo>
                  <a:lnTo>
                    <a:pt x="127905" y="609599"/>
                  </a:lnTo>
                  <a:lnTo>
                    <a:pt x="129340" y="603249"/>
                  </a:lnTo>
                  <a:lnTo>
                    <a:pt x="133255" y="596899"/>
                  </a:lnTo>
                  <a:lnTo>
                    <a:pt x="139063" y="593089"/>
                  </a:lnTo>
                  <a:lnTo>
                    <a:pt x="146177" y="591819"/>
                  </a:lnTo>
                  <a:lnTo>
                    <a:pt x="182721" y="591819"/>
                  </a:lnTo>
                  <a:lnTo>
                    <a:pt x="182721" y="575309"/>
                  </a:lnTo>
                  <a:lnTo>
                    <a:pt x="141129" y="575309"/>
                  </a:lnTo>
                  <a:lnTo>
                    <a:pt x="137041" y="571499"/>
                  </a:lnTo>
                  <a:lnTo>
                    <a:pt x="137140" y="453389"/>
                  </a:lnTo>
                  <a:lnTo>
                    <a:pt x="141197" y="449579"/>
                  </a:lnTo>
                  <a:lnTo>
                    <a:pt x="182721" y="449579"/>
                  </a:lnTo>
                  <a:lnTo>
                    <a:pt x="182721" y="435609"/>
                  </a:lnTo>
                  <a:lnTo>
                    <a:pt x="141129" y="435609"/>
                  </a:lnTo>
                  <a:lnTo>
                    <a:pt x="137041" y="431799"/>
                  </a:lnTo>
                  <a:lnTo>
                    <a:pt x="137040" y="304799"/>
                  </a:lnTo>
                  <a:lnTo>
                    <a:pt x="141129" y="300989"/>
                  </a:lnTo>
                  <a:lnTo>
                    <a:pt x="292354" y="300990"/>
                  </a:lnTo>
                  <a:lnTo>
                    <a:pt x="292354" y="288290"/>
                  </a:lnTo>
                  <a:lnTo>
                    <a:pt x="180071" y="288289"/>
                  </a:lnTo>
                  <a:lnTo>
                    <a:pt x="132728" y="267969"/>
                  </a:lnTo>
                  <a:lnTo>
                    <a:pt x="121751" y="250189"/>
                  </a:lnTo>
                  <a:lnTo>
                    <a:pt x="122469" y="245109"/>
                  </a:lnTo>
                  <a:lnTo>
                    <a:pt x="125365" y="240029"/>
                  </a:lnTo>
                  <a:lnTo>
                    <a:pt x="130219" y="234949"/>
                  </a:lnTo>
                  <a:lnTo>
                    <a:pt x="131460" y="234949"/>
                  </a:lnTo>
                  <a:lnTo>
                    <a:pt x="140191" y="231139"/>
                  </a:lnTo>
                  <a:lnTo>
                    <a:pt x="187289" y="231139"/>
                  </a:lnTo>
                  <a:lnTo>
                    <a:pt x="187289" y="172719"/>
                  </a:lnTo>
                  <a:lnTo>
                    <a:pt x="141129" y="172719"/>
                  </a:lnTo>
                  <a:lnTo>
                    <a:pt x="137040" y="168909"/>
                  </a:lnTo>
                  <a:lnTo>
                    <a:pt x="137040" y="158749"/>
                  </a:lnTo>
                  <a:lnTo>
                    <a:pt x="141129" y="154939"/>
                  </a:lnTo>
                  <a:lnTo>
                    <a:pt x="187289" y="154939"/>
                  </a:lnTo>
                  <a:lnTo>
                    <a:pt x="187289" y="146049"/>
                  </a:lnTo>
                  <a:close/>
                </a:path>
                <a:path w="402589" h="656589">
                  <a:moveTo>
                    <a:pt x="246673" y="328930"/>
                  </a:moveTo>
                  <a:lnTo>
                    <a:pt x="219265" y="328930"/>
                  </a:lnTo>
                  <a:lnTo>
                    <a:pt x="219265" y="656590"/>
                  </a:lnTo>
                  <a:lnTo>
                    <a:pt x="292354" y="656590"/>
                  </a:lnTo>
                  <a:lnTo>
                    <a:pt x="292354" y="638810"/>
                  </a:lnTo>
                  <a:lnTo>
                    <a:pt x="255809" y="638810"/>
                  </a:lnTo>
                  <a:lnTo>
                    <a:pt x="248695" y="637540"/>
                  </a:lnTo>
                  <a:lnTo>
                    <a:pt x="242888" y="633730"/>
                  </a:lnTo>
                  <a:lnTo>
                    <a:pt x="238973" y="627380"/>
                  </a:lnTo>
                  <a:lnTo>
                    <a:pt x="237537" y="621030"/>
                  </a:lnTo>
                  <a:lnTo>
                    <a:pt x="237537" y="609600"/>
                  </a:lnTo>
                  <a:lnTo>
                    <a:pt x="238973" y="603250"/>
                  </a:lnTo>
                  <a:lnTo>
                    <a:pt x="242888" y="596900"/>
                  </a:lnTo>
                  <a:lnTo>
                    <a:pt x="248695" y="593090"/>
                  </a:lnTo>
                  <a:lnTo>
                    <a:pt x="255809" y="591820"/>
                  </a:lnTo>
                  <a:lnTo>
                    <a:pt x="292354" y="591820"/>
                  </a:lnTo>
                  <a:lnTo>
                    <a:pt x="292354" y="575310"/>
                  </a:lnTo>
                  <a:lnTo>
                    <a:pt x="250762" y="575310"/>
                  </a:lnTo>
                  <a:lnTo>
                    <a:pt x="246673" y="571500"/>
                  </a:lnTo>
                  <a:lnTo>
                    <a:pt x="246772" y="453390"/>
                  </a:lnTo>
                  <a:lnTo>
                    <a:pt x="250830" y="449580"/>
                  </a:lnTo>
                  <a:lnTo>
                    <a:pt x="292354" y="449580"/>
                  </a:lnTo>
                  <a:lnTo>
                    <a:pt x="292354" y="435610"/>
                  </a:lnTo>
                  <a:lnTo>
                    <a:pt x="250762" y="435610"/>
                  </a:lnTo>
                  <a:lnTo>
                    <a:pt x="246673" y="431800"/>
                  </a:lnTo>
                  <a:lnTo>
                    <a:pt x="246673" y="328930"/>
                  </a:lnTo>
                  <a:close/>
                </a:path>
                <a:path w="402589" h="656589">
                  <a:moveTo>
                    <a:pt x="182721" y="591819"/>
                  </a:moveTo>
                  <a:lnTo>
                    <a:pt x="146177" y="591819"/>
                  </a:lnTo>
                  <a:lnTo>
                    <a:pt x="153287" y="593089"/>
                  </a:lnTo>
                  <a:lnTo>
                    <a:pt x="159096" y="596899"/>
                  </a:lnTo>
                  <a:lnTo>
                    <a:pt x="163012" y="603249"/>
                  </a:lnTo>
                  <a:lnTo>
                    <a:pt x="164449" y="609599"/>
                  </a:lnTo>
                  <a:lnTo>
                    <a:pt x="164449" y="621029"/>
                  </a:lnTo>
                  <a:lnTo>
                    <a:pt x="163012" y="627379"/>
                  </a:lnTo>
                  <a:lnTo>
                    <a:pt x="159096" y="633729"/>
                  </a:lnTo>
                  <a:lnTo>
                    <a:pt x="153287" y="637539"/>
                  </a:lnTo>
                  <a:lnTo>
                    <a:pt x="146177" y="638809"/>
                  </a:lnTo>
                  <a:lnTo>
                    <a:pt x="182721" y="638809"/>
                  </a:lnTo>
                  <a:lnTo>
                    <a:pt x="182721" y="591819"/>
                  </a:lnTo>
                  <a:close/>
                </a:path>
                <a:path w="402589" h="656589">
                  <a:moveTo>
                    <a:pt x="292354" y="591820"/>
                  </a:moveTo>
                  <a:lnTo>
                    <a:pt x="255809" y="591820"/>
                  </a:lnTo>
                  <a:lnTo>
                    <a:pt x="262920" y="593090"/>
                  </a:lnTo>
                  <a:lnTo>
                    <a:pt x="268728" y="596900"/>
                  </a:lnTo>
                  <a:lnTo>
                    <a:pt x="272645" y="603250"/>
                  </a:lnTo>
                  <a:lnTo>
                    <a:pt x="274082" y="609600"/>
                  </a:lnTo>
                  <a:lnTo>
                    <a:pt x="274082" y="621030"/>
                  </a:lnTo>
                  <a:lnTo>
                    <a:pt x="272645" y="627380"/>
                  </a:lnTo>
                  <a:lnTo>
                    <a:pt x="268728" y="633730"/>
                  </a:lnTo>
                  <a:lnTo>
                    <a:pt x="262920" y="637540"/>
                  </a:lnTo>
                  <a:lnTo>
                    <a:pt x="255809" y="638810"/>
                  </a:lnTo>
                  <a:lnTo>
                    <a:pt x="292354" y="638810"/>
                  </a:lnTo>
                  <a:lnTo>
                    <a:pt x="292354" y="591820"/>
                  </a:lnTo>
                  <a:close/>
                </a:path>
                <a:path w="402589" h="656589">
                  <a:moveTo>
                    <a:pt x="182721" y="449579"/>
                  </a:moveTo>
                  <a:lnTo>
                    <a:pt x="151224" y="449579"/>
                  </a:lnTo>
                  <a:lnTo>
                    <a:pt x="155313" y="453389"/>
                  </a:lnTo>
                  <a:lnTo>
                    <a:pt x="155313" y="571499"/>
                  </a:lnTo>
                  <a:lnTo>
                    <a:pt x="151224" y="575309"/>
                  </a:lnTo>
                  <a:lnTo>
                    <a:pt x="182721" y="575309"/>
                  </a:lnTo>
                  <a:lnTo>
                    <a:pt x="182721" y="449579"/>
                  </a:lnTo>
                  <a:close/>
                </a:path>
                <a:path w="402589" h="656589">
                  <a:moveTo>
                    <a:pt x="292354" y="449580"/>
                  </a:moveTo>
                  <a:lnTo>
                    <a:pt x="260857" y="449580"/>
                  </a:lnTo>
                  <a:lnTo>
                    <a:pt x="264945" y="453390"/>
                  </a:lnTo>
                  <a:lnTo>
                    <a:pt x="264946" y="571500"/>
                  </a:lnTo>
                  <a:lnTo>
                    <a:pt x="260857" y="575310"/>
                  </a:lnTo>
                  <a:lnTo>
                    <a:pt x="292354" y="575310"/>
                  </a:lnTo>
                  <a:lnTo>
                    <a:pt x="292354" y="449580"/>
                  </a:lnTo>
                  <a:close/>
                </a:path>
                <a:path w="402589" h="656589">
                  <a:moveTo>
                    <a:pt x="250762" y="300990"/>
                  </a:moveTo>
                  <a:lnTo>
                    <a:pt x="151224" y="300989"/>
                  </a:lnTo>
                  <a:lnTo>
                    <a:pt x="155313" y="304799"/>
                  </a:lnTo>
                  <a:lnTo>
                    <a:pt x="155313" y="431799"/>
                  </a:lnTo>
                  <a:lnTo>
                    <a:pt x="151224" y="435609"/>
                  </a:lnTo>
                  <a:lnTo>
                    <a:pt x="182721" y="435609"/>
                  </a:lnTo>
                  <a:lnTo>
                    <a:pt x="182721" y="328929"/>
                  </a:lnTo>
                  <a:lnTo>
                    <a:pt x="246673" y="328930"/>
                  </a:lnTo>
                  <a:lnTo>
                    <a:pt x="246673" y="304800"/>
                  </a:lnTo>
                  <a:lnTo>
                    <a:pt x="250762" y="300990"/>
                  </a:lnTo>
                  <a:close/>
                </a:path>
                <a:path w="402589" h="656589">
                  <a:moveTo>
                    <a:pt x="292354" y="300990"/>
                  </a:moveTo>
                  <a:lnTo>
                    <a:pt x="260857" y="300990"/>
                  </a:lnTo>
                  <a:lnTo>
                    <a:pt x="264945" y="304800"/>
                  </a:lnTo>
                  <a:lnTo>
                    <a:pt x="264945" y="431800"/>
                  </a:lnTo>
                  <a:lnTo>
                    <a:pt x="260857" y="435610"/>
                  </a:lnTo>
                  <a:lnTo>
                    <a:pt x="292354" y="435610"/>
                  </a:lnTo>
                  <a:lnTo>
                    <a:pt x="292354" y="300990"/>
                  </a:lnTo>
                  <a:close/>
                </a:path>
                <a:path w="402589" h="656589">
                  <a:moveTo>
                    <a:pt x="216178" y="0"/>
                  </a:moveTo>
                  <a:lnTo>
                    <a:pt x="155516" y="5079"/>
                  </a:lnTo>
                  <a:lnTo>
                    <a:pt x="100042" y="24129"/>
                  </a:lnTo>
                  <a:lnTo>
                    <a:pt x="63952" y="49529"/>
                  </a:lnTo>
                  <a:lnTo>
                    <a:pt x="1827" y="287019"/>
                  </a:lnTo>
                  <a:lnTo>
                    <a:pt x="1035" y="289559"/>
                  </a:lnTo>
                  <a:lnTo>
                    <a:pt x="426" y="292099"/>
                  </a:lnTo>
                  <a:lnTo>
                    <a:pt x="0" y="295909"/>
                  </a:lnTo>
                  <a:lnTo>
                    <a:pt x="2871" y="309879"/>
                  </a:lnTo>
                  <a:lnTo>
                    <a:pt x="10703" y="321309"/>
                  </a:lnTo>
                  <a:lnTo>
                    <a:pt x="22319" y="328929"/>
                  </a:lnTo>
                  <a:lnTo>
                    <a:pt x="36544" y="331469"/>
                  </a:lnTo>
                  <a:lnTo>
                    <a:pt x="48251" y="330199"/>
                  </a:lnTo>
                  <a:lnTo>
                    <a:pt x="58408" y="323849"/>
                  </a:lnTo>
                  <a:lnTo>
                    <a:pt x="66312" y="314959"/>
                  </a:lnTo>
                  <a:lnTo>
                    <a:pt x="66930" y="313689"/>
                  </a:lnTo>
                  <a:lnTo>
                    <a:pt x="36544" y="313689"/>
                  </a:lnTo>
                  <a:lnTo>
                    <a:pt x="29430" y="311149"/>
                  </a:lnTo>
                  <a:lnTo>
                    <a:pt x="23622" y="307339"/>
                  </a:lnTo>
                  <a:lnTo>
                    <a:pt x="19707" y="302259"/>
                  </a:lnTo>
                  <a:lnTo>
                    <a:pt x="18272" y="294639"/>
                  </a:lnTo>
                  <a:lnTo>
                    <a:pt x="19707" y="288289"/>
                  </a:lnTo>
                  <a:lnTo>
                    <a:pt x="23622" y="281939"/>
                  </a:lnTo>
                  <a:lnTo>
                    <a:pt x="29430" y="278129"/>
                  </a:lnTo>
                  <a:lnTo>
                    <a:pt x="36544" y="276859"/>
                  </a:lnTo>
                  <a:lnTo>
                    <a:pt x="78014" y="276859"/>
                  </a:lnTo>
                  <a:lnTo>
                    <a:pt x="80777" y="265429"/>
                  </a:lnTo>
                  <a:lnTo>
                    <a:pt x="44858" y="265429"/>
                  </a:lnTo>
                  <a:lnTo>
                    <a:pt x="39939" y="264159"/>
                  </a:lnTo>
                  <a:lnTo>
                    <a:pt x="36871" y="259079"/>
                  </a:lnTo>
                  <a:lnTo>
                    <a:pt x="53080" y="187959"/>
                  </a:lnTo>
                  <a:lnTo>
                    <a:pt x="54214" y="182879"/>
                  </a:lnTo>
                  <a:lnTo>
                    <a:pt x="59224" y="180339"/>
                  </a:lnTo>
                  <a:lnTo>
                    <a:pt x="101344" y="180339"/>
                  </a:lnTo>
                  <a:lnTo>
                    <a:pt x="105028" y="165099"/>
                  </a:lnTo>
                  <a:lnTo>
                    <a:pt x="67515" y="165099"/>
                  </a:lnTo>
                  <a:lnTo>
                    <a:pt x="62597" y="163829"/>
                  </a:lnTo>
                  <a:lnTo>
                    <a:pt x="59529" y="160019"/>
                  </a:lnTo>
                  <a:lnTo>
                    <a:pt x="76872" y="83819"/>
                  </a:lnTo>
                  <a:lnTo>
                    <a:pt x="81775" y="81279"/>
                  </a:lnTo>
                  <a:lnTo>
                    <a:pt x="187289" y="81279"/>
                  </a:lnTo>
                  <a:lnTo>
                    <a:pt x="187289" y="63500"/>
                  </a:lnTo>
                  <a:lnTo>
                    <a:pt x="95928" y="63499"/>
                  </a:lnTo>
                  <a:lnTo>
                    <a:pt x="91033" y="62229"/>
                  </a:lnTo>
                  <a:lnTo>
                    <a:pt x="88056" y="57149"/>
                  </a:lnTo>
                  <a:lnTo>
                    <a:pt x="90104" y="49529"/>
                  </a:lnTo>
                  <a:lnTo>
                    <a:pt x="92662" y="46989"/>
                  </a:lnTo>
                  <a:lnTo>
                    <a:pt x="95928" y="45719"/>
                  </a:lnTo>
                  <a:lnTo>
                    <a:pt x="187289" y="45720"/>
                  </a:lnTo>
                  <a:lnTo>
                    <a:pt x="187289" y="17780"/>
                  </a:lnTo>
                  <a:lnTo>
                    <a:pt x="193425" y="12700"/>
                  </a:lnTo>
                  <a:lnTo>
                    <a:pt x="278469" y="12700"/>
                  </a:lnTo>
                  <a:lnTo>
                    <a:pt x="261291" y="6350"/>
                  </a:lnTo>
                  <a:lnTo>
                    <a:pt x="246350" y="3810"/>
                  </a:lnTo>
                  <a:lnTo>
                    <a:pt x="231305" y="2540"/>
                  </a:lnTo>
                  <a:lnTo>
                    <a:pt x="216178" y="0"/>
                  </a:lnTo>
                  <a:close/>
                </a:path>
                <a:path w="402589" h="656589">
                  <a:moveTo>
                    <a:pt x="321940" y="143510"/>
                  </a:moveTo>
                  <a:lnTo>
                    <a:pt x="330725" y="302260"/>
                  </a:lnTo>
                  <a:lnTo>
                    <a:pt x="365442" y="330200"/>
                  </a:lnTo>
                  <a:lnTo>
                    <a:pt x="379667" y="327660"/>
                  </a:lnTo>
                  <a:lnTo>
                    <a:pt x="391283" y="320040"/>
                  </a:lnTo>
                  <a:lnTo>
                    <a:pt x="395199" y="313690"/>
                  </a:lnTo>
                  <a:lnTo>
                    <a:pt x="366995" y="313690"/>
                  </a:lnTo>
                  <a:lnTo>
                    <a:pt x="359881" y="312420"/>
                  </a:lnTo>
                  <a:lnTo>
                    <a:pt x="354073" y="308610"/>
                  </a:lnTo>
                  <a:lnTo>
                    <a:pt x="350158" y="302260"/>
                  </a:lnTo>
                  <a:lnTo>
                    <a:pt x="348723" y="294640"/>
                  </a:lnTo>
                  <a:lnTo>
                    <a:pt x="350158" y="288290"/>
                  </a:lnTo>
                  <a:lnTo>
                    <a:pt x="354073" y="281940"/>
                  </a:lnTo>
                  <a:lnTo>
                    <a:pt x="359881" y="278130"/>
                  </a:lnTo>
                  <a:lnTo>
                    <a:pt x="366995" y="276860"/>
                  </a:lnTo>
                  <a:lnTo>
                    <a:pt x="398364" y="276860"/>
                  </a:lnTo>
                  <a:lnTo>
                    <a:pt x="395372" y="264160"/>
                  </a:lnTo>
                  <a:lnTo>
                    <a:pt x="352682" y="264160"/>
                  </a:lnTo>
                  <a:lnTo>
                    <a:pt x="348860" y="261620"/>
                  </a:lnTo>
                  <a:lnTo>
                    <a:pt x="331867" y="186690"/>
                  </a:lnTo>
                  <a:lnTo>
                    <a:pt x="334935" y="182880"/>
                  </a:lnTo>
                  <a:lnTo>
                    <a:pt x="344779" y="180340"/>
                  </a:lnTo>
                  <a:lnTo>
                    <a:pt x="375625" y="180340"/>
                  </a:lnTo>
                  <a:lnTo>
                    <a:pt x="372034" y="165100"/>
                  </a:lnTo>
                  <a:lnTo>
                    <a:pt x="330489" y="165100"/>
                  </a:lnTo>
                  <a:lnTo>
                    <a:pt x="326431" y="162560"/>
                  </a:lnTo>
                  <a:lnTo>
                    <a:pt x="325335" y="158750"/>
                  </a:lnTo>
                  <a:lnTo>
                    <a:pt x="321940" y="143510"/>
                  </a:lnTo>
                  <a:close/>
                </a:path>
                <a:path w="402589" h="656589">
                  <a:moveTo>
                    <a:pt x="78014" y="276859"/>
                  </a:moveTo>
                  <a:lnTo>
                    <a:pt x="36544" y="276859"/>
                  </a:lnTo>
                  <a:lnTo>
                    <a:pt x="43655" y="278129"/>
                  </a:lnTo>
                  <a:lnTo>
                    <a:pt x="49463" y="281939"/>
                  </a:lnTo>
                  <a:lnTo>
                    <a:pt x="53379" y="288289"/>
                  </a:lnTo>
                  <a:lnTo>
                    <a:pt x="54816" y="294639"/>
                  </a:lnTo>
                  <a:lnTo>
                    <a:pt x="53379" y="302259"/>
                  </a:lnTo>
                  <a:lnTo>
                    <a:pt x="49463" y="307339"/>
                  </a:lnTo>
                  <a:lnTo>
                    <a:pt x="43655" y="311149"/>
                  </a:lnTo>
                  <a:lnTo>
                    <a:pt x="36544" y="313689"/>
                  </a:lnTo>
                  <a:lnTo>
                    <a:pt x="66930" y="313689"/>
                  </a:lnTo>
                  <a:lnTo>
                    <a:pt x="71261" y="304799"/>
                  </a:lnTo>
                  <a:lnTo>
                    <a:pt x="78014" y="276859"/>
                  </a:lnTo>
                  <a:close/>
                </a:path>
                <a:path w="402589" h="656589">
                  <a:moveTo>
                    <a:pt x="398364" y="276860"/>
                  </a:moveTo>
                  <a:lnTo>
                    <a:pt x="366995" y="276860"/>
                  </a:lnTo>
                  <a:lnTo>
                    <a:pt x="374106" y="278130"/>
                  </a:lnTo>
                  <a:lnTo>
                    <a:pt x="379914" y="281940"/>
                  </a:lnTo>
                  <a:lnTo>
                    <a:pt x="383831" y="288290"/>
                  </a:lnTo>
                  <a:lnTo>
                    <a:pt x="385267" y="294640"/>
                  </a:lnTo>
                  <a:lnTo>
                    <a:pt x="383752" y="302260"/>
                  </a:lnTo>
                  <a:lnTo>
                    <a:pt x="379817" y="307340"/>
                  </a:lnTo>
                  <a:lnTo>
                    <a:pt x="374040" y="312420"/>
                  </a:lnTo>
                  <a:lnTo>
                    <a:pt x="366995" y="313690"/>
                  </a:lnTo>
                  <a:lnTo>
                    <a:pt x="395199" y="313690"/>
                  </a:lnTo>
                  <a:lnTo>
                    <a:pt x="399115" y="307340"/>
                  </a:lnTo>
                  <a:lnTo>
                    <a:pt x="401986" y="293370"/>
                  </a:lnTo>
                  <a:lnTo>
                    <a:pt x="401552" y="290830"/>
                  </a:lnTo>
                  <a:lnTo>
                    <a:pt x="400943" y="287020"/>
                  </a:lnTo>
                  <a:lnTo>
                    <a:pt x="400159" y="284480"/>
                  </a:lnTo>
                  <a:lnTo>
                    <a:pt x="398364" y="276860"/>
                  </a:lnTo>
                  <a:close/>
                </a:path>
                <a:path w="402589" h="656589">
                  <a:moveTo>
                    <a:pt x="187289" y="231139"/>
                  </a:moveTo>
                  <a:lnTo>
                    <a:pt x="148623" y="231139"/>
                  </a:lnTo>
                  <a:lnTo>
                    <a:pt x="156883" y="232409"/>
                  </a:lnTo>
                  <a:lnTo>
                    <a:pt x="164449" y="237489"/>
                  </a:lnTo>
                  <a:lnTo>
                    <a:pt x="174164" y="246379"/>
                  </a:lnTo>
                  <a:lnTo>
                    <a:pt x="181950" y="256539"/>
                  </a:lnTo>
                  <a:lnTo>
                    <a:pt x="187632" y="269239"/>
                  </a:lnTo>
                  <a:lnTo>
                    <a:pt x="191035" y="281939"/>
                  </a:lnTo>
                  <a:lnTo>
                    <a:pt x="190395" y="285749"/>
                  </a:lnTo>
                  <a:lnTo>
                    <a:pt x="186741" y="287019"/>
                  </a:lnTo>
                  <a:lnTo>
                    <a:pt x="184624" y="288289"/>
                  </a:lnTo>
                  <a:lnTo>
                    <a:pt x="216905" y="288290"/>
                  </a:lnTo>
                  <a:lnTo>
                    <a:pt x="214788" y="287020"/>
                  </a:lnTo>
                  <a:lnTo>
                    <a:pt x="211317" y="285750"/>
                  </a:lnTo>
                  <a:lnTo>
                    <a:pt x="210769" y="281940"/>
                  </a:lnTo>
                  <a:lnTo>
                    <a:pt x="214209" y="269240"/>
                  </a:lnTo>
                  <a:lnTo>
                    <a:pt x="218218" y="260350"/>
                  </a:lnTo>
                  <a:lnTo>
                    <a:pt x="193425" y="260350"/>
                  </a:lnTo>
                  <a:lnTo>
                    <a:pt x="187289" y="253999"/>
                  </a:lnTo>
                  <a:lnTo>
                    <a:pt x="187289" y="231139"/>
                  </a:lnTo>
                  <a:close/>
                </a:path>
                <a:path w="402589" h="656589">
                  <a:moveTo>
                    <a:pt x="292354" y="231140"/>
                  </a:moveTo>
                  <a:lnTo>
                    <a:pt x="253228" y="231140"/>
                  </a:lnTo>
                  <a:lnTo>
                    <a:pt x="261579" y="232410"/>
                  </a:lnTo>
                  <a:lnTo>
                    <a:pt x="277751" y="237490"/>
                  </a:lnTo>
                  <a:lnTo>
                    <a:pt x="282045" y="246380"/>
                  </a:lnTo>
                  <a:lnTo>
                    <a:pt x="278969" y="255270"/>
                  </a:lnTo>
                  <a:lnTo>
                    <a:pt x="278695" y="256540"/>
                  </a:lnTo>
                  <a:lnTo>
                    <a:pt x="278101" y="256540"/>
                  </a:lnTo>
                  <a:lnTo>
                    <a:pt x="268801" y="267970"/>
                  </a:lnTo>
                  <a:lnTo>
                    <a:pt x="253788" y="278130"/>
                  </a:lnTo>
                  <a:lnTo>
                    <a:pt x="236771" y="285750"/>
                  </a:lnTo>
                  <a:lnTo>
                    <a:pt x="221458" y="288290"/>
                  </a:lnTo>
                  <a:lnTo>
                    <a:pt x="292354" y="288290"/>
                  </a:lnTo>
                  <a:lnTo>
                    <a:pt x="292354" y="231140"/>
                  </a:lnTo>
                  <a:close/>
                </a:path>
                <a:path w="402589" h="656589">
                  <a:moveTo>
                    <a:pt x="101344" y="180339"/>
                  </a:moveTo>
                  <a:lnTo>
                    <a:pt x="59224" y="180339"/>
                  </a:lnTo>
                  <a:lnTo>
                    <a:pt x="69319" y="181609"/>
                  </a:lnTo>
                  <a:lnTo>
                    <a:pt x="72487" y="186689"/>
                  </a:lnTo>
                  <a:lnTo>
                    <a:pt x="71352" y="191769"/>
                  </a:lnTo>
                  <a:lnTo>
                    <a:pt x="71078" y="191769"/>
                  </a:lnTo>
                  <a:lnTo>
                    <a:pt x="56004" y="257809"/>
                  </a:lnTo>
                  <a:lnTo>
                    <a:pt x="55044" y="261619"/>
                  </a:lnTo>
                  <a:lnTo>
                    <a:pt x="51222" y="265429"/>
                  </a:lnTo>
                  <a:lnTo>
                    <a:pt x="80777" y="265429"/>
                  </a:lnTo>
                  <a:lnTo>
                    <a:pt x="101344" y="180339"/>
                  </a:lnTo>
                  <a:close/>
                </a:path>
                <a:path w="402589" h="656589">
                  <a:moveTo>
                    <a:pt x="375625" y="180340"/>
                  </a:moveTo>
                  <a:lnTo>
                    <a:pt x="344779" y="180340"/>
                  </a:lnTo>
                  <a:lnTo>
                    <a:pt x="349682" y="182880"/>
                  </a:lnTo>
                  <a:lnTo>
                    <a:pt x="365990" y="254000"/>
                  </a:lnTo>
                  <a:lnTo>
                    <a:pt x="366896" y="259080"/>
                  </a:lnTo>
                  <a:lnTo>
                    <a:pt x="363828" y="262890"/>
                  </a:lnTo>
                  <a:lnTo>
                    <a:pt x="359047" y="264160"/>
                  </a:lnTo>
                  <a:lnTo>
                    <a:pt x="395372" y="264160"/>
                  </a:lnTo>
                  <a:lnTo>
                    <a:pt x="375625" y="180340"/>
                  </a:lnTo>
                  <a:close/>
                </a:path>
                <a:path w="402589" h="656589">
                  <a:moveTo>
                    <a:pt x="278469" y="12700"/>
                  </a:moveTo>
                  <a:lnTo>
                    <a:pt x="208561" y="12700"/>
                  </a:lnTo>
                  <a:lnTo>
                    <a:pt x="214697" y="17780"/>
                  </a:lnTo>
                  <a:lnTo>
                    <a:pt x="214697" y="45720"/>
                  </a:lnTo>
                  <a:lnTo>
                    <a:pt x="306058" y="45720"/>
                  </a:lnTo>
                  <a:lnTo>
                    <a:pt x="310953" y="46990"/>
                  </a:lnTo>
                  <a:lnTo>
                    <a:pt x="313922" y="52070"/>
                  </a:lnTo>
                  <a:lnTo>
                    <a:pt x="311882" y="59690"/>
                  </a:lnTo>
                  <a:lnTo>
                    <a:pt x="309324" y="62230"/>
                  </a:lnTo>
                  <a:lnTo>
                    <a:pt x="306058" y="63500"/>
                  </a:lnTo>
                  <a:lnTo>
                    <a:pt x="214697" y="63500"/>
                  </a:lnTo>
                  <a:lnTo>
                    <a:pt x="214697" y="81280"/>
                  </a:lnTo>
                  <a:lnTo>
                    <a:pt x="260857" y="81280"/>
                  </a:lnTo>
                  <a:lnTo>
                    <a:pt x="264945" y="86360"/>
                  </a:lnTo>
                  <a:lnTo>
                    <a:pt x="264945" y="96520"/>
                  </a:lnTo>
                  <a:lnTo>
                    <a:pt x="260857" y="100330"/>
                  </a:lnTo>
                  <a:lnTo>
                    <a:pt x="214697" y="100330"/>
                  </a:lnTo>
                  <a:lnTo>
                    <a:pt x="214697" y="118110"/>
                  </a:lnTo>
                  <a:lnTo>
                    <a:pt x="260857" y="118110"/>
                  </a:lnTo>
                  <a:lnTo>
                    <a:pt x="264945" y="121920"/>
                  </a:lnTo>
                  <a:lnTo>
                    <a:pt x="264945" y="132080"/>
                  </a:lnTo>
                  <a:lnTo>
                    <a:pt x="260857" y="137160"/>
                  </a:lnTo>
                  <a:lnTo>
                    <a:pt x="214697" y="137160"/>
                  </a:lnTo>
                  <a:lnTo>
                    <a:pt x="214697" y="154940"/>
                  </a:lnTo>
                  <a:lnTo>
                    <a:pt x="260857" y="154940"/>
                  </a:lnTo>
                  <a:lnTo>
                    <a:pt x="264945" y="158750"/>
                  </a:lnTo>
                  <a:lnTo>
                    <a:pt x="264945" y="168910"/>
                  </a:lnTo>
                  <a:lnTo>
                    <a:pt x="260857" y="172720"/>
                  </a:lnTo>
                  <a:lnTo>
                    <a:pt x="214697" y="172720"/>
                  </a:lnTo>
                  <a:lnTo>
                    <a:pt x="214697" y="254000"/>
                  </a:lnTo>
                  <a:lnTo>
                    <a:pt x="208561" y="260350"/>
                  </a:lnTo>
                  <a:lnTo>
                    <a:pt x="218218" y="260350"/>
                  </a:lnTo>
                  <a:lnTo>
                    <a:pt x="219936" y="256540"/>
                  </a:lnTo>
                  <a:lnTo>
                    <a:pt x="227771" y="246380"/>
                  </a:lnTo>
                  <a:lnTo>
                    <a:pt x="237537" y="237490"/>
                  </a:lnTo>
                  <a:lnTo>
                    <a:pt x="245049" y="233680"/>
                  </a:lnTo>
                  <a:lnTo>
                    <a:pt x="253228" y="231140"/>
                  </a:lnTo>
                  <a:lnTo>
                    <a:pt x="292354" y="231140"/>
                  </a:lnTo>
                  <a:lnTo>
                    <a:pt x="292354" y="143510"/>
                  </a:lnTo>
                  <a:lnTo>
                    <a:pt x="321940" y="143510"/>
                  </a:lnTo>
                  <a:lnTo>
                    <a:pt x="309491" y="87630"/>
                  </a:lnTo>
                  <a:lnTo>
                    <a:pt x="312658" y="82550"/>
                  </a:lnTo>
                  <a:lnTo>
                    <a:pt x="322754" y="80010"/>
                  </a:lnTo>
                  <a:lnTo>
                    <a:pt x="351988" y="80010"/>
                  </a:lnTo>
                  <a:lnTo>
                    <a:pt x="347200" y="59690"/>
                  </a:lnTo>
                  <a:lnTo>
                    <a:pt x="301661" y="22860"/>
                  </a:lnTo>
                  <a:lnTo>
                    <a:pt x="281905" y="13970"/>
                  </a:lnTo>
                  <a:lnTo>
                    <a:pt x="278469" y="12700"/>
                  </a:lnTo>
                  <a:close/>
                </a:path>
                <a:path w="402589" h="656589">
                  <a:moveTo>
                    <a:pt x="141129" y="81279"/>
                  </a:moveTo>
                  <a:lnTo>
                    <a:pt x="81775" y="81279"/>
                  </a:lnTo>
                  <a:lnTo>
                    <a:pt x="86701" y="82549"/>
                  </a:lnTo>
                  <a:lnTo>
                    <a:pt x="91642" y="82549"/>
                  </a:lnTo>
                  <a:lnTo>
                    <a:pt x="94832" y="87629"/>
                  </a:lnTo>
                  <a:lnTo>
                    <a:pt x="93827" y="92709"/>
                  </a:lnTo>
                  <a:lnTo>
                    <a:pt x="78752" y="158749"/>
                  </a:lnTo>
                  <a:lnTo>
                    <a:pt x="77793" y="162559"/>
                  </a:lnTo>
                  <a:lnTo>
                    <a:pt x="73971" y="165099"/>
                  </a:lnTo>
                  <a:lnTo>
                    <a:pt x="105028" y="165099"/>
                  </a:lnTo>
                  <a:lnTo>
                    <a:pt x="109632" y="146049"/>
                  </a:lnTo>
                  <a:lnTo>
                    <a:pt x="187289" y="146049"/>
                  </a:lnTo>
                  <a:lnTo>
                    <a:pt x="187289" y="137159"/>
                  </a:lnTo>
                  <a:lnTo>
                    <a:pt x="141129" y="137159"/>
                  </a:lnTo>
                  <a:lnTo>
                    <a:pt x="137040" y="132079"/>
                  </a:lnTo>
                  <a:lnTo>
                    <a:pt x="137040" y="121919"/>
                  </a:lnTo>
                  <a:lnTo>
                    <a:pt x="141129" y="118109"/>
                  </a:lnTo>
                  <a:lnTo>
                    <a:pt x="187289" y="118109"/>
                  </a:lnTo>
                  <a:lnTo>
                    <a:pt x="187289" y="100329"/>
                  </a:lnTo>
                  <a:lnTo>
                    <a:pt x="141129" y="100329"/>
                  </a:lnTo>
                  <a:lnTo>
                    <a:pt x="137040" y="96519"/>
                  </a:lnTo>
                  <a:lnTo>
                    <a:pt x="137040" y="86359"/>
                  </a:lnTo>
                  <a:lnTo>
                    <a:pt x="141129" y="81279"/>
                  </a:lnTo>
                  <a:close/>
                </a:path>
                <a:path w="402589" h="656589">
                  <a:moveTo>
                    <a:pt x="351988" y="80010"/>
                  </a:moveTo>
                  <a:lnTo>
                    <a:pt x="322754" y="80010"/>
                  </a:lnTo>
                  <a:lnTo>
                    <a:pt x="327763" y="83820"/>
                  </a:lnTo>
                  <a:lnTo>
                    <a:pt x="328898" y="88900"/>
                  </a:lnTo>
                  <a:lnTo>
                    <a:pt x="345015" y="158750"/>
                  </a:lnTo>
                  <a:lnTo>
                    <a:pt x="341955" y="163830"/>
                  </a:lnTo>
                  <a:lnTo>
                    <a:pt x="337037" y="165100"/>
                  </a:lnTo>
                  <a:lnTo>
                    <a:pt x="372034" y="165100"/>
                  </a:lnTo>
                  <a:lnTo>
                    <a:pt x="351988" y="80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1417" y="1034245"/>
              <a:ext cx="127904" cy="15920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1296" y="2349753"/>
            <a:ext cx="2604770" cy="1507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just">
              <a:lnSpc>
                <a:spcPct val="85000"/>
              </a:lnSpc>
              <a:spcBef>
                <a:spcPts val="745"/>
              </a:spcBef>
            </a:pP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  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36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39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4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r 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(MTTR)?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4781" y="773379"/>
            <a:ext cx="4506595" cy="975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20"/>
              </a:spcBef>
            </a:pPr>
            <a:r>
              <a:rPr sz="2200" b="0" spc="-5" dirty="0">
                <a:latin typeface="Calibri"/>
                <a:cs typeface="Calibri"/>
              </a:rPr>
              <a:t>Mean</a:t>
            </a:r>
            <a:r>
              <a:rPr sz="2200" b="0" spc="1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Time</a:t>
            </a:r>
            <a:r>
              <a:rPr sz="2200" b="0" spc="-5" dirty="0">
                <a:latin typeface="Calibri"/>
                <a:cs typeface="Calibri"/>
              </a:rPr>
              <a:t> </a:t>
            </a:r>
            <a:r>
              <a:rPr sz="2200" b="0" spc="-100" dirty="0">
                <a:latin typeface="Calibri"/>
                <a:cs typeface="Calibri"/>
              </a:rPr>
              <a:t>To</a:t>
            </a:r>
            <a:r>
              <a:rPr sz="2200" b="0" spc="-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Repair</a:t>
            </a:r>
            <a:r>
              <a:rPr sz="2200" b="0" spc="-5" dirty="0">
                <a:latin typeface="Calibri"/>
                <a:cs typeface="Calibri"/>
              </a:rPr>
              <a:t> (MTTR)</a:t>
            </a:r>
            <a:r>
              <a:rPr sz="2200" b="0" spc="40" dirty="0">
                <a:latin typeface="Calibri"/>
                <a:cs typeface="Calibri"/>
              </a:rPr>
              <a:t> </a:t>
            </a:r>
            <a:r>
              <a:rPr sz="2200" b="0" spc="-30" dirty="0">
                <a:latin typeface="Calibri"/>
                <a:cs typeface="Calibri"/>
              </a:rPr>
              <a:t>refers</a:t>
            </a:r>
            <a:r>
              <a:rPr sz="2200" b="0" spc="-10" dirty="0">
                <a:latin typeface="Calibri"/>
                <a:cs typeface="Calibri"/>
              </a:rPr>
              <a:t> </a:t>
            </a:r>
            <a:r>
              <a:rPr sz="2200" b="0" spc="-20" dirty="0">
                <a:latin typeface="Calibri"/>
                <a:cs typeface="Calibri"/>
              </a:rPr>
              <a:t>to </a:t>
            </a:r>
            <a:r>
              <a:rPr sz="2200" b="0" spc="-1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the</a:t>
            </a:r>
            <a:r>
              <a:rPr sz="2200" b="0" spc="-10" dirty="0">
                <a:latin typeface="Calibri"/>
                <a:cs typeface="Calibri"/>
              </a:rPr>
              <a:t> amount</a:t>
            </a:r>
            <a:r>
              <a:rPr sz="2200" b="0" spc="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of time</a:t>
            </a:r>
            <a:r>
              <a:rPr sz="2200" b="0" spc="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required</a:t>
            </a:r>
            <a:r>
              <a:rPr sz="2200" b="0" spc="-5" dirty="0">
                <a:latin typeface="Calibri"/>
                <a:cs typeface="Calibri"/>
              </a:rPr>
              <a:t> </a:t>
            </a:r>
            <a:r>
              <a:rPr sz="2200" b="0" spc="-15" dirty="0">
                <a:latin typeface="Calibri"/>
                <a:cs typeface="Calibri"/>
              </a:rPr>
              <a:t>to</a:t>
            </a:r>
            <a:r>
              <a:rPr sz="2200" b="0" spc="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repair</a:t>
            </a:r>
            <a:r>
              <a:rPr sz="2200" b="0" spc="-5" dirty="0">
                <a:latin typeface="Calibri"/>
                <a:cs typeface="Calibri"/>
              </a:rPr>
              <a:t> a </a:t>
            </a:r>
            <a:r>
              <a:rPr sz="2200" b="0" spc="-480" dirty="0">
                <a:latin typeface="Calibri"/>
                <a:cs typeface="Calibri"/>
              </a:rPr>
              <a:t> </a:t>
            </a:r>
            <a:r>
              <a:rPr sz="2200" b="0" spc="-25" dirty="0">
                <a:latin typeface="Calibri"/>
                <a:cs typeface="Calibri"/>
              </a:rPr>
              <a:t>system</a:t>
            </a:r>
            <a:r>
              <a:rPr sz="2200" b="0" spc="-5" dirty="0">
                <a:latin typeface="Calibri"/>
                <a:cs typeface="Calibri"/>
              </a:rPr>
              <a:t> and </a:t>
            </a:r>
            <a:r>
              <a:rPr sz="2200" b="0" spc="-20" dirty="0">
                <a:latin typeface="Calibri"/>
                <a:cs typeface="Calibri"/>
              </a:rPr>
              <a:t>restore</a:t>
            </a:r>
            <a:r>
              <a:rPr sz="2200" b="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it</a:t>
            </a:r>
            <a:r>
              <a:rPr sz="2200" b="0" spc="-5" dirty="0">
                <a:latin typeface="Calibri"/>
                <a:cs typeface="Calibri"/>
              </a:rPr>
              <a:t> </a:t>
            </a:r>
            <a:r>
              <a:rPr sz="2200" b="0" spc="-15" dirty="0">
                <a:latin typeface="Calibri"/>
                <a:cs typeface="Calibri"/>
              </a:rPr>
              <a:t>to</a:t>
            </a:r>
            <a:r>
              <a:rPr sz="2200" b="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full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4781" y="1694433"/>
            <a:ext cx="1506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functionality.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1164" y="2657855"/>
            <a:ext cx="6798945" cy="1614170"/>
            <a:chOff x="4741164" y="2657855"/>
            <a:chExt cx="6798945" cy="1614170"/>
          </a:xfrm>
        </p:grpSpPr>
        <p:sp>
          <p:nvSpPr>
            <p:cNvPr id="10" name="object 10"/>
            <p:cNvSpPr/>
            <p:nvPr/>
          </p:nvSpPr>
          <p:spPr>
            <a:xfrm>
              <a:off x="4741164" y="2657855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7523" y="3104832"/>
              <a:ext cx="596265" cy="721995"/>
            </a:xfrm>
            <a:custGeom>
              <a:avLst/>
              <a:gdLst/>
              <a:ahLst/>
              <a:cxnLst/>
              <a:rect l="l" t="t" r="r" b="b"/>
              <a:pathLst>
                <a:path w="596264" h="721995">
                  <a:moveTo>
                    <a:pt x="389204" y="504990"/>
                  </a:moveTo>
                  <a:lnTo>
                    <a:pt x="349008" y="484860"/>
                  </a:lnTo>
                  <a:lnTo>
                    <a:pt x="346075" y="475437"/>
                  </a:lnTo>
                  <a:lnTo>
                    <a:pt x="342722" y="466344"/>
                  </a:lnTo>
                  <a:lnTo>
                    <a:pt x="339585" y="459244"/>
                  </a:lnTo>
                  <a:lnTo>
                    <a:pt x="338848" y="457593"/>
                  </a:lnTo>
                  <a:lnTo>
                    <a:pt x="334391" y="449186"/>
                  </a:lnTo>
                  <a:lnTo>
                    <a:pt x="349008" y="406184"/>
                  </a:lnTo>
                  <a:lnTo>
                    <a:pt x="330733" y="387896"/>
                  </a:lnTo>
                  <a:lnTo>
                    <a:pt x="316115" y="373253"/>
                  </a:lnTo>
                  <a:lnTo>
                    <a:pt x="273177" y="387896"/>
                  </a:lnTo>
                  <a:lnTo>
                    <a:pt x="264655" y="383413"/>
                  </a:lnTo>
                  <a:lnTo>
                    <a:pt x="263118" y="382752"/>
                  </a:lnTo>
                  <a:lnTo>
                    <a:pt x="263118" y="527862"/>
                  </a:lnTo>
                  <a:lnTo>
                    <a:pt x="257810" y="554405"/>
                  </a:lnTo>
                  <a:lnTo>
                    <a:pt x="243255" y="576237"/>
                  </a:lnTo>
                  <a:lnTo>
                    <a:pt x="221500" y="591032"/>
                  </a:lnTo>
                  <a:lnTo>
                    <a:pt x="194602" y="596480"/>
                  </a:lnTo>
                  <a:lnTo>
                    <a:pt x="167703" y="591032"/>
                  </a:lnTo>
                  <a:lnTo>
                    <a:pt x="145948" y="576237"/>
                  </a:lnTo>
                  <a:lnTo>
                    <a:pt x="131394" y="554405"/>
                  </a:lnTo>
                  <a:lnTo>
                    <a:pt x="126085" y="527862"/>
                  </a:lnTo>
                  <a:lnTo>
                    <a:pt x="131521" y="500938"/>
                  </a:lnTo>
                  <a:lnTo>
                    <a:pt x="146291" y="479145"/>
                  </a:lnTo>
                  <a:lnTo>
                    <a:pt x="168097" y="464566"/>
                  </a:lnTo>
                  <a:lnTo>
                    <a:pt x="194602" y="459244"/>
                  </a:lnTo>
                  <a:lnTo>
                    <a:pt x="221500" y="464693"/>
                  </a:lnTo>
                  <a:lnTo>
                    <a:pt x="243255" y="479488"/>
                  </a:lnTo>
                  <a:lnTo>
                    <a:pt x="257810" y="501319"/>
                  </a:lnTo>
                  <a:lnTo>
                    <a:pt x="263118" y="527862"/>
                  </a:lnTo>
                  <a:lnTo>
                    <a:pt x="263118" y="382752"/>
                  </a:lnTo>
                  <a:lnTo>
                    <a:pt x="255701" y="379539"/>
                  </a:lnTo>
                  <a:lnTo>
                    <a:pt x="246583" y="376186"/>
                  </a:lnTo>
                  <a:lnTo>
                    <a:pt x="237540" y="373253"/>
                  </a:lnTo>
                  <a:lnTo>
                    <a:pt x="217449" y="333006"/>
                  </a:lnTo>
                  <a:lnTo>
                    <a:pt x="171767" y="333006"/>
                  </a:lnTo>
                  <a:lnTo>
                    <a:pt x="151663" y="373253"/>
                  </a:lnTo>
                  <a:lnTo>
                    <a:pt x="142240" y="376186"/>
                  </a:lnTo>
                  <a:lnTo>
                    <a:pt x="133159" y="379539"/>
                  </a:lnTo>
                  <a:lnTo>
                    <a:pt x="124421" y="383413"/>
                  </a:lnTo>
                  <a:lnTo>
                    <a:pt x="116027" y="387896"/>
                  </a:lnTo>
                  <a:lnTo>
                    <a:pt x="73088" y="373253"/>
                  </a:lnTo>
                  <a:lnTo>
                    <a:pt x="41122" y="405269"/>
                  </a:lnTo>
                  <a:lnTo>
                    <a:pt x="54825" y="448271"/>
                  </a:lnTo>
                  <a:lnTo>
                    <a:pt x="50355" y="456806"/>
                  </a:lnTo>
                  <a:lnTo>
                    <a:pt x="46482" y="465772"/>
                  </a:lnTo>
                  <a:lnTo>
                    <a:pt x="43129" y="474903"/>
                  </a:lnTo>
                  <a:lnTo>
                    <a:pt x="40208" y="483946"/>
                  </a:lnTo>
                  <a:lnTo>
                    <a:pt x="0" y="504075"/>
                  </a:lnTo>
                  <a:lnTo>
                    <a:pt x="0" y="549821"/>
                  </a:lnTo>
                  <a:lnTo>
                    <a:pt x="40208" y="569950"/>
                  </a:lnTo>
                  <a:lnTo>
                    <a:pt x="43129" y="579386"/>
                  </a:lnTo>
                  <a:lnTo>
                    <a:pt x="46482" y="588467"/>
                  </a:lnTo>
                  <a:lnTo>
                    <a:pt x="50355" y="597217"/>
                  </a:lnTo>
                  <a:lnTo>
                    <a:pt x="54825" y="605624"/>
                  </a:lnTo>
                  <a:lnTo>
                    <a:pt x="41122" y="648627"/>
                  </a:lnTo>
                  <a:lnTo>
                    <a:pt x="73088" y="680643"/>
                  </a:lnTo>
                  <a:lnTo>
                    <a:pt x="116027" y="666927"/>
                  </a:lnTo>
                  <a:lnTo>
                    <a:pt x="124421" y="671398"/>
                  </a:lnTo>
                  <a:lnTo>
                    <a:pt x="133159" y="675271"/>
                  </a:lnTo>
                  <a:lnTo>
                    <a:pt x="142240" y="678624"/>
                  </a:lnTo>
                  <a:lnTo>
                    <a:pt x="151663" y="681558"/>
                  </a:lnTo>
                  <a:lnTo>
                    <a:pt x="171767" y="721817"/>
                  </a:lnTo>
                  <a:lnTo>
                    <a:pt x="217449" y="721817"/>
                  </a:lnTo>
                  <a:lnTo>
                    <a:pt x="237540" y="681558"/>
                  </a:lnTo>
                  <a:lnTo>
                    <a:pt x="246964" y="678624"/>
                  </a:lnTo>
                  <a:lnTo>
                    <a:pt x="256044" y="675271"/>
                  </a:lnTo>
                  <a:lnTo>
                    <a:pt x="264782" y="671398"/>
                  </a:lnTo>
                  <a:lnTo>
                    <a:pt x="273177" y="666927"/>
                  </a:lnTo>
                  <a:lnTo>
                    <a:pt x="316115" y="681558"/>
                  </a:lnTo>
                  <a:lnTo>
                    <a:pt x="330327" y="666927"/>
                  </a:lnTo>
                  <a:lnTo>
                    <a:pt x="348094" y="648627"/>
                  </a:lnTo>
                  <a:lnTo>
                    <a:pt x="334391" y="606539"/>
                  </a:lnTo>
                  <a:lnTo>
                    <a:pt x="338848" y="598131"/>
                  </a:lnTo>
                  <a:lnTo>
                    <a:pt x="339585" y="596480"/>
                  </a:lnTo>
                  <a:lnTo>
                    <a:pt x="342722" y="589394"/>
                  </a:lnTo>
                  <a:lnTo>
                    <a:pt x="346075" y="580301"/>
                  </a:lnTo>
                  <a:lnTo>
                    <a:pt x="349008" y="570865"/>
                  </a:lnTo>
                  <a:lnTo>
                    <a:pt x="389204" y="550735"/>
                  </a:lnTo>
                  <a:lnTo>
                    <a:pt x="389204" y="504990"/>
                  </a:lnTo>
                  <a:close/>
                </a:path>
                <a:path w="596264" h="721995">
                  <a:moveTo>
                    <a:pt x="595680" y="171983"/>
                  </a:moveTo>
                  <a:lnTo>
                    <a:pt x="555472" y="151853"/>
                  </a:lnTo>
                  <a:lnTo>
                    <a:pt x="552551" y="142430"/>
                  </a:lnTo>
                  <a:lnTo>
                    <a:pt x="549198" y="133337"/>
                  </a:lnTo>
                  <a:lnTo>
                    <a:pt x="546061" y="126238"/>
                  </a:lnTo>
                  <a:lnTo>
                    <a:pt x="545325" y="124587"/>
                  </a:lnTo>
                  <a:lnTo>
                    <a:pt x="540854" y="116179"/>
                  </a:lnTo>
                  <a:lnTo>
                    <a:pt x="555472" y="73177"/>
                  </a:lnTo>
                  <a:lnTo>
                    <a:pt x="537197" y="54889"/>
                  </a:lnTo>
                  <a:lnTo>
                    <a:pt x="522592" y="40259"/>
                  </a:lnTo>
                  <a:lnTo>
                    <a:pt x="479653" y="54889"/>
                  </a:lnTo>
                  <a:lnTo>
                    <a:pt x="471258" y="50406"/>
                  </a:lnTo>
                  <a:lnTo>
                    <a:pt x="469595" y="49669"/>
                  </a:lnTo>
                  <a:lnTo>
                    <a:pt x="469595" y="194856"/>
                  </a:lnTo>
                  <a:lnTo>
                    <a:pt x="464159" y="221399"/>
                  </a:lnTo>
                  <a:lnTo>
                    <a:pt x="449389" y="243230"/>
                  </a:lnTo>
                  <a:lnTo>
                    <a:pt x="427583" y="258025"/>
                  </a:lnTo>
                  <a:lnTo>
                    <a:pt x="401078" y="263474"/>
                  </a:lnTo>
                  <a:lnTo>
                    <a:pt x="374180" y="258025"/>
                  </a:lnTo>
                  <a:lnTo>
                    <a:pt x="352425" y="243230"/>
                  </a:lnTo>
                  <a:lnTo>
                    <a:pt x="337870" y="221399"/>
                  </a:lnTo>
                  <a:lnTo>
                    <a:pt x="332562" y="194856"/>
                  </a:lnTo>
                  <a:lnTo>
                    <a:pt x="337997" y="168313"/>
                  </a:lnTo>
                  <a:lnTo>
                    <a:pt x="352767" y="146481"/>
                  </a:lnTo>
                  <a:lnTo>
                    <a:pt x="374573" y="131686"/>
                  </a:lnTo>
                  <a:lnTo>
                    <a:pt x="401078" y="126238"/>
                  </a:lnTo>
                  <a:lnTo>
                    <a:pt x="427977" y="131686"/>
                  </a:lnTo>
                  <a:lnTo>
                    <a:pt x="449732" y="146481"/>
                  </a:lnTo>
                  <a:lnTo>
                    <a:pt x="464286" y="168313"/>
                  </a:lnTo>
                  <a:lnTo>
                    <a:pt x="469595" y="194856"/>
                  </a:lnTo>
                  <a:lnTo>
                    <a:pt x="469595" y="49669"/>
                  </a:lnTo>
                  <a:lnTo>
                    <a:pt x="462521" y="46532"/>
                  </a:lnTo>
                  <a:lnTo>
                    <a:pt x="453440" y="43180"/>
                  </a:lnTo>
                  <a:lnTo>
                    <a:pt x="444017" y="40259"/>
                  </a:lnTo>
                  <a:lnTo>
                    <a:pt x="423913" y="0"/>
                  </a:lnTo>
                  <a:lnTo>
                    <a:pt x="378244" y="0"/>
                  </a:lnTo>
                  <a:lnTo>
                    <a:pt x="358140" y="40259"/>
                  </a:lnTo>
                  <a:lnTo>
                    <a:pt x="348716" y="43180"/>
                  </a:lnTo>
                  <a:lnTo>
                    <a:pt x="339636" y="46532"/>
                  </a:lnTo>
                  <a:lnTo>
                    <a:pt x="330898" y="50406"/>
                  </a:lnTo>
                  <a:lnTo>
                    <a:pt x="322503" y="54889"/>
                  </a:lnTo>
                  <a:lnTo>
                    <a:pt x="279565" y="40259"/>
                  </a:lnTo>
                  <a:lnTo>
                    <a:pt x="246684" y="73177"/>
                  </a:lnTo>
                  <a:lnTo>
                    <a:pt x="261302" y="116179"/>
                  </a:lnTo>
                  <a:lnTo>
                    <a:pt x="256832" y="124587"/>
                  </a:lnTo>
                  <a:lnTo>
                    <a:pt x="252958" y="133337"/>
                  </a:lnTo>
                  <a:lnTo>
                    <a:pt x="249605" y="142430"/>
                  </a:lnTo>
                  <a:lnTo>
                    <a:pt x="246684" y="151853"/>
                  </a:lnTo>
                  <a:lnTo>
                    <a:pt x="206476" y="171983"/>
                  </a:lnTo>
                  <a:lnTo>
                    <a:pt x="206476" y="217728"/>
                  </a:lnTo>
                  <a:lnTo>
                    <a:pt x="246684" y="237858"/>
                  </a:lnTo>
                  <a:lnTo>
                    <a:pt x="249605" y="247294"/>
                  </a:lnTo>
                  <a:lnTo>
                    <a:pt x="252958" y="256387"/>
                  </a:lnTo>
                  <a:lnTo>
                    <a:pt x="256832" y="265125"/>
                  </a:lnTo>
                  <a:lnTo>
                    <a:pt x="261302" y="273532"/>
                  </a:lnTo>
                  <a:lnTo>
                    <a:pt x="246684" y="316534"/>
                  </a:lnTo>
                  <a:lnTo>
                    <a:pt x="278650" y="348551"/>
                  </a:lnTo>
                  <a:lnTo>
                    <a:pt x="321589" y="333921"/>
                  </a:lnTo>
                  <a:lnTo>
                    <a:pt x="329984" y="338391"/>
                  </a:lnTo>
                  <a:lnTo>
                    <a:pt x="338721" y="342265"/>
                  </a:lnTo>
                  <a:lnTo>
                    <a:pt x="347802" y="345617"/>
                  </a:lnTo>
                  <a:lnTo>
                    <a:pt x="357225" y="348551"/>
                  </a:lnTo>
                  <a:lnTo>
                    <a:pt x="377329" y="388810"/>
                  </a:lnTo>
                  <a:lnTo>
                    <a:pt x="422998" y="388810"/>
                  </a:lnTo>
                  <a:lnTo>
                    <a:pt x="443103" y="348551"/>
                  </a:lnTo>
                  <a:lnTo>
                    <a:pt x="452526" y="345617"/>
                  </a:lnTo>
                  <a:lnTo>
                    <a:pt x="461606" y="342265"/>
                  </a:lnTo>
                  <a:lnTo>
                    <a:pt x="470344" y="338391"/>
                  </a:lnTo>
                  <a:lnTo>
                    <a:pt x="478739" y="333921"/>
                  </a:lnTo>
                  <a:lnTo>
                    <a:pt x="521677" y="348551"/>
                  </a:lnTo>
                  <a:lnTo>
                    <a:pt x="536714" y="333921"/>
                  </a:lnTo>
                  <a:lnTo>
                    <a:pt x="554570" y="316534"/>
                  </a:lnTo>
                  <a:lnTo>
                    <a:pt x="539940" y="273532"/>
                  </a:lnTo>
                  <a:lnTo>
                    <a:pt x="544563" y="264998"/>
                  </a:lnTo>
                  <a:lnTo>
                    <a:pt x="545274" y="263474"/>
                  </a:lnTo>
                  <a:lnTo>
                    <a:pt x="548741" y="256044"/>
                  </a:lnTo>
                  <a:lnTo>
                    <a:pt x="552411" y="246900"/>
                  </a:lnTo>
                  <a:lnTo>
                    <a:pt x="555472" y="237858"/>
                  </a:lnTo>
                  <a:lnTo>
                    <a:pt x="595680" y="217728"/>
                  </a:lnTo>
                  <a:lnTo>
                    <a:pt x="595680" y="171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64781" y="2945129"/>
            <a:ext cx="4453255" cy="9747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15"/>
              </a:spcBef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MTTR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clock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starts</a:t>
            </a:r>
            <a:r>
              <a:rPr sz="2200" spc="-5" dirty="0">
                <a:latin typeface="Calibri"/>
                <a:cs typeface="Calibri"/>
              </a:rPr>
              <a:t> ticking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repairs start,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goes</a:t>
            </a:r>
            <a:r>
              <a:rPr sz="2200" spc="-5" dirty="0">
                <a:latin typeface="Calibri"/>
                <a:cs typeface="Calibri"/>
              </a:rPr>
              <a:t> on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restored.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41164" y="4675632"/>
            <a:ext cx="6798945" cy="1614170"/>
            <a:chOff x="4741164" y="4675632"/>
            <a:chExt cx="6798945" cy="1614170"/>
          </a:xfrm>
        </p:grpSpPr>
        <p:sp>
          <p:nvSpPr>
            <p:cNvPr id="14" name="object 14"/>
            <p:cNvSpPr/>
            <p:nvPr/>
          </p:nvSpPr>
          <p:spPr>
            <a:xfrm>
              <a:off x="4741164" y="4675632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524"/>
                  </a:lnTo>
                  <a:lnTo>
                    <a:pt x="5765" y="1495426"/>
                  </a:lnTo>
                  <a:lnTo>
                    <a:pt x="22036" y="1533979"/>
                  </a:lnTo>
                  <a:lnTo>
                    <a:pt x="47275" y="1566643"/>
                  </a:lnTo>
                  <a:lnTo>
                    <a:pt x="79944" y="1591880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80"/>
                  </a:lnTo>
                  <a:lnTo>
                    <a:pt x="6751288" y="1566643"/>
                  </a:lnTo>
                  <a:lnTo>
                    <a:pt x="6776527" y="1533979"/>
                  </a:lnTo>
                  <a:lnTo>
                    <a:pt x="6792798" y="1495426"/>
                  </a:lnTo>
                  <a:lnTo>
                    <a:pt x="6798563" y="1452524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3283" y="5189123"/>
              <a:ext cx="844550" cy="593090"/>
            </a:xfrm>
            <a:custGeom>
              <a:avLst/>
              <a:gdLst/>
              <a:ahLst/>
              <a:cxnLst/>
              <a:rect l="l" t="t" r="r" b="b"/>
              <a:pathLst>
                <a:path w="844550" h="593089">
                  <a:moveTo>
                    <a:pt x="770171" y="0"/>
                  </a:moveTo>
                  <a:lnTo>
                    <a:pt x="302404" y="442028"/>
                  </a:lnTo>
                  <a:lnTo>
                    <a:pt x="77657" y="211881"/>
                  </a:lnTo>
                  <a:lnTo>
                    <a:pt x="0" y="285857"/>
                  </a:lnTo>
                  <a:lnTo>
                    <a:pt x="298750" y="592719"/>
                  </a:lnTo>
                  <a:lnTo>
                    <a:pt x="377320" y="519657"/>
                  </a:lnTo>
                  <a:lnTo>
                    <a:pt x="844173" y="76715"/>
                  </a:lnTo>
                  <a:lnTo>
                    <a:pt x="7701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64781" y="4962601"/>
            <a:ext cx="3787775" cy="9753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just">
              <a:lnSpc>
                <a:spcPct val="91600"/>
              </a:lnSpc>
              <a:spcBef>
                <a:spcPts val="320"/>
              </a:spcBef>
            </a:pPr>
            <a:r>
              <a:rPr sz="2200" spc="-5" dirty="0">
                <a:latin typeface="Calibri"/>
                <a:cs typeface="Calibri"/>
              </a:rPr>
              <a:t>This includes </a:t>
            </a:r>
            <a:r>
              <a:rPr sz="2200" b="1" spc="-10" dirty="0">
                <a:latin typeface="Calibri"/>
                <a:cs typeface="Calibri"/>
              </a:rPr>
              <a:t>repair </a:t>
            </a:r>
            <a:r>
              <a:rPr sz="2200" b="1" spc="-5" dirty="0">
                <a:latin typeface="Calibri"/>
                <a:cs typeface="Calibri"/>
              </a:rPr>
              <a:t>time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b="1" spc="-15" dirty="0">
                <a:latin typeface="Calibri"/>
                <a:cs typeface="Calibri"/>
              </a:rPr>
              <a:t>testing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period</a:t>
            </a:r>
            <a:r>
              <a:rPr sz="2200" spc="-5" dirty="0">
                <a:latin typeface="Calibri"/>
                <a:cs typeface="Calibri"/>
              </a:rPr>
              <a:t>, and </a:t>
            </a:r>
            <a:r>
              <a:rPr sz="2200" b="1" spc="-15" dirty="0">
                <a:latin typeface="Calibri"/>
                <a:cs typeface="Calibri"/>
              </a:rPr>
              <a:t>return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the normal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operating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condition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1037285"/>
            <a:ext cx="3143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ul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2316479"/>
            <a:ext cx="6797040" cy="22250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856" y="2753360"/>
            <a:ext cx="3111500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20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MTTR,</a:t>
            </a:r>
            <a:r>
              <a:rPr sz="2000" spc="4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divide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 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b="1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maintenance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time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number of 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actions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period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380"/>
            <a:ext cx="2051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13382"/>
            <a:ext cx="919353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pump that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four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times in one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workday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spend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hour repairing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of those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instances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failure,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MTTR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???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44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019" y="1831975"/>
            <a:ext cx="4463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(60</a:t>
            </a:r>
            <a:r>
              <a:rPr sz="20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Calibri"/>
                <a:cs typeface="Calibri"/>
              </a:rPr>
              <a:t>minutes</a:t>
            </a:r>
            <a:r>
              <a:rPr sz="2000" b="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b="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b="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= 15</a:t>
            </a:r>
            <a:r>
              <a:rPr sz="20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Calibri"/>
                <a:cs typeface="Calibri"/>
              </a:rPr>
              <a:t>minutes)</a:t>
            </a:r>
            <a:r>
              <a:rPr sz="2000" b="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sz="20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Calibri"/>
                <a:cs typeface="Calibri"/>
              </a:rPr>
              <a:t>minutes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557527"/>
            <a:ext cx="10346690" cy="1694814"/>
            <a:chOff x="1193291" y="1557527"/>
            <a:chExt cx="10346690" cy="1694814"/>
          </a:xfrm>
        </p:grpSpPr>
        <p:sp>
          <p:nvSpPr>
            <p:cNvPr id="3" name="object 3"/>
            <p:cNvSpPr/>
            <p:nvPr/>
          </p:nvSpPr>
          <p:spPr>
            <a:xfrm>
              <a:off x="4741163" y="1557527"/>
              <a:ext cx="6798945" cy="1694814"/>
            </a:xfrm>
            <a:custGeom>
              <a:avLst/>
              <a:gdLst/>
              <a:ahLst/>
              <a:cxnLst/>
              <a:rect l="l" t="t" r="r" b="b"/>
              <a:pathLst>
                <a:path w="6798945" h="1694814">
                  <a:moveTo>
                    <a:pt x="6629146" y="0"/>
                  </a:moveTo>
                  <a:lnTo>
                    <a:pt x="169418" y="0"/>
                  </a:lnTo>
                  <a:lnTo>
                    <a:pt x="124368" y="6049"/>
                  </a:lnTo>
                  <a:lnTo>
                    <a:pt x="83895" y="23123"/>
                  </a:lnTo>
                  <a:lnTo>
                    <a:pt x="49609" y="49609"/>
                  </a:lnTo>
                  <a:lnTo>
                    <a:pt x="23123" y="83895"/>
                  </a:lnTo>
                  <a:lnTo>
                    <a:pt x="6049" y="124368"/>
                  </a:lnTo>
                  <a:lnTo>
                    <a:pt x="0" y="169418"/>
                  </a:lnTo>
                  <a:lnTo>
                    <a:pt x="0" y="1525270"/>
                  </a:lnTo>
                  <a:lnTo>
                    <a:pt x="6049" y="1570319"/>
                  </a:lnTo>
                  <a:lnTo>
                    <a:pt x="23123" y="1610792"/>
                  </a:lnTo>
                  <a:lnTo>
                    <a:pt x="49609" y="1645078"/>
                  </a:lnTo>
                  <a:lnTo>
                    <a:pt x="83895" y="1671564"/>
                  </a:lnTo>
                  <a:lnTo>
                    <a:pt x="124368" y="1688638"/>
                  </a:lnTo>
                  <a:lnTo>
                    <a:pt x="169418" y="1694688"/>
                  </a:lnTo>
                  <a:lnTo>
                    <a:pt x="6629146" y="1694688"/>
                  </a:lnTo>
                  <a:lnTo>
                    <a:pt x="6674195" y="1688638"/>
                  </a:lnTo>
                  <a:lnTo>
                    <a:pt x="6714668" y="1671564"/>
                  </a:lnTo>
                  <a:lnTo>
                    <a:pt x="6748954" y="1645078"/>
                  </a:lnTo>
                  <a:lnTo>
                    <a:pt x="6775440" y="1610792"/>
                  </a:lnTo>
                  <a:lnTo>
                    <a:pt x="6792514" y="1570319"/>
                  </a:lnTo>
                  <a:lnTo>
                    <a:pt x="6798563" y="1525270"/>
                  </a:lnTo>
                  <a:lnTo>
                    <a:pt x="6798563" y="169418"/>
                  </a:lnTo>
                  <a:lnTo>
                    <a:pt x="6792514" y="124368"/>
                  </a:lnTo>
                  <a:lnTo>
                    <a:pt x="6775440" y="83895"/>
                  </a:lnTo>
                  <a:lnTo>
                    <a:pt x="6748954" y="49609"/>
                  </a:lnTo>
                  <a:lnTo>
                    <a:pt x="6714668" y="23123"/>
                  </a:lnTo>
                  <a:lnTo>
                    <a:pt x="6674195" y="6049"/>
                  </a:lnTo>
                  <a:lnTo>
                    <a:pt x="6629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09050" y="2041529"/>
              <a:ext cx="828040" cy="730250"/>
            </a:xfrm>
            <a:custGeom>
              <a:avLst/>
              <a:gdLst/>
              <a:ahLst/>
              <a:cxnLst/>
              <a:rect l="l" t="t" r="r" b="b"/>
              <a:pathLst>
                <a:path w="828039" h="730250">
                  <a:moveTo>
                    <a:pt x="409003" y="0"/>
                  </a:moveTo>
                  <a:lnTo>
                    <a:pt x="4863" y="672099"/>
                  </a:lnTo>
                  <a:lnTo>
                    <a:pt x="0" y="686555"/>
                  </a:lnTo>
                  <a:lnTo>
                    <a:pt x="1024" y="701244"/>
                  </a:lnTo>
                  <a:lnTo>
                    <a:pt x="31371" y="729713"/>
                  </a:lnTo>
                  <a:lnTo>
                    <a:pt x="789235" y="729713"/>
                  </a:lnTo>
                  <a:lnTo>
                    <a:pt x="804149" y="726686"/>
                  </a:lnTo>
                  <a:lnTo>
                    <a:pt x="816355" y="718441"/>
                  </a:lnTo>
                  <a:lnTo>
                    <a:pt x="824569" y="706222"/>
                  </a:lnTo>
                  <a:lnTo>
                    <a:pt x="827543" y="691267"/>
                  </a:lnTo>
                  <a:lnTo>
                    <a:pt x="827543" y="684536"/>
                  </a:lnTo>
                  <a:lnTo>
                    <a:pt x="825782" y="677926"/>
                  </a:lnTo>
                  <a:lnTo>
                    <a:pt x="756164" y="556857"/>
                  </a:lnTo>
                  <a:lnTo>
                    <a:pt x="192681" y="556856"/>
                  </a:lnTo>
                  <a:lnTo>
                    <a:pt x="192681" y="518442"/>
                  </a:lnTo>
                  <a:lnTo>
                    <a:pt x="280008" y="518442"/>
                  </a:lnTo>
                  <a:lnTo>
                    <a:pt x="294215" y="486098"/>
                  </a:lnTo>
                  <a:lnTo>
                    <a:pt x="323552" y="458480"/>
                  </a:lnTo>
                  <a:lnTo>
                    <a:pt x="364526" y="439235"/>
                  </a:lnTo>
                  <a:lnTo>
                    <a:pt x="413642" y="432010"/>
                  </a:lnTo>
                  <a:lnTo>
                    <a:pt x="684388" y="432010"/>
                  </a:lnTo>
                  <a:lnTo>
                    <a:pt x="667824" y="403199"/>
                  </a:lnTo>
                  <a:lnTo>
                    <a:pt x="394428" y="403199"/>
                  </a:lnTo>
                  <a:lnTo>
                    <a:pt x="394428" y="324738"/>
                  </a:lnTo>
                  <a:lnTo>
                    <a:pt x="357633" y="324738"/>
                  </a:lnTo>
                  <a:lnTo>
                    <a:pt x="413642" y="268749"/>
                  </a:lnTo>
                  <a:lnTo>
                    <a:pt x="590526" y="268749"/>
                  </a:lnTo>
                  <a:lnTo>
                    <a:pt x="446978" y="19064"/>
                  </a:lnTo>
                  <a:lnTo>
                    <a:pt x="436916" y="7587"/>
                  </a:lnTo>
                  <a:lnTo>
                    <a:pt x="423696" y="1077"/>
                  </a:lnTo>
                  <a:lnTo>
                    <a:pt x="409003" y="0"/>
                  </a:lnTo>
                  <a:close/>
                </a:path>
                <a:path w="828039" h="730250">
                  <a:moveTo>
                    <a:pt x="684388" y="432010"/>
                  </a:moveTo>
                  <a:lnTo>
                    <a:pt x="413642" y="432010"/>
                  </a:lnTo>
                  <a:lnTo>
                    <a:pt x="462757" y="439235"/>
                  </a:lnTo>
                  <a:lnTo>
                    <a:pt x="503731" y="458480"/>
                  </a:lnTo>
                  <a:lnTo>
                    <a:pt x="533069" y="486098"/>
                  </a:lnTo>
                  <a:lnTo>
                    <a:pt x="547275" y="518442"/>
                  </a:lnTo>
                  <a:lnTo>
                    <a:pt x="634603" y="518442"/>
                  </a:lnTo>
                  <a:lnTo>
                    <a:pt x="634603" y="556857"/>
                  </a:lnTo>
                  <a:lnTo>
                    <a:pt x="756164" y="556857"/>
                  </a:lnTo>
                  <a:lnTo>
                    <a:pt x="684388" y="432010"/>
                  </a:lnTo>
                  <a:close/>
                </a:path>
                <a:path w="828039" h="730250">
                  <a:moveTo>
                    <a:pt x="590526" y="268749"/>
                  </a:moveTo>
                  <a:lnTo>
                    <a:pt x="413642" y="268749"/>
                  </a:lnTo>
                  <a:lnTo>
                    <a:pt x="469650" y="324738"/>
                  </a:lnTo>
                  <a:lnTo>
                    <a:pt x="432856" y="324738"/>
                  </a:lnTo>
                  <a:lnTo>
                    <a:pt x="432856" y="403199"/>
                  </a:lnTo>
                  <a:lnTo>
                    <a:pt x="667824" y="403199"/>
                  </a:lnTo>
                  <a:lnTo>
                    <a:pt x="590526" y="268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2116582"/>
            <a:ext cx="2716530" cy="19735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6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3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o  </a:t>
            </a:r>
            <a:r>
              <a:rPr sz="3600" b="0" spc="-14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9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 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3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o  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Recovery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6890" y="1790826"/>
            <a:ext cx="444373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/>
              <a:t>Mean</a:t>
            </a:r>
            <a:r>
              <a:rPr sz="2000" spc="-15" dirty="0"/>
              <a:t> </a:t>
            </a:r>
            <a:r>
              <a:rPr sz="2000" spc="-5" dirty="0"/>
              <a:t>Time</a:t>
            </a:r>
            <a:r>
              <a:rPr sz="2000" dirty="0"/>
              <a:t> </a:t>
            </a:r>
            <a:r>
              <a:rPr sz="2000" spc="-85" dirty="0"/>
              <a:t>To</a:t>
            </a:r>
            <a:r>
              <a:rPr sz="2000" spc="-20" dirty="0"/>
              <a:t> </a:t>
            </a:r>
            <a:r>
              <a:rPr sz="2000" spc="-10" dirty="0"/>
              <a:t>Recovery</a:t>
            </a:r>
            <a:r>
              <a:rPr sz="2000" spc="-20" dirty="0"/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measure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of </a:t>
            </a:r>
            <a:r>
              <a:rPr sz="2000" b="0" dirty="0">
                <a:latin typeface="Calibri"/>
                <a:cs typeface="Calibri"/>
              </a:rPr>
              <a:t> the </a:t>
            </a:r>
            <a:r>
              <a:rPr sz="2000" b="0" spc="-5" dirty="0">
                <a:latin typeface="Calibri"/>
                <a:cs typeface="Calibri"/>
              </a:rPr>
              <a:t>time between </a:t>
            </a:r>
            <a:r>
              <a:rPr sz="2000" b="0" dirty="0">
                <a:latin typeface="Calibri"/>
                <a:cs typeface="Calibri"/>
              </a:rPr>
              <a:t>the </a:t>
            </a:r>
            <a:r>
              <a:rPr sz="2000" b="0" spc="-10" dirty="0">
                <a:latin typeface="Calibri"/>
                <a:cs typeface="Calibri"/>
              </a:rPr>
              <a:t>point </a:t>
            </a:r>
            <a:r>
              <a:rPr sz="2000" b="0" spc="-15" dirty="0">
                <a:latin typeface="Calibri"/>
                <a:cs typeface="Calibri"/>
              </a:rPr>
              <a:t>at </a:t>
            </a:r>
            <a:r>
              <a:rPr sz="2000" b="0" dirty="0">
                <a:latin typeface="Calibri"/>
                <a:cs typeface="Calibri"/>
              </a:rPr>
              <a:t>which the 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failure </a:t>
            </a:r>
            <a:r>
              <a:rPr sz="2000" b="0" dirty="0">
                <a:latin typeface="Calibri"/>
                <a:cs typeface="Calibri"/>
              </a:rPr>
              <a:t>is </a:t>
            </a:r>
            <a:r>
              <a:rPr sz="2000" b="0" spc="-15" dirty="0">
                <a:latin typeface="Calibri"/>
                <a:cs typeface="Calibri"/>
              </a:rPr>
              <a:t>first </a:t>
            </a:r>
            <a:r>
              <a:rPr sz="2000" b="0" spc="-10" dirty="0">
                <a:latin typeface="Calibri"/>
                <a:cs typeface="Calibri"/>
              </a:rPr>
              <a:t>discovered </a:t>
            </a:r>
            <a:r>
              <a:rPr sz="2000" b="0" spc="-5" dirty="0">
                <a:latin typeface="Calibri"/>
                <a:cs typeface="Calibri"/>
              </a:rPr>
              <a:t>until </a:t>
            </a:r>
            <a:r>
              <a:rPr sz="2000" b="0" dirty="0">
                <a:latin typeface="Calibri"/>
                <a:cs typeface="Calibri"/>
              </a:rPr>
              <a:t>the </a:t>
            </a:r>
            <a:r>
              <a:rPr sz="2000" b="0" spc="-10" dirty="0">
                <a:latin typeface="Calibri"/>
                <a:cs typeface="Calibri"/>
              </a:rPr>
              <a:t>point at 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which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equipment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returns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15" dirty="0">
                <a:latin typeface="Calibri"/>
                <a:cs typeface="Calibri"/>
              </a:rPr>
              <a:t>to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operation.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1164" y="3675888"/>
            <a:ext cx="6798945" cy="1696720"/>
            <a:chOff x="4741164" y="3675888"/>
            <a:chExt cx="6798945" cy="1696720"/>
          </a:xfrm>
        </p:grpSpPr>
        <p:sp>
          <p:nvSpPr>
            <p:cNvPr id="8" name="object 8"/>
            <p:cNvSpPr/>
            <p:nvPr/>
          </p:nvSpPr>
          <p:spPr>
            <a:xfrm>
              <a:off x="4741164" y="3675888"/>
              <a:ext cx="6798945" cy="1696720"/>
            </a:xfrm>
            <a:custGeom>
              <a:avLst/>
              <a:gdLst/>
              <a:ahLst/>
              <a:cxnLst/>
              <a:rect l="l" t="t" r="r" b="b"/>
              <a:pathLst>
                <a:path w="6798945" h="1696720">
                  <a:moveTo>
                    <a:pt x="6628892" y="0"/>
                  </a:moveTo>
                  <a:lnTo>
                    <a:pt x="169672" y="0"/>
                  </a:lnTo>
                  <a:lnTo>
                    <a:pt x="124559" y="6059"/>
                  </a:lnTo>
                  <a:lnTo>
                    <a:pt x="84026" y="23161"/>
                  </a:lnTo>
                  <a:lnTo>
                    <a:pt x="49688" y="49688"/>
                  </a:lnTo>
                  <a:lnTo>
                    <a:pt x="23161" y="84026"/>
                  </a:lnTo>
                  <a:lnTo>
                    <a:pt x="6059" y="124559"/>
                  </a:lnTo>
                  <a:lnTo>
                    <a:pt x="0" y="169672"/>
                  </a:lnTo>
                  <a:lnTo>
                    <a:pt x="0" y="1526539"/>
                  </a:lnTo>
                  <a:lnTo>
                    <a:pt x="6059" y="1571652"/>
                  </a:lnTo>
                  <a:lnTo>
                    <a:pt x="23161" y="1612185"/>
                  </a:lnTo>
                  <a:lnTo>
                    <a:pt x="49688" y="1646523"/>
                  </a:lnTo>
                  <a:lnTo>
                    <a:pt x="84026" y="1673050"/>
                  </a:lnTo>
                  <a:lnTo>
                    <a:pt x="124559" y="1690152"/>
                  </a:lnTo>
                  <a:lnTo>
                    <a:pt x="169672" y="1696212"/>
                  </a:lnTo>
                  <a:lnTo>
                    <a:pt x="6628892" y="1696212"/>
                  </a:lnTo>
                  <a:lnTo>
                    <a:pt x="6674004" y="1690152"/>
                  </a:lnTo>
                  <a:lnTo>
                    <a:pt x="6714537" y="1673050"/>
                  </a:lnTo>
                  <a:lnTo>
                    <a:pt x="6748875" y="1646523"/>
                  </a:lnTo>
                  <a:lnTo>
                    <a:pt x="6775402" y="1612185"/>
                  </a:lnTo>
                  <a:lnTo>
                    <a:pt x="6792504" y="1571652"/>
                  </a:lnTo>
                  <a:lnTo>
                    <a:pt x="6798563" y="1526539"/>
                  </a:lnTo>
                  <a:lnTo>
                    <a:pt x="6798563" y="169672"/>
                  </a:lnTo>
                  <a:lnTo>
                    <a:pt x="6792504" y="124559"/>
                  </a:lnTo>
                  <a:lnTo>
                    <a:pt x="6775402" y="84026"/>
                  </a:lnTo>
                  <a:lnTo>
                    <a:pt x="6748875" y="49688"/>
                  </a:lnTo>
                  <a:lnTo>
                    <a:pt x="6714537" y="23161"/>
                  </a:lnTo>
                  <a:lnTo>
                    <a:pt x="6674004" y="6059"/>
                  </a:lnTo>
                  <a:lnTo>
                    <a:pt x="662889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1330" y="4362462"/>
              <a:ext cx="422909" cy="422275"/>
            </a:xfrm>
            <a:custGeom>
              <a:avLst/>
              <a:gdLst/>
              <a:ahLst/>
              <a:cxnLst/>
              <a:rect l="l" t="t" r="r" b="b"/>
              <a:pathLst>
                <a:path w="422910" h="422275">
                  <a:moveTo>
                    <a:pt x="38430" y="201345"/>
                  </a:moveTo>
                  <a:lnTo>
                    <a:pt x="36918" y="193878"/>
                  </a:lnTo>
                  <a:lnTo>
                    <a:pt x="32804" y="187782"/>
                  </a:lnTo>
                  <a:lnTo>
                    <a:pt x="26695" y="183680"/>
                  </a:lnTo>
                  <a:lnTo>
                    <a:pt x="19215" y="182168"/>
                  </a:lnTo>
                  <a:lnTo>
                    <a:pt x="11734" y="183680"/>
                  </a:lnTo>
                  <a:lnTo>
                    <a:pt x="5626" y="187782"/>
                  </a:lnTo>
                  <a:lnTo>
                    <a:pt x="1511" y="193878"/>
                  </a:lnTo>
                  <a:lnTo>
                    <a:pt x="0" y="201345"/>
                  </a:lnTo>
                  <a:lnTo>
                    <a:pt x="1511" y="208800"/>
                  </a:lnTo>
                  <a:lnTo>
                    <a:pt x="5626" y="214896"/>
                  </a:lnTo>
                  <a:lnTo>
                    <a:pt x="11734" y="219011"/>
                  </a:lnTo>
                  <a:lnTo>
                    <a:pt x="19215" y="220522"/>
                  </a:lnTo>
                  <a:lnTo>
                    <a:pt x="26695" y="219011"/>
                  </a:lnTo>
                  <a:lnTo>
                    <a:pt x="32804" y="214896"/>
                  </a:lnTo>
                  <a:lnTo>
                    <a:pt x="36918" y="208800"/>
                  </a:lnTo>
                  <a:lnTo>
                    <a:pt x="38430" y="201345"/>
                  </a:lnTo>
                  <a:close/>
                </a:path>
                <a:path w="422910" h="422275">
                  <a:moveTo>
                    <a:pt x="230568" y="402678"/>
                  </a:moveTo>
                  <a:lnTo>
                    <a:pt x="229057" y="395211"/>
                  </a:lnTo>
                  <a:lnTo>
                    <a:pt x="224942" y="389115"/>
                  </a:lnTo>
                  <a:lnTo>
                    <a:pt x="218833" y="385013"/>
                  </a:lnTo>
                  <a:lnTo>
                    <a:pt x="211353" y="383501"/>
                  </a:lnTo>
                  <a:lnTo>
                    <a:pt x="203873" y="385013"/>
                  </a:lnTo>
                  <a:lnTo>
                    <a:pt x="197764" y="389115"/>
                  </a:lnTo>
                  <a:lnTo>
                    <a:pt x="193649" y="395211"/>
                  </a:lnTo>
                  <a:lnTo>
                    <a:pt x="192138" y="402678"/>
                  </a:lnTo>
                  <a:lnTo>
                    <a:pt x="193649" y="410146"/>
                  </a:lnTo>
                  <a:lnTo>
                    <a:pt x="197764" y="416229"/>
                  </a:lnTo>
                  <a:lnTo>
                    <a:pt x="203873" y="420344"/>
                  </a:lnTo>
                  <a:lnTo>
                    <a:pt x="211353" y="421855"/>
                  </a:lnTo>
                  <a:lnTo>
                    <a:pt x="218833" y="420344"/>
                  </a:lnTo>
                  <a:lnTo>
                    <a:pt x="224942" y="416229"/>
                  </a:lnTo>
                  <a:lnTo>
                    <a:pt x="229057" y="410146"/>
                  </a:lnTo>
                  <a:lnTo>
                    <a:pt x="230568" y="402678"/>
                  </a:lnTo>
                  <a:close/>
                </a:path>
                <a:path w="422910" h="422275">
                  <a:moveTo>
                    <a:pt x="230568" y="19177"/>
                  </a:moveTo>
                  <a:lnTo>
                    <a:pt x="229057" y="11709"/>
                  </a:lnTo>
                  <a:lnTo>
                    <a:pt x="224942" y="5613"/>
                  </a:lnTo>
                  <a:lnTo>
                    <a:pt x="218833" y="1511"/>
                  </a:lnTo>
                  <a:lnTo>
                    <a:pt x="211353" y="0"/>
                  </a:lnTo>
                  <a:lnTo>
                    <a:pt x="203873" y="1511"/>
                  </a:lnTo>
                  <a:lnTo>
                    <a:pt x="197764" y="5613"/>
                  </a:lnTo>
                  <a:lnTo>
                    <a:pt x="193649" y="11709"/>
                  </a:lnTo>
                  <a:lnTo>
                    <a:pt x="192138" y="19177"/>
                  </a:lnTo>
                  <a:lnTo>
                    <a:pt x="193649" y="26644"/>
                  </a:lnTo>
                  <a:lnTo>
                    <a:pt x="197764" y="32740"/>
                  </a:lnTo>
                  <a:lnTo>
                    <a:pt x="203873" y="36842"/>
                  </a:lnTo>
                  <a:lnTo>
                    <a:pt x="211353" y="38354"/>
                  </a:lnTo>
                  <a:lnTo>
                    <a:pt x="218833" y="36842"/>
                  </a:lnTo>
                  <a:lnTo>
                    <a:pt x="224942" y="32740"/>
                  </a:lnTo>
                  <a:lnTo>
                    <a:pt x="229057" y="26644"/>
                  </a:lnTo>
                  <a:lnTo>
                    <a:pt x="230568" y="19177"/>
                  </a:lnTo>
                  <a:close/>
                </a:path>
                <a:path w="422910" h="422275">
                  <a:moveTo>
                    <a:pt x="422706" y="201345"/>
                  </a:moveTo>
                  <a:lnTo>
                    <a:pt x="421195" y="193878"/>
                  </a:lnTo>
                  <a:lnTo>
                    <a:pt x="417080" y="187782"/>
                  </a:lnTo>
                  <a:lnTo>
                    <a:pt x="410972" y="183680"/>
                  </a:lnTo>
                  <a:lnTo>
                    <a:pt x="403491" y="182168"/>
                  </a:lnTo>
                  <a:lnTo>
                    <a:pt x="396011" y="183680"/>
                  </a:lnTo>
                  <a:lnTo>
                    <a:pt x="389902" y="187782"/>
                  </a:lnTo>
                  <a:lnTo>
                    <a:pt x="385787" y="193878"/>
                  </a:lnTo>
                  <a:lnTo>
                    <a:pt x="384276" y="201345"/>
                  </a:lnTo>
                  <a:lnTo>
                    <a:pt x="385787" y="208800"/>
                  </a:lnTo>
                  <a:lnTo>
                    <a:pt x="389902" y="214896"/>
                  </a:lnTo>
                  <a:lnTo>
                    <a:pt x="396011" y="219011"/>
                  </a:lnTo>
                  <a:lnTo>
                    <a:pt x="403491" y="220522"/>
                  </a:lnTo>
                  <a:lnTo>
                    <a:pt x="410972" y="219011"/>
                  </a:lnTo>
                  <a:lnTo>
                    <a:pt x="417080" y="214896"/>
                  </a:lnTo>
                  <a:lnTo>
                    <a:pt x="421195" y="208800"/>
                  </a:lnTo>
                  <a:lnTo>
                    <a:pt x="422706" y="2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3478" y="4429574"/>
              <a:ext cx="127773" cy="2425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96480" y="4151542"/>
              <a:ext cx="653415" cy="747395"/>
            </a:xfrm>
            <a:custGeom>
              <a:avLst/>
              <a:gdLst/>
              <a:ahLst/>
              <a:cxnLst/>
              <a:rect l="l" t="t" r="r" b="b"/>
              <a:pathLst>
                <a:path w="653414" h="747395">
                  <a:moveTo>
                    <a:pt x="355033" y="57517"/>
                  </a:moveTo>
                  <a:lnTo>
                    <a:pt x="297391" y="57517"/>
                  </a:lnTo>
                  <a:lnTo>
                    <a:pt x="297391" y="96826"/>
                  </a:lnTo>
                  <a:lnTo>
                    <a:pt x="247678" y="105075"/>
                  </a:lnTo>
                  <a:lnTo>
                    <a:pt x="200780" y="120488"/>
                  </a:lnTo>
                  <a:lnTo>
                    <a:pt x="157306" y="142491"/>
                  </a:lnTo>
                  <a:lnTo>
                    <a:pt x="117865" y="170507"/>
                  </a:lnTo>
                  <a:lnTo>
                    <a:pt x="83065" y="203960"/>
                  </a:lnTo>
                  <a:lnTo>
                    <a:pt x="53515" y="242273"/>
                  </a:lnTo>
                  <a:lnTo>
                    <a:pt x="29825" y="284871"/>
                  </a:lnTo>
                  <a:lnTo>
                    <a:pt x="12602" y="331178"/>
                  </a:lnTo>
                  <a:lnTo>
                    <a:pt x="2456" y="380618"/>
                  </a:lnTo>
                  <a:lnTo>
                    <a:pt x="0" y="431030"/>
                  </a:lnTo>
                  <a:lnTo>
                    <a:pt x="5150" y="480163"/>
                  </a:lnTo>
                  <a:lnTo>
                    <a:pt x="17471" y="527308"/>
                  </a:lnTo>
                  <a:lnTo>
                    <a:pt x="36530" y="571754"/>
                  </a:lnTo>
                  <a:lnTo>
                    <a:pt x="61890" y="612791"/>
                  </a:lnTo>
                  <a:lnTo>
                    <a:pt x="93118" y="649709"/>
                  </a:lnTo>
                  <a:lnTo>
                    <a:pt x="129777" y="681798"/>
                  </a:lnTo>
                  <a:lnTo>
                    <a:pt x="171434" y="708347"/>
                  </a:lnTo>
                  <a:lnTo>
                    <a:pt x="217653" y="728647"/>
                  </a:lnTo>
                  <a:lnTo>
                    <a:pt x="266448" y="741686"/>
                  </a:lnTo>
                  <a:lnTo>
                    <a:pt x="315607" y="747102"/>
                  </a:lnTo>
                  <a:lnTo>
                    <a:pt x="364355" y="745157"/>
                  </a:lnTo>
                  <a:lnTo>
                    <a:pt x="411917" y="736110"/>
                  </a:lnTo>
                  <a:lnTo>
                    <a:pt x="457518" y="720222"/>
                  </a:lnTo>
                  <a:lnTo>
                    <a:pt x="500383" y="697753"/>
                  </a:lnTo>
                  <a:lnTo>
                    <a:pt x="510575" y="690297"/>
                  </a:lnTo>
                  <a:lnTo>
                    <a:pt x="326212" y="690297"/>
                  </a:lnTo>
                  <a:lnTo>
                    <a:pt x="277768" y="685983"/>
                  </a:lnTo>
                  <a:lnTo>
                    <a:pt x="232211" y="673541"/>
                  </a:lnTo>
                  <a:lnTo>
                    <a:pt x="190291" y="653722"/>
                  </a:lnTo>
                  <a:lnTo>
                    <a:pt x="152759" y="627274"/>
                  </a:lnTo>
                  <a:lnTo>
                    <a:pt x="120366" y="594947"/>
                  </a:lnTo>
                  <a:lnTo>
                    <a:pt x="93865" y="557491"/>
                  </a:lnTo>
                  <a:lnTo>
                    <a:pt x="74005" y="515656"/>
                  </a:lnTo>
                  <a:lnTo>
                    <a:pt x="61538" y="470190"/>
                  </a:lnTo>
                  <a:lnTo>
                    <a:pt x="57216" y="421845"/>
                  </a:lnTo>
                  <a:lnTo>
                    <a:pt x="61538" y="373499"/>
                  </a:lnTo>
                  <a:lnTo>
                    <a:pt x="74005" y="328034"/>
                  </a:lnTo>
                  <a:lnTo>
                    <a:pt x="93865" y="286198"/>
                  </a:lnTo>
                  <a:lnTo>
                    <a:pt x="120366" y="248742"/>
                  </a:lnTo>
                  <a:lnTo>
                    <a:pt x="152759" y="216415"/>
                  </a:lnTo>
                  <a:lnTo>
                    <a:pt x="190290" y="189967"/>
                  </a:lnTo>
                  <a:lnTo>
                    <a:pt x="232211" y="170148"/>
                  </a:lnTo>
                  <a:lnTo>
                    <a:pt x="277768" y="157706"/>
                  </a:lnTo>
                  <a:lnTo>
                    <a:pt x="326212" y="153393"/>
                  </a:lnTo>
                  <a:lnTo>
                    <a:pt x="586298" y="153393"/>
                  </a:lnTo>
                  <a:lnTo>
                    <a:pt x="587492" y="151475"/>
                  </a:lnTo>
                  <a:lnTo>
                    <a:pt x="508745" y="151475"/>
                  </a:lnTo>
                  <a:lnTo>
                    <a:pt x="472974" y="130682"/>
                  </a:lnTo>
                  <a:lnTo>
                    <a:pt x="435131" y="114563"/>
                  </a:lnTo>
                  <a:lnTo>
                    <a:pt x="395667" y="103477"/>
                  </a:lnTo>
                  <a:lnTo>
                    <a:pt x="355033" y="97785"/>
                  </a:lnTo>
                  <a:lnTo>
                    <a:pt x="355033" y="57517"/>
                  </a:lnTo>
                  <a:close/>
                </a:path>
                <a:path w="653414" h="747395">
                  <a:moveTo>
                    <a:pt x="586298" y="153393"/>
                  </a:moveTo>
                  <a:lnTo>
                    <a:pt x="326212" y="153393"/>
                  </a:lnTo>
                  <a:lnTo>
                    <a:pt x="374655" y="157706"/>
                  </a:lnTo>
                  <a:lnTo>
                    <a:pt x="420213" y="170148"/>
                  </a:lnTo>
                  <a:lnTo>
                    <a:pt x="462133" y="189968"/>
                  </a:lnTo>
                  <a:lnTo>
                    <a:pt x="499665" y="216416"/>
                  </a:lnTo>
                  <a:lnTo>
                    <a:pt x="532057" y="248742"/>
                  </a:lnTo>
                  <a:lnTo>
                    <a:pt x="558559" y="286198"/>
                  </a:lnTo>
                  <a:lnTo>
                    <a:pt x="578418" y="328034"/>
                  </a:lnTo>
                  <a:lnTo>
                    <a:pt x="590885" y="373499"/>
                  </a:lnTo>
                  <a:lnTo>
                    <a:pt x="595208" y="421845"/>
                  </a:lnTo>
                  <a:lnTo>
                    <a:pt x="590885" y="470190"/>
                  </a:lnTo>
                  <a:lnTo>
                    <a:pt x="578419" y="515656"/>
                  </a:lnTo>
                  <a:lnTo>
                    <a:pt x="558559" y="557491"/>
                  </a:lnTo>
                  <a:lnTo>
                    <a:pt x="532057" y="594947"/>
                  </a:lnTo>
                  <a:lnTo>
                    <a:pt x="499665" y="627274"/>
                  </a:lnTo>
                  <a:lnTo>
                    <a:pt x="462133" y="653722"/>
                  </a:lnTo>
                  <a:lnTo>
                    <a:pt x="420213" y="673541"/>
                  </a:lnTo>
                  <a:lnTo>
                    <a:pt x="374655" y="685983"/>
                  </a:lnTo>
                  <a:lnTo>
                    <a:pt x="326212" y="690297"/>
                  </a:lnTo>
                  <a:lnTo>
                    <a:pt x="510575" y="690297"/>
                  </a:lnTo>
                  <a:lnTo>
                    <a:pt x="574806" y="634113"/>
                  </a:lnTo>
                  <a:lnTo>
                    <a:pt x="604815" y="593462"/>
                  </a:lnTo>
                  <a:lnTo>
                    <a:pt x="628181" y="548716"/>
                  </a:lnTo>
                  <a:lnTo>
                    <a:pt x="643941" y="501958"/>
                  </a:lnTo>
                  <a:lnTo>
                    <a:pt x="652245" y="454016"/>
                  </a:lnTo>
                  <a:lnTo>
                    <a:pt x="653242" y="405719"/>
                  </a:lnTo>
                  <a:lnTo>
                    <a:pt x="647084" y="357896"/>
                  </a:lnTo>
                  <a:lnTo>
                    <a:pt x="633920" y="311375"/>
                  </a:lnTo>
                  <a:lnTo>
                    <a:pt x="613901" y="266984"/>
                  </a:lnTo>
                  <a:lnTo>
                    <a:pt x="587177" y="225552"/>
                  </a:lnTo>
                  <a:lnTo>
                    <a:pt x="553898" y="187908"/>
                  </a:lnTo>
                  <a:lnTo>
                    <a:pt x="582718" y="159145"/>
                  </a:lnTo>
                  <a:lnTo>
                    <a:pt x="586298" y="153393"/>
                  </a:lnTo>
                  <a:close/>
                </a:path>
                <a:path w="653414" h="747395">
                  <a:moveTo>
                    <a:pt x="561943" y="110488"/>
                  </a:moveTo>
                  <a:lnTo>
                    <a:pt x="551090" y="112136"/>
                  </a:lnTo>
                  <a:lnTo>
                    <a:pt x="541408" y="117919"/>
                  </a:lnTo>
                  <a:lnTo>
                    <a:pt x="508745" y="151475"/>
                  </a:lnTo>
                  <a:lnTo>
                    <a:pt x="587492" y="151475"/>
                  </a:lnTo>
                  <a:lnTo>
                    <a:pt x="588648" y="149618"/>
                  </a:lnTo>
                  <a:lnTo>
                    <a:pt x="590524" y="139011"/>
                  </a:lnTo>
                  <a:lnTo>
                    <a:pt x="588258" y="128405"/>
                  </a:lnTo>
                  <a:lnTo>
                    <a:pt x="581758" y="118877"/>
                  </a:lnTo>
                  <a:lnTo>
                    <a:pt x="572616" y="112795"/>
                  </a:lnTo>
                  <a:lnTo>
                    <a:pt x="561943" y="110488"/>
                  </a:lnTo>
                  <a:close/>
                </a:path>
                <a:path w="653414" h="747395">
                  <a:moveTo>
                    <a:pt x="441496" y="0"/>
                  </a:moveTo>
                  <a:lnTo>
                    <a:pt x="210928" y="0"/>
                  </a:lnTo>
                  <a:lnTo>
                    <a:pt x="210928" y="57517"/>
                  </a:lnTo>
                  <a:lnTo>
                    <a:pt x="441496" y="57517"/>
                  </a:lnTo>
                  <a:lnTo>
                    <a:pt x="44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66890" y="3910076"/>
            <a:ext cx="422529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15" dirty="0">
                <a:latin typeface="Calibri"/>
                <a:cs typeface="Calibri"/>
              </a:rPr>
              <a:t>So,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addition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repair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time,</a:t>
            </a:r>
            <a:r>
              <a:rPr sz="2000" spc="-10" dirty="0">
                <a:latin typeface="Calibri"/>
                <a:cs typeface="Calibri"/>
              </a:rPr>
              <a:t> testing </a:t>
            </a:r>
            <a:r>
              <a:rPr sz="2000" spc="-5" dirty="0">
                <a:latin typeface="Calibri"/>
                <a:cs typeface="Calibri"/>
              </a:rPr>
              <a:t> period,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return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10" dirty="0">
                <a:latin typeface="Calibri"/>
                <a:cs typeface="Calibri"/>
              </a:rPr>
              <a:t>operating </a:t>
            </a:r>
            <a:r>
              <a:rPr sz="2000" spc="-5" dirty="0">
                <a:latin typeface="Calibri"/>
                <a:cs typeface="Calibri"/>
              </a:rPr>
              <a:t> condition,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captures </a:t>
            </a:r>
            <a:r>
              <a:rPr sz="2000" b="1" spc="-10" dirty="0">
                <a:latin typeface="Calibri"/>
                <a:cs typeface="Calibri"/>
              </a:rPr>
              <a:t>failure </a:t>
            </a:r>
            <a:r>
              <a:rPr sz="2000" b="1" spc="-5" dirty="0">
                <a:latin typeface="Calibri"/>
                <a:cs typeface="Calibri"/>
              </a:rPr>
              <a:t>notification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diagnosis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4" y="643127"/>
            <a:ext cx="11852148" cy="43403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3616" y="5404510"/>
            <a:ext cx="843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Mean</a:t>
            </a:r>
            <a:r>
              <a:rPr sz="36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Time</a:t>
            </a:r>
            <a:r>
              <a:rPr sz="36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36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Repair</a:t>
            </a:r>
            <a:r>
              <a:rPr sz="36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40" dirty="0">
                <a:solidFill>
                  <a:srgbClr val="FFFFFF"/>
                </a:solidFill>
                <a:latin typeface="Calibri Light"/>
                <a:cs typeface="Calibri Light"/>
              </a:rPr>
              <a:t>vs</a:t>
            </a:r>
            <a:r>
              <a:rPr sz="36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Mean</a:t>
            </a:r>
            <a:r>
              <a:rPr sz="36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Time</a:t>
            </a:r>
            <a:r>
              <a:rPr sz="36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36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Recovery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44226C39-75AE-7CC0-CE93-8FFC292E5953}"/>
              </a:ext>
            </a:extLst>
          </p:cNvPr>
          <p:cNvSpPr txBox="1"/>
          <p:nvPr/>
        </p:nvSpPr>
        <p:spPr>
          <a:xfrm>
            <a:off x="1600200" y="5419507"/>
            <a:ext cx="8991600" cy="126476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127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Software Quality Attributes</a:t>
            </a:r>
            <a:endParaRPr lang="en-US" sz="3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87AF1D1-1BCD-9A5D-D57C-037138886B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9253" y="259625"/>
            <a:ext cx="10283252" cy="53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02793"/>
            <a:ext cx="9923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44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4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ea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400" b="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4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4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6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ee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400" b="0" spc="-2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4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400" b="0" spc="-7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400" b="0" spc="-1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4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60" dirty="0">
                <a:solidFill>
                  <a:srgbClr val="FFFFFF"/>
                </a:solidFill>
                <a:latin typeface="Calibri Light"/>
                <a:cs typeface="Calibri Light"/>
              </a:rPr>
              <a:t>(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TB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)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?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80" y="2130551"/>
            <a:ext cx="10058400" cy="1693545"/>
            <a:chOff x="1097280" y="2130551"/>
            <a:chExt cx="10058400" cy="1693545"/>
          </a:xfrm>
        </p:grpSpPr>
        <p:sp>
          <p:nvSpPr>
            <p:cNvPr id="4" name="object 4"/>
            <p:cNvSpPr/>
            <p:nvPr/>
          </p:nvSpPr>
          <p:spPr>
            <a:xfrm>
              <a:off x="1097280" y="2130551"/>
              <a:ext cx="10058400" cy="1693545"/>
            </a:xfrm>
            <a:custGeom>
              <a:avLst/>
              <a:gdLst/>
              <a:ahLst/>
              <a:cxnLst/>
              <a:rect l="l" t="t" r="r" b="b"/>
              <a:pathLst>
                <a:path w="10058400" h="1693545">
                  <a:moveTo>
                    <a:pt x="9889109" y="0"/>
                  </a:moveTo>
                  <a:lnTo>
                    <a:pt x="169316" y="0"/>
                  </a:lnTo>
                  <a:lnTo>
                    <a:pt x="124305" y="6048"/>
                  </a:lnTo>
                  <a:lnTo>
                    <a:pt x="83859" y="23118"/>
                  </a:lnTo>
                  <a:lnTo>
                    <a:pt x="49591" y="49593"/>
                  </a:lnTo>
                  <a:lnTo>
                    <a:pt x="23116" y="83857"/>
                  </a:lnTo>
                  <a:lnTo>
                    <a:pt x="6048" y="124295"/>
                  </a:lnTo>
                  <a:lnTo>
                    <a:pt x="0" y="169290"/>
                  </a:lnTo>
                  <a:lnTo>
                    <a:pt x="0" y="1523873"/>
                  </a:lnTo>
                  <a:lnTo>
                    <a:pt x="6048" y="1568868"/>
                  </a:lnTo>
                  <a:lnTo>
                    <a:pt x="23116" y="1609306"/>
                  </a:lnTo>
                  <a:lnTo>
                    <a:pt x="49591" y="1643570"/>
                  </a:lnTo>
                  <a:lnTo>
                    <a:pt x="83859" y="1670045"/>
                  </a:lnTo>
                  <a:lnTo>
                    <a:pt x="124305" y="1687115"/>
                  </a:lnTo>
                  <a:lnTo>
                    <a:pt x="169316" y="1693164"/>
                  </a:lnTo>
                  <a:lnTo>
                    <a:pt x="9889109" y="1693164"/>
                  </a:lnTo>
                  <a:lnTo>
                    <a:pt x="9934104" y="1687115"/>
                  </a:lnTo>
                  <a:lnTo>
                    <a:pt x="9974542" y="1670045"/>
                  </a:lnTo>
                  <a:lnTo>
                    <a:pt x="10008806" y="1643570"/>
                  </a:lnTo>
                  <a:lnTo>
                    <a:pt x="10035281" y="1609306"/>
                  </a:lnTo>
                  <a:lnTo>
                    <a:pt x="10052351" y="1568868"/>
                  </a:lnTo>
                  <a:lnTo>
                    <a:pt x="10058400" y="1523873"/>
                  </a:lnTo>
                  <a:lnTo>
                    <a:pt x="10058400" y="169290"/>
                  </a:lnTo>
                  <a:lnTo>
                    <a:pt x="10052351" y="124295"/>
                  </a:lnTo>
                  <a:lnTo>
                    <a:pt x="10035281" y="83857"/>
                  </a:lnTo>
                  <a:lnTo>
                    <a:pt x="10008806" y="49593"/>
                  </a:lnTo>
                  <a:lnTo>
                    <a:pt x="9974542" y="23118"/>
                  </a:lnTo>
                  <a:lnTo>
                    <a:pt x="9934104" y="6048"/>
                  </a:lnTo>
                  <a:lnTo>
                    <a:pt x="98891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3552" y="2614412"/>
              <a:ext cx="826769" cy="728980"/>
            </a:xfrm>
            <a:custGeom>
              <a:avLst/>
              <a:gdLst/>
              <a:ahLst/>
              <a:cxnLst/>
              <a:rect l="l" t="t" r="r" b="b"/>
              <a:pathLst>
                <a:path w="826769" h="728979">
                  <a:moveTo>
                    <a:pt x="408321" y="0"/>
                  </a:moveTo>
                  <a:lnTo>
                    <a:pt x="4855" y="670979"/>
                  </a:lnTo>
                  <a:lnTo>
                    <a:pt x="0" y="685410"/>
                  </a:lnTo>
                  <a:lnTo>
                    <a:pt x="1022" y="700075"/>
                  </a:lnTo>
                  <a:lnTo>
                    <a:pt x="31319" y="728497"/>
                  </a:lnTo>
                  <a:lnTo>
                    <a:pt x="787919" y="728497"/>
                  </a:lnTo>
                  <a:lnTo>
                    <a:pt x="802808" y="725475"/>
                  </a:lnTo>
                  <a:lnTo>
                    <a:pt x="814995" y="717243"/>
                  </a:lnTo>
                  <a:lnTo>
                    <a:pt x="823194" y="705045"/>
                  </a:lnTo>
                  <a:lnTo>
                    <a:pt x="826164" y="690115"/>
                  </a:lnTo>
                  <a:lnTo>
                    <a:pt x="826164" y="683395"/>
                  </a:lnTo>
                  <a:lnTo>
                    <a:pt x="824406" y="676796"/>
                  </a:lnTo>
                  <a:lnTo>
                    <a:pt x="754904" y="555928"/>
                  </a:lnTo>
                  <a:lnTo>
                    <a:pt x="192360" y="555928"/>
                  </a:lnTo>
                  <a:lnTo>
                    <a:pt x="192360" y="517578"/>
                  </a:lnTo>
                  <a:lnTo>
                    <a:pt x="279542" y="517578"/>
                  </a:lnTo>
                  <a:lnTo>
                    <a:pt x="293724" y="485287"/>
                  </a:lnTo>
                  <a:lnTo>
                    <a:pt x="323013" y="457716"/>
                  </a:lnTo>
                  <a:lnTo>
                    <a:pt x="363918" y="438503"/>
                  </a:lnTo>
                  <a:lnTo>
                    <a:pt x="412952" y="431290"/>
                  </a:lnTo>
                  <a:lnTo>
                    <a:pt x="683247" y="431290"/>
                  </a:lnTo>
                  <a:lnTo>
                    <a:pt x="666711" y="402527"/>
                  </a:lnTo>
                  <a:lnTo>
                    <a:pt x="393770" y="402527"/>
                  </a:lnTo>
                  <a:lnTo>
                    <a:pt x="393770" y="324197"/>
                  </a:lnTo>
                  <a:lnTo>
                    <a:pt x="357037" y="324197"/>
                  </a:lnTo>
                  <a:lnTo>
                    <a:pt x="412952" y="268301"/>
                  </a:lnTo>
                  <a:lnTo>
                    <a:pt x="589542" y="268301"/>
                  </a:lnTo>
                  <a:lnTo>
                    <a:pt x="446233" y="19032"/>
                  </a:lnTo>
                  <a:lnTo>
                    <a:pt x="436188" y="7575"/>
                  </a:lnTo>
                  <a:lnTo>
                    <a:pt x="422990" y="1076"/>
                  </a:lnTo>
                  <a:lnTo>
                    <a:pt x="408321" y="0"/>
                  </a:lnTo>
                  <a:close/>
                </a:path>
                <a:path w="826769" h="728979">
                  <a:moveTo>
                    <a:pt x="683247" y="431290"/>
                  </a:moveTo>
                  <a:lnTo>
                    <a:pt x="412952" y="431290"/>
                  </a:lnTo>
                  <a:lnTo>
                    <a:pt x="461986" y="438503"/>
                  </a:lnTo>
                  <a:lnTo>
                    <a:pt x="502892" y="457716"/>
                  </a:lnTo>
                  <a:lnTo>
                    <a:pt x="532180" y="485287"/>
                  </a:lnTo>
                  <a:lnTo>
                    <a:pt x="546363" y="517578"/>
                  </a:lnTo>
                  <a:lnTo>
                    <a:pt x="633545" y="517578"/>
                  </a:lnTo>
                  <a:lnTo>
                    <a:pt x="633545" y="555928"/>
                  </a:lnTo>
                  <a:lnTo>
                    <a:pt x="754904" y="555928"/>
                  </a:lnTo>
                  <a:lnTo>
                    <a:pt x="683247" y="431290"/>
                  </a:lnTo>
                  <a:close/>
                </a:path>
                <a:path w="826769" h="728979">
                  <a:moveTo>
                    <a:pt x="589542" y="268301"/>
                  </a:moveTo>
                  <a:lnTo>
                    <a:pt x="412952" y="268301"/>
                  </a:lnTo>
                  <a:lnTo>
                    <a:pt x="468868" y="324197"/>
                  </a:lnTo>
                  <a:lnTo>
                    <a:pt x="432134" y="324197"/>
                  </a:lnTo>
                  <a:lnTo>
                    <a:pt x="432134" y="402527"/>
                  </a:lnTo>
                  <a:lnTo>
                    <a:pt x="666711" y="402527"/>
                  </a:lnTo>
                  <a:lnTo>
                    <a:pt x="589542" y="268301"/>
                  </a:lnTo>
                  <a:close/>
                </a:path>
              </a:pathLst>
            </a:custGeom>
            <a:solidFill>
              <a:srgbClr val="BE4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19957" y="2273300"/>
            <a:ext cx="7378065" cy="13404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ct val="91600"/>
              </a:lnSpc>
              <a:spcBef>
                <a:spcPts val="335"/>
              </a:spcBef>
            </a:pP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MTBF measures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predicted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passes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300" b="1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previous failure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of a </a:t>
            </a:r>
            <a:r>
              <a:rPr sz="2300" b="1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next failure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during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normal </a:t>
            </a:r>
            <a:r>
              <a:rPr sz="2300" b="1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operation. </a:t>
            </a:r>
            <a:r>
              <a:rPr sz="2300" b="1" spc="-60" dirty="0">
                <a:solidFill>
                  <a:srgbClr val="FFFFFF"/>
                </a:solidFill>
                <a:latin typeface="Calibri"/>
                <a:cs typeface="Calibri"/>
              </a:rPr>
              <a:t>Or,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the time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300" b="1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breakdown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300" b="1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next.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7280" y="4247388"/>
            <a:ext cx="10058400" cy="1693545"/>
            <a:chOff x="1097280" y="4247388"/>
            <a:chExt cx="10058400" cy="1693545"/>
          </a:xfrm>
        </p:grpSpPr>
        <p:sp>
          <p:nvSpPr>
            <p:cNvPr id="8" name="object 8"/>
            <p:cNvSpPr/>
            <p:nvPr/>
          </p:nvSpPr>
          <p:spPr>
            <a:xfrm>
              <a:off x="1097280" y="4247388"/>
              <a:ext cx="10058400" cy="1693545"/>
            </a:xfrm>
            <a:custGeom>
              <a:avLst/>
              <a:gdLst/>
              <a:ahLst/>
              <a:cxnLst/>
              <a:rect l="l" t="t" r="r" b="b"/>
              <a:pathLst>
                <a:path w="10058400" h="1693545">
                  <a:moveTo>
                    <a:pt x="9889109" y="0"/>
                  </a:moveTo>
                  <a:lnTo>
                    <a:pt x="169316" y="0"/>
                  </a:lnTo>
                  <a:lnTo>
                    <a:pt x="124305" y="6048"/>
                  </a:lnTo>
                  <a:lnTo>
                    <a:pt x="83859" y="23118"/>
                  </a:lnTo>
                  <a:lnTo>
                    <a:pt x="49591" y="49593"/>
                  </a:lnTo>
                  <a:lnTo>
                    <a:pt x="23116" y="83857"/>
                  </a:lnTo>
                  <a:lnTo>
                    <a:pt x="6048" y="124295"/>
                  </a:lnTo>
                  <a:lnTo>
                    <a:pt x="0" y="169291"/>
                  </a:lnTo>
                  <a:lnTo>
                    <a:pt x="0" y="1523847"/>
                  </a:lnTo>
                  <a:lnTo>
                    <a:pt x="6048" y="1568858"/>
                  </a:lnTo>
                  <a:lnTo>
                    <a:pt x="23116" y="1609304"/>
                  </a:lnTo>
                  <a:lnTo>
                    <a:pt x="49591" y="1643572"/>
                  </a:lnTo>
                  <a:lnTo>
                    <a:pt x="83859" y="1670047"/>
                  </a:lnTo>
                  <a:lnTo>
                    <a:pt x="124305" y="1687115"/>
                  </a:lnTo>
                  <a:lnTo>
                    <a:pt x="169316" y="1693164"/>
                  </a:lnTo>
                  <a:lnTo>
                    <a:pt x="9889109" y="1693164"/>
                  </a:lnTo>
                  <a:lnTo>
                    <a:pt x="9934104" y="1687115"/>
                  </a:lnTo>
                  <a:lnTo>
                    <a:pt x="9974542" y="1670047"/>
                  </a:lnTo>
                  <a:lnTo>
                    <a:pt x="10008806" y="1643572"/>
                  </a:lnTo>
                  <a:lnTo>
                    <a:pt x="10035281" y="1609304"/>
                  </a:lnTo>
                  <a:lnTo>
                    <a:pt x="10052351" y="1568858"/>
                  </a:lnTo>
                  <a:lnTo>
                    <a:pt x="10058400" y="1523847"/>
                  </a:lnTo>
                  <a:lnTo>
                    <a:pt x="10058400" y="169291"/>
                  </a:lnTo>
                  <a:lnTo>
                    <a:pt x="10052351" y="124295"/>
                  </a:lnTo>
                  <a:lnTo>
                    <a:pt x="10035281" y="83857"/>
                  </a:lnTo>
                  <a:lnTo>
                    <a:pt x="10008806" y="49593"/>
                  </a:lnTo>
                  <a:lnTo>
                    <a:pt x="9974542" y="23118"/>
                  </a:lnTo>
                  <a:lnTo>
                    <a:pt x="9934104" y="6048"/>
                  </a:lnTo>
                  <a:lnTo>
                    <a:pt x="98891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5503" y="4837252"/>
              <a:ext cx="422275" cy="689610"/>
            </a:xfrm>
            <a:custGeom>
              <a:avLst/>
              <a:gdLst/>
              <a:ahLst/>
              <a:cxnLst/>
              <a:rect l="l" t="t" r="r" b="b"/>
              <a:pathLst>
                <a:path w="422275" h="689610">
                  <a:moveTo>
                    <a:pt x="196615" y="153669"/>
                  </a:moveTo>
                  <a:lnTo>
                    <a:pt x="115091" y="153669"/>
                  </a:lnTo>
                  <a:lnTo>
                    <a:pt x="115091" y="689609"/>
                  </a:lnTo>
                  <a:lnTo>
                    <a:pt x="191819" y="689609"/>
                  </a:lnTo>
                  <a:lnTo>
                    <a:pt x="191819" y="670559"/>
                  </a:lnTo>
                  <a:lnTo>
                    <a:pt x="153455" y="670559"/>
                  </a:lnTo>
                  <a:lnTo>
                    <a:pt x="145987" y="669289"/>
                  </a:lnTo>
                  <a:lnTo>
                    <a:pt x="139890" y="665479"/>
                  </a:lnTo>
                  <a:lnTo>
                    <a:pt x="135780" y="659129"/>
                  </a:lnTo>
                  <a:lnTo>
                    <a:pt x="134273" y="651509"/>
                  </a:lnTo>
                  <a:lnTo>
                    <a:pt x="134273" y="640079"/>
                  </a:lnTo>
                  <a:lnTo>
                    <a:pt x="135780" y="633729"/>
                  </a:lnTo>
                  <a:lnTo>
                    <a:pt x="139890" y="627379"/>
                  </a:lnTo>
                  <a:lnTo>
                    <a:pt x="145987" y="623569"/>
                  </a:lnTo>
                  <a:lnTo>
                    <a:pt x="153455" y="621029"/>
                  </a:lnTo>
                  <a:lnTo>
                    <a:pt x="191819" y="621029"/>
                  </a:lnTo>
                  <a:lnTo>
                    <a:pt x="191819" y="604519"/>
                  </a:lnTo>
                  <a:lnTo>
                    <a:pt x="148156" y="604519"/>
                  </a:lnTo>
                  <a:lnTo>
                    <a:pt x="143864" y="599439"/>
                  </a:lnTo>
                  <a:lnTo>
                    <a:pt x="143968" y="476249"/>
                  </a:lnTo>
                  <a:lnTo>
                    <a:pt x="148228" y="472439"/>
                  </a:lnTo>
                  <a:lnTo>
                    <a:pt x="191819" y="472439"/>
                  </a:lnTo>
                  <a:lnTo>
                    <a:pt x="191819" y="457199"/>
                  </a:lnTo>
                  <a:lnTo>
                    <a:pt x="148156" y="457199"/>
                  </a:lnTo>
                  <a:lnTo>
                    <a:pt x="143864" y="453389"/>
                  </a:lnTo>
                  <a:lnTo>
                    <a:pt x="143864" y="320039"/>
                  </a:lnTo>
                  <a:lnTo>
                    <a:pt x="148156" y="316229"/>
                  </a:lnTo>
                  <a:lnTo>
                    <a:pt x="306911" y="316229"/>
                  </a:lnTo>
                  <a:lnTo>
                    <a:pt x="306911" y="303529"/>
                  </a:lnTo>
                  <a:lnTo>
                    <a:pt x="189038" y="303529"/>
                  </a:lnTo>
                  <a:lnTo>
                    <a:pt x="172962" y="299719"/>
                  </a:lnTo>
                  <a:lnTo>
                    <a:pt x="155098" y="292099"/>
                  </a:lnTo>
                  <a:lnTo>
                    <a:pt x="139337" y="281939"/>
                  </a:lnTo>
                  <a:lnTo>
                    <a:pt x="129574" y="269239"/>
                  </a:lnTo>
                  <a:lnTo>
                    <a:pt x="127814" y="262889"/>
                  </a:lnTo>
                  <a:lnTo>
                    <a:pt x="128568" y="256539"/>
                  </a:lnTo>
                  <a:lnTo>
                    <a:pt x="131607" y="251459"/>
                  </a:lnTo>
                  <a:lnTo>
                    <a:pt x="136703" y="247649"/>
                  </a:lnTo>
                  <a:lnTo>
                    <a:pt x="137342" y="247649"/>
                  </a:lnTo>
                  <a:lnTo>
                    <a:pt x="138006" y="246379"/>
                  </a:lnTo>
                  <a:lnTo>
                    <a:pt x="147172" y="243839"/>
                  </a:lnTo>
                  <a:lnTo>
                    <a:pt x="156024" y="242569"/>
                  </a:lnTo>
                  <a:lnTo>
                    <a:pt x="196615" y="242569"/>
                  </a:lnTo>
                  <a:lnTo>
                    <a:pt x="196615" y="181609"/>
                  </a:lnTo>
                  <a:lnTo>
                    <a:pt x="148156" y="181609"/>
                  </a:lnTo>
                  <a:lnTo>
                    <a:pt x="143864" y="177799"/>
                  </a:lnTo>
                  <a:lnTo>
                    <a:pt x="143864" y="167639"/>
                  </a:lnTo>
                  <a:lnTo>
                    <a:pt x="148156" y="162559"/>
                  </a:lnTo>
                  <a:lnTo>
                    <a:pt x="196615" y="162559"/>
                  </a:lnTo>
                  <a:lnTo>
                    <a:pt x="196615" y="153669"/>
                  </a:lnTo>
                  <a:close/>
                </a:path>
                <a:path w="422275" h="689610">
                  <a:moveTo>
                    <a:pt x="258956" y="345439"/>
                  </a:moveTo>
                  <a:lnTo>
                    <a:pt x="230183" y="345439"/>
                  </a:lnTo>
                  <a:lnTo>
                    <a:pt x="230183" y="689609"/>
                  </a:lnTo>
                  <a:lnTo>
                    <a:pt x="306911" y="689609"/>
                  </a:lnTo>
                  <a:lnTo>
                    <a:pt x="306911" y="670559"/>
                  </a:lnTo>
                  <a:lnTo>
                    <a:pt x="268547" y="670559"/>
                  </a:lnTo>
                  <a:lnTo>
                    <a:pt x="261079" y="669289"/>
                  </a:lnTo>
                  <a:lnTo>
                    <a:pt x="254982" y="665479"/>
                  </a:lnTo>
                  <a:lnTo>
                    <a:pt x="250872" y="659129"/>
                  </a:lnTo>
                  <a:lnTo>
                    <a:pt x="249365" y="651509"/>
                  </a:lnTo>
                  <a:lnTo>
                    <a:pt x="249365" y="640079"/>
                  </a:lnTo>
                  <a:lnTo>
                    <a:pt x="250872" y="633729"/>
                  </a:lnTo>
                  <a:lnTo>
                    <a:pt x="254982" y="627379"/>
                  </a:lnTo>
                  <a:lnTo>
                    <a:pt x="261079" y="623569"/>
                  </a:lnTo>
                  <a:lnTo>
                    <a:pt x="268547" y="621029"/>
                  </a:lnTo>
                  <a:lnTo>
                    <a:pt x="306911" y="621029"/>
                  </a:lnTo>
                  <a:lnTo>
                    <a:pt x="306911" y="604519"/>
                  </a:lnTo>
                  <a:lnTo>
                    <a:pt x="263248" y="604519"/>
                  </a:lnTo>
                  <a:lnTo>
                    <a:pt x="258956" y="599439"/>
                  </a:lnTo>
                  <a:lnTo>
                    <a:pt x="259060" y="476249"/>
                  </a:lnTo>
                  <a:lnTo>
                    <a:pt x="263320" y="472439"/>
                  </a:lnTo>
                  <a:lnTo>
                    <a:pt x="306911" y="472439"/>
                  </a:lnTo>
                  <a:lnTo>
                    <a:pt x="306911" y="457199"/>
                  </a:lnTo>
                  <a:lnTo>
                    <a:pt x="263248" y="457199"/>
                  </a:lnTo>
                  <a:lnTo>
                    <a:pt x="258956" y="453389"/>
                  </a:lnTo>
                  <a:lnTo>
                    <a:pt x="258956" y="345439"/>
                  </a:lnTo>
                  <a:close/>
                </a:path>
                <a:path w="422275" h="689610">
                  <a:moveTo>
                    <a:pt x="191819" y="621029"/>
                  </a:moveTo>
                  <a:lnTo>
                    <a:pt x="153455" y="621029"/>
                  </a:lnTo>
                  <a:lnTo>
                    <a:pt x="160920" y="623569"/>
                  </a:lnTo>
                  <a:lnTo>
                    <a:pt x="167018" y="627379"/>
                  </a:lnTo>
                  <a:lnTo>
                    <a:pt x="171129" y="633729"/>
                  </a:lnTo>
                  <a:lnTo>
                    <a:pt x="172637" y="640079"/>
                  </a:lnTo>
                  <a:lnTo>
                    <a:pt x="172637" y="651509"/>
                  </a:lnTo>
                  <a:lnTo>
                    <a:pt x="171129" y="659129"/>
                  </a:lnTo>
                  <a:lnTo>
                    <a:pt x="167018" y="665479"/>
                  </a:lnTo>
                  <a:lnTo>
                    <a:pt x="160920" y="669289"/>
                  </a:lnTo>
                  <a:lnTo>
                    <a:pt x="153455" y="670559"/>
                  </a:lnTo>
                  <a:lnTo>
                    <a:pt x="191819" y="670559"/>
                  </a:lnTo>
                  <a:lnTo>
                    <a:pt x="191819" y="621029"/>
                  </a:lnTo>
                  <a:close/>
                </a:path>
                <a:path w="422275" h="689610">
                  <a:moveTo>
                    <a:pt x="306911" y="621029"/>
                  </a:moveTo>
                  <a:lnTo>
                    <a:pt x="268547" y="621029"/>
                  </a:lnTo>
                  <a:lnTo>
                    <a:pt x="276012" y="623569"/>
                  </a:lnTo>
                  <a:lnTo>
                    <a:pt x="282109" y="627379"/>
                  </a:lnTo>
                  <a:lnTo>
                    <a:pt x="286221" y="633729"/>
                  </a:lnTo>
                  <a:lnTo>
                    <a:pt x="287729" y="640079"/>
                  </a:lnTo>
                  <a:lnTo>
                    <a:pt x="287729" y="651509"/>
                  </a:lnTo>
                  <a:lnTo>
                    <a:pt x="286221" y="659129"/>
                  </a:lnTo>
                  <a:lnTo>
                    <a:pt x="282109" y="665479"/>
                  </a:lnTo>
                  <a:lnTo>
                    <a:pt x="276012" y="669289"/>
                  </a:lnTo>
                  <a:lnTo>
                    <a:pt x="268547" y="670559"/>
                  </a:lnTo>
                  <a:lnTo>
                    <a:pt x="306911" y="670559"/>
                  </a:lnTo>
                  <a:lnTo>
                    <a:pt x="306911" y="621029"/>
                  </a:lnTo>
                  <a:close/>
                </a:path>
                <a:path w="422275" h="689610">
                  <a:moveTo>
                    <a:pt x="191819" y="472439"/>
                  </a:moveTo>
                  <a:lnTo>
                    <a:pt x="158754" y="472439"/>
                  </a:lnTo>
                  <a:lnTo>
                    <a:pt x="163046" y="476249"/>
                  </a:lnTo>
                  <a:lnTo>
                    <a:pt x="163046" y="599439"/>
                  </a:lnTo>
                  <a:lnTo>
                    <a:pt x="158754" y="604519"/>
                  </a:lnTo>
                  <a:lnTo>
                    <a:pt x="191819" y="604519"/>
                  </a:lnTo>
                  <a:lnTo>
                    <a:pt x="191819" y="472439"/>
                  </a:lnTo>
                  <a:close/>
                </a:path>
                <a:path w="422275" h="689610">
                  <a:moveTo>
                    <a:pt x="306911" y="472439"/>
                  </a:moveTo>
                  <a:lnTo>
                    <a:pt x="273846" y="472439"/>
                  </a:lnTo>
                  <a:lnTo>
                    <a:pt x="278138" y="476249"/>
                  </a:lnTo>
                  <a:lnTo>
                    <a:pt x="278138" y="599439"/>
                  </a:lnTo>
                  <a:lnTo>
                    <a:pt x="273846" y="604519"/>
                  </a:lnTo>
                  <a:lnTo>
                    <a:pt x="306911" y="604519"/>
                  </a:lnTo>
                  <a:lnTo>
                    <a:pt x="306911" y="472439"/>
                  </a:lnTo>
                  <a:close/>
                </a:path>
                <a:path w="422275" h="689610">
                  <a:moveTo>
                    <a:pt x="263248" y="316229"/>
                  </a:moveTo>
                  <a:lnTo>
                    <a:pt x="158754" y="316229"/>
                  </a:lnTo>
                  <a:lnTo>
                    <a:pt x="163046" y="320039"/>
                  </a:lnTo>
                  <a:lnTo>
                    <a:pt x="163046" y="453389"/>
                  </a:lnTo>
                  <a:lnTo>
                    <a:pt x="158754" y="457199"/>
                  </a:lnTo>
                  <a:lnTo>
                    <a:pt x="191819" y="457199"/>
                  </a:lnTo>
                  <a:lnTo>
                    <a:pt x="191819" y="345439"/>
                  </a:lnTo>
                  <a:lnTo>
                    <a:pt x="258956" y="345439"/>
                  </a:lnTo>
                  <a:lnTo>
                    <a:pt x="258956" y="320039"/>
                  </a:lnTo>
                  <a:lnTo>
                    <a:pt x="263248" y="316229"/>
                  </a:lnTo>
                  <a:close/>
                </a:path>
                <a:path w="422275" h="689610">
                  <a:moveTo>
                    <a:pt x="306911" y="316229"/>
                  </a:moveTo>
                  <a:lnTo>
                    <a:pt x="273846" y="316229"/>
                  </a:lnTo>
                  <a:lnTo>
                    <a:pt x="278138" y="320039"/>
                  </a:lnTo>
                  <a:lnTo>
                    <a:pt x="278138" y="453389"/>
                  </a:lnTo>
                  <a:lnTo>
                    <a:pt x="273846" y="457199"/>
                  </a:lnTo>
                  <a:lnTo>
                    <a:pt x="306911" y="457199"/>
                  </a:lnTo>
                  <a:lnTo>
                    <a:pt x="306911" y="316229"/>
                  </a:lnTo>
                  <a:close/>
                </a:path>
                <a:path w="422275" h="689610">
                  <a:moveTo>
                    <a:pt x="211001" y="0"/>
                  </a:moveTo>
                  <a:lnTo>
                    <a:pt x="179030" y="2539"/>
                  </a:lnTo>
                  <a:lnTo>
                    <a:pt x="163259" y="5079"/>
                  </a:lnTo>
                  <a:lnTo>
                    <a:pt x="147701" y="10159"/>
                  </a:lnTo>
                  <a:lnTo>
                    <a:pt x="125861" y="16509"/>
                  </a:lnTo>
                  <a:lnTo>
                    <a:pt x="85384" y="38099"/>
                  </a:lnTo>
                  <a:lnTo>
                    <a:pt x="57513" y="64769"/>
                  </a:lnTo>
                  <a:lnTo>
                    <a:pt x="1918" y="300989"/>
                  </a:lnTo>
                  <a:lnTo>
                    <a:pt x="1086" y="303529"/>
                  </a:lnTo>
                  <a:lnTo>
                    <a:pt x="447" y="307339"/>
                  </a:lnTo>
                  <a:lnTo>
                    <a:pt x="0" y="311149"/>
                  </a:lnTo>
                  <a:lnTo>
                    <a:pt x="3014" y="325119"/>
                  </a:lnTo>
                  <a:lnTo>
                    <a:pt x="11236" y="337819"/>
                  </a:lnTo>
                  <a:lnTo>
                    <a:pt x="23430" y="345439"/>
                  </a:lnTo>
                  <a:lnTo>
                    <a:pt x="38363" y="349249"/>
                  </a:lnTo>
                  <a:lnTo>
                    <a:pt x="50653" y="346709"/>
                  </a:lnTo>
                  <a:lnTo>
                    <a:pt x="61316" y="340359"/>
                  </a:lnTo>
                  <a:lnTo>
                    <a:pt x="69614" y="331469"/>
                  </a:lnTo>
                  <a:lnTo>
                    <a:pt x="70768" y="328929"/>
                  </a:lnTo>
                  <a:lnTo>
                    <a:pt x="38363" y="328929"/>
                  </a:lnTo>
                  <a:lnTo>
                    <a:pt x="30895" y="327659"/>
                  </a:lnTo>
                  <a:lnTo>
                    <a:pt x="24798" y="323849"/>
                  </a:lnTo>
                  <a:lnTo>
                    <a:pt x="20688" y="317499"/>
                  </a:lnTo>
                  <a:lnTo>
                    <a:pt x="19181" y="309879"/>
                  </a:lnTo>
                  <a:lnTo>
                    <a:pt x="20688" y="302259"/>
                  </a:lnTo>
                  <a:lnTo>
                    <a:pt x="24798" y="295909"/>
                  </a:lnTo>
                  <a:lnTo>
                    <a:pt x="30895" y="292099"/>
                  </a:lnTo>
                  <a:lnTo>
                    <a:pt x="38363" y="290829"/>
                  </a:lnTo>
                  <a:lnTo>
                    <a:pt x="81882" y="290829"/>
                  </a:lnTo>
                  <a:lnTo>
                    <a:pt x="84957" y="278129"/>
                  </a:lnTo>
                  <a:lnTo>
                    <a:pt x="47091" y="278129"/>
                  </a:lnTo>
                  <a:lnTo>
                    <a:pt x="41928" y="276859"/>
                  </a:lnTo>
                  <a:lnTo>
                    <a:pt x="38707" y="271779"/>
                  </a:lnTo>
                  <a:lnTo>
                    <a:pt x="55723" y="198119"/>
                  </a:lnTo>
                  <a:lnTo>
                    <a:pt x="56914" y="193039"/>
                  </a:lnTo>
                  <a:lnTo>
                    <a:pt x="62173" y="189229"/>
                  </a:lnTo>
                  <a:lnTo>
                    <a:pt x="106481" y="189229"/>
                  </a:lnTo>
                  <a:lnTo>
                    <a:pt x="110171" y="173989"/>
                  </a:lnTo>
                  <a:lnTo>
                    <a:pt x="70877" y="173989"/>
                  </a:lnTo>
                  <a:lnTo>
                    <a:pt x="65714" y="172719"/>
                  </a:lnTo>
                  <a:lnTo>
                    <a:pt x="62493" y="167639"/>
                  </a:lnTo>
                  <a:lnTo>
                    <a:pt x="80700" y="88899"/>
                  </a:lnTo>
                  <a:lnTo>
                    <a:pt x="85847" y="85089"/>
                  </a:lnTo>
                  <a:lnTo>
                    <a:pt x="196615" y="85089"/>
                  </a:lnTo>
                  <a:lnTo>
                    <a:pt x="196615" y="67309"/>
                  </a:lnTo>
                  <a:lnTo>
                    <a:pt x="100705" y="67309"/>
                  </a:lnTo>
                  <a:lnTo>
                    <a:pt x="95566" y="66039"/>
                  </a:lnTo>
                  <a:lnTo>
                    <a:pt x="92441" y="60959"/>
                  </a:lnTo>
                  <a:lnTo>
                    <a:pt x="94591" y="52069"/>
                  </a:lnTo>
                  <a:lnTo>
                    <a:pt x="97276" y="49529"/>
                  </a:lnTo>
                  <a:lnTo>
                    <a:pt x="100705" y="48259"/>
                  </a:lnTo>
                  <a:lnTo>
                    <a:pt x="196615" y="48259"/>
                  </a:lnTo>
                  <a:lnTo>
                    <a:pt x="196615" y="19049"/>
                  </a:lnTo>
                  <a:lnTo>
                    <a:pt x="203057" y="12699"/>
                  </a:lnTo>
                  <a:lnTo>
                    <a:pt x="288729" y="12699"/>
                  </a:lnTo>
                  <a:lnTo>
                    <a:pt x="274302" y="7619"/>
                  </a:lnTo>
                  <a:lnTo>
                    <a:pt x="242822" y="2539"/>
                  </a:lnTo>
                  <a:lnTo>
                    <a:pt x="211001" y="0"/>
                  </a:lnTo>
                  <a:close/>
                </a:path>
                <a:path w="422275" h="689610">
                  <a:moveTo>
                    <a:pt x="338093" y="151129"/>
                  </a:moveTo>
                  <a:lnTo>
                    <a:pt x="306911" y="151129"/>
                  </a:lnTo>
                  <a:lnTo>
                    <a:pt x="347193" y="318769"/>
                  </a:lnTo>
                  <a:lnTo>
                    <a:pt x="352389" y="330199"/>
                  </a:lnTo>
                  <a:lnTo>
                    <a:pt x="360687" y="339089"/>
                  </a:lnTo>
                  <a:lnTo>
                    <a:pt x="371349" y="344169"/>
                  </a:lnTo>
                  <a:lnTo>
                    <a:pt x="383639" y="346709"/>
                  </a:lnTo>
                  <a:lnTo>
                    <a:pt x="398572" y="344169"/>
                  </a:lnTo>
                  <a:lnTo>
                    <a:pt x="410766" y="335279"/>
                  </a:lnTo>
                  <a:lnTo>
                    <a:pt x="415334" y="328929"/>
                  </a:lnTo>
                  <a:lnTo>
                    <a:pt x="385269" y="328929"/>
                  </a:lnTo>
                  <a:lnTo>
                    <a:pt x="377801" y="327659"/>
                  </a:lnTo>
                  <a:lnTo>
                    <a:pt x="371704" y="323849"/>
                  </a:lnTo>
                  <a:lnTo>
                    <a:pt x="367594" y="317499"/>
                  </a:lnTo>
                  <a:lnTo>
                    <a:pt x="366087" y="309879"/>
                  </a:lnTo>
                  <a:lnTo>
                    <a:pt x="367594" y="302259"/>
                  </a:lnTo>
                  <a:lnTo>
                    <a:pt x="371704" y="297179"/>
                  </a:lnTo>
                  <a:lnTo>
                    <a:pt x="377801" y="292099"/>
                  </a:lnTo>
                  <a:lnTo>
                    <a:pt x="385269" y="290829"/>
                  </a:lnTo>
                  <a:lnTo>
                    <a:pt x="418284" y="290829"/>
                  </a:lnTo>
                  <a:lnTo>
                    <a:pt x="415284" y="278129"/>
                  </a:lnTo>
                  <a:lnTo>
                    <a:pt x="370244" y="278129"/>
                  </a:lnTo>
                  <a:lnTo>
                    <a:pt x="366231" y="275589"/>
                  </a:lnTo>
                  <a:lnTo>
                    <a:pt x="349591" y="201929"/>
                  </a:lnTo>
                  <a:lnTo>
                    <a:pt x="348392" y="196849"/>
                  </a:lnTo>
                  <a:lnTo>
                    <a:pt x="351613" y="191769"/>
                  </a:lnTo>
                  <a:lnTo>
                    <a:pt x="361947" y="189229"/>
                  </a:lnTo>
                  <a:lnTo>
                    <a:pt x="394280" y="189229"/>
                  </a:lnTo>
                  <a:lnTo>
                    <a:pt x="390679" y="173989"/>
                  </a:lnTo>
                  <a:lnTo>
                    <a:pt x="346945" y="173989"/>
                  </a:lnTo>
                  <a:lnTo>
                    <a:pt x="342685" y="171449"/>
                  </a:lnTo>
                  <a:lnTo>
                    <a:pt x="338093" y="151129"/>
                  </a:lnTo>
                  <a:close/>
                </a:path>
                <a:path w="422275" h="689610">
                  <a:moveTo>
                    <a:pt x="81882" y="290829"/>
                  </a:moveTo>
                  <a:lnTo>
                    <a:pt x="38363" y="290829"/>
                  </a:lnTo>
                  <a:lnTo>
                    <a:pt x="45828" y="292099"/>
                  </a:lnTo>
                  <a:lnTo>
                    <a:pt x="51926" y="295909"/>
                  </a:lnTo>
                  <a:lnTo>
                    <a:pt x="56037" y="302259"/>
                  </a:lnTo>
                  <a:lnTo>
                    <a:pt x="57545" y="309879"/>
                  </a:lnTo>
                  <a:lnTo>
                    <a:pt x="56037" y="317499"/>
                  </a:lnTo>
                  <a:lnTo>
                    <a:pt x="51926" y="323849"/>
                  </a:lnTo>
                  <a:lnTo>
                    <a:pt x="45828" y="327659"/>
                  </a:lnTo>
                  <a:lnTo>
                    <a:pt x="38363" y="328929"/>
                  </a:lnTo>
                  <a:lnTo>
                    <a:pt x="70768" y="328929"/>
                  </a:lnTo>
                  <a:lnTo>
                    <a:pt x="74809" y="320039"/>
                  </a:lnTo>
                  <a:lnTo>
                    <a:pt x="81882" y="290829"/>
                  </a:lnTo>
                  <a:close/>
                </a:path>
                <a:path w="422275" h="689610">
                  <a:moveTo>
                    <a:pt x="418284" y="290829"/>
                  </a:moveTo>
                  <a:lnTo>
                    <a:pt x="385269" y="290829"/>
                  </a:lnTo>
                  <a:lnTo>
                    <a:pt x="392734" y="292099"/>
                  </a:lnTo>
                  <a:lnTo>
                    <a:pt x="398832" y="297179"/>
                  </a:lnTo>
                  <a:lnTo>
                    <a:pt x="402943" y="302259"/>
                  </a:lnTo>
                  <a:lnTo>
                    <a:pt x="404451" y="309879"/>
                  </a:lnTo>
                  <a:lnTo>
                    <a:pt x="402860" y="317499"/>
                  </a:lnTo>
                  <a:lnTo>
                    <a:pt x="398730" y="323849"/>
                  </a:lnTo>
                  <a:lnTo>
                    <a:pt x="392665" y="327659"/>
                  </a:lnTo>
                  <a:lnTo>
                    <a:pt x="385269" y="328929"/>
                  </a:lnTo>
                  <a:lnTo>
                    <a:pt x="415334" y="328929"/>
                  </a:lnTo>
                  <a:lnTo>
                    <a:pt x="418988" y="323849"/>
                  </a:lnTo>
                  <a:lnTo>
                    <a:pt x="422003" y="308609"/>
                  </a:lnTo>
                  <a:lnTo>
                    <a:pt x="421547" y="304799"/>
                  </a:lnTo>
                  <a:lnTo>
                    <a:pt x="420908" y="302259"/>
                  </a:lnTo>
                  <a:lnTo>
                    <a:pt x="420085" y="298449"/>
                  </a:lnTo>
                  <a:lnTo>
                    <a:pt x="418284" y="290829"/>
                  </a:lnTo>
                  <a:close/>
                </a:path>
                <a:path w="422275" h="689610">
                  <a:moveTo>
                    <a:pt x="196615" y="242569"/>
                  </a:moveTo>
                  <a:lnTo>
                    <a:pt x="156024" y="242569"/>
                  </a:lnTo>
                  <a:lnTo>
                    <a:pt x="164694" y="245109"/>
                  </a:lnTo>
                  <a:lnTo>
                    <a:pt x="172637" y="248919"/>
                  </a:lnTo>
                  <a:lnTo>
                    <a:pt x="182836" y="259079"/>
                  </a:lnTo>
                  <a:lnTo>
                    <a:pt x="191010" y="270509"/>
                  </a:lnTo>
                  <a:lnTo>
                    <a:pt x="196975" y="281939"/>
                  </a:lnTo>
                  <a:lnTo>
                    <a:pt x="200547" y="295909"/>
                  </a:lnTo>
                  <a:lnTo>
                    <a:pt x="199876" y="299719"/>
                  </a:lnTo>
                  <a:lnTo>
                    <a:pt x="196039" y="302259"/>
                  </a:lnTo>
                  <a:lnTo>
                    <a:pt x="193817" y="303529"/>
                  </a:lnTo>
                  <a:lnTo>
                    <a:pt x="227705" y="303529"/>
                  </a:lnTo>
                  <a:lnTo>
                    <a:pt x="225484" y="302259"/>
                  </a:lnTo>
                  <a:lnTo>
                    <a:pt x="221839" y="300989"/>
                  </a:lnTo>
                  <a:lnTo>
                    <a:pt x="221264" y="295909"/>
                  </a:lnTo>
                  <a:lnTo>
                    <a:pt x="224876" y="281939"/>
                  </a:lnTo>
                  <a:lnTo>
                    <a:pt x="229551" y="273049"/>
                  </a:lnTo>
                  <a:lnTo>
                    <a:pt x="203057" y="273049"/>
                  </a:lnTo>
                  <a:lnTo>
                    <a:pt x="196615" y="266699"/>
                  </a:lnTo>
                  <a:lnTo>
                    <a:pt x="196615" y="242569"/>
                  </a:lnTo>
                  <a:close/>
                </a:path>
                <a:path w="422275" h="689610">
                  <a:moveTo>
                    <a:pt x="306911" y="242569"/>
                  </a:moveTo>
                  <a:lnTo>
                    <a:pt x="265838" y="242569"/>
                  </a:lnTo>
                  <a:lnTo>
                    <a:pt x="274604" y="243839"/>
                  </a:lnTo>
                  <a:lnTo>
                    <a:pt x="283029" y="246379"/>
                  </a:lnTo>
                  <a:lnTo>
                    <a:pt x="288631" y="250189"/>
                  </a:lnTo>
                  <a:lnTo>
                    <a:pt x="292393" y="255269"/>
                  </a:lnTo>
                  <a:lnTo>
                    <a:pt x="293990" y="261619"/>
                  </a:lnTo>
                  <a:lnTo>
                    <a:pt x="293100" y="267969"/>
                  </a:lnTo>
                  <a:lnTo>
                    <a:pt x="292860" y="267969"/>
                  </a:lnTo>
                  <a:lnTo>
                    <a:pt x="292573" y="269239"/>
                  </a:lnTo>
                  <a:lnTo>
                    <a:pt x="291949" y="269239"/>
                  </a:lnTo>
                  <a:lnTo>
                    <a:pt x="282186" y="281939"/>
                  </a:lnTo>
                  <a:lnTo>
                    <a:pt x="266425" y="292099"/>
                  </a:lnTo>
                  <a:lnTo>
                    <a:pt x="248560" y="299719"/>
                  </a:lnTo>
                  <a:lnTo>
                    <a:pt x="232485" y="303529"/>
                  </a:lnTo>
                  <a:lnTo>
                    <a:pt x="306911" y="303529"/>
                  </a:lnTo>
                  <a:lnTo>
                    <a:pt x="306911" y="242569"/>
                  </a:lnTo>
                  <a:close/>
                </a:path>
                <a:path w="422275" h="689610">
                  <a:moveTo>
                    <a:pt x="106481" y="189229"/>
                  </a:moveTo>
                  <a:lnTo>
                    <a:pt x="62173" y="189229"/>
                  </a:lnTo>
                  <a:lnTo>
                    <a:pt x="72771" y="191769"/>
                  </a:lnTo>
                  <a:lnTo>
                    <a:pt x="76096" y="196849"/>
                  </a:lnTo>
                  <a:lnTo>
                    <a:pt x="74905" y="201929"/>
                  </a:lnTo>
                  <a:lnTo>
                    <a:pt x="74617" y="201929"/>
                  </a:lnTo>
                  <a:lnTo>
                    <a:pt x="58792" y="270509"/>
                  </a:lnTo>
                  <a:lnTo>
                    <a:pt x="57785" y="275589"/>
                  </a:lnTo>
                  <a:lnTo>
                    <a:pt x="53773" y="278129"/>
                  </a:lnTo>
                  <a:lnTo>
                    <a:pt x="84957" y="278129"/>
                  </a:lnTo>
                  <a:lnTo>
                    <a:pt x="106481" y="189229"/>
                  </a:lnTo>
                  <a:close/>
                </a:path>
                <a:path w="422275" h="689610">
                  <a:moveTo>
                    <a:pt x="394280" y="189229"/>
                  </a:moveTo>
                  <a:lnTo>
                    <a:pt x="361947" y="189229"/>
                  </a:lnTo>
                  <a:lnTo>
                    <a:pt x="367094" y="193039"/>
                  </a:lnTo>
                  <a:lnTo>
                    <a:pt x="384214" y="266699"/>
                  </a:lnTo>
                  <a:lnTo>
                    <a:pt x="385165" y="271779"/>
                  </a:lnTo>
                  <a:lnTo>
                    <a:pt x="381945" y="276859"/>
                  </a:lnTo>
                  <a:lnTo>
                    <a:pt x="376925" y="278129"/>
                  </a:lnTo>
                  <a:lnTo>
                    <a:pt x="415284" y="278129"/>
                  </a:lnTo>
                  <a:lnTo>
                    <a:pt x="394280" y="189229"/>
                  </a:lnTo>
                  <a:close/>
                </a:path>
                <a:path w="422275" h="689610">
                  <a:moveTo>
                    <a:pt x="288729" y="12699"/>
                  </a:moveTo>
                  <a:lnTo>
                    <a:pt x="218946" y="12699"/>
                  </a:lnTo>
                  <a:lnTo>
                    <a:pt x="225388" y="19049"/>
                  </a:lnTo>
                  <a:lnTo>
                    <a:pt x="225388" y="48259"/>
                  </a:lnTo>
                  <a:lnTo>
                    <a:pt x="321297" y="48259"/>
                  </a:lnTo>
                  <a:lnTo>
                    <a:pt x="326437" y="49529"/>
                  </a:lnTo>
                  <a:lnTo>
                    <a:pt x="329554" y="54609"/>
                  </a:lnTo>
                  <a:lnTo>
                    <a:pt x="327412" y="63499"/>
                  </a:lnTo>
                  <a:lnTo>
                    <a:pt x="324726" y="66039"/>
                  </a:lnTo>
                  <a:lnTo>
                    <a:pt x="321297" y="66039"/>
                  </a:lnTo>
                  <a:lnTo>
                    <a:pt x="225388" y="67309"/>
                  </a:lnTo>
                  <a:lnTo>
                    <a:pt x="225388" y="86359"/>
                  </a:lnTo>
                  <a:lnTo>
                    <a:pt x="273846" y="86359"/>
                  </a:lnTo>
                  <a:lnTo>
                    <a:pt x="278138" y="90169"/>
                  </a:lnTo>
                  <a:lnTo>
                    <a:pt x="278138" y="101599"/>
                  </a:lnTo>
                  <a:lnTo>
                    <a:pt x="273846" y="105409"/>
                  </a:lnTo>
                  <a:lnTo>
                    <a:pt x="225388" y="105409"/>
                  </a:lnTo>
                  <a:lnTo>
                    <a:pt x="225388" y="124459"/>
                  </a:lnTo>
                  <a:lnTo>
                    <a:pt x="273846" y="124459"/>
                  </a:lnTo>
                  <a:lnTo>
                    <a:pt x="278138" y="128269"/>
                  </a:lnTo>
                  <a:lnTo>
                    <a:pt x="278138" y="139699"/>
                  </a:lnTo>
                  <a:lnTo>
                    <a:pt x="273846" y="143509"/>
                  </a:lnTo>
                  <a:lnTo>
                    <a:pt x="225388" y="143509"/>
                  </a:lnTo>
                  <a:lnTo>
                    <a:pt x="225388" y="162559"/>
                  </a:lnTo>
                  <a:lnTo>
                    <a:pt x="273846" y="162559"/>
                  </a:lnTo>
                  <a:lnTo>
                    <a:pt x="278138" y="167639"/>
                  </a:lnTo>
                  <a:lnTo>
                    <a:pt x="278138" y="177799"/>
                  </a:lnTo>
                  <a:lnTo>
                    <a:pt x="273846" y="181609"/>
                  </a:lnTo>
                  <a:lnTo>
                    <a:pt x="225388" y="181609"/>
                  </a:lnTo>
                  <a:lnTo>
                    <a:pt x="225388" y="266699"/>
                  </a:lnTo>
                  <a:lnTo>
                    <a:pt x="218946" y="273049"/>
                  </a:lnTo>
                  <a:lnTo>
                    <a:pt x="229551" y="273049"/>
                  </a:lnTo>
                  <a:lnTo>
                    <a:pt x="230887" y="270509"/>
                  </a:lnTo>
                  <a:lnTo>
                    <a:pt x="239113" y="259079"/>
                  </a:lnTo>
                  <a:lnTo>
                    <a:pt x="249365" y="248919"/>
                  </a:lnTo>
                  <a:lnTo>
                    <a:pt x="257251" y="245109"/>
                  </a:lnTo>
                  <a:lnTo>
                    <a:pt x="265838" y="242569"/>
                  </a:lnTo>
                  <a:lnTo>
                    <a:pt x="306911" y="242569"/>
                  </a:lnTo>
                  <a:lnTo>
                    <a:pt x="306911" y="151129"/>
                  </a:lnTo>
                  <a:lnTo>
                    <a:pt x="338093" y="151129"/>
                  </a:lnTo>
                  <a:lnTo>
                    <a:pt x="324902" y="92709"/>
                  </a:lnTo>
                  <a:lnTo>
                    <a:pt x="328227" y="87629"/>
                  </a:lnTo>
                  <a:lnTo>
                    <a:pt x="338825" y="85089"/>
                  </a:lnTo>
                  <a:lnTo>
                    <a:pt x="369676" y="85089"/>
                  </a:lnTo>
                  <a:lnTo>
                    <a:pt x="366375" y="71119"/>
                  </a:lnTo>
                  <a:lnTo>
                    <a:pt x="336373" y="36829"/>
                  </a:lnTo>
                  <a:lnTo>
                    <a:pt x="295942" y="15239"/>
                  </a:lnTo>
                  <a:lnTo>
                    <a:pt x="288729" y="12699"/>
                  </a:lnTo>
                  <a:close/>
                </a:path>
                <a:path w="422275" h="689610">
                  <a:moveTo>
                    <a:pt x="196615" y="85089"/>
                  </a:moveTo>
                  <a:lnTo>
                    <a:pt x="85847" y="85089"/>
                  </a:lnTo>
                  <a:lnTo>
                    <a:pt x="96205" y="87629"/>
                  </a:lnTo>
                  <a:lnTo>
                    <a:pt x="99554" y="92709"/>
                  </a:lnTo>
                  <a:lnTo>
                    <a:pt x="98499" y="97789"/>
                  </a:lnTo>
                  <a:lnTo>
                    <a:pt x="82674" y="166369"/>
                  </a:lnTo>
                  <a:lnTo>
                    <a:pt x="81667" y="171449"/>
                  </a:lnTo>
                  <a:lnTo>
                    <a:pt x="77654" y="173989"/>
                  </a:lnTo>
                  <a:lnTo>
                    <a:pt x="110171" y="173989"/>
                  </a:lnTo>
                  <a:lnTo>
                    <a:pt x="115091" y="153669"/>
                  </a:lnTo>
                  <a:lnTo>
                    <a:pt x="196615" y="153669"/>
                  </a:lnTo>
                  <a:lnTo>
                    <a:pt x="196615" y="143509"/>
                  </a:lnTo>
                  <a:lnTo>
                    <a:pt x="148156" y="143509"/>
                  </a:lnTo>
                  <a:lnTo>
                    <a:pt x="143864" y="139699"/>
                  </a:lnTo>
                  <a:lnTo>
                    <a:pt x="143864" y="128269"/>
                  </a:lnTo>
                  <a:lnTo>
                    <a:pt x="148156" y="124459"/>
                  </a:lnTo>
                  <a:lnTo>
                    <a:pt x="196615" y="124459"/>
                  </a:lnTo>
                  <a:lnTo>
                    <a:pt x="196615" y="105409"/>
                  </a:lnTo>
                  <a:lnTo>
                    <a:pt x="148156" y="105409"/>
                  </a:lnTo>
                  <a:lnTo>
                    <a:pt x="143864" y="101599"/>
                  </a:lnTo>
                  <a:lnTo>
                    <a:pt x="143864" y="90169"/>
                  </a:lnTo>
                  <a:lnTo>
                    <a:pt x="148156" y="86359"/>
                  </a:lnTo>
                  <a:lnTo>
                    <a:pt x="196615" y="86359"/>
                  </a:lnTo>
                  <a:lnTo>
                    <a:pt x="196615" y="85089"/>
                  </a:lnTo>
                  <a:close/>
                </a:path>
                <a:path w="422275" h="689610">
                  <a:moveTo>
                    <a:pt x="369676" y="85089"/>
                  </a:moveTo>
                  <a:lnTo>
                    <a:pt x="338825" y="85089"/>
                  </a:lnTo>
                  <a:lnTo>
                    <a:pt x="344084" y="87629"/>
                  </a:lnTo>
                  <a:lnTo>
                    <a:pt x="345275" y="93979"/>
                  </a:lnTo>
                  <a:lnTo>
                    <a:pt x="362195" y="167639"/>
                  </a:lnTo>
                  <a:lnTo>
                    <a:pt x="358982" y="172719"/>
                  </a:lnTo>
                  <a:lnTo>
                    <a:pt x="353819" y="173989"/>
                  </a:lnTo>
                  <a:lnTo>
                    <a:pt x="390679" y="173989"/>
                  </a:lnTo>
                  <a:lnTo>
                    <a:pt x="369676" y="85089"/>
                  </a:lnTo>
                  <a:close/>
                </a:path>
              </a:pathLst>
            </a:custGeom>
            <a:solidFill>
              <a:srgbClr val="BE4F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9367" y="4659838"/>
              <a:ext cx="134273" cy="16713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19957" y="4551045"/>
            <a:ext cx="7733030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35"/>
              </a:spcBef>
            </a:pP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So,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MTTR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measures availability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MTBF measures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3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Calibri"/>
                <a:cs typeface="Calibri"/>
              </a:rPr>
              <a:t>reliability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higher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MTBF,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longer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run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failing.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732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Mean</a:t>
            </a: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Time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Between</a:t>
            </a:r>
            <a:r>
              <a:rPr sz="48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Failure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617" rIns="0" bIns="0" rtlCol="0">
            <a:spAutoFit/>
          </a:bodyPr>
          <a:lstStyle/>
          <a:p>
            <a:pPr marR="285115">
              <a:lnSpc>
                <a:spcPts val="3460"/>
              </a:lnSpc>
              <a:spcBef>
                <a:spcPts val="535"/>
              </a:spcBef>
            </a:pPr>
            <a:r>
              <a:rPr sz="3200" b="1" dirty="0">
                <a:latin typeface="Calibri"/>
                <a:cs typeface="Calibri"/>
              </a:rPr>
              <a:t>MTBF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(mean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time </a:t>
            </a:r>
            <a:r>
              <a:rPr sz="3200" b="1" spc="-10" dirty="0">
                <a:latin typeface="Calibri"/>
                <a:cs typeface="Calibri"/>
              </a:rPr>
              <a:t>between failures)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 the </a:t>
            </a:r>
            <a:r>
              <a:rPr sz="3200" b="1" spc="-25" dirty="0">
                <a:latin typeface="Calibri"/>
                <a:cs typeface="Calibri"/>
              </a:rPr>
              <a:t>average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time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between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repairable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failures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technology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product.</a:t>
            </a:r>
            <a:endParaRPr sz="3200">
              <a:latin typeface="Calibri"/>
              <a:cs typeface="Calibri"/>
            </a:endParaRPr>
          </a:p>
          <a:p>
            <a:pPr marR="1203325">
              <a:lnSpc>
                <a:spcPts val="3460"/>
              </a:lnSpc>
              <a:spcBef>
                <a:spcPts val="1390"/>
              </a:spcBef>
            </a:pPr>
            <a:r>
              <a:rPr sz="3200" spc="-5" dirty="0">
                <a:solidFill>
                  <a:srgbClr val="FFC000"/>
                </a:solidFill>
              </a:rPr>
              <a:t>The</a:t>
            </a:r>
            <a:r>
              <a:rPr sz="3200" spc="5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metric</a:t>
            </a:r>
            <a:r>
              <a:rPr sz="3200" spc="5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is</a:t>
            </a:r>
            <a:r>
              <a:rPr sz="3200" spc="5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used</a:t>
            </a:r>
            <a:r>
              <a:rPr sz="3200" spc="10" dirty="0">
                <a:solidFill>
                  <a:srgbClr val="FFC000"/>
                </a:solidFill>
              </a:rPr>
              <a:t> </a:t>
            </a:r>
            <a:r>
              <a:rPr sz="3200" spc="-20" dirty="0">
                <a:solidFill>
                  <a:srgbClr val="FFC000"/>
                </a:solidFill>
              </a:rPr>
              <a:t>to</a:t>
            </a:r>
            <a:r>
              <a:rPr sz="3200" spc="10" dirty="0">
                <a:solidFill>
                  <a:srgbClr val="FFC000"/>
                </a:solidFill>
              </a:rPr>
              <a:t> </a:t>
            </a:r>
            <a:r>
              <a:rPr sz="3200" spc="-15" dirty="0">
                <a:solidFill>
                  <a:srgbClr val="FFC000"/>
                </a:solidFill>
              </a:rPr>
              <a:t>track</a:t>
            </a:r>
            <a:r>
              <a:rPr sz="3200" spc="5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both</a:t>
            </a:r>
            <a:r>
              <a:rPr sz="3200" dirty="0">
                <a:solidFill>
                  <a:srgbClr val="FFC000"/>
                </a:solidFill>
              </a:rPr>
              <a:t> the</a:t>
            </a:r>
            <a:r>
              <a:rPr sz="3200" spc="15" dirty="0">
                <a:solidFill>
                  <a:srgbClr val="FFC000"/>
                </a:solidFill>
              </a:rPr>
              <a:t> </a:t>
            </a:r>
            <a:r>
              <a:rPr sz="3200" spc="-10" dirty="0">
                <a:solidFill>
                  <a:srgbClr val="FFC000"/>
                </a:solidFill>
              </a:rPr>
              <a:t>availability</a:t>
            </a:r>
            <a:r>
              <a:rPr sz="3200" spc="45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and </a:t>
            </a:r>
            <a:r>
              <a:rPr sz="3200" spc="-705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reliability</a:t>
            </a:r>
            <a:r>
              <a:rPr sz="3200" spc="10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of</a:t>
            </a:r>
            <a:r>
              <a:rPr sz="3200" spc="5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a </a:t>
            </a:r>
            <a:r>
              <a:rPr sz="3200" spc="-10" dirty="0">
                <a:solidFill>
                  <a:srgbClr val="FFC000"/>
                </a:solidFill>
              </a:rPr>
              <a:t>product.</a:t>
            </a:r>
            <a:endParaRPr sz="3200"/>
          </a:p>
          <a:p>
            <a:pPr marR="5080">
              <a:lnSpc>
                <a:spcPts val="3460"/>
              </a:lnSpc>
              <a:spcBef>
                <a:spcPts val="1395"/>
              </a:spcBef>
            </a:pPr>
            <a:r>
              <a:rPr sz="3200" spc="-5" dirty="0"/>
              <a:t>The</a:t>
            </a:r>
            <a:r>
              <a:rPr sz="3200" spc="10" dirty="0"/>
              <a:t> </a:t>
            </a:r>
            <a:r>
              <a:rPr sz="3200" spc="-5" dirty="0"/>
              <a:t>higher</a:t>
            </a:r>
            <a:r>
              <a:rPr sz="3200" spc="10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time </a:t>
            </a:r>
            <a:r>
              <a:rPr sz="3200" spc="-5" dirty="0"/>
              <a:t>between</a:t>
            </a:r>
            <a:r>
              <a:rPr sz="3200" dirty="0"/>
              <a:t> </a:t>
            </a:r>
            <a:r>
              <a:rPr sz="3200" spc="-15" dirty="0"/>
              <a:t>failure,</a:t>
            </a:r>
            <a:r>
              <a:rPr sz="3200" dirty="0"/>
              <a:t> the</a:t>
            </a:r>
            <a:r>
              <a:rPr sz="3200" spc="10" dirty="0"/>
              <a:t> </a:t>
            </a:r>
            <a:r>
              <a:rPr sz="3200" spc="-10" dirty="0"/>
              <a:t>more </a:t>
            </a:r>
            <a:r>
              <a:rPr sz="3200" spc="-5" dirty="0"/>
              <a:t>reliable</a:t>
            </a:r>
            <a:r>
              <a:rPr sz="3200" spc="10" dirty="0"/>
              <a:t> </a:t>
            </a:r>
            <a:r>
              <a:rPr sz="3200" dirty="0"/>
              <a:t>the </a:t>
            </a:r>
            <a:r>
              <a:rPr sz="3200" spc="-710" dirty="0"/>
              <a:t> </a:t>
            </a:r>
            <a:r>
              <a:rPr sz="3200" spc="-25" dirty="0"/>
              <a:t>system.</a:t>
            </a:r>
            <a:endParaRPr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536448"/>
            <a:ext cx="11775948" cy="4154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44648" y="5180177"/>
            <a:ext cx="7910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4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8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ee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400" b="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4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4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400" b="0" spc="-7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4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400" b="0" spc="-14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4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an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4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b="0" spc="-95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162" y="1198245"/>
            <a:ext cx="105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8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162" y="1665808"/>
            <a:ext cx="1962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Calculation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296" y="2652522"/>
            <a:ext cx="302069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calculate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MTBF,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divide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operational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0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period</a:t>
            </a:r>
            <a:r>
              <a:rPr sz="20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296" y="3475735"/>
            <a:ext cx="94361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761" y="3475735"/>
            <a:ext cx="19405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1440" marR="5080" indent="-79375">
              <a:lnSpc>
                <a:spcPts val="2160"/>
              </a:lnSpc>
              <a:spcBef>
                <a:spcPts val="375"/>
              </a:spcBef>
              <a:tabLst>
                <a:tab pos="481965" algn="l"/>
                <a:tab pos="522605" algn="l"/>
                <a:tab pos="1187450" algn="l"/>
                <a:tab pos="149987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	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	th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		th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296" y="4024376"/>
            <a:ext cx="302006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20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usually</a:t>
            </a:r>
            <a:r>
              <a:rPr sz="2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measured</a:t>
            </a:r>
            <a:r>
              <a:rPr sz="2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hours.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296" y="4751577"/>
            <a:ext cx="302069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794385" algn="l"/>
                <a:tab pos="1096010" algn="l"/>
                <a:tab pos="1396365" algn="l"/>
                <a:tab pos="178752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MTBF	=	#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	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tional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÷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failures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2385060"/>
            <a:ext cx="6797040" cy="20878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26202" y="4909820"/>
            <a:ext cx="5007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MTBF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FC000"/>
                </a:solidFill>
                <a:latin typeface="Calibri"/>
                <a:cs typeface="Calibri"/>
              </a:rPr>
              <a:t>Total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uptime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#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breakdowns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51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04238"/>
            <a:ext cx="9772015" cy="26257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been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1,000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year.</a:t>
            </a:r>
            <a:endParaRPr sz="3200">
              <a:latin typeface="Calibri"/>
              <a:cs typeface="Calibri"/>
            </a:endParaRPr>
          </a:p>
          <a:p>
            <a:pPr marL="12700" marR="347345">
              <a:lnSpc>
                <a:spcPts val="3460"/>
              </a:lnSpc>
              <a:spcBef>
                <a:spcPts val="139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year,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broke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down eight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times.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equipment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?/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333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Example-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Solution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617" rIns="0" bIns="0" rtlCol="0">
            <a:spAutoFit/>
          </a:bodyPr>
          <a:lstStyle/>
          <a:p>
            <a:pPr marR="5080">
              <a:lnSpc>
                <a:spcPts val="3460"/>
              </a:lnSpc>
              <a:spcBef>
                <a:spcPts val="535"/>
              </a:spcBef>
            </a:pPr>
            <a:r>
              <a:rPr sz="3200" spc="-15" dirty="0"/>
              <a:t>For</a:t>
            </a:r>
            <a:r>
              <a:rPr sz="3200" spc="-5" dirty="0"/>
              <a:t> </a:t>
            </a:r>
            <a:r>
              <a:rPr sz="3200" spc="-10" dirty="0"/>
              <a:t>example,</a:t>
            </a:r>
            <a:r>
              <a:rPr sz="3200" dirty="0"/>
              <a:t> an</a:t>
            </a:r>
            <a:r>
              <a:rPr sz="3200" spc="5" dirty="0"/>
              <a:t> </a:t>
            </a:r>
            <a:r>
              <a:rPr sz="3200" spc="-5" dirty="0"/>
              <a:t>asset</a:t>
            </a:r>
            <a:r>
              <a:rPr sz="3200" dirty="0"/>
              <a:t> </a:t>
            </a:r>
            <a:r>
              <a:rPr sz="3200" spc="-15" dirty="0"/>
              <a:t>may</a:t>
            </a:r>
            <a:r>
              <a:rPr sz="3200" spc="15" dirty="0"/>
              <a:t> </a:t>
            </a:r>
            <a:r>
              <a:rPr sz="3200" spc="-20" dirty="0"/>
              <a:t>have</a:t>
            </a:r>
            <a:r>
              <a:rPr sz="3200" dirty="0"/>
              <a:t> </a:t>
            </a:r>
            <a:r>
              <a:rPr sz="3200" spc="-5" dirty="0"/>
              <a:t>been </a:t>
            </a:r>
            <a:r>
              <a:rPr sz="3200" spc="-10" dirty="0"/>
              <a:t>operational</a:t>
            </a:r>
            <a:r>
              <a:rPr sz="3200" dirty="0"/>
              <a:t> </a:t>
            </a:r>
            <a:r>
              <a:rPr sz="3200" spc="-25" dirty="0"/>
              <a:t>for</a:t>
            </a:r>
            <a:r>
              <a:rPr sz="3200" dirty="0"/>
              <a:t> 1,000 </a:t>
            </a:r>
            <a:r>
              <a:rPr sz="3200" spc="-710" dirty="0"/>
              <a:t> </a:t>
            </a:r>
            <a:r>
              <a:rPr sz="3200" spc="-15" dirty="0"/>
              <a:t>hours</a:t>
            </a:r>
            <a:r>
              <a:rPr sz="3200" spc="10" dirty="0"/>
              <a:t> </a:t>
            </a:r>
            <a:r>
              <a:rPr sz="3200" dirty="0"/>
              <a:t>in a</a:t>
            </a:r>
            <a:r>
              <a:rPr sz="3200" spc="15" dirty="0"/>
              <a:t> </a:t>
            </a:r>
            <a:r>
              <a:rPr sz="3200" spc="-70" dirty="0"/>
              <a:t>year.</a:t>
            </a:r>
            <a:endParaRPr sz="3200"/>
          </a:p>
          <a:p>
            <a:pPr marR="347345">
              <a:lnSpc>
                <a:spcPts val="3460"/>
              </a:lnSpc>
              <a:spcBef>
                <a:spcPts val="1390"/>
              </a:spcBef>
            </a:pPr>
            <a:r>
              <a:rPr sz="3200" spc="-10" dirty="0"/>
              <a:t>Over</a:t>
            </a:r>
            <a:r>
              <a:rPr sz="3200" dirty="0"/>
              <a:t> the </a:t>
            </a:r>
            <a:r>
              <a:rPr sz="3200" spc="-15" dirty="0"/>
              <a:t>course</a:t>
            </a:r>
            <a:r>
              <a:rPr sz="3200" spc="-20" dirty="0"/>
              <a:t> </a:t>
            </a:r>
            <a:r>
              <a:rPr sz="3200" dirty="0"/>
              <a:t>of</a:t>
            </a:r>
            <a:r>
              <a:rPr sz="3200" spc="10" dirty="0"/>
              <a:t> </a:t>
            </a:r>
            <a:r>
              <a:rPr sz="3200" spc="-5" dirty="0"/>
              <a:t>that</a:t>
            </a:r>
            <a:r>
              <a:rPr sz="3200" dirty="0"/>
              <a:t> </a:t>
            </a:r>
            <a:r>
              <a:rPr sz="3200" spc="-60" dirty="0"/>
              <a:t>year,</a:t>
            </a:r>
            <a:r>
              <a:rPr sz="3200" dirty="0"/>
              <a:t> </a:t>
            </a:r>
            <a:r>
              <a:rPr sz="3200" spc="-10" dirty="0"/>
              <a:t>that</a:t>
            </a:r>
            <a:r>
              <a:rPr sz="3200" spc="20" dirty="0"/>
              <a:t> </a:t>
            </a:r>
            <a:r>
              <a:rPr sz="3200" spc="-5" dirty="0"/>
              <a:t>asset</a:t>
            </a:r>
            <a:r>
              <a:rPr sz="3200" dirty="0"/>
              <a:t> </a:t>
            </a:r>
            <a:r>
              <a:rPr sz="3200" spc="-35" dirty="0"/>
              <a:t>broke</a:t>
            </a:r>
            <a:r>
              <a:rPr sz="3200" dirty="0"/>
              <a:t> </a:t>
            </a:r>
            <a:r>
              <a:rPr sz="3200" spc="-5" dirty="0"/>
              <a:t>down eight </a:t>
            </a:r>
            <a:r>
              <a:rPr sz="3200" spc="-705" dirty="0"/>
              <a:t> </a:t>
            </a:r>
            <a:r>
              <a:rPr sz="3200" dirty="0"/>
              <a:t>times.</a:t>
            </a:r>
            <a:endParaRPr sz="3200"/>
          </a:p>
          <a:p>
            <a:pPr marR="632460">
              <a:lnSpc>
                <a:spcPts val="3460"/>
              </a:lnSpc>
              <a:spcBef>
                <a:spcPts val="1395"/>
              </a:spcBef>
            </a:pPr>
            <a:r>
              <a:rPr sz="3200" spc="-20" dirty="0"/>
              <a:t>Therefore,</a:t>
            </a:r>
            <a:r>
              <a:rPr sz="3200" spc="-30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MTBF</a:t>
            </a:r>
            <a:r>
              <a:rPr sz="3200" spc="15" dirty="0"/>
              <a:t> </a:t>
            </a:r>
            <a:r>
              <a:rPr sz="3200" spc="-30" dirty="0"/>
              <a:t>for</a:t>
            </a:r>
            <a:r>
              <a:rPr sz="3200" spc="-5" dirty="0"/>
              <a:t> that</a:t>
            </a:r>
            <a:r>
              <a:rPr sz="3200" spc="15" dirty="0"/>
              <a:t> </a:t>
            </a:r>
            <a:r>
              <a:rPr sz="3200" spc="-5" dirty="0"/>
              <a:t>piece of </a:t>
            </a:r>
            <a:r>
              <a:rPr sz="3200" dirty="0"/>
              <a:t>equipment</a:t>
            </a:r>
            <a:r>
              <a:rPr sz="3200" spc="15" dirty="0"/>
              <a:t> </a:t>
            </a:r>
            <a:r>
              <a:rPr sz="3200" dirty="0"/>
              <a:t>is 125 </a:t>
            </a:r>
            <a:r>
              <a:rPr sz="3200" spc="-710" dirty="0"/>
              <a:t> </a:t>
            </a:r>
            <a:r>
              <a:rPr sz="3200" spc="-15" dirty="0"/>
              <a:t>hours.</a:t>
            </a: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081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r>
              <a:rPr sz="48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Solve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04238"/>
            <a:ext cx="9576435" cy="2447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Looking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of the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pump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mentioned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under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MTTR,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expected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ten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hours,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ran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spc="-7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nine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hour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over three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occasions.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So,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908380"/>
            <a:ext cx="19996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04238"/>
            <a:ext cx="3432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/ 3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459991"/>
            <a:ext cx="10287000" cy="1792605"/>
            <a:chOff x="1193291" y="1459991"/>
            <a:chExt cx="10287000" cy="1792605"/>
          </a:xfrm>
        </p:grpSpPr>
        <p:sp>
          <p:nvSpPr>
            <p:cNvPr id="3" name="object 3"/>
            <p:cNvSpPr/>
            <p:nvPr/>
          </p:nvSpPr>
          <p:spPr>
            <a:xfrm>
              <a:off x="4683251" y="1459991"/>
              <a:ext cx="6797040" cy="1792605"/>
            </a:xfrm>
            <a:custGeom>
              <a:avLst/>
              <a:gdLst/>
              <a:ahLst/>
              <a:cxnLst/>
              <a:rect l="l" t="t" r="r" b="b"/>
              <a:pathLst>
                <a:path w="6797040" h="1792604">
                  <a:moveTo>
                    <a:pt x="6617843" y="0"/>
                  </a:moveTo>
                  <a:lnTo>
                    <a:pt x="179197" y="0"/>
                  </a:lnTo>
                  <a:lnTo>
                    <a:pt x="131571" y="6403"/>
                  </a:lnTo>
                  <a:lnTo>
                    <a:pt x="88768" y="24473"/>
                  </a:lnTo>
                  <a:lnTo>
                    <a:pt x="52498" y="52498"/>
                  </a:lnTo>
                  <a:lnTo>
                    <a:pt x="24473" y="88768"/>
                  </a:lnTo>
                  <a:lnTo>
                    <a:pt x="6403" y="131571"/>
                  </a:lnTo>
                  <a:lnTo>
                    <a:pt x="0" y="179197"/>
                  </a:lnTo>
                  <a:lnTo>
                    <a:pt x="0" y="1613027"/>
                  </a:lnTo>
                  <a:lnTo>
                    <a:pt x="6403" y="1660652"/>
                  </a:lnTo>
                  <a:lnTo>
                    <a:pt x="24473" y="1703455"/>
                  </a:lnTo>
                  <a:lnTo>
                    <a:pt x="52498" y="1739725"/>
                  </a:lnTo>
                  <a:lnTo>
                    <a:pt x="88768" y="1767750"/>
                  </a:lnTo>
                  <a:lnTo>
                    <a:pt x="131571" y="1785820"/>
                  </a:lnTo>
                  <a:lnTo>
                    <a:pt x="179197" y="1792224"/>
                  </a:lnTo>
                  <a:lnTo>
                    <a:pt x="6617843" y="1792224"/>
                  </a:lnTo>
                  <a:lnTo>
                    <a:pt x="6665468" y="1785820"/>
                  </a:lnTo>
                  <a:lnTo>
                    <a:pt x="6708271" y="1767750"/>
                  </a:lnTo>
                  <a:lnTo>
                    <a:pt x="6744541" y="1739725"/>
                  </a:lnTo>
                  <a:lnTo>
                    <a:pt x="6772566" y="1703455"/>
                  </a:lnTo>
                  <a:lnTo>
                    <a:pt x="6790636" y="1660652"/>
                  </a:lnTo>
                  <a:lnTo>
                    <a:pt x="6797040" y="1613027"/>
                  </a:lnTo>
                  <a:lnTo>
                    <a:pt x="6797040" y="179197"/>
                  </a:lnTo>
                  <a:lnTo>
                    <a:pt x="6790636" y="131571"/>
                  </a:lnTo>
                  <a:lnTo>
                    <a:pt x="6772566" y="88768"/>
                  </a:lnTo>
                  <a:lnTo>
                    <a:pt x="6744541" y="52498"/>
                  </a:lnTo>
                  <a:lnTo>
                    <a:pt x="6708271" y="24473"/>
                  </a:lnTo>
                  <a:lnTo>
                    <a:pt x="6665468" y="6403"/>
                  </a:lnTo>
                  <a:lnTo>
                    <a:pt x="661784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95952" y="2083490"/>
              <a:ext cx="447675" cy="730250"/>
            </a:xfrm>
            <a:custGeom>
              <a:avLst/>
              <a:gdLst/>
              <a:ahLst/>
              <a:cxnLst/>
              <a:rect l="l" t="t" r="r" b="b"/>
              <a:pathLst>
                <a:path w="447675" h="730250">
                  <a:moveTo>
                    <a:pt x="208528" y="162559"/>
                  </a:moveTo>
                  <a:lnTo>
                    <a:pt x="122065" y="162559"/>
                  </a:lnTo>
                  <a:lnTo>
                    <a:pt x="122065" y="730249"/>
                  </a:lnTo>
                  <a:lnTo>
                    <a:pt x="203442" y="730249"/>
                  </a:lnTo>
                  <a:lnTo>
                    <a:pt x="203442" y="711199"/>
                  </a:lnTo>
                  <a:lnTo>
                    <a:pt x="162753" y="711199"/>
                  </a:lnTo>
                  <a:lnTo>
                    <a:pt x="154833" y="708659"/>
                  </a:lnTo>
                  <a:lnTo>
                    <a:pt x="148366" y="704849"/>
                  </a:lnTo>
                  <a:lnTo>
                    <a:pt x="144007" y="698499"/>
                  </a:lnTo>
                  <a:lnTo>
                    <a:pt x="142409" y="690879"/>
                  </a:lnTo>
                  <a:lnTo>
                    <a:pt x="142409" y="678179"/>
                  </a:lnTo>
                  <a:lnTo>
                    <a:pt x="144007" y="670559"/>
                  </a:lnTo>
                  <a:lnTo>
                    <a:pt x="148366" y="664209"/>
                  </a:lnTo>
                  <a:lnTo>
                    <a:pt x="154833" y="659129"/>
                  </a:lnTo>
                  <a:lnTo>
                    <a:pt x="162753" y="657859"/>
                  </a:lnTo>
                  <a:lnTo>
                    <a:pt x="203442" y="657859"/>
                  </a:lnTo>
                  <a:lnTo>
                    <a:pt x="203442" y="640079"/>
                  </a:lnTo>
                  <a:lnTo>
                    <a:pt x="157133" y="640079"/>
                  </a:lnTo>
                  <a:lnTo>
                    <a:pt x="152581" y="634999"/>
                  </a:lnTo>
                  <a:lnTo>
                    <a:pt x="152691" y="504189"/>
                  </a:lnTo>
                  <a:lnTo>
                    <a:pt x="157210" y="500379"/>
                  </a:lnTo>
                  <a:lnTo>
                    <a:pt x="203442" y="500379"/>
                  </a:lnTo>
                  <a:lnTo>
                    <a:pt x="203442" y="483869"/>
                  </a:lnTo>
                  <a:lnTo>
                    <a:pt x="157133" y="483869"/>
                  </a:lnTo>
                  <a:lnTo>
                    <a:pt x="152581" y="480059"/>
                  </a:lnTo>
                  <a:lnTo>
                    <a:pt x="152581" y="339089"/>
                  </a:lnTo>
                  <a:lnTo>
                    <a:pt x="157133" y="335279"/>
                  </a:lnTo>
                  <a:lnTo>
                    <a:pt x="325507" y="335280"/>
                  </a:lnTo>
                  <a:lnTo>
                    <a:pt x="325507" y="321310"/>
                  </a:lnTo>
                  <a:lnTo>
                    <a:pt x="200492" y="321309"/>
                  </a:lnTo>
                  <a:lnTo>
                    <a:pt x="147780" y="298449"/>
                  </a:lnTo>
                  <a:lnTo>
                    <a:pt x="135558" y="279399"/>
                  </a:lnTo>
                  <a:lnTo>
                    <a:pt x="136358" y="271779"/>
                  </a:lnTo>
                  <a:lnTo>
                    <a:pt x="139581" y="266699"/>
                  </a:lnTo>
                  <a:lnTo>
                    <a:pt x="144986" y="261619"/>
                  </a:lnTo>
                  <a:lnTo>
                    <a:pt x="146368" y="261619"/>
                  </a:lnTo>
                  <a:lnTo>
                    <a:pt x="156089" y="257809"/>
                  </a:lnTo>
                  <a:lnTo>
                    <a:pt x="208528" y="257809"/>
                  </a:lnTo>
                  <a:lnTo>
                    <a:pt x="208528" y="193039"/>
                  </a:lnTo>
                  <a:lnTo>
                    <a:pt x="157133" y="193039"/>
                  </a:lnTo>
                  <a:lnTo>
                    <a:pt x="152581" y="187959"/>
                  </a:lnTo>
                  <a:lnTo>
                    <a:pt x="152581" y="176529"/>
                  </a:lnTo>
                  <a:lnTo>
                    <a:pt x="157133" y="172719"/>
                  </a:lnTo>
                  <a:lnTo>
                    <a:pt x="208528" y="172719"/>
                  </a:lnTo>
                  <a:lnTo>
                    <a:pt x="208528" y="162559"/>
                  </a:lnTo>
                  <a:close/>
                </a:path>
                <a:path w="447675" h="730250">
                  <a:moveTo>
                    <a:pt x="274647" y="365760"/>
                  </a:moveTo>
                  <a:lnTo>
                    <a:pt x="244130" y="365760"/>
                  </a:lnTo>
                  <a:lnTo>
                    <a:pt x="244130" y="730250"/>
                  </a:lnTo>
                  <a:lnTo>
                    <a:pt x="325507" y="730250"/>
                  </a:lnTo>
                  <a:lnTo>
                    <a:pt x="325507" y="711200"/>
                  </a:lnTo>
                  <a:lnTo>
                    <a:pt x="284819" y="711200"/>
                  </a:lnTo>
                  <a:lnTo>
                    <a:pt x="276898" y="708660"/>
                  </a:lnTo>
                  <a:lnTo>
                    <a:pt x="270432" y="704850"/>
                  </a:lnTo>
                  <a:lnTo>
                    <a:pt x="266073" y="698500"/>
                  </a:lnTo>
                  <a:lnTo>
                    <a:pt x="264475" y="690880"/>
                  </a:lnTo>
                  <a:lnTo>
                    <a:pt x="264475" y="678180"/>
                  </a:lnTo>
                  <a:lnTo>
                    <a:pt x="266073" y="670560"/>
                  </a:lnTo>
                  <a:lnTo>
                    <a:pt x="270432" y="664210"/>
                  </a:lnTo>
                  <a:lnTo>
                    <a:pt x="276898" y="659130"/>
                  </a:lnTo>
                  <a:lnTo>
                    <a:pt x="284819" y="657860"/>
                  </a:lnTo>
                  <a:lnTo>
                    <a:pt x="325507" y="657860"/>
                  </a:lnTo>
                  <a:lnTo>
                    <a:pt x="325507" y="640080"/>
                  </a:lnTo>
                  <a:lnTo>
                    <a:pt x="279199" y="640080"/>
                  </a:lnTo>
                  <a:lnTo>
                    <a:pt x="274647" y="635000"/>
                  </a:lnTo>
                  <a:lnTo>
                    <a:pt x="274757" y="504190"/>
                  </a:lnTo>
                  <a:lnTo>
                    <a:pt x="279275" y="500380"/>
                  </a:lnTo>
                  <a:lnTo>
                    <a:pt x="325507" y="500380"/>
                  </a:lnTo>
                  <a:lnTo>
                    <a:pt x="325507" y="483870"/>
                  </a:lnTo>
                  <a:lnTo>
                    <a:pt x="279199" y="483870"/>
                  </a:lnTo>
                  <a:lnTo>
                    <a:pt x="274647" y="480060"/>
                  </a:lnTo>
                  <a:lnTo>
                    <a:pt x="274647" y="365760"/>
                  </a:lnTo>
                  <a:close/>
                </a:path>
                <a:path w="447675" h="730250">
                  <a:moveTo>
                    <a:pt x="203442" y="657859"/>
                  </a:moveTo>
                  <a:lnTo>
                    <a:pt x="162753" y="657859"/>
                  </a:lnTo>
                  <a:lnTo>
                    <a:pt x="170671" y="659129"/>
                  </a:lnTo>
                  <a:lnTo>
                    <a:pt x="177137" y="664209"/>
                  </a:lnTo>
                  <a:lnTo>
                    <a:pt x="181498" y="670559"/>
                  </a:lnTo>
                  <a:lnTo>
                    <a:pt x="183098" y="678179"/>
                  </a:lnTo>
                  <a:lnTo>
                    <a:pt x="183098" y="690879"/>
                  </a:lnTo>
                  <a:lnTo>
                    <a:pt x="181498" y="698499"/>
                  </a:lnTo>
                  <a:lnTo>
                    <a:pt x="177137" y="704849"/>
                  </a:lnTo>
                  <a:lnTo>
                    <a:pt x="170671" y="708659"/>
                  </a:lnTo>
                  <a:lnTo>
                    <a:pt x="162753" y="711199"/>
                  </a:lnTo>
                  <a:lnTo>
                    <a:pt x="203442" y="711199"/>
                  </a:lnTo>
                  <a:lnTo>
                    <a:pt x="203442" y="657859"/>
                  </a:lnTo>
                  <a:close/>
                </a:path>
                <a:path w="447675" h="730250">
                  <a:moveTo>
                    <a:pt x="325507" y="657860"/>
                  </a:moveTo>
                  <a:lnTo>
                    <a:pt x="284819" y="657860"/>
                  </a:lnTo>
                  <a:lnTo>
                    <a:pt x="292736" y="659130"/>
                  </a:lnTo>
                  <a:lnTo>
                    <a:pt x="299203" y="664210"/>
                  </a:lnTo>
                  <a:lnTo>
                    <a:pt x="303564" y="670560"/>
                  </a:lnTo>
                  <a:lnTo>
                    <a:pt x="305163" y="678180"/>
                  </a:lnTo>
                  <a:lnTo>
                    <a:pt x="305163" y="690880"/>
                  </a:lnTo>
                  <a:lnTo>
                    <a:pt x="303564" y="698500"/>
                  </a:lnTo>
                  <a:lnTo>
                    <a:pt x="299203" y="704850"/>
                  </a:lnTo>
                  <a:lnTo>
                    <a:pt x="292736" y="708660"/>
                  </a:lnTo>
                  <a:lnTo>
                    <a:pt x="284819" y="711200"/>
                  </a:lnTo>
                  <a:lnTo>
                    <a:pt x="325507" y="711200"/>
                  </a:lnTo>
                  <a:lnTo>
                    <a:pt x="325507" y="657860"/>
                  </a:lnTo>
                  <a:close/>
                </a:path>
                <a:path w="447675" h="730250">
                  <a:moveTo>
                    <a:pt x="203442" y="500379"/>
                  </a:moveTo>
                  <a:lnTo>
                    <a:pt x="168373" y="500379"/>
                  </a:lnTo>
                  <a:lnTo>
                    <a:pt x="172926" y="505459"/>
                  </a:lnTo>
                  <a:lnTo>
                    <a:pt x="172926" y="634999"/>
                  </a:lnTo>
                  <a:lnTo>
                    <a:pt x="168374" y="640079"/>
                  </a:lnTo>
                  <a:lnTo>
                    <a:pt x="203442" y="640079"/>
                  </a:lnTo>
                  <a:lnTo>
                    <a:pt x="203442" y="500379"/>
                  </a:lnTo>
                  <a:close/>
                </a:path>
                <a:path w="447675" h="730250">
                  <a:moveTo>
                    <a:pt x="325507" y="500380"/>
                  </a:moveTo>
                  <a:lnTo>
                    <a:pt x="290439" y="500380"/>
                  </a:lnTo>
                  <a:lnTo>
                    <a:pt x="294991" y="505460"/>
                  </a:lnTo>
                  <a:lnTo>
                    <a:pt x="294991" y="635000"/>
                  </a:lnTo>
                  <a:lnTo>
                    <a:pt x="290439" y="640080"/>
                  </a:lnTo>
                  <a:lnTo>
                    <a:pt x="325507" y="640080"/>
                  </a:lnTo>
                  <a:lnTo>
                    <a:pt x="325507" y="500380"/>
                  </a:lnTo>
                  <a:close/>
                </a:path>
                <a:path w="447675" h="730250">
                  <a:moveTo>
                    <a:pt x="279199" y="335280"/>
                  </a:moveTo>
                  <a:lnTo>
                    <a:pt x="168373" y="335279"/>
                  </a:lnTo>
                  <a:lnTo>
                    <a:pt x="172925" y="339089"/>
                  </a:lnTo>
                  <a:lnTo>
                    <a:pt x="172926" y="480059"/>
                  </a:lnTo>
                  <a:lnTo>
                    <a:pt x="168373" y="483869"/>
                  </a:lnTo>
                  <a:lnTo>
                    <a:pt x="203442" y="483869"/>
                  </a:lnTo>
                  <a:lnTo>
                    <a:pt x="203442" y="365759"/>
                  </a:lnTo>
                  <a:lnTo>
                    <a:pt x="274647" y="365760"/>
                  </a:lnTo>
                  <a:lnTo>
                    <a:pt x="274647" y="339090"/>
                  </a:lnTo>
                  <a:lnTo>
                    <a:pt x="279199" y="335280"/>
                  </a:lnTo>
                  <a:close/>
                </a:path>
                <a:path w="447675" h="730250">
                  <a:moveTo>
                    <a:pt x="325507" y="335280"/>
                  </a:moveTo>
                  <a:lnTo>
                    <a:pt x="290439" y="335280"/>
                  </a:lnTo>
                  <a:lnTo>
                    <a:pt x="294991" y="339090"/>
                  </a:lnTo>
                  <a:lnTo>
                    <a:pt x="294991" y="480060"/>
                  </a:lnTo>
                  <a:lnTo>
                    <a:pt x="290439" y="483870"/>
                  </a:lnTo>
                  <a:lnTo>
                    <a:pt x="325507" y="483870"/>
                  </a:lnTo>
                  <a:lnTo>
                    <a:pt x="325507" y="335280"/>
                  </a:lnTo>
                  <a:close/>
                </a:path>
                <a:path w="447675" h="730250">
                  <a:moveTo>
                    <a:pt x="223786" y="0"/>
                  </a:moveTo>
                  <a:lnTo>
                    <a:pt x="156650" y="10159"/>
                  </a:lnTo>
                  <a:lnTo>
                    <a:pt x="111387" y="27939"/>
                  </a:lnTo>
                  <a:lnTo>
                    <a:pt x="71204" y="54609"/>
                  </a:lnTo>
                  <a:lnTo>
                    <a:pt x="2034" y="318769"/>
                  </a:lnTo>
                  <a:lnTo>
                    <a:pt x="1152" y="322579"/>
                  </a:lnTo>
                  <a:lnTo>
                    <a:pt x="474" y="325119"/>
                  </a:lnTo>
                  <a:lnTo>
                    <a:pt x="24850" y="365759"/>
                  </a:lnTo>
                  <a:lnTo>
                    <a:pt x="40688" y="369569"/>
                  </a:lnTo>
                  <a:lnTo>
                    <a:pt x="53723" y="367029"/>
                  </a:lnTo>
                  <a:lnTo>
                    <a:pt x="65031" y="360679"/>
                  </a:lnTo>
                  <a:lnTo>
                    <a:pt x="73832" y="350519"/>
                  </a:lnTo>
                  <a:lnTo>
                    <a:pt x="75056" y="347979"/>
                  </a:lnTo>
                  <a:lnTo>
                    <a:pt x="40688" y="347979"/>
                  </a:lnTo>
                  <a:lnTo>
                    <a:pt x="32767" y="346709"/>
                  </a:lnTo>
                  <a:lnTo>
                    <a:pt x="26301" y="342899"/>
                  </a:lnTo>
                  <a:lnTo>
                    <a:pt x="21942" y="336549"/>
                  </a:lnTo>
                  <a:lnTo>
                    <a:pt x="20344" y="327659"/>
                  </a:lnTo>
                  <a:lnTo>
                    <a:pt x="21942" y="320039"/>
                  </a:lnTo>
                  <a:lnTo>
                    <a:pt x="26301" y="313689"/>
                  </a:lnTo>
                  <a:lnTo>
                    <a:pt x="32767" y="309879"/>
                  </a:lnTo>
                  <a:lnTo>
                    <a:pt x="40688" y="307339"/>
                  </a:lnTo>
                  <a:lnTo>
                    <a:pt x="87026" y="307339"/>
                  </a:lnTo>
                  <a:lnTo>
                    <a:pt x="90100" y="294639"/>
                  </a:lnTo>
                  <a:lnTo>
                    <a:pt x="49945" y="294639"/>
                  </a:lnTo>
                  <a:lnTo>
                    <a:pt x="44469" y="293369"/>
                  </a:lnTo>
                  <a:lnTo>
                    <a:pt x="41052" y="288289"/>
                  </a:lnTo>
                  <a:lnTo>
                    <a:pt x="59099" y="209549"/>
                  </a:lnTo>
                  <a:lnTo>
                    <a:pt x="60362" y="204469"/>
                  </a:lnTo>
                  <a:lnTo>
                    <a:pt x="65940" y="200659"/>
                  </a:lnTo>
                  <a:lnTo>
                    <a:pt x="112844" y="200659"/>
                  </a:lnTo>
                  <a:lnTo>
                    <a:pt x="116840" y="184149"/>
                  </a:lnTo>
                  <a:lnTo>
                    <a:pt x="75171" y="184149"/>
                  </a:lnTo>
                  <a:lnTo>
                    <a:pt x="69695" y="182879"/>
                  </a:lnTo>
                  <a:lnTo>
                    <a:pt x="66279" y="177799"/>
                  </a:lnTo>
                  <a:lnTo>
                    <a:pt x="85589" y="93979"/>
                  </a:lnTo>
                  <a:lnTo>
                    <a:pt x="91048" y="90169"/>
                  </a:lnTo>
                  <a:lnTo>
                    <a:pt x="208528" y="90169"/>
                  </a:lnTo>
                  <a:lnTo>
                    <a:pt x="208528" y="71119"/>
                  </a:lnTo>
                  <a:lnTo>
                    <a:pt x="106807" y="71119"/>
                  </a:lnTo>
                  <a:lnTo>
                    <a:pt x="101356" y="69849"/>
                  </a:lnTo>
                  <a:lnTo>
                    <a:pt x="98042" y="63499"/>
                  </a:lnTo>
                  <a:lnTo>
                    <a:pt x="100322" y="54609"/>
                  </a:lnTo>
                  <a:lnTo>
                    <a:pt x="103170" y="52069"/>
                  </a:lnTo>
                  <a:lnTo>
                    <a:pt x="106807" y="50799"/>
                  </a:lnTo>
                  <a:lnTo>
                    <a:pt x="208528" y="50799"/>
                  </a:lnTo>
                  <a:lnTo>
                    <a:pt x="208528" y="20319"/>
                  </a:lnTo>
                  <a:lnTo>
                    <a:pt x="215360" y="13969"/>
                  </a:lnTo>
                  <a:lnTo>
                    <a:pt x="307316" y="13970"/>
                  </a:lnTo>
                  <a:lnTo>
                    <a:pt x="290922" y="7620"/>
                  </a:lnTo>
                  <a:lnTo>
                    <a:pt x="257535" y="2540"/>
                  </a:lnTo>
                  <a:lnTo>
                    <a:pt x="223786" y="0"/>
                  </a:lnTo>
                  <a:close/>
                </a:path>
                <a:path w="447675" h="730250">
                  <a:moveTo>
                    <a:pt x="358530" y="160020"/>
                  </a:moveTo>
                  <a:lnTo>
                    <a:pt x="368230" y="336550"/>
                  </a:lnTo>
                  <a:lnTo>
                    <a:pt x="406884" y="367030"/>
                  </a:lnTo>
                  <a:lnTo>
                    <a:pt x="422722" y="364490"/>
                  </a:lnTo>
                  <a:lnTo>
                    <a:pt x="435655" y="355600"/>
                  </a:lnTo>
                  <a:lnTo>
                    <a:pt x="440015" y="349250"/>
                  </a:lnTo>
                  <a:lnTo>
                    <a:pt x="408613" y="349250"/>
                  </a:lnTo>
                  <a:lnTo>
                    <a:pt x="400693" y="346710"/>
                  </a:lnTo>
                  <a:lnTo>
                    <a:pt x="394226" y="342900"/>
                  </a:lnTo>
                  <a:lnTo>
                    <a:pt x="389867" y="336550"/>
                  </a:lnTo>
                  <a:lnTo>
                    <a:pt x="388269" y="328930"/>
                  </a:lnTo>
                  <a:lnTo>
                    <a:pt x="389867" y="320040"/>
                  </a:lnTo>
                  <a:lnTo>
                    <a:pt x="394226" y="313690"/>
                  </a:lnTo>
                  <a:lnTo>
                    <a:pt x="400693" y="309880"/>
                  </a:lnTo>
                  <a:lnTo>
                    <a:pt x="408613" y="308610"/>
                  </a:lnTo>
                  <a:lnTo>
                    <a:pt x="443739" y="308610"/>
                  </a:lnTo>
                  <a:lnTo>
                    <a:pt x="440441" y="294640"/>
                  </a:lnTo>
                  <a:lnTo>
                    <a:pt x="392677" y="294640"/>
                  </a:lnTo>
                  <a:lnTo>
                    <a:pt x="388422" y="290830"/>
                  </a:lnTo>
                  <a:lnTo>
                    <a:pt x="370773" y="213360"/>
                  </a:lnTo>
                  <a:lnTo>
                    <a:pt x="369502" y="208280"/>
                  </a:lnTo>
                  <a:lnTo>
                    <a:pt x="372918" y="203200"/>
                  </a:lnTo>
                  <a:lnTo>
                    <a:pt x="383878" y="200660"/>
                  </a:lnTo>
                  <a:lnTo>
                    <a:pt x="418255" y="200660"/>
                  </a:lnTo>
                  <a:lnTo>
                    <a:pt x="414358" y="184150"/>
                  </a:lnTo>
                  <a:lnTo>
                    <a:pt x="367967" y="184150"/>
                  </a:lnTo>
                  <a:lnTo>
                    <a:pt x="363449" y="181610"/>
                  </a:lnTo>
                  <a:lnTo>
                    <a:pt x="362228" y="176530"/>
                  </a:lnTo>
                  <a:lnTo>
                    <a:pt x="358530" y="160020"/>
                  </a:lnTo>
                  <a:close/>
                </a:path>
                <a:path w="447675" h="730250">
                  <a:moveTo>
                    <a:pt x="443739" y="308610"/>
                  </a:moveTo>
                  <a:lnTo>
                    <a:pt x="408613" y="308610"/>
                  </a:lnTo>
                  <a:lnTo>
                    <a:pt x="416531" y="309880"/>
                  </a:lnTo>
                  <a:lnTo>
                    <a:pt x="422997" y="313690"/>
                  </a:lnTo>
                  <a:lnTo>
                    <a:pt x="427358" y="320040"/>
                  </a:lnTo>
                  <a:lnTo>
                    <a:pt x="428958" y="328930"/>
                  </a:lnTo>
                  <a:lnTo>
                    <a:pt x="427270" y="336550"/>
                  </a:lnTo>
                  <a:lnTo>
                    <a:pt x="422889" y="342900"/>
                  </a:lnTo>
                  <a:lnTo>
                    <a:pt x="416457" y="346710"/>
                  </a:lnTo>
                  <a:lnTo>
                    <a:pt x="408613" y="347980"/>
                  </a:lnTo>
                  <a:lnTo>
                    <a:pt x="408613" y="349250"/>
                  </a:lnTo>
                  <a:lnTo>
                    <a:pt x="440015" y="349250"/>
                  </a:lnTo>
                  <a:lnTo>
                    <a:pt x="444375" y="342900"/>
                  </a:lnTo>
                  <a:lnTo>
                    <a:pt x="447573" y="326390"/>
                  </a:lnTo>
                  <a:lnTo>
                    <a:pt x="447089" y="323850"/>
                  </a:lnTo>
                  <a:lnTo>
                    <a:pt x="446411" y="320040"/>
                  </a:lnTo>
                  <a:lnTo>
                    <a:pt x="445538" y="316230"/>
                  </a:lnTo>
                  <a:lnTo>
                    <a:pt x="443739" y="308610"/>
                  </a:lnTo>
                  <a:close/>
                </a:path>
                <a:path w="447675" h="730250">
                  <a:moveTo>
                    <a:pt x="87026" y="307339"/>
                  </a:moveTo>
                  <a:lnTo>
                    <a:pt x="40688" y="307339"/>
                  </a:lnTo>
                  <a:lnTo>
                    <a:pt x="48605" y="309879"/>
                  </a:lnTo>
                  <a:lnTo>
                    <a:pt x="55072" y="313689"/>
                  </a:lnTo>
                  <a:lnTo>
                    <a:pt x="59433" y="320039"/>
                  </a:lnTo>
                  <a:lnTo>
                    <a:pt x="61032" y="327659"/>
                  </a:lnTo>
                  <a:lnTo>
                    <a:pt x="59433" y="336549"/>
                  </a:lnTo>
                  <a:lnTo>
                    <a:pt x="55072" y="342899"/>
                  </a:lnTo>
                  <a:lnTo>
                    <a:pt x="48605" y="346709"/>
                  </a:lnTo>
                  <a:lnTo>
                    <a:pt x="40688" y="347979"/>
                  </a:lnTo>
                  <a:lnTo>
                    <a:pt x="75056" y="347979"/>
                  </a:lnTo>
                  <a:lnTo>
                    <a:pt x="79342" y="339089"/>
                  </a:lnTo>
                  <a:lnTo>
                    <a:pt x="87026" y="307339"/>
                  </a:lnTo>
                  <a:close/>
                </a:path>
                <a:path w="447675" h="730250">
                  <a:moveTo>
                    <a:pt x="208528" y="257809"/>
                  </a:moveTo>
                  <a:lnTo>
                    <a:pt x="165478" y="257809"/>
                  </a:lnTo>
                  <a:lnTo>
                    <a:pt x="174673" y="259079"/>
                  </a:lnTo>
                  <a:lnTo>
                    <a:pt x="183098" y="264159"/>
                  </a:lnTo>
                  <a:lnTo>
                    <a:pt x="193914" y="274319"/>
                  </a:lnTo>
                  <a:lnTo>
                    <a:pt x="202584" y="285749"/>
                  </a:lnTo>
                  <a:lnTo>
                    <a:pt x="208910" y="299719"/>
                  </a:lnTo>
                  <a:lnTo>
                    <a:pt x="212698" y="313689"/>
                  </a:lnTo>
                  <a:lnTo>
                    <a:pt x="211986" y="317499"/>
                  </a:lnTo>
                  <a:lnTo>
                    <a:pt x="207918" y="320039"/>
                  </a:lnTo>
                  <a:lnTo>
                    <a:pt x="205561" y="321309"/>
                  </a:lnTo>
                  <a:lnTo>
                    <a:pt x="241502" y="321310"/>
                  </a:lnTo>
                  <a:lnTo>
                    <a:pt x="239146" y="320040"/>
                  </a:lnTo>
                  <a:lnTo>
                    <a:pt x="235281" y="318770"/>
                  </a:lnTo>
                  <a:lnTo>
                    <a:pt x="234670" y="313690"/>
                  </a:lnTo>
                  <a:lnTo>
                    <a:pt x="238501" y="299720"/>
                  </a:lnTo>
                  <a:lnTo>
                    <a:pt x="243138" y="289560"/>
                  </a:lnTo>
                  <a:lnTo>
                    <a:pt x="215360" y="289559"/>
                  </a:lnTo>
                  <a:lnTo>
                    <a:pt x="208528" y="281939"/>
                  </a:lnTo>
                  <a:lnTo>
                    <a:pt x="208528" y="257809"/>
                  </a:lnTo>
                  <a:close/>
                </a:path>
                <a:path w="447675" h="730250">
                  <a:moveTo>
                    <a:pt x="325507" y="257810"/>
                  </a:moveTo>
                  <a:lnTo>
                    <a:pt x="291243" y="257810"/>
                  </a:lnTo>
                  <a:lnTo>
                    <a:pt x="306120" y="264160"/>
                  </a:lnTo>
                  <a:lnTo>
                    <a:pt x="310109" y="270510"/>
                  </a:lnTo>
                  <a:lnTo>
                    <a:pt x="311803" y="276860"/>
                  </a:lnTo>
                  <a:lnTo>
                    <a:pt x="310859" y="283210"/>
                  </a:lnTo>
                  <a:lnTo>
                    <a:pt x="310605" y="284480"/>
                  </a:lnTo>
                  <a:lnTo>
                    <a:pt x="310300" y="284480"/>
                  </a:lnTo>
                  <a:lnTo>
                    <a:pt x="309944" y="285750"/>
                  </a:lnTo>
                  <a:lnTo>
                    <a:pt x="309639" y="285750"/>
                  </a:lnTo>
                  <a:lnTo>
                    <a:pt x="299284" y="298450"/>
                  </a:lnTo>
                  <a:lnTo>
                    <a:pt x="282568" y="309880"/>
                  </a:lnTo>
                  <a:lnTo>
                    <a:pt x="263621" y="317500"/>
                  </a:lnTo>
                  <a:lnTo>
                    <a:pt x="246572" y="321310"/>
                  </a:lnTo>
                  <a:lnTo>
                    <a:pt x="325507" y="321310"/>
                  </a:lnTo>
                  <a:lnTo>
                    <a:pt x="325507" y="257810"/>
                  </a:lnTo>
                  <a:close/>
                </a:path>
                <a:path w="447675" h="730250">
                  <a:moveTo>
                    <a:pt x="79139" y="213359"/>
                  </a:moveTo>
                  <a:lnTo>
                    <a:pt x="62355" y="287019"/>
                  </a:lnTo>
                  <a:lnTo>
                    <a:pt x="61286" y="292099"/>
                  </a:lnTo>
                  <a:lnTo>
                    <a:pt x="57031" y="294639"/>
                  </a:lnTo>
                  <a:lnTo>
                    <a:pt x="90100" y="294639"/>
                  </a:lnTo>
                  <a:lnTo>
                    <a:pt x="109463" y="214629"/>
                  </a:lnTo>
                  <a:lnTo>
                    <a:pt x="79444" y="214629"/>
                  </a:lnTo>
                  <a:lnTo>
                    <a:pt x="79139" y="213359"/>
                  </a:lnTo>
                  <a:close/>
                </a:path>
                <a:path w="447675" h="730250">
                  <a:moveTo>
                    <a:pt x="418255" y="200660"/>
                  </a:moveTo>
                  <a:lnTo>
                    <a:pt x="383878" y="200660"/>
                  </a:lnTo>
                  <a:lnTo>
                    <a:pt x="389337" y="204470"/>
                  </a:lnTo>
                  <a:lnTo>
                    <a:pt x="407494" y="281940"/>
                  </a:lnTo>
                  <a:lnTo>
                    <a:pt x="408503" y="288290"/>
                  </a:lnTo>
                  <a:lnTo>
                    <a:pt x="405087" y="293370"/>
                  </a:lnTo>
                  <a:lnTo>
                    <a:pt x="399764" y="294640"/>
                  </a:lnTo>
                  <a:lnTo>
                    <a:pt x="440441" y="294640"/>
                  </a:lnTo>
                  <a:lnTo>
                    <a:pt x="418255" y="200660"/>
                  </a:lnTo>
                  <a:close/>
                </a:path>
                <a:path w="447675" h="730250">
                  <a:moveTo>
                    <a:pt x="307316" y="13970"/>
                  </a:moveTo>
                  <a:lnTo>
                    <a:pt x="232212" y="13970"/>
                  </a:lnTo>
                  <a:lnTo>
                    <a:pt x="239044" y="20320"/>
                  </a:lnTo>
                  <a:lnTo>
                    <a:pt x="239044" y="50800"/>
                  </a:lnTo>
                  <a:lnTo>
                    <a:pt x="340765" y="50800"/>
                  </a:lnTo>
                  <a:lnTo>
                    <a:pt x="346216" y="52070"/>
                  </a:lnTo>
                  <a:lnTo>
                    <a:pt x="349522" y="57150"/>
                  </a:lnTo>
                  <a:lnTo>
                    <a:pt x="347250" y="66040"/>
                  </a:lnTo>
                  <a:lnTo>
                    <a:pt x="344402" y="69850"/>
                  </a:lnTo>
                  <a:lnTo>
                    <a:pt x="340765" y="69850"/>
                  </a:lnTo>
                  <a:lnTo>
                    <a:pt x="239044" y="71120"/>
                  </a:lnTo>
                  <a:lnTo>
                    <a:pt x="239044" y="91440"/>
                  </a:lnTo>
                  <a:lnTo>
                    <a:pt x="290439" y="91440"/>
                  </a:lnTo>
                  <a:lnTo>
                    <a:pt x="294991" y="95250"/>
                  </a:lnTo>
                  <a:lnTo>
                    <a:pt x="294991" y="106680"/>
                  </a:lnTo>
                  <a:lnTo>
                    <a:pt x="290439" y="111760"/>
                  </a:lnTo>
                  <a:lnTo>
                    <a:pt x="239044" y="111760"/>
                  </a:lnTo>
                  <a:lnTo>
                    <a:pt x="239044" y="132080"/>
                  </a:lnTo>
                  <a:lnTo>
                    <a:pt x="290439" y="132080"/>
                  </a:lnTo>
                  <a:lnTo>
                    <a:pt x="294991" y="135890"/>
                  </a:lnTo>
                  <a:lnTo>
                    <a:pt x="294991" y="147320"/>
                  </a:lnTo>
                  <a:lnTo>
                    <a:pt x="290439" y="152400"/>
                  </a:lnTo>
                  <a:lnTo>
                    <a:pt x="239044" y="152400"/>
                  </a:lnTo>
                  <a:lnTo>
                    <a:pt x="239044" y="172720"/>
                  </a:lnTo>
                  <a:lnTo>
                    <a:pt x="290439" y="172720"/>
                  </a:lnTo>
                  <a:lnTo>
                    <a:pt x="294991" y="176530"/>
                  </a:lnTo>
                  <a:lnTo>
                    <a:pt x="294991" y="187960"/>
                  </a:lnTo>
                  <a:lnTo>
                    <a:pt x="290439" y="193040"/>
                  </a:lnTo>
                  <a:lnTo>
                    <a:pt x="239044" y="193040"/>
                  </a:lnTo>
                  <a:lnTo>
                    <a:pt x="239044" y="281940"/>
                  </a:lnTo>
                  <a:lnTo>
                    <a:pt x="232212" y="289560"/>
                  </a:lnTo>
                  <a:lnTo>
                    <a:pt x="243138" y="289560"/>
                  </a:lnTo>
                  <a:lnTo>
                    <a:pt x="244877" y="285750"/>
                  </a:lnTo>
                  <a:lnTo>
                    <a:pt x="253601" y="274320"/>
                  </a:lnTo>
                  <a:lnTo>
                    <a:pt x="264474" y="264160"/>
                  </a:lnTo>
                  <a:lnTo>
                    <a:pt x="272838" y="259080"/>
                  </a:lnTo>
                  <a:lnTo>
                    <a:pt x="281945" y="257810"/>
                  </a:lnTo>
                  <a:lnTo>
                    <a:pt x="325507" y="257810"/>
                  </a:lnTo>
                  <a:lnTo>
                    <a:pt x="325507" y="160020"/>
                  </a:lnTo>
                  <a:lnTo>
                    <a:pt x="358530" y="160020"/>
                  </a:lnTo>
                  <a:lnTo>
                    <a:pt x="344588" y="97790"/>
                  </a:lnTo>
                  <a:lnTo>
                    <a:pt x="348115" y="92710"/>
                  </a:lnTo>
                  <a:lnTo>
                    <a:pt x="359355" y="90170"/>
                  </a:lnTo>
                  <a:lnTo>
                    <a:pt x="392172" y="90170"/>
                  </a:lnTo>
                  <a:lnTo>
                    <a:pt x="388574" y="74930"/>
                  </a:lnTo>
                  <a:lnTo>
                    <a:pt x="356754" y="38100"/>
                  </a:lnTo>
                  <a:lnTo>
                    <a:pt x="313874" y="16510"/>
                  </a:lnTo>
                  <a:lnTo>
                    <a:pt x="307316" y="13970"/>
                  </a:lnTo>
                  <a:close/>
                </a:path>
                <a:path w="447675" h="730250">
                  <a:moveTo>
                    <a:pt x="112844" y="200659"/>
                  </a:moveTo>
                  <a:lnTo>
                    <a:pt x="65940" y="200659"/>
                  </a:lnTo>
                  <a:lnTo>
                    <a:pt x="77180" y="203199"/>
                  </a:lnTo>
                  <a:lnTo>
                    <a:pt x="80707" y="208279"/>
                  </a:lnTo>
                  <a:lnTo>
                    <a:pt x="79444" y="214629"/>
                  </a:lnTo>
                  <a:lnTo>
                    <a:pt x="109463" y="214629"/>
                  </a:lnTo>
                  <a:lnTo>
                    <a:pt x="112844" y="200659"/>
                  </a:lnTo>
                  <a:close/>
                </a:path>
                <a:path w="447675" h="730250">
                  <a:moveTo>
                    <a:pt x="208528" y="90169"/>
                  </a:moveTo>
                  <a:lnTo>
                    <a:pt x="91048" y="90169"/>
                  </a:lnTo>
                  <a:lnTo>
                    <a:pt x="102034" y="92709"/>
                  </a:lnTo>
                  <a:lnTo>
                    <a:pt x="105586" y="97789"/>
                  </a:lnTo>
                  <a:lnTo>
                    <a:pt x="104467" y="104139"/>
                  </a:lnTo>
                  <a:lnTo>
                    <a:pt x="87683" y="176529"/>
                  </a:lnTo>
                  <a:lnTo>
                    <a:pt x="86615" y="181609"/>
                  </a:lnTo>
                  <a:lnTo>
                    <a:pt x="82360" y="184149"/>
                  </a:lnTo>
                  <a:lnTo>
                    <a:pt x="116840" y="184149"/>
                  </a:lnTo>
                  <a:lnTo>
                    <a:pt x="122065" y="162559"/>
                  </a:lnTo>
                  <a:lnTo>
                    <a:pt x="208528" y="162559"/>
                  </a:lnTo>
                  <a:lnTo>
                    <a:pt x="208528" y="152399"/>
                  </a:lnTo>
                  <a:lnTo>
                    <a:pt x="157133" y="152399"/>
                  </a:lnTo>
                  <a:lnTo>
                    <a:pt x="152581" y="147319"/>
                  </a:lnTo>
                  <a:lnTo>
                    <a:pt x="152581" y="135889"/>
                  </a:lnTo>
                  <a:lnTo>
                    <a:pt x="157133" y="132079"/>
                  </a:lnTo>
                  <a:lnTo>
                    <a:pt x="208528" y="132079"/>
                  </a:lnTo>
                  <a:lnTo>
                    <a:pt x="208528" y="111759"/>
                  </a:lnTo>
                  <a:lnTo>
                    <a:pt x="157133" y="111759"/>
                  </a:lnTo>
                  <a:lnTo>
                    <a:pt x="152581" y="106679"/>
                  </a:lnTo>
                  <a:lnTo>
                    <a:pt x="152581" y="95249"/>
                  </a:lnTo>
                  <a:lnTo>
                    <a:pt x="157133" y="91439"/>
                  </a:lnTo>
                  <a:lnTo>
                    <a:pt x="208528" y="91439"/>
                  </a:lnTo>
                  <a:lnTo>
                    <a:pt x="208528" y="90169"/>
                  </a:lnTo>
                  <a:close/>
                </a:path>
                <a:path w="447675" h="730250">
                  <a:moveTo>
                    <a:pt x="392172" y="90170"/>
                  </a:moveTo>
                  <a:lnTo>
                    <a:pt x="359355" y="90170"/>
                  </a:lnTo>
                  <a:lnTo>
                    <a:pt x="364933" y="93980"/>
                  </a:lnTo>
                  <a:lnTo>
                    <a:pt x="366196" y="99060"/>
                  </a:lnTo>
                  <a:lnTo>
                    <a:pt x="384141" y="176530"/>
                  </a:lnTo>
                  <a:lnTo>
                    <a:pt x="380733" y="182880"/>
                  </a:lnTo>
                  <a:lnTo>
                    <a:pt x="375257" y="184150"/>
                  </a:lnTo>
                  <a:lnTo>
                    <a:pt x="414358" y="184150"/>
                  </a:lnTo>
                  <a:lnTo>
                    <a:pt x="392172" y="90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8533" y="1895629"/>
              <a:ext cx="142409" cy="1769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1296" y="2349753"/>
            <a:ext cx="2654935" cy="1507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745"/>
              </a:spcBef>
            </a:pP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6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  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36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39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il</a:t>
            </a:r>
            <a:r>
              <a:rPr sz="36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6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(MTTF)?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3800" y="1628013"/>
            <a:ext cx="4534535" cy="14484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Failure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(MTTF)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basic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 of reliability </a:t>
            </a:r>
            <a:r>
              <a:rPr sz="2000" b="1" dirty="0">
                <a:latin typeface="Calibri"/>
                <a:cs typeface="Calibri"/>
              </a:rPr>
              <a:t>used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5" dirty="0">
                <a:latin typeface="Calibri"/>
                <a:cs typeface="Calibri"/>
              </a:rPr>
              <a:t>non- 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repairable systems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represents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length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last</a:t>
            </a:r>
            <a:r>
              <a:rPr sz="2000" dirty="0">
                <a:latin typeface="Calibri"/>
                <a:cs typeface="Calibri"/>
              </a:rPr>
              <a:t> in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fails.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3252" y="3675888"/>
            <a:ext cx="6797040" cy="1792605"/>
            <a:chOff x="4683252" y="3675888"/>
            <a:chExt cx="6797040" cy="1792605"/>
          </a:xfrm>
        </p:grpSpPr>
        <p:sp>
          <p:nvSpPr>
            <p:cNvPr id="9" name="object 9"/>
            <p:cNvSpPr/>
            <p:nvPr/>
          </p:nvSpPr>
          <p:spPr>
            <a:xfrm>
              <a:off x="4683252" y="3675888"/>
              <a:ext cx="6797040" cy="1792605"/>
            </a:xfrm>
            <a:custGeom>
              <a:avLst/>
              <a:gdLst/>
              <a:ahLst/>
              <a:cxnLst/>
              <a:rect l="l" t="t" r="r" b="b"/>
              <a:pathLst>
                <a:path w="6797040" h="1792604">
                  <a:moveTo>
                    <a:pt x="6617843" y="0"/>
                  </a:moveTo>
                  <a:lnTo>
                    <a:pt x="179197" y="0"/>
                  </a:lnTo>
                  <a:lnTo>
                    <a:pt x="131571" y="6403"/>
                  </a:lnTo>
                  <a:lnTo>
                    <a:pt x="88768" y="24473"/>
                  </a:lnTo>
                  <a:lnTo>
                    <a:pt x="52498" y="52498"/>
                  </a:lnTo>
                  <a:lnTo>
                    <a:pt x="24473" y="88768"/>
                  </a:lnTo>
                  <a:lnTo>
                    <a:pt x="6403" y="131571"/>
                  </a:lnTo>
                  <a:lnTo>
                    <a:pt x="0" y="179197"/>
                  </a:lnTo>
                  <a:lnTo>
                    <a:pt x="0" y="1613027"/>
                  </a:lnTo>
                  <a:lnTo>
                    <a:pt x="6403" y="1660652"/>
                  </a:lnTo>
                  <a:lnTo>
                    <a:pt x="24473" y="1703455"/>
                  </a:lnTo>
                  <a:lnTo>
                    <a:pt x="52498" y="1739725"/>
                  </a:lnTo>
                  <a:lnTo>
                    <a:pt x="88768" y="1767750"/>
                  </a:lnTo>
                  <a:lnTo>
                    <a:pt x="131571" y="1785820"/>
                  </a:lnTo>
                  <a:lnTo>
                    <a:pt x="179197" y="1792224"/>
                  </a:lnTo>
                  <a:lnTo>
                    <a:pt x="6617843" y="1792224"/>
                  </a:lnTo>
                  <a:lnTo>
                    <a:pt x="6665468" y="1785820"/>
                  </a:lnTo>
                  <a:lnTo>
                    <a:pt x="6708271" y="1767750"/>
                  </a:lnTo>
                  <a:lnTo>
                    <a:pt x="6744541" y="1739725"/>
                  </a:lnTo>
                  <a:lnTo>
                    <a:pt x="6772566" y="1703455"/>
                  </a:lnTo>
                  <a:lnTo>
                    <a:pt x="6790636" y="1660652"/>
                  </a:lnTo>
                  <a:lnTo>
                    <a:pt x="6797040" y="1613027"/>
                  </a:lnTo>
                  <a:lnTo>
                    <a:pt x="6797040" y="179197"/>
                  </a:lnTo>
                  <a:lnTo>
                    <a:pt x="6790636" y="131571"/>
                  </a:lnTo>
                  <a:lnTo>
                    <a:pt x="6772566" y="88768"/>
                  </a:lnTo>
                  <a:lnTo>
                    <a:pt x="6744541" y="52498"/>
                  </a:lnTo>
                  <a:lnTo>
                    <a:pt x="6708271" y="24473"/>
                  </a:lnTo>
                  <a:lnTo>
                    <a:pt x="6665468" y="6403"/>
                  </a:lnTo>
                  <a:lnTo>
                    <a:pt x="661784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5091" y="4137607"/>
              <a:ext cx="548005" cy="871855"/>
            </a:xfrm>
            <a:custGeom>
              <a:avLst/>
              <a:gdLst/>
              <a:ahLst/>
              <a:cxnLst/>
              <a:rect l="l" t="t" r="r" b="b"/>
              <a:pathLst>
                <a:path w="548004" h="871854">
                  <a:moveTo>
                    <a:pt x="203442" y="780573"/>
                  </a:moveTo>
                  <a:lnTo>
                    <a:pt x="142409" y="780573"/>
                  </a:lnTo>
                  <a:lnTo>
                    <a:pt x="142409" y="871805"/>
                  </a:lnTo>
                  <a:lnTo>
                    <a:pt x="203442" y="871805"/>
                  </a:lnTo>
                  <a:lnTo>
                    <a:pt x="203442" y="780573"/>
                  </a:lnTo>
                  <a:close/>
                </a:path>
                <a:path w="548004" h="871854">
                  <a:moveTo>
                    <a:pt x="325507" y="780573"/>
                  </a:moveTo>
                  <a:lnTo>
                    <a:pt x="264475" y="780573"/>
                  </a:lnTo>
                  <a:lnTo>
                    <a:pt x="264475" y="871805"/>
                  </a:lnTo>
                  <a:lnTo>
                    <a:pt x="325507" y="871805"/>
                  </a:lnTo>
                  <a:lnTo>
                    <a:pt x="325507" y="780573"/>
                  </a:lnTo>
                  <a:close/>
                </a:path>
                <a:path w="548004" h="871854">
                  <a:moveTo>
                    <a:pt x="488702" y="435900"/>
                  </a:moveTo>
                  <a:lnTo>
                    <a:pt x="345852" y="435900"/>
                  </a:lnTo>
                  <a:lnTo>
                    <a:pt x="390863" y="443135"/>
                  </a:lnTo>
                  <a:lnTo>
                    <a:pt x="429955" y="463282"/>
                  </a:lnTo>
                  <a:lnTo>
                    <a:pt x="460783" y="494004"/>
                  </a:lnTo>
                  <a:lnTo>
                    <a:pt x="481001" y="532963"/>
                  </a:lnTo>
                  <a:lnTo>
                    <a:pt x="488261" y="577824"/>
                  </a:lnTo>
                  <a:lnTo>
                    <a:pt x="480988" y="622706"/>
                  </a:lnTo>
                  <a:lnTo>
                    <a:pt x="460783" y="661641"/>
                  </a:lnTo>
                  <a:lnTo>
                    <a:pt x="429955" y="692364"/>
                  </a:lnTo>
                  <a:lnTo>
                    <a:pt x="390863" y="712512"/>
                  </a:lnTo>
                  <a:lnTo>
                    <a:pt x="345852" y="719748"/>
                  </a:lnTo>
                  <a:lnTo>
                    <a:pt x="0" y="719748"/>
                  </a:lnTo>
                  <a:lnTo>
                    <a:pt x="0" y="780573"/>
                  </a:lnTo>
                  <a:lnTo>
                    <a:pt x="345852" y="780573"/>
                  </a:lnTo>
                  <a:lnTo>
                    <a:pt x="392453" y="774839"/>
                  </a:lnTo>
                  <a:lnTo>
                    <a:pt x="435148" y="759238"/>
                  </a:lnTo>
                  <a:lnTo>
                    <a:pt x="472726" y="734998"/>
                  </a:lnTo>
                  <a:lnTo>
                    <a:pt x="503975" y="703344"/>
                  </a:lnTo>
                  <a:lnTo>
                    <a:pt x="527683" y="665504"/>
                  </a:lnTo>
                  <a:lnTo>
                    <a:pt x="542642" y="622682"/>
                  </a:lnTo>
                  <a:lnTo>
                    <a:pt x="547632" y="576177"/>
                  </a:lnTo>
                  <a:lnTo>
                    <a:pt x="540766" y="525522"/>
                  </a:lnTo>
                  <a:lnTo>
                    <a:pt x="521949" y="479200"/>
                  </a:lnTo>
                  <a:lnTo>
                    <a:pt x="492571" y="439108"/>
                  </a:lnTo>
                  <a:lnTo>
                    <a:pt x="488702" y="435900"/>
                  </a:lnTo>
                  <a:close/>
                </a:path>
                <a:path w="548004" h="871854">
                  <a:moveTo>
                    <a:pt x="122065" y="152052"/>
                  </a:moveTo>
                  <a:lnTo>
                    <a:pt x="61032" y="152052"/>
                  </a:lnTo>
                  <a:lnTo>
                    <a:pt x="61032" y="719748"/>
                  </a:lnTo>
                  <a:lnTo>
                    <a:pt x="122065" y="719748"/>
                  </a:lnTo>
                  <a:lnTo>
                    <a:pt x="122065" y="435900"/>
                  </a:lnTo>
                  <a:lnTo>
                    <a:pt x="488702" y="435900"/>
                  </a:lnTo>
                  <a:lnTo>
                    <a:pt x="454024" y="407146"/>
                  </a:lnTo>
                  <a:lnTo>
                    <a:pt x="407698" y="385213"/>
                  </a:lnTo>
                  <a:lnTo>
                    <a:pt x="415408" y="375076"/>
                  </a:lnTo>
                  <a:lnTo>
                    <a:pt x="122065" y="375076"/>
                  </a:lnTo>
                  <a:lnTo>
                    <a:pt x="122065" y="152052"/>
                  </a:lnTo>
                  <a:close/>
                </a:path>
                <a:path w="548004" h="871854">
                  <a:moveTo>
                    <a:pt x="325507" y="0"/>
                  </a:moveTo>
                  <a:lnTo>
                    <a:pt x="264474" y="0"/>
                  </a:lnTo>
                  <a:lnTo>
                    <a:pt x="264474" y="91228"/>
                  </a:lnTo>
                  <a:lnTo>
                    <a:pt x="0" y="91228"/>
                  </a:lnTo>
                  <a:lnTo>
                    <a:pt x="0" y="152052"/>
                  </a:lnTo>
                  <a:lnTo>
                    <a:pt x="284819" y="152052"/>
                  </a:lnTo>
                  <a:lnTo>
                    <a:pt x="328372" y="160815"/>
                  </a:lnTo>
                  <a:lnTo>
                    <a:pt x="363939" y="184711"/>
                  </a:lnTo>
                  <a:lnTo>
                    <a:pt x="387919" y="220156"/>
                  </a:lnTo>
                  <a:lnTo>
                    <a:pt x="396712" y="263564"/>
                  </a:lnTo>
                  <a:lnTo>
                    <a:pt x="387919" y="306969"/>
                  </a:lnTo>
                  <a:lnTo>
                    <a:pt x="363939" y="342414"/>
                  </a:lnTo>
                  <a:lnTo>
                    <a:pt x="328372" y="366312"/>
                  </a:lnTo>
                  <a:lnTo>
                    <a:pt x="284819" y="375076"/>
                  </a:lnTo>
                  <a:lnTo>
                    <a:pt x="415408" y="375076"/>
                  </a:lnTo>
                  <a:lnTo>
                    <a:pt x="435718" y="348373"/>
                  </a:lnTo>
                  <a:lnTo>
                    <a:pt x="452467" y="306924"/>
                  </a:lnTo>
                  <a:lnTo>
                    <a:pt x="457955" y="263188"/>
                  </a:lnTo>
                  <a:lnTo>
                    <a:pt x="452186" y="219489"/>
                  </a:lnTo>
                  <a:lnTo>
                    <a:pt x="435168" y="178150"/>
                  </a:lnTo>
                  <a:lnTo>
                    <a:pt x="406910" y="141493"/>
                  </a:lnTo>
                  <a:lnTo>
                    <a:pt x="369333" y="113272"/>
                  </a:lnTo>
                  <a:lnTo>
                    <a:pt x="325507" y="96195"/>
                  </a:lnTo>
                  <a:lnTo>
                    <a:pt x="325507" y="0"/>
                  </a:lnTo>
                  <a:close/>
                </a:path>
                <a:path w="548004" h="871854">
                  <a:moveTo>
                    <a:pt x="203442" y="0"/>
                  </a:moveTo>
                  <a:lnTo>
                    <a:pt x="142409" y="0"/>
                  </a:lnTo>
                  <a:lnTo>
                    <a:pt x="142409" y="91228"/>
                  </a:lnTo>
                  <a:lnTo>
                    <a:pt x="203442" y="91228"/>
                  </a:lnTo>
                  <a:lnTo>
                    <a:pt x="203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2803" y="4006977"/>
            <a:ext cx="4370070" cy="10610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ct val="91500"/>
              </a:lnSpc>
              <a:spcBef>
                <a:spcPts val="345"/>
              </a:spcBef>
            </a:pPr>
            <a:r>
              <a:rPr sz="2400" spc="5" dirty="0">
                <a:latin typeface="Calibri"/>
                <a:cs typeface="Calibri"/>
              </a:rPr>
              <a:t>MTTF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commonly </a:t>
            </a:r>
            <a:r>
              <a:rPr sz="2400" spc="-25" dirty="0">
                <a:latin typeface="Calibri"/>
                <a:cs typeface="Calibri"/>
              </a:rPr>
              <a:t>refer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product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696" y="750570"/>
            <a:ext cx="512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600" b="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6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3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il</a:t>
            </a:r>
            <a:r>
              <a:rPr sz="36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6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(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)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20" y="1753362"/>
            <a:ext cx="8545195" cy="1332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industry,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MTTF is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reliability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manufactured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3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referring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repairable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items,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MTTF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 used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refer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non-repairable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948" y="3429000"/>
            <a:ext cx="7435596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6391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20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90" dirty="0">
                <a:solidFill>
                  <a:srgbClr val="FFFFFF"/>
                </a:solidFill>
                <a:latin typeface="Calibri Light"/>
                <a:cs typeface="Calibri Light"/>
              </a:rPr>
              <a:t>Q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li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4800" b="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14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bu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5944" y="2072639"/>
            <a:ext cx="10139680" cy="86995"/>
            <a:chOff x="1075944" y="2072639"/>
            <a:chExt cx="10139680" cy="86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" y="2072639"/>
              <a:ext cx="10139172" cy="868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7280" y="2100071"/>
              <a:ext cx="10058400" cy="0"/>
            </a:xfrm>
            <a:custGeom>
              <a:avLst/>
              <a:gdLst/>
              <a:ahLst/>
              <a:cxnLst/>
              <a:rect l="l" t="t" r="r" b="b"/>
              <a:pathLst>
                <a:path w="10058400">
                  <a:moveTo>
                    <a:pt x="0" y="0"/>
                  </a:moveTo>
                  <a:lnTo>
                    <a:pt x="10058400" y="0"/>
                  </a:lnTo>
                </a:path>
              </a:pathLst>
            </a:custGeom>
            <a:ln w="127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75944" y="3332988"/>
            <a:ext cx="10139680" cy="86995"/>
            <a:chOff x="1075944" y="3332988"/>
            <a:chExt cx="10139680" cy="869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" y="3332988"/>
              <a:ext cx="10139172" cy="868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97280" y="3360420"/>
              <a:ext cx="10058400" cy="0"/>
            </a:xfrm>
            <a:custGeom>
              <a:avLst/>
              <a:gdLst/>
              <a:ahLst/>
              <a:cxnLst/>
              <a:rect l="l" t="t" r="r" b="b"/>
              <a:pathLst>
                <a:path w="10058400">
                  <a:moveTo>
                    <a:pt x="0" y="0"/>
                  </a:moveTo>
                  <a:lnTo>
                    <a:pt x="10058400" y="0"/>
                  </a:lnTo>
                </a:path>
              </a:pathLst>
            </a:custGeom>
            <a:ln w="12700">
              <a:solidFill>
                <a:srgbClr val="BC9B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75944" y="4594859"/>
            <a:ext cx="10139680" cy="86995"/>
            <a:chOff x="1075944" y="4594859"/>
            <a:chExt cx="10139680" cy="869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" y="4594859"/>
              <a:ext cx="10139172" cy="868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7280" y="4622291"/>
              <a:ext cx="10058400" cy="0"/>
            </a:xfrm>
            <a:custGeom>
              <a:avLst/>
              <a:gdLst/>
              <a:ahLst/>
              <a:cxnLst/>
              <a:rect l="l" t="t" r="r" b="b"/>
              <a:pathLst>
                <a:path w="10058400">
                  <a:moveTo>
                    <a:pt x="0" y="0"/>
                  </a:moveTo>
                  <a:lnTo>
                    <a:pt x="10058400" y="0"/>
                  </a:lnTo>
                </a:path>
              </a:pathLst>
            </a:custGeom>
            <a:ln w="127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9677" y="2129739"/>
            <a:ext cx="9649460" cy="36271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61290" algn="just">
              <a:lnSpc>
                <a:spcPts val="2750"/>
              </a:lnSpc>
              <a:spcBef>
                <a:spcPts val="395"/>
              </a:spcBef>
            </a:pP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classify 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attributes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distinguishes those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characteristics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 that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discernible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execution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software (external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quality) </a:t>
            </a:r>
            <a:r>
              <a:rPr sz="2500" b="1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5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 not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(internal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quality)</a:t>
            </a:r>
            <a:endParaRPr sz="2500">
              <a:latin typeface="Calibri"/>
              <a:cs typeface="Calibri"/>
            </a:endParaRPr>
          </a:p>
          <a:p>
            <a:pPr marL="12700" marR="95885" algn="just">
              <a:lnSpc>
                <a:spcPts val="2750"/>
              </a:lnSpc>
              <a:spcBef>
                <a:spcPts val="1685"/>
              </a:spcBef>
            </a:pPr>
            <a:r>
              <a:rPr sz="2500" b="1" spc="-10" dirty="0">
                <a:solidFill>
                  <a:srgbClr val="FFC000"/>
                </a:solidFill>
                <a:latin typeface="Calibri"/>
                <a:cs typeface="Calibri"/>
              </a:rPr>
              <a:t>External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quality </a:t>
            </a:r>
            <a:r>
              <a:rPr sz="2500" b="1" spc="-20" dirty="0">
                <a:solidFill>
                  <a:srgbClr val="FFC000"/>
                </a:solidFill>
                <a:latin typeface="Calibri"/>
                <a:cs typeface="Calibri"/>
              </a:rPr>
              <a:t>factors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primarily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important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 users,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whereas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internal </a:t>
            </a:r>
            <a:r>
              <a:rPr sz="2500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qualities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staff.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2750"/>
              </a:lnSpc>
            </a:pP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Internal</a:t>
            </a:r>
            <a:r>
              <a:rPr sz="25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quality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attributes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indirectly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making the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easier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enhance,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correct,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test,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migrate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platforms.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096" y="483184"/>
            <a:ext cx="3110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6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ul</a:t>
            </a:r>
            <a:r>
              <a:rPr sz="36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07" y="2077592"/>
            <a:ext cx="3642995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MTTF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total hours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operation,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divided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tracked.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688" y="2270760"/>
            <a:ext cx="679704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51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13382"/>
            <a:ext cx="9946005" cy="1604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Let’s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assume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we tested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three identical pumps until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all of them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failed.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pump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after eight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second one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hours,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twelve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hours.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MTTF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ts val="3025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…..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51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13382"/>
            <a:ext cx="10037445" cy="3282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3505" marR="5080">
              <a:lnSpc>
                <a:spcPct val="90000"/>
              </a:lnSpc>
              <a:spcBef>
                <a:spcPts val="434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assume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tested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identical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pumps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all of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failed.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pump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eight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hours,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third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twelve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hours.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MTTF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instance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(8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12)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= 10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hours.</a:t>
            </a:r>
            <a:endParaRPr sz="2800">
              <a:latin typeface="Calibri"/>
              <a:cs typeface="Calibri"/>
            </a:endParaRPr>
          </a:p>
          <a:p>
            <a:pPr marL="103505" marR="135255" indent="-91440">
              <a:lnSpc>
                <a:spcPts val="2590"/>
              </a:lnSpc>
              <a:spcBef>
                <a:spcPts val="1475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would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lead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us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conclusion that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particular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type and model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pump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need</a:t>
            </a:r>
            <a:r>
              <a:rPr sz="24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 be replaced,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FFC000"/>
                </a:solidFill>
                <a:latin typeface="Calibri"/>
                <a:cs typeface="Calibri"/>
              </a:rPr>
              <a:t>average,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alibri"/>
                <a:cs typeface="Calibri"/>
              </a:rPr>
              <a:t>every</a:t>
            </a:r>
            <a:r>
              <a:rPr sz="2400" dirty="0">
                <a:solidFill>
                  <a:srgbClr val="FFC000"/>
                </a:solidFill>
                <a:latin typeface="Calibri"/>
                <a:cs typeface="Calibri"/>
              </a:rPr>
              <a:t> 10 </a:t>
            </a:r>
            <a:r>
              <a:rPr sz="2400" spc="-10" dirty="0">
                <a:solidFill>
                  <a:srgbClr val="FFC000"/>
                </a:solidFill>
                <a:latin typeface="Calibri"/>
                <a:cs typeface="Calibri"/>
              </a:rPr>
              <a:t>hours.</a:t>
            </a:r>
            <a:endParaRPr sz="2400">
              <a:latin typeface="Calibri"/>
              <a:cs typeface="Calibri"/>
            </a:endParaRPr>
          </a:p>
          <a:p>
            <a:pPr marL="255270" indent="-243204">
              <a:lnSpc>
                <a:spcPts val="2735"/>
              </a:lnSpc>
              <a:spcBef>
                <a:spcPts val="1080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only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surefire</a:t>
            </a:r>
            <a:r>
              <a:rPr sz="24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way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increase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MTTF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look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higher-quality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items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made</a:t>
            </a:r>
            <a:endParaRPr sz="2400">
              <a:latin typeface="Calibri"/>
              <a:cs typeface="Calibri"/>
            </a:endParaRPr>
          </a:p>
          <a:p>
            <a:pPr marL="103505">
              <a:lnSpc>
                <a:spcPts val="2735"/>
              </a:lnSpc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more durable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materials.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640080"/>
            <a:ext cx="10346690" cy="1614170"/>
            <a:chOff x="1193291" y="640080"/>
            <a:chExt cx="10346690" cy="1614170"/>
          </a:xfrm>
        </p:grpSpPr>
        <p:sp>
          <p:nvSpPr>
            <p:cNvPr id="3" name="object 3"/>
            <p:cNvSpPr/>
            <p:nvPr/>
          </p:nvSpPr>
          <p:spPr>
            <a:xfrm>
              <a:off x="4741163" y="640080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4373" y="1293926"/>
              <a:ext cx="402590" cy="401955"/>
            </a:xfrm>
            <a:custGeom>
              <a:avLst/>
              <a:gdLst/>
              <a:ahLst/>
              <a:cxnLst/>
              <a:rect l="l" t="t" r="r" b="b"/>
              <a:pathLst>
                <a:path w="402589" h="401955">
                  <a:moveTo>
                    <a:pt x="36537" y="191782"/>
                  </a:moveTo>
                  <a:lnTo>
                    <a:pt x="35102" y="184670"/>
                  </a:lnTo>
                  <a:lnTo>
                    <a:pt x="31191" y="178866"/>
                  </a:lnTo>
                  <a:lnTo>
                    <a:pt x="25374" y="174955"/>
                  </a:lnTo>
                  <a:lnTo>
                    <a:pt x="18275" y="173520"/>
                  </a:lnTo>
                  <a:lnTo>
                    <a:pt x="11150" y="174955"/>
                  </a:lnTo>
                  <a:lnTo>
                    <a:pt x="5346" y="178866"/>
                  </a:lnTo>
                  <a:lnTo>
                    <a:pt x="1435" y="184670"/>
                  </a:lnTo>
                  <a:lnTo>
                    <a:pt x="0" y="191782"/>
                  </a:lnTo>
                  <a:lnTo>
                    <a:pt x="1435" y="198894"/>
                  </a:lnTo>
                  <a:lnTo>
                    <a:pt x="5346" y="204698"/>
                  </a:lnTo>
                  <a:lnTo>
                    <a:pt x="11150" y="208610"/>
                  </a:lnTo>
                  <a:lnTo>
                    <a:pt x="18275" y="210045"/>
                  </a:lnTo>
                  <a:lnTo>
                    <a:pt x="25374" y="208610"/>
                  </a:lnTo>
                  <a:lnTo>
                    <a:pt x="31191" y="204698"/>
                  </a:lnTo>
                  <a:lnTo>
                    <a:pt x="35102" y="198894"/>
                  </a:lnTo>
                  <a:lnTo>
                    <a:pt x="36537" y="191782"/>
                  </a:lnTo>
                  <a:close/>
                </a:path>
                <a:path w="402589" h="401955">
                  <a:moveTo>
                    <a:pt x="219265" y="383578"/>
                  </a:moveTo>
                  <a:lnTo>
                    <a:pt x="217830" y="376453"/>
                  </a:lnTo>
                  <a:lnTo>
                    <a:pt x="213906" y="370649"/>
                  </a:lnTo>
                  <a:lnTo>
                    <a:pt x="208102" y="366737"/>
                  </a:lnTo>
                  <a:lnTo>
                    <a:pt x="200990" y="365302"/>
                  </a:lnTo>
                  <a:lnTo>
                    <a:pt x="193878" y="366737"/>
                  </a:lnTo>
                  <a:lnTo>
                    <a:pt x="188074" y="370649"/>
                  </a:lnTo>
                  <a:lnTo>
                    <a:pt x="184150" y="376453"/>
                  </a:lnTo>
                  <a:lnTo>
                    <a:pt x="182714" y="383578"/>
                  </a:lnTo>
                  <a:lnTo>
                    <a:pt x="184150" y="390677"/>
                  </a:lnTo>
                  <a:lnTo>
                    <a:pt x="188074" y="396481"/>
                  </a:lnTo>
                  <a:lnTo>
                    <a:pt x="193878" y="400392"/>
                  </a:lnTo>
                  <a:lnTo>
                    <a:pt x="200990" y="401828"/>
                  </a:lnTo>
                  <a:lnTo>
                    <a:pt x="208102" y="400392"/>
                  </a:lnTo>
                  <a:lnTo>
                    <a:pt x="213906" y="396481"/>
                  </a:lnTo>
                  <a:lnTo>
                    <a:pt x="217830" y="390677"/>
                  </a:lnTo>
                  <a:lnTo>
                    <a:pt x="219265" y="383578"/>
                  </a:lnTo>
                  <a:close/>
                </a:path>
                <a:path w="402589" h="401955">
                  <a:moveTo>
                    <a:pt x="219265" y="18262"/>
                  </a:moveTo>
                  <a:lnTo>
                    <a:pt x="217830" y="11150"/>
                  </a:lnTo>
                  <a:lnTo>
                    <a:pt x="213906" y="5346"/>
                  </a:lnTo>
                  <a:lnTo>
                    <a:pt x="208102" y="1435"/>
                  </a:lnTo>
                  <a:lnTo>
                    <a:pt x="200990" y="0"/>
                  </a:lnTo>
                  <a:lnTo>
                    <a:pt x="193878" y="1435"/>
                  </a:lnTo>
                  <a:lnTo>
                    <a:pt x="188074" y="5346"/>
                  </a:lnTo>
                  <a:lnTo>
                    <a:pt x="184150" y="11150"/>
                  </a:lnTo>
                  <a:lnTo>
                    <a:pt x="182714" y="18262"/>
                  </a:lnTo>
                  <a:lnTo>
                    <a:pt x="184150" y="25361"/>
                  </a:lnTo>
                  <a:lnTo>
                    <a:pt x="188074" y="31178"/>
                  </a:lnTo>
                  <a:lnTo>
                    <a:pt x="193878" y="35090"/>
                  </a:lnTo>
                  <a:lnTo>
                    <a:pt x="200990" y="36525"/>
                  </a:lnTo>
                  <a:lnTo>
                    <a:pt x="208102" y="35090"/>
                  </a:lnTo>
                  <a:lnTo>
                    <a:pt x="213906" y="31178"/>
                  </a:lnTo>
                  <a:lnTo>
                    <a:pt x="217830" y="25361"/>
                  </a:lnTo>
                  <a:lnTo>
                    <a:pt x="219265" y="18262"/>
                  </a:lnTo>
                  <a:close/>
                </a:path>
                <a:path w="402589" h="401955">
                  <a:moveTo>
                    <a:pt x="401980" y="191782"/>
                  </a:moveTo>
                  <a:lnTo>
                    <a:pt x="400545" y="184670"/>
                  </a:lnTo>
                  <a:lnTo>
                    <a:pt x="396633" y="178866"/>
                  </a:lnTo>
                  <a:lnTo>
                    <a:pt x="390817" y="174955"/>
                  </a:lnTo>
                  <a:lnTo>
                    <a:pt x="383717" y="173520"/>
                  </a:lnTo>
                  <a:lnTo>
                    <a:pt x="376593" y="174955"/>
                  </a:lnTo>
                  <a:lnTo>
                    <a:pt x="370789" y="178866"/>
                  </a:lnTo>
                  <a:lnTo>
                    <a:pt x="366877" y="184670"/>
                  </a:lnTo>
                  <a:lnTo>
                    <a:pt x="365442" y="191782"/>
                  </a:lnTo>
                  <a:lnTo>
                    <a:pt x="366877" y="198894"/>
                  </a:lnTo>
                  <a:lnTo>
                    <a:pt x="370789" y="204698"/>
                  </a:lnTo>
                  <a:lnTo>
                    <a:pt x="376593" y="208610"/>
                  </a:lnTo>
                  <a:lnTo>
                    <a:pt x="383717" y="210045"/>
                  </a:lnTo>
                  <a:lnTo>
                    <a:pt x="390817" y="208610"/>
                  </a:lnTo>
                  <a:lnTo>
                    <a:pt x="396633" y="204698"/>
                  </a:lnTo>
                  <a:lnTo>
                    <a:pt x="400545" y="198894"/>
                  </a:lnTo>
                  <a:lnTo>
                    <a:pt x="401980" y="191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098" y="1357844"/>
              <a:ext cx="121509" cy="231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5148" y="1093000"/>
              <a:ext cx="621665" cy="711835"/>
            </a:xfrm>
            <a:custGeom>
              <a:avLst/>
              <a:gdLst/>
              <a:ahLst/>
              <a:cxnLst/>
              <a:rect l="l" t="t" r="r" b="b"/>
              <a:pathLst>
                <a:path w="621664" h="711835">
                  <a:moveTo>
                    <a:pt x="337629" y="54789"/>
                  </a:moveTo>
                  <a:lnTo>
                    <a:pt x="282813" y="54789"/>
                  </a:lnTo>
                  <a:lnTo>
                    <a:pt x="282813" y="92233"/>
                  </a:lnTo>
                  <a:lnTo>
                    <a:pt x="235537" y="100091"/>
                  </a:lnTo>
                  <a:lnTo>
                    <a:pt x="190938" y="114773"/>
                  </a:lnTo>
                  <a:lnTo>
                    <a:pt x="149595" y="135733"/>
                  </a:lnTo>
                  <a:lnTo>
                    <a:pt x="112087" y="162419"/>
                  </a:lnTo>
                  <a:lnTo>
                    <a:pt x="78993" y="194285"/>
                  </a:lnTo>
                  <a:lnTo>
                    <a:pt x="50892" y="230781"/>
                  </a:lnTo>
                  <a:lnTo>
                    <a:pt x="28363" y="271359"/>
                  </a:lnTo>
                  <a:lnTo>
                    <a:pt x="11984" y="315470"/>
                  </a:lnTo>
                  <a:lnTo>
                    <a:pt x="2336" y="362565"/>
                  </a:lnTo>
                  <a:lnTo>
                    <a:pt x="0" y="410585"/>
                  </a:lnTo>
                  <a:lnTo>
                    <a:pt x="4897" y="457388"/>
                  </a:lnTo>
                  <a:lnTo>
                    <a:pt x="16615" y="502297"/>
                  </a:lnTo>
                  <a:lnTo>
                    <a:pt x="34739" y="544635"/>
                  </a:lnTo>
                  <a:lnTo>
                    <a:pt x="58856" y="583725"/>
                  </a:lnTo>
                  <a:lnTo>
                    <a:pt x="88553" y="618892"/>
                  </a:lnTo>
                  <a:lnTo>
                    <a:pt x="123415" y="649459"/>
                  </a:lnTo>
                  <a:lnTo>
                    <a:pt x="163030" y="674749"/>
                  </a:lnTo>
                  <a:lnTo>
                    <a:pt x="206984" y="694086"/>
                  </a:lnTo>
                  <a:lnTo>
                    <a:pt x="253387" y="706506"/>
                  </a:lnTo>
                  <a:lnTo>
                    <a:pt x="300136" y="711666"/>
                  </a:lnTo>
                  <a:lnTo>
                    <a:pt x="346495" y="709813"/>
                  </a:lnTo>
                  <a:lnTo>
                    <a:pt x="391725" y="701195"/>
                  </a:lnTo>
                  <a:lnTo>
                    <a:pt x="435091" y="686060"/>
                  </a:lnTo>
                  <a:lnTo>
                    <a:pt x="475855" y="664657"/>
                  </a:lnTo>
                  <a:lnTo>
                    <a:pt x="485547" y="657555"/>
                  </a:lnTo>
                  <a:lnTo>
                    <a:pt x="310221" y="657555"/>
                  </a:lnTo>
                  <a:lnTo>
                    <a:pt x="264152" y="653445"/>
                  </a:lnTo>
                  <a:lnTo>
                    <a:pt x="220828" y="641594"/>
                  </a:lnTo>
                  <a:lnTo>
                    <a:pt x="180963" y="622714"/>
                  </a:lnTo>
                  <a:lnTo>
                    <a:pt x="145271" y="597521"/>
                  </a:lnTo>
                  <a:lnTo>
                    <a:pt x="114466" y="566727"/>
                  </a:lnTo>
                  <a:lnTo>
                    <a:pt x="89264" y="531048"/>
                  </a:lnTo>
                  <a:lnTo>
                    <a:pt x="70377" y="491197"/>
                  </a:lnTo>
                  <a:lnTo>
                    <a:pt x="58522" y="447888"/>
                  </a:lnTo>
                  <a:lnTo>
                    <a:pt x="54411" y="401836"/>
                  </a:lnTo>
                  <a:lnTo>
                    <a:pt x="58522" y="355783"/>
                  </a:lnTo>
                  <a:lnTo>
                    <a:pt x="70377" y="312474"/>
                  </a:lnTo>
                  <a:lnTo>
                    <a:pt x="89263" y="272623"/>
                  </a:lnTo>
                  <a:lnTo>
                    <a:pt x="114466" y="236944"/>
                  </a:lnTo>
                  <a:lnTo>
                    <a:pt x="145270" y="206150"/>
                  </a:lnTo>
                  <a:lnTo>
                    <a:pt x="180962" y="180957"/>
                  </a:lnTo>
                  <a:lnTo>
                    <a:pt x="220828" y="162077"/>
                  </a:lnTo>
                  <a:lnTo>
                    <a:pt x="264152" y="150226"/>
                  </a:lnTo>
                  <a:lnTo>
                    <a:pt x="310221" y="146117"/>
                  </a:lnTo>
                  <a:lnTo>
                    <a:pt x="557558" y="146117"/>
                  </a:lnTo>
                  <a:lnTo>
                    <a:pt x="558693" y="144290"/>
                  </a:lnTo>
                  <a:lnTo>
                    <a:pt x="483806" y="144290"/>
                  </a:lnTo>
                  <a:lnTo>
                    <a:pt x="449789" y="124484"/>
                  </a:lnTo>
                  <a:lnTo>
                    <a:pt x="413801" y="109129"/>
                  </a:lnTo>
                  <a:lnTo>
                    <a:pt x="376272" y="98569"/>
                  </a:lnTo>
                  <a:lnTo>
                    <a:pt x="337629" y="93147"/>
                  </a:lnTo>
                  <a:lnTo>
                    <a:pt x="337629" y="54789"/>
                  </a:lnTo>
                  <a:close/>
                </a:path>
                <a:path w="621664" h="711835">
                  <a:moveTo>
                    <a:pt x="557558" y="146117"/>
                  </a:moveTo>
                  <a:lnTo>
                    <a:pt x="310221" y="146117"/>
                  </a:lnTo>
                  <a:lnTo>
                    <a:pt x="356290" y="150226"/>
                  </a:lnTo>
                  <a:lnTo>
                    <a:pt x="399614" y="162077"/>
                  </a:lnTo>
                  <a:lnTo>
                    <a:pt x="439479" y="180957"/>
                  </a:lnTo>
                  <a:lnTo>
                    <a:pt x="475171" y="206151"/>
                  </a:lnTo>
                  <a:lnTo>
                    <a:pt x="505976" y="236944"/>
                  </a:lnTo>
                  <a:lnTo>
                    <a:pt x="531178" y="272623"/>
                  </a:lnTo>
                  <a:lnTo>
                    <a:pt x="550065" y="312475"/>
                  </a:lnTo>
                  <a:lnTo>
                    <a:pt x="561920" y="355783"/>
                  </a:lnTo>
                  <a:lnTo>
                    <a:pt x="566031" y="401836"/>
                  </a:lnTo>
                  <a:lnTo>
                    <a:pt x="561920" y="447888"/>
                  </a:lnTo>
                  <a:lnTo>
                    <a:pt x="550065" y="491197"/>
                  </a:lnTo>
                  <a:lnTo>
                    <a:pt x="531178" y="531048"/>
                  </a:lnTo>
                  <a:lnTo>
                    <a:pt x="505976" y="566728"/>
                  </a:lnTo>
                  <a:lnTo>
                    <a:pt x="475171" y="597521"/>
                  </a:lnTo>
                  <a:lnTo>
                    <a:pt x="439479" y="622715"/>
                  </a:lnTo>
                  <a:lnTo>
                    <a:pt x="399614" y="641594"/>
                  </a:lnTo>
                  <a:lnTo>
                    <a:pt x="356290" y="653445"/>
                  </a:lnTo>
                  <a:lnTo>
                    <a:pt x="310221" y="657555"/>
                  </a:lnTo>
                  <a:lnTo>
                    <a:pt x="485547" y="657555"/>
                  </a:lnTo>
                  <a:lnTo>
                    <a:pt x="546630" y="604035"/>
                  </a:lnTo>
                  <a:lnTo>
                    <a:pt x="575167" y="565313"/>
                  </a:lnTo>
                  <a:lnTo>
                    <a:pt x="597388" y="522690"/>
                  </a:lnTo>
                  <a:lnTo>
                    <a:pt x="612375" y="478149"/>
                  </a:lnTo>
                  <a:lnTo>
                    <a:pt x="620272" y="432482"/>
                  </a:lnTo>
                  <a:lnTo>
                    <a:pt x="621221" y="386475"/>
                  </a:lnTo>
                  <a:lnTo>
                    <a:pt x="615364" y="340920"/>
                  </a:lnTo>
                  <a:lnTo>
                    <a:pt x="602846" y="296606"/>
                  </a:lnTo>
                  <a:lnTo>
                    <a:pt x="583808" y="254320"/>
                  </a:lnTo>
                  <a:lnTo>
                    <a:pt x="558394" y="214854"/>
                  </a:lnTo>
                  <a:lnTo>
                    <a:pt x="526746" y="178995"/>
                  </a:lnTo>
                  <a:lnTo>
                    <a:pt x="554154" y="151597"/>
                  </a:lnTo>
                  <a:lnTo>
                    <a:pt x="557558" y="146117"/>
                  </a:lnTo>
                  <a:close/>
                </a:path>
                <a:path w="621664" h="711835">
                  <a:moveTo>
                    <a:pt x="534397" y="105248"/>
                  </a:moveTo>
                  <a:lnTo>
                    <a:pt x="524076" y="106817"/>
                  </a:lnTo>
                  <a:lnTo>
                    <a:pt x="514869" y="112326"/>
                  </a:lnTo>
                  <a:lnTo>
                    <a:pt x="483806" y="144290"/>
                  </a:lnTo>
                  <a:lnTo>
                    <a:pt x="558693" y="144290"/>
                  </a:lnTo>
                  <a:lnTo>
                    <a:pt x="559792" y="142521"/>
                  </a:lnTo>
                  <a:lnTo>
                    <a:pt x="561577" y="132418"/>
                  </a:lnTo>
                  <a:lnTo>
                    <a:pt x="559421" y="122315"/>
                  </a:lnTo>
                  <a:lnTo>
                    <a:pt x="553240" y="113239"/>
                  </a:lnTo>
                  <a:lnTo>
                    <a:pt x="544547" y="107445"/>
                  </a:lnTo>
                  <a:lnTo>
                    <a:pt x="534397" y="105248"/>
                  </a:lnTo>
                  <a:close/>
                </a:path>
                <a:path w="621664" h="711835">
                  <a:moveTo>
                    <a:pt x="419854" y="0"/>
                  </a:moveTo>
                  <a:lnTo>
                    <a:pt x="200588" y="0"/>
                  </a:lnTo>
                  <a:lnTo>
                    <a:pt x="200588" y="54789"/>
                  </a:lnTo>
                  <a:lnTo>
                    <a:pt x="419854" y="54789"/>
                  </a:lnTo>
                  <a:lnTo>
                    <a:pt x="419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1296" y="3049651"/>
            <a:ext cx="153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pl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969000" marR="5080">
              <a:lnSpc>
                <a:spcPct val="91600"/>
              </a:lnSpc>
              <a:spcBef>
                <a:spcPts val="335"/>
              </a:spcBef>
            </a:pPr>
            <a:r>
              <a:rPr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REL-1.</a:t>
            </a:r>
            <a:r>
              <a:rPr i="1" dirty="0">
                <a:latin typeface="Calibri"/>
                <a:cs typeface="Calibri"/>
              </a:rPr>
              <a:t> </a:t>
            </a:r>
            <a:r>
              <a:rPr spc="-5" dirty="0"/>
              <a:t>The </a:t>
            </a:r>
            <a:r>
              <a:rPr dirty="0"/>
              <a:t>mean time </a:t>
            </a:r>
            <a:r>
              <a:rPr spc="-5" dirty="0"/>
              <a:t>between </a:t>
            </a:r>
            <a:r>
              <a:rPr dirty="0"/>
              <a:t> </a:t>
            </a:r>
            <a:r>
              <a:rPr spc="-10" dirty="0"/>
              <a:t>failures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card</a:t>
            </a:r>
            <a:r>
              <a:rPr spc="-30" dirty="0"/>
              <a:t> </a:t>
            </a:r>
            <a:r>
              <a:rPr spc="-5" dirty="0"/>
              <a:t>reader</a:t>
            </a:r>
            <a:r>
              <a:rPr spc="-20" dirty="0"/>
              <a:t> </a:t>
            </a:r>
            <a:r>
              <a:rPr spc="-5" dirty="0"/>
              <a:t>component </a:t>
            </a:r>
            <a:r>
              <a:rPr spc="-505" dirty="0"/>
              <a:t> </a:t>
            </a:r>
            <a:r>
              <a:rPr dirty="0"/>
              <a:t>shall</a:t>
            </a:r>
            <a:r>
              <a:rPr spc="-25" dirty="0"/>
              <a:t> </a:t>
            </a:r>
            <a:r>
              <a:rPr dirty="0"/>
              <a:t>be </a:t>
            </a:r>
            <a:r>
              <a:rPr spc="-15" dirty="0"/>
              <a:t>at</a:t>
            </a:r>
            <a:r>
              <a:rPr spc="-5" dirty="0"/>
              <a:t> least</a:t>
            </a:r>
            <a:r>
              <a:rPr spc="-25" dirty="0"/>
              <a:t> </a:t>
            </a:r>
            <a:r>
              <a:rPr dirty="0"/>
              <a:t>90</a:t>
            </a:r>
            <a:r>
              <a:rPr spc="-5" dirty="0"/>
              <a:t> </a:t>
            </a:r>
            <a:r>
              <a:rPr spc="-10" dirty="0"/>
              <a:t>days.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741164" y="2657855"/>
            <a:ext cx="6798945" cy="1614170"/>
            <a:chOff x="4741164" y="2657855"/>
            <a:chExt cx="6798945" cy="1614170"/>
          </a:xfrm>
        </p:grpSpPr>
        <p:sp>
          <p:nvSpPr>
            <p:cNvPr id="10" name="object 10"/>
            <p:cNvSpPr/>
            <p:nvPr/>
          </p:nvSpPr>
          <p:spPr>
            <a:xfrm>
              <a:off x="4741164" y="2657855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499"/>
                  </a:lnTo>
                  <a:lnTo>
                    <a:pt x="5765" y="1495412"/>
                  </a:lnTo>
                  <a:lnTo>
                    <a:pt x="22036" y="1533971"/>
                  </a:lnTo>
                  <a:lnTo>
                    <a:pt x="47275" y="1566640"/>
                  </a:lnTo>
                  <a:lnTo>
                    <a:pt x="79944" y="1591879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79"/>
                  </a:lnTo>
                  <a:lnTo>
                    <a:pt x="6751288" y="1566640"/>
                  </a:lnTo>
                  <a:lnTo>
                    <a:pt x="6776527" y="1533971"/>
                  </a:lnTo>
                  <a:lnTo>
                    <a:pt x="6792798" y="1495412"/>
                  </a:lnTo>
                  <a:lnTo>
                    <a:pt x="6798563" y="1452499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1551" y="3500677"/>
              <a:ext cx="146085" cy="962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82004" y="3118686"/>
              <a:ext cx="787400" cy="695325"/>
            </a:xfrm>
            <a:custGeom>
              <a:avLst/>
              <a:gdLst/>
              <a:ahLst/>
              <a:cxnLst/>
              <a:rect l="l" t="t" r="r" b="b"/>
              <a:pathLst>
                <a:path w="787400" h="695325">
                  <a:moveTo>
                    <a:pt x="388954" y="0"/>
                  </a:moveTo>
                  <a:lnTo>
                    <a:pt x="4625" y="640254"/>
                  </a:lnTo>
                  <a:lnTo>
                    <a:pt x="0" y="654024"/>
                  </a:lnTo>
                  <a:lnTo>
                    <a:pt x="974" y="668017"/>
                  </a:lnTo>
                  <a:lnTo>
                    <a:pt x="29834" y="695137"/>
                  </a:lnTo>
                  <a:lnTo>
                    <a:pt x="750547" y="695137"/>
                  </a:lnTo>
                  <a:lnTo>
                    <a:pt x="764730" y="692254"/>
                  </a:lnTo>
                  <a:lnTo>
                    <a:pt x="776338" y="684399"/>
                  </a:lnTo>
                  <a:lnTo>
                    <a:pt x="784149" y="672760"/>
                  </a:lnTo>
                  <a:lnTo>
                    <a:pt x="786977" y="658513"/>
                  </a:lnTo>
                  <a:lnTo>
                    <a:pt x="786977" y="652101"/>
                  </a:lnTo>
                  <a:lnTo>
                    <a:pt x="785302" y="645804"/>
                  </a:lnTo>
                  <a:lnTo>
                    <a:pt x="750564" y="585299"/>
                  </a:lnTo>
                  <a:lnTo>
                    <a:pt x="537736" y="585299"/>
                  </a:lnTo>
                  <a:lnTo>
                    <a:pt x="530419" y="584554"/>
                  </a:lnTo>
                  <a:lnTo>
                    <a:pt x="523913" y="581117"/>
                  </a:lnTo>
                  <a:lnTo>
                    <a:pt x="521524" y="578227"/>
                  </a:lnTo>
                  <a:lnTo>
                    <a:pt x="242894" y="578227"/>
                  </a:lnTo>
                  <a:lnTo>
                    <a:pt x="223693" y="556018"/>
                  </a:lnTo>
                  <a:lnTo>
                    <a:pt x="224416" y="553060"/>
                  </a:lnTo>
                  <a:lnTo>
                    <a:pt x="225810" y="550415"/>
                  </a:lnTo>
                  <a:lnTo>
                    <a:pt x="219142" y="546723"/>
                  </a:lnTo>
                  <a:lnTo>
                    <a:pt x="214563" y="540958"/>
                  </a:lnTo>
                  <a:lnTo>
                    <a:pt x="212476" y="533894"/>
                  </a:lnTo>
                  <a:lnTo>
                    <a:pt x="213286" y="526309"/>
                  </a:lnTo>
                  <a:lnTo>
                    <a:pt x="216971" y="519632"/>
                  </a:lnTo>
                  <a:lnTo>
                    <a:pt x="222727" y="515046"/>
                  </a:lnTo>
                  <a:lnTo>
                    <a:pt x="229781" y="512957"/>
                  </a:lnTo>
                  <a:lnTo>
                    <a:pt x="274590" y="512957"/>
                  </a:lnTo>
                  <a:lnTo>
                    <a:pt x="313150" y="498177"/>
                  </a:lnTo>
                  <a:lnTo>
                    <a:pt x="354237" y="498177"/>
                  </a:lnTo>
                  <a:lnTo>
                    <a:pt x="354209" y="494937"/>
                  </a:lnTo>
                  <a:lnTo>
                    <a:pt x="349139" y="489859"/>
                  </a:lnTo>
                  <a:lnTo>
                    <a:pt x="328727" y="489859"/>
                  </a:lnTo>
                  <a:lnTo>
                    <a:pt x="323573" y="484866"/>
                  </a:lnTo>
                  <a:lnTo>
                    <a:pt x="323474" y="463687"/>
                  </a:lnTo>
                  <a:lnTo>
                    <a:pt x="305202" y="463687"/>
                  </a:lnTo>
                  <a:lnTo>
                    <a:pt x="278779" y="451897"/>
                  </a:lnTo>
                  <a:lnTo>
                    <a:pt x="234489" y="451897"/>
                  </a:lnTo>
                  <a:lnTo>
                    <a:pt x="215109" y="432487"/>
                  </a:lnTo>
                  <a:lnTo>
                    <a:pt x="216537" y="425172"/>
                  </a:lnTo>
                  <a:lnTo>
                    <a:pt x="220785" y="418768"/>
                  </a:lnTo>
                  <a:lnTo>
                    <a:pt x="221528" y="418768"/>
                  </a:lnTo>
                  <a:lnTo>
                    <a:pt x="223107" y="417220"/>
                  </a:lnTo>
                  <a:lnTo>
                    <a:pt x="225703" y="415649"/>
                  </a:lnTo>
                  <a:lnTo>
                    <a:pt x="228550" y="414742"/>
                  </a:lnTo>
                  <a:lnTo>
                    <a:pt x="226302" y="407450"/>
                  </a:lnTo>
                  <a:lnTo>
                    <a:pt x="226997" y="400117"/>
                  </a:lnTo>
                  <a:lnTo>
                    <a:pt x="230388" y="393580"/>
                  </a:lnTo>
                  <a:lnTo>
                    <a:pt x="236225" y="388676"/>
                  </a:lnTo>
                  <a:lnTo>
                    <a:pt x="243507" y="386428"/>
                  </a:lnTo>
                  <a:lnTo>
                    <a:pt x="296833" y="386428"/>
                  </a:lnTo>
                  <a:lnTo>
                    <a:pt x="296614" y="383820"/>
                  </a:lnTo>
                  <a:lnTo>
                    <a:pt x="304179" y="342710"/>
                  </a:lnTo>
                  <a:lnTo>
                    <a:pt x="324787" y="309088"/>
                  </a:lnTo>
                  <a:lnTo>
                    <a:pt x="355315" y="286393"/>
                  </a:lnTo>
                  <a:lnTo>
                    <a:pt x="392634" y="278063"/>
                  </a:lnTo>
                  <a:lnTo>
                    <a:pt x="574233" y="278063"/>
                  </a:lnTo>
                  <a:lnTo>
                    <a:pt x="425067" y="18161"/>
                  </a:lnTo>
                  <a:lnTo>
                    <a:pt x="415499" y="7228"/>
                  </a:lnTo>
                  <a:lnTo>
                    <a:pt x="402926" y="1026"/>
                  </a:lnTo>
                  <a:lnTo>
                    <a:pt x="388954" y="0"/>
                  </a:lnTo>
                  <a:close/>
                </a:path>
                <a:path w="787400" h="695325">
                  <a:moveTo>
                    <a:pt x="712835" y="519560"/>
                  </a:moveTo>
                  <a:lnTo>
                    <a:pt x="547871" y="519560"/>
                  </a:lnTo>
                  <a:lnTo>
                    <a:pt x="555256" y="521422"/>
                  </a:lnTo>
                  <a:lnTo>
                    <a:pt x="561345" y="526009"/>
                  </a:lnTo>
                  <a:lnTo>
                    <a:pt x="565074" y="532357"/>
                  </a:lnTo>
                  <a:lnTo>
                    <a:pt x="566153" y="539642"/>
                  </a:lnTo>
                  <a:lnTo>
                    <a:pt x="564293" y="547038"/>
                  </a:lnTo>
                  <a:lnTo>
                    <a:pt x="552881" y="557094"/>
                  </a:lnTo>
                  <a:lnTo>
                    <a:pt x="555078" y="564396"/>
                  </a:lnTo>
                  <a:lnTo>
                    <a:pt x="554335" y="571723"/>
                  </a:lnTo>
                  <a:lnTo>
                    <a:pt x="550902" y="578236"/>
                  </a:lnTo>
                  <a:lnTo>
                    <a:pt x="545031" y="583098"/>
                  </a:lnTo>
                  <a:lnTo>
                    <a:pt x="537736" y="585299"/>
                  </a:lnTo>
                  <a:lnTo>
                    <a:pt x="750564" y="585299"/>
                  </a:lnTo>
                  <a:lnTo>
                    <a:pt x="712835" y="519560"/>
                  </a:lnTo>
                  <a:close/>
                </a:path>
                <a:path w="787400" h="695325">
                  <a:moveTo>
                    <a:pt x="354263" y="507325"/>
                  </a:moveTo>
                  <a:lnTo>
                    <a:pt x="335991" y="507325"/>
                  </a:lnTo>
                  <a:lnTo>
                    <a:pt x="335991" y="522786"/>
                  </a:lnTo>
                  <a:lnTo>
                    <a:pt x="260618" y="551696"/>
                  </a:lnTo>
                  <a:lnTo>
                    <a:pt x="261570" y="554013"/>
                  </a:lnTo>
                  <a:lnTo>
                    <a:pt x="261969" y="556018"/>
                  </a:lnTo>
                  <a:lnTo>
                    <a:pt x="262080" y="559015"/>
                  </a:lnTo>
                  <a:lnTo>
                    <a:pt x="260572" y="566490"/>
                  </a:lnTo>
                  <a:lnTo>
                    <a:pt x="256461" y="572597"/>
                  </a:lnTo>
                  <a:lnTo>
                    <a:pt x="250363" y="576716"/>
                  </a:lnTo>
                  <a:lnTo>
                    <a:pt x="242894" y="578227"/>
                  </a:lnTo>
                  <a:lnTo>
                    <a:pt x="521524" y="578227"/>
                  </a:lnTo>
                  <a:lnTo>
                    <a:pt x="519055" y="575238"/>
                  </a:lnTo>
                  <a:lnTo>
                    <a:pt x="516375" y="570229"/>
                  </a:lnTo>
                  <a:lnTo>
                    <a:pt x="516047" y="564290"/>
                  </a:lnTo>
                  <a:lnTo>
                    <a:pt x="518164" y="559015"/>
                  </a:lnTo>
                  <a:lnTo>
                    <a:pt x="457684" y="532027"/>
                  </a:lnTo>
                  <a:lnTo>
                    <a:pt x="354263" y="532026"/>
                  </a:lnTo>
                  <a:lnTo>
                    <a:pt x="354263" y="507325"/>
                  </a:lnTo>
                  <a:close/>
                </a:path>
                <a:path w="787400" h="695325">
                  <a:moveTo>
                    <a:pt x="384960" y="508972"/>
                  </a:moveTo>
                  <a:lnTo>
                    <a:pt x="369611" y="508972"/>
                  </a:lnTo>
                  <a:lnTo>
                    <a:pt x="369611" y="532026"/>
                  </a:lnTo>
                  <a:lnTo>
                    <a:pt x="384960" y="532026"/>
                  </a:lnTo>
                  <a:lnTo>
                    <a:pt x="384960" y="508972"/>
                  </a:lnTo>
                  <a:close/>
                </a:path>
                <a:path w="787400" h="695325">
                  <a:moveTo>
                    <a:pt x="415657" y="508972"/>
                  </a:moveTo>
                  <a:lnTo>
                    <a:pt x="400309" y="508972"/>
                  </a:lnTo>
                  <a:lnTo>
                    <a:pt x="400309" y="532026"/>
                  </a:lnTo>
                  <a:lnTo>
                    <a:pt x="415657" y="532027"/>
                  </a:lnTo>
                  <a:lnTo>
                    <a:pt x="415657" y="508972"/>
                  </a:lnTo>
                  <a:close/>
                </a:path>
                <a:path w="787400" h="695325">
                  <a:moveTo>
                    <a:pt x="574233" y="278063"/>
                  </a:moveTo>
                  <a:lnTo>
                    <a:pt x="392634" y="278063"/>
                  </a:lnTo>
                  <a:lnTo>
                    <a:pt x="429954" y="286423"/>
                  </a:lnTo>
                  <a:lnTo>
                    <a:pt x="460481" y="309191"/>
                  </a:lnTo>
                  <a:lnTo>
                    <a:pt x="481090" y="342903"/>
                  </a:lnTo>
                  <a:lnTo>
                    <a:pt x="488654" y="384095"/>
                  </a:lnTo>
                  <a:lnTo>
                    <a:pt x="487187" y="401613"/>
                  </a:lnTo>
                  <a:lnTo>
                    <a:pt x="482539" y="418410"/>
                  </a:lnTo>
                  <a:lnTo>
                    <a:pt x="474873" y="434060"/>
                  </a:lnTo>
                  <a:lnTo>
                    <a:pt x="464352" y="448134"/>
                  </a:lnTo>
                  <a:lnTo>
                    <a:pt x="462639" y="450185"/>
                  </a:lnTo>
                  <a:lnTo>
                    <a:pt x="461797" y="452518"/>
                  </a:lnTo>
                  <a:lnTo>
                    <a:pt x="461705" y="478599"/>
                  </a:lnTo>
                  <a:lnTo>
                    <a:pt x="461855" y="484713"/>
                  </a:lnTo>
                  <a:lnTo>
                    <a:pt x="456952" y="489875"/>
                  </a:lnTo>
                  <a:lnTo>
                    <a:pt x="450747" y="490035"/>
                  </a:lnTo>
                  <a:lnTo>
                    <a:pt x="436282" y="490080"/>
                  </a:lnTo>
                  <a:lnTo>
                    <a:pt x="431204" y="495044"/>
                  </a:lnTo>
                  <a:lnTo>
                    <a:pt x="431104" y="498177"/>
                  </a:lnTo>
                  <a:lnTo>
                    <a:pt x="431006" y="532027"/>
                  </a:lnTo>
                  <a:lnTo>
                    <a:pt x="457684" y="532027"/>
                  </a:lnTo>
                  <a:lnTo>
                    <a:pt x="449278" y="528276"/>
                  </a:lnTo>
                  <a:lnTo>
                    <a:pt x="449278" y="508057"/>
                  </a:lnTo>
                  <a:lnTo>
                    <a:pt x="456767" y="508057"/>
                  </a:lnTo>
                  <a:lnTo>
                    <a:pt x="462297" y="506441"/>
                  </a:lnTo>
                  <a:lnTo>
                    <a:pt x="467367" y="503026"/>
                  </a:lnTo>
                  <a:lnTo>
                    <a:pt x="703346" y="503026"/>
                  </a:lnTo>
                  <a:lnTo>
                    <a:pt x="682973" y="467529"/>
                  </a:lnTo>
                  <a:lnTo>
                    <a:pt x="480066" y="467529"/>
                  </a:lnTo>
                  <a:lnTo>
                    <a:pt x="480066" y="457283"/>
                  </a:lnTo>
                  <a:lnTo>
                    <a:pt x="485409" y="450185"/>
                  </a:lnTo>
                  <a:lnTo>
                    <a:pt x="490193" y="442883"/>
                  </a:lnTo>
                  <a:lnTo>
                    <a:pt x="494521" y="435218"/>
                  </a:lnTo>
                  <a:lnTo>
                    <a:pt x="498339" y="427276"/>
                  </a:lnTo>
                  <a:lnTo>
                    <a:pt x="520539" y="418768"/>
                  </a:lnTo>
                  <a:lnTo>
                    <a:pt x="519839" y="416763"/>
                  </a:lnTo>
                  <a:lnTo>
                    <a:pt x="519488" y="414742"/>
                  </a:lnTo>
                  <a:lnTo>
                    <a:pt x="519443" y="412547"/>
                  </a:lnTo>
                  <a:lnTo>
                    <a:pt x="520950" y="405068"/>
                  </a:lnTo>
                  <a:lnTo>
                    <a:pt x="525061" y="398961"/>
                  </a:lnTo>
                  <a:lnTo>
                    <a:pt x="531160" y="394844"/>
                  </a:lnTo>
                  <a:lnTo>
                    <a:pt x="538629" y="393335"/>
                  </a:lnTo>
                  <a:lnTo>
                    <a:pt x="640391" y="393335"/>
                  </a:lnTo>
                  <a:lnTo>
                    <a:pt x="574233" y="278063"/>
                  </a:lnTo>
                  <a:close/>
                </a:path>
                <a:path w="787400" h="695325">
                  <a:moveTo>
                    <a:pt x="703346" y="503026"/>
                  </a:moveTo>
                  <a:lnTo>
                    <a:pt x="467367" y="503026"/>
                  </a:lnTo>
                  <a:lnTo>
                    <a:pt x="529675" y="530471"/>
                  </a:lnTo>
                  <a:lnTo>
                    <a:pt x="534256" y="524374"/>
                  </a:lnTo>
                  <a:lnTo>
                    <a:pt x="540596" y="520640"/>
                  </a:lnTo>
                  <a:lnTo>
                    <a:pt x="547871" y="519560"/>
                  </a:lnTo>
                  <a:lnTo>
                    <a:pt x="712835" y="519560"/>
                  </a:lnTo>
                  <a:lnTo>
                    <a:pt x="703346" y="503026"/>
                  </a:lnTo>
                  <a:close/>
                </a:path>
                <a:path w="787400" h="695325">
                  <a:moveTo>
                    <a:pt x="274590" y="512957"/>
                  </a:moveTo>
                  <a:lnTo>
                    <a:pt x="229781" y="512957"/>
                  </a:lnTo>
                  <a:lnTo>
                    <a:pt x="237359" y="513767"/>
                  </a:lnTo>
                  <a:lnTo>
                    <a:pt x="242110" y="515269"/>
                  </a:lnTo>
                  <a:lnTo>
                    <a:pt x="246099" y="518570"/>
                  </a:lnTo>
                  <a:lnTo>
                    <a:pt x="248467" y="522969"/>
                  </a:lnTo>
                  <a:lnTo>
                    <a:pt x="274590" y="512957"/>
                  </a:lnTo>
                  <a:close/>
                </a:path>
                <a:path w="787400" h="695325">
                  <a:moveTo>
                    <a:pt x="456767" y="508057"/>
                  </a:moveTo>
                  <a:lnTo>
                    <a:pt x="450191" y="508057"/>
                  </a:lnTo>
                  <a:lnTo>
                    <a:pt x="456297" y="508195"/>
                  </a:lnTo>
                  <a:lnTo>
                    <a:pt x="456767" y="508057"/>
                  </a:lnTo>
                  <a:close/>
                </a:path>
                <a:path w="787400" h="695325">
                  <a:moveTo>
                    <a:pt x="354237" y="498177"/>
                  </a:moveTo>
                  <a:lnTo>
                    <a:pt x="313150" y="498177"/>
                  </a:lnTo>
                  <a:lnTo>
                    <a:pt x="318868" y="504093"/>
                  </a:lnTo>
                  <a:lnTo>
                    <a:pt x="326763" y="507402"/>
                  </a:lnTo>
                  <a:lnTo>
                    <a:pt x="354263" y="507325"/>
                  </a:lnTo>
                  <a:lnTo>
                    <a:pt x="354237" y="498177"/>
                  </a:lnTo>
                  <a:close/>
                </a:path>
                <a:path w="787400" h="695325">
                  <a:moveTo>
                    <a:pt x="342751" y="489760"/>
                  </a:moveTo>
                  <a:lnTo>
                    <a:pt x="334986" y="489760"/>
                  </a:lnTo>
                  <a:lnTo>
                    <a:pt x="328727" y="489859"/>
                  </a:lnTo>
                  <a:lnTo>
                    <a:pt x="349139" y="489859"/>
                  </a:lnTo>
                  <a:lnTo>
                    <a:pt x="342751" y="489760"/>
                  </a:lnTo>
                  <a:close/>
                </a:path>
                <a:path w="787400" h="695325">
                  <a:moveTo>
                    <a:pt x="532416" y="447403"/>
                  </a:moveTo>
                  <a:lnTo>
                    <a:pt x="480066" y="467529"/>
                  </a:lnTo>
                  <a:lnTo>
                    <a:pt x="682973" y="467529"/>
                  </a:lnTo>
                  <a:lnTo>
                    <a:pt x="678287" y="459364"/>
                  </a:lnTo>
                  <a:lnTo>
                    <a:pt x="558804" y="459364"/>
                  </a:lnTo>
                  <a:lnTo>
                    <a:pt x="550140" y="459204"/>
                  </a:lnTo>
                  <a:lnTo>
                    <a:pt x="550049" y="459021"/>
                  </a:lnTo>
                  <a:lnTo>
                    <a:pt x="542390" y="458998"/>
                  </a:lnTo>
                  <a:lnTo>
                    <a:pt x="535461" y="454439"/>
                  </a:lnTo>
                  <a:lnTo>
                    <a:pt x="532416" y="447403"/>
                  </a:lnTo>
                  <a:close/>
                </a:path>
                <a:path w="787400" h="695325">
                  <a:moveTo>
                    <a:pt x="296833" y="386428"/>
                  </a:moveTo>
                  <a:lnTo>
                    <a:pt x="243507" y="386428"/>
                  </a:lnTo>
                  <a:lnTo>
                    <a:pt x="250830" y="387125"/>
                  </a:lnTo>
                  <a:lnTo>
                    <a:pt x="257358" y="390520"/>
                  </a:lnTo>
                  <a:lnTo>
                    <a:pt x="262255" y="396369"/>
                  </a:lnTo>
                  <a:lnTo>
                    <a:pt x="264775" y="401019"/>
                  </a:lnTo>
                  <a:lnTo>
                    <a:pt x="265277" y="406509"/>
                  </a:lnTo>
                  <a:lnTo>
                    <a:pt x="263633" y="411540"/>
                  </a:lnTo>
                  <a:lnTo>
                    <a:pt x="284372" y="420689"/>
                  </a:lnTo>
                  <a:lnTo>
                    <a:pt x="288432" y="430460"/>
                  </a:lnTo>
                  <a:lnTo>
                    <a:pt x="293274" y="439846"/>
                  </a:lnTo>
                  <a:lnTo>
                    <a:pt x="298873" y="448802"/>
                  </a:lnTo>
                  <a:lnTo>
                    <a:pt x="305202" y="457283"/>
                  </a:lnTo>
                  <a:lnTo>
                    <a:pt x="305202" y="463687"/>
                  </a:lnTo>
                  <a:lnTo>
                    <a:pt x="323474" y="463687"/>
                  </a:lnTo>
                  <a:lnTo>
                    <a:pt x="323459" y="452518"/>
                  </a:lnTo>
                  <a:lnTo>
                    <a:pt x="322561" y="449941"/>
                  </a:lnTo>
                  <a:lnTo>
                    <a:pt x="320916" y="447860"/>
                  </a:lnTo>
                  <a:lnTo>
                    <a:pt x="310395" y="433785"/>
                  </a:lnTo>
                  <a:lnTo>
                    <a:pt x="302730" y="418136"/>
                  </a:lnTo>
                  <a:lnTo>
                    <a:pt x="298158" y="401613"/>
                  </a:lnTo>
                  <a:lnTo>
                    <a:pt x="298055" y="401019"/>
                  </a:lnTo>
                  <a:lnTo>
                    <a:pt x="296833" y="386428"/>
                  </a:lnTo>
                  <a:close/>
                </a:path>
                <a:path w="787400" h="695325">
                  <a:moveTo>
                    <a:pt x="640391" y="393335"/>
                  </a:moveTo>
                  <a:lnTo>
                    <a:pt x="538629" y="393335"/>
                  </a:lnTo>
                  <a:lnTo>
                    <a:pt x="546097" y="394844"/>
                  </a:lnTo>
                  <a:lnTo>
                    <a:pt x="552196" y="398961"/>
                  </a:lnTo>
                  <a:lnTo>
                    <a:pt x="556307" y="405068"/>
                  </a:lnTo>
                  <a:lnTo>
                    <a:pt x="557814" y="412547"/>
                  </a:lnTo>
                  <a:lnTo>
                    <a:pt x="557852" y="415718"/>
                  </a:lnTo>
                  <a:lnTo>
                    <a:pt x="557129" y="418852"/>
                  </a:lnTo>
                  <a:lnTo>
                    <a:pt x="555713" y="421695"/>
                  </a:lnTo>
                  <a:lnTo>
                    <a:pt x="562462" y="425186"/>
                  </a:lnTo>
                  <a:lnTo>
                    <a:pt x="567169" y="430774"/>
                  </a:lnTo>
                  <a:lnTo>
                    <a:pt x="569447" y="437741"/>
                  </a:lnTo>
                  <a:lnTo>
                    <a:pt x="568861" y="445314"/>
                  </a:lnTo>
                  <a:lnTo>
                    <a:pt x="566486" y="453662"/>
                  </a:lnTo>
                  <a:lnTo>
                    <a:pt x="558804" y="459364"/>
                  </a:lnTo>
                  <a:lnTo>
                    <a:pt x="678287" y="459364"/>
                  </a:lnTo>
                  <a:lnTo>
                    <a:pt x="640391" y="393335"/>
                  </a:lnTo>
                  <a:close/>
                </a:path>
                <a:path w="787400" h="695325">
                  <a:moveTo>
                    <a:pt x="252304" y="440084"/>
                  </a:moveTo>
                  <a:lnTo>
                    <a:pt x="234489" y="451897"/>
                  </a:lnTo>
                  <a:lnTo>
                    <a:pt x="278779" y="451897"/>
                  </a:lnTo>
                  <a:lnTo>
                    <a:pt x="252304" y="440084"/>
                  </a:lnTo>
                  <a:close/>
                </a:path>
                <a:path w="787400" h="695325">
                  <a:moveTo>
                    <a:pt x="221528" y="418768"/>
                  </a:moveTo>
                  <a:lnTo>
                    <a:pt x="220785" y="418768"/>
                  </a:lnTo>
                  <a:lnTo>
                    <a:pt x="220968" y="419316"/>
                  </a:lnTo>
                  <a:lnTo>
                    <a:pt x="221528" y="41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64781" y="2920695"/>
            <a:ext cx="4567555" cy="10191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35"/>
              </a:spcBef>
            </a:pPr>
            <a:r>
              <a:rPr sz="23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REL-2.</a:t>
            </a:r>
            <a:r>
              <a:rPr sz="2300" b="1" i="1" spc="-2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The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spc="-15" dirty="0">
                <a:latin typeface="Calibri"/>
                <a:cs typeface="Calibri"/>
              </a:rPr>
              <a:t>system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defect</a:t>
            </a:r>
            <a:r>
              <a:rPr sz="2300" b="1" spc="-45" dirty="0">
                <a:latin typeface="Calibri"/>
                <a:cs typeface="Calibri"/>
              </a:rPr>
              <a:t> </a:t>
            </a:r>
            <a:r>
              <a:rPr sz="2300" b="1" spc="-25" dirty="0">
                <a:latin typeface="Calibri"/>
                <a:cs typeface="Calibri"/>
              </a:rPr>
              <a:t>rate</a:t>
            </a:r>
            <a:r>
              <a:rPr sz="2300" b="1" spc="-2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shall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be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 than 1 </a:t>
            </a:r>
            <a:r>
              <a:rPr sz="2300" b="1" spc="-10" dirty="0">
                <a:latin typeface="Calibri"/>
                <a:cs typeface="Calibri"/>
              </a:rPr>
              <a:t>failure </a:t>
            </a:r>
            <a:r>
              <a:rPr sz="2300" b="1" dirty="0">
                <a:latin typeface="Calibri"/>
                <a:cs typeface="Calibri"/>
              </a:rPr>
              <a:t>per </a:t>
            </a:r>
            <a:r>
              <a:rPr sz="2300" b="1" spc="-5" dirty="0">
                <a:latin typeface="Calibri"/>
                <a:cs typeface="Calibri"/>
              </a:rPr>
              <a:t>1000 hours </a:t>
            </a:r>
            <a:r>
              <a:rPr sz="2300" b="1" dirty="0">
                <a:latin typeface="Calibri"/>
                <a:cs typeface="Calibri"/>
              </a:rPr>
              <a:t>of 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operation.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41164" y="4675632"/>
            <a:ext cx="6798945" cy="1614170"/>
            <a:chOff x="4741164" y="4675632"/>
            <a:chExt cx="6798945" cy="1614170"/>
          </a:xfrm>
        </p:grpSpPr>
        <p:sp>
          <p:nvSpPr>
            <p:cNvPr id="15" name="object 15"/>
            <p:cNvSpPr/>
            <p:nvPr/>
          </p:nvSpPr>
          <p:spPr>
            <a:xfrm>
              <a:off x="4741164" y="4675632"/>
              <a:ext cx="6798945" cy="1614170"/>
            </a:xfrm>
            <a:custGeom>
              <a:avLst/>
              <a:gdLst/>
              <a:ahLst/>
              <a:cxnLst/>
              <a:rect l="l" t="t" r="r" b="b"/>
              <a:pathLst>
                <a:path w="6798945" h="1614170">
                  <a:moveTo>
                    <a:pt x="6637146" y="0"/>
                  </a:moveTo>
                  <a:lnTo>
                    <a:pt x="161416" y="0"/>
                  </a:lnTo>
                  <a:lnTo>
                    <a:pt x="118503" y="5765"/>
                  </a:lnTo>
                  <a:lnTo>
                    <a:pt x="79944" y="22036"/>
                  </a:lnTo>
                  <a:lnTo>
                    <a:pt x="47275" y="47275"/>
                  </a:lnTo>
                  <a:lnTo>
                    <a:pt x="22036" y="79944"/>
                  </a:lnTo>
                  <a:lnTo>
                    <a:pt x="5765" y="118503"/>
                  </a:lnTo>
                  <a:lnTo>
                    <a:pt x="0" y="161417"/>
                  </a:lnTo>
                  <a:lnTo>
                    <a:pt x="0" y="1452524"/>
                  </a:lnTo>
                  <a:lnTo>
                    <a:pt x="5765" y="1495426"/>
                  </a:lnTo>
                  <a:lnTo>
                    <a:pt x="22036" y="1533979"/>
                  </a:lnTo>
                  <a:lnTo>
                    <a:pt x="47275" y="1566643"/>
                  </a:lnTo>
                  <a:lnTo>
                    <a:pt x="79944" y="1591880"/>
                  </a:lnTo>
                  <a:lnTo>
                    <a:pt x="118503" y="1608150"/>
                  </a:lnTo>
                  <a:lnTo>
                    <a:pt x="161416" y="1613916"/>
                  </a:lnTo>
                  <a:lnTo>
                    <a:pt x="6637146" y="1613916"/>
                  </a:lnTo>
                  <a:lnTo>
                    <a:pt x="6680060" y="1608150"/>
                  </a:lnTo>
                  <a:lnTo>
                    <a:pt x="6718619" y="1591880"/>
                  </a:lnTo>
                  <a:lnTo>
                    <a:pt x="6751288" y="1566643"/>
                  </a:lnTo>
                  <a:lnTo>
                    <a:pt x="6776527" y="1533979"/>
                  </a:lnTo>
                  <a:lnTo>
                    <a:pt x="6792798" y="1495426"/>
                  </a:lnTo>
                  <a:lnTo>
                    <a:pt x="6798563" y="1452524"/>
                  </a:lnTo>
                  <a:lnTo>
                    <a:pt x="6798563" y="161417"/>
                  </a:lnTo>
                  <a:lnTo>
                    <a:pt x="6792798" y="118503"/>
                  </a:lnTo>
                  <a:lnTo>
                    <a:pt x="6776527" y="79944"/>
                  </a:lnTo>
                  <a:lnTo>
                    <a:pt x="6751288" y="47275"/>
                  </a:lnTo>
                  <a:lnTo>
                    <a:pt x="6718619" y="22036"/>
                  </a:lnTo>
                  <a:lnTo>
                    <a:pt x="6680060" y="5765"/>
                  </a:lnTo>
                  <a:lnTo>
                    <a:pt x="663714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1996" y="5173459"/>
              <a:ext cx="546735" cy="619760"/>
            </a:xfrm>
            <a:custGeom>
              <a:avLst/>
              <a:gdLst/>
              <a:ahLst/>
              <a:cxnLst/>
              <a:rect l="l" t="t" r="r" b="b"/>
              <a:pathLst>
                <a:path w="546735" h="619760">
                  <a:moveTo>
                    <a:pt x="346456" y="245821"/>
                  </a:moveTo>
                  <a:lnTo>
                    <a:pt x="291642" y="245821"/>
                  </a:lnTo>
                  <a:lnTo>
                    <a:pt x="291642" y="54025"/>
                  </a:lnTo>
                  <a:lnTo>
                    <a:pt x="143090" y="54025"/>
                  </a:lnTo>
                  <a:lnTo>
                    <a:pt x="130416" y="27927"/>
                  </a:lnTo>
                  <a:lnTo>
                    <a:pt x="109435" y="9347"/>
                  </a:lnTo>
                  <a:lnTo>
                    <a:pt x="83032" y="0"/>
                  </a:lnTo>
                  <a:lnTo>
                    <a:pt x="54051" y="1549"/>
                  </a:lnTo>
                  <a:lnTo>
                    <a:pt x="27940" y="14211"/>
                  </a:lnTo>
                  <a:lnTo>
                    <a:pt x="9359" y="35179"/>
                  </a:lnTo>
                  <a:lnTo>
                    <a:pt x="0" y="61582"/>
                  </a:lnTo>
                  <a:lnTo>
                    <a:pt x="1549" y="90563"/>
                  </a:lnTo>
                  <a:lnTo>
                    <a:pt x="14224" y="116662"/>
                  </a:lnTo>
                  <a:lnTo>
                    <a:pt x="35204" y="135229"/>
                  </a:lnTo>
                  <a:lnTo>
                    <a:pt x="61607" y="144589"/>
                  </a:lnTo>
                  <a:lnTo>
                    <a:pt x="90589" y="143040"/>
                  </a:lnTo>
                  <a:lnTo>
                    <a:pt x="108724" y="135648"/>
                  </a:lnTo>
                  <a:lnTo>
                    <a:pt x="124002" y="123952"/>
                  </a:lnTo>
                  <a:lnTo>
                    <a:pt x="135699" y="108673"/>
                  </a:lnTo>
                  <a:lnTo>
                    <a:pt x="143090" y="90563"/>
                  </a:lnTo>
                  <a:lnTo>
                    <a:pt x="255092" y="90563"/>
                  </a:lnTo>
                  <a:lnTo>
                    <a:pt x="255092" y="245821"/>
                  </a:lnTo>
                  <a:lnTo>
                    <a:pt x="200279" y="245821"/>
                  </a:lnTo>
                  <a:lnTo>
                    <a:pt x="200279" y="282346"/>
                  </a:lnTo>
                  <a:lnTo>
                    <a:pt x="346456" y="282346"/>
                  </a:lnTo>
                  <a:lnTo>
                    <a:pt x="346456" y="245821"/>
                  </a:lnTo>
                  <a:close/>
                </a:path>
                <a:path w="546735" h="619760">
                  <a:moveTo>
                    <a:pt x="546735" y="557898"/>
                  </a:moveTo>
                  <a:lnTo>
                    <a:pt x="535292" y="506742"/>
                  </a:lnTo>
                  <a:lnTo>
                    <a:pt x="498322" y="478142"/>
                  </a:lnTo>
                  <a:lnTo>
                    <a:pt x="474357" y="474141"/>
                  </a:lnTo>
                  <a:lnTo>
                    <a:pt x="450430" y="478180"/>
                  </a:lnTo>
                  <a:lnTo>
                    <a:pt x="429641" y="489458"/>
                  </a:lnTo>
                  <a:lnTo>
                    <a:pt x="413524" y="506780"/>
                  </a:lnTo>
                  <a:lnTo>
                    <a:pt x="403644" y="528929"/>
                  </a:lnTo>
                  <a:lnTo>
                    <a:pt x="291642" y="528929"/>
                  </a:lnTo>
                  <a:lnTo>
                    <a:pt x="291642" y="373672"/>
                  </a:lnTo>
                  <a:lnTo>
                    <a:pt x="346456" y="373672"/>
                  </a:lnTo>
                  <a:lnTo>
                    <a:pt x="346456" y="337146"/>
                  </a:lnTo>
                  <a:lnTo>
                    <a:pt x="200279" y="337146"/>
                  </a:lnTo>
                  <a:lnTo>
                    <a:pt x="200279" y="373672"/>
                  </a:lnTo>
                  <a:lnTo>
                    <a:pt x="255092" y="373672"/>
                  </a:lnTo>
                  <a:lnTo>
                    <a:pt x="255092" y="565467"/>
                  </a:lnTo>
                  <a:lnTo>
                    <a:pt x="403644" y="565467"/>
                  </a:lnTo>
                  <a:lnTo>
                    <a:pt x="416318" y="591566"/>
                  </a:lnTo>
                  <a:lnTo>
                    <a:pt x="437299" y="610133"/>
                  </a:lnTo>
                  <a:lnTo>
                    <a:pt x="463702" y="619493"/>
                  </a:lnTo>
                  <a:lnTo>
                    <a:pt x="492683" y="617943"/>
                  </a:lnTo>
                  <a:lnTo>
                    <a:pt x="518795" y="605269"/>
                  </a:lnTo>
                  <a:lnTo>
                    <a:pt x="537375" y="584301"/>
                  </a:lnTo>
                  <a:lnTo>
                    <a:pt x="546735" y="55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64781" y="4939029"/>
            <a:ext cx="4310380" cy="10185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just">
              <a:lnSpc>
                <a:spcPct val="91500"/>
              </a:lnSpc>
              <a:spcBef>
                <a:spcPts val="335"/>
              </a:spcBef>
            </a:pPr>
            <a:r>
              <a:rPr sz="23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REL-3.</a:t>
            </a:r>
            <a:r>
              <a:rPr sz="2300" b="1" i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No</a:t>
            </a:r>
            <a:r>
              <a:rPr sz="2300" b="1" spc="-15" dirty="0">
                <a:latin typeface="Calibri"/>
                <a:cs typeface="Calibri"/>
              </a:rPr>
              <a:t> more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than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1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per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1000000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transactions </a:t>
            </a:r>
            <a:r>
              <a:rPr sz="2300" b="1" dirty="0">
                <a:latin typeface="Calibri"/>
                <a:cs typeface="Calibri"/>
              </a:rPr>
              <a:t>shall </a:t>
            </a:r>
            <a:r>
              <a:rPr sz="2300" b="1" spc="-5" dirty="0">
                <a:latin typeface="Calibri"/>
                <a:cs typeface="Calibri"/>
              </a:rPr>
              <a:t>result </a:t>
            </a:r>
            <a:r>
              <a:rPr sz="2300" b="1" dirty="0">
                <a:latin typeface="Calibri"/>
                <a:cs typeface="Calibri"/>
              </a:rPr>
              <a:t>in a </a:t>
            </a:r>
            <a:r>
              <a:rPr sz="2300" b="1" spc="-10" dirty="0">
                <a:latin typeface="Calibri"/>
                <a:cs typeface="Calibri"/>
              </a:rPr>
              <a:t>failure </a:t>
            </a:r>
            <a:r>
              <a:rPr sz="2300" b="1" spc="-505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requiring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 </a:t>
            </a:r>
            <a:r>
              <a:rPr sz="2300" b="1" spc="-15" dirty="0">
                <a:latin typeface="Calibri"/>
                <a:cs typeface="Calibri"/>
              </a:rPr>
              <a:t>system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spc="-10" dirty="0">
                <a:latin typeface="Calibri"/>
                <a:cs typeface="Calibri"/>
              </a:rPr>
              <a:t>restart.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615439"/>
            <a:ext cx="10346690" cy="779145"/>
            <a:chOff x="1193291" y="1615439"/>
            <a:chExt cx="10346690" cy="779145"/>
          </a:xfrm>
        </p:grpSpPr>
        <p:sp>
          <p:nvSpPr>
            <p:cNvPr id="3" name="object 3"/>
            <p:cNvSpPr/>
            <p:nvPr/>
          </p:nvSpPr>
          <p:spPr>
            <a:xfrm>
              <a:off x="4741163" y="1615439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4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913"/>
                  </a:lnTo>
                  <a:lnTo>
                    <a:pt x="6127" y="731186"/>
                  </a:lnTo>
                  <a:lnTo>
                    <a:pt x="22828" y="755935"/>
                  </a:lnTo>
                  <a:lnTo>
                    <a:pt x="47577" y="772636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36"/>
                  </a:lnTo>
                  <a:lnTo>
                    <a:pt x="6775735" y="755935"/>
                  </a:lnTo>
                  <a:lnTo>
                    <a:pt x="6792436" y="731186"/>
                  </a:lnTo>
                  <a:lnTo>
                    <a:pt x="6798563" y="700913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02314" y="1837995"/>
              <a:ext cx="380365" cy="335280"/>
            </a:xfrm>
            <a:custGeom>
              <a:avLst/>
              <a:gdLst/>
              <a:ahLst/>
              <a:cxnLst/>
              <a:rect l="l" t="t" r="r" b="b"/>
              <a:pathLst>
                <a:path w="380364" h="335280">
                  <a:moveTo>
                    <a:pt x="187792" y="0"/>
                  </a:moveTo>
                  <a:lnTo>
                    <a:pt x="2233" y="308592"/>
                  </a:lnTo>
                  <a:lnTo>
                    <a:pt x="0" y="315229"/>
                  </a:lnTo>
                  <a:lnTo>
                    <a:pt x="470" y="321974"/>
                  </a:lnTo>
                  <a:lnTo>
                    <a:pt x="3436" y="328050"/>
                  </a:lnTo>
                  <a:lnTo>
                    <a:pt x="8691" y="332682"/>
                  </a:lnTo>
                  <a:lnTo>
                    <a:pt x="11368" y="334229"/>
                  </a:lnTo>
                  <a:lnTo>
                    <a:pt x="14404" y="335045"/>
                  </a:lnTo>
                  <a:lnTo>
                    <a:pt x="372097" y="335038"/>
                  </a:lnTo>
                  <a:lnTo>
                    <a:pt x="380001" y="327134"/>
                  </a:lnTo>
                  <a:lnTo>
                    <a:pt x="379964" y="314302"/>
                  </a:lnTo>
                  <a:lnTo>
                    <a:pt x="379155" y="311267"/>
                  </a:lnTo>
                  <a:lnTo>
                    <a:pt x="347190" y="255679"/>
                  </a:lnTo>
                  <a:lnTo>
                    <a:pt x="88469" y="255679"/>
                  </a:lnTo>
                  <a:lnTo>
                    <a:pt x="88469" y="238041"/>
                  </a:lnTo>
                  <a:lnTo>
                    <a:pt x="128565" y="238041"/>
                  </a:lnTo>
                  <a:lnTo>
                    <a:pt x="135088" y="223190"/>
                  </a:lnTo>
                  <a:lnTo>
                    <a:pt x="148558" y="210509"/>
                  </a:lnTo>
                  <a:lnTo>
                    <a:pt x="167371" y="201673"/>
                  </a:lnTo>
                  <a:lnTo>
                    <a:pt x="189922" y="198356"/>
                  </a:lnTo>
                  <a:lnTo>
                    <a:pt x="314234" y="198356"/>
                  </a:lnTo>
                  <a:lnTo>
                    <a:pt x="306629" y="185127"/>
                  </a:lnTo>
                  <a:lnTo>
                    <a:pt x="181100" y="185127"/>
                  </a:lnTo>
                  <a:lnTo>
                    <a:pt x="181100" y="149102"/>
                  </a:lnTo>
                  <a:lnTo>
                    <a:pt x="164206" y="149102"/>
                  </a:lnTo>
                  <a:lnTo>
                    <a:pt x="189922" y="123395"/>
                  </a:lnTo>
                  <a:lnTo>
                    <a:pt x="271138" y="123395"/>
                  </a:lnTo>
                  <a:lnTo>
                    <a:pt x="205228" y="8753"/>
                  </a:lnTo>
                  <a:lnTo>
                    <a:pt x="200608" y="3483"/>
                  </a:lnTo>
                  <a:lnTo>
                    <a:pt x="194538" y="494"/>
                  </a:lnTo>
                  <a:lnTo>
                    <a:pt x="187792" y="0"/>
                  </a:lnTo>
                  <a:close/>
                </a:path>
                <a:path w="380364" h="335280">
                  <a:moveTo>
                    <a:pt x="314234" y="198356"/>
                  </a:moveTo>
                  <a:lnTo>
                    <a:pt x="189922" y="198356"/>
                  </a:lnTo>
                  <a:lnTo>
                    <a:pt x="212473" y="201673"/>
                  </a:lnTo>
                  <a:lnTo>
                    <a:pt x="231286" y="210509"/>
                  </a:lnTo>
                  <a:lnTo>
                    <a:pt x="244757" y="223190"/>
                  </a:lnTo>
                  <a:lnTo>
                    <a:pt x="251279" y="238041"/>
                  </a:lnTo>
                  <a:lnTo>
                    <a:pt x="291376" y="238041"/>
                  </a:lnTo>
                  <a:lnTo>
                    <a:pt x="291376" y="255679"/>
                  </a:lnTo>
                  <a:lnTo>
                    <a:pt x="347190" y="255679"/>
                  </a:lnTo>
                  <a:lnTo>
                    <a:pt x="314234" y="198356"/>
                  </a:lnTo>
                  <a:close/>
                </a:path>
                <a:path w="380364" h="335280">
                  <a:moveTo>
                    <a:pt x="271138" y="123395"/>
                  </a:moveTo>
                  <a:lnTo>
                    <a:pt x="189922" y="123395"/>
                  </a:lnTo>
                  <a:lnTo>
                    <a:pt x="215638" y="149102"/>
                  </a:lnTo>
                  <a:lnTo>
                    <a:pt x="198744" y="149102"/>
                  </a:lnTo>
                  <a:lnTo>
                    <a:pt x="198744" y="185127"/>
                  </a:lnTo>
                  <a:lnTo>
                    <a:pt x="306629" y="185127"/>
                  </a:lnTo>
                  <a:lnTo>
                    <a:pt x="271138" y="123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296" y="2435478"/>
            <a:ext cx="2795270" cy="309435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690"/>
              </a:spcBef>
            </a:pPr>
            <a:r>
              <a:rPr sz="33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300" b="0" spc="-8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ll</a:t>
            </a:r>
            <a:r>
              <a:rPr sz="33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3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9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qu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9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s  </a:t>
            </a:r>
            <a:r>
              <a:rPr sz="3300" b="0" spc="-9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as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k</a:t>
            </a:r>
            <a:r>
              <a:rPr sz="33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r  </a:t>
            </a:r>
            <a:r>
              <a:rPr sz="3300" b="0" spc="-90" dirty="0">
                <a:solidFill>
                  <a:srgbClr val="FFFFFF"/>
                </a:solidFill>
                <a:latin typeface="Calibri Light"/>
                <a:cs typeface="Calibri Light"/>
              </a:rPr>
              <a:t>representatives 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wh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3300" b="0" spc="-8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33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’</a:t>
            </a:r>
            <a:r>
              <a:rPr sz="33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e  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3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300" b="0" spc="-7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li</a:t>
            </a:r>
            <a:r>
              <a:rPr sz="3300" b="0" spc="-9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7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300" b="0" spc="-6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300" b="0" spc="-8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300" b="0" dirty="0">
                <a:solidFill>
                  <a:srgbClr val="FFFFFF"/>
                </a:solidFill>
                <a:latin typeface="Calibri Light"/>
                <a:cs typeface="Calibri Light"/>
              </a:rPr>
              <a:t>y  </a:t>
            </a:r>
            <a:r>
              <a:rPr sz="3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requirements: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1164" y="641604"/>
            <a:ext cx="6798945" cy="779145"/>
            <a:chOff x="4741164" y="641604"/>
            <a:chExt cx="6798945" cy="779145"/>
          </a:xfrm>
        </p:grpSpPr>
        <p:sp>
          <p:nvSpPr>
            <p:cNvPr id="7" name="object 7"/>
            <p:cNvSpPr/>
            <p:nvPr/>
          </p:nvSpPr>
          <p:spPr>
            <a:xfrm>
              <a:off x="4741164" y="641604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4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913"/>
                  </a:lnTo>
                  <a:lnTo>
                    <a:pt x="6127" y="731186"/>
                  </a:lnTo>
                  <a:lnTo>
                    <a:pt x="22828" y="755935"/>
                  </a:lnTo>
                  <a:lnTo>
                    <a:pt x="47577" y="772636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36"/>
                  </a:lnTo>
                  <a:lnTo>
                    <a:pt x="6775735" y="755935"/>
                  </a:lnTo>
                  <a:lnTo>
                    <a:pt x="6792436" y="731186"/>
                  </a:lnTo>
                  <a:lnTo>
                    <a:pt x="6798563" y="700913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756" y="1046950"/>
              <a:ext cx="114073" cy="1143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51084" y="1040469"/>
              <a:ext cx="282575" cy="141605"/>
            </a:xfrm>
            <a:custGeom>
              <a:avLst/>
              <a:gdLst/>
              <a:ahLst/>
              <a:cxnLst/>
              <a:rect l="l" t="t" r="r" b="b"/>
              <a:pathLst>
                <a:path w="282575" h="141605">
                  <a:moveTo>
                    <a:pt x="147195" y="0"/>
                  </a:moveTo>
                  <a:lnTo>
                    <a:pt x="129367" y="338"/>
                  </a:lnTo>
                  <a:lnTo>
                    <a:pt x="123508" y="970"/>
                  </a:lnTo>
                  <a:lnTo>
                    <a:pt x="123508" y="97007"/>
                  </a:lnTo>
                  <a:lnTo>
                    <a:pt x="83368" y="8818"/>
                  </a:lnTo>
                  <a:lnTo>
                    <a:pt x="69967" y="13029"/>
                  </a:lnTo>
                  <a:lnTo>
                    <a:pt x="57295" y="18007"/>
                  </a:lnTo>
                  <a:lnTo>
                    <a:pt x="44944" y="23736"/>
                  </a:lnTo>
                  <a:lnTo>
                    <a:pt x="32950" y="30204"/>
                  </a:lnTo>
                  <a:lnTo>
                    <a:pt x="42301" y="39685"/>
                  </a:lnTo>
                  <a:lnTo>
                    <a:pt x="27083" y="54993"/>
                  </a:lnTo>
                  <a:lnTo>
                    <a:pt x="23606" y="56462"/>
                  </a:lnTo>
                  <a:lnTo>
                    <a:pt x="18923" y="56440"/>
                  </a:lnTo>
                  <a:lnTo>
                    <a:pt x="15747" y="59615"/>
                  </a:lnTo>
                  <a:lnTo>
                    <a:pt x="58269" y="102122"/>
                  </a:lnTo>
                  <a:lnTo>
                    <a:pt x="61869" y="107297"/>
                  </a:lnTo>
                  <a:lnTo>
                    <a:pt x="63159" y="113244"/>
                  </a:lnTo>
                  <a:lnTo>
                    <a:pt x="62125" y="119241"/>
                  </a:lnTo>
                  <a:lnTo>
                    <a:pt x="58751" y="124567"/>
                  </a:lnTo>
                  <a:lnTo>
                    <a:pt x="53573" y="128164"/>
                  </a:lnTo>
                  <a:lnTo>
                    <a:pt x="47624" y="129453"/>
                  </a:lnTo>
                  <a:lnTo>
                    <a:pt x="41625" y="128419"/>
                  </a:lnTo>
                  <a:lnTo>
                    <a:pt x="35975" y="124728"/>
                  </a:lnTo>
                  <a:lnTo>
                    <a:pt x="0" y="88585"/>
                  </a:lnTo>
                  <a:lnTo>
                    <a:pt x="0" y="141102"/>
                  </a:lnTo>
                  <a:lnTo>
                    <a:pt x="282305" y="141102"/>
                  </a:lnTo>
                  <a:lnTo>
                    <a:pt x="282305" y="70551"/>
                  </a:lnTo>
                  <a:lnTo>
                    <a:pt x="281225" y="62438"/>
                  </a:lnTo>
                  <a:lnTo>
                    <a:pt x="252724" y="31389"/>
                  </a:lnTo>
                  <a:lnTo>
                    <a:pt x="217821" y="14799"/>
                  </a:lnTo>
                  <a:lnTo>
                    <a:pt x="198937" y="8818"/>
                  </a:lnTo>
                  <a:lnTo>
                    <a:pt x="158796" y="97008"/>
                  </a:lnTo>
                  <a:lnTo>
                    <a:pt x="158796" y="837"/>
                  </a:lnTo>
                  <a:lnTo>
                    <a:pt x="147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1413" y="855895"/>
              <a:ext cx="205857" cy="1675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11697" y="890396"/>
            <a:ext cx="4653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judge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reliable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enough?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1697" y="1668907"/>
            <a:ext cx="554291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latin typeface="Calibri"/>
                <a:cs typeface="Calibri"/>
              </a:rPr>
              <a:t>What would be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consequences of experiencing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failure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performing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certain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400" spc="-5" dirty="0">
                <a:latin typeface="Calibri"/>
                <a:cs typeface="Calibri"/>
              </a:rPr>
              <a:t>operations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41164" y="2589276"/>
            <a:ext cx="6798945" cy="779145"/>
            <a:chOff x="4741164" y="2589276"/>
            <a:chExt cx="6798945" cy="779145"/>
          </a:xfrm>
        </p:grpSpPr>
        <p:sp>
          <p:nvSpPr>
            <p:cNvPr id="14" name="object 14"/>
            <p:cNvSpPr/>
            <p:nvPr/>
          </p:nvSpPr>
          <p:spPr>
            <a:xfrm>
              <a:off x="4741164" y="2589276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5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913"/>
                  </a:lnTo>
                  <a:lnTo>
                    <a:pt x="6127" y="731186"/>
                  </a:lnTo>
                  <a:lnTo>
                    <a:pt x="22828" y="755935"/>
                  </a:lnTo>
                  <a:lnTo>
                    <a:pt x="47577" y="772636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36"/>
                  </a:lnTo>
                  <a:lnTo>
                    <a:pt x="6775735" y="755935"/>
                  </a:lnTo>
                  <a:lnTo>
                    <a:pt x="6792436" y="731186"/>
                  </a:lnTo>
                  <a:lnTo>
                    <a:pt x="6798563" y="700913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02315" y="2811832"/>
              <a:ext cx="380365" cy="335280"/>
            </a:xfrm>
            <a:custGeom>
              <a:avLst/>
              <a:gdLst/>
              <a:ahLst/>
              <a:cxnLst/>
              <a:rect l="l" t="t" r="r" b="b"/>
              <a:pathLst>
                <a:path w="380364" h="335280">
                  <a:moveTo>
                    <a:pt x="187792" y="0"/>
                  </a:moveTo>
                  <a:lnTo>
                    <a:pt x="2233" y="308592"/>
                  </a:lnTo>
                  <a:lnTo>
                    <a:pt x="0" y="315229"/>
                  </a:lnTo>
                  <a:lnTo>
                    <a:pt x="470" y="321974"/>
                  </a:lnTo>
                  <a:lnTo>
                    <a:pt x="3436" y="328050"/>
                  </a:lnTo>
                  <a:lnTo>
                    <a:pt x="8691" y="332682"/>
                  </a:lnTo>
                  <a:lnTo>
                    <a:pt x="11368" y="334229"/>
                  </a:lnTo>
                  <a:lnTo>
                    <a:pt x="14404" y="335045"/>
                  </a:lnTo>
                  <a:lnTo>
                    <a:pt x="372097" y="335038"/>
                  </a:lnTo>
                  <a:lnTo>
                    <a:pt x="380001" y="327134"/>
                  </a:lnTo>
                  <a:lnTo>
                    <a:pt x="379964" y="314303"/>
                  </a:lnTo>
                  <a:lnTo>
                    <a:pt x="379155" y="311267"/>
                  </a:lnTo>
                  <a:lnTo>
                    <a:pt x="355150" y="269525"/>
                  </a:lnTo>
                  <a:lnTo>
                    <a:pt x="146253" y="269524"/>
                  </a:lnTo>
                  <a:lnTo>
                    <a:pt x="127550" y="250828"/>
                  </a:lnTo>
                  <a:lnTo>
                    <a:pt x="171219" y="207175"/>
                  </a:lnTo>
                  <a:lnTo>
                    <a:pt x="127550" y="163521"/>
                  </a:lnTo>
                  <a:lnTo>
                    <a:pt x="146253" y="144825"/>
                  </a:lnTo>
                  <a:lnTo>
                    <a:pt x="283458" y="144825"/>
                  </a:lnTo>
                  <a:lnTo>
                    <a:pt x="205228" y="8753"/>
                  </a:lnTo>
                  <a:lnTo>
                    <a:pt x="200608" y="3483"/>
                  </a:lnTo>
                  <a:lnTo>
                    <a:pt x="194538" y="494"/>
                  </a:lnTo>
                  <a:lnTo>
                    <a:pt x="187792" y="0"/>
                  </a:lnTo>
                  <a:close/>
                </a:path>
                <a:path w="380364" h="335280">
                  <a:moveTo>
                    <a:pt x="189922" y="225871"/>
                  </a:moveTo>
                  <a:lnTo>
                    <a:pt x="146253" y="269524"/>
                  </a:lnTo>
                  <a:lnTo>
                    <a:pt x="233591" y="269524"/>
                  </a:lnTo>
                  <a:lnTo>
                    <a:pt x="189922" y="225871"/>
                  </a:lnTo>
                  <a:close/>
                </a:path>
                <a:path w="380364" h="335280">
                  <a:moveTo>
                    <a:pt x="283458" y="144825"/>
                  </a:moveTo>
                  <a:lnTo>
                    <a:pt x="233591" y="144825"/>
                  </a:lnTo>
                  <a:lnTo>
                    <a:pt x="252294" y="163521"/>
                  </a:lnTo>
                  <a:lnTo>
                    <a:pt x="208625" y="207175"/>
                  </a:lnTo>
                  <a:lnTo>
                    <a:pt x="252294" y="250828"/>
                  </a:lnTo>
                  <a:lnTo>
                    <a:pt x="233591" y="269524"/>
                  </a:lnTo>
                  <a:lnTo>
                    <a:pt x="355150" y="269525"/>
                  </a:lnTo>
                  <a:lnTo>
                    <a:pt x="283458" y="144825"/>
                  </a:lnTo>
                  <a:close/>
                </a:path>
                <a:path w="380364" h="335280">
                  <a:moveTo>
                    <a:pt x="233591" y="144825"/>
                  </a:moveTo>
                  <a:lnTo>
                    <a:pt x="146253" y="144825"/>
                  </a:lnTo>
                  <a:lnTo>
                    <a:pt x="189922" y="188479"/>
                  </a:lnTo>
                  <a:lnTo>
                    <a:pt x="233591" y="144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11697" y="2837814"/>
            <a:ext cx="5408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What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consider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critical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failure,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opposed</a:t>
            </a:r>
            <a:r>
              <a:rPr sz="1400" spc="-10" dirty="0">
                <a:latin typeface="Calibri"/>
                <a:cs typeface="Calibri"/>
              </a:rPr>
              <a:t> to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nuisance?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41164" y="3561588"/>
            <a:ext cx="6798945" cy="779145"/>
            <a:chOff x="4741164" y="3561588"/>
            <a:chExt cx="6798945" cy="779145"/>
          </a:xfrm>
        </p:grpSpPr>
        <p:sp>
          <p:nvSpPr>
            <p:cNvPr id="18" name="object 18"/>
            <p:cNvSpPr/>
            <p:nvPr/>
          </p:nvSpPr>
          <p:spPr>
            <a:xfrm>
              <a:off x="4741164" y="3561588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5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913"/>
                  </a:lnTo>
                  <a:lnTo>
                    <a:pt x="6127" y="731186"/>
                  </a:lnTo>
                  <a:lnTo>
                    <a:pt x="22828" y="755935"/>
                  </a:lnTo>
                  <a:lnTo>
                    <a:pt x="47577" y="772636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36"/>
                  </a:lnTo>
                  <a:lnTo>
                    <a:pt x="6775735" y="755935"/>
                  </a:lnTo>
                  <a:lnTo>
                    <a:pt x="6792436" y="731186"/>
                  </a:lnTo>
                  <a:lnTo>
                    <a:pt x="6798563" y="700913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7849" y="3795509"/>
              <a:ext cx="304800" cy="310515"/>
            </a:xfrm>
            <a:custGeom>
              <a:avLst/>
              <a:gdLst/>
              <a:ahLst/>
              <a:cxnLst/>
              <a:rect l="l" t="t" r="r" b="b"/>
              <a:pathLst>
                <a:path w="304800" h="310514">
                  <a:moveTo>
                    <a:pt x="119100" y="257543"/>
                  </a:moveTo>
                  <a:lnTo>
                    <a:pt x="119087" y="1803"/>
                  </a:lnTo>
                  <a:lnTo>
                    <a:pt x="52933" y="1803"/>
                  </a:lnTo>
                  <a:lnTo>
                    <a:pt x="52933" y="257543"/>
                  </a:lnTo>
                  <a:lnTo>
                    <a:pt x="119100" y="257543"/>
                  </a:lnTo>
                  <a:close/>
                </a:path>
                <a:path w="304800" h="310514">
                  <a:moveTo>
                    <a:pt x="211721" y="89992"/>
                  </a:moveTo>
                  <a:lnTo>
                    <a:pt x="145554" y="89992"/>
                  </a:lnTo>
                  <a:lnTo>
                    <a:pt x="145554" y="257543"/>
                  </a:lnTo>
                  <a:lnTo>
                    <a:pt x="211721" y="257543"/>
                  </a:lnTo>
                  <a:lnTo>
                    <a:pt x="211721" y="89992"/>
                  </a:lnTo>
                  <a:close/>
                </a:path>
                <a:path w="304800" h="310514">
                  <a:moveTo>
                    <a:pt x="299948" y="82321"/>
                  </a:moveTo>
                  <a:lnTo>
                    <a:pt x="275856" y="106387"/>
                  </a:lnTo>
                  <a:lnTo>
                    <a:pt x="169418" y="0"/>
                  </a:lnTo>
                  <a:lnTo>
                    <a:pt x="156984" y="12420"/>
                  </a:lnTo>
                  <a:lnTo>
                    <a:pt x="263423" y="118821"/>
                  </a:lnTo>
                  <a:lnTo>
                    <a:pt x="239344" y="142900"/>
                  </a:lnTo>
                  <a:lnTo>
                    <a:pt x="299948" y="142900"/>
                  </a:lnTo>
                  <a:lnTo>
                    <a:pt x="299948" y="82321"/>
                  </a:lnTo>
                  <a:close/>
                </a:path>
                <a:path w="304800" h="310514">
                  <a:moveTo>
                    <a:pt x="304355" y="284518"/>
                  </a:moveTo>
                  <a:lnTo>
                    <a:pt x="26466" y="284518"/>
                  </a:lnTo>
                  <a:lnTo>
                    <a:pt x="26466" y="1358"/>
                  </a:lnTo>
                  <a:lnTo>
                    <a:pt x="0" y="1358"/>
                  </a:lnTo>
                  <a:lnTo>
                    <a:pt x="0" y="284518"/>
                  </a:lnTo>
                  <a:lnTo>
                    <a:pt x="0" y="309905"/>
                  </a:lnTo>
                  <a:lnTo>
                    <a:pt x="304355" y="309905"/>
                  </a:lnTo>
                  <a:lnTo>
                    <a:pt x="304355" y="284518"/>
                  </a:lnTo>
                  <a:close/>
                </a:path>
                <a:path w="304800" h="310514">
                  <a:moveTo>
                    <a:pt x="304355" y="169354"/>
                  </a:moveTo>
                  <a:lnTo>
                    <a:pt x="238188" y="169354"/>
                  </a:lnTo>
                  <a:lnTo>
                    <a:pt x="238188" y="257543"/>
                  </a:lnTo>
                  <a:lnTo>
                    <a:pt x="304355" y="257543"/>
                  </a:lnTo>
                  <a:lnTo>
                    <a:pt x="304355" y="169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11697" y="3713429"/>
            <a:ext cx="5260340" cy="4356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Under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what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conditions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could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failure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severe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repercussions</a:t>
            </a:r>
            <a:r>
              <a:rPr sz="1400" dirty="0">
                <a:latin typeface="Calibri"/>
                <a:cs typeface="Calibri"/>
              </a:rPr>
              <a:t> 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41164" y="4535423"/>
            <a:ext cx="6798945" cy="779145"/>
            <a:chOff x="4741164" y="4535423"/>
            <a:chExt cx="6798945" cy="779145"/>
          </a:xfrm>
        </p:grpSpPr>
        <p:sp>
          <p:nvSpPr>
            <p:cNvPr id="22" name="object 22"/>
            <p:cNvSpPr/>
            <p:nvPr/>
          </p:nvSpPr>
          <p:spPr>
            <a:xfrm>
              <a:off x="4741164" y="4535423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5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913"/>
                  </a:lnTo>
                  <a:lnTo>
                    <a:pt x="6127" y="731186"/>
                  </a:lnTo>
                  <a:lnTo>
                    <a:pt x="22828" y="755935"/>
                  </a:lnTo>
                  <a:lnTo>
                    <a:pt x="47577" y="772636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36"/>
                  </a:lnTo>
                  <a:lnTo>
                    <a:pt x="6775735" y="755935"/>
                  </a:lnTo>
                  <a:lnTo>
                    <a:pt x="6792436" y="731186"/>
                  </a:lnTo>
                  <a:lnTo>
                    <a:pt x="6798563" y="700913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6769" y="4721948"/>
              <a:ext cx="319405" cy="405130"/>
            </a:xfrm>
            <a:custGeom>
              <a:avLst/>
              <a:gdLst/>
              <a:ahLst/>
              <a:cxnLst/>
              <a:rect l="l" t="t" r="r" b="b"/>
              <a:pathLst>
                <a:path w="319404" h="405129">
                  <a:moveTo>
                    <a:pt x="93713" y="302514"/>
                  </a:moveTo>
                  <a:lnTo>
                    <a:pt x="67246" y="305435"/>
                  </a:lnTo>
                  <a:lnTo>
                    <a:pt x="67246" y="391629"/>
                  </a:lnTo>
                  <a:lnTo>
                    <a:pt x="67246" y="398945"/>
                  </a:lnTo>
                  <a:lnTo>
                    <a:pt x="73164" y="404863"/>
                  </a:lnTo>
                  <a:lnTo>
                    <a:pt x="87782" y="404863"/>
                  </a:lnTo>
                  <a:lnTo>
                    <a:pt x="93713" y="398945"/>
                  </a:lnTo>
                  <a:lnTo>
                    <a:pt x="93713" y="302514"/>
                  </a:lnTo>
                  <a:close/>
                </a:path>
                <a:path w="319404" h="405129">
                  <a:moveTo>
                    <a:pt x="319189" y="73444"/>
                  </a:moveTo>
                  <a:lnTo>
                    <a:pt x="318668" y="69380"/>
                  </a:lnTo>
                  <a:lnTo>
                    <a:pt x="318490" y="66713"/>
                  </a:lnTo>
                  <a:lnTo>
                    <a:pt x="317271" y="64109"/>
                  </a:lnTo>
                  <a:lnTo>
                    <a:pt x="316687" y="63525"/>
                  </a:lnTo>
                  <a:lnTo>
                    <a:pt x="304596" y="51485"/>
                  </a:lnTo>
                  <a:lnTo>
                    <a:pt x="303110" y="49987"/>
                  </a:lnTo>
                  <a:lnTo>
                    <a:pt x="302018" y="48133"/>
                  </a:lnTo>
                  <a:lnTo>
                    <a:pt x="297903" y="34099"/>
                  </a:lnTo>
                  <a:lnTo>
                    <a:pt x="294881" y="30492"/>
                  </a:lnTo>
                  <a:lnTo>
                    <a:pt x="290830" y="28511"/>
                  </a:lnTo>
                  <a:lnTo>
                    <a:pt x="284619" y="26377"/>
                  </a:lnTo>
                  <a:lnTo>
                    <a:pt x="281622" y="25349"/>
                  </a:lnTo>
                  <a:lnTo>
                    <a:pt x="282168" y="22745"/>
                  </a:lnTo>
                  <a:lnTo>
                    <a:pt x="284213" y="13042"/>
                  </a:lnTo>
                  <a:lnTo>
                    <a:pt x="285864" y="12090"/>
                  </a:lnTo>
                  <a:lnTo>
                    <a:pt x="287032" y="10502"/>
                  </a:lnTo>
                  <a:lnTo>
                    <a:pt x="287401" y="8636"/>
                  </a:lnTo>
                  <a:lnTo>
                    <a:pt x="287655" y="4991"/>
                  </a:lnTo>
                  <a:lnTo>
                    <a:pt x="284924" y="1803"/>
                  </a:lnTo>
                  <a:lnTo>
                    <a:pt x="278307" y="1320"/>
                  </a:lnTo>
                  <a:lnTo>
                    <a:pt x="275551" y="3124"/>
                  </a:lnTo>
                  <a:lnTo>
                    <a:pt x="274561" y="5956"/>
                  </a:lnTo>
                  <a:lnTo>
                    <a:pt x="274129" y="7785"/>
                  </a:lnTo>
                  <a:lnTo>
                    <a:pt x="274561" y="9702"/>
                  </a:lnTo>
                  <a:lnTo>
                    <a:pt x="275704" y="11163"/>
                  </a:lnTo>
                  <a:lnTo>
                    <a:pt x="273189" y="22745"/>
                  </a:lnTo>
                  <a:lnTo>
                    <a:pt x="272923" y="22745"/>
                  </a:lnTo>
                  <a:lnTo>
                    <a:pt x="270675" y="11353"/>
                  </a:lnTo>
                  <a:lnTo>
                    <a:pt x="272821" y="8407"/>
                  </a:lnTo>
                  <a:lnTo>
                    <a:pt x="272148" y="4254"/>
                  </a:lnTo>
                  <a:lnTo>
                    <a:pt x="266230" y="0"/>
                  </a:lnTo>
                  <a:lnTo>
                    <a:pt x="262089" y="660"/>
                  </a:lnTo>
                  <a:lnTo>
                    <a:pt x="257810" y="6578"/>
                  </a:lnTo>
                  <a:lnTo>
                    <a:pt x="258483" y="10693"/>
                  </a:lnTo>
                  <a:lnTo>
                    <a:pt x="261442" y="12865"/>
                  </a:lnTo>
                  <a:lnTo>
                    <a:pt x="261569" y="12928"/>
                  </a:lnTo>
                  <a:lnTo>
                    <a:pt x="261708" y="13042"/>
                  </a:lnTo>
                  <a:lnTo>
                    <a:pt x="261861" y="13119"/>
                  </a:lnTo>
                  <a:lnTo>
                    <a:pt x="263969" y="22745"/>
                  </a:lnTo>
                  <a:lnTo>
                    <a:pt x="262712" y="22961"/>
                  </a:lnTo>
                  <a:lnTo>
                    <a:pt x="261505" y="23482"/>
                  </a:lnTo>
                  <a:lnTo>
                    <a:pt x="257086" y="26377"/>
                  </a:lnTo>
                  <a:lnTo>
                    <a:pt x="239471" y="22415"/>
                  </a:lnTo>
                  <a:lnTo>
                    <a:pt x="237540" y="23583"/>
                  </a:lnTo>
                  <a:lnTo>
                    <a:pt x="236804" y="26606"/>
                  </a:lnTo>
                  <a:lnTo>
                    <a:pt x="237070" y="27774"/>
                  </a:lnTo>
                  <a:lnTo>
                    <a:pt x="237820" y="28663"/>
                  </a:lnTo>
                  <a:lnTo>
                    <a:pt x="246367" y="37693"/>
                  </a:lnTo>
                  <a:lnTo>
                    <a:pt x="148069" y="190779"/>
                  </a:lnTo>
                  <a:lnTo>
                    <a:pt x="144437" y="193243"/>
                  </a:lnTo>
                  <a:lnTo>
                    <a:pt x="140284" y="194043"/>
                  </a:lnTo>
                  <a:lnTo>
                    <a:pt x="62826" y="214553"/>
                  </a:lnTo>
                  <a:lnTo>
                    <a:pt x="22529" y="236016"/>
                  </a:lnTo>
                  <a:lnTo>
                    <a:pt x="9893" y="271081"/>
                  </a:lnTo>
                  <a:lnTo>
                    <a:pt x="9893" y="324459"/>
                  </a:lnTo>
                  <a:lnTo>
                    <a:pt x="7747" y="328180"/>
                  </a:lnTo>
                  <a:lnTo>
                    <a:pt x="1079" y="332028"/>
                  </a:lnTo>
                  <a:lnTo>
                    <a:pt x="0" y="336080"/>
                  </a:lnTo>
                  <a:lnTo>
                    <a:pt x="2997" y="341299"/>
                  </a:lnTo>
                  <a:lnTo>
                    <a:pt x="5194" y="342557"/>
                  </a:lnTo>
                  <a:lnTo>
                    <a:pt x="8750" y="342557"/>
                  </a:lnTo>
                  <a:lnTo>
                    <a:pt x="9867" y="342265"/>
                  </a:lnTo>
                  <a:lnTo>
                    <a:pt x="18440" y="337273"/>
                  </a:lnTo>
                  <a:lnTo>
                    <a:pt x="23114" y="329184"/>
                  </a:lnTo>
                  <a:lnTo>
                    <a:pt x="23126" y="271081"/>
                  </a:lnTo>
                  <a:lnTo>
                    <a:pt x="23799" y="263652"/>
                  </a:lnTo>
                  <a:lnTo>
                    <a:pt x="25755" y="256514"/>
                  </a:lnTo>
                  <a:lnTo>
                    <a:pt x="28930" y="249847"/>
                  </a:lnTo>
                  <a:lnTo>
                    <a:pt x="33274" y="243789"/>
                  </a:lnTo>
                  <a:lnTo>
                    <a:pt x="32245" y="249694"/>
                  </a:lnTo>
                  <a:lnTo>
                    <a:pt x="31877" y="254558"/>
                  </a:lnTo>
                  <a:lnTo>
                    <a:pt x="31953" y="398945"/>
                  </a:lnTo>
                  <a:lnTo>
                    <a:pt x="37884" y="404863"/>
                  </a:lnTo>
                  <a:lnTo>
                    <a:pt x="52489" y="404863"/>
                  </a:lnTo>
                  <a:lnTo>
                    <a:pt x="58420" y="398945"/>
                  </a:lnTo>
                  <a:lnTo>
                    <a:pt x="58420" y="297535"/>
                  </a:lnTo>
                  <a:lnTo>
                    <a:pt x="128993" y="289737"/>
                  </a:lnTo>
                  <a:lnTo>
                    <a:pt x="128993" y="398945"/>
                  </a:lnTo>
                  <a:lnTo>
                    <a:pt x="134924" y="404863"/>
                  </a:lnTo>
                  <a:lnTo>
                    <a:pt x="149542" y="404863"/>
                  </a:lnTo>
                  <a:lnTo>
                    <a:pt x="155460" y="398945"/>
                  </a:lnTo>
                  <a:lnTo>
                    <a:pt x="155460" y="289737"/>
                  </a:lnTo>
                  <a:lnTo>
                    <a:pt x="155460" y="286778"/>
                  </a:lnTo>
                  <a:lnTo>
                    <a:pt x="164287" y="285813"/>
                  </a:lnTo>
                  <a:lnTo>
                    <a:pt x="164287" y="398945"/>
                  </a:lnTo>
                  <a:lnTo>
                    <a:pt x="170205" y="404863"/>
                  </a:lnTo>
                  <a:lnTo>
                    <a:pt x="184823" y="404863"/>
                  </a:lnTo>
                  <a:lnTo>
                    <a:pt x="190754" y="398945"/>
                  </a:lnTo>
                  <a:lnTo>
                    <a:pt x="190754" y="285813"/>
                  </a:lnTo>
                  <a:lnTo>
                    <a:pt x="190754" y="282892"/>
                  </a:lnTo>
                  <a:lnTo>
                    <a:pt x="206756" y="259257"/>
                  </a:lnTo>
                  <a:lnTo>
                    <a:pt x="210667" y="254558"/>
                  </a:lnTo>
                  <a:lnTo>
                    <a:pt x="212801" y="248653"/>
                  </a:lnTo>
                  <a:lnTo>
                    <a:pt x="212801" y="243789"/>
                  </a:lnTo>
                  <a:lnTo>
                    <a:pt x="212801" y="217220"/>
                  </a:lnTo>
                  <a:lnTo>
                    <a:pt x="213652" y="211963"/>
                  </a:lnTo>
                  <a:lnTo>
                    <a:pt x="215315" y="206921"/>
                  </a:lnTo>
                  <a:lnTo>
                    <a:pt x="265963" y="68427"/>
                  </a:lnTo>
                  <a:lnTo>
                    <a:pt x="267639" y="64960"/>
                  </a:lnTo>
                  <a:lnTo>
                    <a:pt x="271805" y="63525"/>
                  </a:lnTo>
                  <a:lnTo>
                    <a:pt x="282854" y="68859"/>
                  </a:lnTo>
                  <a:lnTo>
                    <a:pt x="285127" y="69392"/>
                  </a:lnTo>
                  <a:lnTo>
                    <a:pt x="287439" y="69392"/>
                  </a:lnTo>
                  <a:lnTo>
                    <a:pt x="297014" y="69392"/>
                  </a:lnTo>
                  <a:lnTo>
                    <a:pt x="298373" y="69380"/>
                  </a:lnTo>
                  <a:lnTo>
                    <a:pt x="299707" y="69850"/>
                  </a:lnTo>
                  <a:lnTo>
                    <a:pt x="305168" y="74282"/>
                  </a:lnTo>
                  <a:lnTo>
                    <a:pt x="306654" y="75526"/>
                  </a:lnTo>
                  <a:lnTo>
                    <a:pt x="308635" y="76009"/>
                  </a:lnTo>
                  <a:lnTo>
                    <a:pt x="310515" y="75603"/>
                  </a:lnTo>
                  <a:lnTo>
                    <a:pt x="313778" y="74942"/>
                  </a:lnTo>
                  <a:lnTo>
                    <a:pt x="319189" y="7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11697" y="4687570"/>
            <a:ext cx="547116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latin typeface="Calibri"/>
                <a:cs typeface="Calibri"/>
              </a:rPr>
              <a:t>No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spc="-10" dirty="0">
                <a:latin typeface="Calibri"/>
                <a:cs typeface="Calibri"/>
              </a:rPr>
              <a:t>likes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crash,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certain parts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absolutely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super-reliable?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41164" y="5509259"/>
            <a:ext cx="6798945" cy="779145"/>
            <a:chOff x="4741164" y="5509259"/>
            <a:chExt cx="6798945" cy="779145"/>
          </a:xfrm>
        </p:grpSpPr>
        <p:sp>
          <p:nvSpPr>
            <p:cNvPr id="26" name="object 26"/>
            <p:cNvSpPr/>
            <p:nvPr/>
          </p:nvSpPr>
          <p:spPr>
            <a:xfrm>
              <a:off x="4741164" y="5509259"/>
              <a:ext cx="6798945" cy="779145"/>
            </a:xfrm>
            <a:custGeom>
              <a:avLst/>
              <a:gdLst/>
              <a:ahLst/>
              <a:cxnLst/>
              <a:rect l="l" t="t" r="r" b="b"/>
              <a:pathLst>
                <a:path w="6798945" h="779145">
                  <a:moveTo>
                    <a:pt x="6720713" y="0"/>
                  </a:moveTo>
                  <a:lnTo>
                    <a:pt x="77850" y="0"/>
                  </a:lnTo>
                  <a:lnTo>
                    <a:pt x="47577" y="6127"/>
                  </a:lnTo>
                  <a:lnTo>
                    <a:pt x="22828" y="22828"/>
                  </a:lnTo>
                  <a:lnTo>
                    <a:pt x="6127" y="47577"/>
                  </a:lnTo>
                  <a:lnTo>
                    <a:pt x="0" y="77850"/>
                  </a:lnTo>
                  <a:lnTo>
                    <a:pt x="0" y="700887"/>
                  </a:lnTo>
                  <a:lnTo>
                    <a:pt x="6127" y="731202"/>
                  </a:lnTo>
                  <a:lnTo>
                    <a:pt x="22828" y="755956"/>
                  </a:lnTo>
                  <a:lnTo>
                    <a:pt x="47577" y="772644"/>
                  </a:lnTo>
                  <a:lnTo>
                    <a:pt x="77850" y="778763"/>
                  </a:lnTo>
                  <a:lnTo>
                    <a:pt x="6720713" y="778763"/>
                  </a:lnTo>
                  <a:lnTo>
                    <a:pt x="6750986" y="772644"/>
                  </a:lnTo>
                  <a:lnTo>
                    <a:pt x="6775735" y="755956"/>
                  </a:lnTo>
                  <a:lnTo>
                    <a:pt x="6792436" y="731202"/>
                  </a:lnTo>
                  <a:lnTo>
                    <a:pt x="6798563" y="700887"/>
                  </a:lnTo>
                  <a:lnTo>
                    <a:pt x="6798563" y="77850"/>
                  </a:lnTo>
                  <a:lnTo>
                    <a:pt x="6792436" y="47577"/>
                  </a:lnTo>
                  <a:lnTo>
                    <a:pt x="6775735" y="22828"/>
                  </a:lnTo>
                  <a:lnTo>
                    <a:pt x="6750986" y="6127"/>
                  </a:lnTo>
                  <a:lnTo>
                    <a:pt x="67207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3139" y="5709702"/>
              <a:ext cx="237490" cy="379730"/>
            </a:xfrm>
            <a:custGeom>
              <a:avLst/>
              <a:gdLst/>
              <a:ahLst/>
              <a:cxnLst/>
              <a:rect l="l" t="t" r="r" b="b"/>
              <a:pathLst>
                <a:path w="237489" h="379729">
                  <a:moveTo>
                    <a:pt x="88220" y="339524"/>
                  </a:moveTo>
                  <a:lnTo>
                    <a:pt x="61754" y="339524"/>
                  </a:lnTo>
                  <a:lnTo>
                    <a:pt x="61754" y="379207"/>
                  </a:lnTo>
                  <a:lnTo>
                    <a:pt x="88220" y="379207"/>
                  </a:lnTo>
                  <a:lnTo>
                    <a:pt x="88220" y="339524"/>
                  </a:lnTo>
                  <a:close/>
                </a:path>
                <a:path w="237489" h="379729">
                  <a:moveTo>
                    <a:pt x="141153" y="339524"/>
                  </a:moveTo>
                  <a:lnTo>
                    <a:pt x="114686" y="339524"/>
                  </a:lnTo>
                  <a:lnTo>
                    <a:pt x="114686" y="379207"/>
                  </a:lnTo>
                  <a:lnTo>
                    <a:pt x="141153" y="379207"/>
                  </a:lnTo>
                  <a:lnTo>
                    <a:pt x="141153" y="339524"/>
                  </a:lnTo>
                  <a:close/>
                </a:path>
                <a:path w="237489" h="379729">
                  <a:moveTo>
                    <a:pt x="210794" y="189602"/>
                  </a:moveTo>
                  <a:lnTo>
                    <a:pt x="149974" y="189602"/>
                  </a:lnTo>
                  <a:lnTo>
                    <a:pt x="174011" y="194453"/>
                  </a:lnTo>
                  <a:lnTo>
                    <a:pt x="193641" y="207682"/>
                  </a:lnTo>
                  <a:lnTo>
                    <a:pt x="206876" y="227305"/>
                  </a:lnTo>
                  <a:lnTo>
                    <a:pt x="211729" y="251335"/>
                  </a:lnTo>
                  <a:lnTo>
                    <a:pt x="206876" y="275363"/>
                  </a:lnTo>
                  <a:lnTo>
                    <a:pt x="193641" y="294986"/>
                  </a:lnTo>
                  <a:lnTo>
                    <a:pt x="174012" y="308216"/>
                  </a:lnTo>
                  <a:lnTo>
                    <a:pt x="149975" y="313067"/>
                  </a:lnTo>
                  <a:lnTo>
                    <a:pt x="0" y="313067"/>
                  </a:lnTo>
                  <a:lnTo>
                    <a:pt x="0" y="339524"/>
                  </a:lnTo>
                  <a:lnTo>
                    <a:pt x="149975" y="339524"/>
                  </a:lnTo>
                  <a:lnTo>
                    <a:pt x="184256" y="332314"/>
                  </a:lnTo>
                  <a:lnTo>
                    <a:pt x="212143" y="313186"/>
                  </a:lnTo>
                  <a:lnTo>
                    <a:pt x="230821" y="285000"/>
                  </a:lnTo>
                  <a:lnTo>
                    <a:pt x="237475" y="250618"/>
                  </a:lnTo>
                  <a:lnTo>
                    <a:pt x="232919" y="223339"/>
                  </a:lnTo>
                  <a:lnTo>
                    <a:pt x="220502" y="199327"/>
                  </a:lnTo>
                  <a:lnTo>
                    <a:pt x="210794" y="189602"/>
                  </a:lnTo>
                  <a:close/>
                </a:path>
                <a:path w="237489" h="379729">
                  <a:moveTo>
                    <a:pt x="52932" y="66138"/>
                  </a:moveTo>
                  <a:lnTo>
                    <a:pt x="26466" y="66138"/>
                  </a:lnTo>
                  <a:lnTo>
                    <a:pt x="26466" y="313067"/>
                  </a:lnTo>
                  <a:lnTo>
                    <a:pt x="52932" y="313067"/>
                  </a:lnTo>
                  <a:lnTo>
                    <a:pt x="52932" y="189602"/>
                  </a:lnTo>
                  <a:lnTo>
                    <a:pt x="210794" y="189602"/>
                  </a:lnTo>
                  <a:lnTo>
                    <a:pt x="201401" y="180194"/>
                  </a:lnTo>
                  <a:lnTo>
                    <a:pt x="176793" y="167555"/>
                  </a:lnTo>
                  <a:lnTo>
                    <a:pt x="179702" y="163146"/>
                  </a:lnTo>
                  <a:lnTo>
                    <a:pt x="52932" y="163146"/>
                  </a:lnTo>
                  <a:lnTo>
                    <a:pt x="52932" y="66138"/>
                  </a:lnTo>
                  <a:close/>
                </a:path>
                <a:path w="237489" h="379729">
                  <a:moveTo>
                    <a:pt x="141152" y="0"/>
                  </a:moveTo>
                  <a:lnTo>
                    <a:pt x="114686" y="0"/>
                  </a:lnTo>
                  <a:lnTo>
                    <a:pt x="114686" y="39681"/>
                  </a:lnTo>
                  <a:lnTo>
                    <a:pt x="0" y="39681"/>
                  </a:lnTo>
                  <a:lnTo>
                    <a:pt x="0" y="66138"/>
                  </a:lnTo>
                  <a:lnTo>
                    <a:pt x="123508" y="66138"/>
                  </a:lnTo>
                  <a:lnTo>
                    <a:pt x="142395" y="69949"/>
                  </a:lnTo>
                  <a:lnTo>
                    <a:pt x="157818" y="80343"/>
                  </a:lnTo>
                  <a:lnTo>
                    <a:pt x="168216" y="95760"/>
                  </a:lnTo>
                  <a:lnTo>
                    <a:pt x="172030" y="114642"/>
                  </a:lnTo>
                  <a:lnTo>
                    <a:pt x="168216" y="133521"/>
                  </a:lnTo>
                  <a:lnTo>
                    <a:pt x="157818" y="148939"/>
                  </a:lnTo>
                  <a:lnTo>
                    <a:pt x="142395" y="159334"/>
                  </a:lnTo>
                  <a:lnTo>
                    <a:pt x="123508" y="163146"/>
                  </a:lnTo>
                  <a:lnTo>
                    <a:pt x="179702" y="163146"/>
                  </a:lnTo>
                  <a:lnTo>
                    <a:pt x="193186" y="142704"/>
                  </a:lnTo>
                  <a:lnTo>
                    <a:pt x="198587" y="114478"/>
                  </a:lnTo>
                  <a:lnTo>
                    <a:pt x="193005" y="86289"/>
                  </a:lnTo>
                  <a:lnTo>
                    <a:pt x="168706" y="54836"/>
                  </a:lnTo>
                  <a:lnTo>
                    <a:pt x="141152" y="41842"/>
                  </a:lnTo>
                  <a:lnTo>
                    <a:pt x="141152" y="0"/>
                  </a:lnTo>
                  <a:close/>
                </a:path>
                <a:path w="237489" h="379729">
                  <a:moveTo>
                    <a:pt x="88220" y="0"/>
                  </a:moveTo>
                  <a:lnTo>
                    <a:pt x="61754" y="0"/>
                  </a:lnTo>
                  <a:lnTo>
                    <a:pt x="61754" y="39681"/>
                  </a:lnTo>
                  <a:lnTo>
                    <a:pt x="88220" y="39681"/>
                  </a:lnTo>
                  <a:lnTo>
                    <a:pt x="88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11697" y="5661456"/>
            <a:ext cx="5474970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goes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down,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long</a:t>
            </a:r>
            <a:r>
              <a:rPr sz="1400" spc="-10" dirty="0">
                <a:latin typeface="Calibri"/>
                <a:cs typeface="Calibri"/>
              </a:rPr>
              <a:t> could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stay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ofﬂine</a:t>
            </a:r>
            <a:r>
              <a:rPr sz="1400" spc="-10" dirty="0">
                <a:latin typeface="Calibri"/>
                <a:cs typeface="Calibri"/>
              </a:rPr>
              <a:t> before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" dirty="0">
                <a:latin typeface="Calibri"/>
                <a:cs typeface="Calibri"/>
              </a:rPr>
              <a:t> significantly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affects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9867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48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sz="4800" b="0" spc="-20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180" dirty="0">
                <a:solidFill>
                  <a:srgbClr val="FFFFFF"/>
                </a:solidFill>
                <a:latin typeface="Calibri Light"/>
                <a:cs typeface="Calibri Light"/>
              </a:rPr>
              <a:t> R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spc="-20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800" b="0" spc="-9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8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Sy</a:t>
            </a:r>
            <a:r>
              <a:rPr sz="4800" b="0" spc="-13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800" b="0" spc="-229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16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145" dirty="0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il</a:t>
            </a:r>
            <a:r>
              <a:rPr sz="4800" b="0" spc="-8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b</a:t>
            </a: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ili</a:t>
            </a:r>
            <a:r>
              <a:rPr sz="4800" b="0" spc="-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643632"/>
            <a:ext cx="9623425" cy="290957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435"/>
              </a:spcBef>
            </a:pPr>
            <a:r>
              <a:rPr sz="28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Availability</a:t>
            </a:r>
            <a:r>
              <a:rPr sz="2800" b="1" u="sng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metrics</a:t>
            </a:r>
            <a:r>
              <a:rPr sz="2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expressed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MTTR.</a:t>
            </a:r>
            <a:endParaRPr sz="2800">
              <a:latin typeface="Calibri"/>
              <a:cs typeface="Calibri"/>
            </a:endParaRPr>
          </a:p>
          <a:p>
            <a:pPr marL="12700" marR="153670">
              <a:lnSpc>
                <a:spcPts val="2590"/>
              </a:lnSpc>
              <a:spcBef>
                <a:spcPts val="147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Think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as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calculating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availability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actual time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operating—excluding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takes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recover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breakdowns.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quantified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equation:</a:t>
            </a:r>
            <a:endParaRPr sz="2400">
              <a:latin typeface="Calibri"/>
              <a:cs typeface="Calibri"/>
            </a:endParaRPr>
          </a:p>
          <a:p>
            <a:pPr marL="368935" algn="ctr">
              <a:lnSpc>
                <a:spcPct val="100000"/>
              </a:lnSpc>
              <a:spcBef>
                <a:spcPts val="96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MTBF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/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(MTBF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MTTR)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272106"/>
            <a:ext cx="6149975" cy="22821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Internal</a:t>
            </a:r>
            <a:r>
              <a:rPr sz="8000" b="0" spc="-2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90" dirty="0">
                <a:solidFill>
                  <a:srgbClr val="FFFFFF"/>
                </a:solidFill>
                <a:latin typeface="Calibri Light"/>
                <a:cs typeface="Calibri Light"/>
              </a:rPr>
              <a:t>Quality </a:t>
            </a:r>
            <a:r>
              <a:rPr sz="8000" b="0" spc="-1789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Attributes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6096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Internal</a:t>
            </a:r>
            <a:r>
              <a:rPr sz="48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quality</a:t>
            </a:r>
            <a:r>
              <a:rPr sz="4800" b="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attributes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747850"/>
            <a:ext cx="10086975" cy="3256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147695" marR="556260" indent="-2498725">
              <a:lnSpc>
                <a:spcPct val="70100"/>
              </a:lnSpc>
              <a:spcBef>
                <a:spcPts val="1100"/>
              </a:spcBef>
            </a:pP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Internal</a:t>
            </a:r>
            <a:r>
              <a:rPr sz="28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quality</a:t>
            </a:r>
            <a:r>
              <a:rPr sz="28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attributes</a:t>
            </a:r>
            <a:r>
              <a:rPr sz="28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not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directly</a:t>
            </a:r>
            <a:r>
              <a:rPr sz="28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observable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during </a:t>
            </a:r>
            <a:r>
              <a:rPr sz="2800" b="1" spc="-6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execution</a:t>
            </a:r>
            <a:r>
              <a:rPr sz="28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Calibri"/>
              <a:cs typeface="Calibri"/>
            </a:endParaRPr>
          </a:p>
          <a:p>
            <a:pPr marL="103505" marR="8890" indent="-91440" algn="just">
              <a:lnSpc>
                <a:spcPct val="70000"/>
              </a:lnSpc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properties 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developer 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maintainer perceives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while looking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design 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reuse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F81BC"/>
              </a:buClr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103505" marR="5080" indent="-91440" algn="just">
              <a:lnSpc>
                <a:spcPct val="70000"/>
              </a:lnSpc>
              <a:spcBef>
                <a:spcPts val="1900"/>
              </a:spcBef>
              <a:buClr>
                <a:srgbClr val="4F81BC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indirectly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affect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customer’s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perception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product’s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it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later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proves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difficult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functionality 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internal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inefficiencies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degradation.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8581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1.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Efficiency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564" y="1804238"/>
            <a:ext cx="9959975" cy="33254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9690" marR="52705" indent="92075" algn="ctr">
              <a:lnSpc>
                <a:spcPct val="90000"/>
              </a:lnSpc>
              <a:spcBef>
                <a:spcPts val="490"/>
              </a:spcBef>
            </a:pP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Efficiency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is a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measure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how well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system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utilizes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processor </a:t>
            </a:r>
            <a:r>
              <a:rPr sz="3200" b="1" i="1" spc="-20" dirty="0">
                <a:solidFill>
                  <a:srgbClr val="FFFFFF"/>
                </a:solidFill>
                <a:latin typeface="Calibri"/>
                <a:cs typeface="Calibri"/>
              </a:rPr>
              <a:t>capacity,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disk 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space, </a:t>
            </a:r>
            <a:r>
              <a:rPr sz="3200" b="1" i="1" spc="-20" dirty="0">
                <a:solidFill>
                  <a:srgbClr val="FFFFFF"/>
                </a:solidFill>
                <a:latin typeface="Calibri"/>
                <a:cs typeface="Calibri"/>
              </a:rPr>
              <a:t>memory,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or communication </a:t>
            </a:r>
            <a:r>
              <a:rPr sz="3200" b="1" i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bandwidth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. If a 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system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consumes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too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much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 the </a:t>
            </a:r>
            <a:r>
              <a:rPr sz="32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available resources, users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will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encounter degraded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 performance.</a:t>
            </a:r>
            <a:endParaRPr sz="3200">
              <a:latin typeface="Calibri"/>
              <a:cs typeface="Calibri"/>
            </a:endParaRPr>
          </a:p>
          <a:p>
            <a:pPr marL="12065" marR="5080" algn="ctr">
              <a:lnSpc>
                <a:spcPts val="3460"/>
              </a:lnSpc>
              <a:spcBef>
                <a:spcPts val="1440"/>
              </a:spcBef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Efficiency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is closely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related to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i="1" spc="-15" dirty="0">
                <a:solidFill>
                  <a:srgbClr val="FFFFFF"/>
                </a:solidFill>
                <a:latin typeface="Calibri"/>
                <a:cs typeface="Calibri"/>
              </a:rPr>
              <a:t>external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3200" b="1" i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388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Efficiency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Formula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34718"/>
            <a:ext cx="9567545" cy="19602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63500" indent="30480">
              <a:lnSpc>
                <a:spcPts val="3030"/>
              </a:lnSpc>
              <a:spcBef>
                <a:spcPts val="475"/>
              </a:spcBef>
            </a:pP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Efficiency:</a:t>
            </a:r>
            <a:r>
              <a:rPr sz="2800" b="1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spc="-96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Verdana"/>
              <a:cs typeface="Verdana"/>
            </a:endParaRPr>
          </a:p>
          <a:p>
            <a:pPr marL="46355">
              <a:lnSpc>
                <a:spcPct val="100000"/>
              </a:lnSpc>
            </a:pPr>
            <a:r>
              <a:rPr sz="2800" spc="-10" dirty="0">
                <a:solidFill>
                  <a:srgbClr val="FFC000"/>
                </a:solidFill>
                <a:latin typeface="Verdana"/>
                <a:cs typeface="Verdana"/>
              </a:rPr>
              <a:t>Efficiency</a:t>
            </a:r>
            <a:r>
              <a:rPr sz="2800" spc="5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= </a:t>
            </a:r>
            <a:r>
              <a:rPr sz="2800" spc="-10" dirty="0">
                <a:solidFill>
                  <a:srgbClr val="FFC000"/>
                </a:solidFill>
                <a:latin typeface="Verdana"/>
                <a:cs typeface="Verdana"/>
              </a:rPr>
              <a:t>(Memory</a:t>
            </a:r>
            <a:r>
              <a:rPr sz="2800" spc="3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Usage)</a:t>
            </a:r>
            <a:r>
              <a:rPr sz="28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/</a:t>
            </a:r>
            <a:r>
              <a:rPr sz="2800" spc="1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FFC000"/>
                </a:solidFill>
                <a:latin typeface="Verdana"/>
                <a:cs typeface="Verdana"/>
              </a:rPr>
              <a:t>(Total</a:t>
            </a:r>
            <a:r>
              <a:rPr sz="280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Memory)</a:t>
            </a:r>
            <a:r>
              <a:rPr sz="2800" spc="3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*</a:t>
            </a:r>
            <a:r>
              <a:rPr sz="280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Verdana"/>
                <a:cs typeface="Verdana"/>
              </a:rPr>
              <a:t>100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7" y="210311"/>
            <a:ext cx="9607296" cy="4447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8130" y="4784852"/>
            <a:ext cx="801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Software</a:t>
            </a:r>
            <a:r>
              <a:rPr sz="6000" b="0" spc="-2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80" dirty="0">
                <a:solidFill>
                  <a:srgbClr val="FFFFFF"/>
                </a:solidFill>
                <a:latin typeface="Calibri Light"/>
                <a:cs typeface="Calibri Light"/>
              </a:rPr>
              <a:t>Quality</a:t>
            </a:r>
            <a:r>
              <a:rPr sz="6000" b="0" spc="-2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Attributes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430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Efficiency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2038299"/>
            <a:ext cx="9994265" cy="27920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6350" algn="just">
              <a:lnSpc>
                <a:spcPct val="80500"/>
              </a:lnSpc>
              <a:spcBef>
                <a:spcPts val="805"/>
              </a:spcBef>
            </a:pPr>
            <a:r>
              <a:rPr sz="3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EFF-1</a:t>
            </a:r>
            <a:r>
              <a:rPr sz="3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26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least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30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percent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processor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capacity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and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memory 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available to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 application shall be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unused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at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the planned peak load 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conditions.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500"/>
              </a:lnSpc>
              <a:spcBef>
                <a:spcPts val="2085"/>
              </a:spcBef>
            </a:pPr>
            <a:r>
              <a:rPr sz="3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EFF-2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.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system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shall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provide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operator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with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warning message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when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usage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load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exceeds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80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percent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maximum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planned 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capacity.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592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Calculate</a:t>
            </a:r>
            <a:r>
              <a:rPr sz="48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70" dirty="0">
                <a:solidFill>
                  <a:srgbClr val="FFFFFF"/>
                </a:solidFill>
                <a:latin typeface="Calibri Light"/>
                <a:cs typeface="Calibri Light"/>
              </a:rPr>
              <a:t>Efficiency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25574"/>
            <a:ext cx="9124950" cy="19615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304165" indent="15240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 program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execute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function.</a:t>
            </a:r>
            <a:endParaRPr sz="28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  <a:spcBef>
                <a:spcPts val="1015"/>
              </a:spcBef>
            </a:pP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 calculate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efficiency,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is :</a:t>
            </a:r>
            <a:endParaRPr sz="2800">
              <a:latin typeface="Trebuchet MS"/>
              <a:cs typeface="Trebuchet MS"/>
            </a:endParaRPr>
          </a:p>
          <a:p>
            <a:pPr marL="89535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FFC000"/>
                </a:solidFill>
                <a:latin typeface="Trebuchet MS"/>
                <a:cs typeface="Trebuchet MS"/>
              </a:rPr>
              <a:t>Efficiency</a:t>
            </a:r>
            <a:r>
              <a:rPr sz="2800" spc="2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rebuchet MS"/>
                <a:cs typeface="Trebuchet MS"/>
              </a:rPr>
              <a:t>=</a:t>
            </a:r>
            <a:r>
              <a:rPr sz="2800" spc="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Trebuchet MS"/>
                <a:cs typeface="Trebuchet MS"/>
              </a:rPr>
              <a:t>(Memory</a:t>
            </a:r>
            <a:r>
              <a:rPr sz="28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Trebuchet MS"/>
                <a:cs typeface="Trebuchet MS"/>
              </a:rPr>
              <a:t>usage)</a:t>
            </a:r>
            <a:r>
              <a:rPr sz="28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rebuchet MS"/>
                <a:cs typeface="Trebuchet MS"/>
              </a:rPr>
              <a:t>/</a:t>
            </a:r>
            <a:r>
              <a:rPr sz="2800" spc="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FFC000"/>
                </a:solidFill>
                <a:latin typeface="Trebuchet MS"/>
                <a:cs typeface="Trebuchet MS"/>
              </a:rPr>
              <a:t>(Total</a:t>
            </a:r>
            <a:r>
              <a:rPr sz="2800" spc="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Trebuchet MS"/>
                <a:cs typeface="Trebuchet MS"/>
              </a:rPr>
              <a:t>memory)</a:t>
            </a:r>
            <a:r>
              <a:rPr sz="2800" spc="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Trebuchet MS"/>
                <a:cs typeface="Trebuchet MS"/>
              </a:rPr>
              <a:t>*</a:t>
            </a:r>
            <a:r>
              <a:rPr sz="2800" spc="-10" dirty="0">
                <a:solidFill>
                  <a:srgbClr val="FFC000"/>
                </a:solidFill>
                <a:latin typeface="Trebuchet MS"/>
                <a:cs typeface="Trebuchet MS"/>
              </a:rPr>
              <a:t> 100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477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2.Modifiability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728038"/>
            <a:ext cx="10031730" cy="35306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88645" marR="233679" indent="-207645">
              <a:lnSpc>
                <a:spcPct val="70100"/>
              </a:lnSpc>
              <a:spcBef>
                <a:spcPts val="1255"/>
              </a:spcBef>
            </a:pP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Modifiability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addresses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how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easily the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software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designs </a:t>
            </a:r>
            <a:r>
              <a:rPr sz="3200" b="1" spc="-7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code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can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be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 understood,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changed,</a:t>
            </a:r>
            <a:r>
              <a:rPr sz="32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extended.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libri"/>
              <a:cs typeface="Calibri"/>
            </a:endParaRPr>
          </a:p>
          <a:p>
            <a:pPr marL="285750" indent="-273685">
              <a:lnSpc>
                <a:spcPct val="100000"/>
              </a:lnSpc>
              <a:buClr>
                <a:srgbClr val="4F81BC"/>
              </a:buClr>
              <a:buSzPct val="96296"/>
              <a:buFont typeface="Wingdings"/>
              <a:buChar char=""/>
              <a:tabLst>
                <a:tab pos="286385" algn="l"/>
              </a:tabLst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closely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related</a:t>
            </a:r>
            <a:r>
              <a:rPr sz="2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FF00"/>
                </a:solidFill>
                <a:latin typeface="Calibri"/>
                <a:cs typeface="Calibri"/>
              </a:rPr>
              <a:t>verifiability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85750" indent="-273050">
              <a:lnSpc>
                <a:spcPts val="2755"/>
              </a:lnSpc>
              <a:spcBef>
                <a:spcPts val="434"/>
              </a:spcBef>
              <a:buClr>
                <a:srgbClr val="4F81BC"/>
              </a:buClr>
              <a:buSzPct val="96296"/>
              <a:buFont typeface="Wingdings"/>
              <a:buChar char=""/>
              <a:tabLst>
                <a:tab pos="285750" algn="l"/>
              </a:tabLst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sz="2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anticipate</a:t>
            </a:r>
            <a:r>
              <a:rPr sz="2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enhancements,</a:t>
            </a:r>
            <a:r>
              <a:rPr sz="2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choose</a:t>
            </a:r>
            <a:endParaRPr sz="2700">
              <a:latin typeface="Calibri"/>
              <a:cs typeface="Calibri"/>
            </a:endParaRPr>
          </a:p>
          <a:p>
            <a:pPr marL="103505">
              <a:lnSpc>
                <a:spcPts val="2755"/>
              </a:lnSpc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approaches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maximize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software’s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 modifiability.</a:t>
            </a:r>
            <a:endParaRPr sz="2700">
              <a:latin typeface="Calibri"/>
              <a:cs typeface="Calibri"/>
            </a:endParaRPr>
          </a:p>
          <a:p>
            <a:pPr marL="103505" marR="598805" indent="-91440" algn="just">
              <a:lnSpc>
                <a:spcPct val="70000"/>
              </a:lnSpc>
              <a:spcBef>
                <a:spcPts val="1395"/>
              </a:spcBef>
              <a:buClr>
                <a:srgbClr val="4F81BC"/>
              </a:buClr>
              <a:buSzPct val="96296"/>
              <a:buFont typeface="Wingdings"/>
              <a:buChar char=""/>
              <a:tabLst>
                <a:tab pos="286385" algn="l"/>
              </a:tabLst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modifiability is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systems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undergo frequent </a:t>
            </a:r>
            <a:r>
              <a:rPr sz="2700" spc="-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revision,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those being developed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incremental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700" spc="-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iterative</a:t>
            </a:r>
            <a:r>
              <a:rPr sz="2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cycle.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86892"/>
            <a:ext cx="7069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Some</a:t>
            </a:r>
            <a:r>
              <a:rPr sz="4800" b="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aspects</a:t>
            </a:r>
            <a:r>
              <a:rPr sz="48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Modifiability</a:t>
            </a:r>
            <a:endParaRPr sz="4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729483"/>
            <a:ext cx="9460992" cy="3328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6019" y="1799082"/>
            <a:ext cx="9829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Modifiability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encompasses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several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sz="2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relate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forms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maintenance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010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b="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40814"/>
            <a:ext cx="9833610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Effort</a:t>
            </a:r>
            <a:r>
              <a:rPr sz="2400" spc="3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required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locating</a:t>
            </a:r>
            <a:r>
              <a:rPr sz="2400" spc="5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and</a:t>
            </a:r>
            <a:r>
              <a:rPr sz="2400" spc="1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fixing</a:t>
            </a:r>
            <a:r>
              <a:rPr sz="2400" spc="4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an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error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in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 an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operational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program.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Maintainability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(Time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spent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fix a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bug)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/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(Total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time)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100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413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Modifiability</a:t>
            </a:r>
            <a:r>
              <a:rPr sz="4800" b="0" spc="-1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31975"/>
            <a:ext cx="941832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MOD-1.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maintenance programmer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experienced with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system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shall be able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modify </a:t>
            </a:r>
            <a:r>
              <a:rPr sz="2000" b="1" spc="-4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existing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reports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conform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revised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chemical-reporting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regulations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federal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government with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10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hours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or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less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development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effort.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3559302"/>
            <a:ext cx="10081895" cy="16071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SUP-1.</a:t>
            </a:r>
            <a:r>
              <a:rPr sz="20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certified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repair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technician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shall be able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replace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scanner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module in no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more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than </a:t>
            </a:r>
            <a:r>
              <a:rPr sz="2000" b="1" spc="-4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10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minutes.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SUP-2.</a:t>
            </a:r>
            <a:r>
              <a:rPr sz="2000" b="1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printer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display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error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message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if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replacement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ink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cartridges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were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inserted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proper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slots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581990"/>
            <a:ext cx="2903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3.Portability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000" y="1764614"/>
            <a:ext cx="9846310" cy="36010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algn="ctr">
              <a:lnSpc>
                <a:spcPts val="3070"/>
              </a:lnSpc>
              <a:spcBef>
                <a:spcPts val="850"/>
              </a:spcBef>
            </a:pP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 effort</a:t>
            </a:r>
            <a:r>
              <a:rPr sz="32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needed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32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migrate</a:t>
            </a:r>
            <a:r>
              <a:rPr sz="32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from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 one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operating </a:t>
            </a:r>
            <a:r>
              <a:rPr sz="3200" b="1" spc="-7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environment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 to</a:t>
            </a:r>
            <a:r>
              <a:rPr sz="32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another</a:t>
            </a:r>
            <a:r>
              <a:rPr sz="32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is a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measure</a:t>
            </a:r>
            <a:r>
              <a:rPr sz="32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 </a:t>
            </a:r>
            <a:r>
              <a:rPr sz="3200" b="1" spc="-20" dirty="0">
                <a:solidFill>
                  <a:srgbClr val="FFC000"/>
                </a:solidFill>
                <a:latin typeface="Calibri"/>
                <a:cs typeface="Calibri"/>
              </a:rPr>
              <a:t>portability.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Calibri"/>
              <a:cs typeface="Calibri"/>
            </a:endParaRPr>
          </a:p>
          <a:p>
            <a:pPr marL="315595" marR="311785" indent="-2540" algn="ctr">
              <a:lnSpc>
                <a:spcPct val="80000"/>
              </a:lnSpc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Portability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become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increasingly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3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environments,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Windows,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Mac,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Linux;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iOS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Android;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PCs,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tablets,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phones.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portability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are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important.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4838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Portability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Examples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779854"/>
            <a:ext cx="9994900" cy="35388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just">
              <a:lnSpc>
                <a:spcPts val="2690"/>
              </a:lnSpc>
              <a:spcBef>
                <a:spcPts val="745"/>
              </a:spcBef>
            </a:pPr>
            <a:r>
              <a:rPr sz="28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POR-1.</a:t>
            </a:r>
            <a:r>
              <a:rPr sz="28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Modifying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iOS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version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application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run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on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Android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devices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shall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require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changing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no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more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than 10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percent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source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Calibri"/>
              <a:cs typeface="Calibri"/>
            </a:endParaRPr>
          </a:p>
          <a:p>
            <a:pPr marL="12700" marR="5715" algn="just">
              <a:lnSpc>
                <a:spcPct val="80000"/>
              </a:lnSpc>
            </a:pPr>
            <a:r>
              <a:rPr sz="28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POR-2.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user shall be able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port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browser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bookmarks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800" b="1" spc="15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00"/>
                </a:solidFill>
                <a:latin typeface="Calibri"/>
                <a:cs typeface="Calibri"/>
              </a:rPr>
              <a:t>Firefox,</a:t>
            </a:r>
            <a:r>
              <a:rPr sz="2800" b="1" spc="15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Internet</a:t>
            </a:r>
            <a:r>
              <a:rPr sz="2800" b="1" spc="15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FF00"/>
                </a:solidFill>
                <a:latin typeface="Calibri"/>
                <a:cs typeface="Calibri"/>
              </a:rPr>
              <a:t>Explorer,</a:t>
            </a:r>
            <a:r>
              <a:rPr sz="2800" b="1" spc="15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Opera,</a:t>
            </a:r>
            <a:r>
              <a:rPr sz="2800" b="1" spc="15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Chrome,</a:t>
            </a:r>
            <a:r>
              <a:rPr sz="2800" b="1" spc="15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800" b="1" spc="15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Safari.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12700" marR="6350" algn="just">
              <a:lnSpc>
                <a:spcPct val="80000"/>
              </a:lnSpc>
            </a:pPr>
            <a:r>
              <a:rPr sz="28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POR-3.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The platform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migration tool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shall 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transfer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customized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user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profiles</a:t>
            </a:r>
            <a:r>
              <a:rPr sz="2800" b="1" spc="10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800" b="1" spc="10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800" b="1" spc="10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new</a:t>
            </a:r>
            <a:r>
              <a:rPr sz="2800" b="1" spc="10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installation</a:t>
            </a:r>
            <a:r>
              <a:rPr sz="2800" b="1" spc="10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with</a:t>
            </a:r>
            <a:r>
              <a:rPr sz="2800" b="1" spc="11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no</a:t>
            </a:r>
            <a:r>
              <a:rPr sz="2800" b="1" spc="10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user</a:t>
            </a:r>
            <a:r>
              <a:rPr sz="2800" b="1" spc="10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action</a:t>
            </a:r>
            <a:r>
              <a:rPr sz="2800" b="1" spc="10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needed.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3190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4.</a:t>
            </a:r>
            <a:r>
              <a:rPr sz="4800" b="0" spc="-1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Reusability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74650" marR="216535" algn="ctr">
              <a:lnSpc>
                <a:spcPct val="70000"/>
              </a:lnSpc>
              <a:spcBef>
                <a:spcPts val="994"/>
              </a:spcBef>
            </a:pPr>
            <a:r>
              <a:rPr sz="2500" b="1" spc="-10" dirty="0">
                <a:solidFill>
                  <a:srgbClr val="FFC000"/>
                </a:solidFill>
                <a:latin typeface="Calibri"/>
                <a:cs typeface="Calibri"/>
              </a:rPr>
              <a:t>Reusability</a:t>
            </a:r>
            <a:r>
              <a:rPr sz="25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indicates</a:t>
            </a:r>
            <a:r>
              <a:rPr sz="25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relative</a:t>
            </a:r>
            <a:r>
              <a:rPr sz="25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effort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C000"/>
                </a:solidFill>
                <a:latin typeface="Calibri"/>
                <a:cs typeface="Calibri"/>
              </a:rPr>
              <a:t>required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convert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5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C000"/>
                </a:solidFill>
                <a:latin typeface="Calibri"/>
                <a:cs typeface="Calibri"/>
              </a:rPr>
              <a:t>software </a:t>
            </a:r>
            <a:r>
              <a:rPr sz="2500" b="1" spc="-5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component</a:t>
            </a:r>
            <a:r>
              <a:rPr sz="25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C000"/>
                </a:solidFill>
                <a:latin typeface="Calibri"/>
                <a:cs typeface="Calibri"/>
              </a:rPr>
              <a:t>for</a:t>
            </a:r>
            <a:r>
              <a:rPr sz="25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use</a:t>
            </a:r>
            <a:r>
              <a:rPr sz="25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in</a:t>
            </a:r>
            <a:r>
              <a:rPr sz="25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other</a:t>
            </a:r>
            <a:r>
              <a:rPr sz="25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C000"/>
                </a:solidFill>
                <a:latin typeface="Calibri"/>
                <a:cs typeface="Calibri"/>
              </a:rPr>
              <a:t>applications</a:t>
            </a:r>
            <a:endParaRPr sz="25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238760" marR="79375" indent="635" algn="ctr">
              <a:lnSpc>
                <a:spcPct val="70000"/>
              </a:lnSpc>
              <a:spcBef>
                <a:spcPts val="1860"/>
              </a:spcBef>
            </a:pPr>
            <a:r>
              <a:rPr sz="2500" spc="-10" dirty="0"/>
              <a:t>Reusable</a:t>
            </a:r>
            <a:r>
              <a:rPr sz="2500" spc="20" dirty="0"/>
              <a:t> </a:t>
            </a:r>
            <a:r>
              <a:rPr sz="2500" spc="-15" dirty="0"/>
              <a:t>software</a:t>
            </a:r>
            <a:r>
              <a:rPr sz="2500" dirty="0"/>
              <a:t> </a:t>
            </a:r>
            <a:r>
              <a:rPr sz="2500" spc="-10" dirty="0"/>
              <a:t>must</a:t>
            </a:r>
            <a:r>
              <a:rPr sz="2500" spc="-5" dirty="0"/>
              <a:t> be</a:t>
            </a:r>
            <a:r>
              <a:rPr sz="2500" spc="10" dirty="0"/>
              <a:t> </a:t>
            </a:r>
            <a:r>
              <a:rPr sz="2500" spc="-30" dirty="0"/>
              <a:t>modular,</a:t>
            </a:r>
            <a:r>
              <a:rPr sz="2500" spc="10" dirty="0"/>
              <a:t> </a:t>
            </a:r>
            <a:r>
              <a:rPr sz="2500" spc="-10" dirty="0"/>
              <a:t>well</a:t>
            </a:r>
            <a:r>
              <a:rPr sz="2500" spc="5" dirty="0"/>
              <a:t> </a:t>
            </a:r>
            <a:r>
              <a:rPr sz="2500" spc="-10" dirty="0"/>
              <a:t>documented,</a:t>
            </a:r>
            <a:r>
              <a:rPr sz="2500" spc="25" dirty="0"/>
              <a:t> </a:t>
            </a:r>
            <a:r>
              <a:rPr sz="2500" spc="-5" dirty="0"/>
              <a:t>independent</a:t>
            </a:r>
            <a:r>
              <a:rPr sz="2500" spc="20" dirty="0"/>
              <a:t> </a:t>
            </a:r>
            <a:r>
              <a:rPr sz="2500" spc="-5" dirty="0"/>
              <a:t>of a </a:t>
            </a:r>
            <a:r>
              <a:rPr sz="2500" dirty="0"/>
              <a:t> </a:t>
            </a:r>
            <a:r>
              <a:rPr sz="2500" spc="-5" dirty="0"/>
              <a:t>specific</a:t>
            </a:r>
            <a:r>
              <a:rPr sz="2500" spc="25" dirty="0"/>
              <a:t> </a:t>
            </a:r>
            <a:r>
              <a:rPr sz="2500" spc="-5" dirty="0"/>
              <a:t>application</a:t>
            </a:r>
            <a:r>
              <a:rPr sz="2500" spc="5" dirty="0"/>
              <a:t> </a:t>
            </a:r>
            <a:r>
              <a:rPr sz="2500" spc="-5" dirty="0"/>
              <a:t>and</a:t>
            </a:r>
            <a:r>
              <a:rPr sz="2500" dirty="0"/>
              <a:t> </a:t>
            </a:r>
            <a:r>
              <a:rPr sz="2500" spc="-10" dirty="0"/>
              <a:t>operating </a:t>
            </a:r>
            <a:r>
              <a:rPr sz="2500" spc="-15" dirty="0"/>
              <a:t>environment,</a:t>
            </a:r>
            <a:r>
              <a:rPr sz="2500" dirty="0"/>
              <a:t> </a:t>
            </a:r>
            <a:r>
              <a:rPr sz="2500" spc="-5" dirty="0"/>
              <a:t>and</a:t>
            </a:r>
            <a:r>
              <a:rPr sz="2500" spc="10" dirty="0"/>
              <a:t> </a:t>
            </a:r>
            <a:r>
              <a:rPr sz="2500" spc="-10" dirty="0"/>
              <a:t>somewhat</a:t>
            </a:r>
            <a:r>
              <a:rPr sz="2500" dirty="0"/>
              <a:t> </a:t>
            </a:r>
            <a:r>
              <a:rPr sz="2500" spc="-5" dirty="0"/>
              <a:t>generic</a:t>
            </a:r>
            <a:r>
              <a:rPr sz="2500" spc="15" dirty="0"/>
              <a:t> </a:t>
            </a:r>
            <a:r>
              <a:rPr sz="2500" spc="-5" dirty="0"/>
              <a:t>in </a:t>
            </a:r>
            <a:r>
              <a:rPr sz="2500" spc="-550" dirty="0"/>
              <a:t> </a:t>
            </a:r>
            <a:r>
              <a:rPr sz="2500" spc="-20" dirty="0"/>
              <a:t>capability.</a:t>
            </a:r>
            <a:endParaRPr sz="2500"/>
          </a:p>
          <a:p>
            <a:pPr marL="148590">
              <a:lnSpc>
                <a:spcPct val="100000"/>
              </a:lnSpc>
            </a:pPr>
            <a:endParaRPr sz="2500"/>
          </a:p>
          <a:p>
            <a:pPr marL="160655" marR="5080" indent="1905" algn="ctr">
              <a:lnSpc>
                <a:spcPct val="70200"/>
              </a:lnSpc>
              <a:spcBef>
                <a:spcPts val="1840"/>
              </a:spcBef>
            </a:pPr>
            <a:r>
              <a:rPr sz="2500" spc="-10" dirty="0"/>
              <a:t>Numerous</a:t>
            </a:r>
            <a:r>
              <a:rPr sz="2500" spc="-5" dirty="0"/>
              <a:t> </a:t>
            </a:r>
            <a:r>
              <a:rPr sz="2500" spc="-10" dirty="0"/>
              <a:t>project</a:t>
            </a:r>
            <a:r>
              <a:rPr sz="2500" spc="5" dirty="0"/>
              <a:t> </a:t>
            </a:r>
            <a:r>
              <a:rPr sz="2500" spc="-10" dirty="0"/>
              <a:t>artifacts</a:t>
            </a:r>
            <a:r>
              <a:rPr sz="2500" dirty="0"/>
              <a:t> </a:t>
            </a:r>
            <a:r>
              <a:rPr sz="2500" spc="-25" dirty="0"/>
              <a:t>offer</a:t>
            </a:r>
            <a:r>
              <a:rPr sz="2500" spc="5" dirty="0"/>
              <a:t> </a:t>
            </a:r>
            <a:r>
              <a:rPr sz="2500" spc="-5" dirty="0"/>
              <a:t>the</a:t>
            </a:r>
            <a:r>
              <a:rPr sz="2500" spc="15" dirty="0"/>
              <a:t> </a:t>
            </a:r>
            <a:r>
              <a:rPr sz="2500" spc="-10" dirty="0"/>
              <a:t>potential </a:t>
            </a:r>
            <a:r>
              <a:rPr sz="2500" spc="-25" dirty="0"/>
              <a:t>for</a:t>
            </a:r>
            <a:r>
              <a:rPr sz="2500" dirty="0"/>
              <a:t> </a:t>
            </a:r>
            <a:r>
              <a:rPr sz="2500" spc="-10" dirty="0"/>
              <a:t>reuse,</a:t>
            </a:r>
            <a:r>
              <a:rPr sz="2500" spc="5" dirty="0"/>
              <a:t> </a:t>
            </a:r>
            <a:r>
              <a:rPr sz="2500" spc="-5" dirty="0"/>
              <a:t>including </a:t>
            </a:r>
            <a:r>
              <a:rPr sz="2500" dirty="0"/>
              <a:t> </a:t>
            </a:r>
            <a:r>
              <a:rPr sz="2400" spc="-10" dirty="0">
                <a:solidFill>
                  <a:srgbClr val="FFFF00"/>
                </a:solidFill>
              </a:rPr>
              <a:t>requirements,</a:t>
            </a:r>
            <a:r>
              <a:rPr sz="2400" dirty="0">
                <a:solidFill>
                  <a:srgbClr val="FFFF00"/>
                </a:solidFill>
              </a:rPr>
              <a:t> </a:t>
            </a:r>
            <a:r>
              <a:rPr sz="2400" spc="-10" dirty="0">
                <a:solidFill>
                  <a:srgbClr val="FFFF00"/>
                </a:solidFill>
              </a:rPr>
              <a:t>architectures,</a:t>
            </a:r>
            <a:r>
              <a:rPr sz="2400" spc="-20" dirty="0">
                <a:solidFill>
                  <a:srgbClr val="FFFF00"/>
                </a:solidFill>
              </a:rPr>
              <a:t> </a:t>
            </a:r>
            <a:r>
              <a:rPr sz="2400" spc="-5" dirty="0">
                <a:solidFill>
                  <a:srgbClr val="FFFF00"/>
                </a:solidFill>
              </a:rPr>
              <a:t>designs,</a:t>
            </a:r>
            <a:r>
              <a:rPr sz="2400" dirty="0">
                <a:solidFill>
                  <a:srgbClr val="FFFF00"/>
                </a:solidFill>
              </a:rPr>
              <a:t> </a:t>
            </a:r>
            <a:r>
              <a:rPr sz="2400" spc="-10" dirty="0">
                <a:solidFill>
                  <a:srgbClr val="FFFF00"/>
                </a:solidFill>
              </a:rPr>
              <a:t>code,</a:t>
            </a:r>
            <a:r>
              <a:rPr sz="2400" spc="-5" dirty="0">
                <a:solidFill>
                  <a:srgbClr val="FFFF00"/>
                </a:solidFill>
              </a:rPr>
              <a:t> </a:t>
            </a:r>
            <a:r>
              <a:rPr sz="2400" spc="-10" dirty="0">
                <a:solidFill>
                  <a:srgbClr val="FFFF00"/>
                </a:solidFill>
              </a:rPr>
              <a:t>tests,</a:t>
            </a:r>
            <a:r>
              <a:rPr sz="2400" spc="-15" dirty="0">
                <a:solidFill>
                  <a:srgbClr val="FFFF00"/>
                </a:solidFill>
              </a:rPr>
              <a:t> </a:t>
            </a:r>
            <a:r>
              <a:rPr sz="2400" spc="-5" dirty="0">
                <a:solidFill>
                  <a:srgbClr val="FFFF00"/>
                </a:solidFill>
              </a:rPr>
              <a:t>business</a:t>
            </a:r>
            <a:r>
              <a:rPr sz="2400" dirty="0">
                <a:solidFill>
                  <a:srgbClr val="FFFF00"/>
                </a:solidFill>
              </a:rPr>
              <a:t> rules,</a:t>
            </a:r>
            <a:r>
              <a:rPr sz="2400" spc="5" dirty="0">
                <a:solidFill>
                  <a:srgbClr val="FFFF00"/>
                </a:solidFill>
              </a:rPr>
              <a:t> </a:t>
            </a:r>
            <a:r>
              <a:rPr sz="2400" spc="-15" dirty="0">
                <a:solidFill>
                  <a:srgbClr val="FFFF00"/>
                </a:solidFill>
              </a:rPr>
              <a:t>data </a:t>
            </a:r>
            <a:r>
              <a:rPr sz="2400" dirty="0">
                <a:solidFill>
                  <a:srgbClr val="FFFF00"/>
                </a:solidFill>
              </a:rPr>
              <a:t>models, </a:t>
            </a:r>
            <a:r>
              <a:rPr sz="2400" spc="-525" dirty="0">
                <a:solidFill>
                  <a:srgbClr val="FFFF00"/>
                </a:solidFill>
              </a:rPr>
              <a:t> </a:t>
            </a:r>
            <a:r>
              <a:rPr sz="2400" spc="-5" dirty="0">
                <a:solidFill>
                  <a:srgbClr val="FFFF00"/>
                </a:solidFill>
              </a:rPr>
              <a:t>user </a:t>
            </a:r>
            <a:r>
              <a:rPr sz="2400" dirty="0">
                <a:solidFill>
                  <a:srgbClr val="FFFF00"/>
                </a:solidFill>
              </a:rPr>
              <a:t>class</a:t>
            </a:r>
            <a:r>
              <a:rPr sz="2400" spc="-15" dirty="0">
                <a:solidFill>
                  <a:srgbClr val="FFFF00"/>
                </a:solidFill>
              </a:rPr>
              <a:t> </a:t>
            </a:r>
            <a:r>
              <a:rPr sz="2400" spc="-5" dirty="0">
                <a:solidFill>
                  <a:srgbClr val="FFFF00"/>
                </a:solidFill>
              </a:rPr>
              <a:t>descriptions,</a:t>
            </a:r>
            <a:r>
              <a:rPr sz="2400" dirty="0">
                <a:solidFill>
                  <a:srgbClr val="FFFF00"/>
                </a:solidFill>
              </a:rPr>
              <a:t> </a:t>
            </a:r>
            <a:r>
              <a:rPr sz="2400" spc="-15" dirty="0">
                <a:solidFill>
                  <a:srgbClr val="FFFF00"/>
                </a:solidFill>
              </a:rPr>
              <a:t>stakeholder</a:t>
            </a:r>
            <a:r>
              <a:rPr sz="2400" spc="-25" dirty="0">
                <a:solidFill>
                  <a:srgbClr val="FFFF00"/>
                </a:solidFill>
              </a:rPr>
              <a:t> </a:t>
            </a:r>
            <a:r>
              <a:rPr sz="2400" spc="-10" dirty="0">
                <a:solidFill>
                  <a:srgbClr val="FFFF00"/>
                </a:solidFill>
              </a:rPr>
              <a:t>profiles,</a:t>
            </a:r>
            <a:r>
              <a:rPr sz="2400" spc="-5" dirty="0">
                <a:solidFill>
                  <a:srgbClr val="FFFF00"/>
                </a:solidFill>
              </a:rPr>
              <a:t> </a:t>
            </a:r>
            <a:r>
              <a:rPr sz="2400" dirty="0">
                <a:solidFill>
                  <a:srgbClr val="FFFF00"/>
                </a:solidFill>
              </a:rPr>
              <a:t>and</a:t>
            </a:r>
            <a:r>
              <a:rPr sz="2400" spc="-5" dirty="0">
                <a:solidFill>
                  <a:srgbClr val="FFFF00"/>
                </a:solidFill>
              </a:rPr>
              <a:t> glossary</a:t>
            </a:r>
            <a:r>
              <a:rPr sz="2400" spc="-10" dirty="0">
                <a:solidFill>
                  <a:srgbClr val="FFFF00"/>
                </a:solidFill>
              </a:rPr>
              <a:t> </a:t>
            </a:r>
            <a:r>
              <a:rPr sz="2400" spc="-5" dirty="0">
                <a:solidFill>
                  <a:srgbClr val="FFFF00"/>
                </a:solidFill>
              </a:rPr>
              <a:t>terms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5339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Formula</a:t>
            </a:r>
            <a:r>
              <a:rPr sz="4800" b="0" spc="-1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Reusability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777" rIns="0" bIns="0" rtlCol="0">
            <a:spAutoFit/>
          </a:bodyPr>
          <a:lstStyle/>
          <a:p>
            <a:pPr marR="5080" indent="16510">
              <a:lnSpc>
                <a:spcPct val="90000"/>
              </a:lnSpc>
              <a:spcBef>
                <a:spcPts val="390"/>
              </a:spcBef>
            </a:pP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Extent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to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which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program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can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be</a:t>
            </a:r>
            <a:r>
              <a:rPr sz="2400" spc="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used</a:t>
            </a:r>
            <a:r>
              <a:rPr sz="2400" spc="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in</a:t>
            </a:r>
            <a:r>
              <a:rPr sz="2400" spc="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other</a:t>
            </a:r>
            <a:r>
              <a:rPr sz="2400" spc="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applications.</a:t>
            </a:r>
            <a:r>
              <a:rPr sz="2400" spc="7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It </a:t>
            </a:r>
            <a:r>
              <a:rPr sz="2400" spc="-83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is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 related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to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the packaging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and</a:t>
            </a:r>
            <a:r>
              <a:rPr sz="2400" spc="1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scope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of</a:t>
            </a:r>
            <a:r>
              <a:rPr sz="2400" spc="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the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functions</a:t>
            </a:r>
            <a:r>
              <a:rPr sz="2400" spc="5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C000"/>
                </a:solidFill>
                <a:latin typeface="Verdana"/>
                <a:cs typeface="Verdana"/>
              </a:rPr>
              <a:t>that </a:t>
            </a:r>
            <a:r>
              <a:rPr sz="2400" spc="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programs</a:t>
            </a:r>
            <a:r>
              <a:rPr sz="2400" spc="1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Verdana"/>
                <a:cs typeface="Verdana"/>
              </a:rPr>
              <a:t>perform.</a:t>
            </a:r>
            <a:endParaRPr sz="2400">
              <a:latin typeface="Verdana"/>
              <a:cs typeface="Verdana"/>
            </a:endParaRPr>
          </a:p>
          <a:p>
            <a:pPr marR="487045" indent="33655">
              <a:lnSpc>
                <a:spcPts val="3030"/>
              </a:lnSpc>
              <a:spcBef>
                <a:spcPts val="1425"/>
              </a:spcBef>
            </a:pPr>
            <a:r>
              <a:rPr sz="2800" spc="-15" dirty="0">
                <a:latin typeface="Verdana"/>
                <a:cs typeface="Verdana"/>
              </a:rPr>
              <a:t>Reusability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=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(No.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reusable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components)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/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(Total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no.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components)</a:t>
            </a:r>
            <a:r>
              <a:rPr sz="2800" spc="6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*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100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4871720"/>
            <a:ext cx="96335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REU-1.</a:t>
            </a:r>
            <a:r>
              <a:rPr sz="2800" b="1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28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least</a:t>
            </a:r>
            <a:r>
              <a:rPr sz="28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30</a:t>
            </a:r>
            <a:r>
              <a:rPr sz="28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percent</a:t>
            </a:r>
            <a:r>
              <a:rPr sz="28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application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architecture</a:t>
            </a:r>
            <a:r>
              <a:rPr sz="28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be </a:t>
            </a:r>
            <a:r>
              <a:rPr sz="2800" b="1" spc="-6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reused</a:t>
            </a:r>
            <a:r>
              <a:rPr sz="28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8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approved</a:t>
            </a:r>
            <a:r>
              <a:rPr sz="28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reference</a:t>
            </a:r>
            <a:r>
              <a:rPr sz="28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architectures.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300" y="3073984"/>
            <a:ext cx="10437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External</a:t>
            </a:r>
            <a:r>
              <a:rPr sz="8000" b="0" spc="-2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90" dirty="0">
                <a:solidFill>
                  <a:srgbClr val="FFFFFF"/>
                </a:solidFill>
                <a:latin typeface="Calibri Light"/>
                <a:cs typeface="Calibri Light"/>
              </a:rPr>
              <a:t>Quality</a:t>
            </a:r>
            <a:r>
              <a:rPr sz="8000" b="0" spc="-2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Attributes</a:t>
            </a:r>
            <a:endParaRPr sz="8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2972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5.</a:t>
            </a:r>
            <a:r>
              <a:rPr sz="4800" b="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Scalability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136" y="1779854"/>
            <a:ext cx="9949815" cy="3197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0190" marR="240029" algn="ctr">
              <a:lnSpc>
                <a:spcPct val="8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Scalability</a:t>
            </a:r>
            <a:r>
              <a:rPr sz="28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requirements</a:t>
            </a:r>
            <a:r>
              <a:rPr sz="280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address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ability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28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application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800" b="1" spc="-6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grow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accommodate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more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users,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data,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servers,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geographic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locations,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transactions,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network</a:t>
            </a:r>
            <a:r>
              <a:rPr sz="2800" b="1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traffic,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searches,</a:t>
            </a:r>
            <a:r>
              <a:rPr sz="2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other 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services</a:t>
            </a:r>
            <a:r>
              <a:rPr sz="2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without</a:t>
            </a:r>
            <a:r>
              <a:rPr sz="2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compromising performance</a:t>
            </a:r>
            <a:r>
              <a:rPr sz="280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2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correctness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065" marR="5080" indent="2540" algn="ctr">
              <a:lnSpc>
                <a:spcPct val="80000"/>
              </a:lnSpc>
              <a:spcBef>
                <a:spcPts val="207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Scalability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modifiability</a:t>
            </a:r>
            <a:r>
              <a:rPr sz="28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robustness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robustness</a:t>
            </a:r>
            <a:r>
              <a:rPr sz="2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behaves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limits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approached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exceeded.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2635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80" dirty="0">
                <a:solidFill>
                  <a:srgbClr val="FFFFFF"/>
                </a:solidFill>
                <a:latin typeface="Calibri Light"/>
                <a:cs typeface="Calibri Light"/>
              </a:rPr>
              <a:t>Scalability..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804238"/>
            <a:ext cx="9759950" cy="3561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Scalability</a:t>
            </a:r>
            <a:r>
              <a:rPr sz="3200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has</a:t>
            </a:r>
            <a:r>
              <a:rPr sz="32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both</a:t>
            </a:r>
            <a:r>
              <a:rPr sz="32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C000"/>
                </a:solidFill>
                <a:latin typeface="Calibri"/>
                <a:cs typeface="Calibri"/>
              </a:rPr>
              <a:t>hardware</a:t>
            </a:r>
            <a:r>
              <a:rPr sz="3200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implications.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alibri"/>
              <a:cs typeface="Calibri"/>
            </a:endParaRPr>
          </a:p>
          <a:p>
            <a:pPr marL="12700" marR="79375">
              <a:lnSpc>
                <a:spcPct val="90000"/>
              </a:lnSpc>
            </a:pP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Scaling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up</a:t>
            </a:r>
            <a:r>
              <a:rPr sz="28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00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could</a:t>
            </a:r>
            <a:r>
              <a:rPr sz="28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mean</a:t>
            </a:r>
            <a:r>
              <a:rPr sz="28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acquiring</a:t>
            </a:r>
            <a:r>
              <a:rPr sz="28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00"/>
                </a:solidFill>
                <a:latin typeface="Calibri"/>
                <a:cs typeface="Calibri"/>
              </a:rPr>
              <a:t>faster</a:t>
            </a:r>
            <a:r>
              <a:rPr sz="28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00"/>
                </a:solidFill>
                <a:latin typeface="Calibri"/>
                <a:cs typeface="Calibri"/>
              </a:rPr>
              <a:t>computers,</a:t>
            </a:r>
            <a:r>
              <a:rPr sz="2800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adding </a:t>
            </a:r>
            <a:r>
              <a:rPr sz="2800" spc="-6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memory</a:t>
            </a:r>
            <a:r>
              <a:rPr sz="28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or disk</a:t>
            </a:r>
            <a:r>
              <a:rPr sz="2800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space,</a:t>
            </a:r>
            <a:r>
              <a:rPr sz="28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adding</a:t>
            </a:r>
            <a:r>
              <a:rPr sz="28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servers,</a:t>
            </a:r>
            <a:r>
              <a:rPr sz="28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mirroring</a:t>
            </a:r>
            <a:r>
              <a:rPr sz="28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databases,</a:t>
            </a:r>
            <a:r>
              <a:rPr sz="28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or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increasing</a:t>
            </a:r>
            <a:r>
              <a:rPr sz="28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network</a:t>
            </a:r>
            <a:r>
              <a:rPr sz="28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00"/>
                </a:solidFill>
                <a:latin typeface="Calibri"/>
                <a:cs typeface="Calibri"/>
              </a:rPr>
              <a:t>capacity.</a:t>
            </a:r>
            <a:endParaRPr sz="2800">
              <a:latin typeface="Calibri"/>
              <a:cs typeface="Calibri"/>
            </a:endParaRPr>
          </a:p>
          <a:p>
            <a:pPr marL="12700" marR="5080" indent="80645">
              <a:lnSpc>
                <a:spcPts val="3030"/>
              </a:lnSpc>
              <a:spcBef>
                <a:spcPts val="1445"/>
              </a:spcBef>
            </a:pP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approaches</a:t>
            </a:r>
            <a:r>
              <a:rPr sz="28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might</a:t>
            </a:r>
            <a:r>
              <a:rPr sz="2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include</a:t>
            </a:r>
            <a:r>
              <a:rPr sz="2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distributing</a:t>
            </a:r>
            <a:r>
              <a:rPr sz="2800" spc="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computations</a:t>
            </a:r>
            <a:r>
              <a:rPr sz="2800" spc="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onto </a:t>
            </a:r>
            <a:r>
              <a:rPr sz="2800" spc="-6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multiple</a:t>
            </a:r>
            <a:r>
              <a:rPr sz="2800" spc="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processors,</a:t>
            </a:r>
            <a:r>
              <a:rPr sz="2800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compressing</a:t>
            </a:r>
            <a:r>
              <a:rPr sz="2800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data,</a:t>
            </a:r>
            <a:r>
              <a:rPr sz="2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optimizing</a:t>
            </a:r>
            <a:r>
              <a:rPr sz="28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algorithms,</a:t>
            </a:r>
            <a:r>
              <a:rPr sz="2800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other</a:t>
            </a:r>
            <a:r>
              <a:rPr sz="2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performance-tuning</a:t>
            </a:r>
            <a:r>
              <a:rPr sz="2800" spc="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techniques.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4779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solidFill>
                  <a:srgbClr val="FFFFFF"/>
                </a:solidFill>
                <a:latin typeface="Calibri Light"/>
                <a:cs typeface="Calibri Light"/>
              </a:rPr>
              <a:t>Scalability</a:t>
            </a:r>
            <a:r>
              <a:rPr sz="4800" b="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Examples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785950"/>
            <a:ext cx="9991090" cy="36315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112395">
              <a:lnSpc>
                <a:spcPct val="80000"/>
              </a:lnSpc>
              <a:spcBef>
                <a:spcPts val="730"/>
              </a:spcBef>
            </a:pPr>
            <a:r>
              <a:rPr sz="26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SCA-1.</a:t>
            </a:r>
            <a:r>
              <a:rPr sz="26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capacity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emergency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telephone</a:t>
            </a:r>
            <a:r>
              <a:rPr sz="26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system</a:t>
            </a:r>
            <a:r>
              <a:rPr sz="26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must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 able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600" b="1" spc="-5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increased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500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calls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per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day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2,500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calls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per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day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within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12 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hours.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sz="26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SCA-2.</a:t>
            </a:r>
            <a:r>
              <a:rPr sz="26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website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able</a:t>
            </a:r>
            <a:r>
              <a:rPr sz="26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handle</a:t>
            </a:r>
            <a:r>
              <a:rPr sz="26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page-view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growth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FFFF00"/>
                </a:solidFill>
                <a:latin typeface="Calibri"/>
                <a:cs typeface="Calibri"/>
              </a:rPr>
              <a:t>rate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30 </a:t>
            </a:r>
            <a:r>
              <a:rPr sz="2600" b="1" spc="-5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percent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per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quarter</a:t>
            </a:r>
            <a:r>
              <a:rPr sz="26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least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two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years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without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user-perceptible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performance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degradation.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413384">
              <a:lnSpc>
                <a:spcPts val="2500"/>
              </a:lnSpc>
            </a:pPr>
            <a:r>
              <a:rPr sz="26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SCA-3.</a:t>
            </a:r>
            <a:r>
              <a:rPr sz="26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distribution</a:t>
            </a:r>
            <a:r>
              <a:rPr sz="26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system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be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able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accommodate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up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20 </a:t>
            </a:r>
            <a:r>
              <a:rPr sz="2600" b="1" spc="-5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new warehouse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centers.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328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6.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Verifiability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817954"/>
            <a:ext cx="9853930" cy="32753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6995" marR="81280" algn="ctr">
              <a:lnSpc>
                <a:spcPts val="2810"/>
              </a:lnSpc>
              <a:spcBef>
                <a:spcPts val="455"/>
              </a:spcBef>
            </a:pP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More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narrowly</a:t>
            </a:r>
            <a:r>
              <a:rPr sz="26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C000"/>
                </a:solidFill>
                <a:latin typeface="Calibri"/>
                <a:cs typeface="Calibri"/>
              </a:rPr>
              <a:t>referred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6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as </a:t>
            </a:r>
            <a:r>
              <a:rPr sz="2600" b="1" spc="-25" dirty="0">
                <a:solidFill>
                  <a:srgbClr val="FFFFFF"/>
                </a:solidFill>
                <a:latin typeface="Calibri"/>
                <a:cs typeface="Calibri"/>
              </a:rPr>
              <a:t>testability</a:t>
            </a:r>
            <a:r>
              <a:rPr sz="2600" b="1" spc="-25" dirty="0">
                <a:solidFill>
                  <a:srgbClr val="FFC000"/>
                </a:solidFill>
                <a:latin typeface="Calibri"/>
                <a:cs typeface="Calibri"/>
              </a:rPr>
              <a:t>,</a:t>
            </a:r>
            <a:r>
              <a:rPr sz="26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verifiability</a:t>
            </a:r>
            <a:r>
              <a:rPr sz="26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FFC000"/>
                </a:solidFill>
                <a:latin typeface="Calibri"/>
                <a:cs typeface="Calibri"/>
              </a:rPr>
              <a:t>refers</a:t>
            </a:r>
            <a:r>
              <a:rPr sz="26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26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how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well </a:t>
            </a:r>
            <a:r>
              <a:rPr sz="2600" b="1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26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components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 or the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FFC000"/>
                </a:solidFill>
                <a:latin typeface="Calibri"/>
                <a:cs typeface="Calibri"/>
              </a:rPr>
              <a:t>integrated</a:t>
            </a:r>
            <a:r>
              <a:rPr sz="26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product</a:t>
            </a:r>
            <a:r>
              <a:rPr sz="26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can</a:t>
            </a: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be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evaluated</a:t>
            </a:r>
            <a:r>
              <a:rPr sz="26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to </a:t>
            </a:r>
            <a:r>
              <a:rPr sz="26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demonstrate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whether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C000"/>
                </a:solidFill>
                <a:latin typeface="Calibri"/>
                <a:cs typeface="Calibri"/>
              </a:rPr>
              <a:t>system </a:t>
            </a:r>
            <a:r>
              <a:rPr sz="2600" b="1" spc="-5" dirty="0">
                <a:solidFill>
                  <a:srgbClr val="FFC000"/>
                </a:solidFill>
                <a:latin typeface="Calibri"/>
                <a:cs typeface="Calibri"/>
              </a:rPr>
              <a:t>functions</a:t>
            </a:r>
            <a:r>
              <a:rPr sz="2600" b="1" dirty="0">
                <a:solidFill>
                  <a:srgbClr val="FFC000"/>
                </a:solidFill>
                <a:latin typeface="Calibri"/>
                <a:cs typeface="Calibri"/>
              </a:rPr>
              <a:t> as </a:t>
            </a:r>
            <a:r>
              <a:rPr sz="2600" b="1" spc="-15" dirty="0">
                <a:solidFill>
                  <a:srgbClr val="FFC000"/>
                </a:solidFill>
                <a:latin typeface="Calibri"/>
                <a:cs typeface="Calibri"/>
              </a:rPr>
              <a:t>expected.</a:t>
            </a:r>
            <a:endParaRPr sz="2600">
              <a:latin typeface="Calibri"/>
              <a:cs typeface="Calibri"/>
            </a:endParaRPr>
          </a:p>
          <a:p>
            <a:pPr marL="62865" marR="59690" algn="ctr">
              <a:lnSpc>
                <a:spcPts val="2810"/>
              </a:lnSpc>
              <a:spcBef>
                <a:spcPts val="1400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Designing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verifiability is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complex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algorithms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logic,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 it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subtle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interrelationships.</a:t>
            </a:r>
            <a:endParaRPr sz="2600">
              <a:latin typeface="Calibri"/>
              <a:cs typeface="Calibri"/>
            </a:endParaRPr>
          </a:p>
          <a:p>
            <a:pPr marL="12700" marR="5080" indent="-2540" algn="ctr">
              <a:lnSpc>
                <a:spcPct val="90000"/>
              </a:lnSpc>
              <a:spcBef>
                <a:spcPts val="1355"/>
              </a:spcBef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Verifiability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is also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important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be modified often,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 will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undergo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frequent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determine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whether </a:t>
            </a:r>
            <a:r>
              <a:rPr sz="2600" spc="-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damaged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5088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Verifiability</a:t>
            </a:r>
            <a:r>
              <a:rPr sz="4800" b="0" spc="-1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Examples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1785950"/>
            <a:ext cx="9897110" cy="36315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30"/>
              </a:spcBef>
            </a:pPr>
            <a:r>
              <a:rPr sz="26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VER-1.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development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environment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configuration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identical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600" b="1" spc="-5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test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configuration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environment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avoid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irreproducible</a:t>
            </a:r>
            <a:r>
              <a:rPr sz="26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testing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failures.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libri"/>
              <a:cs typeface="Calibri"/>
            </a:endParaRPr>
          </a:p>
          <a:p>
            <a:pPr marL="12700" marR="489584">
              <a:lnSpc>
                <a:spcPts val="2500"/>
              </a:lnSpc>
            </a:pPr>
            <a:r>
              <a:rPr sz="26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VER-2.</a:t>
            </a:r>
            <a:r>
              <a:rPr sz="26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tester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able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configure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which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execution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results are </a:t>
            </a:r>
            <a:r>
              <a:rPr sz="2600" b="1" spc="-5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logged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during</a:t>
            </a:r>
            <a:r>
              <a:rPr sz="26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testing.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alibri"/>
              <a:cs typeface="Calibri"/>
            </a:endParaRPr>
          </a:p>
          <a:p>
            <a:pPr marL="12700" marR="40640">
              <a:lnSpc>
                <a:spcPts val="2500"/>
              </a:lnSpc>
            </a:pPr>
            <a:r>
              <a:rPr sz="2600" b="1" i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VER-3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developer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shall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able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set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computational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module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show</a:t>
            </a:r>
            <a:r>
              <a:rPr sz="2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FF00"/>
                </a:solidFill>
                <a:latin typeface="Calibri"/>
                <a:cs typeface="Calibri"/>
              </a:rPr>
              <a:t>interim</a:t>
            </a:r>
            <a:r>
              <a:rPr sz="26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results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FF00"/>
                </a:solidFill>
                <a:latin typeface="Calibri"/>
                <a:cs typeface="Calibri"/>
              </a:rPr>
              <a:t>any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specified</a:t>
            </a:r>
            <a:r>
              <a:rPr sz="2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algorithm</a:t>
            </a:r>
            <a:r>
              <a:rPr sz="2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group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00"/>
                </a:solidFill>
                <a:latin typeface="Calibri"/>
                <a:cs typeface="Calibri"/>
              </a:rPr>
              <a:t>debugging </a:t>
            </a:r>
            <a:r>
              <a:rPr sz="2600" b="1" spc="-5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Calibri"/>
                <a:cs typeface="Calibri"/>
              </a:rPr>
              <a:t>purposes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86892"/>
            <a:ext cx="95885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Certain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attributes </a:t>
            </a:r>
            <a:r>
              <a:rPr sz="4800" b="0" spc="-60" dirty="0">
                <a:solidFill>
                  <a:srgbClr val="FFFFFF"/>
                </a:solidFill>
                <a:latin typeface="Calibri Light"/>
                <a:cs typeface="Calibri Light"/>
              </a:rPr>
              <a:t>are 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of </a:t>
            </a:r>
            <a:r>
              <a:rPr sz="4800" b="0" spc="-45" dirty="0">
                <a:solidFill>
                  <a:srgbClr val="FFFFFF"/>
                </a:solidFill>
                <a:latin typeface="Calibri Light"/>
                <a:cs typeface="Calibri Light"/>
              </a:rPr>
              <a:t>particular </a:t>
            </a: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importance</a:t>
            </a:r>
            <a:r>
              <a:rPr sz="48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certain</a:t>
            </a:r>
            <a:r>
              <a:rPr sz="4800" b="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40" dirty="0">
                <a:solidFill>
                  <a:srgbClr val="FFFFFF"/>
                </a:solidFill>
                <a:latin typeface="Calibri Light"/>
                <a:cs typeface="Calibri Light"/>
              </a:rPr>
              <a:t>types</a:t>
            </a:r>
            <a:r>
              <a:rPr sz="4800" b="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48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55" dirty="0">
                <a:solidFill>
                  <a:srgbClr val="FFFFFF"/>
                </a:solidFill>
                <a:latin typeface="Calibri Light"/>
                <a:cs typeface="Calibri Light"/>
              </a:rPr>
              <a:t>projects: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881886"/>
            <a:ext cx="10085705" cy="42081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03505" marR="8890" indent="-91440">
              <a:lnSpc>
                <a:spcPct val="70000"/>
              </a:lnSpc>
              <a:spcBef>
                <a:spcPts val="1100"/>
              </a:spcBef>
              <a:buClr>
                <a:srgbClr val="4F81BC"/>
              </a:buClr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Embedded</a:t>
            </a:r>
            <a:r>
              <a:rPr sz="2800" b="1" spc="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systems:</a:t>
            </a:r>
            <a:r>
              <a:rPr sz="2800" b="1" spc="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sz="28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efficiency,</a:t>
            </a:r>
            <a:r>
              <a:rPr sz="2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reliability,</a:t>
            </a:r>
            <a:r>
              <a:rPr sz="2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robustness,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safety,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security,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800">
              <a:latin typeface="Calibri"/>
              <a:cs typeface="Calibri"/>
            </a:endParaRPr>
          </a:p>
          <a:p>
            <a:pPr marL="103505" marR="5715" indent="-91440">
              <a:lnSpc>
                <a:spcPct val="70000"/>
              </a:lnSpc>
              <a:spcBef>
                <a:spcPts val="1735"/>
              </a:spcBef>
              <a:buClr>
                <a:srgbClr val="4F81BC"/>
              </a:buClr>
              <a:buFont typeface="Wingdings"/>
              <a:buChar char=""/>
              <a:tabLst>
                <a:tab pos="410845" algn="l"/>
                <a:tab pos="1952625" algn="l"/>
                <a:tab pos="2852420" algn="l"/>
                <a:tab pos="4633595" algn="l"/>
                <a:tab pos="6860540" algn="l"/>
                <a:tab pos="8799195" algn="l"/>
              </a:tabLst>
            </a:pP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800" b="1" spc="-3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er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corpo</a:t>
            </a:r>
            <a:r>
              <a:rPr sz="2800" b="1" spc="-6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applic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io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s: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abi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800" spc="-2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egri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interoperability,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scalability,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security,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3400">
              <a:latin typeface="Calibri"/>
              <a:cs typeface="Calibri"/>
            </a:endParaRPr>
          </a:p>
          <a:p>
            <a:pPr marL="410209" indent="-398145">
              <a:lnSpc>
                <a:spcPct val="100000"/>
              </a:lnSpc>
              <a:buClr>
                <a:srgbClr val="4F81BC"/>
              </a:buClr>
              <a:buFont typeface="Wingdings"/>
              <a:buChar char=""/>
              <a:tabLst>
                <a:tab pos="410845" algn="l"/>
              </a:tabLst>
            </a:pP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Desktop</a:t>
            </a:r>
            <a:r>
              <a:rPr sz="2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8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mobile</a:t>
            </a:r>
            <a:r>
              <a:rPr sz="28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00"/>
                </a:solidFill>
                <a:latin typeface="Calibri"/>
                <a:cs typeface="Calibri"/>
              </a:rPr>
              <a:t>systems:</a:t>
            </a:r>
            <a:r>
              <a:rPr sz="28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security,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4200">
              <a:latin typeface="Calibri"/>
              <a:cs typeface="Calibri"/>
            </a:endParaRPr>
          </a:p>
          <a:p>
            <a:pPr marL="103505" marR="5080" indent="-91440">
              <a:lnSpc>
                <a:spcPct val="70000"/>
              </a:lnSpc>
              <a:spcBef>
                <a:spcPts val="5"/>
              </a:spcBef>
              <a:buClr>
                <a:srgbClr val="4F81BC"/>
              </a:buClr>
              <a:buSzPct val="67857"/>
              <a:buFont typeface="Wingdings"/>
              <a:buChar char=""/>
              <a:tabLst>
                <a:tab pos="283210" algn="l"/>
              </a:tabLst>
            </a:pP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Gaming</a:t>
            </a:r>
            <a:r>
              <a:rPr sz="2800" b="1" spc="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companies</a:t>
            </a:r>
            <a:r>
              <a:rPr sz="2800" b="1" spc="1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capture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emotional</a:t>
            </a:r>
            <a:r>
              <a:rPr sz="2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32308"/>
            <a:ext cx="9389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85" dirty="0">
                <a:solidFill>
                  <a:srgbClr val="FFFFFF"/>
                </a:solidFill>
                <a:latin typeface="Calibri Light"/>
                <a:cs typeface="Calibri Light"/>
              </a:rPr>
              <a:t>Implementing</a:t>
            </a:r>
            <a:r>
              <a:rPr sz="4300" b="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300" b="0" spc="-65" dirty="0">
                <a:solidFill>
                  <a:srgbClr val="FFFFFF"/>
                </a:solidFill>
                <a:latin typeface="Calibri Light"/>
                <a:cs typeface="Calibri Light"/>
              </a:rPr>
              <a:t>quality</a:t>
            </a:r>
            <a:r>
              <a:rPr sz="4300" b="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300" b="0" spc="-90" dirty="0">
                <a:solidFill>
                  <a:srgbClr val="FFFFFF"/>
                </a:solidFill>
                <a:latin typeface="Calibri Light"/>
                <a:cs typeface="Calibri Light"/>
              </a:rPr>
              <a:t>attribute</a:t>
            </a:r>
            <a:r>
              <a:rPr sz="4300" b="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300" b="0" spc="-95" dirty="0">
                <a:solidFill>
                  <a:srgbClr val="FFFFFF"/>
                </a:solidFill>
                <a:latin typeface="Calibri Light"/>
                <a:cs typeface="Calibri Light"/>
              </a:rPr>
              <a:t>requirements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689610">
              <a:lnSpc>
                <a:spcPts val="2160"/>
              </a:lnSpc>
              <a:spcBef>
                <a:spcPts val="375"/>
              </a:spcBef>
            </a:pPr>
            <a:r>
              <a:rPr spc="-5" dirty="0"/>
              <a:t>Designers</a:t>
            </a:r>
            <a:r>
              <a:rPr dirty="0"/>
              <a:t> and</a:t>
            </a:r>
            <a:r>
              <a:rPr spc="-5" dirty="0"/>
              <a:t> </a:t>
            </a:r>
            <a:r>
              <a:rPr spc="-10" dirty="0"/>
              <a:t>programmers</a:t>
            </a:r>
            <a:r>
              <a:rPr spc="5" dirty="0"/>
              <a:t> </a:t>
            </a:r>
            <a:r>
              <a:rPr spc="-5" dirty="0"/>
              <a:t>will</a:t>
            </a:r>
            <a:r>
              <a:rPr spc="10" dirty="0"/>
              <a:t> </a:t>
            </a:r>
            <a:r>
              <a:rPr spc="-15" dirty="0"/>
              <a:t>have</a:t>
            </a:r>
            <a:r>
              <a:rPr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determine</a:t>
            </a:r>
            <a:r>
              <a:rPr spc="15" dirty="0"/>
              <a:t> </a:t>
            </a:r>
            <a:r>
              <a:rPr dirty="0"/>
              <a:t>the </a:t>
            </a:r>
            <a:r>
              <a:rPr spc="-5" dirty="0"/>
              <a:t>best</a:t>
            </a:r>
            <a:r>
              <a:rPr spc="5" dirty="0"/>
              <a:t> </a:t>
            </a:r>
            <a:r>
              <a:rPr spc="-20" dirty="0"/>
              <a:t>way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0" dirty="0"/>
              <a:t>satisfy</a:t>
            </a:r>
            <a:r>
              <a:rPr spc="30" dirty="0"/>
              <a:t> </a:t>
            </a:r>
            <a:r>
              <a:rPr dirty="0"/>
              <a:t>each</a:t>
            </a:r>
            <a:r>
              <a:rPr spc="-5" dirty="0"/>
              <a:t> </a:t>
            </a:r>
            <a:r>
              <a:rPr dirty="0"/>
              <a:t>quality </a:t>
            </a:r>
            <a:r>
              <a:rPr spc="-434" dirty="0"/>
              <a:t> </a:t>
            </a:r>
            <a:r>
              <a:rPr spc="-5" dirty="0"/>
              <a:t>requirement.</a:t>
            </a:r>
          </a:p>
          <a:p>
            <a:pPr marR="5080">
              <a:lnSpc>
                <a:spcPct val="90000"/>
              </a:lnSpc>
              <a:spcBef>
                <a:spcPts val="1370"/>
              </a:spcBef>
            </a:pPr>
            <a:r>
              <a:rPr dirty="0"/>
              <a:t>Although</a:t>
            </a:r>
            <a:r>
              <a:rPr spc="-30" dirty="0"/>
              <a:t> </a:t>
            </a:r>
            <a:r>
              <a:rPr dirty="0"/>
              <a:t>these</a:t>
            </a:r>
            <a:r>
              <a:rPr spc="10" dirty="0"/>
              <a:t> </a:t>
            </a:r>
            <a:r>
              <a:rPr spc="-10" dirty="0"/>
              <a:t>are</a:t>
            </a:r>
            <a:r>
              <a:rPr spc="5" dirty="0"/>
              <a:t> </a:t>
            </a:r>
            <a:r>
              <a:rPr dirty="0"/>
              <a:t>nonfunctional</a:t>
            </a:r>
            <a:r>
              <a:rPr spc="-40" dirty="0"/>
              <a:t> </a:t>
            </a:r>
            <a:r>
              <a:rPr spc="-5" dirty="0"/>
              <a:t>requirements,</a:t>
            </a:r>
            <a:r>
              <a:rPr spc="30" dirty="0"/>
              <a:t> </a:t>
            </a:r>
            <a:r>
              <a:rPr spc="-5" dirty="0"/>
              <a:t>they</a:t>
            </a:r>
            <a:r>
              <a:rPr spc="-10" dirty="0"/>
              <a:t> </a:t>
            </a:r>
            <a:r>
              <a:rPr dirty="0"/>
              <a:t>can </a:t>
            </a:r>
            <a:r>
              <a:rPr spc="-5" dirty="0"/>
              <a:t>lead</a:t>
            </a:r>
            <a:r>
              <a:rPr spc="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5" dirty="0"/>
              <a:t>derived</a:t>
            </a:r>
            <a:r>
              <a:rPr spc="5" dirty="0"/>
              <a:t> </a:t>
            </a:r>
            <a:r>
              <a:rPr dirty="0"/>
              <a:t>functional </a:t>
            </a:r>
            <a:r>
              <a:rPr spc="5" dirty="0"/>
              <a:t> </a:t>
            </a:r>
            <a:r>
              <a:rPr spc="-5" dirty="0"/>
              <a:t>requirements,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5" dirty="0"/>
              <a:t> </a:t>
            </a:r>
            <a:r>
              <a:rPr dirty="0"/>
              <a:t>guidelines,</a:t>
            </a:r>
            <a:r>
              <a:rPr spc="5" dirty="0"/>
              <a:t> </a:t>
            </a:r>
            <a:r>
              <a:rPr dirty="0"/>
              <a:t>or other</a:t>
            </a:r>
            <a:r>
              <a:rPr spc="10" dirty="0"/>
              <a:t> </a:t>
            </a:r>
            <a:r>
              <a:rPr dirty="0"/>
              <a:t>types</a:t>
            </a:r>
            <a:r>
              <a:rPr spc="-5" dirty="0"/>
              <a:t> </a:t>
            </a:r>
            <a:r>
              <a:rPr dirty="0"/>
              <a:t>of </a:t>
            </a:r>
            <a:r>
              <a:rPr spc="-5" dirty="0"/>
              <a:t>technical</a:t>
            </a:r>
            <a:r>
              <a:rPr spc="5" dirty="0"/>
              <a:t> </a:t>
            </a:r>
            <a:r>
              <a:rPr spc="-10" dirty="0"/>
              <a:t>information</a:t>
            </a:r>
            <a:r>
              <a:rPr spc="10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will</a:t>
            </a:r>
            <a:r>
              <a:rPr spc="15" dirty="0"/>
              <a:t> </a:t>
            </a:r>
            <a:r>
              <a:rPr spc="-5" dirty="0"/>
              <a:t>produce</a:t>
            </a:r>
            <a:r>
              <a:rPr spc="-10" dirty="0"/>
              <a:t> </a:t>
            </a:r>
            <a:r>
              <a:rPr dirty="0"/>
              <a:t>the </a:t>
            </a:r>
            <a:r>
              <a:rPr spc="-440" dirty="0"/>
              <a:t> </a:t>
            </a:r>
            <a:r>
              <a:rPr spc="-5" dirty="0"/>
              <a:t>desired</a:t>
            </a:r>
            <a:r>
              <a:rPr dirty="0"/>
              <a:t> </a:t>
            </a:r>
            <a:r>
              <a:rPr spc="-5" dirty="0"/>
              <a:t>product</a:t>
            </a:r>
            <a:r>
              <a:rPr dirty="0"/>
              <a:t> </a:t>
            </a:r>
            <a:r>
              <a:rPr spc="-5" dirty="0"/>
              <a:t>characteristics.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3390900"/>
            <a:ext cx="8488680" cy="2939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116" y="676655"/>
            <a:ext cx="10403205" cy="2787650"/>
            <a:chOff x="1190116" y="676655"/>
            <a:chExt cx="10403205" cy="2787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7" y="676655"/>
              <a:ext cx="6873240" cy="27873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3063" y="765047"/>
              <a:ext cx="6370320" cy="26959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163" y="697991"/>
              <a:ext cx="6798563" cy="27127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1296" y="2815793"/>
            <a:ext cx="2781300" cy="1041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755"/>
              </a:spcBef>
            </a:pP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600" b="0" spc="-35" dirty="0">
                <a:solidFill>
                  <a:srgbClr val="FFFFFF"/>
                </a:solidFill>
                <a:latin typeface="Calibri Light"/>
                <a:cs typeface="Calibri Light"/>
              </a:rPr>
              <a:t>x</a:t>
            </a:r>
            <a:r>
              <a:rPr sz="3600" b="0" spc="-8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er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600" b="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qu</a:t>
            </a:r>
            <a:r>
              <a:rPr sz="3600" b="0" spc="-55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600" b="0" spc="-50" dirty="0">
                <a:solidFill>
                  <a:srgbClr val="FFFFFF"/>
                </a:solidFill>
                <a:latin typeface="Calibri Light"/>
                <a:cs typeface="Calibri Light"/>
              </a:rPr>
              <a:t>lit</a:t>
            </a:r>
            <a:r>
              <a:rPr sz="3600" b="0" dirty="0">
                <a:solidFill>
                  <a:srgbClr val="FFFFFF"/>
                </a:solidFill>
                <a:latin typeface="Calibri Light"/>
                <a:cs typeface="Calibri Light"/>
              </a:rPr>
              <a:t>y  </a:t>
            </a:r>
            <a:r>
              <a:rPr sz="3600" b="0" spc="-60" dirty="0">
                <a:solidFill>
                  <a:srgbClr val="FFFFFF"/>
                </a:solidFill>
                <a:latin typeface="Calibri Light"/>
                <a:cs typeface="Calibri Light"/>
              </a:rPr>
              <a:t>attributes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07102" y="898601"/>
            <a:ext cx="5623560" cy="1136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4180"/>
              </a:lnSpc>
              <a:spcBef>
                <a:spcPts val="560"/>
              </a:spcBef>
            </a:pPr>
            <a:r>
              <a:rPr sz="3800" spc="-10" dirty="0">
                <a:solidFill>
                  <a:srgbClr val="FFFFFF"/>
                </a:solidFill>
              </a:rPr>
              <a:t>External </a:t>
            </a:r>
            <a:r>
              <a:rPr sz="3800" dirty="0">
                <a:solidFill>
                  <a:srgbClr val="FFFFFF"/>
                </a:solidFill>
              </a:rPr>
              <a:t>quality </a:t>
            </a:r>
            <a:r>
              <a:rPr sz="3800" spc="-15" dirty="0">
                <a:solidFill>
                  <a:srgbClr val="FFFFFF"/>
                </a:solidFill>
              </a:rPr>
              <a:t>attributes </a:t>
            </a:r>
            <a:r>
              <a:rPr sz="3800" spc="-10" dirty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describe</a:t>
            </a:r>
            <a:r>
              <a:rPr sz="3800" spc="-45" dirty="0">
                <a:solidFill>
                  <a:srgbClr val="FFFFFF"/>
                </a:solidFill>
              </a:rPr>
              <a:t> </a:t>
            </a:r>
            <a:r>
              <a:rPr sz="3800" spc="-15" dirty="0">
                <a:solidFill>
                  <a:srgbClr val="FFFFFF"/>
                </a:solidFill>
              </a:rPr>
              <a:t>characteristics</a:t>
            </a:r>
            <a:r>
              <a:rPr sz="3800" spc="-40" dirty="0">
                <a:solidFill>
                  <a:srgbClr val="FFFFFF"/>
                </a:solidFill>
              </a:rPr>
              <a:t> </a:t>
            </a:r>
            <a:r>
              <a:rPr sz="3800" spc="-10" dirty="0">
                <a:solidFill>
                  <a:srgbClr val="FFFFFF"/>
                </a:solidFill>
              </a:rPr>
              <a:t>that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5007102" y="1959991"/>
            <a:ext cx="4644390" cy="11341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4160"/>
              </a:lnSpc>
              <a:spcBef>
                <a:spcPts val="575"/>
              </a:spcBef>
            </a:pPr>
            <a:r>
              <a:rPr sz="3800" b="1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observed</a:t>
            </a:r>
            <a:r>
              <a:rPr sz="3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3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800" b="1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0" dirty="0">
                <a:solidFill>
                  <a:srgbClr val="FFFFFF"/>
                </a:solidFill>
                <a:latin typeface="Calibri"/>
                <a:cs typeface="Calibri"/>
              </a:rPr>
              <a:t>executing.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03064" y="3497579"/>
            <a:ext cx="6890384" cy="2787650"/>
            <a:chOff x="4703064" y="3497579"/>
            <a:chExt cx="6890384" cy="27876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9828" y="3497579"/>
              <a:ext cx="6873240" cy="2787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3851147"/>
              <a:ext cx="6870192" cy="21686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1164" y="3518915"/>
              <a:ext cx="6798563" cy="27127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07102" y="3985971"/>
            <a:ext cx="6130290" cy="16668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algn="just">
              <a:lnSpc>
                <a:spcPts val="4180"/>
              </a:lnSpc>
              <a:spcBef>
                <a:spcPts val="560"/>
              </a:spcBef>
            </a:pP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3800" b="1" spc="-15" dirty="0">
                <a:solidFill>
                  <a:srgbClr val="FFFFFF"/>
                </a:solidFill>
                <a:latin typeface="Calibri"/>
                <a:cs typeface="Calibri"/>
              </a:rPr>
              <a:t>profoundly 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inﬂuence 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800" b="1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experience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user’s </a:t>
            </a:r>
            <a:r>
              <a:rPr sz="3800" b="1" spc="-8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perception</a:t>
            </a:r>
            <a:r>
              <a:rPr sz="3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3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3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08380"/>
            <a:ext cx="3160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solidFill>
                  <a:srgbClr val="FFFFFF"/>
                </a:solidFill>
                <a:latin typeface="Calibri Light"/>
                <a:cs typeface="Calibri Light"/>
              </a:rPr>
              <a:t>1.</a:t>
            </a:r>
            <a:r>
              <a:rPr sz="4800" b="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b="0" spc="-65" dirty="0">
                <a:solidFill>
                  <a:srgbClr val="FFFFFF"/>
                </a:solidFill>
                <a:latin typeface="Calibri Light"/>
                <a:cs typeface="Calibri Light"/>
              </a:rPr>
              <a:t>Availability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75344"/>
            <a:ext cx="10182225" cy="1074420"/>
            <a:chOff x="1027175" y="2275344"/>
            <a:chExt cx="10182225" cy="1074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3" y="2275344"/>
              <a:ext cx="10133076" cy="10302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175" y="2289022"/>
              <a:ext cx="9877044" cy="1060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79" y="2296667"/>
              <a:ext cx="10058400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22349" y="2375661"/>
            <a:ext cx="9610725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planned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up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which the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system’s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and fully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operational.</a:t>
            </a:r>
            <a:endParaRPr sz="2400">
              <a:latin typeface="Calibri"/>
              <a:cs typeface="Calibri"/>
            </a:endParaRPr>
          </a:p>
          <a:p>
            <a:pPr marL="365760" indent="-172720">
              <a:lnSpc>
                <a:spcPct val="100000"/>
              </a:lnSpc>
              <a:spcBef>
                <a:spcPts val="1195"/>
              </a:spcBef>
              <a:buChar char="•"/>
              <a:tabLst>
                <a:tab pos="366395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Formally,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equals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the </a:t>
            </a:r>
            <a:r>
              <a:rPr sz="1900" b="1" spc="-15" dirty="0">
                <a:solidFill>
                  <a:srgbClr val="FFC000"/>
                </a:solidFill>
                <a:latin typeface="Calibri"/>
                <a:cs typeface="Calibri"/>
              </a:rPr>
              <a:t>ratio</a:t>
            </a:r>
            <a:r>
              <a:rPr sz="19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19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up 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time </a:t>
            </a:r>
            <a:r>
              <a:rPr sz="1900" b="1" spc="-15" dirty="0">
                <a:solidFill>
                  <a:srgbClr val="FFC000"/>
                </a:solidFill>
                <a:latin typeface="Calibri"/>
                <a:cs typeface="Calibri"/>
              </a:rPr>
              <a:t>to</a:t>
            </a:r>
            <a:r>
              <a:rPr sz="19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sum</a:t>
            </a:r>
            <a:r>
              <a:rPr sz="19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19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up 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time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 and</a:t>
            </a:r>
            <a:r>
              <a:rPr sz="19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down</a:t>
            </a:r>
            <a:r>
              <a:rPr sz="19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C000"/>
                </a:solidFill>
                <a:latin typeface="Calibri"/>
                <a:cs typeface="Calibri"/>
              </a:rPr>
              <a:t>time</a:t>
            </a:r>
            <a:r>
              <a:rPr sz="1900" spc="-10" dirty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365760" marR="5080" indent="-172720">
              <a:lnSpc>
                <a:spcPts val="2090"/>
              </a:lnSpc>
              <a:spcBef>
                <a:spcPts val="505"/>
              </a:spcBef>
              <a:buChar char="•"/>
              <a:tabLst>
                <a:tab pos="36639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equals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time between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r>
              <a:rPr sz="19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(MTBF)</a:t>
            </a:r>
            <a:r>
              <a:rPr sz="19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 divided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sum </a:t>
            </a:r>
            <a:r>
              <a:rPr sz="1900" b="1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MTBF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mean time 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repair</a:t>
            </a:r>
            <a:r>
              <a:rPr sz="19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(MTTR)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encountered.</a:t>
            </a:r>
            <a:endParaRPr sz="1900">
              <a:latin typeface="Calibri"/>
              <a:cs typeface="Calibri"/>
            </a:endParaRPr>
          </a:p>
          <a:p>
            <a:pPr marL="365760" indent="-172720">
              <a:lnSpc>
                <a:spcPct val="100000"/>
              </a:lnSpc>
              <a:spcBef>
                <a:spcPts val="240"/>
              </a:spcBef>
              <a:buFont typeface="Calibri"/>
              <a:buChar char="•"/>
              <a:tabLst>
                <a:tab pos="366395" algn="l"/>
              </a:tabLst>
            </a:pP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Scheduled</a:t>
            </a:r>
            <a:r>
              <a:rPr sz="1900" b="1" spc="-10" dirty="0">
                <a:solidFill>
                  <a:srgbClr val="FFC000"/>
                </a:solidFill>
                <a:latin typeface="Calibri"/>
                <a:cs typeface="Calibri"/>
              </a:rPr>
              <a:t> maintenance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periods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C000"/>
                </a:solidFill>
                <a:latin typeface="Calibri"/>
                <a:cs typeface="Calibri"/>
              </a:rPr>
              <a:t>also </a:t>
            </a:r>
            <a:r>
              <a:rPr sz="1900" b="1" spc="-15" dirty="0">
                <a:solidFill>
                  <a:srgbClr val="FFC000"/>
                </a:solidFill>
                <a:latin typeface="Calibri"/>
                <a:cs typeface="Calibri"/>
              </a:rPr>
              <a:t>affect</a:t>
            </a:r>
            <a:r>
              <a:rPr sz="19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FFC000"/>
                </a:solidFill>
                <a:latin typeface="Calibri"/>
                <a:cs typeface="Calibri"/>
              </a:rPr>
              <a:t>availability.</a:t>
            </a:r>
            <a:endParaRPr sz="1900">
              <a:latin typeface="Calibri"/>
              <a:cs typeface="Calibri"/>
            </a:endParaRPr>
          </a:p>
          <a:p>
            <a:pPr marL="365760" indent="-172720">
              <a:lnSpc>
                <a:spcPts val="2185"/>
              </a:lnSpc>
              <a:spcBef>
                <a:spcPts val="260"/>
              </a:spcBef>
              <a:buChar char="•"/>
              <a:tabLst>
                <a:tab pos="36639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closely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50"/>
                </a:solidFill>
                <a:latin typeface="Calibri"/>
                <a:cs typeface="Calibri"/>
              </a:rPr>
              <a:t>reliability</a:t>
            </a:r>
            <a:r>
              <a:rPr sz="19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strongly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00AF50"/>
                </a:solidFill>
                <a:latin typeface="Calibri"/>
                <a:cs typeface="Calibri"/>
              </a:rPr>
              <a:t>affected</a:t>
            </a:r>
            <a:r>
              <a:rPr sz="19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19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9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50"/>
                </a:solidFill>
                <a:latin typeface="Calibri"/>
                <a:cs typeface="Calibri"/>
              </a:rPr>
              <a:t>maintainability</a:t>
            </a:r>
            <a:endParaRPr sz="1900">
              <a:latin typeface="Calibri"/>
              <a:cs typeface="Calibri"/>
            </a:endParaRPr>
          </a:p>
          <a:p>
            <a:pPr marL="365760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subcategory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modifiability.</a:t>
            </a:r>
            <a:endParaRPr sz="1900">
              <a:latin typeface="Calibri"/>
              <a:cs typeface="Calibri"/>
            </a:endParaRPr>
          </a:p>
          <a:p>
            <a:pPr marL="365760" indent="-172720">
              <a:lnSpc>
                <a:spcPct val="100000"/>
              </a:lnSpc>
              <a:spcBef>
                <a:spcPts val="280"/>
              </a:spcBef>
              <a:buChar char="•"/>
              <a:tabLst>
                <a:tab pos="366395" algn="l"/>
              </a:tabLst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dividing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uptime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uptime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downtime.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9692" y="5570220"/>
            <a:ext cx="5295900" cy="5689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5"/>
              </a:lnSpc>
            </a:pPr>
            <a:r>
              <a:rPr sz="1800" b="1" spc="-10" dirty="0">
                <a:solidFill>
                  <a:srgbClr val="201F20"/>
                </a:solidFill>
                <a:latin typeface="Calibri"/>
                <a:cs typeface="Calibri"/>
              </a:rPr>
              <a:t>Availability</a:t>
            </a:r>
            <a:r>
              <a:rPr sz="1800" b="1" spc="-40" dirty="0">
                <a:solidFill>
                  <a:srgbClr val="201F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1F20"/>
                </a:solidFill>
                <a:latin typeface="Calibri"/>
                <a:cs typeface="Calibri"/>
              </a:rPr>
              <a:t>=</a:t>
            </a:r>
            <a:r>
              <a:rPr sz="1800" b="1" spc="10" dirty="0">
                <a:solidFill>
                  <a:srgbClr val="201F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1F20"/>
                </a:solidFill>
                <a:latin typeface="Calibri"/>
                <a:cs typeface="Calibri"/>
              </a:rPr>
              <a:t>Uptime</a:t>
            </a:r>
            <a:r>
              <a:rPr sz="1800" b="1" spc="-15" dirty="0">
                <a:solidFill>
                  <a:srgbClr val="201F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1F20"/>
                </a:solidFill>
                <a:latin typeface="Calibri"/>
                <a:cs typeface="Calibri"/>
              </a:rPr>
              <a:t>÷</a:t>
            </a:r>
            <a:r>
              <a:rPr sz="1800" b="1" spc="-5" dirty="0">
                <a:solidFill>
                  <a:srgbClr val="201F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1F20"/>
                </a:solidFill>
                <a:latin typeface="Calibri"/>
                <a:cs typeface="Calibri"/>
              </a:rPr>
              <a:t>(Uptime</a:t>
            </a:r>
            <a:r>
              <a:rPr sz="1800" b="1" spc="-10" dirty="0">
                <a:solidFill>
                  <a:srgbClr val="201F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1F20"/>
                </a:solidFill>
                <a:latin typeface="Calibri"/>
                <a:cs typeface="Calibri"/>
              </a:rPr>
              <a:t>+</a:t>
            </a:r>
            <a:r>
              <a:rPr sz="1800" b="1" spc="-5" dirty="0">
                <a:solidFill>
                  <a:srgbClr val="201F20"/>
                </a:solidFill>
                <a:latin typeface="Calibri"/>
                <a:cs typeface="Calibri"/>
              </a:rPr>
              <a:t> downtime)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</TotalTime>
  <Words>4167</Words>
  <Application>Microsoft Office PowerPoint</Application>
  <PresentationFormat>Widescreen</PresentationFormat>
  <Paragraphs>332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Calibri Light</vt:lpstr>
      <vt:lpstr>Times New Roman</vt:lpstr>
      <vt:lpstr>Trebuchet MS</vt:lpstr>
      <vt:lpstr>Verdana</vt:lpstr>
      <vt:lpstr>Wingdings</vt:lpstr>
      <vt:lpstr>Office Theme</vt:lpstr>
      <vt:lpstr>Software QUALITY ENGINERING</vt:lpstr>
      <vt:lpstr>PowerPoint Presentation</vt:lpstr>
      <vt:lpstr>PowerPoint Presentation</vt:lpstr>
      <vt:lpstr>PowerPoint Presentation</vt:lpstr>
      <vt:lpstr>Software Quality Attributes</vt:lpstr>
      <vt:lpstr>PowerPoint Presentation</vt:lpstr>
      <vt:lpstr>External Quality Attributes</vt:lpstr>
      <vt:lpstr>External quality attributes  describe characteristics that</vt:lpstr>
      <vt:lpstr>1. Availability</vt:lpstr>
      <vt:lpstr>Example</vt:lpstr>
      <vt:lpstr>Example - Solution</vt:lpstr>
      <vt:lpstr>Availability Example</vt:lpstr>
      <vt:lpstr>PowerPoint Presentation</vt:lpstr>
      <vt:lpstr>Instability Requirements (Example)</vt:lpstr>
      <vt:lpstr>3. Integrity</vt:lpstr>
      <vt:lpstr>4. Interoperability</vt:lpstr>
      <vt:lpstr>Calculate Interoperability</vt:lpstr>
      <vt:lpstr>PowerPoint Presentation</vt:lpstr>
      <vt:lpstr>All users want their applications to run instantly, but  the real performance requirements will be different  for a spell-check feature than for a missile’s radar  guidance system.</vt:lpstr>
      <vt:lpstr>Performance  Example</vt:lpstr>
      <vt:lpstr>How is performance of a system  calculated?</vt:lpstr>
      <vt:lpstr>The Performance Equation</vt:lpstr>
      <vt:lpstr>6. Usability</vt:lpstr>
      <vt:lpstr>Calculate Usability</vt:lpstr>
      <vt:lpstr>USE-1. A trained user shall be able to submit a request  for a chemical from a vendor catalog in an average of  three minutes, and in a maximum of five minutes, 95  percent of the time.</vt:lpstr>
      <vt:lpstr>7. Robustness</vt:lpstr>
      <vt:lpstr>Other attribute terms associated with</vt:lpstr>
      <vt:lpstr>Robustness Example</vt:lpstr>
      <vt:lpstr>Safety requirements deal with the need to  prevent a system from doing any injury to people</vt:lpstr>
      <vt:lpstr>SAF-1. The user shall be able to see a list of  all ingredients in any menu items, with  ingredients highlighted that are known to  cause allergic reactions in more than 0.5  percent of the North American population.</vt:lpstr>
      <vt:lpstr>Security deals with blocking unauthorized access to system  functions or data, ensuring that the software is protected  from malware attacks, and so on.</vt:lpstr>
      <vt:lpstr>10. Reliability</vt:lpstr>
      <vt:lpstr>PowerPoint Presentation</vt:lpstr>
      <vt:lpstr>Mean Time To Repair (MTTR) refers to  the amount of time required to repair a  system and restore it to full</vt:lpstr>
      <vt:lpstr>MTTR Calculation</vt:lpstr>
      <vt:lpstr>PowerPoint Presentation</vt:lpstr>
      <vt:lpstr>(60 minutes / 4 = 15 minutes) = 15 minutes</vt:lpstr>
      <vt:lpstr>Mean Time To Recovery is a measure of  the time between the point at which the  failure is first discovered until the point at  which the equipment returns to operation.</vt:lpstr>
      <vt:lpstr>PowerPoint Presentation</vt:lpstr>
      <vt:lpstr>What is Mean Time Between Failures (MTBF)?</vt:lpstr>
      <vt:lpstr>Mean Time Between Failure</vt:lpstr>
      <vt:lpstr>PowerPoint Presentation</vt:lpstr>
      <vt:lpstr>MTBF</vt:lpstr>
      <vt:lpstr>Example</vt:lpstr>
      <vt:lpstr>Example- Solution</vt:lpstr>
      <vt:lpstr>Example to Solve</vt:lpstr>
      <vt:lpstr>PowerPoint Presentation</vt:lpstr>
      <vt:lpstr>What is Mean  Time To Failure  (MTTF)?</vt:lpstr>
      <vt:lpstr>Mean Time To Failure (MTTF)</vt:lpstr>
      <vt:lpstr>MTTF Calculation</vt:lpstr>
      <vt:lpstr>Example</vt:lpstr>
      <vt:lpstr>Example</vt:lpstr>
      <vt:lpstr>REL-1. The mean time between  failures of the card reader component  shall be at least 90 days.</vt:lpstr>
      <vt:lpstr>PowerPoint Presentation</vt:lpstr>
      <vt:lpstr>How to Relate MTBF to System Availability</vt:lpstr>
      <vt:lpstr>Internal Quality  Attributes</vt:lpstr>
      <vt:lpstr>Internal quality attributes</vt:lpstr>
      <vt:lpstr>1. Efficiency</vt:lpstr>
      <vt:lpstr>Efficiency Formula</vt:lpstr>
      <vt:lpstr>Efficiency Example</vt:lpstr>
      <vt:lpstr>Calculate Efficiency</vt:lpstr>
      <vt:lpstr>2.Modifiability</vt:lpstr>
      <vt:lpstr>PowerPoint Presentation</vt:lpstr>
      <vt:lpstr>Formula</vt:lpstr>
      <vt:lpstr>Modifiability Examples</vt:lpstr>
      <vt:lpstr>3.Portability</vt:lpstr>
      <vt:lpstr>Portability Examples</vt:lpstr>
      <vt:lpstr>4. Reusability</vt:lpstr>
      <vt:lpstr>Formula of Reusability</vt:lpstr>
      <vt:lpstr>5. Scalability</vt:lpstr>
      <vt:lpstr>Scalability..</vt:lpstr>
      <vt:lpstr>Scalability Examples</vt:lpstr>
      <vt:lpstr>6. Verifiability</vt:lpstr>
      <vt:lpstr>Verifiability Examples</vt:lpstr>
      <vt:lpstr>Certain attributes are of particular  importance on certain types of projects:</vt:lpstr>
      <vt:lpstr>Implementing quality attribute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QUALITY  ENGINEERING</dc:title>
  <cp:lastModifiedBy>Admin</cp:lastModifiedBy>
  <cp:revision>3</cp:revision>
  <dcterms:created xsi:type="dcterms:W3CDTF">2021-09-30T07:12:15Z</dcterms:created>
  <dcterms:modified xsi:type="dcterms:W3CDTF">2023-05-10T05:45:12Z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2021-09-30T00:00:00Z</vt:filetime>
  </property>
</Properties>
</file>