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39"/>
  </p:notesMasterIdLst>
  <p:sldIdLst>
    <p:sldId id="256" r:id="rId2"/>
    <p:sldId id="336" r:id="rId3"/>
    <p:sldId id="264" r:id="rId4"/>
    <p:sldId id="337" r:id="rId5"/>
    <p:sldId id="339" r:id="rId6"/>
    <p:sldId id="266" r:id="rId7"/>
    <p:sldId id="268" r:id="rId8"/>
    <p:sldId id="270" r:id="rId9"/>
    <p:sldId id="271" r:id="rId10"/>
    <p:sldId id="272" r:id="rId11"/>
    <p:sldId id="273" r:id="rId12"/>
    <p:sldId id="275" r:id="rId13"/>
    <p:sldId id="276" r:id="rId14"/>
    <p:sldId id="303" r:id="rId15"/>
    <p:sldId id="302" r:id="rId16"/>
    <p:sldId id="340" r:id="rId17"/>
    <p:sldId id="321" r:id="rId18"/>
    <p:sldId id="332" r:id="rId19"/>
    <p:sldId id="333" r:id="rId20"/>
    <p:sldId id="334" r:id="rId21"/>
    <p:sldId id="335" r:id="rId22"/>
    <p:sldId id="327" r:id="rId23"/>
    <p:sldId id="328" r:id="rId24"/>
    <p:sldId id="301" r:id="rId25"/>
    <p:sldId id="298" r:id="rId26"/>
    <p:sldId id="306" r:id="rId27"/>
    <p:sldId id="305" r:id="rId28"/>
    <p:sldId id="304" r:id="rId29"/>
    <p:sldId id="311" r:id="rId30"/>
    <p:sldId id="322" r:id="rId31"/>
    <p:sldId id="323" r:id="rId32"/>
    <p:sldId id="324" r:id="rId33"/>
    <p:sldId id="325" r:id="rId34"/>
    <p:sldId id="326" r:id="rId35"/>
    <p:sldId id="329" r:id="rId36"/>
    <p:sldId id="330" r:id="rId37"/>
    <p:sldId id="33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93792" autoAdjust="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aa-ET" smtClean="0"/>
              <a:t>31/05/2022</a:t>
            </a:fld>
            <a:endParaRPr lang="aa-ET"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aa-ET" smtClean="0"/>
              <a:t>‹#›</a:t>
            </a:fld>
            <a:endParaRPr lang="aa-ET" dirty="0"/>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uru99.com/white-box-testing.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dirty="0"/>
          </a:p>
        </p:txBody>
      </p:sp>
      <p:sp>
        <p:nvSpPr>
          <p:cNvPr id="4" name="Slide Number Placeholder 3"/>
          <p:cNvSpPr>
            <a:spLocks noGrp="1"/>
          </p:cNvSpPr>
          <p:nvPr>
            <p:ph type="sldNum" sz="quarter" idx="5"/>
          </p:nvPr>
        </p:nvSpPr>
        <p:spPr/>
        <p:txBody>
          <a:bodyPr/>
          <a:lstStyle/>
          <a:p>
            <a:fld id="{7263296E-11D8-41C9-A971-E4139C7CF31B}" type="slidenum">
              <a:rPr lang="aa-ET" smtClean="0"/>
              <a:t>1</a:t>
            </a:fld>
            <a:endParaRPr lang="aa-ET" dirty="0"/>
          </a:p>
        </p:txBody>
      </p:sp>
    </p:spTree>
    <p:extLst>
      <p:ext uri="{BB962C8B-B14F-4D97-AF65-F5344CB8AC3E}">
        <p14:creationId xmlns:p14="http://schemas.microsoft.com/office/powerpoint/2010/main" val="323556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1270" lvl="0" indent="-342900" algn="just" fontAlgn="base">
              <a:lnSpc>
                <a:spcPct val="107000"/>
              </a:lnSpc>
              <a:spcAft>
                <a:spcPts val="25"/>
              </a:spcAft>
              <a:buClr>
                <a:srgbClr val="000000"/>
              </a:buClr>
              <a:buSzPts val="2300"/>
              <a:buFont typeface="Arial" panose="020B0604020202020204" pitchFamily="34" charset="0"/>
              <a:buChar char="•"/>
            </a:pPr>
            <a:r>
              <a:rPr lang="aa-ET"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Software Testing Metric is be defined as a quantitative measure that helps to estimate the progress, quality, and health of a software testing effort.</a:t>
            </a:r>
          </a:p>
          <a:p>
            <a:pPr marL="342900" marR="1270" lvl="0" indent="-342900" algn="just" fontAlgn="base">
              <a:lnSpc>
                <a:spcPct val="107000"/>
              </a:lnSpc>
              <a:spcAft>
                <a:spcPts val="25"/>
              </a:spcAft>
              <a:buClr>
                <a:srgbClr val="000000"/>
              </a:buClr>
              <a:buSzPts val="2300"/>
              <a:buFont typeface="Arial" panose="020B0604020202020204" pitchFamily="34" charset="0"/>
              <a:buChar char="•"/>
            </a:pPr>
            <a:r>
              <a:rPr lang="aa-ET"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 Metric defines in quantitative terms the degree to which a system, system component, or process possesses a given attribute.</a:t>
            </a:r>
          </a:p>
          <a:p>
            <a:pPr marL="342900" marR="1270" lvl="0" indent="-342900" algn="just" fontAlgn="base">
              <a:lnSpc>
                <a:spcPct val="103000"/>
              </a:lnSpc>
              <a:spcAft>
                <a:spcPts val="800"/>
              </a:spcAft>
              <a:buClr>
                <a:srgbClr val="000000"/>
              </a:buClr>
              <a:buSzPts val="2300"/>
              <a:buFont typeface="Arial" panose="020B0604020202020204" pitchFamily="34" charset="0"/>
              <a:buChar char="•"/>
            </a:pPr>
            <a:r>
              <a:rPr lang="aa-ET"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Software testing metrics or software test measurement is the quantitative indication of extent, capacity, dimension, amount or size of some attribute of a process or product.</a:t>
            </a:r>
          </a:p>
          <a:p>
            <a:pPr marL="342900" marR="1270" lvl="0" indent="-342900" algn="just" fontAlgn="base">
              <a:lnSpc>
                <a:spcPct val="113000"/>
              </a:lnSpc>
              <a:spcAft>
                <a:spcPts val="800"/>
              </a:spcAft>
              <a:buClr>
                <a:srgbClr val="000000"/>
              </a:buClr>
              <a:buSzPts val="2300"/>
              <a:buFont typeface="Arial" panose="020B0604020202020204" pitchFamily="34" charset="0"/>
              <a:buChar char="•"/>
            </a:pPr>
            <a:r>
              <a:rPr lang="en-US" sz="1800" u="sng"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https://www.360logica.com/blog/difference-between-defect-error-bug-failure-and-fault/</a:t>
            </a:r>
            <a:endParaRPr lang="aa-ET" dirty="0"/>
          </a:p>
        </p:txBody>
      </p:sp>
      <p:sp>
        <p:nvSpPr>
          <p:cNvPr id="4" name="Slide Number Placeholder 3"/>
          <p:cNvSpPr>
            <a:spLocks noGrp="1"/>
          </p:cNvSpPr>
          <p:nvPr>
            <p:ph type="sldNum" sz="quarter" idx="5"/>
          </p:nvPr>
        </p:nvSpPr>
        <p:spPr/>
        <p:txBody>
          <a:bodyPr/>
          <a:lstStyle/>
          <a:p>
            <a:fld id="{7263296E-11D8-41C9-A971-E4139C7CF31B}" type="slidenum">
              <a:rPr lang="aa-ET" smtClean="0"/>
              <a:t>11</a:t>
            </a:fld>
            <a:endParaRPr lang="aa-ET" dirty="0"/>
          </a:p>
        </p:txBody>
      </p:sp>
    </p:spTree>
    <p:extLst>
      <p:ext uri="{BB962C8B-B14F-4D97-AF65-F5344CB8AC3E}">
        <p14:creationId xmlns:p14="http://schemas.microsoft.com/office/powerpoint/2010/main" val="218440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dirty="0"/>
          </a:p>
        </p:txBody>
      </p:sp>
      <p:sp>
        <p:nvSpPr>
          <p:cNvPr id="4" name="Slide Number Placeholder 3"/>
          <p:cNvSpPr>
            <a:spLocks noGrp="1"/>
          </p:cNvSpPr>
          <p:nvPr>
            <p:ph type="sldNum" sz="quarter" idx="5"/>
          </p:nvPr>
        </p:nvSpPr>
        <p:spPr/>
        <p:txBody>
          <a:bodyPr/>
          <a:lstStyle/>
          <a:p>
            <a:fld id="{7263296E-11D8-41C9-A971-E4139C7CF31B}" type="slidenum">
              <a:rPr lang="aa-ET" smtClean="0"/>
              <a:t>22</a:t>
            </a:fld>
            <a:endParaRPr lang="aa-ET" dirty="0"/>
          </a:p>
        </p:txBody>
      </p:sp>
    </p:spTree>
    <p:extLst>
      <p:ext uri="{BB962C8B-B14F-4D97-AF65-F5344CB8AC3E}">
        <p14:creationId xmlns:p14="http://schemas.microsoft.com/office/powerpoint/2010/main" val="751492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22222"/>
                </a:solidFill>
                <a:effectLst/>
                <a:latin typeface="Source Sans Pro" panose="020B0503030403020204" pitchFamily="34" charset="0"/>
              </a:rPr>
              <a:t>Basis Path Testing</a:t>
            </a:r>
            <a:r>
              <a:rPr lang="en-US" b="0" i="0" dirty="0">
                <a:solidFill>
                  <a:srgbClr val="222222"/>
                </a:solidFill>
                <a:effectLst/>
                <a:latin typeface="Source Sans Pro" panose="020B0503030403020204" pitchFamily="34" charset="0"/>
              </a:rPr>
              <a:t> in software engineering is a </a:t>
            </a:r>
            <a:r>
              <a:rPr lang="en-US" b="0" i="0" u="none" strike="noStrike" dirty="0">
                <a:solidFill>
                  <a:srgbClr val="04B8E6"/>
                </a:solidFill>
                <a:effectLst/>
                <a:latin typeface="Source Sans Pro" panose="020B0503030403020204" pitchFamily="34" charset="0"/>
                <a:hlinkClick r:id="rId3"/>
              </a:rPr>
              <a:t>White Box Testing</a:t>
            </a:r>
            <a:r>
              <a:rPr lang="en-US" b="0" i="0" dirty="0">
                <a:solidFill>
                  <a:srgbClr val="222222"/>
                </a:solidFill>
                <a:effectLst/>
                <a:latin typeface="Source Sans Pro" panose="020B0503030403020204" pitchFamily="34" charset="0"/>
              </a:rPr>
              <a:t> method in which test cases are defined based on flows or logical paths that can be taken through the program. The objective of basis path testing is to define the number of independent paths, so the number of test cases needed can be defined explicitly to maximize test coverage.</a:t>
            </a:r>
            <a:endParaRPr lang="aa-ET" dirty="0"/>
          </a:p>
        </p:txBody>
      </p:sp>
      <p:sp>
        <p:nvSpPr>
          <p:cNvPr id="4" name="Slide Number Placeholder 3"/>
          <p:cNvSpPr>
            <a:spLocks noGrp="1"/>
          </p:cNvSpPr>
          <p:nvPr>
            <p:ph type="sldNum" sz="quarter" idx="5"/>
          </p:nvPr>
        </p:nvSpPr>
        <p:spPr/>
        <p:txBody>
          <a:bodyPr/>
          <a:lstStyle/>
          <a:p>
            <a:fld id="{7263296E-11D8-41C9-A971-E4139C7CF31B}" type="slidenum">
              <a:rPr lang="aa-ET" smtClean="0"/>
              <a:t>30</a:t>
            </a:fld>
            <a:endParaRPr lang="aa-ET" dirty="0"/>
          </a:p>
        </p:txBody>
      </p:sp>
    </p:spTree>
    <p:extLst>
      <p:ext uri="{BB962C8B-B14F-4D97-AF65-F5344CB8AC3E}">
        <p14:creationId xmlns:p14="http://schemas.microsoft.com/office/powerpoint/2010/main" val="222872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dirty="0"/>
          </a:p>
        </p:txBody>
      </p:sp>
      <p:sp>
        <p:nvSpPr>
          <p:cNvPr id="4" name="Slide Number Placeholder 3"/>
          <p:cNvSpPr>
            <a:spLocks noGrp="1"/>
          </p:cNvSpPr>
          <p:nvPr>
            <p:ph type="sldNum" sz="quarter" idx="5"/>
          </p:nvPr>
        </p:nvSpPr>
        <p:spPr/>
        <p:txBody>
          <a:bodyPr/>
          <a:lstStyle/>
          <a:p>
            <a:fld id="{7263296E-11D8-41C9-A971-E4139C7CF31B}" type="slidenum">
              <a:rPr lang="aa-ET" smtClean="0"/>
              <a:t>31</a:t>
            </a:fld>
            <a:endParaRPr lang="aa-ET" dirty="0"/>
          </a:p>
        </p:txBody>
      </p:sp>
    </p:spTree>
    <p:extLst>
      <p:ext uri="{BB962C8B-B14F-4D97-AF65-F5344CB8AC3E}">
        <p14:creationId xmlns:p14="http://schemas.microsoft.com/office/powerpoint/2010/main" val="298577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Source Sans Pro" panose="020B0503030403020204" pitchFamily="34" charset="0"/>
              </a:rPr>
              <a:t>Advantages of Basic Path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helps to reduce the redundant tests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focuses attention on program logic</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helps facilitates analytical versus arbitrary case design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 cases which exercise basis set will execute every statement in a program at least once</a:t>
            </a:r>
          </a:p>
          <a:p>
            <a:endParaRPr lang="aa-ET" dirty="0"/>
          </a:p>
        </p:txBody>
      </p:sp>
      <p:sp>
        <p:nvSpPr>
          <p:cNvPr id="4" name="Slide Number Placeholder 3"/>
          <p:cNvSpPr>
            <a:spLocks noGrp="1"/>
          </p:cNvSpPr>
          <p:nvPr>
            <p:ph type="sldNum" sz="quarter" idx="5"/>
          </p:nvPr>
        </p:nvSpPr>
        <p:spPr/>
        <p:txBody>
          <a:bodyPr/>
          <a:lstStyle/>
          <a:p>
            <a:fld id="{7263296E-11D8-41C9-A971-E4139C7CF31B}" type="slidenum">
              <a:rPr lang="aa-ET" smtClean="0"/>
              <a:t>32</a:t>
            </a:fld>
            <a:endParaRPr lang="aa-ET" dirty="0"/>
          </a:p>
        </p:txBody>
      </p:sp>
    </p:spTree>
    <p:extLst>
      <p:ext uri="{BB962C8B-B14F-4D97-AF65-F5344CB8AC3E}">
        <p14:creationId xmlns:p14="http://schemas.microsoft.com/office/powerpoint/2010/main" val="371207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Source Sans Pro" panose="020B0503030403020204" pitchFamily="34" charset="0"/>
              </a:rPr>
              <a:t>Advantages of Basic Path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helps to reduce the redundant tests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focuses attention on program logic</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helps facilitates analytical versus arbitrary case design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 cases which exercise basis set will execute every statement in a program at least once</a:t>
            </a:r>
          </a:p>
          <a:p>
            <a:endParaRPr lang="aa-ET"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63296E-11D8-41C9-A971-E4139C7CF31B}" type="slidenum">
              <a:rPr kumimoji="0" lang="aa-E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aa-ET"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41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31-May-22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5159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31-May-22</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a:p>
        </p:txBody>
      </p:sp>
      <p:sp>
        <p:nvSpPr>
          <p:cNvPr id="7" name="Rectangle 6"/>
          <p:cNvSpPr>
            <a:spLocks noGrp="1"/>
          </p:cNvSpPr>
          <p:nvPr>
            <p:ph sz="quarter" idx="13"/>
          </p:nvPr>
        </p:nvSpPr>
        <p:spPr>
          <a:xfrm>
            <a:off x="812800" y="1803400"/>
            <a:ext cx="108712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97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31-May-22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31-May-22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31-May-22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31-May-22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31-May-22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31-May-22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31-May-22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31-May-22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31-May-22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 xmlns:a16="http://schemas.microsoft.com/office/drawing/2014/main" id="{1218AF5D-0E78-43EA-B9D0-7166C8485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6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a:bodyPr>
          <a:lstStyle/>
          <a:p>
            <a:r>
              <a:rPr lang="en-US" sz="4000" i="0" dirty="0">
                <a:solidFill>
                  <a:srgbClr val="202124"/>
                </a:solidFill>
                <a:effectLst/>
                <a:latin typeface="arial" panose="020B0604020202020204" pitchFamily="34" charset="0"/>
              </a:rPr>
              <a:t>Testing strategies and Model-based testing</a:t>
            </a:r>
            <a:endParaRPr lang="en-US" sz="4000" dirty="0"/>
          </a:p>
        </p:txBody>
      </p:sp>
    </p:spTree>
    <p:extLst>
      <p:ext uri="{BB962C8B-B14F-4D97-AF65-F5344CB8AC3E}">
        <p14:creationId xmlns:p14="http://schemas.microsoft.com/office/powerpoint/2010/main" val="140823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R="149225" algn="ctr">
              <a:lnSpc>
                <a:spcPct val="107000"/>
              </a:lnSpc>
              <a:spcAft>
                <a:spcPts val="1115"/>
              </a:spcAft>
            </a:pPr>
            <a:r>
              <a:rPr lang="en-US" sz="1800"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Control Flow Graphs (</a:t>
            </a:r>
            <a:r>
              <a:rPr lang="en-US" sz="1800" strike="noStrike"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cfg</a:t>
            </a:r>
            <a:r>
              <a:rPr lang="en-US" sz="1800"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r>
              <a:rPr lang="aa-ET" sz="1800" b="1" kern="0" dirty="0">
                <a:solidFill>
                  <a:srgbClr val="404040"/>
                </a:solidFill>
                <a:effectLst/>
                <a:latin typeface="Calibri" panose="020F0502020204030204" pitchFamily="34" charset="0"/>
                <a:ea typeface="Calibri" panose="020F0502020204030204" pitchFamily="34" charset="0"/>
              </a:rPr>
              <a:t> </a:t>
            </a:r>
            <a:r>
              <a:rPr lang="aa-ET" sz="1800" kern="0" dirty="0">
                <a:solidFill>
                  <a:srgbClr val="404040"/>
                </a:solidFill>
                <a:effectLst/>
                <a:latin typeface="Calibri" panose="020F0502020204030204" pitchFamily="34" charset="0"/>
                <a:ea typeface="Calibri" panose="020F0502020204030204" pitchFamily="34" charset="0"/>
              </a:rPr>
              <a:t>- basics </a:t>
            </a:r>
            <a:endParaRPr lang="aa-ET" sz="1800" dirty="0">
              <a:solidFill>
                <a:srgbClr val="000000"/>
              </a:solidFill>
              <a:effectLst/>
              <a:latin typeface="Calibri" panose="020F0502020204030204" pitchFamily="34" charset="0"/>
              <a:ea typeface="Calibri" panose="020F0502020204030204" pitchFamily="34" charset="0"/>
            </a:endParaRPr>
          </a:p>
        </p:txBody>
      </p:sp>
      <p:sp>
        <p:nvSpPr>
          <p:cNvPr id="3" name="Content Placeholder 2"/>
          <p:cNvSpPr>
            <a:spLocks noGrp="1"/>
          </p:cNvSpPr>
          <p:nvPr>
            <p:ph sz="quarter" idx="13"/>
          </p:nvPr>
        </p:nvSpPr>
        <p:spPr>
          <a:xfrm>
            <a:off x="1706062" y="1656138"/>
            <a:ext cx="8779512" cy="3953706"/>
          </a:xfrm>
        </p:spPr>
        <p:txBody>
          <a:bodyPr vert="horz" lIns="91440" tIns="45720" rIns="91440" bIns="45720" rtlCol="0">
            <a:normAutofit/>
          </a:bodyPr>
          <a:lstStyle/>
          <a:p>
            <a:pPr marL="88265" indent="-6350">
              <a:lnSpc>
                <a:spcPct val="107000"/>
              </a:lnSpc>
              <a:spcAft>
                <a:spcPts val="915"/>
              </a:spcAft>
            </a:pPr>
            <a:r>
              <a:rPr lang="aa-ET" sz="1800" dirty="0">
                <a:solidFill>
                  <a:srgbClr val="404040"/>
                </a:solidFill>
                <a:effectLst/>
                <a:latin typeface="Calibri" panose="020F0502020204030204" pitchFamily="34" charset="0"/>
                <a:ea typeface="Calibri" panose="020F0502020204030204" pitchFamily="34" charset="0"/>
              </a:rPr>
              <a:t>–There is an (input, expected output) pair for each path. </a:t>
            </a:r>
            <a:endParaRPr lang="aa-ET" sz="1800" dirty="0">
              <a:solidFill>
                <a:srgbClr val="000000"/>
              </a:solidFill>
              <a:effectLst/>
              <a:latin typeface="Calibri" panose="020F0502020204030204" pitchFamily="34" charset="0"/>
              <a:ea typeface="Calibri" panose="020F0502020204030204" pitchFamily="34" charset="0"/>
            </a:endParaRPr>
          </a:p>
          <a:p>
            <a:pPr marL="88265" indent="-6350">
              <a:lnSpc>
                <a:spcPct val="107000"/>
              </a:lnSpc>
              <a:spcAft>
                <a:spcPts val="915"/>
              </a:spcAft>
            </a:pPr>
            <a:r>
              <a:rPr lang="aa-ET" sz="1800" dirty="0">
                <a:solidFill>
                  <a:srgbClr val="404040"/>
                </a:solidFill>
                <a:effectLst/>
                <a:latin typeface="Calibri" panose="020F0502020204030204" pitchFamily="34" charset="0"/>
                <a:ea typeface="Calibri" panose="020F0502020204030204" pitchFamily="34" charset="0"/>
              </a:rPr>
              <a:t>–Executing a path requires invoking the program unit with the right test input. </a:t>
            </a:r>
            <a:endParaRPr lang="aa-ET" sz="1800" dirty="0">
              <a:solidFill>
                <a:srgbClr val="000000"/>
              </a:solidFill>
              <a:effectLst/>
              <a:latin typeface="Calibri" panose="020F0502020204030204" pitchFamily="34" charset="0"/>
              <a:ea typeface="Calibri" panose="020F0502020204030204" pitchFamily="34" charset="0"/>
            </a:endParaRPr>
          </a:p>
          <a:p>
            <a:pPr marL="88265" indent="-6350">
              <a:lnSpc>
                <a:spcPct val="107000"/>
              </a:lnSpc>
              <a:spcAft>
                <a:spcPts val="915"/>
              </a:spcAft>
            </a:pPr>
            <a:r>
              <a:rPr lang="aa-ET" sz="1800" dirty="0">
                <a:solidFill>
                  <a:srgbClr val="404040"/>
                </a:solidFill>
                <a:effectLst/>
                <a:latin typeface="Calibri" panose="020F0502020204030204" pitchFamily="34" charset="0"/>
                <a:ea typeface="Calibri" panose="020F0502020204030204" pitchFamily="34" charset="0"/>
              </a:rPr>
              <a:t>–Paths are chosen by using the concepts of path selection criteria. </a:t>
            </a:r>
            <a:endParaRPr lang="aa-ET" sz="18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5FA21C72-692C-49FD-9EB4-DDDDDEBD4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igure 2.1: Basic Graphical Notations">
            <a:extLst>
              <a:ext uri="{FF2B5EF4-FFF2-40B4-BE49-F238E27FC236}">
                <a16:creationId xmlns="" xmlns:a16="http://schemas.microsoft.com/office/drawing/2014/main" id="{33C22E84-B260-4CEF-A35C-B1C1DB706B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04222" y="1872867"/>
            <a:ext cx="8122329" cy="3792371"/>
          </a:xfrm>
          <a:prstGeom prst="rect">
            <a:avLst/>
          </a:pr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 xmlns:a16="http://schemas.microsoft.com/office/drawing/2014/main" id="{FBAF941A-6830-47A3-B63C-7C7B66AEA7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pPr marL="56515" indent="-6350">
              <a:spcAft>
                <a:spcPts val="2825"/>
              </a:spcAft>
            </a:pPr>
            <a:r>
              <a:rPr lang="en-US" sz="1100" b="1" i="1">
                <a:solidFill>
                  <a:srgbClr val="FFFFFF"/>
                </a:solidFill>
                <a:effectLst/>
              </a:rPr>
              <a:t>example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905"/>
              </a:spcAft>
            </a:pPr>
            <a:r>
              <a:rPr lang="en-US" dirty="0">
                <a:solidFill>
                  <a:srgbClr val="000000"/>
                </a:solidFill>
                <a:effectLst/>
                <a:latin typeface="Calibri" panose="020F0502020204030204" pitchFamily="34" charset="0"/>
                <a:ea typeface="Calibri" panose="020F0502020204030204" pitchFamily="34" charset="0"/>
              </a:rPr>
              <a:t>CFG – IF ELSE</a:t>
            </a:r>
            <a:endParaRPr lang="aa-ET" b="1" i="1" kern="0" dirty="0">
              <a:solidFill>
                <a:srgbClr val="000000"/>
              </a:solidFill>
              <a:effectLst/>
              <a:latin typeface="Times New Roman" panose="02020603050405020304" pitchFamily="18" charset="0"/>
              <a:ea typeface="Times New Roman" panose="02020603050405020304" pitchFamily="18" charset="0"/>
            </a:endParaRPr>
          </a:p>
        </p:txBody>
      </p:sp>
      <p:pic>
        <p:nvPicPr>
          <p:cNvPr id="5" name="Content Placeholder 4">
            <a:extLst>
              <a:ext uri="{FF2B5EF4-FFF2-40B4-BE49-F238E27FC236}">
                <a16:creationId xmlns="" xmlns:a16="http://schemas.microsoft.com/office/drawing/2014/main" id="{D1FF0801-9EE0-46A7-9050-5BE9B38B3425}"/>
              </a:ext>
            </a:extLst>
          </p:cNvPr>
          <p:cNvPicPr>
            <a:picLocks noGrp="1" noChangeAspect="1"/>
          </p:cNvPicPr>
          <p:nvPr>
            <p:ph sz="quarter" idx="13"/>
          </p:nvPr>
        </p:nvPicPr>
        <p:blipFill>
          <a:blip r:embed="rId2"/>
          <a:stretch>
            <a:fillRect/>
          </a:stretch>
        </p:blipFill>
        <p:spPr>
          <a:xfrm>
            <a:off x="1706563" y="2260750"/>
            <a:ext cx="8778875" cy="28445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rPr>
              <a:t>CFG – FOR LOOP</a:t>
            </a:r>
            <a:endParaRPr lang="aa-ET" dirty="0">
              <a:solidFill>
                <a:srgbClr val="000000"/>
              </a:solidFill>
              <a:effectLst/>
              <a:latin typeface="Calibri" panose="020F0502020204030204" pitchFamily="34" charset="0"/>
              <a:ea typeface="Calibri" panose="020F0502020204030204" pitchFamily="34" charset="0"/>
            </a:endParaRPr>
          </a:p>
        </p:txBody>
      </p:sp>
      <p:pic>
        <p:nvPicPr>
          <p:cNvPr id="5" name="Content Placeholder 4">
            <a:extLst>
              <a:ext uri="{FF2B5EF4-FFF2-40B4-BE49-F238E27FC236}">
                <a16:creationId xmlns="" xmlns:a16="http://schemas.microsoft.com/office/drawing/2014/main" id="{0D6A4E1A-C0D1-411B-9FA2-AEEAC6DF511B}"/>
              </a:ext>
            </a:extLst>
          </p:cNvPr>
          <p:cNvPicPr>
            <a:picLocks noGrp="1" noChangeAspect="1"/>
          </p:cNvPicPr>
          <p:nvPr>
            <p:ph sz="quarter" idx="13"/>
          </p:nvPr>
        </p:nvPicPr>
        <p:blipFill>
          <a:blip r:embed="rId2"/>
          <a:stretch>
            <a:fillRect/>
          </a:stretch>
        </p:blipFill>
        <p:spPr>
          <a:xfrm>
            <a:off x="3547886" y="1739900"/>
            <a:ext cx="5096228" cy="36909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rPr>
              <a:t>CFG – SWITCH CASE</a:t>
            </a:r>
            <a:endParaRPr lang="aa-ET" sz="1800" dirty="0">
              <a:solidFill>
                <a:srgbClr val="000000"/>
              </a:solidFill>
              <a:effectLst/>
              <a:latin typeface="Calibri" panose="020F0502020204030204" pitchFamily="34" charset="0"/>
              <a:ea typeface="Calibri" panose="020F0502020204030204" pitchFamily="34" charset="0"/>
            </a:endParaRPr>
          </a:p>
        </p:txBody>
      </p:sp>
      <p:pic>
        <p:nvPicPr>
          <p:cNvPr id="5" name="Content Placeholder 4">
            <a:extLst>
              <a:ext uri="{FF2B5EF4-FFF2-40B4-BE49-F238E27FC236}">
                <a16:creationId xmlns="" xmlns:a16="http://schemas.microsoft.com/office/drawing/2014/main" id="{C6D0B870-82AD-4C66-81B1-DFAA714352A2}"/>
              </a:ext>
            </a:extLst>
          </p:cNvPr>
          <p:cNvPicPr>
            <a:picLocks noGrp="1" noChangeAspect="1"/>
          </p:cNvPicPr>
          <p:nvPr>
            <p:ph sz="quarter" idx="13"/>
          </p:nvPr>
        </p:nvPicPr>
        <p:blipFill>
          <a:blip r:embed="rId2"/>
          <a:stretch>
            <a:fillRect/>
          </a:stretch>
        </p:blipFill>
        <p:spPr>
          <a:xfrm>
            <a:off x="2727267" y="1843590"/>
            <a:ext cx="1757842" cy="3690938"/>
          </a:xfrm>
        </p:spPr>
      </p:pic>
      <p:pic>
        <p:nvPicPr>
          <p:cNvPr id="7" name="Picture 6">
            <a:extLst>
              <a:ext uri="{FF2B5EF4-FFF2-40B4-BE49-F238E27FC236}">
                <a16:creationId xmlns="" xmlns:a16="http://schemas.microsoft.com/office/drawing/2014/main" id="{0165C94F-9E79-40FF-AD3D-21E8B88967CD}"/>
              </a:ext>
            </a:extLst>
          </p:cNvPr>
          <p:cNvPicPr>
            <a:picLocks noChangeAspect="1"/>
          </p:cNvPicPr>
          <p:nvPr/>
        </p:nvPicPr>
        <p:blipFill>
          <a:blip r:embed="rId3"/>
          <a:stretch>
            <a:fillRect/>
          </a:stretch>
        </p:blipFill>
        <p:spPr>
          <a:xfrm>
            <a:off x="5547337" y="1787522"/>
            <a:ext cx="3191830" cy="3690938"/>
          </a:xfrm>
          <a:prstGeom prst="rect">
            <a:avLst/>
          </a:prstGeom>
        </p:spPr>
      </p:pic>
    </p:spTree>
    <p:extLst>
      <p:ext uri="{BB962C8B-B14F-4D97-AF65-F5344CB8AC3E}">
        <p14:creationId xmlns:p14="http://schemas.microsoft.com/office/powerpoint/2010/main" val="97232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nSpc>
                <a:spcPct val="107000"/>
              </a:lnSpc>
              <a:spcAft>
                <a:spcPts val="800"/>
              </a:spcAft>
            </a:pPr>
            <a:r>
              <a:rPr lang="en-US" sz="2400" dirty="0">
                <a:solidFill>
                  <a:srgbClr val="000000"/>
                </a:solidFill>
                <a:latin typeface="Calibri" panose="020F0502020204030204" pitchFamily="34" charset="0"/>
                <a:ea typeface="Calibri" panose="020F0502020204030204" pitchFamily="34" charset="0"/>
              </a:rPr>
              <a:t>CFG – EXAMPLE 01</a:t>
            </a:r>
            <a:endParaRPr lang="aa-ET" sz="2400" dirty="0">
              <a:solidFill>
                <a:srgbClr val="000000"/>
              </a:solidFill>
              <a:effectLst/>
              <a:latin typeface="Calibri" panose="020F0502020204030204" pitchFamily="34" charset="0"/>
              <a:ea typeface="Calibri" panose="020F0502020204030204" pitchFamily="34" charset="0"/>
            </a:endParaRPr>
          </a:p>
        </p:txBody>
      </p:sp>
      <p:pic>
        <p:nvPicPr>
          <p:cNvPr id="5" name="Content Placeholder 4">
            <a:extLst>
              <a:ext uri="{FF2B5EF4-FFF2-40B4-BE49-F238E27FC236}">
                <a16:creationId xmlns="" xmlns:a16="http://schemas.microsoft.com/office/drawing/2014/main" id="{B05B2DF0-9FFE-4120-9230-464479766AF4}"/>
              </a:ext>
            </a:extLst>
          </p:cNvPr>
          <p:cNvPicPr>
            <a:picLocks noGrp="1" noChangeAspect="1"/>
          </p:cNvPicPr>
          <p:nvPr>
            <p:ph sz="quarter" idx="13"/>
          </p:nvPr>
        </p:nvPicPr>
        <p:blipFill>
          <a:blip r:embed="rId2"/>
          <a:stretch>
            <a:fillRect/>
          </a:stretch>
        </p:blipFill>
        <p:spPr>
          <a:xfrm>
            <a:off x="2761727" y="1739900"/>
            <a:ext cx="6668546" cy="3690938"/>
          </a:xfrm>
        </p:spPr>
      </p:pic>
    </p:spTree>
    <p:extLst>
      <p:ext uri="{BB962C8B-B14F-4D97-AF65-F5344CB8AC3E}">
        <p14:creationId xmlns:p14="http://schemas.microsoft.com/office/powerpoint/2010/main" val="7693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5FA21C72-692C-49FD-9EB4-DDDDDEBD4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 xmlns:a16="http://schemas.microsoft.com/office/drawing/2014/main" id="{1B2F7FBA-3CE1-46AE-AE79-F15CDBF8557D}"/>
              </a:ext>
            </a:extLst>
          </p:cNvPr>
          <p:cNvPicPr>
            <a:picLocks noGrp="1" noChangeAspect="1"/>
          </p:cNvPicPr>
          <p:nvPr>
            <p:ph sz="quarter" idx="13"/>
          </p:nvPr>
        </p:nvPicPr>
        <p:blipFill rotWithShape="1">
          <a:blip r:embed="rId2"/>
          <a:srcRect r="38129"/>
          <a:stretch/>
        </p:blipFill>
        <p:spPr>
          <a:xfrm>
            <a:off x="2701170" y="1015315"/>
            <a:ext cx="4897365" cy="4827370"/>
          </a:xfrm>
          <a:prstGeom prst="rect">
            <a:avLst/>
          </a:prstGeom>
        </p:spPr>
      </p:pic>
      <p:sp>
        <p:nvSpPr>
          <p:cNvPr id="19" name="Oval 18">
            <a:extLst>
              <a:ext uri="{FF2B5EF4-FFF2-40B4-BE49-F238E27FC236}">
                <a16:creationId xmlns="" xmlns:a16="http://schemas.microsoft.com/office/drawing/2014/main" id="{FBAF941A-6830-47A3-B63C-7C7B66AEA7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pPr>
              <a:spcAft>
                <a:spcPts val="800"/>
              </a:spcAft>
            </a:pPr>
            <a:r>
              <a:rPr lang="en-US" sz="1400">
                <a:solidFill>
                  <a:srgbClr val="FFFFFF"/>
                </a:solidFill>
              </a:rPr>
              <a:t>CFG – EXAMPLE 02</a:t>
            </a:r>
            <a:endParaRPr lang="en-US" sz="1400">
              <a:solidFill>
                <a:srgbClr val="FFFFFF"/>
              </a:solidFill>
              <a:effectLst/>
            </a:endParaRPr>
          </a:p>
        </p:txBody>
      </p:sp>
    </p:spTree>
    <p:extLst>
      <p:ext uri="{BB962C8B-B14F-4D97-AF65-F5344CB8AC3E}">
        <p14:creationId xmlns:p14="http://schemas.microsoft.com/office/powerpoint/2010/main" val="3475999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5FA21C72-692C-49FD-9EB4-DDDDDEBD4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 xmlns:a16="http://schemas.microsoft.com/office/drawing/2014/main" id="{1B2F7FBA-3CE1-46AE-AE79-F15CDBF8557D}"/>
              </a:ext>
            </a:extLst>
          </p:cNvPr>
          <p:cNvPicPr>
            <a:picLocks noGrp="1" noChangeAspect="1"/>
          </p:cNvPicPr>
          <p:nvPr>
            <p:ph sz="quarter" idx="13"/>
          </p:nvPr>
        </p:nvPicPr>
        <p:blipFill>
          <a:blip r:embed="rId2"/>
          <a:stretch>
            <a:fillRect/>
          </a:stretch>
        </p:blipFill>
        <p:spPr>
          <a:xfrm>
            <a:off x="2701170" y="1015315"/>
            <a:ext cx="7915425" cy="4827370"/>
          </a:xfrm>
          <a:prstGeom prst="rect">
            <a:avLst/>
          </a:prstGeom>
        </p:spPr>
      </p:pic>
      <p:sp>
        <p:nvSpPr>
          <p:cNvPr id="19" name="Oval 18">
            <a:extLst>
              <a:ext uri="{FF2B5EF4-FFF2-40B4-BE49-F238E27FC236}">
                <a16:creationId xmlns="" xmlns:a16="http://schemas.microsoft.com/office/drawing/2014/main" id="{FBAF941A-6830-47A3-B63C-7C7B66AEA7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pPr>
              <a:spcAft>
                <a:spcPts val="800"/>
              </a:spcAft>
            </a:pPr>
            <a:r>
              <a:rPr lang="en-US" sz="1400">
                <a:solidFill>
                  <a:srgbClr val="FFFFFF"/>
                </a:solidFill>
              </a:rPr>
              <a:t>CFG – EXAMPLE 02</a:t>
            </a:r>
            <a:endParaRPr lang="en-US" sz="1400">
              <a:solidFill>
                <a:srgbClr val="FFFFFF"/>
              </a:solidFill>
              <a:effectLst/>
            </a:endParaRPr>
          </a:p>
        </p:txBody>
      </p:sp>
    </p:spTree>
    <p:extLst>
      <p:ext uri="{BB962C8B-B14F-4D97-AF65-F5344CB8AC3E}">
        <p14:creationId xmlns:p14="http://schemas.microsoft.com/office/powerpoint/2010/main" val="455729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2834640"/>
            <a:ext cx="7729728" cy="1188720"/>
          </a:xfrm>
          <a:solidFill>
            <a:srgbClr val="FFFFFF"/>
          </a:solidFill>
        </p:spPr>
        <p:txBody>
          <a:bodyPr vert="horz" lIns="182880" tIns="182880" rIns="182880" bIns="182880" rtlCol="0" anchor="ctr">
            <a:normAutofit/>
          </a:bodyPr>
          <a:lstStyle/>
          <a:p>
            <a:pPr marL="164465" indent="-6350"/>
            <a:r>
              <a:rPr lang="en-US" dirty="0" err="1">
                <a:solidFill>
                  <a:srgbClr val="202124"/>
                </a:solidFill>
                <a:latin typeface="arial" panose="020B0604020202020204" pitchFamily="34" charset="0"/>
              </a:rPr>
              <a:t>Cyclomatic</a:t>
            </a:r>
            <a:r>
              <a:rPr lang="en-US" dirty="0">
                <a:solidFill>
                  <a:srgbClr val="202124"/>
                </a:solidFill>
                <a:latin typeface="arial" panose="020B0604020202020204" pitchFamily="34" charset="0"/>
              </a:rPr>
              <a:t> Complexity</a:t>
            </a:r>
            <a:endParaRPr lang="en-US" b="1" i="1" kern="1200" cap="all" spc="200" baseline="0" dirty="0">
              <a:solidFill>
                <a:srgbClr val="262626"/>
              </a:solidFill>
              <a:effectLst/>
              <a:latin typeface="+mj-lt"/>
              <a:ea typeface="+mj-ea"/>
              <a:cs typeface="+mj-cs"/>
            </a:endParaRPr>
          </a:p>
        </p:txBody>
      </p:sp>
    </p:spTree>
    <p:extLst>
      <p:ext uri="{BB962C8B-B14F-4D97-AF65-F5344CB8AC3E}">
        <p14:creationId xmlns:p14="http://schemas.microsoft.com/office/powerpoint/2010/main" val="2569873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64465" indent="-6350"/>
            <a:r>
              <a:rPr lang="en-US" dirty="0" err="1">
                <a:solidFill>
                  <a:srgbClr val="202124"/>
                </a:solidFill>
                <a:latin typeface="arial" panose="020B0604020202020204" pitchFamily="34" charset="0"/>
              </a:rPr>
              <a:t>Cyclomatic</a:t>
            </a:r>
            <a:r>
              <a:rPr lang="en-US" dirty="0">
                <a:solidFill>
                  <a:srgbClr val="202124"/>
                </a:solidFill>
                <a:latin typeface="arial" panose="020B0604020202020204" pitchFamily="34" charset="0"/>
              </a:rPr>
              <a:t> Complexity</a:t>
            </a:r>
            <a:endParaRPr lang="en-US" b="1" i="1" kern="1200" cap="all" spc="200" baseline="0" dirty="0">
              <a:solidFill>
                <a:srgbClr val="262626"/>
              </a:solidFill>
              <a:effectLst/>
              <a:latin typeface="+mj-lt"/>
              <a:ea typeface="+mj-ea"/>
              <a:cs typeface="+mj-cs"/>
            </a:endParaRPr>
          </a:p>
        </p:txBody>
      </p:sp>
      <p:sp>
        <p:nvSpPr>
          <p:cNvPr id="3" name="Content Placeholder 2"/>
          <p:cNvSpPr>
            <a:spLocks noGrp="1"/>
          </p:cNvSpPr>
          <p:nvPr>
            <p:ph sz="quarter" idx="13"/>
          </p:nvPr>
        </p:nvSpPr>
        <p:spPr>
          <a:xfrm>
            <a:off x="1706062" y="1656138"/>
            <a:ext cx="8779512" cy="3953706"/>
          </a:xfrm>
        </p:spPr>
        <p:txBody>
          <a:bodyPr vert="horz" lIns="91440" tIns="45720" rIns="91440" bIns="45720" rtlCol="0">
            <a:normAutofit/>
          </a:bodyPr>
          <a:lstStyle/>
          <a:p>
            <a:r>
              <a:rPr lang="en-US" sz="2400" dirty="0" err="1"/>
              <a:t>Cyclomatic</a:t>
            </a:r>
            <a:r>
              <a:rPr lang="en-US" sz="2400" dirty="0"/>
              <a:t> complexity is a source code complexity measurement that is being correlated to a number of coding errors. </a:t>
            </a:r>
            <a:endParaRPr lang="en-US" sz="2400" dirty="0" smtClean="0"/>
          </a:p>
          <a:p>
            <a:r>
              <a:rPr lang="en-US" sz="2400" dirty="0" smtClean="0"/>
              <a:t>It </a:t>
            </a:r>
            <a:r>
              <a:rPr lang="en-US" sz="2400" dirty="0"/>
              <a:t>is calculated by developing a Control Flow Graph of the code that measures the number of linearly-independent paths through a program module.</a:t>
            </a:r>
          </a:p>
          <a:p>
            <a:r>
              <a:rPr lang="en-US" sz="2400" dirty="0"/>
              <a:t>Lower the Program's </a:t>
            </a:r>
            <a:r>
              <a:rPr lang="en-US" sz="2400" dirty="0" err="1"/>
              <a:t>cyclomatic</a:t>
            </a:r>
            <a:r>
              <a:rPr lang="en-US" sz="2400" dirty="0"/>
              <a:t> complexity, lower the risk to modify and easier to understand. </a:t>
            </a:r>
          </a:p>
        </p:txBody>
      </p:sp>
    </p:spTree>
    <p:extLst>
      <p:ext uri="{BB962C8B-B14F-4D97-AF65-F5344CB8AC3E}">
        <p14:creationId xmlns:p14="http://schemas.microsoft.com/office/powerpoint/2010/main" val="2123935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White Box testing</a:t>
            </a:r>
            <a:endParaRPr lang="en-US" dirty="0"/>
          </a:p>
        </p:txBody>
      </p:sp>
    </p:spTree>
    <p:extLst>
      <p:ext uri="{BB962C8B-B14F-4D97-AF65-F5344CB8AC3E}">
        <p14:creationId xmlns:p14="http://schemas.microsoft.com/office/powerpoint/2010/main" val="62472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Rectangle 25">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Rectangle 27">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64465" indent="-6350"/>
            <a:r>
              <a:rPr lang="en-US" dirty="0" err="1">
                <a:solidFill>
                  <a:srgbClr val="202124"/>
                </a:solidFill>
                <a:latin typeface="arial" panose="020B0604020202020204" pitchFamily="34" charset="0"/>
              </a:rPr>
              <a:t>Cyclomatic</a:t>
            </a:r>
            <a:r>
              <a:rPr lang="en-US" dirty="0">
                <a:solidFill>
                  <a:srgbClr val="202124"/>
                </a:solidFill>
                <a:latin typeface="arial" panose="020B0604020202020204" pitchFamily="34" charset="0"/>
              </a:rPr>
              <a:t> Complexity</a:t>
            </a:r>
            <a:endParaRPr lang="en-US" b="1" i="1" kern="1200" cap="all" spc="200" baseline="0" dirty="0">
              <a:solidFill>
                <a:srgbClr val="262626"/>
              </a:solidFill>
              <a:effectLst/>
              <a:latin typeface="+mj-lt"/>
              <a:ea typeface="+mj-ea"/>
              <a:cs typeface="+mj-cs"/>
            </a:endParaRPr>
          </a:p>
        </p:txBody>
      </p:sp>
      <p:sp>
        <p:nvSpPr>
          <p:cNvPr id="3" name="Content Placeholder 2"/>
          <p:cNvSpPr>
            <a:spLocks noGrp="1"/>
          </p:cNvSpPr>
          <p:nvPr>
            <p:ph sz="quarter" idx="13"/>
          </p:nvPr>
        </p:nvSpPr>
        <p:spPr>
          <a:xfrm>
            <a:off x="1706062" y="1656138"/>
            <a:ext cx="8779512" cy="3953706"/>
          </a:xfrm>
        </p:spPr>
        <p:txBody>
          <a:bodyPr vert="horz" lIns="91440" tIns="45720" rIns="91440" bIns="45720" rtlCol="0">
            <a:normAutofit/>
          </a:bodyPr>
          <a:lstStyle/>
          <a:p>
            <a:r>
              <a:rPr lang="en-US" sz="2400" dirty="0"/>
              <a:t>It can be represented using the below formula: </a:t>
            </a:r>
            <a:endParaRPr lang="en-US" sz="2400" dirty="0" smtClean="0"/>
          </a:p>
          <a:p>
            <a:pPr marL="228600" lvl="1" indent="0">
              <a:buNone/>
            </a:pPr>
            <a:r>
              <a:rPr lang="en-US" sz="2200" dirty="0" err="1" smtClean="0"/>
              <a:t>Cyclomatic</a:t>
            </a:r>
            <a:r>
              <a:rPr lang="en-US" sz="2200" dirty="0" smtClean="0"/>
              <a:t> </a:t>
            </a:r>
            <a:r>
              <a:rPr lang="en-US" sz="2200" dirty="0"/>
              <a:t>complexity = E - N + 2*P </a:t>
            </a:r>
          </a:p>
          <a:p>
            <a:pPr marL="228600" lvl="1" indent="0">
              <a:buNone/>
            </a:pPr>
            <a:r>
              <a:rPr lang="en-US" sz="2200" dirty="0"/>
              <a:t>where,</a:t>
            </a:r>
          </a:p>
          <a:p>
            <a:pPr lvl="2"/>
            <a:r>
              <a:rPr lang="en-US" sz="2200" dirty="0"/>
              <a:t>  E = number of edges in the flow graph.</a:t>
            </a:r>
          </a:p>
          <a:p>
            <a:pPr lvl="2"/>
            <a:r>
              <a:rPr lang="en-US" sz="2200" dirty="0"/>
              <a:t>  N = number of nodes in the flow graph.</a:t>
            </a:r>
          </a:p>
          <a:p>
            <a:pPr lvl="2"/>
            <a:r>
              <a:rPr lang="en-US" sz="2200" dirty="0"/>
              <a:t>  P = number of nodes that have exit points</a:t>
            </a:r>
          </a:p>
        </p:txBody>
      </p:sp>
    </p:spTree>
    <p:extLst>
      <p:ext uri="{BB962C8B-B14F-4D97-AF65-F5344CB8AC3E}">
        <p14:creationId xmlns:p14="http://schemas.microsoft.com/office/powerpoint/2010/main" val="115309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sz="quarter" idx="13"/>
          </p:nvPr>
        </p:nvPicPr>
        <p:blipFill>
          <a:blip r:embed="rId2">
            <a:duotone>
              <a:prstClr val="black"/>
              <a:schemeClr val="accent2">
                <a:tint val="45000"/>
                <a:satMod val="400000"/>
              </a:schemeClr>
            </a:duotone>
          </a:blip>
          <a:stretch>
            <a:fillRect/>
          </a:stretch>
        </p:blipFill>
        <p:spPr>
          <a:xfrm>
            <a:off x="1476408" y="2266682"/>
            <a:ext cx="2490283" cy="4018411"/>
          </a:xfrm>
          <a:prstGeom prst="rect">
            <a:avLst/>
          </a:prstGeom>
        </p:spPr>
      </p:pic>
      <p:pic>
        <p:nvPicPr>
          <p:cNvPr id="5" name="Picture 4"/>
          <p:cNvPicPr>
            <a:picLocks noChangeAspect="1"/>
          </p:cNvPicPr>
          <p:nvPr/>
        </p:nvPicPr>
        <p:blipFill>
          <a:blip r:embed="rId3"/>
          <a:stretch>
            <a:fillRect/>
          </a:stretch>
        </p:blipFill>
        <p:spPr>
          <a:xfrm>
            <a:off x="3966691" y="2266682"/>
            <a:ext cx="3046005" cy="3720251"/>
          </a:xfrm>
          <a:prstGeom prst="rect">
            <a:avLst/>
          </a:prstGeom>
        </p:spPr>
      </p:pic>
      <p:sp>
        <p:nvSpPr>
          <p:cNvPr id="6" name="Rectangle 5"/>
          <p:cNvSpPr/>
          <p:nvPr/>
        </p:nvSpPr>
        <p:spPr>
          <a:xfrm>
            <a:off x="7384405" y="2501141"/>
            <a:ext cx="3588396"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sz="2400" dirty="0">
                <a:solidFill>
                  <a:srgbClr val="000000"/>
                </a:solidFill>
                <a:latin typeface="Nunito"/>
              </a:rPr>
              <a:t>The </a:t>
            </a:r>
            <a:r>
              <a:rPr lang="en-US" sz="2400" dirty="0" err="1">
                <a:solidFill>
                  <a:srgbClr val="000000"/>
                </a:solidFill>
                <a:latin typeface="Nunito"/>
              </a:rPr>
              <a:t>Cyclomatic</a:t>
            </a:r>
            <a:r>
              <a:rPr lang="en-US" sz="2400" dirty="0">
                <a:solidFill>
                  <a:srgbClr val="000000"/>
                </a:solidFill>
                <a:latin typeface="Nunito"/>
              </a:rPr>
              <a:t> complexity is calculated using the above control flow diagram that shows seven nodes(shapes) and eight edges (lines), hence the </a:t>
            </a:r>
            <a:r>
              <a:rPr lang="en-US" sz="2400" dirty="0" err="1">
                <a:solidFill>
                  <a:srgbClr val="000000"/>
                </a:solidFill>
                <a:latin typeface="Nunito"/>
              </a:rPr>
              <a:t>cyclomatic</a:t>
            </a:r>
            <a:r>
              <a:rPr lang="en-US" sz="2400" dirty="0">
                <a:solidFill>
                  <a:srgbClr val="000000"/>
                </a:solidFill>
                <a:latin typeface="Nunito"/>
              </a:rPr>
              <a:t> complexity is 8 - 7 + 2 = 3</a:t>
            </a:r>
            <a:endParaRPr lang="en-US" sz="2400" dirty="0"/>
          </a:p>
        </p:txBody>
      </p:sp>
    </p:spTree>
    <p:extLst>
      <p:ext uri="{BB962C8B-B14F-4D97-AF65-F5344CB8AC3E}">
        <p14:creationId xmlns:p14="http://schemas.microsoft.com/office/powerpoint/2010/main" val="1315169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A2B1F-846D-4A06-A674-C949949FB70F}"/>
              </a:ext>
            </a:extLst>
          </p:cNvPr>
          <p:cNvSpPr>
            <a:spLocks noGrp="1"/>
          </p:cNvSpPr>
          <p:nvPr>
            <p:ph type="title"/>
          </p:nvPr>
        </p:nvSpPr>
        <p:spPr>
          <a:xfrm>
            <a:off x="640079" y="640079"/>
            <a:ext cx="3402531" cy="5272242"/>
          </a:xfrm>
        </p:spPr>
        <p:txBody>
          <a:bodyPr vert="horz" lIns="182880" tIns="182880" rIns="182880" bIns="182880" rtlCol="0" anchor="ctr">
            <a:normAutofit/>
          </a:bodyPr>
          <a:lstStyle/>
          <a:p>
            <a:pPr algn="just"/>
            <a:r>
              <a:rPr lang="en-US" sz="3600" b="0" i="0">
                <a:effectLst/>
              </a:rPr>
              <a:t>Statement testing</a:t>
            </a:r>
            <a:endParaRPr lang="en-US" sz="3600"/>
          </a:p>
        </p:txBody>
      </p:sp>
      <p:sp>
        <p:nvSpPr>
          <p:cNvPr id="3" name="Content Placeholder 2">
            <a:extLst>
              <a:ext uri="{FF2B5EF4-FFF2-40B4-BE49-F238E27FC236}">
                <a16:creationId xmlns="" xmlns:a16="http://schemas.microsoft.com/office/drawing/2014/main" id="{10F42A7A-ABE3-413E-BDAC-99BDF14DA54F}"/>
              </a:ext>
            </a:extLst>
          </p:cNvPr>
          <p:cNvSpPr>
            <a:spLocks noGrp="1"/>
          </p:cNvSpPr>
          <p:nvPr>
            <p:ph sz="quarter" idx="13"/>
          </p:nvPr>
        </p:nvSpPr>
        <p:spPr>
          <a:xfrm>
            <a:off x="4672103" y="640079"/>
            <a:ext cx="6883072" cy="3960496"/>
          </a:xfrm>
        </p:spPr>
        <p:txBody>
          <a:bodyPr vert="horz" lIns="91440" tIns="45720" rIns="91440" bIns="45720" rtlCol="0">
            <a:normAutofit fontScale="92500"/>
          </a:bodyPr>
          <a:lstStyle/>
          <a:p>
            <a:pPr algn="just"/>
            <a:r>
              <a:rPr lang="en-US" sz="2400" b="1" i="0" dirty="0">
                <a:effectLst/>
              </a:rPr>
              <a:t>Statement testing</a:t>
            </a:r>
            <a:r>
              <a:rPr lang="en-US" sz="2400" b="0" i="0" dirty="0">
                <a:effectLst/>
              </a:rPr>
              <a:t> A  white box testing technique  strategy in which each </a:t>
            </a:r>
            <a:r>
              <a:rPr lang="en-US" sz="2400" b="1" i="0" dirty="0">
                <a:effectLst/>
              </a:rPr>
              <a:t>statement</a:t>
            </a:r>
            <a:r>
              <a:rPr lang="en-US" sz="2400" b="0" i="0" dirty="0">
                <a:effectLst/>
              </a:rPr>
              <a:t> of a program is executed at least once. </a:t>
            </a:r>
          </a:p>
          <a:p>
            <a:pPr algn="just"/>
            <a:r>
              <a:rPr lang="en-US" sz="2400" b="0" i="0" dirty="0">
                <a:effectLst/>
              </a:rPr>
              <a:t>It is equivalent to finding a path (or set of paths) through the control-flow </a:t>
            </a:r>
            <a:r>
              <a:rPr lang="en-US" sz="2400" dirty="0"/>
              <a:t>graph that contains all the nodes of the graph. </a:t>
            </a:r>
          </a:p>
          <a:p>
            <a:pPr algn="just"/>
            <a:r>
              <a:rPr lang="en-US" sz="2400" dirty="0"/>
              <a:t>It is used for calculation of the number of statements in source code which have been executed. </a:t>
            </a:r>
          </a:p>
          <a:p>
            <a:pPr algn="just"/>
            <a:r>
              <a:rPr lang="en-US" sz="2400" dirty="0"/>
              <a:t>The main purpose of Statement Coverage is to cover all the possible paths, lines and statements in source code.</a:t>
            </a:r>
          </a:p>
        </p:txBody>
      </p:sp>
      <p:pic>
        <p:nvPicPr>
          <p:cNvPr id="5" name="Picture 4">
            <a:extLst>
              <a:ext uri="{FF2B5EF4-FFF2-40B4-BE49-F238E27FC236}">
                <a16:creationId xmlns="" xmlns:a16="http://schemas.microsoft.com/office/drawing/2014/main" id="{1EEAF392-C122-4D37-895B-9F1EC7243280}"/>
              </a:ext>
            </a:extLst>
          </p:cNvPr>
          <p:cNvPicPr>
            <a:picLocks noChangeAspect="1"/>
          </p:cNvPicPr>
          <p:nvPr/>
        </p:nvPicPr>
        <p:blipFill>
          <a:blip r:embed="rId3"/>
          <a:stretch>
            <a:fillRect/>
          </a:stretch>
        </p:blipFill>
        <p:spPr>
          <a:xfrm>
            <a:off x="4672103" y="4759407"/>
            <a:ext cx="6883071" cy="1152914"/>
          </a:xfrm>
          <a:prstGeom prst="rect">
            <a:avLst/>
          </a:prstGeom>
          <a:ln w="31750" cap="sq">
            <a:solidFill>
              <a:srgbClr val="FFFFFF"/>
            </a:solidFill>
            <a:miter lim="800000"/>
          </a:ln>
        </p:spPr>
      </p:pic>
    </p:spTree>
    <p:extLst>
      <p:ext uri="{BB962C8B-B14F-4D97-AF65-F5344CB8AC3E}">
        <p14:creationId xmlns:p14="http://schemas.microsoft.com/office/powerpoint/2010/main" val="362695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E9F26AF7-9AC1-49A4-8F89-2C63E1C0A0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4AC0974-801C-44AE-B420-D1DFB18733C9}"/>
              </a:ext>
            </a:extLst>
          </p:cNvPr>
          <p:cNvSpPr>
            <a:spLocks noGrp="1"/>
          </p:cNvSpPr>
          <p:nvPr>
            <p:ph type="title"/>
          </p:nvPr>
        </p:nvSpPr>
        <p:spPr>
          <a:xfrm>
            <a:off x="1600200" y="4269281"/>
            <a:ext cx="8991600" cy="2148839"/>
          </a:xfrm>
        </p:spPr>
        <p:txBody>
          <a:bodyPr vert="horz" lIns="274320" tIns="182880" rIns="274320" bIns="182880" rtlCol="0" anchor="ctr" anchorCtr="1">
            <a:normAutofit/>
          </a:bodyPr>
          <a:lstStyle/>
          <a:p>
            <a:pPr algn="l"/>
            <a:r>
              <a:rPr lang="en-US" sz="2000" b="0" i="0" dirty="0">
                <a:solidFill>
                  <a:srgbClr val="222222"/>
                </a:solidFill>
                <a:effectLst/>
                <a:latin typeface="Source Sans Pro" panose="020B0503030403020204" pitchFamily="34" charset="0"/>
              </a:rPr>
              <a:t>The statements marked in yellow color are those which are executed as per the scenario</a:t>
            </a:r>
            <a:br>
              <a:rPr lang="en-US" sz="2000" b="0" i="0" dirty="0">
                <a:solidFill>
                  <a:srgbClr val="222222"/>
                </a:solidFill>
                <a:effectLst/>
                <a:latin typeface="Source Sans Pro" panose="020B0503030403020204" pitchFamily="34" charset="0"/>
              </a:rPr>
            </a:br>
            <a:r>
              <a:rPr lang="en-US" sz="2000" b="0" i="0" dirty="0">
                <a:solidFill>
                  <a:srgbClr val="222222"/>
                </a:solidFill>
                <a:effectLst/>
                <a:latin typeface="Source Sans Pro" panose="020B0503030403020204" pitchFamily="34" charset="0"/>
              </a:rPr>
              <a:t/>
            </a:r>
            <a:br>
              <a:rPr lang="en-US" sz="2000" b="0" i="0" dirty="0">
                <a:solidFill>
                  <a:srgbClr val="222222"/>
                </a:solidFill>
                <a:effectLst/>
                <a:latin typeface="Source Sans Pro" panose="020B0503030403020204" pitchFamily="34" charset="0"/>
              </a:rPr>
            </a:br>
            <a:r>
              <a:rPr lang="en-US" sz="2000" b="0" i="0" dirty="0">
                <a:solidFill>
                  <a:srgbClr val="222222"/>
                </a:solidFill>
                <a:effectLst/>
                <a:latin typeface="Source Sans Pro" panose="020B0503030403020204" pitchFamily="34" charset="0"/>
              </a:rPr>
              <a:t>Number of executed statements = 5</a:t>
            </a:r>
            <a:br>
              <a:rPr lang="en-US" sz="2000" b="0" i="0" dirty="0">
                <a:solidFill>
                  <a:srgbClr val="222222"/>
                </a:solidFill>
                <a:effectLst/>
                <a:latin typeface="Source Sans Pro" panose="020B0503030403020204" pitchFamily="34" charset="0"/>
              </a:rPr>
            </a:br>
            <a:r>
              <a:rPr lang="en-US" sz="2000" b="0" i="0" dirty="0">
                <a:solidFill>
                  <a:srgbClr val="222222"/>
                </a:solidFill>
                <a:effectLst/>
                <a:latin typeface="Source Sans Pro" panose="020B0503030403020204" pitchFamily="34" charset="0"/>
              </a:rPr>
              <a:t>Total number of statements = 7</a:t>
            </a:r>
            <a:br>
              <a:rPr lang="en-US" sz="2000" b="0" i="0" dirty="0">
                <a:solidFill>
                  <a:srgbClr val="222222"/>
                </a:solidFill>
                <a:effectLst/>
                <a:latin typeface="Source Sans Pro" panose="020B0503030403020204" pitchFamily="34" charset="0"/>
              </a:rPr>
            </a:br>
            <a:r>
              <a:rPr lang="en-US" sz="2000" b="0" i="0" dirty="0">
                <a:solidFill>
                  <a:srgbClr val="222222"/>
                </a:solidFill>
                <a:effectLst/>
                <a:latin typeface="Source Sans Pro" panose="020B0503030403020204" pitchFamily="34" charset="0"/>
              </a:rPr>
              <a:t>Statement Coverage: 5/7 = 71%</a:t>
            </a:r>
          </a:p>
        </p:txBody>
      </p:sp>
      <p:pic>
        <p:nvPicPr>
          <p:cNvPr id="5" name="Content Placeholder 4" descr="Text, letter&#10;&#10;Description automatically generated">
            <a:extLst>
              <a:ext uri="{FF2B5EF4-FFF2-40B4-BE49-F238E27FC236}">
                <a16:creationId xmlns="" xmlns:a16="http://schemas.microsoft.com/office/drawing/2014/main" id="{3F5AAF1E-DA39-4E32-8FBE-6226E1B1CDFD}"/>
              </a:ext>
            </a:extLst>
          </p:cNvPr>
          <p:cNvPicPr>
            <a:picLocks noGrp="1" noChangeAspect="1"/>
          </p:cNvPicPr>
          <p:nvPr>
            <p:ph sz="quarter" idx="13"/>
          </p:nvPr>
        </p:nvPicPr>
        <p:blipFill>
          <a:blip r:embed="rId2"/>
          <a:stretch>
            <a:fillRect/>
          </a:stretch>
        </p:blipFill>
        <p:spPr>
          <a:xfrm>
            <a:off x="271463" y="154486"/>
            <a:ext cx="5582221" cy="3140715"/>
          </a:xfrm>
          <a:prstGeom prst="rect">
            <a:avLst/>
          </a:prstGeom>
        </p:spPr>
      </p:pic>
      <p:pic>
        <p:nvPicPr>
          <p:cNvPr id="7" name="Picture 6" descr="Graphical user interface&#10;&#10;Description automatically generated with low confidence">
            <a:extLst>
              <a:ext uri="{FF2B5EF4-FFF2-40B4-BE49-F238E27FC236}">
                <a16:creationId xmlns="" xmlns:a16="http://schemas.microsoft.com/office/drawing/2014/main" id="{F335BAF0-B0A0-4482-8774-177659C26035}"/>
              </a:ext>
            </a:extLst>
          </p:cNvPr>
          <p:cNvPicPr>
            <a:picLocks noChangeAspect="1"/>
          </p:cNvPicPr>
          <p:nvPr/>
        </p:nvPicPr>
        <p:blipFill>
          <a:blip r:embed="rId3"/>
          <a:stretch>
            <a:fillRect/>
          </a:stretch>
        </p:blipFill>
        <p:spPr>
          <a:xfrm>
            <a:off x="5981374" y="816927"/>
            <a:ext cx="6082936" cy="3041468"/>
          </a:xfrm>
          <a:prstGeom prst="rect">
            <a:avLst/>
          </a:prstGeom>
        </p:spPr>
      </p:pic>
      <p:pic>
        <p:nvPicPr>
          <p:cNvPr id="9" name="Picture 8">
            <a:extLst>
              <a:ext uri="{FF2B5EF4-FFF2-40B4-BE49-F238E27FC236}">
                <a16:creationId xmlns="" xmlns:a16="http://schemas.microsoft.com/office/drawing/2014/main" id="{182C5A0E-93BF-48A8-AE09-A8FADAEB6378}"/>
              </a:ext>
            </a:extLst>
          </p:cNvPr>
          <p:cNvPicPr>
            <a:picLocks noChangeAspect="1"/>
          </p:cNvPicPr>
          <p:nvPr/>
        </p:nvPicPr>
        <p:blipFill>
          <a:blip r:embed="rId4"/>
          <a:stretch>
            <a:fillRect/>
          </a:stretch>
        </p:blipFill>
        <p:spPr>
          <a:xfrm>
            <a:off x="127690" y="3396351"/>
            <a:ext cx="5853684" cy="776534"/>
          </a:xfrm>
          <a:prstGeom prst="rect">
            <a:avLst/>
          </a:prstGeom>
        </p:spPr>
      </p:pic>
    </p:spTree>
    <p:extLst>
      <p:ext uri="{BB962C8B-B14F-4D97-AF65-F5344CB8AC3E}">
        <p14:creationId xmlns:p14="http://schemas.microsoft.com/office/powerpoint/2010/main" val="527970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nSpc>
                <a:spcPct val="107000"/>
              </a:lnSpc>
              <a:spcAft>
                <a:spcPts val="800"/>
              </a:spcAft>
            </a:pPr>
            <a:r>
              <a:rPr lang="en-US" sz="2000" dirty="0"/>
              <a:t>Decision Coverage/ Branch coverage </a:t>
            </a:r>
            <a:endParaRPr lang="aa-ET" sz="3200" dirty="0">
              <a:solidFill>
                <a:srgbClr val="000000"/>
              </a:solidFill>
              <a:effectLst/>
              <a:latin typeface="Calibri" panose="020F0502020204030204" pitchFamily="34" charset="0"/>
              <a:ea typeface="Calibri" panose="020F0502020204030204" pitchFamily="34" charset="0"/>
            </a:endParaRPr>
          </a:p>
        </p:txBody>
      </p:sp>
      <p:sp>
        <p:nvSpPr>
          <p:cNvPr id="3" name="Content Placeholder 2"/>
          <p:cNvSpPr>
            <a:spLocks noGrp="1"/>
          </p:cNvSpPr>
          <p:nvPr>
            <p:ph sz="quarter" idx="13"/>
          </p:nvPr>
        </p:nvSpPr>
        <p:spPr>
          <a:xfrm>
            <a:off x="1706062" y="1740665"/>
            <a:ext cx="8779512" cy="3690651"/>
          </a:xfrm>
        </p:spPr>
        <p:txBody>
          <a:bodyPr vert="horz" lIns="91440" tIns="45720" rIns="91440" bIns="45720" rtlCol="0">
            <a:normAutofit/>
          </a:bodyPr>
          <a:lstStyle/>
          <a:p>
            <a:pPr algn="just"/>
            <a:r>
              <a:rPr lang="en-US" sz="2400" b="0" i="0" dirty="0">
                <a:solidFill>
                  <a:srgbClr val="000000"/>
                </a:solidFill>
                <a:effectLst/>
                <a:latin typeface="Arial" panose="020B0604020202020204" pitchFamily="34" charset="0"/>
              </a:rPr>
              <a:t>Decision coverage or Branch coverage is a testing method, which aims to ensure that each one of the possible branch from each decision point is executed at least once and thereby ensuring that all reachable code is executed.</a:t>
            </a:r>
          </a:p>
          <a:p>
            <a:pPr algn="just"/>
            <a:endParaRPr lang="en-US" sz="2400" b="0" i="0" dirty="0">
              <a:solidFill>
                <a:srgbClr val="000000"/>
              </a:solidFill>
              <a:effectLst/>
              <a:latin typeface="Arial" panose="020B0604020202020204" pitchFamily="34" charset="0"/>
            </a:endParaRPr>
          </a:p>
          <a:p>
            <a:pPr algn="just"/>
            <a:r>
              <a:rPr lang="en-US" sz="2400" b="0" i="0" dirty="0">
                <a:solidFill>
                  <a:srgbClr val="000000"/>
                </a:solidFill>
                <a:effectLst/>
                <a:latin typeface="Arial" panose="020B0604020202020204" pitchFamily="34" charset="0"/>
              </a:rPr>
              <a:t>That is, every decision is taken each way, true and false. It helps in validating all the branches in the code making sure that no branch leads to abnormal behavior of the application.</a:t>
            </a:r>
          </a:p>
        </p:txBody>
      </p:sp>
    </p:spTree>
    <p:extLst>
      <p:ext uri="{BB962C8B-B14F-4D97-AF65-F5344CB8AC3E}">
        <p14:creationId xmlns:p14="http://schemas.microsoft.com/office/powerpoint/2010/main" val="323328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US" sz="1800" dirty="0"/>
              <a:t>Decision Coverage / Branch coverage - CONT</a:t>
            </a:r>
            <a:endParaRPr lang="aa-ET" sz="1800" b="1"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50165" indent="0">
              <a:lnSpc>
                <a:spcPct val="105000"/>
              </a:lnSpc>
              <a:buNone/>
            </a:pPr>
            <a:r>
              <a:rPr lang="en-US" sz="2000" dirty="0"/>
              <a:t>Causes every decision (if, switch, while, etc.) in the program to be made both ways (or every possible way for switch)</a:t>
            </a:r>
          </a:p>
          <a:p>
            <a:pPr marL="50165" indent="0">
              <a:lnSpc>
                <a:spcPct val="105000"/>
              </a:lnSpc>
              <a:buNone/>
            </a:pPr>
            <a:r>
              <a:rPr lang="en-US" sz="2000" b="1" dirty="0"/>
              <a:t>System</a:t>
            </a:r>
            <a:r>
              <a:rPr lang="en-US" sz="2000" dirty="0"/>
              <a:t>: Design a test case to exercise each decision in the program each way (true / false) </a:t>
            </a:r>
          </a:p>
          <a:p>
            <a:pPr marL="50165" indent="0">
              <a:lnSpc>
                <a:spcPct val="105000"/>
              </a:lnSpc>
              <a:buNone/>
            </a:pPr>
            <a:endParaRPr lang="en-US" sz="2000" dirty="0"/>
          </a:p>
          <a:p>
            <a:pPr marL="50165" indent="0">
              <a:lnSpc>
                <a:spcPct val="105000"/>
              </a:lnSpc>
              <a:buNone/>
            </a:pPr>
            <a:r>
              <a:rPr lang="en-US" sz="2000" b="1" dirty="0"/>
              <a:t>Completion criterion:</a:t>
            </a:r>
            <a:r>
              <a:rPr lang="en-US" sz="2000" dirty="0"/>
              <a:t> A test case for each side of each decision can be checked by track branches taken in execution</a:t>
            </a:r>
            <a:endParaRPr lang="en-US" sz="24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7343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US" sz="1800" b="1" dirty="0">
                <a:solidFill>
                  <a:srgbClr val="000000"/>
                </a:solidFill>
                <a:effectLst/>
                <a:latin typeface="Times New Roman" panose="02020603050405020304" pitchFamily="18" charset="0"/>
                <a:ea typeface="Times New Roman" panose="02020603050405020304" pitchFamily="18" charset="0"/>
              </a:rPr>
              <a:t>Example</a:t>
            </a:r>
            <a:endParaRPr lang="aa-ET" sz="1800" b="1" dirty="0">
              <a:solidFill>
                <a:srgbClr val="00000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 xmlns:a16="http://schemas.microsoft.com/office/drawing/2014/main" id="{5B714308-91C2-4CB6-A399-9173468D9C3A}"/>
              </a:ext>
            </a:extLst>
          </p:cNvPr>
          <p:cNvPicPr>
            <a:picLocks noChangeAspect="1"/>
          </p:cNvPicPr>
          <p:nvPr/>
        </p:nvPicPr>
        <p:blipFill>
          <a:blip r:embed="rId2"/>
          <a:stretch>
            <a:fillRect/>
          </a:stretch>
        </p:blipFill>
        <p:spPr>
          <a:xfrm>
            <a:off x="1249680" y="2356641"/>
            <a:ext cx="2724150" cy="2552700"/>
          </a:xfrm>
          <a:prstGeom prst="rect">
            <a:avLst/>
          </a:prstGeom>
        </p:spPr>
      </p:pic>
      <p:pic>
        <p:nvPicPr>
          <p:cNvPr id="2050" name="Picture 2" descr="Decision Testing in Test Life Cycle">
            <a:extLst>
              <a:ext uri="{FF2B5EF4-FFF2-40B4-BE49-F238E27FC236}">
                <a16:creationId xmlns="" xmlns:a16="http://schemas.microsoft.com/office/drawing/2014/main" id="{3C8CF967-31C0-4F61-8D52-14A258658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386" y="1858582"/>
            <a:ext cx="4376347" cy="44690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CD551000-B2BD-4C66-8AE9-2D7325D3A1FA}"/>
              </a:ext>
            </a:extLst>
          </p:cNvPr>
          <p:cNvSpPr txBox="1"/>
          <p:nvPr/>
        </p:nvSpPr>
        <p:spPr>
          <a:xfrm>
            <a:off x="7458582" y="363476"/>
            <a:ext cx="4465194"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To calculate Decision Coverage, one has to find out the minimum number of paths which will ensure that all the edges are covered. In this case there is no single path which will ensure coverage of  all the edges at once. The aim is to cover all possible true/false decisions.</a:t>
            </a:r>
          </a:p>
          <a:p>
            <a:r>
              <a:rPr lang="en-US" dirty="0"/>
              <a:t>(1) 1A-2C-3D-E-4G-5H</a:t>
            </a:r>
          </a:p>
          <a:p>
            <a:r>
              <a:rPr lang="en-US" dirty="0"/>
              <a:t>(2) 1A-2B-E-4F</a:t>
            </a:r>
          </a:p>
          <a:p>
            <a:r>
              <a:rPr lang="en-US" dirty="0"/>
              <a:t>Hence Decision or Decision Coverage is 2.</a:t>
            </a:r>
            <a:endParaRPr lang="aa-ET" dirty="0"/>
          </a:p>
        </p:txBody>
      </p:sp>
    </p:spTree>
    <p:extLst>
      <p:ext uri="{BB962C8B-B14F-4D97-AF65-F5344CB8AC3E}">
        <p14:creationId xmlns:p14="http://schemas.microsoft.com/office/powerpoint/2010/main" val="317024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 xmlns:a16="http://schemas.microsoft.com/office/drawing/2014/main" id="{EEDA74AE-7EC5-4BC9-A789-4F1AADA8C61D}"/>
              </a:ext>
            </a:extLst>
          </p:cNvPr>
          <p:cNvSpPr>
            <a:spLocks noGrp="1"/>
          </p:cNvSpPr>
          <p:nvPr>
            <p:ph type="title"/>
          </p:nvPr>
        </p:nvSpPr>
        <p:spPr>
          <a:xfrm>
            <a:off x="2056965" y="1074"/>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US" sz="1800" u="sng" dirty="0">
                <a:solidFill>
                  <a:srgbClr val="000000"/>
                </a:solidFill>
                <a:effectLst/>
                <a:uFill>
                  <a:solidFill>
                    <a:srgbClr val="000000"/>
                  </a:solidFill>
                </a:uFill>
                <a:latin typeface="Calibri" panose="020F0502020204030204" pitchFamily="34" charset="0"/>
                <a:ea typeface="Calibri" panose="020F0502020204030204" pitchFamily="34" charset="0"/>
              </a:rPr>
              <a:t>EXAMPLES</a:t>
            </a:r>
            <a:endParaRPr lang="aa-ET" sz="1800" b="1" dirty="0">
              <a:solidFill>
                <a:srgbClr val="00000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 xmlns:a16="http://schemas.microsoft.com/office/drawing/2014/main" id="{4DA32918-47C6-4F67-88A7-479073244FC3}"/>
              </a:ext>
            </a:extLst>
          </p:cNvPr>
          <p:cNvPicPr>
            <a:picLocks noChangeAspect="1"/>
          </p:cNvPicPr>
          <p:nvPr/>
        </p:nvPicPr>
        <p:blipFill>
          <a:blip r:embed="rId2"/>
          <a:stretch>
            <a:fillRect/>
          </a:stretch>
        </p:blipFill>
        <p:spPr>
          <a:xfrm>
            <a:off x="1586628" y="1248156"/>
            <a:ext cx="4117486" cy="4301957"/>
          </a:xfrm>
          <a:prstGeom prst="rect">
            <a:avLst/>
          </a:prstGeom>
        </p:spPr>
      </p:pic>
      <p:pic>
        <p:nvPicPr>
          <p:cNvPr id="10" name="Picture 9">
            <a:extLst>
              <a:ext uri="{FF2B5EF4-FFF2-40B4-BE49-F238E27FC236}">
                <a16:creationId xmlns="" xmlns:a16="http://schemas.microsoft.com/office/drawing/2014/main" id="{E60A58C4-E37D-43D2-921C-9E62D64FD260}"/>
              </a:ext>
            </a:extLst>
          </p:cNvPr>
          <p:cNvPicPr>
            <a:picLocks noChangeAspect="1"/>
          </p:cNvPicPr>
          <p:nvPr/>
        </p:nvPicPr>
        <p:blipFill>
          <a:blip r:embed="rId3"/>
          <a:stretch>
            <a:fillRect/>
          </a:stretch>
        </p:blipFill>
        <p:spPr>
          <a:xfrm>
            <a:off x="1610011" y="1307887"/>
            <a:ext cx="3956513" cy="4242226"/>
          </a:xfrm>
          <a:prstGeom prst="rect">
            <a:avLst/>
          </a:prstGeom>
        </p:spPr>
      </p:pic>
    </p:spTree>
    <p:extLst>
      <p:ext uri="{BB962C8B-B14F-4D97-AF65-F5344CB8AC3E}">
        <p14:creationId xmlns:p14="http://schemas.microsoft.com/office/powerpoint/2010/main" val="125478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US" sz="1600" dirty="0"/>
              <a:t>Condition Coverage</a:t>
            </a:r>
            <a:endParaRPr lang="aa-ET" sz="2400" b="1"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Autofit/>
          </a:bodyPr>
          <a:lstStyle/>
          <a:p>
            <a:pPr marL="50165" indent="0" algn="just">
              <a:lnSpc>
                <a:spcPct val="105000"/>
              </a:lnSpc>
              <a:buNone/>
            </a:pPr>
            <a:r>
              <a:rPr lang="en-US" sz="1600" b="0" i="0" dirty="0">
                <a:solidFill>
                  <a:srgbClr val="000000"/>
                </a:solidFill>
                <a:effectLst/>
                <a:latin typeface="Arial" panose="020B0604020202020204" pitchFamily="34" charset="0"/>
              </a:rPr>
              <a:t>Condition coverage is also known as Predicate Coverage in which each one of the Boolean expression have been evaluated to both TRUE and FALSE. </a:t>
            </a:r>
            <a:r>
              <a:rPr lang="en-US" sz="1600" dirty="0"/>
              <a:t>Like decision coverage, but causes every condition expression to be exercised both ways (true / false)</a:t>
            </a:r>
            <a:endParaRPr lang="en-US" sz="1600" dirty="0">
              <a:solidFill>
                <a:srgbClr val="000000"/>
              </a:solidFill>
              <a:latin typeface="Arial" panose="020B0604020202020204" pitchFamily="34" charset="0"/>
              <a:ea typeface="Times New Roman" panose="02020603050405020304" pitchFamily="18" charset="0"/>
            </a:endParaRPr>
          </a:p>
          <a:p>
            <a:pPr marL="50165" indent="0" algn="just">
              <a:lnSpc>
                <a:spcPct val="105000"/>
              </a:lnSpc>
              <a:buNone/>
            </a:pPr>
            <a:endParaRPr lang="en-US" sz="1600" dirty="0">
              <a:solidFill>
                <a:srgbClr val="000000"/>
              </a:solidFill>
              <a:latin typeface="Arial" panose="020B0604020202020204" pitchFamily="34" charset="0"/>
              <a:ea typeface="Times New Roman" panose="02020603050405020304" pitchFamily="18" charset="0"/>
            </a:endParaRPr>
          </a:p>
          <a:p>
            <a:pPr marL="50165" indent="0" algn="just">
              <a:lnSpc>
                <a:spcPct val="105000"/>
              </a:lnSpc>
              <a:buNone/>
            </a:pPr>
            <a:endParaRPr lang="en-US" sz="1600" dirty="0">
              <a:solidFill>
                <a:srgbClr val="000000"/>
              </a:solidFill>
              <a:latin typeface="Arial" panose="020B0604020202020204" pitchFamily="34" charset="0"/>
              <a:ea typeface="Times New Roman" panose="02020603050405020304" pitchFamily="18" charset="0"/>
            </a:endParaRPr>
          </a:p>
          <a:p>
            <a:pPr marL="50165" indent="0" algn="just">
              <a:lnSpc>
                <a:spcPct val="105000"/>
              </a:lnSpc>
              <a:buNone/>
            </a:pPr>
            <a:endParaRPr lang="en-US" sz="1600" dirty="0">
              <a:solidFill>
                <a:srgbClr val="000000"/>
              </a:solidFill>
              <a:latin typeface="Arial" panose="020B0604020202020204" pitchFamily="34" charset="0"/>
              <a:ea typeface="Times New Roman" panose="02020603050405020304" pitchFamily="18" charset="0"/>
            </a:endParaRPr>
          </a:p>
          <a:p>
            <a:pPr marL="50165" indent="0" algn="just">
              <a:lnSpc>
                <a:spcPct val="105000"/>
              </a:lnSpc>
              <a:buNone/>
            </a:pPr>
            <a:endParaRPr lang="en-US" sz="1600" dirty="0">
              <a:solidFill>
                <a:srgbClr val="000000"/>
              </a:solidFill>
              <a:latin typeface="Arial" panose="020B0604020202020204" pitchFamily="34" charset="0"/>
              <a:ea typeface="Times New Roman" panose="02020603050405020304" pitchFamily="18" charset="0"/>
            </a:endParaRPr>
          </a:p>
          <a:p>
            <a:pPr marL="50165" indent="0" algn="just">
              <a:lnSpc>
                <a:spcPct val="105000"/>
              </a:lnSpc>
              <a:buNone/>
            </a:pPr>
            <a:endParaRPr lang="en-US" sz="1600" dirty="0">
              <a:solidFill>
                <a:srgbClr val="000000"/>
              </a:solidFill>
              <a:latin typeface="Arial" panose="020B0604020202020204" pitchFamily="34" charset="0"/>
              <a:ea typeface="Times New Roman" panose="02020603050405020304" pitchFamily="18" charset="0"/>
            </a:endParaRPr>
          </a:p>
          <a:p>
            <a:pPr marL="50165" indent="0" algn="just">
              <a:lnSpc>
                <a:spcPct val="105000"/>
              </a:lnSpc>
              <a:buNone/>
            </a:pPr>
            <a:r>
              <a:rPr lang="en-US" sz="1600" b="0" i="0" dirty="0">
                <a:solidFill>
                  <a:srgbClr val="000000"/>
                </a:solidFill>
                <a:effectLst/>
                <a:latin typeface="Arial" panose="020B0604020202020204" pitchFamily="34" charset="0"/>
              </a:rPr>
              <a:t>In order to ensure complete Condition coverage criteria for the above example, A, B and C should be evaluated at least once against "true" and "false".</a:t>
            </a:r>
            <a:endParaRPr lang="en-US" sz="1600" dirty="0">
              <a:solidFill>
                <a:srgbClr val="000000"/>
              </a:solidFill>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 xmlns:a16="http://schemas.microsoft.com/office/drawing/2014/main" id="{1D405DB3-4BFE-48C4-81F8-72EE6DC9A7EE}"/>
              </a:ext>
            </a:extLst>
          </p:cNvPr>
          <p:cNvPicPr>
            <a:picLocks noChangeAspect="1"/>
          </p:cNvPicPr>
          <p:nvPr/>
        </p:nvPicPr>
        <p:blipFill>
          <a:blip r:embed="rId2"/>
          <a:stretch>
            <a:fillRect/>
          </a:stretch>
        </p:blipFill>
        <p:spPr>
          <a:xfrm>
            <a:off x="2231136" y="2569490"/>
            <a:ext cx="2372879" cy="2066942"/>
          </a:xfrm>
          <a:prstGeom prst="rect">
            <a:avLst/>
          </a:prstGeom>
        </p:spPr>
      </p:pic>
      <p:sp>
        <p:nvSpPr>
          <p:cNvPr id="7" name="TextBox 6">
            <a:extLst>
              <a:ext uri="{FF2B5EF4-FFF2-40B4-BE49-F238E27FC236}">
                <a16:creationId xmlns="" xmlns:a16="http://schemas.microsoft.com/office/drawing/2014/main" id="{20E5A333-CFB4-4AB4-B072-76859155FD9D}"/>
              </a:ext>
            </a:extLst>
          </p:cNvPr>
          <p:cNvSpPr txBox="1"/>
          <p:nvPr/>
        </p:nvSpPr>
        <p:spPr>
          <a:xfrm>
            <a:off x="5434739" y="2864297"/>
            <a:ext cx="4831687"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So, in our example, the 3 following tests would be sufficient for 100% Condition coverage testing.</a:t>
            </a:r>
          </a:p>
          <a:p>
            <a:r>
              <a:rPr lang="en-US" dirty="0"/>
              <a:t>A = true  | B = not eval | C = false</a:t>
            </a:r>
          </a:p>
          <a:p>
            <a:r>
              <a:rPr lang="en-US" dirty="0"/>
              <a:t>A = false | B = true     | C = true</a:t>
            </a:r>
          </a:p>
          <a:p>
            <a:r>
              <a:rPr lang="en-US" dirty="0"/>
              <a:t>A = false | B = false    | C = not eval</a:t>
            </a:r>
            <a:endParaRPr lang="aa-ET" dirty="0"/>
          </a:p>
        </p:txBody>
      </p:sp>
    </p:spTree>
    <p:extLst>
      <p:ext uri="{BB962C8B-B14F-4D97-AF65-F5344CB8AC3E}">
        <p14:creationId xmlns:p14="http://schemas.microsoft.com/office/powerpoint/2010/main" val="365388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US" sz="1800" dirty="0"/>
              <a:t>Condition Coverage</a:t>
            </a:r>
            <a:endParaRPr lang="aa-ET" sz="1800" b="1"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0" indent="0" algn="just">
              <a:lnSpc>
                <a:spcPct val="103000"/>
              </a:lnSpc>
              <a:buNone/>
            </a:pPr>
            <a:r>
              <a:rPr lang="en-US" sz="2400" dirty="0"/>
              <a:t>A condition is any true / false subexpression in a decision </a:t>
            </a:r>
          </a:p>
          <a:p>
            <a:pPr marL="228600" lvl="1" indent="0" algn="just">
              <a:lnSpc>
                <a:spcPct val="103000"/>
              </a:lnSpc>
              <a:buNone/>
            </a:pPr>
            <a:r>
              <a:rPr lang="en-US" sz="2000" dirty="0"/>
              <a:t>Example:  if (( x == 1 || y &gt; 2) &amp;&amp; z &lt; 3) </a:t>
            </a:r>
          </a:p>
          <a:p>
            <a:pPr marL="0" indent="0" algn="just">
              <a:lnSpc>
                <a:spcPct val="103000"/>
              </a:lnSpc>
              <a:buNone/>
            </a:pPr>
            <a:endParaRPr lang="en-US" sz="2400" dirty="0"/>
          </a:p>
          <a:p>
            <a:pPr marL="0" indent="0" algn="just">
              <a:lnSpc>
                <a:spcPct val="103000"/>
              </a:lnSpc>
              <a:buNone/>
            </a:pPr>
            <a:r>
              <a:rPr lang="en-US" sz="2400" dirty="0"/>
              <a:t>Requires separate condition coverage tests for each of: </a:t>
            </a:r>
          </a:p>
          <a:p>
            <a:pPr lvl="1" algn="just">
              <a:lnSpc>
                <a:spcPct val="103000"/>
              </a:lnSpc>
            </a:pPr>
            <a:r>
              <a:rPr lang="en-US" sz="2000" dirty="0"/>
              <a:t>x == 1 true / false </a:t>
            </a:r>
          </a:p>
          <a:p>
            <a:pPr lvl="1" algn="just">
              <a:lnSpc>
                <a:spcPct val="103000"/>
              </a:lnSpc>
            </a:pPr>
            <a:r>
              <a:rPr lang="en-US" sz="2000" dirty="0"/>
              <a:t>y &gt; 2 true / false </a:t>
            </a:r>
          </a:p>
          <a:p>
            <a:pPr lvl="1" algn="just">
              <a:lnSpc>
                <a:spcPct val="103000"/>
              </a:lnSpc>
            </a:pPr>
            <a:r>
              <a:rPr lang="en-US" sz="2000" dirty="0"/>
              <a:t>z &lt; 3 true / false</a:t>
            </a:r>
            <a:endParaRPr lang="en-US" sz="2400" b="1"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528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64465" indent="-6350"/>
            <a:r>
              <a:rPr lang="en-US" sz="2800" i="0" dirty="0">
                <a:solidFill>
                  <a:srgbClr val="202124"/>
                </a:solidFill>
                <a:effectLst/>
                <a:latin typeface="arial" panose="020B0604020202020204" pitchFamily="34" charset="0"/>
              </a:rPr>
              <a:t>Model-based testing</a:t>
            </a:r>
            <a:endParaRPr lang="en-US" b="1" i="1" kern="1200" cap="all" spc="200" baseline="0" dirty="0">
              <a:solidFill>
                <a:srgbClr val="262626"/>
              </a:solidFill>
              <a:effectLst/>
              <a:latin typeface="+mj-lt"/>
              <a:ea typeface="+mj-ea"/>
              <a:cs typeface="+mj-cs"/>
            </a:endParaRPr>
          </a:p>
        </p:txBody>
      </p:sp>
      <p:sp>
        <p:nvSpPr>
          <p:cNvPr id="3" name="Content Placeholder 2"/>
          <p:cNvSpPr>
            <a:spLocks noGrp="1"/>
          </p:cNvSpPr>
          <p:nvPr>
            <p:ph sz="quarter" idx="13"/>
          </p:nvPr>
        </p:nvSpPr>
        <p:spPr>
          <a:xfrm>
            <a:off x="1706062" y="1656138"/>
            <a:ext cx="8779512" cy="3953706"/>
          </a:xfrm>
        </p:spPr>
        <p:txBody>
          <a:bodyPr vert="horz" lIns="91440" tIns="45720" rIns="91440" bIns="45720" rtlCol="0">
            <a:normAutofit/>
          </a:bodyPr>
          <a:lstStyle/>
          <a:p>
            <a:pPr marL="459740" marR="695960" indent="-342900" algn="just">
              <a:lnSpc>
                <a:spcPct val="105000"/>
              </a:lnSpc>
              <a:spcAft>
                <a:spcPts val="795"/>
              </a:spcAft>
            </a:pPr>
            <a:r>
              <a:rPr lang="en-US" sz="2400" i="0" dirty="0">
                <a:solidFill>
                  <a:srgbClr val="202124"/>
                </a:solidFill>
                <a:effectLst/>
                <a:latin typeface="arial" panose="020B0604020202020204" pitchFamily="34" charset="0"/>
              </a:rPr>
              <a:t>Model-based testing is a software testing technique in which the test cases are derived from a model that describes the functional aspects of the system under test. </a:t>
            </a:r>
          </a:p>
          <a:p>
            <a:pPr marL="459740" marR="695960" indent="-342900" algn="just">
              <a:lnSpc>
                <a:spcPct val="105000"/>
              </a:lnSpc>
              <a:spcAft>
                <a:spcPts val="795"/>
              </a:spcAft>
            </a:pPr>
            <a:r>
              <a:rPr lang="en-US" sz="2400" i="0" dirty="0">
                <a:solidFill>
                  <a:srgbClr val="202124"/>
                </a:solidFill>
                <a:effectLst/>
                <a:latin typeface="arial" panose="020B0604020202020204" pitchFamily="34" charset="0"/>
              </a:rPr>
              <a:t>It makes use of a model to generate tests that includes both offline and online testing.</a:t>
            </a:r>
            <a:endParaRPr lang="aa-ET" sz="24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7CB92EC-3D3E-4BAF-967E-2E1746DBD186}"/>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b="1" i="0" kern="1200" cap="all" spc="200" baseline="0" dirty="0">
                <a:solidFill>
                  <a:srgbClr val="262626"/>
                </a:solidFill>
                <a:effectLst/>
                <a:latin typeface="+mj-lt"/>
                <a:ea typeface="+mj-ea"/>
                <a:cs typeface="+mj-cs"/>
              </a:rPr>
              <a:t>Path Testing</a:t>
            </a:r>
            <a:endParaRPr lang="en-US" kern="1200" cap="all" spc="200" baseline="0" dirty="0">
              <a:solidFill>
                <a:srgbClr val="262626"/>
              </a:solidFill>
              <a:latin typeface="+mj-lt"/>
              <a:ea typeface="+mj-ea"/>
              <a:cs typeface="+mj-cs"/>
            </a:endParaRPr>
          </a:p>
        </p:txBody>
      </p:sp>
      <p:sp>
        <p:nvSpPr>
          <p:cNvPr id="3" name="Content Placeholder 2">
            <a:extLst>
              <a:ext uri="{FF2B5EF4-FFF2-40B4-BE49-F238E27FC236}">
                <a16:creationId xmlns="" xmlns:a16="http://schemas.microsoft.com/office/drawing/2014/main" id="{4E1ADEBF-6042-4E55-95DA-A10D35A37D2F}"/>
              </a:ext>
            </a:extLst>
          </p:cNvPr>
          <p:cNvSpPr>
            <a:spLocks noGrp="1"/>
          </p:cNvSpPr>
          <p:nvPr>
            <p:ph sz="quarter" idx="13"/>
          </p:nvPr>
        </p:nvSpPr>
        <p:spPr>
          <a:xfrm>
            <a:off x="1706062" y="1843590"/>
            <a:ext cx="8779512" cy="3326928"/>
          </a:xfrm>
        </p:spPr>
        <p:txBody>
          <a:bodyPr vert="horz" lIns="91440" tIns="45720" rIns="91440" bIns="45720" rtlCol="0">
            <a:normAutofit lnSpcReduction="10000"/>
          </a:bodyPr>
          <a:lstStyle/>
          <a:p>
            <a:pPr algn="just"/>
            <a:r>
              <a:rPr lang="en-US" sz="2400" b="0" i="0" dirty="0">
                <a:solidFill>
                  <a:srgbClr val="404040"/>
                </a:solidFill>
                <a:effectLst/>
              </a:rPr>
              <a:t>Path testing is a structural testing method that involves using the source code of a program in order to find every possible executable path. It helps to determine all faults lying within a piece of code. This method is designed to execute all or selected path through a computer program.</a:t>
            </a:r>
          </a:p>
          <a:p>
            <a:pPr algn="just"/>
            <a:r>
              <a:rPr lang="en-US" sz="2400" b="0" i="0" dirty="0">
                <a:solidFill>
                  <a:srgbClr val="404040"/>
                </a:solidFill>
                <a:effectLst/>
              </a:rPr>
              <a:t>Any software program includes, multiple entry and exit points. Testing each of these points is a challenging as well as time-consuming. In order to reduce the redundant tests and to achieve maximum test coverage, basis path testing is used.</a:t>
            </a:r>
            <a:endParaRPr lang="en-US" sz="2400" dirty="0">
              <a:solidFill>
                <a:srgbClr val="404040"/>
              </a:solidFill>
            </a:endParaRPr>
          </a:p>
        </p:txBody>
      </p:sp>
    </p:spTree>
    <p:extLst>
      <p:ext uri="{BB962C8B-B14F-4D97-AF65-F5344CB8AC3E}">
        <p14:creationId xmlns:p14="http://schemas.microsoft.com/office/powerpoint/2010/main" val="1793015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9BADDB-0307-4072-B838-1DDBBC82CEA3}"/>
              </a:ext>
            </a:extLst>
          </p:cNvPr>
          <p:cNvSpPr>
            <a:spLocks noGrp="1"/>
          </p:cNvSpPr>
          <p:nvPr>
            <p:ph type="title"/>
          </p:nvPr>
        </p:nvSpPr>
        <p:spPr>
          <a:xfrm>
            <a:off x="804672" y="964692"/>
            <a:ext cx="4476806" cy="1188720"/>
          </a:xfrm>
        </p:spPr>
        <p:txBody>
          <a:bodyPr vert="horz" lIns="182880" tIns="182880" rIns="182880" bIns="182880" rtlCol="0" anchor="ctr">
            <a:normAutofit/>
          </a:bodyPr>
          <a:lstStyle/>
          <a:p>
            <a:r>
              <a:rPr lang="en-US" dirty="0"/>
              <a:t>Example</a:t>
            </a:r>
            <a:endParaRPr lang="en-US"/>
          </a:p>
        </p:txBody>
      </p:sp>
      <p:sp>
        <p:nvSpPr>
          <p:cNvPr id="3" name="Content Placeholder 2">
            <a:extLst>
              <a:ext uri="{FF2B5EF4-FFF2-40B4-BE49-F238E27FC236}">
                <a16:creationId xmlns="" xmlns:a16="http://schemas.microsoft.com/office/drawing/2014/main" id="{992D2743-2066-4DC8-9359-E9C002535441}"/>
              </a:ext>
            </a:extLst>
          </p:cNvPr>
          <p:cNvSpPr>
            <a:spLocks noGrp="1"/>
          </p:cNvSpPr>
          <p:nvPr>
            <p:ph sz="quarter" idx="13"/>
          </p:nvPr>
        </p:nvSpPr>
        <p:spPr>
          <a:xfrm>
            <a:off x="803244" y="2638044"/>
            <a:ext cx="4492932" cy="3263206"/>
          </a:xfrm>
        </p:spPr>
        <p:txBody>
          <a:bodyPr vert="horz" lIns="91440" tIns="45720" rIns="91440" bIns="45720" rtlCol="0">
            <a:normAutofit/>
          </a:bodyPr>
          <a:lstStyle/>
          <a:p>
            <a:pPr algn="just"/>
            <a:r>
              <a:rPr lang="en-US" b="0" i="0" dirty="0">
                <a:effectLst/>
              </a:rPr>
              <a:t>In the above example, we can see there are few conditional statements that is executed depending on what condition it suffice. Here there are 3 paths or condition that need to be tested to get the output,</a:t>
            </a:r>
          </a:p>
          <a:p>
            <a:pPr algn="just"/>
            <a:r>
              <a:rPr lang="en-US" b="1" i="0" dirty="0">
                <a:effectLst/>
              </a:rPr>
              <a:t>Path 1</a:t>
            </a:r>
            <a:r>
              <a:rPr lang="en-US" b="0" i="0" dirty="0">
                <a:effectLst/>
              </a:rPr>
              <a:t>: 1,2,3,5,6, 7</a:t>
            </a:r>
          </a:p>
          <a:p>
            <a:pPr algn="just"/>
            <a:r>
              <a:rPr lang="en-US" b="1" i="0" dirty="0">
                <a:effectLst/>
              </a:rPr>
              <a:t>Path 2</a:t>
            </a:r>
            <a:r>
              <a:rPr lang="en-US" b="0" i="0" dirty="0">
                <a:effectLst/>
              </a:rPr>
              <a:t>: 1,2,4,5,6, 7</a:t>
            </a:r>
          </a:p>
          <a:p>
            <a:pPr algn="just"/>
            <a:r>
              <a:rPr lang="en-US" b="1" i="0" dirty="0">
                <a:effectLst/>
              </a:rPr>
              <a:t>Path 3</a:t>
            </a:r>
            <a:r>
              <a:rPr lang="en-US" b="0" i="0" dirty="0">
                <a:effectLst/>
              </a:rPr>
              <a:t>: 1, 6, 7</a:t>
            </a:r>
          </a:p>
          <a:p>
            <a:pPr algn="just"/>
            <a:endParaRPr lang="en-US" dirty="0"/>
          </a:p>
        </p:txBody>
      </p:sp>
      <p:sp>
        <p:nvSpPr>
          <p:cNvPr id="71" name="Rectangle 70">
            <a:extLst>
              <a:ext uri="{FF2B5EF4-FFF2-40B4-BE49-F238E27FC236}">
                <a16:creationId xmlns="" xmlns:a16="http://schemas.microsoft.com/office/drawing/2014/main" id="{56533F40-045E-4E3D-9243-864CD4E586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 xmlns:a16="http://schemas.microsoft.com/office/drawing/2014/main" id="{30402EC6-D845-41B3-BEBE-CB34D9BFEA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ath Testing &amp; Basis Path Testing">
            <a:extLst>
              <a:ext uri="{FF2B5EF4-FFF2-40B4-BE49-F238E27FC236}">
                <a16:creationId xmlns="" xmlns:a16="http://schemas.microsoft.com/office/drawing/2014/main" id="{BCF40926-0193-4DF1-BE86-C3629B107B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2140" y="1293275"/>
            <a:ext cx="4663609"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43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6044F56-3182-4DF3-ABB9-6F6D5C8113BE}"/>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b="1" i="0" kern="1200" cap="all" spc="200" baseline="0" dirty="0">
                <a:solidFill>
                  <a:srgbClr val="262626"/>
                </a:solidFill>
                <a:effectLst/>
                <a:latin typeface="+mj-lt"/>
                <a:ea typeface="+mj-ea"/>
                <a:cs typeface="+mj-cs"/>
              </a:rPr>
              <a:t>Steps for Basis Path testing</a:t>
            </a:r>
            <a:endParaRPr lang="en-US" kern="1200" cap="all" spc="200" baseline="0" dirty="0">
              <a:solidFill>
                <a:srgbClr val="262626"/>
              </a:solidFill>
              <a:latin typeface="+mj-lt"/>
              <a:ea typeface="+mj-ea"/>
              <a:cs typeface="+mj-cs"/>
            </a:endParaRPr>
          </a:p>
        </p:txBody>
      </p:sp>
      <p:sp>
        <p:nvSpPr>
          <p:cNvPr id="3" name="Content Placeholder 2">
            <a:extLst>
              <a:ext uri="{FF2B5EF4-FFF2-40B4-BE49-F238E27FC236}">
                <a16:creationId xmlns="" xmlns:a16="http://schemas.microsoft.com/office/drawing/2014/main" id="{BF686650-9195-4B8C-BB70-E7009A264C86}"/>
              </a:ext>
            </a:extLst>
          </p:cNvPr>
          <p:cNvSpPr>
            <a:spLocks noGrp="1"/>
          </p:cNvSpPr>
          <p:nvPr>
            <p:ph sz="quarter" idx="13"/>
          </p:nvPr>
        </p:nvSpPr>
        <p:spPr>
          <a:xfrm>
            <a:off x="1706062" y="2291262"/>
            <a:ext cx="8779512" cy="2879256"/>
          </a:xfrm>
        </p:spPr>
        <p:txBody>
          <a:bodyPr vert="horz" lIns="91440" tIns="45720" rIns="91440" bIns="45720" rtlCol="0">
            <a:normAutofit/>
          </a:bodyPr>
          <a:lstStyle/>
          <a:p>
            <a:r>
              <a:rPr lang="en-US" sz="2400" b="0" i="0" dirty="0">
                <a:solidFill>
                  <a:srgbClr val="404040"/>
                </a:solidFill>
                <a:effectLst/>
              </a:rPr>
              <a:t>The basic steps involved in basis path testing include</a:t>
            </a:r>
          </a:p>
          <a:p>
            <a:pPr marL="571500" lvl="1"/>
            <a:r>
              <a:rPr lang="en-US" sz="2000" b="0" i="0" dirty="0">
                <a:solidFill>
                  <a:srgbClr val="404040"/>
                </a:solidFill>
                <a:effectLst/>
              </a:rPr>
              <a:t>Draw a control graph (to determine different program paths)</a:t>
            </a:r>
          </a:p>
          <a:p>
            <a:pPr marL="571500" lvl="1"/>
            <a:r>
              <a:rPr lang="en-US" sz="2000" b="0" i="0" dirty="0">
                <a:solidFill>
                  <a:srgbClr val="404040"/>
                </a:solidFill>
                <a:effectLst/>
              </a:rPr>
              <a:t>Calculate </a:t>
            </a:r>
            <a:r>
              <a:rPr lang="en-US" sz="2000" b="0" i="0" u="none" strike="noStrike" dirty="0">
                <a:solidFill>
                  <a:srgbClr val="404040"/>
                </a:solidFill>
                <a:effectLst/>
              </a:rPr>
              <a:t>Cyclomatic complexity</a:t>
            </a:r>
            <a:r>
              <a:rPr lang="en-US" sz="2000" b="0" i="0" dirty="0">
                <a:solidFill>
                  <a:srgbClr val="404040"/>
                </a:solidFill>
                <a:effectLst/>
              </a:rPr>
              <a:t> (metrics to determine the number of independent paths)</a:t>
            </a:r>
          </a:p>
          <a:p>
            <a:pPr marL="571500" lvl="1"/>
            <a:r>
              <a:rPr lang="en-US" sz="2000" b="0" i="0" dirty="0">
                <a:solidFill>
                  <a:srgbClr val="404040"/>
                </a:solidFill>
                <a:effectLst/>
              </a:rPr>
              <a:t>Find a basis set of paths</a:t>
            </a:r>
          </a:p>
          <a:p>
            <a:pPr marL="571500" lvl="1"/>
            <a:r>
              <a:rPr lang="en-US" sz="2000" b="0" i="0" dirty="0">
                <a:solidFill>
                  <a:srgbClr val="404040"/>
                </a:solidFill>
                <a:effectLst/>
              </a:rPr>
              <a:t>Generate test cases to exercise each path</a:t>
            </a:r>
          </a:p>
          <a:p>
            <a:endParaRPr lang="en-US" sz="3200" dirty="0">
              <a:solidFill>
                <a:srgbClr val="404040"/>
              </a:solidFill>
            </a:endParaRPr>
          </a:p>
        </p:txBody>
      </p:sp>
    </p:spTree>
    <p:extLst>
      <p:ext uri="{BB962C8B-B14F-4D97-AF65-F5344CB8AC3E}">
        <p14:creationId xmlns:p14="http://schemas.microsoft.com/office/powerpoint/2010/main" val="1682609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E9F26AF7-9AC1-49A4-8F89-2C63E1C0A0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493D80C-3BDD-4F5E-8410-7ADAB8C3506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b="1" i="0">
                <a:effectLst/>
              </a:rPr>
              <a:t>How to Calculate Cyclomatic Complexity</a:t>
            </a:r>
            <a:endParaRPr lang="en-US" sz="3200"/>
          </a:p>
        </p:txBody>
      </p:sp>
      <p:pic>
        <p:nvPicPr>
          <p:cNvPr id="7" name="Picture 6">
            <a:extLst>
              <a:ext uri="{FF2B5EF4-FFF2-40B4-BE49-F238E27FC236}">
                <a16:creationId xmlns="" xmlns:a16="http://schemas.microsoft.com/office/drawing/2014/main" id="{BAC28624-3534-4CC3-8D29-4DE39BB9CE38}"/>
              </a:ext>
            </a:extLst>
          </p:cNvPr>
          <p:cNvPicPr>
            <a:picLocks noChangeAspect="1"/>
          </p:cNvPicPr>
          <p:nvPr/>
        </p:nvPicPr>
        <p:blipFill>
          <a:blip r:embed="rId2"/>
          <a:stretch>
            <a:fillRect/>
          </a:stretch>
        </p:blipFill>
        <p:spPr>
          <a:xfrm>
            <a:off x="908411" y="967975"/>
            <a:ext cx="3530810" cy="3301307"/>
          </a:xfrm>
          <a:prstGeom prst="rect">
            <a:avLst/>
          </a:prstGeom>
        </p:spPr>
      </p:pic>
      <p:pic>
        <p:nvPicPr>
          <p:cNvPr id="5" name="Picture 4">
            <a:extLst>
              <a:ext uri="{FF2B5EF4-FFF2-40B4-BE49-F238E27FC236}">
                <a16:creationId xmlns="" xmlns:a16="http://schemas.microsoft.com/office/drawing/2014/main" id="{4A8622A9-C2EB-465F-B1E4-408DCBBAC9D5}"/>
              </a:ext>
            </a:extLst>
          </p:cNvPr>
          <p:cNvPicPr>
            <a:picLocks noChangeAspect="1"/>
          </p:cNvPicPr>
          <p:nvPr/>
        </p:nvPicPr>
        <p:blipFill>
          <a:blip r:embed="rId3"/>
          <a:stretch>
            <a:fillRect/>
          </a:stretch>
        </p:blipFill>
        <p:spPr>
          <a:xfrm>
            <a:off x="5276841" y="424511"/>
            <a:ext cx="5143506" cy="3844771"/>
          </a:xfrm>
          <a:prstGeom prst="rect">
            <a:avLst/>
          </a:prstGeom>
        </p:spPr>
      </p:pic>
    </p:spTree>
    <p:extLst>
      <p:ext uri="{BB962C8B-B14F-4D97-AF65-F5344CB8AC3E}">
        <p14:creationId xmlns:p14="http://schemas.microsoft.com/office/powerpoint/2010/main" val="2949195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24F09D5-EAF3-4D2E-A988-90E1CD9A310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cont…</a:t>
            </a:r>
          </a:p>
        </p:txBody>
      </p:sp>
      <p:sp>
        <p:nvSpPr>
          <p:cNvPr id="3" name="Content Placeholder 2">
            <a:extLst>
              <a:ext uri="{FF2B5EF4-FFF2-40B4-BE49-F238E27FC236}">
                <a16:creationId xmlns="" xmlns:a16="http://schemas.microsoft.com/office/drawing/2014/main" id="{AFB4F486-53A7-442D-A65E-7AB651F3D90F}"/>
              </a:ext>
            </a:extLst>
          </p:cNvPr>
          <p:cNvSpPr>
            <a:spLocks noGrp="1"/>
          </p:cNvSpPr>
          <p:nvPr>
            <p:ph sz="quarter" idx="13"/>
          </p:nvPr>
        </p:nvSpPr>
        <p:spPr>
          <a:xfrm>
            <a:off x="1706062" y="1843590"/>
            <a:ext cx="8779512" cy="3766254"/>
          </a:xfrm>
        </p:spPr>
        <p:txBody>
          <a:bodyPr vert="horz" lIns="91440" tIns="45720" rIns="91440" bIns="45720" rtlCol="0">
            <a:normAutofit fontScale="92500" lnSpcReduction="20000"/>
          </a:bodyPr>
          <a:lstStyle/>
          <a:p>
            <a:pPr marL="0" indent="0">
              <a:lnSpc>
                <a:spcPct val="90000"/>
              </a:lnSpc>
              <a:buNone/>
            </a:pPr>
            <a:r>
              <a:rPr lang="en-US" sz="2400" b="0" i="0" dirty="0">
                <a:solidFill>
                  <a:srgbClr val="404040"/>
                </a:solidFill>
                <a:effectLst/>
              </a:rPr>
              <a:t>Mathematically, it is set of independent paths through the graph diagram. The Code complexity of the program can be defined using the formula –</a:t>
            </a:r>
          </a:p>
          <a:p>
            <a:pPr>
              <a:lnSpc>
                <a:spcPct val="90000"/>
              </a:lnSpc>
            </a:pPr>
            <a:r>
              <a:rPr lang="en-US" sz="2400" b="1" dirty="0">
                <a:solidFill>
                  <a:srgbClr val="404040"/>
                </a:solidFill>
              </a:rPr>
              <a:t>V(G) = E - N + 2</a:t>
            </a:r>
          </a:p>
          <a:p>
            <a:pPr>
              <a:lnSpc>
                <a:spcPct val="90000"/>
              </a:lnSpc>
            </a:pPr>
            <a:r>
              <a:rPr lang="en-US" sz="2400" dirty="0">
                <a:solidFill>
                  <a:srgbClr val="404040"/>
                </a:solidFill>
              </a:rPr>
              <a:t>Where,</a:t>
            </a:r>
          </a:p>
          <a:p>
            <a:pPr>
              <a:lnSpc>
                <a:spcPct val="90000"/>
              </a:lnSpc>
            </a:pPr>
            <a:r>
              <a:rPr lang="en-US" sz="2400" dirty="0">
                <a:solidFill>
                  <a:srgbClr val="404040"/>
                </a:solidFill>
              </a:rPr>
              <a:t>E - Number of edges</a:t>
            </a:r>
          </a:p>
          <a:p>
            <a:pPr>
              <a:lnSpc>
                <a:spcPct val="90000"/>
              </a:lnSpc>
            </a:pPr>
            <a:r>
              <a:rPr lang="en-US" sz="2400" dirty="0">
                <a:solidFill>
                  <a:srgbClr val="404040"/>
                </a:solidFill>
              </a:rPr>
              <a:t>N - Number of Nodes</a:t>
            </a:r>
          </a:p>
          <a:p>
            <a:pPr>
              <a:lnSpc>
                <a:spcPct val="90000"/>
              </a:lnSpc>
            </a:pPr>
            <a:r>
              <a:rPr lang="en-US" sz="2400" dirty="0">
                <a:solidFill>
                  <a:srgbClr val="404040"/>
                </a:solidFill>
              </a:rPr>
              <a:t>V(G) - the maximum number of independent paths in the graph</a:t>
            </a:r>
          </a:p>
          <a:p>
            <a:pPr>
              <a:lnSpc>
                <a:spcPct val="90000"/>
              </a:lnSpc>
            </a:pPr>
            <a:endParaRPr lang="en-US" sz="2400" dirty="0">
              <a:solidFill>
                <a:srgbClr val="404040"/>
              </a:solidFill>
            </a:endParaRPr>
          </a:p>
          <a:p>
            <a:pPr>
              <a:lnSpc>
                <a:spcPct val="90000"/>
              </a:lnSpc>
            </a:pPr>
            <a:r>
              <a:rPr lang="en-US" sz="2400" b="1" dirty="0">
                <a:solidFill>
                  <a:srgbClr val="404040"/>
                </a:solidFill>
              </a:rPr>
              <a:t>V (G) = P + 1</a:t>
            </a:r>
          </a:p>
          <a:p>
            <a:pPr>
              <a:lnSpc>
                <a:spcPct val="90000"/>
              </a:lnSpc>
            </a:pPr>
            <a:r>
              <a:rPr lang="en-US" sz="2400" dirty="0">
                <a:solidFill>
                  <a:srgbClr val="404040"/>
                </a:solidFill>
              </a:rPr>
              <a:t>Where P = Number of predicate nodes (node that contains condition)</a:t>
            </a:r>
          </a:p>
        </p:txBody>
      </p:sp>
    </p:spTree>
    <p:extLst>
      <p:ext uri="{BB962C8B-B14F-4D97-AF65-F5344CB8AC3E}">
        <p14:creationId xmlns:p14="http://schemas.microsoft.com/office/powerpoint/2010/main" val="327227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B6044F56-3182-4DF3-ABB9-6F6D5C8113BE}"/>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b="1" i="0" dirty="0">
                <a:solidFill>
                  <a:srgbClr val="222222"/>
                </a:solidFill>
                <a:effectLst/>
                <a:latin typeface="Source Sans Pro" panose="020B0503030403020204" pitchFamily="34" charset="0"/>
              </a:rPr>
              <a:t>Computing mathematically - </a:t>
            </a:r>
            <a:r>
              <a:rPr lang="en-US" b="1" i="0" kern="1200" cap="all" spc="200" baseline="0" dirty="0">
                <a:solidFill>
                  <a:srgbClr val="262626"/>
                </a:solidFill>
                <a:effectLst/>
                <a:latin typeface="+mj-lt"/>
                <a:ea typeface="+mj-ea"/>
                <a:cs typeface="+mj-cs"/>
              </a:rPr>
              <a:t>CONT…</a:t>
            </a:r>
            <a:endParaRPr lang="en-US" kern="1200" cap="all" spc="200" baseline="0" dirty="0">
              <a:solidFill>
                <a:srgbClr val="262626"/>
              </a:solidFill>
              <a:latin typeface="+mj-lt"/>
              <a:ea typeface="+mj-ea"/>
              <a:cs typeface="+mj-cs"/>
            </a:endParaRPr>
          </a:p>
        </p:txBody>
      </p:sp>
      <p:sp>
        <p:nvSpPr>
          <p:cNvPr id="3" name="Content Placeholder 2">
            <a:extLst>
              <a:ext uri="{FF2B5EF4-FFF2-40B4-BE49-F238E27FC236}">
                <a16:creationId xmlns="" xmlns:a16="http://schemas.microsoft.com/office/drawing/2014/main" id="{BF686650-9195-4B8C-BB70-E7009A264C86}"/>
              </a:ext>
            </a:extLst>
          </p:cNvPr>
          <p:cNvSpPr>
            <a:spLocks noGrp="1"/>
          </p:cNvSpPr>
          <p:nvPr>
            <p:ph sz="quarter" idx="13"/>
          </p:nvPr>
        </p:nvSpPr>
        <p:spPr>
          <a:xfrm>
            <a:off x="1706062" y="2291262"/>
            <a:ext cx="8779512" cy="2879256"/>
          </a:xfrm>
        </p:spPr>
        <p:txBody>
          <a:bodyPr vert="horz" lIns="91440" tIns="45720" rIns="91440" bIns="45720" rtlCol="0">
            <a:normAutofit fontScale="92500" lnSpcReduction="20000"/>
          </a:bodyPr>
          <a:lstStyle/>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V(G) = 9 - 7 + 2 = 4</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V(G) = 3 + 1 = 4 (Condition nodes are 1,2 and 3 nodes)</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Basis Set - A set of possible execution path of a program</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1, 7</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1, 2, 6, 1, 7</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1, 2, 3, 4, 5, 2, 6, 1, 7</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1, 2, 3, 5, 2, 6, 1, 7</a:t>
            </a:r>
          </a:p>
        </p:txBody>
      </p:sp>
    </p:spTree>
    <p:extLst>
      <p:ext uri="{BB962C8B-B14F-4D97-AF65-F5344CB8AC3E}">
        <p14:creationId xmlns:p14="http://schemas.microsoft.com/office/powerpoint/2010/main" val="3654057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724F09D5-EAF3-4D2E-A988-90E1CD9A310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b="0" i="0" dirty="0">
                <a:solidFill>
                  <a:srgbClr val="000000"/>
                </a:solidFill>
                <a:effectLst/>
                <a:latin typeface="Linux Libertine"/>
              </a:rPr>
              <a:t>Decision-to-decision path</a:t>
            </a:r>
          </a:p>
        </p:txBody>
      </p:sp>
      <p:sp>
        <p:nvSpPr>
          <p:cNvPr id="3" name="Content Placeholder 2">
            <a:extLst>
              <a:ext uri="{FF2B5EF4-FFF2-40B4-BE49-F238E27FC236}">
                <a16:creationId xmlns="" xmlns:a16="http://schemas.microsoft.com/office/drawing/2014/main" id="{AFB4F486-53A7-442D-A65E-7AB651F3D90F}"/>
              </a:ext>
            </a:extLst>
          </p:cNvPr>
          <p:cNvSpPr>
            <a:spLocks noGrp="1"/>
          </p:cNvSpPr>
          <p:nvPr>
            <p:ph sz="quarter" idx="13"/>
          </p:nvPr>
        </p:nvSpPr>
        <p:spPr>
          <a:xfrm>
            <a:off x="1706062" y="1843590"/>
            <a:ext cx="8779512" cy="3766254"/>
          </a:xfrm>
        </p:spPr>
        <p:txBody>
          <a:bodyPr vert="horz" lIns="91440" tIns="45720" rIns="91440" bIns="45720" rtlCol="0">
            <a:normAutofit/>
          </a:bodyPr>
          <a:lstStyle/>
          <a:p>
            <a:pPr marL="0" indent="0" algn="just">
              <a:lnSpc>
                <a:spcPct val="90000"/>
              </a:lnSpc>
              <a:buNone/>
            </a:pPr>
            <a:r>
              <a:rPr lang="en-US" sz="2400" b="0" i="0" dirty="0">
                <a:solidFill>
                  <a:srgbClr val="404040"/>
                </a:solidFill>
                <a:effectLst/>
              </a:rPr>
              <a:t>A decision-to-decision path, or DD-path, is a path of execution (usually through a flow graph representing a program, such as a flow chart) between two decisions.</a:t>
            </a:r>
          </a:p>
          <a:p>
            <a:pPr marL="0" indent="0" algn="just">
              <a:lnSpc>
                <a:spcPct val="90000"/>
              </a:lnSpc>
              <a:buNone/>
            </a:pPr>
            <a:r>
              <a:rPr lang="en-US" sz="2400" b="0" i="0" dirty="0">
                <a:solidFill>
                  <a:srgbClr val="404040"/>
                </a:solidFill>
                <a:effectLst/>
              </a:rPr>
              <a:t> More recent versions of the concept also include the decisions themselves in their own DD-paths.</a:t>
            </a:r>
            <a:endParaRPr lang="en-US" sz="2400" dirty="0">
              <a:solidFill>
                <a:srgbClr val="404040"/>
              </a:solidFill>
            </a:endParaRPr>
          </a:p>
        </p:txBody>
      </p:sp>
    </p:spTree>
    <p:extLst>
      <p:ext uri="{BB962C8B-B14F-4D97-AF65-F5344CB8AC3E}">
        <p14:creationId xmlns:p14="http://schemas.microsoft.com/office/powerpoint/2010/main" val="1049492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6D7A27EF-CC63-4FAD-881F-0E6A18050CAC}"/>
              </a:ext>
            </a:extLst>
          </p:cNvPr>
          <p:cNvSpPr>
            <a:spLocks noChangeArrowheads="1"/>
          </p:cNvSpPr>
          <p:nvPr/>
        </p:nvSpPr>
        <p:spPr bwMode="auto">
          <a:xfrm>
            <a:off x="803243" y="560071"/>
            <a:ext cx="5963317" cy="53411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ts val="1000"/>
              </a:spcBef>
              <a:spcAft>
                <a:spcPct val="0"/>
              </a:spcAft>
              <a:buClr>
                <a:schemeClr val="accent2"/>
              </a:buClr>
              <a:buSzTx/>
              <a:buFont typeface="Arial" panose="020B0604020202020204" pitchFamily="34" charset="0"/>
              <a:buChar char="•"/>
              <a:tabLst/>
            </a:pPr>
            <a:r>
              <a:rPr kumimoji="0" lang="en-US" altLang="aa-ET" sz="2400" b="0" i="0" u="none" strike="noStrike" cap="none" normalizeH="0" baseline="0">
                <a:ln>
                  <a:noFill/>
                </a:ln>
                <a:solidFill>
                  <a:schemeClr val="tx1">
                    <a:lumMod val="85000"/>
                    <a:lumOff val="15000"/>
                  </a:schemeClr>
                </a:solidFill>
                <a:effectLst/>
              </a:rPr>
              <a:t>DD-paths:</a:t>
            </a:r>
            <a:endParaRPr kumimoji="0" lang="en-US" altLang="aa-ET" sz="2400" b="0" i="0" u="none" strike="noStrike" cap="none" normalizeH="0" baseline="0" dirty="0">
              <a:ln>
                <a:noFill/>
              </a:ln>
              <a:solidFill>
                <a:schemeClr val="tx1">
                  <a:lumMod val="85000"/>
                  <a:lumOff val="15000"/>
                </a:schemeClr>
              </a:solidFill>
              <a:effectLst/>
            </a:endParaRPr>
          </a:p>
          <a:p>
            <a:pPr marL="571500" lvl="1" indent="-342900" defTabSz="914400" fontAlgn="base">
              <a:lnSpc>
                <a:spcPct val="90000"/>
              </a:lnSpc>
              <a:spcBef>
                <a:spcPts val="1000"/>
              </a:spcBef>
              <a:spcAft>
                <a:spcPct val="0"/>
              </a:spcAft>
              <a:buClr>
                <a:schemeClr val="accent2"/>
              </a:buClr>
              <a:buFont typeface="+mj-lt"/>
              <a:buAutoNum type="arabicPeriod"/>
            </a:pPr>
            <a:r>
              <a:rPr kumimoji="0" lang="en-US" altLang="aa-ET" sz="2400" b="0" i="0" u="none" strike="noStrike" cap="none" normalizeH="0" baseline="0" dirty="0">
                <a:ln>
                  <a:noFill/>
                </a:ln>
                <a:solidFill>
                  <a:schemeClr val="tx1">
                    <a:lumMod val="85000"/>
                    <a:lumOff val="15000"/>
                  </a:schemeClr>
                </a:solidFill>
                <a:effectLst/>
              </a:rPr>
              <a:t>1-2</a:t>
            </a:r>
          </a:p>
          <a:p>
            <a:pPr marL="571500" lvl="1" indent="-342900" defTabSz="914400" fontAlgn="base">
              <a:lnSpc>
                <a:spcPct val="90000"/>
              </a:lnSpc>
              <a:spcBef>
                <a:spcPts val="1000"/>
              </a:spcBef>
              <a:spcAft>
                <a:spcPct val="0"/>
              </a:spcAft>
              <a:buClr>
                <a:schemeClr val="accent2"/>
              </a:buClr>
              <a:buFont typeface="+mj-lt"/>
              <a:buAutoNum type="arabicPeriod"/>
            </a:pPr>
            <a:r>
              <a:rPr kumimoji="0" lang="en-US" altLang="aa-ET" sz="2400" b="0" i="0" u="none" strike="noStrike" cap="none" normalizeH="0" baseline="0" dirty="0">
                <a:ln>
                  <a:noFill/>
                </a:ln>
                <a:solidFill>
                  <a:schemeClr val="tx1">
                    <a:lumMod val="85000"/>
                    <a:lumOff val="15000"/>
                  </a:schemeClr>
                </a:solidFill>
                <a:effectLst/>
              </a:rPr>
              <a:t>2-3-4-5</a:t>
            </a:r>
          </a:p>
          <a:p>
            <a:pPr marL="571500" lvl="1" indent="-342900" defTabSz="914400" fontAlgn="base">
              <a:lnSpc>
                <a:spcPct val="90000"/>
              </a:lnSpc>
              <a:spcBef>
                <a:spcPts val="1000"/>
              </a:spcBef>
              <a:spcAft>
                <a:spcPct val="0"/>
              </a:spcAft>
              <a:buClr>
                <a:schemeClr val="accent2"/>
              </a:buClr>
              <a:buFont typeface="+mj-lt"/>
              <a:buAutoNum type="arabicPeriod"/>
            </a:pPr>
            <a:r>
              <a:rPr kumimoji="0" lang="en-US" altLang="aa-ET" sz="2400" b="0" i="0" u="none" strike="noStrike" cap="none" normalizeH="0" baseline="0" dirty="0">
                <a:ln>
                  <a:noFill/>
                </a:ln>
                <a:solidFill>
                  <a:schemeClr val="tx1">
                    <a:lumMod val="85000"/>
                    <a:lumOff val="15000"/>
                  </a:schemeClr>
                </a:solidFill>
                <a:effectLst/>
              </a:rPr>
              <a:t>5-6-7-8</a:t>
            </a:r>
          </a:p>
          <a:p>
            <a:pPr marL="571500" lvl="1" indent="-342900" defTabSz="914400" fontAlgn="base">
              <a:lnSpc>
                <a:spcPct val="90000"/>
              </a:lnSpc>
              <a:spcBef>
                <a:spcPts val="1000"/>
              </a:spcBef>
              <a:spcAft>
                <a:spcPct val="0"/>
              </a:spcAft>
              <a:buClr>
                <a:schemeClr val="accent2"/>
              </a:buClr>
              <a:buFont typeface="+mj-lt"/>
              <a:buAutoNum type="arabicPeriod"/>
            </a:pPr>
            <a:r>
              <a:rPr kumimoji="0" lang="en-US" altLang="aa-ET" sz="2400" b="0" i="0" u="none" strike="noStrike" cap="none" normalizeH="0" baseline="0" dirty="0">
                <a:ln>
                  <a:noFill/>
                </a:ln>
                <a:solidFill>
                  <a:schemeClr val="tx1">
                    <a:lumMod val="85000"/>
                    <a:lumOff val="15000"/>
                  </a:schemeClr>
                </a:solidFill>
                <a:effectLst/>
              </a:rPr>
              <a:t>5-7-8</a:t>
            </a:r>
          </a:p>
          <a:p>
            <a:pPr marL="571500" lvl="1" indent="-342900" defTabSz="914400" fontAlgn="base">
              <a:lnSpc>
                <a:spcPct val="90000"/>
              </a:lnSpc>
              <a:spcBef>
                <a:spcPts val="1000"/>
              </a:spcBef>
              <a:spcAft>
                <a:spcPct val="0"/>
              </a:spcAft>
              <a:buClr>
                <a:schemeClr val="accent2"/>
              </a:buClr>
              <a:buFont typeface="+mj-lt"/>
              <a:buAutoNum type="arabicPeriod"/>
            </a:pPr>
            <a:r>
              <a:rPr kumimoji="0" lang="en-US" altLang="aa-ET" sz="2400" b="0" i="0" u="none" strike="noStrike" cap="none" normalizeH="0" baseline="0" dirty="0">
                <a:ln>
                  <a:noFill/>
                </a:ln>
                <a:solidFill>
                  <a:schemeClr val="tx1">
                    <a:lumMod val="85000"/>
                    <a:lumOff val="15000"/>
                  </a:schemeClr>
                </a:solidFill>
                <a:effectLst/>
              </a:rPr>
              <a:t>8-4-5</a:t>
            </a:r>
          </a:p>
          <a:p>
            <a:pPr marL="571500" lvl="1" indent="-342900" defTabSz="914400" fontAlgn="base">
              <a:lnSpc>
                <a:spcPct val="90000"/>
              </a:lnSpc>
              <a:spcBef>
                <a:spcPts val="1000"/>
              </a:spcBef>
              <a:spcAft>
                <a:spcPct val="0"/>
              </a:spcAft>
              <a:buClr>
                <a:schemeClr val="accent2"/>
              </a:buClr>
              <a:buFont typeface="+mj-lt"/>
              <a:buAutoNum type="arabicPeriod"/>
            </a:pPr>
            <a:r>
              <a:rPr kumimoji="0" lang="en-US" altLang="aa-ET" sz="2400" b="0" i="0" u="none" strike="noStrike" cap="none" normalizeH="0" baseline="0" dirty="0">
                <a:ln>
                  <a:noFill/>
                </a:ln>
                <a:solidFill>
                  <a:schemeClr val="tx1">
                    <a:lumMod val="85000"/>
                    <a:lumOff val="15000"/>
                  </a:schemeClr>
                </a:solidFill>
                <a:effectLst/>
              </a:rPr>
              <a:t>8-9</a:t>
            </a:r>
          </a:p>
          <a:p>
            <a:pPr marL="571500" lvl="1" indent="-342900" defTabSz="914400" fontAlgn="base">
              <a:lnSpc>
                <a:spcPct val="90000"/>
              </a:lnSpc>
              <a:spcBef>
                <a:spcPts val="1000"/>
              </a:spcBef>
              <a:spcAft>
                <a:spcPct val="0"/>
              </a:spcAft>
              <a:buClr>
                <a:schemeClr val="accent2"/>
              </a:buClr>
              <a:buFont typeface="+mj-lt"/>
              <a:buAutoNum type="arabicPeriod"/>
            </a:pPr>
            <a:r>
              <a:rPr kumimoji="0" lang="en-US" altLang="aa-ET" sz="2400" b="0" i="0" u="none" strike="noStrike" cap="none" normalizeH="0" baseline="0" dirty="0">
                <a:ln>
                  <a:noFill/>
                </a:ln>
                <a:solidFill>
                  <a:schemeClr val="tx1">
                    <a:lumMod val="85000"/>
                    <a:lumOff val="15000"/>
                  </a:schemeClr>
                </a:solidFill>
                <a:effectLst/>
              </a:rPr>
              <a:t>9-10-12-2</a:t>
            </a:r>
          </a:p>
          <a:p>
            <a:pPr marL="571500" lvl="1" indent="-342900" defTabSz="914400" fontAlgn="base">
              <a:lnSpc>
                <a:spcPct val="90000"/>
              </a:lnSpc>
              <a:spcBef>
                <a:spcPts val="1000"/>
              </a:spcBef>
              <a:spcAft>
                <a:spcPct val="0"/>
              </a:spcAft>
              <a:buClr>
                <a:schemeClr val="accent2"/>
              </a:buClr>
              <a:buFont typeface="+mj-lt"/>
              <a:buAutoNum type="arabicPeriod"/>
            </a:pPr>
            <a:r>
              <a:rPr kumimoji="0" lang="en-US" altLang="aa-ET" sz="2400" b="0" i="0" u="none" strike="noStrike" cap="none" normalizeH="0" baseline="0" dirty="0">
                <a:ln>
                  <a:noFill/>
                </a:ln>
                <a:solidFill>
                  <a:schemeClr val="tx1">
                    <a:lumMod val="85000"/>
                    <a:lumOff val="15000"/>
                  </a:schemeClr>
                </a:solidFill>
                <a:effectLst/>
              </a:rPr>
              <a:t>9-11-12-2</a:t>
            </a:r>
          </a:p>
          <a:p>
            <a:pPr marL="571500" lvl="1" indent="-342900" defTabSz="914400" fontAlgn="base">
              <a:lnSpc>
                <a:spcPct val="90000"/>
              </a:lnSpc>
              <a:spcBef>
                <a:spcPts val="1000"/>
              </a:spcBef>
              <a:spcAft>
                <a:spcPct val="0"/>
              </a:spcAft>
              <a:buClr>
                <a:schemeClr val="accent2"/>
              </a:buClr>
              <a:buFont typeface="+mj-lt"/>
              <a:buAutoNum type="arabicPeriod"/>
            </a:pPr>
            <a:r>
              <a:rPr kumimoji="0" lang="en-US" altLang="aa-ET" sz="2400" b="0" i="0" u="none" strike="noStrike" cap="none" normalizeH="0" baseline="0" dirty="0">
                <a:ln>
                  <a:noFill/>
                </a:ln>
                <a:solidFill>
                  <a:schemeClr val="tx1">
                    <a:lumMod val="85000"/>
                    <a:lumOff val="15000"/>
                  </a:schemeClr>
                </a:solidFill>
                <a:effectLst/>
              </a:rPr>
              <a:t>2-13</a:t>
            </a:r>
          </a:p>
        </p:txBody>
      </p:sp>
      <p:sp>
        <p:nvSpPr>
          <p:cNvPr id="71" name="Rectangle 70">
            <a:extLst>
              <a:ext uri="{FF2B5EF4-FFF2-40B4-BE49-F238E27FC236}">
                <a16:creationId xmlns="" xmlns:a16="http://schemas.microsoft.com/office/drawing/2014/main" id="{879398A9-0D0D-4901-BDDF-B3D93CECA7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 xmlns:a16="http://schemas.microsoft.com/office/drawing/2014/main" id="{011FEC3B-E514-4E21-B2CB-7903A73569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 xmlns:a16="http://schemas.microsoft.com/office/drawing/2014/main" id="{10D73EB6-3483-4EA8-B512-7EB66AB9BF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893753" y="0"/>
            <a:ext cx="4972690" cy="6630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7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sz="2400" dirty="0" err="1"/>
              <a:t>WhiteBox</a:t>
            </a:r>
            <a:r>
              <a:rPr lang="en-US" sz="2400" dirty="0"/>
              <a:t> testing in software engineering aims to make sure that all decision branches, loops, and statements in the code are correct. </a:t>
            </a:r>
            <a:endParaRPr lang="en-US" sz="2400" dirty="0" smtClean="0"/>
          </a:p>
          <a:p>
            <a:pPr algn="just"/>
            <a:r>
              <a:rPr lang="en-US" sz="2400" dirty="0" smtClean="0"/>
              <a:t>Code </a:t>
            </a:r>
            <a:r>
              <a:rPr lang="en-US" sz="2400" dirty="0"/>
              <a:t>Coverage Analysis is a popular White box testing technique</a:t>
            </a:r>
            <a:r>
              <a:rPr lang="en-US" sz="2400" dirty="0" smtClean="0"/>
              <a:t>.</a:t>
            </a:r>
          </a:p>
          <a:p>
            <a:pPr algn="just"/>
            <a:r>
              <a:rPr lang="en-US" sz="2400" dirty="0" smtClean="0"/>
              <a:t>It is software </a:t>
            </a:r>
            <a:r>
              <a:rPr lang="en-US" sz="2400" dirty="0"/>
              <a:t>testing technique in which internal structure, design and coding of software are tested to verify flow of input-output and to improve design, usability and security. </a:t>
            </a:r>
            <a:endParaRPr lang="en-US" sz="2400" dirty="0" smtClean="0"/>
          </a:p>
          <a:p>
            <a:pPr algn="just"/>
            <a:r>
              <a:rPr lang="en-US" sz="2400" dirty="0" smtClean="0"/>
              <a:t>In </a:t>
            </a:r>
            <a:r>
              <a:rPr lang="en-US" sz="2400" dirty="0"/>
              <a:t>white box testing, code is visible to testers so it is also called Clear box testing, Open box testing, Transparent box testing, Code-based testing and Glass box testing.</a:t>
            </a:r>
            <a:endParaRPr lang="en-US" sz="2400" dirty="0"/>
          </a:p>
        </p:txBody>
      </p:sp>
    </p:spTree>
    <p:extLst>
      <p:ext uri="{BB962C8B-B14F-4D97-AF65-F5344CB8AC3E}">
        <p14:creationId xmlns:p14="http://schemas.microsoft.com/office/powerpoint/2010/main" val="164508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64465" indent="-6350"/>
            <a:r>
              <a:rPr lang="en-US" dirty="0" smtClean="0">
                <a:solidFill>
                  <a:srgbClr val="202124"/>
                </a:solidFill>
                <a:latin typeface="arial" panose="020B0604020202020204" pitchFamily="34" charset="0"/>
              </a:rPr>
              <a:t>White box testing</a:t>
            </a:r>
            <a:endParaRPr lang="en-US" b="1" i="1" kern="1200" cap="all" spc="200" baseline="0" dirty="0">
              <a:solidFill>
                <a:srgbClr val="262626"/>
              </a:solidFill>
              <a:effectLst/>
              <a:latin typeface="+mj-lt"/>
              <a:ea typeface="+mj-ea"/>
              <a:cs typeface="+mj-cs"/>
            </a:endParaRPr>
          </a:p>
        </p:txBody>
      </p:sp>
      <p:sp>
        <p:nvSpPr>
          <p:cNvPr id="3" name="Content Placeholder 2"/>
          <p:cNvSpPr>
            <a:spLocks noGrp="1"/>
          </p:cNvSpPr>
          <p:nvPr>
            <p:ph sz="quarter" idx="13"/>
          </p:nvPr>
        </p:nvSpPr>
        <p:spPr>
          <a:xfrm>
            <a:off x="1706244" y="1759700"/>
            <a:ext cx="8779512" cy="3953706"/>
          </a:xfrm>
        </p:spPr>
        <p:txBody>
          <a:bodyPr vert="horz" lIns="91440" tIns="45720" rIns="91440" bIns="45720" rtlCol="0">
            <a:normAutofit/>
          </a:bodyPr>
          <a:lstStyle/>
          <a:p>
            <a:pPr marL="459740" marR="695960" indent="-342900" algn="just">
              <a:lnSpc>
                <a:spcPct val="105000"/>
              </a:lnSpc>
              <a:spcAft>
                <a:spcPts val="795"/>
              </a:spcAft>
            </a:pPr>
            <a:r>
              <a:rPr lang="en-US" sz="2400" dirty="0"/>
              <a:t>In white box testing, the tester has to go through the code line by line to ensure that internal operations are executed as per the specification and all internal modules are properly implemented.</a:t>
            </a:r>
            <a:endParaRPr lang="aa-ET" sz="2400" dirty="0">
              <a:solidFill>
                <a:srgbClr val="000000"/>
              </a:solidFill>
              <a:effectLst/>
              <a:latin typeface="Calibri" panose="020F0502020204030204" pitchFamily="34" charset="0"/>
              <a:ea typeface="Calibri" panose="020F0502020204030204" pitchFamily="34" charset="0"/>
            </a:endParaRPr>
          </a:p>
        </p:txBody>
      </p:sp>
      <p:pic>
        <p:nvPicPr>
          <p:cNvPr id="1026" name="Picture 2" descr="White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991" y="3208968"/>
            <a:ext cx="5503220" cy="291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76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1270"/>
              </a:spcAft>
            </a:pPr>
            <a:r>
              <a:rPr lang="en-US" sz="1800" i="0" dirty="0">
                <a:solidFill>
                  <a:srgbClr val="202124"/>
                </a:solidFill>
                <a:effectLst/>
                <a:latin typeface="arial" panose="020B0604020202020204" pitchFamily="34" charset="0"/>
              </a:rPr>
              <a:t>Model-based testing</a:t>
            </a:r>
            <a:endParaRPr lang="aa-ET" sz="1800" b="1" i="1" kern="0"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sz="quarter" idx="13"/>
          </p:nvPr>
        </p:nvSpPr>
        <p:spPr>
          <a:xfrm>
            <a:off x="1706062" y="1656137"/>
            <a:ext cx="8779512" cy="3819245"/>
          </a:xfrm>
        </p:spPr>
        <p:txBody>
          <a:bodyPr vert="horz" lIns="91440" tIns="45720" rIns="91440" bIns="45720" rtlCol="0">
            <a:normAutofit lnSpcReduction="10000"/>
          </a:bodyPr>
          <a:lstStyle/>
          <a:p>
            <a:pPr algn="l"/>
            <a:r>
              <a:rPr lang="en-US" b="0" i="0" dirty="0">
                <a:solidFill>
                  <a:srgbClr val="222222"/>
                </a:solidFill>
                <a:effectLst/>
                <a:latin typeface="Source Sans Pro" panose="020B0503030403020204" pitchFamily="34" charset="0"/>
              </a:rPr>
              <a:t>There are numerous models available, and it describes different aspects of the system behavior. </a:t>
            </a:r>
          </a:p>
          <a:p>
            <a:pPr algn="l"/>
            <a:r>
              <a:rPr lang="en-US" b="0" i="0" dirty="0">
                <a:solidFill>
                  <a:srgbClr val="222222"/>
                </a:solidFill>
                <a:effectLst/>
                <a:latin typeface="Source Sans Pro" panose="020B0503030403020204" pitchFamily="34" charset="0"/>
              </a:rPr>
              <a:t>Examples of the </a:t>
            </a:r>
            <a:r>
              <a:rPr lang="en-US" b="0" i="1" dirty="0">
                <a:solidFill>
                  <a:srgbClr val="222222"/>
                </a:solidFill>
                <a:effectLst/>
                <a:latin typeface="Source Sans Pro" panose="020B0503030403020204" pitchFamily="34" charset="0"/>
              </a:rPr>
              <a:t>model</a:t>
            </a:r>
            <a:r>
              <a:rPr lang="en-US" b="0" i="0" dirty="0">
                <a:solidFill>
                  <a:srgbClr val="222222"/>
                </a:solidFill>
                <a:effectLst/>
                <a:latin typeface="Source Sans Pro" panose="020B0503030403020204" pitchFamily="34" charset="0"/>
              </a:rPr>
              <a:t> are:</a:t>
            </a:r>
          </a:p>
          <a:p>
            <a:pPr lvl="2">
              <a:buFont typeface="Courier New" panose="02070309020205020404" pitchFamily="49" charset="0"/>
              <a:buChar char="o"/>
            </a:pPr>
            <a:r>
              <a:rPr lang="en-US" i="0" dirty="0">
                <a:solidFill>
                  <a:srgbClr val="222222"/>
                </a:solidFill>
                <a:effectLst/>
                <a:latin typeface="Source Sans Pro" panose="020B0503030403020204" pitchFamily="34" charset="0"/>
              </a:rPr>
              <a:t>Data </a:t>
            </a:r>
            <a:r>
              <a:rPr lang="en-US" i="0" dirty="0" smtClean="0">
                <a:solidFill>
                  <a:srgbClr val="222222"/>
                </a:solidFill>
                <a:effectLst/>
                <a:latin typeface="Source Sans Pro" panose="020B0503030403020204" pitchFamily="34" charset="0"/>
              </a:rPr>
              <a:t>Flow Testing</a:t>
            </a:r>
            <a:endParaRPr lang="en-US" dirty="0">
              <a:solidFill>
                <a:srgbClr val="222222"/>
              </a:solidFill>
              <a:latin typeface="Source Sans Pro" panose="020B0503030403020204" pitchFamily="34" charset="0"/>
            </a:endParaRPr>
          </a:p>
          <a:p>
            <a:pPr lvl="2">
              <a:buFont typeface="Courier New" panose="02070309020205020404" pitchFamily="49" charset="0"/>
              <a:buChar char="o"/>
            </a:pPr>
            <a:r>
              <a:rPr lang="en-US" i="0" dirty="0" smtClean="0">
                <a:solidFill>
                  <a:srgbClr val="222222"/>
                </a:solidFill>
                <a:effectLst/>
                <a:latin typeface="Source Sans Pro" panose="020B0503030403020204" pitchFamily="34" charset="0"/>
              </a:rPr>
              <a:t>Control Flow Testing</a:t>
            </a:r>
            <a:endParaRPr lang="en-US" i="0" dirty="0">
              <a:solidFill>
                <a:srgbClr val="222222"/>
              </a:solidFill>
              <a:effectLst/>
              <a:latin typeface="Source Sans Pro" panose="020B0503030403020204" pitchFamily="34" charset="0"/>
            </a:endParaRPr>
          </a:p>
          <a:p>
            <a:pPr lvl="2">
              <a:buFont typeface="Courier New" panose="02070309020205020404" pitchFamily="49" charset="0"/>
              <a:buChar char="o"/>
            </a:pPr>
            <a:r>
              <a:rPr lang="en-US" i="0" dirty="0">
                <a:solidFill>
                  <a:srgbClr val="222222"/>
                </a:solidFill>
                <a:effectLst/>
                <a:latin typeface="Source Sans Pro" panose="020B0503030403020204" pitchFamily="34" charset="0"/>
              </a:rPr>
              <a:t>Dependency </a:t>
            </a:r>
            <a:r>
              <a:rPr lang="en-US" i="0" dirty="0" smtClean="0">
                <a:solidFill>
                  <a:srgbClr val="222222"/>
                </a:solidFill>
                <a:effectLst/>
                <a:latin typeface="Source Sans Pro" panose="020B0503030403020204" pitchFamily="34" charset="0"/>
              </a:rPr>
              <a:t>Graphs Testing</a:t>
            </a:r>
            <a:endParaRPr lang="en-US" i="0" dirty="0">
              <a:solidFill>
                <a:srgbClr val="222222"/>
              </a:solidFill>
              <a:effectLst/>
              <a:latin typeface="Source Sans Pro" panose="020B0503030403020204" pitchFamily="34" charset="0"/>
            </a:endParaRPr>
          </a:p>
          <a:p>
            <a:pPr lvl="2">
              <a:buFont typeface="Courier New" panose="02070309020205020404" pitchFamily="49" charset="0"/>
              <a:buChar char="o"/>
            </a:pPr>
            <a:r>
              <a:rPr lang="en-US" i="0" dirty="0">
                <a:solidFill>
                  <a:srgbClr val="222222"/>
                </a:solidFill>
                <a:effectLst/>
                <a:latin typeface="Source Sans Pro" panose="020B0503030403020204" pitchFamily="34" charset="0"/>
              </a:rPr>
              <a:t>Decision </a:t>
            </a:r>
            <a:r>
              <a:rPr lang="en-US" i="0" dirty="0" smtClean="0">
                <a:solidFill>
                  <a:srgbClr val="222222"/>
                </a:solidFill>
                <a:effectLst/>
                <a:latin typeface="Source Sans Pro" panose="020B0503030403020204" pitchFamily="34" charset="0"/>
              </a:rPr>
              <a:t>Tables Testing</a:t>
            </a:r>
            <a:endParaRPr lang="en-US" i="0" dirty="0">
              <a:solidFill>
                <a:srgbClr val="222222"/>
              </a:solidFill>
              <a:effectLst/>
              <a:latin typeface="Source Sans Pro" panose="020B0503030403020204" pitchFamily="34" charset="0"/>
            </a:endParaRPr>
          </a:p>
          <a:p>
            <a:pPr lvl="2">
              <a:buFont typeface="Courier New" panose="02070309020205020404" pitchFamily="49" charset="0"/>
              <a:buChar char="o"/>
            </a:pPr>
            <a:r>
              <a:rPr lang="en-US" i="0" dirty="0">
                <a:solidFill>
                  <a:srgbClr val="222222"/>
                </a:solidFill>
                <a:effectLst/>
                <a:latin typeface="Source Sans Pro" panose="020B0503030403020204" pitchFamily="34" charset="0"/>
              </a:rPr>
              <a:t>State transition </a:t>
            </a:r>
            <a:r>
              <a:rPr lang="en-US" i="0" dirty="0" smtClean="0">
                <a:solidFill>
                  <a:srgbClr val="222222"/>
                </a:solidFill>
                <a:effectLst/>
                <a:latin typeface="Source Sans Pro" panose="020B0503030403020204" pitchFamily="34" charset="0"/>
              </a:rPr>
              <a:t>machines Testing</a:t>
            </a:r>
            <a:endParaRPr lang="en-US" i="0" dirty="0">
              <a:solidFill>
                <a:srgbClr val="222222"/>
              </a:solidFill>
              <a:effectLst/>
              <a:latin typeface="Source Sans Pro" panose="020B0503030403020204" pitchFamily="34" charset="0"/>
            </a:endParaRPr>
          </a:p>
          <a:p>
            <a:pPr lvl="2">
              <a:buFont typeface="Courier New" panose="02070309020205020404" pitchFamily="49" charset="0"/>
              <a:buChar char="o"/>
            </a:pPr>
            <a:r>
              <a:rPr lang="en-US" dirty="0">
                <a:solidFill>
                  <a:srgbClr val="222222"/>
                </a:solidFill>
                <a:latin typeface="Source Sans Pro" panose="020B0503030403020204" pitchFamily="34" charset="0"/>
              </a:rPr>
              <a:t>Finite State Machine </a:t>
            </a:r>
            <a:r>
              <a:rPr lang="en-US" dirty="0" smtClean="0">
                <a:solidFill>
                  <a:srgbClr val="222222"/>
                </a:solidFill>
                <a:latin typeface="Source Sans Pro" panose="020B0503030403020204" pitchFamily="34" charset="0"/>
              </a:rPr>
              <a:t>Coverage Testing</a:t>
            </a:r>
          </a:p>
          <a:p>
            <a:pPr lvl="2">
              <a:buFont typeface="Courier New" panose="02070309020205020404" pitchFamily="49" charset="0"/>
              <a:buChar char="o"/>
            </a:pPr>
            <a:r>
              <a:rPr lang="en-US" dirty="0" smtClean="0"/>
              <a:t>Path Testing</a:t>
            </a:r>
          </a:p>
          <a:p>
            <a:pPr lvl="2">
              <a:buFont typeface="Courier New" panose="02070309020205020404" pitchFamily="49" charset="0"/>
              <a:buChar char="o"/>
            </a:pPr>
            <a:r>
              <a:rPr lang="en-US" dirty="0" smtClean="0"/>
              <a:t>Loop Testing</a:t>
            </a:r>
            <a:endParaRPr lang="en-US" dirty="0"/>
          </a:p>
          <a:p>
            <a:pPr lvl="2">
              <a:buFont typeface="Courier New" panose="02070309020205020404" pitchFamily="49" charset="0"/>
              <a:buChar char="o"/>
            </a:pPr>
            <a:endParaRPr lang="en-US" dirty="0" smtClean="0">
              <a:solidFill>
                <a:srgbClr val="222222"/>
              </a:solidFill>
              <a:latin typeface="Source Sans Pro" panose="020B0503030403020204" pitchFamily="34" charset="0"/>
            </a:endParaRPr>
          </a:p>
          <a:p>
            <a:pPr lvl="2">
              <a:buFont typeface="Courier New" panose="02070309020205020404" pitchFamily="49" charset="0"/>
              <a:buChar char="o"/>
            </a:pPr>
            <a:endParaRPr lang="aa-ET"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7635" indent="-6350">
              <a:lnSpc>
                <a:spcPct val="107000"/>
              </a:lnSpc>
              <a:spcAft>
                <a:spcPts val="1330"/>
              </a:spcAft>
            </a:pPr>
            <a:r>
              <a:rPr lang="en-US" sz="1800" b="1" dirty="0" err="1">
                <a:solidFill>
                  <a:srgbClr val="000000"/>
                </a:solidFill>
                <a:latin typeface="Times New Roman" panose="02020603050405020304" pitchFamily="18" charset="0"/>
                <a:ea typeface="Times New Roman" panose="02020603050405020304" pitchFamily="18" charset="0"/>
              </a:rPr>
              <a:t>Cont</a:t>
            </a:r>
            <a:r>
              <a:rPr lang="en-US" sz="1800" b="1" dirty="0">
                <a:solidFill>
                  <a:srgbClr val="000000"/>
                </a:solidFill>
                <a:latin typeface="Times New Roman" panose="02020603050405020304" pitchFamily="18" charset="0"/>
                <a:ea typeface="Times New Roman" panose="02020603050405020304" pitchFamily="18" charset="0"/>
              </a:rPr>
              <a:t>…</a:t>
            </a:r>
            <a:endParaRPr lang="aa-ET" sz="1800" b="1"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sz="quarter" idx="13"/>
          </p:nvPr>
        </p:nvSpPr>
        <p:spPr>
          <a:xfrm>
            <a:off x="1706062" y="1843590"/>
            <a:ext cx="8779512" cy="3766254"/>
          </a:xfrm>
        </p:spPr>
        <p:txBody>
          <a:bodyPr vert="horz" lIns="91440" tIns="45720" rIns="91440" bIns="45720" rtlCol="0">
            <a:normAutofit/>
          </a:bodyPr>
          <a:lstStyle/>
          <a:p>
            <a:pPr algn="just"/>
            <a:r>
              <a:rPr lang="en-US" sz="1800" b="0" i="0" dirty="0">
                <a:solidFill>
                  <a:srgbClr val="222222"/>
                </a:solidFill>
                <a:effectLst/>
                <a:latin typeface="Source Sans Pro" panose="020B0503030403020204" pitchFamily="34" charset="0"/>
              </a:rPr>
              <a:t>Model-Based Testing describes how a system behaves in response to an action (determined by a model). Supply action, and see, if the system responds as per the expectation.</a:t>
            </a:r>
          </a:p>
          <a:p>
            <a:pPr algn="just"/>
            <a:endParaRPr lang="en-US" sz="1800" b="0" i="0" dirty="0">
              <a:solidFill>
                <a:srgbClr val="222222"/>
              </a:solidFill>
              <a:effectLst/>
              <a:latin typeface="Source Sans Pro" panose="020B0503030403020204" pitchFamily="34" charset="0"/>
            </a:endParaRPr>
          </a:p>
          <a:p>
            <a:pPr algn="just"/>
            <a:r>
              <a:rPr lang="en-US" sz="1800" b="0" i="0" dirty="0">
                <a:solidFill>
                  <a:srgbClr val="222222"/>
                </a:solidFill>
                <a:effectLst/>
                <a:latin typeface="Source Sans Pro" panose="020B0503030403020204" pitchFamily="34" charset="0"/>
              </a:rPr>
              <a:t>It is a lightweight formal method to validate a system. This testing can be applied to both hardware and software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lvl="0" fontAlgn="base">
              <a:lnSpc>
                <a:spcPct val="107000"/>
              </a:lnSpc>
              <a:spcAft>
                <a:spcPts val="130"/>
              </a:spcAft>
              <a:buClr>
                <a:srgbClr val="000000"/>
              </a:buClr>
              <a:buSzPts val="2300"/>
            </a:pPr>
            <a:r>
              <a:rPr lang="en-US" sz="1800"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Control Flow Graphs (</a:t>
            </a:r>
            <a:r>
              <a:rPr lang="en-US" sz="1800" strike="noStrike"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cfg</a:t>
            </a:r>
            <a:r>
              <a:rPr lang="en-US" sz="1800"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endParaRPr lang="aa-ET" sz="1800"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1706062" y="1843590"/>
            <a:ext cx="8779512" cy="3766254"/>
          </a:xfrm>
        </p:spPr>
        <p:txBody>
          <a:bodyPr vert="horz" lIns="91440" tIns="45720" rIns="91440" bIns="45720" rtlCol="0">
            <a:normAutofit fontScale="92500" lnSpcReduction="20000"/>
          </a:bodyPr>
          <a:lstStyle/>
          <a:p>
            <a:pPr marL="342900" lvl="0" indent="-342900" algn="just" fontAlgn="base">
              <a:lnSpc>
                <a:spcPct val="107000"/>
              </a:lnSpc>
              <a:spcAft>
                <a:spcPts val="685"/>
              </a:spcAft>
              <a:buClr>
                <a:srgbClr val="000000"/>
              </a:buClr>
              <a:buSzPts val="2300"/>
              <a:buFont typeface="Arial" panose="020B0604020202020204" pitchFamily="34" charset="0"/>
              <a:buChar char="•"/>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Control flow testing </a:t>
            </a: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is a type of software testing that uses program’s control flow as a model. Control flow testing is a structural testing strategy. </a:t>
            </a:r>
          </a:p>
          <a:p>
            <a:pPr marL="342900" lvl="0" indent="-342900" algn="just" fontAlgn="base">
              <a:lnSpc>
                <a:spcPct val="107000"/>
              </a:lnSpc>
              <a:spcAft>
                <a:spcPts val="685"/>
              </a:spcAft>
              <a:buClr>
                <a:srgbClr val="000000"/>
              </a:buClr>
              <a:buSzPts val="2300"/>
              <a:buFont typeface="Arial" panose="020B0604020202020204" pitchFamily="34" charset="0"/>
              <a:buChar char="•"/>
            </a:pP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This testing technique comes under white box testing. </a:t>
            </a:r>
          </a:p>
          <a:p>
            <a:pPr marL="342900" lvl="0" indent="-342900" algn="just" fontAlgn="base">
              <a:lnSpc>
                <a:spcPct val="107000"/>
              </a:lnSpc>
              <a:spcAft>
                <a:spcPts val="685"/>
              </a:spcAft>
              <a:buClr>
                <a:srgbClr val="000000"/>
              </a:buClr>
              <a:buSzPts val="2300"/>
              <a:buFont typeface="Arial" panose="020B0604020202020204" pitchFamily="34" charset="0"/>
              <a:buChar char="•"/>
            </a:pP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For the type of control flow testing, all the structure, design, code and implementation of the software should be known to the testing team.</a:t>
            </a:r>
          </a:p>
          <a:p>
            <a:pPr marL="342900" lvl="0" indent="-342900" algn="just" fontAlgn="base">
              <a:lnSpc>
                <a:spcPct val="107000"/>
              </a:lnSpc>
              <a:spcAft>
                <a:spcPts val="685"/>
              </a:spcAft>
              <a:buClr>
                <a:srgbClr val="000000"/>
              </a:buClr>
              <a:buSzPts val="2300"/>
              <a:buFont typeface="Arial" panose="020B0604020202020204" pitchFamily="34" charset="0"/>
              <a:buChar char="•"/>
            </a:pPr>
            <a:r>
              <a:rPr lang="aa-ET" sz="1800" dirty="0">
                <a:solidFill>
                  <a:srgbClr val="404040"/>
                </a:solidFill>
                <a:effectLst/>
                <a:latin typeface="Calibri" panose="020F0502020204030204" pitchFamily="34" charset="0"/>
                <a:ea typeface="Calibri" panose="020F0502020204030204" pitchFamily="34" charset="0"/>
              </a:rPr>
              <a:t>A CFG is a directed graph </a:t>
            </a:r>
            <a:r>
              <a:rPr lang="aa-ET" sz="1800" b="1" dirty="0">
                <a:solidFill>
                  <a:srgbClr val="404040"/>
                </a:solidFill>
                <a:effectLst/>
                <a:latin typeface="Calibri" panose="020F0502020204030204" pitchFamily="34" charset="0"/>
                <a:ea typeface="Calibri" panose="020F0502020204030204" pitchFamily="34" charset="0"/>
              </a:rPr>
              <a:t>G </a:t>
            </a:r>
            <a:r>
              <a:rPr lang="aa-ET" sz="1800" dirty="0">
                <a:solidFill>
                  <a:srgbClr val="404040"/>
                </a:solidFill>
                <a:effectLst/>
                <a:latin typeface="Calibri" panose="020F0502020204030204" pitchFamily="34" charset="0"/>
                <a:ea typeface="Calibri" panose="020F0502020204030204" pitchFamily="34" charset="0"/>
              </a:rPr>
              <a:t>= (</a:t>
            </a:r>
            <a:r>
              <a:rPr lang="aa-ET" sz="1800" b="1" dirty="0">
                <a:solidFill>
                  <a:srgbClr val="404040"/>
                </a:solidFill>
                <a:effectLst/>
                <a:latin typeface="Calibri" panose="020F0502020204030204" pitchFamily="34" charset="0"/>
                <a:ea typeface="Calibri" panose="020F0502020204030204" pitchFamily="34" charset="0"/>
              </a:rPr>
              <a:t>N</a:t>
            </a:r>
            <a:r>
              <a:rPr lang="aa-ET" sz="1800" dirty="0">
                <a:solidFill>
                  <a:srgbClr val="404040"/>
                </a:solidFill>
                <a:effectLst/>
                <a:latin typeface="Calibri" panose="020F0502020204030204" pitchFamily="34" charset="0"/>
                <a:ea typeface="Calibri" panose="020F0502020204030204" pitchFamily="34" charset="0"/>
              </a:rPr>
              <a:t>, </a:t>
            </a:r>
            <a:r>
              <a:rPr lang="aa-ET" sz="1800" b="1" dirty="0">
                <a:solidFill>
                  <a:srgbClr val="404040"/>
                </a:solidFill>
                <a:effectLst/>
                <a:latin typeface="Calibri" panose="020F0502020204030204" pitchFamily="34" charset="0"/>
                <a:ea typeface="Calibri" panose="020F0502020204030204" pitchFamily="34" charset="0"/>
              </a:rPr>
              <a:t>E</a:t>
            </a:r>
            <a:r>
              <a:rPr lang="aa-ET" sz="1800" dirty="0">
                <a:solidFill>
                  <a:srgbClr val="404040"/>
                </a:solidFill>
                <a:effectLst/>
                <a:latin typeface="Calibri" panose="020F0502020204030204" pitchFamily="34" charset="0"/>
                <a:ea typeface="Calibri" panose="020F0502020204030204" pitchFamily="34" charset="0"/>
              </a:rPr>
              <a:t>) </a:t>
            </a:r>
            <a:r>
              <a:rPr lang="en-US" sz="1800" dirty="0">
                <a:solidFill>
                  <a:srgbClr val="404040"/>
                </a:solidFill>
                <a:effectLst/>
                <a:latin typeface="Calibri" panose="020F0502020204030204" pitchFamily="34" charset="0"/>
                <a:ea typeface="Calibri" panose="020F0502020204030204" pitchFamily="34" charset="0"/>
              </a:rPr>
              <a:t> where e</a:t>
            </a:r>
            <a:r>
              <a:rPr lang="aa-ET" sz="1800" dirty="0">
                <a:solidFill>
                  <a:srgbClr val="404040"/>
                </a:solidFill>
                <a:effectLst/>
                <a:latin typeface="Calibri" panose="020F0502020204030204" pitchFamily="34" charset="0"/>
                <a:ea typeface="Calibri" panose="020F0502020204030204" pitchFamily="34" charset="0"/>
              </a:rPr>
              <a:t>ach node, in the set </a:t>
            </a:r>
            <a:r>
              <a:rPr lang="aa-ET" sz="1800" b="1" dirty="0">
                <a:solidFill>
                  <a:srgbClr val="404040"/>
                </a:solidFill>
                <a:effectLst/>
                <a:latin typeface="Calibri" panose="020F0502020204030204" pitchFamily="34" charset="0"/>
                <a:ea typeface="Calibri" panose="020F0502020204030204" pitchFamily="34" charset="0"/>
              </a:rPr>
              <a:t>N</a:t>
            </a:r>
            <a:r>
              <a:rPr lang="aa-ET" sz="1800" dirty="0">
                <a:solidFill>
                  <a:srgbClr val="404040"/>
                </a:solidFill>
                <a:effectLst/>
                <a:latin typeface="Calibri" panose="020F0502020204030204" pitchFamily="34" charset="0"/>
                <a:ea typeface="Calibri" panose="020F0502020204030204" pitchFamily="34" charset="0"/>
              </a:rPr>
              <a:t>, is either a </a:t>
            </a:r>
            <a:r>
              <a:rPr lang="aa-ET" sz="1800" i="1" dirty="0">
                <a:solidFill>
                  <a:srgbClr val="404040"/>
                </a:solidFill>
                <a:effectLst/>
                <a:latin typeface="Calibri" panose="020F0502020204030204" pitchFamily="34" charset="0"/>
                <a:ea typeface="Calibri" panose="020F0502020204030204" pitchFamily="34" charset="0"/>
              </a:rPr>
              <a:t>statement node </a:t>
            </a:r>
            <a:r>
              <a:rPr lang="aa-ET" sz="1800" dirty="0">
                <a:solidFill>
                  <a:srgbClr val="404040"/>
                </a:solidFill>
                <a:effectLst/>
                <a:latin typeface="Calibri" panose="020F0502020204030204" pitchFamily="34" charset="0"/>
                <a:ea typeface="Calibri" panose="020F0502020204030204" pitchFamily="34" charset="0"/>
              </a:rPr>
              <a:t>or a </a:t>
            </a:r>
            <a:r>
              <a:rPr lang="aa-ET" sz="1800" i="1" dirty="0">
                <a:solidFill>
                  <a:srgbClr val="404040"/>
                </a:solidFill>
                <a:effectLst/>
                <a:latin typeface="Calibri" panose="020F0502020204030204" pitchFamily="34" charset="0"/>
                <a:ea typeface="Calibri" panose="020F0502020204030204" pitchFamily="34" charset="0"/>
              </a:rPr>
              <a:t>predicate node</a:t>
            </a:r>
            <a:r>
              <a:rPr lang="aa-ET" sz="1800" dirty="0">
                <a:solidFill>
                  <a:srgbClr val="404040"/>
                </a:solidFill>
                <a:effectLst/>
                <a:latin typeface="Calibri" panose="020F0502020204030204" pitchFamily="34" charset="0"/>
                <a:ea typeface="Calibri" panose="020F0502020204030204" pitchFamily="34" charset="0"/>
              </a:rPr>
              <a:t>. </a:t>
            </a:r>
            <a:endParaRPr lang="aa-ET" sz="1800" dirty="0">
              <a:solidFill>
                <a:srgbClr val="000000"/>
              </a:solidFill>
              <a:effectLst/>
              <a:latin typeface="Calibri" panose="020F0502020204030204" pitchFamily="34" charset="0"/>
              <a:ea typeface="Calibri" panose="020F0502020204030204" pitchFamily="34" charset="0"/>
            </a:endParaRPr>
          </a:p>
          <a:p>
            <a:pPr marL="545465" lvl="2" indent="-6350">
              <a:lnSpc>
                <a:spcPct val="107000"/>
              </a:lnSpc>
              <a:spcAft>
                <a:spcPts val="915"/>
              </a:spcAft>
            </a:pPr>
            <a:r>
              <a:rPr lang="aa-ET" dirty="0">
                <a:solidFill>
                  <a:srgbClr val="404040"/>
                </a:solidFill>
                <a:effectLst/>
                <a:latin typeface="Calibri" panose="020F0502020204030204" pitchFamily="34" charset="0"/>
                <a:ea typeface="Calibri" panose="020F0502020204030204" pitchFamily="34" charset="0"/>
              </a:rPr>
              <a:t>–A </a:t>
            </a:r>
            <a:r>
              <a:rPr lang="aa-ET" b="1" i="1" dirty="0">
                <a:solidFill>
                  <a:srgbClr val="404040"/>
                </a:solidFill>
                <a:effectLst/>
                <a:latin typeface="Calibri" panose="020F0502020204030204" pitchFamily="34" charset="0"/>
                <a:ea typeface="Calibri" panose="020F0502020204030204" pitchFamily="34" charset="0"/>
              </a:rPr>
              <a:t>statement</a:t>
            </a:r>
            <a:r>
              <a:rPr lang="aa-ET" i="1" dirty="0">
                <a:solidFill>
                  <a:srgbClr val="404040"/>
                </a:solidFill>
                <a:effectLst/>
                <a:latin typeface="Calibri" panose="020F0502020204030204" pitchFamily="34" charset="0"/>
                <a:ea typeface="Calibri" panose="020F0502020204030204" pitchFamily="34" charset="0"/>
              </a:rPr>
              <a:t> node </a:t>
            </a:r>
            <a:r>
              <a:rPr lang="aa-ET" dirty="0">
                <a:solidFill>
                  <a:srgbClr val="404040"/>
                </a:solidFill>
                <a:effectLst/>
                <a:latin typeface="Calibri" panose="020F0502020204030204" pitchFamily="34" charset="0"/>
                <a:ea typeface="Calibri" panose="020F0502020204030204" pitchFamily="34" charset="0"/>
              </a:rPr>
              <a:t>represents a simple statement. Alternatively, a statement node can be used to represent a basic block</a:t>
            </a:r>
            <a:r>
              <a:rPr lang="en-US" dirty="0">
                <a:solidFill>
                  <a:srgbClr val="404040"/>
                </a:solidFill>
                <a:effectLst/>
                <a:latin typeface="Calibri" panose="020F0502020204030204" pitchFamily="34" charset="0"/>
                <a:ea typeface="Calibri" panose="020F0502020204030204" pitchFamily="34" charset="0"/>
              </a:rPr>
              <a:t> and a</a:t>
            </a:r>
            <a:r>
              <a:rPr lang="aa-ET" dirty="0">
                <a:solidFill>
                  <a:srgbClr val="404040"/>
                </a:solidFill>
                <a:effectLst/>
                <a:latin typeface="Calibri" panose="020F0502020204030204" pitchFamily="34" charset="0"/>
                <a:ea typeface="Calibri" panose="020F0502020204030204" pitchFamily="34" charset="0"/>
              </a:rPr>
              <a:t> </a:t>
            </a:r>
            <a:r>
              <a:rPr lang="aa-ET" b="1" i="1" dirty="0">
                <a:solidFill>
                  <a:srgbClr val="404040"/>
                </a:solidFill>
                <a:effectLst/>
                <a:latin typeface="Calibri" panose="020F0502020204030204" pitchFamily="34" charset="0"/>
                <a:ea typeface="Calibri" panose="020F0502020204030204" pitchFamily="34" charset="0"/>
              </a:rPr>
              <a:t>predicate</a:t>
            </a:r>
            <a:r>
              <a:rPr lang="aa-ET" i="1" dirty="0">
                <a:solidFill>
                  <a:srgbClr val="404040"/>
                </a:solidFill>
                <a:effectLst/>
                <a:latin typeface="Calibri" panose="020F0502020204030204" pitchFamily="34" charset="0"/>
                <a:ea typeface="Calibri" panose="020F0502020204030204" pitchFamily="34" charset="0"/>
              </a:rPr>
              <a:t> node </a:t>
            </a:r>
            <a:r>
              <a:rPr lang="aa-ET" dirty="0">
                <a:solidFill>
                  <a:srgbClr val="404040"/>
                </a:solidFill>
                <a:effectLst/>
                <a:latin typeface="Calibri" panose="020F0502020204030204" pitchFamily="34" charset="0"/>
                <a:ea typeface="Calibri" panose="020F0502020204030204" pitchFamily="34" charset="0"/>
              </a:rPr>
              <a:t>represents a conditional statement. </a:t>
            </a:r>
            <a:endParaRPr lang="aa-ET" dirty="0">
              <a:solidFill>
                <a:srgbClr val="000000"/>
              </a:solidFill>
              <a:effectLst/>
              <a:latin typeface="Calibri" panose="020F0502020204030204" pitchFamily="34" charset="0"/>
              <a:ea typeface="Calibri" panose="020F0502020204030204" pitchFamily="34" charset="0"/>
            </a:endParaRPr>
          </a:p>
          <a:p>
            <a:pPr marL="88265" indent="-6350">
              <a:lnSpc>
                <a:spcPct val="107000"/>
              </a:lnSpc>
              <a:spcAft>
                <a:spcPts val="915"/>
              </a:spcAft>
            </a:pPr>
            <a:r>
              <a:rPr lang="aa-ET" sz="1800" dirty="0">
                <a:solidFill>
                  <a:srgbClr val="404040"/>
                </a:solidFill>
                <a:effectLst/>
                <a:latin typeface="Calibri" panose="020F0502020204030204" pitchFamily="34" charset="0"/>
                <a:ea typeface="Calibri" panose="020F0502020204030204" pitchFamily="34" charset="0"/>
              </a:rPr>
              <a:t>–Each </a:t>
            </a:r>
            <a:r>
              <a:rPr lang="aa-ET" sz="1800" i="1" dirty="0">
                <a:solidFill>
                  <a:srgbClr val="404040"/>
                </a:solidFill>
                <a:effectLst/>
                <a:latin typeface="Calibri" panose="020F0502020204030204" pitchFamily="34" charset="0"/>
                <a:ea typeface="Calibri" panose="020F0502020204030204" pitchFamily="34" charset="0"/>
              </a:rPr>
              <a:t>edge</a:t>
            </a:r>
            <a:r>
              <a:rPr lang="aa-ET" sz="1800" dirty="0">
                <a:solidFill>
                  <a:srgbClr val="404040"/>
                </a:solidFill>
                <a:effectLst/>
                <a:latin typeface="Calibri" panose="020F0502020204030204" pitchFamily="34" charset="0"/>
                <a:ea typeface="Calibri" panose="020F0502020204030204" pitchFamily="34" charset="0"/>
              </a:rPr>
              <a:t>, in the set </a:t>
            </a:r>
            <a:r>
              <a:rPr lang="aa-ET" sz="1800" b="1" dirty="0">
                <a:solidFill>
                  <a:srgbClr val="404040"/>
                </a:solidFill>
                <a:effectLst/>
                <a:latin typeface="Calibri" panose="020F0502020204030204" pitchFamily="34" charset="0"/>
                <a:ea typeface="Calibri" panose="020F0502020204030204" pitchFamily="34" charset="0"/>
              </a:rPr>
              <a:t>E</a:t>
            </a:r>
            <a:r>
              <a:rPr lang="aa-ET" sz="1800" dirty="0">
                <a:solidFill>
                  <a:srgbClr val="404040"/>
                </a:solidFill>
                <a:effectLst/>
                <a:latin typeface="Calibri" panose="020F0502020204030204" pitchFamily="34" charset="0"/>
                <a:ea typeface="Calibri" panose="020F0502020204030204" pitchFamily="34" charset="0"/>
              </a:rPr>
              <a:t>, represents the flow of control between statements. Optionally, we use circles to represent statement nodes, and rectangles to represent predicate nodes. </a:t>
            </a:r>
            <a:endParaRPr lang="aa-ET" sz="1800" dirty="0">
              <a:solidFill>
                <a:srgbClr val="000000"/>
              </a:solidFill>
              <a:effectLst/>
              <a:latin typeface="Calibri" panose="020F0502020204030204" pitchFamily="34" charset="0"/>
              <a:ea typeface="Calibri" panose="020F0502020204030204" pitchFamily="34" charset="0"/>
            </a:endParaRPr>
          </a:p>
          <a:p>
            <a:pPr marL="342900" lvl="0" indent="-342900" algn="just" fontAlgn="base">
              <a:lnSpc>
                <a:spcPct val="107000"/>
              </a:lnSpc>
              <a:spcAft>
                <a:spcPts val="685"/>
              </a:spcAft>
              <a:buClr>
                <a:srgbClr val="000000"/>
              </a:buClr>
              <a:buSzPts val="2300"/>
              <a:buFont typeface="Arial" panose="020B0604020202020204" pitchFamily="34" charset="0"/>
              <a:buChar char="•"/>
            </a:pPr>
            <a:endParaRPr lang="aa-ET"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33976D1-3430-450C-A978-87A9A6E8E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6AAC78-7D86-415A-ADC1-2B4748079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2A658D9-F185-44F1-BA33-D50320D1D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sz="1800"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Control Flow Graphs (</a:t>
            </a:r>
            <a:r>
              <a:rPr lang="en-US" sz="1800" strike="noStrike"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cfg</a:t>
            </a:r>
            <a:r>
              <a:rPr lang="en-US" sz="1800"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r>
              <a:rPr lang="aa-ET" sz="1800" b="1" kern="0" dirty="0">
                <a:solidFill>
                  <a:srgbClr val="404040"/>
                </a:solidFill>
                <a:effectLst/>
                <a:latin typeface="Calibri" panose="020F0502020204030204" pitchFamily="34" charset="0"/>
                <a:ea typeface="Calibri" panose="020F0502020204030204" pitchFamily="34" charset="0"/>
              </a:rPr>
              <a:t> </a:t>
            </a:r>
            <a:r>
              <a:rPr lang="aa-ET" sz="1800" kern="0" dirty="0">
                <a:solidFill>
                  <a:srgbClr val="404040"/>
                </a:solidFill>
                <a:effectLst/>
                <a:latin typeface="Calibri" panose="020F0502020204030204" pitchFamily="34" charset="0"/>
                <a:ea typeface="Calibri" panose="020F0502020204030204" pitchFamily="34" charset="0"/>
              </a:rPr>
              <a:t>- basics </a:t>
            </a:r>
            <a:r>
              <a:rPr lang="aa-ET" sz="1800" b="1" kern="0" dirty="0">
                <a:solidFill>
                  <a:srgbClr val="404040"/>
                </a:solidFill>
                <a:effectLst/>
                <a:latin typeface="Calibri" panose="020F0502020204030204" pitchFamily="34" charset="0"/>
                <a:ea typeface="Calibri" panose="020F0502020204030204" pitchFamily="34" charset="0"/>
              </a:rPr>
              <a:t/>
            </a:r>
            <a:br>
              <a:rPr lang="aa-ET" sz="1800" b="1" kern="0" dirty="0">
                <a:solidFill>
                  <a:srgbClr val="404040"/>
                </a:solidFill>
                <a:effectLst/>
                <a:latin typeface="Calibri" panose="020F0502020204030204" pitchFamily="34" charset="0"/>
                <a:ea typeface="Calibri" panose="020F0502020204030204" pitchFamily="34" charset="0"/>
              </a:rPr>
            </a:br>
            <a:endParaRPr lang="en-US" kern="1200" cap="all" spc="200" baseline="0" dirty="0">
              <a:solidFill>
                <a:srgbClr val="262626"/>
              </a:solidFill>
              <a:latin typeface="+mj-lt"/>
              <a:ea typeface="+mj-ea"/>
              <a:cs typeface="+mj-cs"/>
            </a:endParaRPr>
          </a:p>
        </p:txBody>
      </p:sp>
      <p:sp>
        <p:nvSpPr>
          <p:cNvPr id="3" name="Content Placeholder 2"/>
          <p:cNvSpPr>
            <a:spLocks noGrp="1"/>
          </p:cNvSpPr>
          <p:nvPr>
            <p:ph sz="quarter" idx="13"/>
          </p:nvPr>
        </p:nvSpPr>
        <p:spPr>
          <a:xfrm>
            <a:off x="1706062" y="1656138"/>
            <a:ext cx="8779512" cy="3514380"/>
          </a:xfrm>
        </p:spPr>
        <p:txBody>
          <a:bodyPr vert="horz" lIns="91440" tIns="45720" rIns="91440" bIns="45720" rtlCol="0">
            <a:normAutofit fontScale="85000" lnSpcReduction="20000"/>
          </a:bodyPr>
          <a:lstStyle/>
          <a:p>
            <a:pPr marL="6350" indent="-6350">
              <a:lnSpc>
                <a:spcPct val="107000"/>
              </a:lnSpc>
            </a:pPr>
            <a:r>
              <a:rPr lang="aa-ET" sz="1800" dirty="0">
                <a:solidFill>
                  <a:srgbClr val="404040"/>
                </a:solidFill>
                <a:effectLst/>
                <a:latin typeface="Calibri" panose="020F0502020204030204" pitchFamily="34" charset="0"/>
                <a:ea typeface="Calibri" panose="020F0502020204030204" pitchFamily="34" charset="0"/>
              </a:rPr>
              <a:t>Two kinds of basic program statements: </a:t>
            </a:r>
            <a:endParaRPr lang="aa-ET" sz="1800" dirty="0">
              <a:solidFill>
                <a:srgbClr val="000000"/>
              </a:solidFill>
              <a:effectLst/>
              <a:latin typeface="Calibri" panose="020F0502020204030204" pitchFamily="34" charset="0"/>
              <a:ea typeface="Calibri" panose="020F0502020204030204" pitchFamily="34" charset="0"/>
            </a:endParaRPr>
          </a:p>
          <a:p>
            <a:pPr marL="316865" lvl="1" indent="-6350">
              <a:lnSpc>
                <a:spcPct val="107000"/>
              </a:lnSpc>
              <a:spcAft>
                <a:spcPts val="900"/>
              </a:spcAft>
            </a:pPr>
            <a:r>
              <a:rPr lang="aa-ET" dirty="0">
                <a:solidFill>
                  <a:srgbClr val="404040"/>
                </a:solidFill>
                <a:effectLst/>
                <a:latin typeface="Calibri" panose="020F0502020204030204" pitchFamily="34" charset="0"/>
                <a:ea typeface="Calibri" panose="020F0502020204030204" pitchFamily="34" charset="0"/>
              </a:rPr>
              <a:t>–Assignment statements (Ex. x = 2*y; ) </a:t>
            </a:r>
            <a:endParaRPr lang="aa-ET" dirty="0">
              <a:solidFill>
                <a:srgbClr val="000000"/>
              </a:solidFill>
              <a:effectLst/>
              <a:latin typeface="Calibri" panose="020F0502020204030204" pitchFamily="34" charset="0"/>
              <a:ea typeface="Calibri" panose="020F0502020204030204" pitchFamily="34" charset="0"/>
            </a:endParaRPr>
          </a:p>
          <a:p>
            <a:pPr marL="316865" lvl="1" indent="-6350">
              <a:lnSpc>
                <a:spcPct val="107000"/>
              </a:lnSpc>
            </a:pPr>
            <a:r>
              <a:rPr lang="aa-ET" dirty="0">
                <a:solidFill>
                  <a:srgbClr val="404040"/>
                </a:solidFill>
                <a:effectLst/>
                <a:latin typeface="Calibri" panose="020F0502020204030204" pitchFamily="34" charset="0"/>
                <a:ea typeface="Calibri" panose="020F0502020204030204" pitchFamily="34" charset="0"/>
              </a:rPr>
              <a:t>–Conditional statements (Ex. if(), for(), while(), …) </a:t>
            </a:r>
            <a:endParaRPr lang="aa-ET" dirty="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900"/>
              </a:spcAft>
            </a:pPr>
            <a:r>
              <a:rPr lang="aa-ET" sz="1800" dirty="0">
                <a:solidFill>
                  <a:srgbClr val="404040"/>
                </a:solidFill>
                <a:effectLst/>
                <a:latin typeface="Calibri" panose="020F0502020204030204" pitchFamily="34" charset="0"/>
                <a:ea typeface="Calibri" panose="020F0502020204030204" pitchFamily="34" charset="0"/>
              </a:rPr>
              <a:t>Control flow </a:t>
            </a:r>
            <a:endParaRPr lang="aa-ET" sz="1800" dirty="0">
              <a:solidFill>
                <a:srgbClr val="000000"/>
              </a:solidFill>
              <a:effectLst/>
              <a:latin typeface="Calibri" panose="020F0502020204030204" pitchFamily="34" charset="0"/>
              <a:ea typeface="Calibri" panose="020F0502020204030204" pitchFamily="34" charset="0"/>
            </a:endParaRPr>
          </a:p>
          <a:p>
            <a:pPr marL="316865" lvl="1" indent="-6350">
              <a:lnSpc>
                <a:spcPct val="107000"/>
              </a:lnSpc>
              <a:spcAft>
                <a:spcPts val="900"/>
              </a:spcAft>
            </a:pPr>
            <a:r>
              <a:rPr lang="aa-ET" dirty="0">
                <a:solidFill>
                  <a:srgbClr val="404040"/>
                </a:solidFill>
                <a:effectLst/>
                <a:latin typeface="Calibri" panose="020F0502020204030204" pitchFamily="34" charset="0"/>
                <a:ea typeface="Calibri" panose="020F0502020204030204" pitchFamily="34" charset="0"/>
              </a:rPr>
              <a:t>–Successive execution of program statements is viewed as flow of control. </a:t>
            </a:r>
            <a:endParaRPr lang="aa-ET" dirty="0">
              <a:solidFill>
                <a:srgbClr val="000000"/>
              </a:solidFill>
              <a:effectLst/>
              <a:latin typeface="Calibri" panose="020F0502020204030204" pitchFamily="34" charset="0"/>
              <a:ea typeface="Calibri" panose="020F0502020204030204" pitchFamily="34" charset="0"/>
            </a:endParaRPr>
          </a:p>
          <a:p>
            <a:pPr marL="316865" lvl="1" indent="-6350">
              <a:lnSpc>
                <a:spcPct val="107000"/>
              </a:lnSpc>
              <a:spcAft>
                <a:spcPts val="900"/>
              </a:spcAft>
            </a:pPr>
            <a:r>
              <a:rPr lang="aa-ET" dirty="0">
                <a:solidFill>
                  <a:srgbClr val="404040"/>
                </a:solidFill>
                <a:effectLst/>
                <a:latin typeface="Calibri" panose="020F0502020204030204" pitchFamily="34" charset="0"/>
                <a:ea typeface="Calibri" panose="020F0502020204030204" pitchFamily="34" charset="0"/>
              </a:rPr>
              <a:t>–Conditional statements alter the default flow. </a:t>
            </a:r>
            <a:endParaRPr lang="aa-ET" dirty="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900"/>
              </a:spcAft>
            </a:pPr>
            <a:r>
              <a:rPr lang="aa-ET" sz="1800" dirty="0">
                <a:solidFill>
                  <a:srgbClr val="404040"/>
                </a:solidFill>
                <a:effectLst/>
                <a:latin typeface="Calibri" panose="020F0502020204030204" pitchFamily="34" charset="0"/>
                <a:ea typeface="Calibri" panose="020F0502020204030204" pitchFamily="34" charset="0"/>
              </a:rPr>
              <a:t>Program path </a:t>
            </a:r>
            <a:endParaRPr lang="aa-ET" sz="1800" dirty="0">
              <a:solidFill>
                <a:srgbClr val="000000"/>
              </a:solidFill>
              <a:effectLst/>
              <a:latin typeface="Calibri" panose="020F0502020204030204" pitchFamily="34" charset="0"/>
              <a:ea typeface="Calibri" panose="020F0502020204030204" pitchFamily="34" charset="0"/>
            </a:endParaRPr>
          </a:p>
          <a:p>
            <a:pPr marL="316865" lvl="1" indent="-6350">
              <a:lnSpc>
                <a:spcPct val="107000"/>
              </a:lnSpc>
              <a:spcAft>
                <a:spcPts val="900"/>
              </a:spcAft>
            </a:pPr>
            <a:r>
              <a:rPr lang="aa-ET" dirty="0">
                <a:solidFill>
                  <a:srgbClr val="404040"/>
                </a:solidFill>
                <a:effectLst/>
                <a:latin typeface="Calibri" panose="020F0502020204030204" pitchFamily="34" charset="0"/>
                <a:ea typeface="Calibri" panose="020F0502020204030204" pitchFamily="34" charset="0"/>
              </a:rPr>
              <a:t>–A program path is a sequence of statements from entry to exit. </a:t>
            </a:r>
            <a:endParaRPr lang="aa-ET" dirty="0">
              <a:solidFill>
                <a:srgbClr val="000000"/>
              </a:solidFill>
              <a:effectLst/>
              <a:latin typeface="Calibri" panose="020F0502020204030204" pitchFamily="34" charset="0"/>
              <a:ea typeface="Calibri" panose="020F0502020204030204" pitchFamily="34" charset="0"/>
            </a:endParaRPr>
          </a:p>
          <a:p>
            <a:pPr marL="316865" lvl="1" indent="-6350">
              <a:lnSpc>
                <a:spcPct val="107000"/>
              </a:lnSpc>
              <a:spcAft>
                <a:spcPts val="900"/>
              </a:spcAft>
            </a:pPr>
            <a:r>
              <a:rPr lang="aa-ET" dirty="0">
                <a:solidFill>
                  <a:srgbClr val="404040"/>
                </a:solidFill>
                <a:effectLst/>
                <a:latin typeface="Calibri" panose="020F0502020204030204" pitchFamily="34" charset="0"/>
                <a:ea typeface="Calibri" panose="020F0502020204030204" pitchFamily="34" charset="0"/>
              </a:rPr>
              <a:t>–There can be a large number of paths in a program. </a:t>
            </a:r>
            <a:endParaRPr lang="aa-ET"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16407</TotalTime>
  <Words>1831</Words>
  <Application>Microsoft Office PowerPoint</Application>
  <PresentationFormat>Widescreen</PresentationFormat>
  <Paragraphs>179</Paragraphs>
  <Slides>37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vt:lpstr>
      <vt:lpstr>Calibri</vt:lpstr>
      <vt:lpstr>Courier New</vt:lpstr>
      <vt:lpstr>Gill Sans MT</vt:lpstr>
      <vt:lpstr>Linux Libertine</vt:lpstr>
      <vt:lpstr>Nunito</vt:lpstr>
      <vt:lpstr>Source Sans Pro</vt:lpstr>
      <vt:lpstr>Times New Roman</vt:lpstr>
      <vt:lpstr>Parcel</vt:lpstr>
      <vt:lpstr>Software QUALITY ENGINERING</vt:lpstr>
      <vt:lpstr>White Box testing</vt:lpstr>
      <vt:lpstr>Model-based testing</vt:lpstr>
      <vt:lpstr>White box testing</vt:lpstr>
      <vt:lpstr>White box testing</vt:lpstr>
      <vt:lpstr>Model-based testing</vt:lpstr>
      <vt:lpstr>Cont…</vt:lpstr>
      <vt:lpstr>Control Flow Graphs (cfg)</vt:lpstr>
      <vt:lpstr>Control Flow Graphs (cfg) - basics  </vt:lpstr>
      <vt:lpstr>Control Flow Graphs (cfg) - basics </vt:lpstr>
      <vt:lpstr>example</vt:lpstr>
      <vt:lpstr>CFG – IF ELSE</vt:lpstr>
      <vt:lpstr>CFG – FOR LOOP</vt:lpstr>
      <vt:lpstr>CFG – SWITCH CASE</vt:lpstr>
      <vt:lpstr>CFG – EXAMPLE 01</vt:lpstr>
      <vt:lpstr>CFG – EXAMPLE 02</vt:lpstr>
      <vt:lpstr>CFG – EXAMPLE 02</vt:lpstr>
      <vt:lpstr>Cyclomatic Complexity</vt:lpstr>
      <vt:lpstr>Cyclomatic Complexity</vt:lpstr>
      <vt:lpstr>Cyclomatic Complexity</vt:lpstr>
      <vt:lpstr>Example</vt:lpstr>
      <vt:lpstr>Statement testing</vt:lpstr>
      <vt:lpstr>The statements marked in yellow color are those which are executed as per the scenario  Number of executed statements = 5 Total number of statements = 7 Statement Coverage: 5/7 = 71%</vt:lpstr>
      <vt:lpstr>Decision Coverage/ Branch coverage </vt:lpstr>
      <vt:lpstr>Decision Coverage / Branch coverage - CONT</vt:lpstr>
      <vt:lpstr>Example</vt:lpstr>
      <vt:lpstr>EXAMPLES</vt:lpstr>
      <vt:lpstr>Condition Coverage</vt:lpstr>
      <vt:lpstr>Condition Coverage</vt:lpstr>
      <vt:lpstr>Path Testing</vt:lpstr>
      <vt:lpstr>Example</vt:lpstr>
      <vt:lpstr>Steps for Basis Path testing</vt:lpstr>
      <vt:lpstr>How to Calculate Cyclomatic Complexity</vt:lpstr>
      <vt:lpstr>cont…</vt:lpstr>
      <vt:lpstr>Computing mathematically - CONT…</vt:lpstr>
      <vt:lpstr>Decision-to-decision path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Misbah Parveen BUKC</cp:lastModifiedBy>
  <cp:revision>330</cp:revision>
  <dcterms:created xsi:type="dcterms:W3CDTF">2020-09-20T19:54:15Z</dcterms:created>
  <dcterms:modified xsi:type="dcterms:W3CDTF">2022-05-31T05:15:52Z</dcterms:modified>
</cp:coreProperties>
</file>