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309" r:id="rId3"/>
    <p:sldId id="311" r:id="rId4"/>
    <p:sldId id="315" r:id="rId5"/>
    <p:sldId id="345" r:id="rId6"/>
    <p:sldId id="404" r:id="rId7"/>
    <p:sldId id="317" r:id="rId8"/>
    <p:sldId id="316" r:id="rId9"/>
    <p:sldId id="272" r:id="rId10"/>
    <p:sldId id="312" r:id="rId11"/>
    <p:sldId id="346" r:id="rId12"/>
    <p:sldId id="314" r:id="rId13"/>
    <p:sldId id="348" r:id="rId14"/>
    <p:sldId id="372" r:id="rId15"/>
    <p:sldId id="405" r:id="rId16"/>
    <p:sldId id="406" r:id="rId17"/>
    <p:sldId id="408" r:id="rId18"/>
    <p:sldId id="409" r:id="rId19"/>
    <p:sldId id="410" r:id="rId20"/>
    <p:sldId id="411" r:id="rId21"/>
    <p:sldId id="412" r:id="rId22"/>
    <p:sldId id="413" r:id="rId23"/>
    <p:sldId id="418" r:id="rId24"/>
    <p:sldId id="414" r:id="rId25"/>
    <p:sldId id="420" r:id="rId26"/>
    <p:sldId id="416" r:id="rId27"/>
    <p:sldId id="417" r:id="rId28"/>
    <p:sldId id="415" r:id="rId29"/>
    <p:sldId id="31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Samantha Robertson" initials="SR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B83B1D"/>
    <a:srgbClr val="D83B01"/>
    <a:srgbClr val="D7D7D7"/>
    <a:srgbClr val="C8C8C8"/>
    <a:srgbClr val="DD462F"/>
    <a:srgbClr val="9BC9EF"/>
    <a:srgbClr val="898E8C"/>
    <a:srgbClr val="DFCCBE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050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23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Office desk with laptop in the center surrounded by paper, pen, pencils, and other office items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2718924" y="3394610"/>
            <a:ext cx="9473076" cy="2023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39632" y="3850504"/>
            <a:ext cx="7611908" cy="1111495"/>
          </a:xfrm>
          <a:noFill/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92256" y="365125"/>
            <a:ext cx="6400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65125"/>
            <a:ext cx="91630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44038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4389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09738"/>
            <a:ext cx="10079736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589463"/>
            <a:ext cx="100797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501775"/>
            <a:ext cx="47434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1501775"/>
            <a:ext cx="47434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414463"/>
            <a:ext cx="47021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600" y="2238375"/>
            <a:ext cx="470217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004" y="1414463"/>
            <a:ext cx="47253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004" y="2238375"/>
            <a:ext cx="472533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874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457200"/>
            <a:ext cx="39433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987425"/>
            <a:ext cx="56220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1650" y="2171700"/>
            <a:ext cx="3943350" cy="3697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36" y="457200"/>
            <a:ext cx="39410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208776" y="987425"/>
            <a:ext cx="562356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3936" y="2176272"/>
            <a:ext cx="3941064" cy="3694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5648" y="1447800"/>
            <a:ext cx="10076688" cy="438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5648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192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5736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7" r:id="rId4"/>
    <p:sldLayoutId id="2147483678" r:id="rId5"/>
    <p:sldLayoutId id="2147483672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698954" y="3384756"/>
            <a:ext cx="9493046" cy="2175386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en-US" sz="6000" dirty="0"/>
              <a:t>SOFTWARE </a:t>
            </a:r>
            <a:r>
              <a:rPr lang="en-US" sz="6000"/>
              <a:t>Test Automation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FDA9F-B3DB-4073-B98C-FD2A778BBBB0}"/>
              </a:ext>
            </a:extLst>
          </p:cNvPr>
          <p:cNvSpPr/>
          <p:nvPr/>
        </p:nvSpPr>
        <p:spPr>
          <a:xfrm>
            <a:off x="3800173" y="4625598"/>
            <a:ext cx="8200103" cy="147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CH05: Introduction To Test Automation</a:t>
            </a:r>
          </a:p>
          <a:p>
            <a:pPr lvl="0">
              <a:lnSpc>
                <a:spcPct val="150000"/>
              </a:lnSpc>
            </a:pP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20579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professionalqa.com/assets/images/manual-vs-automation-1.png">
            <a:extLst>
              <a:ext uri="{FF2B5EF4-FFF2-40B4-BE49-F238E27FC236}">
                <a16:creationId xmlns:a16="http://schemas.microsoft.com/office/drawing/2014/main" id="{DD6302C1-0D55-4EDC-B0BD-95586FF38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155" y="4191880"/>
            <a:ext cx="2817325" cy="255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0A19E1-9D20-4431-A2B1-18E7635C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24"/>
            <a:ext cx="12192000" cy="640080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AUTOMATION ADVANTAGES</a:t>
            </a:r>
          </a:p>
        </p:txBody>
      </p:sp>
      <p:pic>
        <p:nvPicPr>
          <p:cNvPr id="3074" name="Picture 2" descr="http://3.bp.blogspot.com/-S5EkUoQdCTI/USN86ECH9XI/AAAAAAAAAhQ/Z22LdXFvh0g/s1600/benefits-of-automated-testing.jpg">
            <a:extLst>
              <a:ext uri="{FF2B5EF4-FFF2-40B4-BE49-F238E27FC236}">
                <a16:creationId xmlns:a16="http://schemas.microsoft.com/office/drawing/2014/main" id="{63FCB05E-5233-4FE0-BB05-B6CCDEDD9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789" y="893994"/>
            <a:ext cx="5293613" cy="303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A08B9E9-90FE-421C-B1C2-374A666D6ADD}"/>
              </a:ext>
            </a:extLst>
          </p:cNvPr>
          <p:cNvSpPr txBox="1">
            <a:spLocks/>
          </p:cNvSpPr>
          <p:nvPr/>
        </p:nvSpPr>
        <p:spPr>
          <a:xfrm>
            <a:off x="462213" y="893994"/>
            <a:ext cx="5087999" cy="523007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Cost Reduction in long term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Reduce HR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Re-useable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Fast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3872386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19E1-9D20-4431-A2B1-18E7635C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24"/>
            <a:ext cx="12192000" cy="640080"/>
          </a:xfrm>
        </p:spPr>
        <p:txBody>
          <a:bodyPr/>
          <a:lstStyle/>
          <a:p>
            <a:r>
              <a:rPr lang="en-US" dirty="0"/>
              <a:t>AUTOMATION DISADVANTAGES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A08B9E9-90FE-421C-B1C2-374A666D6ADD}"/>
              </a:ext>
            </a:extLst>
          </p:cNvPr>
          <p:cNvSpPr txBox="1">
            <a:spLocks/>
          </p:cNvSpPr>
          <p:nvPr/>
        </p:nvSpPr>
        <p:spPr>
          <a:xfrm>
            <a:off x="462214" y="1312606"/>
            <a:ext cx="11071026" cy="5230073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Additional costs are involved.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Requires additional technologies.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Team needs to have development and automation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Can distract from testing objectives, e.g., </a:t>
            </a:r>
            <a:r>
              <a:rPr lang="en-US" sz="2400" dirty="0"/>
              <a:t>focusing on automating tests cases at the expense of executing tests.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Tests can become more complex.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Additional errors may be introduced by automation.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On-going TAS maintenance requirement</a:t>
            </a:r>
          </a:p>
        </p:txBody>
      </p:sp>
    </p:spTree>
    <p:extLst>
      <p:ext uri="{BB962C8B-B14F-4D97-AF65-F5344CB8AC3E}">
        <p14:creationId xmlns:p14="http://schemas.microsoft.com/office/powerpoint/2010/main" val="3910685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9C2D-B0E9-44EA-96C5-39AA6952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</p:spPr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7CD2-8E53-41CA-BB66-35BE44FC13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159" y="1106129"/>
            <a:ext cx="10779105" cy="472774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Not all manual tests can be automated.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automation can only check machine-interpretable results.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automation can only check actual results that can be verified by an automated test oracle.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Not a replacement for exploratory testing.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6378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8A97-AB19-476B-A5E9-EAC8368A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Success Factors in Test Automation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3318-BC79-4D9A-BBD2-45A7CF23F4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160" y="988142"/>
            <a:ext cx="11311128" cy="5265174"/>
          </a:xfrm>
        </p:spPr>
        <p:txBody>
          <a:bodyPr>
            <a:normAutofit/>
          </a:bodyPr>
          <a:lstStyle/>
          <a:p>
            <a:r>
              <a:rPr lang="en-US" sz="2800" dirty="0"/>
              <a:t>There are a few that </a:t>
            </a:r>
            <a:r>
              <a:rPr lang="en-US" sz="2800" u="sng" dirty="0"/>
              <a:t>should not </a:t>
            </a:r>
            <a:r>
              <a:rPr lang="en-US" sz="2800" dirty="0"/>
              <a:t>be done, as follows: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Do not create code that is sensitive to the interface (i.e., it would be affected by changes in the graphical interface or in non-essential parts of the API).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Do not create test automation that is sensitive to data changes or has a high dependency on particular data values (e.g., test input depending on other test outputs).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Do not create an automation environment that is sensitive to the context (e.g., operating system date and time, operating system localization parameters or the contents of another application). </a:t>
            </a:r>
          </a:p>
        </p:txBody>
      </p:sp>
    </p:spTree>
    <p:extLst>
      <p:ext uri="{BB962C8B-B14F-4D97-AF65-F5344CB8AC3E}">
        <p14:creationId xmlns:p14="http://schemas.microsoft.com/office/powerpoint/2010/main" val="205865925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F6F0-3779-4DCB-9327-1D98A34E71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5043" y="1158240"/>
            <a:ext cx="7234477" cy="522259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Test Automation Myth: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i="1" u="sng" dirty="0">
                <a:solidFill>
                  <a:schemeClr val="accent5">
                    <a:lumMod val="75000"/>
                  </a:schemeClr>
                </a:solidFill>
              </a:rPr>
              <a:t>It is Simple; Everyone can do it’</a:t>
            </a:r>
          </a:p>
          <a:p>
            <a:endParaRPr lang="en-US" sz="2000" b="1" dirty="0"/>
          </a:p>
          <a:p>
            <a:r>
              <a:rPr lang="en-US" sz="2400" dirty="0"/>
              <a:t>Promoted by Sales people: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Record the 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Enhance the script with few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Run and report with a button click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 this influence, test managers think proudly that all their team members are doing automation</a:t>
            </a:r>
          </a:p>
        </p:txBody>
      </p:sp>
      <p:pic>
        <p:nvPicPr>
          <p:cNvPr id="1026" name="Picture 2" descr="http://www.aqusagtechnologies.com/wp-content/uploads/2017/08/Myths.jpg">
            <a:extLst>
              <a:ext uri="{FF2B5EF4-FFF2-40B4-BE49-F238E27FC236}">
                <a16:creationId xmlns:a16="http://schemas.microsoft.com/office/drawing/2014/main" id="{A5B3EEA8-CEF7-4F62-95C1-CAA6C87F7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2044179"/>
            <a:ext cx="4404498" cy="276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7075A1-88C1-414B-98D2-C84A08B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Test Automation Myth</a:t>
            </a:r>
          </a:p>
        </p:txBody>
      </p:sp>
    </p:spTree>
    <p:extLst>
      <p:ext uri="{BB962C8B-B14F-4D97-AF65-F5344CB8AC3E}">
        <p14:creationId xmlns:p14="http://schemas.microsoft.com/office/powerpoint/2010/main" val="2425144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Test Automation Myth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F6F0-3779-4DCB-9327-1D98A34E71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5043" y="1158240"/>
            <a:ext cx="6871667" cy="522259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Test Automation Truth: </a:t>
            </a:r>
            <a:r>
              <a:rPr lang="en-US" sz="2000" i="1" u="sng" dirty="0">
                <a:solidFill>
                  <a:schemeClr val="accent5">
                    <a:lumMod val="75000"/>
                  </a:schemeClr>
                </a:solidFill>
              </a:rPr>
              <a:t>It is Software Development Task</a:t>
            </a:r>
          </a:p>
          <a:p>
            <a:endParaRPr lang="en-US" sz="2000" b="1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should be designed, developed and tested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Needs strong programming background in most cases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Test automation are assets and must be treated like Software development assets</a:t>
            </a:r>
          </a:p>
          <a:p>
            <a:endParaRPr lang="en-US" sz="2000" dirty="0"/>
          </a:p>
        </p:txBody>
      </p:sp>
      <p:pic>
        <p:nvPicPr>
          <p:cNvPr id="1026" name="Picture 2" descr="http://www.aqusagtechnologies.com/wp-content/uploads/2017/08/Myths.jpg">
            <a:extLst>
              <a:ext uri="{FF2B5EF4-FFF2-40B4-BE49-F238E27FC236}">
                <a16:creationId xmlns:a16="http://schemas.microsoft.com/office/drawing/2014/main" id="{A5B3EEA8-CEF7-4F62-95C1-CAA6C87F7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1501878"/>
            <a:ext cx="4404498" cy="276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574F9F-21B1-4979-8B96-133E01332F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20" t="5870" r="13209" b="2507"/>
          <a:stretch/>
        </p:blipFill>
        <p:spPr>
          <a:xfrm>
            <a:off x="8760273" y="4648199"/>
            <a:ext cx="2062992" cy="141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Manual Testing vs Automation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F6F0-3779-4DCB-9327-1D98A34E71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546" y="1231982"/>
            <a:ext cx="6797925" cy="522259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Test Automation Does not Replace Manual Testing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Manual tests find more defect than automated tests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Tools have no imagination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Test automation does not improve effectiveness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Volatile Software, rare tests, impossible to verify automatically tests or test that require interaction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endParaRPr lang="en-US" sz="2000" dirty="0"/>
          </a:p>
        </p:txBody>
      </p:sp>
      <p:pic>
        <p:nvPicPr>
          <p:cNvPr id="2050" name="Picture 2" descr="http://technodivine.com/home/wp-content/uploads/2018/07/453.png">
            <a:extLst>
              <a:ext uri="{FF2B5EF4-FFF2-40B4-BE49-F238E27FC236}">
                <a16:creationId xmlns:a16="http://schemas.microsoft.com/office/drawing/2014/main" id="{882DC513-2904-4F95-B2E8-4B67DF13B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282" y="1367038"/>
            <a:ext cx="4772172" cy="274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46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Feasibility</a:t>
            </a:r>
          </a:p>
        </p:txBody>
      </p:sp>
      <p:pic>
        <p:nvPicPr>
          <p:cNvPr id="6" name="Picture 2" descr="Feasibility&#10;Operational&#10;Can we operate&#10;it?&#10;How will it run?&#10;How other will&#10;perceive it?&#10;Technical&#10;Is the technology&#10;mature...">
            <a:extLst>
              <a:ext uri="{FF2B5EF4-FFF2-40B4-BE49-F238E27FC236}">
                <a16:creationId xmlns:a16="http://schemas.microsoft.com/office/drawing/2014/main" id="{1773EF50-3D6A-4F88-BBE0-C230085DD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43" b="12230"/>
          <a:stretch/>
        </p:blipFill>
        <p:spPr bwMode="auto">
          <a:xfrm>
            <a:off x="1238864" y="1414027"/>
            <a:ext cx="10165570" cy="479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2453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Test Automation Process</a:t>
            </a:r>
          </a:p>
        </p:txBody>
      </p:sp>
      <p:pic>
        <p:nvPicPr>
          <p:cNvPr id="4" name="Picture 2" descr="Test Automation Process&#10;June 13, 2015Introduction to SW Test Automation 19&#10;Plan&#10;Objective&#10;Scope&#10;Feasibility&#10;Estimation&#10;ROI...">
            <a:extLst>
              <a:ext uri="{FF2B5EF4-FFF2-40B4-BE49-F238E27FC236}">
                <a16:creationId xmlns:a16="http://schemas.microsoft.com/office/drawing/2014/main" id="{9D196849-CB23-49F3-A38A-0A0F9D93A64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0" t="21520" r="14299" b="9600"/>
          <a:stretch/>
        </p:blipFill>
        <p:spPr bwMode="auto">
          <a:xfrm>
            <a:off x="1651818" y="1032386"/>
            <a:ext cx="8406582" cy="543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06843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Scope</a:t>
            </a:r>
          </a:p>
        </p:txBody>
      </p:sp>
      <p:pic>
        <p:nvPicPr>
          <p:cNvPr id="6" name="Picture 2" descr="Scope&#10;Scope&#10;What need&#10;to be&#10;automated?&#10;What do not&#10;need to be&#10;automated?&#10;Who will&#10;automate?&#10;June 13, 2015Introduction to S...">
            <a:extLst>
              <a:ext uri="{FF2B5EF4-FFF2-40B4-BE49-F238E27FC236}">
                <a16:creationId xmlns:a16="http://schemas.microsoft.com/office/drawing/2014/main" id="{46E86E81-C995-453A-8FC7-E2DAFD7540F4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2" b="10272"/>
          <a:stretch/>
        </p:blipFill>
        <p:spPr bwMode="auto">
          <a:xfrm>
            <a:off x="1997954" y="1348001"/>
            <a:ext cx="8756532" cy="455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1437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884E-8C47-44FF-8D45-4A5CBC5A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Test Automation Context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B5F9-9212-47A1-89C9-D57C7E7261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0307" y="1167630"/>
            <a:ext cx="10279036" cy="4965192"/>
          </a:xfrm>
        </p:spPr>
        <p:txBody>
          <a:bodyPr>
            <a:normAutofit fontScale="92500" lnSpcReduction="20000"/>
          </a:bodyPr>
          <a:lstStyle/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Introduction</a:t>
            </a:r>
          </a:p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Testing and test automation are different</a:t>
            </a:r>
          </a:p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Test Automation Objectives</a:t>
            </a:r>
          </a:p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Test Automation Advantages</a:t>
            </a:r>
          </a:p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Test Automation Disadvantages</a:t>
            </a:r>
          </a:p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Test Automation Limitations</a:t>
            </a:r>
          </a:p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Test Automation Feasibility </a:t>
            </a:r>
          </a:p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Test Automation Framework</a:t>
            </a:r>
          </a:p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Evolution of Test Automation Framework </a:t>
            </a:r>
          </a:p>
          <a:p>
            <a:pPr marL="5143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8064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Return on Investment (ROI)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B1EC49-5F74-4D13-8A60-53CDA8AC04B2}"/>
              </a:ext>
            </a:extLst>
          </p:cNvPr>
          <p:cNvSpPr txBox="1">
            <a:spLocks/>
          </p:cNvSpPr>
          <p:nvPr/>
        </p:nvSpPr>
        <p:spPr>
          <a:xfrm>
            <a:off x="532023" y="1022310"/>
            <a:ext cx="738786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Return on Investment Calculator for Test Automation </a:t>
            </a:r>
            <a:endParaRPr lang="en-US" sz="2400" dirty="0"/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EF3B8A-A488-41FA-8E2C-194CC6BA5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" t="2450" b="-1"/>
          <a:stretch/>
        </p:blipFill>
        <p:spPr>
          <a:xfrm>
            <a:off x="707922" y="1769805"/>
            <a:ext cx="9665089" cy="42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9231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Return on Investment (ROI)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778BD6-0BBE-45F4-8E7D-D5C21D28E3EA}"/>
              </a:ext>
            </a:extLst>
          </p:cNvPr>
          <p:cNvSpPr txBox="1">
            <a:spLocks/>
          </p:cNvSpPr>
          <p:nvPr/>
        </p:nvSpPr>
        <p:spPr>
          <a:xfrm>
            <a:off x="532023" y="1022310"/>
            <a:ext cx="738786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4098" name="Picture 2" descr="http://blog.writeathome.com/wp-content/uploads/2012/07/apple-no-equal-orange.jpg">
            <a:extLst>
              <a:ext uri="{FF2B5EF4-FFF2-40B4-BE49-F238E27FC236}">
                <a16:creationId xmlns:a16="http://schemas.microsoft.com/office/drawing/2014/main" id="{1E86887E-52F2-4727-9539-1F8518A00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510" y="2626749"/>
            <a:ext cx="42386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801F99-1773-42C5-AC70-2F94595396CB}"/>
              </a:ext>
            </a:extLst>
          </p:cNvPr>
          <p:cNvSpPr txBox="1">
            <a:spLocks/>
          </p:cNvSpPr>
          <p:nvPr/>
        </p:nvSpPr>
        <p:spPr>
          <a:xfrm>
            <a:off x="290681" y="1234281"/>
            <a:ext cx="6797925" cy="522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Problem with Previous ROI Calculation</a:t>
            </a:r>
            <a:endParaRPr lang="en-US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We are comparing an apple to an orange</a:t>
            </a:r>
          </a:p>
          <a:p>
            <a:pPr marL="3429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Manual and automated testing are really different</a:t>
            </a:r>
          </a:p>
          <a:p>
            <a:pPr marL="3429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They give different information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Cost of multiple execution of automated tests vs manual test cant be compared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You would never dream of executing that so many test cases manually</a:t>
            </a:r>
          </a:p>
        </p:txBody>
      </p:sp>
    </p:spTree>
    <p:extLst>
      <p:ext uri="{BB962C8B-B14F-4D97-AF65-F5344CB8AC3E}">
        <p14:creationId xmlns:p14="http://schemas.microsoft.com/office/powerpoint/2010/main" val="355965945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Framework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778BD6-0BBE-45F4-8E7D-D5C21D28E3EA}"/>
              </a:ext>
            </a:extLst>
          </p:cNvPr>
          <p:cNvSpPr txBox="1">
            <a:spLocks/>
          </p:cNvSpPr>
          <p:nvPr/>
        </p:nvSpPr>
        <p:spPr>
          <a:xfrm>
            <a:off x="532023" y="1022310"/>
            <a:ext cx="738786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801F99-1773-42C5-AC70-2F94595396CB}"/>
              </a:ext>
            </a:extLst>
          </p:cNvPr>
          <p:cNvSpPr txBox="1">
            <a:spLocks/>
          </p:cNvSpPr>
          <p:nvPr/>
        </p:nvSpPr>
        <p:spPr>
          <a:xfrm>
            <a:off x="290681" y="1234281"/>
            <a:ext cx="11626016" cy="522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set of assumptions, concepts and tools that provide support for automated software testing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reusable set of libraries or classes for a software system (or subsystem)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correctly implemented test automation framework can further can further improve ROI by reducing the development and maintenance costs.</a:t>
            </a:r>
            <a:endParaRPr lang="en-US" sz="1800" dirty="0"/>
          </a:p>
        </p:txBody>
      </p:sp>
      <p:pic>
        <p:nvPicPr>
          <p:cNvPr id="10242" name="Picture 2" descr="http://www.testingexcellence.com/wp-content/uploads/2017/03/Screen-Shot-2017-03-15-at-22.52.31-1024x321.png">
            <a:extLst>
              <a:ext uri="{FF2B5EF4-FFF2-40B4-BE49-F238E27FC236}">
                <a16:creationId xmlns:a16="http://schemas.microsoft.com/office/drawing/2014/main" id="{1AD9B43A-4659-47A4-AC7E-B157B8C0A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88" y="3947074"/>
            <a:ext cx="8006361" cy="250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53077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Framework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778BD6-0BBE-45F4-8E7D-D5C21D28E3EA}"/>
              </a:ext>
            </a:extLst>
          </p:cNvPr>
          <p:cNvSpPr txBox="1">
            <a:spLocks/>
          </p:cNvSpPr>
          <p:nvPr/>
        </p:nvSpPr>
        <p:spPr>
          <a:xfrm>
            <a:off x="532023" y="1022310"/>
            <a:ext cx="738786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16386" name="Picture 2" descr="https://www.saviantconsulting.com/images/services/automation-testing.jpg">
            <a:extLst>
              <a:ext uri="{FF2B5EF4-FFF2-40B4-BE49-F238E27FC236}">
                <a16:creationId xmlns:a16="http://schemas.microsoft.com/office/drawing/2014/main" id="{57F67443-FE75-47B2-96C4-7937CEE010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" r="3439"/>
          <a:stretch/>
        </p:blipFill>
        <p:spPr bwMode="auto">
          <a:xfrm>
            <a:off x="1916747" y="1199738"/>
            <a:ext cx="8037871" cy="51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62980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Framework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778BD6-0BBE-45F4-8E7D-D5C21D28E3EA}"/>
              </a:ext>
            </a:extLst>
          </p:cNvPr>
          <p:cNvSpPr txBox="1">
            <a:spLocks/>
          </p:cNvSpPr>
          <p:nvPr/>
        </p:nvSpPr>
        <p:spPr>
          <a:xfrm>
            <a:off x="532023" y="1022310"/>
            <a:ext cx="738786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865BD8-2A58-4F3F-B4D8-A614C73B4111}"/>
              </a:ext>
            </a:extLst>
          </p:cNvPr>
          <p:cNvGrpSpPr/>
          <p:nvPr/>
        </p:nvGrpSpPr>
        <p:grpSpPr>
          <a:xfrm>
            <a:off x="1207643" y="1209367"/>
            <a:ext cx="9393255" cy="4903224"/>
            <a:chOff x="1207643" y="1209367"/>
            <a:chExt cx="9393255" cy="4903224"/>
          </a:xfrm>
        </p:grpSpPr>
        <p:pic>
          <p:nvPicPr>
            <p:cNvPr id="11266" name="Picture 2" descr="https://www.cygnet-infotech.com/media/581343/sitefinity-test-automation-framework.png?width=500&amp;height=260.99706744868035">
              <a:extLst>
                <a:ext uri="{FF2B5EF4-FFF2-40B4-BE49-F238E27FC236}">
                  <a16:creationId xmlns:a16="http://schemas.microsoft.com/office/drawing/2014/main" id="{9153941A-0642-401B-B328-EE2F80174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7643" y="1209367"/>
              <a:ext cx="9393255" cy="4903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8EF6B4-560B-4DD9-AD00-354AC915ADF0}"/>
                </a:ext>
              </a:extLst>
            </p:cNvPr>
            <p:cNvSpPr/>
            <p:nvPr/>
          </p:nvSpPr>
          <p:spPr>
            <a:xfrm>
              <a:off x="1207643" y="4218039"/>
              <a:ext cx="857131" cy="280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335448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Framework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778BD6-0BBE-45F4-8E7D-D5C21D28E3EA}"/>
              </a:ext>
            </a:extLst>
          </p:cNvPr>
          <p:cNvSpPr txBox="1">
            <a:spLocks/>
          </p:cNvSpPr>
          <p:nvPr/>
        </p:nvSpPr>
        <p:spPr>
          <a:xfrm>
            <a:off x="532023" y="1022310"/>
            <a:ext cx="738786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55FEC9-04AB-462C-8F81-051E21663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051" y="10223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881EC-DF76-4459-A353-E34A071C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1232620"/>
            <a:ext cx="10069286" cy="48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7186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Framework Evolution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778BD6-0BBE-45F4-8E7D-D5C21D28E3EA}"/>
              </a:ext>
            </a:extLst>
          </p:cNvPr>
          <p:cNvSpPr txBox="1">
            <a:spLocks/>
          </p:cNvSpPr>
          <p:nvPr/>
        </p:nvSpPr>
        <p:spPr>
          <a:xfrm>
            <a:off x="532023" y="1022310"/>
            <a:ext cx="738786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5" name="Picture 2" descr="Automation Frameworks Evolution&#10;Modular&#10;Testing&#10;Test&#10;Library&#10;Data-Driven&#10;Keyword-&#10;Driven or&#10;Table&#10;Driven&#10;Hybrid&#10;June 13, 2...">
            <a:extLst>
              <a:ext uri="{FF2B5EF4-FFF2-40B4-BE49-F238E27FC236}">
                <a16:creationId xmlns:a16="http://schemas.microsoft.com/office/drawing/2014/main" id="{D9635D08-EF38-4DB3-9408-66FB097888E4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9" b="10630"/>
          <a:stretch/>
        </p:blipFill>
        <p:spPr bwMode="auto">
          <a:xfrm>
            <a:off x="532023" y="1199291"/>
            <a:ext cx="10172960" cy="505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42513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Framework Evolution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778BD6-0BBE-45F4-8E7D-D5C21D28E3EA}"/>
              </a:ext>
            </a:extLst>
          </p:cNvPr>
          <p:cNvSpPr txBox="1">
            <a:spLocks/>
          </p:cNvSpPr>
          <p:nvPr/>
        </p:nvSpPr>
        <p:spPr>
          <a:xfrm>
            <a:off x="532023" y="1022310"/>
            <a:ext cx="738786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12290" name="Picture 2" descr="http://vectordynamix.com/images/automation1.jpg">
            <a:extLst>
              <a:ext uri="{FF2B5EF4-FFF2-40B4-BE49-F238E27FC236}">
                <a16:creationId xmlns:a16="http://schemas.microsoft.com/office/drawing/2014/main" id="{50D62355-7E87-40BB-83F8-792648F7B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78" y="1342350"/>
            <a:ext cx="10094043" cy="485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33718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E28F-9ECE-46B4-AC08-8DBAD88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2"/>
            <a:ext cx="12192000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Automation Framework Evolution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778BD6-0BBE-45F4-8E7D-D5C21D28E3EA}"/>
              </a:ext>
            </a:extLst>
          </p:cNvPr>
          <p:cNvSpPr txBox="1">
            <a:spLocks/>
          </p:cNvSpPr>
          <p:nvPr/>
        </p:nvSpPr>
        <p:spPr>
          <a:xfrm>
            <a:off x="532023" y="1022310"/>
            <a:ext cx="7387860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12292" name="Picture 4" descr="Related image">
            <a:extLst>
              <a:ext uri="{FF2B5EF4-FFF2-40B4-BE49-F238E27FC236}">
                <a16:creationId xmlns:a16="http://schemas.microsoft.com/office/drawing/2014/main" id="{033F2BB8-F059-4E5E-9E7D-BFFEC8654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13463" r="2379" b="5268"/>
          <a:stretch/>
        </p:blipFill>
        <p:spPr bwMode="auto">
          <a:xfrm>
            <a:off x="8752" y="1361526"/>
            <a:ext cx="12177595" cy="481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46845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884E-8C47-44FF-8D45-4A5CBC5AF2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Any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B5F9-9212-47A1-89C9-D57C7E7261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endParaRPr lang="en-US" sz="8800" dirty="0"/>
          </a:p>
          <a:p>
            <a:pPr algn="ctr"/>
            <a:r>
              <a:rPr lang="en-US" sz="8800" dirty="0"/>
              <a:t>End! </a:t>
            </a:r>
          </a:p>
        </p:txBody>
      </p:sp>
    </p:spTree>
    <p:extLst>
      <p:ext uri="{BB962C8B-B14F-4D97-AF65-F5344CB8AC3E}">
        <p14:creationId xmlns:p14="http://schemas.microsoft.com/office/powerpoint/2010/main" val="360379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2766-0878-4741-B77C-A01EFE43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</p:spPr>
        <p:txBody>
          <a:bodyPr/>
          <a:lstStyle/>
          <a:p>
            <a:r>
              <a:rPr lang="en-US" dirty="0"/>
              <a:t>What is Test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8726-6803-4457-8852-B8DEE2A855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0436" y="884314"/>
            <a:ext cx="11311128" cy="365819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Software must be tested to have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u="sng" dirty="0">
                <a:solidFill>
                  <a:srgbClr val="C00000"/>
                </a:solidFill>
              </a:rPr>
              <a:t>confidence</a:t>
            </a:r>
            <a:r>
              <a:rPr lang="en-US" sz="2400" dirty="0"/>
              <a:t> that it will work as expected.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effective at </a:t>
            </a:r>
            <a:r>
              <a:rPr lang="en-US" sz="2400" b="1" i="1" u="sng" dirty="0">
                <a:solidFill>
                  <a:srgbClr val="C00000"/>
                </a:solidFill>
              </a:rPr>
              <a:t>finding any defects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should also be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efficient, performing the tests as </a:t>
            </a:r>
            <a:r>
              <a:rPr lang="en-US" sz="2400" b="1" i="1" u="sng" dirty="0"/>
              <a:t>quickly</a:t>
            </a:r>
            <a:r>
              <a:rPr lang="en-US" sz="2400" i="1" dirty="0"/>
              <a:t> and </a:t>
            </a:r>
            <a:r>
              <a:rPr lang="en-US" sz="2400" b="1" i="1" u="sng" dirty="0"/>
              <a:t>cheaply</a:t>
            </a:r>
            <a:r>
              <a:rPr lang="en-US" sz="2400" i="1" dirty="0"/>
              <a:t> as possible. </a:t>
            </a:r>
            <a:br>
              <a:rPr lang="en-US" sz="2400" i="1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2D579F-5037-4623-BC00-96BCBFEB9AF7}"/>
              </a:ext>
            </a:extLst>
          </p:cNvPr>
          <p:cNvSpPr/>
          <p:nvPr/>
        </p:nvSpPr>
        <p:spPr>
          <a:xfrm>
            <a:off x="440436" y="4786738"/>
            <a:ext cx="11311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“Automating software testing can significantly </a:t>
            </a:r>
            <a:r>
              <a:rPr lang="en-US" sz="2400" i="1" u="sng" dirty="0">
                <a:solidFill>
                  <a:srgbClr val="C00000"/>
                </a:solidFill>
              </a:rPr>
              <a:t>reduce</a:t>
            </a:r>
            <a:r>
              <a:rPr lang="en-US" sz="2400" i="1" dirty="0">
                <a:solidFill>
                  <a:srgbClr val="C00000"/>
                </a:solidFill>
              </a:rPr>
              <a:t> the effort required for adequate testing</a:t>
            </a:r>
            <a:r>
              <a:rPr lang="en-US" sz="3600" i="1" dirty="0">
                <a:solidFill>
                  <a:srgbClr val="C00000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or significantly </a:t>
            </a:r>
            <a:r>
              <a:rPr lang="en-US" sz="2400" i="1" u="sng" dirty="0">
                <a:solidFill>
                  <a:srgbClr val="C00000"/>
                </a:solidFill>
              </a:rPr>
              <a:t>increase</a:t>
            </a:r>
            <a:r>
              <a:rPr lang="en-US" sz="2400" i="1" dirty="0">
                <a:solidFill>
                  <a:srgbClr val="C00000"/>
                </a:solidFill>
              </a:rPr>
              <a:t> the testing which can be done in limited </a:t>
            </a:r>
            <a:r>
              <a:rPr lang="en-US" sz="2400" i="1" u="sng" dirty="0">
                <a:solidFill>
                  <a:srgbClr val="C00000"/>
                </a:solidFill>
              </a:rPr>
              <a:t>time</a:t>
            </a:r>
            <a:r>
              <a:rPr lang="en-US" sz="2400" i="1" dirty="0">
                <a:solidFill>
                  <a:srgbClr val="C00000"/>
                </a:solidFill>
              </a:rPr>
              <a:t>.”</a:t>
            </a:r>
            <a:r>
              <a:rPr lang="en-US" sz="3600" i="1" dirty="0">
                <a:solidFill>
                  <a:srgbClr val="C00000"/>
                </a:solidFill>
              </a:rPr>
              <a:t> </a:t>
            </a:r>
            <a:endParaRPr lang="en-US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071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F475-9D96-4299-B6AF-608706DD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181"/>
          </a:xfrm>
        </p:spPr>
        <p:txBody>
          <a:bodyPr/>
          <a:lstStyle/>
          <a:p>
            <a:r>
              <a:rPr lang="en-US" dirty="0"/>
              <a:t>Testing and Test Automation are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E916-EE5F-4905-A5BE-71072BF359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1995" y="987391"/>
            <a:ext cx="11572469" cy="1888089"/>
          </a:xfrm>
        </p:spPr>
        <p:txBody>
          <a:bodyPr>
            <a:normAutofit/>
          </a:bodyPr>
          <a:lstStyle/>
          <a:p>
            <a:r>
              <a:rPr lang="en-US" sz="3200" dirty="0"/>
              <a:t>Testing is a </a:t>
            </a:r>
            <a:r>
              <a:rPr lang="en-US" sz="3200" b="1" i="1" u="sng" dirty="0">
                <a:solidFill>
                  <a:srgbClr val="00B050"/>
                </a:solidFill>
              </a:rPr>
              <a:t>skill</a:t>
            </a:r>
            <a:r>
              <a:rPr lang="en-US" sz="3200" dirty="0"/>
              <a:t>, we can have a huge number of possible </a:t>
            </a:r>
          </a:p>
          <a:p>
            <a:r>
              <a:rPr lang="en-US" sz="3200" i="1" u="sng" dirty="0"/>
              <a:t>test cases</a:t>
            </a:r>
            <a:r>
              <a:rPr lang="en-US" sz="3200" dirty="0"/>
              <a:t> and practically it is impossible to write and execute all of them. </a:t>
            </a:r>
          </a:p>
        </p:txBody>
      </p:sp>
      <p:pic>
        <p:nvPicPr>
          <p:cNvPr id="7" name="Picture 4" descr="https://www.rishabhsoft.com/wp-content/uploads/2011/05/Entry-and-Exit-Criteria-for-Testing.jpg">
            <a:extLst>
              <a:ext uri="{FF2B5EF4-FFF2-40B4-BE49-F238E27FC236}">
                <a16:creationId xmlns:a16="http://schemas.microsoft.com/office/drawing/2014/main" id="{08E8B111-2192-4A3C-BF96-1207275A5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754" y="3085798"/>
            <a:ext cx="58102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872B1C-729A-4DC4-854D-930315908FAF}"/>
              </a:ext>
            </a:extLst>
          </p:cNvPr>
          <p:cNvSpPr txBox="1">
            <a:spLocks/>
          </p:cNvSpPr>
          <p:nvPr/>
        </p:nvSpPr>
        <p:spPr>
          <a:xfrm>
            <a:off x="181995" y="3228690"/>
            <a:ext cx="6189308" cy="3477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100" dirty="0"/>
              <a:t>Selection of test case to build and run is most important.</a:t>
            </a:r>
          </a:p>
          <a:p>
            <a:r>
              <a:rPr lang="en-US" sz="31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100" dirty="0"/>
              <a:t>Random selection is not an effective approach to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4670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F475-9D96-4299-B6AF-608706DD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4568"/>
            <a:ext cx="12192000" cy="640080"/>
          </a:xfrm>
        </p:spPr>
        <p:txBody>
          <a:bodyPr/>
          <a:lstStyle/>
          <a:p>
            <a:r>
              <a:rPr lang="en-US" dirty="0"/>
              <a:t>Good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E916-EE5F-4905-A5BE-71072BF359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0676" y="1061293"/>
            <a:ext cx="6959272" cy="5413249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Attribute of Good Test Case: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Defect detection </a:t>
            </a:r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effectiveness.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i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An </a:t>
            </a:r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exemplary</a:t>
            </a:r>
            <a:r>
              <a:rPr lang="en-US" sz="2400" dirty="0"/>
              <a:t>; should be test more than one thing.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How </a:t>
            </a:r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economical</a:t>
            </a:r>
            <a:r>
              <a:rPr lang="en-US" sz="2400" dirty="0"/>
              <a:t> a test case is to perform, analyze, and debug.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How </a:t>
            </a:r>
            <a:r>
              <a:rPr lang="en-US" sz="2400" b="1" i="1" u="sng" dirty="0">
                <a:solidFill>
                  <a:schemeClr val="accent1">
                    <a:lumMod val="75000"/>
                  </a:schemeClr>
                </a:solidFill>
              </a:rPr>
              <a:t>evolvable</a:t>
            </a:r>
            <a:r>
              <a:rPr lang="en-US" sz="2400" dirty="0"/>
              <a:t> it is, i.e. how much maintenance effort is required on the test case each time the software changes.</a:t>
            </a:r>
          </a:p>
        </p:txBody>
      </p:sp>
      <p:pic>
        <p:nvPicPr>
          <p:cNvPr id="2050" name="Picture 2" descr="https://image.shutterstock.com/image-photo/test-case-colorful-word-on-260nw-340288604.jpg">
            <a:extLst>
              <a:ext uri="{FF2B5EF4-FFF2-40B4-BE49-F238E27FC236}">
                <a16:creationId xmlns:a16="http://schemas.microsoft.com/office/drawing/2014/main" id="{BE902AF7-B3DF-48A1-B486-81BE769D6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t="18203" r="17974" b="15437"/>
          <a:stretch/>
        </p:blipFill>
        <p:spPr bwMode="auto">
          <a:xfrm>
            <a:off x="7353788" y="980181"/>
            <a:ext cx="4452788" cy="269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4E8C01E7-5757-4192-A66D-DBD632C7EA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15951" r="14803" b="22175"/>
          <a:stretch/>
        </p:blipFill>
        <p:spPr>
          <a:xfrm>
            <a:off x="7353787" y="3902427"/>
            <a:ext cx="4452787" cy="26169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39317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2766-0878-4741-B77C-A01EFE43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</p:spPr>
        <p:txBody>
          <a:bodyPr/>
          <a:lstStyle/>
          <a:p>
            <a:r>
              <a:rPr lang="en-US" dirty="0"/>
              <a:t>Testing and Test Automation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84A6837-5A22-43A0-811D-268CB4FF2B3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77088809"/>
              </p:ext>
            </p:extLst>
          </p:nvPr>
        </p:nvGraphicFramePr>
        <p:xfrm>
          <a:off x="1049930" y="1507579"/>
          <a:ext cx="10092140" cy="41115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46070">
                  <a:extLst>
                    <a:ext uri="{9D8B030D-6E8A-4147-A177-3AD203B41FA5}">
                      <a16:colId xmlns:a16="http://schemas.microsoft.com/office/drawing/2014/main" val="1245330813"/>
                    </a:ext>
                  </a:extLst>
                </a:gridCol>
                <a:gridCol w="5046070">
                  <a:extLst>
                    <a:ext uri="{9D8B030D-6E8A-4147-A177-3AD203B41FA5}">
                      <a16:colId xmlns:a16="http://schemas.microsoft.com/office/drawing/2014/main" val="4111839664"/>
                    </a:ext>
                  </a:extLst>
                </a:gridCol>
              </a:tblGrid>
              <a:tr h="977666">
                <a:tc>
                  <a:txBody>
                    <a:bodyPr/>
                    <a:lstStyle/>
                    <a:p>
                      <a:r>
                        <a:rPr lang="en-US" sz="2700" dirty="0"/>
                        <a:t>Testing </a:t>
                      </a:r>
                    </a:p>
                  </a:txBody>
                  <a:tcPr marL="137214" marR="137214" marT="68607" marB="68607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Test Automation</a:t>
                      </a:r>
                    </a:p>
                  </a:txBody>
                  <a:tcPr marL="137214" marR="137214" marT="68607" marB="68607"/>
                </a:tc>
                <a:extLst>
                  <a:ext uri="{0D108BD9-81ED-4DB2-BD59-A6C34878D82A}">
                    <a16:rowId xmlns:a16="http://schemas.microsoft.com/office/drawing/2014/main" val="4043468485"/>
                  </a:ext>
                </a:extLst>
              </a:tr>
              <a:tr h="1044630">
                <a:tc>
                  <a:txBody>
                    <a:bodyPr/>
                    <a:lstStyle/>
                    <a:p>
                      <a:r>
                        <a:rPr lang="en-US" sz="3000" dirty="0"/>
                        <a:t>Application Expertise (SUT)</a:t>
                      </a:r>
                    </a:p>
                  </a:txBody>
                  <a:tcPr marL="137214" marR="137214" marT="68607" marB="6860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Development Expertise</a:t>
                      </a:r>
                    </a:p>
                  </a:txBody>
                  <a:tcPr marL="137214" marR="137214" marT="68607" marB="68607"/>
                </a:tc>
                <a:extLst>
                  <a:ext uri="{0D108BD9-81ED-4DB2-BD59-A6C34878D82A}">
                    <a16:rowId xmlns:a16="http://schemas.microsoft.com/office/drawing/2014/main" val="698591992"/>
                  </a:ext>
                </a:extLst>
              </a:tr>
              <a:tr h="1044630">
                <a:tc>
                  <a:txBody>
                    <a:bodyPr/>
                    <a:lstStyle/>
                    <a:p>
                      <a:r>
                        <a:rPr lang="en-US" sz="3000" dirty="0"/>
                        <a:t>What To Test</a:t>
                      </a:r>
                    </a:p>
                  </a:txBody>
                  <a:tcPr marL="137214" marR="137214" marT="68607" marB="6860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How to Test</a:t>
                      </a:r>
                    </a:p>
                  </a:txBody>
                  <a:tcPr marL="137214" marR="137214" marT="68607" marB="68607"/>
                </a:tc>
                <a:extLst>
                  <a:ext uri="{0D108BD9-81ED-4DB2-BD59-A6C34878D82A}">
                    <a16:rowId xmlns:a16="http://schemas.microsoft.com/office/drawing/2014/main" val="79530548"/>
                  </a:ext>
                </a:extLst>
              </a:tr>
              <a:tr h="1044630">
                <a:tc>
                  <a:txBody>
                    <a:bodyPr/>
                    <a:lstStyle/>
                    <a:p>
                      <a:r>
                        <a:rPr lang="en-US" sz="3000" dirty="0"/>
                        <a:t>Test Cases</a:t>
                      </a:r>
                    </a:p>
                  </a:txBody>
                  <a:tcPr marL="137214" marR="137214" marT="68607" marB="68607"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Test Scripts</a:t>
                      </a:r>
                    </a:p>
                  </a:txBody>
                  <a:tcPr marL="137214" marR="137214" marT="68607" marB="68607"/>
                </a:tc>
                <a:extLst>
                  <a:ext uri="{0D108BD9-81ED-4DB2-BD59-A6C34878D82A}">
                    <a16:rowId xmlns:a16="http://schemas.microsoft.com/office/drawing/2014/main" val="2163823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4974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F475-9D96-4299-B6AF-608706DD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Testing and Test Automation are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E916-EE5F-4905-A5BE-71072BF359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7" y="943897"/>
            <a:ext cx="11311127" cy="564863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000" b="1" u="sng" dirty="0">
                <a:solidFill>
                  <a:schemeClr val="bg1"/>
                </a:solidFill>
                <a:highlight>
                  <a:srgbClr val="0078D7"/>
                </a:highlight>
              </a:rPr>
              <a:t>many organizations assumes that it is more expensive to automate a test than to perform it manually… </a:t>
            </a:r>
            <a:r>
              <a:rPr lang="en-US" sz="3000" dirty="0">
                <a:solidFill>
                  <a:schemeClr val="bg1"/>
                </a:solidFill>
                <a:highlight>
                  <a:srgbClr val="0078D7"/>
                </a:highlight>
              </a:rPr>
              <a:t/>
            </a:r>
            <a:br>
              <a:rPr lang="en-US" sz="3000" dirty="0">
                <a:solidFill>
                  <a:schemeClr val="bg1"/>
                </a:solidFill>
                <a:highlight>
                  <a:srgbClr val="0078D7"/>
                </a:highlight>
              </a:rPr>
            </a:br>
            <a:endParaRPr lang="en-US" sz="3000" dirty="0">
              <a:solidFill>
                <a:schemeClr val="bg1"/>
              </a:solidFill>
              <a:highlight>
                <a:srgbClr val="0078D7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tests to be automated need to be carefully selected and implemented.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Automated quality is independent of test quality.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Test </a:t>
            </a:r>
            <a:r>
              <a:rPr lang="en-US" sz="2200" dirty="0"/>
              <a:t>is automated or performed manually affects neither its </a:t>
            </a:r>
            <a:r>
              <a:rPr lang="en-US" sz="2200" u="sng" dirty="0"/>
              <a:t>effectiveness</a:t>
            </a:r>
            <a:r>
              <a:rPr lang="en-US" sz="2200" dirty="0"/>
              <a:t> nor how </a:t>
            </a:r>
            <a:r>
              <a:rPr lang="en-US" sz="2200" u="sng" dirty="0"/>
              <a:t>exemplary</a:t>
            </a:r>
            <a:r>
              <a:rPr lang="en-US" sz="2200" dirty="0"/>
              <a:t> it 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Automating a test affects only how </a:t>
            </a:r>
            <a:r>
              <a:rPr lang="en-US" sz="2200" u="sng" dirty="0"/>
              <a:t>economic</a:t>
            </a:r>
            <a:r>
              <a:rPr lang="en-US" sz="2200" dirty="0"/>
              <a:t> and </a:t>
            </a:r>
            <a:r>
              <a:rPr lang="en-US" sz="2200" u="sng" dirty="0"/>
              <a:t>evolvable</a:t>
            </a:r>
            <a:r>
              <a:rPr lang="en-US" sz="2200" dirty="0"/>
              <a:t> it 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Once implemented, an automated test is generally much more economical.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It is the skill of the test </a:t>
            </a:r>
            <a:r>
              <a:rPr lang="en-US" sz="2200" dirty="0" err="1"/>
              <a:t>automator</a:t>
            </a:r>
            <a:r>
              <a:rPr lang="en-US" sz="2200" dirty="0"/>
              <a:t> which determines how easy it will be to add new automated tests, how maintainable the automated tests will be, and ultimately what benefits test automation will provide. </a:t>
            </a:r>
          </a:p>
        </p:txBody>
      </p:sp>
    </p:spTree>
    <p:extLst>
      <p:ext uri="{BB962C8B-B14F-4D97-AF65-F5344CB8AC3E}">
        <p14:creationId xmlns:p14="http://schemas.microsoft.com/office/powerpoint/2010/main" val="28354987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F475-9D96-4299-B6AF-608706DD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</p:spPr>
        <p:txBody>
          <a:bodyPr/>
          <a:lstStyle/>
          <a:p>
            <a:r>
              <a:rPr lang="en-US" dirty="0"/>
              <a:t>Testing and Test Automation are Different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E0C9E1-A138-48F7-8A5E-7D7FA9F45C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1784" r="2684"/>
          <a:stretch/>
        </p:blipFill>
        <p:spPr>
          <a:xfrm>
            <a:off x="2625213" y="1519085"/>
            <a:ext cx="7506994" cy="44308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74714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2215" y="1061883"/>
            <a:ext cx="7546159" cy="523007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Improving test efficiency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Providing wider function coverage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Reducing the total test cost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Performing tests that manual testers cannot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Shortening the test execution period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Increasing the test frequency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Reducing the time required for test cycles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AUTOMATION OBJECTIVES</a:t>
            </a:r>
          </a:p>
        </p:txBody>
      </p:sp>
      <p:pic>
        <p:nvPicPr>
          <p:cNvPr id="1026" name="Picture 2" descr="https://superreview-prod.s3-ap-southeast-2.amazonaws.com/s3fs-public/field/image/Objective-300.jpg">
            <a:extLst>
              <a:ext uri="{FF2B5EF4-FFF2-40B4-BE49-F238E27FC236}">
                <a16:creationId xmlns:a16="http://schemas.microsoft.com/office/drawing/2014/main" id="{592B45E4-011D-4C09-B852-B49EDEF7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123767"/>
            <a:ext cx="3734158" cy="340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3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Making Templates Accessibl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D83B0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34A90"/>
      </a:hlink>
      <a:folHlink>
        <a:srgbClr val="6F3B55"/>
      </a:folHlink>
    </a:clrScheme>
    <a:fontScheme name="Custom 7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ility guide.potx" id="{709F6ED1-91B4-42EB-B205-04CA5CDF84DF}" vid="{41E99566-B948-45A3-A3EF-0F5CFCE3D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6039</TotalTime>
  <Words>927</Words>
  <Application>Microsoft Office PowerPoint</Application>
  <PresentationFormat>Widescreen</PresentationFormat>
  <Paragraphs>152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</vt:lpstr>
      <vt:lpstr>Segoe UI</vt:lpstr>
      <vt:lpstr>Wingdings</vt:lpstr>
      <vt:lpstr>Making Templates Accessible</vt:lpstr>
      <vt:lpstr>SOFTWARE Test Automation</vt:lpstr>
      <vt:lpstr>Test Automation Context </vt:lpstr>
      <vt:lpstr>What is Test Automation</vt:lpstr>
      <vt:lpstr>Testing and Test Automation are Different</vt:lpstr>
      <vt:lpstr>Good Test Case</vt:lpstr>
      <vt:lpstr>Testing and Test Automation</vt:lpstr>
      <vt:lpstr>Testing and Test Automation are Different</vt:lpstr>
      <vt:lpstr>Testing and Test Automation are Different</vt:lpstr>
      <vt:lpstr>AUTOMATION OBJECTIVES</vt:lpstr>
      <vt:lpstr>AUTOMATION ADVANTAGES</vt:lpstr>
      <vt:lpstr>AUTOMATION DISADVANTAGES</vt:lpstr>
      <vt:lpstr>Limitation</vt:lpstr>
      <vt:lpstr>Success Factors in Test Automation </vt:lpstr>
      <vt:lpstr>Test Automation Myth</vt:lpstr>
      <vt:lpstr>Test Automation Myth</vt:lpstr>
      <vt:lpstr>Manual Testing vs Automation Testing</vt:lpstr>
      <vt:lpstr>Automation Feasibility</vt:lpstr>
      <vt:lpstr>Test Automation Process</vt:lpstr>
      <vt:lpstr>Automation Scope</vt:lpstr>
      <vt:lpstr>Automation Return on Investment (ROI)</vt:lpstr>
      <vt:lpstr>Automation Return on Investment (ROI)</vt:lpstr>
      <vt:lpstr>Automation Framework</vt:lpstr>
      <vt:lpstr>Automation Framework</vt:lpstr>
      <vt:lpstr>Automation Framework</vt:lpstr>
      <vt:lpstr>Automation Framework</vt:lpstr>
      <vt:lpstr>Automation Framework Evolution</vt:lpstr>
      <vt:lpstr>Automation Framework Evolution</vt:lpstr>
      <vt:lpstr>Automation Framework Evolution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Journey Towards CODELESS Automation…</dc:title>
  <dc:creator>Amir Imam</dc:creator>
  <cp:lastModifiedBy>Sohaib Rehman</cp:lastModifiedBy>
  <cp:revision>887</cp:revision>
  <dcterms:created xsi:type="dcterms:W3CDTF">2018-05-11T17:07:29Z</dcterms:created>
  <dcterms:modified xsi:type="dcterms:W3CDTF">2023-02-24T08:16:24Z</dcterms:modified>
  <cp:version/>
</cp:coreProperties>
</file>