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4"/>
  </p:sldMasterIdLst>
  <p:notesMasterIdLst>
    <p:notesMasterId r:id="rId78"/>
  </p:notesMasterIdLst>
  <p:sldIdLst>
    <p:sldId id="256" r:id="rId5"/>
    <p:sldId id="276" r:id="rId6"/>
    <p:sldId id="333" r:id="rId7"/>
    <p:sldId id="334" r:id="rId8"/>
    <p:sldId id="335" r:id="rId9"/>
    <p:sldId id="353" r:id="rId10"/>
    <p:sldId id="354" r:id="rId11"/>
    <p:sldId id="355" r:id="rId12"/>
    <p:sldId id="356" r:id="rId13"/>
    <p:sldId id="357" r:id="rId14"/>
    <p:sldId id="358" r:id="rId15"/>
    <p:sldId id="359" r:id="rId16"/>
    <p:sldId id="360" r:id="rId17"/>
    <p:sldId id="361" r:id="rId18"/>
    <p:sldId id="362" r:id="rId19"/>
    <p:sldId id="363" r:id="rId20"/>
    <p:sldId id="364" r:id="rId21"/>
    <p:sldId id="365" r:id="rId22"/>
    <p:sldId id="366" r:id="rId23"/>
    <p:sldId id="367" r:id="rId24"/>
    <p:sldId id="368" r:id="rId25"/>
    <p:sldId id="369" r:id="rId26"/>
    <p:sldId id="370" r:id="rId27"/>
    <p:sldId id="371" r:id="rId28"/>
    <p:sldId id="372" r:id="rId29"/>
    <p:sldId id="373" r:id="rId30"/>
    <p:sldId id="374" r:id="rId31"/>
    <p:sldId id="375" r:id="rId32"/>
    <p:sldId id="376" r:id="rId33"/>
    <p:sldId id="377" r:id="rId34"/>
    <p:sldId id="378" r:id="rId35"/>
    <p:sldId id="379" r:id="rId36"/>
    <p:sldId id="380" r:id="rId37"/>
    <p:sldId id="381" r:id="rId38"/>
    <p:sldId id="382" r:id="rId39"/>
    <p:sldId id="383" r:id="rId40"/>
    <p:sldId id="384" r:id="rId41"/>
    <p:sldId id="385" r:id="rId42"/>
    <p:sldId id="386" r:id="rId43"/>
    <p:sldId id="387" r:id="rId44"/>
    <p:sldId id="388" r:id="rId45"/>
    <p:sldId id="389" r:id="rId46"/>
    <p:sldId id="390" r:id="rId47"/>
    <p:sldId id="391" r:id="rId48"/>
    <p:sldId id="392" r:id="rId49"/>
    <p:sldId id="393" r:id="rId50"/>
    <p:sldId id="394" r:id="rId51"/>
    <p:sldId id="395" r:id="rId52"/>
    <p:sldId id="396" r:id="rId53"/>
    <p:sldId id="397" r:id="rId54"/>
    <p:sldId id="398" r:id="rId55"/>
    <p:sldId id="399" r:id="rId56"/>
    <p:sldId id="400" r:id="rId57"/>
    <p:sldId id="401" r:id="rId58"/>
    <p:sldId id="402" r:id="rId59"/>
    <p:sldId id="403" r:id="rId60"/>
    <p:sldId id="404" r:id="rId61"/>
    <p:sldId id="405" r:id="rId62"/>
    <p:sldId id="406" r:id="rId63"/>
    <p:sldId id="407" r:id="rId64"/>
    <p:sldId id="408" r:id="rId65"/>
    <p:sldId id="409" r:id="rId66"/>
    <p:sldId id="415" r:id="rId67"/>
    <p:sldId id="416" r:id="rId68"/>
    <p:sldId id="417" r:id="rId69"/>
    <p:sldId id="418" r:id="rId70"/>
    <p:sldId id="419" r:id="rId71"/>
    <p:sldId id="420" r:id="rId72"/>
    <p:sldId id="421" r:id="rId73"/>
    <p:sldId id="422" r:id="rId74"/>
    <p:sldId id="423" r:id="rId75"/>
    <p:sldId id="424" r:id="rId76"/>
    <p:sldId id="425"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76" autoAdjust="0"/>
    <p:restoredTop sz="86334" autoAdjust="0"/>
  </p:normalViewPr>
  <p:slideViewPr>
    <p:cSldViewPr snapToGrid="0">
      <p:cViewPr varScale="1">
        <p:scale>
          <a:sx n="63" d="100"/>
          <a:sy n="63" d="100"/>
        </p:scale>
        <p:origin x="-1242"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11701-BF6A-43E7-B362-6F99440F78AD}" type="datetimeFigureOut">
              <a:rPr lang="en-US" smtClean="0"/>
              <a:t>5/7/2024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02BFD8-0C66-4AAF-B82F-1BEFEC132747}" type="slidenum">
              <a:rPr lang="en-US" smtClean="0"/>
              <a:t>‹#›</a:t>
            </a:fld>
            <a:endParaRPr lang="en-US"/>
          </a:p>
        </p:txBody>
      </p:sp>
    </p:spTree>
    <p:extLst>
      <p:ext uri="{BB962C8B-B14F-4D97-AF65-F5344CB8AC3E}">
        <p14:creationId xmlns:p14="http://schemas.microsoft.com/office/powerpoint/2010/main" val="2300685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3D02BFD8-0C66-4AAF-B82F-1BEFEC132747}" type="slidenum">
              <a:rPr lang="en-US" smtClean="0"/>
              <a:t>1</a:t>
            </a:fld>
            <a:endParaRPr lang="en-US"/>
          </a:p>
        </p:txBody>
      </p:sp>
    </p:spTree>
    <p:extLst>
      <p:ext uri="{BB962C8B-B14F-4D97-AF65-F5344CB8AC3E}">
        <p14:creationId xmlns:p14="http://schemas.microsoft.com/office/powerpoint/2010/main" val="23961141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3B3E4D"/>
                </a:solidFill>
                <a:effectLst/>
                <a:latin typeface="AkkuratPro"/>
              </a:rPr>
              <a:t>Internet slang often takes the form of initialisms: LOL, IDK, IMO, BRB. Although this type of slang isn’t appropriate for important correspondence like emails to your professor or colleagues, or in online comments when you want to be taken seriously, it can be handy for informal online chatting, especially if you type slowly.</a:t>
            </a:r>
          </a:p>
          <a:p>
            <a:endParaRPr lang="x-none" dirty="0"/>
          </a:p>
        </p:txBody>
      </p:sp>
      <p:sp>
        <p:nvSpPr>
          <p:cNvPr id="4" name="Slide Number Placeholder 3"/>
          <p:cNvSpPr>
            <a:spLocks noGrp="1"/>
          </p:cNvSpPr>
          <p:nvPr>
            <p:ph type="sldNum" sz="quarter" idx="5"/>
          </p:nvPr>
        </p:nvSpPr>
        <p:spPr/>
        <p:txBody>
          <a:bodyPr/>
          <a:lstStyle/>
          <a:p>
            <a:fld id="{3D02BFD8-0C66-4AAF-B82F-1BEFEC132747}" type="slidenum">
              <a:rPr lang="en-US" smtClean="0"/>
              <a:t>68</a:t>
            </a:fld>
            <a:endParaRPr lang="en-US"/>
          </a:p>
        </p:txBody>
      </p:sp>
    </p:spTree>
    <p:extLst>
      <p:ext uri="{BB962C8B-B14F-4D97-AF65-F5344CB8AC3E}">
        <p14:creationId xmlns:p14="http://schemas.microsoft.com/office/powerpoint/2010/main" val="1463224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3D02BFD8-0C66-4AAF-B82F-1BEFEC132747}" type="slidenum">
              <a:rPr lang="en-US" smtClean="0"/>
              <a:t>2</a:t>
            </a:fld>
            <a:endParaRPr lang="en-US"/>
          </a:p>
        </p:txBody>
      </p:sp>
    </p:spTree>
    <p:extLst>
      <p:ext uri="{BB962C8B-B14F-4D97-AF65-F5344CB8AC3E}">
        <p14:creationId xmlns:p14="http://schemas.microsoft.com/office/powerpoint/2010/main" val="3436410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02124"/>
                </a:solidFill>
                <a:effectLst/>
                <a:latin typeface="arial" panose="020B0604020202020204" pitchFamily="34" charset="0"/>
              </a:rPr>
              <a:t>Learning grammar rules</a:t>
            </a:r>
            <a:r>
              <a:rPr lang="en-US" b="0" i="0" dirty="0">
                <a:solidFill>
                  <a:srgbClr val="202124"/>
                </a:solidFill>
                <a:effectLst/>
                <a:latin typeface="arial" panose="020B0604020202020204" pitchFamily="34" charset="0"/>
              </a:rPr>
              <a:t> and the mechanics of writing are critical components of learning to write. Having strong skills in writing and grammar allows writers to get their message or story to their readers in a clear and understandable way. It is important to know the rules of grammar and how to use them properly</a:t>
            </a:r>
          </a:p>
          <a:p>
            <a:endParaRPr lang="x-none" dirty="0"/>
          </a:p>
        </p:txBody>
      </p:sp>
      <p:sp>
        <p:nvSpPr>
          <p:cNvPr id="4" name="Slide Number Placeholder 3"/>
          <p:cNvSpPr>
            <a:spLocks noGrp="1"/>
          </p:cNvSpPr>
          <p:nvPr>
            <p:ph type="sldNum" sz="quarter" idx="5"/>
          </p:nvPr>
        </p:nvSpPr>
        <p:spPr/>
        <p:txBody>
          <a:bodyPr/>
          <a:lstStyle/>
          <a:p>
            <a:fld id="{3D02BFD8-0C66-4AAF-B82F-1BEFEC132747}" type="slidenum">
              <a:rPr lang="en-US" smtClean="0"/>
              <a:t>3</a:t>
            </a:fld>
            <a:endParaRPr lang="en-US"/>
          </a:p>
        </p:txBody>
      </p:sp>
    </p:spTree>
    <p:extLst>
      <p:ext uri="{BB962C8B-B14F-4D97-AF65-F5344CB8AC3E}">
        <p14:creationId xmlns:p14="http://schemas.microsoft.com/office/powerpoint/2010/main" val="1594322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3D02BFD8-0C66-4AAF-B82F-1BEFEC132747}" type="slidenum">
              <a:rPr lang="en-US" smtClean="0"/>
              <a:t>5</a:t>
            </a:fld>
            <a:endParaRPr lang="en-US"/>
          </a:p>
        </p:txBody>
      </p:sp>
    </p:spTree>
    <p:extLst>
      <p:ext uri="{BB962C8B-B14F-4D97-AF65-F5344CB8AC3E}">
        <p14:creationId xmlns:p14="http://schemas.microsoft.com/office/powerpoint/2010/main" val="4047172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i="0" dirty="0">
                <a:solidFill>
                  <a:srgbClr val="3B3835"/>
                </a:solidFill>
                <a:effectLst/>
                <a:latin typeface="HelveticaNeue-Light"/>
              </a:rPr>
              <a:t>A full stop should always be used to end a sentence.  </a:t>
            </a:r>
          </a:p>
          <a:p>
            <a:pPr algn="just"/>
            <a:r>
              <a:rPr lang="en-US" sz="1200" i="0" dirty="0">
                <a:solidFill>
                  <a:srgbClr val="3B3835"/>
                </a:solidFill>
                <a:effectLst/>
                <a:latin typeface="HelveticaNeue-Light"/>
              </a:rPr>
              <a:t>The full stop indicates that a point has been made and that you are about to move on to further explanations or a related point.</a:t>
            </a:r>
            <a:endParaRPr lang="x-none" sz="1200" dirty="0"/>
          </a:p>
          <a:p>
            <a:endParaRPr lang="x-none" dirty="0"/>
          </a:p>
        </p:txBody>
      </p:sp>
      <p:sp>
        <p:nvSpPr>
          <p:cNvPr id="4" name="Slide Number Placeholder 3"/>
          <p:cNvSpPr>
            <a:spLocks noGrp="1"/>
          </p:cNvSpPr>
          <p:nvPr>
            <p:ph type="sldNum" sz="quarter" idx="5"/>
          </p:nvPr>
        </p:nvSpPr>
        <p:spPr/>
        <p:txBody>
          <a:bodyPr/>
          <a:lstStyle/>
          <a:p>
            <a:fld id="{3D02BFD8-0C66-4AAF-B82F-1BEFEC132747}" type="slidenum">
              <a:rPr lang="en-US" smtClean="0"/>
              <a:t>44</a:t>
            </a:fld>
            <a:endParaRPr lang="en-US"/>
          </a:p>
        </p:txBody>
      </p:sp>
    </p:spTree>
    <p:extLst>
      <p:ext uri="{BB962C8B-B14F-4D97-AF65-F5344CB8AC3E}">
        <p14:creationId xmlns:p14="http://schemas.microsoft.com/office/powerpoint/2010/main" val="3706291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solidFill>
                  <a:srgbClr val="2A2A2A"/>
                </a:solidFill>
                <a:effectLst/>
                <a:latin typeface="Open Sans" panose="020B0606030504020204" pitchFamily="34" charset="0"/>
              </a:rPr>
              <a:t>She placed the following items into the trolley: beer, fruit, vegetables, toilet rolls, cereals and cartons of milk.</a:t>
            </a:r>
            <a:endParaRPr lang="x-none" dirty="0"/>
          </a:p>
        </p:txBody>
      </p:sp>
      <p:sp>
        <p:nvSpPr>
          <p:cNvPr id="4" name="Slide Number Placeholder 3"/>
          <p:cNvSpPr>
            <a:spLocks noGrp="1"/>
          </p:cNvSpPr>
          <p:nvPr>
            <p:ph type="sldNum" sz="quarter" idx="5"/>
          </p:nvPr>
        </p:nvSpPr>
        <p:spPr/>
        <p:txBody>
          <a:bodyPr/>
          <a:lstStyle/>
          <a:p>
            <a:fld id="{3D02BFD8-0C66-4AAF-B82F-1BEFEC132747}" type="slidenum">
              <a:rPr lang="en-US" smtClean="0"/>
              <a:t>53</a:t>
            </a:fld>
            <a:endParaRPr lang="en-US"/>
          </a:p>
        </p:txBody>
      </p:sp>
    </p:spTree>
    <p:extLst>
      <p:ext uri="{BB962C8B-B14F-4D97-AF65-F5344CB8AC3E}">
        <p14:creationId xmlns:p14="http://schemas.microsoft.com/office/powerpoint/2010/main" val="3482554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solidFill>
                  <a:srgbClr val="2A2A2A"/>
                </a:solidFill>
                <a:effectLst/>
                <a:latin typeface="Open Sans" panose="020B0606030504020204" pitchFamily="34" charset="0"/>
              </a:rPr>
              <a:t>The girls' hats were green, </a:t>
            </a:r>
            <a:r>
              <a:rPr lang="en-US" b="0" i="0" dirty="0">
                <a:solidFill>
                  <a:srgbClr val="2A2A2A"/>
                </a:solidFill>
                <a:effectLst/>
                <a:latin typeface="Open Sans" panose="020B0606030504020204" pitchFamily="34" charset="0"/>
              </a:rPr>
              <a:t>(girls in this instance are plural, i.e. more than one girl, more than one hat).</a:t>
            </a:r>
            <a:endParaRPr lang="x-none" dirty="0"/>
          </a:p>
        </p:txBody>
      </p:sp>
      <p:sp>
        <p:nvSpPr>
          <p:cNvPr id="4" name="Slide Number Placeholder 3"/>
          <p:cNvSpPr>
            <a:spLocks noGrp="1"/>
          </p:cNvSpPr>
          <p:nvPr>
            <p:ph type="sldNum" sz="quarter" idx="5"/>
          </p:nvPr>
        </p:nvSpPr>
        <p:spPr/>
        <p:txBody>
          <a:bodyPr/>
          <a:lstStyle/>
          <a:p>
            <a:fld id="{3D02BFD8-0C66-4AAF-B82F-1BEFEC132747}" type="slidenum">
              <a:rPr lang="en-US" smtClean="0"/>
              <a:t>55</a:t>
            </a:fld>
            <a:endParaRPr lang="en-US"/>
          </a:p>
        </p:txBody>
      </p:sp>
    </p:spTree>
    <p:extLst>
      <p:ext uri="{BB962C8B-B14F-4D97-AF65-F5344CB8AC3E}">
        <p14:creationId xmlns:p14="http://schemas.microsoft.com/office/powerpoint/2010/main" val="1843557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3D02BFD8-0C66-4AAF-B82F-1BEFEC132747}" type="slidenum">
              <a:rPr lang="en-US" smtClean="0"/>
              <a:t>58</a:t>
            </a:fld>
            <a:endParaRPr lang="en-US"/>
          </a:p>
        </p:txBody>
      </p:sp>
    </p:spTree>
    <p:extLst>
      <p:ext uri="{BB962C8B-B14F-4D97-AF65-F5344CB8AC3E}">
        <p14:creationId xmlns:p14="http://schemas.microsoft.com/office/powerpoint/2010/main" val="3790416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3B3E4D"/>
                </a:solidFill>
                <a:effectLst/>
                <a:latin typeface="AkkuratPro"/>
              </a:rPr>
              <a:t>You can also use them in place of long or cumbersome phrases to make your sentences easier to read.</a:t>
            </a:r>
          </a:p>
          <a:p>
            <a:endParaRPr lang="x-none" dirty="0"/>
          </a:p>
        </p:txBody>
      </p:sp>
      <p:sp>
        <p:nvSpPr>
          <p:cNvPr id="4" name="Slide Number Placeholder 3"/>
          <p:cNvSpPr>
            <a:spLocks noGrp="1"/>
          </p:cNvSpPr>
          <p:nvPr>
            <p:ph type="sldNum" sz="quarter" idx="5"/>
          </p:nvPr>
        </p:nvSpPr>
        <p:spPr/>
        <p:txBody>
          <a:bodyPr/>
          <a:lstStyle/>
          <a:p>
            <a:fld id="{3D02BFD8-0C66-4AAF-B82F-1BEFEC132747}" type="slidenum">
              <a:rPr lang="en-US" smtClean="0"/>
              <a:t>65</a:t>
            </a:fld>
            <a:endParaRPr lang="en-US"/>
          </a:p>
        </p:txBody>
      </p:sp>
    </p:spTree>
    <p:extLst>
      <p:ext uri="{BB962C8B-B14F-4D97-AF65-F5344CB8AC3E}">
        <p14:creationId xmlns:p14="http://schemas.microsoft.com/office/powerpoint/2010/main" val="2120198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FB1E0D-4E41-4B2B-A334-2831F4CD5C98}"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F8ACC-7A57-4FA5-BC0A-44F34256715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7183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FB1E0D-4E41-4B2B-A334-2831F4CD5C98}"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F8ACC-7A57-4FA5-BC0A-44F342567156}" type="slidenum">
              <a:rPr lang="en-US" smtClean="0"/>
              <a:t>‹#›</a:t>
            </a:fld>
            <a:endParaRPr lang="en-US"/>
          </a:p>
        </p:txBody>
      </p:sp>
    </p:spTree>
    <p:extLst>
      <p:ext uri="{BB962C8B-B14F-4D97-AF65-F5344CB8AC3E}">
        <p14:creationId xmlns:p14="http://schemas.microsoft.com/office/powerpoint/2010/main" val="3425169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FB1E0D-4E41-4B2B-A334-2831F4CD5C98}"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F8ACC-7A57-4FA5-BC0A-44F342567156}" type="slidenum">
              <a:rPr lang="en-US" smtClean="0"/>
              <a:t>‹#›</a:t>
            </a:fld>
            <a:endParaRPr lang="en-US"/>
          </a:p>
        </p:txBody>
      </p:sp>
    </p:spTree>
    <p:extLst>
      <p:ext uri="{BB962C8B-B14F-4D97-AF65-F5344CB8AC3E}">
        <p14:creationId xmlns:p14="http://schemas.microsoft.com/office/powerpoint/2010/main" val="2199383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FB1E0D-4E41-4B2B-A334-2831F4CD5C98}"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F8ACC-7A57-4FA5-BC0A-44F342567156}" type="slidenum">
              <a:rPr lang="en-US" smtClean="0"/>
              <a:t>‹#›</a:t>
            </a:fld>
            <a:endParaRPr lang="en-US"/>
          </a:p>
        </p:txBody>
      </p:sp>
    </p:spTree>
    <p:extLst>
      <p:ext uri="{BB962C8B-B14F-4D97-AF65-F5344CB8AC3E}">
        <p14:creationId xmlns:p14="http://schemas.microsoft.com/office/powerpoint/2010/main" val="151946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FB1E0D-4E41-4B2B-A334-2831F4CD5C98}"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F8ACC-7A57-4FA5-BC0A-44F34256715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1208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FB1E0D-4E41-4B2B-A334-2831F4CD5C98}"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F8ACC-7A57-4FA5-BC0A-44F342567156}" type="slidenum">
              <a:rPr lang="en-US" smtClean="0"/>
              <a:t>‹#›</a:t>
            </a:fld>
            <a:endParaRPr lang="en-US"/>
          </a:p>
        </p:txBody>
      </p:sp>
    </p:spTree>
    <p:extLst>
      <p:ext uri="{BB962C8B-B14F-4D97-AF65-F5344CB8AC3E}">
        <p14:creationId xmlns:p14="http://schemas.microsoft.com/office/powerpoint/2010/main" val="75356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FB1E0D-4E41-4B2B-A334-2831F4CD5C98}" type="datetimeFigureOut">
              <a:rPr lang="en-US" smtClean="0"/>
              <a:t>5/7/2024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F8ACC-7A57-4FA5-BC0A-44F342567156}" type="slidenum">
              <a:rPr lang="en-US" smtClean="0"/>
              <a:t>‹#›</a:t>
            </a:fld>
            <a:endParaRPr lang="en-US"/>
          </a:p>
        </p:txBody>
      </p:sp>
    </p:spTree>
    <p:extLst>
      <p:ext uri="{BB962C8B-B14F-4D97-AF65-F5344CB8AC3E}">
        <p14:creationId xmlns:p14="http://schemas.microsoft.com/office/powerpoint/2010/main" val="683985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FB1E0D-4E41-4B2B-A334-2831F4CD5C98}" type="datetimeFigureOut">
              <a:rPr lang="en-US" smtClean="0"/>
              <a:t>5/7/2024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F8ACC-7A57-4FA5-BC0A-44F342567156}" type="slidenum">
              <a:rPr lang="en-US" smtClean="0"/>
              <a:t>‹#›</a:t>
            </a:fld>
            <a:endParaRPr lang="en-US"/>
          </a:p>
        </p:txBody>
      </p:sp>
    </p:spTree>
    <p:extLst>
      <p:ext uri="{BB962C8B-B14F-4D97-AF65-F5344CB8AC3E}">
        <p14:creationId xmlns:p14="http://schemas.microsoft.com/office/powerpoint/2010/main" val="1521169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CFB1E0D-4E41-4B2B-A334-2831F4CD5C98}" type="datetimeFigureOut">
              <a:rPr lang="en-US" smtClean="0"/>
              <a:t>5/7/2024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01F8ACC-7A57-4FA5-BC0A-44F342567156}" type="slidenum">
              <a:rPr lang="en-US" smtClean="0"/>
              <a:t>‹#›</a:t>
            </a:fld>
            <a:endParaRPr lang="en-US"/>
          </a:p>
        </p:txBody>
      </p:sp>
    </p:spTree>
    <p:extLst>
      <p:ext uri="{BB962C8B-B14F-4D97-AF65-F5344CB8AC3E}">
        <p14:creationId xmlns:p14="http://schemas.microsoft.com/office/powerpoint/2010/main" val="4174267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CFB1E0D-4E41-4B2B-A334-2831F4CD5C98}" type="datetimeFigureOut">
              <a:rPr lang="en-US" smtClean="0"/>
              <a:t>5/7/2024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F8ACC-7A57-4FA5-BC0A-44F342567156}" type="slidenum">
              <a:rPr lang="en-US" smtClean="0"/>
              <a:t>‹#›</a:t>
            </a:fld>
            <a:endParaRPr lang="en-US"/>
          </a:p>
        </p:txBody>
      </p:sp>
    </p:spTree>
    <p:extLst>
      <p:ext uri="{BB962C8B-B14F-4D97-AF65-F5344CB8AC3E}">
        <p14:creationId xmlns:p14="http://schemas.microsoft.com/office/powerpoint/2010/main" val="4247337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FB1E0D-4E41-4B2B-A334-2831F4CD5C98}"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F8ACC-7A57-4FA5-BC0A-44F342567156}" type="slidenum">
              <a:rPr lang="en-US" smtClean="0"/>
              <a:t>‹#›</a:t>
            </a:fld>
            <a:endParaRPr lang="en-US"/>
          </a:p>
        </p:txBody>
      </p:sp>
    </p:spTree>
    <p:extLst>
      <p:ext uri="{BB962C8B-B14F-4D97-AF65-F5344CB8AC3E}">
        <p14:creationId xmlns:p14="http://schemas.microsoft.com/office/powerpoint/2010/main" val="3635113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CFB1E0D-4E41-4B2B-A334-2831F4CD5C98}" type="datetimeFigureOut">
              <a:rPr lang="en-US" smtClean="0"/>
              <a:t>5/7/2024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01F8ACC-7A57-4FA5-BC0A-44F34256715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711970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5.wmf"/><Relationship Id="rId4" Type="http://schemas.openxmlformats.org/officeDocument/2006/relationships/oleObject" Target="../embeddings/oleObject1.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xmlns="" id="{E75F8FC7-2268-462F-AFF6-A4A975C344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730000" y="639097"/>
            <a:ext cx="4813072" cy="3686015"/>
          </a:xfrm>
        </p:spPr>
        <p:txBody>
          <a:bodyPr>
            <a:normAutofit/>
          </a:bodyPr>
          <a:lstStyle/>
          <a:p>
            <a:r>
              <a:rPr lang="en-US" sz="6800"/>
              <a:t>Technical Writing and Presentation Skills</a:t>
            </a:r>
          </a:p>
        </p:txBody>
      </p:sp>
      <p:sp>
        <p:nvSpPr>
          <p:cNvPr id="3" name="Subtitle 2"/>
          <p:cNvSpPr>
            <a:spLocks noGrp="1"/>
          </p:cNvSpPr>
          <p:nvPr>
            <p:ph type="subTitle" idx="1"/>
          </p:nvPr>
        </p:nvSpPr>
        <p:spPr>
          <a:xfrm>
            <a:off x="6729999" y="4455621"/>
            <a:ext cx="4829101" cy="1238616"/>
          </a:xfrm>
        </p:spPr>
        <p:txBody>
          <a:bodyPr>
            <a:normAutofit/>
          </a:bodyPr>
          <a:lstStyle/>
          <a:p>
            <a:r>
              <a:rPr lang="en-US" dirty="0" smtClean="0">
                <a:solidFill>
                  <a:schemeClr val="tx1">
                    <a:lumMod val="85000"/>
                    <a:lumOff val="15000"/>
                  </a:schemeClr>
                </a:solidFill>
              </a:rPr>
              <a:t>Dr. </a:t>
            </a:r>
            <a:r>
              <a:rPr lang="en-US" smtClean="0">
                <a:solidFill>
                  <a:schemeClr val="tx1">
                    <a:lumMod val="85000"/>
                    <a:lumOff val="15000"/>
                  </a:schemeClr>
                </a:solidFill>
              </a:rPr>
              <a:t>Qamaruddin</a:t>
            </a:r>
            <a:endParaRPr lang="en-US" dirty="0">
              <a:solidFill>
                <a:schemeClr val="tx1">
                  <a:lumMod val="85000"/>
                  <a:lumOff val="15000"/>
                </a:schemeClr>
              </a:solidFill>
            </a:endParaRPr>
          </a:p>
        </p:txBody>
      </p:sp>
      <p:pic>
        <p:nvPicPr>
          <p:cNvPr id="4" name="Picture 3"/>
          <p:cNvPicPr>
            <a:picLocks noChangeAspect="1"/>
          </p:cNvPicPr>
          <p:nvPr/>
        </p:nvPicPr>
        <p:blipFill rotWithShape="1">
          <a:blip r:embed="rId3"/>
          <a:srcRect t="7467"/>
          <a:stretch/>
        </p:blipFill>
        <p:spPr>
          <a:xfrm>
            <a:off x="633999" y="640081"/>
            <a:ext cx="5462001" cy="5054156"/>
          </a:xfrm>
          <a:prstGeom prst="rect">
            <a:avLst/>
          </a:prstGeom>
        </p:spPr>
      </p:pic>
      <p:cxnSp>
        <p:nvCxnSpPr>
          <p:cNvPr id="17" name="Straight Connector 10">
            <a:extLst>
              <a:ext uri="{FF2B5EF4-FFF2-40B4-BE49-F238E27FC236}">
                <a16:creationId xmlns:a16="http://schemas.microsoft.com/office/drawing/2014/main" xmlns="" id="{BEF45B32-FB97-49CC-B778-CA7CF87BEF7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2">
            <a:extLst>
              <a:ext uri="{FF2B5EF4-FFF2-40B4-BE49-F238E27FC236}">
                <a16:creationId xmlns:a16="http://schemas.microsoft.com/office/drawing/2014/main" xmlns="" id="{9D1C364C-8702-4ED9-9D23-41CDB2982B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xmlns="" id="{7EE051E9-6C07-4FBB-B4F7-EDF8DDEAA6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782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89E8B9-BBE8-43E9-80A7-AD6A219E55BB}"/>
              </a:ext>
            </a:extLst>
          </p:cNvPr>
          <p:cNvSpPr>
            <a:spLocks noGrp="1"/>
          </p:cNvSpPr>
          <p:nvPr>
            <p:ph type="title"/>
          </p:nvPr>
        </p:nvSpPr>
        <p:spPr/>
        <p:txBody>
          <a:bodyPr/>
          <a:lstStyle/>
          <a:p>
            <a:r>
              <a:rPr lang="en-US" dirty="0"/>
              <a:t>Examples |Rule # 03</a:t>
            </a:r>
            <a:endParaRPr lang="x-none" dirty="0"/>
          </a:p>
        </p:txBody>
      </p:sp>
      <p:pic>
        <p:nvPicPr>
          <p:cNvPr id="5" name="Picture 4">
            <a:extLst>
              <a:ext uri="{FF2B5EF4-FFF2-40B4-BE49-F238E27FC236}">
                <a16:creationId xmlns:a16="http://schemas.microsoft.com/office/drawing/2014/main" xmlns="" id="{6224EF03-9E90-4357-AE0D-6E5238E87965}"/>
              </a:ext>
            </a:extLst>
          </p:cNvPr>
          <p:cNvPicPr>
            <a:picLocks noChangeAspect="1"/>
          </p:cNvPicPr>
          <p:nvPr/>
        </p:nvPicPr>
        <p:blipFill>
          <a:blip r:embed="rId2"/>
          <a:stretch>
            <a:fillRect/>
          </a:stretch>
        </p:blipFill>
        <p:spPr>
          <a:xfrm>
            <a:off x="1581139" y="1911383"/>
            <a:ext cx="9029721" cy="4137724"/>
          </a:xfrm>
          <a:prstGeom prst="rect">
            <a:avLst/>
          </a:prstGeom>
        </p:spPr>
      </p:pic>
    </p:spTree>
    <p:extLst>
      <p:ext uri="{BB962C8B-B14F-4D97-AF65-F5344CB8AC3E}">
        <p14:creationId xmlns:p14="http://schemas.microsoft.com/office/powerpoint/2010/main" val="945734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891195-B054-42CA-B72E-8D926B8BBA18}"/>
              </a:ext>
            </a:extLst>
          </p:cNvPr>
          <p:cNvSpPr>
            <a:spLocks noGrp="1"/>
          </p:cNvSpPr>
          <p:nvPr>
            <p:ph type="title"/>
          </p:nvPr>
        </p:nvSpPr>
        <p:spPr/>
        <p:txBody>
          <a:bodyPr/>
          <a:lstStyle/>
          <a:p>
            <a:r>
              <a:rPr lang="en-US" dirty="0"/>
              <a:t>Other covered in this rule</a:t>
            </a:r>
            <a:endParaRPr lang="x-none" dirty="0"/>
          </a:p>
        </p:txBody>
      </p:sp>
      <p:sp>
        <p:nvSpPr>
          <p:cNvPr id="3" name="Content Placeholder 2">
            <a:extLst>
              <a:ext uri="{FF2B5EF4-FFF2-40B4-BE49-F238E27FC236}">
                <a16:creationId xmlns:a16="http://schemas.microsoft.com/office/drawing/2014/main" xmlns="" id="{A949E1FE-8B16-4CE6-86E6-8AAE122B5001}"/>
              </a:ext>
            </a:extLst>
          </p:cNvPr>
          <p:cNvSpPr>
            <a:spLocks noGrp="1"/>
          </p:cNvSpPr>
          <p:nvPr>
            <p:ph idx="1"/>
          </p:nvPr>
        </p:nvSpPr>
        <p:spPr/>
        <p:txBody>
          <a:bodyPr>
            <a:normAutofit/>
          </a:bodyPr>
          <a:lstStyle/>
          <a:p>
            <a:r>
              <a:rPr lang="en-US" sz="2800" dirty="0"/>
              <a:t>-- Names of organizations and institutions</a:t>
            </a:r>
          </a:p>
          <a:p>
            <a:r>
              <a:rPr lang="en-US" sz="2800" dirty="0"/>
              <a:t>-- Historical periods, events and documents.</a:t>
            </a:r>
          </a:p>
          <a:p>
            <a:r>
              <a:rPr lang="en-US" sz="2800" dirty="0"/>
              <a:t>-- National, political and religious, racial, social and athletic group</a:t>
            </a:r>
          </a:p>
          <a:p>
            <a:r>
              <a:rPr lang="en-US" sz="2800" dirty="0"/>
              <a:t>-- Days of week, months of the year and names of holidays</a:t>
            </a:r>
          </a:p>
          <a:p>
            <a:r>
              <a:rPr lang="en-US" sz="2800" dirty="0"/>
              <a:t>-- Compass points used to refer to region or place</a:t>
            </a:r>
            <a:endParaRPr lang="x-none" sz="2800" dirty="0"/>
          </a:p>
        </p:txBody>
      </p:sp>
    </p:spTree>
    <p:extLst>
      <p:ext uri="{BB962C8B-B14F-4D97-AF65-F5344CB8AC3E}">
        <p14:creationId xmlns:p14="http://schemas.microsoft.com/office/powerpoint/2010/main" val="745944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407075-7407-4D58-978E-E678E96FF583}"/>
              </a:ext>
            </a:extLst>
          </p:cNvPr>
          <p:cNvSpPr>
            <a:spLocks noGrp="1"/>
          </p:cNvSpPr>
          <p:nvPr>
            <p:ph type="title"/>
          </p:nvPr>
        </p:nvSpPr>
        <p:spPr/>
        <p:txBody>
          <a:bodyPr/>
          <a:lstStyle/>
          <a:p>
            <a:r>
              <a:rPr lang="en-US" sz="4800" dirty="0"/>
              <a:t>Names of organizations and institutions</a:t>
            </a:r>
            <a:endParaRPr lang="x-none" dirty="0"/>
          </a:p>
        </p:txBody>
      </p:sp>
      <p:sp>
        <p:nvSpPr>
          <p:cNvPr id="3" name="Content Placeholder 2">
            <a:extLst>
              <a:ext uri="{FF2B5EF4-FFF2-40B4-BE49-F238E27FC236}">
                <a16:creationId xmlns:a16="http://schemas.microsoft.com/office/drawing/2014/main" xmlns="" id="{18C0E781-913C-40CD-AA37-1976C8A753F9}"/>
              </a:ext>
            </a:extLst>
          </p:cNvPr>
          <p:cNvSpPr>
            <a:spLocks noGrp="1"/>
          </p:cNvSpPr>
          <p:nvPr>
            <p:ph idx="1"/>
          </p:nvPr>
        </p:nvSpPr>
        <p:spPr/>
        <p:txBody>
          <a:bodyPr>
            <a:normAutofit/>
          </a:bodyPr>
          <a:lstStyle/>
          <a:p>
            <a:pPr algn="just"/>
            <a:r>
              <a:rPr lang="en-US" sz="3200" dirty="0"/>
              <a:t>-- The convention of the American Psychological Association will be held during the week of May 24.</a:t>
            </a:r>
          </a:p>
          <a:p>
            <a:pPr algn="just"/>
            <a:endParaRPr lang="en-US" sz="3200" dirty="0"/>
          </a:p>
          <a:p>
            <a:pPr algn="just"/>
            <a:r>
              <a:rPr lang="en-US" sz="3200" dirty="0"/>
              <a:t>-- Warren earned his bachelor’s degree at Yale University.</a:t>
            </a:r>
          </a:p>
          <a:p>
            <a:pPr algn="just"/>
            <a:endParaRPr lang="x-none" sz="3200" dirty="0"/>
          </a:p>
        </p:txBody>
      </p:sp>
    </p:spTree>
    <p:extLst>
      <p:ext uri="{BB962C8B-B14F-4D97-AF65-F5344CB8AC3E}">
        <p14:creationId xmlns:p14="http://schemas.microsoft.com/office/powerpoint/2010/main" val="2409210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5F2B10-2546-47FA-BAE4-A60285C158E2}"/>
              </a:ext>
            </a:extLst>
          </p:cNvPr>
          <p:cNvSpPr>
            <a:spLocks noGrp="1"/>
          </p:cNvSpPr>
          <p:nvPr>
            <p:ph type="title"/>
          </p:nvPr>
        </p:nvSpPr>
        <p:spPr/>
        <p:txBody>
          <a:bodyPr/>
          <a:lstStyle/>
          <a:p>
            <a:r>
              <a:rPr lang="en-US" sz="4800" dirty="0"/>
              <a:t>Historical periods, events and documents</a:t>
            </a:r>
            <a:endParaRPr lang="x-none" dirty="0"/>
          </a:p>
        </p:txBody>
      </p:sp>
      <p:sp>
        <p:nvSpPr>
          <p:cNvPr id="3" name="Content Placeholder 2">
            <a:extLst>
              <a:ext uri="{FF2B5EF4-FFF2-40B4-BE49-F238E27FC236}">
                <a16:creationId xmlns:a16="http://schemas.microsoft.com/office/drawing/2014/main" xmlns="" id="{4E8D0FEA-20DB-4338-AF59-E5F5EA0613E9}"/>
              </a:ext>
            </a:extLst>
          </p:cNvPr>
          <p:cNvSpPr>
            <a:spLocks noGrp="1"/>
          </p:cNvSpPr>
          <p:nvPr>
            <p:ph idx="1"/>
          </p:nvPr>
        </p:nvSpPr>
        <p:spPr/>
        <p:txBody>
          <a:bodyPr>
            <a:normAutofit/>
          </a:bodyPr>
          <a:lstStyle/>
          <a:p>
            <a:pPr algn="just"/>
            <a:r>
              <a:rPr lang="en-US" sz="3200" dirty="0"/>
              <a:t>-- Literature of the Renaissance is marked by an awareness of classical culture.</a:t>
            </a:r>
          </a:p>
          <a:p>
            <a:pPr algn="just"/>
            <a:r>
              <a:rPr lang="en-US" sz="3200" dirty="0"/>
              <a:t>-- The Revolutionary War began in 1775 and ended in 1783.</a:t>
            </a:r>
          </a:p>
          <a:p>
            <a:pPr algn="just"/>
            <a:r>
              <a:rPr lang="en-US" sz="3200" dirty="0"/>
              <a:t>-- The declaration of Independence was adopted on July 4, 1776.</a:t>
            </a:r>
          </a:p>
        </p:txBody>
      </p:sp>
    </p:spTree>
    <p:extLst>
      <p:ext uri="{BB962C8B-B14F-4D97-AF65-F5344CB8AC3E}">
        <p14:creationId xmlns:p14="http://schemas.microsoft.com/office/powerpoint/2010/main" val="1456755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8AC67A-A76E-4650-ACD9-1828ADA3C5C4}"/>
              </a:ext>
            </a:extLst>
          </p:cNvPr>
          <p:cNvSpPr>
            <a:spLocks noGrp="1"/>
          </p:cNvSpPr>
          <p:nvPr>
            <p:ph type="title"/>
          </p:nvPr>
        </p:nvSpPr>
        <p:spPr/>
        <p:txBody>
          <a:bodyPr/>
          <a:lstStyle/>
          <a:p>
            <a:r>
              <a:rPr lang="en-US" sz="4800" dirty="0"/>
              <a:t>National, political and religious, racial, social and athletic group</a:t>
            </a:r>
            <a:endParaRPr lang="x-none" dirty="0"/>
          </a:p>
        </p:txBody>
      </p:sp>
      <p:sp>
        <p:nvSpPr>
          <p:cNvPr id="3" name="Content Placeholder 2">
            <a:extLst>
              <a:ext uri="{FF2B5EF4-FFF2-40B4-BE49-F238E27FC236}">
                <a16:creationId xmlns:a16="http://schemas.microsoft.com/office/drawing/2014/main" xmlns="" id="{5F04B97B-7B7C-468A-AB7C-1E25D16EF548}"/>
              </a:ext>
            </a:extLst>
          </p:cNvPr>
          <p:cNvSpPr>
            <a:spLocks noGrp="1"/>
          </p:cNvSpPr>
          <p:nvPr>
            <p:ph idx="1"/>
          </p:nvPr>
        </p:nvSpPr>
        <p:spPr/>
        <p:txBody>
          <a:bodyPr>
            <a:normAutofit/>
          </a:bodyPr>
          <a:lstStyle/>
          <a:p>
            <a:pPr algn="just"/>
            <a:r>
              <a:rPr lang="en-US" sz="3200" dirty="0"/>
              <a:t>-- The Republican candidate for mayor spent the morning shaking hands at the rain station.</a:t>
            </a:r>
          </a:p>
          <a:p>
            <a:pPr algn="just"/>
            <a:r>
              <a:rPr lang="en-US" sz="3200" dirty="0"/>
              <a:t>-- babe Ruth was one of the most famous outfielders to ever play with the Yankees.</a:t>
            </a:r>
          </a:p>
          <a:p>
            <a:pPr algn="just"/>
            <a:endParaRPr lang="en-US" sz="3200" dirty="0"/>
          </a:p>
          <a:p>
            <a:pPr algn="just"/>
            <a:endParaRPr lang="x-none" sz="3200" dirty="0"/>
          </a:p>
        </p:txBody>
      </p:sp>
    </p:spTree>
    <p:extLst>
      <p:ext uri="{BB962C8B-B14F-4D97-AF65-F5344CB8AC3E}">
        <p14:creationId xmlns:p14="http://schemas.microsoft.com/office/powerpoint/2010/main" val="3667717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267F03-B3F5-410B-BA05-9035A313F14C}"/>
              </a:ext>
            </a:extLst>
          </p:cNvPr>
          <p:cNvSpPr>
            <a:spLocks noGrp="1"/>
          </p:cNvSpPr>
          <p:nvPr>
            <p:ph type="title"/>
          </p:nvPr>
        </p:nvSpPr>
        <p:spPr/>
        <p:txBody>
          <a:bodyPr/>
          <a:lstStyle/>
          <a:p>
            <a:r>
              <a:rPr lang="en-US" sz="4800" dirty="0"/>
              <a:t>Days of week, months of the year and names of holidays</a:t>
            </a:r>
            <a:endParaRPr lang="x-none" dirty="0"/>
          </a:p>
        </p:txBody>
      </p:sp>
      <p:sp>
        <p:nvSpPr>
          <p:cNvPr id="3" name="Content Placeholder 2">
            <a:extLst>
              <a:ext uri="{FF2B5EF4-FFF2-40B4-BE49-F238E27FC236}">
                <a16:creationId xmlns:a16="http://schemas.microsoft.com/office/drawing/2014/main" xmlns="" id="{14DD8A62-660F-4269-B8E9-1FA49AE9426B}"/>
              </a:ext>
            </a:extLst>
          </p:cNvPr>
          <p:cNvSpPr>
            <a:spLocks noGrp="1"/>
          </p:cNvSpPr>
          <p:nvPr>
            <p:ph idx="1"/>
          </p:nvPr>
        </p:nvSpPr>
        <p:spPr/>
        <p:txBody>
          <a:bodyPr>
            <a:normAutofit/>
          </a:bodyPr>
          <a:lstStyle/>
          <a:p>
            <a:pPr algn="just"/>
            <a:r>
              <a:rPr lang="en-US" sz="2800" dirty="0"/>
              <a:t>-- I will have your order ready by Tuesday.</a:t>
            </a:r>
          </a:p>
          <a:p>
            <a:pPr algn="just"/>
            <a:r>
              <a:rPr lang="en-US" sz="2800" dirty="0"/>
              <a:t>-- Winston entered law school in September.</a:t>
            </a:r>
          </a:p>
          <a:p>
            <a:pPr algn="just"/>
            <a:r>
              <a:rPr lang="en-US" sz="2800" dirty="0"/>
              <a:t>-- I always overeat on Thanksgiving.</a:t>
            </a:r>
          </a:p>
          <a:p>
            <a:pPr algn="just"/>
            <a:endParaRPr lang="en-US" sz="2800" dirty="0"/>
          </a:p>
          <a:p>
            <a:pPr algn="just"/>
            <a:r>
              <a:rPr lang="en-US" sz="2800" dirty="0"/>
              <a:t>Seasons of the year are NOT capitalized.</a:t>
            </a:r>
          </a:p>
          <a:p>
            <a:pPr algn="just"/>
            <a:r>
              <a:rPr lang="en-US" sz="2800" dirty="0"/>
              <a:t>-- Every summer, the </a:t>
            </a:r>
            <a:r>
              <a:rPr lang="en-US" sz="2800" dirty="0" err="1"/>
              <a:t>Feins</a:t>
            </a:r>
            <a:r>
              <a:rPr lang="en-US" sz="2800" dirty="0"/>
              <a:t> rent a cottage on Cape Cod.</a:t>
            </a:r>
          </a:p>
          <a:p>
            <a:pPr algn="just"/>
            <a:endParaRPr lang="en-US" sz="2800" dirty="0"/>
          </a:p>
          <a:p>
            <a:pPr algn="just"/>
            <a:endParaRPr lang="x-none" sz="2800" dirty="0"/>
          </a:p>
        </p:txBody>
      </p:sp>
    </p:spTree>
    <p:extLst>
      <p:ext uri="{BB962C8B-B14F-4D97-AF65-F5344CB8AC3E}">
        <p14:creationId xmlns:p14="http://schemas.microsoft.com/office/powerpoint/2010/main" val="1317532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F3C612-EE10-493A-A142-ED226FA7B550}"/>
              </a:ext>
            </a:extLst>
          </p:cNvPr>
          <p:cNvSpPr>
            <a:spLocks noGrp="1"/>
          </p:cNvSpPr>
          <p:nvPr>
            <p:ph type="title"/>
          </p:nvPr>
        </p:nvSpPr>
        <p:spPr/>
        <p:txBody>
          <a:bodyPr/>
          <a:lstStyle/>
          <a:p>
            <a:r>
              <a:rPr lang="en-US" sz="4800" dirty="0"/>
              <a:t>Compass points used to refer to region or place</a:t>
            </a:r>
            <a:endParaRPr lang="x-none" dirty="0"/>
          </a:p>
        </p:txBody>
      </p:sp>
      <p:sp>
        <p:nvSpPr>
          <p:cNvPr id="3" name="Content Placeholder 2">
            <a:extLst>
              <a:ext uri="{FF2B5EF4-FFF2-40B4-BE49-F238E27FC236}">
                <a16:creationId xmlns:a16="http://schemas.microsoft.com/office/drawing/2014/main" xmlns="" id="{F0630707-550E-4AE7-9292-57599EE60E27}"/>
              </a:ext>
            </a:extLst>
          </p:cNvPr>
          <p:cNvSpPr>
            <a:spLocks noGrp="1"/>
          </p:cNvSpPr>
          <p:nvPr>
            <p:ph idx="1"/>
          </p:nvPr>
        </p:nvSpPr>
        <p:spPr/>
        <p:txBody>
          <a:bodyPr>
            <a:normAutofit/>
          </a:bodyPr>
          <a:lstStyle/>
          <a:p>
            <a:pPr algn="just"/>
            <a:r>
              <a:rPr lang="en-US" sz="2800" dirty="0"/>
              <a:t>--Voters in the Northeast are often stereotyped as liberals.</a:t>
            </a:r>
          </a:p>
          <a:p>
            <a:pPr algn="just"/>
            <a:endParaRPr lang="en-US" sz="2800" dirty="0"/>
          </a:p>
          <a:p>
            <a:pPr algn="just"/>
            <a:r>
              <a:rPr lang="en-US" sz="2800" dirty="0"/>
              <a:t>Compass points used as directions are NOT capitalized.</a:t>
            </a:r>
          </a:p>
          <a:p>
            <a:pPr algn="just"/>
            <a:r>
              <a:rPr lang="en-US" sz="2800" dirty="0"/>
              <a:t>-- Los Angeles is west of Las Vegas.</a:t>
            </a:r>
          </a:p>
          <a:p>
            <a:pPr algn="just"/>
            <a:endParaRPr lang="x-none" sz="2800" dirty="0"/>
          </a:p>
        </p:txBody>
      </p:sp>
    </p:spTree>
    <p:extLst>
      <p:ext uri="{BB962C8B-B14F-4D97-AF65-F5344CB8AC3E}">
        <p14:creationId xmlns:p14="http://schemas.microsoft.com/office/powerpoint/2010/main" val="3741037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E7EF31-A0D7-492B-9C85-0FB7E86A5B9F}"/>
              </a:ext>
            </a:extLst>
          </p:cNvPr>
          <p:cNvSpPr>
            <a:spLocks noGrp="1"/>
          </p:cNvSpPr>
          <p:nvPr>
            <p:ph type="title"/>
          </p:nvPr>
        </p:nvSpPr>
        <p:spPr/>
        <p:txBody>
          <a:bodyPr/>
          <a:lstStyle/>
          <a:p>
            <a:r>
              <a:rPr lang="en-US" dirty="0"/>
              <a:t>A few more special considerations regarding capitalization</a:t>
            </a:r>
            <a:endParaRPr lang="x-none" dirty="0"/>
          </a:p>
        </p:txBody>
      </p:sp>
      <p:sp>
        <p:nvSpPr>
          <p:cNvPr id="3" name="Content Placeholder 2">
            <a:extLst>
              <a:ext uri="{FF2B5EF4-FFF2-40B4-BE49-F238E27FC236}">
                <a16:creationId xmlns:a16="http://schemas.microsoft.com/office/drawing/2014/main" xmlns="" id="{679BE4BF-B434-4722-811A-46080C3FE1E4}"/>
              </a:ext>
            </a:extLst>
          </p:cNvPr>
          <p:cNvSpPr>
            <a:spLocks noGrp="1"/>
          </p:cNvSpPr>
          <p:nvPr>
            <p:ph idx="1"/>
          </p:nvPr>
        </p:nvSpPr>
        <p:spPr/>
        <p:txBody>
          <a:bodyPr>
            <a:normAutofit lnSpcReduction="10000"/>
          </a:bodyPr>
          <a:lstStyle/>
          <a:p>
            <a:pPr algn="just"/>
            <a:r>
              <a:rPr lang="en-US" sz="3600" dirty="0"/>
              <a:t>1. Regular nouns are capitalized when they are part of a name.</a:t>
            </a:r>
          </a:p>
          <a:p>
            <a:pPr algn="just"/>
            <a:endParaRPr lang="en-US" sz="3600" dirty="0"/>
          </a:p>
          <a:p>
            <a:pPr lvl="2" algn="just"/>
            <a:r>
              <a:rPr lang="en-US" sz="3600" dirty="0"/>
              <a:t>During lunch hour, the street was teeming with people.</a:t>
            </a:r>
          </a:p>
          <a:p>
            <a:pPr marL="384048" lvl="2" indent="0" algn="ctr">
              <a:buNone/>
            </a:pPr>
            <a:r>
              <a:rPr lang="en-US" sz="3600" dirty="0"/>
              <a:t>But </a:t>
            </a:r>
          </a:p>
          <a:p>
            <a:pPr lvl="2" algn="just"/>
            <a:r>
              <a:rPr lang="en-US" sz="3600" dirty="0"/>
              <a:t>I worked at the corner of Twelfth Street and Arthur Avenue.</a:t>
            </a:r>
            <a:endParaRPr lang="x-none" sz="3600" dirty="0"/>
          </a:p>
        </p:txBody>
      </p:sp>
    </p:spTree>
    <p:extLst>
      <p:ext uri="{BB962C8B-B14F-4D97-AF65-F5344CB8AC3E}">
        <p14:creationId xmlns:p14="http://schemas.microsoft.com/office/powerpoint/2010/main" val="4072414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A38F1E-B1DC-45CE-A044-F7FC8B8D1E4E}"/>
              </a:ext>
            </a:extLst>
          </p:cNvPr>
          <p:cNvSpPr>
            <a:spLocks noGrp="1"/>
          </p:cNvSpPr>
          <p:nvPr>
            <p:ph type="title"/>
          </p:nvPr>
        </p:nvSpPr>
        <p:spPr/>
        <p:txBody>
          <a:bodyPr/>
          <a:lstStyle/>
          <a:p>
            <a:r>
              <a:rPr lang="en-US" dirty="0"/>
              <a:t>Cont..</a:t>
            </a:r>
            <a:endParaRPr lang="x-none" dirty="0"/>
          </a:p>
        </p:txBody>
      </p:sp>
      <p:sp>
        <p:nvSpPr>
          <p:cNvPr id="3" name="Content Placeholder 2">
            <a:extLst>
              <a:ext uri="{FF2B5EF4-FFF2-40B4-BE49-F238E27FC236}">
                <a16:creationId xmlns:a16="http://schemas.microsoft.com/office/drawing/2014/main" xmlns="" id="{0718D9B7-94B9-4148-BD74-232B91FCA88C}"/>
              </a:ext>
            </a:extLst>
          </p:cNvPr>
          <p:cNvSpPr>
            <a:spLocks noGrp="1"/>
          </p:cNvSpPr>
          <p:nvPr>
            <p:ph idx="1"/>
          </p:nvPr>
        </p:nvSpPr>
        <p:spPr/>
        <p:txBody>
          <a:bodyPr>
            <a:normAutofit fontScale="92500" lnSpcReduction="10000"/>
          </a:bodyPr>
          <a:lstStyle/>
          <a:p>
            <a:pPr lvl="1" algn="just"/>
            <a:r>
              <a:rPr lang="en-US" sz="3600" dirty="0"/>
              <a:t>Charly graduated from high school in 1976.</a:t>
            </a:r>
          </a:p>
          <a:p>
            <a:pPr marL="201168" lvl="1" indent="0" algn="just">
              <a:buNone/>
            </a:pPr>
            <a:r>
              <a:rPr lang="en-US" sz="3600" dirty="0"/>
              <a:t>				But</a:t>
            </a:r>
          </a:p>
          <a:p>
            <a:pPr marL="201168" lvl="1" indent="0" algn="just">
              <a:buNone/>
            </a:pPr>
            <a:r>
              <a:rPr lang="en-US" sz="3600" dirty="0"/>
              <a:t>  Her alma mater is Madison High School.</a:t>
            </a:r>
          </a:p>
          <a:p>
            <a:pPr lvl="1" algn="just"/>
            <a:endParaRPr lang="en-US" sz="3600" dirty="0"/>
          </a:p>
          <a:p>
            <a:pPr lvl="1" algn="just"/>
            <a:r>
              <a:rPr lang="en-US" sz="3600" dirty="0"/>
              <a:t>Our office building is thirty stories high </a:t>
            </a:r>
          </a:p>
          <a:p>
            <a:pPr marL="201168" lvl="1" indent="0" algn="just">
              <a:buNone/>
            </a:pPr>
            <a:r>
              <a:rPr lang="en-US" sz="3600" dirty="0"/>
              <a:t>				But</a:t>
            </a:r>
          </a:p>
          <a:p>
            <a:pPr marL="201168" lvl="1" indent="0" algn="just">
              <a:buNone/>
            </a:pPr>
            <a:r>
              <a:rPr lang="en-US" sz="3600" dirty="0"/>
              <a:t>   The Empire State Building is a major New Your tourist attraction.</a:t>
            </a:r>
            <a:endParaRPr lang="x-none" sz="3600" dirty="0"/>
          </a:p>
        </p:txBody>
      </p:sp>
    </p:spTree>
    <p:extLst>
      <p:ext uri="{BB962C8B-B14F-4D97-AF65-F5344CB8AC3E}">
        <p14:creationId xmlns:p14="http://schemas.microsoft.com/office/powerpoint/2010/main" val="2589400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6B63D6-14AA-4240-A961-5BCB0047EAC8}"/>
              </a:ext>
            </a:extLst>
          </p:cNvPr>
          <p:cNvSpPr>
            <a:spLocks noGrp="1"/>
          </p:cNvSpPr>
          <p:nvPr>
            <p:ph type="title"/>
          </p:nvPr>
        </p:nvSpPr>
        <p:spPr/>
        <p:txBody>
          <a:bodyPr/>
          <a:lstStyle/>
          <a:p>
            <a:r>
              <a:rPr lang="en-US" dirty="0"/>
              <a:t>Adjective that are formed from names are capitalized</a:t>
            </a:r>
            <a:endParaRPr lang="x-none" dirty="0"/>
          </a:p>
        </p:txBody>
      </p:sp>
      <p:sp>
        <p:nvSpPr>
          <p:cNvPr id="3" name="Content Placeholder 2">
            <a:extLst>
              <a:ext uri="{FF2B5EF4-FFF2-40B4-BE49-F238E27FC236}">
                <a16:creationId xmlns:a16="http://schemas.microsoft.com/office/drawing/2014/main" xmlns="" id="{AD54A17A-6B04-41E7-91DC-CB376E860A62}"/>
              </a:ext>
            </a:extLst>
          </p:cNvPr>
          <p:cNvSpPr>
            <a:spLocks noGrp="1"/>
          </p:cNvSpPr>
          <p:nvPr>
            <p:ph idx="1"/>
          </p:nvPr>
        </p:nvSpPr>
        <p:spPr>
          <a:xfrm>
            <a:off x="1097280" y="1845734"/>
            <a:ext cx="10435078" cy="4023360"/>
          </a:xfrm>
        </p:spPr>
        <p:txBody>
          <a:bodyPr>
            <a:normAutofit/>
          </a:bodyPr>
          <a:lstStyle/>
          <a:p>
            <a:r>
              <a:rPr lang="en-US" sz="4000" dirty="0"/>
              <a:t>-- The American flag is a symbol of democracy. </a:t>
            </a:r>
          </a:p>
          <a:p>
            <a:endParaRPr lang="en-US" sz="4000" dirty="0"/>
          </a:p>
          <a:p>
            <a:r>
              <a:rPr lang="en-US" sz="4000" dirty="0"/>
              <a:t>-- Hamlet is a frequently produced Shakespearean play.</a:t>
            </a:r>
            <a:endParaRPr lang="x-none" sz="4000" dirty="0"/>
          </a:p>
        </p:txBody>
      </p:sp>
    </p:spTree>
    <p:extLst>
      <p:ext uri="{BB962C8B-B14F-4D97-AF65-F5344CB8AC3E}">
        <p14:creationId xmlns:p14="http://schemas.microsoft.com/office/powerpoint/2010/main" val="1445634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xmlns="" id="{D829E218-74FB-4455-98BE-F2C5BA8978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7" name="Rectangle 136">
            <a:extLst>
              <a:ext uri="{FF2B5EF4-FFF2-40B4-BE49-F238E27FC236}">
                <a16:creationId xmlns:a16="http://schemas.microsoft.com/office/drawing/2014/main" xmlns="" id="{7E8D75FD-D4F9-4D11-B70D-82EFCB4CFA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9" name="Straight Connector 138">
            <a:extLst>
              <a:ext uri="{FF2B5EF4-FFF2-40B4-BE49-F238E27FC236}">
                <a16:creationId xmlns:a16="http://schemas.microsoft.com/office/drawing/2014/main" xmlns="" id="{1F5DC8C3-BA5F-4EED-BB9A-A14272BD82A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1" name="Rectangle 140">
            <a:extLst>
              <a:ext uri="{FF2B5EF4-FFF2-40B4-BE49-F238E27FC236}">
                <a16:creationId xmlns:a16="http://schemas.microsoft.com/office/drawing/2014/main" xmlns="" id="{E75F8FC7-2268-462F-AFF6-A4A975C344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30000" y="639097"/>
            <a:ext cx="4813072" cy="3686015"/>
          </a:xfrm>
        </p:spPr>
        <p:txBody>
          <a:bodyPr vert="horz" lIns="91440" tIns="45720" rIns="91440" bIns="45720" rtlCol="0" anchor="b">
            <a:normAutofit/>
          </a:bodyPr>
          <a:lstStyle/>
          <a:p>
            <a:r>
              <a:rPr lang="en-US" sz="7400" b="1" cap="all">
                <a:solidFill>
                  <a:schemeClr val="tx1">
                    <a:lumMod val="85000"/>
                    <a:lumOff val="15000"/>
                  </a:schemeClr>
                </a:solidFill>
              </a:rPr>
              <a:t>Language Mechanics</a:t>
            </a:r>
          </a:p>
        </p:txBody>
      </p:sp>
      <p:pic>
        <p:nvPicPr>
          <p:cNvPr id="1026" name="Picture 2" descr="Should You Make an Appointment to Fix Those Squeaky Language Mechanics? -  Six Degrees">
            <a:extLst>
              <a:ext uri="{FF2B5EF4-FFF2-40B4-BE49-F238E27FC236}">
                <a16:creationId xmlns:a16="http://schemas.microsoft.com/office/drawing/2014/main" xmlns="" id="{686DE17C-CB7C-459D-8F84-C9CAC5045D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88" r="10174" b="-2"/>
          <a:stretch/>
        </p:blipFill>
        <p:spPr bwMode="auto">
          <a:xfrm>
            <a:off x="633999" y="640081"/>
            <a:ext cx="5462001" cy="5054156"/>
          </a:xfrm>
          <a:prstGeom prst="rect">
            <a:avLst/>
          </a:prstGeom>
          <a:noFill/>
          <a:extLst>
            <a:ext uri="{909E8E84-426E-40DD-AFC4-6F175D3DCCD1}">
              <a14:hiddenFill xmlns:a14="http://schemas.microsoft.com/office/drawing/2010/main">
                <a:solidFill>
                  <a:srgbClr val="FFFFFF"/>
                </a:solidFill>
              </a14:hiddenFill>
            </a:ext>
          </a:extLst>
        </p:spPr>
      </p:pic>
      <p:cxnSp>
        <p:nvCxnSpPr>
          <p:cNvPr id="143" name="Straight Connector 142">
            <a:extLst>
              <a:ext uri="{FF2B5EF4-FFF2-40B4-BE49-F238E27FC236}">
                <a16:creationId xmlns:a16="http://schemas.microsoft.com/office/drawing/2014/main" xmlns="" id="{BEF45B32-FB97-49CC-B778-CA7CF87BEF7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45" name="Rectangle 144">
            <a:extLst>
              <a:ext uri="{FF2B5EF4-FFF2-40B4-BE49-F238E27FC236}">
                <a16:creationId xmlns:a16="http://schemas.microsoft.com/office/drawing/2014/main" xmlns="" id="{9D1C364C-8702-4ED9-9D23-41CDB2982B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7" name="Rectangle 146">
            <a:extLst>
              <a:ext uri="{FF2B5EF4-FFF2-40B4-BE49-F238E27FC236}">
                <a16:creationId xmlns:a16="http://schemas.microsoft.com/office/drawing/2014/main" xmlns="" id="{7EE051E9-6C07-4FBB-B4F7-EDF8DDEAA6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xmlns="" id="{5710087C-F171-4B68-8432-451E5A5995C1}"/>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8A7A6979-0714-4377-B894-6BE4C2D6E202}" type="slidenum">
              <a:rPr lang="en-US"/>
              <a:pPr>
                <a:spcAft>
                  <a:spcPts val="600"/>
                </a:spcAft>
              </a:pPr>
              <a:t>2</a:t>
            </a:fld>
            <a:endParaRPr lang="en-US"/>
          </a:p>
        </p:txBody>
      </p:sp>
      <p:sp>
        <p:nvSpPr>
          <p:cNvPr id="6" name="TextBox 5">
            <a:extLst>
              <a:ext uri="{FF2B5EF4-FFF2-40B4-BE49-F238E27FC236}">
                <a16:creationId xmlns:a16="http://schemas.microsoft.com/office/drawing/2014/main" xmlns="" id="{B660F498-8D24-44A2-BCC0-308C4A82078E}"/>
              </a:ext>
            </a:extLst>
          </p:cNvPr>
          <p:cNvSpPr txBox="1"/>
          <p:nvPr/>
        </p:nvSpPr>
        <p:spPr>
          <a:xfrm>
            <a:off x="5181601" y="2198914"/>
            <a:ext cx="6368142" cy="3670180"/>
          </a:xfrm>
          <a:prstGeom prst="rect">
            <a:avLst/>
          </a:prstGeom>
        </p:spPr>
        <p:txBody>
          <a:bodyPr vert="horz" lIns="0" tIns="45720" rIns="0" bIns="45720" rtlCol="0">
            <a:normAutofit/>
          </a:bodyPr>
          <a:lstStyle/>
          <a:p>
            <a:pPr algn="just">
              <a:lnSpc>
                <a:spcPct val="90000"/>
              </a:lnSpc>
              <a:spcAft>
                <a:spcPts val="600"/>
              </a:spcAft>
              <a:buClr>
                <a:schemeClr val="accent1"/>
              </a:buClr>
              <a:buFont typeface="Calibri" panose="020F0502020204030204" pitchFamily="34" charset="0"/>
            </a:pPr>
            <a:endParaRPr lang="en-US" sz="2800" dirty="0">
              <a:solidFill>
                <a:srgbClr val="202122"/>
              </a:solidFill>
              <a:latin typeface="Arial" panose="020B0604020202020204" pitchFamily="34" charset="0"/>
            </a:endParaRPr>
          </a:p>
        </p:txBody>
      </p:sp>
    </p:spTree>
    <p:extLst>
      <p:ext uri="{BB962C8B-B14F-4D97-AF65-F5344CB8AC3E}">
        <p14:creationId xmlns:p14="http://schemas.microsoft.com/office/powerpoint/2010/main" val="16278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843490-1415-48CB-8225-1A1D69803B91}"/>
              </a:ext>
            </a:extLst>
          </p:cNvPr>
          <p:cNvSpPr>
            <a:spLocks noGrp="1"/>
          </p:cNvSpPr>
          <p:nvPr>
            <p:ph type="title"/>
          </p:nvPr>
        </p:nvSpPr>
        <p:spPr/>
        <p:txBody>
          <a:bodyPr/>
          <a:lstStyle/>
          <a:p>
            <a:r>
              <a:rPr lang="en-US" dirty="0"/>
              <a:t>A</a:t>
            </a:r>
            <a:r>
              <a:rPr lang="en-US" sz="4800" dirty="0"/>
              <a:t>bbreviations of capitalized words should also be capitalized.</a:t>
            </a:r>
            <a:endParaRPr lang="x-none" dirty="0"/>
          </a:p>
        </p:txBody>
      </p:sp>
      <p:sp>
        <p:nvSpPr>
          <p:cNvPr id="3" name="Content Placeholder 2">
            <a:extLst>
              <a:ext uri="{FF2B5EF4-FFF2-40B4-BE49-F238E27FC236}">
                <a16:creationId xmlns:a16="http://schemas.microsoft.com/office/drawing/2014/main" xmlns="" id="{80ACB404-6394-45D8-9E55-58D82ED9C3C9}"/>
              </a:ext>
            </a:extLst>
          </p:cNvPr>
          <p:cNvSpPr>
            <a:spLocks noGrp="1"/>
          </p:cNvSpPr>
          <p:nvPr>
            <p:ph idx="1"/>
          </p:nvPr>
        </p:nvSpPr>
        <p:spPr/>
        <p:txBody>
          <a:bodyPr>
            <a:normAutofit/>
          </a:bodyPr>
          <a:lstStyle/>
          <a:p>
            <a:r>
              <a:rPr lang="en-US" sz="4000" dirty="0"/>
              <a:t>--U.P.S. (United Parcel Service)</a:t>
            </a:r>
          </a:p>
          <a:p>
            <a:endParaRPr lang="en-US" sz="4000" dirty="0"/>
          </a:p>
          <a:p>
            <a:pPr marL="1471400" lvl="8" indent="0">
              <a:buNone/>
            </a:pPr>
            <a:r>
              <a:rPr lang="en-US" sz="3400" dirty="0"/>
              <a:t>		But </a:t>
            </a:r>
          </a:p>
          <a:p>
            <a:endParaRPr lang="en-US" sz="4000" dirty="0"/>
          </a:p>
          <a:p>
            <a:r>
              <a:rPr lang="en-US" sz="4000" dirty="0"/>
              <a:t>--c.o.d. (cash on delivery)</a:t>
            </a:r>
            <a:endParaRPr lang="x-none" sz="4000" dirty="0"/>
          </a:p>
        </p:txBody>
      </p:sp>
    </p:spTree>
    <p:extLst>
      <p:ext uri="{BB962C8B-B14F-4D97-AF65-F5344CB8AC3E}">
        <p14:creationId xmlns:p14="http://schemas.microsoft.com/office/powerpoint/2010/main" val="3606789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AAF887-F959-46DF-B986-DEAE11FBE61E}"/>
              </a:ext>
            </a:extLst>
          </p:cNvPr>
          <p:cNvSpPr>
            <a:spLocks noGrp="1"/>
          </p:cNvSpPr>
          <p:nvPr>
            <p:ph type="title"/>
          </p:nvPr>
        </p:nvSpPr>
        <p:spPr/>
        <p:txBody>
          <a:bodyPr/>
          <a:lstStyle/>
          <a:p>
            <a:r>
              <a:rPr lang="en-US" dirty="0"/>
              <a:t>A person’s title should </a:t>
            </a:r>
            <a:r>
              <a:rPr lang="en-US" sz="4800" dirty="0"/>
              <a:t>be capitalized when used before the name</a:t>
            </a:r>
            <a:endParaRPr lang="x-none" dirty="0"/>
          </a:p>
        </p:txBody>
      </p:sp>
      <p:sp>
        <p:nvSpPr>
          <p:cNvPr id="3" name="Content Placeholder 2">
            <a:extLst>
              <a:ext uri="{FF2B5EF4-FFF2-40B4-BE49-F238E27FC236}">
                <a16:creationId xmlns:a16="http://schemas.microsoft.com/office/drawing/2014/main" xmlns="" id="{0C4D9936-B862-499C-BFB3-8C56CCD314EB}"/>
              </a:ext>
            </a:extLst>
          </p:cNvPr>
          <p:cNvSpPr>
            <a:spLocks noGrp="1"/>
          </p:cNvSpPr>
          <p:nvPr>
            <p:ph idx="1"/>
          </p:nvPr>
        </p:nvSpPr>
        <p:spPr/>
        <p:txBody>
          <a:bodyPr>
            <a:normAutofit/>
          </a:bodyPr>
          <a:lstStyle/>
          <a:p>
            <a:r>
              <a:rPr lang="en-US" sz="2800" dirty="0"/>
              <a:t>-- Last year, Dean Douglas addressed the student body at the first assembly of the year.</a:t>
            </a:r>
          </a:p>
          <a:p>
            <a:pPr marL="0" indent="0">
              <a:buNone/>
            </a:pPr>
            <a:endParaRPr lang="en-US" sz="2800" dirty="0"/>
          </a:p>
          <a:p>
            <a:r>
              <a:rPr lang="en-US" sz="2800" b="1" dirty="0"/>
              <a:t>Titles used after names are NOT capitalized.</a:t>
            </a:r>
            <a:endParaRPr lang="en-US" sz="2800" dirty="0"/>
          </a:p>
          <a:p>
            <a:r>
              <a:rPr lang="en-US" sz="2800" dirty="0"/>
              <a:t>-- Mr. Paul Douglas, dean of students, attended the first assembly of the year.</a:t>
            </a:r>
            <a:endParaRPr lang="x-none" sz="2800" dirty="0"/>
          </a:p>
        </p:txBody>
      </p:sp>
    </p:spTree>
    <p:extLst>
      <p:ext uri="{BB962C8B-B14F-4D97-AF65-F5344CB8AC3E}">
        <p14:creationId xmlns:p14="http://schemas.microsoft.com/office/powerpoint/2010/main" val="3480031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0753D8-9310-4753-BF69-F8297857D568}"/>
              </a:ext>
            </a:extLst>
          </p:cNvPr>
          <p:cNvSpPr>
            <a:spLocks noGrp="1"/>
          </p:cNvSpPr>
          <p:nvPr>
            <p:ph type="title"/>
          </p:nvPr>
        </p:nvSpPr>
        <p:spPr/>
        <p:txBody>
          <a:bodyPr/>
          <a:lstStyle/>
          <a:p>
            <a:r>
              <a:rPr lang="en-US" dirty="0"/>
              <a:t>Titles of high rank May </a:t>
            </a:r>
            <a:r>
              <a:rPr lang="en-US" sz="4800" dirty="0"/>
              <a:t>be capitalized when used without a name</a:t>
            </a:r>
            <a:endParaRPr lang="x-none" dirty="0"/>
          </a:p>
        </p:txBody>
      </p:sp>
      <p:sp>
        <p:nvSpPr>
          <p:cNvPr id="3" name="Content Placeholder 2">
            <a:extLst>
              <a:ext uri="{FF2B5EF4-FFF2-40B4-BE49-F238E27FC236}">
                <a16:creationId xmlns:a16="http://schemas.microsoft.com/office/drawing/2014/main" xmlns="" id="{B62C3747-9667-4DDB-9391-BDA42865A172}"/>
              </a:ext>
            </a:extLst>
          </p:cNvPr>
          <p:cNvSpPr>
            <a:spLocks noGrp="1"/>
          </p:cNvSpPr>
          <p:nvPr>
            <p:ph idx="1"/>
          </p:nvPr>
        </p:nvSpPr>
        <p:spPr/>
        <p:txBody>
          <a:bodyPr>
            <a:normAutofit/>
          </a:bodyPr>
          <a:lstStyle/>
          <a:p>
            <a:pPr algn="just"/>
            <a:r>
              <a:rPr lang="en-US" sz="3600" dirty="0"/>
              <a:t>-- The president of the United Stated held a press conference.</a:t>
            </a:r>
          </a:p>
          <a:p>
            <a:pPr marL="0" indent="0" algn="just">
              <a:buNone/>
            </a:pPr>
            <a:r>
              <a:rPr lang="en-US" sz="3600" dirty="0"/>
              <a:t>					But</a:t>
            </a:r>
          </a:p>
          <a:p>
            <a:pPr algn="just"/>
            <a:r>
              <a:rPr lang="en-US" sz="3600" dirty="0"/>
              <a:t>The president of U.S. steel held a press conference.</a:t>
            </a:r>
            <a:endParaRPr lang="x-none" sz="3600" dirty="0"/>
          </a:p>
        </p:txBody>
      </p:sp>
    </p:spTree>
    <p:extLst>
      <p:ext uri="{BB962C8B-B14F-4D97-AF65-F5344CB8AC3E}">
        <p14:creationId xmlns:p14="http://schemas.microsoft.com/office/powerpoint/2010/main" val="800664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8AA6DB-F261-4E0C-82CA-CEAE121FFB77}"/>
              </a:ext>
            </a:extLst>
          </p:cNvPr>
          <p:cNvSpPr>
            <a:spLocks noGrp="1"/>
          </p:cNvSpPr>
          <p:nvPr>
            <p:ph type="title"/>
          </p:nvPr>
        </p:nvSpPr>
        <p:spPr/>
        <p:txBody>
          <a:bodyPr/>
          <a:lstStyle/>
          <a:p>
            <a:r>
              <a:rPr lang="en-US" dirty="0"/>
              <a:t>Terms of kinship May </a:t>
            </a:r>
            <a:r>
              <a:rPr lang="en-US" sz="4800" dirty="0"/>
              <a:t>be capitalized when used as the person’s name</a:t>
            </a:r>
            <a:endParaRPr lang="x-none" dirty="0"/>
          </a:p>
        </p:txBody>
      </p:sp>
      <p:sp>
        <p:nvSpPr>
          <p:cNvPr id="3" name="Content Placeholder 2">
            <a:extLst>
              <a:ext uri="{FF2B5EF4-FFF2-40B4-BE49-F238E27FC236}">
                <a16:creationId xmlns:a16="http://schemas.microsoft.com/office/drawing/2014/main" xmlns="" id="{F854FBCD-2A97-4E23-B670-857BC97969A6}"/>
              </a:ext>
            </a:extLst>
          </p:cNvPr>
          <p:cNvSpPr>
            <a:spLocks noGrp="1"/>
          </p:cNvSpPr>
          <p:nvPr>
            <p:ph idx="1"/>
          </p:nvPr>
        </p:nvSpPr>
        <p:spPr/>
        <p:txBody>
          <a:bodyPr>
            <a:normAutofit/>
          </a:bodyPr>
          <a:lstStyle/>
          <a:p>
            <a:pPr algn="just"/>
            <a:endParaRPr lang="en-US" sz="2800" dirty="0"/>
          </a:p>
          <a:p>
            <a:pPr algn="just"/>
            <a:r>
              <a:rPr lang="en-US" sz="2800" dirty="0"/>
              <a:t>-- Before I went out, I told Dad that I’d be home by ten.</a:t>
            </a:r>
          </a:p>
          <a:p>
            <a:pPr algn="just"/>
            <a:r>
              <a:rPr lang="en-US" sz="2800" dirty="0"/>
              <a:t> </a:t>
            </a:r>
            <a:endParaRPr lang="x-none" sz="2800" dirty="0"/>
          </a:p>
        </p:txBody>
      </p:sp>
    </p:spTree>
    <p:extLst>
      <p:ext uri="{BB962C8B-B14F-4D97-AF65-F5344CB8AC3E}">
        <p14:creationId xmlns:p14="http://schemas.microsoft.com/office/powerpoint/2010/main" val="3867856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2B0051-B926-4174-A618-D45192EEB3DD}"/>
              </a:ext>
            </a:extLst>
          </p:cNvPr>
          <p:cNvSpPr>
            <a:spLocks noGrp="1"/>
          </p:cNvSpPr>
          <p:nvPr>
            <p:ph type="title"/>
          </p:nvPr>
        </p:nvSpPr>
        <p:spPr/>
        <p:txBody>
          <a:bodyPr/>
          <a:lstStyle/>
          <a:p>
            <a:r>
              <a:rPr lang="en-US" dirty="0"/>
              <a:t>The pronoun / is always capitalized </a:t>
            </a:r>
            <a:endParaRPr lang="x-none" dirty="0"/>
          </a:p>
        </p:txBody>
      </p:sp>
      <p:sp>
        <p:nvSpPr>
          <p:cNvPr id="3" name="Content Placeholder 2">
            <a:extLst>
              <a:ext uri="{FF2B5EF4-FFF2-40B4-BE49-F238E27FC236}">
                <a16:creationId xmlns:a16="http://schemas.microsoft.com/office/drawing/2014/main" xmlns="" id="{E05A1A38-0425-49F1-8A1B-63972DB98C40}"/>
              </a:ext>
            </a:extLst>
          </p:cNvPr>
          <p:cNvSpPr>
            <a:spLocks noGrp="1"/>
          </p:cNvSpPr>
          <p:nvPr>
            <p:ph idx="1"/>
          </p:nvPr>
        </p:nvSpPr>
        <p:spPr/>
        <p:txBody>
          <a:bodyPr>
            <a:normAutofit/>
          </a:bodyPr>
          <a:lstStyle/>
          <a:p>
            <a:pPr algn="just"/>
            <a:r>
              <a:rPr lang="en-US" sz="3600" dirty="0"/>
              <a:t>-- I am quite proud of myself.</a:t>
            </a:r>
          </a:p>
          <a:p>
            <a:pPr algn="just"/>
            <a:endParaRPr lang="en-US" sz="3600" dirty="0"/>
          </a:p>
          <a:p>
            <a:pPr algn="just"/>
            <a:r>
              <a:rPr lang="en-US" sz="3600" dirty="0"/>
              <a:t>-- She washed the dishes, and I did the laundry.</a:t>
            </a:r>
            <a:endParaRPr lang="x-none" sz="3600" dirty="0"/>
          </a:p>
        </p:txBody>
      </p:sp>
    </p:spTree>
    <p:extLst>
      <p:ext uri="{BB962C8B-B14F-4D97-AF65-F5344CB8AC3E}">
        <p14:creationId xmlns:p14="http://schemas.microsoft.com/office/powerpoint/2010/main" val="2809976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241233-A67C-49FC-953D-09FC48C484EA}"/>
              </a:ext>
            </a:extLst>
          </p:cNvPr>
          <p:cNvSpPr>
            <a:spLocks noGrp="1"/>
          </p:cNvSpPr>
          <p:nvPr>
            <p:ph type="title"/>
          </p:nvPr>
        </p:nvSpPr>
        <p:spPr/>
        <p:txBody>
          <a:bodyPr/>
          <a:lstStyle/>
          <a:p>
            <a:r>
              <a:rPr lang="en-US" dirty="0"/>
              <a:t>The first word of a complimentary closing is capitalized</a:t>
            </a:r>
            <a:endParaRPr lang="x-none" dirty="0"/>
          </a:p>
        </p:txBody>
      </p:sp>
      <p:sp>
        <p:nvSpPr>
          <p:cNvPr id="3" name="Content Placeholder 2">
            <a:extLst>
              <a:ext uri="{FF2B5EF4-FFF2-40B4-BE49-F238E27FC236}">
                <a16:creationId xmlns:a16="http://schemas.microsoft.com/office/drawing/2014/main" xmlns="" id="{2CB153B4-CC56-4559-B258-D16483BCCE68}"/>
              </a:ext>
            </a:extLst>
          </p:cNvPr>
          <p:cNvSpPr>
            <a:spLocks noGrp="1"/>
          </p:cNvSpPr>
          <p:nvPr>
            <p:ph idx="1"/>
          </p:nvPr>
        </p:nvSpPr>
        <p:spPr/>
        <p:txBody>
          <a:bodyPr>
            <a:normAutofit/>
          </a:bodyPr>
          <a:lstStyle/>
          <a:p>
            <a:endParaRPr lang="en-US" sz="3600" dirty="0"/>
          </a:p>
          <a:p>
            <a:r>
              <a:rPr lang="en-US" sz="3600" dirty="0"/>
              <a:t>--Sincerely yours</a:t>
            </a:r>
          </a:p>
          <a:p>
            <a:r>
              <a:rPr lang="en-US" sz="3600" dirty="0"/>
              <a:t>--Yours truly</a:t>
            </a:r>
            <a:endParaRPr lang="x-none" sz="3600" dirty="0"/>
          </a:p>
        </p:txBody>
      </p:sp>
    </p:spTree>
    <p:extLst>
      <p:ext uri="{BB962C8B-B14F-4D97-AF65-F5344CB8AC3E}">
        <p14:creationId xmlns:p14="http://schemas.microsoft.com/office/powerpoint/2010/main" val="1781342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829E218-74FB-4455-98BE-F2C5BA8978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xmlns="" id="{7E8D75FD-D4F9-4D11-B70D-82EFCB4CFA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xmlns="" id="{1F5DC8C3-BA5F-4EED-BB9A-A14272BD82A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Rubberized numbers on the wall">
            <a:extLst>
              <a:ext uri="{FF2B5EF4-FFF2-40B4-BE49-F238E27FC236}">
                <a16:creationId xmlns:a16="http://schemas.microsoft.com/office/drawing/2014/main" xmlns="" id="{7C86FD4D-08F8-4873-B915-649E3FE81DAB}"/>
              </a:ext>
            </a:extLst>
          </p:cNvPr>
          <p:cNvPicPr>
            <a:picLocks noChangeAspect="1"/>
          </p:cNvPicPr>
          <p:nvPr/>
        </p:nvPicPr>
        <p:blipFill rotWithShape="1">
          <a:blip r:embed="rId2">
            <a:alphaModFix amt="35000"/>
          </a:blip>
          <a:srcRect t="7876" b="7854"/>
          <a:stretch/>
        </p:blipFill>
        <p:spPr>
          <a:xfrm>
            <a:off x="20" y="10"/>
            <a:ext cx="12191980" cy="6857990"/>
          </a:xfrm>
          <a:prstGeom prst="rect">
            <a:avLst/>
          </a:prstGeom>
        </p:spPr>
      </p:pic>
      <p:sp>
        <p:nvSpPr>
          <p:cNvPr id="2" name="Title 1">
            <a:extLst>
              <a:ext uri="{FF2B5EF4-FFF2-40B4-BE49-F238E27FC236}">
                <a16:creationId xmlns:a16="http://schemas.microsoft.com/office/drawing/2014/main" xmlns="" id="{52D03F54-1196-4018-97B3-12C9AEC6D9DB}"/>
              </a:ext>
            </a:extLst>
          </p:cNvPr>
          <p:cNvSpPr>
            <a:spLocks noGrp="1"/>
          </p:cNvSpPr>
          <p:nvPr>
            <p:ph type="title"/>
          </p:nvPr>
        </p:nvSpPr>
        <p:spPr>
          <a:xfrm>
            <a:off x="1097280" y="758952"/>
            <a:ext cx="10058400" cy="3566160"/>
          </a:xfrm>
        </p:spPr>
        <p:txBody>
          <a:bodyPr vert="horz" lIns="91440" tIns="45720" rIns="91440" bIns="45720" rtlCol="0" anchor="b">
            <a:normAutofit/>
          </a:bodyPr>
          <a:lstStyle/>
          <a:p>
            <a:r>
              <a:rPr lang="en-US" sz="8000">
                <a:solidFill>
                  <a:schemeClr val="tx1"/>
                </a:solidFill>
              </a:rPr>
              <a:t>ABBREVIATIONS</a:t>
            </a:r>
          </a:p>
        </p:txBody>
      </p:sp>
      <p:cxnSp>
        <p:nvCxnSpPr>
          <p:cNvPr id="14" name="Straight Connector 13">
            <a:extLst>
              <a:ext uri="{FF2B5EF4-FFF2-40B4-BE49-F238E27FC236}">
                <a16:creationId xmlns:a16="http://schemas.microsoft.com/office/drawing/2014/main" xmlns="" id="{F3CC58E3-BDF9-495D-9327-85F68058BE3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xmlns="" id="{DA0CA737-33FC-47E3-965A-D1C2CAA6289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rgbClr val="4093F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xmlns="" id="{22189942-24EB-488E-8B69-EB80F7E53E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rgbClr val="6E5C3B"/>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1648817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E2B2D0-7A2A-42B6-A132-A450792C5E1B}"/>
              </a:ext>
            </a:extLst>
          </p:cNvPr>
          <p:cNvSpPr>
            <a:spLocks noGrp="1"/>
          </p:cNvSpPr>
          <p:nvPr>
            <p:ph type="title"/>
          </p:nvPr>
        </p:nvSpPr>
        <p:spPr/>
        <p:txBody>
          <a:bodyPr/>
          <a:lstStyle/>
          <a:p>
            <a:r>
              <a:rPr lang="en-US" dirty="0"/>
              <a:t>ABBREVIATIONS</a:t>
            </a:r>
            <a:endParaRPr lang="x-none" dirty="0"/>
          </a:p>
        </p:txBody>
      </p:sp>
      <p:sp>
        <p:nvSpPr>
          <p:cNvPr id="3" name="Content Placeholder 2">
            <a:extLst>
              <a:ext uri="{FF2B5EF4-FFF2-40B4-BE49-F238E27FC236}">
                <a16:creationId xmlns:a16="http://schemas.microsoft.com/office/drawing/2014/main" xmlns="" id="{64D03B04-2EC9-4FF3-9F19-056FC1796673}"/>
              </a:ext>
            </a:extLst>
          </p:cNvPr>
          <p:cNvSpPr>
            <a:spLocks noGrp="1"/>
          </p:cNvSpPr>
          <p:nvPr>
            <p:ph idx="1"/>
          </p:nvPr>
        </p:nvSpPr>
        <p:spPr/>
        <p:txBody>
          <a:bodyPr>
            <a:normAutofit/>
          </a:bodyPr>
          <a:lstStyle/>
          <a:p>
            <a:r>
              <a:rPr lang="en-US" sz="2800" dirty="0"/>
              <a:t>As a general rule you should avoid abbreviations in your writing. </a:t>
            </a:r>
          </a:p>
          <a:p>
            <a:endParaRPr lang="en-US" sz="2800" dirty="0"/>
          </a:p>
          <a:p>
            <a:r>
              <a:rPr lang="en-US" sz="2800" b="1" dirty="0"/>
              <a:t>Exceptions</a:t>
            </a:r>
            <a:r>
              <a:rPr lang="en-US" sz="2800" dirty="0"/>
              <a:t>: </a:t>
            </a:r>
          </a:p>
          <a:p>
            <a:r>
              <a:rPr lang="en-US" sz="2800" dirty="0"/>
              <a:t>1. When the writing is technical</a:t>
            </a:r>
          </a:p>
          <a:p>
            <a:r>
              <a:rPr lang="en-US" sz="2800" dirty="0"/>
              <a:t>2. When you are preparing lists or tables</a:t>
            </a:r>
            <a:endParaRPr lang="x-none" sz="2800" dirty="0"/>
          </a:p>
        </p:txBody>
      </p:sp>
    </p:spTree>
    <p:extLst>
      <p:ext uri="{BB962C8B-B14F-4D97-AF65-F5344CB8AC3E}">
        <p14:creationId xmlns:p14="http://schemas.microsoft.com/office/powerpoint/2010/main" val="2165724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D68569-6D03-4096-B32B-868EFEB3217E}"/>
              </a:ext>
            </a:extLst>
          </p:cNvPr>
          <p:cNvSpPr>
            <a:spLocks noGrp="1"/>
          </p:cNvSpPr>
          <p:nvPr>
            <p:ph type="title"/>
          </p:nvPr>
        </p:nvSpPr>
        <p:spPr/>
        <p:txBody>
          <a:bodyPr/>
          <a:lstStyle/>
          <a:p>
            <a:r>
              <a:rPr lang="en-US" dirty="0"/>
              <a:t>Acceptable abbreviations in formal writing</a:t>
            </a:r>
            <a:endParaRPr lang="x-none" dirty="0"/>
          </a:p>
        </p:txBody>
      </p:sp>
      <p:sp>
        <p:nvSpPr>
          <p:cNvPr id="3" name="Content Placeholder 2">
            <a:extLst>
              <a:ext uri="{FF2B5EF4-FFF2-40B4-BE49-F238E27FC236}">
                <a16:creationId xmlns:a16="http://schemas.microsoft.com/office/drawing/2014/main" xmlns="" id="{8AD13BD5-0789-4DF6-9C0E-371D5FDDA60E}"/>
              </a:ext>
            </a:extLst>
          </p:cNvPr>
          <p:cNvSpPr>
            <a:spLocks noGrp="1"/>
          </p:cNvSpPr>
          <p:nvPr>
            <p:ph idx="1"/>
          </p:nvPr>
        </p:nvSpPr>
        <p:spPr/>
        <p:txBody>
          <a:bodyPr>
            <a:normAutofit/>
          </a:bodyPr>
          <a:lstStyle/>
          <a:p>
            <a:r>
              <a:rPr lang="en-US" sz="3200" dirty="0"/>
              <a:t>1. Titles</a:t>
            </a:r>
          </a:p>
          <a:p>
            <a:r>
              <a:rPr lang="en-US" sz="3200" dirty="0"/>
              <a:t>2. Company names</a:t>
            </a:r>
          </a:p>
          <a:p>
            <a:r>
              <a:rPr lang="en-US" sz="3200" dirty="0"/>
              <a:t>3. Terms used with figures and dates</a:t>
            </a:r>
          </a:p>
          <a:p>
            <a:r>
              <a:rPr lang="en-US" sz="3200" dirty="0"/>
              <a:t>4. Latin expressions</a:t>
            </a:r>
            <a:endParaRPr lang="x-none" sz="3200" dirty="0"/>
          </a:p>
        </p:txBody>
      </p:sp>
    </p:spTree>
    <p:extLst>
      <p:ext uri="{BB962C8B-B14F-4D97-AF65-F5344CB8AC3E}">
        <p14:creationId xmlns:p14="http://schemas.microsoft.com/office/powerpoint/2010/main" val="987592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xmlns="" id="{1DF8ADF6-ED12-437A-B2E6-899171324E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xmlns="" id="{B1F9F851-8444-448D-8731-E4B48C327B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xmlns="" id="{101B8763-7870-4868-B9C5-1A0C26DE1EE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xmlns="" id="{864368D9-CFA5-4FA5-9827-E85ABB06AE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41"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xmlns="" id="{E8350641-A3AB-4935-B5AC-0EFDA33CC5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6" y="0"/>
            <a:ext cx="4584734" cy="6858000"/>
          </a:xfrm>
          <a:prstGeom prst="rect">
            <a:avLst/>
          </a:prstGeom>
          <a:solidFill>
            <a:srgbClr val="33365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8271301C-E551-4271-8327-FFA9B82D068A}"/>
              </a:ext>
            </a:extLst>
          </p:cNvPr>
          <p:cNvSpPr>
            <a:spLocks noGrp="1"/>
          </p:cNvSpPr>
          <p:nvPr>
            <p:ph type="title"/>
          </p:nvPr>
        </p:nvSpPr>
        <p:spPr>
          <a:xfrm>
            <a:off x="457200" y="1058573"/>
            <a:ext cx="3659246" cy="2926080"/>
          </a:xfrm>
        </p:spPr>
        <p:txBody>
          <a:bodyPr vert="horz" lIns="91440" tIns="45720" rIns="91440" bIns="45720" rtlCol="0" anchor="b">
            <a:normAutofit/>
          </a:bodyPr>
          <a:lstStyle/>
          <a:p>
            <a:r>
              <a:rPr lang="en-US" sz="5400">
                <a:solidFill>
                  <a:srgbClr val="FFFFFF"/>
                </a:solidFill>
              </a:rPr>
              <a:t>Titles</a:t>
            </a:r>
          </a:p>
        </p:txBody>
      </p:sp>
      <p:sp>
        <p:nvSpPr>
          <p:cNvPr id="30" name="Rectangle 29">
            <a:extLst>
              <a:ext uri="{FF2B5EF4-FFF2-40B4-BE49-F238E27FC236}">
                <a16:creationId xmlns:a16="http://schemas.microsoft.com/office/drawing/2014/main" xmlns="" id="{B3211B4A-7166-4DA0-B00F-39D9392BC83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84751" y="0"/>
            <a:ext cx="64008" cy="6858000"/>
          </a:xfrm>
          <a:prstGeom prst="rect">
            <a:avLst/>
          </a:prstGeom>
          <a:solidFill>
            <a:srgbClr val="373D8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xmlns="" id="{7BB160A6-D066-4784-8F8D-82317C56CA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65290" y="321732"/>
            <a:ext cx="3654966" cy="3674848"/>
          </a:xfrm>
          <a:prstGeom prst="rect">
            <a:avLst/>
          </a:prstGeom>
          <a:solidFill>
            <a:srgbClr val="FFFFFF"/>
          </a:solidFill>
          <a:ln w="63500">
            <a:solidFill>
              <a:srgbClr val="373D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xmlns="" id="{A65E0279-74D8-4A2E-92B3-93D68D4F6F42}"/>
              </a:ext>
            </a:extLst>
          </p:cNvPr>
          <p:cNvPicPr>
            <a:picLocks noChangeAspect="1"/>
          </p:cNvPicPr>
          <p:nvPr/>
        </p:nvPicPr>
        <p:blipFill>
          <a:blip r:embed="rId2"/>
          <a:stretch>
            <a:fillRect/>
          </a:stretch>
        </p:blipFill>
        <p:spPr>
          <a:xfrm>
            <a:off x="5128565" y="1414423"/>
            <a:ext cx="3328416" cy="1489466"/>
          </a:xfrm>
          <a:prstGeom prst="rect">
            <a:avLst/>
          </a:prstGeom>
        </p:spPr>
      </p:pic>
      <p:sp>
        <p:nvSpPr>
          <p:cNvPr id="34" name="Rectangle 33">
            <a:extLst>
              <a:ext uri="{FF2B5EF4-FFF2-40B4-BE49-F238E27FC236}">
                <a16:creationId xmlns:a16="http://schemas.microsoft.com/office/drawing/2014/main" xmlns="" id="{608DCF33-68FE-41F6-8FE6-5D78CD672F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98288" y="321732"/>
            <a:ext cx="3068701" cy="2108201"/>
          </a:xfrm>
          <a:prstGeom prst="rect">
            <a:avLst/>
          </a:prstGeom>
          <a:solidFill>
            <a:srgbClr val="FFFFFF"/>
          </a:solidFill>
          <a:ln w="63500">
            <a:solidFill>
              <a:srgbClr val="373D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xmlns="" id="{51482DB9-5CC8-4AF7-8250-D88AE5A63666}"/>
              </a:ext>
            </a:extLst>
          </p:cNvPr>
          <p:cNvPicPr>
            <a:picLocks noChangeAspect="1"/>
          </p:cNvPicPr>
          <p:nvPr/>
        </p:nvPicPr>
        <p:blipFill>
          <a:blip r:embed="rId3"/>
          <a:stretch>
            <a:fillRect/>
          </a:stretch>
        </p:blipFill>
        <p:spPr>
          <a:xfrm>
            <a:off x="8961039" y="772413"/>
            <a:ext cx="2743199" cy="1207007"/>
          </a:xfrm>
          <a:prstGeom prst="rect">
            <a:avLst/>
          </a:prstGeom>
        </p:spPr>
      </p:pic>
      <p:sp>
        <p:nvSpPr>
          <p:cNvPr id="36" name="Rectangle 35">
            <a:extLst>
              <a:ext uri="{FF2B5EF4-FFF2-40B4-BE49-F238E27FC236}">
                <a16:creationId xmlns:a16="http://schemas.microsoft.com/office/drawing/2014/main" xmlns="" id="{9A138FA2-E3B7-4628-A42E-E12124B2CC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65290" y="4157448"/>
            <a:ext cx="3654966" cy="2302337"/>
          </a:xfrm>
          <a:prstGeom prst="rect">
            <a:avLst/>
          </a:prstGeom>
          <a:solidFill>
            <a:srgbClr val="FFFFFF"/>
          </a:solidFill>
          <a:ln w="63500">
            <a:solidFill>
              <a:srgbClr val="373D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xmlns="" id="{B4497DB8-50D5-463A-A082-4502A2D315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98288" y="2617577"/>
            <a:ext cx="3068701" cy="3809118"/>
          </a:xfrm>
          <a:prstGeom prst="rect">
            <a:avLst/>
          </a:prstGeom>
          <a:solidFill>
            <a:srgbClr val="FFFFFF"/>
          </a:solidFill>
          <a:ln w="63500">
            <a:solidFill>
              <a:srgbClr val="373D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xmlns="" id="{4B1FEEBE-BEC0-408A-B1E8-C78616EF8B36}"/>
              </a:ext>
            </a:extLst>
          </p:cNvPr>
          <p:cNvPicPr>
            <a:picLocks noChangeAspect="1"/>
          </p:cNvPicPr>
          <p:nvPr/>
        </p:nvPicPr>
        <p:blipFill>
          <a:blip r:embed="rId4"/>
          <a:stretch>
            <a:fillRect/>
          </a:stretch>
        </p:blipFill>
        <p:spPr>
          <a:xfrm>
            <a:off x="5016609" y="4421488"/>
            <a:ext cx="3552327" cy="1696236"/>
          </a:xfrm>
          <a:prstGeom prst="rect">
            <a:avLst/>
          </a:prstGeom>
        </p:spPr>
      </p:pic>
      <p:pic>
        <p:nvPicPr>
          <p:cNvPr id="11" name="Picture 10">
            <a:extLst>
              <a:ext uri="{FF2B5EF4-FFF2-40B4-BE49-F238E27FC236}">
                <a16:creationId xmlns:a16="http://schemas.microsoft.com/office/drawing/2014/main" xmlns="" id="{C314F398-4E04-4683-BAC7-0477559B3FD3}"/>
              </a:ext>
            </a:extLst>
          </p:cNvPr>
          <p:cNvPicPr>
            <a:picLocks noChangeAspect="1"/>
          </p:cNvPicPr>
          <p:nvPr/>
        </p:nvPicPr>
        <p:blipFill>
          <a:blip r:embed="rId5"/>
          <a:stretch>
            <a:fillRect/>
          </a:stretch>
        </p:blipFill>
        <p:spPr>
          <a:xfrm>
            <a:off x="8933797" y="3604254"/>
            <a:ext cx="2770441" cy="1212068"/>
          </a:xfrm>
          <a:prstGeom prst="rect">
            <a:avLst/>
          </a:prstGeom>
        </p:spPr>
      </p:pic>
    </p:spTree>
    <p:extLst>
      <p:ext uri="{BB962C8B-B14F-4D97-AF65-F5344CB8AC3E}">
        <p14:creationId xmlns:p14="http://schemas.microsoft.com/office/powerpoint/2010/main" val="3225554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34C31A-E283-421C-A2D2-6982C3C16CB5}"/>
              </a:ext>
            </a:extLst>
          </p:cNvPr>
          <p:cNvSpPr>
            <a:spLocks noGrp="1"/>
          </p:cNvSpPr>
          <p:nvPr>
            <p:ph type="title"/>
          </p:nvPr>
        </p:nvSpPr>
        <p:spPr/>
        <p:txBody>
          <a:bodyPr/>
          <a:lstStyle/>
          <a:p>
            <a:r>
              <a:rPr lang="en-US" dirty="0"/>
              <a:t>INTRODUCTION</a:t>
            </a:r>
            <a:endParaRPr lang="x-none" dirty="0"/>
          </a:p>
        </p:txBody>
      </p:sp>
      <p:sp>
        <p:nvSpPr>
          <p:cNvPr id="3" name="Content Placeholder 2">
            <a:extLst>
              <a:ext uri="{FF2B5EF4-FFF2-40B4-BE49-F238E27FC236}">
                <a16:creationId xmlns:a16="http://schemas.microsoft.com/office/drawing/2014/main" xmlns="" id="{BB76ED4B-549C-4B64-9A48-ABB7DB0CC500}"/>
              </a:ext>
            </a:extLst>
          </p:cNvPr>
          <p:cNvSpPr>
            <a:spLocks noGrp="1"/>
          </p:cNvSpPr>
          <p:nvPr>
            <p:ph idx="1"/>
          </p:nvPr>
        </p:nvSpPr>
        <p:spPr/>
        <p:txBody>
          <a:bodyPr>
            <a:normAutofit/>
          </a:bodyPr>
          <a:lstStyle/>
          <a:p>
            <a:r>
              <a:rPr lang="en-US" sz="2800" b="0" i="0" dirty="0">
                <a:solidFill>
                  <a:srgbClr val="202124"/>
                </a:solidFill>
                <a:effectLst/>
                <a:latin typeface="arial" panose="020B0604020202020204" pitchFamily="34" charset="0"/>
              </a:rPr>
              <a:t>Language mechanics incorporate the </a:t>
            </a:r>
            <a:r>
              <a:rPr lang="en-US" sz="2800" b="1" i="0" dirty="0">
                <a:solidFill>
                  <a:srgbClr val="202124"/>
                </a:solidFill>
                <a:effectLst/>
                <a:latin typeface="arial" panose="020B0604020202020204" pitchFamily="34" charset="0"/>
              </a:rPr>
              <a:t>proper use of spelling, capitalization, punctuation, grammar</a:t>
            </a:r>
            <a:r>
              <a:rPr lang="en-US" sz="2800" b="0" i="0" dirty="0">
                <a:solidFill>
                  <a:srgbClr val="202124"/>
                </a:solidFill>
                <a:effectLst/>
                <a:latin typeface="arial" panose="020B0604020202020204" pitchFamily="34" charset="0"/>
              </a:rPr>
              <a:t>, and other factors deemed necessary for high-quality captioned media. </a:t>
            </a:r>
          </a:p>
          <a:p>
            <a:r>
              <a:rPr lang="en-US" sz="2800" b="0" i="0" dirty="0">
                <a:solidFill>
                  <a:srgbClr val="202124"/>
                </a:solidFill>
                <a:effectLst/>
                <a:latin typeface="arial" panose="020B0604020202020204" pitchFamily="34" charset="0"/>
              </a:rPr>
              <a:t>Proper names, technical terms, and specialized language must be verified though specialty references or directly from an authoritative source.</a:t>
            </a:r>
            <a:endParaRPr lang="x-none" sz="2800" dirty="0"/>
          </a:p>
        </p:txBody>
      </p:sp>
    </p:spTree>
    <p:extLst>
      <p:ext uri="{BB962C8B-B14F-4D97-AF65-F5344CB8AC3E}">
        <p14:creationId xmlns:p14="http://schemas.microsoft.com/office/powerpoint/2010/main" val="3888649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520B23-DA3C-47E0-9D5B-7CBD9AE14532}"/>
              </a:ext>
            </a:extLst>
          </p:cNvPr>
          <p:cNvSpPr>
            <a:spLocks noGrp="1"/>
          </p:cNvSpPr>
          <p:nvPr>
            <p:ph type="title"/>
          </p:nvPr>
        </p:nvSpPr>
        <p:spPr/>
        <p:txBody>
          <a:bodyPr/>
          <a:lstStyle/>
          <a:p>
            <a:r>
              <a:rPr lang="en-US" b="0" i="0" dirty="0">
                <a:solidFill>
                  <a:srgbClr val="3B3835"/>
                </a:solidFill>
                <a:effectLst/>
                <a:latin typeface="HelveticaNeue-Light"/>
              </a:rPr>
              <a:t>Company Names</a:t>
            </a:r>
            <a:endParaRPr lang="x-none" dirty="0"/>
          </a:p>
        </p:txBody>
      </p:sp>
      <p:sp>
        <p:nvSpPr>
          <p:cNvPr id="3" name="Content Placeholder 2">
            <a:extLst>
              <a:ext uri="{FF2B5EF4-FFF2-40B4-BE49-F238E27FC236}">
                <a16:creationId xmlns:a16="http://schemas.microsoft.com/office/drawing/2014/main" xmlns="" id="{D70F4164-F2BB-4E00-8AFD-F65593E8B4A6}"/>
              </a:ext>
            </a:extLst>
          </p:cNvPr>
          <p:cNvSpPr>
            <a:spLocks noGrp="1"/>
          </p:cNvSpPr>
          <p:nvPr>
            <p:ph idx="1"/>
          </p:nvPr>
        </p:nvSpPr>
        <p:spPr>
          <a:xfrm>
            <a:off x="1097280" y="1845733"/>
            <a:ext cx="10058400" cy="4725663"/>
          </a:xfrm>
        </p:spPr>
        <p:txBody>
          <a:bodyPr>
            <a:normAutofit fontScale="92500" lnSpcReduction="20000"/>
          </a:bodyPr>
          <a:lstStyle/>
          <a:p>
            <a:pPr algn="just"/>
            <a:r>
              <a:rPr lang="en-US" sz="2800" b="0" i="0" dirty="0">
                <a:solidFill>
                  <a:srgbClr val="3B3835"/>
                </a:solidFill>
                <a:effectLst/>
                <a:latin typeface="HelveticaNeue-Light"/>
              </a:rPr>
              <a:t>1. Abbreviate firm names only when the company prefers it. The company’s letterhead will provide you with this information. </a:t>
            </a:r>
          </a:p>
          <a:p>
            <a:pPr algn="just"/>
            <a:r>
              <a:rPr lang="en-US" sz="2800" b="1" i="0" dirty="0">
                <a:solidFill>
                  <a:srgbClr val="3B3835"/>
                </a:solidFill>
                <a:effectLst/>
                <a:latin typeface="HelveticaNeue-Light"/>
              </a:rPr>
              <a:t>Example</a:t>
            </a:r>
            <a:r>
              <a:rPr lang="en-US" sz="2800" b="0" i="0" dirty="0">
                <a:solidFill>
                  <a:srgbClr val="3B3835"/>
                </a:solidFill>
                <a:effectLst/>
                <a:latin typeface="HelveticaNeue-Light"/>
              </a:rPr>
              <a:t>: Con Edison = acceptable for Consolidated Edison Company</a:t>
            </a:r>
          </a:p>
          <a:p>
            <a:pPr algn="just"/>
            <a:endParaRPr lang="en-US" sz="2800" b="0" i="0" dirty="0">
              <a:solidFill>
                <a:srgbClr val="3B3835"/>
              </a:solidFill>
              <a:effectLst/>
              <a:latin typeface="HelveticaNeue-Light"/>
            </a:endParaRPr>
          </a:p>
          <a:p>
            <a:pPr algn="just"/>
            <a:r>
              <a:rPr lang="en-US" sz="2800" b="0" i="0" dirty="0">
                <a:solidFill>
                  <a:srgbClr val="3B3835"/>
                </a:solidFill>
                <a:effectLst/>
                <a:latin typeface="HelveticaNeue-Light"/>
              </a:rPr>
              <a:t>2. Using &amp; instead of and should be limited to the company’s official</a:t>
            </a:r>
          </a:p>
          <a:p>
            <a:pPr algn="just"/>
            <a:r>
              <a:rPr lang="en-US" sz="2800" b="0" i="0" dirty="0">
                <a:solidFill>
                  <a:srgbClr val="3B3835"/>
                </a:solidFill>
                <a:effectLst/>
                <a:latin typeface="HelveticaNeue-Light"/>
              </a:rPr>
              <a:t> </a:t>
            </a:r>
            <a:r>
              <a:rPr lang="en-US" sz="2800" b="1" i="0" dirty="0">
                <a:solidFill>
                  <a:srgbClr val="3B3835"/>
                </a:solidFill>
                <a:effectLst/>
                <a:latin typeface="HelveticaNeue-Light"/>
              </a:rPr>
              <a:t>use</a:t>
            </a:r>
            <a:r>
              <a:rPr lang="en-US" sz="2800" b="0" i="0" dirty="0">
                <a:solidFill>
                  <a:srgbClr val="3B3835"/>
                </a:solidFill>
                <a:effectLst/>
                <a:latin typeface="HelveticaNeue-Light"/>
              </a:rPr>
              <a:t>: A &amp; P Lord &amp; Taylor</a:t>
            </a:r>
          </a:p>
          <a:p>
            <a:pPr algn="just"/>
            <a:endParaRPr lang="en-US" sz="2800" b="0" i="0" dirty="0">
              <a:solidFill>
                <a:srgbClr val="3B3835"/>
              </a:solidFill>
              <a:effectLst/>
              <a:latin typeface="HelveticaNeue-Light"/>
            </a:endParaRPr>
          </a:p>
          <a:p>
            <a:pPr algn="just"/>
            <a:r>
              <a:rPr lang="en-US" sz="2800" dirty="0">
                <a:solidFill>
                  <a:srgbClr val="3B3835"/>
                </a:solidFill>
                <a:latin typeface="HelveticaNeue-Light"/>
              </a:rPr>
              <a:t>3. </a:t>
            </a:r>
            <a:r>
              <a:rPr lang="en-US" sz="2800" b="0" i="0" dirty="0">
                <a:solidFill>
                  <a:srgbClr val="3B3835"/>
                </a:solidFill>
                <a:effectLst/>
                <a:latin typeface="HelveticaNeue-Light"/>
              </a:rPr>
              <a:t>Organizations and government agencies that are known by their initials may be abbreviated in writing. The OPEC nations have agreed to raise the price of oil by another $2 per barrel. The CIA has recalled its agents from the Middle East.</a:t>
            </a:r>
          </a:p>
        </p:txBody>
      </p:sp>
    </p:spTree>
    <p:extLst>
      <p:ext uri="{BB962C8B-B14F-4D97-AF65-F5344CB8AC3E}">
        <p14:creationId xmlns:p14="http://schemas.microsoft.com/office/powerpoint/2010/main" val="5630058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38E824-5F61-426B-AF37-FE441518104A}"/>
              </a:ext>
            </a:extLst>
          </p:cNvPr>
          <p:cNvSpPr>
            <a:spLocks noGrp="1"/>
          </p:cNvSpPr>
          <p:nvPr>
            <p:ph type="title"/>
          </p:nvPr>
        </p:nvSpPr>
        <p:spPr/>
        <p:txBody>
          <a:bodyPr/>
          <a:lstStyle/>
          <a:p>
            <a:r>
              <a:rPr lang="en-US" b="0" i="0" dirty="0">
                <a:solidFill>
                  <a:srgbClr val="3B3835"/>
                </a:solidFill>
                <a:effectLst/>
                <a:latin typeface="HelveticaNeue-Light"/>
              </a:rPr>
              <a:t>Terms Used with Figures and Dates </a:t>
            </a:r>
            <a:endParaRPr lang="x-none" dirty="0"/>
          </a:p>
        </p:txBody>
      </p:sp>
      <p:sp>
        <p:nvSpPr>
          <p:cNvPr id="3" name="Content Placeholder 2">
            <a:extLst>
              <a:ext uri="{FF2B5EF4-FFF2-40B4-BE49-F238E27FC236}">
                <a16:creationId xmlns:a16="http://schemas.microsoft.com/office/drawing/2014/main" xmlns="" id="{4BEA09B9-517B-4DA9-846A-E449787609FF}"/>
              </a:ext>
            </a:extLst>
          </p:cNvPr>
          <p:cNvSpPr>
            <a:spLocks noGrp="1"/>
          </p:cNvSpPr>
          <p:nvPr>
            <p:ph idx="1"/>
          </p:nvPr>
        </p:nvSpPr>
        <p:spPr/>
        <p:txBody>
          <a:bodyPr/>
          <a:lstStyle/>
          <a:p>
            <a:r>
              <a:rPr lang="en-US" b="0" i="0" dirty="0">
                <a:solidFill>
                  <a:srgbClr val="3B3835"/>
                </a:solidFill>
                <a:effectLst/>
                <a:latin typeface="HelveticaNeue-Light"/>
              </a:rPr>
              <a:t>1.A.D. or C.E. and B.C. or B.C.E. should always be abbreviated. Claudius I was born in the year 10 B.C. and died in the year A.D. 54. *Note: A.D. and C.E. precede the year while B.C. follows it.</a:t>
            </a:r>
          </a:p>
          <a:p>
            <a:endParaRPr lang="en-US" dirty="0">
              <a:solidFill>
                <a:srgbClr val="3B3835"/>
              </a:solidFill>
              <a:latin typeface="HelveticaNeue-Light"/>
            </a:endParaRPr>
          </a:p>
          <a:p>
            <a:r>
              <a:rPr lang="en-US" b="0" i="0" dirty="0">
                <a:solidFill>
                  <a:srgbClr val="3B3835"/>
                </a:solidFill>
                <a:effectLst/>
                <a:latin typeface="HelveticaNeue-Light"/>
              </a:rPr>
              <a:t>2. A.M. and P.M. may always be used. My workday begins at 9:00 A.M. and ends at 4:30 P.M. *A.M. and P.M. must always be used with figures. *Do NOT use them with words or the term o’clock. My workday begins at nine o’clock in the morning and ends at four-thirty in the afternoon.</a:t>
            </a:r>
            <a:endParaRPr lang="x-none" dirty="0"/>
          </a:p>
        </p:txBody>
      </p:sp>
    </p:spTree>
    <p:extLst>
      <p:ext uri="{BB962C8B-B14F-4D97-AF65-F5344CB8AC3E}">
        <p14:creationId xmlns:p14="http://schemas.microsoft.com/office/powerpoint/2010/main" val="3645356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C3C4A1-C363-45EC-ABE3-7A6CE52EEDEA}"/>
              </a:ext>
            </a:extLst>
          </p:cNvPr>
          <p:cNvSpPr>
            <a:spLocks noGrp="1"/>
          </p:cNvSpPr>
          <p:nvPr>
            <p:ph type="title"/>
          </p:nvPr>
        </p:nvSpPr>
        <p:spPr/>
        <p:txBody>
          <a:bodyPr/>
          <a:lstStyle/>
          <a:p>
            <a:r>
              <a:rPr lang="en-US" dirty="0"/>
              <a:t>Cont..</a:t>
            </a:r>
            <a:endParaRPr lang="x-none" dirty="0"/>
          </a:p>
        </p:txBody>
      </p:sp>
      <p:sp>
        <p:nvSpPr>
          <p:cNvPr id="3" name="Content Placeholder 2">
            <a:extLst>
              <a:ext uri="{FF2B5EF4-FFF2-40B4-BE49-F238E27FC236}">
                <a16:creationId xmlns:a16="http://schemas.microsoft.com/office/drawing/2014/main" xmlns="" id="{888858F1-BAAB-4896-BBE3-46631CB4C753}"/>
              </a:ext>
            </a:extLst>
          </p:cNvPr>
          <p:cNvSpPr>
            <a:spLocks noGrp="1"/>
          </p:cNvSpPr>
          <p:nvPr>
            <p:ph idx="1"/>
          </p:nvPr>
        </p:nvSpPr>
        <p:spPr/>
        <p:txBody>
          <a:bodyPr>
            <a:normAutofit lnSpcReduction="10000"/>
          </a:bodyPr>
          <a:lstStyle/>
          <a:p>
            <a:pPr algn="just"/>
            <a:r>
              <a:rPr lang="en-US" sz="2800" b="0" i="0" dirty="0">
                <a:solidFill>
                  <a:srgbClr val="3B3835"/>
                </a:solidFill>
                <a:effectLst/>
                <a:latin typeface="HelveticaNeue-Light"/>
              </a:rPr>
              <a:t>3. Number or numbers may be abbreviated as no. (or No.) and nos. (or Nos.) respectively when used before figures. The model I am most interested in is no. 131. The following checks have not yet cleared: nos. 451, 454, and 458. *However, spell out number or numbers at the beginning of a sentence. Number 62159 is the missing invoice.</a:t>
            </a:r>
          </a:p>
          <a:p>
            <a:pPr algn="just"/>
            <a:endParaRPr lang="en-US" sz="2800" dirty="0">
              <a:solidFill>
                <a:srgbClr val="3B3835"/>
              </a:solidFill>
              <a:latin typeface="HelveticaNeue-Light"/>
            </a:endParaRPr>
          </a:p>
          <a:p>
            <a:pPr algn="just"/>
            <a:r>
              <a:rPr lang="en-US" sz="2800" b="0" i="0" dirty="0">
                <a:solidFill>
                  <a:srgbClr val="3B3835"/>
                </a:solidFill>
                <a:effectLst/>
                <a:latin typeface="HelveticaNeue-Light"/>
              </a:rPr>
              <a:t>4. The dollar sign ($) is permissible in writing. It is proper to write Sue owes Roger $19.55. INSTEAD OF Sue owes Roger nineteen dollars and fifty-five cents.</a:t>
            </a:r>
            <a:endParaRPr lang="x-none" sz="2800" dirty="0"/>
          </a:p>
        </p:txBody>
      </p:sp>
    </p:spTree>
    <p:extLst>
      <p:ext uri="{BB962C8B-B14F-4D97-AF65-F5344CB8AC3E}">
        <p14:creationId xmlns:p14="http://schemas.microsoft.com/office/powerpoint/2010/main" val="591906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92C670-3BEE-4765-BA5A-EF4E2C8A82D2}"/>
              </a:ext>
            </a:extLst>
          </p:cNvPr>
          <p:cNvSpPr>
            <a:spLocks noGrp="1"/>
          </p:cNvSpPr>
          <p:nvPr>
            <p:ph type="title"/>
          </p:nvPr>
        </p:nvSpPr>
        <p:spPr/>
        <p:txBody>
          <a:bodyPr/>
          <a:lstStyle/>
          <a:p>
            <a:r>
              <a:rPr lang="en-US" b="0" i="0" dirty="0">
                <a:solidFill>
                  <a:srgbClr val="3B3835"/>
                </a:solidFill>
                <a:effectLst/>
                <a:latin typeface="HelveticaNeue-Light"/>
              </a:rPr>
              <a:t>Acceptable Abbreviations in Formal Writing</a:t>
            </a:r>
            <a:endParaRPr lang="x-none" dirty="0"/>
          </a:p>
        </p:txBody>
      </p:sp>
      <p:sp>
        <p:nvSpPr>
          <p:cNvPr id="3" name="Content Placeholder 2">
            <a:extLst>
              <a:ext uri="{FF2B5EF4-FFF2-40B4-BE49-F238E27FC236}">
                <a16:creationId xmlns:a16="http://schemas.microsoft.com/office/drawing/2014/main" xmlns="" id="{8BE69E2D-5274-4260-BEDE-EFC758823391}"/>
              </a:ext>
            </a:extLst>
          </p:cNvPr>
          <p:cNvSpPr>
            <a:spLocks noGrp="1"/>
          </p:cNvSpPr>
          <p:nvPr>
            <p:ph idx="1"/>
          </p:nvPr>
        </p:nvSpPr>
        <p:spPr/>
        <p:txBody>
          <a:bodyPr>
            <a:normAutofit fontScale="92500" lnSpcReduction="20000"/>
          </a:bodyPr>
          <a:lstStyle/>
          <a:p>
            <a:r>
              <a:rPr lang="en-US" sz="2400" b="0" i="0" dirty="0">
                <a:solidFill>
                  <a:srgbClr val="3B3835"/>
                </a:solidFill>
                <a:effectLst/>
                <a:latin typeface="HelveticaNeue-Light"/>
              </a:rPr>
              <a:t>Certain words should NOT be abbreviated in writing, but can be abbreviated in addresses, lists, tables, and invoices.</a:t>
            </a:r>
          </a:p>
          <a:p>
            <a:r>
              <a:rPr lang="en-US" sz="2400" dirty="0">
                <a:solidFill>
                  <a:srgbClr val="3B3835"/>
                </a:solidFill>
                <a:latin typeface="HelveticaNeue-Light"/>
              </a:rPr>
              <a:t>1. </a:t>
            </a:r>
            <a:r>
              <a:rPr lang="en-US" sz="2400" b="0" i="0" dirty="0">
                <a:solidFill>
                  <a:srgbClr val="3B3835"/>
                </a:solidFill>
                <a:effectLst/>
                <a:latin typeface="HelveticaNeue-Light"/>
              </a:rPr>
              <a:t>Names of cities, states, and countries Although Arnold was born in Philadelphia, Pennsylvania, he has lived in West Germany most of his life.</a:t>
            </a:r>
          </a:p>
          <a:p>
            <a:r>
              <a:rPr lang="en-US" sz="2400" b="0" i="0" dirty="0">
                <a:solidFill>
                  <a:srgbClr val="3B3835"/>
                </a:solidFill>
                <a:effectLst/>
                <a:latin typeface="HelveticaNeue-Light"/>
              </a:rPr>
              <a:t>2. Months of the year, days of the week The shipment of electric yoyos arrived Wednesday, October 1.</a:t>
            </a:r>
            <a:endParaRPr lang="en-US" sz="2400" dirty="0">
              <a:solidFill>
                <a:srgbClr val="3B3835"/>
              </a:solidFill>
              <a:latin typeface="HelveticaNeue-Light"/>
            </a:endParaRPr>
          </a:p>
          <a:p>
            <a:r>
              <a:rPr lang="en-US" sz="2400" b="0" i="0" dirty="0">
                <a:solidFill>
                  <a:srgbClr val="3B3835"/>
                </a:solidFill>
                <a:effectLst/>
                <a:latin typeface="HelveticaNeue-Light"/>
              </a:rPr>
              <a:t>3. Parts of place names, such as Street, Avenue, Road, Park, Port, Fort, Mount, River, as well as compass directions The Adirondack Mountains are northeast of the Mississippi River. The hardware store is on the west side of Bruckner Boulevard.</a:t>
            </a:r>
          </a:p>
          <a:p>
            <a:r>
              <a:rPr lang="en-US" sz="2400" b="0" i="0" dirty="0">
                <a:solidFill>
                  <a:srgbClr val="3B3835"/>
                </a:solidFill>
                <a:effectLst/>
                <a:latin typeface="HelveticaNeue-Light"/>
              </a:rPr>
              <a:t>4. Units of measure, courses of study, and the words page, chapter, and volume On page 14 of the physics textbook, the speed of light is listed as 186,000 miles per second.</a:t>
            </a:r>
            <a:endParaRPr lang="x-none" sz="2400" dirty="0"/>
          </a:p>
        </p:txBody>
      </p:sp>
    </p:spTree>
    <p:extLst>
      <p:ext uri="{BB962C8B-B14F-4D97-AF65-F5344CB8AC3E}">
        <p14:creationId xmlns:p14="http://schemas.microsoft.com/office/powerpoint/2010/main" val="33869680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829E218-74FB-4455-98BE-F2C5BA8978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xmlns="" id="{7E8D75FD-D4F9-4D11-B70D-82EFCB4CFA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xmlns="" id="{1F5DC8C3-BA5F-4EED-BB9A-A14272BD82A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xmlns="" id="{F452A527-3631-41ED-858D-3777A7D1496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5A0E000-4AD2-4E3F-8666-D7EF51758BD1}"/>
              </a:ext>
            </a:extLst>
          </p:cNvPr>
          <p:cNvSpPr>
            <a:spLocks noGrp="1"/>
          </p:cNvSpPr>
          <p:nvPr>
            <p:ph type="title"/>
          </p:nvPr>
        </p:nvSpPr>
        <p:spPr>
          <a:xfrm>
            <a:off x="6730000" y="639097"/>
            <a:ext cx="4813072" cy="3686015"/>
          </a:xfrm>
        </p:spPr>
        <p:txBody>
          <a:bodyPr vert="horz" lIns="91440" tIns="45720" rIns="91440" bIns="45720" rtlCol="0" anchor="b">
            <a:normAutofit/>
          </a:bodyPr>
          <a:lstStyle/>
          <a:p>
            <a:r>
              <a:rPr lang="en-US" sz="8000">
                <a:solidFill>
                  <a:srgbClr val="7D4C8B"/>
                </a:solidFill>
              </a:rPr>
              <a:t> </a:t>
            </a:r>
            <a:r>
              <a:rPr lang="en-US" sz="8000" b="0" i="0">
                <a:solidFill>
                  <a:srgbClr val="7D4C8B"/>
                </a:solidFill>
                <a:effectLst/>
              </a:rPr>
              <a:t>NUMBERS</a:t>
            </a:r>
            <a:endParaRPr lang="en-US" sz="8000">
              <a:solidFill>
                <a:srgbClr val="7D4C8B"/>
              </a:solidFill>
            </a:endParaRPr>
          </a:p>
        </p:txBody>
      </p:sp>
      <p:pic>
        <p:nvPicPr>
          <p:cNvPr id="4" name="Picture 3" descr="Toy plastic numbers">
            <a:extLst>
              <a:ext uri="{FF2B5EF4-FFF2-40B4-BE49-F238E27FC236}">
                <a16:creationId xmlns:a16="http://schemas.microsoft.com/office/drawing/2014/main" xmlns="" id="{513FCA12-F4CE-48A1-90CF-669D8110DED5}"/>
              </a:ext>
            </a:extLst>
          </p:cNvPr>
          <p:cNvPicPr>
            <a:picLocks noChangeAspect="1"/>
          </p:cNvPicPr>
          <p:nvPr/>
        </p:nvPicPr>
        <p:blipFill rotWithShape="1">
          <a:blip r:embed="rId2"/>
          <a:srcRect l="19554" r="21111" b="-1"/>
          <a:stretch/>
        </p:blipFill>
        <p:spPr>
          <a:xfrm>
            <a:off x="1" y="10"/>
            <a:ext cx="6096000" cy="6857990"/>
          </a:xfrm>
          <a:prstGeom prst="rect">
            <a:avLst/>
          </a:prstGeom>
        </p:spPr>
      </p:pic>
      <p:cxnSp>
        <p:nvCxnSpPr>
          <p:cNvPr id="16" name="Straight Connector 15">
            <a:extLst>
              <a:ext uri="{FF2B5EF4-FFF2-40B4-BE49-F238E27FC236}">
                <a16:creationId xmlns:a16="http://schemas.microsoft.com/office/drawing/2014/main" xmlns="" id="{D28A9C89-B313-458F-9C85-515930A51A9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98595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9D3DF8-65B5-4397-AFB8-9BB20BAE6ED4}"/>
              </a:ext>
            </a:extLst>
          </p:cNvPr>
          <p:cNvSpPr>
            <a:spLocks noGrp="1"/>
          </p:cNvSpPr>
          <p:nvPr>
            <p:ph type="title"/>
          </p:nvPr>
        </p:nvSpPr>
        <p:spPr/>
        <p:txBody>
          <a:bodyPr/>
          <a:lstStyle/>
          <a:p>
            <a:r>
              <a:rPr lang="en-US" b="0" i="0" dirty="0">
                <a:solidFill>
                  <a:srgbClr val="3B3835"/>
                </a:solidFill>
                <a:effectLst/>
                <a:latin typeface="HelveticaNeue-Light"/>
              </a:rPr>
              <a:t>General Rules</a:t>
            </a:r>
            <a:endParaRPr lang="x-none" dirty="0"/>
          </a:p>
        </p:txBody>
      </p:sp>
      <p:sp>
        <p:nvSpPr>
          <p:cNvPr id="3" name="Content Placeholder 2">
            <a:extLst>
              <a:ext uri="{FF2B5EF4-FFF2-40B4-BE49-F238E27FC236}">
                <a16:creationId xmlns:a16="http://schemas.microsoft.com/office/drawing/2014/main" xmlns="" id="{EA968A5D-422A-4CED-8174-38DF8F993D29}"/>
              </a:ext>
            </a:extLst>
          </p:cNvPr>
          <p:cNvSpPr>
            <a:spLocks noGrp="1"/>
          </p:cNvSpPr>
          <p:nvPr>
            <p:ph idx="1"/>
          </p:nvPr>
        </p:nvSpPr>
        <p:spPr/>
        <p:txBody>
          <a:bodyPr>
            <a:normAutofit/>
          </a:bodyPr>
          <a:lstStyle/>
          <a:p>
            <a:pPr algn="just">
              <a:buFont typeface="+mj-lt"/>
              <a:buAutoNum type="arabicPeriod"/>
            </a:pPr>
            <a:r>
              <a:rPr lang="en-US" sz="3200" b="0" i="0" dirty="0">
                <a:solidFill>
                  <a:srgbClr val="3B3835"/>
                </a:solidFill>
                <a:effectLst/>
                <a:latin typeface="HelveticaNeue-Light"/>
              </a:rPr>
              <a:t>Spell out numbers that can be expressed in one or two words.</a:t>
            </a:r>
          </a:p>
          <a:p>
            <a:pPr algn="just">
              <a:buFont typeface="+mj-lt"/>
              <a:buAutoNum type="arabicPeriod"/>
            </a:pPr>
            <a:endParaRPr lang="en-US" sz="3200" b="0" i="0" dirty="0">
              <a:solidFill>
                <a:srgbClr val="3B3835"/>
              </a:solidFill>
              <a:effectLst/>
              <a:latin typeface="HelveticaNeue-Light"/>
            </a:endParaRPr>
          </a:p>
          <a:p>
            <a:pPr algn="just">
              <a:buFont typeface="+mj-lt"/>
              <a:buAutoNum type="arabicPeriod"/>
            </a:pPr>
            <a:r>
              <a:rPr lang="en-US" sz="3200" b="0" i="0" dirty="0">
                <a:solidFill>
                  <a:srgbClr val="3B3835"/>
                </a:solidFill>
                <a:effectLst/>
                <a:latin typeface="HelveticaNeue-Light"/>
              </a:rPr>
              <a:t>Use figures for other numbers.</a:t>
            </a:r>
            <a:endParaRPr lang="x-none" sz="3200" dirty="0"/>
          </a:p>
        </p:txBody>
      </p:sp>
    </p:spTree>
    <p:extLst>
      <p:ext uri="{BB962C8B-B14F-4D97-AF65-F5344CB8AC3E}">
        <p14:creationId xmlns:p14="http://schemas.microsoft.com/office/powerpoint/2010/main" val="9778948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C03BDF-5B0E-419D-9391-0D3A9FBE344A}"/>
              </a:ext>
            </a:extLst>
          </p:cNvPr>
          <p:cNvSpPr>
            <a:spLocks noGrp="1"/>
          </p:cNvSpPr>
          <p:nvPr>
            <p:ph type="title"/>
          </p:nvPr>
        </p:nvSpPr>
        <p:spPr/>
        <p:txBody>
          <a:bodyPr/>
          <a:lstStyle/>
          <a:p>
            <a:r>
              <a:rPr lang="en-US" b="0" i="0" dirty="0">
                <a:solidFill>
                  <a:srgbClr val="3B3835"/>
                </a:solidFill>
                <a:effectLst/>
                <a:latin typeface="HelveticaNeue-Light"/>
              </a:rPr>
              <a:t>Certain numbers should always be spelled out</a:t>
            </a:r>
            <a:endParaRPr lang="x-none" dirty="0"/>
          </a:p>
        </p:txBody>
      </p:sp>
      <p:sp>
        <p:nvSpPr>
          <p:cNvPr id="3" name="Content Placeholder 2">
            <a:extLst>
              <a:ext uri="{FF2B5EF4-FFF2-40B4-BE49-F238E27FC236}">
                <a16:creationId xmlns:a16="http://schemas.microsoft.com/office/drawing/2014/main" xmlns="" id="{0AF9E4FC-9749-43B6-9651-EFD82C530394}"/>
              </a:ext>
            </a:extLst>
          </p:cNvPr>
          <p:cNvSpPr>
            <a:spLocks noGrp="1"/>
          </p:cNvSpPr>
          <p:nvPr>
            <p:ph idx="1"/>
          </p:nvPr>
        </p:nvSpPr>
        <p:spPr/>
        <p:txBody>
          <a:bodyPr>
            <a:normAutofit fontScale="92500" lnSpcReduction="10000"/>
          </a:bodyPr>
          <a:lstStyle/>
          <a:p>
            <a:pPr algn="just">
              <a:buFont typeface="+mj-lt"/>
              <a:buAutoNum type="arabicPeriod"/>
            </a:pPr>
            <a:r>
              <a:rPr lang="en-US" sz="2800" b="0" i="0" dirty="0">
                <a:solidFill>
                  <a:srgbClr val="3B3835"/>
                </a:solidFill>
                <a:effectLst/>
                <a:latin typeface="HelveticaNeue-Light"/>
              </a:rPr>
              <a:t>Numbers that begin with a sentence </a:t>
            </a:r>
          </a:p>
          <a:p>
            <a:pPr marL="201168" lvl="1" indent="0" algn="just">
              <a:buNone/>
            </a:pPr>
            <a:r>
              <a:rPr lang="en-US" sz="2800" b="1" i="0" dirty="0">
                <a:solidFill>
                  <a:srgbClr val="3B3835"/>
                </a:solidFill>
                <a:effectLst/>
                <a:latin typeface="HelveticaNeue-Light"/>
              </a:rPr>
              <a:t>One hundred fifty</a:t>
            </a:r>
            <a:r>
              <a:rPr lang="en-US" sz="2800" b="0" i="0" dirty="0">
                <a:solidFill>
                  <a:srgbClr val="3B3835"/>
                </a:solidFill>
                <a:effectLst/>
                <a:latin typeface="HelveticaNeue-Light"/>
              </a:rPr>
              <a:t> yards of wire are needed to complete the project. </a:t>
            </a:r>
          </a:p>
          <a:p>
            <a:pPr marL="201168" lvl="1" indent="0" algn="just">
              <a:buNone/>
            </a:pPr>
            <a:r>
              <a:rPr lang="en-US" sz="2800" b="0" i="0" dirty="0">
                <a:solidFill>
                  <a:srgbClr val="3B3835"/>
                </a:solidFill>
                <a:effectLst/>
                <a:latin typeface="HelveticaNeue-Light"/>
              </a:rPr>
              <a:t>We will need 150 yards of wire to complete the project. </a:t>
            </a:r>
          </a:p>
          <a:p>
            <a:pPr algn="just">
              <a:buFont typeface="+mj-lt"/>
              <a:buAutoNum type="arabicPeriod"/>
            </a:pPr>
            <a:r>
              <a:rPr lang="en-US" sz="2800" b="0" i="0" dirty="0">
                <a:solidFill>
                  <a:srgbClr val="3B3835"/>
                </a:solidFill>
                <a:effectLst/>
                <a:latin typeface="HelveticaNeue-Light"/>
              </a:rPr>
              <a:t>Large round numbers </a:t>
            </a:r>
          </a:p>
          <a:p>
            <a:pPr marL="201168" lvl="1" indent="0" algn="just">
              <a:buNone/>
            </a:pPr>
            <a:r>
              <a:rPr lang="en-US" sz="2800" b="1" i="0" dirty="0">
                <a:solidFill>
                  <a:srgbClr val="3B3835"/>
                </a:solidFill>
                <a:effectLst/>
                <a:latin typeface="HelveticaNeue-Light"/>
              </a:rPr>
              <a:t>Six</a:t>
            </a:r>
            <a:r>
              <a:rPr lang="en-US" sz="2800" b="0" i="0" dirty="0">
                <a:solidFill>
                  <a:srgbClr val="3B3835"/>
                </a:solidFill>
                <a:effectLst/>
                <a:latin typeface="HelveticaNeue-Light"/>
              </a:rPr>
              <a:t> billion dollars (or) $6 billion </a:t>
            </a:r>
          </a:p>
          <a:p>
            <a:pPr marL="201168" lvl="1" indent="0" algn="just">
              <a:buNone/>
            </a:pPr>
            <a:r>
              <a:rPr lang="en-US" sz="2400" b="0" i="0" dirty="0">
                <a:solidFill>
                  <a:srgbClr val="3B3835"/>
                </a:solidFill>
                <a:effectLst/>
                <a:latin typeface="HelveticaNeue-Light"/>
              </a:rPr>
              <a:t>Using figures would imply emphasis: </a:t>
            </a:r>
            <a:r>
              <a:rPr lang="en-US" sz="2400" b="1" i="0" dirty="0">
                <a:solidFill>
                  <a:srgbClr val="3B3835"/>
                </a:solidFill>
                <a:effectLst/>
                <a:latin typeface="HelveticaNeue-Light"/>
              </a:rPr>
              <a:t>$6,000,000,000</a:t>
            </a:r>
          </a:p>
          <a:p>
            <a:pPr algn="just">
              <a:buFont typeface="+mj-lt"/>
              <a:buAutoNum type="arabicPeriod"/>
            </a:pPr>
            <a:r>
              <a:rPr lang="en-US" sz="2800" b="0" i="0" dirty="0">
                <a:solidFill>
                  <a:srgbClr val="3B3835"/>
                </a:solidFill>
                <a:effectLst/>
                <a:latin typeface="HelveticaNeue-Light"/>
              </a:rPr>
              <a:t>Time expressed as a number alone or with the word o’ clock </a:t>
            </a:r>
          </a:p>
          <a:p>
            <a:pPr marL="201168" lvl="1" indent="0" algn="just">
              <a:buNone/>
            </a:pPr>
            <a:r>
              <a:rPr lang="en-US" sz="2800" b="0" i="0" dirty="0">
                <a:solidFill>
                  <a:srgbClr val="3B3835"/>
                </a:solidFill>
                <a:effectLst/>
                <a:latin typeface="HelveticaNeue-Light"/>
              </a:rPr>
              <a:t>four in the afternoon </a:t>
            </a:r>
          </a:p>
          <a:p>
            <a:pPr marL="201168" lvl="1" indent="0" algn="just">
              <a:buNone/>
            </a:pPr>
            <a:r>
              <a:rPr lang="en-US" sz="2800" b="0" i="0" dirty="0">
                <a:solidFill>
                  <a:srgbClr val="3B3835"/>
                </a:solidFill>
                <a:effectLst/>
                <a:latin typeface="HelveticaNeue-Light"/>
              </a:rPr>
              <a:t>four o’clock</a:t>
            </a:r>
          </a:p>
        </p:txBody>
      </p:sp>
    </p:spTree>
    <p:extLst>
      <p:ext uri="{BB962C8B-B14F-4D97-AF65-F5344CB8AC3E}">
        <p14:creationId xmlns:p14="http://schemas.microsoft.com/office/powerpoint/2010/main" val="18569389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EE4B4B-A951-4AA3-9251-F9DBCB4AB7C9}"/>
              </a:ext>
            </a:extLst>
          </p:cNvPr>
          <p:cNvSpPr>
            <a:spLocks noGrp="1"/>
          </p:cNvSpPr>
          <p:nvPr>
            <p:ph type="title"/>
          </p:nvPr>
        </p:nvSpPr>
        <p:spPr/>
        <p:txBody>
          <a:bodyPr/>
          <a:lstStyle/>
          <a:p>
            <a:r>
              <a:rPr lang="en-US" b="0" i="0" dirty="0">
                <a:solidFill>
                  <a:srgbClr val="3B3835"/>
                </a:solidFill>
                <a:effectLst/>
                <a:latin typeface="HelveticaNeue-Light"/>
              </a:rPr>
              <a:t>Other numbers should be indicated with figures </a:t>
            </a:r>
            <a:endParaRPr lang="x-none" dirty="0"/>
          </a:p>
        </p:txBody>
      </p:sp>
      <p:sp>
        <p:nvSpPr>
          <p:cNvPr id="3" name="Content Placeholder 2">
            <a:extLst>
              <a:ext uri="{FF2B5EF4-FFF2-40B4-BE49-F238E27FC236}">
                <a16:creationId xmlns:a16="http://schemas.microsoft.com/office/drawing/2014/main" xmlns="" id="{61293B8E-0E58-40DB-9790-A24C0A07B0EF}"/>
              </a:ext>
            </a:extLst>
          </p:cNvPr>
          <p:cNvSpPr>
            <a:spLocks noGrp="1"/>
          </p:cNvSpPr>
          <p:nvPr>
            <p:ph idx="1"/>
          </p:nvPr>
        </p:nvSpPr>
        <p:spPr>
          <a:xfrm>
            <a:off x="1097280" y="1845733"/>
            <a:ext cx="10058400" cy="4725663"/>
          </a:xfrm>
        </p:spPr>
        <p:txBody>
          <a:bodyPr>
            <a:normAutofit/>
          </a:bodyPr>
          <a:lstStyle/>
          <a:p>
            <a:pPr algn="l">
              <a:buFont typeface="+mj-lt"/>
              <a:buAutoNum type="arabicPeriod"/>
            </a:pPr>
            <a:r>
              <a:rPr lang="en-US" b="0" i="0" dirty="0">
                <a:solidFill>
                  <a:srgbClr val="3B3835"/>
                </a:solidFill>
                <a:effectLst/>
                <a:latin typeface="HelveticaNeue-Light"/>
              </a:rPr>
              <a:t>Addresses: house, street, and ZIP code numbers </a:t>
            </a:r>
          </a:p>
          <a:p>
            <a:pPr marL="201168" lvl="1" indent="0">
              <a:buNone/>
            </a:pPr>
            <a:r>
              <a:rPr lang="en-US" b="1" i="0" dirty="0">
                <a:solidFill>
                  <a:srgbClr val="3B3835"/>
                </a:solidFill>
                <a:effectLst/>
                <a:latin typeface="HelveticaNeue-Light"/>
              </a:rPr>
              <a:t>225</a:t>
            </a:r>
            <a:r>
              <a:rPr lang="en-US" b="0" i="0" dirty="0">
                <a:solidFill>
                  <a:srgbClr val="3B3835"/>
                </a:solidFill>
                <a:effectLst/>
                <a:latin typeface="HelveticaNeue-Light"/>
              </a:rPr>
              <a:t> Ash Street, Greenville, Wyoming </a:t>
            </a:r>
            <a:r>
              <a:rPr lang="en-US" b="1" i="0" dirty="0">
                <a:solidFill>
                  <a:srgbClr val="3B3835"/>
                </a:solidFill>
                <a:effectLst/>
                <a:latin typeface="HelveticaNeue-Light"/>
              </a:rPr>
              <a:t>71266</a:t>
            </a:r>
            <a:r>
              <a:rPr lang="en-US" b="0" i="0" dirty="0">
                <a:solidFill>
                  <a:srgbClr val="3B3835"/>
                </a:solidFill>
                <a:effectLst/>
                <a:latin typeface="HelveticaNeue-Light"/>
              </a:rPr>
              <a:t> </a:t>
            </a:r>
          </a:p>
          <a:p>
            <a:pPr marL="201168" lvl="1" indent="0">
              <a:buNone/>
            </a:pPr>
            <a:r>
              <a:rPr lang="en-US" b="1" i="0" dirty="0">
                <a:solidFill>
                  <a:srgbClr val="3B3835"/>
                </a:solidFill>
                <a:effectLst/>
                <a:latin typeface="HelveticaNeue-Light"/>
              </a:rPr>
              <a:t>11</a:t>
            </a:r>
            <a:r>
              <a:rPr lang="en-US" b="0" i="0" dirty="0">
                <a:solidFill>
                  <a:srgbClr val="3B3835"/>
                </a:solidFill>
                <a:effectLst/>
                <a:latin typeface="HelveticaNeue-Light"/>
              </a:rPr>
              <a:t> East </a:t>
            </a:r>
            <a:r>
              <a:rPr lang="en-US" b="1" i="0" dirty="0">
                <a:solidFill>
                  <a:srgbClr val="3B3835"/>
                </a:solidFill>
                <a:effectLst/>
                <a:latin typeface="HelveticaNeue-Light"/>
              </a:rPr>
              <a:t>49</a:t>
            </a:r>
            <a:r>
              <a:rPr lang="en-US" b="0" i="0" dirty="0">
                <a:solidFill>
                  <a:srgbClr val="3B3835"/>
                </a:solidFill>
                <a:effectLst/>
                <a:latin typeface="HelveticaNeue-Light"/>
              </a:rPr>
              <a:t> Street (or 11 East 49th Street) </a:t>
            </a:r>
          </a:p>
          <a:p>
            <a:pPr marL="201168" lvl="1" indent="0">
              <a:buNone/>
            </a:pPr>
            <a:r>
              <a:rPr lang="en-US" b="0" i="0" dirty="0">
                <a:solidFill>
                  <a:srgbClr val="3B3835"/>
                </a:solidFill>
                <a:effectLst/>
                <a:latin typeface="HelveticaNeue-Light"/>
              </a:rPr>
              <a:t>P.O. Box </a:t>
            </a:r>
            <a:r>
              <a:rPr lang="en-US" b="1" i="0" dirty="0">
                <a:solidFill>
                  <a:srgbClr val="3B3835"/>
                </a:solidFill>
                <a:effectLst/>
                <a:latin typeface="HelveticaNeue-Light"/>
              </a:rPr>
              <a:t>72</a:t>
            </a:r>
          </a:p>
          <a:p>
            <a:pPr algn="l">
              <a:buFont typeface="+mj-lt"/>
              <a:buAutoNum type="arabicPeriod"/>
            </a:pPr>
            <a:r>
              <a:rPr lang="en-US" b="0" i="0" dirty="0">
                <a:solidFill>
                  <a:srgbClr val="3B3835"/>
                </a:solidFill>
                <a:effectLst/>
                <a:latin typeface="HelveticaNeue-Light"/>
              </a:rPr>
              <a:t>Decimals </a:t>
            </a:r>
          </a:p>
          <a:p>
            <a:pPr marL="201168" lvl="1" indent="0">
              <a:buNone/>
            </a:pPr>
            <a:r>
              <a:rPr lang="en-US" b="1" i="0" dirty="0">
                <a:solidFill>
                  <a:srgbClr val="3B3835"/>
                </a:solidFill>
                <a:effectLst/>
                <a:latin typeface="HelveticaNeue-Light"/>
              </a:rPr>
              <a:t>6.293 </a:t>
            </a:r>
          </a:p>
          <a:p>
            <a:pPr marL="201168" lvl="1" indent="0">
              <a:buNone/>
            </a:pPr>
            <a:r>
              <a:rPr lang="en-US" b="1" i="0" dirty="0">
                <a:solidFill>
                  <a:srgbClr val="3B3835"/>
                </a:solidFill>
                <a:effectLst/>
                <a:latin typeface="HelveticaNeue-Light"/>
              </a:rPr>
              <a:t>0.00329</a:t>
            </a:r>
          </a:p>
          <a:p>
            <a:endParaRPr lang="x-none" dirty="0"/>
          </a:p>
        </p:txBody>
      </p:sp>
    </p:spTree>
    <p:extLst>
      <p:ext uri="{BB962C8B-B14F-4D97-AF65-F5344CB8AC3E}">
        <p14:creationId xmlns:p14="http://schemas.microsoft.com/office/powerpoint/2010/main" val="42287952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1997A7-DEC2-4DEC-94B5-4B4D301644BD}"/>
              </a:ext>
            </a:extLst>
          </p:cNvPr>
          <p:cNvSpPr>
            <a:spLocks noGrp="1"/>
          </p:cNvSpPr>
          <p:nvPr>
            <p:ph type="title"/>
          </p:nvPr>
        </p:nvSpPr>
        <p:spPr/>
        <p:txBody>
          <a:bodyPr/>
          <a:lstStyle/>
          <a:p>
            <a:r>
              <a:rPr lang="en-US" b="0" i="0" dirty="0">
                <a:solidFill>
                  <a:srgbClr val="3B3835"/>
                </a:solidFill>
                <a:effectLst/>
                <a:latin typeface="HelveticaNeue-Light"/>
              </a:rPr>
              <a:t>Other numbers should be indicated with figures </a:t>
            </a:r>
            <a:endParaRPr lang="x-none" dirty="0"/>
          </a:p>
        </p:txBody>
      </p:sp>
      <p:sp>
        <p:nvSpPr>
          <p:cNvPr id="3" name="Content Placeholder 2">
            <a:extLst>
              <a:ext uri="{FF2B5EF4-FFF2-40B4-BE49-F238E27FC236}">
                <a16:creationId xmlns:a16="http://schemas.microsoft.com/office/drawing/2014/main" xmlns="" id="{EB9658E3-380B-46D6-AB09-C87BE6DD977E}"/>
              </a:ext>
            </a:extLst>
          </p:cNvPr>
          <p:cNvSpPr>
            <a:spLocks noGrp="1"/>
          </p:cNvSpPr>
          <p:nvPr>
            <p:ph idx="1"/>
          </p:nvPr>
        </p:nvSpPr>
        <p:spPr>
          <a:xfrm>
            <a:off x="1097280" y="1845733"/>
            <a:ext cx="10058400" cy="4410687"/>
          </a:xfrm>
        </p:spPr>
        <p:txBody>
          <a:bodyPr>
            <a:normAutofit/>
          </a:bodyPr>
          <a:lstStyle/>
          <a:p>
            <a:pPr marL="457200" indent="-457200" algn="l">
              <a:buFont typeface="+mj-lt"/>
              <a:buAutoNum type="arabicPeriod" startAt="3"/>
            </a:pPr>
            <a:r>
              <a:rPr lang="en-US" b="0" i="0" dirty="0">
                <a:solidFill>
                  <a:srgbClr val="3B3835"/>
                </a:solidFill>
                <a:effectLst/>
                <a:latin typeface="HelveticaNeue-Light"/>
              </a:rPr>
              <a:t>Dates </a:t>
            </a:r>
          </a:p>
          <a:p>
            <a:pPr lvl="1">
              <a:buFont typeface="Arial" panose="020B0604020202020204" pitchFamily="34" charset="0"/>
              <a:buChar char="•"/>
            </a:pPr>
            <a:r>
              <a:rPr lang="en-US" b="0" i="0" dirty="0">
                <a:solidFill>
                  <a:srgbClr val="3B3835"/>
                </a:solidFill>
                <a:effectLst/>
                <a:latin typeface="HelveticaNeue-Light"/>
              </a:rPr>
              <a:t>January </a:t>
            </a:r>
            <a:r>
              <a:rPr lang="en-US" b="1" i="0" dirty="0">
                <a:solidFill>
                  <a:srgbClr val="3B3835"/>
                </a:solidFill>
                <a:effectLst/>
                <a:latin typeface="HelveticaNeue-Light"/>
              </a:rPr>
              <a:t>31, 1951 </a:t>
            </a:r>
            <a:r>
              <a:rPr lang="en-US" b="0" i="0" dirty="0">
                <a:solidFill>
                  <a:srgbClr val="3B3835"/>
                </a:solidFill>
                <a:effectLst/>
                <a:latin typeface="HelveticaNeue-Light"/>
              </a:rPr>
              <a:t>(or 31 January 1951) </a:t>
            </a:r>
          </a:p>
          <a:p>
            <a:pPr lvl="1">
              <a:buFont typeface="Arial" panose="020B0604020202020204" pitchFamily="34" charset="0"/>
              <a:buChar char="•"/>
            </a:pPr>
            <a:r>
              <a:rPr lang="en-US" b="0" i="0" dirty="0">
                <a:solidFill>
                  <a:srgbClr val="3B3835"/>
                </a:solidFill>
                <a:effectLst/>
                <a:latin typeface="HelveticaNeue-Light"/>
              </a:rPr>
              <a:t>Figures are used when the year is mentioned along with the day. </a:t>
            </a:r>
            <a:endParaRPr lang="en-US" dirty="0">
              <a:solidFill>
                <a:srgbClr val="3B3835"/>
              </a:solidFill>
              <a:latin typeface="HelveticaNeue-Light"/>
            </a:endParaRPr>
          </a:p>
          <a:p>
            <a:pPr lvl="1">
              <a:buFont typeface="Arial" panose="020B0604020202020204" pitchFamily="34" charset="0"/>
              <a:buChar char="•"/>
            </a:pPr>
            <a:r>
              <a:rPr lang="en-US" b="0" i="0" dirty="0">
                <a:solidFill>
                  <a:srgbClr val="3B3835"/>
                </a:solidFill>
                <a:effectLst/>
                <a:latin typeface="HelveticaNeue-Light"/>
              </a:rPr>
              <a:t>Ordinal ending (e.g., 1st, 2nd, 3rd) is NOT used when the year is mentioned. </a:t>
            </a:r>
          </a:p>
          <a:p>
            <a:pPr marL="201168" lvl="1" indent="0">
              <a:buNone/>
            </a:pPr>
            <a:r>
              <a:rPr lang="en-US" b="0" i="0" dirty="0">
                <a:solidFill>
                  <a:srgbClr val="3B3835"/>
                </a:solidFill>
                <a:effectLst/>
                <a:latin typeface="HelveticaNeue-Light"/>
              </a:rPr>
              <a:t>				BUT </a:t>
            </a:r>
          </a:p>
          <a:p>
            <a:pPr lvl="1">
              <a:buFont typeface="Arial" panose="020B0604020202020204" pitchFamily="34" charset="0"/>
              <a:buChar char="•"/>
            </a:pPr>
            <a:r>
              <a:rPr lang="en-US" b="0" i="0" dirty="0">
                <a:solidFill>
                  <a:srgbClr val="3B3835"/>
                </a:solidFill>
                <a:effectLst/>
                <a:latin typeface="HelveticaNeue-Light"/>
              </a:rPr>
              <a:t>May twenty-fourth OR </a:t>
            </a:r>
          </a:p>
          <a:p>
            <a:pPr lvl="1">
              <a:buFont typeface="Arial" panose="020B0604020202020204" pitchFamily="34" charset="0"/>
              <a:buChar char="•"/>
            </a:pPr>
            <a:r>
              <a:rPr lang="en-US" b="0" i="0" dirty="0">
                <a:solidFill>
                  <a:srgbClr val="3B3835"/>
                </a:solidFill>
                <a:effectLst/>
                <a:latin typeface="HelveticaNeue-Light"/>
              </a:rPr>
              <a:t>The twenty-fourth of May OR </a:t>
            </a:r>
          </a:p>
          <a:p>
            <a:pPr lvl="1">
              <a:buFont typeface="Arial" panose="020B0604020202020204" pitchFamily="34" charset="0"/>
              <a:buChar char="•"/>
            </a:pPr>
            <a:r>
              <a:rPr lang="en-US" b="0" i="0" dirty="0">
                <a:solidFill>
                  <a:srgbClr val="3B3835"/>
                </a:solidFill>
                <a:effectLst/>
                <a:latin typeface="HelveticaNeue-Light"/>
              </a:rPr>
              <a:t>May 24 or </a:t>
            </a:r>
          </a:p>
          <a:p>
            <a:pPr lvl="1">
              <a:buFont typeface="Arial" panose="020B0604020202020204" pitchFamily="34" charset="0"/>
              <a:buChar char="•"/>
            </a:pPr>
            <a:r>
              <a:rPr lang="en-US" b="0" i="0" dirty="0">
                <a:solidFill>
                  <a:srgbClr val="3B3835"/>
                </a:solidFill>
                <a:effectLst/>
                <a:latin typeface="HelveticaNeue-Light"/>
              </a:rPr>
              <a:t>May 24th</a:t>
            </a:r>
          </a:p>
          <a:p>
            <a:pPr algn="l">
              <a:buFont typeface="+mj-lt"/>
              <a:buAutoNum type="arabicPeriod" startAt="3"/>
            </a:pPr>
            <a:r>
              <a:rPr lang="en-US" b="0" i="0" dirty="0">
                <a:solidFill>
                  <a:srgbClr val="3B3835"/>
                </a:solidFill>
                <a:effectLst/>
                <a:latin typeface="HelveticaNeue-Light"/>
              </a:rPr>
              <a:t>Expressions requiring two numbers </a:t>
            </a:r>
          </a:p>
          <a:p>
            <a:pPr lvl="1">
              <a:buFont typeface="Arial" panose="020B0604020202020204" pitchFamily="34" charset="0"/>
              <a:buChar char="•"/>
            </a:pPr>
            <a:r>
              <a:rPr lang="en-US" dirty="0">
                <a:solidFill>
                  <a:srgbClr val="3B3835"/>
                </a:solidFill>
                <a:latin typeface="HelveticaNeue-Light"/>
              </a:rPr>
              <a:t>10 fifteen-cent stamps</a:t>
            </a:r>
          </a:p>
          <a:p>
            <a:pPr lvl="1">
              <a:buFont typeface="Arial" panose="020B0604020202020204" pitchFamily="34" charset="0"/>
              <a:buChar char="•"/>
            </a:pPr>
            <a:r>
              <a:rPr lang="en-US" dirty="0">
                <a:solidFill>
                  <a:srgbClr val="3B3835"/>
                </a:solidFill>
                <a:latin typeface="HelveticaNeue-Light"/>
              </a:rPr>
              <a:t> 2 five-dollar bills </a:t>
            </a:r>
          </a:p>
          <a:p>
            <a:pPr lvl="1">
              <a:buFont typeface="Arial" panose="020B0604020202020204" pitchFamily="34" charset="0"/>
              <a:buChar char="•"/>
            </a:pPr>
            <a:r>
              <a:rPr lang="en-US" dirty="0">
                <a:solidFill>
                  <a:srgbClr val="3B3835"/>
                </a:solidFill>
                <a:latin typeface="HelveticaNeue-Light"/>
              </a:rPr>
              <a:t>The first number is indicated in figures; the second is spelled out.</a:t>
            </a:r>
          </a:p>
          <a:p>
            <a:endParaRPr lang="x-none" dirty="0"/>
          </a:p>
        </p:txBody>
      </p:sp>
    </p:spTree>
    <p:extLst>
      <p:ext uri="{BB962C8B-B14F-4D97-AF65-F5344CB8AC3E}">
        <p14:creationId xmlns:p14="http://schemas.microsoft.com/office/powerpoint/2010/main" val="11934384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D87D84-A284-474D-9AE0-60105EC2F966}"/>
              </a:ext>
            </a:extLst>
          </p:cNvPr>
          <p:cNvSpPr>
            <a:spLocks noGrp="1"/>
          </p:cNvSpPr>
          <p:nvPr>
            <p:ph type="title"/>
          </p:nvPr>
        </p:nvSpPr>
        <p:spPr/>
        <p:txBody>
          <a:bodyPr/>
          <a:lstStyle/>
          <a:p>
            <a:r>
              <a:rPr lang="en-US" b="0" i="0" dirty="0">
                <a:solidFill>
                  <a:srgbClr val="3B3835"/>
                </a:solidFill>
                <a:effectLst/>
                <a:latin typeface="HelveticaNeue-Light"/>
              </a:rPr>
              <a:t>Words and Symbols Used with Numbers</a:t>
            </a:r>
            <a:endParaRPr lang="x-none" dirty="0"/>
          </a:p>
        </p:txBody>
      </p:sp>
      <p:sp>
        <p:nvSpPr>
          <p:cNvPr id="3" name="Content Placeholder 2">
            <a:extLst>
              <a:ext uri="{FF2B5EF4-FFF2-40B4-BE49-F238E27FC236}">
                <a16:creationId xmlns:a16="http://schemas.microsoft.com/office/drawing/2014/main" xmlns="" id="{4AC013A7-BBCD-43A1-B9C5-B092809F3F15}"/>
              </a:ext>
            </a:extLst>
          </p:cNvPr>
          <p:cNvSpPr>
            <a:spLocks noGrp="1"/>
          </p:cNvSpPr>
          <p:nvPr>
            <p:ph idx="1"/>
          </p:nvPr>
        </p:nvSpPr>
        <p:spPr>
          <a:xfrm>
            <a:off x="1097280" y="1845733"/>
            <a:ext cx="10058400" cy="4725663"/>
          </a:xfrm>
        </p:spPr>
        <p:txBody>
          <a:bodyPr>
            <a:normAutofit fontScale="92500" lnSpcReduction="20000"/>
          </a:bodyPr>
          <a:lstStyle/>
          <a:p>
            <a:pPr algn="just">
              <a:buFont typeface="+mj-lt"/>
              <a:buAutoNum type="arabicPeriod"/>
            </a:pPr>
            <a:r>
              <a:rPr lang="en-US" sz="2800" b="0" i="0" dirty="0">
                <a:solidFill>
                  <a:srgbClr val="3B3835"/>
                </a:solidFill>
                <a:effectLst/>
                <a:latin typeface="HelveticaNeue-Light"/>
              </a:rPr>
              <a:t>The word percent should be spelled out, EXCEPT on invoices and lists (in which case you may use %). </a:t>
            </a:r>
          </a:p>
          <a:p>
            <a:pPr lvl="1" algn="just"/>
            <a:r>
              <a:rPr lang="en-US" sz="2600" b="0" i="0" dirty="0">
                <a:solidFill>
                  <a:srgbClr val="3B3835"/>
                </a:solidFill>
                <a:effectLst/>
                <a:latin typeface="HelveticaNeue-Light"/>
              </a:rPr>
              <a:t>nine percent </a:t>
            </a:r>
          </a:p>
          <a:p>
            <a:pPr lvl="1" algn="just"/>
            <a:r>
              <a:rPr lang="en-US" sz="2600" b="0" i="0" dirty="0">
                <a:solidFill>
                  <a:srgbClr val="3B3835"/>
                </a:solidFill>
                <a:effectLst/>
                <a:latin typeface="HelveticaNeue-Light"/>
              </a:rPr>
              <a:t>11 ½ percent</a:t>
            </a:r>
          </a:p>
          <a:p>
            <a:pPr algn="just">
              <a:buFont typeface="+mj-lt"/>
              <a:buAutoNum type="arabicPeriod"/>
            </a:pPr>
            <a:r>
              <a:rPr lang="en-US" sz="2800" b="0" i="0" dirty="0">
                <a:solidFill>
                  <a:srgbClr val="3B3835"/>
                </a:solidFill>
                <a:effectLst/>
                <a:latin typeface="HelveticaNeue-Light"/>
              </a:rPr>
              <a:t>The symbol </a:t>
            </a:r>
            <a:r>
              <a:rPr lang="en-US" sz="2800" dirty="0">
                <a:solidFill>
                  <a:srgbClr val="3B3835"/>
                </a:solidFill>
                <a:latin typeface="HelveticaNeue-Light"/>
              </a:rPr>
              <a:t>₵ should be </a:t>
            </a:r>
            <a:r>
              <a:rPr lang="en-US" sz="2800" b="0" i="0" dirty="0">
                <a:solidFill>
                  <a:srgbClr val="3B3835"/>
                </a:solidFill>
                <a:effectLst/>
                <a:latin typeface="HelveticaNeue-Light"/>
              </a:rPr>
              <a:t>used only in quoting prices. Otherwise, use words or units of a dollar.</a:t>
            </a:r>
          </a:p>
          <a:p>
            <a:pPr lvl="1" algn="just"/>
            <a:r>
              <a:rPr lang="en-US" sz="2600" b="0" i="0" dirty="0">
                <a:solidFill>
                  <a:srgbClr val="3B3835"/>
                </a:solidFill>
                <a:effectLst/>
                <a:latin typeface="HelveticaNeue-Light"/>
              </a:rPr>
              <a:t> 6 ₵ </a:t>
            </a:r>
          </a:p>
          <a:p>
            <a:pPr lvl="1" algn="just"/>
            <a:r>
              <a:rPr lang="en-US" sz="2600" b="0" i="0" dirty="0">
                <a:solidFill>
                  <a:srgbClr val="3B3835"/>
                </a:solidFill>
                <a:effectLst/>
                <a:latin typeface="HelveticaNeue-Light"/>
              </a:rPr>
              <a:t>six cents</a:t>
            </a:r>
          </a:p>
          <a:p>
            <a:pPr lvl="1" algn="just"/>
            <a:r>
              <a:rPr lang="en-US" sz="2600" b="0" i="0" dirty="0">
                <a:solidFill>
                  <a:srgbClr val="3B3835"/>
                </a:solidFill>
                <a:effectLst/>
                <a:latin typeface="HelveticaNeue-Light"/>
              </a:rPr>
              <a:t> $0.06</a:t>
            </a:r>
          </a:p>
          <a:p>
            <a:pPr algn="just">
              <a:buFont typeface="+mj-lt"/>
              <a:buAutoNum type="arabicPeriod"/>
            </a:pPr>
            <a:r>
              <a:rPr lang="en-US" sz="2800" b="0" i="0" dirty="0">
                <a:solidFill>
                  <a:srgbClr val="3B3835"/>
                </a:solidFill>
                <a:effectLst/>
                <a:latin typeface="HelveticaNeue-Light"/>
              </a:rPr>
              <a:t>The symbol # should be used only in tables, invoices, etc. </a:t>
            </a:r>
            <a:endParaRPr lang="en-US" sz="2800" dirty="0">
              <a:solidFill>
                <a:srgbClr val="3B3835"/>
              </a:solidFill>
              <a:latin typeface="HelveticaNeue-Light"/>
            </a:endParaRPr>
          </a:p>
          <a:p>
            <a:pPr lvl="1" algn="just"/>
            <a:r>
              <a:rPr lang="en-US" sz="2600" b="0" i="0" dirty="0">
                <a:solidFill>
                  <a:srgbClr val="3B3835"/>
                </a:solidFill>
                <a:effectLst/>
                <a:latin typeface="HelveticaNeue-Light"/>
              </a:rPr>
              <a:t>Instead, use number or the abbreviation no. or No. </a:t>
            </a:r>
            <a:endParaRPr lang="en-US" sz="2600" dirty="0">
              <a:solidFill>
                <a:srgbClr val="3B3835"/>
              </a:solidFill>
              <a:latin typeface="HelveticaNeue-Light"/>
            </a:endParaRPr>
          </a:p>
          <a:p>
            <a:pPr lvl="1" algn="just"/>
            <a:r>
              <a:rPr lang="en-US" sz="2600" b="0" i="0" dirty="0">
                <a:solidFill>
                  <a:srgbClr val="3B3835"/>
                </a:solidFill>
                <a:effectLst/>
                <a:latin typeface="HelveticaNeue-Light"/>
              </a:rPr>
              <a:t>The symbol should NEVER be used with house numbers or RFD numbers.</a:t>
            </a:r>
          </a:p>
          <a:p>
            <a:pPr algn="just"/>
            <a:endParaRPr lang="x-none" sz="2800" dirty="0"/>
          </a:p>
        </p:txBody>
      </p:sp>
    </p:spTree>
    <p:extLst>
      <p:ext uri="{BB962C8B-B14F-4D97-AF65-F5344CB8AC3E}">
        <p14:creationId xmlns:p14="http://schemas.microsoft.com/office/powerpoint/2010/main" val="2406519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xmlns="" id="{D829E218-74FB-4455-98BE-F2C5BA8978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xmlns="" id="{7E8D75FD-D4F9-4D11-B70D-82EFCB4CFA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a:extLst>
              <a:ext uri="{FF2B5EF4-FFF2-40B4-BE49-F238E27FC236}">
                <a16:creationId xmlns:a16="http://schemas.microsoft.com/office/drawing/2014/main" xmlns="" id="{1F5DC8C3-BA5F-4EED-BB9A-A14272BD82A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7" name="Rectangle 76">
            <a:extLst>
              <a:ext uri="{FF2B5EF4-FFF2-40B4-BE49-F238E27FC236}">
                <a16:creationId xmlns:a16="http://schemas.microsoft.com/office/drawing/2014/main" xmlns="" id="{E75F8FC7-2268-462F-AFF6-A4A975C344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CE2A8B1-06EB-41B2-BCA9-3BFB5DD74393}"/>
              </a:ext>
            </a:extLst>
          </p:cNvPr>
          <p:cNvSpPr>
            <a:spLocks noGrp="1"/>
          </p:cNvSpPr>
          <p:nvPr>
            <p:ph type="title"/>
          </p:nvPr>
        </p:nvSpPr>
        <p:spPr>
          <a:xfrm>
            <a:off x="6730000" y="639097"/>
            <a:ext cx="4813072" cy="3686015"/>
          </a:xfrm>
        </p:spPr>
        <p:txBody>
          <a:bodyPr vert="horz" lIns="91440" tIns="45720" rIns="91440" bIns="45720" rtlCol="0" anchor="b">
            <a:normAutofit/>
          </a:bodyPr>
          <a:lstStyle/>
          <a:p>
            <a:r>
              <a:rPr lang="en-US" sz="6800">
                <a:solidFill>
                  <a:schemeClr val="tx1">
                    <a:lumMod val="85000"/>
                    <a:lumOff val="15000"/>
                  </a:schemeClr>
                </a:solidFill>
              </a:rPr>
              <a:t>Capitalization</a:t>
            </a:r>
          </a:p>
        </p:txBody>
      </p:sp>
      <p:pic>
        <p:nvPicPr>
          <p:cNvPr id="2050" name="Picture 2" descr="Capitalization">
            <a:extLst>
              <a:ext uri="{FF2B5EF4-FFF2-40B4-BE49-F238E27FC236}">
                <a16:creationId xmlns:a16="http://schemas.microsoft.com/office/drawing/2014/main" xmlns="" id="{167B3E39-598A-4752-B236-FBAEBC1EA7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157" r="14652" b="2"/>
          <a:stretch/>
        </p:blipFill>
        <p:spPr bwMode="auto">
          <a:xfrm>
            <a:off x="633999" y="640081"/>
            <a:ext cx="5462001" cy="5054156"/>
          </a:xfrm>
          <a:prstGeom prst="rect">
            <a:avLst/>
          </a:prstGeom>
          <a:noFill/>
          <a:extLst>
            <a:ext uri="{909E8E84-426E-40DD-AFC4-6F175D3DCCD1}">
              <a14:hiddenFill xmlns:a14="http://schemas.microsoft.com/office/drawing/2010/main">
                <a:solidFill>
                  <a:srgbClr val="FFFFFF"/>
                </a:solidFill>
              </a14:hiddenFill>
            </a:ext>
          </a:extLst>
        </p:spPr>
      </p:pic>
      <p:cxnSp>
        <p:nvCxnSpPr>
          <p:cNvPr id="79" name="Straight Connector 78">
            <a:extLst>
              <a:ext uri="{FF2B5EF4-FFF2-40B4-BE49-F238E27FC236}">
                <a16:creationId xmlns:a16="http://schemas.microsoft.com/office/drawing/2014/main" xmlns="" id="{BEF45B32-FB97-49CC-B778-CA7CF87BEF7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xmlns="" id="{9D1C364C-8702-4ED9-9D23-41CDB2982B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 name="Rectangle 82">
            <a:extLst>
              <a:ext uri="{FF2B5EF4-FFF2-40B4-BE49-F238E27FC236}">
                <a16:creationId xmlns:a16="http://schemas.microsoft.com/office/drawing/2014/main" xmlns="" id="{7EE051E9-6C07-4FBB-B4F7-EDF8DDEAA6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13383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829E218-74FB-4455-98BE-F2C5BA8978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xmlns="" id="{7E8D75FD-D4F9-4D11-B70D-82EFCB4CFA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xmlns="" id="{1F5DC8C3-BA5F-4EED-BB9A-A14272BD82A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xmlns="" id="{F452A527-3631-41ED-858D-3777A7D1496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F186813-48F9-4AE4-A0BC-136E53214B92}"/>
              </a:ext>
            </a:extLst>
          </p:cNvPr>
          <p:cNvSpPr>
            <a:spLocks noGrp="1"/>
          </p:cNvSpPr>
          <p:nvPr>
            <p:ph type="title"/>
          </p:nvPr>
        </p:nvSpPr>
        <p:spPr>
          <a:xfrm>
            <a:off x="6730000" y="639097"/>
            <a:ext cx="4813072" cy="3686015"/>
          </a:xfrm>
        </p:spPr>
        <p:txBody>
          <a:bodyPr vert="horz" lIns="91440" tIns="45720" rIns="91440" bIns="45720" rtlCol="0" anchor="b">
            <a:normAutofit/>
          </a:bodyPr>
          <a:lstStyle/>
          <a:p>
            <a:r>
              <a:rPr lang="en-US" sz="7400" dirty="0">
                <a:solidFill>
                  <a:srgbClr val="A97C32"/>
                </a:solidFill>
              </a:rPr>
              <a:t>Punctuation </a:t>
            </a:r>
          </a:p>
        </p:txBody>
      </p:sp>
      <p:pic>
        <p:nvPicPr>
          <p:cNvPr id="4" name="Picture 3" descr="Yellow question mark">
            <a:extLst>
              <a:ext uri="{FF2B5EF4-FFF2-40B4-BE49-F238E27FC236}">
                <a16:creationId xmlns:a16="http://schemas.microsoft.com/office/drawing/2014/main" xmlns="" id="{031E8F38-EEDB-4EA0-9A8C-40C357322998}"/>
              </a:ext>
            </a:extLst>
          </p:cNvPr>
          <p:cNvPicPr>
            <a:picLocks noChangeAspect="1"/>
          </p:cNvPicPr>
          <p:nvPr/>
        </p:nvPicPr>
        <p:blipFill rotWithShape="1">
          <a:blip r:embed="rId2"/>
          <a:srcRect l="40808" r="5859"/>
          <a:stretch/>
        </p:blipFill>
        <p:spPr>
          <a:xfrm>
            <a:off x="1" y="10"/>
            <a:ext cx="6096000" cy="6857990"/>
          </a:xfrm>
          <a:prstGeom prst="rect">
            <a:avLst/>
          </a:prstGeom>
        </p:spPr>
      </p:pic>
      <p:cxnSp>
        <p:nvCxnSpPr>
          <p:cNvPr id="16" name="Straight Connector 15">
            <a:extLst>
              <a:ext uri="{FF2B5EF4-FFF2-40B4-BE49-F238E27FC236}">
                <a16:creationId xmlns:a16="http://schemas.microsoft.com/office/drawing/2014/main" xmlns="" id="{D28A9C89-B313-458F-9C85-515930A51A9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21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A0FDFF-7753-472F-B45B-ECE5E698D09E}"/>
              </a:ext>
            </a:extLst>
          </p:cNvPr>
          <p:cNvSpPr>
            <a:spLocks noGrp="1"/>
          </p:cNvSpPr>
          <p:nvPr>
            <p:ph type="title"/>
          </p:nvPr>
        </p:nvSpPr>
        <p:spPr/>
        <p:txBody>
          <a:bodyPr/>
          <a:lstStyle/>
          <a:p>
            <a:r>
              <a:rPr lang="en-US" b="1" dirty="0"/>
              <a:t>Punctuation</a:t>
            </a:r>
            <a:endParaRPr lang="x-none" b="1" dirty="0"/>
          </a:p>
        </p:txBody>
      </p:sp>
      <p:sp>
        <p:nvSpPr>
          <p:cNvPr id="3" name="Content Placeholder 2">
            <a:extLst>
              <a:ext uri="{FF2B5EF4-FFF2-40B4-BE49-F238E27FC236}">
                <a16:creationId xmlns:a16="http://schemas.microsoft.com/office/drawing/2014/main" xmlns="" id="{95C92AAD-82CC-42E0-A48A-AA0DBE6CB980}"/>
              </a:ext>
            </a:extLst>
          </p:cNvPr>
          <p:cNvSpPr>
            <a:spLocks noGrp="1"/>
          </p:cNvSpPr>
          <p:nvPr>
            <p:ph idx="1"/>
          </p:nvPr>
        </p:nvSpPr>
        <p:spPr>
          <a:xfrm>
            <a:off x="1097280" y="3125338"/>
            <a:ext cx="10058400" cy="2743756"/>
          </a:xfrm>
        </p:spPr>
        <p:txBody>
          <a:bodyPr>
            <a:normAutofit/>
          </a:bodyPr>
          <a:lstStyle/>
          <a:p>
            <a:pPr algn="just"/>
            <a:r>
              <a:rPr lang="en-US" sz="3200" b="0" i="0" dirty="0">
                <a:solidFill>
                  <a:srgbClr val="3B3835"/>
                </a:solidFill>
                <a:effectLst/>
                <a:latin typeface="HelveticaNeue-Light"/>
              </a:rPr>
              <a:t>Punctuation allows the authors writing to be easy to read and understandable for the reader.</a:t>
            </a:r>
            <a:endParaRPr lang="x-none" sz="3200" dirty="0"/>
          </a:p>
        </p:txBody>
      </p:sp>
    </p:spTree>
    <p:extLst>
      <p:ext uri="{BB962C8B-B14F-4D97-AF65-F5344CB8AC3E}">
        <p14:creationId xmlns:p14="http://schemas.microsoft.com/office/powerpoint/2010/main" val="33613204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F240A2FC-E2C3-458D-96B4-5DF9028D93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xmlns="" id="{5F097929-F3D6-4D1F-8AFC-CF348171A9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xmlns="" id="{43074C91-9045-414B-B5F9-567DAE3EED2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xmlns="" id="{33428ACC-71EC-4171-9527-10983BA6B41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17E7214-F028-46BC-BD0E-220B521EF2F5}"/>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b="0" i="0" dirty="0">
                <a:solidFill>
                  <a:schemeClr val="tx1">
                    <a:lumMod val="85000"/>
                    <a:lumOff val="15000"/>
                  </a:schemeClr>
                </a:solidFill>
                <a:effectLst/>
              </a:rPr>
              <a:t>Types of Punctuation</a:t>
            </a:r>
            <a:endParaRPr lang="en-US" sz="5100" dirty="0">
              <a:solidFill>
                <a:schemeClr val="tx1">
                  <a:lumMod val="85000"/>
                  <a:lumOff val="15000"/>
                </a:schemeClr>
              </a:solidFill>
            </a:endParaRPr>
          </a:p>
        </p:txBody>
      </p:sp>
      <p:pic>
        <p:nvPicPr>
          <p:cNvPr id="4" name="Content Placeholder 3">
            <a:extLst>
              <a:ext uri="{FF2B5EF4-FFF2-40B4-BE49-F238E27FC236}">
                <a16:creationId xmlns:a16="http://schemas.microsoft.com/office/drawing/2014/main" xmlns="" id="{D66ECAB5-1D98-4516-AF9D-B01A405FC65E}"/>
              </a:ext>
            </a:extLst>
          </p:cNvPr>
          <p:cNvPicPr>
            <a:picLocks noGrp="1" noChangeAspect="1"/>
          </p:cNvPicPr>
          <p:nvPr>
            <p:ph idx="1"/>
          </p:nvPr>
        </p:nvPicPr>
        <p:blipFill>
          <a:blip r:embed="rId2"/>
          <a:stretch>
            <a:fillRect/>
          </a:stretch>
        </p:blipFill>
        <p:spPr>
          <a:xfrm>
            <a:off x="633999" y="1033012"/>
            <a:ext cx="6912217" cy="4268293"/>
          </a:xfrm>
          <a:prstGeom prst="rect">
            <a:avLst/>
          </a:prstGeom>
        </p:spPr>
      </p:pic>
      <p:cxnSp>
        <p:nvCxnSpPr>
          <p:cNvPr id="17" name="Straight Connector 16">
            <a:extLst>
              <a:ext uri="{FF2B5EF4-FFF2-40B4-BE49-F238E27FC236}">
                <a16:creationId xmlns:a16="http://schemas.microsoft.com/office/drawing/2014/main" xmlns="" id="{BA22713B-ABB6-4391-97F9-0449A2B9B66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xmlns="" id="{2B9BBBC4-97A3-47D2-BFFE-A68530CDB9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rgbClr val="F5A01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xmlns="" id="{78967BEA-EA6A-4FF1-94E2-B010B61A36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rgbClr val="C48E3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353355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A342D9-1608-4756-908C-F9D276D83C59}"/>
              </a:ext>
            </a:extLst>
          </p:cNvPr>
          <p:cNvSpPr>
            <a:spLocks noGrp="1"/>
          </p:cNvSpPr>
          <p:nvPr>
            <p:ph type="title"/>
          </p:nvPr>
        </p:nvSpPr>
        <p:spPr/>
        <p:txBody>
          <a:bodyPr/>
          <a:lstStyle/>
          <a:p>
            <a:r>
              <a:rPr lang="en-US" b="0" i="0" dirty="0">
                <a:solidFill>
                  <a:srgbClr val="3B3835"/>
                </a:solidFill>
                <a:effectLst/>
                <a:latin typeface="HelveticaNeue-Light"/>
              </a:rPr>
              <a:t>Period/ Full Stop</a:t>
            </a:r>
            <a:endParaRPr lang="x-none" dirty="0"/>
          </a:p>
        </p:txBody>
      </p:sp>
      <p:sp>
        <p:nvSpPr>
          <p:cNvPr id="3" name="Content Placeholder 2">
            <a:extLst>
              <a:ext uri="{FF2B5EF4-FFF2-40B4-BE49-F238E27FC236}">
                <a16:creationId xmlns:a16="http://schemas.microsoft.com/office/drawing/2014/main" xmlns="" id="{DD96448C-2418-43DA-8A7A-28164BCF9103}"/>
              </a:ext>
            </a:extLst>
          </p:cNvPr>
          <p:cNvSpPr>
            <a:spLocks noGrp="1"/>
          </p:cNvSpPr>
          <p:nvPr>
            <p:ph idx="1"/>
          </p:nvPr>
        </p:nvSpPr>
        <p:spPr/>
        <p:txBody>
          <a:bodyPr>
            <a:normAutofit/>
          </a:bodyPr>
          <a:lstStyle/>
          <a:p>
            <a:pPr algn="just"/>
            <a:r>
              <a:rPr lang="en-US" sz="3200" b="1" i="0" dirty="0">
                <a:solidFill>
                  <a:srgbClr val="3B3835"/>
                </a:solidFill>
                <a:effectLst/>
                <a:latin typeface="HelveticaNeue-Light"/>
              </a:rPr>
              <a:t>Rule</a:t>
            </a:r>
            <a:r>
              <a:rPr lang="en-US" sz="3200" b="0" i="0" dirty="0">
                <a:solidFill>
                  <a:srgbClr val="3B3835"/>
                </a:solidFill>
                <a:effectLst/>
                <a:latin typeface="HelveticaNeue-Light"/>
              </a:rPr>
              <a:t>: Use at the end of a complete sentence.</a:t>
            </a:r>
          </a:p>
          <a:p>
            <a:pPr algn="just"/>
            <a:r>
              <a:rPr lang="en-US" sz="3200" b="1" i="0" dirty="0">
                <a:solidFill>
                  <a:srgbClr val="3B3835"/>
                </a:solidFill>
                <a:effectLst/>
                <a:latin typeface="HelveticaNeue-Light"/>
              </a:rPr>
              <a:t>Example</a:t>
            </a:r>
            <a:r>
              <a:rPr lang="en-US" sz="3200" b="0" i="0" dirty="0">
                <a:solidFill>
                  <a:srgbClr val="3B3835"/>
                </a:solidFill>
                <a:effectLst/>
                <a:latin typeface="HelveticaNeue-Light"/>
              </a:rPr>
              <a:t>: </a:t>
            </a:r>
            <a:r>
              <a:rPr lang="en-US" sz="2800" b="0" i="0" dirty="0">
                <a:solidFill>
                  <a:srgbClr val="3B3835"/>
                </a:solidFill>
                <a:effectLst/>
                <a:latin typeface="HelveticaNeue-Light"/>
              </a:rPr>
              <a:t>I went to the store for groceries.</a:t>
            </a:r>
          </a:p>
          <a:p>
            <a:pPr algn="just"/>
            <a:endParaRPr lang="en-US" sz="3200" b="0" i="0" dirty="0">
              <a:solidFill>
                <a:srgbClr val="3B3835"/>
              </a:solidFill>
              <a:effectLst/>
              <a:latin typeface="HelveticaNeue-Light"/>
            </a:endParaRPr>
          </a:p>
          <a:p>
            <a:pPr algn="just"/>
            <a:r>
              <a:rPr lang="en-US" sz="3200" b="1" i="0" dirty="0">
                <a:solidFill>
                  <a:srgbClr val="3B3835"/>
                </a:solidFill>
                <a:effectLst/>
                <a:latin typeface="HelveticaNeue-Light"/>
              </a:rPr>
              <a:t>Rule</a:t>
            </a:r>
            <a:r>
              <a:rPr lang="en-US" sz="3200" b="0" i="0" dirty="0">
                <a:solidFill>
                  <a:srgbClr val="3B3835"/>
                </a:solidFill>
                <a:effectLst/>
                <a:latin typeface="HelveticaNeue-Light"/>
              </a:rPr>
              <a:t>: Use at the end of an indirect question.</a:t>
            </a:r>
          </a:p>
          <a:p>
            <a:pPr algn="just"/>
            <a:r>
              <a:rPr lang="en-US" sz="3200" b="1" i="0" dirty="0">
                <a:solidFill>
                  <a:srgbClr val="3B3835"/>
                </a:solidFill>
                <a:effectLst/>
                <a:latin typeface="HelveticaNeue-Light"/>
              </a:rPr>
              <a:t>Example</a:t>
            </a:r>
            <a:r>
              <a:rPr lang="en-US" sz="3200" b="0" i="0" dirty="0">
                <a:solidFill>
                  <a:srgbClr val="3B3835"/>
                </a:solidFill>
                <a:effectLst/>
                <a:latin typeface="HelveticaNeue-Light"/>
              </a:rPr>
              <a:t>: </a:t>
            </a:r>
            <a:r>
              <a:rPr lang="en-US" sz="2800" b="0" i="0" dirty="0">
                <a:solidFill>
                  <a:srgbClr val="3B3835"/>
                </a:solidFill>
                <a:effectLst/>
                <a:latin typeface="HelveticaNeue-Light"/>
              </a:rPr>
              <a:t>He asked where the milk was.</a:t>
            </a:r>
            <a:endParaRPr lang="x-none" sz="3200" dirty="0"/>
          </a:p>
        </p:txBody>
      </p:sp>
      <p:pic>
        <p:nvPicPr>
          <p:cNvPr id="5" name="Picture 4">
            <a:extLst>
              <a:ext uri="{FF2B5EF4-FFF2-40B4-BE49-F238E27FC236}">
                <a16:creationId xmlns:a16="http://schemas.microsoft.com/office/drawing/2014/main" xmlns="" id="{E5F10D4D-D11D-48A2-B801-86E8B5BE877F}"/>
              </a:ext>
            </a:extLst>
          </p:cNvPr>
          <p:cNvPicPr>
            <a:picLocks noChangeAspect="1"/>
          </p:cNvPicPr>
          <p:nvPr/>
        </p:nvPicPr>
        <p:blipFill>
          <a:blip r:embed="rId2"/>
          <a:stretch>
            <a:fillRect/>
          </a:stretch>
        </p:blipFill>
        <p:spPr>
          <a:xfrm>
            <a:off x="5981360" y="377360"/>
            <a:ext cx="1128214" cy="1269241"/>
          </a:xfrm>
          <a:prstGeom prst="rect">
            <a:avLst/>
          </a:prstGeom>
        </p:spPr>
      </p:pic>
    </p:spTree>
    <p:extLst>
      <p:ext uri="{BB962C8B-B14F-4D97-AF65-F5344CB8AC3E}">
        <p14:creationId xmlns:p14="http://schemas.microsoft.com/office/powerpoint/2010/main" val="1712527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A342D9-1608-4756-908C-F9D276D83C59}"/>
              </a:ext>
            </a:extLst>
          </p:cNvPr>
          <p:cNvSpPr>
            <a:spLocks noGrp="1"/>
          </p:cNvSpPr>
          <p:nvPr>
            <p:ph type="title"/>
          </p:nvPr>
        </p:nvSpPr>
        <p:spPr/>
        <p:txBody>
          <a:bodyPr/>
          <a:lstStyle/>
          <a:p>
            <a:r>
              <a:rPr lang="en-US" b="0" i="0" dirty="0">
                <a:solidFill>
                  <a:srgbClr val="3B3835"/>
                </a:solidFill>
                <a:effectLst/>
                <a:latin typeface="HelveticaNeue-Light"/>
              </a:rPr>
              <a:t>Period/ Full Stop</a:t>
            </a:r>
            <a:endParaRPr lang="x-none" dirty="0"/>
          </a:p>
        </p:txBody>
      </p:sp>
      <p:sp>
        <p:nvSpPr>
          <p:cNvPr id="3" name="Content Placeholder 2">
            <a:extLst>
              <a:ext uri="{FF2B5EF4-FFF2-40B4-BE49-F238E27FC236}">
                <a16:creationId xmlns:a16="http://schemas.microsoft.com/office/drawing/2014/main" xmlns="" id="{DD96448C-2418-43DA-8A7A-28164BCF9103}"/>
              </a:ext>
            </a:extLst>
          </p:cNvPr>
          <p:cNvSpPr>
            <a:spLocks noGrp="1"/>
          </p:cNvSpPr>
          <p:nvPr>
            <p:ph idx="1"/>
          </p:nvPr>
        </p:nvSpPr>
        <p:spPr>
          <a:xfrm>
            <a:off x="1097280" y="2101754"/>
            <a:ext cx="10058400" cy="3767339"/>
          </a:xfrm>
        </p:spPr>
        <p:txBody>
          <a:bodyPr>
            <a:normAutofit/>
          </a:bodyPr>
          <a:lstStyle/>
          <a:p>
            <a:pPr algn="just"/>
            <a:r>
              <a:rPr lang="en-US" sz="2800" b="0" i="0" dirty="0">
                <a:solidFill>
                  <a:srgbClr val="2A2A2A"/>
                </a:solidFill>
                <a:effectLst/>
                <a:latin typeface="Open Sans" panose="020B0606030504020204" pitchFamily="34" charset="0"/>
              </a:rPr>
              <a:t>Less frequently, a series of three full stops (an ellipsis) can be used to indicate where a section of a quotation has been omitted when it is not relevant to the text, for example:</a:t>
            </a:r>
          </a:p>
          <a:p>
            <a:pPr algn="just"/>
            <a:endParaRPr lang="en-US" sz="2400" b="0" dirty="0">
              <a:solidFill>
                <a:srgbClr val="2A2A2A"/>
              </a:solidFill>
              <a:effectLst/>
              <a:latin typeface="Open Sans" panose="020B0606030504020204" pitchFamily="34" charset="0"/>
            </a:endParaRPr>
          </a:p>
          <a:p>
            <a:pPr algn="just"/>
            <a:r>
              <a:rPr lang="en-US" sz="2800" b="1" dirty="0">
                <a:solidFill>
                  <a:srgbClr val="2A2A2A"/>
                </a:solidFill>
                <a:effectLst/>
                <a:latin typeface="Open Sans" panose="020B0606030504020204" pitchFamily="34" charset="0"/>
              </a:rPr>
              <a:t>Example</a:t>
            </a:r>
            <a:r>
              <a:rPr lang="en-US" sz="2800" b="0" dirty="0">
                <a:solidFill>
                  <a:srgbClr val="2A2A2A"/>
                </a:solidFill>
                <a:effectLst/>
                <a:latin typeface="Open Sans" panose="020B0606030504020204" pitchFamily="34" charset="0"/>
              </a:rPr>
              <a:t>: The boy was happy… at the start of his summer holiday.</a:t>
            </a:r>
            <a:endParaRPr lang="en-US" sz="3200" b="0" dirty="0">
              <a:solidFill>
                <a:srgbClr val="2A2A2A"/>
              </a:solidFill>
              <a:effectLst/>
              <a:latin typeface="Open Sans" panose="020B0606030504020204" pitchFamily="34" charset="0"/>
            </a:endParaRPr>
          </a:p>
          <a:p>
            <a:pPr algn="just"/>
            <a:endParaRPr lang="x-none" sz="3200" dirty="0"/>
          </a:p>
        </p:txBody>
      </p:sp>
      <p:pic>
        <p:nvPicPr>
          <p:cNvPr id="6" name="Picture 5">
            <a:extLst>
              <a:ext uri="{FF2B5EF4-FFF2-40B4-BE49-F238E27FC236}">
                <a16:creationId xmlns:a16="http://schemas.microsoft.com/office/drawing/2014/main" xmlns="" id="{74E8A813-F8F4-432B-8CBF-A966118E0D93}"/>
              </a:ext>
            </a:extLst>
          </p:cNvPr>
          <p:cNvPicPr>
            <a:picLocks noChangeAspect="1"/>
          </p:cNvPicPr>
          <p:nvPr/>
        </p:nvPicPr>
        <p:blipFill>
          <a:blip r:embed="rId3"/>
          <a:stretch>
            <a:fillRect/>
          </a:stretch>
        </p:blipFill>
        <p:spPr>
          <a:xfrm>
            <a:off x="5981360" y="377360"/>
            <a:ext cx="1128214" cy="1269241"/>
          </a:xfrm>
          <a:prstGeom prst="rect">
            <a:avLst/>
          </a:prstGeom>
        </p:spPr>
      </p:pic>
    </p:spTree>
    <p:extLst>
      <p:ext uri="{BB962C8B-B14F-4D97-AF65-F5344CB8AC3E}">
        <p14:creationId xmlns:p14="http://schemas.microsoft.com/office/powerpoint/2010/main" val="86208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34FA3B-AE88-4B5E-BB8D-0E1CA73C0784}"/>
              </a:ext>
            </a:extLst>
          </p:cNvPr>
          <p:cNvSpPr>
            <a:spLocks noGrp="1"/>
          </p:cNvSpPr>
          <p:nvPr>
            <p:ph type="title"/>
          </p:nvPr>
        </p:nvSpPr>
        <p:spPr/>
        <p:txBody>
          <a:bodyPr/>
          <a:lstStyle/>
          <a:p>
            <a:r>
              <a:rPr lang="en-US" b="0" i="0" dirty="0">
                <a:solidFill>
                  <a:srgbClr val="3B3835"/>
                </a:solidFill>
                <a:effectLst/>
                <a:latin typeface="HelveticaNeue-Light"/>
              </a:rPr>
              <a:t>Period/ Full Stop</a:t>
            </a:r>
            <a:endParaRPr lang="x-none" dirty="0"/>
          </a:p>
        </p:txBody>
      </p:sp>
      <p:sp>
        <p:nvSpPr>
          <p:cNvPr id="3" name="Content Placeholder 2">
            <a:extLst>
              <a:ext uri="{FF2B5EF4-FFF2-40B4-BE49-F238E27FC236}">
                <a16:creationId xmlns:a16="http://schemas.microsoft.com/office/drawing/2014/main" xmlns="" id="{76AA547D-7DB9-4597-A161-6B313BE2EAEA}"/>
              </a:ext>
            </a:extLst>
          </p:cNvPr>
          <p:cNvSpPr>
            <a:spLocks noGrp="1"/>
          </p:cNvSpPr>
          <p:nvPr>
            <p:ph idx="1"/>
          </p:nvPr>
        </p:nvSpPr>
        <p:spPr/>
        <p:txBody>
          <a:bodyPr/>
          <a:lstStyle/>
          <a:p>
            <a:pPr algn="just"/>
            <a:r>
              <a:rPr lang="en-US" sz="2800" dirty="0">
                <a:solidFill>
                  <a:srgbClr val="2A2A2A"/>
                </a:solidFill>
                <a:latin typeface="Open Sans" panose="020B0606030504020204" pitchFamily="34" charset="0"/>
              </a:rPr>
              <a:t>A single full stop may also be used to indicate the abbreviation of commonly used words as in the following examples:</a:t>
            </a:r>
          </a:p>
          <a:p>
            <a:pPr algn="just"/>
            <a:endParaRPr lang="en-US" sz="2800" dirty="0">
              <a:solidFill>
                <a:srgbClr val="2A2A2A"/>
              </a:solidFill>
              <a:latin typeface="Open Sans" panose="020B0606030504020204" pitchFamily="34" charset="0"/>
            </a:endParaRPr>
          </a:p>
          <a:p>
            <a:pPr lvl="1" algn="just">
              <a:buFont typeface="Arial" panose="020B0604020202020204" pitchFamily="34" charset="0"/>
              <a:buChar char="•"/>
            </a:pPr>
            <a:r>
              <a:rPr lang="en-US" sz="2800" dirty="0">
                <a:solidFill>
                  <a:srgbClr val="2A2A2A"/>
                </a:solidFill>
                <a:latin typeface="Open Sans" panose="020B0606030504020204" pitchFamily="34" charset="0"/>
              </a:rPr>
              <a:t>Telephone Number = Tel. No.</a:t>
            </a:r>
          </a:p>
          <a:p>
            <a:pPr lvl="1" algn="just">
              <a:buFont typeface="Arial" panose="020B0604020202020204" pitchFamily="34" charset="0"/>
              <a:buChar char="•"/>
            </a:pPr>
            <a:r>
              <a:rPr lang="en-US" sz="2800" dirty="0">
                <a:solidFill>
                  <a:srgbClr val="2A2A2A"/>
                </a:solidFill>
                <a:latin typeface="Open Sans" panose="020B0606030504020204" pitchFamily="34" charset="0"/>
              </a:rPr>
              <a:t>September = Sept.</a:t>
            </a:r>
          </a:p>
          <a:p>
            <a:pPr lvl="1" algn="just">
              <a:buFont typeface="Arial" panose="020B0604020202020204" pitchFamily="34" charset="0"/>
              <a:buChar char="•"/>
            </a:pPr>
            <a:r>
              <a:rPr lang="en-US" sz="2800" dirty="0">
                <a:solidFill>
                  <a:srgbClr val="2A2A2A"/>
                </a:solidFill>
                <a:latin typeface="Open Sans" panose="020B0606030504020204" pitchFamily="34" charset="0"/>
              </a:rPr>
              <a:t>Pages = pp.</a:t>
            </a:r>
          </a:p>
          <a:p>
            <a:endParaRPr lang="x-none" dirty="0"/>
          </a:p>
        </p:txBody>
      </p:sp>
      <p:pic>
        <p:nvPicPr>
          <p:cNvPr id="4" name="Picture 3">
            <a:extLst>
              <a:ext uri="{FF2B5EF4-FFF2-40B4-BE49-F238E27FC236}">
                <a16:creationId xmlns:a16="http://schemas.microsoft.com/office/drawing/2014/main" xmlns="" id="{7C8796A8-A22A-4848-A3FB-47766712F60A}"/>
              </a:ext>
            </a:extLst>
          </p:cNvPr>
          <p:cNvPicPr>
            <a:picLocks noChangeAspect="1"/>
          </p:cNvPicPr>
          <p:nvPr/>
        </p:nvPicPr>
        <p:blipFill>
          <a:blip r:embed="rId2"/>
          <a:stretch>
            <a:fillRect/>
          </a:stretch>
        </p:blipFill>
        <p:spPr>
          <a:xfrm>
            <a:off x="5981360" y="377360"/>
            <a:ext cx="1128214" cy="1269241"/>
          </a:xfrm>
          <a:prstGeom prst="rect">
            <a:avLst/>
          </a:prstGeom>
        </p:spPr>
      </p:pic>
    </p:spTree>
    <p:extLst>
      <p:ext uri="{BB962C8B-B14F-4D97-AF65-F5344CB8AC3E}">
        <p14:creationId xmlns:p14="http://schemas.microsoft.com/office/powerpoint/2010/main" val="10353898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A32FF0-E986-4482-B868-D47BF41EBE0A}"/>
              </a:ext>
            </a:extLst>
          </p:cNvPr>
          <p:cNvSpPr>
            <a:spLocks noGrp="1"/>
          </p:cNvSpPr>
          <p:nvPr>
            <p:ph type="title"/>
          </p:nvPr>
        </p:nvSpPr>
        <p:spPr/>
        <p:txBody>
          <a:bodyPr/>
          <a:lstStyle/>
          <a:p>
            <a:r>
              <a:rPr lang="en-US" b="0" i="0" dirty="0">
                <a:solidFill>
                  <a:srgbClr val="3B3835"/>
                </a:solidFill>
                <a:effectLst/>
                <a:latin typeface="HelveticaNeue-Light"/>
              </a:rPr>
              <a:t>Comma</a:t>
            </a:r>
            <a:endParaRPr lang="x-none" dirty="0"/>
          </a:p>
        </p:txBody>
      </p:sp>
      <p:sp>
        <p:nvSpPr>
          <p:cNvPr id="3" name="Content Placeholder 2">
            <a:extLst>
              <a:ext uri="{FF2B5EF4-FFF2-40B4-BE49-F238E27FC236}">
                <a16:creationId xmlns:a16="http://schemas.microsoft.com/office/drawing/2014/main" xmlns="" id="{DE8C86F3-9D6B-4212-A3A2-B727147BD224}"/>
              </a:ext>
            </a:extLst>
          </p:cNvPr>
          <p:cNvSpPr>
            <a:spLocks noGrp="1"/>
          </p:cNvSpPr>
          <p:nvPr>
            <p:ph idx="1"/>
          </p:nvPr>
        </p:nvSpPr>
        <p:spPr/>
        <p:txBody>
          <a:bodyPr/>
          <a:lstStyle/>
          <a:p>
            <a:r>
              <a:rPr lang="en-US" sz="2800" i="0" dirty="0">
                <a:solidFill>
                  <a:srgbClr val="3B3835"/>
                </a:solidFill>
                <a:effectLst/>
                <a:latin typeface="HelveticaNeue-Light"/>
              </a:rPr>
              <a:t>The comma is useful in a sentence when the writer wishes to:</a:t>
            </a:r>
          </a:p>
          <a:p>
            <a:endParaRPr lang="en-US" sz="2800" i="0" dirty="0">
              <a:solidFill>
                <a:srgbClr val="3B3835"/>
              </a:solidFill>
              <a:effectLst/>
              <a:latin typeface="HelveticaNeue-Light"/>
            </a:endParaRPr>
          </a:p>
          <a:p>
            <a:pPr lvl="1">
              <a:buFont typeface="Arial" panose="020B0604020202020204" pitchFamily="34" charset="0"/>
              <a:buChar char="•"/>
            </a:pPr>
            <a:r>
              <a:rPr lang="en-US" sz="2800" i="0" dirty="0">
                <a:solidFill>
                  <a:srgbClr val="3B3835"/>
                </a:solidFill>
                <a:effectLst/>
                <a:latin typeface="HelveticaNeue-Light"/>
              </a:rPr>
              <a:t>pause before proceeding</a:t>
            </a:r>
          </a:p>
          <a:p>
            <a:pPr lvl="1">
              <a:buFont typeface="Arial" panose="020B0604020202020204" pitchFamily="34" charset="0"/>
              <a:buChar char="•"/>
            </a:pPr>
            <a:r>
              <a:rPr lang="en-US" sz="2800" i="0" dirty="0">
                <a:solidFill>
                  <a:srgbClr val="3B3835"/>
                </a:solidFill>
                <a:effectLst/>
                <a:latin typeface="HelveticaNeue-Light"/>
              </a:rPr>
              <a:t>add a phrase that does not contain any new subject</a:t>
            </a:r>
          </a:p>
          <a:p>
            <a:pPr lvl="1">
              <a:buFont typeface="Arial" panose="020B0604020202020204" pitchFamily="34" charset="0"/>
              <a:buChar char="•"/>
            </a:pPr>
            <a:r>
              <a:rPr lang="en-US" sz="2800" i="0" dirty="0">
                <a:solidFill>
                  <a:srgbClr val="3B3835"/>
                </a:solidFill>
                <a:effectLst/>
                <a:latin typeface="HelveticaNeue-Light"/>
              </a:rPr>
              <a:t>separate items on a list</a:t>
            </a:r>
          </a:p>
          <a:p>
            <a:pPr lvl="1">
              <a:buFont typeface="Arial" panose="020B0604020202020204" pitchFamily="34" charset="0"/>
              <a:buChar char="•"/>
            </a:pPr>
            <a:r>
              <a:rPr lang="en-US" sz="2800" i="0" dirty="0">
                <a:solidFill>
                  <a:srgbClr val="3B3835"/>
                </a:solidFill>
                <a:effectLst/>
                <a:latin typeface="HelveticaNeue-Light"/>
              </a:rPr>
              <a:t>use more than one adjective (a describing word, like beautiful)</a:t>
            </a:r>
            <a:endParaRPr lang="x-none" sz="2000" dirty="0"/>
          </a:p>
        </p:txBody>
      </p:sp>
      <p:pic>
        <p:nvPicPr>
          <p:cNvPr id="5" name="Picture 4">
            <a:extLst>
              <a:ext uri="{FF2B5EF4-FFF2-40B4-BE49-F238E27FC236}">
                <a16:creationId xmlns:a16="http://schemas.microsoft.com/office/drawing/2014/main" xmlns="" id="{19BAF12F-C226-4296-941C-EF3609BCE9D1}"/>
              </a:ext>
            </a:extLst>
          </p:cNvPr>
          <p:cNvPicPr>
            <a:picLocks noChangeAspect="1"/>
          </p:cNvPicPr>
          <p:nvPr/>
        </p:nvPicPr>
        <p:blipFill>
          <a:blip r:embed="rId2"/>
          <a:stretch>
            <a:fillRect/>
          </a:stretch>
        </p:blipFill>
        <p:spPr>
          <a:xfrm>
            <a:off x="3932260" y="472504"/>
            <a:ext cx="885399" cy="1264856"/>
          </a:xfrm>
          <a:prstGeom prst="rect">
            <a:avLst/>
          </a:prstGeom>
        </p:spPr>
      </p:pic>
    </p:spTree>
    <p:extLst>
      <p:ext uri="{BB962C8B-B14F-4D97-AF65-F5344CB8AC3E}">
        <p14:creationId xmlns:p14="http://schemas.microsoft.com/office/powerpoint/2010/main" val="25739744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A32FF0-E986-4482-B868-D47BF41EBE0A}"/>
              </a:ext>
            </a:extLst>
          </p:cNvPr>
          <p:cNvSpPr>
            <a:spLocks noGrp="1"/>
          </p:cNvSpPr>
          <p:nvPr>
            <p:ph type="title"/>
          </p:nvPr>
        </p:nvSpPr>
        <p:spPr/>
        <p:txBody>
          <a:bodyPr/>
          <a:lstStyle/>
          <a:p>
            <a:r>
              <a:rPr lang="en-US" b="0" i="0" dirty="0">
                <a:solidFill>
                  <a:srgbClr val="3B3835"/>
                </a:solidFill>
                <a:effectLst/>
                <a:latin typeface="HelveticaNeue-Light"/>
              </a:rPr>
              <a:t>Comma</a:t>
            </a:r>
            <a:endParaRPr lang="x-none" dirty="0"/>
          </a:p>
        </p:txBody>
      </p:sp>
      <p:sp>
        <p:nvSpPr>
          <p:cNvPr id="3" name="Content Placeholder 2">
            <a:extLst>
              <a:ext uri="{FF2B5EF4-FFF2-40B4-BE49-F238E27FC236}">
                <a16:creationId xmlns:a16="http://schemas.microsoft.com/office/drawing/2014/main" xmlns="" id="{DE8C86F3-9D6B-4212-A3A2-B727147BD224}"/>
              </a:ext>
            </a:extLst>
          </p:cNvPr>
          <p:cNvSpPr>
            <a:spLocks noGrp="1"/>
          </p:cNvSpPr>
          <p:nvPr>
            <p:ph idx="1"/>
          </p:nvPr>
        </p:nvSpPr>
        <p:spPr/>
        <p:txBody>
          <a:bodyPr>
            <a:normAutofit lnSpcReduction="10000"/>
          </a:bodyPr>
          <a:lstStyle/>
          <a:p>
            <a:r>
              <a:rPr lang="en-US" sz="2400" b="1" i="0" dirty="0">
                <a:solidFill>
                  <a:srgbClr val="3B3835"/>
                </a:solidFill>
                <a:effectLst/>
                <a:latin typeface="HelveticaNeue-Light"/>
              </a:rPr>
              <a:t>Rule</a:t>
            </a:r>
            <a:r>
              <a:rPr lang="en-US" sz="2400" b="0" i="0" dirty="0">
                <a:solidFill>
                  <a:srgbClr val="3B3835"/>
                </a:solidFill>
                <a:effectLst/>
                <a:latin typeface="HelveticaNeue-Light"/>
              </a:rPr>
              <a:t>: Use a comma to separate words or items in a list</a:t>
            </a:r>
          </a:p>
          <a:p>
            <a:r>
              <a:rPr lang="en-US" sz="2400" b="1" i="0" dirty="0">
                <a:solidFill>
                  <a:srgbClr val="3B3835"/>
                </a:solidFill>
                <a:effectLst/>
                <a:latin typeface="HelveticaNeue-Light"/>
              </a:rPr>
              <a:t>Example</a:t>
            </a:r>
            <a:r>
              <a:rPr lang="en-US" sz="2400" b="0" i="0" dirty="0">
                <a:solidFill>
                  <a:srgbClr val="3B3835"/>
                </a:solidFill>
                <a:effectLst/>
                <a:latin typeface="HelveticaNeue-Light"/>
              </a:rPr>
              <a:t>: She has two dogs, three cats, one bird, and five fish in her house. </a:t>
            </a:r>
          </a:p>
          <a:p>
            <a:endParaRPr lang="en-US" sz="2400" b="0" i="0" dirty="0">
              <a:solidFill>
                <a:srgbClr val="3B3835"/>
              </a:solidFill>
              <a:effectLst/>
              <a:latin typeface="HelveticaNeue-Light"/>
            </a:endParaRPr>
          </a:p>
          <a:p>
            <a:r>
              <a:rPr lang="en-US" sz="2400" b="1" i="0" dirty="0">
                <a:solidFill>
                  <a:srgbClr val="3B3835"/>
                </a:solidFill>
                <a:effectLst/>
                <a:latin typeface="HelveticaNeue-Light"/>
              </a:rPr>
              <a:t>Rule</a:t>
            </a:r>
            <a:r>
              <a:rPr lang="en-US" sz="2400" b="0" i="0" dirty="0">
                <a:solidFill>
                  <a:srgbClr val="3B3835"/>
                </a:solidFill>
                <a:effectLst/>
                <a:latin typeface="HelveticaNeue-Light"/>
              </a:rPr>
              <a:t>: Use a comma to separate a city from its state.</a:t>
            </a:r>
          </a:p>
          <a:p>
            <a:r>
              <a:rPr lang="en-US" sz="2400" b="1" i="0" dirty="0">
                <a:solidFill>
                  <a:srgbClr val="3B3835"/>
                </a:solidFill>
                <a:effectLst/>
                <a:latin typeface="HelveticaNeue-Light"/>
              </a:rPr>
              <a:t>Example</a:t>
            </a:r>
            <a:r>
              <a:rPr lang="en-US" sz="2400" b="0" i="0" dirty="0">
                <a:solidFill>
                  <a:srgbClr val="3B3835"/>
                </a:solidFill>
                <a:effectLst/>
                <a:latin typeface="HelveticaNeue-Light"/>
              </a:rPr>
              <a:t>: I am from East Lansing, Michigan</a:t>
            </a:r>
          </a:p>
          <a:p>
            <a:endParaRPr lang="en-US" sz="2400" b="0" i="0" dirty="0">
              <a:solidFill>
                <a:srgbClr val="3B3835"/>
              </a:solidFill>
              <a:effectLst/>
              <a:latin typeface="HelveticaNeue-Light"/>
            </a:endParaRPr>
          </a:p>
          <a:p>
            <a:r>
              <a:rPr lang="en-US" sz="2400" b="1" i="0" dirty="0">
                <a:solidFill>
                  <a:srgbClr val="3B3835"/>
                </a:solidFill>
                <a:effectLst/>
                <a:latin typeface="HelveticaNeue-Light"/>
              </a:rPr>
              <a:t>Rule</a:t>
            </a:r>
            <a:r>
              <a:rPr lang="en-US" sz="2400" b="0" i="0" dirty="0">
                <a:solidFill>
                  <a:srgbClr val="3B3835"/>
                </a:solidFill>
                <a:effectLst/>
                <a:latin typeface="HelveticaNeue-Light"/>
              </a:rPr>
              <a:t>: Use a comma to separate the day of the month from the year</a:t>
            </a:r>
          </a:p>
          <a:p>
            <a:r>
              <a:rPr lang="en-US" sz="2400" b="1" i="0" dirty="0">
                <a:solidFill>
                  <a:srgbClr val="3B3835"/>
                </a:solidFill>
                <a:effectLst/>
                <a:latin typeface="HelveticaNeue-Light"/>
              </a:rPr>
              <a:t>Example</a:t>
            </a:r>
            <a:r>
              <a:rPr lang="en-US" sz="2400" b="0" i="0" dirty="0">
                <a:solidFill>
                  <a:srgbClr val="3B3835"/>
                </a:solidFill>
                <a:effectLst/>
                <a:latin typeface="HelveticaNeue-Light"/>
              </a:rPr>
              <a:t>: He was born on August 4th, 1990.</a:t>
            </a:r>
          </a:p>
        </p:txBody>
      </p:sp>
      <p:pic>
        <p:nvPicPr>
          <p:cNvPr id="5" name="Picture 4">
            <a:extLst>
              <a:ext uri="{FF2B5EF4-FFF2-40B4-BE49-F238E27FC236}">
                <a16:creationId xmlns:a16="http://schemas.microsoft.com/office/drawing/2014/main" xmlns="" id="{19BAF12F-C226-4296-941C-EF3609BCE9D1}"/>
              </a:ext>
            </a:extLst>
          </p:cNvPr>
          <p:cNvPicPr>
            <a:picLocks noChangeAspect="1"/>
          </p:cNvPicPr>
          <p:nvPr/>
        </p:nvPicPr>
        <p:blipFill>
          <a:blip r:embed="rId2"/>
          <a:stretch>
            <a:fillRect/>
          </a:stretch>
        </p:blipFill>
        <p:spPr>
          <a:xfrm>
            <a:off x="3932260" y="472504"/>
            <a:ext cx="885399" cy="1264856"/>
          </a:xfrm>
          <a:prstGeom prst="rect">
            <a:avLst/>
          </a:prstGeom>
        </p:spPr>
      </p:pic>
    </p:spTree>
    <p:extLst>
      <p:ext uri="{BB962C8B-B14F-4D97-AF65-F5344CB8AC3E}">
        <p14:creationId xmlns:p14="http://schemas.microsoft.com/office/powerpoint/2010/main" val="37956323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A32FF0-E986-4482-B868-D47BF41EBE0A}"/>
              </a:ext>
            </a:extLst>
          </p:cNvPr>
          <p:cNvSpPr>
            <a:spLocks noGrp="1"/>
          </p:cNvSpPr>
          <p:nvPr>
            <p:ph type="title"/>
          </p:nvPr>
        </p:nvSpPr>
        <p:spPr/>
        <p:txBody>
          <a:bodyPr/>
          <a:lstStyle/>
          <a:p>
            <a:r>
              <a:rPr lang="en-US" b="0" i="0" dirty="0">
                <a:solidFill>
                  <a:srgbClr val="3B3835"/>
                </a:solidFill>
                <a:effectLst/>
                <a:latin typeface="HelveticaNeue-Light"/>
              </a:rPr>
              <a:t>Comma</a:t>
            </a:r>
            <a:endParaRPr lang="x-none" dirty="0"/>
          </a:p>
        </p:txBody>
      </p:sp>
      <p:sp>
        <p:nvSpPr>
          <p:cNvPr id="3" name="Content Placeholder 2">
            <a:extLst>
              <a:ext uri="{FF2B5EF4-FFF2-40B4-BE49-F238E27FC236}">
                <a16:creationId xmlns:a16="http://schemas.microsoft.com/office/drawing/2014/main" xmlns="" id="{DE8C86F3-9D6B-4212-A3A2-B727147BD224}"/>
              </a:ext>
            </a:extLst>
          </p:cNvPr>
          <p:cNvSpPr>
            <a:spLocks noGrp="1"/>
          </p:cNvSpPr>
          <p:nvPr>
            <p:ph idx="1"/>
          </p:nvPr>
        </p:nvSpPr>
        <p:spPr>
          <a:xfrm>
            <a:off x="1097280" y="1845733"/>
            <a:ext cx="10058400" cy="4404941"/>
          </a:xfrm>
        </p:spPr>
        <p:txBody>
          <a:bodyPr>
            <a:normAutofit fontScale="92500" lnSpcReduction="20000"/>
          </a:bodyPr>
          <a:lstStyle/>
          <a:p>
            <a:r>
              <a:rPr lang="en-US" sz="2400" b="1" i="0" dirty="0">
                <a:solidFill>
                  <a:srgbClr val="3B3835"/>
                </a:solidFill>
                <a:effectLst/>
                <a:latin typeface="HelveticaNeue-Light"/>
              </a:rPr>
              <a:t>Rule</a:t>
            </a:r>
            <a:r>
              <a:rPr lang="en-US" sz="2400" b="0" i="0" dirty="0">
                <a:solidFill>
                  <a:srgbClr val="3B3835"/>
                </a:solidFill>
                <a:effectLst/>
                <a:latin typeface="HelveticaNeue-Light"/>
              </a:rPr>
              <a:t>: Use a comma to separate item in the list</a:t>
            </a:r>
          </a:p>
          <a:p>
            <a:r>
              <a:rPr lang="en-US" sz="2400" b="1" i="0" dirty="0">
                <a:solidFill>
                  <a:srgbClr val="3B3835"/>
                </a:solidFill>
                <a:effectLst/>
                <a:latin typeface="HelveticaNeue-Light"/>
              </a:rPr>
              <a:t>Example</a:t>
            </a:r>
            <a:r>
              <a:rPr lang="en-US" sz="2400" b="0" i="0" dirty="0">
                <a:solidFill>
                  <a:srgbClr val="3B3835"/>
                </a:solidFill>
                <a:effectLst/>
                <a:latin typeface="HelveticaNeue-Light"/>
              </a:rPr>
              <a:t>: The shopping trolley was loaded high with bottles of beer, fruit, vegetables, toilet rolls, cereals and cartons of milk.</a:t>
            </a:r>
          </a:p>
          <a:p>
            <a:endParaRPr lang="en-US" sz="2400" b="0" i="0" dirty="0">
              <a:solidFill>
                <a:srgbClr val="3B3835"/>
              </a:solidFill>
              <a:effectLst/>
              <a:latin typeface="HelveticaNeue-Light"/>
            </a:endParaRPr>
          </a:p>
          <a:p>
            <a:r>
              <a:rPr lang="en-US" sz="2400" b="1" i="0" dirty="0">
                <a:solidFill>
                  <a:srgbClr val="3B3835"/>
                </a:solidFill>
                <a:effectLst/>
                <a:latin typeface="HelveticaNeue-Light"/>
              </a:rPr>
              <a:t>Rule</a:t>
            </a:r>
            <a:r>
              <a:rPr lang="en-US" sz="2400" b="0" i="0" dirty="0">
                <a:solidFill>
                  <a:srgbClr val="3B3835"/>
                </a:solidFill>
                <a:effectLst/>
                <a:latin typeface="HelveticaNeue-Light"/>
              </a:rPr>
              <a:t>: Use a comma to separate two adjectives (describing words) when the word and can be inserted between them. </a:t>
            </a:r>
          </a:p>
          <a:p>
            <a:r>
              <a:rPr lang="en-US" sz="2400" b="1" i="0" dirty="0">
                <a:solidFill>
                  <a:srgbClr val="3B3835"/>
                </a:solidFill>
                <a:effectLst/>
                <a:latin typeface="HelveticaNeue-Light"/>
              </a:rPr>
              <a:t>Example</a:t>
            </a:r>
            <a:r>
              <a:rPr lang="en-US" sz="2400" b="0" i="0" dirty="0">
                <a:solidFill>
                  <a:srgbClr val="3B3835"/>
                </a:solidFill>
                <a:effectLst/>
                <a:latin typeface="HelveticaNeue-Light"/>
              </a:rPr>
              <a:t>: She was a young, beautiful girl.</a:t>
            </a:r>
          </a:p>
          <a:p>
            <a:pPr marL="1471400" lvl="8" indent="0">
              <a:buNone/>
            </a:pPr>
            <a:r>
              <a:rPr lang="en-US" sz="2400" dirty="0">
                <a:solidFill>
                  <a:srgbClr val="3B3835"/>
                </a:solidFill>
                <a:latin typeface="HelveticaNeue-Light"/>
              </a:rPr>
              <a:t>The boy was happy, eager and full of anticipation at the start of his summer holiday</a:t>
            </a:r>
          </a:p>
          <a:p>
            <a:pPr marL="1471400" lvl="8" indent="0">
              <a:buNone/>
            </a:pPr>
            <a:endParaRPr lang="en-US" sz="2400" dirty="0">
              <a:solidFill>
                <a:srgbClr val="3B3835"/>
              </a:solidFill>
              <a:latin typeface="HelveticaNeue-Light"/>
            </a:endParaRPr>
          </a:p>
          <a:p>
            <a:r>
              <a:rPr lang="en-US" sz="2400" b="1" i="0" dirty="0">
                <a:solidFill>
                  <a:srgbClr val="3B3835"/>
                </a:solidFill>
                <a:effectLst/>
                <a:latin typeface="HelveticaNeue-Light"/>
              </a:rPr>
              <a:t>Rule</a:t>
            </a:r>
            <a:r>
              <a:rPr lang="en-US" sz="2400" b="0" i="0" dirty="0">
                <a:solidFill>
                  <a:srgbClr val="3B3835"/>
                </a:solidFill>
                <a:effectLst/>
                <a:latin typeface="HelveticaNeue-Light"/>
              </a:rPr>
              <a:t>: Use a comma to represent a pause</a:t>
            </a:r>
          </a:p>
          <a:p>
            <a:r>
              <a:rPr lang="en-US" sz="2400" b="1" i="0" dirty="0">
                <a:solidFill>
                  <a:srgbClr val="3B3835"/>
                </a:solidFill>
                <a:effectLst/>
                <a:latin typeface="HelveticaNeue-Light"/>
              </a:rPr>
              <a:t>Example</a:t>
            </a:r>
            <a:r>
              <a:rPr lang="en-US" sz="2400" b="0" i="0" dirty="0">
                <a:solidFill>
                  <a:srgbClr val="3B3835"/>
                </a:solidFill>
                <a:effectLst/>
                <a:latin typeface="HelveticaNeue-Light"/>
              </a:rPr>
              <a:t>: </a:t>
            </a:r>
            <a:r>
              <a:rPr lang="en-US" sz="2400" dirty="0">
                <a:solidFill>
                  <a:srgbClr val="3B3835"/>
                </a:solidFill>
                <a:latin typeface="HelveticaNeue-Light"/>
              </a:rPr>
              <a:t>However, it has been suggested that some bees prefer tree pollen.</a:t>
            </a:r>
          </a:p>
          <a:p>
            <a:pPr marL="1471400" lvl="8" indent="0">
              <a:buNone/>
            </a:pPr>
            <a:endParaRPr lang="x-none" sz="2400" dirty="0">
              <a:solidFill>
                <a:srgbClr val="3B3835"/>
              </a:solidFill>
              <a:latin typeface="HelveticaNeue-Light"/>
            </a:endParaRPr>
          </a:p>
        </p:txBody>
      </p:sp>
      <p:pic>
        <p:nvPicPr>
          <p:cNvPr id="5" name="Picture 4">
            <a:extLst>
              <a:ext uri="{FF2B5EF4-FFF2-40B4-BE49-F238E27FC236}">
                <a16:creationId xmlns:a16="http://schemas.microsoft.com/office/drawing/2014/main" xmlns="" id="{19BAF12F-C226-4296-941C-EF3609BCE9D1}"/>
              </a:ext>
            </a:extLst>
          </p:cNvPr>
          <p:cNvPicPr>
            <a:picLocks noChangeAspect="1"/>
          </p:cNvPicPr>
          <p:nvPr/>
        </p:nvPicPr>
        <p:blipFill>
          <a:blip r:embed="rId2"/>
          <a:stretch>
            <a:fillRect/>
          </a:stretch>
        </p:blipFill>
        <p:spPr>
          <a:xfrm>
            <a:off x="3932260" y="472504"/>
            <a:ext cx="885399" cy="1264856"/>
          </a:xfrm>
          <a:prstGeom prst="rect">
            <a:avLst/>
          </a:prstGeom>
        </p:spPr>
      </p:pic>
    </p:spTree>
    <p:extLst>
      <p:ext uri="{BB962C8B-B14F-4D97-AF65-F5344CB8AC3E}">
        <p14:creationId xmlns:p14="http://schemas.microsoft.com/office/powerpoint/2010/main" val="955143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601953-3DF9-4B99-93B7-ABEC1E1A0B08}"/>
              </a:ext>
            </a:extLst>
          </p:cNvPr>
          <p:cNvSpPr>
            <a:spLocks noGrp="1"/>
          </p:cNvSpPr>
          <p:nvPr>
            <p:ph type="title"/>
          </p:nvPr>
        </p:nvSpPr>
        <p:spPr/>
        <p:txBody>
          <a:bodyPr/>
          <a:lstStyle/>
          <a:p>
            <a:r>
              <a:rPr lang="en-US" b="0" i="0" dirty="0">
                <a:solidFill>
                  <a:srgbClr val="3B3835"/>
                </a:solidFill>
                <a:effectLst/>
                <a:latin typeface="HelveticaNeue-Light"/>
              </a:rPr>
              <a:t>Question Mark</a:t>
            </a:r>
            <a:endParaRPr lang="x-none" dirty="0"/>
          </a:p>
        </p:txBody>
      </p:sp>
      <p:sp>
        <p:nvSpPr>
          <p:cNvPr id="3" name="Content Placeholder 2">
            <a:extLst>
              <a:ext uri="{FF2B5EF4-FFF2-40B4-BE49-F238E27FC236}">
                <a16:creationId xmlns:a16="http://schemas.microsoft.com/office/drawing/2014/main" xmlns="" id="{3D57F2C6-FA94-411F-9E56-9FDDD60ECB97}"/>
              </a:ext>
            </a:extLst>
          </p:cNvPr>
          <p:cNvSpPr>
            <a:spLocks noGrp="1"/>
          </p:cNvSpPr>
          <p:nvPr>
            <p:ph idx="1"/>
          </p:nvPr>
        </p:nvSpPr>
        <p:spPr>
          <a:xfrm>
            <a:off x="1097280" y="2023962"/>
            <a:ext cx="10058400" cy="3845131"/>
          </a:xfrm>
        </p:spPr>
        <p:txBody>
          <a:bodyPr>
            <a:normAutofit/>
          </a:bodyPr>
          <a:lstStyle/>
          <a:p>
            <a:pPr algn="just"/>
            <a:r>
              <a:rPr lang="en-US" sz="2400" b="1" i="0" dirty="0">
                <a:solidFill>
                  <a:srgbClr val="3B3835"/>
                </a:solidFill>
                <a:effectLst/>
                <a:latin typeface="HelveticaNeue-Light"/>
              </a:rPr>
              <a:t>Rule</a:t>
            </a:r>
            <a:r>
              <a:rPr lang="en-US" sz="2400" b="0" i="0" dirty="0">
                <a:solidFill>
                  <a:srgbClr val="3B3835"/>
                </a:solidFill>
                <a:effectLst/>
                <a:latin typeface="HelveticaNeue-Light"/>
              </a:rPr>
              <a:t>: Use a question mark only after a direct question. T</a:t>
            </a:r>
            <a:r>
              <a:rPr lang="en-US" sz="2400" b="0" i="0" dirty="0">
                <a:solidFill>
                  <a:srgbClr val="2A2A2A"/>
                </a:solidFill>
                <a:effectLst/>
                <a:latin typeface="Open Sans" panose="020B0606030504020204" pitchFamily="34" charset="0"/>
              </a:rPr>
              <a:t>he question mark also serves as a full stop.</a:t>
            </a:r>
          </a:p>
          <a:p>
            <a:pPr algn="just"/>
            <a:endParaRPr lang="en-US" sz="2400" dirty="0">
              <a:solidFill>
                <a:srgbClr val="3B3835"/>
              </a:solidFill>
              <a:latin typeface="HelveticaNeue-Light"/>
            </a:endParaRPr>
          </a:p>
          <a:p>
            <a:pPr algn="just"/>
            <a:r>
              <a:rPr lang="en-US" sz="2400" b="1" i="0" dirty="0">
                <a:solidFill>
                  <a:srgbClr val="3B3835"/>
                </a:solidFill>
                <a:effectLst/>
                <a:latin typeface="HelveticaNeue-Light"/>
              </a:rPr>
              <a:t>Example</a:t>
            </a:r>
            <a:r>
              <a:rPr lang="en-US" sz="2400" b="0" i="0" dirty="0">
                <a:solidFill>
                  <a:srgbClr val="3B3835"/>
                </a:solidFill>
                <a:effectLst/>
                <a:latin typeface="HelveticaNeue-Light"/>
              </a:rPr>
              <a:t>: Will you come over after school?</a:t>
            </a:r>
          </a:p>
          <a:p>
            <a:pPr marL="1271400" lvl="7" indent="0" algn="just">
              <a:buNone/>
            </a:pPr>
            <a:r>
              <a:rPr lang="en-US" sz="2400" dirty="0">
                <a:solidFill>
                  <a:srgbClr val="3B3835"/>
                </a:solidFill>
                <a:latin typeface="HelveticaNeue-Light"/>
              </a:rPr>
              <a:t>Are we at the end?</a:t>
            </a:r>
            <a:endParaRPr lang="x-none" sz="2400" dirty="0">
              <a:solidFill>
                <a:srgbClr val="3B3835"/>
              </a:solidFill>
              <a:latin typeface="HelveticaNeue-Light"/>
            </a:endParaRPr>
          </a:p>
        </p:txBody>
      </p:sp>
      <p:pic>
        <p:nvPicPr>
          <p:cNvPr id="5" name="Picture 4">
            <a:extLst>
              <a:ext uri="{FF2B5EF4-FFF2-40B4-BE49-F238E27FC236}">
                <a16:creationId xmlns:a16="http://schemas.microsoft.com/office/drawing/2014/main" xmlns="" id="{7DCB29EE-72A0-4584-8CFE-5B6E16B3D72A}"/>
              </a:ext>
            </a:extLst>
          </p:cNvPr>
          <p:cNvPicPr>
            <a:picLocks noChangeAspect="1"/>
          </p:cNvPicPr>
          <p:nvPr/>
        </p:nvPicPr>
        <p:blipFill>
          <a:blip r:embed="rId2"/>
          <a:stretch>
            <a:fillRect/>
          </a:stretch>
        </p:blipFill>
        <p:spPr>
          <a:xfrm>
            <a:off x="5597718" y="0"/>
            <a:ext cx="1057523" cy="1737360"/>
          </a:xfrm>
          <a:prstGeom prst="rect">
            <a:avLst/>
          </a:prstGeom>
        </p:spPr>
      </p:pic>
    </p:spTree>
    <p:extLst>
      <p:ext uri="{BB962C8B-B14F-4D97-AF65-F5344CB8AC3E}">
        <p14:creationId xmlns:p14="http://schemas.microsoft.com/office/powerpoint/2010/main" val="2166398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3B4134-045C-4D21-88D5-D2D3D8F1C550}"/>
              </a:ext>
            </a:extLst>
          </p:cNvPr>
          <p:cNvSpPr>
            <a:spLocks noGrp="1"/>
          </p:cNvSpPr>
          <p:nvPr>
            <p:ph type="title"/>
          </p:nvPr>
        </p:nvSpPr>
        <p:spPr/>
        <p:txBody>
          <a:bodyPr/>
          <a:lstStyle/>
          <a:p>
            <a:r>
              <a:rPr lang="en-US" dirty="0"/>
              <a:t>Three Main Rules| Capitalization</a:t>
            </a:r>
            <a:endParaRPr lang="x-none" dirty="0"/>
          </a:p>
        </p:txBody>
      </p:sp>
      <p:sp>
        <p:nvSpPr>
          <p:cNvPr id="3" name="Content Placeholder 2">
            <a:extLst>
              <a:ext uri="{FF2B5EF4-FFF2-40B4-BE49-F238E27FC236}">
                <a16:creationId xmlns:a16="http://schemas.microsoft.com/office/drawing/2014/main" xmlns="" id="{533A7B95-81EA-47F3-9D47-09F7585E3E79}"/>
              </a:ext>
            </a:extLst>
          </p:cNvPr>
          <p:cNvSpPr>
            <a:spLocks noGrp="1"/>
          </p:cNvSpPr>
          <p:nvPr>
            <p:ph idx="1"/>
          </p:nvPr>
        </p:nvSpPr>
        <p:spPr/>
        <p:txBody>
          <a:bodyPr>
            <a:normAutofit/>
          </a:bodyPr>
          <a:lstStyle/>
          <a:p>
            <a:pPr marL="514350" indent="-514350" algn="just">
              <a:buFont typeface="+mj-lt"/>
              <a:buAutoNum type="arabicPeriod"/>
            </a:pPr>
            <a:r>
              <a:rPr lang="en-US" sz="2800" dirty="0"/>
              <a:t>The first word of a sentence should </a:t>
            </a:r>
            <a:r>
              <a:rPr lang="en-US" sz="2800" b="0" i="0" dirty="0">
                <a:solidFill>
                  <a:srgbClr val="202124"/>
                </a:solidFill>
                <a:effectLst/>
                <a:latin typeface="arial" panose="020B0604020202020204" pitchFamily="34" charset="0"/>
              </a:rPr>
              <a:t>b</a:t>
            </a:r>
            <a:r>
              <a:rPr lang="en-US" sz="2800" dirty="0"/>
              <a:t>e capitalized.</a:t>
            </a:r>
          </a:p>
          <a:p>
            <a:pPr marL="514350" indent="-514350" algn="just">
              <a:buFont typeface="+mj-lt"/>
              <a:buAutoNum type="arabicPeriod"/>
            </a:pPr>
            <a:r>
              <a:rPr lang="en-US" sz="2800" dirty="0"/>
              <a:t>The first and last words of headings and titles should </a:t>
            </a:r>
            <a:r>
              <a:rPr lang="en-US" sz="2800" b="0" i="0" dirty="0">
                <a:solidFill>
                  <a:srgbClr val="202124"/>
                </a:solidFill>
                <a:effectLst/>
                <a:latin typeface="arial" panose="020B0604020202020204" pitchFamily="34" charset="0"/>
              </a:rPr>
              <a:t>b</a:t>
            </a:r>
            <a:r>
              <a:rPr lang="en-US" sz="2800" dirty="0"/>
              <a:t>e capitalized.</a:t>
            </a:r>
          </a:p>
          <a:p>
            <a:pPr marL="514350" indent="-514350" algn="just">
              <a:buFont typeface="+mj-lt"/>
              <a:buAutoNum type="arabicPeriod"/>
            </a:pPr>
            <a:r>
              <a:rPr lang="en-US" sz="2800" dirty="0"/>
              <a:t>The names of specific persons, places and things should </a:t>
            </a:r>
            <a:r>
              <a:rPr lang="en-US" sz="2800" b="0" i="0" dirty="0">
                <a:solidFill>
                  <a:srgbClr val="202124"/>
                </a:solidFill>
                <a:effectLst/>
                <a:latin typeface="arial" panose="020B0604020202020204" pitchFamily="34" charset="0"/>
              </a:rPr>
              <a:t>b</a:t>
            </a:r>
            <a:r>
              <a:rPr lang="en-US" sz="2800" dirty="0"/>
              <a:t>e capitalized. </a:t>
            </a:r>
          </a:p>
          <a:p>
            <a:pPr marL="514350" indent="-514350" algn="just">
              <a:buFont typeface="+mj-lt"/>
              <a:buAutoNum type="arabicPeriod"/>
            </a:pPr>
            <a:endParaRPr lang="x-none" sz="2800" dirty="0"/>
          </a:p>
        </p:txBody>
      </p:sp>
    </p:spTree>
    <p:extLst>
      <p:ext uri="{BB962C8B-B14F-4D97-AF65-F5344CB8AC3E}">
        <p14:creationId xmlns:p14="http://schemas.microsoft.com/office/powerpoint/2010/main" val="25787440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241F58-790F-439A-8EEA-AADA9529384A}"/>
              </a:ext>
            </a:extLst>
          </p:cNvPr>
          <p:cNvSpPr>
            <a:spLocks noGrp="1"/>
          </p:cNvSpPr>
          <p:nvPr>
            <p:ph type="title"/>
          </p:nvPr>
        </p:nvSpPr>
        <p:spPr/>
        <p:txBody>
          <a:bodyPr/>
          <a:lstStyle/>
          <a:p>
            <a:r>
              <a:rPr lang="en-US" b="0" i="0" dirty="0">
                <a:solidFill>
                  <a:srgbClr val="3B3835"/>
                </a:solidFill>
                <a:effectLst/>
                <a:latin typeface="HelveticaNeue-Light"/>
              </a:rPr>
              <a:t>Exclamation Point</a:t>
            </a:r>
            <a:endParaRPr lang="x-none" dirty="0"/>
          </a:p>
        </p:txBody>
      </p:sp>
      <p:sp>
        <p:nvSpPr>
          <p:cNvPr id="3" name="Content Placeholder 2">
            <a:extLst>
              <a:ext uri="{FF2B5EF4-FFF2-40B4-BE49-F238E27FC236}">
                <a16:creationId xmlns:a16="http://schemas.microsoft.com/office/drawing/2014/main" xmlns="" id="{3AB5FF69-A7E2-4A0B-AD7D-D2AFB06A5B71}"/>
              </a:ext>
            </a:extLst>
          </p:cNvPr>
          <p:cNvSpPr>
            <a:spLocks noGrp="1"/>
          </p:cNvSpPr>
          <p:nvPr>
            <p:ph idx="1"/>
          </p:nvPr>
        </p:nvSpPr>
        <p:spPr/>
        <p:txBody>
          <a:bodyPr>
            <a:normAutofit fontScale="92500"/>
          </a:bodyPr>
          <a:lstStyle/>
          <a:p>
            <a:pPr algn="just"/>
            <a:r>
              <a:rPr lang="en-US" sz="2800" b="1" i="0" dirty="0">
                <a:solidFill>
                  <a:srgbClr val="3B3835"/>
                </a:solidFill>
                <a:effectLst/>
                <a:latin typeface="HelveticaNeue-Light"/>
              </a:rPr>
              <a:t>Rule</a:t>
            </a:r>
            <a:r>
              <a:rPr lang="en-US" sz="2800" b="0" i="0" dirty="0">
                <a:solidFill>
                  <a:srgbClr val="3B3835"/>
                </a:solidFill>
                <a:effectLst/>
                <a:latin typeface="HelveticaNeue-Light"/>
              </a:rPr>
              <a:t>: Use the exclamation point to show emphasis or excitement.</a:t>
            </a:r>
          </a:p>
          <a:p>
            <a:pPr algn="just"/>
            <a:r>
              <a:rPr lang="en-US" sz="2800" b="1" dirty="0">
                <a:solidFill>
                  <a:srgbClr val="3B3835"/>
                </a:solidFill>
                <a:latin typeface="HelveticaNeue-Light"/>
              </a:rPr>
              <a:t>Example</a:t>
            </a:r>
            <a:r>
              <a:rPr lang="en-US" sz="2800" dirty="0">
                <a:solidFill>
                  <a:srgbClr val="3B3835"/>
                </a:solidFill>
                <a:latin typeface="HelveticaNeue-Light"/>
              </a:rPr>
              <a:t>: </a:t>
            </a:r>
            <a:r>
              <a:rPr lang="en-US" sz="2800" b="0" i="0" dirty="0">
                <a:solidFill>
                  <a:srgbClr val="3B3835"/>
                </a:solidFill>
                <a:effectLst/>
                <a:latin typeface="HelveticaNeue-Light"/>
              </a:rPr>
              <a:t>Summer is in three months!</a:t>
            </a:r>
          </a:p>
          <a:p>
            <a:pPr algn="just"/>
            <a:endParaRPr lang="en-US" sz="2800" dirty="0">
              <a:solidFill>
                <a:srgbClr val="3B3835"/>
              </a:solidFill>
              <a:latin typeface="HelveticaNeue-Light"/>
            </a:endParaRPr>
          </a:p>
          <a:p>
            <a:pPr algn="just"/>
            <a:r>
              <a:rPr lang="en-US" sz="2800" b="0" i="0" dirty="0">
                <a:solidFill>
                  <a:srgbClr val="2A2A2A"/>
                </a:solidFill>
                <a:effectLst/>
                <a:latin typeface="Open Sans" panose="020B0606030504020204" pitchFamily="34" charset="0"/>
              </a:rPr>
              <a:t>In this way, it can also be used to indicate a sharp instruction</a:t>
            </a:r>
          </a:p>
          <a:p>
            <a:pPr marL="201168" lvl="1" indent="0">
              <a:buNone/>
            </a:pPr>
            <a:r>
              <a:rPr lang="en-US" sz="2800" b="1" i="0" dirty="0">
                <a:solidFill>
                  <a:srgbClr val="2A2A2A"/>
                </a:solidFill>
                <a:effectLst/>
                <a:latin typeface="Open Sans" panose="020B0606030504020204" pitchFamily="34" charset="0"/>
              </a:rPr>
              <a:t>“Stop! Police!”</a:t>
            </a:r>
          </a:p>
          <a:p>
            <a:pPr marL="201168" lvl="1" indent="0">
              <a:buNone/>
            </a:pPr>
            <a:endParaRPr lang="en-US" sz="2800" b="0" i="0" dirty="0">
              <a:solidFill>
                <a:srgbClr val="2A2A2A"/>
              </a:solidFill>
              <a:effectLst/>
              <a:latin typeface="Open Sans" panose="020B0606030504020204" pitchFamily="34" charset="0"/>
            </a:endParaRPr>
          </a:p>
          <a:p>
            <a:pPr marL="201168" lvl="1" indent="0">
              <a:buNone/>
            </a:pPr>
            <a:r>
              <a:rPr lang="en-US" sz="2800" b="0" i="0" dirty="0">
                <a:solidFill>
                  <a:srgbClr val="2A2A2A"/>
                </a:solidFill>
                <a:effectLst/>
                <a:latin typeface="Open Sans" panose="020B0606030504020204" pitchFamily="34" charset="0"/>
              </a:rPr>
              <a:t>or to indicate humor</a:t>
            </a:r>
          </a:p>
          <a:p>
            <a:pPr marL="201168" lvl="1" indent="0">
              <a:buNone/>
            </a:pPr>
            <a:r>
              <a:rPr lang="en-US" sz="2800" b="1" i="0" dirty="0">
                <a:solidFill>
                  <a:srgbClr val="2A2A2A"/>
                </a:solidFill>
                <a:effectLst/>
                <a:latin typeface="Open Sans" panose="020B0606030504020204" pitchFamily="34" charset="0"/>
              </a:rPr>
              <a:t>“Ha! Ha! Ha!” </a:t>
            </a:r>
          </a:p>
          <a:p>
            <a:pPr algn="just"/>
            <a:endParaRPr lang="x-none" sz="2800" dirty="0"/>
          </a:p>
        </p:txBody>
      </p:sp>
      <p:pic>
        <p:nvPicPr>
          <p:cNvPr id="5" name="Picture 4">
            <a:extLst>
              <a:ext uri="{FF2B5EF4-FFF2-40B4-BE49-F238E27FC236}">
                <a16:creationId xmlns:a16="http://schemas.microsoft.com/office/drawing/2014/main" xmlns="" id="{E9B9F047-0D0B-4A0C-B90E-C5C797BF7797}"/>
              </a:ext>
            </a:extLst>
          </p:cNvPr>
          <p:cNvPicPr>
            <a:picLocks noChangeAspect="1"/>
          </p:cNvPicPr>
          <p:nvPr/>
        </p:nvPicPr>
        <p:blipFill>
          <a:blip r:embed="rId2"/>
          <a:stretch>
            <a:fillRect/>
          </a:stretch>
        </p:blipFill>
        <p:spPr>
          <a:xfrm>
            <a:off x="6427525" y="75033"/>
            <a:ext cx="1297106" cy="1621383"/>
          </a:xfrm>
          <a:prstGeom prst="rect">
            <a:avLst/>
          </a:prstGeom>
        </p:spPr>
      </p:pic>
    </p:spTree>
    <p:extLst>
      <p:ext uri="{BB962C8B-B14F-4D97-AF65-F5344CB8AC3E}">
        <p14:creationId xmlns:p14="http://schemas.microsoft.com/office/powerpoint/2010/main" val="28512901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9C9AE6-CBA8-4E19-8FBF-E92A3BC8C09D}"/>
              </a:ext>
            </a:extLst>
          </p:cNvPr>
          <p:cNvSpPr>
            <a:spLocks noGrp="1"/>
          </p:cNvSpPr>
          <p:nvPr>
            <p:ph type="title"/>
          </p:nvPr>
        </p:nvSpPr>
        <p:spPr/>
        <p:txBody>
          <a:bodyPr/>
          <a:lstStyle/>
          <a:p>
            <a:r>
              <a:rPr lang="en-US" b="0" i="0" dirty="0">
                <a:solidFill>
                  <a:srgbClr val="3B3835"/>
                </a:solidFill>
                <a:effectLst/>
                <a:latin typeface="HelveticaNeue-Light"/>
              </a:rPr>
              <a:t>Quotation Marks or </a:t>
            </a:r>
            <a:r>
              <a:rPr lang="en-US" b="0" i="0" dirty="0">
                <a:solidFill>
                  <a:srgbClr val="000000"/>
                </a:solidFill>
                <a:effectLst/>
                <a:latin typeface="Arial" panose="020B0604020202020204" pitchFamily="34" charset="0"/>
              </a:rPr>
              <a:t>Speech Marks</a:t>
            </a:r>
            <a:endParaRPr lang="x-none" dirty="0"/>
          </a:p>
        </p:txBody>
      </p:sp>
      <p:sp>
        <p:nvSpPr>
          <p:cNvPr id="3" name="Content Placeholder 2">
            <a:extLst>
              <a:ext uri="{FF2B5EF4-FFF2-40B4-BE49-F238E27FC236}">
                <a16:creationId xmlns:a16="http://schemas.microsoft.com/office/drawing/2014/main" xmlns="" id="{DD34692B-20CA-4522-A759-79251663CCB5}"/>
              </a:ext>
            </a:extLst>
          </p:cNvPr>
          <p:cNvSpPr>
            <a:spLocks noGrp="1"/>
          </p:cNvSpPr>
          <p:nvPr>
            <p:ph idx="1"/>
          </p:nvPr>
        </p:nvSpPr>
        <p:spPr>
          <a:xfrm>
            <a:off x="1097280" y="1982212"/>
            <a:ext cx="10058400" cy="4023360"/>
          </a:xfrm>
        </p:spPr>
        <p:txBody>
          <a:bodyPr>
            <a:normAutofit lnSpcReduction="10000"/>
          </a:bodyPr>
          <a:lstStyle/>
          <a:p>
            <a:pPr algn="l">
              <a:buFont typeface="+mj-lt"/>
              <a:buAutoNum type="arabicPeriod"/>
            </a:pPr>
            <a:r>
              <a:rPr lang="en-US" sz="2800" dirty="0">
                <a:solidFill>
                  <a:srgbClr val="3B3835"/>
                </a:solidFill>
                <a:latin typeface="HelveticaNeue-Light"/>
              </a:rPr>
              <a:t>To mark out speech</a:t>
            </a:r>
          </a:p>
          <a:p>
            <a:pPr algn="l">
              <a:buFont typeface="+mj-lt"/>
              <a:buAutoNum type="arabicPeriod"/>
            </a:pPr>
            <a:r>
              <a:rPr lang="en-US" sz="2800" dirty="0">
                <a:solidFill>
                  <a:srgbClr val="3B3835"/>
                </a:solidFill>
                <a:latin typeface="HelveticaNeue-Light"/>
              </a:rPr>
              <a:t>When quoting someone else's speech</a:t>
            </a:r>
          </a:p>
          <a:p>
            <a:pPr marL="0" indent="0" algn="l">
              <a:buNone/>
            </a:pPr>
            <a:endParaRPr lang="en-US" sz="2800" dirty="0">
              <a:solidFill>
                <a:srgbClr val="3B3835"/>
              </a:solidFill>
              <a:latin typeface="HelveticaNeue-Light"/>
            </a:endParaRPr>
          </a:p>
          <a:p>
            <a:r>
              <a:rPr lang="en-US" sz="2800" b="1" i="0" dirty="0">
                <a:solidFill>
                  <a:srgbClr val="3B3835"/>
                </a:solidFill>
                <a:effectLst/>
                <a:latin typeface="HelveticaNeue-Light"/>
              </a:rPr>
              <a:t>For example:</a:t>
            </a:r>
          </a:p>
          <a:p>
            <a:pPr>
              <a:buFont typeface="Wingdings" panose="05000000000000000000" pitchFamily="2" charset="2"/>
              <a:buChar char="§"/>
            </a:pPr>
            <a:r>
              <a:rPr lang="en-US" sz="2400" i="0" dirty="0">
                <a:solidFill>
                  <a:srgbClr val="3B3835"/>
                </a:solidFill>
                <a:effectLst/>
                <a:latin typeface="HelveticaNeue-Light"/>
              </a:rPr>
              <a:t>My grandpa said, "Share your chocolates with your friends.“</a:t>
            </a:r>
          </a:p>
          <a:p>
            <a:pPr>
              <a:buFont typeface="Wingdings" panose="05000000000000000000" pitchFamily="2" charset="2"/>
              <a:buChar char="§"/>
            </a:pPr>
            <a:r>
              <a:rPr lang="en-US" sz="2400" i="0" dirty="0">
                <a:solidFill>
                  <a:srgbClr val="3B3835"/>
                </a:solidFill>
                <a:effectLst/>
                <a:latin typeface="HelveticaNeue-Light"/>
              </a:rPr>
              <a:t>"George, don't do that!“</a:t>
            </a:r>
          </a:p>
          <a:p>
            <a:pPr>
              <a:buFont typeface="Wingdings" panose="05000000000000000000" pitchFamily="2" charset="2"/>
              <a:buChar char="§"/>
            </a:pPr>
            <a:r>
              <a:rPr lang="en-US" sz="2400" i="0" dirty="0">
                <a:solidFill>
                  <a:srgbClr val="3B3835"/>
                </a:solidFill>
                <a:effectLst/>
                <a:latin typeface="HelveticaNeue-Light"/>
              </a:rPr>
              <a:t>"Will you get your books out please?” said Mrs. Jones, the teacher, “and quieten down!"</a:t>
            </a:r>
          </a:p>
          <a:p>
            <a:endParaRPr lang="en-US" sz="2800" i="0" dirty="0">
              <a:solidFill>
                <a:srgbClr val="3B3835"/>
              </a:solidFill>
              <a:effectLst/>
              <a:latin typeface="HelveticaNeue-Light"/>
            </a:endParaRPr>
          </a:p>
          <a:p>
            <a:endParaRPr lang="en-US" sz="2800" i="0" dirty="0">
              <a:solidFill>
                <a:srgbClr val="3B3835"/>
              </a:solidFill>
              <a:effectLst/>
              <a:latin typeface="HelveticaNeue-Light"/>
            </a:endParaRPr>
          </a:p>
        </p:txBody>
      </p:sp>
      <p:pic>
        <p:nvPicPr>
          <p:cNvPr id="5" name="Picture 4">
            <a:extLst>
              <a:ext uri="{FF2B5EF4-FFF2-40B4-BE49-F238E27FC236}">
                <a16:creationId xmlns:a16="http://schemas.microsoft.com/office/drawing/2014/main" xmlns="" id="{21806F1A-1F44-4521-95EC-57E9489EC8F4}"/>
              </a:ext>
            </a:extLst>
          </p:cNvPr>
          <p:cNvPicPr>
            <a:picLocks noChangeAspect="1"/>
          </p:cNvPicPr>
          <p:nvPr/>
        </p:nvPicPr>
        <p:blipFill>
          <a:blip r:embed="rId2"/>
          <a:stretch>
            <a:fillRect/>
          </a:stretch>
        </p:blipFill>
        <p:spPr>
          <a:xfrm>
            <a:off x="10388022" y="379688"/>
            <a:ext cx="1413396" cy="1300324"/>
          </a:xfrm>
          <a:prstGeom prst="rect">
            <a:avLst/>
          </a:prstGeom>
        </p:spPr>
      </p:pic>
    </p:spTree>
    <p:extLst>
      <p:ext uri="{BB962C8B-B14F-4D97-AF65-F5344CB8AC3E}">
        <p14:creationId xmlns:p14="http://schemas.microsoft.com/office/powerpoint/2010/main" val="29157462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D4D76E-20C8-42A6-8216-89397F7882F0}"/>
              </a:ext>
            </a:extLst>
          </p:cNvPr>
          <p:cNvSpPr>
            <a:spLocks noGrp="1"/>
          </p:cNvSpPr>
          <p:nvPr>
            <p:ph type="title"/>
          </p:nvPr>
        </p:nvSpPr>
        <p:spPr/>
        <p:txBody>
          <a:bodyPr/>
          <a:lstStyle/>
          <a:p>
            <a:r>
              <a:rPr lang="en-US" b="0" i="0" dirty="0">
                <a:solidFill>
                  <a:srgbClr val="3B3835"/>
                </a:solidFill>
                <a:effectLst/>
                <a:latin typeface="HelveticaNeue-Light"/>
              </a:rPr>
              <a:t>Quotation Marks or </a:t>
            </a:r>
            <a:r>
              <a:rPr lang="en-US" b="0" i="0" dirty="0">
                <a:solidFill>
                  <a:srgbClr val="000000"/>
                </a:solidFill>
                <a:effectLst/>
                <a:latin typeface="Arial" panose="020B0604020202020204" pitchFamily="34" charset="0"/>
              </a:rPr>
              <a:t>Speech Marks</a:t>
            </a:r>
            <a:endParaRPr lang="x-none" dirty="0"/>
          </a:p>
        </p:txBody>
      </p:sp>
      <p:sp>
        <p:nvSpPr>
          <p:cNvPr id="3" name="Content Placeholder 2">
            <a:extLst>
              <a:ext uri="{FF2B5EF4-FFF2-40B4-BE49-F238E27FC236}">
                <a16:creationId xmlns:a16="http://schemas.microsoft.com/office/drawing/2014/main" xmlns="" id="{D12A4FF7-3DFE-4D51-9DA0-62CD933D1F29}"/>
              </a:ext>
            </a:extLst>
          </p:cNvPr>
          <p:cNvSpPr>
            <a:spLocks noGrp="1"/>
          </p:cNvSpPr>
          <p:nvPr>
            <p:ph idx="1"/>
          </p:nvPr>
        </p:nvSpPr>
        <p:spPr/>
        <p:txBody>
          <a:bodyPr>
            <a:normAutofit/>
          </a:bodyPr>
          <a:lstStyle/>
          <a:p>
            <a:r>
              <a:rPr lang="en-US" sz="2800" b="1" i="0" dirty="0">
                <a:solidFill>
                  <a:srgbClr val="3B3835"/>
                </a:solidFill>
                <a:effectLst/>
                <a:latin typeface="HelveticaNeue-Light"/>
              </a:rPr>
              <a:t>Rule</a:t>
            </a:r>
            <a:r>
              <a:rPr lang="en-US" sz="2800" b="0" i="0" dirty="0">
                <a:solidFill>
                  <a:srgbClr val="3B3835"/>
                </a:solidFill>
                <a:effectLst/>
                <a:latin typeface="HelveticaNeue-Light"/>
              </a:rPr>
              <a:t>: Use quotation marks to set off a direct quotation.</a:t>
            </a:r>
          </a:p>
          <a:p>
            <a:r>
              <a:rPr lang="en-US" sz="2800" b="1" i="0" dirty="0">
                <a:solidFill>
                  <a:srgbClr val="3B3835"/>
                </a:solidFill>
                <a:effectLst/>
                <a:latin typeface="HelveticaNeue-Light"/>
              </a:rPr>
              <a:t>Example</a:t>
            </a:r>
            <a:r>
              <a:rPr lang="en-US" sz="2800" b="0" i="0" dirty="0">
                <a:solidFill>
                  <a:srgbClr val="3B3835"/>
                </a:solidFill>
                <a:effectLst/>
                <a:latin typeface="HelveticaNeue-Light"/>
              </a:rPr>
              <a:t>: “What is your favorite color?” she asked. </a:t>
            </a:r>
          </a:p>
          <a:p>
            <a:endParaRPr lang="en-US" sz="2800" dirty="0">
              <a:solidFill>
                <a:srgbClr val="3B3835"/>
              </a:solidFill>
              <a:latin typeface="HelveticaNeue-Light"/>
            </a:endParaRPr>
          </a:p>
          <a:p>
            <a:r>
              <a:rPr lang="en-US" sz="2800" b="1" i="0" dirty="0">
                <a:solidFill>
                  <a:srgbClr val="3B3835"/>
                </a:solidFill>
                <a:effectLst/>
                <a:latin typeface="HelveticaNeue-Light"/>
              </a:rPr>
              <a:t>Rule</a:t>
            </a:r>
            <a:r>
              <a:rPr lang="en-US" sz="2800" b="0" i="0" dirty="0">
                <a:solidFill>
                  <a:srgbClr val="3B3835"/>
                </a:solidFill>
                <a:effectLst/>
                <a:latin typeface="HelveticaNeue-Light"/>
              </a:rPr>
              <a:t>: Periods and commas always go inside quotation marks.</a:t>
            </a:r>
          </a:p>
          <a:p>
            <a:r>
              <a:rPr lang="en-US" sz="2800" b="1" i="0" dirty="0">
                <a:solidFill>
                  <a:srgbClr val="3B3835"/>
                </a:solidFill>
                <a:effectLst/>
                <a:latin typeface="HelveticaNeue-Light"/>
              </a:rPr>
              <a:t>Example</a:t>
            </a:r>
            <a:r>
              <a:rPr lang="en-US" sz="2800" b="0" i="0" dirty="0">
                <a:solidFill>
                  <a:srgbClr val="3B3835"/>
                </a:solidFill>
                <a:effectLst/>
                <a:latin typeface="HelveticaNeue-Light"/>
              </a:rPr>
              <a:t>: “I don’t want to go to school today,” Alan said.</a:t>
            </a:r>
            <a:endParaRPr lang="x-none" sz="2800" dirty="0"/>
          </a:p>
          <a:p>
            <a:endParaRPr lang="x-none" sz="2800" dirty="0"/>
          </a:p>
        </p:txBody>
      </p:sp>
      <p:pic>
        <p:nvPicPr>
          <p:cNvPr id="4" name="Picture 3">
            <a:extLst>
              <a:ext uri="{FF2B5EF4-FFF2-40B4-BE49-F238E27FC236}">
                <a16:creationId xmlns:a16="http://schemas.microsoft.com/office/drawing/2014/main" xmlns="" id="{9863DA7F-1DA2-412F-9A20-D06B1CA81B25}"/>
              </a:ext>
            </a:extLst>
          </p:cNvPr>
          <p:cNvPicPr>
            <a:picLocks noChangeAspect="1"/>
          </p:cNvPicPr>
          <p:nvPr/>
        </p:nvPicPr>
        <p:blipFill>
          <a:blip r:embed="rId2"/>
          <a:stretch>
            <a:fillRect/>
          </a:stretch>
        </p:blipFill>
        <p:spPr>
          <a:xfrm>
            <a:off x="10388022" y="393336"/>
            <a:ext cx="1413396" cy="1300324"/>
          </a:xfrm>
          <a:prstGeom prst="rect">
            <a:avLst/>
          </a:prstGeom>
        </p:spPr>
      </p:pic>
    </p:spTree>
    <p:extLst>
      <p:ext uri="{BB962C8B-B14F-4D97-AF65-F5344CB8AC3E}">
        <p14:creationId xmlns:p14="http://schemas.microsoft.com/office/powerpoint/2010/main" val="16835557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34ACFC-EF96-4F22-B8BC-677B93874C21}"/>
              </a:ext>
            </a:extLst>
          </p:cNvPr>
          <p:cNvSpPr>
            <a:spLocks noGrp="1"/>
          </p:cNvSpPr>
          <p:nvPr>
            <p:ph type="title"/>
          </p:nvPr>
        </p:nvSpPr>
        <p:spPr/>
        <p:txBody>
          <a:bodyPr/>
          <a:lstStyle/>
          <a:p>
            <a:r>
              <a:rPr lang="en-US" b="0" i="0" dirty="0">
                <a:solidFill>
                  <a:srgbClr val="3B3835"/>
                </a:solidFill>
                <a:effectLst/>
                <a:latin typeface="HelveticaNeue-Light"/>
              </a:rPr>
              <a:t>Colon</a:t>
            </a:r>
            <a:endParaRPr lang="x-none" dirty="0"/>
          </a:p>
        </p:txBody>
      </p:sp>
      <p:sp>
        <p:nvSpPr>
          <p:cNvPr id="3" name="Content Placeholder 2">
            <a:extLst>
              <a:ext uri="{FF2B5EF4-FFF2-40B4-BE49-F238E27FC236}">
                <a16:creationId xmlns:a16="http://schemas.microsoft.com/office/drawing/2014/main" xmlns="" id="{22ADC0B4-2F24-48FE-809A-9D52BE734F7D}"/>
              </a:ext>
            </a:extLst>
          </p:cNvPr>
          <p:cNvSpPr>
            <a:spLocks noGrp="1"/>
          </p:cNvSpPr>
          <p:nvPr>
            <p:ph idx="1"/>
          </p:nvPr>
        </p:nvSpPr>
        <p:spPr/>
        <p:txBody>
          <a:bodyPr/>
          <a:lstStyle/>
          <a:p>
            <a:r>
              <a:rPr lang="en-US" b="0" i="0" dirty="0">
                <a:solidFill>
                  <a:srgbClr val="3B3835"/>
                </a:solidFill>
                <a:effectLst/>
                <a:latin typeface="HelveticaNeue-Light"/>
              </a:rPr>
              <a:t>The colon within a sentence makes a very pointed pause between two phrases.  There are two main uses of the colon:</a:t>
            </a:r>
          </a:p>
          <a:p>
            <a:endParaRPr lang="en-US" b="0" i="0" dirty="0">
              <a:solidFill>
                <a:srgbClr val="3B3835"/>
              </a:solidFill>
              <a:effectLst/>
              <a:latin typeface="HelveticaNeue-Light"/>
            </a:endParaRPr>
          </a:p>
          <a:p>
            <a:r>
              <a:rPr lang="en-US" b="1" i="0" dirty="0">
                <a:solidFill>
                  <a:srgbClr val="3B3835"/>
                </a:solidFill>
                <a:effectLst/>
                <a:latin typeface="HelveticaNeue-Light"/>
              </a:rPr>
              <a:t>Rule</a:t>
            </a:r>
            <a:r>
              <a:rPr lang="en-US" b="0" i="0" dirty="0">
                <a:solidFill>
                  <a:srgbClr val="3B3835"/>
                </a:solidFill>
                <a:effectLst/>
                <a:latin typeface="HelveticaNeue-Light"/>
              </a:rPr>
              <a:t>: Use the colon after a complete sentence to introduce a list of items.</a:t>
            </a:r>
          </a:p>
          <a:p>
            <a:r>
              <a:rPr lang="en-US" b="1" i="0" dirty="0">
                <a:solidFill>
                  <a:srgbClr val="3B3835"/>
                </a:solidFill>
                <a:effectLst/>
                <a:latin typeface="HelveticaNeue-Light"/>
              </a:rPr>
              <a:t>Example</a:t>
            </a:r>
            <a:r>
              <a:rPr lang="en-US" b="0" i="0" dirty="0">
                <a:solidFill>
                  <a:srgbClr val="3B3835"/>
                </a:solidFill>
                <a:effectLst/>
                <a:latin typeface="HelveticaNeue-Light"/>
              </a:rPr>
              <a:t>: On my trip I will bring: clothes, a pillow, a sleeping bag, a toothbrush, and my teddy bear. </a:t>
            </a:r>
          </a:p>
          <a:p>
            <a:r>
              <a:rPr lang="en-US" b="1" i="0" dirty="0">
                <a:solidFill>
                  <a:srgbClr val="3B3835"/>
                </a:solidFill>
                <a:effectLst/>
                <a:latin typeface="HelveticaNeue-Light"/>
              </a:rPr>
              <a:t>Rule</a:t>
            </a:r>
            <a:r>
              <a:rPr lang="en-US" b="0" i="0" dirty="0">
                <a:solidFill>
                  <a:srgbClr val="3B3835"/>
                </a:solidFill>
                <a:effectLst/>
                <a:latin typeface="HelveticaNeue-Light"/>
              </a:rPr>
              <a:t>: Use the colon after the greeting of the person’s name in a business letter or in a heading.</a:t>
            </a:r>
          </a:p>
          <a:p>
            <a:r>
              <a:rPr lang="en-US" b="1" i="0" dirty="0">
                <a:solidFill>
                  <a:srgbClr val="3B3835"/>
                </a:solidFill>
                <a:effectLst/>
                <a:latin typeface="HelveticaNeue-Light"/>
              </a:rPr>
              <a:t>Example</a:t>
            </a:r>
            <a:r>
              <a:rPr lang="en-US" b="0" i="0" dirty="0">
                <a:solidFill>
                  <a:srgbClr val="3B3835"/>
                </a:solidFill>
                <a:effectLst/>
                <a:latin typeface="HelveticaNeue-Light"/>
              </a:rPr>
              <a:t>: Dear Mr. Smith: </a:t>
            </a:r>
            <a:endParaRPr lang="en-US" dirty="0">
              <a:solidFill>
                <a:srgbClr val="3B3835"/>
              </a:solidFill>
              <a:latin typeface="HelveticaNeue-Light"/>
            </a:endParaRPr>
          </a:p>
          <a:p>
            <a:pPr marL="1271400" lvl="7" indent="0">
              <a:buNone/>
            </a:pPr>
            <a:r>
              <a:rPr lang="en-US" sz="2000" dirty="0">
                <a:solidFill>
                  <a:srgbClr val="3B3835"/>
                </a:solidFill>
                <a:latin typeface="HelveticaNeue-Light"/>
              </a:rPr>
              <a:t>Human Resource Management: Guidelines for Telephone Advisers</a:t>
            </a:r>
            <a:endParaRPr lang="x-none" sz="2000" dirty="0">
              <a:solidFill>
                <a:srgbClr val="3B3835"/>
              </a:solidFill>
              <a:latin typeface="HelveticaNeue-Light"/>
            </a:endParaRPr>
          </a:p>
        </p:txBody>
      </p:sp>
      <p:pic>
        <p:nvPicPr>
          <p:cNvPr id="5" name="Picture 4">
            <a:extLst>
              <a:ext uri="{FF2B5EF4-FFF2-40B4-BE49-F238E27FC236}">
                <a16:creationId xmlns:a16="http://schemas.microsoft.com/office/drawing/2014/main" xmlns="" id="{8A77821E-C317-4560-ADE1-8D5D1BBC38DF}"/>
              </a:ext>
            </a:extLst>
          </p:cNvPr>
          <p:cNvPicPr>
            <a:picLocks noChangeAspect="1"/>
          </p:cNvPicPr>
          <p:nvPr/>
        </p:nvPicPr>
        <p:blipFill>
          <a:blip r:embed="rId3"/>
          <a:stretch>
            <a:fillRect/>
          </a:stretch>
        </p:blipFill>
        <p:spPr>
          <a:xfrm>
            <a:off x="3070887" y="262282"/>
            <a:ext cx="859668" cy="1453248"/>
          </a:xfrm>
          <a:prstGeom prst="rect">
            <a:avLst/>
          </a:prstGeom>
        </p:spPr>
      </p:pic>
    </p:spTree>
    <p:extLst>
      <p:ext uri="{BB962C8B-B14F-4D97-AF65-F5344CB8AC3E}">
        <p14:creationId xmlns:p14="http://schemas.microsoft.com/office/powerpoint/2010/main" val="34419590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8EB4C7-B654-4CFA-8ABD-5CDAA0DE1A54}"/>
              </a:ext>
            </a:extLst>
          </p:cNvPr>
          <p:cNvSpPr>
            <a:spLocks noGrp="1"/>
          </p:cNvSpPr>
          <p:nvPr>
            <p:ph type="title"/>
          </p:nvPr>
        </p:nvSpPr>
        <p:spPr/>
        <p:txBody>
          <a:bodyPr/>
          <a:lstStyle/>
          <a:p>
            <a:r>
              <a:rPr lang="en-US" b="0" i="0" dirty="0">
                <a:solidFill>
                  <a:srgbClr val="3B3835"/>
                </a:solidFill>
                <a:effectLst/>
                <a:latin typeface="HelveticaNeue-Light"/>
              </a:rPr>
              <a:t>Parenthesis or </a:t>
            </a:r>
            <a:r>
              <a:rPr lang="en-US" b="0" i="0" dirty="0">
                <a:solidFill>
                  <a:srgbClr val="000000"/>
                </a:solidFill>
                <a:effectLst/>
                <a:latin typeface="Arial" panose="020B0604020202020204" pitchFamily="34" charset="0"/>
              </a:rPr>
              <a:t>Brackets</a:t>
            </a:r>
            <a:endParaRPr lang="x-none" dirty="0"/>
          </a:p>
        </p:txBody>
      </p:sp>
      <p:sp>
        <p:nvSpPr>
          <p:cNvPr id="3" name="Content Placeholder 2">
            <a:extLst>
              <a:ext uri="{FF2B5EF4-FFF2-40B4-BE49-F238E27FC236}">
                <a16:creationId xmlns:a16="http://schemas.microsoft.com/office/drawing/2014/main" xmlns="" id="{7B712617-3FFE-4076-9E16-4AA36C9D9BAD}"/>
              </a:ext>
            </a:extLst>
          </p:cNvPr>
          <p:cNvSpPr>
            <a:spLocks noGrp="1"/>
          </p:cNvSpPr>
          <p:nvPr>
            <p:ph idx="1"/>
          </p:nvPr>
        </p:nvSpPr>
        <p:spPr>
          <a:xfrm>
            <a:off x="1097280" y="1845734"/>
            <a:ext cx="10058400" cy="4555066"/>
          </a:xfrm>
        </p:spPr>
        <p:txBody>
          <a:bodyPr>
            <a:normAutofit fontScale="92500" lnSpcReduction="20000"/>
          </a:bodyPr>
          <a:lstStyle/>
          <a:p>
            <a:pPr algn="just"/>
            <a:r>
              <a:rPr lang="en-US" dirty="0">
                <a:solidFill>
                  <a:srgbClr val="3B3835"/>
                </a:solidFill>
                <a:latin typeface="HelveticaNeue-Light"/>
              </a:rPr>
              <a:t>Brackets always come in pairs (  ) and are used to make an aside, or a point which is not part of the main flow of a sentence.  If you remove the words between the brackets, the sentence should still make sense. </a:t>
            </a:r>
            <a:r>
              <a:rPr lang="en-US" b="0" i="0" dirty="0">
                <a:solidFill>
                  <a:srgbClr val="3B3835"/>
                </a:solidFill>
                <a:effectLst/>
                <a:latin typeface="HelveticaNeue-Light"/>
              </a:rPr>
              <a:t>Use parenthesis to enclose words or figures that clarify or are used as an aside. </a:t>
            </a:r>
            <a:endParaRPr lang="en-US" dirty="0">
              <a:solidFill>
                <a:srgbClr val="3B3835"/>
              </a:solidFill>
              <a:latin typeface="HelveticaNeue-Light"/>
            </a:endParaRPr>
          </a:p>
          <a:p>
            <a:pPr algn="just"/>
            <a:r>
              <a:rPr lang="en-US" b="1" i="0" dirty="0">
                <a:solidFill>
                  <a:srgbClr val="3B3835"/>
                </a:solidFill>
                <a:effectLst/>
                <a:latin typeface="HelveticaNeue-Light"/>
              </a:rPr>
              <a:t>Example</a:t>
            </a:r>
            <a:r>
              <a:rPr lang="en-US" b="0" i="0" dirty="0">
                <a:solidFill>
                  <a:srgbClr val="3B3835"/>
                </a:solidFill>
                <a:effectLst/>
                <a:latin typeface="HelveticaNeue-Light"/>
              </a:rPr>
              <a:t>: He received one hundred and </a:t>
            </a:r>
            <a:r>
              <a:rPr lang="en-US" sz="2100" dirty="0">
                <a:solidFill>
                  <a:srgbClr val="3B3835"/>
                </a:solidFill>
                <a:latin typeface="HelveticaNeue-Light"/>
              </a:rPr>
              <a:t>fifty points (150) on his math project.</a:t>
            </a:r>
          </a:p>
          <a:p>
            <a:pPr algn="just"/>
            <a:endParaRPr lang="en-US" sz="2100" dirty="0">
              <a:solidFill>
                <a:srgbClr val="3B3835"/>
              </a:solidFill>
              <a:latin typeface="HelveticaNeue-Light"/>
            </a:endParaRPr>
          </a:p>
          <a:p>
            <a:pPr marL="1271400" lvl="7" indent="0" algn="just">
              <a:buNone/>
            </a:pPr>
            <a:r>
              <a:rPr lang="en-US" sz="2100" dirty="0">
                <a:solidFill>
                  <a:srgbClr val="3B3835"/>
                </a:solidFill>
                <a:latin typeface="HelveticaNeue-Light"/>
              </a:rPr>
              <a:t>The strategy (or strategies) chosen to meet the objectives may need to change as the intervention continues.</a:t>
            </a:r>
          </a:p>
          <a:p>
            <a:pPr marL="1271400" lvl="7" indent="0" algn="just">
              <a:buNone/>
            </a:pPr>
            <a:endParaRPr lang="en-US" sz="2100" dirty="0">
              <a:solidFill>
                <a:srgbClr val="3B3835"/>
              </a:solidFill>
              <a:latin typeface="HelveticaNeue-Light"/>
            </a:endParaRPr>
          </a:p>
          <a:p>
            <a:pPr marL="1271400" lvl="7" indent="0" algn="just">
              <a:buNone/>
            </a:pPr>
            <a:r>
              <a:rPr lang="en-US" sz="2100" dirty="0">
                <a:solidFill>
                  <a:srgbClr val="3B3835"/>
                </a:solidFill>
                <a:latin typeface="HelveticaNeue-Light"/>
              </a:rPr>
              <a:t>“We can define class as a large-scale grouping of people who share common economic resources, that strongly influence the types of lifestyle they are able to lead.  Ownership of wealth, together with occupation, are the chief basis of class differences.  The major classes that exist in Western societies are an upper class (the wealthy, employers and industrialists, plus tops executives – those who own or directly control productive resources); a middle class (which includes most white-collar workers and professionals); and a working class (those in blue-collar or manual jobs).”  (Giddens, 1997, p.243)</a:t>
            </a:r>
            <a:endParaRPr lang="x-none" sz="2100" dirty="0">
              <a:solidFill>
                <a:srgbClr val="3B3835"/>
              </a:solidFill>
              <a:latin typeface="HelveticaNeue-Light"/>
            </a:endParaRPr>
          </a:p>
        </p:txBody>
      </p:sp>
      <p:pic>
        <p:nvPicPr>
          <p:cNvPr id="5" name="Picture 4">
            <a:extLst>
              <a:ext uri="{FF2B5EF4-FFF2-40B4-BE49-F238E27FC236}">
                <a16:creationId xmlns:a16="http://schemas.microsoft.com/office/drawing/2014/main" xmlns="" id="{90133EC4-53B7-4E2D-9B53-396E7D3FB9E7}"/>
              </a:ext>
            </a:extLst>
          </p:cNvPr>
          <p:cNvPicPr>
            <a:picLocks noChangeAspect="1"/>
          </p:cNvPicPr>
          <p:nvPr/>
        </p:nvPicPr>
        <p:blipFill>
          <a:blip r:embed="rId2"/>
          <a:stretch>
            <a:fillRect/>
          </a:stretch>
        </p:blipFill>
        <p:spPr>
          <a:xfrm>
            <a:off x="7901200" y="265876"/>
            <a:ext cx="1229151" cy="1446060"/>
          </a:xfrm>
          <a:prstGeom prst="rect">
            <a:avLst/>
          </a:prstGeom>
        </p:spPr>
      </p:pic>
    </p:spTree>
    <p:extLst>
      <p:ext uri="{BB962C8B-B14F-4D97-AF65-F5344CB8AC3E}">
        <p14:creationId xmlns:p14="http://schemas.microsoft.com/office/powerpoint/2010/main" val="41700000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193B6D-FA6F-4024-AE9E-63613262245F}"/>
              </a:ext>
            </a:extLst>
          </p:cNvPr>
          <p:cNvSpPr>
            <a:spLocks noGrp="1"/>
          </p:cNvSpPr>
          <p:nvPr>
            <p:ph type="title"/>
          </p:nvPr>
        </p:nvSpPr>
        <p:spPr/>
        <p:txBody>
          <a:bodyPr/>
          <a:lstStyle/>
          <a:p>
            <a:r>
              <a:rPr lang="en-US" b="0" i="0" dirty="0">
                <a:solidFill>
                  <a:srgbClr val="3B3835"/>
                </a:solidFill>
                <a:effectLst/>
                <a:latin typeface="HelveticaNeue-Light"/>
              </a:rPr>
              <a:t>Apostrophe</a:t>
            </a:r>
            <a:endParaRPr lang="x-none" dirty="0"/>
          </a:p>
        </p:txBody>
      </p:sp>
      <p:sp>
        <p:nvSpPr>
          <p:cNvPr id="3" name="Content Placeholder 2">
            <a:extLst>
              <a:ext uri="{FF2B5EF4-FFF2-40B4-BE49-F238E27FC236}">
                <a16:creationId xmlns:a16="http://schemas.microsoft.com/office/drawing/2014/main" xmlns="" id="{E21DD9C4-68B3-446B-B63C-6D7ABD6D0C33}"/>
              </a:ext>
            </a:extLst>
          </p:cNvPr>
          <p:cNvSpPr>
            <a:spLocks noGrp="1"/>
          </p:cNvSpPr>
          <p:nvPr>
            <p:ph idx="1"/>
          </p:nvPr>
        </p:nvSpPr>
        <p:spPr/>
        <p:txBody>
          <a:bodyPr>
            <a:normAutofit lnSpcReduction="10000"/>
          </a:bodyPr>
          <a:lstStyle/>
          <a:p>
            <a:pPr algn="just"/>
            <a:r>
              <a:rPr lang="en-US" dirty="0">
                <a:solidFill>
                  <a:srgbClr val="3B3835"/>
                </a:solidFill>
                <a:latin typeface="HelveticaNeue-Light"/>
              </a:rPr>
              <a:t>The apostrophe, sometimes called an inverted comma has two main uses. The apostrophe indicates possession or ownership.</a:t>
            </a:r>
          </a:p>
          <a:p>
            <a:pPr algn="just"/>
            <a:r>
              <a:rPr lang="en-US" b="1" dirty="0">
                <a:solidFill>
                  <a:srgbClr val="3B3835"/>
                </a:solidFill>
                <a:latin typeface="HelveticaNeue-Light"/>
              </a:rPr>
              <a:t>For example</a:t>
            </a:r>
            <a:r>
              <a:rPr lang="en-US" dirty="0">
                <a:solidFill>
                  <a:srgbClr val="3B3835"/>
                </a:solidFill>
                <a:latin typeface="HelveticaNeue-Light"/>
              </a:rPr>
              <a:t>: The girl's hat was green, (girl is in the singular). </a:t>
            </a:r>
          </a:p>
          <a:p>
            <a:pPr lvl="8" algn="just"/>
            <a:r>
              <a:rPr lang="en-US" sz="2000" dirty="0">
                <a:solidFill>
                  <a:srgbClr val="3B3835"/>
                </a:solidFill>
                <a:latin typeface="HelveticaNeue-Light"/>
              </a:rPr>
              <a:t>The girls' hats were green, (girls in this instance are plural, i.e., more than one girl, more than one hat).</a:t>
            </a:r>
          </a:p>
          <a:p>
            <a:pPr marL="1471400" lvl="8" indent="0" algn="just">
              <a:buNone/>
            </a:pPr>
            <a:r>
              <a:rPr lang="en-US" sz="2000" dirty="0">
                <a:solidFill>
                  <a:srgbClr val="3B3835"/>
                </a:solidFill>
                <a:latin typeface="HelveticaNeue-Light"/>
              </a:rPr>
              <a:t>	</a:t>
            </a:r>
          </a:p>
          <a:p>
            <a:pPr algn="just"/>
            <a:r>
              <a:rPr lang="en-US" b="1" i="0" dirty="0">
                <a:solidFill>
                  <a:srgbClr val="3B3835"/>
                </a:solidFill>
                <a:effectLst/>
                <a:latin typeface="HelveticaNeue-Light"/>
              </a:rPr>
              <a:t>Rule</a:t>
            </a:r>
            <a:r>
              <a:rPr lang="en-US" b="0" i="0" dirty="0">
                <a:solidFill>
                  <a:srgbClr val="3B3835"/>
                </a:solidFill>
                <a:effectLst/>
                <a:latin typeface="HelveticaNeue-Light"/>
              </a:rPr>
              <a:t>: Use the apostrophe when combining two words. It is always placed in the spot where the letter(s) have been removed.</a:t>
            </a:r>
          </a:p>
          <a:p>
            <a:pPr algn="just"/>
            <a:r>
              <a:rPr lang="en-US" b="1" i="0" dirty="0">
                <a:solidFill>
                  <a:srgbClr val="3B3835"/>
                </a:solidFill>
                <a:effectLst/>
                <a:latin typeface="HelveticaNeue-Light"/>
              </a:rPr>
              <a:t>Example</a:t>
            </a:r>
            <a:r>
              <a:rPr lang="en-US" b="0" i="0" dirty="0">
                <a:solidFill>
                  <a:srgbClr val="3B3835"/>
                </a:solidFill>
                <a:effectLst/>
                <a:latin typeface="HelveticaNeue-Light"/>
              </a:rPr>
              <a:t>: She’s (she is) only allowed candy on Friday.</a:t>
            </a:r>
          </a:p>
          <a:p>
            <a:pPr algn="just"/>
            <a:r>
              <a:rPr lang="en-US" b="1" i="0" dirty="0">
                <a:solidFill>
                  <a:srgbClr val="3B3835"/>
                </a:solidFill>
                <a:effectLst/>
                <a:latin typeface="HelveticaNeue-Light"/>
              </a:rPr>
              <a:t>Rule</a:t>
            </a:r>
            <a:r>
              <a:rPr lang="en-US" b="0" i="0" dirty="0">
                <a:solidFill>
                  <a:srgbClr val="3B3835"/>
                </a:solidFill>
                <a:effectLst/>
                <a:latin typeface="HelveticaNeue-Light"/>
              </a:rPr>
              <a:t>: Use the apostrophe to show possession. Place the apostrophe before the s.</a:t>
            </a:r>
          </a:p>
          <a:p>
            <a:pPr algn="just"/>
            <a:r>
              <a:rPr lang="en-US" b="1" i="0" dirty="0">
                <a:solidFill>
                  <a:srgbClr val="3B3835"/>
                </a:solidFill>
                <a:effectLst/>
                <a:latin typeface="HelveticaNeue-Light"/>
              </a:rPr>
              <a:t>Example</a:t>
            </a:r>
            <a:r>
              <a:rPr lang="en-US" b="0" i="0" dirty="0">
                <a:solidFill>
                  <a:srgbClr val="3B3835"/>
                </a:solidFill>
                <a:effectLst/>
                <a:latin typeface="HelveticaNeue-Light"/>
              </a:rPr>
              <a:t>: They found Ms. Connor’s gloves.</a:t>
            </a:r>
            <a:endParaRPr lang="x-none" dirty="0"/>
          </a:p>
        </p:txBody>
      </p:sp>
      <p:pic>
        <p:nvPicPr>
          <p:cNvPr id="5" name="Picture 4">
            <a:extLst>
              <a:ext uri="{FF2B5EF4-FFF2-40B4-BE49-F238E27FC236}">
                <a16:creationId xmlns:a16="http://schemas.microsoft.com/office/drawing/2014/main" xmlns="" id="{7DD835D3-63AC-46AE-A6F0-0C218CC26D5C}"/>
              </a:ext>
            </a:extLst>
          </p:cNvPr>
          <p:cNvPicPr>
            <a:picLocks noChangeAspect="1"/>
          </p:cNvPicPr>
          <p:nvPr/>
        </p:nvPicPr>
        <p:blipFill>
          <a:blip r:embed="rId3"/>
          <a:stretch>
            <a:fillRect/>
          </a:stretch>
        </p:blipFill>
        <p:spPr>
          <a:xfrm>
            <a:off x="4544705" y="520129"/>
            <a:ext cx="1201002" cy="1217232"/>
          </a:xfrm>
          <a:prstGeom prst="rect">
            <a:avLst/>
          </a:prstGeom>
        </p:spPr>
      </p:pic>
    </p:spTree>
    <p:extLst>
      <p:ext uri="{BB962C8B-B14F-4D97-AF65-F5344CB8AC3E}">
        <p14:creationId xmlns:p14="http://schemas.microsoft.com/office/powerpoint/2010/main" val="40218261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792C48-28F7-430D-8125-36FA55DFFBA7}"/>
              </a:ext>
            </a:extLst>
          </p:cNvPr>
          <p:cNvSpPr>
            <a:spLocks noGrp="1"/>
          </p:cNvSpPr>
          <p:nvPr>
            <p:ph type="title"/>
          </p:nvPr>
        </p:nvSpPr>
        <p:spPr/>
        <p:txBody>
          <a:bodyPr/>
          <a:lstStyle/>
          <a:p>
            <a:r>
              <a:rPr lang="en-US" b="0" i="0" dirty="0">
                <a:solidFill>
                  <a:srgbClr val="3B3835"/>
                </a:solidFill>
                <a:effectLst/>
                <a:latin typeface="HelveticaNeue-Light"/>
              </a:rPr>
              <a:t>Apostrophe</a:t>
            </a:r>
            <a:endParaRPr lang="x-none" dirty="0"/>
          </a:p>
        </p:txBody>
      </p:sp>
      <p:sp>
        <p:nvSpPr>
          <p:cNvPr id="3" name="Content Placeholder 2">
            <a:extLst>
              <a:ext uri="{FF2B5EF4-FFF2-40B4-BE49-F238E27FC236}">
                <a16:creationId xmlns:a16="http://schemas.microsoft.com/office/drawing/2014/main" xmlns="" id="{C93CA819-F7A4-421A-A2AE-67139BBEA3B9}"/>
              </a:ext>
            </a:extLst>
          </p:cNvPr>
          <p:cNvSpPr>
            <a:spLocks noGrp="1"/>
          </p:cNvSpPr>
          <p:nvPr>
            <p:ph idx="1"/>
          </p:nvPr>
        </p:nvSpPr>
        <p:spPr/>
        <p:txBody>
          <a:bodyPr/>
          <a:lstStyle/>
          <a:p>
            <a:r>
              <a:rPr lang="en-US" b="1" i="0" dirty="0">
                <a:solidFill>
                  <a:srgbClr val="2A2A2A"/>
                </a:solidFill>
                <a:effectLst/>
                <a:latin typeface="Open Sans" panose="020B0606030504020204" pitchFamily="34" charset="0"/>
              </a:rPr>
              <a:t>Rule: Another use of the apostrophe is to indicate where a letter is omitted</a:t>
            </a:r>
          </a:p>
          <a:p>
            <a:r>
              <a:rPr lang="en-US" b="1" i="0" dirty="0">
                <a:solidFill>
                  <a:srgbClr val="2A2A2A"/>
                </a:solidFill>
                <a:effectLst/>
                <a:latin typeface="Open Sans" panose="020B0606030504020204" pitchFamily="34" charset="0"/>
              </a:rPr>
              <a:t>Example</a:t>
            </a:r>
            <a:r>
              <a:rPr lang="en-US" b="1" dirty="0">
                <a:solidFill>
                  <a:srgbClr val="2A2A2A"/>
                </a:solidFill>
                <a:latin typeface="Open Sans" panose="020B0606030504020204" pitchFamily="34" charset="0"/>
              </a:rPr>
              <a:t>: </a:t>
            </a:r>
            <a:r>
              <a:rPr lang="en-US" dirty="0">
                <a:solidFill>
                  <a:srgbClr val="2A2A2A"/>
                </a:solidFill>
                <a:latin typeface="Open Sans" panose="020B0606030504020204" pitchFamily="34" charset="0"/>
              </a:rPr>
              <a:t>We're going to do this course. (We are going to do this course.)</a:t>
            </a:r>
          </a:p>
          <a:p>
            <a:pPr marL="1271400" lvl="7" indent="0">
              <a:buNone/>
            </a:pPr>
            <a:endParaRPr lang="en-US" sz="2000" dirty="0">
              <a:solidFill>
                <a:srgbClr val="2A2A2A"/>
              </a:solidFill>
              <a:latin typeface="Open Sans" panose="020B0606030504020204" pitchFamily="34" charset="0"/>
            </a:endParaRPr>
          </a:p>
          <a:p>
            <a:pPr marL="1271400" lvl="7" indent="0">
              <a:buNone/>
            </a:pPr>
            <a:r>
              <a:rPr lang="en-US" sz="2000" dirty="0">
                <a:solidFill>
                  <a:srgbClr val="2A2A2A"/>
                </a:solidFill>
                <a:latin typeface="Open Sans" panose="020B0606030504020204" pitchFamily="34" charset="0"/>
              </a:rPr>
              <a:t>Isn’t this a fine example of punctuation?  (Is not this a fine example of punctuation?)</a:t>
            </a:r>
          </a:p>
          <a:p>
            <a:pPr marL="1271400" lvl="7" indent="0">
              <a:buNone/>
            </a:pPr>
            <a:endParaRPr lang="en-US" sz="2000" dirty="0">
              <a:solidFill>
                <a:srgbClr val="2A2A2A"/>
              </a:solidFill>
              <a:latin typeface="Open Sans" panose="020B0606030504020204" pitchFamily="34" charset="0"/>
            </a:endParaRPr>
          </a:p>
          <a:p>
            <a:pPr marL="1271400" lvl="7" indent="0">
              <a:buNone/>
            </a:pPr>
            <a:r>
              <a:rPr lang="en-US" sz="2000" dirty="0">
                <a:solidFill>
                  <a:srgbClr val="2A2A2A"/>
                </a:solidFill>
                <a:latin typeface="Open Sans" panose="020B0606030504020204" pitchFamily="34" charset="0"/>
              </a:rPr>
              <a:t>The time is now 7 o’ clock. (The time is now 7 of the clock)</a:t>
            </a:r>
            <a:endParaRPr lang="x-none" sz="2000" dirty="0">
              <a:solidFill>
                <a:srgbClr val="2A2A2A"/>
              </a:solidFill>
              <a:latin typeface="Open Sans" panose="020B0606030504020204" pitchFamily="34" charset="0"/>
            </a:endParaRPr>
          </a:p>
        </p:txBody>
      </p:sp>
      <p:pic>
        <p:nvPicPr>
          <p:cNvPr id="4" name="Picture 3">
            <a:extLst>
              <a:ext uri="{FF2B5EF4-FFF2-40B4-BE49-F238E27FC236}">
                <a16:creationId xmlns:a16="http://schemas.microsoft.com/office/drawing/2014/main" xmlns="" id="{79A47155-8CEF-43B4-A2D2-0A55F1A29D19}"/>
              </a:ext>
            </a:extLst>
          </p:cNvPr>
          <p:cNvPicPr>
            <a:picLocks noChangeAspect="1"/>
          </p:cNvPicPr>
          <p:nvPr/>
        </p:nvPicPr>
        <p:blipFill>
          <a:blip r:embed="rId2"/>
          <a:stretch>
            <a:fillRect/>
          </a:stretch>
        </p:blipFill>
        <p:spPr>
          <a:xfrm>
            <a:off x="4544705" y="520129"/>
            <a:ext cx="1201002" cy="1217232"/>
          </a:xfrm>
          <a:prstGeom prst="rect">
            <a:avLst/>
          </a:prstGeom>
        </p:spPr>
      </p:pic>
    </p:spTree>
    <p:extLst>
      <p:ext uri="{BB962C8B-B14F-4D97-AF65-F5344CB8AC3E}">
        <p14:creationId xmlns:p14="http://schemas.microsoft.com/office/powerpoint/2010/main" val="16357868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A43613-2428-4DE3-800A-897BB3894AE2}"/>
              </a:ext>
            </a:extLst>
          </p:cNvPr>
          <p:cNvSpPr>
            <a:spLocks noGrp="1"/>
          </p:cNvSpPr>
          <p:nvPr>
            <p:ph type="title"/>
          </p:nvPr>
        </p:nvSpPr>
        <p:spPr/>
        <p:txBody>
          <a:bodyPr/>
          <a:lstStyle/>
          <a:p>
            <a:r>
              <a:rPr lang="en-US" b="0" i="0" dirty="0">
                <a:solidFill>
                  <a:srgbClr val="000000"/>
                </a:solidFill>
                <a:effectLst/>
                <a:latin typeface="Arial" panose="020B0604020202020204" pitchFamily="34" charset="0"/>
              </a:rPr>
              <a:t>Hyphen</a:t>
            </a:r>
            <a:endParaRPr lang="x-none" dirty="0"/>
          </a:p>
        </p:txBody>
      </p:sp>
      <p:sp>
        <p:nvSpPr>
          <p:cNvPr id="3" name="Content Placeholder 2">
            <a:extLst>
              <a:ext uri="{FF2B5EF4-FFF2-40B4-BE49-F238E27FC236}">
                <a16:creationId xmlns:a16="http://schemas.microsoft.com/office/drawing/2014/main" xmlns="" id="{F6FB1684-411D-4676-9B99-95FF443B9A30}"/>
              </a:ext>
            </a:extLst>
          </p:cNvPr>
          <p:cNvSpPr>
            <a:spLocks noGrp="1"/>
          </p:cNvSpPr>
          <p:nvPr>
            <p:ph idx="1"/>
          </p:nvPr>
        </p:nvSpPr>
        <p:spPr>
          <a:xfrm>
            <a:off x="1097280" y="1845734"/>
            <a:ext cx="10058400" cy="4432236"/>
          </a:xfrm>
        </p:spPr>
        <p:txBody>
          <a:bodyPr>
            <a:normAutofit lnSpcReduction="10000"/>
          </a:bodyPr>
          <a:lstStyle/>
          <a:p>
            <a:pPr algn="l"/>
            <a:r>
              <a:rPr lang="en-US" b="1" i="0" dirty="0">
                <a:solidFill>
                  <a:srgbClr val="2A2A2A"/>
                </a:solidFill>
                <a:effectLst/>
                <a:latin typeface="Open Sans" panose="020B0606030504020204" pitchFamily="34" charset="0"/>
              </a:rPr>
              <a:t>The hyphen is used to link words together.</a:t>
            </a:r>
          </a:p>
          <a:p>
            <a:pPr algn="l"/>
            <a:r>
              <a:rPr lang="en-US" b="0" i="0" dirty="0">
                <a:solidFill>
                  <a:srgbClr val="2A2A2A"/>
                </a:solidFill>
                <a:effectLst/>
                <a:latin typeface="Open Sans" panose="020B0606030504020204" pitchFamily="34" charset="0"/>
              </a:rPr>
              <a:t>For example:</a:t>
            </a:r>
          </a:p>
          <a:p>
            <a:pPr lvl="1">
              <a:buFont typeface="Arial" panose="020B0604020202020204" pitchFamily="34" charset="0"/>
              <a:buChar char="•"/>
            </a:pPr>
            <a:r>
              <a:rPr lang="en-US" b="0" i="0" dirty="0">
                <a:solidFill>
                  <a:srgbClr val="2A2A2A"/>
                </a:solidFill>
                <a:effectLst/>
                <a:latin typeface="Open Sans" panose="020B0606030504020204" pitchFamily="34" charset="0"/>
              </a:rPr>
              <a:t>sub-part</a:t>
            </a:r>
          </a:p>
          <a:p>
            <a:pPr lvl="1">
              <a:buFont typeface="Arial" panose="020B0604020202020204" pitchFamily="34" charset="0"/>
              <a:buChar char="•"/>
            </a:pPr>
            <a:r>
              <a:rPr lang="en-US" b="0" i="0" dirty="0">
                <a:solidFill>
                  <a:srgbClr val="2A2A2A"/>
                </a:solidFill>
                <a:effectLst/>
                <a:latin typeface="Open Sans" panose="020B0606030504020204" pitchFamily="34" charset="0"/>
              </a:rPr>
              <a:t>eighteenth-century people</a:t>
            </a:r>
          </a:p>
          <a:p>
            <a:pPr lvl="1">
              <a:buFont typeface="Arial" panose="020B0604020202020204" pitchFamily="34" charset="0"/>
              <a:buChar char="•"/>
            </a:pPr>
            <a:r>
              <a:rPr lang="en-US" b="0" i="0" dirty="0">
                <a:solidFill>
                  <a:srgbClr val="2A2A2A"/>
                </a:solidFill>
                <a:effectLst/>
                <a:latin typeface="Open Sans" panose="020B0606030504020204" pitchFamily="34" charset="0"/>
              </a:rPr>
              <a:t>week-end</a:t>
            </a:r>
          </a:p>
          <a:p>
            <a:pPr lvl="1">
              <a:buFont typeface="Arial" panose="020B0604020202020204" pitchFamily="34" charset="0"/>
              <a:buChar char="•"/>
            </a:pPr>
            <a:r>
              <a:rPr lang="en-US" b="0" i="0" dirty="0">
                <a:solidFill>
                  <a:srgbClr val="2A2A2A"/>
                </a:solidFill>
                <a:effectLst/>
                <a:latin typeface="Open Sans" panose="020B0606030504020204" pitchFamily="34" charset="0"/>
              </a:rPr>
              <a:t>second-class post</a:t>
            </a:r>
          </a:p>
          <a:p>
            <a:pPr lvl="1">
              <a:buFont typeface="Arial" panose="020B0604020202020204" pitchFamily="34" charset="0"/>
              <a:buChar char="•"/>
            </a:pPr>
            <a:r>
              <a:rPr lang="en-US" b="0" i="0" dirty="0">
                <a:solidFill>
                  <a:srgbClr val="2A2A2A"/>
                </a:solidFill>
                <a:effectLst/>
                <a:latin typeface="Open Sans" panose="020B0606030504020204" pitchFamily="34" charset="0"/>
              </a:rPr>
              <a:t>gender-neutral</a:t>
            </a:r>
          </a:p>
          <a:p>
            <a:pPr lvl="1">
              <a:buFont typeface="Arial" panose="020B0604020202020204" pitchFamily="34" charset="0"/>
              <a:buChar char="•"/>
            </a:pPr>
            <a:r>
              <a:rPr lang="en-US" b="0" i="0" dirty="0">
                <a:solidFill>
                  <a:srgbClr val="2A2A2A"/>
                </a:solidFill>
                <a:effectLst/>
                <a:latin typeface="Open Sans" panose="020B0606030504020204" pitchFamily="34" charset="0"/>
              </a:rPr>
              <a:t>non-verbal</a:t>
            </a:r>
          </a:p>
          <a:p>
            <a:pPr algn="l"/>
            <a:r>
              <a:rPr lang="en-US" b="0" i="0" dirty="0">
                <a:solidFill>
                  <a:srgbClr val="2A2A2A"/>
                </a:solidFill>
                <a:effectLst/>
                <a:latin typeface="Open Sans" panose="020B0606030504020204" pitchFamily="34" charset="0"/>
              </a:rPr>
              <a:t>The hyphen is also used when a word is split between two lines. The hyphen should be placed between syllables at the end of the upper line and indicates to the reader that the word will be completed on the next line.</a:t>
            </a:r>
          </a:p>
          <a:p>
            <a:pPr algn="l"/>
            <a:r>
              <a:rPr lang="en-US" b="0" i="0" dirty="0">
                <a:solidFill>
                  <a:srgbClr val="2A2A2A"/>
                </a:solidFill>
                <a:effectLst/>
                <a:latin typeface="Open Sans" panose="020B0606030504020204" pitchFamily="34" charset="0"/>
              </a:rPr>
              <a:t>Computer applications such as Word Processors can be set to automatically hyphenate words for you, although it is more common to use extra spacing to avoid hyphenation.</a:t>
            </a:r>
          </a:p>
          <a:p>
            <a:endParaRPr lang="x-none" dirty="0"/>
          </a:p>
        </p:txBody>
      </p:sp>
      <p:pic>
        <p:nvPicPr>
          <p:cNvPr id="5" name="Picture 4">
            <a:extLst>
              <a:ext uri="{FF2B5EF4-FFF2-40B4-BE49-F238E27FC236}">
                <a16:creationId xmlns:a16="http://schemas.microsoft.com/office/drawing/2014/main" xmlns="" id="{3358235F-36E0-4CA9-B89F-239F8C648E39}"/>
              </a:ext>
            </a:extLst>
          </p:cNvPr>
          <p:cNvPicPr>
            <a:picLocks noChangeAspect="1"/>
          </p:cNvPicPr>
          <p:nvPr/>
        </p:nvPicPr>
        <p:blipFill rotWithShape="1">
          <a:blip r:embed="rId2"/>
          <a:srcRect r="5626"/>
          <a:stretch/>
        </p:blipFill>
        <p:spPr>
          <a:xfrm>
            <a:off x="3512308" y="580030"/>
            <a:ext cx="1373592" cy="1022299"/>
          </a:xfrm>
          <a:prstGeom prst="rect">
            <a:avLst/>
          </a:prstGeom>
        </p:spPr>
      </p:pic>
    </p:spTree>
    <p:extLst>
      <p:ext uri="{BB962C8B-B14F-4D97-AF65-F5344CB8AC3E}">
        <p14:creationId xmlns:p14="http://schemas.microsoft.com/office/powerpoint/2010/main" val="28075027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D2E15-C425-49B1-8CD2-B481C3940831}"/>
              </a:ext>
            </a:extLst>
          </p:cNvPr>
          <p:cNvSpPr>
            <a:spLocks noGrp="1"/>
          </p:cNvSpPr>
          <p:nvPr>
            <p:ph type="title"/>
          </p:nvPr>
        </p:nvSpPr>
        <p:spPr/>
        <p:txBody>
          <a:bodyPr/>
          <a:lstStyle/>
          <a:p>
            <a:r>
              <a:rPr lang="en-US" b="0" i="0" dirty="0">
                <a:solidFill>
                  <a:srgbClr val="000000"/>
                </a:solidFill>
                <a:effectLst/>
                <a:latin typeface="Arial" panose="020B0604020202020204" pitchFamily="34" charset="0"/>
              </a:rPr>
              <a:t>Semi-colon</a:t>
            </a:r>
            <a:endParaRPr lang="x-none" dirty="0"/>
          </a:p>
        </p:txBody>
      </p:sp>
      <p:sp>
        <p:nvSpPr>
          <p:cNvPr id="3" name="Content Placeholder 2">
            <a:extLst>
              <a:ext uri="{FF2B5EF4-FFF2-40B4-BE49-F238E27FC236}">
                <a16:creationId xmlns:a16="http://schemas.microsoft.com/office/drawing/2014/main" xmlns="" id="{E714A927-DD00-4936-93E5-B755BD8C20FE}"/>
              </a:ext>
            </a:extLst>
          </p:cNvPr>
          <p:cNvSpPr>
            <a:spLocks noGrp="1"/>
          </p:cNvSpPr>
          <p:nvPr>
            <p:ph idx="1"/>
          </p:nvPr>
        </p:nvSpPr>
        <p:spPr/>
        <p:txBody>
          <a:bodyPr/>
          <a:lstStyle/>
          <a:p>
            <a:r>
              <a:rPr lang="en-US" i="0" dirty="0">
                <a:solidFill>
                  <a:srgbClr val="2A2A2A"/>
                </a:solidFill>
                <a:effectLst/>
                <a:latin typeface="Open Sans" panose="020B0606030504020204" pitchFamily="34" charset="0"/>
              </a:rPr>
              <a:t>The semi-colon is perhaps the most difficult sign of punctuation to use accurately.  If in doubt, avoid using it and convert the added material into a new sentence.</a:t>
            </a:r>
          </a:p>
          <a:p>
            <a:endParaRPr lang="en-US" b="1" dirty="0">
              <a:solidFill>
                <a:srgbClr val="2A2A2A"/>
              </a:solidFill>
              <a:latin typeface="Open Sans" panose="020B0606030504020204" pitchFamily="34" charset="0"/>
            </a:endParaRPr>
          </a:p>
          <a:p>
            <a:r>
              <a:rPr lang="en-US" b="1" dirty="0">
                <a:solidFill>
                  <a:srgbClr val="2A2A2A"/>
                </a:solidFill>
                <a:latin typeface="Open Sans" panose="020B0606030504020204" pitchFamily="34" charset="0"/>
              </a:rPr>
              <a:t>Rule: </a:t>
            </a:r>
            <a:r>
              <a:rPr lang="en-US" i="0" dirty="0">
                <a:solidFill>
                  <a:srgbClr val="2A2A2A"/>
                </a:solidFill>
                <a:effectLst/>
                <a:latin typeface="Open Sans" panose="020B0606030504020204" pitchFamily="34" charset="0"/>
              </a:rPr>
              <a:t>When joining two connected sentences</a:t>
            </a:r>
            <a:r>
              <a:rPr lang="en-US" b="1" i="0" dirty="0">
                <a:solidFill>
                  <a:srgbClr val="2A2A2A"/>
                </a:solidFill>
                <a:effectLst/>
                <a:latin typeface="Open Sans" panose="020B0606030504020204" pitchFamily="34" charset="0"/>
              </a:rPr>
              <a:t>.</a:t>
            </a:r>
            <a:endParaRPr lang="en-US" b="1" dirty="0">
              <a:solidFill>
                <a:srgbClr val="2A2A2A"/>
              </a:solidFill>
              <a:latin typeface="Open Sans" panose="020B0606030504020204" pitchFamily="34" charset="0"/>
            </a:endParaRPr>
          </a:p>
          <a:p>
            <a:r>
              <a:rPr lang="en-US" b="1" dirty="0">
                <a:solidFill>
                  <a:srgbClr val="2A2A2A"/>
                </a:solidFill>
                <a:latin typeface="Open Sans" panose="020B0606030504020204" pitchFamily="34" charset="0"/>
              </a:rPr>
              <a:t>Example: </a:t>
            </a:r>
            <a:r>
              <a:rPr lang="en-US" b="0" dirty="0">
                <a:solidFill>
                  <a:srgbClr val="2A2A2A"/>
                </a:solidFill>
                <a:effectLst/>
                <a:latin typeface="Open Sans" panose="020B0606030504020204" pitchFamily="34" charset="0"/>
              </a:rPr>
              <a:t>We set out at dawn; the weather looked promising</a:t>
            </a:r>
            <a:r>
              <a:rPr lang="en-US" b="0" i="1" dirty="0">
                <a:solidFill>
                  <a:srgbClr val="2A2A2A"/>
                </a:solidFill>
                <a:effectLst/>
                <a:latin typeface="Open Sans" panose="020B0606030504020204" pitchFamily="34" charset="0"/>
              </a:rPr>
              <a:t>.</a:t>
            </a:r>
            <a:endParaRPr lang="en-US" b="1" dirty="0">
              <a:solidFill>
                <a:srgbClr val="2A2A2A"/>
              </a:solidFill>
              <a:latin typeface="Open Sans" panose="020B0606030504020204" pitchFamily="34" charset="0"/>
            </a:endParaRPr>
          </a:p>
          <a:p>
            <a:r>
              <a:rPr lang="en-US" b="1" dirty="0">
                <a:solidFill>
                  <a:srgbClr val="2A2A2A"/>
                </a:solidFill>
                <a:latin typeface="Open Sans" panose="020B0606030504020204" pitchFamily="34" charset="0"/>
              </a:rPr>
              <a:t>Rule: </a:t>
            </a:r>
            <a:r>
              <a:rPr lang="en-US" i="0" dirty="0">
                <a:solidFill>
                  <a:srgbClr val="2A2A2A"/>
                </a:solidFill>
                <a:effectLst/>
                <a:latin typeface="Open Sans" panose="020B0606030504020204" pitchFamily="34" charset="0"/>
              </a:rPr>
              <a:t>The semi-colon can also be used to assemble detailed lists.</a:t>
            </a:r>
            <a:endParaRPr lang="en-US" dirty="0">
              <a:solidFill>
                <a:srgbClr val="2A2A2A"/>
              </a:solidFill>
              <a:latin typeface="Open Sans" panose="020B0606030504020204" pitchFamily="34" charset="0"/>
            </a:endParaRPr>
          </a:p>
          <a:p>
            <a:r>
              <a:rPr lang="en-US" b="1" dirty="0">
                <a:solidFill>
                  <a:srgbClr val="2A2A2A"/>
                </a:solidFill>
                <a:latin typeface="Open Sans" panose="020B0606030504020204" pitchFamily="34" charset="0"/>
              </a:rPr>
              <a:t>Example: </a:t>
            </a:r>
            <a:r>
              <a:rPr lang="en-US" b="0" dirty="0">
                <a:solidFill>
                  <a:srgbClr val="2A2A2A"/>
                </a:solidFill>
                <a:effectLst/>
                <a:latin typeface="Open Sans" panose="020B0606030504020204" pitchFamily="34" charset="0"/>
              </a:rPr>
              <a:t>The conference was attended by delegates from Paris, France; Paris, Texas; London, UK; Stockholm, Sweden; Colombo, Sri Lanka; and Mumbai, India.</a:t>
            </a:r>
            <a:endParaRPr lang="en-US" b="1" dirty="0">
              <a:solidFill>
                <a:srgbClr val="2A2A2A"/>
              </a:solidFill>
              <a:latin typeface="Open Sans" panose="020B0606030504020204" pitchFamily="34" charset="0"/>
            </a:endParaRPr>
          </a:p>
          <a:p>
            <a:endParaRPr lang="x-none" dirty="0"/>
          </a:p>
        </p:txBody>
      </p:sp>
      <p:graphicFrame>
        <p:nvGraphicFramePr>
          <p:cNvPr id="4" name="Object 3">
            <a:extLst>
              <a:ext uri="{FF2B5EF4-FFF2-40B4-BE49-F238E27FC236}">
                <a16:creationId xmlns:a16="http://schemas.microsoft.com/office/drawing/2014/main" xmlns="" id="{AACFB616-A7DE-4D47-9571-1A199CC93DA8}"/>
              </a:ext>
            </a:extLst>
          </p:cNvPr>
          <p:cNvGraphicFramePr>
            <a:graphicFrameLocks noChangeAspect="1"/>
          </p:cNvGraphicFramePr>
          <p:nvPr>
            <p:extLst>
              <p:ext uri="{D42A27DB-BD31-4B8C-83A1-F6EECF244321}">
                <p14:modId xmlns:p14="http://schemas.microsoft.com/office/powerpoint/2010/main" val="2629263834"/>
              </p:ext>
            </p:extLst>
          </p:nvPr>
        </p:nvGraphicFramePr>
        <p:xfrm>
          <a:off x="4393087" y="313972"/>
          <a:ext cx="1270734" cy="1396018"/>
        </p:xfrm>
        <a:graphic>
          <a:graphicData uri="http://schemas.openxmlformats.org/presentationml/2006/ole">
            <mc:AlternateContent xmlns:mc="http://schemas.openxmlformats.org/markup-compatibility/2006">
              <mc:Choice xmlns:v="urn:schemas-microsoft-com:vml" Requires="v">
                <p:oleObj spid="_x0000_s1042" name="Bitmap Image" r:id="rId4" imgW="676440" imgH="743040" progId="Paint.Picture">
                  <p:embed/>
                </p:oleObj>
              </mc:Choice>
              <mc:Fallback>
                <p:oleObj name="Bitmap Image" r:id="rId4" imgW="676440" imgH="743040" progId="Paint.Picture">
                  <p:embed/>
                  <p:pic>
                    <p:nvPicPr>
                      <p:cNvPr id="4" name="Object 3">
                        <a:extLst>
                          <a:ext uri="{FF2B5EF4-FFF2-40B4-BE49-F238E27FC236}">
                            <a16:creationId xmlns:a16="http://schemas.microsoft.com/office/drawing/2014/main" xmlns="" id="{AACFB616-A7DE-4D47-9571-1A199CC93DA8}"/>
                          </a:ext>
                        </a:extLst>
                      </p:cNvPr>
                      <p:cNvPicPr/>
                      <p:nvPr/>
                    </p:nvPicPr>
                    <p:blipFill>
                      <a:blip r:embed="rId5"/>
                      <a:stretch>
                        <a:fillRect/>
                      </a:stretch>
                    </p:blipFill>
                    <p:spPr>
                      <a:xfrm>
                        <a:off x="4393087" y="313972"/>
                        <a:ext cx="1270734" cy="1396018"/>
                      </a:xfrm>
                      <a:prstGeom prst="rect">
                        <a:avLst/>
                      </a:prstGeom>
                    </p:spPr>
                  </p:pic>
                </p:oleObj>
              </mc:Fallback>
            </mc:AlternateContent>
          </a:graphicData>
        </a:graphic>
      </p:graphicFrame>
    </p:spTree>
    <p:extLst>
      <p:ext uri="{BB962C8B-B14F-4D97-AF65-F5344CB8AC3E}">
        <p14:creationId xmlns:p14="http://schemas.microsoft.com/office/powerpoint/2010/main" val="30985066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4F86D1-8C15-4A4F-986A-F8ED7F830068}"/>
              </a:ext>
            </a:extLst>
          </p:cNvPr>
          <p:cNvSpPr>
            <a:spLocks noGrp="1"/>
          </p:cNvSpPr>
          <p:nvPr>
            <p:ph type="title"/>
          </p:nvPr>
        </p:nvSpPr>
        <p:spPr/>
        <p:txBody>
          <a:bodyPr/>
          <a:lstStyle/>
          <a:p>
            <a:r>
              <a:rPr lang="en-US" b="0" i="0" dirty="0">
                <a:solidFill>
                  <a:srgbClr val="000000"/>
                </a:solidFill>
                <a:effectLst/>
                <a:latin typeface="Arial" panose="020B0604020202020204" pitchFamily="34" charset="0"/>
              </a:rPr>
              <a:t>Slash  (/)</a:t>
            </a:r>
            <a:endParaRPr lang="x-none" dirty="0"/>
          </a:p>
        </p:txBody>
      </p:sp>
      <p:sp>
        <p:nvSpPr>
          <p:cNvPr id="3" name="Content Placeholder 2">
            <a:extLst>
              <a:ext uri="{FF2B5EF4-FFF2-40B4-BE49-F238E27FC236}">
                <a16:creationId xmlns:a16="http://schemas.microsoft.com/office/drawing/2014/main" xmlns="" id="{E174A200-E51C-4C7D-88DC-49744DF4DC09}"/>
              </a:ext>
            </a:extLst>
          </p:cNvPr>
          <p:cNvSpPr>
            <a:spLocks noGrp="1"/>
          </p:cNvSpPr>
          <p:nvPr>
            <p:ph idx="1"/>
          </p:nvPr>
        </p:nvSpPr>
        <p:spPr>
          <a:xfrm>
            <a:off x="1097280" y="2934268"/>
            <a:ext cx="10058400" cy="2934825"/>
          </a:xfrm>
        </p:spPr>
        <p:txBody>
          <a:bodyPr>
            <a:normAutofit/>
          </a:bodyPr>
          <a:lstStyle/>
          <a:p>
            <a:pPr algn="just"/>
            <a:r>
              <a:rPr lang="en-US" sz="2400" i="0" dirty="0">
                <a:solidFill>
                  <a:srgbClr val="2A2A2A"/>
                </a:solidFill>
                <a:effectLst/>
                <a:latin typeface="Open Sans" panose="020B0606030504020204" pitchFamily="34" charset="0"/>
              </a:rPr>
              <a:t>Many people use the slash instead of or, and etc., but this is not always helpful to the reader. There is, however, a modern convention in gender-neutral writing to use </a:t>
            </a:r>
            <a:r>
              <a:rPr lang="en-US" sz="2400" b="1" i="0" dirty="0">
                <a:solidFill>
                  <a:srgbClr val="2A2A2A"/>
                </a:solidFill>
                <a:effectLst/>
                <a:latin typeface="Open Sans" panose="020B0606030504020204" pitchFamily="34" charset="0"/>
              </a:rPr>
              <a:t>‘s/he’</a:t>
            </a:r>
            <a:r>
              <a:rPr lang="en-US" sz="2400" i="0" dirty="0">
                <a:solidFill>
                  <a:srgbClr val="2A2A2A"/>
                </a:solidFill>
                <a:effectLst/>
                <a:latin typeface="Open Sans" panose="020B0606030504020204" pitchFamily="34" charset="0"/>
              </a:rPr>
              <a:t>.</a:t>
            </a:r>
            <a:endParaRPr lang="x-none" sz="2400" dirty="0"/>
          </a:p>
        </p:txBody>
      </p:sp>
    </p:spTree>
    <p:extLst>
      <p:ext uri="{BB962C8B-B14F-4D97-AF65-F5344CB8AC3E}">
        <p14:creationId xmlns:p14="http://schemas.microsoft.com/office/powerpoint/2010/main" val="749757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35889F-B775-4769-AFF0-B9EE91575D98}"/>
              </a:ext>
            </a:extLst>
          </p:cNvPr>
          <p:cNvSpPr>
            <a:spLocks noGrp="1"/>
          </p:cNvSpPr>
          <p:nvPr>
            <p:ph type="title"/>
          </p:nvPr>
        </p:nvSpPr>
        <p:spPr/>
        <p:txBody>
          <a:bodyPr/>
          <a:lstStyle/>
          <a:p>
            <a:r>
              <a:rPr lang="en-US" dirty="0"/>
              <a:t>Examples |Rule # 01</a:t>
            </a:r>
            <a:endParaRPr lang="x-none" dirty="0"/>
          </a:p>
        </p:txBody>
      </p:sp>
      <p:pic>
        <p:nvPicPr>
          <p:cNvPr id="5" name="Content Placeholder 4">
            <a:extLst>
              <a:ext uri="{FF2B5EF4-FFF2-40B4-BE49-F238E27FC236}">
                <a16:creationId xmlns:a16="http://schemas.microsoft.com/office/drawing/2014/main" xmlns="" id="{6B6F3B85-B1B4-4AE1-A6B8-65B5C4343C17}"/>
              </a:ext>
            </a:extLst>
          </p:cNvPr>
          <p:cNvPicPr>
            <a:picLocks noGrp="1" noChangeAspect="1"/>
          </p:cNvPicPr>
          <p:nvPr>
            <p:ph idx="1"/>
          </p:nvPr>
        </p:nvPicPr>
        <p:blipFill>
          <a:blip r:embed="rId2"/>
          <a:stretch>
            <a:fillRect/>
          </a:stretch>
        </p:blipFill>
        <p:spPr>
          <a:xfrm>
            <a:off x="1261403" y="2475767"/>
            <a:ext cx="9357383" cy="1450757"/>
          </a:xfrm>
        </p:spPr>
      </p:pic>
    </p:spTree>
    <p:extLst>
      <p:ext uri="{BB962C8B-B14F-4D97-AF65-F5344CB8AC3E}">
        <p14:creationId xmlns:p14="http://schemas.microsoft.com/office/powerpoint/2010/main" val="8881541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625151-053A-41D2-BE9B-548BB57AD541}"/>
              </a:ext>
            </a:extLst>
          </p:cNvPr>
          <p:cNvSpPr>
            <a:spLocks noGrp="1"/>
          </p:cNvSpPr>
          <p:nvPr>
            <p:ph type="title"/>
          </p:nvPr>
        </p:nvSpPr>
        <p:spPr/>
        <p:txBody>
          <a:bodyPr/>
          <a:lstStyle/>
          <a:p>
            <a:r>
              <a:rPr lang="en-US" b="0" i="0" dirty="0">
                <a:solidFill>
                  <a:srgbClr val="3B3835"/>
                </a:solidFill>
                <a:effectLst/>
                <a:latin typeface="HelveticaNeue-Light"/>
              </a:rPr>
              <a:t>Test Your Knowledge</a:t>
            </a:r>
            <a:endParaRPr lang="x-none" dirty="0"/>
          </a:p>
        </p:txBody>
      </p:sp>
      <p:sp>
        <p:nvSpPr>
          <p:cNvPr id="3" name="Content Placeholder 2">
            <a:extLst>
              <a:ext uri="{FF2B5EF4-FFF2-40B4-BE49-F238E27FC236}">
                <a16:creationId xmlns:a16="http://schemas.microsoft.com/office/drawing/2014/main" xmlns="" id="{D64C004D-D56B-443F-8D9E-26FD22346480}"/>
              </a:ext>
            </a:extLst>
          </p:cNvPr>
          <p:cNvSpPr>
            <a:spLocks noGrp="1"/>
          </p:cNvSpPr>
          <p:nvPr>
            <p:ph idx="1"/>
          </p:nvPr>
        </p:nvSpPr>
        <p:spPr/>
        <p:txBody>
          <a:bodyPr>
            <a:normAutofit/>
          </a:bodyPr>
          <a:lstStyle/>
          <a:p>
            <a:pPr algn="l">
              <a:buFont typeface="+mj-lt"/>
              <a:buAutoNum type="arabicPeriod"/>
            </a:pPr>
            <a:r>
              <a:rPr lang="en-US" b="0" i="0" dirty="0">
                <a:solidFill>
                  <a:srgbClr val="3B3835"/>
                </a:solidFill>
                <a:effectLst/>
                <a:latin typeface="HelveticaNeue-Light"/>
              </a:rPr>
              <a:t> The teacher asked him to sit next to her__</a:t>
            </a:r>
          </a:p>
          <a:p>
            <a:pPr algn="l">
              <a:buFont typeface="+mj-lt"/>
              <a:buAutoNum type="arabicPeriod"/>
            </a:pPr>
            <a:r>
              <a:rPr lang="en-US" b="0" i="0" dirty="0">
                <a:solidFill>
                  <a:srgbClr val="3B3835"/>
                </a:solidFill>
                <a:effectLst/>
                <a:latin typeface="HelveticaNeue-Light"/>
              </a:rPr>
              <a:t>They don __ t have school on Saturday.</a:t>
            </a:r>
          </a:p>
          <a:p>
            <a:pPr algn="l">
              <a:buFont typeface="+mj-lt"/>
              <a:buAutoNum type="arabicPeriod"/>
            </a:pPr>
            <a:r>
              <a:rPr lang="en-US" b="0" i="0" dirty="0">
                <a:solidFill>
                  <a:srgbClr val="3B3835"/>
                </a:solidFill>
                <a:effectLst/>
                <a:latin typeface="HelveticaNeue-Light"/>
              </a:rPr>
              <a:t>She was born on April 30th __ 1990.</a:t>
            </a:r>
          </a:p>
          <a:p>
            <a:pPr algn="l">
              <a:buFont typeface="+mj-lt"/>
              <a:buAutoNum type="arabicPeriod"/>
            </a:pPr>
            <a:r>
              <a:rPr lang="en-US" b="0" i="0" dirty="0">
                <a:solidFill>
                  <a:srgbClr val="3B3835"/>
                </a:solidFill>
                <a:effectLst/>
                <a:latin typeface="HelveticaNeue-Light"/>
              </a:rPr>
              <a:t>Dear Mrs. White__</a:t>
            </a:r>
          </a:p>
          <a:p>
            <a:pPr algn="l">
              <a:buFont typeface="+mj-lt"/>
              <a:buAutoNum type="arabicPeriod"/>
            </a:pPr>
            <a:r>
              <a:rPr lang="en-US" b="0" i="0" dirty="0">
                <a:solidFill>
                  <a:srgbClr val="3B3835"/>
                </a:solidFill>
                <a:effectLst/>
                <a:latin typeface="HelveticaNeue-Light"/>
              </a:rPr>
              <a:t>__I don’t feel well today, __ Adam said. </a:t>
            </a:r>
          </a:p>
          <a:p>
            <a:pPr algn="l">
              <a:buFont typeface="+mj-lt"/>
              <a:buAutoNum type="arabicPeriod"/>
            </a:pPr>
            <a:r>
              <a:rPr lang="en-US" b="0" i="0" dirty="0">
                <a:solidFill>
                  <a:srgbClr val="3B3835"/>
                </a:solidFill>
                <a:effectLst/>
                <a:latin typeface="HelveticaNeue-Light"/>
              </a:rPr>
              <a:t>I pulled my own tooth out__</a:t>
            </a:r>
          </a:p>
          <a:p>
            <a:pPr algn="l">
              <a:buFont typeface="+mj-lt"/>
              <a:buAutoNum type="arabicPeriod"/>
            </a:pPr>
            <a:r>
              <a:rPr lang="en-US" b="0" i="0" dirty="0">
                <a:solidFill>
                  <a:srgbClr val="3B3835"/>
                </a:solidFill>
                <a:effectLst/>
                <a:latin typeface="HelveticaNeue-Light"/>
              </a:rPr>
              <a:t>He has two notebooks__ three books__ four pencils __one box of crayons__ and one eraser in his desk.</a:t>
            </a:r>
            <a:endParaRPr lang="en-US" dirty="0">
              <a:solidFill>
                <a:srgbClr val="3B3835"/>
              </a:solidFill>
              <a:latin typeface="HelveticaNeue-Light"/>
            </a:endParaRPr>
          </a:p>
        </p:txBody>
      </p:sp>
    </p:spTree>
    <p:extLst>
      <p:ext uri="{BB962C8B-B14F-4D97-AF65-F5344CB8AC3E}">
        <p14:creationId xmlns:p14="http://schemas.microsoft.com/office/powerpoint/2010/main" val="24428574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BDE4A5-C447-493B-9E5B-FFBDE25E7808}"/>
              </a:ext>
            </a:extLst>
          </p:cNvPr>
          <p:cNvSpPr>
            <a:spLocks noGrp="1"/>
          </p:cNvSpPr>
          <p:nvPr>
            <p:ph type="title"/>
          </p:nvPr>
        </p:nvSpPr>
        <p:spPr/>
        <p:txBody>
          <a:bodyPr/>
          <a:lstStyle/>
          <a:p>
            <a:r>
              <a:rPr lang="en-US" b="0" i="0" dirty="0">
                <a:solidFill>
                  <a:srgbClr val="3B3835"/>
                </a:solidFill>
                <a:effectLst/>
                <a:latin typeface="HelveticaNeue-Light"/>
              </a:rPr>
              <a:t>Test Your Knowledge</a:t>
            </a:r>
            <a:endParaRPr lang="x-none" dirty="0"/>
          </a:p>
        </p:txBody>
      </p:sp>
      <p:sp>
        <p:nvSpPr>
          <p:cNvPr id="3" name="Content Placeholder 2">
            <a:extLst>
              <a:ext uri="{FF2B5EF4-FFF2-40B4-BE49-F238E27FC236}">
                <a16:creationId xmlns:a16="http://schemas.microsoft.com/office/drawing/2014/main" xmlns="" id="{F594A8BE-2AAC-4022-BF25-D62C056610D6}"/>
              </a:ext>
            </a:extLst>
          </p:cNvPr>
          <p:cNvSpPr>
            <a:spLocks noGrp="1"/>
          </p:cNvSpPr>
          <p:nvPr>
            <p:ph idx="1"/>
          </p:nvPr>
        </p:nvSpPr>
        <p:spPr/>
        <p:txBody>
          <a:bodyPr>
            <a:normAutofit/>
          </a:bodyPr>
          <a:lstStyle/>
          <a:p>
            <a:pPr marL="457200" indent="-457200" algn="l">
              <a:buFont typeface="+mj-lt"/>
              <a:buAutoNum type="arabicPeriod" startAt="8"/>
            </a:pPr>
            <a:r>
              <a:rPr lang="en-US" b="0" i="0" dirty="0">
                <a:solidFill>
                  <a:srgbClr val="3B3835"/>
                </a:solidFill>
                <a:effectLst/>
                <a:latin typeface="HelveticaNeue-Light"/>
              </a:rPr>
              <a:t>They helped color Katie __ s project.</a:t>
            </a:r>
          </a:p>
          <a:p>
            <a:pPr marL="457200" indent="-457200" algn="l">
              <a:buFont typeface="+mj-lt"/>
              <a:buAutoNum type="arabicPeriod" startAt="8"/>
            </a:pPr>
            <a:r>
              <a:rPr lang="en-US" b="0" i="0" dirty="0">
                <a:solidFill>
                  <a:srgbClr val="3B3835"/>
                </a:solidFill>
                <a:effectLst/>
                <a:latin typeface="HelveticaNeue-Light"/>
              </a:rPr>
              <a:t>I ate four brownies today __</a:t>
            </a:r>
          </a:p>
          <a:p>
            <a:pPr marL="457200" indent="-457200" algn="l">
              <a:buFont typeface="+mj-lt"/>
              <a:buAutoNum type="arabicPeriod" startAt="8"/>
            </a:pPr>
            <a:r>
              <a:rPr lang="en-US" b="0" i="0" dirty="0">
                <a:solidFill>
                  <a:srgbClr val="3B3835"/>
                </a:solidFill>
                <a:effectLst/>
                <a:latin typeface="HelveticaNeue-Light"/>
              </a:rPr>
              <a:t>__ Will you play with me during recess? __ Anna asked.</a:t>
            </a:r>
          </a:p>
          <a:p>
            <a:pPr marL="457200" indent="-457200" algn="l">
              <a:buFont typeface="+mj-lt"/>
              <a:buAutoNum type="arabicPeriod" startAt="8"/>
            </a:pPr>
            <a:r>
              <a:rPr lang="en-US" b="0" i="0" dirty="0">
                <a:solidFill>
                  <a:srgbClr val="3B3835"/>
                </a:solidFill>
                <a:effectLst/>
                <a:latin typeface="HelveticaNeue-Light"/>
              </a:rPr>
              <a:t>For my birthday, I had __ cake, ice cream, candy, pop, and snow cones.</a:t>
            </a:r>
          </a:p>
          <a:p>
            <a:pPr marL="457200" indent="-457200" algn="l">
              <a:buFont typeface="+mj-lt"/>
              <a:buAutoNum type="arabicPeriod" startAt="8"/>
            </a:pPr>
            <a:r>
              <a:rPr lang="en-US" b="0" i="0" dirty="0">
                <a:solidFill>
                  <a:srgbClr val="3B3835"/>
                </a:solidFill>
                <a:effectLst/>
                <a:latin typeface="HelveticaNeue-Light"/>
              </a:rPr>
              <a:t>She is able to count to one hundred and twenty ___ during math class.</a:t>
            </a:r>
          </a:p>
          <a:p>
            <a:pPr marL="457200" indent="-457200" algn="l">
              <a:buFont typeface="+mj-lt"/>
              <a:buAutoNum type="arabicPeriod" startAt="8"/>
            </a:pPr>
            <a:r>
              <a:rPr lang="en-US" b="0" i="0" dirty="0">
                <a:solidFill>
                  <a:srgbClr val="3B3835"/>
                </a:solidFill>
                <a:effectLst/>
                <a:latin typeface="HelveticaNeue-Light"/>
              </a:rPr>
              <a:t>He lives in Lansing __ Michigan. </a:t>
            </a:r>
          </a:p>
          <a:p>
            <a:pPr marL="457200" indent="-457200" algn="l">
              <a:buFont typeface="+mj-lt"/>
              <a:buAutoNum type="arabicPeriod" startAt="8"/>
            </a:pPr>
            <a:r>
              <a:rPr lang="en-US" b="0" i="0" dirty="0">
                <a:solidFill>
                  <a:srgbClr val="3B3835"/>
                </a:solidFill>
                <a:effectLst/>
                <a:latin typeface="HelveticaNeue-Light"/>
              </a:rPr>
              <a:t>Will you be my partner during gym time __</a:t>
            </a:r>
          </a:p>
          <a:p>
            <a:pPr marL="457200" indent="-457200" algn="l">
              <a:buFont typeface="+mj-lt"/>
              <a:buAutoNum type="arabicPeriod" startAt="8"/>
            </a:pPr>
            <a:r>
              <a:rPr lang="en-US" b="0" i="0" dirty="0">
                <a:solidFill>
                  <a:srgbClr val="3B3835"/>
                </a:solidFill>
                <a:effectLst/>
                <a:latin typeface="HelveticaNeue-Light"/>
              </a:rPr>
              <a:t>She had long __ beautiful hair.</a:t>
            </a:r>
            <a:endParaRPr lang="x-none" dirty="0"/>
          </a:p>
        </p:txBody>
      </p:sp>
    </p:spTree>
    <p:extLst>
      <p:ext uri="{BB962C8B-B14F-4D97-AF65-F5344CB8AC3E}">
        <p14:creationId xmlns:p14="http://schemas.microsoft.com/office/powerpoint/2010/main" val="13519042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829E218-74FB-4455-98BE-F2C5BA8978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xmlns="" id="{7E8D75FD-D4F9-4D11-B70D-82EFCB4CFA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xmlns="" id="{1F5DC8C3-BA5F-4EED-BB9A-A14272BD82A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xmlns="" id="{F452A527-3631-41ED-858D-3777A7D1496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0ADC292-6323-47FA-A66A-D655A8ED64D6}"/>
              </a:ext>
            </a:extLst>
          </p:cNvPr>
          <p:cNvSpPr>
            <a:spLocks noGrp="1"/>
          </p:cNvSpPr>
          <p:nvPr>
            <p:ph type="title"/>
          </p:nvPr>
        </p:nvSpPr>
        <p:spPr>
          <a:xfrm>
            <a:off x="6730000" y="639097"/>
            <a:ext cx="4813072" cy="3686015"/>
          </a:xfrm>
        </p:spPr>
        <p:txBody>
          <a:bodyPr vert="horz" lIns="91440" tIns="45720" rIns="91440" bIns="45720" rtlCol="0" anchor="b">
            <a:normAutofit/>
          </a:bodyPr>
          <a:lstStyle/>
          <a:p>
            <a:r>
              <a:rPr lang="en-US" sz="8000" dirty="0">
                <a:solidFill>
                  <a:srgbClr val="446E71"/>
                </a:solidFill>
              </a:rPr>
              <a:t>Italic </a:t>
            </a:r>
          </a:p>
        </p:txBody>
      </p:sp>
      <p:pic>
        <p:nvPicPr>
          <p:cNvPr id="4" name="Picture 3" descr="Rolls of beach towels">
            <a:extLst>
              <a:ext uri="{FF2B5EF4-FFF2-40B4-BE49-F238E27FC236}">
                <a16:creationId xmlns:a16="http://schemas.microsoft.com/office/drawing/2014/main" xmlns="" id="{FB9089F2-E62C-4BA8-BD54-7ED38A73ED8E}"/>
              </a:ext>
            </a:extLst>
          </p:cNvPr>
          <p:cNvPicPr>
            <a:picLocks noChangeAspect="1"/>
          </p:cNvPicPr>
          <p:nvPr/>
        </p:nvPicPr>
        <p:blipFill rotWithShape="1">
          <a:blip r:embed="rId2"/>
          <a:srcRect l="17341" r="23325" b="-1"/>
          <a:stretch/>
        </p:blipFill>
        <p:spPr>
          <a:xfrm>
            <a:off x="1" y="10"/>
            <a:ext cx="6096000" cy="6857990"/>
          </a:xfrm>
          <a:prstGeom prst="rect">
            <a:avLst/>
          </a:prstGeom>
        </p:spPr>
      </p:pic>
      <p:cxnSp>
        <p:nvCxnSpPr>
          <p:cNvPr id="16" name="Straight Connector 15">
            <a:extLst>
              <a:ext uri="{FF2B5EF4-FFF2-40B4-BE49-F238E27FC236}">
                <a16:creationId xmlns:a16="http://schemas.microsoft.com/office/drawing/2014/main" xmlns="" id="{D28A9C89-B313-458F-9C85-515930A51A9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0064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23112E-5D5E-4185-8CB4-08916FFE43B5}"/>
              </a:ext>
            </a:extLst>
          </p:cNvPr>
          <p:cNvSpPr>
            <a:spLocks noGrp="1"/>
          </p:cNvSpPr>
          <p:nvPr>
            <p:ph type="title"/>
          </p:nvPr>
        </p:nvSpPr>
        <p:spPr/>
        <p:txBody>
          <a:bodyPr/>
          <a:lstStyle/>
          <a:p>
            <a:r>
              <a:rPr lang="en-US" dirty="0"/>
              <a:t>Italic</a:t>
            </a:r>
            <a:endParaRPr lang="x-none" dirty="0"/>
          </a:p>
        </p:txBody>
      </p:sp>
      <p:sp>
        <p:nvSpPr>
          <p:cNvPr id="3" name="Content Placeholder 2">
            <a:extLst>
              <a:ext uri="{FF2B5EF4-FFF2-40B4-BE49-F238E27FC236}">
                <a16:creationId xmlns:a16="http://schemas.microsoft.com/office/drawing/2014/main" xmlns="" id="{E11AA8EF-2D1D-4282-9D45-2FDA3526176F}"/>
              </a:ext>
            </a:extLst>
          </p:cNvPr>
          <p:cNvSpPr>
            <a:spLocks noGrp="1"/>
          </p:cNvSpPr>
          <p:nvPr>
            <p:ph idx="1"/>
          </p:nvPr>
        </p:nvSpPr>
        <p:spPr>
          <a:xfrm>
            <a:off x="1097280" y="2487168"/>
            <a:ext cx="10058400" cy="3284390"/>
          </a:xfrm>
        </p:spPr>
        <p:txBody>
          <a:bodyPr>
            <a:normAutofit/>
          </a:bodyPr>
          <a:lstStyle/>
          <a:p>
            <a:pPr algn="just"/>
            <a:r>
              <a:rPr lang="en-US" sz="2800" b="0" i="0" dirty="0">
                <a:solidFill>
                  <a:srgbClr val="202124"/>
                </a:solidFill>
                <a:effectLst/>
                <a:latin typeface="arial" panose="020B0604020202020204" pitchFamily="34" charset="0"/>
              </a:rPr>
              <a:t>Bold and italics are intended to draw a reader’s attention, so do not abuse them. Use bold/italics for definitions or </a:t>
            </a:r>
            <a:r>
              <a:rPr lang="en-US" sz="2800" b="1" i="0" dirty="0">
                <a:solidFill>
                  <a:srgbClr val="202124"/>
                </a:solidFill>
                <a:effectLst/>
                <a:latin typeface="arial" panose="020B0604020202020204" pitchFamily="34" charset="0"/>
              </a:rPr>
              <a:t>important words</a:t>
            </a:r>
            <a:r>
              <a:rPr lang="en-US" sz="2800" b="0" i="0" dirty="0">
                <a:solidFill>
                  <a:srgbClr val="202124"/>
                </a:solidFill>
                <a:effectLst/>
                <a:latin typeface="arial" panose="020B0604020202020204" pitchFamily="34" charset="0"/>
              </a:rPr>
              <a:t> in text. </a:t>
            </a:r>
          </a:p>
          <a:p>
            <a:pPr algn="just"/>
            <a:r>
              <a:rPr lang="en-US" sz="2800" b="1" i="0" dirty="0">
                <a:solidFill>
                  <a:srgbClr val="202124"/>
                </a:solidFill>
                <a:effectLst/>
                <a:latin typeface="arial" panose="020B0604020202020204" pitchFamily="34" charset="0"/>
              </a:rPr>
              <a:t>Example</a:t>
            </a:r>
            <a:r>
              <a:rPr lang="en-US" sz="2800" b="0" i="0" dirty="0">
                <a:solidFill>
                  <a:srgbClr val="202124"/>
                </a:solidFill>
                <a:effectLst/>
                <a:latin typeface="arial" panose="020B0604020202020204" pitchFamily="34" charset="0"/>
              </a:rPr>
              <a:t>: "</a:t>
            </a:r>
            <a:r>
              <a:rPr lang="en-US" sz="2800" b="0" i="1" dirty="0">
                <a:solidFill>
                  <a:srgbClr val="202124"/>
                </a:solidFill>
                <a:effectLst/>
                <a:latin typeface="arial" panose="020B0604020202020204" pitchFamily="34" charset="0"/>
              </a:rPr>
              <a:t>An object consists of attributes and methods</a:t>
            </a:r>
            <a:r>
              <a:rPr lang="en-US" sz="2800" b="0" i="0" dirty="0">
                <a:solidFill>
                  <a:srgbClr val="202124"/>
                </a:solidFill>
                <a:effectLst/>
                <a:latin typeface="arial" panose="020B0604020202020204" pitchFamily="34" charset="0"/>
              </a:rPr>
              <a:t>."</a:t>
            </a:r>
            <a:endParaRPr lang="x-none" sz="2800" dirty="0"/>
          </a:p>
        </p:txBody>
      </p:sp>
    </p:spTree>
    <p:extLst>
      <p:ext uri="{BB962C8B-B14F-4D97-AF65-F5344CB8AC3E}">
        <p14:creationId xmlns:p14="http://schemas.microsoft.com/office/powerpoint/2010/main" val="39121065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4C54B0-8EC5-46C6-BE51-00BCDBA18667}"/>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sz="8000" dirty="0">
                <a:solidFill>
                  <a:schemeClr val="tx1">
                    <a:lumMod val="85000"/>
                    <a:lumOff val="15000"/>
                  </a:schemeClr>
                </a:solidFill>
              </a:rPr>
              <a:t>Abbreviation</a:t>
            </a:r>
          </a:p>
        </p:txBody>
      </p:sp>
      <p:pic>
        <p:nvPicPr>
          <p:cNvPr id="29" name="Picture 3" descr="Analogue board showing flight information">
            <a:extLst>
              <a:ext uri="{FF2B5EF4-FFF2-40B4-BE49-F238E27FC236}">
                <a16:creationId xmlns:a16="http://schemas.microsoft.com/office/drawing/2014/main" xmlns="" id="{234CEE56-8868-42F1-8580-AB2A329DF630}"/>
              </a:ext>
            </a:extLst>
          </p:cNvPr>
          <p:cNvPicPr>
            <a:picLocks noChangeAspect="1"/>
          </p:cNvPicPr>
          <p:nvPr/>
        </p:nvPicPr>
        <p:blipFill rotWithShape="1">
          <a:blip r:embed="rId2"/>
          <a:srcRect l="24944" r="29939" b="-1"/>
          <a:stretch/>
        </p:blipFill>
        <p:spPr>
          <a:xfrm>
            <a:off x="-1" y="10"/>
            <a:ext cx="4635315" cy="6857989"/>
          </a:xfrm>
          <a:prstGeom prst="rect">
            <a:avLst/>
          </a:prstGeom>
        </p:spPr>
      </p:pic>
    </p:spTree>
    <p:extLst>
      <p:ext uri="{BB962C8B-B14F-4D97-AF65-F5344CB8AC3E}">
        <p14:creationId xmlns:p14="http://schemas.microsoft.com/office/powerpoint/2010/main" val="1358108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FF414C-42CB-41F1-A2AE-7CDB9E15E023}"/>
              </a:ext>
            </a:extLst>
          </p:cNvPr>
          <p:cNvSpPr>
            <a:spLocks noGrp="1"/>
          </p:cNvSpPr>
          <p:nvPr>
            <p:ph type="title"/>
          </p:nvPr>
        </p:nvSpPr>
        <p:spPr/>
        <p:txBody>
          <a:bodyPr/>
          <a:lstStyle/>
          <a:p>
            <a:r>
              <a:rPr lang="en-US" dirty="0">
                <a:solidFill>
                  <a:srgbClr val="3B3E4D"/>
                </a:solidFill>
                <a:latin typeface="AkkuratPro"/>
              </a:rPr>
              <a:t>A</a:t>
            </a:r>
            <a:r>
              <a:rPr lang="en-US" b="0" i="0" dirty="0">
                <a:solidFill>
                  <a:srgbClr val="3B3E4D"/>
                </a:solidFill>
                <a:effectLst/>
                <a:latin typeface="AkkuratPro"/>
              </a:rPr>
              <a:t>bbreviation</a:t>
            </a:r>
            <a:endParaRPr lang="x-none" dirty="0"/>
          </a:p>
        </p:txBody>
      </p:sp>
      <p:sp>
        <p:nvSpPr>
          <p:cNvPr id="3" name="Content Placeholder 2">
            <a:extLst>
              <a:ext uri="{FF2B5EF4-FFF2-40B4-BE49-F238E27FC236}">
                <a16:creationId xmlns:a16="http://schemas.microsoft.com/office/drawing/2014/main" xmlns="" id="{BEB5B26B-4985-420F-876F-8FDA5620F999}"/>
              </a:ext>
            </a:extLst>
          </p:cNvPr>
          <p:cNvSpPr>
            <a:spLocks noGrp="1"/>
          </p:cNvSpPr>
          <p:nvPr>
            <p:ph idx="1"/>
          </p:nvPr>
        </p:nvSpPr>
        <p:spPr/>
        <p:txBody>
          <a:bodyPr>
            <a:normAutofit/>
          </a:bodyPr>
          <a:lstStyle/>
          <a:p>
            <a:pPr algn="just"/>
            <a:r>
              <a:rPr lang="en-US" sz="2800" b="0" i="0" dirty="0">
                <a:solidFill>
                  <a:srgbClr val="3B3E4D"/>
                </a:solidFill>
                <a:effectLst/>
                <a:latin typeface="AkkuratPro"/>
              </a:rPr>
              <a:t>An abbreviation, simply put, is a shortened form of a word. In writing, abbreviations are useful when you need to squeeze a lot of writing into a small space. </a:t>
            </a:r>
          </a:p>
          <a:p>
            <a:pPr algn="just"/>
            <a:r>
              <a:rPr lang="en-US" sz="2800" b="0" i="0" dirty="0">
                <a:solidFill>
                  <a:srgbClr val="3B3E4D"/>
                </a:solidFill>
                <a:effectLst/>
                <a:latin typeface="AkkuratPro"/>
              </a:rPr>
              <a:t>If you are writing something very formal, it’s better to err on the side of spelling things out.</a:t>
            </a:r>
          </a:p>
          <a:p>
            <a:pPr algn="just"/>
            <a:r>
              <a:rPr lang="en-US" sz="2800" b="0" i="0" dirty="0">
                <a:solidFill>
                  <a:srgbClr val="3B3E4D"/>
                </a:solidFill>
                <a:effectLst/>
                <a:latin typeface="AkkuratPro"/>
              </a:rPr>
              <a:t>Some readers may not know what an abbreviation means. </a:t>
            </a:r>
          </a:p>
          <a:p>
            <a:pPr algn="just"/>
            <a:r>
              <a:rPr lang="en-US" sz="2800" b="0" i="0" dirty="0">
                <a:solidFill>
                  <a:srgbClr val="3B3E4D"/>
                </a:solidFill>
                <a:effectLst/>
                <a:latin typeface="AkkuratPro"/>
              </a:rPr>
              <a:t>If the abbreviation is obscure or unfamiliar, make sure to explain what it means the first time you use it</a:t>
            </a:r>
            <a:r>
              <a:rPr lang="en-US" sz="2800" dirty="0">
                <a:solidFill>
                  <a:srgbClr val="3B3E4D"/>
                </a:solidFill>
                <a:latin typeface="AkkuratPro"/>
              </a:rPr>
              <a:t>.</a:t>
            </a:r>
            <a:endParaRPr lang="x-none" sz="2800" dirty="0"/>
          </a:p>
        </p:txBody>
      </p:sp>
    </p:spTree>
    <p:extLst>
      <p:ext uri="{BB962C8B-B14F-4D97-AF65-F5344CB8AC3E}">
        <p14:creationId xmlns:p14="http://schemas.microsoft.com/office/powerpoint/2010/main" val="34577726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74CFF3-0D12-41A6-9CE0-EDFBBEEE1A82}"/>
              </a:ext>
            </a:extLst>
          </p:cNvPr>
          <p:cNvSpPr>
            <a:spLocks noGrp="1"/>
          </p:cNvSpPr>
          <p:nvPr>
            <p:ph type="title"/>
          </p:nvPr>
        </p:nvSpPr>
        <p:spPr/>
        <p:txBody>
          <a:bodyPr/>
          <a:lstStyle/>
          <a:p>
            <a:r>
              <a:rPr lang="en-US" dirty="0"/>
              <a:t>Types of abbreviation</a:t>
            </a:r>
            <a:endParaRPr lang="x-none" dirty="0"/>
          </a:p>
        </p:txBody>
      </p:sp>
      <p:sp>
        <p:nvSpPr>
          <p:cNvPr id="3" name="Content Placeholder 2">
            <a:extLst>
              <a:ext uri="{FF2B5EF4-FFF2-40B4-BE49-F238E27FC236}">
                <a16:creationId xmlns:a16="http://schemas.microsoft.com/office/drawing/2014/main" xmlns="" id="{2DFBDE19-E681-4FE2-964F-1263F517D756}"/>
              </a:ext>
            </a:extLst>
          </p:cNvPr>
          <p:cNvSpPr>
            <a:spLocks noGrp="1"/>
          </p:cNvSpPr>
          <p:nvPr>
            <p:ph idx="1"/>
          </p:nvPr>
        </p:nvSpPr>
        <p:spPr>
          <a:xfrm>
            <a:off x="1097280" y="1913206"/>
            <a:ext cx="10058400" cy="3955888"/>
          </a:xfrm>
        </p:spPr>
        <p:txBody>
          <a:bodyPr>
            <a:normAutofit/>
          </a:bodyPr>
          <a:lstStyle/>
          <a:p>
            <a:pPr algn="just"/>
            <a:r>
              <a:rPr lang="en-US" sz="2400" b="0" i="0" dirty="0">
                <a:solidFill>
                  <a:srgbClr val="3B3E4D"/>
                </a:solidFill>
                <a:effectLst/>
                <a:latin typeface="AkkuratPro"/>
              </a:rPr>
              <a:t>Abbreviations come in a few different varieties. Both </a:t>
            </a:r>
            <a:r>
              <a:rPr lang="en-US" sz="2400" b="1" i="0" dirty="0">
                <a:solidFill>
                  <a:srgbClr val="3B3E4D"/>
                </a:solidFill>
                <a:effectLst/>
                <a:latin typeface="AkkuratPro"/>
              </a:rPr>
              <a:t>acronyms</a:t>
            </a:r>
            <a:r>
              <a:rPr lang="en-US" sz="2400" b="0" i="0" dirty="0">
                <a:solidFill>
                  <a:srgbClr val="3B3E4D"/>
                </a:solidFill>
                <a:effectLst/>
                <a:latin typeface="AkkuratPro"/>
              </a:rPr>
              <a:t> and </a:t>
            </a:r>
            <a:r>
              <a:rPr lang="en-US" sz="2400" b="1" i="0" dirty="0">
                <a:solidFill>
                  <a:srgbClr val="3B3E4D"/>
                </a:solidFill>
                <a:effectLst/>
                <a:latin typeface="AkkuratPro"/>
              </a:rPr>
              <a:t>initialisms</a:t>
            </a:r>
            <a:r>
              <a:rPr lang="en-US" sz="2400" b="0" i="0" dirty="0">
                <a:solidFill>
                  <a:srgbClr val="3B3E4D"/>
                </a:solidFill>
                <a:effectLst/>
                <a:latin typeface="AkkuratPro"/>
              </a:rPr>
              <a:t> are abbreviations that are formed by combining the first letter of each word in a longer name or phrase. </a:t>
            </a:r>
          </a:p>
          <a:p>
            <a:pPr algn="just"/>
            <a:endParaRPr lang="en-US" sz="2400" b="0" i="0" dirty="0">
              <a:solidFill>
                <a:srgbClr val="3B3E4D"/>
              </a:solidFill>
              <a:effectLst/>
              <a:latin typeface="AkkuratPro"/>
            </a:endParaRPr>
          </a:p>
          <a:p>
            <a:pPr algn="just"/>
            <a:r>
              <a:rPr lang="en-US" sz="2400" b="0" i="0" dirty="0">
                <a:solidFill>
                  <a:srgbClr val="3B3E4D"/>
                </a:solidFill>
                <a:effectLst/>
                <a:latin typeface="AkkuratPro"/>
              </a:rPr>
              <a:t>Typically, acronyms and initialisms are written in all capital letters to distinguish them from ordinary words. (When fully spelled out, the words in acronyms and initialisms do not need to be capitalized unless they entail a proper noun.)</a:t>
            </a:r>
            <a:endParaRPr lang="x-none" sz="2800" dirty="0"/>
          </a:p>
        </p:txBody>
      </p:sp>
    </p:spTree>
    <p:extLst>
      <p:ext uri="{BB962C8B-B14F-4D97-AF65-F5344CB8AC3E}">
        <p14:creationId xmlns:p14="http://schemas.microsoft.com/office/powerpoint/2010/main" val="39820828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xmlns="" id="{13BCCAE5-A35B-4B66-A4A7-E23C34A403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8C72AC8-7AEE-49FE-B3D6-36E54CAAAAF6}"/>
              </a:ext>
            </a:extLst>
          </p:cNvPr>
          <p:cNvSpPr>
            <a:spLocks noGrp="1"/>
          </p:cNvSpPr>
          <p:nvPr>
            <p:ph type="title"/>
          </p:nvPr>
        </p:nvSpPr>
        <p:spPr>
          <a:xfrm>
            <a:off x="1097280" y="286603"/>
            <a:ext cx="10058400" cy="1450757"/>
          </a:xfrm>
        </p:spPr>
        <p:txBody>
          <a:bodyPr>
            <a:normAutofit/>
          </a:bodyPr>
          <a:lstStyle/>
          <a:p>
            <a:r>
              <a:rPr lang="en-US" dirty="0">
                <a:effectLst/>
                <a:latin typeface="AkkuratPro"/>
              </a:rPr>
              <a:t>Acronyms</a:t>
            </a:r>
            <a:endParaRPr lang="x-none" dirty="0"/>
          </a:p>
        </p:txBody>
      </p:sp>
      <p:cxnSp>
        <p:nvCxnSpPr>
          <p:cNvPr id="73" name="Straight Connector 72">
            <a:extLst>
              <a:ext uri="{FF2B5EF4-FFF2-40B4-BE49-F238E27FC236}">
                <a16:creationId xmlns:a16="http://schemas.microsoft.com/office/drawing/2014/main" xmlns="" id="{6987BDFB-DE64-4B56-B44F-45FAE19FA94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8C6CE9E4-FFC6-473E-A0C7-911843FA4E78}"/>
              </a:ext>
            </a:extLst>
          </p:cNvPr>
          <p:cNvSpPr>
            <a:spLocks noGrp="1"/>
          </p:cNvSpPr>
          <p:nvPr>
            <p:ph idx="1"/>
          </p:nvPr>
        </p:nvSpPr>
        <p:spPr>
          <a:xfrm>
            <a:off x="1097279" y="1845734"/>
            <a:ext cx="6454987" cy="4023360"/>
          </a:xfrm>
        </p:spPr>
        <p:txBody>
          <a:bodyPr>
            <a:normAutofit lnSpcReduction="10000"/>
          </a:bodyPr>
          <a:lstStyle/>
          <a:p>
            <a:pPr algn="just"/>
            <a:r>
              <a:rPr lang="en-US" b="0" i="0" dirty="0">
                <a:effectLst/>
                <a:latin typeface="AkkuratPro"/>
              </a:rPr>
              <a:t>An acronym is pronounced as a single word, rather than as a series of letters.</a:t>
            </a:r>
          </a:p>
          <a:p>
            <a:pPr algn="just"/>
            <a:r>
              <a:rPr lang="en-US" b="1" i="1" dirty="0">
                <a:effectLst/>
                <a:latin typeface="AkkuratPro"/>
              </a:rPr>
              <a:t>NASA</a:t>
            </a:r>
            <a:r>
              <a:rPr lang="en-US" b="0" i="0" dirty="0">
                <a:effectLst/>
                <a:latin typeface="AkkuratPro"/>
              </a:rPr>
              <a:t>, for instance, is an acronym. It stands for </a:t>
            </a:r>
            <a:r>
              <a:rPr lang="en-US" b="1" i="0" dirty="0">
                <a:effectLst/>
                <a:latin typeface="AkkuratPro"/>
              </a:rPr>
              <a:t>N</a:t>
            </a:r>
            <a:r>
              <a:rPr lang="en-US" b="0" i="0" dirty="0">
                <a:effectLst/>
                <a:latin typeface="AkkuratPro"/>
              </a:rPr>
              <a:t>ational </a:t>
            </a:r>
            <a:r>
              <a:rPr lang="en-US" b="1" i="0" dirty="0">
                <a:effectLst/>
                <a:latin typeface="AkkuratPro"/>
              </a:rPr>
              <a:t>A</a:t>
            </a:r>
            <a:r>
              <a:rPr lang="en-US" b="0" i="0" dirty="0">
                <a:effectLst/>
                <a:latin typeface="AkkuratPro"/>
              </a:rPr>
              <a:t>eronautics and </a:t>
            </a:r>
            <a:r>
              <a:rPr lang="en-US" b="1" i="0" dirty="0">
                <a:effectLst/>
                <a:latin typeface="AkkuratPro"/>
              </a:rPr>
              <a:t>S</a:t>
            </a:r>
            <a:r>
              <a:rPr lang="en-US" b="0" i="0" dirty="0">
                <a:effectLst/>
                <a:latin typeface="AkkuratPro"/>
              </a:rPr>
              <a:t>pace </a:t>
            </a:r>
            <a:r>
              <a:rPr lang="en-US" b="1" i="0" dirty="0">
                <a:effectLst/>
                <a:latin typeface="AkkuratPro"/>
              </a:rPr>
              <a:t>A</a:t>
            </a:r>
            <a:r>
              <a:rPr lang="en-US" b="0" i="0" dirty="0">
                <a:effectLst/>
                <a:latin typeface="AkkuratPro"/>
              </a:rPr>
              <a:t>dministration. </a:t>
            </a:r>
          </a:p>
          <a:p>
            <a:pPr algn="just"/>
            <a:endParaRPr lang="en-US" dirty="0">
              <a:latin typeface="AkkuratPro"/>
            </a:endParaRPr>
          </a:p>
          <a:p>
            <a:pPr algn="just"/>
            <a:r>
              <a:rPr lang="en-US" b="0" i="0" dirty="0">
                <a:effectLst/>
                <a:latin typeface="AkkuratPro"/>
              </a:rPr>
              <a:t>Occasionally, an acronym becomes so commonplace that it evolves into an ordinary word that people no longer think of as an acronym. The words </a:t>
            </a:r>
            <a:r>
              <a:rPr lang="en-US" b="1" i="1" dirty="0">
                <a:effectLst/>
                <a:latin typeface="AkkuratPro"/>
              </a:rPr>
              <a:t>scuba</a:t>
            </a:r>
            <a:r>
              <a:rPr lang="en-US" b="0" i="0" dirty="0">
                <a:effectLst/>
                <a:latin typeface="AkkuratPro"/>
              </a:rPr>
              <a:t> and </a:t>
            </a:r>
            <a:r>
              <a:rPr lang="en-US" b="1" i="1" dirty="0">
                <a:effectLst/>
                <a:latin typeface="AkkuratPro"/>
              </a:rPr>
              <a:t>laser</a:t>
            </a:r>
            <a:r>
              <a:rPr lang="en-US" b="0" i="0" dirty="0">
                <a:effectLst/>
                <a:latin typeface="AkkuratPro"/>
              </a:rPr>
              <a:t>, for instance, originated as acronyms (</a:t>
            </a:r>
            <a:r>
              <a:rPr lang="en-US" b="1" i="0" dirty="0">
                <a:effectLst/>
                <a:latin typeface="AkkuratPro"/>
              </a:rPr>
              <a:t>s</a:t>
            </a:r>
            <a:r>
              <a:rPr lang="en-US" b="0" i="0" dirty="0">
                <a:effectLst/>
                <a:latin typeface="AkkuratPro"/>
              </a:rPr>
              <a:t>elf </a:t>
            </a:r>
            <a:r>
              <a:rPr lang="en-US" b="1" i="0" dirty="0">
                <a:effectLst/>
                <a:latin typeface="AkkuratPro"/>
              </a:rPr>
              <a:t>c</a:t>
            </a:r>
            <a:r>
              <a:rPr lang="en-US" b="0" i="0" dirty="0">
                <a:effectLst/>
                <a:latin typeface="AkkuratPro"/>
              </a:rPr>
              <a:t>ontained </a:t>
            </a:r>
            <a:r>
              <a:rPr lang="en-US" b="1" i="0" dirty="0">
                <a:effectLst/>
                <a:latin typeface="AkkuratPro"/>
              </a:rPr>
              <a:t>u</a:t>
            </a:r>
            <a:r>
              <a:rPr lang="en-US" b="0" i="0" dirty="0">
                <a:effectLst/>
                <a:latin typeface="AkkuratPro"/>
              </a:rPr>
              <a:t>nderwater </a:t>
            </a:r>
            <a:r>
              <a:rPr lang="en-US" b="1" i="0" dirty="0">
                <a:effectLst/>
                <a:latin typeface="AkkuratPro"/>
              </a:rPr>
              <a:t>b</a:t>
            </a:r>
            <a:r>
              <a:rPr lang="en-US" b="0" i="0" dirty="0">
                <a:effectLst/>
                <a:latin typeface="AkkuratPro"/>
              </a:rPr>
              <a:t>reathing </a:t>
            </a:r>
            <a:r>
              <a:rPr lang="en-US" b="1" i="0" dirty="0">
                <a:effectLst/>
                <a:latin typeface="AkkuratPro"/>
              </a:rPr>
              <a:t>a</a:t>
            </a:r>
            <a:r>
              <a:rPr lang="en-US" b="0" i="0" dirty="0">
                <a:effectLst/>
                <a:latin typeface="AkkuratPro"/>
              </a:rPr>
              <a:t>pparatus and </a:t>
            </a:r>
            <a:r>
              <a:rPr lang="en-US" b="1" i="0" dirty="0">
                <a:effectLst/>
                <a:latin typeface="AkkuratPro"/>
              </a:rPr>
              <a:t>l</a:t>
            </a:r>
            <a:r>
              <a:rPr lang="en-US" b="0" i="0" dirty="0">
                <a:effectLst/>
                <a:latin typeface="AkkuratPro"/>
              </a:rPr>
              <a:t>ight </a:t>
            </a:r>
            <a:r>
              <a:rPr lang="en-US" b="1" i="0" dirty="0">
                <a:effectLst/>
                <a:latin typeface="AkkuratPro"/>
              </a:rPr>
              <a:t>a</a:t>
            </a:r>
            <a:r>
              <a:rPr lang="en-US" b="0" i="0" dirty="0">
                <a:effectLst/>
                <a:latin typeface="AkkuratPro"/>
              </a:rPr>
              <a:t>mplification by </a:t>
            </a:r>
            <a:r>
              <a:rPr lang="en-US" b="1" i="0" dirty="0">
                <a:effectLst/>
                <a:latin typeface="AkkuratPro"/>
              </a:rPr>
              <a:t>s</a:t>
            </a:r>
            <a:r>
              <a:rPr lang="en-US" b="0" i="0" dirty="0">
                <a:effectLst/>
                <a:latin typeface="AkkuratPro"/>
              </a:rPr>
              <a:t>timulated </a:t>
            </a:r>
            <a:r>
              <a:rPr lang="en-US" b="1" i="0" dirty="0">
                <a:effectLst/>
                <a:latin typeface="AkkuratPro"/>
              </a:rPr>
              <a:t>e</a:t>
            </a:r>
            <a:r>
              <a:rPr lang="en-US" b="0" i="0" dirty="0">
                <a:effectLst/>
                <a:latin typeface="AkkuratPro"/>
              </a:rPr>
              <a:t>mission of </a:t>
            </a:r>
            <a:r>
              <a:rPr lang="en-US" b="1" i="0" dirty="0">
                <a:effectLst/>
                <a:latin typeface="AkkuratPro"/>
              </a:rPr>
              <a:t>r</a:t>
            </a:r>
            <a:r>
              <a:rPr lang="en-US" b="0" i="0" dirty="0">
                <a:effectLst/>
                <a:latin typeface="AkkuratPro"/>
              </a:rPr>
              <a:t>adiation, respectively).</a:t>
            </a:r>
            <a:endParaRPr lang="x-none" dirty="0"/>
          </a:p>
        </p:txBody>
      </p:sp>
      <p:pic>
        <p:nvPicPr>
          <p:cNvPr id="3074" name="Picture 2" descr="Can You Scuba Dive with Asthma? Risks, Tips &amp;amp; More">
            <a:extLst>
              <a:ext uri="{FF2B5EF4-FFF2-40B4-BE49-F238E27FC236}">
                <a16:creationId xmlns:a16="http://schemas.microsoft.com/office/drawing/2014/main" xmlns="" id="{4E505D0C-DC0C-4040-9AED-F39375A6E04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20570" y="2476158"/>
            <a:ext cx="3135109" cy="2351331"/>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xmlns="" id="{BD7A74B5-8367-4A83-ABEC-0FCDDE97B1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rgbClr val="1FDE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Rectangle 76">
            <a:extLst>
              <a:ext uri="{FF2B5EF4-FFF2-40B4-BE49-F238E27FC236}">
                <a16:creationId xmlns:a16="http://schemas.microsoft.com/office/drawing/2014/main" xmlns="" id="{2CC184B0-C2C6-4BF0-B078-816C7AF959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rgbClr val="2C3C4D"/>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039561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C309DC-2901-41F4-A5FB-5FAA9DA4E97C}"/>
              </a:ext>
            </a:extLst>
          </p:cNvPr>
          <p:cNvSpPr>
            <a:spLocks noGrp="1"/>
          </p:cNvSpPr>
          <p:nvPr>
            <p:ph type="title"/>
          </p:nvPr>
        </p:nvSpPr>
        <p:spPr/>
        <p:txBody>
          <a:bodyPr/>
          <a:lstStyle/>
          <a:p>
            <a:r>
              <a:rPr lang="en-US" dirty="0"/>
              <a:t>Initialism</a:t>
            </a:r>
            <a:endParaRPr lang="x-none" dirty="0"/>
          </a:p>
        </p:txBody>
      </p:sp>
      <p:sp>
        <p:nvSpPr>
          <p:cNvPr id="3" name="Content Placeholder 2">
            <a:extLst>
              <a:ext uri="{FF2B5EF4-FFF2-40B4-BE49-F238E27FC236}">
                <a16:creationId xmlns:a16="http://schemas.microsoft.com/office/drawing/2014/main" xmlns="" id="{B8149F3F-209D-4730-9EC3-52082D7ECBFD}"/>
              </a:ext>
            </a:extLst>
          </p:cNvPr>
          <p:cNvSpPr>
            <a:spLocks noGrp="1"/>
          </p:cNvSpPr>
          <p:nvPr>
            <p:ph idx="1"/>
          </p:nvPr>
        </p:nvSpPr>
        <p:spPr/>
        <p:txBody>
          <a:bodyPr>
            <a:normAutofit lnSpcReduction="10000"/>
          </a:bodyPr>
          <a:lstStyle/>
          <a:p>
            <a:pPr algn="l"/>
            <a:r>
              <a:rPr lang="en-US" b="0" dirty="0">
                <a:solidFill>
                  <a:srgbClr val="3B3E4D"/>
                </a:solidFill>
                <a:effectLst/>
                <a:latin typeface="AkkuratPro"/>
              </a:rPr>
              <a:t>Initialism is formed using the first letter of each word in a longer phrase. </a:t>
            </a:r>
          </a:p>
          <a:p>
            <a:pPr algn="l"/>
            <a:r>
              <a:rPr lang="en-US" b="0" dirty="0">
                <a:solidFill>
                  <a:srgbClr val="3B3E4D"/>
                </a:solidFill>
                <a:effectLst/>
                <a:latin typeface="AkkuratPro"/>
              </a:rPr>
              <a:t>It is pronounced as a series of letters. </a:t>
            </a:r>
            <a:r>
              <a:rPr lang="en-US" b="0" i="1" dirty="0">
                <a:solidFill>
                  <a:srgbClr val="3B3E4D"/>
                </a:solidFill>
                <a:effectLst/>
                <a:latin typeface="AkkuratPro"/>
              </a:rPr>
              <a:t>NFL</a:t>
            </a:r>
            <a:r>
              <a:rPr lang="en-US" b="0" dirty="0">
                <a:solidFill>
                  <a:srgbClr val="3B3E4D"/>
                </a:solidFill>
                <a:effectLst/>
                <a:latin typeface="AkkuratPro"/>
              </a:rPr>
              <a:t> (National Football League), </a:t>
            </a:r>
            <a:r>
              <a:rPr lang="en-US" b="1" dirty="0">
                <a:solidFill>
                  <a:srgbClr val="3B3E4D"/>
                </a:solidFill>
                <a:effectLst/>
                <a:latin typeface="AkkuratPro"/>
              </a:rPr>
              <a:t>for example</a:t>
            </a:r>
            <a:r>
              <a:rPr lang="en-US" b="0" dirty="0">
                <a:solidFill>
                  <a:srgbClr val="3B3E4D"/>
                </a:solidFill>
                <a:effectLst/>
                <a:latin typeface="AkkuratPro"/>
              </a:rPr>
              <a:t>, is pronounced </a:t>
            </a:r>
            <a:r>
              <a:rPr lang="en-US" b="0" i="1" dirty="0" err="1">
                <a:solidFill>
                  <a:srgbClr val="3B3E4D"/>
                </a:solidFill>
                <a:effectLst/>
                <a:latin typeface="AkkuratPro"/>
              </a:rPr>
              <a:t>en</a:t>
            </a:r>
            <a:r>
              <a:rPr lang="en-US" b="0" i="1" dirty="0">
                <a:solidFill>
                  <a:srgbClr val="3B3E4D"/>
                </a:solidFill>
                <a:effectLst/>
                <a:latin typeface="AkkuratPro"/>
              </a:rPr>
              <a:t>-eff-ell</a:t>
            </a:r>
            <a:r>
              <a:rPr lang="en-US" b="0" dirty="0">
                <a:solidFill>
                  <a:srgbClr val="3B3E4D"/>
                </a:solidFill>
                <a:effectLst/>
                <a:latin typeface="AkkuratPro"/>
              </a:rPr>
              <a:t>.</a:t>
            </a:r>
          </a:p>
          <a:p>
            <a:pPr marL="0" indent="0" algn="l">
              <a:buNone/>
            </a:pPr>
            <a:endParaRPr lang="en-US" b="0" dirty="0">
              <a:solidFill>
                <a:srgbClr val="3B3E4D"/>
              </a:solidFill>
              <a:effectLst/>
              <a:latin typeface="AkkuratPro"/>
            </a:endParaRPr>
          </a:p>
          <a:p>
            <a:pPr algn="l"/>
            <a:r>
              <a:rPr lang="en-US" b="1" dirty="0">
                <a:solidFill>
                  <a:srgbClr val="3B3E4D"/>
                </a:solidFill>
                <a:latin typeface="AkkuratPro"/>
              </a:rPr>
              <a:t>PIA – Pakistan International Airline </a:t>
            </a:r>
          </a:p>
          <a:p>
            <a:pPr algn="l"/>
            <a:endParaRPr lang="en-US" b="1" dirty="0">
              <a:solidFill>
                <a:srgbClr val="3B3E4D"/>
              </a:solidFill>
              <a:latin typeface="AkkuratPro"/>
            </a:endParaRPr>
          </a:p>
          <a:p>
            <a:pPr algn="l"/>
            <a:r>
              <a:rPr lang="en-US" b="1" dirty="0" err="1">
                <a:solidFill>
                  <a:srgbClr val="3B3E4D"/>
                </a:solidFill>
                <a:latin typeface="AkkuratPro"/>
              </a:rPr>
              <a:t>faq</a:t>
            </a:r>
            <a:endParaRPr lang="en-US" b="1" dirty="0">
              <a:solidFill>
                <a:srgbClr val="3B3E4D"/>
              </a:solidFill>
              <a:latin typeface="AkkuratPro"/>
            </a:endParaRPr>
          </a:p>
          <a:p>
            <a:pPr algn="l"/>
            <a:r>
              <a:rPr lang="en-US" b="1" dirty="0">
                <a:solidFill>
                  <a:srgbClr val="3B3E4D"/>
                </a:solidFill>
                <a:latin typeface="AkkuratPro"/>
              </a:rPr>
              <a:t>cd</a:t>
            </a:r>
            <a:endParaRPr lang="en-US" b="1" dirty="0"/>
          </a:p>
          <a:p>
            <a:pPr algn="l"/>
            <a:r>
              <a:rPr lang="en-US" b="1" dirty="0"/>
              <a:t>USA</a:t>
            </a:r>
          </a:p>
          <a:p>
            <a:pPr algn="l"/>
            <a:r>
              <a:rPr lang="en-US" b="1" dirty="0"/>
              <a:t>CEO</a:t>
            </a:r>
            <a:endParaRPr lang="x-none" b="1" dirty="0"/>
          </a:p>
        </p:txBody>
      </p:sp>
      <p:pic>
        <p:nvPicPr>
          <p:cNvPr id="2052" name="Picture 4" descr="Pakistan International Airlines unveils new branding – Aeronautics">
            <a:extLst>
              <a:ext uri="{FF2B5EF4-FFF2-40B4-BE49-F238E27FC236}">
                <a16:creationId xmlns:a16="http://schemas.microsoft.com/office/drawing/2014/main" xmlns="" id="{9C978313-5260-4E51-ADF1-682BDBED4CE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95268" y="2785402"/>
            <a:ext cx="3794222" cy="171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3479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5BDFE6-FEF5-4A61-B3E5-A8476D59053D}"/>
              </a:ext>
            </a:extLst>
          </p:cNvPr>
          <p:cNvSpPr>
            <a:spLocks noGrp="1"/>
          </p:cNvSpPr>
          <p:nvPr>
            <p:ph type="title"/>
          </p:nvPr>
        </p:nvSpPr>
        <p:spPr/>
        <p:txBody>
          <a:bodyPr>
            <a:normAutofit/>
          </a:bodyPr>
          <a:lstStyle/>
          <a:p>
            <a:r>
              <a:rPr lang="en-US" sz="3600" dirty="0">
                <a:solidFill>
                  <a:srgbClr val="2B2D38"/>
                </a:solidFill>
                <a:effectLst/>
                <a:latin typeface="AkkuratPro"/>
              </a:rPr>
              <a:t>Abbreviations for Courtesy Titles and Academic Degrees</a:t>
            </a:r>
            <a:endParaRPr lang="x-none" sz="3600" dirty="0"/>
          </a:p>
        </p:txBody>
      </p:sp>
      <p:sp>
        <p:nvSpPr>
          <p:cNvPr id="3" name="Content Placeholder 2">
            <a:extLst>
              <a:ext uri="{FF2B5EF4-FFF2-40B4-BE49-F238E27FC236}">
                <a16:creationId xmlns:a16="http://schemas.microsoft.com/office/drawing/2014/main" xmlns="" id="{22B68FF0-6EE6-4498-AB40-F122ECF9AB09}"/>
              </a:ext>
            </a:extLst>
          </p:cNvPr>
          <p:cNvSpPr>
            <a:spLocks noGrp="1"/>
          </p:cNvSpPr>
          <p:nvPr>
            <p:ph idx="1"/>
          </p:nvPr>
        </p:nvSpPr>
        <p:spPr/>
        <p:txBody>
          <a:bodyPr>
            <a:normAutofit lnSpcReduction="10000"/>
          </a:bodyPr>
          <a:lstStyle/>
          <a:p>
            <a:pPr algn="just"/>
            <a:r>
              <a:rPr lang="en-US" sz="2400" b="0" i="0" dirty="0">
                <a:solidFill>
                  <a:srgbClr val="3B3E4D"/>
                </a:solidFill>
                <a:effectLst/>
                <a:latin typeface="AkkuratPro"/>
              </a:rPr>
              <a:t>Titles such as </a:t>
            </a:r>
            <a:r>
              <a:rPr lang="en-US" sz="2400" b="0" i="1" dirty="0">
                <a:solidFill>
                  <a:srgbClr val="3B3E4D"/>
                </a:solidFill>
                <a:effectLst/>
                <a:latin typeface="AkkuratPro"/>
              </a:rPr>
              <a:t>mister, miss,</a:t>
            </a:r>
            <a:r>
              <a:rPr lang="en-US" sz="2400" b="0" i="0" dirty="0">
                <a:solidFill>
                  <a:srgbClr val="3B3E4D"/>
                </a:solidFill>
                <a:effectLst/>
                <a:latin typeface="AkkuratPro"/>
              </a:rPr>
              <a:t> and </a:t>
            </a:r>
            <a:r>
              <a:rPr lang="en-US" sz="2400" b="0" i="1" dirty="0">
                <a:solidFill>
                  <a:srgbClr val="3B3E4D"/>
                </a:solidFill>
                <a:effectLst/>
                <a:latin typeface="AkkuratPro"/>
              </a:rPr>
              <a:t>doctor</a:t>
            </a:r>
            <a:r>
              <a:rPr lang="en-US" sz="2400" b="0" i="0" dirty="0">
                <a:solidFill>
                  <a:srgbClr val="3B3E4D"/>
                </a:solidFill>
                <a:effectLst/>
                <a:latin typeface="AkkuratPro"/>
              </a:rPr>
              <a:t>, as well as the names of academic degrees such as </a:t>
            </a:r>
            <a:r>
              <a:rPr lang="en-US" sz="2400" b="0" i="1" dirty="0">
                <a:solidFill>
                  <a:srgbClr val="3B3E4D"/>
                </a:solidFill>
                <a:effectLst/>
                <a:latin typeface="AkkuratPro"/>
              </a:rPr>
              <a:t>bachelor of arts</a:t>
            </a:r>
            <a:r>
              <a:rPr lang="en-US" sz="2400" b="0" i="0" dirty="0">
                <a:solidFill>
                  <a:srgbClr val="3B3E4D"/>
                </a:solidFill>
                <a:effectLst/>
                <a:latin typeface="AkkuratPro"/>
              </a:rPr>
              <a:t> and </a:t>
            </a:r>
            <a:r>
              <a:rPr lang="en-US" sz="2400" b="0" i="1" dirty="0">
                <a:solidFill>
                  <a:srgbClr val="3B3E4D"/>
                </a:solidFill>
                <a:effectLst/>
                <a:latin typeface="AkkuratPro"/>
              </a:rPr>
              <a:t>doctor of philosophy</a:t>
            </a:r>
            <a:r>
              <a:rPr lang="en-US" sz="2400" b="0" i="0" dirty="0">
                <a:solidFill>
                  <a:srgbClr val="3B3E4D"/>
                </a:solidFill>
                <a:effectLst/>
                <a:latin typeface="AkkuratPro"/>
              </a:rPr>
              <a:t> are almost always abbreviated. </a:t>
            </a:r>
          </a:p>
          <a:p>
            <a:pPr algn="just"/>
            <a:r>
              <a:rPr lang="en-US" sz="2400" b="0" i="0" dirty="0">
                <a:solidFill>
                  <a:srgbClr val="3B3E4D"/>
                </a:solidFill>
                <a:effectLst/>
                <a:latin typeface="AkkuratPro"/>
              </a:rPr>
              <a:t>In American English, title abbreviations are followed by a period; in British English, the period is omitted.</a:t>
            </a:r>
          </a:p>
          <a:p>
            <a:pPr algn="just"/>
            <a:endParaRPr lang="en-US" sz="2400" b="0" i="0" dirty="0">
              <a:solidFill>
                <a:srgbClr val="3B3E4D"/>
              </a:solidFill>
              <a:effectLst/>
              <a:latin typeface="AkkuratPro"/>
            </a:endParaRPr>
          </a:p>
          <a:p>
            <a:pPr algn="just"/>
            <a:r>
              <a:rPr lang="en-US" sz="2400" b="0" dirty="0">
                <a:solidFill>
                  <a:srgbClr val="3B3E4D"/>
                </a:solidFill>
                <a:effectLst/>
                <a:latin typeface="AkkuratPro"/>
              </a:rPr>
              <a:t>Mr. = Mister Mrs. = Mistress (pronounced “missus”) Ms. = (pronounced “miss” or “</a:t>
            </a:r>
            <a:r>
              <a:rPr lang="en-US" sz="2400" b="0" dirty="0" err="1">
                <a:solidFill>
                  <a:srgbClr val="3B3E4D"/>
                </a:solidFill>
                <a:effectLst/>
                <a:latin typeface="AkkuratPro"/>
              </a:rPr>
              <a:t>miz</a:t>
            </a:r>
            <a:r>
              <a:rPr lang="en-US" sz="2400" b="0" dirty="0">
                <a:solidFill>
                  <a:srgbClr val="3B3E4D"/>
                </a:solidFill>
                <a:effectLst/>
                <a:latin typeface="AkkuratPro"/>
              </a:rPr>
              <a:t>”) Sr. = Senior Jr. = Junior Dr. = Doctor</a:t>
            </a:r>
          </a:p>
          <a:p>
            <a:pPr algn="just"/>
            <a:r>
              <a:rPr lang="en-US" sz="2400" b="0" dirty="0">
                <a:solidFill>
                  <a:srgbClr val="3B3E4D"/>
                </a:solidFill>
                <a:effectLst/>
                <a:latin typeface="AkkuratPro"/>
              </a:rPr>
              <a:t>Mr. Green asked Ms. Grey if she had met Dr. </a:t>
            </a:r>
            <a:r>
              <a:rPr lang="en-US" sz="2400" b="0" dirty="0" err="1">
                <a:solidFill>
                  <a:srgbClr val="3B3E4D"/>
                </a:solidFill>
                <a:effectLst/>
                <a:latin typeface="AkkuratPro"/>
              </a:rPr>
              <a:t>Jekyl</a:t>
            </a:r>
            <a:r>
              <a:rPr lang="en-US" sz="2400" b="0" dirty="0">
                <a:solidFill>
                  <a:srgbClr val="3B3E4D"/>
                </a:solidFill>
                <a:effectLst/>
                <a:latin typeface="AkkuratPro"/>
              </a:rPr>
              <a:t>. (American style)</a:t>
            </a:r>
          </a:p>
          <a:p>
            <a:pPr algn="just"/>
            <a:r>
              <a:rPr lang="en-US" sz="2400" b="0" dirty="0" err="1">
                <a:solidFill>
                  <a:srgbClr val="3B3E4D"/>
                </a:solidFill>
                <a:effectLst/>
                <a:latin typeface="AkkuratPro"/>
              </a:rPr>
              <a:t>Mr</a:t>
            </a:r>
            <a:r>
              <a:rPr lang="en-US" sz="2400" b="0" dirty="0">
                <a:solidFill>
                  <a:srgbClr val="3B3E4D"/>
                </a:solidFill>
                <a:effectLst/>
                <a:latin typeface="AkkuratPro"/>
              </a:rPr>
              <a:t> Green asked </a:t>
            </a:r>
            <a:r>
              <a:rPr lang="en-US" sz="2400" b="0" dirty="0" err="1">
                <a:solidFill>
                  <a:srgbClr val="3B3E4D"/>
                </a:solidFill>
                <a:effectLst/>
                <a:latin typeface="AkkuratPro"/>
              </a:rPr>
              <a:t>Ms</a:t>
            </a:r>
            <a:r>
              <a:rPr lang="en-US" sz="2400" b="0" dirty="0">
                <a:solidFill>
                  <a:srgbClr val="3B3E4D"/>
                </a:solidFill>
                <a:effectLst/>
                <a:latin typeface="AkkuratPro"/>
              </a:rPr>
              <a:t> Grey if she had met Dr </a:t>
            </a:r>
            <a:r>
              <a:rPr lang="en-US" sz="2400" b="0" dirty="0" err="1">
                <a:solidFill>
                  <a:srgbClr val="3B3E4D"/>
                </a:solidFill>
                <a:effectLst/>
                <a:latin typeface="AkkuratPro"/>
              </a:rPr>
              <a:t>Jekyl</a:t>
            </a:r>
            <a:r>
              <a:rPr lang="en-US" sz="2400" b="0" dirty="0">
                <a:solidFill>
                  <a:srgbClr val="3B3E4D"/>
                </a:solidFill>
                <a:effectLst/>
                <a:latin typeface="AkkuratPro"/>
              </a:rPr>
              <a:t>. (British style)</a:t>
            </a:r>
          </a:p>
          <a:p>
            <a:pPr marL="0" indent="0" algn="just">
              <a:buNone/>
            </a:pPr>
            <a:endParaRPr lang="x-none" sz="2400" dirty="0"/>
          </a:p>
        </p:txBody>
      </p:sp>
    </p:spTree>
    <p:extLst>
      <p:ext uri="{BB962C8B-B14F-4D97-AF65-F5344CB8AC3E}">
        <p14:creationId xmlns:p14="http://schemas.microsoft.com/office/powerpoint/2010/main" val="2764424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A2FEAF-E2AB-44B0-A5E7-8B0CCC3211ED}"/>
              </a:ext>
            </a:extLst>
          </p:cNvPr>
          <p:cNvSpPr>
            <a:spLocks noGrp="1"/>
          </p:cNvSpPr>
          <p:nvPr>
            <p:ph type="title"/>
          </p:nvPr>
        </p:nvSpPr>
        <p:spPr/>
        <p:txBody>
          <a:bodyPr/>
          <a:lstStyle/>
          <a:p>
            <a:r>
              <a:rPr lang="en-US" dirty="0"/>
              <a:t>Examples |Rule # 01</a:t>
            </a:r>
            <a:endParaRPr lang="x-none" dirty="0"/>
          </a:p>
        </p:txBody>
      </p:sp>
      <p:sp>
        <p:nvSpPr>
          <p:cNvPr id="3" name="Content Placeholder 2">
            <a:extLst>
              <a:ext uri="{FF2B5EF4-FFF2-40B4-BE49-F238E27FC236}">
                <a16:creationId xmlns:a16="http://schemas.microsoft.com/office/drawing/2014/main" xmlns="" id="{6D018C09-ED4F-4630-B6BD-D969035F6CFC}"/>
              </a:ext>
            </a:extLst>
          </p:cNvPr>
          <p:cNvSpPr>
            <a:spLocks noGrp="1"/>
          </p:cNvSpPr>
          <p:nvPr>
            <p:ph idx="1"/>
          </p:nvPr>
        </p:nvSpPr>
        <p:spPr/>
        <p:txBody>
          <a:bodyPr>
            <a:normAutofit/>
          </a:bodyPr>
          <a:lstStyle/>
          <a:p>
            <a:r>
              <a:rPr lang="en-US" sz="3200" dirty="0"/>
              <a:t>This includes complete sentences within sentences such as:</a:t>
            </a:r>
          </a:p>
          <a:p>
            <a:endParaRPr lang="en-US" sz="3200" dirty="0"/>
          </a:p>
          <a:p>
            <a:endParaRPr lang="x-none" sz="3200" dirty="0"/>
          </a:p>
        </p:txBody>
      </p:sp>
      <p:pic>
        <p:nvPicPr>
          <p:cNvPr id="5" name="Picture 4">
            <a:extLst>
              <a:ext uri="{FF2B5EF4-FFF2-40B4-BE49-F238E27FC236}">
                <a16:creationId xmlns:a16="http://schemas.microsoft.com/office/drawing/2014/main" xmlns="" id="{9D9ADF66-25C4-4639-B5EC-C4B07EB9168D}"/>
              </a:ext>
            </a:extLst>
          </p:cNvPr>
          <p:cNvPicPr>
            <a:picLocks noChangeAspect="1"/>
          </p:cNvPicPr>
          <p:nvPr/>
        </p:nvPicPr>
        <p:blipFill>
          <a:blip r:embed="rId2"/>
          <a:stretch>
            <a:fillRect/>
          </a:stretch>
        </p:blipFill>
        <p:spPr>
          <a:xfrm>
            <a:off x="2122755" y="2600325"/>
            <a:ext cx="7946490" cy="3268769"/>
          </a:xfrm>
          <a:prstGeom prst="rect">
            <a:avLst/>
          </a:prstGeom>
        </p:spPr>
      </p:pic>
    </p:spTree>
    <p:extLst>
      <p:ext uri="{BB962C8B-B14F-4D97-AF65-F5344CB8AC3E}">
        <p14:creationId xmlns:p14="http://schemas.microsoft.com/office/powerpoint/2010/main" val="1911612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18DFE5-F207-442A-A34D-BE2526DB25B7}"/>
              </a:ext>
            </a:extLst>
          </p:cNvPr>
          <p:cNvSpPr>
            <a:spLocks noGrp="1"/>
          </p:cNvSpPr>
          <p:nvPr>
            <p:ph type="title"/>
          </p:nvPr>
        </p:nvSpPr>
        <p:spPr/>
        <p:txBody>
          <a:bodyPr/>
          <a:lstStyle/>
          <a:p>
            <a:r>
              <a:rPr lang="en-US" dirty="0"/>
              <a:t>Cont.</a:t>
            </a:r>
            <a:endParaRPr lang="x-none" dirty="0"/>
          </a:p>
        </p:txBody>
      </p:sp>
      <p:sp>
        <p:nvSpPr>
          <p:cNvPr id="3" name="Content Placeholder 2">
            <a:extLst>
              <a:ext uri="{FF2B5EF4-FFF2-40B4-BE49-F238E27FC236}">
                <a16:creationId xmlns:a16="http://schemas.microsoft.com/office/drawing/2014/main" xmlns="" id="{2E75C46A-FAFF-4BD0-A0A4-1CAD2B179608}"/>
              </a:ext>
            </a:extLst>
          </p:cNvPr>
          <p:cNvSpPr>
            <a:spLocks noGrp="1"/>
          </p:cNvSpPr>
          <p:nvPr>
            <p:ph idx="1"/>
          </p:nvPr>
        </p:nvSpPr>
        <p:spPr/>
        <p:txBody>
          <a:bodyPr>
            <a:normAutofit/>
          </a:bodyPr>
          <a:lstStyle/>
          <a:p>
            <a:pPr algn="just"/>
            <a:r>
              <a:rPr lang="en-US" sz="2400" b="0" dirty="0">
                <a:solidFill>
                  <a:srgbClr val="3B3E4D"/>
                </a:solidFill>
                <a:effectLst/>
                <a:latin typeface="AkkuratPro"/>
              </a:rPr>
              <a:t>The most common academic degree abbreviations include:</a:t>
            </a:r>
          </a:p>
          <a:p>
            <a:pPr algn="just"/>
            <a:r>
              <a:rPr lang="en-US" sz="2400" b="0" dirty="0">
                <a:solidFill>
                  <a:srgbClr val="3B3E4D"/>
                </a:solidFill>
                <a:effectLst/>
                <a:latin typeface="AkkuratPro"/>
              </a:rPr>
              <a:t>B.S. = Bachelor of science B.A. = Bachelor of Arts M.A. = Master of Arts M.B.A. = Master of Business Administration Ph.D. = Doctor of Philosophy</a:t>
            </a:r>
          </a:p>
          <a:p>
            <a:pPr algn="just"/>
            <a:r>
              <a:rPr lang="en-US" sz="2400" b="0" dirty="0">
                <a:solidFill>
                  <a:srgbClr val="3B3E4D"/>
                </a:solidFill>
                <a:effectLst/>
                <a:latin typeface="AkkuratPro"/>
              </a:rPr>
              <a:t>The periods are optional with abbreviations of academic degrees. Follow whichever style your style guide recommends, or just choose one and use it consistently. When an academic degree is used like a title, it follows a person’s name and is set off by commas:</a:t>
            </a:r>
          </a:p>
          <a:p>
            <a:pPr algn="just"/>
            <a:r>
              <a:rPr lang="en-US" sz="2400" b="0" dirty="0">
                <a:solidFill>
                  <a:srgbClr val="3B3E4D"/>
                </a:solidFill>
                <a:effectLst/>
                <a:latin typeface="AkkuratPro"/>
              </a:rPr>
              <a:t>Molly Beagle, Ph.D., runs the canine cognition lab at Stanford University.</a:t>
            </a:r>
          </a:p>
          <a:p>
            <a:pPr algn="just"/>
            <a:endParaRPr lang="x-none" sz="2400" dirty="0"/>
          </a:p>
        </p:txBody>
      </p:sp>
    </p:spTree>
    <p:extLst>
      <p:ext uri="{BB962C8B-B14F-4D97-AF65-F5344CB8AC3E}">
        <p14:creationId xmlns:p14="http://schemas.microsoft.com/office/powerpoint/2010/main" val="5943824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6485F3-728A-475C-97E1-2C84C8CF926E}"/>
              </a:ext>
            </a:extLst>
          </p:cNvPr>
          <p:cNvSpPr>
            <a:spLocks noGrp="1"/>
          </p:cNvSpPr>
          <p:nvPr>
            <p:ph type="title"/>
          </p:nvPr>
        </p:nvSpPr>
        <p:spPr/>
        <p:txBody>
          <a:bodyPr/>
          <a:lstStyle/>
          <a:p>
            <a:r>
              <a:rPr lang="en-US" dirty="0"/>
              <a:t>Latin Abbreviations</a:t>
            </a:r>
            <a:endParaRPr lang="x-none" dirty="0"/>
          </a:p>
        </p:txBody>
      </p:sp>
      <p:sp>
        <p:nvSpPr>
          <p:cNvPr id="3" name="Content Placeholder 2">
            <a:extLst>
              <a:ext uri="{FF2B5EF4-FFF2-40B4-BE49-F238E27FC236}">
                <a16:creationId xmlns:a16="http://schemas.microsoft.com/office/drawing/2014/main" xmlns="" id="{36BA855D-6240-4D60-B4DA-358A33263FA3}"/>
              </a:ext>
            </a:extLst>
          </p:cNvPr>
          <p:cNvSpPr>
            <a:spLocks noGrp="1"/>
          </p:cNvSpPr>
          <p:nvPr>
            <p:ph idx="1"/>
          </p:nvPr>
        </p:nvSpPr>
        <p:spPr/>
        <p:txBody>
          <a:bodyPr>
            <a:normAutofit fontScale="92500" lnSpcReduction="10000"/>
          </a:bodyPr>
          <a:lstStyle/>
          <a:p>
            <a:pPr algn="just"/>
            <a:r>
              <a:rPr lang="en-US" b="0" dirty="0">
                <a:solidFill>
                  <a:srgbClr val="3B3E4D"/>
                </a:solidFill>
                <a:effectLst/>
                <a:latin typeface="AkkuratPro"/>
              </a:rPr>
              <a:t>There is a small handful of abbreviations for Latin terms that are used (and misused) frequently in English writing. Use periods with these abbreviations.</a:t>
            </a:r>
          </a:p>
          <a:p>
            <a:pPr algn="just"/>
            <a:r>
              <a:rPr lang="en-US" b="1" dirty="0">
                <a:solidFill>
                  <a:srgbClr val="3B3E4D"/>
                </a:solidFill>
                <a:effectLst/>
                <a:latin typeface="AkkuratPro"/>
              </a:rPr>
              <a:t>e.g.: exempli gratia</a:t>
            </a:r>
            <a:r>
              <a:rPr lang="en-US" b="0" dirty="0">
                <a:solidFill>
                  <a:srgbClr val="3B3E4D"/>
                </a:solidFill>
                <a:effectLst/>
                <a:latin typeface="AkkuratPro"/>
              </a:rPr>
              <a:t> It means “for example.” Use e.g. when you want to provide specific examples of a generalization.</a:t>
            </a:r>
          </a:p>
          <a:p>
            <a:pPr algn="just"/>
            <a:r>
              <a:rPr lang="en-US" b="0" dirty="0">
                <a:solidFill>
                  <a:srgbClr val="3B3E4D"/>
                </a:solidFill>
                <a:effectLst/>
                <a:latin typeface="AkkuratPro"/>
              </a:rPr>
              <a:t>We expect volunteers from many surrounding cities, (e.g., Springfield, Oakdale, Hogsmeade.)</a:t>
            </a:r>
          </a:p>
          <a:p>
            <a:pPr algn="just"/>
            <a:r>
              <a:rPr lang="en-US" b="1" dirty="0">
                <a:solidFill>
                  <a:srgbClr val="3B3E4D"/>
                </a:solidFill>
                <a:effectLst/>
                <a:latin typeface="AkkuratPro"/>
              </a:rPr>
              <a:t>i.e.: id </a:t>
            </a:r>
            <a:r>
              <a:rPr lang="en-US" b="1" dirty="0" err="1">
                <a:solidFill>
                  <a:srgbClr val="3B3E4D"/>
                </a:solidFill>
                <a:effectLst/>
                <a:latin typeface="AkkuratPro"/>
              </a:rPr>
              <a:t>est</a:t>
            </a:r>
            <a:r>
              <a:rPr lang="en-US" b="0" dirty="0">
                <a:solidFill>
                  <a:srgbClr val="3B3E4D"/>
                </a:solidFill>
                <a:effectLst/>
                <a:latin typeface="AkkuratPro"/>
              </a:rPr>
              <a:t> It means “that is.” Use i.e. when you want to provide more specific information about something you mentioned.</a:t>
            </a:r>
          </a:p>
          <a:p>
            <a:pPr algn="just"/>
            <a:r>
              <a:rPr lang="en-US" b="0" dirty="0">
                <a:solidFill>
                  <a:srgbClr val="3B3E4D"/>
                </a:solidFill>
                <a:effectLst/>
                <a:latin typeface="AkkuratPro"/>
              </a:rPr>
              <a:t>After a reasonable amount of time has passed—i.e. two business days—please report the missing shipment to our customer service department.</a:t>
            </a:r>
          </a:p>
          <a:p>
            <a:pPr algn="just"/>
            <a:r>
              <a:rPr lang="en-US" b="1" dirty="0">
                <a:solidFill>
                  <a:srgbClr val="3B3E4D"/>
                </a:solidFill>
                <a:effectLst/>
                <a:latin typeface="AkkuratPro"/>
              </a:rPr>
              <a:t>etc.: et cetera</a:t>
            </a:r>
            <a:r>
              <a:rPr lang="en-US" b="0" dirty="0">
                <a:solidFill>
                  <a:srgbClr val="3B3E4D"/>
                </a:solidFill>
                <a:effectLst/>
                <a:latin typeface="AkkuratPro"/>
              </a:rPr>
              <a:t> It means “and so forth.” Use it when you’re providing a partial list of details.</a:t>
            </a:r>
          </a:p>
          <a:p>
            <a:pPr algn="just"/>
            <a:r>
              <a:rPr lang="en-US" b="0" dirty="0">
                <a:solidFill>
                  <a:srgbClr val="3B3E4D"/>
                </a:solidFill>
                <a:effectLst/>
                <a:latin typeface="AkkuratPro"/>
              </a:rPr>
              <a:t>You should see the doctor when you have flu-like symptoms (fever, chills, etc.)</a:t>
            </a:r>
          </a:p>
          <a:p>
            <a:pPr algn="just"/>
            <a:endParaRPr lang="x-none" dirty="0"/>
          </a:p>
        </p:txBody>
      </p:sp>
    </p:spTree>
    <p:extLst>
      <p:ext uri="{BB962C8B-B14F-4D97-AF65-F5344CB8AC3E}">
        <p14:creationId xmlns:p14="http://schemas.microsoft.com/office/powerpoint/2010/main" val="41953517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E8EBCF-FBE0-4DF2-B736-1FDA78140113}"/>
              </a:ext>
            </a:extLst>
          </p:cNvPr>
          <p:cNvSpPr>
            <a:spLocks noGrp="1"/>
          </p:cNvSpPr>
          <p:nvPr>
            <p:ph type="title"/>
          </p:nvPr>
        </p:nvSpPr>
        <p:spPr/>
        <p:txBody>
          <a:bodyPr/>
          <a:lstStyle/>
          <a:p>
            <a:r>
              <a:rPr lang="en-US" dirty="0"/>
              <a:t>Times and dates</a:t>
            </a:r>
            <a:endParaRPr lang="x-none" dirty="0"/>
          </a:p>
        </p:txBody>
      </p:sp>
      <p:sp>
        <p:nvSpPr>
          <p:cNvPr id="3" name="Content Placeholder 2">
            <a:extLst>
              <a:ext uri="{FF2B5EF4-FFF2-40B4-BE49-F238E27FC236}">
                <a16:creationId xmlns:a16="http://schemas.microsoft.com/office/drawing/2014/main" xmlns="" id="{B30EAA9A-6A01-43FB-B7DA-3995E674BD53}"/>
              </a:ext>
            </a:extLst>
          </p:cNvPr>
          <p:cNvSpPr>
            <a:spLocks noGrp="1"/>
          </p:cNvSpPr>
          <p:nvPr>
            <p:ph idx="1"/>
          </p:nvPr>
        </p:nvSpPr>
        <p:spPr/>
        <p:txBody>
          <a:bodyPr/>
          <a:lstStyle/>
          <a:p>
            <a:pPr algn="l"/>
            <a:r>
              <a:rPr lang="en-US" b="0" dirty="0">
                <a:solidFill>
                  <a:srgbClr val="3B3E4D"/>
                </a:solidFill>
                <a:effectLst/>
                <a:latin typeface="AkkuratPro"/>
              </a:rPr>
              <a:t>a.m. (ante meridiem) = before noon p.m. (post meridiem) = after noon</a:t>
            </a:r>
          </a:p>
          <a:p>
            <a:pPr algn="l"/>
            <a:r>
              <a:rPr lang="en-US" b="0" dirty="0">
                <a:solidFill>
                  <a:srgbClr val="3B3E4D"/>
                </a:solidFill>
                <a:effectLst/>
                <a:latin typeface="AkkuratPro"/>
              </a:rPr>
              <a:t>The mall opens at 10 a.m. and closes at 8 p.m.</a:t>
            </a:r>
          </a:p>
          <a:p>
            <a:pPr algn="l"/>
            <a:endParaRPr lang="en-US" b="0" dirty="0">
              <a:solidFill>
                <a:srgbClr val="3B3E4D"/>
              </a:solidFill>
              <a:effectLst/>
              <a:latin typeface="AkkuratPro"/>
            </a:endParaRPr>
          </a:p>
          <a:p>
            <a:pPr algn="l"/>
            <a:r>
              <a:rPr lang="en-US" b="0" dirty="0">
                <a:solidFill>
                  <a:srgbClr val="3B3E4D"/>
                </a:solidFill>
                <a:effectLst/>
                <a:latin typeface="AkkuratPro"/>
              </a:rPr>
              <a:t>Jan., Feb., Mar., Apr., May, Jun., Jul., Aug., Sep., Oct., Nov., Dec.</a:t>
            </a:r>
          </a:p>
          <a:p>
            <a:pPr algn="l"/>
            <a:r>
              <a:rPr lang="en-US" b="0" dirty="0">
                <a:solidFill>
                  <a:srgbClr val="3B3E4D"/>
                </a:solidFill>
                <a:effectLst/>
                <a:latin typeface="AkkuratPro"/>
              </a:rPr>
              <a:t>I was born on Nov. 6, 1980.</a:t>
            </a:r>
          </a:p>
          <a:p>
            <a:pPr algn="l"/>
            <a:endParaRPr lang="en-US" b="0" dirty="0">
              <a:solidFill>
                <a:srgbClr val="3B3E4D"/>
              </a:solidFill>
              <a:effectLst/>
              <a:latin typeface="AkkuratPro"/>
            </a:endParaRPr>
          </a:p>
          <a:p>
            <a:pPr algn="l"/>
            <a:r>
              <a:rPr lang="en-US" b="0" dirty="0">
                <a:solidFill>
                  <a:srgbClr val="3B3E4D"/>
                </a:solidFill>
                <a:effectLst/>
                <a:latin typeface="AkkuratPro"/>
              </a:rPr>
              <a:t>Mon., Tues., Wed., Thurs., Fri., Sat,. Sun.</a:t>
            </a:r>
          </a:p>
          <a:p>
            <a:pPr algn="l"/>
            <a:r>
              <a:rPr lang="en-US" b="0" dirty="0">
                <a:solidFill>
                  <a:srgbClr val="3B3E4D"/>
                </a:solidFill>
                <a:effectLst/>
                <a:latin typeface="AkkuratPro"/>
              </a:rPr>
              <a:t>The class will run Mon.-Fri. next week.</a:t>
            </a:r>
          </a:p>
          <a:p>
            <a:pPr marL="0" indent="0">
              <a:buNone/>
            </a:pPr>
            <a:endParaRPr lang="x-none" dirty="0"/>
          </a:p>
        </p:txBody>
      </p:sp>
    </p:spTree>
    <p:extLst>
      <p:ext uri="{BB962C8B-B14F-4D97-AF65-F5344CB8AC3E}">
        <p14:creationId xmlns:p14="http://schemas.microsoft.com/office/powerpoint/2010/main" val="2587622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53EA5C-3FDB-4161-AEFC-E993D541FC7C}"/>
              </a:ext>
            </a:extLst>
          </p:cNvPr>
          <p:cNvSpPr>
            <a:spLocks noGrp="1"/>
          </p:cNvSpPr>
          <p:nvPr>
            <p:ph type="title"/>
          </p:nvPr>
        </p:nvSpPr>
        <p:spPr/>
        <p:txBody>
          <a:bodyPr/>
          <a:lstStyle/>
          <a:p>
            <a:r>
              <a:rPr lang="en-US" dirty="0"/>
              <a:t>Units of Measurement</a:t>
            </a:r>
            <a:endParaRPr lang="x-none" dirty="0"/>
          </a:p>
        </p:txBody>
      </p:sp>
      <p:sp>
        <p:nvSpPr>
          <p:cNvPr id="3" name="Content Placeholder 2">
            <a:extLst>
              <a:ext uri="{FF2B5EF4-FFF2-40B4-BE49-F238E27FC236}">
                <a16:creationId xmlns:a16="http://schemas.microsoft.com/office/drawing/2014/main" xmlns="" id="{D31CE8B3-54E3-4BE6-9264-0FB98CA98CE6}"/>
              </a:ext>
            </a:extLst>
          </p:cNvPr>
          <p:cNvSpPr>
            <a:spLocks noGrp="1"/>
          </p:cNvSpPr>
          <p:nvPr>
            <p:ph idx="1"/>
          </p:nvPr>
        </p:nvSpPr>
        <p:spPr/>
        <p:txBody>
          <a:bodyPr>
            <a:normAutofit/>
          </a:bodyPr>
          <a:lstStyle/>
          <a:p>
            <a:pPr algn="l"/>
            <a:r>
              <a:rPr lang="en-US" sz="2400" b="0" dirty="0">
                <a:solidFill>
                  <a:srgbClr val="3B3E4D"/>
                </a:solidFill>
                <a:effectLst/>
                <a:latin typeface="AkkuratPro"/>
              </a:rPr>
              <a:t>in. (inches) ft. (feet) lbs. (pounds)</a:t>
            </a:r>
          </a:p>
          <a:p>
            <a:pPr algn="l"/>
            <a:r>
              <a:rPr lang="en-US" sz="2400" b="0" dirty="0">
                <a:solidFill>
                  <a:srgbClr val="3B3E4D"/>
                </a:solidFill>
                <a:effectLst/>
                <a:latin typeface="AkkuratPro"/>
              </a:rPr>
              <a:t>mm. (millimeters) cm. (centimeters) m. (meters)</a:t>
            </a:r>
          </a:p>
          <a:p>
            <a:pPr algn="l"/>
            <a:r>
              <a:rPr lang="en-US" sz="2400" b="0" dirty="0">
                <a:solidFill>
                  <a:srgbClr val="3B3E4D"/>
                </a:solidFill>
                <a:effectLst/>
                <a:latin typeface="AkkuratPro"/>
              </a:rPr>
              <a:t>mg. (milligram) g. (gram) kg. (kilogram)</a:t>
            </a:r>
          </a:p>
          <a:p>
            <a:pPr algn="l"/>
            <a:r>
              <a:rPr lang="en-US" sz="2400" b="0" dirty="0">
                <a:solidFill>
                  <a:srgbClr val="3B3E4D"/>
                </a:solidFill>
                <a:effectLst/>
                <a:latin typeface="AkkuratPro"/>
              </a:rPr>
              <a:t>My cat weighs 10 lbs., which is about 4.5 kg.</a:t>
            </a:r>
          </a:p>
          <a:p>
            <a:endParaRPr lang="x-none" sz="2400" dirty="0"/>
          </a:p>
        </p:txBody>
      </p:sp>
    </p:spTree>
    <p:extLst>
      <p:ext uri="{BB962C8B-B14F-4D97-AF65-F5344CB8AC3E}">
        <p14:creationId xmlns:p14="http://schemas.microsoft.com/office/powerpoint/2010/main" val="2926107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35EE93-D711-4883-AC9C-6C217A754568}"/>
              </a:ext>
            </a:extLst>
          </p:cNvPr>
          <p:cNvSpPr>
            <a:spLocks noGrp="1"/>
          </p:cNvSpPr>
          <p:nvPr>
            <p:ph type="title"/>
          </p:nvPr>
        </p:nvSpPr>
        <p:spPr/>
        <p:txBody>
          <a:bodyPr/>
          <a:lstStyle/>
          <a:p>
            <a:r>
              <a:rPr lang="en-US" dirty="0"/>
              <a:t>Examples |Rule # 02</a:t>
            </a:r>
            <a:endParaRPr lang="x-none" dirty="0"/>
          </a:p>
        </p:txBody>
      </p:sp>
      <p:sp>
        <p:nvSpPr>
          <p:cNvPr id="3" name="Content Placeholder 2">
            <a:extLst>
              <a:ext uri="{FF2B5EF4-FFF2-40B4-BE49-F238E27FC236}">
                <a16:creationId xmlns:a16="http://schemas.microsoft.com/office/drawing/2014/main" xmlns="" id="{150E259A-E07E-4250-B9FE-F5410E5EDC50}"/>
              </a:ext>
            </a:extLst>
          </p:cNvPr>
          <p:cNvSpPr>
            <a:spLocks noGrp="1"/>
          </p:cNvSpPr>
          <p:nvPr>
            <p:ph idx="1"/>
          </p:nvPr>
        </p:nvSpPr>
        <p:spPr/>
        <p:txBody>
          <a:bodyPr>
            <a:normAutofit/>
          </a:bodyPr>
          <a:lstStyle/>
          <a:p>
            <a:pPr algn="just"/>
            <a:r>
              <a:rPr lang="en-US" sz="2800" dirty="0"/>
              <a:t>So should all other words Excepts:</a:t>
            </a:r>
          </a:p>
          <a:p>
            <a:pPr algn="just"/>
            <a:endParaRPr lang="en-US" sz="2800" dirty="0"/>
          </a:p>
          <a:p>
            <a:pPr algn="just"/>
            <a:r>
              <a:rPr lang="en-US" sz="2800" dirty="0"/>
              <a:t>-- ARTICLES – a, an, the</a:t>
            </a:r>
          </a:p>
          <a:p>
            <a:pPr algn="just"/>
            <a:r>
              <a:rPr lang="en-US" sz="2800" dirty="0"/>
              <a:t>-- COORDINATORS – and, or, but, for, nor; so, and yet are flexible</a:t>
            </a:r>
          </a:p>
          <a:p>
            <a:pPr algn="just"/>
            <a:r>
              <a:rPr lang="en-US" sz="2800" dirty="0"/>
              <a:t>-- SHORT PREPOSITIONS – in, or, of</a:t>
            </a:r>
          </a:p>
        </p:txBody>
      </p:sp>
    </p:spTree>
    <p:extLst>
      <p:ext uri="{BB962C8B-B14F-4D97-AF65-F5344CB8AC3E}">
        <p14:creationId xmlns:p14="http://schemas.microsoft.com/office/powerpoint/2010/main" val="1871271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C065F6-0969-4E8E-BB21-26F34D2915BB}"/>
              </a:ext>
            </a:extLst>
          </p:cNvPr>
          <p:cNvSpPr>
            <a:spLocks noGrp="1"/>
          </p:cNvSpPr>
          <p:nvPr>
            <p:ph type="title"/>
          </p:nvPr>
        </p:nvSpPr>
        <p:spPr/>
        <p:txBody>
          <a:bodyPr/>
          <a:lstStyle/>
          <a:p>
            <a:r>
              <a:rPr lang="en-US" dirty="0"/>
              <a:t>Examples |Rule # 02</a:t>
            </a:r>
            <a:endParaRPr lang="x-none" dirty="0"/>
          </a:p>
        </p:txBody>
      </p:sp>
      <p:pic>
        <p:nvPicPr>
          <p:cNvPr id="5" name="Content Placeholder 4">
            <a:extLst>
              <a:ext uri="{FF2B5EF4-FFF2-40B4-BE49-F238E27FC236}">
                <a16:creationId xmlns:a16="http://schemas.microsoft.com/office/drawing/2014/main" xmlns="" id="{F9E10768-5DC9-45E3-88FD-E4688CB98274}"/>
              </a:ext>
            </a:extLst>
          </p:cNvPr>
          <p:cNvPicPr>
            <a:picLocks noGrp="1" noChangeAspect="1"/>
          </p:cNvPicPr>
          <p:nvPr>
            <p:ph idx="1"/>
          </p:nvPr>
        </p:nvPicPr>
        <p:blipFill>
          <a:blip r:embed="rId2"/>
          <a:stretch>
            <a:fillRect/>
          </a:stretch>
        </p:blipFill>
        <p:spPr>
          <a:xfrm>
            <a:off x="1959913" y="1991360"/>
            <a:ext cx="8333133" cy="4209083"/>
          </a:xfrm>
        </p:spPr>
      </p:pic>
    </p:spTree>
    <p:extLst>
      <p:ext uri="{BB962C8B-B14F-4D97-AF65-F5344CB8AC3E}">
        <p14:creationId xmlns:p14="http://schemas.microsoft.com/office/powerpoint/2010/main" val="298880161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CA3727FEAE1EA4BA709ADDE56669827" ma:contentTypeVersion="4" ma:contentTypeDescription="Create a new document." ma:contentTypeScope="" ma:versionID="519de526daa523471cfa7c65985b457b">
  <xsd:schema xmlns:xsd="http://www.w3.org/2001/XMLSchema" xmlns:xs="http://www.w3.org/2001/XMLSchema" xmlns:p="http://schemas.microsoft.com/office/2006/metadata/properties" xmlns:ns3="f3bb246d-5384-49a5-957b-38d5157b8ae0" targetNamespace="http://schemas.microsoft.com/office/2006/metadata/properties" ma:root="true" ma:fieldsID="461d4d4c6f0cb070d5c12028001a28af" ns3:_="">
    <xsd:import namespace="f3bb246d-5384-49a5-957b-38d5157b8ae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bb246d-5384-49a5-957b-38d5157b8a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2CD58ED-7847-4945-B1C2-FEC82C7D23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3bb246d-5384-49a5-957b-38d5157b8a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DD77996-77EE-4A72-8697-BEF334367335}">
  <ds:schemaRefs>
    <ds:schemaRef ds:uri="http://schemas.microsoft.com/sharepoint/v3/contenttype/forms"/>
  </ds:schemaRefs>
</ds:datastoreItem>
</file>

<file path=customXml/itemProps3.xml><?xml version="1.0" encoding="utf-8"?>
<ds:datastoreItem xmlns:ds="http://schemas.openxmlformats.org/officeDocument/2006/customXml" ds:itemID="{71476679-C8E1-4732-A680-C37D754BADD5}">
  <ds:schemaRefs>
    <ds:schemaRef ds:uri="http://schemas.microsoft.com/office/2006/documentManagement/types"/>
    <ds:schemaRef ds:uri="http://purl.org/dc/elements/1.1/"/>
    <ds:schemaRef ds:uri="http://www.w3.org/XML/1998/namespace"/>
    <ds:schemaRef ds:uri="http://purl.org/dc/dcmitype/"/>
    <ds:schemaRef ds:uri="http://schemas.microsoft.com/office/2006/metadata/properties"/>
    <ds:schemaRef ds:uri="http://schemas.microsoft.com/office/infopath/2007/PartnerControls"/>
    <ds:schemaRef ds:uri="http://schemas.openxmlformats.org/package/2006/metadata/core-properties"/>
    <ds:schemaRef ds:uri="f3bb246d-5384-49a5-957b-38d5157b8ae0"/>
    <ds:schemaRef ds:uri="http://purl.org/dc/terms/"/>
  </ds:schemaRefs>
</ds:datastoreItem>
</file>

<file path=docProps/app.xml><?xml version="1.0" encoding="utf-8"?>
<Properties xmlns="http://schemas.openxmlformats.org/officeDocument/2006/extended-properties" xmlns:vt="http://schemas.openxmlformats.org/officeDocument/2006/docPropsVTypes">
  <Template>Retrospect</Template>
  <TotalTime>3327</TotalTime>
  <Words>3242</Words>
  <Application>Microsoft Office PowerPoint</Application>
  <PresentationFormat>Custom</PresentationFormat>
  <Paragraphs>402</Paragraphs>
  <Slides>73</Slides>
  <Notes>10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73</vt:i4>
      </vt:variant>
    </vt:vector>
  </HeadingPairs>
  <TitlesOfParts>
    <vt:vector size="75" baseType="lpstr">
      <vt:lpstr>Retrospect</vt:lpstr>
      <vt:lpstr>Bitmap Image</vt:lpstr>
      <vt:lpstr>Technical Writing and Presentation Skills</vt:lpstr>
      <vt:lpstr>Language Mechanics</vt:lpstr>
      <vt:lpstr>INTRODUCTION</vt:lpstr>
      <vt:lpstr>Capitalization</vt:lpstr>
      <vt:lpstr>Three Main Rules| Capitalization</vt:lpstr>
      <vt:lpstr>Examples |Rule # 01</vt:lpstr>
      <vt:lpstr>Examples |Rule # 01</vt:lpstr>
      <vt:lpstr>Examples |Rule # 02</vt:lpstr>
      <vt:lpstr>Examples |Rule # 02</vt:lpstr>
      <vt:lpstr>Examples |Rule # 03</vt:lpstr>
      <vt:lpstr>Other covered in this rule</vt:lpstr>
      <vt:lpstr>Names of organizations and institutions</vt:lpstr>
      <vt:lpstr>Historical periods, events and documents</vt:lpstr>
      <vt:lpstr>National, political and religious, racial, social and athletic group</vt:lpstr>
      <vt:lpstr>Days of week, months of the year and names of holidays</vt:lpstr>
      <vt:lpstr>Compass points used to refer to region or place</vt:lpstr>
      <vt:lpstr>A few more special considerations regarding capitalization</vt:lpstr>
      <vt:lpstr>Cont..</vt:lpstr>
      <vt:lpstr>Adjective that are formed from names are capitalized</vt:lpstr>
      <vt:lpstr>Abbreviations of capitalized words should also be capitalized.</vt:lpstr>
      <vt:lpstr>A person’s title should be capitalized when used before the name</vt:lpstr>
      <vt:lpstr>Titles of high rank May be capitalized when used without a name</vt:lpstr>
      <vt:lpstr>Terms of kinship May be capitalized when used as the person’s name</vt:lpstr>
      <vt:lpstr>The pronoun / is always capitalized </vt:lpstr>
      <vt:lpstr>The first word of a complimentary closing is capitalized</vt:lpstr>
      <vt:lpstr>ABBREVIATIONS</vt:lpstr>
      <vt:lpstr>ABBREVIATIONS</vt:lpstr>
      <vt:lpstr>Acceptable abbreviations in formal writing</vt:lpstr>
      <vt:lpstr>Titles</vt:lpstr>
      <vt:lpstr>Company Names</vt:lpstr>
      <vt:lpstr>Terms Used with Figures and Dates </vt:lpstr>
      <vt:lpstr>Cont..</vt:lpstr>
      <vt:lpstr>Acceptable Abbreviations in Formal Writing</vt:lpstr>
      <vt:lpstr> NUMBERS</vt:lpstr>
      <vt:lpstr>General Rules</vt:lpstr>
      <vt:lpstr>Certain numbers should always be spelled out</vt:lpstr>
      <vt:lpstr>Other numbers should be indicated with figures </vt:lpstr>
      <vt:lpstr>Other numbers should be indicated with figures </vt:lpstr>
      <vt:lpstr>Words and Symbols Used with Numbers</vt:lpstr>
      <vt:lpstr>Punctuation </vt:lpstr>
      <vt:lpstr>Punctuation</vt:lpstr>
      <vt:lpstr>Types of Punctuation</vt:lpstr>
      <vt:lpstr>Period/ Full Stop</vt:lpstr>
      <vt:lpstr>Period/ Full Stop</vt:lpstr>
      <vt:lpstr>Period/ Full Stop</vt:lpstr>
      <vt:lpstr>Comma</vt:lpstr>
      <vt:lpstr>Comma</vt:lpstr>
      <vt:lpstr>Comma</vt:lpstr>
      <vt:lpstr>Question Mark</vt:lpstr>
      <vt:lpstr>Exclamation Point</vt:lpstr>
      <vt:lpstr>Quotation Marks or Speech Marks</vt:lpstr>
      <vt:lpstr>Quotation Marks or Speech Marks</vt:lpstr>
      <vt:lpstr>Colon</vt:lpstr>
      <vt:lpstr>Parenthesis or Brackets</vt:lpstr>
      <vt:lpstr>Apostrophe</vt:lpstr>
      <vt:lpstr>Apostrophe</vt:lpstr>
      <vt:lpstr>Hyphen</vt:lpstr>
      <vt:lpstr>Semi-colon</vt:lpstr>
      <vt:lpstr>Slash  (/)</vt:lpstr>
      <vt:lpstr>Test Your Knowledge</vt:lpstr>
      <vt:lpstr>Test Your Knowledge</vt:lpstr>
      <vt:lpstr>Italic </vt:lpstr>
      <vt:lpstr>Italic</vt:lpstr>
      <vt:lpstr>Abbreviation</vt:lpstr>
      <vt:lpstr>Abbreviation</vt:lpstr>
      <vt:lpstr>Types of abbreviation</vt:lpstr>
      <vt:lpstr>Acronyms</vt:lpstr>
      <vt:lpstr>Initialism</vt:lpstr>
      <vt:lpstr>Abbreviations for Courtesy Titles and Academic Degrees</vt:lpstr>
      <vt:lpstr>Cont.</vt:lpstr>
      <vt:lpstr>Latin Abbreviations</vt:lpstr>
      <vt:lpstr>Times and dates</vt:lpstr>
      <vt:lpstr>Units of Measurement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Writing and Presentation Skills</dc:title>
  <dc:creator>Bahria</dc:creator>
  <cp:lastModifiedBy>PC</cp:lastModifiedBy>
  <cp:revision>186</cp:revision>
  <dcterms:created xsi:type="dcterms:W3CDTF">2021-10-12T09:53:12Z</dcterms:created>
  <dcterms:modified xsi:type="dcterms:W3CDTF">2024-05-07T19:16:59Z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0x010100ECA3727FEAE1EA4BA709ADDE56669827</vt:lpwstr>
  </property>
</Properties>
</file>