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96" r:id="rId13"/>
    <p:sldId id="268" r:id="rId14"/>
    <p:sldId id="293" r:id="rId15"/>
    <p:sldId id="269" r:id="rId16"/>
    <p:sldId id="270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94" r:id="rId25"/>
    <p:sldId id="281" r:id="rId26"/>
    <p:sldId id="282" r:id="rId27"/>
    <p:sldId id="283" r:id="rId28"/>
    <p:sldId id="284" r:id="rId29"/>
    <p:sldId id="285" r:id="rId30"/>
    <p:sldId id="286" r:id="rId31"/>
    <p:sldId id="276" r:id="rId32"/>
    <p:sldId id="292" r:id="rId33"/>
    <p:sldId id="287" r:id="rId34"/>
    <p:sldId id="288" r:id="rId35"/>
    <p:sldId id="289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7B-EAF4-4083-8116-1276C23EE6DC}" type="datetimeFigureOut">
              <a:rPr lang="en-US" smtClean="0"/>
              <a:t>30-Dec-21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2FBE0-093F-4F6A-9588-7609F77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2FBE0-093F-4F6A-9588-7609F7767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D797F4-6A3C-4CEC-9E10-8C40A1443200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785D-63C0-48D8-8C55-3623850CC3FF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B2D40C-8D6E-4B20-A1D5-9B2017C2358A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8C83-41DE-417D-9558-F2CD7DA66E69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237BA4-0D42-4EA5-BE5E-124A421C9FA9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EFEE-C3D9-4E3B-9D91-1D1D4FAB2CC9}" type="datetime1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F4C3-5F9B-4569-B0FD-A786BB4E51D2}" type="datetime1">
              <a:rPr lang="en-US" smtClean="0"/>
              <a:t>30-Dec-21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02E6-8950-4D0B-9BFC-87FE51A3C5B8}" type="datetime1">
              <a:rPr lang="en-US" smtClean="0"/>
              <a:t>30-Dec-21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75D9-D4D2-49F7-9D7F-B7014CD2137A}" type="datetime1">
              <a:rPr lang="en-US" smtClean="0"/>
              <a:t>30-Dec-21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7B8D7E-9050-4F54-BC1E-D1A515CB24C9}" type="datetime1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AADD-6CF4-4F21-AE7A-E0217B3EFFF5}" type="datetime1">
              <a:rPr lang="en-US" smtClean="0"/>
              <a:t>30-Dec-21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DFEACB-8159-4141-A410-463E58AA6903}" type="datetime1">
              <a:rPr lang="en-US" smtClean="0"/>
              <a:t>30-Dec-21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C13B0-BCD4-453E-A3FB-50D3E9A2E1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4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nglish.britishcouncil.org/skills/speaking/b2-upper-intermediate-an-interview" TargetMode="External"/><Relationship Id="rId2" Type="http://schemas.openxmlformats.org/officeDocument/2006/relationships/hyperlink" Target="https://learnenglish.britishcouncil.org/skills/listening/advanced-c1/a-job-int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Technical writing and presentation skills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b="1" cap="none" dirty="0" smtClean="0">
                <a:solidFill>
                  <a:schemeClr val="accent2">
                    <a:lumMod val="75000"/>
                  </a:schemeClr>
                </a:solidFill>
              </a:rPr>
              <a:t>Interview</a:t>
            </a:r>
            <a:endParaRPr lang="en-US" sz="1800" b="1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0" y="1149348"/>
            <a:ext cx="10058400" cy="6008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What should you look for</a:t>
            </a:r>
            <a:r>
              <a:rPr lang="en-US" sz="2400" dirty="0" smtClean="0">
                <a:latin typeface="+mn-lt"/>
              </a:rPr>
              <a:t>?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471" y="2218820"/>
            <a:ext cx="8151058" cy="36030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Where should you look?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78" y="2459804"/>
            <a:ext cx="8248603" cy="2194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533"/>
          <a:stretch/>
        </p:blipFill>
        <p:spPr>
          <a:xfrm>
            <a:off x="215007" y="759855"/>
            <a:ext cx="11749467" cy="50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Prepare &amp; Practice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54827"/>
            <a:ext cx="9744892" cy="3562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How </a:t>
            </a:r>
            <a:r>
              <a:rPr lang="en-US" sz="2400" dirty="0"/>
              <a:t>do your qualifications fit the job description?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Rehearse </a:t>
            </a:r>
            <a:r>
              <a:rPr lang="en-US" sz="2400" dirty="0"/>
              <a:t>success stories.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Practice </a:t>
            </a:r>
            <a:r>
              <a:rPr lang="en-US" sz="2400" dirty="0"/>
              <a:t>answers to </a:t>
            </a:r>
            <a:r>
              <a:rPr lang="en-US" sz="2400" dirty="0" smtClean="0"/>
              <a:t>typical interview </a:t>
            </a:r>
            <a:r>
              <a:rPr lang="en-US" sz="2400" dirty="0"/>
              <a:t>questions.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Prepare </a:t>
            </a:r>
            <a:r>
              <a:rPr lang="en-US" sz="2400" dirty="0"/>
              <a:t>to explain résumé problem areas.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Decide </a:t>
            </a:r>
            <a:r>
              <a:rPr lang="en-US" sz="2400" dirty="0"/>
              <a:t>how to dress professionally.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769788"/>
            <a:ext cx="10606120" cy="970523"/>
          </a:xfrm>
        </p:spPr>
        <p:txBody>
          <a:bodyPr>
            <a:normAutofit/>
          </a:bodyPr>
          <a:lstStyle/>
          <a:p>
            <a:r>
              <a:rPr lang="en-US" sz="2000" dirty="0"/>
              <a:t>How does your background relate to the position we have open?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984" y="1845733"/>
            <a:ext cx="11224306" cy="4202369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latin typeface="Bell MT" panose="02020503060305020303" pitchFamily="18" charset="0"/>
              </a:rPr>
              <a:t>A </a:t>
            </a:r>
            <a:r>
              <a:rPr lang="en-US" sz="2000" b="1" i="1" dirty="0">
                <a:latin typeface="Bell MT" panose="02020503060305020303" pitchFamily="18" charset="0"/>
              </a:rPr>
              <a:t>possible response: </a:t>
            </a:r>
            <a:endParaRPr lang="en-US" sz="2000" b="1" i="1" dirty="0" smtClean="0">
              <a:latin typeface="Bell MT" panose="02020503060305020303" pitchFamily="18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Bell MT" panose="02020503060305020303" pitchFamily="18" charset="0"/>
              </a:rPr>
              <a:t>As </a:t>
            </a:r>
            <a:r>
              <a:rPr lang="en-US" sz="2000" dirty="0">
                <a:solidFill>
                  <a:srgbClr val="C00000"/>
                </a:solidFill>
                <a:latin typeface="Bell MT" panose="02020503060305020303" pitchFamily="18" charset="0"/>
              </a:rPr>
              <a:t>you know, I have just completed an intensive training program in _____________. In addition, I have over three years of part-time work experience in a variety of business settings. In one position </a:t>
            </a:r>
            <a:r>
              <a:rPr lang="en-US" sz="2000" u="sng" dirty="0">
                <a:solidFill>
                  <a:srgbClr val="C00000"/>
                </a:solidFill>
                <a:latin typeface="Bell MT" panose="02020503060305020303" pitchFamily="18" charset="0"/>
              </a:rPr>
              <a:t>I was selected</a:t>
            </a:r>
            <a:r>
              <a:rPr lang="en-US" sz="2000" dirty="0">
                <a:solidFill>
                  <a:srgbClr val="C00000"/>
                </a:solidFill>
                <a:latin typeface="Bell MT" panose="02020503060305020303" pitchFamily="18" charset="0"/>
              </a:rPr>
              <a:t> to manage a small business in the absence of the owner. </a:t>
            </a:r>
            <a:r>
              <a:rPr lang="en-US" sz="2000" u="sng" dirty="0">
                <a:solidFill>
                  <a:srgbClr val="C00000"/>
                </a:solidFill>
                <a:latin typeface="Bell MT" panose="02020503060305020303" pitchFamily="18" charset="0"/>
              </a:rPr>
              <a:t>I developed r</a:t>
            </a:r>
            <a:r>
              <a:rPr lang="en-US" sz="2000" dirty="0">
                <a:solidFill>
                  <a:srgbClr val="C00000"/>
                </a:solidFill>
                <a:latin typeface="Bell MT" panose="02020503060305020303" pitchFamily="18" charset="0"/>
              </a:rPr>
              <a:t>esponsibility and customer service skills in filling orders efficiently, resolving shipping problems, and monitoring key accounts</a:t>
            </a:r>
            <a:r>
              <a:rPr lang="en-US" sz="2000" u="sng" dirty="0">
                <a:solidFill>
                  <a:srgbClr val="C00000"/>
                </a:solidFill>
                <a:latin typeface="Bell MT" panose="02020503060305020303" pitchFamily="18" charset="0"/>
              </a:rPr>
              <a:t>. I also inventoried and organized </a:t>
            </a:r>
            <a:r>
              <a:rPr lang="en-US" sz="2000" dirty="0">
                <a:solidFill>
                  <a:srgbClr val="C00000"/>
                </a:solidFill>
                <a:latin typeface="Bell MT" panose="02020503060305020303" pitchFamily="18" charset="0"/>
              </a:rPr>
              <a:t>products worth over $200,000. When the owner returned from a vacation to Florida, </a:t>
            </a:r>
            <a:r>
              <a:rPr lang="en-US" sz="2000" u="sng" dirty="0">
                <a:solidFill>
                  <a:srgbClr val="C00000"/>
                </a:solidFill>
                <a:latin typeface="Bell MT" panose="02020503060305020303" pitchFamily="18" charset="0"/>
              </a:rPr>
              <a:t>I was commended </a:t>
            </a:r>
            <a:r>
              <a:rPr lang="en-US" sz="2000" dirty="0">
                <a:solidFill>
                  <a:srgbClr val="C00000"/>
                </a:solidFill>
                <a:latin typeface="Bell MT" panose="02020503060305020303" pitchFamily="18" charset="0"/>
              </a:rPr>
              <a:t>for increasing sales and was given a bonus in recognition of my efforts. </a:t>
            </a:r>
            <a:endParaRPr lang="en-US" sz="2000" dirty="0" smtClean="0">
              <a:solidFill>
                <a:srgbClr val="C00000"/>
              </a:solidFill>
              <a:latin typeface="Bell MT" panose="02020503060305020303" pitchFamily="18" charset="0"/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People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relate to and remember stories. Try to shape your answers into memorable </a:t>
            </a: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stories</a:t>
            </a:r>
            <a:r>
              <a:rPr lang="en-US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Traveling to Your Interview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Give yourself plenty of time to groom and dress.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Leave early enough so that you’ll arrive on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Don’t </a:t>
            </a:r>
            <a:r>
              <a:rPr lang="en-US" sz="2000" dirty="0" smtClean="0"/>
              <a:t>smoke or overdo </a:t>
            </a:r>
            <a:r>
              <a:rPr lang="en-US" sz="2000" dirty="0"/>
              <a:t>the perfume or cologne.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are delayed, call immediately!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Arriving at Your Interview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879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Arrive on time or a little early.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When you enter, be courteous and congenial to everyone.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Greet </a:t>
            </a:r>
            <a:r>
              <a:rPr lang="en-US" sz="2000" dirty="0"/>
              <a:t>the receptionist and wait for an invitation to sit.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Greet the interviewer confidently; don’t be afraid to initiate a handshake.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During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Control your body movements.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Exhibit good posture.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Practice appropriate eye contact.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Use gestures effectively.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Smile enough to convey a positive attitude.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Listen attentively.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Turn off your cell phone and other electronic devices—completely!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Sound enthusiastic and interested—but sincere.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Don’t chew gum.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Avoid empty words (um, uh, like, you know, basically).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Be </a:t>
            </a:r>
            <a:r>
              <a:rPr lang="en-US" sz="2000" dirty="0" smtClean="0"/>
              <a:t>confident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0" y="634836"/>
            <a:ext cx="10058400" cy="13324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Answering Questions Effectively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Use the interviewer’s name occasionally. Pronounce it correctly!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Be sure you understand the question asked. If necessary, clarify vague questions, such as By ____ do you mean _____?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Aim your answers at key requirements for the job and at characteristics that interviewers seek:</a:t>
            </a:r>
            <a:br>
              <a:rPr lang="en-US" sz="2200" dirty="0"/>
            </a:br>
            <a:r>
              <a:rPr lang="en-US" sz="2200" dirty="0"/>
              <a:t>	Expertise		Communication skills</a:t>
            </a:r>
            <a:br>
              <a:rPr lang="en-US" sz="2200" dirty="0"/>
            </a:br>
            <a:r>
              <a:rPr lang="en-US" sz="2200" dirty="0"/>
              <a:t>	Competence	</a:t>
            </a:r>
            <a:r>
              <a:rPr lang="en-US" sz="2200" dirty="0" smtClean="0"/>
              <a:t>           Enthusiasm </a:t>
            </a:r>
            <a:r>
              <a:rPr lang="en-US" sz="2200" dirty="0"/>
              <a:t>for the job</a:t>
            </a:r>
            <a:br>
              <a:rPr lang="en-US" sz="2200" dirty="0"/>
            </a:br>
            <a:r>
              <a:rPr lang="en-US" sz="2200" dirty="0"/>
              <a:t>	Initiative		</a:t>
            </a:r>
            <a:r>
              <a:rPr lang="en-US" sz="2200" dirty="0" smtClean="0"/>
              <a:t>Decision-making </a:t>
            </a:r>
            <a:r>
              <a:rPr lang="en-US" sz="2200" dirty="0"/>
              <a:t>skills</a:t>
            </a:r>
            <a:br>
              <a:rPr lang="en-US" sz="2200" dirty="0"/>
            </a:br>
            <a:r>
              <a:rPr lang="en-US" sz="2200" dirty="0"/>
              <a:t>	Motivation		Pleasing personality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6" y="483677"/>
            <a:ext cx="3846909" cy="2066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04" y="2456603"/>
            <a:ext cx="5407621" cy="259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65" y="5288682"/>
            <a:ext cx="2456901" cy="14204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Kinds of Interview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03808" y="2474379"/>
            <a:ext cx="5552734" cy="28689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63" y="2733455"/>
            <a:ext cx="10202091" cy="425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Get </a:t>
            </a:r>
            <a:r>
              <a:rPr lang="en-US" sz="2000" b="1" dirty="0" smtClean="0">
                <a:solidFill>
                  <a:schemeClr val="accent1"/>
                </a:solidFill>
              </a:rPr>
              <a:t>Used to/ </a:t>
            </a:r>
            <a:r>
              <a:rPr lang="en-US" sz="2000" b="1" dirty="0" smtClean="0">
                <a:solidFill>
                  <a:schemeClr val="accent1"/>
                </a:solidFill>
              </a:rPr>
              <a:t>Personal Questions: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Tell me about yourself.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What </a:t>
            </a:r>
            <a:r>
              <a:rPr lang="en-US" sz="2000" dirty="0"/>
              <a:t>are your greatest strengths?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Determining </a:t>
            </a:r>
            <a:r>
              <a:rPr lang="en-US" sz="2000" b="1" dirty="0">
                <a:solidFill>
                  <a:schemeClr val="accent1"/>
                </a:solidFill>
              </a:rPr>
              <a:t>Your Interest: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Why </a:t>
            </a:r>
            <a:r>
              <a:rPr lang="en-US" sz="2000" dirty="0"/>
              <a:t>do you want to work for _______?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Why are you interested in this position?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Your Experience and Accomplishments: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Why should we hire you when we have applicants with more experience or better credentials?</a:t>
            </a:r>
          </a:p>
          <a:p>
            <a:pPr marL="0" indent="0">
              <a:buNone/>
            </a:pPr>
            <a:endParaRPr lang="en-US" sz="2200" b="1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255" y="1222352"/>
            <a:ext cx="4547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 Most Important Questions</a:t>
            </a:r>
          </a:p>
        </p:txBody>
      </p:sp>
    </p:spTree>
    <p:extLst>
      <p:ext uri="{BB962C8B-B14F-4D97-AF65-F5344CB8AC3E}">
        <p14:creationId xmlns:p14="http://schemas.microsoft.com/office/powerpoint/2010/main" val="21543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5" y="1962139"/>
            <a:ext cx="10162903" cy="435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The Future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Where do you expect to be five years from now?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do you predict for the future of the ________ industry?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Challenging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your greatest weakness?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would your former supervisor describe you as an employee?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Money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are your salary expectations?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much do you think you're worth?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5255" y="1222352"/>
            <a:ext cx="4547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 Most Important Questions</a:t>
            </a:r>
          </a:p>
        </p:txBody>
      </p:sp>
    </p:spTree>
    <p:extLst>
      <p:ext uri="{BB962C8B-B14F-4D97-AF65-F5344CB8AC3E}">
        <p14:creationId xmlns:p14="http://schemas.microsoft.com/office/powerpoint/2010/main" val="340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Situational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you were aware that a coworker was falsifying data, what would you do?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you had to handle an irate customer, what would you do?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Behavioral (Use STAR technique)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</a:rPr>
              <a:t>Tell me about a time when you solved a difficult problem.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tx1"/>
                </a:solidFill>
              </a:rPr>
              <a:t>Describe a time when you worked successfully as part of a team.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5255" y="1222352"/>
            <a:ext cx="4547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 Most Important Questions</a:t>
            </a:r>
          </a:p>
        </p:txBody>
      </p:sp>
    </p:spTree>
    <p:extLst>
      <p:ext uri="{BB962C8B-B14F-4D97-AF65-F5344CB8AC3E}">
        <p14:creationId xmlns:p14="http://schemas.microsoft.com/office/powerpoint/2010/main" val="5493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 Technique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79" y="1845734"/>
            <a:ext cx="6609807" cy="4372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Tell </a:t>
            </a:r>
            <a:r>
              <a:rPr lang="en-US" b="1" dirty="0"/>
              <a:t>me about a time when you solved a difficult problem</a:t>
            </a:r>
            <a:r>
              <a:rPr lang="en-US" dirty="0"/>
              <a:t>.  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latin typeface="Bell MT" panose="02020503060305020303" pitchFamily="18" charset="0"/>
              </a:rPr>
              <a:t>“</a:t>
            </a:r>
            <a:r>
              <a:rPr lang="en-US" sz="2000" dirty="0" smtClean="0">
                <a:latin typeface="Bell MT" panose="02020503060305020303" pitchFamily="18" charset="0"/>
              </a:rPr>
              <a:t>When </a:t>
            </a:r>
            <a:r>
              <a:rPr lang="en-US" sz="2000" dirty="0">
                <a:latin typeface="Bell MT" panose="02020503060305020303" pitchFamily="18" charset="0"/>
              </a:rPr>
              <a:t>I was at Ace Products, we continually had a problem of excessive back orders. After analyzing the situation, I discovered that orders went through many unnecessary steps. I suggested that we eliminate much paperwork. As a result, we reduced back orders by 30 percent.  Go on to emphasize what you learned and </a:t>
            </a:r>
            <a:r>
              <a:rPr lang="en-US" sz="2000" dirty="0" smtClean="0">
                <a:latin typeface="Bell MT" panose="02020503060305020303" pitchFamily="18" charset="0"/>
              </a:rPr>
              <a:t>how </a:t>
            </a:r>
            <a:r>
              <a:rPr lang="en-US" sz="2000" dirty="0">
                <a:latin typeface="Bell MT" panose="02020503060305020303" pitchFamily="18" charset="0"/>
              </a:rPr>
              <a:t>you can apply that learning to this job. Practice your success stories in advance so that you will be </a:t>
            </a:r>
            <a:r>
              <a:rPr lang="en-US" sz="2000" dirty="0" smtClean="0">
                <a:latin typeface="Bell MT" panose="02020503060305020303" pitchFamily="18" charset="0"/>
              </a:rPr>
              <a:t>ready”.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560" t="20090" r="15229" b="18125"/>
          <a:stretch/>
        </p:blipFill>
        <p:spPr>
          <a:xfrm>
            <a:off x="7937965" y="2921948"/>
            <a:ext cx="3781809" cy="24688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Illegal and Inappropriate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your marital status</a:t>
            </a:r>
            <a:r>
              <a:rPr lang="en-US" dirty="0"/>
              <a:t>? Are you married? Do you live with anyone? Do you have a boyfriend (or girlfriend)?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 </a:t>
            </a:r>
            <a:r>
              <a:rPr lang="en-US" dirty="0"/>
              <a:t>you have any disabilities?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old are you?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</a:t>
            </a:r>
            <a:r>
              <a:rPr lang="en-US" dirty="0"/>
              <a:t>notice you have an accent. Where are you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you ever been </a:t>
            </a:r>
            <a:r>
              <a:rPr lang="en-US" dirty="0" smtClean="0"/>
              <a:t>arrested?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Asking your own questions 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0" y="1988265"/>
            <a:ext cx="10058400" cy="433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Interviewee Questions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will my duties </a:t>
            </a:r>
            <a:r>
              <a:rPr lang="en-US" dirty="0" smtClean="0">
                <a:solidFill>
                  <a:schemeClr val="tx1"/>
                </a:solidFill>
              </a:rPr>
              <a:t>be?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it like working here, in terms of the people, management practices, work loads, expected performance, and rewards?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training programs does this organization </a:t>
            </a:r>
            <a:r>
              <a:rPr lang="en-US" dirty="0" smtClean="0">
                <a:solidFill>
                  <a:schemeClr val="tx1"/>
                </a:solidFill>
              </a:rPr>
              <a:t>offer?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Who </a:t>
            </a:r>
            <a:r>
              <a:rPr lang="en-US" dirty="0">
                <a:solidFill>
                  <a:schemeClr val="tx1"/>
                </a:solidFill>
              </a:rPr>
              <a:t>would be my immediate </a:t>
            </a:r>
            <a:r>
              <a:rPr lang="en-US" dirty="0" smtClean="0">
                <a:solidFill>
                  <a:schemeClr val="tx1"/>
                </a:solidFill>
              </a:rPr>
              <a:t>supervisor?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0" y="591097"/>
            <a:ext cx="10058400" cy="14507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Ending Positively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0" y="2041854"/>
            <a:ext cx="11110908" cy="4241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Wait for the interviewer to signal the end of the interview.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Summarize your </a:t>
            </a:r>
            <a:r>
              <a:rPr lang="en-US" dirty="0" smtClean="0"/>
              <a:t>strongest qualifications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Demonstrate your </a:t>
            </a:r>
            <a:r>
              <a:rPr lang="en-US" dirty="0" smtClean="0"/>
              <a:t>interest in </a:t>
            </a:r>
            <a:r>
              <a:rPr lang="en-US" dirty="0"/>
              <a:t>the position.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Don’t be afraid to say you want the job</a:t>
            </a:r>
            <a:r>
              <a:rPr lang="en-US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Find </a:t>
            </a:r>
            <a:r>
              <a:rPr lang="en-US" dirty="0"/>
              <a:t>out what steps will follow.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Thank the interviewer.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Ask for a business card.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Shake hands confidently.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Thank the </a:t>
            </a:r>
            <a:r>
              <a:rPr lang="en-US" dirty="0" smtClean="0"/>
              <a:t>receptionist on </a:t>
            </a:r>
            <a:r>
              <a:rPr lang="en-US" dirty="0"/>
              <a:t>the way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After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Write a thank-you letter to the interviewer:</a:t>
            </a:r>
            <a:br>
              <a:rPr lang="en-US" sz="2000" dirty="0"/>
            </a:br>
            <a:r>
              <a:rPr lang="en-US" sz="2000" dirty="0"/>
              <a:t>	Remind the interviewer of your visit.</a:t>
            </a:r>
            <a:br>
              <a:rPr lang="en-US" sz="2000" dirty="0"/>
            </a:br>
            <a:r>
              <a:rPr lang="en-US" sz="2000" dirty="0"/>
              <a:t>	Show that you really want the job.</a:t>
            </a:r>
            <a:br>
              <a:rPr lang="en-US" sz="2000" dirty="0"/>
            </a:br>
            <a:r>
              <a:rPr lang="en-US" sz="2000" dirty="0"/>
              <a:t>	Prove that you are qualified for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Alert your references that they might be called.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don’t hear from the interviewer within the specified time, call or send and interview follow-up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After the Interview 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17" y="2677886"/>
            <a:ext cx="10345783" cy="351390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Dear Ms. Simmons</a:t>
            </a:r>
            <a:r>
              <a:rPr lang="en-US" sz="2000" dirty="0" smtClean="0"/>
              <a:t>:</a:t>
            </a:r>
            <a:endParaRPr lang="en-US" sz="2000" dirty="0"/>
          </a:p>
          <a:p>
            <a:pPr algn="just"/>
            <a:r>
              <a:rPr lang="en-US" sz="2000" dirty="0"/>
              <a:t>Talking with you Thursday, May 27, about the graphic designer position was both informative and interesting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Thanks for describing the position in such detail and for introducing me to Ms. Anderson, the senior designer. Her current project designing the annual report in four colors on a Macintosh sounds fascinating as well as quite challenging</a:t>
            </a:r>
            <a:r>
              <a:rPr lang="en-US" sz="2000" dirty="0" smtClean="0"/>
              <a:t>.</a:t>
            </a:r>
          </a:p>
          <a:p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084217" y="1894114"/>
            <a:ext cx="4232366" cy="627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Thank You Message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Types of Employment Interviews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8271" t="29109" r="12411" b="12782"/>
          <a:stretch/>
        </p:blipFill>
        <p:spPr>
          <a:xfrm>
            <a:off x="2103120" y="1966906"/>
            <a:ext cx="7680960" cy="42304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49" y="2032774"/>
            <a:ext cx="11285005" cy="4288488"/>
          </a:xfrm>
        </p:spPr>
        <p:txBody>
          <a:bodyPr>
            <a:normAutofit fontScale="25000" lnSpcReduction="20000"/>
          </a:bodyPr>
          <a:lstStyle/>
          <a:p>
            <a:endParaRPr lang="en-US" sz="8000" dirty="0"/>
          </a:p>
          <a:p>
            <a:r>
              <a:rPr lang="en-US" sz="8000" dirty="0"/>
              <a:t>Now that I’ve learned in greater detail the specific tasks of your graphic designers, I’m more than ever convinced that my computer and creative skills can make a genuine contribution to your graphic productions. My training in Macintosh design and layout ensures that I could be immediately productive on your staff.</a:t>
            </a:r>
            <a:r>
              <a:rPr lang="en-US" sz="6400" dirty="0"/>
              <a:t/>
            </a:r>
            <a:br>
              <a:rPr lang="en-US" sz="6400" dirty="0"/>
            </a:br>
            <a:endParaRPr lang="en-US" sz="6400" dirty="0"/>
          </a:p>
          <a:p>
            <a:r>
              <a:rPr lang="en-US" sz="8000" dirty="0"/>
              <a:t>You will find me an enthusiastic and hard-working member of any team effort. As you requested, I’m enclosing additional samples of my work. I’m eager to join the graphics staff at your Santa Barbara headquarters, and I look forward to hearing from you soon.</a:t>
            </a:r>
            <a:br>
              <a:rPr lang="en-US" sz="8000" dirty="0"/>
            </a:br>
            <a:endParaRPr lang="en-US" sz="8000" dirty="0"/>
          </a:p>
          <a:p>
            <a:r>
              <a:rPr lang="en-US" sz="8000" dirty="0"/>
              <a:t>Sincerely,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40793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After the Interview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33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Interview Follow-Up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Dear Ms. Jamison</a:t>
            </a:r>
            <a:r>
              <a:rPr lang="en-US" sz="2400" dirty="0" smtClean="0"/>
              <a:t>:</a:t>
            </a:r>
            <a:endParaRPr lang="en-US" sz="2400" dirty="0"/>
          </a:p>
          <a:p>
            <a:pPr algn="just"/>
            <a:r>
              <a:rPr lang="en-US" sz="2400" dirty="0"/>
              <a:t>I enjoyed my interview with you last Thursday for the receptionist position. You should know that I’m very interested in this opportunity with Coastal Enterprises. </a:t>
            </a:r>
          </a:p>
          <a:p>
            <a:pPr algn="just"/>
            <a:r>
              <a:rPr lang="en-US" sz="2400" dirty="0"/>
              <a:t>Because you mentioned you might have an answer this week, I’m eager to know how your decision process is coming along. I look forward to hearing from you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Sincerely,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5576" t="21518" r="19747" b="19732"/>
          <a:stretch/>
        </p:blipFill>
        <p:spPr>
          <a:xfrm>
            <a:off x="2429691" y="640079"/>
            <a:ext cx="7354390" cy="54372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Interviews – The Dirty Dozen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According to recruiters, the following 12 things will hurt your chances during an interview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Showing </a:t>
            </a:r>
            <a:r>
              <a:rPr lang="en-US" sz="2000" dirty="0"/>
              <a:t>up late or too early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Treating the receptionist rudely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Having a poor handshake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Talking too much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548" y="3133444"/>
            <a:ext cx="2011854" cy="28226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Dressing unprofessionally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Talking negatively about </a:t>
            </a:r>
            <a:r>
              <a:rPr lang="en-US" sz="2000" dirty="0" smtClean="0"/>
              <a:t>current or </a:t>
            </a:r>
            <a:r>
              <a:rPr lang="en-US" sz="2000" dirty="0"/>
              <a:t>past employers/managers/jobs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Asking about </a:t>
            </a:r>
            <a:r>
              <a:rPr lang="en-US" sz="2000" dirty="0" smtClean="0"/>
              <a:t>benefits, vacation</a:t>
            </a:r>
            <a:r>
              <a:rPr lang="en-US" sz="2000" dirty="0"/>
              <a:t>, or salary too soon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Not preparing for </a:t>
            </a:r>
            <a:r>
              <a:rPr lang="en-US" sz="2000" dirty="0" smtClean="0"/>
              <a:t>the interview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Interviews – The Dirty Dozen </a:t>
            </a:r>
          </a:p>
        </p:txBody>
      </p:sp>
    </p:spTree>
    <p:extLst>
      <p:ext uri="{BB962C8B-B14F-4D97-AF65-F5344CB8AC3E}">
        <p14:creationId xmlns:p14="http://schemas.microsoft.com/office/powerpoint/2010/main" val="7870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Appearing bored or </a:t>
            </a:r>
            <a:r>
              <a:rPr lang="en-US" sz="2000" dirty="0" smtClean="0"/>
              <a:t>overly nervous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Not enough or too </a:t>
            </a:r>
            <a:r>
              <a:rPr lang="en-US" sz="2000" dirty="0" smtClean="0"/>
              <a:t>much eye </a:t>
            </a:r>
            <a:r>
              <a:rPr lang="en-US" sz="2000" dirty="0"/>
              <a:t>contact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Failure to </a:t>
            </a:r>
            <a:r>
              <a:rPr lang="en-US" sz="2000" dirty="0" smtClean="0"/>
              <a:t>match communication  styles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Acting desperate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3101">
            <a:off x="8189855" y="2142752"/>
            <a:ext cx="2761727" cy="38347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Interviews – The Dirty Dozen </a:t>
            </a:r>
          </a:p>
        </p:txBody>
      </p:sp>
    </p:spTree>
    <p:extLst>
      <p:ext uri="{BB962C8B-B14F-4D97-AF65-F5344CB8AC3E}">
        <p14:creationId xmlns:p14="http://schemas.microsoft.com/office/powerpoint/2010/main" val="22906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Sample Video/Audio From British Council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learnenglish.britishcouncil.org/skills/listening/advanced-c1/a-job-interview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https://learnenglish.britishcouncil.org/skills/speaking/b2-upper-intermediate-an-interview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532" t="20998" r="7457" b="13407"/>
          <a:stretch/>
        </p:blipFill>
        <p:spPr>
          <a:xfrm>
            <a:off x="2232454" y="1894115"/>
            <a:ext cx="7577751" cy="40494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825" t="30804" r="8402" b="29017"/>
          <a:stretch/>
        </p:blipFill>
        <p:spPr>
          <a:xfrm>
            <a:off x="1345475" y="2312125"/>
            <a:ext cx="8948058" cy="29391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Interview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latin typeface="+mn-lt"/>
              </a:rPr>
              <a:t>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Professional Phone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2002488"/>
            <a:ext cx="8987246" cy="36537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Remember </a:t>
            </a:r>
            <a:r>
              <a:rPr lang="en-US" sz="2400" dirty="0"/>
              <a:t>that anytime the phone </a:t>
            </a:r>
            <a:r>
              <a:rPr lang="en-US" sz="2400" dirty="0" smtClean="0"/>
              <a:t>rings, it </a:t>
            </a:r>
            <a:r>
              <a:rPr lang="en-US" sz="2400" dirty="0"/>
              <a:t>could be a potential employer.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Alert those who may answer your phone; don’t let children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An Impressive First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Keep </a:t>
            </a:r>
            <a:r>
              <a:rPr lang="en-US" sz="2400" dirty="0"/>
              <a:t>the following near your phone: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Your résumé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List of positions </a:t>
            </a:r>
            <a:r>
              <a:rPr lang="en-US" sz="2400" dirty="0" smtClean="0"/>
              <a:t>for which </a:t>
            </a:r>
            <a:r>
              <a:rPr lang="en-US" sz="2400" dirty="0"/>
              <a:t>you have applied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List of references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Calendar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Notepad and pen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252" y="4059848"/>
            <a:ext cx="3115326" cy="20301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Treat any call from an </a:t>
            </a:r>
            <a:r>
              <a:rPr lang="en-US" sz="2400" dirty="0" smtClean="0"/>
              <a:t>employer </a:t>
            </a:r>
            <a:r>
              <a:rPr lang="en-US" sz="2400" dirty="0"/>
              <a:t>like an interview.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/>
                </a:solidFill>
              </a:rPr>
              <a:t>If caught off-guard, </a:t>
            </a:r>
            <a:r>
              <a:rPr lang="en-US" sz="2400" b="1" dirty="0" smtClean="0">
                <a:solidFill>
                  <a:schemeClr val="accent2"/>
                </a:solidFill>
              </a:rPr>
              <a:t>ask whether </a:t>
            </a:r>
            <a:r>
              <a:rPr lang="en-US" sz="2400" b="1" dirty="0">
                <a:solidFill>
                  <a:schemeClr val="accent2"/>
                </a:solidFill>
              </a:rPr>
              <a:t>you can call 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Be prepared for </a:t>
            </a:r>
            <a:r>
              <a:rPr lang="en-US" sz="2400" dirty="0" smtClean="0"/>
              <a:t>a screening </a:t>
            </a:r>
            <a:r>
              <a:rPr lang="en-US" sz="2400" dirty="0"/>
              <a:t>interview.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Take good notes.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400" dirty="0"/>
              <a:t>Get accurate directions.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2400" dirty="0" smtClean="0"/>
              <a:t>Before </a:t>
            </a:r>
            <a:r>
              <a:rPr lang="en-US" sz="2400" dirty="0"/>
              <a:t>you hang </a:t>
            </a:r>
            <a:r>
              <a:rPr lang="en-US" sz="2400" dirty="0" smtClean="0"/>
              <a:t>up, reconfirm </a:t>
            </a:r>
            <a:r>
              <a:rPr lang="en-US" sz="2400" dirty="0"/>
              <a:t>date and time of interview.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Researching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901527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Never enter an interview cold!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Learn all you can about the target company.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Employers are </a:t>
            </a:r>
            <a:r>
              <a:rPr lang="en-US" sz="2400" dirty="0" smtClean="0"/>
              <a:t>impressed by </a:t>
            </a:r>
            <a:r>
              <a:rPr lang="en-US" sz="2400" dirty="0"/>
              <a:t>candidates who </a:t>
            </a:r>
            <a:r>
              <a:rPr lang="en-US" sz="2400" dirty="0" smtClean="0"/>
              <a:t>have done </a:t>
            </a:r>
            <a:r>
              <a:rPr lang="en-US" sz="2400" dirty="0"/>
              <a:t>their homework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719" y="2543406"/>
            <a:ext cx="4128089" cy="2952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3B0-BCD4-453E-A3FB-50D3E9A2E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1220</TotalTime>
  <Words>1363</Words>
  <Application>Microsoft Office PowerPoint</Application>
  <PresentationFormat>Widescreen</PresentationFormat>
  <Paragraphs>191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Bell MT</vt:lpstr>
      <vt:lpstr>Calibri</vt:lpstr>
      <vt:lpstr>Courier New</vt:lpstr>
      <vt:lpstr>Gill Sans MT</vt:lpstr>
      <vt:lpstr>Wingdings</vt:lpstr>
      <vt:lpstr>Wingdings 2</vt:lpstr>
      <vt:lpstr>Dividend</vt:lpstr>
      <vt:lpstr>Technical writing and presentation skills</vt:lpstr>
      <vt:lpstr>PowerPoint Presentation</vt:lpstr>
      <vt:lpstr>Types of Employment Interviews</vt:lpstr>
      <vt:lpstr>PowerPoint Presentation</vt:lpstr>
      <vt:lpstr>Interview Success</vt:lpstr>
      <vt:lpstr>Professional Phone Techniques</vt:lpstr>
      <vt:lpstr>An Impressive First Conversation</vt:lpstr>
      <vt:lpstr>PowerPoint Presentation</vt:lpstr>
      <vt:lpstr>Researching the Company</vt:lpstr>
      <vt:lpstr>What should you look for?</vt:lpstr>
      <vt:lpstr>Where should you look?</vt:lpstr>
      <vt:lpstr>PowerPoint Presentation</vt:lpstr>
      <vt:lpstr>Prepare &amp; Practice</vt:lpstr>
      <vt:lpstr>How does your background relate to the position we have open?</vt:lpstr>
      <vt:lpstr>Traveling to Your Interview </vt:lpstr>
      <vt:lpstr>Arriving at Your Interview </vt:lpstr>
      <vt:lpstr>During the Interview</vt:lpstr>
      <vt:lpstr>PowerPoint Presentation</vt:lpstr>
      <vt:lpstr>Answering Questions Effectively </vt:lpstr>
      <vt:lpstr>Kinds of Interview Questions</vt:lpstr>
      <vt:lpstr>PowerPoint Presentation</vt:lpstr>
      <vt:lpstr>PowerPoint Presentation</vt:lpstr>
      <vt:lpstr>PowerPoint Presentation</vt:lpstr>
      <vt:lpstr>STAR Technique</vt:lpstr>
      <vt:lpstr>PowerPoint Presentation</vt:lpstr>
      <vt:lpstr>Asking your own questions </vt:lpstr>
      <vt:lpstr>Ending Positively </vt:lpstr>
      <vt:lpstr>After the Interview</vt:lpstr>
      <vt:lpstr>After the Interview </vt:lpstr>
      <vt:lpstr>After the Interview </vt:lpstr>
      <vt:lpstr>Interview Follow-Up Message</vt:lpstr>
      <vt:lpstr>PowerPoint Presentation</vt:lpstr>
      <vt:lpstr>Interviews – The Dirty Dozen </vt:lpstr>
      <vt:lpstr>Interviews – The Dirty Dozen </vt:lpstr>
      <vt:lpstr>Interviews – The Dirty Dozen </vt:lpstr>
      <vt:lpstr>Sample Video/Audio From British Council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 Khadim Arain \ Lecturer English</dc:creator>
  <cp:lastModifiedBy>Bahria</cp:lastModifiedBy>
  <cp:revision>71</cp:revision>
  <dcterms:created xsi:type="dcterms:W3CDTF">2019-11-24T16:11:53Z</dcterms:created>
  <dcterms:modified xsi:type="dcterms:W3CDTF">2021-12-30T06:33:16Z</dcterms:modified>
</cp:coreProperties>
</file>