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87" r:id="rId2"/>
    <p:sldId id="275" r:id="rId3"/>
    <p:sldId id="289" r:id="rId4"/>
    <p:sldId id="290" r:id="rId5"/>
    <p:sldId id="291" r:id="rId6"/>
    <p:sldId id="292" r:id="rId7"/>
    <p:sldId id="293" r:id="rId8"/>
    <p:sldId id="294" r:id="rId9"/>
    <p:sldId id="295" r:id="rId10"/>
    <p:sldId id="299" r:id="rId11"/>
    <p:sldId id="296" r:id="rId12"/>
    <p:sldId id="300" r:id="rId13"/>
    <p:sldId id="301" r:id="rId14"/>
    <p:sldId id="302" r:id="rId15"/>
    <p:sldId id="297" r:id="rId16"/>
    <p:sldId id="303" r:id="rId17"/>
    <p:sldId id="298" r:id="rId18"/>
    <p:sldId id="304" r:id="rId19"/>
    <p:sldId id="305" r:id="rId20"/>
    <p:sldId id="306" r:id="rId21"/>
    <p:sldId id="307"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A7553-2286-0E4F-C7A6-0DA0705D496F}" v="340" dt="2022-10-13T01:30:46.704"/>
    <p1510:client id="{BC96270C-0BB0-0BCA-7F42-9C9D15C6E9E7}" v="21" dt="2022-10-16T11:17:33.689"/>
    <p1510:client id="{48CDBC96-0C5A-6690-E836-D430554A1322}" v="1630" dt="2022-10-12T11:27:17.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5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78134-B5BF-48AE-848B-DE668257AA5B}"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2C739-33F2-4DE0-B6D4-9C5BEEA685EA}" type="slidenum">
              <a:rPr lang="en-US" smtClean="0"/>
              <a:t>‹#›</a:t>
            </a:fld>
            <a:endParaRPr lang="en-US"/>
          </a:p>
        </p:txBody>
      </p:sp>
    </p:spTree>
    <p:extLst>
      <p:ext uri="{BB962C8B-B14F-4D97-AF65-F5344CB8AC3E}">
        <p14:creationId xmlns:p14="http://schemas.microsoft.com/office/powerpoint/2010/main" val="48316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2159001" y="1125538"/>
            <a:ext cx="38100"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5" name="Rectangle 5"/>
          <p:cNvSpPr>
            <a:spLocks noChangeArrowheads="1"/>
          </p:cNvSpPr>
          <p:nvPr/>
        </p:nvSpPr>
        <p:spPr bwMode="auto">
          <a:xfrm>
            <a:off x="2641601" y="1987550"/>
            <a:ext cx="48684"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6" name="Rectangle 6"/>
          <p:cNvSpPr>
            <a:spLocks noChangeArrowheads="1"/>
          </p:cNvSpPr>
          <p:nvPr/>
        </p:nvSpPr>
        <p:spPr bwMode="auto">
          <a:xfrm>
            <a:off x="2351618" y="2708276"/>
            <a:ext cx="9840383"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7" name="Rectangle 7"/>
          <p:cNvSpPr>
            <a:spLocks noChangeArrowheads="1"/>
          </p:cNvSpPr>
          <p:nvPr/>
        </p:nvSpPr>
        <p:spPr bwMode="auto">
          <a:xfrm>
            <a:off x="0" y="0"/>
            <a:ext cx="12192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sz="1800">
              <a:latin typeface="Arial" charset="0"/>
            </a:endParaRPr>
          </a:p>
        </p:txBody>
      </p:sp>
      <p:sp>
        <p:nvSpPr>
          <p:cNvPr id="8" name="Rectangle 9"/>
          <p:cNvSpPr>
            <a:spLocks noChangeArrowheads="1"/>
          </p:cNvSpPr>
          <p:nvPr/>
        </p:nvSpPr>
        <p:spPr bwMode="auto">
          <a:xfrm>
            <a:off x="0" y="1125538"/>
            <a:ext cx="12192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9" name="Rectangle 10"/>
          <p:cNvSpPr>
            <a:spLocks noChangeArrowheads="1"/>
          </p:cNvSpPr>
          <p:nvPr/>
        </p:nvSpPr>
        <p:spPr bwMode="auto">
          <a:xfrm>
            <a:off x="2159001" y="549276"/>
            <a:ext cx="38100"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pic>
        <p:nvPicPr>
          <p:cNvPr id="10" name="Picture 14" descr="MK Logo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434" y="261938"/>
            <a:ext cx="154093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30"/>
          <p:cNvGrpSpPr>
            <a:grpSpLocks/>
          </p:cNvGrpSpPr>
          <p:nvPr/>
        </p:nvGrpSpPr>
        <p:grpSpPr bwMode="auto">
          <a:xfrm>
            <a:off x="2366433" y="104776"/>
            <a:ext cx="6084936" cy="868423"/>
            <a:chOff x="1774113" y="104757"/>
            <a:chExt cx="4563738" cy="868601"/>
          </a:xfrm>
        </p:grpSpPr>
        <p:sp>
          <p:nvSpPr>
            <p:cNvPr id="12" name="TextBox 11"/>
            <p:cNvSpPr txBox="1"/>
            <p:nvPr userDrawn="1"/>
          </p:nvSpPr>
          <p:spPr>
            <a:xfrm>
              <a:off x="1774113" y="104757"/>
              <a:ext cx="4563738" cy="55411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p:cNvSpPr txBox="1">
              <a:spLocks noChangeArrowheads="1"/>
            </p:cNvSpPr>
            <p:nvPr userDrawn="1"/>
          </p:nvSpPr>
          <p:spPr bwMode="auto">
            <a:xfrm>
              <a:off x="2844096" y="573166"/>
              <a:ext cx="2968625" cy="400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en-US" sz="2000">
                  <a:solidFill>
                    <a:schemeClr val="bg1"/>
                  </a:solidFill>
                </a:rPr>
                <a:t>The Hardware/Software Interface</a:t>
              </a:r>
              <a:endParaRPr lang="en-US" altLang="en-US" sz="2000">
                <a:solidFill>
                  <a:schemeClr val="bg1"/>
                </a:solidFill>
              </a:endParaRPr>
            </a:p>
          </p:txBody>
        </p:sp>
      </p:grpSp>
      <p:grpSp>
        <p:nvGrpSpPr>
          <p:cNvPr id="14" name="Group 17"/>
          <p:cNvGrpSpPr>
            <a:grpSpLocks/>
          </p:cNvGrpSpPr>
          <p:nvPr/>
        </p:nvGrpSpPr>
        <p:grpSpPr bwMode="auto">
          <a:xfrm>
            <a:off x="10672234" y="93664"/>
            <a:ext cx="1246717" cy="935037"/>
            <a:chOff x="8004175" y="93663"/>
            <a:chExt cx="935038" cy="935037"/>
          </a:xfrm>
        </p:grpSpPr>
        <p:sp>
          <p:nvSpPr>
            <p:cNvPr id="15" name="32-Point Star 14"/>
            <p:cNvSpPr>
              <a:spLocks noChangeArrowheads="1"/>
            </p:cNvSpPr>
            <p:nvPr userDrawn="1"/>
          </p:nvSpPr>
          <p:spPr bwMode="auto">
            <a:xfrm>
              <a:off x="8004175" y="93663"/>
              <a:ext cx="935038" cy="935037"/>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16" name="TextBox 15"/>
            <p:cNvSpPr txBox="1">
              <a:spLocks noChangeArrowheads="1"/>
            </p:cNvSpPr>
            <p:nvPr userDrawn="1"/>
          </p:nvSpPr>
          <p:spPr bwMode="auto">
            <a:xfrm>
              <a:off x="8027988" y="293688"/>
              <a:ext cx="9017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GB" altLang="en-US" sz="1400" spc="-100" dirty="0">
                  <a:solidFill>
                    <a:schemeClr val="bg1"/>
                  </a:solidFill>
                  <a:latin typeface="Arial Black" pitchFamily="34" charset="0"/>
                </a:rPr>
                <a:t>RISC-V</a:t>
              </a:r>
            </a:p>
            <a:p>
              <a:pPr>
                <a:defRPr/>
              </a:pPr>
              <a:endParaRPr lang="en-US" altLang="en-US" sz="2000" dirty="0">
                <a:solidFill>
                  <a:schemeClr val="bg1"/>
                </a:solidFill>
                <a:latin typeface="Arial Black" pitchFamily="34" charset="0"/>
              </a:endParaRPr>
            </a:p>
          </p:txBody>
        </p:sp>
        <p:sp>
          <p:nvSpPr>
            <p:cNvPr id="17" name="TextBox 16"/>
            <p:cNvSpPr txBox="1">
              <a:spLocks noChangeArrowheads="1"/>
            </p:cNvSpPr>
            <p:nvPr userDrawn="1"/>
          </p:nvSpPr>
          <p:spPr bwMode="auto">
            <a:xfrm>
              <a:off x="8112125" y="493713"/>
              <a:ext cx="731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GB" altLang="en-US" sz="1400">
                  <a:solidFill>
                    <a:schemeClr val="bg1"/>
                  </a:solidFill>
                </a:rPr>
                <a:t>Edition</a:t>
              </a:r>
              <a:endParaRPr lang="en-US" altLang="en-US" sz="1400">
                <a:solidFill>
                  <a:schemeClr val="bg1"/>
                </a:solidFill>
              </a:endParaRPr>
            </a:p>
          </p:txBody>
        </p:sp>
      </p:grpSp>
      <p:sp>
        <p:nvSpPr>
          <p:cNvPr id="295939" name="Rectangle 3"/>
          <p:cNvSpPr>
            <a:spLocks noGrp="1" noChangeArrowheads="1"/>
          </p:cNvSpPr>
          <p:nvPr>
            <p:ph type="ctrTitle"/>
          </p:nvPr>
        </p:nvSpPr>
        <p:spPr>
          <a:xfrm>
            <a:off x="3213101" y="1844675"/>
            <a:ext cx="7776633" cy="1446550"/>
          </a:xfrm>
        </p:spPr>
        <p:txBody>
          <a:bodyPr anchor="t"/>
          <a:lstStyle>
            <a:lvl1pPr>
              <a:defRPr>
                <a:latin typeface="Arial Black" pitchFamily="34" charset="0"/>
              </a:defRPr>
            </a:lvl1pPr>
          </a:lstStyle>
          <a:p>
            <a:r>
              <a:rPr lang="en-US"/>
              <a:t>Click to edit Master title style</a:t>
            </a:r>
            <a:endParaRPr lang="en-AU" dirty="0"/>
          </a:p>
        </p:txBody>
      </p:sp>
      <p:sp>
        <p:nvSpPr>
          <p:cNvPr id="295940" name="Rectangle 4"/>
          <p:cNvSpPr>
            <a:spLocks noGrp="1" noChangeArrowheads="1"/>
          </p:cNvSpPr>
          <p:nvPr>
            <p:ph type="subTitle" idx="1"/>
          </p:nvPr>
        </p:nvSpPr>
        <p:spPr>
          <a:xfrm>
            <a:off x="3213101" y="2924175"/>
            <a:ext cx="7776633" cy="579438"/>
          </a:xfrm>
        </p:spPr>
        <p:txBody>
          <a:bodyPr>
            <a:spAutoFit/>
          </a:bodyPr>
          <a:lstStyle>
            <a:lvl1pPr marL="0" indent="0">
              <a:buFont typeface="Wingdings" pitchFamily="2" charset="2"/>
              <a:buNone/>
              <a:defRPr>
                <a:latin typeface="Arial Black" pitchFamily="34" charset="0"/>
              </a:defRPr>
            </a:lvl1pPr>
          </a:lstStyle>
          <a:p>
            <a:r>
              <a:rPr lang="en-US"/>
              <a:t>Click to edit Master subtitle style</a:t>
            </a:r>
            <a:endParaRPr lang="en-AU"/>
          </a:p>
        </p:txBody>
      </p:sp>
    </p:spTree>
    <p:extLst>
      <p:ext uri="{BB962C8B-B14F-4D97-AF65-F5344CB8AC3E}">
        <p14:creationId xmlns:p14="http://schemas.microsoft.com/office/powerpoint/2010/main" val="276277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16088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4218" y="146050"/>
            <a:ext cx="1538883"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2284" y="146050"/>
            <a:ext cx="8068733"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689335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5"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997219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Text Placeholder 2"/>
          <p:cNvSpPr>
            <a:spLocks noGrp="1"/>
          </p:cNvSpPr>
          <p:nvPr>
            <p:ph type="body" sz="half" idx="1"/>
          </p:nvPr>
        </p:nvSpPr>
        <p:spPr>
          <a:xfrm>
            <a:off x="912285"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440687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Text Placeholder 2"/>
          <p:cNvSpPr>
            <a:spLocks noGrp="1"/>
          </p:cNvSpPr>
          <p:nvPr>
            <p:ph type="body" sz="half" idx="1"/>
          </p:nvPr>
        </p:nvSpPr>
        <p:spPr>
          <a:xfrm>
            <a:off x="912285" y="1125539"/>
            <a:ext cx="11027833"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12285" y="3757614"/>
            <a:ext cx="11027833"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16846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225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4604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285" y="1125538"/>
            <a:ext cx="5412316"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7800" y="1125538"/>
            <a:ext cx="541231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84665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48197"/>
            <a:ext cx="10972800" cy="76944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07050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227932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42658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1893581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endParaRPr lang="en-US"/>
          </a:p>
        </p:txBody>
      </p:sp>
    </p:spTree>
    <p:extLst>
      <p:ext uri="{BB962C8B-B14F-4D97-AF65-F5344CB8AC3E}">
        <p14:creationId xmlns:p14="http://schemas.microsoft.com/office/powerpoint/2010/main" val="3068815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24417" y="260350"/>
            <a:ext cx="4868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
        <p:nvSpPr>
          <p:cNvPr id="1027" name="Rectangle 3"/>
          <p:cNvSpPr>
            <a:spLocks noGrp="1" noChangeArrowheads="1"/>
          </p:cNvSpPr>
          <p:nvPr>
            <p:ph type="title"/>
          </p:nvPr>
        </p:nvSpPr>
        <p:spPr bwMode="auto">
          <a:xfrm>
            <a:off x="912284" y="146050"/>
            <a:ext cx="1101301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endParaRPr lang="en-AU" altLang="en-US"/>
          </a:p>
        </p:txBody>
      </p:sp>
      <p:sp>
        <p:nvSpPr>
          <p:cNvPr id="1028" name="Rectangle 4"/>
          <p:cNvSpPr>
            <a:spLocks noGrp="1" noChangeArrowheads="1"/>
          </p:cNvSpPr>
          <p:nvPr>
            <p:ph type="body" idx="1"/>
          </p:nvPr>
        </p:nvSpPr>
        <p:spPr bwMode="auto">
          <a:xfrm>
            <a:off x="912285" y="1125538"/>
            <a:ext cx="1102783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AU" altLang="en-US" dirty="0"/>
          </a:p>
        </p:txBody>
      </p:sp>
      <p:sp>
        <p:nvSpPr>
          <p:cNvPr id="294917" name="Rectangle 5"/>
          <p:cNvSpPr>
            <a:spLocks noGrp="1" noChangeArrowheads="1"/>
          </p:cNvSpPr>
          <p:nvPr>
            <p:ph type="ftr" sz="quarter" idx="3"/>
          </p:nvPr>
        </p:nvSpPr>
        <p:spPr bwMode="auto">
          <a:xfrm>
            <a:off x="2256367" y="6381751"/>
            <a:ext cx="9696451"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endParaRPr lang="en-US"/>
          </a:p>
        </p:txBody>
      </p:sp>
      <p:sp>
        <p:nvSpPr>
          <p:cNvPr id="1030" name="Rectangle 7"/>
          <p:cNvSpPr>
            <a:spLocks noChangeArrowheads="1"/>
          </p:cNvSpPr>
          <p:nvPr/>
        </p:nvSpPr>
        <p:spPr bwMode="auto">
          <a:xfrm>
            <a:off x="334434" y="981075"/>
            <a:ext cx="11425767"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sz="1800"/>
          </a:p>
        </p:txBody>
      </p:sp>
    </p:spTree>
    <p:extLst>
      <p:ext uri="{BB962C8B-B14F-4D97-AF65-F5344CB8AC3E}">
        <p14:creationId xmlns:p14="http://schemas.microsoft.com/office/powerpoint/2010/main" val="1157360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Georgia" panose="02040502050405020303" pitchFamily="18" charset="0"/>
        </a:defRPr>
      </a:lvl2pPr>
      <a:lvl3pPr algn="l" rtl="0" eaLnBrk="1" fontAlgn="base" hangingPunct="1">
        <a:spcBef>
          <a:spcPct val="0"/>
        </a:spcBef>
        <a:spcAft>
          <a:spcPct val="0"/>
        </a:spcAft>
        <a:defRPr sz="4400" b="1">
          <a:solidFill>
            <a:schemeClr val="tx2"/>
          </a:solidFill>
          <a:latin typeface="Georgia" panose="02040502050405020303" pitchFamily="18" charset="0"/>
        </a:defRPr>
      </a:lvl3pPr>
      <a:lvl4pPr algn="l" rtl="0" eaLnBrk="1" fontAlgn="base" hangingPunct="1">
        <a:spcBef>
          <a:spcPct val="0"/>
        </a:spcBef>
        <a:spcAft>
          <a:spcPct val="0"/>
        </a:spcAft>
        <a:defRPr sz="4400" b="1">
          <a:solidFill>
            <a:schemeClr val="tx2"/>
          </a:solidFill>
          <a:latin typeface="Georgia" panose="02040502050405020303" pitchFamily="18" charset="0"/>
        </a:defRPr>
      </a:lvl4pPr>
      <a:lvl5pPr algn="l" rtl="0" eaLnBrk="1" fontAlgn="base" hangingPunct="1">
        <a:spcBef>
          <a:spcPct val="0"/>
        </a:spcBef>
        <a:spcAft>
          <a:spcPct val="0"/>
        </a:spcAft>
        <a:defRPr sz="4400" b="1">
          <a:solidFill>
            <a:schemeClr val="tx2"/>
          </a:solidFill>
          <a:latin typeface="Georgia" panose="02040502050405020303" pitchFamily="18"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79894" y="1628775"/>
            <a:ext cx="10575985" cy="1790700"/>
          </a:xfrm>
        </p:spPr>
        <p:txBody>
          <a:bodyPr rtlCol="0">
            <a:normAutofit fontScale="90000"/>
          </a:bodyPr>
          <a:lstStyle/>
          <a:p>
            <a:pPr algn="ctr" fontAlgn="auto">
              <a:spcAft>
                <a:spcPts val="0"/>
              </a:spcAft>
              <a:defRPr/>
            </a:pPr>
            <a:r>
              <a:rPr lang="en-US" sz="4050" dirty="0" smtClean="0"/>
              <a:t>Technical Writing and Presentation Skills</a:t>
            </a:r>
            <a:br>
              <a:rPr lang="en-US" sz="4050" dirty="0" smtClean="0"/>
            </a:br>
            <a:r>
              <a:rPr lang="en-US" sz="4050" dirty="0"/>
              <a:t/>
            </a:r>
            <a:br>
              <a:rPr lang="en-US" sz="4050" dirty="0"/>
            </a:br>
            <a:r>
              <a:rPr lang="en-US" sz="3300" dirty="0"/>
              <a:t>Lecture </a:t>
            </a:r>
            <a:r>
              <a:rPr lang="en-US" sz="3300" dirty="0" smtClean="0"/>
              <a:t>10</a:t>
            </a:r>
            <a:endParaRPr lang="en-US" sz="3300" dirty="0"/>
          </a:p>
        </p:txBody>
      </p:sp>
      <p:sp>
        <p:nvSpPr>
          <p:cNvPr id="3" name="Subtitle 2"/>
          <p:cNvSpPr>
            <a:spLocks noGrp="1"/>
          </p:cNvSpPr>
          <p:nvPr>
            <p:ph type="subTitle" idx="4294967295"/>
          </p:nvPr>
        </p:nvSpPr>
        <p:spPr>
          <a:xfrm>
            <a:off x="1190445" y="3895726"/>
            <a:ext cx="8577443" cy="1909763"/>
          </a:xfrm>
        </p:spPr>
        <p:txBody>
          <a:bodyPr>
            <a:normAutofit fontScale="62500" lnSpcReduction="20000"/>
          </a:bodyPr>
          <a:lstStyle/>
          <a:p>
            <a:pPr marL="0" indent="0" fontAlgn="auto">
              <a:spcAft>
                <a:spcPts val="0"/>
              </a:spcAft>
              <a:buNone/>
              <a:defRPr/>
            </a:pPr>
            <a:r>
              <a:rPr lang="en-US" dirty="0">
                <a:solidFill>
                  <a:srgbClr val="7030A0"/>
                </a:solidFill>
                <a:latin typeface="Georgia" panose="02040502050405020303" pitchFamily="18" charset="0"/>
              </a:rPr>
              <a:t>Dr. </a:t>
            </a:r>
            <a:r>
              <a:rPr lang="en-US" dirty="0" err="1" smtClean="0">
                <a:solidFill>
                  <a:srgbClr val="7030A0"/>
                </a:solidFill>
                <a:latin typeface="Georgia" panose="02040502050405020303" pitchFamily="18" charset="0"/>
              </a:rPr>
              <a:t>Qamaruddin</a:t>
            </a:r>
            <a:r>
              <a:rPr lang="en-US" dirty="0" smtClean="0">
                <a:solidFill>
                  <a:srgbClr val="7030A0"/>
                </a:solidFill>
                <a:latin typeface="Georgia" panose="02040502050405020303" pitchFamily="18" charset="0"/>
              </a:rPr>
              <a:t> </a:t>
            </a:r>
            <a:r>
              <a:rPr lang="en-US" smtClean="0">
                <a:solidFill>
                  <a:srgbClr val="7030A0"/>
                </a:solidFill>
                <a:latin typeface="Georgia" panose="02040502050405020303" pitchFamily="18" charset="0"/>
              </a:rPr>
              <a:t>Memon</a:t>
            </a:r>
            <a:endParaRPr lang="en-US" dirty="0">
              <a:solidFill>
                <a:srgbClr val="7030A0"/>
              </a:solidFill>
              <a:latin typeface="Georgia" panose="02040502050405020303" pitchFamily="18" charset="0"/>
            </a:endParaRPr>
          </a:p>
          <a:p>
            <a:pPr marL="0" indent="0" fontAlgn="auto">
              <a:spcAft>
                <a:spcPts val="0"/>
              </a:spcAft>
              <a:buNone/>
              <a:defRPr/>
            </a:pPr>
            <a:r>
              <a:rPr lang="en-US" dirty="0">
                <a:solidFill>
                  <a:srgbClr val="7030A0"/>
                </a:solidFill>
                <a:latin typeface="Georgia" panose="02040502050405020303" pitchFamily="18" charset="0"/>
              </a:rPr>
              <a:t>------------------------------------------------------ </a:t>
            </a:r>
          </a:p>
          <a:p>
            <a:pPr marL="0" indent="0" fontAlgn="auto">
              <a:spcAft>
                <a:spcPts val="0"/>
              </a:spcAft>
              <a:buNone/>
              <a:defRPr/>
            </a:pPr>
            <a:r>
              <a:rPr lang="en-US" dirty="0" smtClean="0">
                <a:solidFill>
                  <a:srgbClr val="7030A0"/>
                </a:solidFill>
                <a:latin typeface="Georgia" panose="02040502050405020303" pitchFamily="18" charset="0"/>
              </a:rPr>
              <a:t>Assistant Professor</a:t>
            </a:r>
          </a:p>
          <a:p>
            <a:pPr marL="0" indent="0" fontAlgn="auto">
              <a:spcAft>
                <a:spcPts val="0"/>
              </a:spcAft>
              <a:buNone/>
              <a:defRPr/>
            </a:pPr>
            <a:r>
              <a:rPr lang="en-US" dirty="0" smtClean="0">
                <a:solidFill>
                  <a:srgbClr val="7030A0"/>
                </a:solidFill>
                <a:latin typeface="Georgia" panose="02040502050405020303" pitchFamily="18" charset="0"/>
              </a:rPr>
              <a:t>Department of Software Engineering </a:t>
            </a:r>
            <a:endParaRPr lang="en-US" dirty="0">
              <a:solidFill>
                <a:srgbClr val="7030A0"/>
              </a:solidFill>
              <a:latin typeface="Georgia" panose="02040502050405020303" pitchFamily="18" charset="0"/>
            </a:endParaRPr>
          </a:p>
          <a:p>
            <a:pPr marL="0" indent="0" fontAlgn="auto">
              <a:spcAft>
                <a:spcPts val="0"/>
              </a:spcAft>
              <a:buNone/>
              <a:defRPr/>
            </a:pPr>
            <a:r>
              <a:rPr lang="en-US" dirty="0" err="1" smtClean="0">
                <a:solidFill>
                  <a:srgbClr val="7030A0"/>
                </a:solidFill>
                <a:latin typeface="Georgia" panose="02040502050405020303" pitchFamily="18" charset="0"/>
              </a:rPr>
              <a:t>Bahria</a:t>
            </a:r>
            <a:r>
              <a:rPr lang="en-US" dirty="0" smtClean="0">
                <a:solidFill>
                  <a:srgbClr val="7030A0"/>
                </a:solidFill>
                <a:latin typeface="Georgia" panose="02040502050405020303" pitchFamily="18" charset="0"/>
              </a:rPr>
              <a:t> University Karachi Campus</a:t>
            </a:r>
            <a:endParaRPr lang="en-US" dirty="0">
              <a:solidFill>
                <a:srgbClr val="7030A0"/>
              </a:solidFill>
              <a:latin typeface="Georgia" panose="02040502050405020303" pitchFamily="18" charset="0"/>
            </a:endParaRPr>
          </a:p>
          <a:p>
            <a:pPr marL="0" indent="0" fontAlgn="auto">
              <a:spcAft>
                <a:spcPts val="0"/>
              </a:spcAft>
              <a:buNone/>
              <a:defRPr/>
            </a:pPr>
            <a:r>
              <a:rPr lang="en-US" dirty="0">
                <a:solidFill>
                  <a:srgbClr val="7030A0"/>
                </a:solidFill>
                <a:latin typeface="Georgia" panose="02040502050405020303" pitchFamily="18" charset="0"/>
              </a:rPr>
              <a:t>Email: </a:t>
            </a:r>
            <a:r>
              <a:rPr lang="en-US" dirty="0" smtClean="0">
                <a:solidFill>
                  <a:srgbClr val="7030A0"/>
                </a:solidFill>
                <a:latin typeface="Georgia" panose="02040502050405020303" pitchFamily="18" charset="0"/>
              </a:rPr>
              <a:t>sorathhansrajani.bukc@bahria.edu.pk</a:t>
            </a:r>
            <a:endParaRPr lang="en-US" dirty="0">
              <a:solidFill>
                <a:srgbClr val="7030A0"/>
              </a:solidFill>
              <a:latin typeface="Georgia" panose="020405020504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35" y="112144"/>
            <a:ext cx="3146306" cy="856088"/>
          </a:xfrm>
          <a:prstGeom prst="rect">
            <a:avLst/>
          </a:prstGeom>
        </p:spPr>
      </p:pic>
    </p:spTree>
    <p:extLst>
      <p:ext uri="{BB962C8B-B14F-4D97-AF65-F5344CB8AC3E}">
        <p14:creationId xmlns:p14="http://schemas.microsoft.com/office/powerpoint/2010/main" val="244433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Repeated words/ideas</a:t>
            </a: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Cohesion</a:t>
            </a:r>
            <a:r>
              <a:rPr lang="en-US" dirty="0"/>
              <a:t> is an important feature of academic </a:t>
            </a:r>
            <a:r>
              <a:rPr lang="en-US" dirty="0">
                <a:solidFill>
                  <a:srgbClr val="00B050"/>
                </a:solidFill>
              </a:rPr>
              <a:t>writing</a:t>
            </a:r>
            <a:r>
              <a:rPr lang="en-US" dirty="0"/>
              <a:t>. It can help ensure that your </a:t>
            </a:r>
            <a:r>
              <a:rPr lang="en-US" dirty="0">
                <a:solidFill>
                  <a:srgbClr val="00B050"/>
                </a:solidFill>
              </a:rPr>
              <a:t>writing</a:t>
            </a:r>
            <a:r>
              <a:rPr lang="en-US" dirty="0"/>
              <a:t> </a:t>
            </a:r>
            <a:r>
              <a:rPr lang="en-US" dirty="0">
                <a:solidFill>
                  <a:srgbClr val="FF0000"/>
                </a:solidFill>
              </a:rPr>
              <a:t>coheres</a:t>
            </a:r>
            <a:r>
              <a:rPr lang="en-US" dirty="0"/>
              <a:t> or 'sticks together', which will make it easier for the reader to follow the main ideas in your </a:t>
            </a:r>
            <a:r>
              <a:rPr lang="en-US" dirty="0">
                <a:solidFill>
                  <a:srgbClr val="00B050"/>
                </a:solidFill>
              </a:rPr>
              <a:t>essay or report</a:t>
            </a:r>
            <a:r>
              <a:rPr lang="en-US" dirty="0"/>
              <a:t>. You can achieve good </a:t>
            </a:r>
            <a:r>
              <a:rPr lang="en-US" dirty="0">
                <a:solidFill>
                  <a:srgbClr val="FF0000"/>
                </a:solidFill>
              </a:rPr>
              <a:t>cohesion</a:t>
            </a:r>
            <a:r>
              <a:rPr lang="en-US" dirty="0"/>
              <a:t> by paying attention to five </a:t>
            </a:r>
            <a:r>
              <a:rPr lang="en-US" dirty="0">
                <a:solidFill>
                  <a:srgbClr val="00B0F0"/>
                </a:solidFill>
              </a:rPr>
              <a:t>important features</a:t>
            </a:r>
            <a:r>
              <a:rPr lang="en-US" dirty="0"/>
              <a:t>. The first of these is repeated words. The second </a:t>
            </a:r>
            <a:r>
              <a:rPr lang="en-US" dirty="0">
                <a:solidFill>
                  <a:srgbClr val="00B0F0"/>
                </a:solidFill>
              </a:rPr>
              <a:t>key feature</a:t>
            </a:r>
            <a:r>
              <a:rPr lang="en-US" dirty="0"/>
              <a:t> is reference words. The third one is transition signals. The fourth is substitution. The final </a:t>
            </a:r>
            <a:r>
              <a:rPr lang="en-US" dirty="0">
                <a:solidFill>
                  <a:srgbClr val="00B0F0"/>
                </a:solidFill>
              </a:rPr>
              <a:t>important aspect</a:t>
            </a:r>
            <a:r>
              <a:rPr lang="en-US" dirty="0"/>
              <a:t> is ellipsis.</a:t>
            </a:r>
          </a:p>
        </p:txBody>
      </p:sp>
    </p:spTree>
    <p:extLst>
      <p:ext uri="{BB962C8B-B14F-4D97-AF65-F5344CB8AC3E}">
        <p14:creationId xmlns:p14="http://schemas.microsoft.com/office/powerpoint/2010/main" val="403269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solidFill>
                  <a:schemeClr val="bg1">
                    <a:lumMod val="75000"/>
                  </a:schemeClr>
                </a:solidFill>
              </a:rPr>
              <a:t>Reference words</a:t>
            </a:r>
          </a:p>
          <a:p>
            <a:pPr lvl="1"/>
            <a:r>
              <a:rPr lang="en-US" dirty="0" smtClean="0">
                <a:solidFill>
                  <a:schemeClr val="bg1">
                    <a:lumMod val="75000"/>
                  </a:schemeClr>
                </a:solidFill>
              </a:rPr>
              <a:t>Repeated words/ideas</a:t>
            </a:r>
          </a:p>
          <a:p>
            <a:pPr lvl="1"/>
            <a:r>
              <a:rPr lang="en-US" dirty="0" smtClean="0"/>
              <a:t>Transition signals</a:t>
            </a:r>
          </a:p>
          <a:p>
            <a:pPr lvl="1"/>
            <a:r>
              <a:rPr lang="en-US" dirty="0" smtClean="0">
                <a:solidFill>
                  <a:schemeClr val="bg1">
                    <a:lumMod val="75000"/>
                  </a:schemeClr>
                </a:solidFill>
              </a:rPr>
              <a:t>Substitution </a:t>
            </a:r>
          </a:p>
          <a:p>
            <a:pPr lvl="1"/>
            <a:r>
              <a:rPr lang="en-US" dirty="0" smtClean="0">
                <a:solidFill>
                  <a:schemeClr val="bg1">
                    <a:lumMod val="75000"/>
                  </a:schemeClr>
                </a:solidFill>
              </a:rPr>
              <a:t>Ellipsis </a:t>
            </a:r>
            <a:endParaRPr lang="en-US" dirty="0">
              <a:solidFill>
                <a:schemeClr val="bg1">
                  <a:lumMod val="75000"/>
                </a:schemeClr>
              </a:solidFill>
            </a:endParaRPr>
          </a:p>
        </p:txBody>
      </p:sp>
    </p:spTree>
    <p:extLst>
      <p:ext uri="{BB962C8B-B14F-4D97-AF65-F5344CB8AC3E}">
        <p14:creationId xmlns:p14="http://schemas.microsoft.com/office/powerpoint/2010/main" val="373397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Signals</a:t>
            </a:r>
            <a:endParaRPr lang="en-US" dirty="0"/>
          </a:p>
        </p:txBody>
      </p:sp>
      <p:sp>
        <p:nvSpPr>
          <p:cNvPr id="3" name="Content Placeholder 2"/>
          <p:cNvSpPr>
            <a:spLocks noGrp="1"/>
          </p:cNvSpPr>
          <p:nvPr>
            <p:ph idx="1"/>
          </p:nvPr>
        </p:nvSpPr>
        <p:spPr/>
        <p:txBody>
          <a:bodyPr/>
          <a:lstStyle/>
          <a:p>
            <a:r>
              <a:rPr lang="en-US" dirty="0" smtClean="0"/>
              <a:t>What are transition signals</a:t>
            </a:r>
          </a:p>
          <a:p>
            <a:pPr lvl="1"/>
            <a:r>
              <a:rPr lang="en-US" dirty="0"/>
              <a:t>w</a:t>
            </a:r>
            <a:r>
              <a:rPr lang="en-US" dirty="0" smtClean="0"/>
              <a:t>ords/phrases which signal relationships between ideas </a:t>
            </a:r>
          </a:p>
          <a:p>
            <a:pPr lvl="1"/>
            <a:r>
              <a:rPr lang="en-US" dirty="0"/>
              <a:t>a</a:t>
            </a:r>
            <a:r>
              <a:rPr lang="en-US" dirty="0" smtClean="0"/>
              <a:t>lso called linking phrases/sign-post phrases/ cohesive devices </a:t>
            </a:r>
          </a:p>
          <a:p>
            <a:r>
              <a:rPr lang="en-US" dirty="0" smtClean="0"/>
              <a:t>Types:</a:t>
            </a:r>
          </a:p>
          <a:p>
            <a:pPr lvl="1"/>
            <a:r>
              <a:rPr lang="en-US" dirty="0" smtClean="0"/>
              <a:t>Cause transitions </a:t>
            </a:r>
            <a:r>
              <a:rPr lang="en-US" dirty="0" smtClean="0">
                <a:solidFill>
                  <a:srgbClr val="00B0F0"/>
                </a:solidFill>
              </a:rPr>
              <a:t>(for this reason, because of)</a:t>
            </a:r>
            <a:r>
              <a:rPr lang="en-US" dirty="0" smtClean="0"/>
              <a:t> </a:t>
            </a:r>
          </a:p>
          <a:p>
            <a:pPr lvl="1"/>
            <a:r>
              <a:rPr lang="en-US" dirty="0" smtClean="0"/>
              <a:t>Effect transitions </a:t>
            </a:r>
            <a:r>
              <a:rPr lang="en-US" dirty="0" smtClean="0">
                <a:solidFill>
                  <a:srgbClr val="00B0F0"/>
                </a:solidFill>
              </a:rPr>
              <a:t>(as a result, consequently)</a:t>
            </a:r>
          </a:p>
          <a:p>
            <a:pPr lvl="1"/>
            <a:r>
              <a:rPr lang="en-US" dirty="0" smtClean="0"/>
              <a:t>Comparison transitions </a:t>
            </a:r>
            <a:r>
              <a:rPr lang="en-US" dirty="0" smtClean="0">
                <a:solidFill>
                  <a:srgbClr val="00B0F0"/>
                </a:solidFill>
              </a:rPr>
              <a:t>(similarly, just like)</a:t>
            </a:r>
          </a:p>
          <a:p>
            <a:pPr lvl="1"/>
            <a:r>
              <a:rPr lang="en-US" dirty="0" smtClean="0"/>
              <a:t>Contrast transitions </a:t>
            </a:r>
            <a:r>
              <a:rPr lang="en-US" dirty="0" smtClean="0">
                <a:solidFill>
                  <a:srgbClr val="00B0F0"/>
                </a:solidFill>
              </a:rPr>
              <a:t>(however, whereas)</a:t>
            </a:r>
            <a:endParaRPr lang="en-US" dirty="0">
              <a:solidFill>
                <a:srgbClr val="00B0F0"/>
              </a:solidFill>
            </a:endParaRPr>
          </a:p>
        </p:txBody>
      </p:sp>
      <p:pic>
        <p:nvPicPr>
          <p:cNvPr id="4" name="Picture 3"/>
          <p:cNvPicPr>
            <a:picLocks noChangeAspect="1"/>
          </p:cNvPicPr>
          <p:nvPr/>
        </p:nvPicPr>
        <p:blipFill>
          <a:blip r:embed="rId2"/>
          <a:stretch>
            <a:fillRect/>
          </a:stretch>
        </p:blipFill>
        <p:spPr>
          <a:xfrm>
            <a:off x="8235347" y="2807991"/>
            <a:ext cx="3398815" cy="3429297"/>
          </a:xfrm>
          <a:prstGeom prst="rect">
            <a:avLst/>
          </a:prstGeom>
        </p:spPr>
      </p:pic>
    </p:spTree>
    <p:extLst>
      <p:ext uri="{BB962C8B-B14F-4D97-AF65-F5344CB8AC3E}">
        <p14:creationId xmlns:p14="http://schemas.microsoft.com/office/powerpoint/2010/main" val="50071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Signals</a:t>
            </a:r>
          </a:p>
        </p:txBody>
      </p:sp>
      <p:sp>
        <p:nvSpPr>
          <p:cNvPr id="3" name="Content Placeholder 2"/>
          <p:cNvSpPr>
            <a:spLocks noGrp="1"/>
          </p:cNvSpPr>
          <p:nvPr>
            <p:ph idx="1"/>
          </p:nvPr>
        </p:nvSpPr>
        <p:spPr/>
        <p:txBody>
          <a:bodyPr/>
          <a:lstStyle/>
          <a:p>
            <a:r>
              <a:rPr lang="en-US" dirty="0" smtClean="0"/>
              <a:t>Transitions to show:</a:t>
            </a:r>
          </a:p>
          <a:p>
            <a:pPr lvl="1"/>
            <a:r>
              <a:rPr lang="en-US" dirty="0" smtClean="0"/>
              <a:t>Examples</a:t>
            </a:r>
          </a:p>
          <a:p>
            <a:pPr lvl="1"/>
            <a:r>
              <a:rPr lang="en-US" dirty="0" smtClean="0"/>
              <a:t>Order of importance </a:t>
            </a:r>
          </a:p>
          <a:p>
            <a:pPr lvl="1"/>
            <a:r>
              <a:rPr lang="en-US" dirty="0" smtClean="0"/>
              <a:t>Chronological order</a:t>
            </a:r>
          </a:p>
          <a:p>
            <a:pPr lvl="1"/>
            <a:r>
              <a:rPr lang="en-US" dirty="0" smtClean="0"/>
              <a:t>List </a:t>
            </a:r>
          </a:p>
          <a:p>
            <a:pPr lvl="1"/>
            <a:r>
              <a:rPr lang="en-US" dirty="0" smtClean="0"/>
              <a:t>Addition</a:t>
            </a:r>
          </a:p>
          <a:p>
            <a:pPr lvl="1"/>
            <a:r>
              <a:rPr lang="en-US" dirty="0" smtClean="0"/>
              <a:t>Alternatives </a:t>
            </a:r>
            <a:endParaRPr lang="en-US" dirty="0"/>
          </a:p>
        </p:txBody>
      </p:sp>
    </p:spTree>
    <p:extLst>
      <p:ext uri="{BB962C8B-B14F-4D97-AF65-F5344CB8AC3E}">
        <p14:creationId xmlns:p14="http://schemas.microsoft.com/office/powerpoint/2010/main" val="114637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Transition Signals</a:t>
            </a:r>
          </a:p>
        </p:txBody>
      </p:sp>
      <p:sp>
        <p:nvSpPr>
          <p:cNvPr id="3" name="Content Placeholder 2"/>
          <p:cNvSpPr>
            <a:spLocks noGrp="1"/>
          </p:cNvSpPr>
          <p:nvPr>
            <p:ph idx="1"/>
          </p:nvPr>
        </p:nvSpPr>
        <p:spPr/>
        <p:txBody>
          <a:bodyPr/>
          <a:lstStyle/>
          <a:p>
            <a:r>
              <a:rPr lang="en-US" sz="2800" dirty="0"/>
              <a:t>Cohesion is an important feature of academic writing. It can help ensure that your writing coheres or 'sticks together', which will make it easier for the reader to follow the main ideas in your essay or report. You can achieve good cohesion by paying attention to five important features. The </a:t>
            </a:r>
            <a:r>
              <a:rPr lang="en-US" sz="2800" dirty="0">
                <a:solidFill>
                  <a:srgbClr val="00B050"/>
                </a:solidFill>
              </a:rPr>
              <a:t>first</a:t>
            </a:r>
            <a:r>
              <a:rPr lang="en-US" sz="2800" dirty="0"/>
              <a:t> of these is repeated words. The </a:t>
            </a:r>
            <a:r>
              <a:rPr lang="en-US" sz="2800" dirty="0">
                <a:solidFill>
                  <a:srgbClr val="00B050"/>
                </a:solidFill>
              </a:rPr>
              <a:t>second</a:t>
            </a:r>
            <a:r>
              <a:rPr lang="en-US" sz="2800" dirty="0"/>
              <a:t> key feature is reference words. The </a:t>
            </a:r>
            <a:r>
              <a:rPr lang="en-US" sz="2800" dirty="0">
                <a:solidFill>
                  <a:srgbClr val="00B050"/>
                </a:solidFill>
              </a:rPr>
              <a:t>third</a:t>
            </a:r>
            <a:r>
              <a:rPr lang="en-US" sz="2800" dirty="0"/>
              <a:t> one is transition signals. The </a:t>
            </a:r>
            <a:r>
              <a:rPr lang="en-US" sz="2800" dirty="0">
                <a:solidFill>
                  <a:srgbClr val="00B050"/>
                </a:solidFill>
              </a:rPr>
              <a:t>fourth</a:t>
            </a:r>
            <a:r>
              <a:rPr lang="en-US" sz="2800" dirty="0"/>
              <a:t> is substitution. The </a:t>
            </a:r>
            <a:r>
              <a:rPr lang="en-US" sz="2800" dirty="0">
                <a:solidFill>
                  <a:srgbClr val="00B050"/>
                </a:solidFill>
              </a:rPr>
              <a:t>final</a:t>
            </a:r>
            <a:r>
              <a:rPr lang="en-US" sz="2800" dirty="0"/>
              <a:t> important aspect is ellipsis.</a:t>
            </a:r>
          </a:p>
        </p:txBody>
      </p:sp>
    </p:spTree>
    <p:extLst>
      <p:ext uri="{BB962C8B-B14F-4D97-AF65-F5344CB8AC3E}">
        <p14:creationId xmlns:p14="http://schemas.microsoft.com/office/powerpoint/2010/main" val="205825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solidFill>
                  <a:schemeClr val="bg1">
                    <a:lumMod val="75000"/>
                  </a:schemeClr>
                </a:solidFill>
              </a:rPr>
              <a:t>Reference words</a:t>
            </a:r>
          </a:p>
          <a:p>
            <a:pPr lvl="1"/>
            <a:r>
              <a:rPr lang="en-US" dirty="0" smtClean="0">
                <a:solidFill>
                  <a:schemeClr val="bg1">
                    <a:lumMod val="75000"/>
                  </a:schemeClr>
                </a:solidFill>
              </a:rPr>
              <a:t>Repeated words/ideas</a:t>
            </a:r>
          </a:p>
          <a:p>
            <a:pPr lvl="1"/>
            <a:r>
              <a:rPr lang="en-US" dirty="0" smtClean="0">
                <a:solidFill>
                  <a:schemeClr val="bg1">
                    <a:lumMod val="75000"/>
                  </a:schemeClr>
                </a:solidFill>
              </a:rPr>
              <a:t>Transition signals</a:t>
            </a:r>
          </a:p>
          <a:p>
            <a:pPr lvl="1"/>
            <a:r>
              <a:rPr lang="en-US" dirty="0" smtClean="0"/>
              <a:t>Substitution</a:t>
            </a:r>
            <a:r>
              <a:rPr lang="en-US" dirty="0" smtClean="0">
                <a:solidFill>
                  <a:schemeClr val="bg1">
                    <a:lumMod val="75000"/>
                  </a:schemeClr>
                </a:solidFill>
              </a:rPr>
              <a:t> </a:t>
            </a:r>
          </a:p>
          <a:p>
            <a:pPr lvl="1"/>
            <a:r>
              <a:rPr lang="en-US" dirty="0" smtClean="0">
                <a:solidFill>
                  <a:schemeClr val="bg1">
                    <a:lumMod val="75000"/>
                  </a:schemeClr>
                </a:solidFill>
              </a:rPr>
              <a:t>Ellipsis </a:t>
            </a:r>
            <a:endParaRPr lang="en-US" dirty="0">
              <a:solidFill>
                <a:schemeClr val="bg1">
                  <a:lumMod val="75000"/>
                </a:schemeClr>
              </a:solidFill>
            </a:endParaRPr>
          </a:p>
        </p:txBody>
      </p:sp>
    </p:spTree>
    <p:extLst>
      <p:ext uri="{BB962C8B-B14F-4D97-AF65-F5344CB8AC3E}">
        <p14:creationId xmlns:p14="http://schemas.microsoft.com/office/powerpoint/2010/main" val="1715610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Substitution</a:t>
            </a:r>
            <a:endParaRPr lang="en-US" dirty="0"/>
          </a:p>
        </p:txBody>
      </p:sp>
      <p:sp>
        <p:nvSpPr>
          <p:cNvPr id="3" name="Content Placeholder 2"/>
          <p:cNvSpPr>
            <a:spLocks noGrp="1"/>
          </p:cNvSpPr>
          <p:nvPr>
            <p:ph idx="1"/>
          </p:nvPr>
        </p:nvSpPr>
        <p:spPr/>
        <p:txBody>
          <a:bodyPr/>
          <a:lstStyle/>
          <a:p>
            <a:r>
              <a:rPr lang="en-US" dirty="0" smtClean="0"/>
              <a:t>Substitutes (i.e. replaces) an earlier word(s) with another </a:t>
            </a:r>
          </a:p>
          <a:p>
            <a:r>
              <a:rPr lang="en-US" dirty="0" smtClean="0"/>
              <a:t>Similar to reference words </a:t>
            </a:r>
          </a:p>
          <a:p>
            <a:r>
              <a:rPr lang="en-US" dirty="0" smtClean="0"/>
              <a:t>For example: </a:t>
            </a:r>
          </a:p>
          <a:p>
            <a:pPr lvl="1"/>
            <a:r>
              <a:rPr lang="en-US" dirty="0" smtClean="0"/>
              <a:t>The graph on the left shows average calorie intake by age, which the </a:t>
            </a:r>
            <a:r>
              <a:rPr lang="en-US" b="1" u="sng" dirty="0" smtClean="0"/>
              <a:t>one</a:t>
            </a:r>
            <a:r>
              <a:rPr lang="en-US" dirty="0" smtClean="0"/>
              <a:t> on the right shows daily exercise levels. </a:t>
            </a:r>
          </a:p>
          <a:p>
            <a:pPr lvl="1"/>
            <a:r>
              <a:rPr lang="en-US" dirty="0" smtClean="0"/>
              <a:t> Drinking alcohol before driving is banned in many countries, since </a:t>
            </a:r>
            <a:r>
              <a:rPr lang="en-US" b="1" u="sng" dirty="0" smtClean="0"/>
              <a:t>doing so</a:t>
            </a:r>
            <a:r>
              <a:rPr lang="en-US" dirty="0" smtClean="0"/>
              <a:t> can seriously impair one’s ability to drive safely. </a:t>
            </a:r>
            <a:endParaRPr lang="en-US" dirty="0"/>
          </a:p>
        </p:txBody>
      </p:sp>
    </p:spTree>
    <p:extLst>
      <p:ext uri="{BB962C8B-B14F-4D97-AF65-F5344CB8AC3E}">
        <p14:creationId xmlns:p14="http://schemas.microsoft.com/office/powerpoint/2010/main" val="2126605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solidFill>
                  <a:schemeClr val="bg1">
                    <a:lumMod val="75000"/>
                  </a:schemeClr>
                </a:solidFill>
              </a:rPr>
              <a:t>Reference words</a:t>
            </a:r>
          </a:p>
          <a:p>
            <a:pPr lvl="1"/>
            <a:r>
              <a:rPr lang="en-US" dirty="0" smtClean="0">
                <a:solidFill>
                  <a:schemeClr val="bg1">
                    <a:lumMod val="75000"/>
                  </a:schemeClr>
                </a:solidFill>
              </a:rPr>
              <a:t>Repeated words/ideas</a:t>
            </a:r>
          </a:p>
          <a:p>
            <a:pPr lvl="1"/>
            <a:r>
              <a:rPr lang="en-US" dirty="0" smtClean="0">
                <a:solidFill>
                  <a:schemeClr val="bg1">
                    <a:lumMod val="75000"/>
                  </a:schemeClr>
                </a:solidFill>
              </a:rPr>
              <a:t>Transition signals</a:t>
            </a:r>
          </a:p>
          <a:p>
            <a:pPr lvl="1"/>
            <a:r>
              <a:rPr lang="en-US" dirty="0" smtClean="0">
                <a:solidFill>
                  <a:schemeClr val="bg1">
                    <a:lumMod val="75000"/>
                  </a:schemeClr>
                </a:solidFill>
              </a:rPr>
              <a:t>Substitution </a:t>
            </a:r>
          </a:p>
          <a:p>
            <a:pPr lvl="1"/>
            <a:r>
              <a:rPr lang="en-US" dirty="0" smtClean="0"/>
              <a:t>Ellipsis </a:t>
            </a:r>
            <a:endParaRPr lang="en-US" dirty="0"/>
          </a:p>
        </p:txBody>
      </p:sp>
    </p:spTree>
    <p:extLst>
      <p:ext uri="{BB962C8B-B14F-4D97-AF65-F5344CB8AC3E}">
        <p14:creationId xmlns:p14="http://schemas.microsoft.com/office/powerpoint/2010/main" val="229217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Ellipses</a:t>
            </a:r>
            <a:endParaRPr lang="en-US" dirty="0"/>
          </a:p>
        </p:txBody>
      </p:sp>
      <p:sp>
        <p:nvSpPr>
          <p:cNvPr id="3" name="Content Placeholder 2"/>
          <p:cNvSpPr>
            <a:spLocks noGrp="1"/>
          </p:cNvSpPr>
          <p:nvPr>
            <p:ph idx="1"/>
          </p:nvPr>
        </p:nvSpPr>
        <p:spPr/>
        <p:txBody>
          <a:bodyPr/>
          <a:lstStyle/>
          <a:p>
            <a:r>
              <a:rPr lang="en-US" dirty="0" smtClean="0"/>
              <a:t>Leaving out words (because meaning is clear)</a:t>
            </a:r>
          </a:p>
          <a:p>
            <a:r>
              <a:rPr lang="en-US" dirty="0" smtClean="0"/>
              <a:t>Example: </a:t>
            </a:r>
          </a:p>
          <a:p>
            <a:pPr lvl="1"/>
            <a:r>
              <a:rPr lang="en-US" dirty="0" smtClean="0"/>
              <a:t>The first graph shows a high calorie intake for 20-25 years old, the </a:t>
            </a:r>
            <a:r>
              <a:rPr lang="en-US" dirty="0"/>
              <a:t>first graph shows a </a:t>
            </a:r>
            <a:r>
              <a:rPr lang="en-US" dirty="0" smtClean="0"/>
              <a:t>lower </a:t>
            </a:r>
            <a:r>
              <a:rPr lang="en-US" dirty="0"/>
              <a:t>calorie intake for </a:t>
            </a:r>
            <a:r>
              <a:rPr lang="en-US" dirty="0" smtClean="0"/>
              <a:t>25-30 </a:t>
            </a:r>
            <a:r>
              <a:rPr lang="en-US" dirty="0"/>
              <a:t>years </a:t>
            </a:r>
            <a:r>
              <a:rPr lang="en-US" dirty="0" smtClean="0"/>
              <a:t>old, and the </a:t>
            </a:r>
            <a:r>
              <a:rPr lang="en-US" dirty="0"/>
              <a:t>first graph shows a </a:t>
            </a:r>
            <a:r>
              <a:rPr lang="en-US" dirty="0" smtClean="0"/>
              <a:t>very low </a:t>
            </a:r>
            <a:r>
              <a:rPr lang="en-US" dirty="0"/>
              <a:t>calorie intake for </a:t>
            </a:r>
            <a:r>
              <a:rPr lang="en-US" dirty="0" smtClean="0"/>
              <a:t>those over 30. </a:t>
            </a:r>
          </a:p>
          <a:p>
            <a:pPr lvl="1"/>
            <a:r>
              <a:rPr lang="en-US" dirty="0"/>
              <a:t>The first graph shows a high calorie intake for 20-25 years old</a:t>
            </a:r>
            <a:r>
              <a:rPr lang="en-US" dirty="0" smtClean="0"/>
              <a:t>, </a:t>
            </a:r>
            <a:r>
              <a:rPr lang="en-US" dirty="0"/>
              <a:t>a </a:t>
            </a:r>
            <a:r>
              <a:rPr lang="en-US" dirty="0" smtClean="0"/>
              <a:t>lower </a:t>
            </a:r>
            <a:r>
              <a:rPr lang="en-US" dirty="0"/>
              <a:t>intake for 25-30 years old, </a:t>
            </a:r>
            <a:r>
              <a:rPr lang="en-US" dirty="0" smtClean="0"/>
              <a:t>and a very low for </a:t>
            </a:r>
            <a:r>
              <a:rPr lang="en-US" dirty="0"/>
              <a:t>those over 30.</a:t>
            </a:r>
          </a:p>
          <a:p>
            <a:pPr lvl="1"/>
            <a:endParaRPr lang="en-US" dirty="0"/>
          </a:p>
        </p:txBody>
      </p:sp>
    </p:spTree>
    <p:extLst>
      <p:ext uri="{BB962C8B-B14F-4D97-AF65-F5344CB8AC3E}">
        <p14:creationId xmlns:p14="http://schemas.microsoft.com/office/powerpoint/2010/main" val="185428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Relates to organization and progression of ideas.</a:t>
            </a:r>
          </a:p>
          <a:p>
            <a:r>
              <a:rPr lang="en-US" dirty="0" smtClean="0"/>
              <a:t>Also about how clear and easy the ideas are to understand.</a:t>
            </a:r>
          </a:p>
          <a:p>
            <a:pPr lvl="1"/>
            <a:endParaRPr lang="en-US" dirty="0"/>
          </a:p>
        </p:txBody>
      </p:sp>
    </p:spTree>
    <p:extLst>
      <p:ext uri="{BB962C8B-B14F-4D97-AF65-F5344CB8AC3E}">
        <p14:creationId xmlns:p14="http://schemas.microsoft.com/office/powerpoint/2010/main" val="212499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3E4A9-BBC2-0382-7101-28C3FDE572B7}"/>
              </a:ext>
            </a:extLst>
          </p:cNvPr>
          <p:cNvSpPr>
            <a:spLocks noGrp="1"/>
          </p:cNvSpPr>
          <p:nvPr>
            <p:ph type="title"/>
          </p:nvPr>
        </p:nvSpPr>
        <p:spPr>
          <a:xfrm>
            <a:off x="963084" y="4406901"/>
            <a:ext cx="10363200" cy="707886"/>
          </a:xfrm>
        </p:spPr>
        <p:txBody>
          <a:bodyPr/>
          <a:lstStyle/>
          <a:p>
            <a:r>
              <a:rPr lang="en-US" dirty="0" smtClean="0">
                <a:latin typeface="Georgia"/>
              </a:rPr>
              <a:t>Cohesion and coherence</a:t>
            </a:r>
            <a:endParaRPr lang="en-US" dirty="0"/>
          </a:p>
        </p:txBody>
      </p:sp>
    </p:spTree>
    <p:extLst>
      <p:ext uri="{BB962C8B-B14F-4D97-AF65-F5344CB8AC3E}">
        <p14:creationId xmlns:p14="http://schemas.microsoft.com/office/powerpoint/2010/main" val="212211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improve coherence?</a:t>
            </a:r>
            <a:endParaRPr lang="en-US" dirty="0"/>
          </a:p>
        </p:txBody>
      </p:sp>
      <p:sp>
        <p:nvSpPr>
          <p:cNvPr id="3" name="Content Placeholder 2"/>
          <p:cNvSpPr>
            <a:spLocks noGrp="1"/>
          </p:cNvSpPr>
          <p:nvPr>
            <p:ph sz="half" idx="1"/>
          </p:nvPr>
        </p:nvSpPr>
        <p:spPr>
          <a:xfrm>
            <a:off x="912284" y="1125538"/>
            <a:ext cx="7938417" cy="5111750"/>
          </a:xfrm>
        </p:spPr>
        <p:txBody>
          <a:bodyPr/>
          <a:lstStyle/>
          <a:p>
            <a:r>
              <a:rPr lang="en-US" dirty="0" smtClean="0"/>
              <a:t>Make </a:t>
            </a:r>
            <a:r>
              <a:rPr lang="en-US" dirty="0"/>
              <a:t>sure the ideas are well-organized. </a:t>
            </a:r>
          </a:p>
          <a:p>
            <a:pPr lvl="1"/>
            <a:r>
              <a:rPr lang="en-US" dirty="0"/>
              <a:t>Create an outline before writing</a:t>
            </a:r>
          </a:p>
          <a:p>
            <a:pPr lvl="1"/>
            <a:r>
              <a:rPr lang="en-US" dirty="0"/>
              <a:t>Create a reverse outline after writing</a:t>
            </a:r>
          </a:p>
          <a:p>
            <a:pPr lvl="1"/>
            <a:r>
              <a:rPr lang="en-US" dirty="0"/>
              <a:t>Make sure you have a clear thesis statement, topic sentences, </a:t>
            </a:r>
            <a:r>
              <a:rPr lang="en-US" dirty="0" smtClean="0"/>
              <a:t>summary</a:t>
            </a:r>
            <a:r>
              <a:rPr lang="en-US" dirty="0"/>
              <a:t>.</a:t>
            </a:r>
          </a:p>
          <a:p>
            <a:pPr lvl="1"/>
            <a:r>
              <a:rPr lang="en-US" dirty="0"/>
              <a:t>Check that all ideas in a paragraph relate to the topic sentence. </a:t>
            </a:r>
            <a:endParaRPr lang="en-US" dirty="0" smtClean="0"/>
          </a:p>
          <a:p>
            <a:pPr lvl="1"/>
            <a:r>
              <a:rPr lang="en-US" dirty="0" smtClean="0"/>
              <a:t>Check that all the topic sentences relate to the thesis statement. </a:t>
            </a:r>
            <a:endParaRPr lang="en-US" dirty="0"/>
          </a:p>
        </p:txBody>
      </p:sp>
      <p:pic>
        <p:nvPicPr>
          <p:cNvPr id="4" name="Picture 3"/>
          <p:cNvPicPr>
            <a:picLocks noChangeAspect="1"/>
          </p:cNvPicPr>
          <p:nvPr/>
        </p:nvPicPr>
        <p:blipFill>
          <a:blip r:embed="rId2"/>
          <a:stretch>
            <a:fillRect/>
          </a:stretch>
        </p:blipFill>
        <p:spPr>
          <a:xfrm>
            <a:off x="7593292" y="4118852"/>
            <a:ext cx="1171146" cy="468458"/>
          </a:xfrm>
          <a:prstGeom prst="rect">
            <a:avLst/>
          </a:prstGeom>
        </p:spPr>
      </p:pic>
      <p:pic>
        <p:nvPicPr>
          <p:cNvPr id="5" name="Picture 4"/>
          <p:cNvPicPr>
            <a:picLocks noChangeAspect="1"/>
          </p:cNvPicPr>
          <p:nvPr/>
        </p:nvPicPr>
        <p:blipFill>
          <a:blip r:embed="rId3"/>
          <a:stretch>
            <a:fillRect/>
          </a:stretch>
        </p:blipFill>
        <p:spPr>
          <a:xfrm>
            <a:off x="9022402" y="1125538"/>
            <a:ext cx="2995033" cy="3496277"/>
          </a:xfrm>
          <a:prstGeom prst="rect">
            <a:avLst/>
          </a:prstGeom>
        </p:spPr>
      </p:pic>
    </p:spTree>
    <p:extLst>
      <p:ext uri="{BB962C8B-B14F-4D97-AF65-F5344CB8AC3E}">
        <p14:creationId xmlns:p14="http://schemas.microsoft.com/office/powerpoint/2010/main" val="4105226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improve coherence?</a:t>
            </a:r>
            <a:endParaRPr lang="en-US" dirty="0"/>
          </a:p>
        </p:txBody>
      </p:sp>
      <p:sp>
        <p:nvSpPr>
          <p:cNvPr id="3" name="Content Placeholder 2"/>
          <p:cNvSpPr>
            <a:spLocks noGrp="1"/>
          </p:cNvSpPr>
          <p:nvPr>
            <p:ph idx="1"/>
          </p:nvPr>
        </p:nvSpPr>
        <p:spPr/>
        <p:txBody>
          <a:bodyPr/>
          <a:lstStyle/>
          <a:p>
            <a:r>
              <a:rPr lang="en-US" dirty="0" smtClean="0"/>
              <a:t>Make </a:t>
            </a:r>
            <a:r>
              <a:rPr lang="en-US" dirty="0"/>
              <a:t>sure </a:t>
            </a:r>
            <a:r>
              <a:rPr lang="en-US" dirty="0" smtClean="0"/>
              <a:t>ideas can be understood by the reader</a:t>
            </a:r>
            <a:endParaRPr lang="en-US" dirty="0"/>
          </a:p>
          <a:p>
            <a:pPr lvl="1"/>
            <a:r>
              <a:rPr lang="en-US" dirty="0" smtClean="0"/>
              <a:t>Consider the audience</a:t>
            </a:r>
          </a:p>
          <a:p>
            <a:pPr lvl="1"/>
            <a:r>
              <a:rPr lang="en-US" dirty="0" smtClean="0"/>
              <a:t>Consider the purpose. </a:t>
            </a:r>
          </a:p>
          <a:p>
            <a:pPr lvl="1"/>
            <a:r>
              <a:rPr lang="en-US" dirty="0" smtClean="0"/>
              <a:t>If possible, ask a peer to read it: does it make sense to them? (Peer Editing) </a:t>
            </a:r>
            <a:endParaRPr lang="en-US" dirty="0"/>
          </a:p>
        </p:txBody>
      </p:sp>
    </p:spTree>
    <p:extLst>
      <p:ext uri="{BB962C8B-B14F-4D97-AF65-F5344CB8AC3E}">
        <p14:creationId xmlns:p14="http://schemas.microsoft.com/office/powerpoint/2010/main" val="4222645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Consider the provided sample essay, </a:t>
            </a:r>
            <a:r>
              <a:rPr lang="en-US" dirty="0"/>
              <a:t>highlight the different cohesive aspects in this essay, i.e. repeated words/ideas, reference words, transition signals, substitution and </a:t>
            </a:r>
            <a:r>
              <a:rPr lang="en-US" dirty="0" smtClean="0"/>
              <a:t>ellipsis. </a:t>
            </a:r>
            <a:endParaRPr lang="en-US" dirty="0"/>
          </a:p>
        </p:txBody>
      </p:sp>
    </p:spTree>
    <p:extLst>
      <p:ext uri="{BB962C8B-B14F-4D97-AF65-F5344CB8AC3E}">
        <p14:creationId xmlns:p14="http://schemas.microsoft.com/office/powerpoint/2010/main" val="265549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r>
              <a:rPr lang="en-US" dirty="0" smtClean="0"/>
              <a:t>Cohesion relates to the micro level of the text, i.e. the words and sentences and how they join and link together.</a:t>
            </a:r>
          </a:p>
          <a:p>
            <a:r>
              <a:rPr lang="en-US" dirty="0" smtClean="0"/>
              <a:t>Cohere (verb)</a:t>
            </a:r>
          </a:p>
          <a:p>
            <a:pPr lvl="1"/>
            <a:r>
              <a:rPr lang="en-US" dirty="0" smtClean="0"/>
              <a:t>to stick together</a:t>
            </a:r>
          </a:p>
          <a:p>
            <a:r>
              <a:rPr lang="en-US" dirty="0" smtClean="0"/>
              <a:t>Cohesive (</a:t>
            </a:r>
            <a:r>
              <a:rPr lang="en-US" dirty="0" err="1" smtClean="0"/>
              <a:t>adj</a:t>
            </a:r>
            <a:r>
              <a:rPr lang="en-US" dirty="0" smtClean="0"/>
              <a:t>)</a:t>
            </a:r>
          </a:p>
          <a:p>
            <a:pPr lvl="1"/>
            <a:r>
              <a:rPr lang="en-US" dirty="0"/>
              <a:t>u</a:t>
            </a:r>
            <a:r>
              <a:rPr lang="en-US" dirty="0" smtClean="0"/>
              <a:t>nited and working together</a:t>
            </a:r>
          </a:p>
          <a:p>
            <a:pPr lvl="1"/>
            <a:r>
              <a:rPr lang="en-US" dirty="0" smtClean="0"/>
              <a:t>fitting well together </a:t>
            </a:r>
          </a:p>
          <a:p>
            <a:r>
              <a:rPr lang="en-US" dirty="0"/>
              <a:t>It is important for the parts of a written text to be connected together</a:t>
            </a:r>
            <a:r>
              <a:rPr lang="en-US" dirty="0" smtClean="0"/>
              <a:t>.</a:t>
            </a:r>
          </a:p>
          <a:p>
            <a:r>
              <a:rPr lang="en-US" dirty="0"/>
              <a:t>Cohesion is therefore related to ensuring that the words and sentences you use stick together.</a:t>
            </a:r>
          </a:p>
        </p:txBody>
      </p:sp>
      <p:sp>
        <p:nvSpPr>
          <p:cNvPr id="4" name="Slide Number Placeholder 3"/>
          <p:cNvSpPr>
            <a:spLocks noGrp="1"/>
          </p:cNvSpPr>
          <p:nvPr>
            <p:ph type="sldNum" sz="quarter" idx="4294967295"/>
          </p:nvPr>
        </p:nvSpPr>
        <p:spPr>
          <a:xfrm>
            <a:off x="11139488" y="5956300"/>
            <a:ext cx="1052512" cy="365125"/>
          </a:xfrm>
          <a:prstGeom prst="rect">
            <a:avLst/>
          </a:prstGeom>
        </p:spPr>
        <p:txBody>
          <a:bodyPr/>
          <a:lstStyle/>
          <a:p>
            <a:fld id="{D57F1E4F-1CFF-5643-939E-217C01CDF565}"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9429624" y="3146087"/>
            <a:ext cx="1234547" cy="876376"/>
          </a:xfrm>
          <a:prstGeom prst="rect">
            <a:avLst/>
          </a:prstGeom>
        </p:spPr>
      </p:pic>
    </p:spTree>
    <p:extLst>
      <p:ext uri="{BB962C8B-B14F-4D97-AF65-F5344CB8AC3E}">
        <p14:creationId xmlns:p14="http://schemas.microsoft.com/office/powerpoint/2010/main" val="1518519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 </a:t>
            </a:r>
            <a:endParaRPr lang="en-US" dirty="0"/>
          </a:p>
        </p:txBody>
      </p:sp>
      <p:sp>
        <p:nvSpPr>
          <p:cNvPr id="3" name="Content Placeholder 2"/>
          <p:cNvSpPr>
            <a:spLocks noGrp="1"/>
          </p:cNvSpPr>
          <p:nvPr>
            <p:ph idx="1"/>
          </p:nvPr>
        </p:nvSpPr>
        <p:spPr/>
        <p:txBody>
          <a:bodyPr/>
          <a:lstStyle/>
          <a:p>
            <a:r>
              <a:rPr lang="en-US" dirty="0" smtClean="0"/>
              <a:t>Coherence relates to macro level features of a text which help it to make sense as a whole. </a:t>
            </a:r>
          </a:p>
          <a:p>
            <a:r>
              <a:rPr lang="en-US" dirty="0" smtClean="0"/>
              <a:t>Coherent (</a:t>
            </a:r>
            <a:r>
              <a:rPr lang="en-US" dirty="0" err="1" smtClean="0"/>
              <a:t>adj</a:t>
            </a:r>
            <a:r>
              <a:rPr lang="en-US" dirty="0" smtClean="0"/>
              <a:t>)</a:t>
            </a:r>
          </a:p>
          <a:p>
            <a:pPr lvl="1"/>
            <a:r>
              <a:rPr lang="en-US" dirty="0"/>
              <a:t>l</a:t>
            </a:r>
            <a:r>
              <a:rPr lang="en-US" dirty="0" smtClean="0"/>
              <a:t>ogically ordered and connected </a:t>
            </a:r>
          </a:p>
          <a:p>
            <a:pPr lvl="1"/>
            <a:r>
              <a:rPr lang="en-US" dirty="0"/>
              <a:t>c</a:t>
            </a:r>
            <a:r>
              <a:rPr lang="en-US" dirty="0" smtClean="0"/>
              <a:t>lear and consistent</a:t>
            </a:r>
          </a:p>
          <a:p>
            <a:pPr lvl="1"/>
            <a:r>
              <a:rPr lang="en-US" dirty="0"/>
              <a:t>u</a:t>
            </a:r>
            <a:r>
              <a:rPr lang="en-US" dirty="0" smtClean="0"/>
              <a:t>nderstandable </a:t>
            </a:r>
            <a:endParaRPr lang="en-US" dirty="0"/>
          </a:p>
        </p:txBody>
      </p:sp>
      <p:pic>
        <p:nvPicPr>
          <p:cNvPr id="4" name="Picture 3"/>
          <p:cNvPicPr>
            <a:picLocks noChangeAspect="1"/>
          </p:cNvPicPr>
          <p:nvPr/>
        </p:nvPicPr>
        <p:blipFill>
          <a:blip r:embed="rId2"/>
          <a:stretch>
            <a:fillRect/>
          </a:stretch>
        </p:blipFill>
        <p:spPr>
          <a:xfrm>
            <a:off x="8161675" y="2122988"/>
            <a:ext cx="3132091" cy="3116850"/>
          </a:xfrm>
          <a:prstGeom prst="rect">
            <a:avLst/>
          </a:prstGeom>
        </p:spPr>
      </p:pic>
    </p:spTree>
    <p:extLst>
      <p:ext uri="{BB962C8B-B14F-4D97-AF65-F5344CB8AC3E}">
        <p14:creationId xmlns:p14="http://schemas.microsoft.com/office/powerpoint/2010/main" val="14706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t>Reference words</a:t>
            </a:r>
          </a:p>
          <a:p>
            <a:pPr lvl="1"/>
            <a:r>
              <a:rPr lang="en-US" dirty="0" smtClean="0"/>
              <a:t>Repeated words/ideas</a:t>
            </a:r>
          </a:p>
          <a:p>
            <a:pPr lvl="1"/>
            <a:r>
              <a:rPr lang="en-US" dirty="0" smtClean="0"/>
              <a:t>Transition signals</a:t>
            </a:r>
          </a:p>
          <a:p>
            <a:pPr lvl="1"/>
            <a:r>
              <a:rPr lang="en-US" dirty="0" smtClean="0"/>
              <a:t>Substitution </a:t>
            </a:r>
          </a:p>
          <a:p>
            <a:pPr lvl="1"/>
            <a:r>
              <a:rPr lang="en-US" dirty="0" smtClean="0"/>
              <a:t>Ellipsis </a:t>
            </a:r>
            <a:endParaRPr lang="en-US" dirty="0"/>
          </a:p>
        </p:txBody>
      </p:sp>
    </p:spTree>
    <p:extLst>
      <p:ext uri="{BB962C8B-B14F-4D97-AF65-F5344CB8AC3E}">
        <p14:creationId xmlns:p14="http://schemas.microsoft.com/office/powerpoint/2010/main" val="118336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t>Reference words</a:t>
            </a:r>
          </a:p>
          <a:p>
            <a:pPr lvl="1"/>
            <a:r>
              <a:rPr lang="en-US" dirty="0" smtClean="0">
                <a:solidFill>
                  <a:schemeClr val="bg1">
                    <a:lumMod val="75000"/>
                  </a:schemeClr>
                </a:solidFill>
              </a:rPr>
              <a:t>Repeated words/ideas</a:t>
            </a:r>
          </a:p>
          <a:p>
            <a:pPr lvl="1"/>
            <a:r>
              <a:rPr lang="en-US" dirty="0" smtClean="0">
                <a:solidFill>
                  <a:schemeClr val="bg1">
                    <a:lumMod val="75000"/>
                  </a:schemeClr>
                </a:solidFill>
              </a:rPr>
              <a:t>Transition signals</a:t>
            </a:r>
          </a:p>
          <a:p>
            <a:pPr lvl="1"/>
            <a:r>
              <a:rPr lang="en-US" dirty="0" smtClean="0">
                <a:solidFill>
                  <a:schemeClr val="bg1">
                    <a:lumMod val="75000"/>
                  </a:schemeClr>
                </a:solidFill>
              </a:rPr>
              <a:t>Substitution </a:t>
            </a:r>
          </a:p>
          <a:p>
            <a:pPr lvl="1"/>
            <a:r>
              <a:rPr lang="en-US" dirty="0" smtClean="0">
                <a:solidFill>
                  <a:schemeClr val="bg1">
                    <a:lumMod val="75000"/>
                  </a:schemeClr>
                </a:solidFill>
              </a:rPr>
              <a:t>Ellipsis </a:t>
            </a:r>
            <a:endParaRPr lang="en-US" dirty="0">
              <a:solidFill>
                <a:schemeClr val="bg1">
                  <a:lumMod val="75000"/>
                </a:schemeClr>
              </a:solidFill>
            </a:endParaRPr>
          </a:p>
        </p:txBody>
      </p:sp>
    </p:spTree>
    <p:extLst>
      <p:ext uri="{BB962C8B-B14F-4D97-AF65-F5344CB8AC3E}">
        <p14:creationId xmlns:p14="http://schemas.microsoft.com/office/powerpoint/2010/main" val="78278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Words</a:t>
            </a:r>
            <a:endParaRPr lang="en-US" dirty="0"/>
          </a:p>
        </p:txBody>
      </p:sp>
      <p:sp>
        <p:nvSpPr>
          <p:cNvPr id="3" name="Content Placeholder 2"/>
          <p:cNvSpPr>
            <a:spLocks noGrp="1"/>
          </p:cNvSpPr>
          <p:nvPr>
            <p:ph idx="1"/>
          </p:nvPr>
        </p:nvSpPr>
        <p:spPr/>
        <p:txBody>
          <a:bodyPr/>
          <a:lstStyle/>
          <a:p>
            <a:r>
              <a:rPr lang="en-US" dirty="0" smtClean="0"/>
              <a:t>What are reference words?</a:t>
            </a:r>
          </a:p>
          <a:p>
            <a:pPr lvl="1"/>
            <a:r>
              <a:rPr lang="en-US" dirty="0" smtClean="0"/>
              <a:t>Words which do not make sense on there own </a:t>
            </a:r>
          </a:p>
          <a:p>
            <a:pPr lvl="1"/>
            <a:r>
              <a:rPr lang="en-US" dirty="0" smtClean="0"/>
              <a:t>Refer to something else in the text </a:t>
            </a:r>
          </a:p>
          <a:p>
            <a:pPr lvl="1"/>
            <a:r>
              <a:rPr lang="en-US" dirty="0" smtClean="0"/>
              <a:t>Examples: this, these, that, those, it, they, them, he, she, which</a:t>
            </a:r>
          </a:p>
          <a:p>
            <a:endParaRPr lang="en-US" dirty="0"/>
          </a:p>
          <a:p>
            <a:pPr marL="0" indent="0">
              <a:buNone/>
            </a:pPr>
            <a:r>
              <a:rPr lang="en-US" sz="2400" dirty="0"/>
              <a:t>Cohesion is an important feature of academic writing. Cohesion can help ensure that your writing coheres or 'sticks together‘. Cohesion will make it easier for the reader to follow the main ideas in your essay or report. You can achieve good cohesion by paying attention to five important features. The first important feature is repeated words. The second key feature is reference words. The third one is transition signals. The fourth is substitution. The final important aspect is ellipsis.</a:t>
            </a:r>
          </a:p>
          <a:p>
            <a:pPr marL="0" indent="0">
              <a:buNone/>
            </a:pPr>
            <a:r>
              <a:rPr lang="en-US" sz="2400" dirty="0" smtClean="0"/>
              <a:t> </a:t>
            </a:r>
            <a:endParaRPr lang="en-US" sz="2400" dirty="0"/>
          </a:p>
        </p:txBody>
      </p:sp>
    </p:spTree>
    <p:extLst>
      <p:ext uri="{BB962C8B-B14F-4D97-AF65-F5344CB8AC3E}">
        <p14:creationId xmlns:p14="http://schemas.microsoft.com/office/powerpoint/2010/main" val="359810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Words</a:t>
            </a:r>
            <a:endParaRPr lang="en-US" dirty="0"/>
          </a:p>
        </p:txBody>
      </p:sp>
      <p:sp>
        <p:nvSpPr>
          <p:cNvPr id="3" name="Content Placeholder 2"/>
          <p:cNvSpPr>
            <a:spLocks noGrp="1"/>
          </p:cNvSpPr>
          <p:nvPr>
            <p:ph idx="1"/>
          </p:nvPr>
        </p:nvSpPr>
        <p:spPr/>
        <p:txBody>
          <a:bodyPr/>
          <a:lstStyle/>
          <a:p>
            <a:pPr marL="0" indent="0">
              <a:buNone/>
            </a:pPr>
            <a:r>
              <a:rPr lang="en-US" sz="2400" dirty="0"/>
              <a:t>Cohesion is an important feature of academic writing. </a:t>
            </a:r>
            <a:r>
              <a:rPr lang="en-US" sz="2400" dirty="0" smtClean="0">
                <a:solidFill>
                  <a:srgbClr val="FF0000"/>
                </a:solidFill>
              </a:rPr>
              <a:t>Cohesion</a:t>
            </a:r>
            <a:r>
              <a:rPr lang="en-US" sz="2400" dirty="0"/>
              <a:t> can help ensure that your writing coheres or 'sticks </a:t>
            </a:r>
            <a:r>
              <a:rPr lang="en-US" sz="2400" dirty="0" smtClean="0"/>
              <a:t>together‘.</a:t>
            </a:r>
            <a:r>
              <a:rPr lang="en-US" sz="2400" dirty="0"/>
              <a:t> </a:t>
            </a:r>
            <a:r>
              <a:rPr lang="en-US" sz="2400" dirty="0">
                <a:solidFill>
                  <a:srgbClr val="FF0000"/>
                </a:solidFill>
              </a:rPr>
              <a:t>Cohesion</a:t>
            </a:r>
            <a:r>
              <a:rPr lang="en-US" sz="2400" dirty="0"/>
              <a:t> will make it easier for the reader to follow the main ideas in your essay or report. You can achieve good cohesion by paying attention to five important features. The first</a:t>
            </a:r>
            <a:r>
              <a:rPr lang="en-US" sz="2400" dirty="0">
                <a:solidFill>
                  <a:srgbClr val="FF0000"/>
                </a:solidFill>
              </a:rPr>
              <a:t> important feature</a:t>
            </a:r>
            <a:r>
              <a:rPr lang="en-US" sz="2400" dirty="0"/>
              <a:t> is repeated words. </a:t>
            </a:r>
            <a:r>
              <a:rPr lang="en-US" sz="2400" dirty="0" smtClean="0"/>
              <a:t>The </a:t>
            </a:r>
            <a:r>
              <a:rPr lang="en-US" sz="2400" dirty="0"/>
              <a:t>second key feature is reference words. </a:t>
            </a:r>
            <a:r>
              <a:rPr lang="en-US" sz="2400" dirty="0" smtClean="0"/>
              <a:t>The </a:t>
            </a:r>
            <a:r>
              <a:rPr lang="en-US" sz="2400" dirty="0"/>
              <a:t>third one is transition signals. </a:t>
            </a:r>
            <a:r>
              <a:rPr lang="en-US" sz="2400" dirty="0" smtClean="0"/>
              <a:t>The </a:t>
            </a:r>
            <a:r>
              <a:rPr lang="en-US" sz="2400" dirty="0"/>
              <a:t>fourth is substitution. The final important aspect is ellipsis</a:t>
            </a:r>
            <a:r>
              <a:rPr lang="en-US" sz="2400" dirty="0" smtClean="0"/>
              <a:t>.</a:t>
            </a:r>
          </a:p>
          <a:p>
            <a:pPr marL="0" indent="0">
              <a:buNone/>
            </a:pPr>
            <a:endParaRPr lang="en-US" sz="2400" dirty="0" smtClean="0"/>
          </a:p>
          <a:p>
            <a:pPr marL="0" indent="0">
              <a:buNone/>
            </a:pPr>
            <a:r>
              <a:rPr lang="en-US" sz="2400" dirty="0" smtClean="0"/>
              <a:t>Cohesion </a:t>
            </a:r>
            <a:r>
              <a:rPr lang="en-US" sz="2400" dirty="0"/>
              <a:t>is an important feature of academic writing. </a:t>
            </a:r>
            <a:r>
              <a:rPr lang="en-US" sz="2400" b="1" dirty="0"/>
              <a:t>It</a:t>
            </a:r>
            <a:r>
              <a:rPr lang="en-US" sz="2400" dirty="0"/>
              <a:t> can help ensure that your writing coheres or 'sticks together', </a:t>
            </a:r>
            <a:r>
              <a:rPr lang="en-US" sz="2400" b="1" dirty="0"/>
              <a:t>which</a:t>
            </a:r>
            <a:r>
              <a:rPr lang="en-US" sz="2400" dirty="0"/>
              <a:t> will make it easier for the reader to follow the main ideas in your essay or report. You can achieve good cohesion by paying attention to five important features. The first of </a:t>
            </a:r>
            <a:r>
              <a:rPr lang="en-US" sz="2400" b="1" dirty="0"/>
              <a:t>these</a:t>
            </a:r>
            <a:r>
              <a:rPr lang="en-US" sz="2400" dirty="0"/>
              <a:t> is repeated words. The second key feature is reference words. The third one is transition signals. The fourth is substitution. The final important aspect is ellipsis.</a:t>
            </a:r>
          </a:p>
        </p:txBody>
      </p:sp>
    </p:spTree>
    <p:extLst>
      <p:ext uri="{BB962C8B-B14F-4D97-AF65-F5344CB8AC3E}">
        <p14:creationId xmlns:p14="http://schemas.microsoft.com/office/powerpoint/2010/main" val="2408596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 </a:t>
            </a:r>
            <a:endParaRPr lang="en-US" dirty="0"/>
          </a:p>
        </p:txBody>
      </p:sp>
      <p:sp>
        <p:nvSpPr>
          <p:cNvPr id="3" name="Content Placeholder 2"/>
          <p:cNvSpPr>
            <a:spLocks noGrp="1"/>
          </p:cNvSpPr>
          <p:nvPr>
            <p:ph idx="1"/>
          </p:nvPr>
        </p:nvSpPr>
        <p:spPr/>
        <p:txBody>
          <a:bodyPr/>
          <a:lstStyle/>
          <a:p>
            <a:r>
              <a:rPr lang="en-US" dirty="0" smtClean="0"/>
              <a:t>Good cohesion is achieved through the following five main methods:</a:t>
            </a:r>
          </a:p>
          <a:p>
            <a:pPr lvl="1"/>
            <a:r>
              <a:rPr lang="en-US" dirty="0" smtClean="0">
                <a:solidFill>
                  <a:schemeClr val="bg1">
                    <a:lumMod val="75000"/>
                  </a:schemeClr>
                </a:solidFill>
              </a:rPr>
              <a:t>Reference words</a:t>
            </a:r>
          </a:p>
          <a:p>
            <a:pPr lvl="1"/>
            <a:r>
              <a:rPr lang="en-US" dirty="0" smtClean="0"/>
              <a:t>Repeated words/ideas</a:t>
            </a:r>
          </a:p>
          <a:p>
            <a:pPr lvl="1"/>
            <a:r>
              <a:rPr lang="en-US" dirty="0" smtClean="0">
                <a:solidFill>
                  <a:schemeClr val="bg1">
                    <a:lumMod val="75000"/>
                  </a:schemeClr>
                </a:solidFill>
              </a:rPr>
              <a:t>Transition signals</a:t>
            </a:r>
          </a:p>
          <a:p>
            <a:pPr lvl="1"/>
            <a:r>
              <a:rPr lang="en-US" dirty="0" smtClean="0">
                <a:solidFill>
                  <a:schemeClr val="bg1">
                    <a:lumMod val="75000"/>
                  </a:schemeClr>
                </a:solidFill>
              </a:rPr>
              <a:t>Substitution </a:t>
            </a:r>
          </a:p>
          <a:p>
            <a:pPr lvl="1"/>
            <a:r>
              <a:rPr lang="en-US" dirty="0" smtClean="0">
                <a:solidFill>
                  <a:schemeClr val="bg1">
                    <a:lumMod val="75000"/>
                  </a:schemeClr>
                </a:solidFill>
              </a:rPr>
              <a:t>Ellipsis </a:t>
            </a:r>
            <a:endParaRPr lang="en-US" dirty="0">
              <a:solidFill>
                <a:schemeClr val="bg1">
                  <a:lumMod val="75000"/>
                </a:schemeClr>
              </a:solidFill>
            </a:endParaRPr>
          </a:p>
        </p:txBody>
      </p:sp>
    </p:spTree>
    <p:extLst>
      <p:ext uri="{BB962C8B-B14F-4D97-AF65-F5344CB8AC3E}">
        <p14:creationId xmlns:p14="http://schemas.microsoft.com/office/powerpoint/2010/main" val="3541880437"/>
      </p:ext>
    </p:extLst>
  </p:cSld>
  <p:clrMapOvr>
    <a:masterClrMapping/>
  </p:clrMapOvr>
</p:sld>
</file>

<file path=ppt/theme/theme1.xml><?xml version="1.0" encoding="utf-8"?>
<a:theme xmlns:a="http://schemas.openxmlformats.org/drawingml/2006/main" name="2_Blend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4">
      <a:majorFont>
        <a:latin typeface="Georgia"/>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Chapter_01-RISC-V</Template>
  <TotalTime>9183</TotalTime>
  <Words>715</Words>
  <Application>Microsoft Office PowerPoint</Application>
  <PresentationFormat>Custom</PresentationFormat>
  <Paragraphs>127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2_Blends</vt:lpstr>
      <vt:lpstr>Technical Writing and Presentation Skills  Lecture 10</vt:lpstr>
      <vt:lpstr>Cohesion and coherence</vt:lpstr>
      <vt:lpstr>Cohesion</vt:lpstr>
      <vt:lpstr>Coherence </vt:lpstr>
      <vt:lpstr>Cohesion </vt:lpstr>
      <vt:lpstr>Cohesion </vt:lpstr>
      <vt:lpstr>Reference Words</vt:lpstr>
      <vt:lpstr>Reference Words</vt:lpstr>
      <vt:lpstr>Cohesion </vt:lpstr>
      <vt:lpstr>Repeated words/ideas</vt:lpstr>
      <vt:lpstr>Cohesion </vt:lpstr>
      <vt:lpstr>Transition Signals</vt:lpstr>
      <vt:lpstr>Transition Signals</vt:lpstr>
      <vt:lpstr>Transition Signals</vt:lpstr>
      <vt:lpstr>Cohesion </vt:lpstr>
      <vt:lpstr>Substitution</vt:lpstr>
      <vt:lpstr>Cohesion </vt:lpstr>
      <vt:lpstr>Ellipses</vt:lpstr>
      <vt:lpstr>Coherence</vt:lpstr>
      <vt:lpstr>How to improve coherence?</vt:lpstr>
      <vt:lpstr>How to improve coherence?</vt:lpstr>
      <vt:lpstr>Activity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 Lecture 01</dc:title>
  <dc:creator>Microsoft account</dc:creator>
  <cp:lastModifiedBy>PC</cp:lastModifiedBy>
  <cp:revision>350</cp:revision>
  <dcterms:created xsi:type="dcterms:W3CDTF">2022-10-09T07:28:56Z</dcterms:created>
  <dcterms:modified xsi:type="dcterms:W3CDTF">2024-05-21T18:51:15Z</dcterms:modified>
</cp:coreProperties>
</file>