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23" r:id="rId1"/>
  </p:sldMasterIdLst>
  <p:notesMasterIdLst>
    <p:notesMasterId r:id="rId15"/>
  </p:notesMasterIdLst>
  <p:sldIdLst>
    <p:sldId id="256" r:id="rId2"/>
    <p:sldId id="258" r:id="rId3"/>
    <p:sldId id="259" r:id="rId4"/>
    <p:sldId id="260" r:id="rId5"/>
    <p:sldId id="261" r:id="rId6"/>
    <p:sldId id="263" r:id="rId7"/>
    <p:sldId id="264" r:id="rId8"/>
    <p:sldId id="270" r:id="rId9"/>
    <p:sldId id="265" r:id="rId10"/>
    <p:sldId id="266" r:id="rId11"/>
    <p:sldId id="267" r:id="rId12"/>
    <p:sldId id="268" r:id="rId13"/>
    <p:sldId id="26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74"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A327F66-605C-45F0-8F4B-C9EE8B7097B7}" type="datetimeFigureOut">
              <a:rPr lang="en-GB" smtClean="0"/>
              <a:t>18/01/2022</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FFD4434-329A-44C6-BF1E-A614763777BF}" type="slidenum">
              <a:rPr lang="en-GB" smtClean="0"/>
              <a:t>‹#›</a:t>
            </a:fld>
            <a:endParaRPr lang="en-GB"/>
          </a:p>
        </p:txBody>
      </p:sp>
    </p:spTree>
    <p:extLst>
      <p:ext uri="{BB962C8B-B14F-4D97-AF65-F5344CB8AC3E}">
        <p14:creationId xmlns:p14="http://schemas.microsoft.com/office/powerpoint/2010/main" val="2428462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FD4434-329A-44C6-BF1E-A614763777BF}" type="slidenum">
              <a:rPr lang="en-GB" smtClean="0"/>
              <a:t>13</a:t>
            </a:fld>
            <a:endParaRPr lang="en-GB"/>
          </a:p>
        </p:txBody>
      </p:sp>
    </p:spTree>
    <p:extLst>
      <p:ext uri="{BB962C8B-B14F-4D97-AF65-F5344CB8AC3E}">
        <p14:creationId xmlns:p14="http://schemas.microsoft.com/office/powerpoint/2010/main" val="39562087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11C631E0-11CE-4254-853A-5F527DD2F891}" type="datetime1">
              <a:rPr lang="en-GB" smtClean="0"/>
              <a:t>18/01/2022</a:t>
            </a:fld>
            <a:endParaRPr lang="en-GB"/>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GB"/>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E8569225-EC4C-4D1D-833F-3B480E541A72}" type="slidenum">
              <a:rPr lang="en-GB" smtClean="0"/>
              <a:t>‹#›</a:t>
            </a:fld>
            <a:endParaRPr lang="en-GB"/>
          </a:p>
        </p:txBody>
      </p:sp>
    </p:spTree>
    <p:extLst>
      <p:ext uri="{BB962C8B-B14F-4D97-AF65-F5344CB8AC3E}">
        <p14:creationId xmlns:p14="http://schemas.microsoft.com/office/powerpoint/2010/main" val="10984978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DC69C78-8E28-4390-999B-18EC0B621895}" type="datetime1">
              <a:rPr lang="en-GB" smtClean="0"/>
              <a:t>18/01/2022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8569225-EC4C-4D1D-833F-3B480E541A72}" type="slidenum">
              <a:rPr lang="en-GB" smtClean="0"/>
              <a:t>‹#›</a:t>
            </a:fld>
            <a:endParaRPr lang="en-GB"/>
          </a:p>
        </p:txBody>
      </p:sp>
    </p:spTree>
    <p:extLst>
      <p:ext uri="{BB962C8B-B14F-4D97-AF65-F5344CB8AC3E}">
        <p14:creationId xmlns:p14="http://schemas.microsoft.com/office/powerpoint/2010/main" val="7873722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F5C6432F-7815-4BDD-8E80-BB07CBB61841}" type="datetime1">
              <a:rPr lang="en-GB" smtClean="0"/>
              <a:t>18/01/2022</a:t>
            </a:fld>
            <a:endParaRPr lang="en-GB"/>
          </a:p>
        </p:txBody>
      </p:sp>
      <p:sp>
        <p:nvSpPr>
          <p:cNvPr id="5" name="Footer Placeholder 4"/>
          <p:cNvSpPr>
            <a:spLocks noGrp="1"/>
          </p:cNvSpPr>
          <p:nvPr>
            <p:ph type="ftr" sz="quarter" idx="11"/>
          </p:nvPr>
        </p:nvSpPr>
        <p:spPr>
          <a:xfrm>
            <a:off x="774923" y="5951811"/>
            <a:ext cx="7896279" cy="365125"/>
          </a:xfrm>
        </p:spPr>
        <p:txBody>
          <a:bodyPr/>
          <a:lstStyle/>
          <a:p>
            <a:endParaRPr lang="en-GB"/>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E8569225-EC4C-4D1D-833F-3B480E541A72}" type="slidenum">
              <a:rPr lang="en-GB" smtClean="0"/>
              <a:t>‹#›</a:t>
            </a:fld>
            <a:endParaRPr lang="en-GB"/>
          </a:p>
        </p:txBody>
      </p:sp>
    </p:spTree>
    <p:extLst>
      <p:ext uri="{BB962C8B-B14F-4D97-AF65-F5344CB8AC3E}">
        <p14:creationId xmlns:p14="http://schemas.microsoft.com/office/powerpoint/2010/main" val="20934725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1693372-167A-42D7-B567-084C74E889CE}" type="datetime1">
              <a:rPr lang="en-GB" smtClean="0"/>
              <a:t>18/01/2022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a:xfrm>
            <a:off x="10558300" y="5956137"/>
            <a:ext cx="1052508" cy="365125"/>
          </a:xfrm>
        </p:spPr>
        <p:txBody>
          <a:bodyPr/>
          <a:lstStyle/>
          <a:p>
            <a:fld id="{E8569225-EC4C-4D1D-833F-3B480E541A72}" type="slidenum">
              <a:rPr lang="en-GB" smtClean="0"/>
              <a:t>‹#›</a:t>
            </a:fld>
            <a:endParaRPr lang="en-GB"/>
          </a:p>
        </p:txBody>
      </p:sp>
    </p:spTree>
    <p:extLst>
      <p:ext uri="{BB962C8B-B14F-4D97-AF65-F5344CB8AC3E}">
        <p14:creationId xmlns:p14="http://schemas.microsoft.com/office/powerpoint/2010/main" val="16333718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A5549BB8-4765-4EA3-8595-1CDDB07A2BBF}" type="datetime1">
              <a:rPr lang="en-GB" smtClean="0"/>
              <a:t>18/01/2022</a:t>
            </a:fld>
            <a:endParaRPr lang="en-GB"/>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GB"/>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E8569225-EC4C-4D1D-833F-3B480E541A72}" type="slidenum">
              <a:rPr lang="en-GB" smtClean="0"/>
              <a:t>‹#›</a:t>
            </a:fld>
            <a:endParaRPr lang="en-GB"/>
          </a:p>
        </p:txBody>
      </p:sp>
    </p:spTree>
    <p:extLst>
      <p:ext uri="{BB962C8B-B14F-4D97-AF65-F5344CB8AC3E}">
        <p14:creationId xmlns:p14="http://schemas.microsoft.com/office/powerpoint/2010/main" val="32400456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4875A2F-1673-4616-98B6-CC15D2A6C67F}" type="datetime1">
              <a:rPr lang="en-GB" smtClean="0"/>
              <a:t>18/01/2022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8569225-EC4C-4D1D-833F-3B480E541A72}" type="slidenum">
              <a:rPr lang="en-GB" smtClean="0"/>
              <a:t>‹#›</a:t>
            </a:fld>
            <a:endParaRPr lang="en-GB"/>
          </a:p>
        </p:txBody>
      </p:sp>
    </p:spTree>
    <p:extLst>
      <p:ext uri="{BB962C8B-B14F-4D97-AF65-F5344CB8AC3E}">
        <p14:creationId xmlns:p14="http://schemas.microsoft.com/office/powerpoint/2010/main" val="2923497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4A5DF78-AEE6-41B1-BCAE-204E7B1A63D0}" type="datetime1">
              <a:rPr lang="en-GB" smtClean="0"/>
              <a:t>18/01/2022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E8569225-EC4C-4D1D-833F-3B480E541A72}" type="slidenum">
              <a:rPr lang="en-GB" smtClean="0"/>
              <a:t>‹#›</a:t>
            </a:fld>
            <a:endParaRPr lang="en-GB"/>
          </a:p>
        </p:txBody>
      </p:sp>
    </p:spTree>
    <p:extLst>
      <p:ext uri="{BB962C8B-B14F-4D97-AF65-F5344CB8AC3E}">
        <p14:creationId xmlns:p14="http://schemas.microsoft.com/office/powerpoint/2010/main" val="12383701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D3A47E0-8544-42B1-9A33-796F3F865C88}" type="datetime1">
              <a:rPr lang="en-GB" smtClean="0"/>
              <a:t>18/01/2022</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E8569225-EC4C-4D1D-833F-3B480E541A72}" type="slidenum">
              <a:rPr lang="en-GB" smtClean="0"/>
              <a:t>‹#›</a:t>
            </a:fld>
            <a:endParaRPr lang="en-GB"/>
          </a:p>
        </p:txBody>
      </p:sp>
    </p:spTree>
    <p:extLst>
      <p:ext uri="{BB962C8B-B14F-4D97-AF65-F5344CB8AC3E}">
        <p14:creationId xmlns:p14="http://schemas.microsoft.com/office/powerpoint/2010/main" val="25179030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67DEF15-0175-4FFE-8AB5-C885272C59EA}" type="datetime1">
              <a:rPr lang="en-GB" smtClean="0"/>
              <a:t>18/01/2022</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E8569225-EC4C-4D1D-833F-3B480E541A72}" type="slidenum">
              <a:rPr lang="en-GB" smtClean="0"/>
              <a:t>‹#›</a:t>
            </a:fld>
            <a:endParaRPr lang="en-GB"/>
          </a:p>
        </p:txBody>
      </p:sp>
    </p:spTree>
    <p:extLst>
      <p:ext uri="{BB962C8B-B14F-4D97-AF65-F5344CB8AC3E}">
        <p14:creationId xmlns:p14="http://schemas.microsoft.com/office/powerpoint/2010/main" val="25252514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4BC9568D-5D77-459D-BDD2-87C989DC6DE4}" type="datetime1">
              <a:rPr lang="en-GB" smtClean="0"/>
              <a:t>18/01/2022</a:t>
            </a:fld>
            <a:endParaRPr lang="en-GB"/>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GB"/>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E8569225-EC4C-4D1D-833F-3B480E541A72}" type="slidenum">
              <a:rPr lang="en-GB" smtClean="0"/>
              <a:t>‹#›</a:t>
            </a:fld>
            <a:endParaRPr lang="en-GB"/>
          </a:p>
        </p:txBody>
      </p:sp>
    </p:spTree>
    <p:extLst>
      <p:ext uri="{BB962C8B-B14F-4D97-AF65-F5344CB8AC3E}">
        <p14:creationId xmlns:p14="http://schemas.microsoft.com/office/powerpoint/2010/main" val="11672079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4C398A4-96EE-4BDF-92B1-B3329BAC9D95}" type="datetime1">
              <a:rPr lang="en-GB" smtClean="0"/>
              <a:t>18/01/2022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8569225-EC4C-4D1D-833F-3B480E541A72}" type="slidenum">
              <a:rPr lang="en-GB" smtClean="0"/>
              <a:t>‹#›</a:t>
            </a:fld>
            <a:endParaRPr lang="en-GB"/>
          </a:p>
        </p:txBody>
      </p:sp>
    </p:spTree>
    <p:extLst>
      <p:ext uri="{BB962C8B-B14F-4D97-AF65-F5344CB8AC3E}">
        <p14:creationId xmlns:p14="http://schemas.microsoft.com/office/powerpoint/2010/main" val="42023485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C6424E57-F636-456B-801B-CE9C272BD585}" type="datetime1">
              <a:rPr lang="en-GB" smtClean="0"/>
              <a:t>18/01/2022</a:t>
            </a:fld>
            <a:endParaRPr lang="en-GB"/>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GB"/>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E8569225-EC4C-4D1D-833F-3B480E541A72}" type="slidenum">
              <a:rPr lang="en-GB" smtClean="0"/>
              <a:t>‹#›</a:t>
            </a:fld>
            <a:endParaRPr lang="en-GB"/>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4080837737"/>
      </p:ext>
    </p:extLst>
  </p:cSld>
  <p:clrMap bg1="lt1" tx1="dk1" bg2="lt2" tx2="dk2" accent1="accent1" accent2="accent2" accent3="accent3" accent4="accent4" accent5="accent5" accent6="accent6" hlink="hlink" folHlink="folHlink"/>
  <p:sldLayoutIdLst>
    <p:sldLayoutId id="2147483724" r:id="rId1"/>
    <p:sldLayoutId id="2147483725" r:id="rId2"/>
    <p:sldLayoutId id="2147483726" r:id="rId3"/>
    <p:sldLayoutId id="2147483727" r:id="rId4"/>
    <p:sldLayoutId id="2147483728" r:id="rId5"/>
    <p:sldLayoutId id="2147483729" r:id="rId6"/>
    <p:sldLayoutId id="2147483730" r:id="rId7"/>
    <p:sldLayoutId id="2147483731" r:id="rId8"/>
    <p:sldLayoutId id="2147483732" r:id="rId9"/>
    <p:sldLayoutId id="2147483733" r:id="rId10"/>
    <p:sldLayoutId id="2147483734" r:id="rId11"/>
  </p:sldLayoutIdLst>
  <p:hf hdr="0" ft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solidFill>
                  <a:schemeClr val="accent2"/>
                </a:solidFill>
              </a:rPr>
              <a:t>Technical Writing &amp; Presentation Skills</a:t>
            </a:r>
            <a:endParaRPr lang="en-GB" dirty="0">
              <a:solidFill>
                <a:schemeClr val="accent2"/>
              </a:solidFill>
            </a:endParaRPr>
          </a:p>
        </p:txBody>
      </p:sp>
      <p:sp>
        <p:nvSpPr>
          <p:cNvPr id="3" name="Subtitle 2"/>
          <p:cNvSpPr>
            <a:spLocks noGrp="1"/>
          </p:cNvSpPr>
          <p:nvPr>
            <p:ph type="subTitle" idx="1"/>
          </p:nvPr>
        </p:nvSpPr>
        <p:spPr/>
        <p:txBody>
          <a:bodyPr>
            <a:normAutofit/>
          </a:bodyPr>
          <a:lstStyle/>
          <a:p>
            <a:pPr algn="r"/>
            <a:r>
              <a:rPr lang="en-US" b="1" dirty="0" smtClean="0"/>
              <a:t/>
            </a:r>
            <a:br>
              <a:rPr lang="en-US" b="1" dirty="0" smtClean="0"/>
            </a:br>
            <a:r>
              <a:rPr lang="en-US" b="1" dirty="0" smtClean="0"/>
              <a:t>Plagiarism</a:t>
            </a:r>
            <a:endParaRPr lang="en-GB" b="1" dirty="0"/>
          </a:p>
        </p:txBody>
      </p:sp>
    </p:spTree>
    <p:extLst>
      <p:ext uri="{BB962C8B-B14F-4D97-AF65-F5344CB8AC3E}">
        <p14:creationId xmlns:p14="http://schemas.microsoft.com/office/powerpoint/2010/main" val="5964551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2719" y="309576"/>
            <a:ext cx="9784080" cy="1508760"/>
          </a:xfrm>
        </p:spPr>
        <p:txBody>
          <a:bodyPr/>
          <a:lstStyle/>
          <a:p>
            <a:r>
              <a:rPr lang="en-US" dirty="0"/>
              <a:t>EXAMPLE #1</a:t>
            </a:r>
          </a:p>
        </p:txBody>
      </p:sp>
      <p:sp>
        <p:nvSpPr>
          <p:cNvPr id="3" name="Content Placeholder 2"/>
          <p:cNvSpPr>
            <a:spLocks noGrp="1"/>
          </p:cNvSpPr>
          <p:nvPr>
            <p:ph idx="1"/>
          </p:nvPr>
        </p:nvSpPr>
        <p:spPr>
          <a:xfrm>
            <a:off x="644118" y="1935480"/>
            <a:ext cx="10900181" cy="4744720"/>
          </a:xfrm>
        </p:spPr>
        <p:txBody>
          <a:bodyPr>
            <a:normAutofit/>
          </a:bodyPr>
          <a:lstStyle/>
          <a:p>
            <a:pPr marL="0" indent="0">
              <a:buNone/>
            </a:pPr>
            <a:r>
              <a:rPr lang="en-US" b="1" dirty="0"/>
              <a:t>SOURCE USED: </a:t>
            </a:r>
            <a:endParaRPr lang="en-US" b="1" dirty="0" smtClean="0"/>
          </a:p>
          <a:p>
            <a:r>
              <a:rPr lang="en-US" dirty="0" smtClean="0"/>
              <a:t>The </a:t>
            </a:r>
            <a:r>
              <a:rPr lang="en-US" dirty="0"/>
              <a:t>wind erosion problem of the southern Great Plains did not occur because farmers grew too much wheat, but because the drought prevented them from growing hardly any wheat at all from 1932 to 1940. During years of normal precipitation, the excessive root system of the wheat plants held the soil and offered excellent protection against wind erosion. In the droughty Thirties, however, the inadequate moisture supply prevented a suitable growth of ground cover in the early Spring “blow season” of February, March, and April. The drought then began a chain of events, the first of which was crop failure. </a:t>
            </a:r>
            <a:endParaRPr lang="en-US" dirty="0" smtClean="0"/>
          </a:p>
          <a:p>
            <a:pPr marL="0" indent="0">
              <a:buNone/>
            </a:pPr>
            <a:r>
              <a:rPr lang="en-US" b="1" dirty="0" smtClean="0"/>
              <a:t>STUDENT </a:t>
            </a:r>
            <a:r>
              <a:rPr lang="en-US" b="1" dirty="0"/>
              <a:t>PAPER: </a:t>
            </a:r>
            <a:endParaRPr lang="en-US" b="1" dirty="0" smtClean="0"/>
          </a:p>
          <a:p>
            <a:r>
              <a:rPr lang="en-US" dirty="0" smtClean="0"/>
              <a:t>"</a:t>
            </a:r>
            <a:r>
              <a:rPr lang="en-US" dirty="0"/>
              <a:t>The wind erosion problem of the southern Great Plains did not occur because farmers grew too much wheat, but because the drought prevented them from growing hardly any wheat at all from 1932 to 1940” (Hurt, 1981, p. 29-30). </a:t>
            </a:r>
            <a:endParaRPr lang="en-US" dirty="0" smtClean="0"/>
          </a:p>
          <a:p>
            <a:r>
              <a:rPr lang="en-US" sz="2000" dirty="0" smtClean="0">
                <a:solidFill>
                  <a:schemeClr val="accent1"/>
                </a:solidFill>
              </a:rPr>
              <a:t>APA </a:t>
            </a:r>
            <a:r>
              <a:rPr lang="en-US" sz="2000" dirty="0">
                <a:solidFill>
                  <a:schemeClr val="accent1"/>
                </a:solidFill>
              </a:rPr>
              <a:t>reference: Hurt, R. D. (1981). The dust bowl: An agricultural and social history. Chicago: Nelson- Hall. </a:t>
            </a:r>
          </a:p>
        </p:txBody>
      </p:sp>
      <p:sp>
        <p:nvSpPr>
          <p:cNvPr id="4" name="Slide Number Placeholder 3"/>
          <p:cNvSpPr>
            <a:spLocks noGrp="1"/>
          </p:cNvSpPr>
          <p:nvPr>
            <p:ph type="sldNum" sz="quarter" idx="12"/>
          </p:nvPr>
        </p:nvSpPr>
        <p:spPr/>
        <p:txBody>
          <a:bodyPr/>
          <a:lstStyle/>
          <a:p>
            <a:fld id="{E8569225-EC4C-4D1D-833F-3B480E541A72}" type="slidenum">
              <a:rPr lang="en-GB" smtClean="0"/>
              <a:t>10</a:t>
            </a:fld>
            <a:endParaRPr lang="en-GB"/>
          </a:p>
        </p:txBody>
      </p:sp>
    </p:spTree>
    <p:extLst>
      <p:ext uri="{BB962C8B-B14F-4D97-AF65-F5344CB8AC3E}">
        <p14:creationId xmlns:p14="http://schemas.microsoft.com/office/powerpoint/2010/main" val="22717445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9219" y="271476"/>
            <a:ext cx="9784080" cy="1508760"/>
          </a:xfrm>
        </p:spPr>
        <p:txBody>
          <a:bodyPr/>
          <a:lstStyle/>
          <a:p>
            <a:r>
              <a:rPr lang="en-US" dirty="0"/>
              <a:t>ANSWER #1 </a:t>
            </a:r>
          </a:p>
        </p:txBody>
      </p:sp>
      <p:sp>
        <p:nvSpPr>
          <p:cNvPr id="3" name="Content Placeholder 2"/>
          <p:cNvSpPr>
            <a:spLocks noGrp="1"/>
          </p:cNvSpPr>
          <p:nvPr>
            <p:ph idx="1"/>
          </p:nvPr>
        </p:nvSpPr>
        <p:spPr/>
        <p:txBody>
          <a:bodyPr/>
          <a:lstStyle/>
          <a:p>
            <a:r>
              <a:rPr lang="en-US" dirty="0"/>
              <a:t>No, it is not. </a:t>
            </a:r>
            <a:endParaRPr lang="en-US" dirty="0" smtClean="0"/>
          </a:p>
          <a:p>
            <a:endParaRPr lang="en-US" dirty="0"/>
          </a:p>
          <a:p>
            <a:r>
              <a:rPr lang="en-US" dirty="0" smtClean="0"/>
              <a:t>Since </a:t>
            </a:r>
            <a:r>
              <a:rPr lang="en-US" dirty="0"/>
              <a:t>the quoted material is enclosed in quotation marks and because the source is cited correctly and completely, this is not an incident of plagiarism. </a:t>
            </a:r>
          </a:p>
        </p:txBody>
      </p:sp>
      <p:sp>
        <p:nvSpPr>
          <p:cNvPr id="4" name="Slide Number Placeholder 3"/>
          <p:cNvSpPr>
            <a:spLocks noGrp="1"/>
          </p:cNvSpPr>
          <p:nvPr>
            <p:ph type="sldNum" sz="quarter" idx="12"/>
          </p:nvPr>
        </p:nvSpPr>
        <p:spPr/>
        <p:txBody>
          <a:bodyPr/>
          <a:lstStyle/>
          <a:p>
            <a:fld id="{E8569225-EC4C-4D1D-833F-3B480E541A72}" type="slidenum">
              <a:rPr lang="en-GB" smtClean="0"/>
              <a:t>11</a:t>
            </a:fld>
            <a:endParaRPr lang="en-GB"/>
          </a:p>
        </p:txBody>
      </p:sp>
    </p:spTree>
    <p:extLst>
      <p:ext uri="{BB962C8B-B14F-4D97-AF65-F5344CB8AC3E}">
        <p14:creationId xmlns:p14="http://schemas.microsoft.com/office/powerpoint/2010/main" val="869786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7119" y="284176"/>
            <a:ext cx="9784080" cy="1508760"/>
          </a:xfrm>
        </p:spPr>
        <p:txBody>
          <a:bodyPr/>
          <a:lstStyle/>
          <a:p>
            <a:r>
              <a:rPr lang="en-US" dirty="0"/>
              <a:t>EXAMPLE #2 </a:t>
            </a:r>
          </a:p>
        </p:txBody>
      </p:sp>
      <p:sp>
        <p:nvSpPr>
          <p:cNvPr id="3" name="Content Placeholder 2"/>
          <p:cNvSpPr>
            <a:spLocks noGrp="1"/>
          </p:cNvSpPr>
          <p:nvPr>
            <p:ph idx="1"/>
          </p:nvPr>
        </p:nvSpPr>
        <p:spPr>
          <a:xfrm>
            <a:off x="517119" y="2011680"/>
            <a:ext cx="9784080" cy="4206240"/>
          </a:xfrm>
        </p:spPr>
        <p:txBody>
          <a:bodyPr>
            <a:normAutofit lnSpcReduction="10000"/>
          </a:bodyPr>
          <a:lstStyle/>
          <a:p>
            <a:pPr marL="0" indent="0">
              <a:buNone/>
            </a:pPr>
            <a:r>
              <a:rPr lang="en-US" b="1" dirty="0"/>
              <a:t>SOURCE USED: </a:t>
            </a:r>
            <a:endParaRPr lang="en-US" b="1" dirty="0" smtClean="0"/>
          </a:p>
          <a:p>
            <a:r>
              <a:rPr lang="en-US" dirty="0" smtClean="0"/>
              <a:t>The </a:t>
            </a:r>
            <a:r>
              <a:rPr lang="en-US" dirty="0"/>
              <a:t>wind erosion problem of the southern Great Plains did not occur because farmers grew too much wheat, but because the drought prevented them from growing hardly any wheat at all from 1932 to 1940. During years of normal precipitation, the excessive root system of the wheat plants held the soil and offered excellent protection against wind erosion. In the droughty Thirties, however, the inadequate moisture supply prevented a suitable growth of ground cover in the early Spring “blow season” of February, March, and April. The drought then began a chain of events, the first of which was crop failure. </a:t>
            </a:r>
            <a:endParaRPr lang="en-US" dirty="0" smtClean="0"/>
          </a:p>
          <a:p>
            <a:pPr marL="0" indent="0">
              <a:buNone/>
            </a:pPr>
            <a:r>
              <a:rPr lang="en-US" b="1" dirty="0" smtClean="0"/>
              <a:t>STUDENT </a:t>
            </a:r>
            <a:r>
              <a:rPr lang="en-US" b="1" dirty="0"/>
              <a:t>PAPER: </a:t>
            </a:r>
            <a:endParaRPr lang="en-US" b="1" dirty="0" smtClean="0"/>
          </a:p>
          <a:p>
            <a:pPr marL="0" indent="0">
              <a:buNone/>
            </a:pPr>
            <a:r>
              <a:rPr lang="en-US" dirty="0" smtClean="0"/>
              <a:t>The </a:t>
            </a:r>
            <a:r>
              <a:rPr lang="en-US" dirty="0"/>
              <a:t>wind erosion problem of the southern Great Plains did not occur because farmers grew too much wheat, but because the drought prevented them from growing hardly any wheat at all from 1932 to 1940 (Hurt, 1981, p. 29-30). </a:t>
            </a:r>
            <a:endParaRPr lang="en-US" dirty="0" smtClean="0"/>
          </a:p>
          <a:p>
            <a:pPr marL="0" indent="0">
              <a:buNone/>
            </a:pPr>
            <a:r>
              <a:rPr lang="en-US" sz="1900" dirty="0" smtClean="0">
                <a:solidFill>
                  <a:schemeClr val="accent1"/>
                </a:solidFill>
              </a:rPr>
              <a:t>APA </a:t>
            </a:r>
            <a:r>
              <a:rPr lang="en-US" sz="1900" dirty="0">
                <a:solidFill>
                  <a:schemeClr val="accent1"/>
                </a:solidFill>
              </a:rPr>
              <a:t>reference: Hurt, R. D. (1981). The dust bowl: An agricultural and social history. Chicago: Nelson- Hall.</a:t>
            </a:r>
          </a:p>
        </p:txBody>
      </p:sp>
      <p:sp>
        <p:nvSpPr>
          <p:cNvPr id="4" name="Slide Number Placeholder 3"/>
          <p:cNvSpPr>
            <a:spLocks noGrp="1"/>
          </p:cNvSpPr>
          <p:nvPr>
            <p:ph type="sldNum" sz="quarter" idx="12"/>
          </p:nvPr>
        </p:nvSpPr>
        <p:spPr/>
        <p:txBody>
          <a:bodyPr/>
          <a:lstStyle/>
          <a:p>
            <a:fld id="{E8569225-EC4C-4D1D-833F-3B480E541A72}" type="slidenum">
              <a:rPr lang="en-GB" smtClean="0"/>
              <a:t>12</a:t>
            </a:fld>
            <a:endParaRPr lang="en-GB"/>
          </a:p>
        </p:txBody>
      </p:sp>
    </p:spTree>
    <p:extLst>
      <p:ext uri="{BB962C8B-B14F-4D97-AF65-F5344CB8AC3E}">
        <p14:creationId xmlns:p14="http://schemas.microsoft.com/office/powerpoint/2010/main" val="7537007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ANSWER #2 </a:t>
            </a:r>
          </a:p>
        </p:txBody>
      </p:sp>
      <p:sp>
        <p:nvSpPr>
          <p:cNvPr id="3" name="Content Placeholder 2"/>
          <p:cNvSpPr>
            <a:spLocks noGrp="1"/>
          </p:cNvSpPr>
          <p:nvPr>
            <p:ph idx="1"/>
          </p:nvPr>
        </p:nvSpPr>
        <p:spPr/>
        <p:txBody>
          <a:bodyPr/>
          <a:lstStyle/>
          <a:p>
            <a:r>
              <a:rPr lang="en-US" dirty="0"/>
              <a:t>Yes, it is. </a:t>
            </a:r>
            <a:endParaRPr lang="en-US" dirty="0" smtClean="0"/>
          </a:p>
          <a:p>
            <a:endParaRPr lang="en-US" dirty="0"/>
          </a:p>
          <a:p>
            <a:r>
              <a:rPr lang="en-US" dirty="0" smtClean="0"/>
              <a:t>The </a:t>
            </a:r>
            <a:r>
              <a:rPr lang="en-US" dirty="0"/>
              <a:t>text from the source is quoted verbatim but it is not enclosed in quotation marks. A direct quotation of an author's words must be enclosed in quotation marks.</a:t>
            </a:r>
          </a:p>
        </p:txBody>
      </p:sp>
      <p:sp>
        <p:nvSpPr>
          <p:cNvPr id="4" name="Slide Number Placeholder 3"/>
          <p:cNvSpPr>
            <a:spLocks noGrp="1"/>
          </p:cNvSpPr>
          <p:nvPr>
            <p:ph type="sldNum" sz="quarter" idx="12"/>
          </p:nvPr>
        </p:nvSpPr>
        <p:spPr/>
        <p:txBody>
          <a:bodyPr/>
          <a:lstStyle/>
          <a:p>
            <a:fld id="{E8569225-EC4C-4D1D-833F-3B480E541A72}" type="slidenum">
              <a:rPr lang="en-GB" smtClean="0"/>
              <a:t>13</a:t>
            </a:fld>
            <a:endParaRPr lang="en-GB"/>
          </a:p>
        </p:txBody>
      </p:sp>
    </p:spTree>
    <p:extLst>
      <p:ext uri="{BB962C8B-B14F-4D97-AF65-F5344CB8AC3E}">
        <p14:creationId xmlns:p14="http://schemas.microsoft.com/office/powerpoint/2010/main" val="9736095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r>
              <a:rPr lang="en-US" dirty="0"/>
              <a:t>Plagiarism is the act of presenting the words, ideas, images, sounds, or the creative expression of others as your own</a:t>
            </a:r>
            <a:r>
              <a:rPr lang="en-US" dirty="0" smtClean="0"/>
              <a:t>.</a:t>
            </a:r>
          </a:p>
          <a:p>
            <a:pPr marL="0" indent="0" algn="ctr">
              <a:buNone/>
            </a:pPr>
            <a:r>
              <a:rPr lang="en-US" dirty="0" smtClean="0"/>
              <a:t>OR</a:t>
            </a:r>
          </a:p>
          <a:p>
            <a:r>
              <a:rPr lang="en-US" dirty="0"/>
              <a:t>Plagiarism is the act of presenting the work of another as your own. If you use the work of someone else and either knowingly or inadvertently claim it as your own creation you are committing an act of plagiarism. </a:t>
            </a:r>
          </a:p>
        </p:txBody>
      </p:sp>
      <p:sp>
        <p:nvSpPr>
          <p:cNvPr id="4" name="Slide Number Placeholder 3"/>
          <p:cNvSpPr>
            <a:spLocks noGrp="1"/>
          </p:cNvSpPr>
          <p:nvPr>
            <p:ph type="sldNum" sz="quarter" idx="12"/>
          </p:nvPr>
        </p:nvSpPr>
        <p:spPr/>
        <p:txBody>
          <a:bodyPr/>
          <a:lstStyle/>
          <a:p>
            <a:fld id="{E8569225-EC4C-4D1D-833F-3B480E541A72}" type="slidenum">
              <a:rPr lang="en-GB" smtClean="0"/>
              <a:t>2</a:t>
            </a:fld>
            <a:endParaRPr lang="en-GB"/>
          </a:p>
        </p:txBody>
      </p:sp>
    </p:spTree>
    <p:extLst>
      <p:ext uri="{BB962C8B-B14F-4D97-AF65-F5344CB8AC3E}">
        <p14:creationId xmlns:p14="http://schemas.microsoft.com/office/powerpoint/2010/main" val="22855744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1419" y="296876"/>
            <a:ext cx="9784080" cy="1508760"/>
          </a:xfrm>
        </p:spPr>
        <p:txBody>
          <a:bodyPr/>
          <a:lstStyle/>
          <a:p>
            <a:r>
              <a:rPr lang="en-US" dirty="0"/>
              <a:t>WHAT FORMS CAN PLAGIARISM TAKE? </a:t>
            </a:r>
          </a:p>
        </p:txBody>
      </p:sp>
      <p:sp>
        <p:nvSpPr>
          <p:cNvPr id="3" name="Content Placeholder 2"/>
          <p:cNvSpPr>
            <a:spLocks noGrp="1"/>
          </p:cNvSpPr>
          <p:nvPr>
            <p:ph idx="1"/>
          </p:nvPr>
        </p:nvSpPr>
        <p:spPr>
          <a:xfrm>
            <a:off x="631419" y="2024380"/>
            <a:ext cx="9784080" cy="4206240"/>
          </a:xfrm>
        </p:spPr>
        <p:txBody>
          <a:bodyPr/>
          <a:lstStyle/>
          <a:p>
            <a:r>
              <a:rPr lang="en-US" dirty="0"/>
              <a:t>Word-for-word copying of another’s work without properly acknowledging the source of the </a:t>
            </a:r>
            <a:r>
              <a:rPr lang="en-US" dirty="0" smtClean="0"/>
              <a:t>information.</a:t>
            </a:r>
          </a:p>
          <a:p>
            <a:r>
              <a:rPr lang="en-US" dirty="0" smtClean="0"/>
              <a:t>Paraphrasing </a:t>
            </a:r>
            <a:r>
              <a:rPr lang="en-US" dirty="0"/>
              <a:t>the work of another without </a:t>
            </a:r>
            <a:r>
              <a:rPr lang="en-US" dirty="0" smtClean="0"/>
              <a:t>acknowledgement.</a:t>
            </a:r>
          </a:p>
          <a:p>
            <a:r>
              <a:rPr lang="en-US" dirty="0" smtClean="0"/>
              <a:t>Failing </a:t>
            </a:r>
            <a:r>
              <a:rPr lang="en-US" dirty="0"/>
              <a:t>to properly cite your source, even if that failure is </a:t>
            </a:r>
            <a:r>
              <a:rPr lang="en-US" dirty="0" smtClean="0"/>
              <a:t>inadvertent.</a:t>
            </a:r>
          </a:p>
          <a:p>
            <a:r>
              <a:rPr lang="en-US" dirty="0" smtClean="0"/>
              <a:t>Attributing </a:t>
            </a:r>
            <a:r>
              <a:rPr lang="en-US" dirty="0"/>
              <a:t>information to a source from which it did not </a:t>
            </a:r>
            <a:r>
              <a:rPr lang="en-US" dirty="0" smtClean="0"/>
              <a:t>come.</a:t>
            </a:r>
          </a:p>
          <a:p>
            <a:r>
              <a:rPr lang="en-US" dirty="0" smtClean="0"/>
              <a:t>Submitting </a:t>
            </a:r>
            <a:r>
              <a:rPr lang="en-US" dirty="0"/>
              <a:t>material created by another under your </a:t>
            </a:r>
            <a:r>
              <a:rPr lang="en-US" dirty="0" smtClean="0"/>
              <a:t>name.</a:t>
            </a:r>
          </a:p>
          <a:p>
            <a:r>
              <a:rPr lang="en-US" dirty="0" smtClean="0"/>
              <a:t>Submitting </a:t>
            </a:r>
            <a:r>
              <a:rPr lang="en-US" dirty="0"/>
              <a:t>material created by yourself and others but claiming the work entirely as your own</a:t>
            </a:r>
          </a:p>
        </p:txBody>
      </p:sp>
      <p:sp>
        <p:nvSpPr>
          <p:cNvPr id="4" name="Slide Number Placeholder 3"/>
          <p:cNvSpPr>
            <a:spLocks noGrp="1"/>
          </p:cNvSpPr>
          <p:nvPr>
            <p:ph type="sldNum" sz="quarter" idx="12"/>
          </p:nvPr>
        </p:nvSpPr>
        <p:spPr/>
        <p:txBody>
          <a:bodyPr/>
          <a:lstStyle/>
          <a:p>
            <a:fld id="{E8569225-EC4C-4D1D-833F-3B480E541A72}" type="slidenum">
              <a:rPr lang="en-GB" smtClean="0"/>
              <a:t>3</a:t>
            </a:fld>
            <a:endParaRPr lang="en-GB"/>
          </a:p>
        </p:txBody>
      </p:sp>
    </p:spTree>
    <p:extLst>
      <p:ext uri="{BB962C8B-B14F-4D97-AF65-F5344CB8AC3E}">
        <p14:creationId xmlns:p14="http://schemas.microsoft.com/office/powerpoint/2010/main" val="497199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0918" y="297591"/>
            <a:ext cx="9784080" cy="1508760"/>
          </a:xfrm>
        </p:spPr>
        <p:txBody>
          <a:bodyPr/>
          <a:lstStyle/>
          <a:p>
            <a:r>
              <a:rPr lang="en-US" dirty="0"/>
              <a:t>How often does it happen?</a:t>
            </a:r>
          </a:p>
        </p:txBody>
      </p:sp>
      <p:sp>
        <p:nvSpPr>
          <p:cNvPr id="3" name="Content Placeholder 2"/>
          <p:cNvSpPr>
            <a:spLocks noGrp="1"/>
          </p:cNvSpPr>
          <p:nvPr>
            <p:ph idx="1"/>
          </p:nvPr>
        </p:nvSpPr>
        <p:spPr>
          <a:xfrm>
            <a:off x="440918" y="1973580"/>
            <a:ext cx="10303281" cy="4465320"/>
          </a:xfrm>
        </p:spPr>
        <p:txBody>
          <a:bodyPr>
            <a:normAutofit/>
          </a:bodyPr>
          <a:lstStyle/>
          <a:p>
            <a:r>
              <a:rPr lang="en-US" sz="2000" dirty="0"/>
              <a:t>“A study of almost 4,500 students at 25 schools, suggests cheating is . . . a significant problem in high school - 74% of the respondents admitted to one or more instances of serious test cheating and 72% admitted to serious cheating on written assignments. Over half of the students admitted they have engaged in some level of plagiarism on written assignments using the Internet. ” </a:t>
            </a:r>
            <a:endParaRPr lang="en-US" sz="2000" dirty="0" smtClean="0"/>
          </a:p>
          <a:p>
            <a:pPr marL="0" indent="0" algn="r">
              <a:buNone/>
            </a:pPr>
            <a:endParaRPr lang="en-US" sz="1900" dirty="0" smtClean="0">
              <a:solidFill>
                <a:schemeClr val="accent1"/>
              </a:solidFill>
            </a:endParaRPr>
          </a:p>
          <a:p>
            <a:pPr marL="0" indent="0" algn="r">
              <a:buNone/>
            </a:pPr>
            <a:r>
              <a:rPr lang="en-US" sz="1900" dirty="0" smtClean="0">
                <a:solidFill>
                  <a:schemeClr val="accent1"/>
                </a:solidFill>
              </a:rPr>
              <a:t>Based </a:t>
            </a:r>
            <a:r>
              <a:rPr lang="en-US" sz="1900" dirty="0">
                <a:solidFill>
                  <a:schemeClr val="accent1"/>
                </a:solidFill>
              </a:rPr>
              <a:t>on the research of Donald L. McCabe, Rutgers University Source: “CIA Research.” Center for Academic Integrity, Duke University, 2003 &lt; http://academicintegrity.org/cai_research.asp&gt;. </a:t>
            </a:r>
            <a:endParaRPr lang="en-US" sz="1900" dirty="0" smtClean="0">
              <a:solidFill>
                <a:schemeClr val="accent1"/>
              </a:solidFill>
            </a:endParaRPr>
          </a:p>
          <a:p>
            <a:endParaRPr lang="en-US" dirty="0"/>
          </a:p>
          <a:p>
            <a:endParaRPr lang="en-US" dirty="0" smtClean="0"/>
          </a:p>
        </p:txBody>
      </p:sp>
      <p:sp>
        <p:nvSpPr>
          <p:cNvPr id="4" name="Slide Number Placeholder 3"/>
          <p:cNvSpPr>
            <a:spLocks noGrp="1"/>
          </p:cNvSpPr>
          <p:nvPr>
            <p:ph type="sldNum" sz="quarter" idx="12"/>
          </p:nvPr>
        </p:nvSpPr>
        <p:spPr/>
        <p:txBody>
          <a:bodyPr/>
          <a:lstStyle/>
          <a:p>
            <a:fld id="{E8569225-EC4C-4D1D-833F-3B480E541A72}" type="slidenum">
              <a:rPr lang="en-GB" smtClean="0"/>
              <a:t>4</a:t>
            </a:fld>
            <a:endParaRPr lang="en-GB"/>
          </a:p>
        </p:txBody>
      </p:sp>
    </p:spTree>
    <p:extLst>
      <p:ext uri="{BB962C8B-B14F-4D97-AF65-F5344CB8AC3E}">
        <p14:creationId xmlns:p14="http://schemas.microsoft.com/office/powerpoint/2010/main" val="7757438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a:t>
            </a:r>
            <a:r>
              <a:rPr lang="en-US" dirty="0" smtClean="0"/>
              <a:t>People </a:t>
            </a:r>
            <a:r>
              <a:rPr lang="en-US" dirty="0"/>
              <a:t>PLAGIARIZE </a:t>
            </a:r>
          </a:p>
        </p:txBody>
      </p:sp>
      <p:sp>
        <p:nvSpPr>
          <p:cNvPr id="3" name="Content Placeholder 2"/>
          <p:cNvSpPr>
            <a:spLocks noGrp="1"/>
          </p:cNvSpPr>
          <p:nvPr>
            <p:ph idx="1"/>
          </p:nvPr>
        </p:nvSpPr>
        <p:spPr/>
        <p:txBody>
          <a:bodyPr/>
          <a:lstStyle/>
          <a:p>
            <a:r>
              <a:rPr lang="en-US" dirty="0"/>
              <a:t>Not enough time to complete the assignment (procrastination, poor time management skills, or a busy schedule outside of school can all contribute to this) </a:t>
            </a:r>
            <a:endParaRPr lang="en-US" dirty="0" smtClean="0"/>
          </a:p>
          <a:p>
            <a:r>
              <a:rPr lang="en-US" dirty="0" smtClean="0"/>
              <a:t>Laziness </a:t>
            </a:r>
          </a:p>
          <a:p>
            <a:r>
              <a:rPr lang="en-US" dirty="0" smtClean="0"/>
              <a:t>Lack </a:t>
            </a:r>
            <a:r>
              <a:rPr lang="en-US" dirty="0"/>
              <a:t>of fundamental research skills </a:t>
            </a:r>
            <a:endParaRPr lang="en-US" dirty="0" smtClean="0"/>
          </a:p>
          <a:p>
            <a:r>
              <a:rPr lang="en-US" dirty="0" smtClean="0"/>
              <a:t>Careless </a:t>
            </a:r>
            <a:r>
              <a:rPr lang="en-US" dirty="0"/>
              <a:t>research methods (e.g. failing to document sources used during the research process) </a:t>
            </a:r>
            <a:endParaRPr lang="en-US" dirty="0" smtClean="0"/>
          </a:p>
          <a:p>
            <a:r>
              <a:rPr lang="en-US" dirty="0" smtClean="0"/>
              <a:t>A </a:t>
            </a:r>
            <a:r>
              <a:rPr lang="en-US" dirty="0"/>
              <a:t>fear that one’s own </a:t>
            </a:r>
            <a:r>
              <a:rPr lang="en-US" dirty="0" smtClean="0"/>
              <a:t>abilities </a:t>
            </a:r>
            <a:r>
              <a:rPr lang="en-US" dirty="0"/>
              <a:t>are not adequate, leading one to seek a superior product</a:t>
            </a:r>
          </a:p>
        </p:txBody>
      </p:sp>
      <p:sp>
        <p:nvSpPr>
          <p:cNvPr id="4" name="Slide Number Placeholder 3"/>
          <p:cNvSpPr>
            <a:spLocks noGrp="1"/>
          </p:cNvSpPr>
          <p:nvPr>
            <p:ph type="sldNum" sz="quarter" idx="12"/>
          </p:nvPr>
        </p:nvSpPr>
        <p:spPr/>
        <p:txBody>
          <a:bodyPr/>
          <a:lstStyle/>
          <a:p>
            <a:fld id="{E8569225-EC4C-4D1D-833F-3B480E541A72}" type="slidenum">
              <a:rPr lang="en-GB" smtClean="0"/>
              <a:t>5</a:t>
            </a:fld>
            <a:endParaRPr lang="en-GB"/>
          </a:p>
        </p:txBody>
      </p:sp>
    </p:spTree>
    <p:extLst>
      <p:ext uri="{BB962C8B-B14F-4D97-AF65-F5344CB8AC3E}">
        <p14:creationId xmlns:p14="http://schemas.microsoft.com/office/powerpoint/2010/main" val="20725372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IS IT WRONG? </a:t>
            </a:r>
          </a:p>
        </p:txBody>
      </p:sp>
      <p:sp>
        <p:nvSpPr>
          <p:cNvPr id="3" name="Content Placeholder 2"/>
          <p:cNvSpPr>
            <a:spLocks noGrp="1"/>
          </p:cNvSpPr>
          <p:nvPr>
            <p:ph idx="1"/>
          </p:nvPr>
        </p:nvSpPr>
        <p:spPr/>
        <p:txBody>
          <a:bodyPr>
            <a:normAutofit/>
          </a:bodyPr>
          <a:lstStyle/>
          <a:p>
            <a:pPr marL="0" indent="0">
              <a:buNone/>
            </a:pPr>
            <a:r>
              <a:rPr lang="en-US" sz="2400" dirty="0"/>
              <a:t>Plagiarism is a form of theft. According to United States copyright law, the legal copyright owner has the exclusive right to reproduce, distribute, display, perform, and make derivative copies of the work. Using the copyrighted material of another person without first obtaining permission to do so or without properly identifying your source is essentially stealing someone else's property</a:t>
            </a:r>
            <a:r>
              <a:rPr lang="en-US" sz="1400" dirty="0"/>
              <a:t>.</a:t>
            </a:r>
          </a:p>
        </p:txBody>
      </p:sp>
      <p:sp>
        <p:nvSpPr>
          <p:cNvPr id="4" name="Slide Number Placeholder 3"/>
          <p:cNvSpPr>
            <a:spLocks noGrp="1"/>
          </p:cNvSpPr>
          <p:nvPr>
            <p:ph type="sldNum" sz="quarter" idx="12"/>
          </p:nvPr>
        </p:nvSpPr>
        <p:spPr/>
        <p:txBody>
          <a:bodyPr/>
          <a:lstStyle/>
          <a:p>
            <a:fld id="{E8569225-EC4C-4D1D-833F-3B480E541A72}" type="slidenum">
              <a:rPr lang="en-GB" smtClean="0"/>
              <a:t>6</a:t>
            </a:fld>
            <a:endParaRPr lang="en-GB"/>
          </a:p>
        </p:txBody>
      </p:sp>
    </p:spTree>
    <p:extLst>
      <p:ext uri="{BB962C8B-B14F-4D97-AF65-F5344CB8AC3E}">
        <p14:creationId xmlns:p14="http://schemas.microsoft.com/office/powerpoint/2010/main" val="39386731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a:t>
            </a:r>
            <a:r>
              <a:rPr lang="en-US" dirty="0"/>
              <a:t>of plagiarism: </a:t>
            </a:r>
          </a:p>
        </p:txBody>
      </p:sp>
      <p:sp>
        <p:nvSpPr>
          <p:cNvPr id="6" name="Rectangle 5"/>
          <p:cNvSpPr/>
          <p:nvPr/>
        </p:nvSpPr>
        <p:spPr>
          <a:xfrm>
            <a:off x="581192" y="2092256"/>
            <a:ext cx="10919642" cy="3135217"/>
          </a:xfrm>
          <a:prstGeom prst="rect">
            <a:avLst/>
          </a:prstGeom>
        </p:spPr>
        <p:txBody>
          <a:bodyPr wrap="square">
            <a:spAutoFit/>
          </a:bodyPr>
          <a:lstStyle/>
          <a:p>
            <a:r>
              <a:rPr lang="en-US" sz="2800" b="1" dirty="0" smtClean="0">
                <a:latin typeface="Times New Roman" panose="02020603050405020304" pitchFamily="18" charset="0"/>
                <a:ea typeface="Times New Roman" panose="02020603050405020304" pitchFamily="18" charset="0"/>
              </a:rPr>
              <a:t>  </a:t>
            </a:r>
            <a:r>
              <a:rPr lang="aa-ET" sz="2800" b="1" dirty="0" smtClean="0">
                <a:latin typeface="Times New Roman" panose="02020603050405020304" pitchFamily="18" charset="0"/>
                <a:ea typeface="Times New Roman" panose="02020603050405020304" pitchFamily="18" charset="0"/>
              </a:rPr>
              <a:t>Direct</a:t>
            </a:r>
            <a:r>
              <a:rPr lang="aa-ET" sz="2800" b="1" dirty="0">
                <a:latin typeface="Times New Roman" panose="02020603050405020304" pitchFamily="18" charset="0"/>
                <a:ea typeface="Times New Roman" panose="02020603050405020304" pitchFamily="18" charset="0"/>
              </a:rPr>
              <a:t> </a:t>
            </a:r>
            <a:endParaRPr lang="en-US" sz="2800" b="1" dirty="0">
              <a:latin typeface="Times New Roman" panose="02020603050405020304" pitchFamily="18" charset="0"/>
              <a:ea typeface="Times New Roman" panose="02020603050405020304" pitchFamily="18" charset="0"/>
            </a:endParaRPr>
          </a:p>
          <a:p>
            <a:pPr marL="228600" marR="0" algn="just">
              <a:lnSpc>
                <a:spcPct val="115000"/>
              </a:lnSpc>
              <a:spcBef>
                <a:spcPts val="0"/>
              </a:spcBef>
              <a:spcAft>
                <a:spcPts val="800"/>
              </a:spcAft>
            </a:pPr>
            <a:r>
              <a:rPr lang="aa-ET" dirty="0">
                <a:latin typeface="Times New Roman" panose="02020603050405020304" pitchFamily="18" charset="0"/>
                <a:ea typeface="Calibri" panose="020F0502020204030204" pitchFamily="34" charset="0"/>
                <a:cs typeface="Times New Roman" panose="02020603050405020304" pitchFamily="18" charset="0"/>
              </a:rPr>
              <a:t>If the content is word-for-word copy of a someone else’s writing, without mentioning or adding quotation marks this type of plagiarism considered as direct plagiarism. </a:t>
            </a:r>
            <a:r>
              <a:rPr lang="en-US" dirty="0">
                <a:latin typeface="Times New Roman" panose="02020603050405020304" pitchFamily="18" charset="0"/>
                <a:ea typeface="Calibri" panose="020F0502020204030204" pitchFamily="34" charset="0"/>
                <a:cs typeface="Times New Roman" panose="02020603050405020304" pitchFamily="18" charset="0"/>
              </a:rPr>
              <a:t>It can be intentional or unintentional.</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228600" marR="0" algn="just">
              <a:lnSpc>
                <a:spcPct val="115000"/>
              </a:lnSpc>
              <a:spcBef>
                <a:spcPts val="0"/>
              </a:spcBef>
              <a:spcAft>
                <a:spcPts val="800"/>
              </a:spcAft>
            </a:pP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aa-ET" sz="2800" b="1" dirty="0" smtClean="0">
                <a:latin typeface="Times New Roman" panose="02020603050405020304" pitchFamily="18" charset="0"/>
                <a:ea typeface="Times New Roman" panose="02020603050405020304" pitchFamily="18" charset="0"/>
              </a:rPr>
              <a:t>Self </a:t>
            </a:r>
            <a:r>
              <a:rPr lang="aa-ET" sz="2800" b="1" dirty="0">
                <a:latin typeface="Times New Roman" panose="02020603050405020304" pitchFamily="18" charset="0"/>
                <a:ea typeface="Times New Roman" panose="02020603050405020304" pitchFamily="18" charset="0"/>
              </a:rPr>
              <a:t>Plagiarism</a:t>
            </a:r>
            <a:endParaRPr lang="en-US" sz="2800" b="1" dirty="0">
              <a:latin typeface="Times New Roman" panose="02020603050405020304" pitchFamily="18" charset="0"/>
              <a:ea typeface="Times New Roman" panose="02020603050405020304" pitchFamily="18" charset="0"/>
            </a:endParaRPr>
          </a:p>
          <a:p>
            <a:pPr marL="228600" marR="0" algn="just">
              <a:lnSpc>
                <a:spcPct val="115000"/>
              </a:lnSpc>
              <a:spcBef>
                <a:spcPts val="0"/>
              </a:spcBef>
              <a:spcAft>
                <a:spcPts val="800"/>
              </a:spcAft>
            </a:pPr>
            <a:r>
              <a:rPr lang="en-US" dirty="0">
                <a:latin typeface="Times New Roman" panose="02020603050405020304" pitchFamily="18" charset="0"/>
                <a:ea typeface="Calibri" panose="020F0502020204030204" pitchFamily="34" charset="0"/>
                <a:cs typeface="Times New Roman" panose="02020603050405020304" pitchFamily="18" charset="0"/>
              </a:rPr>
              <a:t>If a student copy or submit his own work from his past assignments or writing without the consent of his teachers, then this type plagiarism will fall in the category of self plagiarism. There is extensive research on academia where researchers extend their idea and used their previous research not at much extend just to increase their citations and publications in numbers. </a:t>
            </a:r>
            <a:endParaRPr lang="en-US" sz="1600" dirty="0">
              <a:latin typeface="Calibri" panose="020F0502020204030204" pitchFamily="34" charset="0"/>
              <a:ea typeface="Calibri" panose="020F0502020204030204" pitchFamily="34" charset="0"/>
              <a:cs typeface="Times New Roman" panose="02020603050405020304" pitchFamily="18" charset="0"/>
            </a:endParaRPr>
          </a:p>
        </p:txBody>
      </p:sp>
      <p:sp>
        <p:nvSpPr>
          <p:cNvPr id="7" name="Slide Number Placeholder 6"/>
          <p:cNvSpPr>
            <a:spLocks noGrp="1"/>
          </p:cNvSpPr>
          <p:nvPr>
            <p:ph type="sldNum" sz="quarter" idx="12"/>
          </p:nvPr>
        </p:nvSpPr>
        <p:spPr/>
        <p:txBody>
          <a:bodyPr/>
          <a:lstStyle/>
          <a:p>
            <a:fld id="{E8569225-EC4C-4D1D-833F-3B480E541A72}" type="slidenum">
              <a:rPr lang="en-GB" smtClean="0"/>
              <a:t>7</a:t>
            </a:fld>
            <a:endParaRPr lang="en-GB"/>
          </a:p>
        </p:txBody>
      </p:sp>
    </p:spTree>
    <p:extLst>
      <p:ext uri="{BB962C8B-B14F-4D97-AF65-F5344CB8AC3E}">
        <p14:creationId xmlns:p14="http://schemas.microsoft.com/office/powerpoint/2010/main" val="32513954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plagiarism: </a:t>
            </a:r>
          </a:p>
        </p:txBody>
      </p:sp>
      <p:sp>
        <p:nvSpPr>
          <p:cNvPr id="3" name="Content Placeholder 2"/>
          <p:cNvSpPr>
            <a:spLocks noGrp="1"/>
          </p:cNvSpPr>
          <p:nvPr>
            <p:ph idx="1"/>
          </p:nvPr>
        </p:nvSpPr>
        <p:spPr/>
        <p:txBody>
          <a:bodyPr>
            <a:normAutofit fontScale="92500" lnSpcReduction="20000"/>
          </a:bodyPr>
          <a:lstStyle/>
          <a:p>
            <a:pPr marL="0" indent="0">
              <a:buNone/>
            </a:pPr>
            <a:r>
              <a:rPr lang="aa-ET" sz="2800" b="1" dirty="0">
                <a:latin typeface="Times New Roman" panose="02020603050405020304" pitchFamily="18" charset="0"/>
                <a:ea typeface="Times New Roman" panose="02020603050405020304" pitchFamily="18" charset="0"/>
              </a:rPr>
              <a:t>Mosaic Plagiarism</a:t>
            </a:r>
            <a:endParaRPr lang="en-US" sz="2800" b="1" dirty="0">
              <a:latin typeface="Times New Roman" panose="02020603050405020304" pitchFamily="18" charset="0"/>
              <a:ea typeface="Times New Roman" panose="02020603050405020304" pitchFamily="18" charset="0"/>
            </a:endParaRPr>
          </a:p>
          <a:p>
            <a:pPr marL="0" marR="0" indent="0" algn="just">
              <a:lnSpc>
                <a:spcPct val="115000"/>
              </a:lnSpc>
              <a:spcBef>
                <a:spcPts val="0"/>
              </a:spcBef>
              <a:spcAft>
                <a:spcPts val="800"/>
              </a:spcAft>
              <a:buNone/>
            </a:pPr>
            <a:r>
              <a:rPr lang="aa-ET" dirty="0">
                <a:latin typeface="Times New Roman" panose="02020603050405020304" pitchFamily="18" charset="0"/>
                <a:ea typeface="Calibri" panose="020F0502020204030204" pitchFamily="34" charset="0"/>
                <a:cs typeface="Times New Roman" panose="02020603050405020304" pitchFamily="18" charset="0"/>
              </a:rPr>
              <a:t>Mosaic Plagiarism takes place whilst a scholar borrows terms from a supply with out the usage of citation marks, or reveals synonyms for the author’s language whilst preserving to the identical trendy shape and that means of the original. Sometimes called “patch writing,” this type of paraphrasing, whether or not intentional or not, is academically cheating and punishable – even in case you footnote your supply.</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aa-ET" sz="2800" b="1" dirty="0">
                <a:latin typeface="Times New Roman" panose="02020603050405020304" pitchFamily="18" charset="0"/>
                <a:ea typeface="Times New Roman" panose="02020603050405020304" pitchFamily="18" charset="0"/>
              </a:rPr>
              <a:t>Accidental Plagiarism</a:t>
            </a:r>
            <a:endParaRPr lang="en-US" sz="2800" b="1" dirty="0">
              <a:latin typeface="Times New Roman" panose="02020603050405020304" pitchFamily="18" charset="0"/>
              <a:ea typeface="Times New Roman" panose="02020603050405020304" pitchFamily="18" charset="0"/>
            </a:endParaRPr>
          </a:p>
          <a:p>
            <a:pPr marL="0" marR="0" indent="0" algn="just">
              <a:lnSpc>
                <a:spcPct val="115000"/>
              </a:lnSpc>
              <a:spcBef>
                <a:spcPts val="0"/>
              </a:spcBef>
              <a:spcAft>
                <a:spcPts val="800"/>
              </a:spcAft>
              <a:buNone/>
            </a:pPr>
            <a:r>
              <a:rPr lang="aa-ET" dirty="0">
                <a:latin typeface="Times New Roman" panose="02020603050405020304" pitchFamily="18" charset="0"/>
                <a:ea typeface="Calibri" panose="020F0502020204030204" pitchFamily="34" charset="0"/>
                <a:cs typeface="Times New Roman" panose="02020603050405020304" pitchFamily="18" charset="0"/>
              </a:rPr>
              <a:t>Accidental plagiarism happens whilst someone neglects to quote their </a:t>
            </a:r>
            <a:r>
              <a:rPr lang="en-US" dirty="0">
                <a:latin typeface="Times New Roman" panose="02020603050405020304" pitchFamily="18" charset="0"/>
                <a:ea typeface="Calibri" panose="020F0502020204030204" pitchFamily="34" charset="0"/>
                <a:cs typeface="Times New Roman" panose="02020603050405020304" pitchFamily="18" charset="0"/>
              </a:rPr>
              <a:t>origins</a:t>
            </a:r>
            <a:r>
              <a:rPr lang="aa-ET" dirty="0">
                <a:latin typeface="Times New Roman" panose="02020603050405020304" pitchFamily="18" charset="0"/>
                <a:ea typeface="Calibri" panose="020F0502020204030204" pitchFamily="34" charset="0"/>
                <a:cs typeface="Times New Roman" panose="02020603050405020304" pitchFamily="18" charset="0"/>
              </a:rPr>
              <a:t>, or misquotes their re</a:t>
            </a:r>
            <a:r>
              <a:rPr lang="en-US" dirty="0">
                <a:latin typeface="Times New Roman" panose="02020603050405020304" pitchFamily="18" charset="0"/>
                <a:ea typeface="Calibri" panose="020F0502020204030204" pitchFamily="34" charset="0"/>
                <a:cs typeface="Times New Roman" panose="02020603050405020304" pitchFamily="18" charset="0"/>
              </a:rPr>
              <a:t>sources</a:t>
            </a:r>
            <a:r>
              <a:rPr lang="aa-ET" dirty="0">
                <a:latin typeface="Times New Roman" panose="02020603050405020304" pitchFamily="18" charset="0"/>
                <a:ea typeface="Calibri" panose="020F0502020204030204" pitchFamily="34" charset="0"/>
                <a:cs typeface="Times New Roman" panose="02020603050405020304" pitchFamily="18" charset="0"/>
              </a:rPr>
              <a:t>, or by accident paraphrases a supply with the aid of using the usage of comparable words, corporations of words, and/or sentence shape with out attribution. Students should discover ways to cite their </a:t>
            </a:r>
            <a:r>
              <a:rPr lang="en-US" dirty="0">
                <a:latin typeface="Times New Roman" panose="02020603050405020304" pitchFamily="18" charset="0"/>
                <a:ea typeface="Calibri" panose="020F0502020204030204" pitchFamily="34" charset="0"/>
                <a:cs typeface="Times New Roman" panose="02020603050405020304" pitchFamily="18" charset="0"/>
              </a:rPr>
              <a:t>origins</a:t>
            </a:r>
            <a:r>
              <a:rPr lang="aa-ET" dirty="0">
                <a:latin typeface="Times New Roman" panose="02020603050405020304" pitchFamily="18" charset="0"/>
                <a:ea typeface="Calibri" panose="020F0502020204030204" pitchFamily="34" charset="0"/>
                <a:cs typeface="Times New Roman" panose="02020603050405020304" pitchFamily="18" charset="0"/>
              </a:rPr>
              <a:t> and to take cautious and correct notes whilst doing research. Lack of purpose does now no longer absolve the scholar of obligation for plagiarism. Cases of unintended plagiarism are taken as critically as every other plagiarism and are problem to the identical variety of results as different kinds of plagiarism</a:t>
            </a:r>
            <a:r>
              <a:rPr lang="en-US" dirty="0">
                <a:latin typeface="Times New Roman" panose="02020603050405020304" pitchFamily="18" charset="0"/>
                <a:ea typeface="Calibri" panose="020F0502020204030204" pitchFamily="34" charset="0"/>
                <a:cs typeface="Times New Roman" panose="02020603050405020304" pitchFamily="18" charset="0"/>
              </a:rPr>
              <a:t>r</a:t>
            </a:r>
            <a:r>
              <a:rPr lang="aa-ET" dirty="0">
                <a:latin typeface="Times New Roman" panose="02020603050405020304" pitchFamily="18" charset="0"/>
                <a:ea typeface="Calibri" panose="020F0502020204030204" pitchFamily="34" charset="0"/>
                <a:cs typeface="Times New Roman" panose="02020603050405020304" pitchFamily="18" charset="0"/>
              </a:rPr>
              <a:t>.</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12"/>
          </p:nvPr>
        </p:nvSpPr>
        <p:spPr/>
        <p:txBody>
          <a:bodyPr/>
          <a:lstStyle/>
          <a:p>
            <a:fld id="{E8569225-EC4C-4D1D-833F-3B480E541A72}" type="slidenum">
              <a:rPr lang="en-GB" smtClean="0"/>
              <a:t>8</a:t>
            </a:fld>
            <a:endParaRPr lang="en-GB"/>
          </a:p>
        </p:txBody>
      </p:sp>
    </p:spTree>
    <p:extLst>
      <p:ext uri="{BB962C8B-B14F-4D97-AF65-F5344CB8AC3E}">
        <p14:creationId xmlns:p14="http://schemas.microsoft.com/office/powerpoint/2010/main" val="1133831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Rationale for academic integrity (as if it were necessary!)</a:t>
            </a:r>
          </a:p>
        </p:txBody>
      </p:sp>
      <p:sp>
        <p:nvSpPr>
          <p:cNvPr id="3" name="Content Placeholder 2"/>
          <p:cNvSpPr>
            <a:spLocks noGrp="1"/>
          </p:cNvSpPr>
          <p:nvPr>
            <p:ph idx="1"/>
          </p:nvPr>
        </p:nvSpPr>
        <p:spPr/>
        <p:txBody>
          <a:bodyPr/>
          <a:lstStyle/>
          <a:p>
            <a:r>
              <a:rPr lang="en-US" dirty="0"/>
              <a:t>When you copy you cheat yourself. You limit your own learning. </a:t>
            </a:r>
          </a:p>
          <a:p>
            <a:r>
              <a:rPr lang="en-US" dirty="0" smtClean="0"/>
              <a:t>The </a:t>
            </a:r>
            <a:r>
              <a:rPr lang="en-US" dirty="0"/>
              <a:t>consequences are not worth the risks! </a:t>
            </a:r>
          </a:p>
          <a:p>
            <a:r>
              <a:rPr lang="en-US" dirty="0" smtClean="0"/>
              <a:t>It </a:t>
            </a:r>
            <a:r>
              <a:rPr lang="en-US" dirty="0"/>
              <a:t>is only right to give credit to authors whose ideas you use </a:t>
            </a:r>
          </a:p>
          <a:p>
            <a:r>
              <a:rPr lang="en-US" dirty="0" smtClean="0"/>
              <a:t>Citing </a:t>
            </a:r>
            <a:r>
              <a:rPr lang="en-US" dirty="0"/>
              <a:t>gives authority to the information you present </a:t>
            </a:r>
            <a:endParaRPr lang="en-US" dirty="0" smtClean="0"/>
          </a:p>
          <a:p>
            <a:r>
              <a:rPr lang="en-US" dirty="0" smtClean="0"/>
              <a:t> </a:t>
            </a:r>
            <a:r>
              <a:rPr lang="en-US" dirty="0"/>
              <a:t>Citing makes it possible for your readers to locate your source </a:t>
            </a:r>
          </a:p>
          <a:p>
            <a:r>
              <a:rPr lang="en-US" dirty="0" smtClean="0"/>
              <a:t>Education </a:t>
            </a:r>
            <a:r>
              <a:rPr lang="en-US" dirty="0"/>
              <a:t>is not an “us vs. them” game! It’s about learning to learn! </a:t>
            </a:r>
            <a:endParaRPr lang="en-US" dirty="0" smtClean="0"/>
          </a:p>
          <a:p>
            <a:r>
              <a:rPr lang="en-US" dirty="0" smtClean="0"/>
              <a:t> </a:t>
            </a:r>
            <a:r>
              <a:rPr lang="en-US" dirty="0"/>
              <a:t>Cheating is unethical behavior</a:t>
            </a:r>
          </a:p>
        </p:txBody>
      </p:sp>
      <p:sp>
        <p:nvSpPr>
          <p:cNvPr id="4" name="Slide Number Placeholder 3"/>
          <p:cNvSpPr>
            <a:spLocks noGrp="1"/>
          </p:cNvSpPr>
          <p:nvPr>
            <p:ph type="sldNum" sz="quarter" idx="12"/>
          </p:nvPr>
        </p:nvSpPr>
        <p:spPr/>
        <p:txBody>
          <a:bodyPr/>
          <a:lstStyle/>
          <a:p>
            <a:fld id="{E8569225-EC4C-4D1D-833F-3B480E541A72}" type="slidenum">
              <a:rPr lang="en-GB" smtClean="0"/>
              <a:t>9</a:t>
            </a:fld>
            <a:endParaRPr lang="en-GB"/>
          </a:p>
        </p:txBody>
      </p:sp>
    </p:spTree>
    <p:extLst>
      <p:ext uri="{BB962C8B-B14F-4D97-AF65-F5344CB8AC3E}">
        <p14:creationId xmlns:p14="http://schemas.microsoft.com/office/powerpoint/2010/main" val="909485317"/>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TM03457464[[fn=Dividend]]</Template>
  <TotalTime>2056</TotalTime>
  <Words>1162</Words>
  <Application>Microsoft Office PowerPoint</Application>
  <PresentationFormat>Widescreen</PresentationFormat>
  <Paragraphs>76</Paragraphs>
  <Slides>13</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Calibri</vt:lpstr>
      <vt:lpstr>Gill Sans MT</vt:lpstr>
      <vt:lpstr>Times New Roman</vt:lpstr>
      <vt:lpstr>Wingdings 2</vt:lpstr>
      <vt:lpstr>Dividend</vt:lpstr>
      <vt:lpstr>Technical Writing &amp; Presentation Skills</vt:lpstr>
      <vt:lpstr>Introduction</vt:lpstr>
      <vt:lpstr>WHAT FORMS CAN PLAGIARISM TAKE? </vt:lpstr>
      <vt:lpstr>How often does it happen?</vt:lpstr>
      <vt:lpstr>WHY People PLAGIARIZE </vt:lpstr>
      <vt:lpstr>WHY IS IT WRONG? </vt:lpstr>
      <vt:lpstr>types of plagiarism: </vt:lpstr>
      <vt:lpstr>types of plagiarism: </vt:lpstr>
      <vt:lpstr>Rationale for academic integrity (as if it were necessary!)</vt:lpstr>
      <vt:lpstr>EXAMPLE #1</vt:lpstr>
      <vt:lpstr>ANSWER #1 </vt:lpstr>
      <vt:lpstr>EXAMPLE #2 </vt:lpstr>
      <vt:lpstr>ANSWER #2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Technical &amp; Business Writing</dc:title>
  <dc:creator>Faiza Khadim Arain \ Lecturer English</dc:creator>
  <cp:lastModifiedBy>BUKC</cp:lastModifiedBy>
  <cp:revision>89</cp:revision>
  <dcterms:created xsi:type="dcterms:W3CDTF">2020-05-28T08:31:39Z</dcterms:created>
  <dcterms:modified xsi:type="dcterms:W3CDTF">2022-01-18T05:33:11Z</dcterms:modified>
</cp:coreProperties>
</file>