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87" r:id="rId2"/>
    <p:sldId id="275" r:id="rId3"/>
    <p:sldId id="288" r:id="rId4"/>
    <p:sldId id="289" r:id="rId5"/>
    <p:sldId id="302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3" r:id="rId14"/>
    <p:sldId id="304" r:id="rId15"/>
    <p:sldId id="307" r:id="rId16"/>
    <p:sldId id="308" r:id="rId17"/>
    <p:sldId id="309" r:id="rId18"/>
    <p:sldId id="310" r:id="rId19"/>
    <p:sldId id="311" r:id="rId20"/>
    <p:sldId id="312" r:id="rId21"/>
    <p:sldId id="301" r:id="rId22"/>
    <p:sldId id="3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7553-2286-0E4F-C7A6-0DA0705D496F}" v="340" dt="2022-10-13T01:30:46.704"/>
    <p1510:client id="{BC96270C-0BB0-0BCA-7F42-9C9D15C6E9E7}" v="21" dt="2022-10-16T11:17:33.689"/>
    <p1510:client id="{48CDBC96-0C5A-6690-E836-D430554A1322}" v="1630" dt="2022-10-12T11:27:17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59001" y="1125538"/>
            <a:ext cx="38100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41601" y="1987550"/>
            <a:ext cx="48684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351618" y="2708276"/>
            <a:ext cx="9840383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12192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12192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159001" y="549276"/>
            <a:ext cx="38100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pic>
        <p:nvPicPr>
          <p:cNvPr id="10" name="Picture 14" descr="MK Logo (2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261938"/>
            <a:ext cx="154093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2366433" y="104776"/>
            <a:ext cx="6084936" cy="868423"/>
            <a:chOff x="1774113" y="104757"/>
            <a:chExt cx="4563738" cy="86860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4563738" cy="55411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2968625" cy="4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0672234" y="93664"/>
            <a:ext cx="1246717" cy="935037"/>
            <a:chOff x="8004175" y="93663"/>
            <a:chExt cx="935038" cy="935037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8004175" y="93663"/>
              <a:ext cx="935038" cy="935037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027988" y="293688"/>
              <a:ext cx="901700" cy="614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alt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112125" y="493713"/>
              <a:ext cx="731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13101" y="1844675"/>
            <a:ext cx="7776633" cy="144655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13101" y="2924175"/>
            <a:ext cx="7776633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7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218" y="146050"/>
            <a:ext cx="1538883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2284" y="146050"/>
            <a:ext cx="8068733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3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1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285" y="1125539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285" y="3757614"/>
            <a:ext cx="11027833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6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8197"/>
            <a:ext cx="109728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8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24417" y="260350"/>
            <a:ext cx="4868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46050"/>
            <a:ext cx="1101301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1125538"/>
            <a:ext cx="1102783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AU" altLang="en-US" dirty="0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6367" y="6381751"/>
            <a:ext cx="9696451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334434" y="981075"/>
            <a:ext cx="11425767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573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79894" y="1628775"/>
            <a:ext cx="10575985" cy="1790700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50" dirty="0" smtClean="0"/>
              <a:t>Technical Writing and Presentation Skills</a:t>
            </a:r>
            <a:br>
              <a:rPr lang="en-US" sz="4050" dirty="0" smtClean="0"/>
            </a:br>
            <a:r>
              <a:rPr lang="en-US" sz="4050" dirty="0"/>
              <a:t/>
            </a:r>
            <a:br>
              <a:rPr lang="en-US" sz="4050" dirty="0"/>
            </a:br>
            <a:r>
              <a:rPr lang="en-US" sz="3300" dirty="0"/>
              <a:t>Lecture </a:t>
            </a:r>
            <a:r>
              <a:rPr lang="en-US" sz="3300" dirty="0" smtClean="0"/>
              <a:t>08</a:t>
            </a:r>
            <a:endParaRPr lang="en-US" sz="3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90445" y="3895726"/>
            <a:ext cx="8577443" cy="1909763"/>
          </a:xfrm>
        </p:spPr>
        <p:txBody>
          <a:bodyPr>
            <a:normAutofit fontScale="62500" lnSpcReduction="2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Dr. </a:t>
            </a:r>
            <a:r>
              <a:rPr lang="en-US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Qamaruddin</a:t>
            </a:r>
            <a:r>
              <a:rPr 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 </a:t>
            </a:r>
            <a:r>
              <a:rPr lang="en-US" smtClean="0">
                <a:solidFill>
                  <a:srgbClr val="7030A0"/>
                </a:solidFill>
                <a:latin typeface="Georgia" panose="02040502050405020303" pitchFamily="18" charset="0"/>
              </a:rPr>
              <a:t>Memon</a:t>
            </a:r>
            <a:endParaRPr lang="en-US" dirty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------------------------------------------------------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Assistant Professor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Department of Software Engineering </a:t>
            </a:r>
            <a:endParaRPr lang="en-US" dirty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 err="1" smtClean="0">
                <a:solidFill>
                  <a:srgbClr val="7030A0"/>
                </a:solidFill>
                <a:latin typeface="Georgia" panose="02040502050405020303" pitchFamily="18" charset="0"/>
              </a:rPr>
              <a:t>Bahria</a:t>
            </a:r>
            <a:r>
              <a:rPr 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 University Karachi Campus</a:t>
            </a:r>
            <a:endParaRPr lang="en-US" dirty="0">
              <a:solidFill>
                <a:srgbClr val="7030A0"/>
              </a:solidFill>
              <a:latin typeface="Georgia" panose="02040502050405020303" pitchFamily="18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Email: </a:t>
            </a:r>
            <a:r>
              <a:rPr lang="en-US" dirty="0" smtClean="0">
                <a:solidFill>
                  <a:srgbClr val="7030A0"/>
                </a:solidFill>
                <a:latin typeface="Georgia" panose="02040502050405020303" pitchFamily="18" charset="0"/>
              </a:rPr>
              <a:t>sorathhansrajani.bukc@bahria.edu.pk</a:t>
            </a:r>
            <a:endParaRPr lang="en-US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35" y="112144"/>
            <a:ext cx="3146306" cy="85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3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6FAB5-B5FB-4315-B147-EA7B1207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Proposals - Purpose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D6D8C8-C787-442D-B265-B7C4CA876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Proposals may well be the least popular form of writing for researchers, but they are </a:t>
            </a:r>
            <a:r>
              <a:rPr lang="en-US" dirty="0" smtClean="0"/>
              <a:t>necessary</a:t>
            </a:r>
            <a:r>
              <a:rPr lang="en-US" dirty="0"/>
              <a:t>.</a:t>
            </a:r>
          </a:p>
          <a:p>
            <a:r>
              <a:rPr lang="en-US" dirty="0"/>
              <a:t>The purpose of a proposal is to ask for funding in order to make research possible.</a:t>
            </a:r>
          </a:p>
          <a:p>
            <a:r>
              <a:rPr lang="en-US" dirty="0"/>
              <a:t>As there is only a limited amount of money, you need to make the case for your research as effectively as you can.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32C88C-8E63-44EE-B7FA-CBD40B260D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0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3FA8C-FCD4-4E9F-9B4B-A4449EEB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A13BC9-13E0-4FFF-B237-B6C0E354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there is variation according to the organization you are applying to, a proposal will probably consist of these elements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smtClean="0"/>
              <a:t>Title page</a:t>
            </a:r>
          </a:p>
          <a:p>
            <a:pPr lvl="1"/>
            <a:r>
              <a:rPr lang="en-US" sz="2400" dirty="0" smtClean="0"/>
              <a:t>Table of contents</a:t>
            </a:r>
          </a:p>
          <a:p>
            <a:pPr lvl="1"/>
            <a:r>
              <a:rPr lang="en-US" sz="2400" dirty="0" smtClean="0"/>
              <a:t>Executive summary</a:t>
            </a:r>
          </a:p>
          <a:p>
            <a:pPr lvl="1"/>
            <a:r>
              <a:rPr lang="en-US" sz="2400" dirty="0" smtClean="0"/>
              <a:t>Problem</a:t>
            </a:r>
          </a:p>
          <a:p>
            <a:pPr lvl="1"/>
            <a:r>
              <a:rPr lang="en-US" sz="2400" dirty="0" smtClean="0"/>
              <a:t>Solution</a:t>
            </a:r>
          </a:p>
          <a:p>
            <a:pPr lvl="1"/>
            <a:r>
              <a:rPr lang="en-US" sz="2400" dirty="0" smtClean="0"/>
              <a:t>Your qualifications</a:t>
            </a:r>
          </a:p>
          <a:p>
            <a:pPr lvl="1"/>
            <a:r>
              <a:rPr lang="en-US" sz="2400" dirty="0" smtClean="0"/>
              <a:t>Cost Summary</a:t>
            </a:r>
          </a:p>
          <a:p>
            <a:pPr lvl="1"/>
            <a:r>
              <a:rPr lang="en-US" sz="2400" dirty="0" smtClean="0"/>
              <a:t>Terms and Conditions </a:t>
            </a:r>
          </a:p>
          <a:p>
            <a:pPr lvl="1"/>
            <a:r>
              <a:rPr lang="en-US" sz="2400" dirty="0" smtClean="0"/>
              <a:t>Agreement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54B6DF-6EB1-401C-96D3-0319A86FB3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1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itle Page:</a:t>
            </a:r>
          </a:p>
          <a:p>
            <a:pPr lvl="1"/>
            <a:r>
              <a:rPr lang="en-US" dirty="0"/>
              <a:t>The first page of your business proposal will be a title page.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can include colors, images, and fonts that match your brand.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title page should include </a:t>
            </a:r>
            <a:endParaRPr lang="en-US" dirty="0" smtClean="0"/>
          </a:p>
          <a:p>
            <a:pPr lvl="2"/>
            <a:r>
              <a:rPr lang="en-US" dirty="0" smtClean="0"/>
              <a:t>your </a:t>
            </a:r>
            <a:r>
              <a:rPr lang="en-US" dirty="0"/>
              <a:t>business </a:t>
            </a:r>
            <a:r>
              <a:rPr lang="en-US" dirty="0" smtClean="0"/>
              <a:t>name </a:t>
            </a:r>
          </a:p>
          <a:p>
            <a:pPr lvl="2"/>
            <a:r>
              <a:rPr lang="en-US" dirty="0" smtClean="0"/>
              <a:t>your name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usiness contact information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date you submitted the proposal, and </a:t>
            </a:r>
            <a:endParaRPr lang="en-US" dirty="0" smtClean="0"/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the potential client who will receive the proposal. </a:t>
            </a:r>
            <a:endParaRPr lang="en-US" dirty="0" smtClean="0"/>
          </a:p>
          <a:p>
            <a:pPr lvl="2"/>
            <a:r>
              <a:rPr lang="en-US" dirty="0" smtClean="0"/>
              <a:t>The title of the proposal </a:t>
            </a:r>
          </a:p>
          <a:p>
            <a:pPr lvl="3"/>
            <a:r>
              <a:rPr lang="en-US" dirty="0" smtClean="0"/>
              <a:t>Example: </a:t>
            </a:r>
            <a:r>
              <a:rPr lang="en-US" dirty="0"/>
              <a:t>“Proposal to Increase Marketing Budget.”</a:t>
            </a:r>
          </a:p>
          <a:p>
            <a:pPr marL="0" indent="0">
              <a:buNone/>
            </a:pP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1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of Contents:</a:t>
            </a:r>
          </a:p>
          <a:p>
            <a:pPr lvl="1"/>
            <a:r>
              <a:rPr lang="en-US" dirty="0"/>
              <a:t>Your potential clients will likely be in a rush.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help them save time and navigate your proposal, it’s courteous to include a clean table of contents. </a:t>
            </a:r>
            <a:endParaRPr lang="en-US" dirty="0" smtClean="0"/>
          </a:p>
          <a:p>
            <a:pPr lvl="1"/>
            <a:r>
              <a:rPr lang="en-US" dirty="0" smtClean="0"/>
              <a:t>Format </a:t>
            </a:r>
            <a:r>
              <a:rPr lang="en-US" dirty="0"/>
              <a:t>your table of contents in an enumerated list.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your proposal is electronic, make the table of contents clickable so that it’s easier for your clients to find what they’re looking for.  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Executive Summary: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clear overview of what your company does and how you can serve them, even if they don’t go on to read the rest of the proposal. </a:t>
            </a:r>
            <a:endParaRPr lang="en-US" dirty="0" smtClean="0"/>
          </a:p>
          <a:p>
            <a:pPr lvl="1"/>
            <a:r>
              <a:rPr lang="en-US" dirty="0"/>
              <a:t>Briefly discuss </a:t>
            </a:r>
            <a:r>
              <a:rPr lang="en-US" dirty="0">
                <a:solidFill>
                  <a:srgbClr val="FF0000"/>
                </a:solidFill>
              </a:rPr>
              <a:t>who</a:t>
            </a:r>
            <a:r>
              <a:rPr lang="en-US" dirty="0"/>
              <a:t> you are, 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you do, </a:t>
            </a:r>
            <a:r>
              <a:rPr lang="en-US" dirty="0">
                <a:solidFill>
                  <a:srgbClr val="FF0000"/>
                </a:solidFill>
              </a:rPr>
              <a:t>what</a:t>
            </a:r>
            <a:r>
              <a:rPr lang="en-US" dirty="0"/>
              <a:t> need your proposal addresses, and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you plan to fill </a:t>
            </a:r>
            <a:r>
              <a:rPr lang="en-US" dirty="0" smtClean="0"/>
              <a:t>it, </a:t>
            </a:r>
            <a:r>
              <a:rPr lang="en-US" dirty="0" smtClean="0">
                <a:solidFill>
                  <a:srgbClr val="FF0000"/>
                </a:solidFill>
              </a:rPr>
              <a:t>why</a:t>
            </a:r>
            <a:r>
              <a:rPr lang="en-US" dirty="0" smtClean="0"/>
              <a:t> are you </a:t>
            </a:r>
            <a:r>
              <a:rPr lang="en-US" dirty="0"/>
              <a:t>submitting this proposal and </a:t>
            </a:r>
            <a:r>
              <a:rPr lang="en-US" dirty="0">
                <a:solidFill>
                  <a:srgbClr val="FF0000"/>
                </a:solidFill>
              </a:rPr>
              <a:t>how</a:t>
            </a:r>
            <a:r>
              <a:rPr lang="en-US" dirty="0"/>
              <a:t> your solution will benefit your company.</a:t>
            </a:r>
          </a:p>
          <a:p>
            <a:pPr lvl="1"/>
            <a:r>
              <a:rPr lang="en-US" dirty="0" smtClean="0"/>
              <a:t>An overview of what </a:t>
            </a:r>
            <a:r>
              <a:rPr lang="en-US" dirty="0"/>
              <a:t>sets you apart from your competitors, why it’s the best solution for your potential client, and your company’s qualifications. </a:t>
            </a:r>
            <a:endParaRPr lang="en-US" dirty="0" smtClean="0"/>
          </a:p>
          <a:p>
            <a:pPr lvl="1"/>
            <a:r>
              <a:rPr lang="en-US" dirty="0" smtClean="0"/>
              <a:t>Less </a:t>
            </a:r>
            <a:r>
              <a:rPr lang="en-US" dirty="0"/>
              <a:t>is more when it comes to the executive summary. Be clear, concise, and persuasive. You’ll know your summary is complete when you’ve answered the five </a:t>
            </a:r>
            <a:r>
              <a:rPr lang="en-US" i="1" dirty="0"/>
              <a:t>W’</a:t>
            </a:r>
            <a:r>
              <a:rPr lang="en-US" dirty="0"/>
              <a:t>s—who, what, when, where, and why. 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38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</a:t>
            </a:r>
          </a:p>
          <a:p>
            <a:pPr lvl="1"/>
            <a:r>
              <a:rPr lang="en-US" dirty="0"/>
              <a:t>This is your opportunity to show that you understand both the problem itself and the requirements you’ll need to fulfill in order to solve it.</a:t>
            </a:r>
          </a:p>
          <a:p>
            <a:pPr lvl="1"/>
            <a:r>
              <a:rPr lang="en-US" dirty="0"/>
              <a:t>Be sure to emphasize </a:t>
            </a:r>
            <a:r>
              <a:rPr lang="en-US" i="1" dirty="0"/>
              <a:t>why</a:t>
            </a:r>
            <a:r>
              <a:rPr lang="en-US" dirty="0"/>
              <a:t> it’s so important that this problem gets solved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onvey </a:t>
            </a:r>
            <a:r>
              <a:rPr lang="en-US" dirty="0"/>
              <a:t>the scope of the issue your proposal will </a:t>
            </a:r>
            <a:r>
              <a:rPr lang="en-US" dirty="0" smtClean="0"/>
              <a:t>address.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7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clear and detailed outline of your solution and its </a:t>
            </a:r>
            <a:r>
              <a:rPr lang="en-US" dirty="0" smtClean="0"/>
              <a:t>benefits.</a:t>
            </a:r>
          </a:p>
          <a:p>
            <a:pPr lvl="1"/>
            <a:r>
              <a:rPr lang="en-US" dirty="0"/>
              <a:t>Preemptively address any concerns your audience may have at this point by discussing </a:t>
            </a:r>
            <a:r>
              <a:rPr lang="en-US" i="1" dirty="0"/>
              <a:t>potential obstacles</a:t>
            </a:r>
            <a:r>
              <a:rPr lang="en-US" dirty="0"/>
              <a:t> and how they can be </a:t>
            </a:r>
            <a:r>
              <a:rPr lang="en-US" i="1" dirty="0"/>
              <a:t>avoided or addressed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Clearly state why your solution is the </a:t>
            </a:r>
            <a:r>
              <a:rPr lang="en-US" i="1" dirty="0"/>
              <a:t>best</a:t>
            </a:r>
            <a:r>
              <a:rPr lang="en-US" dirty="0"/>
              <a:t> solution. What is it that makes your proposal more effective or beneficial compared to alternative options? 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Your Qualifications:</a:t>
            </a:r>
          </a:p>
          <a:p>
            <a:pPr lvl="1"/>
            <a:r>
              <a:rPr lang="en-US" dirty="0"/>
              <a:t>This is where you reassure your audience that you have the experience and/or expertise necessary to solve the problem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This section is mainly useful for proposals directed at customers, clients, or investors who may be unfamiliar with you or your work.</a:t>
            </a:r>
          </a:p>
          <a:p>
            <a:pPr lvl="1"/>
            <a:r>
              <a:rPr lang="en-US" dirty="0"/>
              <a:t>This section may not be necessary for a solicited proposal, as the use of </a:t>
            </a:r>
            <a:r>
              <a:rPr lang="en-US" dirty="0" smtClean="0"/>
              <a:t>a request for proposal </a:t>
            </a:r>
            <a:r>
              <a:rPr lang="en-US" dirty="0"/>
              <a:t>indicates your audience is already aware of your qualifications.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03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Cost Summary: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nclude </a:t>
            </a:r>
            <a:r>
              <a:rPr lang="en-US" dirty="0"/>
              <a:t>the financial cost of your solution, as well as any other potential costs (time, resources, etc.)</a:t>
            </a:r>
            <a:endParaRPr lang="en-US" dirty="0" smtClean="0"/>
          </a:p>
          <a:p>
            <a:pPr lvl="1"/>
            <a:r>
              <a:rPr lang="en-US" dirty="0" smtClean="0"/>
              <a:t>Clearly </a:t>
            </a:r>
            <a:r>
              <a:rPr lang="en-US" dirty="0"/>
              <a:t>break down the different costs—ensure your readers will know exactly what they are paying for and how much it will cost.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0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Terms and Conditions:</a:t>
            </a:r>
          </a:p>
          <a:p>
            <a:pPr lvl="1"/>
            <a:r>
              <a:rPr lang="en-US" dirty="0"/>
              <a:t>Use this section to thoroughly cover billing procedures, project timelines, and other legal </a:t>
            </a:r>
            <a:r>
              <a:rPr lang="en-US" dirty="0" smtClean="0"/>
              <a:t>formalities. </a:t>
            </a:r>
          </a:p>
          <a:p>
            <a:pPr lvl="1"/>
            <a:r>
              <a:rPr lang="en-US" dirty="0"/>
              <a:t>This section is likely not necessary for internal proposals, but is absolutely necessary for proposals directed at customers, clients, or investors.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22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3E4A9-BBC2-0382-7101-28C3FDE5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/>
          <a:p>
            <a:r>
              <a:rPr lang="en-US" dirty="0" smtClean="0">
                <a:latin typeface="Georgia"/>
              </a:rPr>
              <a:t>Business proposal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1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0F0CE-69F9-4512-9DC7-0EDD8BB3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1D25CF-59DB-4DCA-AC68-76559C0F7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Agreement:</a:t>
            </a:r>
          </a:p>
          <a:p>
            <a:pPr lvl="1"/>
            <a:r>
              <a:rPr lang="en-US" dirty="0"/>
              <a:t>This is where you and your reader sign off on the proposal once it is accepted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Be sure to include both your and your readers’ names and titles in print below the signature lines.</a:t>
            </a:r>
          </a:p>
          <a:p>
            <a:pPr lvl="1"/>
            <a:r>
              <a:rPr lang="en-US" dirty="0"/>
              <a:t>For customer, client, or investor proposals, include contact information should they have questions or concerns about your proposal.</a:t>
            </a:r>
          </a:p>
          <a:p>
            <a:pPr lvl="1"/>
            <a:endParaRPr lang="en-US" dirty="0"/>
          </a:p>
          <a:p>
            <a:pPr lvl="1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09ACD6-3247-4DD0-9142-A3EAA71BEF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2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CE6417-8E8E-40F9-8FFE-EE66381D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 - Components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5C7D0B-FA3C-41B5-B1FB-2FDD7C58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Appendices: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/>
              <a:t>Each appendix should be separate section. Possible appendices include:</a:t>
            </a:r>
          </a:p>
          <a:p>
            <a:pPr lvl="1"/>
            <a:r>
              <a:rPr lang="en-US" dirty="0"/>
              <a:t>Resumes of the researchers</a:t>
            </a:r>
          </a:p>
          <a:p>
            <a:pPr lvl="1"/>
            <a:r>
              <a:rPr lang="en-US" dirty="0"/>
              <a:t>Board members of applying organizations, or body of researchers</a:t>
            </a:r>
          </a:p>
          <a:p>
            <a:pPr lvl="1"/>
            <a:r>
              <a:rPr lang="en-US" dirty="0"/>
              <a:t>Charts of the organization</a:t>
            </a:r>
          </a:p>
          <a:p>
            <a:pPr lvl="1"/>
            <a:r>
              <a:rPr lang="en-US" dirty="0"/>
              <a:t>Letters of support</a:t>
            </a:r>
          </a:p>
          <a:p>
            <a:pPr lvl="1"/>
            <a:r>
              <a:rPr lang="en-US" dirty="0"/>
              <a:t>Applicable charts, graphs and tables</a:t>
            </a:r>
          </a:p>
          <a:p>
            <a:pPr lvl="1"/>
            <a:r>
              <a:rPr lang="en-US" dirty="0"/>
              <a:t>Applicable bibliographies</a:t>
            </a:r>
          </a:p>
          <a:p>
            <a:pPr lvl="1"/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09D042-AAE8-4BFB-93E9-B3C6B50455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Polish your Business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your due diligence </a:t>
            </a:r>
          </a:p>
          <a:p>
            <a:r>
              <a:rPr lang="en-US" dirty="0" smtClean="0"/>
              <a:t>Trim unnecessary information</a:t>
            </a:r>
          </a:p>
          <a:p>
            <a:r>
              <a:rPr lang="en-US" dirty="0" smtClean="0"/>
              <a:t>Break up long paragraphs </a:t>
            </a:r>
          </a:p>
          <a:p>
            <a:r>
              <a:rPr lang="en-US" dirty="0" smtClean="0"/>
              <a:t>Use images where appropriate </a:t>
            </a:r>
          </a:p>
          <a:p>
            <a:r>
              <a:rPr lang="en-US" dirty="0" smtClean="0"/>
              <a:t>Align your overall tone </a:t>
            </a:r>
          </a:p>
          <a:p>
            <a:r>
              <a:rPr lang="en-US" dirty="0" smtClean="0"/>
              <a:t>Read your proposal out loud </a:t>
            </a:r>
          </a:p>
          <a:p>
            <a:r>
              <a:rPr lang="en-US" dirty="0" smtClean="0"/>
              <a:t>Proofread your 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9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DB2D6-73A9-4FB8-A1B0-8C03CEF5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5A67C6-4074-4A6E-AFF6-6C1C653F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plan or suggestion, especially a formal or written </a:t>
            </a:r>
            <a:r>
              <a:rPr lang="en-US" dirty="0" smtClean="0"/>
              <a:t>one, </a:t>
            </a:r>
            <a:r>
              <a:rPr lang="en-US" dirty="0"/>
              <a:t>put forward for consideration by others</a:t>
            </a:r>
          </a:p>
          <a:p>
            <a:r>
              <a:rPr lang="en-US" dirty="0"/>
              <a:t>According to Collins Dictionary “A proposal is a plan or an idea, often a formal or written one, which is suggested/submitted for people to think about and decide upon”.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C80CE47-826C-445D-8976-44397424FC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5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01BC1-A7B2-4066-BB60-6352661A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0EAFE-C21A-4173-A541-5E7F69BC2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Motivates</a:t>
            </a:r>
            <a:endParaRPr lang="en-US" dirty="0"/>
          </a:p>
          <a:p>
            <a:r>
              <a:rPr lang="en-US" dirty="0"/>
              <a:t>Requests</a:t>
            </a:r>
          </a:p>
          <a:p>
            <a:r>
              <a:rPr lang="en-US" dirty="0"/>
              <a:t>Promises that the project will be completed</a:t>
            </a:r>
          </a:p>
          <a:p>
            <a:r>
              <a:rPr lang="en-US" dirty="0"/>
              <a:t>States the researcher’s commitment to </a:t>
            </a:r>
            <a:r>
              <a:rPr lang="en-US" dirty="0" smtClean="0"/>
              <a:t>do </a:t>
            </a:r>
            <a:r>
              <a:rPr lang="en-US" dirty="0"/>
              <a:t>the work</a:t>
            </a:r>
          </a:p>
          <a:p>
            <a:r>
              <a:rPr lang="en-US" dirty="0"/>
              <a:t>Presents a detailed plan to accomplish the research/activity.</a:t>
            </a:r>
          </a:p>
          <a:p>
            <a:endParaRPr lang="en-US" dirty="0"/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518DD3-27BE-4BC9-8441-E7A4141DE2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0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business proposal should include the following information. </a:t>
            </a:r>
          </a:p>
          <a:p>
            <a:pPr lvl="1"/>
            <a:r>
              <a:rPr lang="en-US" dirty="0"/>
              <a:t>Who you are and what your company offers</a:t>
            </a:r>
          </a:p>
          <a:p>
            <a:pPr lvl="1"/>
            <a:r>
              <a:rPr lang="en-US" dirty="0"/>
              <a:t>The problem your potential client is facing</a:t>
            </a:r>
          </a:p>
          <a:p>
            <a:pPr lvl="1"/>
            <a:r>
              <a:rPr lang="en-US" dirty="0"/>
              <a:t>The solution your company is offering</a:t>
            </a:r>
          </a:p>
          <a:p>
            <a:pPr lvl="1"/>
            <a:r>
              <a:rPr lang="en-US" dirty="0"/>
              <a:t>How your company will execute the solution</a:t>
            </a:r>
          </a:p>
          <a:p>
            <a:pPr lvl="1"/>
            <a:r>
              <a:rPr lang="en-US" dirty="0"/>
              <a:t>An estimate of the cost and time required to implement the solution</a:t>
            </a:r>
          </a:p>
        </p:txBody>
      </p:sp>
    </p:spTree>
    <p:extLst>
      <p:ext uri="{BB962C8B-B14F-4D97-AF65-F5344CB8AC3E}">
        <p14:creationId xmlns:p14="http://schemas.microsoft.com/office/powerpoint/2010/main" val="63204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3B6D78-1058-4029-BE79-AC88E103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proposals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284521-7832-45B4-BA28-627D00671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Proposals can be divided into several categories:</a:t>
            </a:r>
          </a:p>
          <a:p>
            <a:r>
              <a:rPr lang="en-US" b="1" dirty="0">
                <a:solidFill>
                  <a:srgbClr val="FF0000"/>
                </a:solidFill>
              </a:rPr>
              <a:t>Internal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proposal to someone within your organization (a business, a government agency, </a:t>
            </a:r>
            <a:r>
              <a:rPr lang="en-US" dirty="0" err="1"/>
              <a:t>etc</a:t>
            </a:r>
            <a:r>
              <a:rPr lang="en-US" dirty="0"/>
              <a:t>) is an internal proposal.</a:t>
            </a:r>
          </a:p>
          <a:p>
            <a:pPr lvl="1"/>
            <a:r>
              <a:rPr lang="en-US" dirty="0"/>
              <a:t>With internal proposals, you may not have to include certain sections or much information.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External</a:t>
            </a:r>
          </a:p>
          <a:p>
            <a:pPr lvl="1"/>
            <a:r>
              <a:rPr lang="en-US" dirty="0"/>
              <a:t>An external proposal is one written from one separate, independent organization or individual to another such </a:t>
            </a:r>
            <a:r>
              <a:rPr lang="en-US" dirty="0" smtClean="0"/>
              <a:t>entity</a:t>
            </a:r>
            <a:endParaRPr lang="en-US" dirty="0"/>
          </a:p>
          <a:p>
            <a:pPr lvl="1"/>
            <a:r>
              <a:rPr lang="en-US" dirty="0"/>
              <a:t>The typical example is the independent consultant proposing to do a project for another firm.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633390-63B2-41EA-B166-A5AE91BB4D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6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5C1CD8-853E-4BAD-9CC5-262B8813B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proposals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B7AD62-FD99-4680-A7BE-F11202216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Solicited proposals</a:t>
            </a:r>
          </a:p>
          <a:p>
            <a:pPr lvl="1"/>
            <a:r>
              <a:rPr lang="en-US" dirty="0"/>
              <a:t>These proposals are written when customers themselves ask for proposals.</a:t>
            </a:r>
          </a:p>
          <a:p>
            <a:pPr lvl="1"/>
            <a:r>
              <a:rPr lang="en-US" dirty="0"/>
              <a:t>The requirement may be asked verbally or published through media outlets.</a:t>
            </a:r>
          </a:p>
          <a:p>
            <a:pPr lvl="1"/>
            <a:r>
              <a:rPr lang="en-US" dirty="0"/>
              <a:t>The solicited proposal comes with a description of what the client or buyer wants.</a:t>
            </a:r>
          </a:p>
          <a:p>
            <a:pPr lvl="1"/>
            <a:r>
              <a:rPr lang="en-US" dirty="0"/>
              <a:t>It can also come with formatting instructions and the criteria that will be used to make a selection.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AA5750-34B8-4D13-82C0-595F1B6B1C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8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6679E8-00F9-401F-BEDC-17D71F4F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business proposals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80FA2E-8415-4F5B-8E2B-5904BD1C4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Unsolicited proposals</a:t>
            </a:r>
          </a:p>
          <a:p>
            <a:pPr lvl="1"/>
            <a:r>
              <a:rPr lang="en-US" dirty="0"/>
              <a:t>Used when you send proposal they have not even asked for because you think they should buy from you or take some action.</a:t>
            </a:r>
          </a:p>
          <a:p>
            <a:pPr lvl="1"/>
            <a:r>
              <a:rPr lang="en-US" dirty="0"/>
              <a:t>Their goal is to get the attention of prospective buyers and clients.</a:t>
            </a:r>
          </a:p>
          <a:p>
            <a:pPr lvl="1"/>
            <a:r>
              <a:rPr lang="en-US" dirty="0"/>
              <a:t>They are general and not directly connected with specific customer’s needs</a:t>
            </a:r>
          </a:p>
          <a:p>
            <a:pPr lvl="1"/>
            <a:r>
              <a:rPr lang="en-US" dirty="0"/>
              <a:t>When writing an unsolicited business proposals, it must be very convincing.</a:t>
            </a:r>
          </a:p>
          <a:p>
            <a:pPr lvl="1"/>
            <a:r>
              <a:rPr lang="en-US" dirty="0"/>
              <a:t>They are usually used to publicize new products and services.</a:t>
            </a:r>
          </a:p>
          <a:p>
            <a:pPr lvl="1"/>
            <a:r>
              <a:rPr lang="en-US" dirty="0"/>
              <a:t>You can increase your chances of winning the contract by making initial contact with the agency personnel that you want to do business with.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1195CD-6C4A-45C4-B287-95F94BB87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2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81942-C83F-482C-B03C-437F0BD0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sections in proposals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F1FA7-C83E-4306-A499-D0A095DF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Covering Letter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Title page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Background on the problem, opportunity or situation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Benefits and feasibility of the proposed project 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Description of the proposed work (results of the project)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Method, procedure, theory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Costs, resources required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Conclusions</a:t>
            </a:r>
          </a:p>
          <a:p>
            <a:pPr marL="342900" indent="-3429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en-US" dirty="0"/>
              <a:t>Special project-specific sections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997E1-9164-4B6A-85B3-E84E22907FC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CCB17AFD-CFAA-455E-85CA-C7F99B9BA85B}"/>
              </a:ext>
            </a:extLst>
          </p:cNvPr>
          <p:cNvSpPr/>
          <p:nvPr/>
        </p:nvSpPr>
        <p:spPr>
          <a:xfrm>
            <a:off x="7854539" y="4314436"/>
            <a:ext cx="3352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800" b="0" i="0" u="none" strike="noStrike" baseline="0">
                <a:latin typeface="NexusSans-Regular"/>
              </a:rPr>
              <a:t>Why should proposal writers define or state the problem?</a:t>
            </a:r>
            <a:endParaRPr lang="aa-ET"/>
          </a:p>
        </p:txBody>
      </p:sp>
      <p:pic>
        <p:nvPicPr>
          <p:cNvPr id="1026" name="Picture 2" descr="Ask questions the smart way – Code With Ivy">
            <a:extLst>
              <a:ext uri="{FF2B5EF4-FFF2-40B4-BE49-F238E27FC236}">
                <a16:creationId xmlns:a16="http://schemas.microsoft.com/office/drawing/2014/main" xmlns="" id="{CE78FA68-89BD-4A07-A788-673E880A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727" y="3144285"/>
            <a:ext cx="2564192" cy="107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94333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ustom 4">
      <a:majorFont>
        <a:latin typeface="Georgia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Chapter_01-RISC-V</Template>
  <TotalTime>1628</TotalTime>
  <Words>1192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Corbel</vt:lpstr>
      <vt:lpstr>Georgia</vt:lpstr>
      <vt:lpstr>NexusSans-Regular</vt:lpstr>
      <vt:lpstr>Perpetua</vt:lpstr>
      <vt:lpstr>Wingdings</vt:lpstr>
      <vt:lpstr>2_Blends</vt:lpstr>
      <vt:lpstr>Technical Writing and Presentation Skills  Lecture 08</vt:lpstr>
      <vt:lpstr>Business proposal</vt:lpstr>
      <vt:lpstr>Proposals</vt:lpstr>
      <vt:lpstr>Purpose</vt:lpstr>
      <vt:lpstr>Business Proposal</vt:lpstr>
      <vt:lpstr>Types of business proposals</vt:lpstr>
      <vt:lpstr>Types of business proposals</vt:lpstr>
      <vt:lpstr>Types of business proposals</vt:lpstr>
      <vt:lpstr>Common sections in proposals</vt:lpstr>
      <vt:lpstr>Research Proposals - Purpose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Proposals - Components</vt:lpstr>
      <vt:lpstr>Polish your Business Proposals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 Lecture 01</dc:title>
  <dc:creator>Microsoft account</dc:creator>
  <cp:lastModifiedBy>BUKC</cp:lastModifiedBy>
  <cp:revision>345</cp:revision>
  <dcterms:created xsi:type="dcterms:W3CDTF">2022-10-09T07:28:56Z</dcterms:created>
  <dcterms:modified xsi:type="dcterms:W3CDTF">2024-05-21T06:58:47Z</dcterms:modified>
</cp:coreProperties>
</file>